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311" r:id="rId4"/>
    <p:sldId id="310" r:id="rId5"/>
    <p:sldId id="309" r:id="rId6"/>
    <p:sldId id="308" r:id="rId7"/>
    <p:sldId id="258" r:id="rId8"/>
    <p:sldId id="259" r:id="rId9"/>
    <p:sldId id="260" r:id="rId10"/>
    <p:sldId id="261" r:id="rId11"/>
    <p:sldId id="262" r:id="rId12"/>
    <p:sldId id="272" r:id="rId13"/>
    <p:sldId id="263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367" r:id="rId24"/>
    <p:sldId id="368" r:id="rId25"/>
    <p:sldId id="369" r:id="rId26"/>
    <p:sldId id="370" r:id="rId27"/>
    <p:sldId id="371" r:id="rId28"/>
    <p:sldId id="372" r:id="rId29"/>
    <p:sldId id="264" r:id="rId30"/>
    <p:sldId id="265" r:id="rId31"/>
    <p:sldId id="266" r:id="rId32"/>
    <p:sldId id="378" r:id="rId33"/>
    <p:sldId id="267" r:id="rId34"/>
    <p:sldId id="269" r:id="rId35"/>
    <p:sldId id="274" r:id="rId36"/>
    <p:sldId id="273" r:id="rId37"/>
    <p:sldId id="270" r:id="rId38"/>
    <p:sldId id="275" r:id="rId39"/>
    <p:sldId id="283" r:id="rId40"/>
    <p:sldId id="277" r:id="rId41"/>
    <p:sldId id="278" r:id="rId42"/>
    <p:sldId id="279" r:id="rId43"/>
    <p:sldId id="280" r:id="rId44"/>
    <p:sldId id="281" r:id="rId45"/>
    <p:sldId id="282" r:id="rId46"/>
    <p:sldId id="296" r:id="rId47"/>
    <p:sldId id="297" r:id="rId48"/>
    <p:sldId id="298" r:id="rId49"/>
    <p:sldId id="299" r:id="rId50"/>
    <p:sldId id="349" r:id="rId51"/>
    <p:sldId id="300" r:id="rId52"/>
    <p:sldId id="268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331" r:id="rId63"/>
    <p:sldId id="330" r:id="rId64"/>
    <p:sldId id="329" r:id="rId65"/>
    <p:sldId id="373" r:id="rId66"/>
    <p:sldId id="374" r:id="rId67"/>
    <p:sldId id="341" r:id="rId68"/>
    <p:sldId id="334" r:id="rId69"/>
    <p:sldId id="333" r:id="rId70"/>
    <p:sldId id="332" r:id="rId71"/>
    <p:sldId id="336" r:id="rId72"/>
    <p:sldId id="344" r:id="rId73"/>
    <p:sldId id="375" r:id="rId74"/>
    <p:sldId id="376" r:id="rId75"/>
    <p:sldId id="346" r:id="rId76"/>
    <p:sldId id="377" r:id="rId77"/>
    <p:sldId id="340" r:id="rId78"/>
    <p:sldId id="338" r:id="rId79"/>
    <p:sldId id="339" r:id="rId80"/>
    <p:sldId id="354" r:id="rId81"/>
    <p:sldId id="353" r:id="rId82"/>
    <p:sldId id="351" r:id="rId83"/>
    <p:sldId id="362" r:id="rId84"/>
    <p:sldId id="364" r:id="rId85"/>
    <p:sldId id="365" r:id="rId86"/>
    <p:sldId id="366" r:id="rId87"/>
    <p:sldId id="355" r:id="rId88"/>
    <p:sldId id="356" r:id="rId89"/>
    <p:sldId id="357" r:id="rId90"/>
    <p:sldId id="358" r:id="rId91"/>
    <p:sldId id="359" r:id="rId92"/>
    <p:sldId id="360" r:id="rId93"/>
    <p:sldId id="361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>
                <a:latin typeface="Copperplate Gothic Light" pitchFamily="34" charset="0"/>
              </a:rPr>
              <a:t>Milestones of The </a:t>
            </a:r>
            <a:br>
              <a:rPr lang="en-US" smtClean="0">
                <a:latin typeface="Copperplate Gothic Light" pitchFamily="34" charset="0"/>
              </a:rPr>
            </a:br>
            <a:r>
              <a:rPr lang="en-US" smtClean="0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Vick becomes Student Affairs VP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Starbird becomes Associate Dean and DS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Second student group recommends changes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says all </a:t>
            </a:r>
            <a:r>
              <a:rPr lang="en-US" dirty="0" err="1" smtClean="0">
                <a:cs typeface="Times New Roman" pitchFamily="18" charset="0"/>
              </a:rPr>
              <a:t>DSers</a:t>
            </a:r>
            <a:r>
              <a:rPr lang="en-US" dirty="0" smtClean="0">
                <a:cs typeface="Times New Roman" pitchFamily="18" charset="0"/>
              </a:rPr>
              <a:t> should complete departmental honors degrees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Cline out of program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1991-92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 smtClean="0">
                <a:cs typeface="Times New Roman" pitchFamily="18" charset="0"/>
              </a:rPr>
              <a:t>Beitzel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Ramser</a:t>
            </a:r>
            <a:r>
              <a:rPr lang="en-US" i="1" dirty="0" smtClean="0">
                <a:cs typeface="Times New Roman" pitchFamily="18" charset="0"/>
              </a:rPr>
              <a:t>, Murthy, </a:t>
            </a:r>
            <a:r>
              <a:rPr lang="en-US" i="1" dirty="0" err="1" smtClean="0">
                <a:cs typeface="Times New Roman" pitchFamily="18" charset="0"/>
              </a:rPr>
              <a:t>Herrod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Huckaby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1994 – Computer Accounts for DS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Middle School Enrichment Program initiated (</a:t>
            </a:r>
            <a:r>
              <a:rPr lang="en-US" i="1" dirty="0" smtClean="0">
                <a:cs typeface="Times New Roman" pitchFamily="18" charset="0"/>
              </a:rPr>
              <a:t>Murthy, </a:t>
            </a:r>
            <a:r>
              <a:rPr lang="en-US" i="1" dirty="0" err="1" smtClean="0">
                <a:cs typeface="Times New Roman" pitchFamily="18" charset="0"/>
              </a:rPr>
              <a:t>Feldmeyer</a:t>
            </a:r>
            <a:r>
              <a:rPr lang="en-US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2002</a:t>
            </a:r>
          </a:p>
        </p:txBody>
      </p:sp>
      <p:pic>
        <p:nvPicPr>
          <p:cNvPr id="4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1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8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4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656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mtClean="0"/>
              <a:t>1994 - Present Berdahl speaks at lunch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1994 – Priority Registration for 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1995 - </a:t>
            </a:r>
            <a:r>
              <a:rPr lang="en-US" smtClean="0">
                <a:cs typeface="Times New Roman" pitchFamily="18" charset="0"/>
              </a:rPr>
              <a:t>MSEP brings students to UT</a:t>
            </a:r>
            <a:r>
              <a:rPr lang="en-US" smtClean="0"/>
              <a:t> (</a:t>
            </a:r>
            <a:r>
              <a:rPr lang="en-US" i="1" smtClean="0"/>
              <a:t>Bhogte</a:t>
            </a:r>
            <a:r>
              <a:rPr lang="en-US" smtClean="0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Program </a:t>
            </a:r>
            <a:r>
              <a:rPr lang="en-US" dirty="0" smtClean="0">
                <a:cs typeface="Times New Roman" pitchFamily="18" charset="0"/>
              </a:rPr>
              <a:t>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1996 – Program approaching 100 Dean’s Scholars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suggested by </a:t>
            </a:r>
            <a:r>
              <a:rPr lang="en-US" i="1" dirty="0" err="1" smtClean="0">
                <a:cs typeface="Times New Roman" pitchFamily="18" charset="0"/>
              </a:rPr>
              <a:t>Brehm</a:t>
            </a:r>
            <a:endParaRPr lang="en-US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Third Student Committee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Second year’s speaking seminars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9372600" cy="4114800"/>
          </a:xfrm>
        </p:spPr>
        <p:txBody>
          <a:bodyPr numCol="2"/>
          <a:lstStyle/>
          <a:p>
            <a:pPr marL="0" indent="0">
              <a:buNone/>
            </a:pPr>
            <a:r>
              <a:rPr lang="en-US" sz="2000" dirty="0"/>
              <a:t>1997 – </a:t>
            </a:r>
            <a:r>
              <a:rPr lang="en-US" sz="2000" dirty="0" smtClean="0"/>
              <a:t>1998  Lillian </a:t>
            </a:r>
            <a:r>
              <a:rPr lang="en-US" sz="2000" dirty="0"/>
              <a:t>Liao</a:t>
            </a:r>
          </a:p>
          <a:p>
            <a:pPr marL="0" indent="0">
              <a:buNone/>
            </a:pPr>
            <a:r>
              <a:rPr lang="en-US" sz="2000" dirty="0"/>
              <a:t>1998 – </a:t>
            </a:r>
            <a:r>
              <a:rPr lang="en-US" sz="2000" dirty="0" smtClean="0"/>
              <a:t>1999</a:t>
            </a:r>
            <a:r>
              <a:rPr lang="en-US" sz="2000" dirty="0"/>
              <a:t> </a:t>
            </a:r>
            <a:r>
              <a:rPr lang="en-US" sz="2000" dirty="0" smtClean="0"/>
              <a:t>Jennifer </a:t>
            </a:r>
            <a:r>
              <a:rPr lang="en-US" sz="2000" dirty="0"/>
              <a:t>Posey</a:t>
            </a:r>
          </a:p>
          <a:p>
            <a:pPr marL="0" indent="0">
              <a:buNone/>
            </a:pPr>
            <a:r>
              <a:rPr lang="en-US" sz="2000" dirty="0"/>
              <a:t>1999 – </a:t>
            </a:r>
            <a:r>
              <a:rPr lang="en-US" sz="2000" dirty="0" smtClean="0"/>
              <a:t>2000</a:t>
            </a:r>
            <a:r>
              <a:rPr lang="en-US" sz="2000" dirty="0"/>
              <a:t> </a:t>
            </a:r>
            <a:r>
              <a:rPr lang="en-US" sz="2000" dirty="0" err="1" smtClean="0"/>
              <a:t>Arundathi</a:t>
            </a:r>
            <a:r>
              <a:rPr lang="en-US" sz="2000" dirty="0" smtClean="0"/>
              <a:t> </a:t>
            </a:r>
            <a:r>
              <a:rPr lang="en-US" sz="2000" dirty="0" err="1"/>
              <a:t>Shenoy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2000 – </a:t>
            </a:r>
            <a:r>
              <a:rPr lang="en-US" sz="2000" dirty="0" smtClean="0"/>
              <a:t>2001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Kyle </a:t>
            </a:r>
            <a:r>
              <a:rPr lang="en-US" sz="2000" dirty="0" err="1"/>
              <a:t>Wedin</a:t>
            </a:r>
            <a:r>
              <a:rPr lang="en-US" sz="2000" dirty="0"/>
              <a:t> /  Pooja </a:t>
            </a:r>
            <a:r>
              <a:rPr lang="en-US" sz="2000" dirty="0" err="1"/>
              <a:t>Paranjpe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2001 – </a:t>
            </a:r>
            <a:r>
              <a:rPr lang="en-US" sz="2000" dirty="0" smtClean="0"/>
              <a:t>2002</a:t>
            </a:r>
            <a:r>
              <a:rPr lang="en-US" sz="2000" dirty="0"/>
              <a:t> </a:t>
            </a:r>
            <a:r>
              <a:rPr lang="en-US" sz="2000" dirty="0" smtClean="0"/>
              <a:t>Brandon </a:t>
            </a:r>
            <a:r>
              <a:rPr lang="en-US" sz="2000" dirty="0"/>
              <a:t>Zinn</a:t>
            </a:r>
          </a:p>
          <a:p>
            <a:pPr marL="0" indent="0">
              <a:buNone/>
            </a:pPr>
            <a:r>
              <a:rPr lang="en-US" sz="2000" dirty="0"/>
              <a:t>2002 – </a:t>
            </a:r>
            <a:r>
              <a:rPr lang="en-US" sz="2000" dirty="0" smtClean="0"/>
              <a:t>2003</a:t>
            </a:r>
            <a:r>
              <a:rPr lang="en-US" sz="2000" dirty="0"/>
              <a:t> </a:t>
            </a:r>
            <a:r>
              <a:rPr lang="en-US" sz="2000" dirty="0" smtClean="0"/>
              <a:t>Clare </a:t>
            </a:r>
            <a:r>
              <a:rPr lang="en-US" sz="2000" dirty="0" err="1"/>
              <a:t>Rivello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2003 – </a:t>
            </a:r>
            <a:r>
              <a:rPr lang="en-US" sz="2000" dirty="0" smtClean="0"/>
              <a:t>2004</a:t>
            </a:r>
            <a:r>
              <a:rPr lang="en-US" sz="2000" dirty="0"/>
              <a:t> </a:t>
            </a:r>
            <a:r>
              <a:rPr lang="en-US" sz="2000" dirty="0" smtClean="0"/>
              <a:t>Bess </a:t>
            </a:r>
            <a:r>
              <a:rPr lang="en-US" sz="2000" dirty="0"/>
              <a:t>Frost</a:t>
            </a:r>
          </a:p>
          <a:p>
            <a:pPr marL="0" indent="0">
              <a:buNone/>
            </a:pPr>
            <a:r>
              <a:rPr lang="en-US" sz="2000" dirty="0"/>
              <a:t>2004 – </a:t>
            </a:r>
            <a:r>
              <a:rPr lang="en-US" sz="2000" dirty="0" smtClean="0"/>
              <a:t>2005</a:t>
            </a:r>
            <a:r>
              <a:rPr lang="en-US" sz="2000" dirty="0"/>
              <a:t> </a:t>
            </a:r>
            <a:r>
              <a:rPr lang="en-US" sz="2000" dirty="0" smtClean="0"/>
              <a:t>Chad </a:t>
            </a:r>
            <a:r>
              <a:rPr lang="en-US" sz="2000" dirty="0" err="1"/>
              <a:t>Vicenik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2005 – </a:t>
            </a:r>
            <a:r>
              <a:rPr lang="en-US" sz="2000" dirty="0" smtClean="0"/>
              <a:t>2006</a:t>
            </a:r>
            <a:r>
              <a:rPr lang="en-US" sz="2000" dirty="0"/>
              <a:t> </a:t>
            </a:r>
            <a:r>
              <a:rPr lang="en-US" sz="2000" dirty="0" err="1" smtClean="0"/>
              <a:t>Sanjita</a:t>
            </a:r>
            <a:r>
              <a:rPr lang="en-US" sz="2000" dirty="0" smtClean="0"/>
              <a:t> </a:t>
            </a:r>
            <a:r>
              <a:rPr lang="en-US" sz="2000" dirty="0" err="1"/>
              <a:t>Ravishankar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2006 – </a:t>
            </a:r>
            <a:r>
              <a:rPr lang="en-US" sz="2000" dirty="0" smtClean="0"/>
              <a:t>2007</a:t>
            </a:r>
            <a:r>
              <a:rPr lang="en-US" sz="2000" dirty="0"/>
              <a:t> </a:t>
            </a:r>
            <a:r>
              <a:rPr lang="en-US" sz="2000" dirty="0" smtClean="0"/>
              <a:t>Robert </a:t>
            </a:r>
            <a:r>
              <a:rPr lang="en-US" sz="2000" dirty="0"/>
              <a:t> </a:t>
            </a:r>
            <a:r>
              <a:rPr lang="en-US" sz="2000" dirty="0" err="1"/>
              <a:t>Seilheimer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2007 – </a:t>
            </a:r>
            <a:r>
              <a:rPr lang="en-US" sz="2000" dirty="0" smtClean="0"/>
              <a:t>2008</a:t>
            </a:r>
            <a:r>
              <a:rPr lang="en-US" sz="2000" dirty="0"/>
              <a:t> </a:t>
            </a:r>
            <a:r>
              <a:rPr lang="en-US" sz="2000" dirty="0" smtClean="0"/>
              <a:t>Sarah </a:t>
            </a:r>
            <a:r>
              <a:rPr lang="en-US" sz="2000" dirty="0"/>
              <a:t>Miller</a:t>
            </a:r>
          </a:p>
          <a:p>
            <a:pPr marL="0" indent="0">
              <a:buNone/>
            </a:pPr>
            <a:r>
              <a:rPr lang="en-US" sz="2000" dirty="0"/>
              <a:t>2008 – </a:t>
            </a:r>
            <a:r>
              <a:rPr lang="en-US" sz="2000" dirty="0" smtClean="0"/>
              <a:t>2009  </a:t>
            </a:r>
            <a:r>
              <a:rPr lang="en-US" sz="2000" dirty="0" err="1" smtClean="0"/>
              <a:t>Richa</a:t>
            </a:r>
            <a:r>
              <a:rPr lang="en-US" sz="2000" dirty="0" smtClean="0"/>
              <a:t> </a:t>
            </a:r>
            <a:r>
              <a:rPr lang="en-US" sz="2000" dirty="0"/>
              <a:t>Gupta</a:t>
            </a:r>
          </a:p>
          <a:p>
            <a:pPr marL="0" indent="0">
              <a:buNone/>
            </a:pPr>
            <a:r>
              <a:rPr lang="en-US" sz="2000" dirty="0"/>
              <a:t>2009 – </a:t>
            </a:r>
            <a:r>
              <a:rPr lang="en-US" sz="2000" dirty="0" smtClean="0"/>
              <a:t>2010  Patrick </a:t>
            </a:r>
            <a:r>
              <a:rPr lang="en-US" sz="2000" dirty="0"/>
              <a:t> Lawlor</a:t>
            </a:r>
          </a:p>
          <a:p>
            <a:pPr marL="0" indent="0">
              <a:buNone/>
            </a:pPr>
            <a:r>
              <a:rPr lang="en-US" sz="2000" dirty="0"/>
              <a:t>2010 – </a:t>
            </a:r>
            <a:r>
              <a:rPr lang="en-US" sz="2000" dirty="0" smtClean="0"/>
              <a:t>2011  </a:t>
            </a:r>
            <a:r>
              <a:rPr lang="en-US" sz="2000" dirty="0" err="1" smtClean="0"/>
              <a:t>Zesong</a:t>
            </a:r>
            <a:r>
              <a:rPr lang="en-US" sz="2000" dirty="0" smtClean="0"/>
              <a:t> </a:t>
            </a:r>
            <a:r>
              <a:rPr lang="en-US" sz="2000" dirty="0"/>
              <a:t>Liu</a:t>
            </a:r>
          </a:p>
          <a:p>
            <a:pPr marL="0" indent="0">
              <a:buNone/>
            </a:pPr>
            <a:r>
              <a:rPr lang="en-US" sz="2000" dirty="0"/>
              <a:t>2011 – </a:t>
            </a:r>
            <a:r>
              <a:rPr lang="en-US" sz="2000" dirty="0" smtClean="0"/>
              <a:t>2012  Matthew </a:t>
            </a:r>
            <a:r>
              <a:rPr lang="en-US" sz="2000" dirty="0"/>
              <a:t>Tien</a:t>
            </a:r>
          </a:p>
          <a:p>
            <a:pPr marL="0" indent="0">
              <a:buNone/>
            </a:pPr>
            <a:r>
              <a:rPr lang="en-US" sz="2000" dirty="0"/>
              <a:t>2012 – </a:t>
            </a:r>
            <a:r>
              <a:rPr lang="en-US" sz="2000" dirty="0" smtClean="0"/>
              <a:t>2013  </a:t>
            </a:r>
            <a:r>
              <a:rPr lang="en-US" sz="2000" dirty="0" err="1" smtClean="0"/>
              <a:t>Rathi</a:t>
            </a:r>
            <a:r>
              <a:rPr lang="en-US" sz="2000" dirty="0" smtClean="0"/>
              <a:t> </a:t>
            </a:r>
            <a:r>
              <a:rPr lang="en-US" sz="2000" dirty="0"/>
              <a:t>Kannan</a:t>
            </a:r>
          </a:p>
          <a:p>
            <a:pPr marL="0" indent="0">
              <a:buNone/>
            </a:pPr>
            <a:r>
              <a:rPr lang="en-US" sz="2000" dirty="0"/>
              <a:t>2013 – </a:t>
            </a:r>
            <a:r>
              <a:rPr lang="en-US" sz="2000" dirty="0" smtClean="0"/>
              <a:t>2014  </a:t>
            </a:r>
            <a:r>
              <a:rPr lang="en-US" sz="2000" dirty="0" err="1" smtClean="0"/>
              <a:t>Nalin</a:t>
            </a:r>
            <a:r>
              <a:rPr lang="en-US" sz="2000" dirty="0"/>
              <a:t> </a:t>
            </a:r>
            <a:r>
              <a:rPr lang="en-US" sz="2000" dirty="0" err="1"/>
              <a:t>Ratnayeke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2014 – </a:t>
            </a:r>
            <a:r>
              <a:rPr lang="en-US" sz="2000" dirty="0" smtClean="0"/>
              <a:t>2015  Patrick </a:t>
            </a:r>
            <a:r>
              <a:rPr lang="en-US" sz="2000" dirty="0"/>
              <a:t>Haley</a:t>
            </a:r>
          </a:p>
          <a:p>
            <a:pPr marL="0" indent="0">
              <a:buNone/>
            </a:pPr>
            <a:r>
              <a:rPr lang="en-US" sz="2000" dirty="0"/>
              <a:t>2015 – </a:t>
            </a:r>
            <a:r>
              <a:rPr lang="en-US" sz="2000" dirty="0" smtClean="0"/>
              <a:t>2016  Patrick </a:t>
            </a:r>
            <a:r>
              <a:rPr lang="en-US" sz="2000" dirty="0"/>
              <a:t>Haley</a:t>
            </a:r>
          </a:p>
          <a:p>
            <a:pPr marL="0" indent="0">
              <a:buNone/>
            </a:pPr>
            <a:r>
              <a:rPr lang="en-US" sz="2000" dirty="0"/>
              <a:t>2016 – </a:t>
            </a:r>
            <a:r>
              <a:rPr lang="en-US" sz="2000" dirty="0" smtClean="0"/>
              <a:t>2017  Ellen </a:t>
            </a:r>
            <a:r>
              <a:rPr lang="en-US" sz="2000" dirty="0" err="1" smtClean="0"/>
              <a:t>Zippi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2017 </a:t>
            </a:r>
            <a:r>
              <a:rPr lang="en-US" sz="2000" dirty="0"/>
              <a:t>– </a:t>
            </a:r>
            <a:r>
              <a:rPr lang="en-US" sz="2000" dirty="0" smtClean="0"/>
              <a:t>2018  </a:t>
            </a:r>
            <a:r>
              <a:rPr lang="en-US" sz="2000" smtClean="0"/>
              <a:t>Griffin Glenn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8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2000 - </a:t>
            </a:r>
            <a:r>
              <a:rPr lang="en-US" sz="2800" smtClean="0">
                <a:cs typeface="Times New Roman" pitchFamily="18" charset="0"/>
              </a:rPr>
              <a:t>Organ Donor Drive</a:t>
            </a:r>
            <a:r>
              <a:rPr lang="en-US" sz="2800" smtClean="0"/>
              <a:t> (</a:t>
            </a:r>
            <a:r>
              <a:rPr lang="en-US" sz="2800" i="1" smtClean="0"/>
              <a:t>DeZern</a:t>
            </a:r>
            <a:r>
              <a:rPr lang="en-US" sz="2800" smtClean="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Where did we stand?</a:t>
            </a:r>
            <a:br>
              <a:rPr lang="en-US" sz="4000" smtClean="0"/>
            </a:br>
            <a:r>
              <a:rPr lang="en-US" sz="4000" smtClean="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400 Alumni </a:t>
            </a:r>
          </a:p>
          <a:p>
            <a:pPr eaLnBrk="1" hangingPunct="1"/>
            <a:r>
              <a:rPr lang="en-US" smtClean="0"/>
              <a:t>Many scientists and physicians</a:t>
            </a:r>
          </a:p>
          <a:p>
            <a:pPr eaLnBrk="1" hangingPunct="1"/>
            <a:r>
              <a:rPr lang="en-US" smtClean="0"/>
              <a:t>4 UT Outstanding Students</a:t>
            </a:r>
          </a:p>
          <a:p>
            <a:pPr eaLnBrk="1" hangingPunct="1"/>
            <a:r>
              <a:rPr lang="en-US" smtClean="0"/>
              <a:t>3 Marshall Scholars plus many NSF and other leading fellowships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Three DS marriages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Where do we stand?</a:t>
            </a:r>
            <a:br>
              <a:rPr lang="en-US" sz="4000" dirty="0" smtClean="0"/>
            </a:br>
            <a:r>
              <a:rPr lang="en-US" sz="4000" dirty="0" smtClean="0"/>
              <a:t>March, 2001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Currently 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215</a:t>
            </a:r>
            <a:endParaRPr lang="en-US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plus divorces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2011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Program </a:t>
            </a:r>
            <a:r>
              <a:rPr lang="en-US" dirty="0" smtClean="0">
                <a:cs typeface="Times New Roman" pitchFamily="18" charset="0"/>
              </a:rPr>
              <a:t>intended to admit about 25 per year – achieve a steady state of 100.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2003 </a:t>
            </a:r>
            <a:r>
              <a:rPr lang="en-US" i="1" dirty="0" smtClean="0"/>
              <a:t>Picasso at the Lapin Agile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2003 </a:t>
            </a:r>
            <a:r>
              <a:rPr lang="en-US" i="1" dirty="0" smtClean="0"/>
              <a:t>Arsenic and Old Lace … and more</a:t>
            </a:r>
          </a:p>
          <a:p>
            <a:pPr eaLnBrk="1" hangingPunct="1"/>
            <a:r>
              <a:rPr lang="en-US" dirty="0" smtClean="0"/>
              <a:t>Three Time Intramural Women’s Track Champions</a:t>
            </a:r>
          </a:p>
          <a:p>
            <a:pPr eaLnBrk="1" hangingPunct="1"/>
            <a:r>
              <a:rPr lang="en-US" dirty="0" smtClean="0"/>
              <a:t>One Time (B League) Coed Soccer </a:t>
            </a:r>
            <a:r>
              <a:rPr lang="en-US" dirty="0" smtClean="0"/>
              <a:t>Champions (James Scott in goal)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r>
              <a:rPr lang="en-US" smtClean="0"/>
              <a:t>Lunch (yes, but not like before)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Picasso at the Lapin Agile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DS Dance (on, off, 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  <a:p>
            <a:pPr eaLnBrk="1" hangingPunct="1"/>
            <a:r>
              <a:rPr lang="en-US" smtClean="0"/>
              <a:t>2005-2006 - Dean’s Office (again)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Program </a:t>
            </a:r>
            <a:r>
              <a:rPr lang="en-US" dirty="0" smtClean="0">
                <a:cs typeface="Times New Roman" pitchFamily="18" charset="0"/>
              </a:rPr>
              <a:t>intended to admit about 25 per year – achieve a steady state of 100.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Mike </a:t>
            </a:r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r>
              <a:rPr lang="en-US" dirty="0" smtClean="0"/>
              <a:t>2010-present - Office for Honors, Research and International Study / Honors Center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Faculty Review</a:t>
            </a:r>
            <a:br>
              <a:rPr lang="en-US" sz="4000" smtClean="0"/>
            </a:br>
            <a:r>
              <a:rPr lang="en-US" sz="4000" smtClean="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An expanded program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More students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college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departments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  <a:p>
            <a:pPr eaLnBrk="1" hangingPunct="1"/>
            <a:r>
              <a:rPr lang="en-US" sz="3600" b="1" smtClean="0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Program </a:t>
            </a:r>
            <a:r>
              <a:rPr lang="en-US" dirty="0" smtClean="0">
                <a:cs typeface="Times New Roman" pitchFamily="18" charset="0"/>
              </a:rPr>
              <a:t>intended to admit about 25 per year – achieve a steady state of 100.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Mike </a:t>
            </a:r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taught the freshman seminar.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endParaRPr lang="en-US" smtClean="0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r>
              <a:rPr lang="en-US" smtClean="0"/>
              <a:t>Quality of Graduates – even harder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838200"/>
            <a:ext cx="22098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9144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Freehand575 BT" pitchFamily="66" charset="0"/>
              </a:rPr>
              <a:t>before?</a:t>
            </a:r>
            <a:endParaRPr lang="en-US" sz="2800" dirty="0">
              <a:solidFill>
                <a:srgbClr val="002060"/>
              </a:solidFill>
              <a:latin typeface="Freehand575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5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9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089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192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2947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/>
              <a:t> Lost most scholarships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</a:t>
            </a:r>
            <a:r>
              <a:rPr lang="en-US" sz="4000" dirty="0" smtClean="0"/>
              <a:t>Reunion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Cline </a:t>
            </a:r>
            <a:r>
              <a:rPr lang="en-US" sz="4000" dirty="0"/>
              <a:t>steps down as </a:t>
            </a:r>
            <a:r>
              <a:rPr lang="en-US" sz="4000" dirty="0" smtClean="0"/>
              <a:t>director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Dean’s Scholars Endowment Fund</a:t>
            </a:r>
            <a:br>
              <a:rPr lang="en-US" dirty="0" smtClean="0"/>
            </a:br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2057400"/>
            <a:ext cx="434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2011: Genevieve Allen</a:t>
            </a:r>
          </a:p>
          <a:p>
            <a:r>
              <a:rPr lang="en-US" sz="3200" dirty="0" smtClean="0"/>
              <a:t>2012: Guadalupe Jasso</a:t>
            </a:r>
          </a:p>
          <a:p>
            <a:r>
              <a:rPr lang="en-US" sz="3200" dirty="0" smtClean="0"/>
              <a:t>2013: </a:t>
            </a:r>
            <a:r>
              <a:rPr lang="en-US" sz="3200" dirty="0"/>
              <a:t>Hunt, Patrick</a:t>
            </a:r>
          </a:p>
          <a:p>
            <a:r>
              <a:rPr lang="en-US" sz="3200" dirty="0" smtClean="0"/>
              <a:t>2014: </a:t>
            </a:r>
            <a:r>
              <a:rPr lang="en-US" sz="3200" dirty="0" err="1" smtClean="0"/>
              <a:t>Nalin</a:t>
            </a:r>
            <a:r>
              <a:rPr lang="en-US" sz="3200" dirty="0" smtClean="0"/>
              <a:t> </a:t>
            </a:r>
            <a:r>
              <a:rPr lang="en-US" sz="3200" dirty="0" err="1" smtClean="0"/>
              <a:t>Ratnayeke</a:t>
            </a:r>
            <a:endParaRPr lang="en-US" sz="3200" dirty="0" smtClean="0"/>
          </a:p>
          <a:p>
            <a:r>
              <a:rPr lang="en-US" sz="3200" dirty="0" smtClean="0"/>
              <a:t>2015: </a:t>
            </a:r>
            <a:r>
              <a:rPr lang="en-US" sz="3200" dirty="0" err="1" smtClean="0"/>
              <a:t>Nakita</a:t>
            </a:r>
            <a:r>
              <a:rPr lang="en-US" sz="3200" dirty="0" smtClean="0"/>
              <a:t> </a:t>
            </a:r>
            <a:r>
              <a:rPr lang="en-US" sz="3200" dirty="0" err="1" smtClean="0"/>
              <a:t>Klimovich</a:t>
            </a:r>
            <a:endParaRPr lang="en-US" sz="3200" dirty="0" smtClean="0"/>
          </a:p>
          <a:p>
            <a:r>
              <a:rPr lang="en-US" sz="3200" dirty="0" smtClean="0"/>
              <a:t>2016: Michael </a:t>
            </a:r>
            <a:r>
              <a:rPr lang="en-US" sz="3200" dirty="0"/>
              <a:t>Miyagi</a:t>
            </a:r>
            <a:endParaRPr lang="en-US" sz="3200" dirty="0" smtClean="0"/>
          </a:p>
          <a:p>
            <a:r>
              <a:rPr lang="en-US" sz="3200" dirty="0" smtClean="0"/>
              <a:t>2017: Hannah Hasson</a:t>
            </a:r>
          </a:p>
          <a:p>
            <a:r>
              <a:rPr lang="en-US" sz="3200" dirty="0" smtClean="0"/>
              <a:t>2018:       YOU???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77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64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 smtClean="0"/>
              <a:t>David </a:t>
            </a:r>
            <a:r>
              <a:rPr lang="en-US" sz="4000" dirty="0" err="1"/>
              <a:t>Hillis</a:t>
            </a:r>
            <a:r>
              <a:rPr lang="en-US" sz="4000" dirty="0"/>
              <a:t> </a:t>
            </a:r>
            <a:r>
              <a:rPr lang="en-US" sz="4000" dirty="0" smtClean="0"/>
              <a:t>is fourth </a:t>
            </a:r>
            <a:r>
              <a:rPr lang="en-US" sz="4000" dirty="0"/>
              <a:t>DS </a:t>
            </a:r>
            <a:r>
              <a:rPr lang="en-US" sz="4000" dirty="0" smtClean="0"/>
              <a:t>Director</a:t>
            </a:r>
          </a:p>
        </p:txBody>
      </p:sp>
      <p:pic>
        <p:nvPicPr>
          <p:cNvPr id="6" name="Picture 2" descr="David Hi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2957569"/>
            <a:ext cx="3700707" cy="3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content-dfw1-1.xx.fbcdn.net/hphotos-xfa1/t31.0-8/s720x720/475630_10150768019100170_70677489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5" y="914400"/>
            <a:ext cx="57125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dfw1-1.xx.fbcdn.net/hphotos-frc3/v/t1.0-9/45264_10151401160598303_34573642_n.jpg?oh=1664f00ea8691f75c1943afd843dda47&amp;oe=56708F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5511025" cy="36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2015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082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 smtClean="0"/>
              <a:t>DS Alumni Dinners – CA and TX</a:t>
            </a:r>
          </a:p>
        </p:txBody>
      </p:sp>
      <p:pic>
        <p:nvPicPr>
          <p:cNvPr id="7" name="Picture 4" descr="https://scontent-dfw1-1.xx.fbcdn.net/hphotos-xap1/v/t1.0-9/1484241_10155147504415627_6870695050057005910_n.jpg?oh=6e27328676232a8bd6aca9f6c615f502&amp;oe=566D8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86" y="2771240"/>
            <a:ext cx="5946029" cy="39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YOU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You</a:t>
            </a:r>
            <a:r>
              <a:rPr lang="en-US" sz="2200" dirty="0" smtClean="0"/>
              <a:t>, wonderful stuff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1605</Words>
  <Application>Microsoft Office PowerPoint</Application>
  <PresentationFormat>On-screen Show (4:3)</PresentationFormat>
  <Paragraphs>380</Paragraphs>
  <Slides>93</Slides>
  <Notes>11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Default Design</vt:lpstr>
      <vt:lpstr>Milestones of The 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1986-87</vt:lpstr>
      <vt:lpstr>1987- 88</vt:lpstr>
      <vt:lpstr>1988-89</vt:lpstr>
      <vt:lpstr>1989-90:</vt:lpstr>
      <vt:lpstr>1990-91:</vt:lpstr>
      <vt:lpstr>1991-92 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… and then</vt:lpstr>
      <vt:lpstr>The Charge</vt:lpstr>
      <vt:lpstr>The DS Student Association</vt:lpstr>
      <vt:lpstr>The DS Student Association</vt:lpstr>
      <vt:lpstr>…and more activities</vt:lpstr>
      <vt:lpstr>Where did we stand? March, 2001</vt:lpstr>
      <vt:lpstr>Looking Back from 2001</vt:lpstr>
      <vt:lpstr>Where do we stand? March, 2001</vt:lpstr>
      <vt:lpstr>And 2011</vt:lpstr>
      <vt:lpstr>And 2011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 2010 Some Setbacks</vt:lpstr>
      <vt:lpstr> 2010 Some Setbacks</vt:lpstr>
      <vt:lpstr> 2010 Some Setbacks</vt:lpstr>
      <vt:lpstr>2011</vt:lpstr>
      <vt:lpstr>2011</vt:lpstr>
      <vt:lpstr>Dean’s Scholars Endowment Fund 2011</vt:lpstr>
      <vt:lpstr>AKC Scholarship – 2011</vt:lpstr>
      <vt:lpstr>2011</vt:lpstr>
      <vt:lpstr>PowerPoint Presentation</vt:lpstr>
      <vt:lpstr>2015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</dc:creator>
  <cp:lastModifiedBy>Alan</cp:lastModifiedBy>
  <cp:revision>14</cp:revision>
  <dcterms:modified xsi:type="dcterms:W3CDTF">2018-02-02T02:39:04Z</dcterms:modified>
</cp:coreProperties>
</file>