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257" r:id="rId3"/>
    <p:sldId id="312" r:id="rId4"/>
    <p:sldId id="311" r:id="rId5"/>
    <p:sldId id="310" r:id="rId6"/>
    <p:sldId id="309" r:id="rId7"/>
    <p:sldId id="308" r:id="rId8"/>
    <p:sldId id="258" r:id="rId9"/>
    <p:sldId id="259" r:id="rId10"/>
    <p:sldId id="260" r:id="rId11"/>
    <p:sldId id="261" r:id="rId12"/>
    <p:sldId id="262" r:id="rId13"/>
    <p:sldId id="272" r:id="rId14"/>
    <p:sldId id="263" r:id="rId15"/>
    <p:sldId id="313" r:id="rId16"/>
    <p:sldId id="314" r:id="rId17"/>
    <p:sldId id="315" r:id="rId18"/>
    <p:sldId id="317" r:id="rId19"/>
    <p:sldId id="318" r:id="rId20"/>
    <p:sldId id="319" r:id="rId21"/>
    <p:sldId id="320" r:id="rId22"/>
    <p:sldId id="321" r:id="rId23"/>
    <p:sldId id="322" r:id="rId24"/>
    <p:sldId id="367" r:id="rId25"/>
    <p:sldId id="368" r:id="rId26"/>
    <p:sldId id="369" r:id="rId27"/>
    <p:sldId id="370" r:id="rId28"/>
    <p:sldId id="371" r:id="rId29"/>
    <p:sldId id="372" r:id="rId30"/>
    <p:sldId id="264" r:id="rId31"/>
    <p:sldId id="265" r:id="rId32"/>
    <p:sldId id="266" r:id="rId33"/>
    <p:sldId id="267" r:id="rId34"/>
    <p:sldId id="269" r:id="rId35"/>
    <p:sldId id="274" r:id="rId36"/>
    <p:sldId id="273" r:id="rId37"/>
    <p:sldId id="270" r:id="rId38"/>
    <p:sldId id="275" r:id="rId39"/>
    <p:sldId id="283" r:id="rId40"/>
    <p:sldId id="277" r:id="rId41"/>
    <p:sldId id="278" r:id="rId42"/>
    <p:sldId id="279" r:id="rId43"/>
    <p:sldId id="280" r:id="rId44"/>
    <p:sldId id="281" r:id="rId45"/>
    <p:sldId id="282" r:id="rId46"/>
    <p:sldId id="296" r:id="rId47"/>
    <p:sldId id="297" r:id="rId48"/>
    <p:sldId id="298" r:id="rId49"/>
    <p:sldId id="299" r:id="rId50"/>
    <p:sldId id="349" r:id="rId51"/>
    <p:sldId id="300" r:id="rId52"/>
    <p:sldId id="268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331" r:id="rId63"/>
    <p:sldId id="330" r:id="rId64"/>
    <p:sldId id="329" r:id="rId65"/>
    <p:sldId id="373" r:id="rId66"/>
    <p:sldId id="374" r:id="rId67"/>
    <p:sldId id="341" r:id="rId68"/>
    <p:sldId id="334" r:id="rId69"/>
    <p:sldId id="333" r:id="rId70"/>
    <p:sldId id="332" r:id="rId71"/>
    <p:sldId id="336" r:id="rId72"/>
    <p:sldId id="344" r:id="rId73"/>
    <p:sldId id="375" r:id="rId74"/>
    <p:sldId id="376" r:id="rId75"/>
    <p:sldId id="346" r:id="rId76"/>
    <p:sldId id="377" r:id="rId77"/>
    <p:sldId id="340" r:id="rId78"/>
    <p:sldId id="338" r:id="rId79"/>
    <p:sldId id="339" r:id="rId80"/>
    <p:sldId id="354" r:id="rId81"/>
    <p:sldId id="353" r:id="rId82"/>
    <p:sldId id="351" r:id="rId83"/>
    <p:sldId id="362" r:id="rId84"/>
    <p:sldId id="364" r:id="rId85"/>
    <p:sldId id="365" r:id="rId86"/>
    <p:sldId id="366" r:id="rId87"/>
    <p:sldId id="355" r:id="rId88"/>
    <p:sldId id="356" r:id="rId89"/>
    <p:sldId id="357" r:id="rId90"/>
    <p:sldId id="358" r:id="rId91"/>
    <p:sldId id="359" r:id="rId92"/>
    <p:sldId id="360" r:id="rId93"/>
    <p:sldId id="361" r:id="rId9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1E26B-040F-4DC7-BD01-84E26D9B2119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CD74F-EFE0-4F02-862F-CF2070F1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018AA-8600-47D6-85ED-735AD15BC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3FAE7-924F-49C5-A259-A57E0B038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72DC2-6C96-4CE2-BC82-4B6D6C17F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608B-468C-4C41-BFB3-DF495D32C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F6ADC-88C7-44FF-8B20-B94229133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2FFEF-75C9-4717-A660-2D58D87AB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E41B9-D402-42C3-A46D-42056DA1D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6DD4F-B8E3-4D8D-B27B-2CA3779BF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4A582-1ACD-425D-B964-F14085373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D797-889C-46F0-9A67-838E580F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391E8-FFF7-48EC-AC6F-8FB4B2FC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2A181B-3C6E-4A53-9E07-56ACBA319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1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1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1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1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438400"/>
            <a:ext cx="7772400" cy="2895600"/>
          </a:xfrm>
        </p:spPr>
        <p:txBody>
          <a:bodyPr/>
          <a:lstStyle/>
          <a:p>
            <a:pPr eaLnBrk="1" hangingPunct="1"/>
            <a:r>
              <a:rPr lang="en-US" smtClean="0">
                <a:latin typeface="Copperplate Gothic Light" pitchFamily="34" charset="0"/>
              </a:rPr>
              <a:t>Milestones of The </a:t>
            </a:r>
            <a:br>
              <a:rPr lang="en-US" smtClean="0">
                <a:latin typeface="Copperplate Gothic Light" pitchFamily="34" charset="0"/>
              </a:rPr>
            </a:br>
            <a:r>
              <a:rPr lang="en-US" smtClean="0">
                <a:latin typeface="Copperplate Gothic Light" pitchFamily="34" charset="0"/>
              </a:rPr>
              <a:t>Dean’s Scholars</a:t>
            </a:r>
          </a:p>
        </p:txBody>
      </p:sp>
      <p:pic>
        <p:nvPicPr>
          <p:cNvPr id="2051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01" name="Group 53"/>
          <p:cNvGraphicFramePr>
            <a:graphicFrameLocks noGrp="1"/>
          </p:cNvGraphicFramePr>
          <p:nvPr/>
        </p:nvGraphicFramePr>
        <p:xfrm>
          <a:off x="609600" y="1828800"/>
          <a:ext cx="7772400" cy="335280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335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6" name="Picture 52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1987- 88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Student group (Rozendaal, Slagle, Wobus, Otillar, Fleckenstein) propose a more serious program. 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Fall Picnic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  <p:pic>
        <p:nvPicPr>
          <p:cNvPr id="112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1988-89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Vick becomes Student Affairs VP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Starbird becomes Associate Dean and DS Director.</a:t>
            </a:r>
          </a:p>
          <a:p>
            <a:pPr eaLnBrk="1" hangingPunct="1"/>
            <a:endParaRPr lang="en-US" smtClean="0"/>
          </a:p>
        </p:txBody>
      </p:sp>
      <p:pic>
        <p:nvPicPr>
          <p:cNvPr id="1229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1989-90: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Second student group recommends changes</a:t>
            </a: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err="1" smtClean="0">
                <a:cs typeface="Times New Roman" pitchFamily="18" charset="0"/>
              </a:rPr>
              <a:t>Starbird</a:t>
            </a:r>
            <a:r>
              <a:rPr lang="en-US" dirty="0" smtClean="0">
                <a:cs typeface="Times New Roman" pitchFamily="18" charset="0"/>
              </a:rPr>
              <a:t> says all </a:t>
            </a:r>
            <a:r>
              <a:rPr lang="en-US" dirty="0" err="1" smtClean="0">
                <a:cs typeface="Times New Roman" pitchFamily="18" charset="0"/>
              </a:rPr>
              <a:t>DSers</a:t>
            </a:r>
            <a:r>
              <a:rPr lang="en-US" dirty="0" smtClean="0">
                <a:cs typeface="Times New Roman" pitchFamily="18" charset="0"/>
              </a:rPr>
              <a:t> should complete departmental honors degrees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33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1990-91:</a:t>
            </a:r>
          </a:p>
        </p:txBody>
      </p:sp>
      <p:pic>
        <p:nvPicPr>
          <p:cNvPr id="1433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762000" y="2362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cs typeface="Times New Roman" pitchFamily="18" charset="0"/>
              </a:rPr>
              <a:t>Cline out of program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1991-92</a:t>
            </a:r>
            <a:r>
              <a:rPr lang="en-US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Cline becomes DS Director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Tiny freshman class. (2 women).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Monthly activities started </a:t>
            </a:r>
          </a:p>
          <a:p>
            <a:pPr algn="ctr" eaLnBrk="1" hangingPunct="1">
              <a:buFontTx/>
              <a:buNone/>
            </a:pPr>
            <a:r>
              <a:rPr lang="en-US" i="1" dirty="0" err="1" smtClean="0">
                <a:cs typeface="Times New Roman" pitchFamily="18" charset="0"/>
              </a:rPr>
              <a:t>Beitzel</a:t>
            </a:r>
            <a:r>
              <a:rPr lang="en-US" i="1" dirty="0" smtClean="0">
                <a:cs typeface="Times New Roman" pitchFamily="18" charset="0"/>
              </a:rPr>
              <a:t>, </a:t>
            </a:r>
            <a:r>
              <a:rPr lang="en-US" i="1" dirty="0" err="1" smtClean="0">
                <a:cs typeface="Times New Roman" pitchFamily="18" charset="0"/>
              </a:rPr>
              <a:t>Ramser</a:t>
            </a:r>
            <a:r>
              <a:rPr lang="en-US" i="1" dirty="0" smtClean="0">
                <a:cs typeface="Times New Roman" pitchFamily="18" charset="0"/>
              </a:rPr>
              <a:t>, Murthy, </a:t>
            </a:r>
            <a:r>
              <a:rPr lang="en-US" i="1" dirty="0" err="1" smtClean="0">
                <a:cs typeface="Times New Roman" pitchFamily="18" charset="0"/>
              </a:rPr>
              <a:t>Herrod</a:t>
            </a:r>
            <a:r>
              <a:rPr lang="en-US" i="1" dirty="0" smtClean="0">
                <a:cs typeface="Times New Roman" pitchFamily="18" charset="0"/>
              </a:rPr>
              <a:t>, </a:t>
            </a:r>
            <a:r>
              <a:rPr lang="en-US" i="1" dirty="0" err="1" smtClean="0">
                <a:cs typeface="Times New Roman" pitchFamily="18" charset="0"/>
              </a:rPr>
              <a:t>Huckaby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/>
              <a:t>1994 – Computer Accounts for DS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Middle School Enrichment Program initiated (</a:t>
            </a:r>
            <a:r>
              <a:rPr lang="en-US" i="1" dirty="0" smtClean="0">
                <a:cs typeface="Times New Roman" pitchFamily="18" charset="0"/>
              </a:rPr>
              <a:t>Murthy, </a:t>
            </a:r>
            <a:r>
              <a:rPr lang="en-US" i="1" dirty="0" err="1" smtClean="0">
                <a:cs typeface="Times New Roman" pitchFamily="18" charset="0"/>
              </a:rPr>
              <a:t>Feldmeyer</a:t>
            </a:r>
            <a:r>
              <a:rPr lang="en-US" dirty="0" smtClean="0">
                <a:cs typeface="Times New Roman" pitchFamily="18" charset="0"/>
              </a:rPr>
              <a:t>)</a:t>
            </a: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1994</a:t>
            </a:r>
          </a:p>
        </p:txBody>
      </p:sp>
      <p:pic>
        <p:nvPicPr>
          <p:cNvPr id="16387" name="Content Placeholder 3" descr="picnic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295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1995</a:t>
            </a:r>
          </a:p>
        </p:txBody>
      </p:sp>
      <p:pic>
        <p:nvPicPr>
          <p:cNvPr id="17411" name="Picture 5" descr="picnic9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1996</a:t>
            </a:r>
          </a:p>
        </p:txBody>
      </p:sp>
      <p:pic>
        <p:nvPicPr>
          <p:cNvPr id="18435" name="Picture 3" descr="picnic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1997</a:t>
            </a:r>
          </a:p>
        </p:txBody>
      </p:sp>
      <p:pic>
        <p:nvPicPr>
          <p:cNvPr id="20483" name="Picture 4" descr="picnic9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1998</a:t>
            </a:r>
          </a:p>
        </p:txBody>
      </p:sp>
      <p:pic>
        <p:nvPicPr>
          <p:cNvPr id="21507" name="Picture 3" descr="picnic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pic>
        <p:nvPicPr>
          <p:cNvPr id="3075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1999</a:t>
            </a:r>
          </a:p>
        </p:txBody>
      </p:sp>
      <p:pic>
        <p:nvPicPr>
          <p:cNvPr id="22531" name="Picture 4" descr="picnic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4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2000</a:t>
            </a:r>
          </a:p>
        </p:txBody>
      </p:sp>
      <p:pic>
        <p:nvPicPr>
          <p:cNvPr id="23555" name="Picture 3" descr="picnic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2001</a:t>
            </a:r>
          </a:p>
        </p:txBody>
      </p:sp>
      <p:pic>
        <p:nvPicPr>
          <p:cNvPr id="24579" name="Picture 4" descr="picnic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2002</a:t>
            </a:r>
          </a:p>
        </p:txBody>
      </p:sp>
      <p:pic>
        <p:nvPicPr>
          <p:cNvPr id="4" name="Picture 3" descr="picnic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2003</a:t>
            </a:r>
          </a:p>
        </p:txBody>
      </p:sp>
      <p:pic>
        <p:nvPicPr>
          <p:cNvPr id="26627" name="Picture 4" descr="picnic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8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03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2004</a:t>
            </a:r>
          </a:p>
        </p:txBody>
      </p:sp>
      <p:pic>
        <p:nvPicPr>
          <p:cNvPr id="27651" name="Picture 3" descr="picnic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71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2005</a:t>
            </a:r>
          </a:p>
        </p:txBody>
      </p:sp>
      <p:pic>
        <p:nvPicPr>
          <p:cNvPr id="28675" name="Picture 4" descr="picnic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58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2006</a:t>
            </a:r>
          </a:p>
        </p:txBody>
      </p:sp>
      <p:pic>
        <p:nvPicPr>
          <p:cNvPr id="29699" name="Picture 3" descr="picnic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14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2007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352800" y="2514600"/>
            <a:ext cx="2130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Where are you?</a:t>
            </a:r>
          </a:p>
        </p:txBody>
      </p:sp>
    </p:spTree>
    <p:extLst>
      <p:ext uri="{BB962C8B-B14F-4D97-AF65-F5344CB8AC3E}">
        <p14:creationId xmlns:p14="http://schemas.microsoft.com/office/powerpoint/2010/main" val="656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2008</a:t>
            </a:r>
          </a:p>
        </p:txBody>
      </p:sp>
      <p:pic>
        <p:nvPicPr>
          <p:cNvPr id="31747" name="Picture 3" descr="picnic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17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Was there something earlier?</a:t>
            </a:r>
          </a:p>
        </p:txBody>
      </p:sp>
      <p:pic>
        <p:nvPicPr>
          <p:cNvPr id="410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… and then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smtClean="0"/>
              <a:t>1994 - Present Berdahl speaks at lunch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1994 – Priority Registration for DS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1995 - </a:t>
            </a:r>
            <a:r>
              <a:rPr lang="en-US" smtClean="0">
                <a:cs typeface="Times New Roman" pitchFamily="18" charset="0"/>
              </a:rPr>
              <a:t>MSEP brings students to UT</a:t>
            </a:r>
            <a:r>
              <a:rPr lang="en-US" smtClean="0"/>
              <a:t> (</a:t>
            </a:r>
            <a:r>
              <a:rPr lang="en-US" i="1" smtClean="0"/>
              <a:t>Bhogte</a:t>
            </a:r>
            <a:r>
              <a:rPr lang="en-US" smtClean="0"/>
              <a:t>)</a:t>
            </a:r>
          </a:p>
        </p:txBody>
      </p:sp>
      <p:pic>
        <p:nvPicPr>
          <p:cNvPr id="327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Charge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1996 – Program approaching 100 Dean’s Scholars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Dean Rankin asks for the program to be doubled</a:t>
            </a:r>
          </a:p>
        </p:txBody>
      </p:sp>
      <p:pic>
        <p:nvPicPr>
          <p:cNvPr id="337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DS Student Association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DS Student Association born in 1997</a:t>
            </a:r>
          </a:p>
          <a:p>
            <a:pPr algn="ctr" eaLnBrk="1" hangingPunct="1">
              <a:buFontTx/>
              <a:buNone/>
            </a:pPr>
            <a:r>
              <a:rPr lang="en-US" i="1" dirty="0" smtClean="0">
                <a:cs typeface="Times New Roman" pitchFamily="18" charset="0"/>
              </a:rPr>
              <a:t>suggested by </a:t>
            </a:r>
            <a:r>
              <a:rPr lang="en-US" i="1" dirty="0" err="1" smtClean="0">
                <a:cs typeface="Times New Roman" pitchFamily="18" charset="0"/>
              </a:rPr>
              <a:t>Brehm</a:t>
            </a:r>
            <a:endParaRPr lang="en-US" dirty="0" smtClean="0"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i="1" dirty="0" smtClean="0">
                <a:cs typeface="Times New Roman" pitchFamily="18" charset="0"/>
              </a:rPr>
              <a:t>First council chaired by Lily Liao</a:t>
            </a:r>
          </a:p>
          <a:p>
            <a:pPr algn="ctr" eaLnBrk="1" hangingPunct="1">
              <a:buFontTx/>
              <a:buNone/>
            </a:pPr>
            <a:endParaRPr lang="en-US" i="1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Third Student Committee</a:t>
            </a:r>
            <a:r>
              <a:rPr lang="en-US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en-US" i="1" dirty="0" smtClean="0"/>
              <a:t>Second year’s speaking seminars</a:t>
            </a:r>
          </a:p>
        </p:txBody>
      </p:sp>
      <p:pic>
        <p:nvPicPr>
          <p:cNvPr id="34820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…and more activities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1998 – Upper Division DS Speaker Series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		2000 – Oliver Sacks, Jared Diamond, …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1998 – December dinner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1998 - DS given office space in ESB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i="1" smtClean="0"/>
              <a:t>“The Dungeon”</a:t>
            </a:r>
          </a:p>
          <a:p>
            <a:pPr eaLnBrk="1" hangingPunct="1">
              <a:lnSpc>
                <a:spcPct val="80000"/>
              </a:lnSpc>
            </a:pPr>
            <a:endParaRPr lang="en-US" sz="2800" i="1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2000 - </a:t>
            </a:r>
            <a:r>
              <a:rPr lang="en-US" sz="2800" smtClean="0">
                <a:cs typeface="Times New Roman" pitchFamily="18" charset="0"/>
              </a:rPr>
              <a:t>Organ Donor Drive</a:t>
            </a:r>
            <a:r>
              <a:rPr lang="en-US" sz="2800" smtClean="0"/>
              <a:t> (</a:t>
            </a:r>
            <a:r>
              <a:rPr lang="en-US" sz="2800" i="1" smtClean="0"/>
              <a:t>DeZern</a:t>
            </a:r>
            <a:r>
              <a:rPr lang="en-US" sz="2800" smtClean="0"/>
              <a:t>)</a:t>
            </a:r>
          </a:p>
        </p:txBody>
      </p:sp>
      <p:pic>
        <p:nvPicPr>
          <p:cNvPr id="358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Where did we stand?</a:t>
            </a:r>
            <a:br>
              <a:rPr lang="en-US" sz="4000" smtClean="0"/>
            </a:br>
            <a:r>
              <a:rPr lang="en-US" sz="4000" smtClean="0"/>
              <a:t>March, 2001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160 Dean’s Scholars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8-10 seminars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30 admitted from HS – 20 from current students</a:t>
            </a:r>
          </a:p>
          <a:p>
            <a:pPr eaLnBrk="1" hangingPunct="1"/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about half pre-med (several MD/PhD per year)</a:t>
            </a:r>
            <a:r>
              <a:rPr lang="en-US" sz="2800" dirty="0" smtClean="0"/>
              <a:t> </a:t>
            </a:r>
          </a:p>
        </p:txBody>
      </p:sp>
      <p:pic>
        <p:nvPicPr>
          <p:cNvPr id="368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Looking Back from 2001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400 Alumni </a:t>
            </a:r>
          </a:p>
          <a:p>
            <a:pPr eaLnBrk="1" hangingPunct="1"/>
            <a:r>
              <a:rPr lang="en-US" smtClean="0"/>
              <a:t>Many scientists and physicians</a:t>
            </a:r>
          </a:p>
          <a:p>
            <a:pPr eaLnBrk="1" hangingPunct="1"/>
            <a:r>
              <a:rPr lang="en-US" smtClean="0"/>
              <a:t>4 UT Outstanding Students</a:t>
            </a:r>
          </a:p>
          <a:p>
            <a:pPr eaLnBrk="1" hangingPunct="1"/>
            <a:r>
              <a:rPr lang="en-US" smtClean="0"/>
              <a:t>3 Marshall Scholars plus many NSF and other leading fellowships 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Three DS marriages 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Where do we stand?</a:t>
            </a:r>
            <a:br>
              <a:rPr lang="en-US" sz="4000" dirty="0" smtClean="0"/>
            </a:br>
            <a:r>
              <a:rPr lang="en-US" sz="4000" dirty="0" smtClean="0"/>
              <a:t>March, </a:t>
            </a:r>
            <a:r>
              <a:rPr lang="en-US" sz="4000" dirty="0" smtClean="0"/>
              <a:t>2001</a:t>
            </a:r>
            <a:endParaRPr lang="en-US" sz="40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Currently 160 Dean’s Scholars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8-10 seminars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30 admitted from HS – 20 from current students</a:t>
            </a:r>
          </a:p>
          <a:p>
            <a:pPr eaLnBrk="1" hangingPunct="1"/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about half pre-med (several MD/PhD per year)</a:t>
            </a:r>
            <a:r>
              <a:rPr lang="en-US" sz="2800" dirty="0" smtClean="0"/>
              <a:t> </a:t>
            </a:r>
          </a:p>
        </p:txBody>
      </p:sp>
      <p:pic>
        <p:nvPicPr>
          <p:cNvPr id="389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6670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1143000" y="2971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1066800" y="39624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4419600" y="4038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286000" y="2362200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215</a:t>
            </a:r>
            <a:endParaRPr lang="en-US" dirty="0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990600" y="3352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914400" y="4419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35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4251325" y="43846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981200" y="5029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981200" y="5638800"/>
            <a:ext cx="748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40%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And </a:t>
            </a:r>
            <a:r>
              <a:rPr lang="en-US" dirty="0" smtClean="0"/>
              <a:t>2011</a:t>
            </a:r>
            <a:endParaRPr lang="en-US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400 Alumni </a:t>
            </a:r>
          </a:p>
          <a:p>
            <a:pPr eaLnBrk="1" hangingPunct="1"/>
            <a:r>
              <a:rPr lang="en-US" dirty="0" smtClean="0"/>
              <a:t>Many scientists and physicians</a:t>
            </a:r>
          </a:p>
          <a:p>
            <a:pPr eaLnBrk="1" hangingPunct="1"/>
            <a:r>
              <a:rPr lang="en-US" dirty="0" smtClean="0"/>
              <a:t>4 UT Outstanding Students</a:t>
            </a:r>
          </a:p>
          <a:p>
            <a:pPr eaLnBrk="1" hangingPunct="1"/>
            <a:r>
              <a:rPr lang="en-US" dirty="0" smtClean="0"/>
              <a:t>3 Marshall Scholars plus many NSF and other leading fellowships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Three DS marriages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2192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990600" y="3733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762000" y="39624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6</a:t>
            </a:r>
            <a:endParaRPr lang="en-US" sz="3200" dirty="0"/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1295400" y="167640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1000</a:t>
            </a:r>
            <a:endParaRPr lang="en-US" sz="3200" dirty="0"/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1219200" y="4800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2212" y="5029200"/>
            <a:ext cx="1096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many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And </a:t>
            </a:r>
            <a:r>
              <a:rPr lang="en-US" dirty="0" smtClean="0"/>
              <a:t>2011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400 Alumni </a:t>
            </a:r>
          </a:p>
          <a:p>
            <a:pPr eaLnBrk="1" hangingPunct="1"/>
            <a:r>
              <a:rPr lang="en-US" dirty="0" smtClean="0"/>
              <a:t>Many scientists and physicians</a:t>
            </a:r>
          </a:p>
          <a:p>
            <a:pPr eaLnBrk="1" hangingPunct="1"/>
            <a:r>
              <a:rPr lang="en-US" dirty="0" smtClean="0"/>
              <a:t>4 UT Outstanding Students</a:t>
            </a:r>
          </a:p>
          <a:p>
            <a:pPr eaLnBrk="1" hangingPunct="1"/>
            <a:r>
              <a:rPr lang="en-US" dirty="0" smtClean="0"/>
              <a:t>3 Marshall Scholars plus many NSF and other leading fellowships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Three DS marriages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One Gates Scholar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One Rhodes Scholar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2192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990600" y="3733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0" y="39624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6</a:t>
            </a:r>
            <a:endParaRPr lang="en-US" sz="3200" dirty="0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295400" y="167640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1000</a:t>
            </a:r>
            <a:endParaRPr lang="en-US" sz="3200" dirty="0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219200" y="4800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2212" y="5029200"/>
            <a:ext cx="1096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many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Was there something earlier?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Program intended to admit about 25 per year – achieve a steady state of 100.</a:t>
            </a:r>
          </a:p>
        </p:txBody>
      </p:sp>
      <p:pic>
        <p:nvPicPr>
          <p:cNvPr id="512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r>
              <a:rPr lang="en-US" smtClean="0"/>
              <a:t>Three Time Intramural Women’s Track Champions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r>
              <a:rPr lang="en-US" smtClean="0"/>
              <a:t>Three Time Intramural Women’s Track Champions</a:t>
            </a:r>
          </a:p>
          <a:p>
            <a:pPr eaLnBrk="1" hangingPunct="1"/>
            <a:r>
              <a:rPr lang="en-US" smtClean="0"/>
              <a:t>One Time (B League) Coed Soccer Champions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r>
              <a:rPr lang="en-US" smtClean="0"/>
              <a:t>Three Time Intramural Women’s Track Champions</a:t>
            </a:r>
          </a:p>
          <a:p>
            <a:pPr eaLnBrk="1" hangingPunct="1"/>
            <a:r>
              <a:rPr lang="en-US" smtClean="0"/>
              <a:t>One Time (B League) Coed Soccer Champions</a:t>
            </a:r>
          </a:p>
          <a:p>
            <a:pPr eaLnBrk="1" hangingPunct="1"/>
            <a:r>
              <a:rPr lang="en-US" smtClean="0"/>
              <a:t>Tutoring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r>
              <a:rPr lang="en-US" smtClean="0"/>
              <a:t>Three Time Intramural Women’s Track Champions</a:t>
            </a:r>
          </a:p>
          <a:p>
            <a:pPr eaLnBrk="1" hangingPunct="1"/>
            <a:r>
              <a:rPr lang="en-US" smtClean="0"/>
              <a:t>One Time (B League) Coed Soccer Champions</a:t>
            </a:r>
          </a:p>
          <a:p>
            <a:pPr eaLnBrk="1" hangingPunct="1"/>
            <a:r>
              <a:rPr lang="en-US" smtClean="0"/>
              <a:t>Tutoring</a:t>
            </a:r>
          </a:p>
          <a:p>
            <a:pPr eaLnBrk="1" hangingPunct="1"/>
            <a:r>
              <a:rPr lang="en-US" smtClean="0"/>
              <a:t>Lunch (yes, but not like before)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2003 </a:t>
            </a:r>
            <a:r>
              <a:rPr lang="en-US" i="1" dirty="0" smtClean="0"/>
              <a:t>Picasso at the Lapin Agile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2003 </a:t>
            </a:r>
            <a:r>
              <a:rPr lang="en-US" i="1" dirty="0" smtClean="0"/>
              <a:t>Arsenic and Old Lace … and more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Three Time Intramural Women’s Track Champions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One Time (B League) Coed Soccer Champions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Tutoring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Lunch (yes, but not like before)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DS Dance (on, off, 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1983-1992 – Dean’s Office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1983-1992 – Dean’s Office</a:t>
            </a:r>
          </a:p>
          <a:p>
            <a:pPr eaLnBrk="1" hangingPunct="1"/>
            <a:r>
              <a:rPr lang="en-US" smtClean="0"/>
              <a:t>1992-2001 – Students (lots)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1983-1992 – Dean’s Office</a:t>
            </a:r>
          </a:p>
          <a:p>
            <a:pPr eaLnBrk="1" hangingPunct="1"/>
            <a:r>
              <a:rPr lang="en-US" smtClean="0"/>
              <a:t>1992-2001 – Students (lots)</a:t>
            </a:r>
          </a:p>
          <a:p>
            <a:pPr eaLnBrk="1" hangingPunct="1"/>
            <a:r>
              <a:rPr lang="en-US" smtClean="0"/>
              <a:t>2001-2005 – Brett Westbrook-Program Coordinator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1983-1992 – Dean’s Office</a:t>
            </a:r>
          </a:p>
          <a:p>
            <a:pPr eaLnBrk="1" hangingPunct="1"/>
            <a:r>
              <a:rPr lang="en-US" smtClean="0"/>
              <a:t>1992-2001 – Students (lots)</a:t>
            </a:r>
          </a:p>
          <a:p>
            <a:pPr eaLnBrk="1" hangingPunct="1"/>
            <a:r>
              <a:rPr lang="en-US" smtClean="0"/>
              <a:t>2001-2005 – Brett Westbrook-Program Coordinator</a:t>
            </a:r>
          </a:p>
          <a:p>
            <a:pPr eaLnBrk="1" hangingPunct="1"/>
            <a:r>
              <a:rPr lang="en-US" smtClean="0"/>
              <a:t>2005-2006 - Dean’s Office (again)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Was there something earlier?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Jim Vick was Director.</a:t>
            </a:r>
          </a:p>
          <a:p>
            <a:pPr eaLnBrk="1" hangingPunct="1"/>
            <a:endParaRPr lang="en-US" smtClean="0"/>
          </a:p>
        </p:txBody>
      </p:sp>
      <p:pic>
        <p:nvPicPr>
          <p:cNvPr id="614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1983-1992 – Dean’s Office</a:t>
            </a:r>
          </a:p>
          <a:p>
            <a:pPr eaLnBrk="1" hangingPunct="1"/>
            <a:r>
              <a:rPr lang="en-US" dirty="0" smtClean="0"/>
              <a:t>1992-2001 – Students (lots)</a:t>
            </a:r>
          </a:p>
          <a:p>
            <a:pPr eaLnBrk="1" hangingPunct="1"/>
            <a:r>
              <a:rPr lang="en-US" dirty="0" smtClean="0"/>
              <a:t>2001-2005 – Brett Westbrook-Program Coordinator</a:t>
            </a:r>
          </a:p>
          <a:p>
            <a:pPr eaLnBrk="1" hangingPunct="1"/>
            <a:r>
              <a:rPr lang="en-US" dirty="0" smtClean="0"/>
              <a:t>2005-2006 - Dean’s Office (again)</a:t>
            </a:r>
          </a:p>
          <a:p>
            <a:pPr eaLnBrk="1" hangingPunct="1"/>
            <a:r>
              <a:rPr lang="en-US" dirty="0" smtClean="0"/>
              <a:t>2006-2010 – </a:t>
            </a:r>
            <a:r>
              <a:rPr lang="en-US" dirty="0" err="1" smtClean="0"/>
              <a:t>Allisa</a:t>
            </a:r>
            <a:r>
              <a:rPr lang="en-US" dirty="0" smtClean="0"/>
              <a:t> Carter – Program Coordinator + academic advisors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1983-1992 – Dean’s Office</a:t>
            </a:r>
          </a:p>
          <a:p>
            <a:pPr eaLnBrk="1" hangingPunct="1"/>
            <a:r>
              <a:rPr lang="en-US" dirty="0" smtClean="0"/>
              <a:t>1992-2001 – Students (lots)</a:t>
            </a:r>
          </a:p>
          <a:p>
            <a:pPr eaLnBrk="1" hangingPunct="1"/>
            <a:r>
              <a:rPr lang="en-US" dirty="0" smtClean="0"/>
              <a:t>2001-2005 – Brett Westbrook-Program Coordinator</a:t>
            </a:r>
          </a:p>
          <a:p>
            <a:pPr eaLnBrk="1" hangingPunct="1"/>
            <a:r>
              <a:rPr lang="en-US" dirty="0" smtClean="0"/>
              <a:t>2005-2006 - Dean’s Office (again)</a:t>
            </a:r>
          </a:p>
          <a:p>
            <a:pPr eaLnBrk="1" hangingPunct="1"/>
            <a:r>
              <a:rPr lang="en-US" dirty="0" smtClean="0"/>
              <a:t>2006-2010 – </a:t>
            </a:r>
            <a:r>
              <a:rPr lang="en-US" dirty="0" err="1" smtClean="0"/>
              <a:t>Allisa</a:t>
            </a:r>
            <a:r>
              <a:rPr lang="en-US" dirty="0" smtClean="0"/>
              <a:t> Carter – Program Coordinator + academic advisors </a:t>
            </a:r>
          </a:p>
          <a:p>
            <a:pPr eaLnBrk="1" hangingPunct="1"/>
            <a:r>
              <a:rPr lang="en-US" dirty="0" smtClean="0"/>
              <a:t>2010-present - Office for Honors, Research and International </a:t>
            </a:r>
            <a:r>
              <a:rPr lang="en-US" dirty="0" smtClean="0"/>
              <a:t>Study / Honors Center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Faculty Review</a:t>
            </a:r>
            <a:br>
              <a:rPr lang="en-US" sz="4000" smtClean="0"/>
            </a:br>
            <a:r>
              <a:rPr lang="en-US" sz="4000" smtClean="0"/>
              <a:t>as of 2001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An expanded program ?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More students ?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Special Classes ?</a:t>
            </a:r>
          </a:p>
        </p:txBody>
      </p:sp>
      <p:pic>
        <p:nvPicPr>
          <p:cNvPr id="5530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Recommendations - 2002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Dean’s Scholars Honors Degrees to be administered by the </a:t>
            </a:r>
            <a:r>
              <a:rPr lang="en-US" b="1" smtClean="0"/>
              <a:t>college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Honors Courses – Biology, Mathematics, Computer Sciences, Physics, Chemistry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	</a:t>
            </a:r>
          </a:p>
        </p:txBody>
      </p:sp>
      <p:pic>
        <p:nvPicPr>
          <p:cNvPr id="5632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Approved - 2003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Dean’s Scholars Honors Degrees to be administered by the </a:t>
            </a:r>
            <a:r>
              <a:rPr lang="en-US" b="1" smtClean="0"/>
              <a:t>departments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smtClean="0"/>
              <a:t>Honors Courses – Biology, Mathematics, Computer Sciences, Physics, Chemistry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	</a:t>
            </a:r>
          </a:p>
        </p:txBody>
      </p:sp>
      <p:pic>
        <p:nvPicPr>
          <p:cNvPr id="5734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pic>
        <p:nvPicPr>
          <p:cNvPr id="583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30 hours in major</a:t>
            </a:r>
          </a:p>
        </p:txBody>
      </p:sp>
      <p:pic>
        <p:nvPicPr>
          <p:cNvPr id="593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30 hours in major</a:t>
            </a:r>
          </a:p>
          <a:p>
            <a:pPr eaLnBrk="1" hangingPunct="1"/>
            <a:r>
              <a:rPr lang="en-US" smtClean="0"/>
              <a:t>30 hours DS requirements</a:t>
            </a:r>
          </a:p>
          <a:p>
            <a:pPr lvl="1" eaLnBrk="1" hangingPunct="1"/>
            <a:r>
              <a:rPr lang="en-US" smtClean="0"/>
              <a:t>Honors courses in 4 or 5 areas</a:t>
            </a:r>
          </a:p>
          <a:p>
            <a:pPr lvl="1" eaLnBrk="1" hangingPunct="1"/>
            <a:r>
              <a:rPr lang="en-US" smtClean="0"/>
              <a:t>Rhetoric</a:t>
            </a:r>
          </a:p>
          <a:p>
            <a:pPr lvl="1" eaLnBrk="1" hangingPunct="1"/>
            <a:r>
              <a:rPr lang="en-US" smtClean="0"/>
              <a:t>Research and Honors Thesis</a:t>
            </a:r>
          </a:p>
        </p:txBody>
      </p:sp>
      <p:pic>
        <p:nvPicPr>
          <p:cNvPr id="6042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30 hours in major</a:t>
            </a:r>
          </a:p>
          <a:p>
            <a:pPr eaLnBrk="1" hangingPunct="1"/>
            <a:r>
              <a:rPr lang="en-US" smtClean="0"/>
              <a:t>30 hours DS requirements</a:t>
            </a:r>
          </a:p>
          <a:p>
            <a:pPr lvl="1" eaLnBrk="1" hangingPunct="1"/>
            <a:r>
              <a:rPr lang="en-US" smtClean="0"/>
              <a:t>Honors courses in 4 or 5 areas</a:t>
            </a:r>
          </a:p>
          <a:p>
            <a:pPr lvl="1" eaLnBrk="1" hangingPunct="1"/>
            <a:r>
              <a:rPr lang="en-US" smtClean="0"/>
              <a:t>Rhetoric</a:t>
            </a:r>
          </a:p>
          <a:p>
            <a:pPr lvl="1" eaLnBrk="1" hangingPunct="1"/>
            <a:r>
              <a:rPr lang="en-US" smtClean="0"/>
              <a:t>Research and Honors Thesis</a:t>
            </a:r>
          </a:p>
          <a:p>
            <a:pPr eaLnBrk="1" hangingPunct="1"/>
            <a:r>
              <a:rPr lang="en-US" smtClean="0"/>
              <a:t>30 hours UT requirements</a:t>
            </a:r>
          </a:p>
          <a:p>
            <a:pPr lvl="1" eaLnBrk="1" hangingPunct="1"/>
            <a:r>
              <a:rPr lang="en-US" smtClean="0"/>
              <a:t>History, Government, Humanities, Fine Arts</a:t>
            </a:r>
          </a:p>
        </p:txBody>
      </p:sp>
      <p:pic>
        <p:nvPicPr>
          <p:cNvPr id="6144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30 hours in major</a:t>
            </a:r>
          </a:p>
          <a:p>
            <a:pPr eaLnBrk="1" hangingPunct="1"/>
            <a:r>
              <a:rPr lang="en-US" smtClean="0"/>
              <a:t>30 hours DS requirements</a:t>
            </a:r>
          </a:p>
          <a:p>
            <a:pPr lvl="1" eaLnBrk="1" hangingPunct="1"/>
            <a:r>
              <a:rPr lang="en-US" smtClean="0"/>
              <a:t>Honors courses in 4 or 5 areas</a:t>
            </a:r>
          </a:p>
          <a:p>
            <a:pPr lvl="1" eaLnBrk="1" hangingPunct="1"/>
            <a:r>
              <a:rPr lang="en-US" smtClean="0"/>
              <a:t>Rhetoric</a:t>
            </a:r>
          </a:p>
          <a:p>
            <a:pPr lvl="1" eaLnBrk="1" hangingPunct="1"/>
            <a:r>
              <a:rPr lang="en-US" smtClean="0"/>
              <a:t>Research and Honors Thesis</a:t>
            </a:r>
          </a:p>
          <a:p>
            <a:pPr eaLnBrk="1" hangingPunct="1"/>
            <a:r>
              <a:rPr lang="en-US" smtClean="0"/>
              <a:t>30 hours UT requirements</a:t>
            </a:r>
          </a:p>
          <a:p>
            <a:pPr lvl="1" eaLnBrk="1" hangingPunct="1"/>
            <a:r>
              <a:rPr lang="en-US" smtClean="0"/>
              <a:t>History, Government, Humanities, Fine Arts</a:t>
            </a:r>
          </a:p>
          <a:p>
            <a:pPr eaLnBrk="1" hangingPunct="1"/>
            <a:r>
              <a:rPr lang="en-US" sz="3600" b="1" smtClean="0"/>
              <a:t>30 Hours Electives </a:t>
            </a:r>
          </a:p>
        </p:txBody>
      </p:sp>
      <p:pic>
        <p:nvPicPr>
          <p:cNvPr id="624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Was there something earlier?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Mike Starbird taught the freshman seminar. </a:t>
            </a:r>
          </a:p>
        </p:txBody>
      </p:sp>
      <p:pic>
        <p:nvPicPr>
          <p:cNvPr id="71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</p:txBody>
      </p:sp>
      <p:pic>
        <p:nvPicPr>
          <p:cNvPr id="6349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  <a:p>
            <a:pPr eaLnBrk="1" hangingPunct="1"/>
            <a:r>
              <a:rPr lang="en-US" smtClean="0"/>
              <a:t>Applications – 600 (2007)  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</a:t>
            </a:r>
          </a:p>
        </p:txBody>
      </p:sp>
      <p:pic>
        <p:nvPicPr>
          <p:cNvPr id="645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  <a:p>
            <a:pPr eaLnBrk="1" hangingPunct="1"/>
            <a:r>
              <a:rPr lang="en-US" smtClean="0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and past 1000 still more (2008)</a:t>
            </a:r>
          </a:p>
          <a:p>
            <a:pPr eaLnBrk="1" hangingPunct="1"/>
            <a:endParaRPr lang="en-US" smtClean="0"/>
          </a:p>
        </p:txBody>
      </p:sp>
      <p:pic>
        <p:nvPicPr>
          <p:cNvPr id="6554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  <a:p>
            <a:pPr eaLnBrk="1" hangingPunct="1"/>
            <a:r>
              <a:rPr lang="en-US" smtClean="0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and past 1000 still more (2008)</a:t>
            </a:r>
          </a:p>
          <a:p>
            <a:pPr eaLnBrk="1" hangingPunct="1"/>
            <a:r>
              <a:rPr lang="en-US" smtClean="0"/>
              <a:t>Quality of applications – hard to believe</a:t>
            </a:r>
          </a:p>
          <a:p>
            <a:pPr eaLnBrk="1" hangingPunct="1"/>
            <a:endParaRPr lang="en-US" smtClean="0"/>
          </a:p>
        </p:txBody>
      </p:sp>
      <p:pic>
        <p:nvPicPr>
          <p:cNvPr id="665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  <a:p>
            <a:pPr eaLnBrk="1" hangingPunct="1"/>
            <a:r>
              <a:rPr lang="en-US" smtClean="0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and past 1000 still more (2008)</a:t>
            </a:r>
          </a:p>
          <a:p>
            <a:pPr eaLnBrk="1" hangingPunct="1"/>
            <a:r>
              <a:rPr lang="en-US" smtClean="0"/>
              <a:t>Quality of applications – hard to believe</a:t>
            </a:r>
          </a:p>
          <a:p>
            <a:pPr eaLnBrk="1" hangingPunct="1"/>
            <a:r>
              <a:rPr lang="en-US" smtClean="0"/>
              <a:t>Quality of Graduates – even harder to believe</a:t>
            </a:r>
          </a:p>
          <a:p>
            <a:pPr eaLnBrk="1" hangingPunct="1"/>
            <a:endParaRPr lang="en-US" smtClean="0"/>
          </a:p>
        </p:txBody>
      </p:sp>
      <p:pic>
        <p:nvPicPr>
          <p:cNvPr id="6758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2008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19400"/>
            <a:ext cx="4343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First Rhodes Scholar: </a:t>
            </a:r>
          </a:p>
          <a:p>
            <a:pPr eaLnBrk="1" hangingPunct="1">
              <a:buFontTx/>
              <a:buNone/>
            </a:pPr>
            <a:r>
              <a:rPr lang="en-US" smtClean="0"/>
              <a:t>		Sarah Miller</a:t>
            </a:r>
          </a:p>
          <a:p>
            <a:pPr eaLnBrk="1" hangingPunct="1"/>
            <a:endParaRPr lang="en-US" smtClean="0"/>
          </a:p>
        </p:txBody>
      </p:sp>
      <p:pic>
        <p:nvPicPr>
          <p:cNvPr id="6861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8575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8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2008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19400"/>
            <a:ext cx="4343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First Rhodes Scholar: </a:t>
            </a:r>
          </a:p>
          <a:p>
            <a:pPr eaLnBrk="1" hangingPunct="1">
              <a:buFontTx/>
              <a:buNone/>
            </a:pPr>
            <a:r>
              <a:rPr lang="en-US" smtClean="0"/>
              <a:t>		Sarah Miller</a:t>
            </a:r>
          </a:p>
          <a:p>
            <a:pPr eaLnBrk="1" hangingPunct="1"/>
            <a:endParaRPr lang="en-US" smtClean="0"/>
          </a:p>
        </p:txBody>
      </p:sp>
      <p:pic>
        <p:nvPicPr>
          <p:cNvPr id="6861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8575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477000" y="2819400"/>
            <a:ext cx="4572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05600" y="3200400"/>
            <a:ext cx="2286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4600" y="2362200"/>
            <a:ext cx="5334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838200"/>
            <a:ext cx="2209800" cy="1371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914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Freehand575 BT" pitchFamily="66" charset="0"/>
              </a:rPr>
              <a:t>Why have I never seen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Freehand575 BT" pitchFamily="66" charset="0"/>
              </a:rPr>
              <a:t>all these stars over RLM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Freehand575 BT" pitchFamily="66" charset="0"/>
              </a:rPr>
              <a:t>before?</a:t>
            </a:r>
            <a:endParaRPr lang="en-US" dirty="0">
              <a:solidFill>
                <a:srgbClr val="002060"/>
              </a:solidFill>
              <a:latin typeface="Freehand575 B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Award 2009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229600" cy="2057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Dean’s Scholars Student Association wins 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Swing Out Award as “Best New Organization”</a:t>
            </a:r>
          </a:p>
        </p:txBody>
      </p:sp>
      <p:pic>
        <p:nvPicPr>
          <p:cNvPr id="6963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2009-10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 smtClean="0"/>
              <a:t>67</a:t>
            </a:r>
          </a:p>
          <a:p>
            <a:pPr eaLnBrk="1" hangingPunct="1"/>
            <a:endParaRPr lang="en-US" smtClean="0"/>
          </a:p>
        </p:txBody>
      </p:sp>
      <p:pic>
        <p:nvPicPr>
          <p:cNvPr id="7066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2009-10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 smtClean="0"/>
              <a:t>67</a:t>
            </a:r>
          </a:p>
          <a:p>
            <a:pPr eaLnBrk="1" hangingPunct="1"/>
            <a:endParaRPr lang="en-US" smtClean="0"/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381000" y="4876800"/>
            <a:ext cx="838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For the 2010 class, there were 67 high school valedictorians who applied for the program  …                        .</a:t>
            </a:r>
          </a:p>
        </p:txBody>
      </p:sp>
      <p:pic>
        <p:nvPicPr>
          <p:cNvPr id="71685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Was there something earlier?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Mike Starbird taught the freshman seminar. 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January trip to Port Aransas</a:t>
            </a:r>
          </a:p>
          <a:p>
            <a:pPr eaLnBrk="1" hangingPunct="1"/>
            <a:endParaRPr lang="en-US" smtClean="0"/>
          </a:p>
        </p:txBody>
      </p:sp>
      <p:pic>
        <p:nvPicPr>
          <p:cNvPr id="81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2009-10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 smtClean="0"/>
              <a:t>67</a:t>
            </a:r>
          </a:p>
          <a:p>
            <a:pPr eaLnBrk="1" hangingPunct="1"/>
            <a:endParaRPr lang="en-US" smtClean="0"/>
          </a:p>
        </p:txBody>
      </p:sp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381000" y="4876800"/>
            <a:ext cx="838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/>
              <a:t>For the 2010 class, there were 67 high school valedictorians who applied for the program and were </a:t>
            </a:r>
            <a:r>
              <a:rPr lang="en-US" sz="3600" b="1" dirty="0">
                <a:solidFill>
                  <a:srgbClr val="FFFF00"/>
                </a:solidFill>
              </a:rPr>
              <a:t>rejected</a:t>
            </a:r>
            <a:r>
              <a:rPr lang="en-US" sz="3600" dirty="0"/>
              <a:t>.</a:t>
            </a:r>
          </a:p>
        </p:txBody>
      </p:sp>
      <p:pic>
        <p:nvPicPr>
          <p:cNvPr id="7270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2010</a:t>
            </a:r>
            <a:br>
              <a:rPr lang="en-US" smtClean="0"/>
            </a:br>
            <a:r>
              <a:rPr lang="en-US" smtClean="0"/>
              <a:t>New Program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Health Science Honors Program</a:t>
            </a:r>
          </a:p>
        </p:txBody>
      </p:sp>
      <p:pic>
        <p:nvPicPr>
          <p:cNvPr id="7475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2010</a:t>
            </a:r>
            <a:br>
              <a:rPr lang="en-US" smtClean="0"/>
            </a:br>
            <a:r>
              <a:rPr lang="en-US" smtClean="0"/>
              <a:t>DS in Space</a:t>
            </a:r>
          </a:p>
        </p:txBody>
      </p:sp>
      <p:pic>
        <p:nvPicPr>
          <p:cNvPr id="7577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2010</a:t>
            </a:r>
            <a:br>
              <a:rPr lang="en-US" smtClean="0"/>
            </a:br>
            <a:r>
              <a:rPr lang="en-US" smtClean="0"/>
              <a:t>DS in Space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5562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Dean’s Scholar Joseph Barratt’s father Dr. Michael Barratt offers to carry memento of program aboard the final flight of space shuttle Discovery</a:t>
            </a:r>
          </a:p>
        </p:txBody>
      </p:sp>
      <p:pic>
        <p:nvPicPr>
          <p:cNvPr id="7680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743200"/>
            <a:ext cx="222408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24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2" descr="http://www.cs.utexas.edu/users/cline/DS_announcements/DS_in_spac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64865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95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2010</a:t>
            </a:r>
            <a:br>
              <a:rPr lang="en-US" smtClean="0"/>
            </a:br>
            <a:r>
              <a:rPr lang="en-US" smtClean="0"/>
              <a:t>DS in Space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8229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Launched Thursday, February 24, 2011</a:t>
            </a:r>
          </a:p>
        </p:txBody>
      </p:sp>
      <p:pic>
        <p:nvPicPr>
          <p:cNvPr id="7885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39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2010</a:t>
            </a:r>
            <a:br>
              <a:rPr lang="en-US" smtClean="0"/>
            </a:br>
            <a:r>
              <a:rPr lang="en-US" smtClean="0"/>
              <a:t>Some Setbacks</a:t>
            </a:r>
          </a:p>
        </p:txBody>
      </p:sp>
      <p:pic>
        <p:nvPicPr>
          <p:cNvPr id="8089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2010</a:t>
            </a:r>
            <a:br>
              <a:rPr lang="en-US" smtClean="0"/>
            </a:br>
            <a:r>
              <a:rPr lang="en-US" smtClean="0"/>
              <a:t>Some Setbacks</a:t>
            </a:r>
          </a:p>
        </p:txBody>
      </p:sp>
      <p:pic>
        <p:nvPicPr>
          <p:cNvPr id="8192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2362200" y="2590800"/>
            <a:ext cx="6019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</a:t>
            </a:r>
            <a:r>
              <a:rPr lang="en-US" sz="3200"/>
              <a:t>Lost our coordinator</a:t>
            </a:r>
          </a:p>
          <a:p>
            <a:pPr>
              <a:buFont typeface="Arial" charset="0"/>
              <a:buChar char="•"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2010</a:t>
            </a:r>
            <a:br>
              <a:rPr lang="en-US" smtClean="0"/>
            </a:br>
            <a:r>
              <a:rPr lang="en-US" smtClean="0"/>
              <a:t>Some Setbacks</a:t>
            </a:r>
          </a:p>
        </p:txBody>
      </p:sp>
      <p:pic>
        <p:nvPicPr>
          <p:cNvPr id="82947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Box 4"/>
          <p:cNvSpPr txBox="1">
            <a:spLocks noChangeArrowheads="1"/>
          </p:cNvSpPr>
          <p:nvPr/>
        </p:nvSpPr>
        <p:spPr bwMode="auto">
          <a:xfrm>
            <a:off x="2362200" y="2590800"/>
            <a:ext cx="6019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</a:t>
            </a:r>
            <a:r>
              <a:rPr lang="en-US" sz="3200"/>
              <a:t>Lost our coordinator</a:t>
            </a:r>
          </a:p>
          <a:p>
            <a:pPr>
              <a:buFont typeface="Arial" charset="0"/>
              <a:buChar char="•"/>
            </a:pPr>
            <a:endParaRPr lang="en-US" sz="3200"/>
          </a:p>
          <a:p>
            <a:pPr>
              <a:buFont typeface="Arial" charset="0"/>
              <a:buChar char="•"/>
            </a:pPr>
            <a:r>
              <a:rPr lang="en-US" sz="3200"/>
              <a:t> Lost most scholarships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1985-86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cs typeface="Times New Roman" pitchFamily="18" charset="0"/>
              </a:rPr>
              <a:t>Starbird</a:t>
            </a:r>
            <a:r>
              <a:rPr lang="en-US" dirty="0" smtClean="0">
                <a:cs typeface="Times New Roman" pitchFamily="18" charset="0"/>
              </a:rPr>
              <a:t> goes on leave. </a:t>
            </a: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Cline replaces him in the freshman seminar.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922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5940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/>
              <a:t> Third DS Alumni </a:t>
            </a:r>
            <a:r>
              <a:rPr lang="en-US" sz="4000" dirty="0" smtClean="0"/>
              <a:t>Reunion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24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63081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/>
              <a:t> Third DS Alumni Reunion</a:t>
            </a:r>
          </a:p>
          <a:p>
            <a:pPr>
              <a:buFont typeface="Arial" charset="0"/>
              <a:buChar char="•"/>
            </a:pPr>
            <a:r>
              <a:rPr lang="en-US" sz="4000" dirty="0" smtClean="0"/>
              <a:t> Cline </a:t>
            </a:r>
            <a:r>
              <a:rPr lang="en-US" sz="4000" dirty="0"/>
              <a:t>steps down as </a:t>
            </a:r>
            <a:r>
              <a:rPr lang="en-US" sz="4000" dirty="0" smtClean="0"/>
              <a:t>director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24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94" y="2857500"/>
            <a:ext cx="8641612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Dean’s Scholars Endowment Fund</a:t>
            </a:r>
            <a:br>
              <a:rPr lang="en-US" dirty="0" smtClean="0"/>
            </a:br>
            <a:r>
              <a:rPr lang="en-US" dirty="0" smtClean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55266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AKC Scholarship – 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3545" y="2515208"/>
            <a:ext cx="78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83545" y="49299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83871" y="258663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98266"/>
            <a:ext cx="2040467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17" y="4041885"/>
            <a:ext cx="2118450" cy="2661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40342"/>
            <a:ext cx="1926336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91" y="4180562"/>
            <a:ext cx="2206645" cy="25128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83871" y="49299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73367" y="1447800"/>
            <a:ext cx="73645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endParaRPr lang="en-US" sz="4000" dirty="0"/>
          </a:p>
          <a:p>
            <a:pPr>
              <a:buFont typeface="Arial" charset="0"/>
              <a:buChar char="•"/>
            </a:pPr>
            <a:r>
              <a:rPr lang="en-US" sz="4000" dirty="0" smtClean="0"/>
              <a:t>David </a:t>
            </a:r>
            <a:r>
              <a:rPr lang="en-US" sz="4000" dirty="0" err="1"/>
              <a:t>Hillis</a:t>
            </a:r>
            <a:r>
              <a:rPr lang="en-US" sz="4000" dirty="0"/>
              <a:t> </a:t>
            </a:r>
            <a:r>
              <a:rPr lang="en-US" sz="4000" dirty="0" smtClean="0"/>
              <a:t>is fourth </a:t>
            </a:r>
            <a:r>
              <a:rPr lang="en-US" sz="4000" dirty="0"/>
              <a:t>DS </a:t>
            </a:r>
            <a:r>
              <a:rPr lang="en-US" sz="4000" dirty="0" smtClean="0"/>
              <a:t>Director</a:t>
            </a:r>
          </a:p>
        </p:txBody>
      </p:sp>
      <p:pic>
        <p:nvPicPr>
          <p:cNvPr id="6" name="Picture 2" descr="David Hil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77" y="2957569"/>
            <a:ext cx="3700707" cy="37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scontent-dfw1-1.xx.fbcdn.net/hphotos-xfa1/t31.0-8/s720x720/475630_10150768019100170_706774898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5" y="914400"/>
            <a:ext cx="571251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-dfw1-1.xx.fbcdn.net/hphotos-frc3/v/t1.0-9/45264_10151401160598303_34573642_n.jpg?oh=1664f00ea8691f75c1943afd843dda47&amp;oe=56708FA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5511025" cy="367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7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2015</a:t>
            </a:r>
            <a:endParaRPr lang="en-US" dirty="0" smtClean="0"/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73367" y="1447800"/>
            <a:ext cx="73082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endParaRPr lang="en-US" sz="4000" dirty="0"/>
          </a:p>
          <a:p>
            <a:pPr>
              <a:buFont typeface="Arial" charset="0"/>
              <a:buChar char="•"/>
            </a:pPr>
            <a:r>
              <a:rPr lang="en-US" sz="4000" dirty="0" smtClean="0"/>
              <a:t>DS Alumni Dinners – CA and TX</a:t>
            </a:r>
            <a:endParaRPr lang="en-US" sz="4000" dirty="0" smtClean="0"/>
          </a:p>
        </p:txBody>
      </p:sp>
      <p:pic>
        <p:nvPicPr>
          <p:cNvPr id="7" name="Picture 4" descr="https://scontent-dfw1-1.xx.fbcdn.net/hphotos-xap1/v/t1.0-9/1484241_10155147504415627_6870695050057005910_n.jpg?oh=6e27328676232a8bd6aca9f6c615f502&amp;oe=566D89C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86" y="2771240"/>
            <a:ext cx="5946029" cy="396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1986-87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Freshmen DS includes only 5 women.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First DS Musicale. </a:t>
            </a:r>
          </a:p>
          <a:p>
            <a:pPr algn="ctr" eaLnBrk="1" hangingPunct="1">
              <a:buFontTx/>
              <a:buNone/>
            </a:pPr>
            <a:r>
              <a:rPr lang="en-US" i="1" smtClean="0">
                <a:cs typeface="Times New Roman" pitchFamily="18" charset="0"/>
              </a:rPr>
              <a:t>Sandman Song</a:t>
            </a:r>
          </a:p>
          <a:p>
            <a:pPr eaLnBrk="1" hangingPunct="1"/>
            <a:endParaRPr lang="en-US" i="1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First end of year dinner.</a:t>
            </a:r>
          </a:p>
          <a:p>
            <a:pPr algn="ctr" eaLnBrk="1" hangingPunct="1">
              <a:buFontTx/>
              <a:buNone/>
            </a:pPr>
            <a:r>
              <a:rPr lang="en-US" i="1" smtClean="0">
                <a:cs typeface="Times New Roman" pitchFamily="18" charset="0"/>
              </a:rPr>
              <a:t>Snicker’s Cake</a:t>
            </a:r>
          </a:p>
        </p:txBody>
      </p:sp>
      <p:pic>
        <p:nvPicPr>
          <p:cNvPr id="102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Rob </a:t>
            </a:r>
            <a:r>
              <a:rPr lang="en-US" sz="2200" b="1" dirty="0" err="1"/>
              <a:t>Seilheimer</a:t>
            </a:r>
            <a:r>
              <a:rPr lang="en-US" sz="2200" dirty="0"/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Rob </a:t>
            </a:r>
            <a:r>
              <a:rPr lang="en-US" sz="2200" b="1" dirty="0" err="1"/>
              <a:t>Seilheimer</a:t>
            </a:r>
            <a:r>
              <a:rPr lang="en-US" sz="2200" dirty="0"/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2126" y="5562600"/>
            <a:ext cx="4389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Richa</a:t>
            </a:r>
            <a:r>
              <a:rPr lang="en-US" sz="2200" b="1" dirty="0"/>
              <a:t> Gupta</a:t>
            </a:r>
            <a:r>
              <a:rPr lang="en-US" sz="2200" dirty="0"/>
              <a:t>, in MD/Masters of Public Health program at Johns Hopkins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181600" y="4267200"/>
            <a:ext cx="15240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303" y="5731877"/>
            <a:ext cx="4272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Sarah Miller</a:t>
            </a:r>
            <a:r>
              <a:rPr lang="en-US" sz="2200" dirty="0"/>
              <a:t>, Rhodes Scholar, PhD Oxford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Rob </a:t>
            </a:r>
            <a:r>
              <a:rPr lang="en-US" sz="2200" b="1" dirty="0" err="1"/>
              <a:t>Seilheimer</a:t>
            </a:r>
            <a:r>
              <a:rPr lang="en-US" sz="2200" dirty="0"/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2126" y="5562600"/>
            <a:ext cx="4389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Richa</a:t>
            </a:r>
            <a:r>
              <a:rPr lang="en-US" sz="2200" b="1" dirty="0"/>
              <a:t> Gupta</a:t>
            </a:r>
            <a:r>
              <a:rPr lang="en-US" sz="2200" dirty="0"/>
              <a:t>, in MD/Masters of Public Health program at Johns Hopkins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181600" y="4267200"/>
            <a:ext cx="15240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67000" y="4381500"/>
            <a:ext cx="1295400" cy="1181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303" y="5731877"/>
            <a:ext cx="4272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Sarah Miller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Rhodes Scholar, PhD Oxford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Rob </a:t>
            </a:r>
            <a:r>
              <a:rPr 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Seilheimer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2126" y="5562600"/>
            <a:ext cx="4389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Richa</a:t>
            </a:r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Gupta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in MD/Masters of Public Health program at Johns Hopkins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181600" y="4267200"/>
            <a:ext cx="1524000" cy="10668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Pat </a:t>
            </a:r>
            <a:r>
              <a:rPr 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Lawlor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in MD/PhD program at Northwestern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67000" y="4381500"/>
            <a:ext cx="1295400" cy="11811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267200" y="2041520"/>
            <a:ext cx="685800" cy="9575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YOU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677" y="3920698"/>
            <a:ext cx="1653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You</a:t>
            </a:r>
            <a:r>
              <a:rPr lang="en-US" sz="2200" dirty="0" smtClean="0"/>
              <a:t>, wonderful stuff</a:t>
            </a:r>
            <a:endParaRPr lang="en-US" sz="22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88201" y="3124200"/>
            <a:ext cx="3663287" cy="1847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9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33CC"/>
      </a:dk2>
      <a:lt2>
        <a:srgbClr val="FFFF99"/>
      </a:lt2>
      <a:accent1>
        <a:srgbClr val="00CC99"/>
      </a:accent1>
      <a:accent2>
        <a:srgbClr val="3333CC"/>
      </a:accent2>
      <a:accent3>
        <a:srgbClr val="AAAD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1570</Words>
  <Application>Microsoft Office PowerPoint</Application>
  <PresentationFormat>On-screen Show (4:3)</PresentationFormat>
  <Paragraphs>359</Paragraphs>
  <Slides>93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Default Design</vt:lpstr>
      <vt:lpstr>Milestones of The  Dean’s Scholars</vt:lpstr>
      <vt:lpstr>The Beginning 1983-84</vt:lpstr>
      <vt:lpstr>The Beginning 1983-84</vt:lpstr>
      <vt:lpstr>The Beginning 1983-84</vt:lpstr>
      <vt:lpstr>The Beginning 1983-84</vt:lpstr>
      <vt:lpstr>The Beginning 1983-84</vt:lpstr>
      <vt:lpstr>The Beginning 1983-84</vt:lpstr>
      <vt:lpstr>1985-86</vt:lpstr>
      <vt:lpstr>1986-87</vt:lpstr>
      <vt:lpstr>1987- 88</vt:lpstr>
      <vt:lpstr>1988-89</vt:lpstr>
      <vt:lpstr>1989-90:</vt:lpstr>
      <vt:lpstr>1990-91:</vt:lpstr>
      <vt:lpstr>1991-92 </vt:lpstr>
      <vt:lpstr>Picnic 1994</vt:lpstr>
      <vt:lpstr>Picnic 1995</vt:lpstr>
      <vt:lpstr>Picnic 1996</vt:lpstr>
      <vt:lpstr>Picnic 1997</vt:lpstr>
      <vt:lpstr>Picnic 1998</vt:lpstr>
      <vt:lpstr>Picnic 1999</vt:lpstr>
      <vt:lpstr>Picnic 2000</vt:lpstr>
      <vt:lpstr>Picnic 2001</vt:lpstr>
      <vt:lpstr>Picnic 2002</vt:lpstr>
      <vt:lpstr>Picnic 2003</vt:lpstr>
      <vt:lpstr>Picnic 2004</vt:lpstr>
      <vt:lpstr>Picnic 2005</vt:lpstr>
      <vt:lpstr>Picnic 2006</vt:lpstr>
      <vt:lpstr>Picnic 2007</vt:lpstr>
      <vt:lpstr>Picnic 2008</vt:lpstr>
      <vt:lpstr>… and then</vt:lpstr>
      <vt:lpstr>The Charge</vt:lpstr>
      <vt:lpstr>The DS Student Association</vt:lpstr>
      <vt:lpstr>…and more activities</vt:lpstr>
      <vt:lpstr>Where did we stand? March, 2001</vt:lpstr>
      <vt:lpstr>Looking Back from 2001</vt:lpstr>
      <vt:lpstr>Where do we stand? March, 2001</vt:lpstr>
      <vt:lpstr>And 2011</vt:lpstr>
      <vt:lpstr>And 2011</vt:lpstr>
      <vt:lpstr>New Activities</vt:lpstr>
      <vt:lpstr>New Activities</vt:lpstr>
      <vt:lpstr>New Activities</vt:lpstr>
      <vt:lpstr>New Activities</vt:lpstr>
      <vt:lpstr>New Activities</vt:lpstr>
      <vt:lpstr>New Activities</vt:lpstr>
      <vt:lpstr>New Activities</vt:lpstr>
      <vt:lpstr>Administrative Assistance</vt:lpstr>
      <vt:lpstr>Administrative Assistance</vt:lpstr>
      <vt:lpstr>Administrative Assistance</vt:lpstr>
      <vt:lpstr>Administrative Assistance</vt:lpstr>
      <vt:lpstr>Administrative Assistance</vt:lpstr>
      <vt:lpstr>Administrative Assistance</vt:lpstr>
      <vt:lpstr>The Faculty Review as of 2001</vt:lpstr>
      <vt:lpstr>Recommendations - 2002</vt:lpstr>
      <vt:lpstr>Approved - 2003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2008</vt:lpstr>
      <vt:lpstr>2008</vt:lpstr>
      <vt:lpstr>Award 2009</vt:lpstr>
      <vt:lpstr>Applications 2009-10</vt:lpstr>
      <vt:lpstr>Applications 2009-10</vt:lpstr>
      <vt:lpstr>Applications 2009-10</vt:lpstr>
      <vt:lpstr>2010 New Program</vt:lpstr>
      <vt:lpstr>2010 DS in Space</vt:lpstr>
      <vt:lpstr>2010 DS in Space</vt:lpstr>
      <vt:lpstr>PowerPoint Presentation</vt:lpstr>
      <vt:lpstr>2010 DS in Space</vt:lpstr>
      <vt:lpstr>PowerPoint Presentation</vt:lpstr>
      <vt:lpstr> 2010 Some Setbacks</vt:lpstr>
      <vt:lpstr> 2010 Some Setbacks</vt:lpstr>
      <vt:lpstr> 2010 Some Setbacks</vt:lpstr>
      <vt:lpstr>2011</vt:lpstr>
      <vt:lpstr>2011</vt:lpstr>
      <vt:lpstr>Dean’s Scholars Endowment Fund 2011</vt:lpstr>
      <vt:lpstr>AKC Scholarship – 2011</vt:lpstr>
      <vt:lpstr>2011</vt:lpstr>
      <vt:lpstr>PowerPoint Presentation</vt:lpstr>
      <vt:lpstr>2015</vt:lpstr>
      <vt:lpstr>What is DS?</vt:lpstr>
      <vt:lpstr>What is DS?</vt:lpstr>
      <vt:lpstr>What is DS?</vt:lpstr>
      <vt:lpstr>What is DS?</vt:lpstr>
      <vt:lpstr>What is DS?</vt:lpstr>
      <vt:lpstr>What is DS?</vt:lpstr>
      <vt:lpstr>What is DS?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Milestones of The  Dean’s Scholars</dc:title>
  <dc:creator>Alan</dc:creator>
  <cp:lastModifiedBy>Alan</cp:lastModifiedBy>
  <cp:revision>8</cp:revision>
  <dcterms:modified xsi:type="dcterms:W3CDTF">2015-09-11T15:42:41Z</dcterms:modified>
</cp:coreProperties>
</file>