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69"/>
  </p:notesMasterIdLst>
  <p:sldIdLst>
    <p:sldId id="258" r:id="rId2"/>
    <p:sldId id="304" r:id="rId3"/>
    <p:sldId id="261" r:id="rId4"/>
    <p:sldId id="263" r:id="rId5"/>
    <p:sldId id="305" r:id="rId6"/>
    <p:sldId id="262" r:id="rId7"/>
    <p:sldId id="306" r:id="rId8"/>
    <p:sldId id="256" r:id="rId9"/>
    <p:sldId id="270" r:id="rId10"/>
    <p:sldId id="271" r:id="rId11"/>
    <p:sldId id="273" r:id="rId12"/>
    <p:sldId id="272" r:id="rId13"/>
    <p:sldId id="267" r:id="rId14"/>
    <p:sldId id="265" r:id="rId15"/>
    <p:sldId id="308" r:id="rId16"/>
    <p:sldId id="311" r:id="rId17"/>
    <p:sldId id="314" r:id="rId18"/>
    <p:sldId id="316" r:id="rId19"/>
    <p:sldId id="276" r:id="rId20"/>
    <p:sldId id="277" r:id="rId21"/>
    <p:sldId id="378" r:id="rId22"/>
    <p:sldId id="279" r:id="rId23"/>
    <p:sldId id="281" r:id="rId24"/>
    <p:sldId id="318" r:id="rId25"/>
    <p:sldId id="380" r:id="rId26"/>
    <p:sldId id="280" r:id="rId27"/>
    <p:sldId id="381" r:id="rId28"/>
    <p:sldId id="321" r:id="rId29"/>
    <p:sldId id="282" r:id="rId30"/>
    <p:sldId id="323" r:id="rId31"/>
    <p:sldId id="286" r:id="rId32"/>
    <p:sldId id="352" r:id="rId33"/>
    <p:sldId id="364" r:id="rId34"/>
    <p:sldId id="287" r:id="rId35"/>
    <p:sldId id="325" r:id="rId36"/>
    <p:sldId id="326" r:id="rId37"/>
    <p:sldId id="327" r:id="rId38"/>
    <p:sldId id="328" r:id="rId39"/>
    <p:sldId id="294" r:id="rId40"/>
    <p:sldId id="295" r:id="rId41"/>
    <p:sldId id="337" r:id="rId42"/>
    <p:sldId id="297" r:id="rId43"/>
    <p:sldId id="298" r:id="rId44"/>
    <p:sldId id="299" r:id="rId45"/>
    <p:sldId id="284" r:id="rId46"/>
    <p:sldId id="300" r:id="rId47"/>
    <p:sldId id="379" r:id="rId48"/>
    <p:sldId id="301" r:id="rId49"/>
    <p:sldId id="257" r:id="rId50"/>
    <p:sldId id="302" r:id="rId51"/>
    <p:sldId id="303" r:id="rId52"/>
    <p:sldId id="342" r:id="rId53"/>
    <p:sldId id="344" r:id="rId54"/>
    <p:sldId id="347" r:id="rId55"/>
    <p:sldId id="351" r:id="rId56"/>
    <p:sldId id="355" r:id="rId57"/>
    <p:sldId id="359" r:id="rId58"/>
    <p:sldId id="360" r:id="rId59"/>
    <p:sldId id="365" r:id="rId60"/>
    <p:sldId id="366" r:id="rId61"/>
    <p:sldId id="367" r:id="rId62"/>
    <p:sldId id="368" r:id="rId63"/>
    <p:sldId id="369" r:id="rId64"/>
    <p:sldId id="370" r:id="rId65"/>
    <p:sldId id="371" r:id="rId66"/>
    <p:sldId id="372" r:id="rId67"/>
    <p:sldId id="373" r:id="rId68"/>
  </p:sldIdLst>
  <p:sldSz cx="9144000" cy="6858000" type="screen4x3"/>
  <p:notesSz cx="6858000" cy="9144000"/>
  <p:embeddedFontLst>
    <p:embeddedFont>
      <p:font typeface="Eurostile" panose="020B0504020202050204" pitchFamily="34" charset="0"/>
      <p:regular r:id="rId70"/>
      <p:bold r:id="rId71"/>
    </p:embeddedFont>
    <p:embeddedFont>
      <p:font typeface="Stars1" panose="020B0604020202020204"/>
      <p:regular r:id="rId72"/>
    </p:embeddedFont>
  </p:embeddedFont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Eurostil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9900"/>
    <a:srgbClr val="FF99FF"/>
    <a:srgbClr val="FF3300"/>
    <a:srgbClr val="993300"/>
    <a:srgbClr val="339966"/>
    <a:srgbClr val="003399"/>
    <a:srgbClr val="666633"/>
    <a:srgbClr val="FFFF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36" autoAdjust="0"/>
    <p:restoredTop sz="94658" autoAdjust="0"/>
  </p:normalViewPr>
  <p:slideViewPr>
    <p:cSldViewPr>
      <p:cViewPr>
        <p:scale>
          <a:sx n="86" d="100"/>
          <a:sy n="86" d="100"/>
        </p:scale>
        <p:origin x="-2070" y="-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8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font" Target="fonts/font3.fnt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font" Target="fonts/font1.fntdata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1A730D31-6C37-4A7C-9271-05C14642F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38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E348D-0F2A-4D51-BF58-EDDFC7063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723579"/>
      </p:ext>
    </p:extLst>
  </p:cSld>
  <p:clrMapOvr>
    <a:masterClrMapping/>
  </p:clrMapOvr>
  <p:transition spd="med" advClick="0" advTm="1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79088-CEE2-4680-8CBC-71380C172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942942"/>
      </p:ext>
    </p:extLst>
  </p:cSld>
  <p:clrMapOvr>
    <a:masterClrMapping/>
  </p:clrMapOvr>
  <p:transition spd="med" advClick="0" advTm="1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A4EBA-1DAD-40E6-8E23-883DB3FBA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401807"/>
      </p:ext>
    </p:extLst>
  </p:cSld>
  <p:clrMapOvr>
    <a:masterClrMapping/>
  </p:clrMapOvr>
  <p:transition spd="med" advClick="0" advTm="1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93725-20BD-4CFE-B8DF-0FC0E5163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30515"/>
      </p:ext>
    </p:extLst>
  </p:cSld>
  <p:clrMapOvr>
    <a:masterClrMapping/>
  </p:clrMapOvr>
  <p:transition spd="med" advClick="0" advTm="1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3F214-1F74-4AE1-B92D-6CC0DDB0B0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748977"/>
      </p:ext>
    </p:extLst>
  </p:cSld>
  <p:clrMapOvr>
    <a:masterClrMapping/>
  </p:clrMapOvr>
  <p:transition spd="med" advClick="0" advTm="1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518CD-EFC4-48C1-A9B2-1C5EC3CC8E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82025"/>
      </p:ext>
    </p:extLst>
  </p:cSld>
  <p:clrMapOvr>
    <a:masterClrMapping/>
  </p:clrMapOvr>
  <p:transition spd="med" advClick="0" advTm="1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C7D16-F218-451E-9FA1-D07267B4C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97505"/>
      </p:ext>
    </p:extLst>
  </p:cSld>
  <p:clrMapOvr>
    <a:masterClrMapping/>
  </p:clrMapOvr>
  <p:transition spd="med" advClick="0" advTm="1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DB400-8ACE-4DDB-B83E-A69E34C8D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565945"/>
      </p:ext>
    </p:extLst>
  </p:cSld>
  <p:clrMapOvr>
    <a:masterClrMapping/>
  </p:clrMapOvr>
  <p:transition spd="med" advClick="0" advTm="1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2C18F-642E-4F5B-8328-8CFDDDAEF2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09436"/>
      </p:ext>
    </p:extLst>
  </p:cSld>
  <p:clrMapOvr>
    <a:masterClrMapping/>
  </p:clrMapOvr>
  <p:transition spd="med" advClick="0" advTm="1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4139C-48BA-4B3A-A729-222F1D58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42828"/>
      </p:ext>
    </p:extLst>
  </p:cSld>
  <p:clrMapOvr>
    <a:masterClrMapping/>
  </p:clrMapOvr>
  <p:transition spd="med" advClick="0" advTm="1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B5545-9DBA-472A-8E27-8485D47E3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16560"/>
      </p:ext>
    </p:extLst>
  </p:cSld>
  <p:clrMapOvr>
    <a:masterClrMapping/>
  </p:clrMapOvr>
  <p:transition spd="med" advClick="0" advTm="1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0286AA6-4CC0-4F07-A5BE-DFD438EDC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e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0.e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0.e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1.e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2.e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3.e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4.emf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5.wmf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371600" y="685800"/>
            <a:ext cx="584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>
                <a:latin typeface="Eurostile" pitchFamily="34" charset="0"/>
              </a:rPr>
              <a:t>The Pigeonhole Principle</a:t>
            </a:r>
          </a:p>
        </p:txBody>
      </p:sp>
      <p:pic>
        <p:nvPicPr>
          <p:cNvPr id="2051" name="Picture 4" descr="Wood Pige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57600"/>
            <a:ext cx="838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6" descr="Wood Pige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590800"/>
            <a:ext cx="838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7" descr="Wood Pige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800600"/>
            <a:ext cx="838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8" descr="Wood Pige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029200"/>
            <a:ext cx="838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9" descr="Wood Pige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124200"/>
            <a:ext cx="838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0" descr="Wood Pige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209800"/>
            <a:ext cx="838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57" name="Object 11"/>
          <p:cNvGraphicFramePr>
            <a:graphicFrameLocks noChangeAspect="1"/>
          </p:cNvGraphicFramePr>
          <p:nvPr/>
        </p:nvGraphicFramePr>
        <p:xfrm>
          <a:off x="5410200" y="2514600"/>
          <a:ext cx="2806700" cy="189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CorelDRAW" r:id="rId4" imgW="2809875" imgH="1895475" progId="CorelDRAW.Graphic.10">
                  <p:embed/>
                </p:oleObj>
              </mc:Choice>
              <mc:Fallback>
                <p:oleObj name="CorelDRAW" r:id="rId4" imgW="2809875" imgH="1895475" progId="CorelDRAW.Graphic.10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514600"/>
                        <a:ext cx="2806700" cy="189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8" name="Picture 12" descr="Wood Pige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581400"/>
            <a:ext cx="838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3" descr="Wood Pige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495800"/>
            <a:ext cx="838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4" descr="Wood Pige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562600"/>
            <a:ext cx="838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1" name="Line 15"/>
          <p:cNvSpPr>
            <a:spLocks noChangeShapeType="1"/>
          </p:cNvSpPr>
          <p:nvPr/>
        </p:nvSpPr>
        <p:spPr bwMode="auto">
          <a:xfrm flipV="1">
            <a:off x="2438400" y="3581400"/>
            <a:ext cx="266700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2" name="Text Box 16"/>
          <p:cNvSpPr txBox="1">
            <a:spLocks noChangeArrowheads="1"/>
          </p:cNvSpPr>
          <p:nvPr/>
        </p:nvSpPr>
        <p:spPr bwMode="auto">
          <a:xfrm>
            <a:off x="6019800" y="5257800"/>
            <a:ext cx="2290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Eurostile" pitchFamily="34" charset="0"/>
              </a:rPr>
              <a:t>Alan Kaylor Cline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098550" y="482600"/>
            <a:ext cx="64595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Application 3: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In any sequence of n</a:t>
            </a:r>
            <a:r>
              <a:rPr lang="en-US" altLang="en-US" sz="2400" baseline="30000">
                <a:latin typeface="Eurostile" pitchFamily="34" charset="0"/>
              </a:rPr>
              <a:t>2</a:t>
            </a:r>
            <a:r>
              <a:rPr lang="en-US" altLang="en-US" sz="2400">
                <a:latin typeface="Eurostile" pitchFamily="34" charset="0"/>
              </a:rPr>
              <a:t>+1 distinct integers, there is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a subsequence of length n+1 that is either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 strictly increasing or strictly decreasing</a:t>
            </a:r>
          </a:p>
        </p:txBody>
      </p:sp>
      <p:sp>
        <p:nvSpPr>
          <p:cNvPr id="13315" name="Text Box 24"/>
          <p:cNvSpPr txBox="1">
            <a:spLocks noChangeArrowheads="1"/>
          </p:cNvSpPr>
          <p:nvPr/>
        </p:nvSpPr>
        <p:spPr bwMode="auto">
          <a:xfrm>
            <a:off x="1905000" y="2743200"/>
            <a:ext cx="4198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n=2:   3,5,1,2,4           2,3,5,4,1</a:t>
            </a:r>
          </a:p>
        </p:txBody>
      </p:sp>
      <p:sp>
        <p:nvSpPr>
          <p:cNvPr id="13316" name="Text Box 25"/>
          <p:cNvSpPr txBox="1">
            <a:spLocks noChangeArrowheads="1"/>
          </p:cNvSpPr>
          <p:nvPr/>
        </p:nvSpPr>
        <p:spPr bwMode="auto">
          <a:xfrm>
            <a:off x="669925" y="3886200"/>
            <a:ext cx="6973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n=3:   2,5,4,6,10,7,9,1,8,3          10,1,6,3,8,9,2,4,5,7</a:t>
            </a:r>
          </a:p>
        </p:txBody>
      </p:sp>
      <p:sp>
        <p:nvSpPr>
          <p:cNvPr id="13317" name="Text Box 26"/>
          <p:cNvSpPr txBox="1">
            <a:spLocks noChangeArrowheads="1"/>
          </p:cNvSpPr>
          <p:nvPr/>
        </p:nvSpPr>
        <p:spPr bwMode="auto">
          <a:xfrm>
            <a:off x="1752600" y="4800600"/>
            <a:ext cx="55197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n=4:  7,9,13,3,22,6,4,8,25,1,2,16,19,26,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10,12,15,20,23,5,24,11,14,21,18,17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098550" y="482600"/>
            <a:ext cx="64595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Application 3: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In any sequence of n</a:t>
            </a:r>
            <a:r>
              <a:rPr lang="en-US" altLang="en-US" sz="2400" baseline="30000">
                <a:latin typeface="Eurostile" pitchFamily="34" charset="0"/>
              </a:rPr>
              <a:t>2</a:t>
            </a:r>
            <a:r>
              <a:rPr lang="en-US" altLang="en-US" sz="2400">
                <a:latin typeface="Eurostile" pitchFamily="34" charset="0"/>
              </a:rPr>
              <a:t>+1 distinct integers, there is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a subsequence of length n+1 that is either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 strictly increasing or strictly decreasing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905000" y="2743200"/>
            <a:ext cx="4198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n=2:   3,5,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1</a:t>
            </a:r>
            <a:r>
              <a:rPr lang="en-US" altLang="en-US" sz="2400">
                <a:latin typeface="Eurostile" pitchFamily="34" charset="0"/>
              </a:rPr>
              <a:t>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2</a:t>
            </a:r>
            <a:r>
              <a:rPr lang="en-US" altLang="en-US" sz="2400">
                <a:latin typeface="Eurostile" pitchFamily="34" charset="0"/>
              </a:rPr>
              <a:t>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4</a:t>
            </a:r>
            <a:r>
              <a:rPr lang="en-US" altLang="en-US" sz="2400">
                <a:latin typeface="Eurostile" pitchFamily="34" charset="0"/>
              </a:rPr>
              <a:t>           2,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4</a:t>
            </a:r>
            <a:r>
              <a:rPr lang="en-US" altLang="en-US" sz="2400">
                <a:latin typeface="Eurostile" pitchFamily="34" charset="0"/>
              </a:rPr>
              <a:t>,5,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3</a:t>
            </a:r>
            <a:r>
              <a:rPr lang="en-US" altLang="en-US" sz="2400">
                <a:latin typeface="Eurostile" pitchFamily="34" charset="0"/>
              </a:rPr>
              <a:t>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1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69925" y="3886200"/>
            <a:ext cx="6973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n=3:   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2</a:t>
            </a:r>
            <a:r>
              <a:rPr lang="en-US" altLang="en-US" sz="2400">
                <a:latin typeface="Eurostile" pitchFamily="34" charset="0"/>
              </a:rPr>
              <a:t>,5,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4</a:t>
            </a:r>
            <a:r>
              <a:rPr lang="en-US" altLang="en-US" sz="2400">
                <a:latin typeface="Eurostile" pitchFamily="34" charset="0"/>
              </a:rPr>
              <a:t>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6</a:t>
            </a:r>
            <a:r>
              <a:rPr lang="en-US" altLang="en-US" sz="2400">
                <a:latin typeface="Eurostile" pitchFamily="34" charset="0"/>
              </a:rPr>
              <a:t>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10</a:t>
            </a:r>
            <a:r>
              <a:rPr lang="en-US" altLang="en-US" sz="2400">
                <a:latin typeface="Eurostile" pitchFamily="34" charset="0"/>
              </a:rPr>
              <a:t>,7,9,1,8,3          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10</a:t>
            </a:r>
            <a:r>
              <a:rPr lang="en-US" altLang="en-US" sz="2400">
                <a:latin typeface="Eurostile" pitchFamily="34" charset="0"/>
              </a:rPr>
              <a:t>,1,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6</a:t>
            </a:r>
            <a:r>
              <a:rPr lang="en-US" altLang="en-US" sz="2400">
                <a:latin typeface="Eurostile" pitchFamily="34" charset="0"/>
              </a:rPr>
              <a:t>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3</a:t>
            </a:r>
            <a:r>
              <a:rPr lang="en-US" altLang="en-US" sz="2400">
                <a:latin typeface="Eurostile" pitchFamily="34" charset="0"/>
              </a:rPr>
              <a:t>,8,9,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2</a:t>
            </a:r>
            <a:r>
              <a:rPr lang="en-US" altLang="en-US" sz="2400">
                <a:latin typeface="Eurostile" pitchFamily="34" charset="0"/>
              </a:rPr>
              <a:t>,4,5,7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752600" y="4800600"/>
            <a:ext cx="55197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n=4:  7,9,13,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3</a:t>
            </a:r>
            <a:r>
              <a:rPr lang="en-US" altLang="en-US" sz="2400">
                <a:latin typeface="Eurostile" pitchFamily="34" charset="0"/>
              </a:rPr>
              <a:t>,22,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6</a:t>
            </a:r>
            <a:r>
              <a:rPr lang="en-US" altLang="en-US" sz="2400">
                <a:latin typeface="Eurostile" pitchFamily="34" charset="0"/>
              </a:rPr>
              <a:t>,4,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8</a:t>
            </a:r>
            <a:r>
              <a:rPr lang="en-US" altLang="en-US" sz="2400">
                <a:latin typeface="Eurostile" pitchFamily="34" charset="0"/>
              </a:rPr>
              <a:t>,25,1,2,16,19,26,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10</a:t>
            </a:r>
            <a:r>
              <a:rPr lang="en-US" altLang="en-US" sz="2400">
                <a:latin typeface="Eurostile" pitchFamily="34" charset="0"/>
              </a:rPr>
              <a:t>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12</a:t>
            </a:r>
            <a:r>
              <a:rPr lang="en-US" altLang="en-US" sz="2400">
                <a:latin typeface="Eurostile" pitchFamily="34" charset="0"/>
              </a:rPr>
              <a:t>,15,20,23,5,24,11,14,21,18,17</a:t>
            </a:r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V="1">
            <a:off x="3352800" y="32766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5181600" y="3200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V="1">
            <a:off x="1600200" y="4343400"/>
            <a:ext cx="1295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5105400" y="4343400"/>
            <a:ext cx="1600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 flipV="1">
            <a:off x="2590800" y="5943600"/>
            <a:ext cx="2133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143000" y="482600"/>
            <a:ext cx="6342063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Application 1: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Among any group of six acquaintances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there is either a subgroup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of three mutual friends or three mutual enemies.</a:t>
            </a:r>
          </a:p>
        </p:txBody>
      </p:sp>
      <p:sp>
        <p:nvSpPr>
          <p:cNvPr id="15363" name="Oval 3"/>
          <p:cNvSpPr>
            <a:spLocks noChangeArrowheads="1"/>
          </p:cNvSpPr>
          <p:nvPr/>
        </p:nvSpPr>
        <p:spPr bwMode="auto">
          <a:xfrm>
            <a:off x="4876800" y="5105400"/>
            <a:ext cx="457200" cy="457200"/>
          </a:xfrm>
          <a:prstGeom prst="ellipse">
            <a:avLst/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3200400" y="5105400"/>
            <a:ext cx="457200" cy="4572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2362200" y="3886200"/>
            <a:ext cx="457200" cy="457200"/>
          </a:xfrm>
          <a:prstGeom prst="ellipse">
            <a:avLst/>
          </a:prstGeom>
          <a:solidFill>
            <a:srgbClr val="66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5366" name="Oval 6"/>
          <p:cNvSpPr>
            <a:spLocks noChangeArrowheads="1"/>
          </p:cNvSpPr>
          <p:nvPr/>
        </p:nvSpPr>
        <p:spPr bwMode="auto">
          <a:xfrm>
            <a:off x="3124200" y="2743200"/>
            <a:ext cx="457200" cy="4572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auto">
          <a:xfrm>
            <a:off x="5715000" y="3810000"/>
            <a:ext cx="457200" cy="457200"/>
          </a:xfrm>
          <a:prstGeom prst="ellipse">
            <a:avLst/>
          </a:prstGeom>
          <a:solidFill>
            <a:srgbClr val="00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4724400" y="2743200"/>
            <a:ext cx="457200" cy="457200"/>
          </a:xfrm>
          <a:prstGeom prst="ellipse">
            <a:avLst/>
          </a:prstGeom>
          <a:solidFill>
            <a:srgbClr val="6666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V="1">
            <a:off x="3657600" y="3276600"/>
            <a:ext cx="11430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3733800" y="2971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2819400" y="44196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3810000" y="5410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V="1">
            <a:off x="5257800" y="4343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3657600" y="3200400"/>
            <a:ext cx="1981200" cy="762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H="1">
            <a:off x="2819400" y="3276600"/>
            <a:ext cx="38100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3429000" y="3352800"/>
            <a:ext cx="0" cy="1600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>
            <a:off x="3581400" y="3352800"/>
            <a:ext cx="1295400" cy="1676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5181600" y="3200400"/>
            <a:ext cx="533400" cy="609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>
            <a:off x="2971800" y="4114800"/>
            <a:ext cx="25908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 flipV="1">
            <a:off x="3810000" y="4267200"/>
            <a:ext cx="1828800" cy="914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5029200" y="3352800"/>
            <a:ext cx="762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 flipV="1">
            <a:off x="2971800" y="3200400"/>
            <a:ext cx="167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2971800" y="4343400"/>
            <a:ext cx="1752600" cy="838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143000" y="482600"/>
            <a:ext cx="6342063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Application 1: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Among any group of six acquaintances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there is either a subgroup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of three mutual friends or three mutual enemies.</a:t>
            </a:r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4876800" y="5105400"/>
            <a:ext cx="457200" cy="457200"/>
          </a:xfrm>
          <a:prstGeom prst="ellipse">
            <a:avLst/>
          </a:prstGeom>
          <a:solidFill>
            <a:srgbClr val="993300"/>
          </a:solidFill>
          <a:ln w="9525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F</a:t>
            </a: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3200400" y="5105400"/>
            <a:ext cx="457200" cy="4572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F</a:t>
            </a:r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2362200" y="3886200"/>
            <a:ext cx="457200" cy="457200"/>
          </a:xfrm>
          <a:prstGeom prst="ellipse">
            <a:avLst/>
          </a:prstGeom>
          <a:solidFill>
            <a:srgbClr val="66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3124200" y="2743200"/>
            <a:ext cx="457200" cy="4572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5715000" y="3810000"/>
            <a:ext cx="457200" cy="457200"/>
          </a:xfrm>
          <a:prstGeom prst="ellipse">
            <a:avLst/>
          </a:prstGeom>
          <a:solidFill>
            <a:srgbClr val="00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4724400" y="2743200"/>
            <a:ext cx="457200" cy="457200"/>
          </a:xfrm>
          <a:prstGeom prst="ellipse">
            <a:avLst/>
          </a:prstGeom>
          <a:solidFill>
            <a:srgbClr val="666633"/>
          </a:solidFill>
          <a:ln w="9525">
            <a:solidFill>
              <a:srgbClr val="666633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F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3657600" y="3276600"/>
            <a:ext cx="11430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3733800" y="2971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2819400" y="44196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3810000" y="5410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V="1">
            <a:off x="5257800" y="4343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3657600" y="3200400"/>
            <a:ext cx="1981200" cy="762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2819400" y="3276600"/>
            <a:ext cx="38100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3429000" y="3352800"/>
            <a:ext cx="0" cy="1600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3581400" y="3352800"/>
            <a:ext cx="1295400" cy="1676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5181600" y="3200400"/>
            <a:ext cx="533400" cy="609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2971800" y="4114800"/>
            <a:ext cx="25908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 flipV="1">
            <a:off x="3810000" y="4267200"/>
            <a:ext cx="1828800" cy="914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>
            <a:off x="5029200" y="3352800"/>
            <a:ext cx="762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 flipV="1">
            <a:off x="2971800" y="3200400"/>
            <a:ext cx="167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2971800" y="4343400"/>
            <a:ext cx="1752600" cy="838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143000" y="482600"/>
            <a:ext cx="6342063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Application 1: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Among any group of six acquaintances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there is either a subgroup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of three mutual friends or three mutual enemies.</a:t>
            </a:r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4876800" y="5105400"/>
            <a:ext cx="457200" cy="457200"/>
          </a:xfrm>
          <a:prstGeom prst="ellipse">
            <a:avLst/>
          </a:prstGeom>
          <a:solidFill>
            <a:srgbClr val="993300"/>
          </a:solidFill>
          <a:ln w="9525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E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3200400" y="5105400"/>
            <a:ext cx="457200" cy="4572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2362200" y="3886200"/>
            <a:ext cx="457200" cy="457200"/>
          </a:xfrm>
          <a:prstGeom prst="ellipse">
            <a:avLst/>
          </a:prstGeom>
          <a:solidFill>
            <a:srgbClr val="66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E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124200" y="2743200"/>
            <a:ext cx="457200" cy="4572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E</a:t>
            </a: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5715000" y="3810000"/>
            <a:ext cx="457200" cy="457200"/>
          </a:xfrm>
          <a:prstGeom prst="ellipse">
            <a:avLst/>
          </a:prstGeom>
          <a:solidFill>
            <a:srgbClr val="00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4724400" y="2743200"/>
            <a:ext cx="457200" cy="457200"/>
          </a:xfrm>
          <a:prstGeom prst="ellipse">
            <a:avLst/>
          </a:prstGeom>
          <a:solidFill>
            <a:srgbClr val="666633"/>
          </a:solidFill>
          <a:ln w="9525">
            <a:solidFill>
              <a:srgbClr val="666633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V="1">
            <a:off x="3657600" y="3276600"/>
            <a:ext cx="11430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3733800" y="2971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2819400" y="44196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3810000" y="5410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V="1">
            <a:off x="5257800" y="4343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3657600" y="3200400"/>
            <a:ext cx="1981200" cy="762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H="1">
            <a:off x="2819400" y="3276600"/>
            <a:ext cx="38100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3429000" y="3352800"/>
            <a:ext cx="0" cy="1600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3581400" y="3352800"/>
            <a:ext cx="1295400" cy="1676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5181600" y="3200400"/>
            <a:ext cx="533400" cy="609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2971800" y="4114800"/>
            <a:ext cx="25908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 flipV="1">
            <a:off x="3810000" y="4267200"/>
            <a:ext cx="1828800" cy="914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>
            <a:off x="5029200" y="3352800"/>
            <a:ext cx="762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 flipV="1">
            <a:off x="2971800" y="3200400"/>
            <a:ext cx="167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2971800" y="4343400"/>
            <a:ext cx="1752600" cy="838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143000" y="482600"/>
            <a:ext cx="6342063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Eurostile" pitchFamily="34" charset="0"/>
              </a:rPr>
              <a:t>Application 1: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Among any group of six acquaintances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there is either a subgroup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of three mutual friends or three mutual enemies.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4343400" y="2286000"/>
            <a:ext cx="3451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How would you solve this?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886200" y="2895600"/>
            <a:ext cx="47101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You could write down every possible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acquaintanceship relation.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343400" y="3886200"/>
            <a:ext cx="4314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There are 15 pairs of individuals.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419600" y="4419600"/>
            <a:ext cx="41846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Each pair has two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possibilities: friends or enemies.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4457700" y="5257800"/>
            <a:ext cx="3844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That’s 2</a:t>
            </a:r>
            <a:r>
              <a:rPr lang="en-US" altLang="en-US" sz="2400" baseline="30000" dirty="0">
                <a:latin typeface="Eurostile" pitchFamily="34" charset="0"/>
              </a:rPr>
              <a:t>15</a:t>
            </a:r>
            <a:r>
              <a:rPr lang="en-US" altLang="en-US" sz="2400" dirty="0">
                <a:latin typeface="Eurostile" pitchFamily="34" charset="0"/>
              </a:rPr>
              <a:t> different relations.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4187825" y="5832475"/>
            <a:ext cx="4470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By analyzing one per minute,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you could prove this in 546 hours.</a:t>
            </a:r>
          </a:p>
        </p:txBody>
      </p: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2743200" y="5181600"/>
            <a:ext cx="457200" cy="457200"/>
          </a:xfrm>
          <a:prstGeom prst="ellipse">
            <a:avLst/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1514" name="Oval 10"/>
          <p:cNvSpPr>
            <a:spLocks noChangeArrowheads="1"/>
          </p:cNvSpPr>
          <p:nvPr/>
        </p:nvSpPr>
        <p:spPr bwMode="auto">
          <a:xfrm>
            <a:off x="1066800" y="5181600"/>
            <a:ext cx="457200" cy="4572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1515" name="Oval 11"/>
          <p:cNvSpPr>
            <a:spLocks noChangeArrowheads="1"/>
          </p:cNvSpPr>
          <p:nvPr/>
        </p:nvSpPr>
        <p:spPr bwMode="auto">
          <a:xfrm>
            <a:off x="228600" y="3962400"/>
            <a:ext cx="457200" cy="457200"/>
          </a:xfrm>
          <a:prstGeom prst="ellipse">
            <a:avLst/>
          </a:prstGeom>
          <a:solidFill>
            <a:srgbClr val="66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1516" name="Oval 12"/>
          <p:cNvSpPr>
            <a:spLocks noChangeArrowheads="1"/>
          </p:cNvSpPr>
          <p:nvPr/>
        </p:nvSpPr>
        <p:spPr bwMode="auto">
          <a:xfrm>
            <a:off x="990600" y="2819400"/>
            <a:ext cx="457200" cy="4572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1517" name="Oval 13"/>
          <p:cNvSpPr>
            <a:spLocks noChangeArrowheads="1"/>
          </p:cNvSpPr>
          <p:nvPr/>
        </p:nvSpPr>
        <p:spPr bwMode="auto">
          <a:xfrm>
            <a:off x="3581400" y="3886200"/>
            <a:ext cx="457200" cy="457200"/>
          </a:xfrm>
          <a:prstGeom prst="ellipse">
            <a:avLst/>
          </a:prstGeom>
          <a:solidFill>
            <a:srgbClr val="00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1518" name="Oval 14"/>
          <p:cNvSpPr>
            <a:spLocks noChangeArrowheads="1"/>
          </p:cNvSpPr>
          <p:nvPr/>
        </p:nvSpPr>
        <p:spPr bwMode="auto">
          <a:xfrm>
            <a:off x="2590800" y="2819400"/>
            <a:ext cx="457200" cy="457200"/>
          </a:xfrm>
          <a:prstGeom prst="ellipse">
            <a:avLst/>
          </a:prstGeom>
          <a:solidFill>
            <a:srgbClr val="6666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V="1">
            <a:off x="1524000" y="3352800"/>
            <a:ext cx="11430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1600200" y="3048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685800" y="44958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1676400" y="5486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 flipV="1">
            <a:off x="3124200" y="44196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1524000" y="3276600"/>
            <a:ext cx="1981200" cy="762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 flipH="1">
            <a:off x="685800" y="3352800"/>
            <a:ext cx="38100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>
            <a:off x="1295400" y="3429000"/>
            <a:ext cx="0" cy="1600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1447800" y="3429000"/>
            <a:ext cx="1295400" cy="1676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>
            <a:off x="3048000" y="3276600"/>
            <a:ext cx="533400" cy="609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>
            <a:off x="838200" y="4191000"/>
            <a:ext cx="25908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 flipV="1">
            <a:off x="1676400" y="4343400"/>
            <a:ext cx="1828800" cy="914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1" name="Line 27"/>
          <p:cNvSpPr>
            <a:spLocks noChangeShapeType="1"/>
          </p:cNvSpPr>
          <p:nvPr/>
        </p:nvSpPr>
        <p:spPr bwMode="auto">
          <a:xfrm>
            <a:off x="2895600" y="3429000"/>
            <a:ext cx="762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2" name="Line 28"/>
          <p:cNvSpPr>
            <a:spLocks noChangeShapeType="1"/>
          </p:cNvSpPr>
          <p:nvPr/>
        </p:nvSpPr>
        <p:spPr bwMode="auto">
          <a:xfrm flipV="1">
            <a:off x="838200" y="3276600"/>
            <a:ext cx="167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3" name="Line 29"/>
          <p:cNvSpPr>
            <a:spLocks noChangeShapeType="1"/>
          </p:cNvSpPr>
          <p:nvPr/>
        </p:nvSpPr>
        <p:spPr bwMode="auto">
          <a:xfrm>
            <a:off x="838200" y="4419600"/>
            <a:ext cx="1752600" cy="838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  <p:bldP spid="21508" grpId="0"/>
      <p:bldP spid="21509" grpId="0"/>
      <p:bldP spid="21510" grpId="0"/>
      <p:bldP spid="21511" grpId="0"/>
      <p:bldP spid="215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143000" y="482600"/>
            <a:ext cx="6342063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Application 1: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Among any group of six acquaintances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there is either a subgroup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of three mutual friends or three mutual enemies.</a:t>
            </a:r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2743200" y="5181600"/>
            <a:ext cx="457200" cy="457200"/>
          </a:xfrm>
          <a:prstGeom prst="ellipse">
            <a:avLst/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1066800" y="5181600"/>
            <a:ext cx="457200" cy="4572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228600" y="3962400"/>
            <a:ext cx="457200" cy="457200"/>
          </a:xfrm>
          <a:prstGeom prst="ellipse">
            <a:avLst/>
          </a:prstGeom>
          <a:solidFill>
            <a:srgbClr val="66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990600" y="2819400"/>
            <a:ext cx="457200" cy="4572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3581400" y="3886200"/>
            <a:ext cx="457200" cy="457200"/>
          </a:xfrm>
          <a:prstGeom prst="ellipse">
            <a:avLst/>
          </a:prstGeom>
          <a:solidFill>
            <a:srgbClr val="00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2590800" y="2819400"/>
            <a:ext cx="457200" cy="457200"/>
          </a:xfrm>
          <a:prstGeom prst="ellipse">
            <a:avLst/>
          </a:prstGeom>
          <a:solidFill>
            <a:srgbClr val="6666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V="1">
            <a:off x="1524000" y="3352800"/>
            <a:ext cx="11430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1600200" y="3048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685800" y="44958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1676400" y="5486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V="1">
            <a:off x="3124200" y="44196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1524000" y="3276600"/>
            <a:ext cx="1981200" cy="762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 flipH="1">
            <a:off x="685800" y="3352800"/>
            <a:ext cx="38100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1295400" y="3429000"/>
            <a:ext cx="0" cy="1600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>
            <a:off x="1447800" y="3429000"/>
            <a:ext cx="1295400" cy="1676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>
            <a:off x="3048000" y="3276600"/>
            <a:ext cx="533400" cy="609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838200" y="4191000"/>
            <a:ext cx="25908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 flipV="1">
            <a:off x="1676400" y="4343400"/>
            <a:ext cx="1828800" cy="914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2895600" y="3429000"/>
            <a:ext cx="762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V="1">
            <a:off x="838200" y="3276600"/>
            <a:ext cx="167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838200" y="4419600"/>
            <a:ext cx="1752600" cy="838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4800600" y="2667000"/>
            <a:ext cx="3619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Could the pigeonhole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principle be applied to this?</a:t>
            </a:r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5334000" y="4114800"/>
            <a:ext cx="27098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99"/>
                </a:solidFill>
                <a:latin typeface="Eurostile" pitchFamily="34" charset="0"/>
              </a:rPr>
              <a:t>I am glad you asked.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99"/>
                </a:solidFill>
                <a:latin typeface="Eurostile" pitchFamily="34" charset="0"/>
              </a:rPr>
              <a:t>Yes.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238625" y="609600"/>
            <a:ext cx="4011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Begin by choosing one person:</a:t>
            </a:r>
            <a:endParaRPr lang="en-US" altLang="en-US" sz="4400">
              <a:latin typeface="Eurostile" pitchFamily="34" charset="0"/>
            </a:endParaRPr>
          </a:p>
        </p:txBody>
      </p:sp>
      <p:sp>
        <p:nvSpPr>
          <p:cNvPr id="26627" name="Oval 3"/>
          <p:cNvSpPr>
            <a:spLocks noChangeArrowheads="1"/>
          </p:cNvSpPr>
          <p:nvPr/>
        </p:nvSpPr>
        <p:spPr bwMode="auto">
          <a:xfrm>
            <a:off x="2819400" y="5029200"/>
            <a:ext cx="457200" cy="457200"/>
          </a:xfrm>
          <a:prstGeom prst="ellipse">
            <a:avLst/>
          </a:prstGeom>
          <a:solidFill>
            <a:srgbClr val="993300"/>
          </a:solidFill>
          <a:ln w="9525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1143000" y="5029200"/>
            <a:ext cx="457200" cy="4572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304800" y="3810000"/>
            <a:ext cx="457200" cy="457200"/>
          </a:xfrm>
          <a:prstGeom prst="ellipse">
            <a:avLst/>
          </a:prstGeom>
          <a:solidFill>
            <a:srgbClr val="66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1066800" y="2667000"/>
            <a:ext cx="457200" cy="457200"/>
          </a:xfrm>
          <a:prstGeom prst="ellipse">
            <a:avLst/>
          </a:prstGeom>
          <a:solidFill>
            <a:srgbClr val="99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6631" name="Oval 7"/>
          <p:cNvSpPr>
            <a:spLocks noChangeArrowheads="1"/>
          </p:cNvSpPr>
          <p:nvPr/>
        </p:nvSpPr>
        <p:spPr bwMode="auto">
          <a:xfrm>
            <a:off x="3657600" y="3733800"/>
            <a:ext cx="457200" cy="457200"/>
          </a:xfrm>
          <a:prstGeom prst="ellipse">
            <a:avLst/>
          </a:prstGeom>
          <a:solidFill>
            <a:srgbClr val="00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6632" name="Oval 8"/>
          <p:cNvSpPr>
            <a:spLocks noChangeArrowheads="1"/>
          </p:cNvSpPr>
          <p:nvPr/>
        </p:nvSpPr>
        <p:spPr bwMode="auto">
          <a:xfrm>
            <a:off x="2667000" y="2667000"/>
            <a:ext cx="457200" cy="457200"/>
          </a:xfrm>
          <a:prstGeom prst="ellipse">
            <a:avLst/>
          </a:prstGeom>
          <a:solidFill>
            <a:srgbClr val="666633"/>
          </a:solidFill>
          <a:ln w="9525">
            <a:solidFill>
              <a:srgbClr val="666633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V="1">
            <a:off x="1600200" y="3200400"/>
            <a:ext cx="11430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1676400" y="2895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762000" y="43434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1752600" y="5334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 flipV="1">
            <a:off x="3200400" y="42672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1600200" y="3124200"/>
            <a:ext cx="1981200" cy="762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 flipH="1">
            <a:off x="762000" y="3200400"/>
            <a:ext cx="38100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1371600" y="3276600"/>
            <a:ext cx="0" cy="1600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1524000" y="3276600"/>
            <a:ext cx="1295400" cy="1676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3124200" y="3124200"/>
            <a:ext cx="533400" cy="609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914400" y="4038600"/>
            <a:ext cx="25908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V="1">
            <a:off x="1752600" y="4191000"/>
            <a:ext cx="1828800" cy="914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>
            <a:off x="2971800" y="3276600"/>
            <a:ext cx="762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6" name="Line 22"/>
          <p:cNvSpPr>
            <a:spLocks noChangeShapeType="1"/>
          </p:cNvSpPr>
          <p:nvPr/>
        </p:nvSpPr>
        <p:spPr bwMode="auto">
          <a:xfrm flipV="1">
            <a:off x="914400" y="3124200"/>
            <a:ext cx="167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7" name="Line 23"/>
          <p:cNvSpPr>
            <a:spLocks noChangeShapeType="1"/>
          </p:cNvSpPr>
          <p:nvPr/>
        </p:nvSpPr>
        <p:spPr bwMode="auto">
          <a:xfrm>
            <a:off x="914400" y="4267200"/>
            <a:ext cx="1752600" cy="838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8" name="Line 24"/>
          <p:cNvSpPr>
            <a:spLocks noChangeShapeType="1"/>
          </p:cNvSpPr>
          <p:nvPr/>
        </p:nvSpPr>
        <p:spPr bwMode="auto">
          <a:xfrm>
            <a:off x="1295400" y="1066800"/>
            <a:ext cx="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990600" y="2590800"/>
            <a:ext cx="60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>
                <a:latin typeface="Eurostile" pitchFamily="34" charset="0"/>
              </a:rPr>
              <a:t>*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4419600" y="1676400"/>
            <a:ext cx="3554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Five acquaintances remain</a:t>
            </a:r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4038600" y="2819400"/>
            <a:ext cx="47529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These five must fall into two classes: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friends and enemies</a:t>
            </a:r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3505200" y="4343400"/>
            <a:ext cx="546417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The extended pigeonhole principle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 says that at least three must be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 in the same class -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that is: three friends or three enemies</a:t>
            </a: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8077200" y="533400"/>
            <a:ext cx="5270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latin typeface="Eurostile" pitchFamily="34" charset="0"/>
              </a:rPr>
              <a:t>*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3" grpId="0" animBg="1"/>
      <p:bldP spid="26635" grpId="0" animBg="1"/>
      <p:bldP spid="26636" grpId="0" animBg="1"/>
      <p:bldP spid="26637" grpId="0" animBg="1"/>
      <p:bldP spid="26642" grpId="0" animBg="1"/>
      <p:bldP spid="26643" grpId="0" animBg="1"/>
      <p:bldP spid="26644" grpId="0" animBg="1"/>
      <p:bldP spid="26645" grpId="0" animBg="1"/>
      <p:bldP spid="26646" grpId="0" animBg="1"/>
      <p:bldP spid="26647" grpId="0" animBg="1"/>
      <p:bldP spid="26648" grpId="0" animBg="1"/>
      <p:bldP spid="26649" grpId="0"/>
      <p:bldP spid="26650" grpId="0"/>
      <p:bldP spid="26651" grpId="0"/>
      <p:bldP spid="2665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3810000" y="5410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698" name="Oval 2"/>
          <p:cNvSpPr>
            <a:spLocks noChangeArrowheads="1"/>
          </p:cNvSpPr>
          <p:nvPr/>
        </p:nvSpPr>
        <p:spPr bwMode="auto">
          <a:xfrm>
            <a:off x="4876800" y="5105400"/>
            <a:ext cx="457200" cy="457200"/>
          </a:xfrm>
          <a:prstGeom prst="ellipse">
            <a:avLst/>
          </a:prstGeom>
          <a:solidFill>
            <a:srgbClr val="993300"/>
          </a:solidFill>
          <a:ln w="9525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9699" name="Oval 3"/>
          <p:cNvSpPr>
            <a:spLocks noChangeArrowheads="1"/>
          </p:cNvSpPr>
          <p:nvPr/>
        </p:nvSpPr>
        <p:spPr bwMode="auto">
          <a:xfrm>
            <a:off x="3200400" y="5105400"/>
            <a:ext cx="457200" cy="4572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9700" name="Oval 4"/>
          <p:cNvSpPr>
            <a:spLocks noChangeArrowheads="1"/>
          </p:cNvSpPr>
          <p:nvPr/>
        </p:nvSpPr>
        <p:spPr bwMode="auto">
          <a:xfrm>
            <a:off x="3124200" y="2743200"/>
            <a:ext cx="457200" cy="4572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tars1" pitchFamily="34" charset="2"/>
            </a:endParaRPr>
          </a:p>
        </p:txBody>
      </p:sp>
      <p:sp>
        <p:nvSpPr>
          <p:cNvPr id="29701" name="Oval 5"/>
          <p:cNvSpPr>
            <a:spLocks noChangeArrowheads="1"/>
          </p:cNvSpPr>
          <p:nvPr/>
        </p:nvSpPr>
        <p:spPr bwMode="auto">
          <a:xfrm>
            <a:off x="5715000" y="3810000"/>
            <a:ext cx="457200" cy="457200"/>
          </a:xfrm>
          <a:prstGeom prst="ellipse">
            <a:avLst/>
          </a:prstGeom>
          <a:solidFill>
            <a:srgbClr val="00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 flipV="1">
            <a:off x="5257800" y="4343400"/>
            <a:ext cx="533400" cy="762000"/>
          </a:xfrm>
          <a:prstGeom prst="line">
            <a:avLst/>
          </a:prstGeom>
          <a:noFill/>
          <a:ln w="9525">
            <a:solidFill>
              <a:srgbClr val="CC99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3657600" y="3200400"/>
            <a:ext cx="1981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3429000" y="3352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3581400" y="3352800"/>
            <a:ext cx="12954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 flipV="1">
            <a:off x="3810000" y="4267200"/>
            <a:ext cx="1828800" cy="914400"/>
          </a:xfrm>
          <a:prstGeom prst="line">
            <a:avLst/>
          </a:prstGeom>
          <a:noFill/>
          <a:ln w="9525">
            <a:solidFill>
              <a:srgbClr val="CC99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5486400" y="4572000"/>
            <a:ext cx="342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?</a:t>
            </a:r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4724400" y="4191000"/>
            <a:ext cx="342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?</a:t>
            </a: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595313" y="1447800"/>
            <a:ext cx="743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Either at least two of the three are friends of each other…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1590675" y="5984875"/>
            <a:ext cx="5692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In which case we have three mutual friends.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3124200" y="26670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dirty="0">
                <a:latin typeface="Eurostile" pitchFamily="34" charset="0"/>
              </a:rPr>
              <a:t>*</a:t>
            </a: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1881188" y="533400"/>
            <a:ext cx="4873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Suppose the three are friends of </a:t>
            </a:r>
            <a:r>
              <a:rPr lang="en-US" altLang="en-US" sz="1800">
                <a:latin typeface="Stars1" pitchFamily="34" charset="2"/>
              </a:rPr>
              <a:t>  </a:t>
            </a:r>
            <a:r>
              <a:rPr lang="en-US" altLang="en-US" sz="2400">
                <a:latin typeface="Eurostile" pitchFamily="34" charset="0"/>
              </a:rPr>
              <a:t>: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6096000" y="457200"/>
            <a:ext cx="5270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latin typeface="Eurostile" pitchFamily="34" charset="0"/>
              </a:rPr>
              <a:t>*</a:t>
            </a: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4146550" y="5334000"/>
            <a:ext cx="342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?</a:t>
            </a:r>
          </a:p>
        </p:txBody>
      </p:sp>
      <p:sp>
        <p:nvSpPr>
          <p:cNvPr id="20" name="Line 7"/>
          <p:cNvSpPr>
            <a:spLocks noChangeShapeType="1"/>
          </p:cNvSpPr>
          <p:nvPr/>
        </p:nvSpPr>
        <p:spPr bwMode="auto">
          <a:xfrm flipV="1">
            <a:off x="3810000" y="5410200"/>
            <a:ext cx="990600" cy="0"/>
          </a:xfrm>
          <a:prstGeom prst="line">
            <a:avLst/>
          </a:prstGeom>
          <a:noFill/>
          <a:ln w="9525">
            <a:solidFill>
              <a:srgbClr val="CC99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0" grpId="0"/>
      <p:bldP spid="29711" grpId="0"/>
      <p:bldP spid="19" grpId="0"/>
      <p:bldP spid="2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Oval 5"/>
          <p:cNvSpPr>
            <a:spLocks noChangeArrowheads="1"/>
          </p:cNvSpPr>
          <p:nvPr/>
        </p:nvSpPr>
        <p:spPr bwMode="auto">
          <a:xfrm>
            <a:off x="3124200" y="2743200"/>
            <a:ext cx="457200" cy="4572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400" dirty="0">
              <a:latin typeface="Eurostile" pitchFamily="34" charset="0"/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3124200" y="26670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dirty="0">
                <a:latin typeface="Eurostile" pitchFamily="34" charset="0"/>
              </a:rPr>
              <a:t>*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881188" y="533400"/>
            <a:ext cx="4873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Suppose the three are friends of </a:t>
            </a:r>
            <a:r>
              <a:rPr lang="en-US" altLang="en-US" sz="1800">
                <a:latin typeface="Stars1" pitchFamily="34" charset="2"/>
              </a:rPr>
              <a:t>  </a:t>
            </a:r>
            <a:r>
              <a:rPr lang="en-US" altLang="en-US" sz="2400">
                <a:latin typeface="Eurostile" pitchFamily="34" charset="0"/>
              </a:rPr>
              <a:t>:</a:t>
            </a:r>
          </a:p>
        </p:txBody>
      </p:sp>
      <p:sp>
        <p:nvSpPr>
          <p:cNvPr id="30723" name="Oval 3"/>
          <p:cNvSpPr>
            <a:spLocks noChangeArrowheads="1"/>
          </p:cNvSpPr>
          <p:nvPr/>
        </p:nvSpPr>
        <p:spPr bwMode="auto">
          <a:xfrm>
            <a:off x="4876800" y="5105400"/>
            <a:ext cx="457200" cy="457200"/>
          </a:xfrm>
          <a:prstGeom prst="ellipse">
            <a:avLst/>
          </a:prstGeom>
          <a:solidFill>
            <a:srgbClr val="993300"/>
          </a:solidFill>
          <a:ln w="9525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30724" name="Oval 4"/>
          <p:cNvSpPr>
            <a:spLocks noChangeArrowheads="1"/>
          </p:cNvSpPr>
          <p:nvPr/>
        </p:nvSpPr>
        <p:spPr bwMode="auto">
          <a:xfrm>
            <a:off x="3200400" y="5105400"/>
            <a:ext cx="457200" cy="4572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30726" name="Oval 6"/>
          <p:cNvSpPr>
            <a:spLocks noChangeArrowheads="1"/>
          </p:cNvSpPr>
          <p:nvPr/>
        </p:nvSpPr>
        <p:spPr bwMode="auto">
          <a:xfrm>
            <a:off x="5715000" y="3810000"/>
            <a:ext cx="457200" cy="457200"/>
          </a:xfrm>
          <a:prstGeom prst="ellipse">
            <a:avLst/>
          </a:prstGeom>
          <a:solidFill>
            <a:srgbClr val="00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3810000" y="5410200"/>
            <a:ext cx="9906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 flipV="1">
            <a:off x="5257800" y="4343400"/>
            <a:ext cx="533400" cy="762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3657600" y="3200400"/>
            <a:ext cx="1981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3429000" y="3352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3581400" y="3352800"/>
            <a:ext cx="12954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 flipV="1">
            <a:off x="3810000" y="4267200"/>
            <a:ext cx="1828800" cy="914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Text Box 15"/>
          <p:cNvSpPr txBox="1">
            <a:spLocks noChangeArrowheads="1"/>
          </p:cNvSpPr>
          <p:nvPr/>
        </p:nvSpPr>
        <p:spPr bwMode="auto">
          <a:xfrm>
            <a:off x="595313" y="1447800"/>
            <a:ext cx="74326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Either at least two of the three are friends of each other…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or none of the three are friends</a:t>
            </a:r>
          </a:p>
        </p:txBody>
      </p:sp>
      <p:sp>
        <p:nvSpPr>
          <p:cNvPr id="30734" name="Text Box 17"/>
          <p:cNvSpPr txBox="1">
            <a:spLocks noChangeArrowheads="1"/>
          </p:cNvSpPr>
          <p:nvPr/>
        </p:nvSpPr>
        <p:spPr bwMode="auto">
          <a:xfrm>
            <a:off x="6096000" y="457200"/>
            <a:ext cx="5270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latin typeface="Eurostile" pitchFamily="34" charset="0"/>
              </a:rPr>
              <a:t>*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1493838" y="5984875"/>
            <a:ext cx="5891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In which case we have three mutual enemies.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371600" y="685800"/>
            <a:ext cx="584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>
                <a:latin typeface="Eurostile" pitchFamily="34" charset="0"/>
              </a:rPr>
              <a:t>The Pigeonhole Principle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133600" y="1676400"/>
            <a:ext cx="4168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Statement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447800" y="2514600"/>
            <a:ext cx="56388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Children’s Version: </a:t>
            </a:r>
            <a:r>
              <a:rPr lang="en-US" altLang="en-US" sz="2400" i="1" dirty="0">
                <a:latin typeface="Eurostile" pitchFamily="34" charset="0"/>
              </a:rPr>
              <a:t>“If k &gt; n, you can’t stuff k pigeons in n holes without having at least two pigeons in the same hole.”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600200" y="4038600"/>
            <a:ext cx="56388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latin typeface="Eurostile" pitchFamily="34" charset="0"/>
              </a:rPr>
              <a:t>Smartypants</a:t>
            </a:r>
            <a:r>
              <a:rPr lang="en-US" altLang="en-US" sz="2400" dirty="0">
                <a:latin typeface="Eurostile" pitchFamily="34" charset="0"/>
              </a:rPr>
              <a:t> Version: </a:t>
            </a:r>
            <a:r>
              <a:rPr lang="en-US" altLang="en-US" sz="2400" i="1" dirty="0">
                <a:latin typeface="Eurostile" pitchFamily="34" charset="0"/>
              </a:rPr>
              <a:t>“No injective function exists mapping a set of higher cardinality into a set of lower cardinality.”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458788" y="533400"/>
            <a:ext cx="7739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Similar argument if we suppose the three are enemies of    .</a:t>
            </a:r>
          </a:p>
        </p:txBody>
      </p:sp>
      <p:sp>
        <p:nvSpPr>
          <p:cNvPr id="32784" name="Text Box 17"/>
          <p:cNvSpPr txBox="1">
            <a:spLocks noChangeArrowheads="1"/>
          </p:cNvSpPr>
          <p:nvPr/>
        </p:nvSpPr>
        <p:spPr bwMode="auto">
          <a:xfrm>
            <a:off x="7696200" y="457200"/>
            <a:ext cx="5270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latin typeface="Eurostile" pitchFamily="34" charset="0"/>
              </a:rPr>
              <a:t>*</a:t>
            </a:r>
          </a:p>
        </p:txBody>
      </p:sp>
      <p:sp>
        <p:nvSpPr>
          <p:cNvPr id="31" name="Oval 2"/>
          <p:cNvSpPr>
            <a:spLocks noChangeArrowheads="1"/>
          </p:cNvSpPr>
          <p:nvPr/>
        </p:nvSpPr>
        <p:spPr bwMode="auto">
          <a:xfrm>
            <a:off x="4876800" y="5105400"/>
            <a:ext cx="457200" cy="457200"/>
          </a:xfrm>
          <a:prstGeom prst="ellipse">
            <a:avLst/>
          </a:prstGeom>
          <a:solidFill>
            <a:srgbClr val="993300"/>
          </a:solidFill>
          <a:ln w="9525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32" name="Oval 3"/>
          <p:cNvSpPr>
            <a:spLocks noChangeArrowheads="1"/>
          </p:cNvSpPr>
          <p:nvPr/>
        </p:nvSpPr>
        <p:spPr bwMode="auto">
          <a:xfrm>
            <a:off x="3200400" y="5105400"/>
            <a:ext cx="457200" cy="4572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33" name="Oval 4"/>
          <p:cNvSpPr>
            <a:spLocks noChangeArrowheads="1"/>
          </p:cNvSpPr>
          <p:nvPr/>
        </p:nvSpPr>
        <p:spPr bwMode="auto">
          <a:xfrm>
            <a:off x="3124200" y="2743200"/>
            <a:ext cx="457200" cy="4572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Stars1" pitchFamily="34" charset="2"/>
            </a:endParaRPr>
          </a:p>
        </p:txBody>
      </p:sp>
      <p:sp>
        <p:nvSpPr>
          <p:cNvPr id="34" name="Oval 5"/>
          <p:cNvSpPr>
            <a:spLocks noChangeArrowheads="1"/>
          </p:cNvSpPr>
          <p:nvPr/>
        </p:nvSpPr>
        <p:spPr bwMode="auto">
          <a:xfrm>
            <a:off x="5715000" y="3810000"/>
            <a:ext cx="457200" cy="457200"/>
          </a:xfrm>
          <a:prstGeom prst="ellipse">
            <a:avLst/>
          </a:prstGeom>
          <a:solidFill>
            <a:srgbClr val="00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35" name="Line 6"/>
          <p:cNvSpPr>
            <a:spLocks noChangeShapeType="1"/>
          </p:cNvSpPr>
          <p:nvPr/>
        </p:nvSpPr>
        <p:spPr bwMode="auto">
          <a:xfrm>
            <a:off x="3810000" y="5410200"/>
            <a:ext cx="990600" cy="0"/>
          </a:xfrm>
          <a:prstGeom prst="line">
            <a:avLst/>
          </a:prstGeom>
          <a:noFill/>
          <a:ln w="9525">
            <a:solidFill>
              <a:srgbClr val="CC99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7"/>
          <p:cNvSpPr>
            <a:spLocks noChangeShapeType="1"/>
          </p:cNvSpPr>
          <p:nvPr/>
        </p:nvSpPr>
        <p:spPr bwMode="auto">
          <a:xfrm flipV="1">
            <a:off x="5257800" y="4343400"/>
            <a:ext cx="533400" cy="762000"/>
          </a:xfrm>
          <a:prstGeom prst="line">
            <a:avLst/>
          </a:prstGeom>
          <a:noFill/>
          <a:ln w="9525">
            <a:solidFill>
              <a:srgbClr val="CC99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8"/>
          <p:cNvSpPr>
            <a:spLocks noChangeShapeType="1"/>
          </p:cNvSpPr>
          <p:nvPr/>
        </p:nvSpPr>
        <p:spPr bwMode="auto">
          <a:xfrm>
            <a:off x="3657600" y="3200400"/>
            <a:ext cx="1981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9"/>
          <p:cNvSpPr>
            <a:spLocks noChangeShapeType="1"/>
          </p:cNvSpPr>
          <p:nvPr/>
        </p:nvSpPr>
        <p:spPr bwMode="auto">
          <a:xfrm>
            <a:off x="3429000" y="3352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10"/>
          <p:cNvSpPr>
            <a:spLocks noChangeShapeType="1"/>
          </p:cNvSpPr>
          <p:nvPr/>
        </p:nvSpPr>
        <p:spPr bwMode="auto">
          <a:xfrm>
            <a:off x="3581400" y="3352800"/>
            <a:ext cx="12954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11"/>
          <p:cNvSpPr>
            <a:spLocks noChangeShapeType="1"/>
          </p:cNvSpPr>
          <p:nvPr/>
        </p:nvSpPr>
        <p:spPr bwMode="auto">
          <a:xfrm flipV="1">
            <a:off x="3810000" y="4267200"/>
            <a:ext cx="1828800" cy="914400"/>
          </a:xfrm>
          <a:prstGeom prst="line">
            <a:avLst/>
          </a:prstGeom>
          <a:noFill/>
          <a:ln w="9525">
            <a:solidFill>
              <a:srgbClr val="CC99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5486400" y="4572000"/>
            <a:ext cx="342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?</a:t>
            </a:r>
          </a:p>
        </p:txBody>
      </p:sp>
      <p:sp>
        <p:nvSpPr>
          <p:cNvPr id="42" name="Text Box 13"/>
          <p:cNvSpPr txBox="1">
            <a:spLocks noChangeArrowheads="1"/>
          </p:cNvSpPr>
          <p:nvPr/>
        </p:nvSpPr>
        <p:spPr bwMode="auto">
          <a:xfrm>
            <a:off x="4724400" y="4191000"/>
            <a:ext cx="342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?</a:t>
            </a:r>
          </a:p>
        </p:txBody>
      </p:sp>
      <p:sp>
        <p:nvSpPr>
          <p:cNvPr id="43" name="Text Box 16"/>
          <p:cNvSpPr txBox="1">
            <a:spLocks noChangeArrowheads="1"/>
          </p:cNvSpPr>
          <p:nvPr/>
        </p:nvSpPr>
        <p:spPr bwMode="auto">
          <a:xfrm>
            <a:off x="3124200" y="2667000"/>
            <a:ext cx="45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dirty="0">
                <a:latin typeface="Eurostile" pitchFamily="34" charset="0"/>
              </a:rPr>
              <a:t>*</a:t>
            </a:r>
          </a:p>
        </p:txBody>
      </p:sp>
      <p:sp>
        <p:nvSpPr>
          <p:cNvPr id="2" name="Rectangle 1"/>
          <p:cNvSpPr/>
          <p:nvPr/>
        </p:nvSpPr>
        <p:spPr>
          <a:xfrm>
            <a:off x="4155836" y="5420299"/>
            <a:ext cx="344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/>
              <a:t>?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49250" y="482600"/>
            <a:ext cx="7958138" cy="197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Eurostile" pitchFamily="34" charset="0"/>
              </a:rPr>
              <a:t>Application 2: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Given twelve coins – exactly eleven of which have equal weight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determine which coin is different and whether it is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heavy or light in a minimal number of </a:t>
            </a:r>
            <a:r>
              <a:rPr lang="en-US" altLang="en-US" sz="2400" dirty="0" err="1">
                <a:latin typeface="Eurostile" pitchFamily="34" charset="0"/>
              </a:rPr>
              <a:t>weighings</a:t>
            </a:r>
            <a:r>
              <a:rPr lang="en-US" altLang="en-US" sz="2400" dirty="0">
                <a:latin typeface="Eurostile" pitchFamily="34" charset="0"/>
              </a:rPr>
              <a:t> using 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three position balance.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800100" y="3055345"/>
            <a:ext cx="7543800" cy="381000"/>
            <a:chOff x="990141" y="3055345"/>
            <a:chExt cx="7543800" cy="381000"/>
          </a:xfrm>
        </p:grpSpPr>
        <p:sp>
          <p:nvSpPr>
            <p:cNvPr id="12291" name="Oval 24"/>
            <p:cNvSpPr>
              <a:spLocks noChangeArrowheads="1"/>
            </p:cNvSpPr>
            <p:nvPr/>
          </p:nvSpPr>
          <p:spPr bwMode="auto">
            <a:xfrm>
              <a:off x="990141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293" name="Oval 26"/>
            <p:cNvSpPr>
              <a:spLocks noChangeArrowheads="1"/>
            </p:cNvSpPr>
            <p:nvPr/>
          </p:nvSpPr>
          <p:spPr bwMode="auto">
            <a:xfrm>
              <a:off x="8152941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294" name="Oval 27"/>
            <p:cNvSpPr>
              <a:spLocks noChangeArrowheads="1"/>
            </p:cNvSpPr>
            <p:nvPr/>
          </p:nvSpPr>
          <p:spPr bwMode="auto">
            <a:xfrm>
              <a:off x="7501781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295" name="Oval 28"/>
            <p:cNvSpPr>
              <a:spLocks noChangeArrowheads="1"/>
            </p:cNvSpPr>
            <p:nvPr/>
          </p:nvSpPr>
          <p:spPr bwMode="auto">
            <a:xfrm>
              <a:off x="6850617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296" name="Oval 29"/>
            <p:cNvSpPr>
              <a:spLocks noChangeArrowheads="1"/>
            </p:cNvSpPr>
            <p:nvPr/>
          </p:nvSpPr>
          <p:spPr bwMode="auto">
            <a:xfrm>
              <a:off x="1641305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297" name="Oval 30"/>
            <p:cNvSpPr>
              <a:spLocks noChangeArrowheads="1"/>
            </p:cNvSpPr>
            <p:nvPr/>
          </p:nvSpPr>
          <p:spPr bwMode="auto">
            <a:xfrm>
              <a:off x="2292469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298" name="Oval 31"/>
            <p:cNvSpPr>
              <a:spLocks noChangeArrowheads="1"/>
            </p:cNvSpPr>
            <p:nvPr/>
          </p:nvSpPr>
          <p:spPr bwMode="auto">
            <a:xfrm>
              <a:off x="2943633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299" name="Oval 32"/>
            <p:cNvSpPr>
              <a:spLocks noChangeArrowheads="1"/>
            </p:cNvSpPr>
            <p:nvPr/>
          </p:nvSpPr>
          <p:spPr bwMode="auto">
            <a:xfrm>
              <a:off x="3594797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00" name="Oval 33"/>
            <p:cNvSpPr>
              <a:spLocks noChangeArrowheads="1"/>
            </p:cNvSpPr>
            <p:nvPr/>
          </p:nvSpPr>
          <p:spPr bwMode="auto">
            <a:xfrm>
              <a:off x="4245961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01" name="Oval 34"/>
            <p:cNvSpPr>
              <a:spLocks noChangeArrowheads="1"/>
            </p:cNvSpPr>
            <p:nvPr/>
          </p:nvSpPr>
          <p:spPr bwMode="auto">
            <a:xfrm>
              <a:off x="4897125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02" name="Oval 35"/>
            <p:cNvSpPr>
              <a:spLocks noChangeArrowheads="1"/>
            </p:cNvSpPr>
            <p:nvPr/>
          </p:nvSpPr>
          <p:spPr bwMode="auto">
            <a:xfrm>
              <a:off x="5548289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03" name="Oval 36"/>
            <p:cNvSpPr>
              <a:spLocks noChangeArrowheads="1"/>
            </p:cNvSpPr>
            <p:nvPr/>
          </p:nvSpPr>
          <p:spPr bwMode="auto">
            <a:xfrm>
              <a:off x="6199453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</p:grpSp>
      <p:sp>
        <p:nvSpPr>
          <p:cNvPr id="12304" name="Line 37"/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38"/>
          <p:cNvSpPr>
            <a:spLocks noChangeShapeType="1"/>
          </p:cNvSpPr>
          <p:nvPr/>
        </p:nvSpPr>
        <p:spPr bwMode="auto">
          <a:xfrm>
            <a:off x="3733800" y="4648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39"/>
          <p:cNvSpPr>
            <a:spLocks noChangeShapeType="1"/>
          </p:cNvSpPr>
          <p:nvPr/>
        </p:nvSpPr>
        <p:spPr bwMode="auto">
          <a:xfrm>
            <a:off x="4648200" y="4648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Line 43"/>
          <p:cNvSpPr>
            <a:spLocks noChangeShapeType="1"/>
          </p:cNvSpPr>
          <p:nvPr/>
        </p:nvSpPr>
        <p:spPr bwMode="auto">
          <a:xfrm flipV="1">
            <a:off x="3962400" y="39624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Line 44"/>
          <p:cNvSpPr>
            <a:spLocks noChangeShapeType="1"/>
          </p:cNvSpPr>
          <p:nvPr/>
        </p:nvSpPr>
        <p:spPr bwMode="auto">
          <a:xfrm>
            <a:off x="4419600" y="39624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9" name="Line 45"/>
          <p:cNvSpPr>
            <a:spLocks noChangeShapeType="1"/>
          </p:cNvSpPr>
          <p:nvPr/>
        </p:nvSpPr>
        <p:spPr bwMode="auto">
          <a:xfrm flipH="1">
            <a:off x="3733800" y="4114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0" name="Line 47"/>
          <p:cNvSpPr>
            <a:spLocks noChangeShapeType="1"/>
          </p:cNvSpPr>
          <p:nvPr/>
        </p:nvSpPr>
        <p:spPr bwMode="auto">
          <a:xfrm flipH="1" flipV="1">
            <a:off x="3962400" y="4114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1" name="Line 48"/>
          <p:cNvSpPr>
            <a:spLocks noChangeShapeType="1"/>
          </p:cNvSpPr>
          <p:nvPr/>
        </p:nvSpPr>
        <p:spPr bwMode="auto">
          <a:xfrm flipV="1">
            <a:off x="4648200" y="4114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2" name="Line 49"/>
          <p:cNvSpPr>
            <a:spLocks noChangeShapeType="1"/>
          </p:cNvSpPr>
          <p:nvPr/>
        </p:nvSpPr>
        <p:spPr bwMode="auto">
          <a:xfrm flipH="1" flipV="1">
            <a:off x="4876800" y="4114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3" name="Oval 50"/>
          <p:cNvSpPr>
            <a:spLocks noChangeArrowheads="1"/>
          </p:cNvSpPr>
          <p:nvPr/>
        </p:nvSpPr>
        <p:spPr bwMode="auto">
          <a:xfrm>
            <a:off x="4343400" y="3886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2314" name="Line 51"/>
          <p:cNvSpPr>
            <a:spLocks noChangeShapeType="1"/>
          </p:cNvSpPr>
          <p:nvPr/>
        </p:nvSpPr>
        <p:spPr bwMode="auto">
          <a:xfrm>
            <a:off x="4191000" y="4876800"/>
            <a:ext cx="457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5" name="Line 52"/>
          <p:cNvSpPr>
            <a:spLocks noChangeShapeType="1"/>
          </p:cNvSpPr>
          <p:nvPr/>
        </p:nvSpPr>
        <p:spPr bwMode="auto">
          <a:xfrm>
            <a:off x="2590800" y="3886200"/>
            <a:ext cx="0" cy="1371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6" name="Line 53"/>
          <p:cNvSpPr>
            <a:spLocks noChangeShapeType="1"/>
          </p:cNvSpPr>
          <p:nvPr/>
        </p:nvSpPr>
        <p:spPr bwMode="auto">
          <a:xfrm>
            <a:off x="6324600" y="3810000"/>
            <a:ext cx="0" cy="1371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800100" y="5638800"/>
            <a:ext cx="7543800" cy="381000"/>
            <a:chOff x="381000" y="5638800"/>
            <a:chExt cx="7543800" cy="381000"/>
          </a:xfrm>
        </p:grpSpPr>
        <p:sp>
          <p:nvSpPr>
            <p:cNvPr id="12317" name="Oval 54"/>
            <p:cNvSpPr>
              <a:spLocks noChangeArrowheads="1"/>
            </p:cNvSpPr>
            <p:nvPr/>
          </p:nvSpPr>
          <p:spPr bwMode="auto">
            <a:xfrm>
              <a:off x="381000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19" name="Oval 56"/>
            <p:cNvSpPr>
              <a:spLocks noChangeArrowheads="1"/>
            </p:cNvSpPr>
            <p:nvPr/>
          </p:nvSpPr>
          <p:spPr bwMode="auto">
            <a:xfrm>
              <a:off x="7543800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0" name="Oval 57"/>
            <p:cNvSpPr>
              <a:spLocks noChangeArrowheads="1"/>
            </p:cNvSpPr>
            <p:nvPr/>
          </p:nvSpPr>
          <p:spPr bwMode="auto">
            <a:xfrm>
              <a:off x="6892640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1" name="Oval 58"/>
            <p:cNvSpPr>
              <a:spLocks noChangeArrowheads="1"/>
            </p:cNvSpPr>
            <p:nvPr/>
          </p:nvSpPr>
          <p:spPr bwMode="auto">
            <a:xfrm>
              <a:off x="6241476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2" name="Oval 59"/>
            <p:cNvSpPr>
              <a:spLocks noChangeArrowheads="1"/>
            </p:cNvSpPr>
            <p:nvPr/>
          </p:nvSpPr>
          <p:spPr bwMode="auto">
            <a:xfrm>
              <a:off x="1032164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3" name="Oval 60"/>
            <p:cNvSpPr>
              <a:spLocks noChangeArrowheads="1"/>
            </p:cNvSpPr>
            <p:nvPr/>
          </p:nvSpPr>
          <p:spPr bwMode="auto">
            <a:xfrm>
              <a:off x="1683328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4" name="Oval 61"/>
            <p:cNvSpPr>
              <a:spLocks noChangeArrowheads="1"/>
            </p:cNvSpPr>
            <p:nvPr/>
          </p:nvSpPr>
          <p:spPr bwMode="auto">
            <a:xfrm>
              <a:off x="2334492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5" name="Oval 62"/>
            <p:cNvSpPr>
              <a:spLocks noChangeArrowheads="1"/>
            </p:cNvSpPr>
            <p:nvPr/>
          </p:nvSpPr>
          <p:spPr bwMode="auto">
            <a:xfrm>
              <a:off x="2985656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6" name="Oval 63"/>
            <p:cNvSpPr>
              <a:spLocks noChangeArrowheads="1"/>
            </p:cNvSpPr>
            <p:nvPr/>
          </p:nvSpPr>
          <p:spPr bwMode="auto">
            <a:xfrm>
              <a:off x="3636820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7" name="Oval 64"/>
            <p:cNvSpPr>
              <a:spLocks noChangeArrowheads="1"/>
            </p:cNvSpPr>
            <p:nvPr/>
          </p:nvSpPr>
          <p:spPr bwMode="auto">
            <a:xfrm>
              <a:off x="4287984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8" name="Oval 65"/>
            <p:cNvSpPr>
              <a:spLocks noChangeArrowheads="1"/>
            </p:cNvSpPr>
            <p:nvPr/>
          </p:nvSpPr>
          <p:spPr bwMode="auto">
            <a:xfrm>
              <a:off x="4939148" y="5638800"/>
              <a:ext cx="381000" cy="381000"/>
            </a:xfrm>
            <a:prstGeom prst="ellipse">
              <a:avLst/>
            </a:prstGeom>
            <a:solidFill>
              <a:srgbClr val="9900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Eurostile" pitchFamily="34" charset="0"/>
                </a:rPr>
                <a:t>H</a:t>
              </a:r>
            </a:p>
          </p:txBody>
        </p:sp>
        <p:sp>
          <p:nvSpPr>
            <p:cNvPr id="12329" name="Oval 66"/>
            <p:cNvSpPr>
              <a:spLocks noChangeArrowheads="1"/>
            </p:cNvSpPr>
            <p:nvPr/>
          </p:nvSpPr>
          <p:spPr bwMode="auto">
            <a:xfrm>
              <a:off x="5590312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760168"/>
      </p:ext>
    </p:extLst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117600" y="482600"/>
            <a:ext cx="64484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How many different situations can exist?</a:t>
            </a:r>
            <a:endParaRPr lang="en-US" altLang="en-US" sz="2400">
              <a:latin typeface="Eurostile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800100" y="3048000"/>
            <a:ext cx="7543800" cy="381000"/>
            <a:chOff x="381000" y="3048000"/>
            <a:chExt cx="7543800" cy="381000"/>
          </a:xfrm>
        </p:grpSpPr>
        <p:sp>
          <p:nvSpPr>
            <p:cNvPr id="34819" name="Oval 3"/>
            <p:cNvSpPr>
              <a:spLocks noChangeArrowheads="1"/>
            </p:cNvSpPr>
            <p:nvPr/>
          </p:nvSpPr>
          <p:spPr bwMode="auto">
            <a:xfrm>
              <a:off x="381000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21" name="Oval 5"/>
            <p:cNvSpPr>
              <a:spLocks noChangeArrowheads="1"/>
            </p:cNvSpPr>
            <p:nvPr/>
          </p:nvSpPr>
          <p:spPr bwMode="auto">
            <a:xfrm>
              <a:off x="7543800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22" name="Oval 6"/>
            <p:cNvSpPr>
              <a:spLocks noChangeArrowheads="1"/>
            </p:cNvSpPr>
            <p:nvPr/>
          </p:nvSpPr>
          <p:spPr bwMode="auto">
            <a:xfrm>
              <a:off x="6892640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23" name="Oval 7"/>
            <p:cNvSpPr>
              <a:spLocks noChangeArrowheads="1"/>
            </p:cNvSpPr>
            <p:nvPr/>
          </p:nvSpPr>
          <p:spPr bwMode="auto">
            <a:xfrm>
              <a:off x="6241476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24" name="Oval 8"/>
            <p:cNvSpPr>
              <a:spLocks noChangeArrowheads="1"/>
            </p:cNvSpPr>
            <p:nvPr/>
          </p:nvSpPr>
          <p:spPr bwMode="auto">
            <a:xfrm>
              <a:off x="1032164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25" name="Oval 9"/>
            <p:cNvSpPr>
              <a:spLocks noChangeArrowheads="1"/>
            </p:cNvSpPr>
            <p:nvPr/>
          </p:nvSpPr>
          <p:spPr bwMode="auto">
            <a:xfrm>
              <a:off x="1683328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26" name="Oval 10"/>
            <p:cNvSpPr>
              <a:spLocks noChangeArrowheads="1"/>
            </p:cNvSpPr>
            <p:nvPr/>
          </p:nvSpPr>
          <p:spPr bwMode="auto">
            <a:xfrm>
              <a:off x="2334492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27" name="Oval 11"/>
            <p:cNvSpPr>
              <a:spLocks noChangeArrowheads="1"/>
            </p:cNvSpPr>
            <p:nvPr/>
          </p:nvSpPr>
          <p:spPr bwMode="auto">
            <a:xfrm>
              <a:off x="2985656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28" name="Oval 12"/>
            <p:cNvSpPr>
              <a:spLocks noChangeArrowheads="1"/>
            </p:cNvSpPr>
            <p:nvPr/>
          </p:nvSpPr>
          <p:spPr bwMode="auto">
            <a:xfrm>
              <a:off x="3636820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29" name="Oval 13"/>
            <p:cNvSpPr>
              <a:spLocks noChangeArrowheads="1"/>
            </p:cNvSpPr>
            <p:nvPr/>
          </p:nvSpPr>
          <p:spPr bwMode="auto">
            <a:xfrm>
              <a:off x="4287984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30" name="Oval 14"/>
            <p:cNvSpPr>
              <a:spLocks noChangeArrowheads="1"/>
            </p:cNvSpPr>
            <p:nvPr/>
          </p:nvSpPr>
          <p:spPr bwMode="auto">
            <a:xfrm>
              <a:off x="4939148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34831" name="Oval 15"/>
            <p:cNvSpPr>
              <a:spLocks noChangeArrowheads="1"/>
            </p:cNvSpPr>
            <p:nvPr/>
          </p:nvSpPr>
          <p:spPr bwMode="auto">
            <a:xfrm>
              <a:off x="5590312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</p:grpSp>
      <p:sp>
        <p:nvSpPr>
          <p:cNvPr id="34832" name="Text Box 42"/>
          <p:cNvSpPr txBox="1">
            <a:spLocks noChangeArrowheads="1"/>
          </p:cNvSpPr>
          <p:nvPr/>
        </p:nvSpPr>
        <p:spPr bwMode="auto">
          <a:xfrm>
            <a:off x="1752600" y="1371600"/>
            <a:ext cx="5257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Any of the 12 coins can be the odd one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and that one can be either heavy or light</a:t>
            </a:r>
          </a:p>
        </p:txBody>
      </p:sp>
      <p:sp>
        <p:nvSpPr>
          <p:cNvPr id="34833" name="Text Box 43"/>
          <p:cNvSpPr txBox="1">
            <a:spLocks noChangeArrowheads="1"/>
          </p:cNvSpPr>
          <p:nvPr/>
        </p:nvSpPr>
        <p:spPr bwMode="auto">
          <a:xfrm>
            <a:off x="2325688" y="3987800"/>
            <a:ext cx="39354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12 x 2 = 24 possibilities</a:t>
            </a:r>
          </a:p>
        </p:txBody>
      </p:sp>
      <p:sp>
        <p:nvSpPr>
          <p:cNvPr id="34834" name="Text Box 44"/>
          <p:cNvSpPr txBox="1">
            <a:spLocks noChangeArrowheads="1"/>
          </p:cNvSpPr>
          <p:nvPr/>
        </p:nvSpPr>
        <p:spPr bwMode="auto">
          <a:xfrm>
            <a:off x="1143000" y="4953000"/>
            <a:ext cx="6805613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Notice: our solution procedure must work always –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for every set of coins obeying the rules.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We cannot accept a procedure that works only with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additional assumptions.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2" grpId="0"/>
      <p:bldP spid="34833" grpId="0"/>
      <p:bldP spid="3483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1036638" y="482600"/>
            <a:ext cx="66230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How many different groups of possibilities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can discriminated in one weighing?</a:t>
            </a:r>
            <a:endParaRPr lang="en-US" altLang="en-US" sz="2400">
              <a:latin typeface="Eurostile" pitchFamily="34" charset="0"/>
            </a:endParaRPr>
          </a:p>
        </p:txBody>
      </p:sp>
      <p:sp>
        <p:nvSpPr>
          <p:cNvPr id="35843" name="Line 3"/>
          <p:cNvSpPr>
            <a:spLocks noChangeShapeType="1"/>
          </p:cNvSpPr>
          <p:nvPr/>
        </p:nvSpPr>
        <p:spPr bwMode="auto">
          <a:xfrm>
            <a:off x="4191000" y="2438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>
            <a:off x="3505200" y="3124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>
            <a:off x="4419600" y="3124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 flipV="1">
            <a:off x="3733800" y="24384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4191000" y="24384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 flipH="1">
            <a:off x="3505200" y="2590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 flipH="1" flipV="1">
            <a:off x="3733800" y="2590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V="1">
            <a:off x="4419600" y="2590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 flipH="1" flipV="1">
            <a:off x="4648200" y="2590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2" name="Oval 12"/>
          <p:cNvSpPr>
            <a:spLocks noChangeArrowheads="1"/>
          </p:cNvSpPr>
          <p:nvPr/>
        </p:nvSpPr>
        <p:spPr bwMode="auto">
          <a:xfrm>
            <a:off x="4114800" y="2362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>
            <a:off x="3962400" y="3352800"/>
            <a:ext cx="457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036638" y="482600"/>
            <a:ext cx="66230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How many different groups of possibilities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can discriminated in one weighing?</a:t>
            </a:r>
            <a:endParaRPr lang="en-US" altLang="en-US" sz="2400">
              <a:latin typeface="Eurostile" pitchFamily="34" charset="0"/>
            </a:endParaRPr>
          </a:p>
        </p:txBody>
      </p:sp>
      <p:sp>
        <p:nvSpPr>
          <p:cNvPr id="36867" name="Line 3"/>
          <p:cNvSpPr>
            <a:spLocks noChangeShapeType="1"/>
          </p:cNvSpPr>
          <p:nvPr/>
        </p:nvSpPr>
        <p:spPr bwMode="auto">
          <a:xfrm>
            <a:off x="4191000" y="2438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3505200" y="3124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>
            <a:off x="4419600" y="3124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 flipV="1">
            <a:off x="3733800" y="24384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>
            <a:off x="4191000" y="24384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 flipH="1">
            <a:off x="3505200" y="2590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 flipV="1">
            <a:off x="3733800" y="2590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V="1">
            <a:off x="4419600" y="2590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 flipV="1">
            <a:off x="4648200" y="2590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6" name="Oval 12"/>
          <p:cNvSpPr>
            <a:spLocks noChangeArrowheads="1"/>
          </p:cNvSpPr>
          <p:nvPr/>
        </p:nvSpPr>
        <p:spPr bwMode="auto">
          <a:xfrm>
            <a:off x="4114800" y="2362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>
            <a:off x="3962400" y="3352800"/>
            <a:ext cx="457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4038600" y="1752600"/>
            <a:ext cx="371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3</a:t>
            </a:r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2057400" y="3733800"/>
            <a:ext cx="2133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V="1">
            <a:off x="4191000" y="3733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>
            <a:off x="4191000" y="3733800"/>
            <a:ext cx="2286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1219200" y="4876800"/>
            <a:ext cx="16319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left side down</a:t>
            </a:r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5715000" y="4876800"/>
            <a:ext cx="16319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right side down</a:t>
            </a:r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3505200" y="4876800"/>
            <a:ext cx="132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balanced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4"/>
          <p:cNvSpPr>
            <a:spLocks noChangeArrowheads="1"/>
          </p:cNvSpPr>
          <p:nvPr/>
        </p:nvSpPr>
        <p:spPr bwMode="auto">
          <a:xfrm>
            <a:off x="800100" y="838200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1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4" name="Oval 26"/>
          <p:cNvSpPr>
            <a:spLocks noChangeArrowheads="1"/>
          </p:cNvSpPr>
          <p:nvPr/>
        </p:nvSpPr>
        <p:spPr bwMode="auto">
          <a:xfrm>
            <a:off x="7972625" y="929090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12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5" name="Oval 27"/>
          <p:cNvSpPr>
            <a:spLocks noChangeArrowheads="1"/>
          </p:cNvSpPr>
          <p:nvPr/>
        </p:nvSpPr>
        <p:spPr bwMode="auto">
          <a:xfrm>
            <a:off x="7591625" y="2667000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11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6" name="Oval 28"/>
          <p:cNvSpPr>
            <a:spLocks noChangeArrowheads="1"/>
          </p:cNvSpPr>
          <p:nvPr/>
        </p:nvSpPr>
        <p:spPr bwMode="auto">
          <a:xfrm>
            <a:off x="6660576" y="2590800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10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7" name="Oval 29"/>
          <p:cNvSpPr>
            <a:spLocks noChangeArrowheads="1"/>
          </p:cNvSpPr>
          <p:nvPr/>
        </p:nvSpPr>
        <p:spPr bwMode="auto">
          <a:xfrm>
            <a:off x="1662757" y="874923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2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8" name="Oval 30"/>
          <p:cNvSpPr>
            <a:spLocks noChangeArrowheads="1"/>
          </p:cNvSpPr>
          <p:nvPr/>
        </p:nvSpPr>
        <p:spPr bwMode="auto">
          <a:xfrm>
            <a:off x="1790870" y="2218522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3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9" name="Oval 31"/>
          <p:cNvSpPr>
            <a:spLocks noChangeArrowheads="1"/>
          </p:cNvSpPr>
          <p:nvPr/>
        </p:nvSpPr>
        <p:spPr bwMode="auto">
          <a:xfrm>
            <a:off x="2753592" y="2273606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4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10" name="Oval 32"/>
          <p:cNvSpPr>
            <a:spLocks noChangeArrowheads="1"/>
          </p:cNvSpPr>
          <p:nvPr/>
        </p:nvSpPr>
        <p:spPr bwMode="auto">
          <a:xfrm>
            <a:off x="4526309" y="4102406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5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11" name="Oval 33"/>
          <p:cNvSpPr>
            <a:spLocks noChangeArrowheads="1"/>
          </p:cNvSpPr>
          <p:nvPr/>
        </p:nvSpPr>
        <p:spPr bwMode="auto">
          <a:xfrm>
            <a:off x="7041576" y="878596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6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12" name="Oval 34"/>
          <p:cNvSpPr>
            <a:spLocks noChangeArrowheads="1"/>
          </p:cNvSpPr>
          <p:nvPr/>
        </p:nvSpPr>
        <p:spPr bwMode="auto">
          <a:xfrm>
            <a:off x="800100" y="2286000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7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13" name="Oval 35"/>
          <p:cNvSpPr>
            <a:spLocks noChangeArrowheads="1"/>
          </p:cNvSpPr>
          <p:nvPr/>
        </p:nvSpPr>
        <p:spPr bwMode="auto">
          <a:xfrm>
            <a:off x="5859103" y="830856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8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14" name="Oval 36"/>
          <p:cNvSpPr>
            <a:spLocks noChangeArrowheads="1"/>
          </p:cNvSpPr>
          <p:nvPr/>
        </p:nvSpPr>
        <p:spPr bwMode="auto">
          <a:xfrm>
            <a:off x="6009412" y="1892606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9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15" name="Oval 24"/>
          <p:cNvSpPr>
            <a:spLocks noChangeArrowheads="1"/>
          </p:cNvSpPr>
          <p:nvPr/>
        </p:nvSpPr>
        <p:spPr bwMode="auto">
          <a:xfrm>
            <a:off x="5029200" y="34290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1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16" name="Oval 26"/>
          <p:cNvSpPr>
            <a:spLocks noChangeArrowheads="1"/>
          </p:cNvSpPr>
          <p:nvPr/>
        </p:nvSpPr>
        <p:spPr bwMode="auto">
          <a:xfrm>
            <a:off x="2783056" y="92909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12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17" name="Oval 27"/>
          <p:cNvSpPr>
            <a:spLocks noChangeArrowheads="1"/>
          </p:cNvSpPr>
          <p:nvPr/>
        </p:nvSpPr>
        <p:spPr bwMode="auto">
          <a:xfrm>
            <a:off x="7972625" y="19050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11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18" name="Oval 28"/>
          <p:cNvSpPr>
            <a:spLocks noChangeArrowheads="1"/>
          </p:cNvSpPr>
          <p:nvPr/>
        </p:nvSpPr>
        <p:spPr bwMode="auto">
          <a:xfrm>
            <a:off x="7096499" y="18669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10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19" name="Oval 29"/>
          <p:cNvSpPr>
            <a:spLocks noChangeArrowheads="1"/>
          </p:cNvSpPr>
          <p:nvPr/>
        </p:nvSpPr>
        <p:spPr bwMode="auto">
          <a:xfrm>
            <a:off x="4145309" y="35052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2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20" name="Oval 30"/>
          <p:cNvSpPr>
            <a:spLocks noChangeArrowheads="1"/>
          </p:cNvSpPr>
          <p:nvPr/>
        </p:nvSpPr>
        <p:spPr bwMode="auto">
          <a:xfrm>
            <a:off x="3431422" y="50292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3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21" name="Oval 31"/>
          <p:cNvSpPr>
            <a:spLocks noChangeArrowheads="1"/>
          </p:cNvSpPr>
          <p:nvPr/>
        </p:nvSpPr>
        <p:spPr bwMode="auto">
          <a:xfrm>
            <a:off x="1190825" y="16764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4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22" name="Oval 32"/>
          <p:cNvSpPr>
            <a:spLocks noChangeArrowheads="1"/>
          </p:cNvSpPr>
          <p:nvPr/>
        </p:nvSpPr>
        <p:spPr bwMode="auto">
          <a:xfrm>
            <a:off x="2259877" y="16764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5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23" name="Oval 33"/>
          <p:cNvSpPr>
            <a:spLocks noChangeArrowheads="1"/>
          </p:cNvSpPr>
          <p:nvPr/>
        </p:nvSpPr>
        <p:spPr bwMode="auto">
          <a:xfrm>
            <a:off x="4526309" y="50292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6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24" name="Oval 34"/>
          <p:cNvSpPr>
            <a:spLocks noChangeArrowheads="1"/>
          </p:cNvSpPr>
          <p:nvPr/>
        </p:nvSpPr>
        <p:spPr bwMode="auto">
          <a:xfrm>
            <a:off x="3478873" y="40767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7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25" name="Oval 35"/>
          <p:cNvSpPr>
            <a:spLocks noChangeArrowheads="1"/>
          </p:cNvSpPr>
          <p:nvPr/>
        </p:nvSpPr>
        <p:spPr bwMode="auto">
          <a:xfrm>
            <a:off x="5534603" y="50292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8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26" name="Oval 36"/>
          <p:cNvSpPr>
            <a:spLocks noChangeArrowheads="1"/>
          </p:cNvSpPr>
          <p:nvPr/>
        </p:nvSpPr>
        <p:spPr bwMode="auto">
          <a:xfrm>
            <a:off x="5534603" y="3970663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9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304800" y="381000"/>
            <a:ext cx="3507622" cy="28194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Eurostile" pitchFamily="34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5334000" y="381000"/>
            <a:ext cx="3651887" cy="29718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Eurostile" pitchFamily="34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2944092" y="3193973"/>
            <a:ext cx="3507622" cy="28194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Eurostile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3714" y="3348335"/>
            <a:ext cx="1975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Left pan down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703944" y="3464867"/>
            <a:ext cx="2156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Right pan down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014864" y="6172200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Balanced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102107"/>
      </p:ext>
    </p:extLst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30" grpId="0"/>
      <p:bldP spid="3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1036638" y="482600"/>
            <a:ext cx="66230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How many different groups of possibilities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can discriminated in TWO weighings?</a:t>
            </a:r>
            <a:endParaRPr lang="en-US" altLang="en-US" sz="2400">
              <a:latin typeface="Eurostile" pitchFamily="34" charset="0"/>
            </a:endParaRPr>
          </a:p>
        </p:txBody>
      </p:sp>
      <p:sp>
        <p:nvSpPr>
          <p:cNvPr id="39939" name="Line 18"/>
          <p:cNvSpPr>
            <a:spLocks noChangeShapeType="1"/>
          </p:cNvSpPr>
          <p:nvPr/>
        </p:nvSpPr>
        <p:spPr bwMode="auto">
          <a:xfrm>
            <a:off x="4191000" y="22860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0" name="Line 19"/>
          <p:cNvSpPr>
            <a:spLocks noChangeShapeType="1"/>
          </p:cNvSpPr>
          <p:nvPr/>
        </p:nvSpPr>
        <p:spPr bwMode="auto">
          <a:xfrm>
            <a:off x="3505200" y="2971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1" name="Line 20"/>
          <p:cNvSpPr>
            <a:spLocks noChangeShapeType="1"/>
          </p:cNvSpPr>
          <p:nvPr/>
        </p:nvSpPr>
        <p:spPr bwMode="auto">
          <a:xfrm>
            <a:off x="4419600" y="2971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2" name="Line 21"/>
          <p:cNvSpPr>
            <a:spLocks noChangeShapeType="1"/>
          </p:cNvSpPr>
          <p:nvPr/>
        </p:nvSpPr>
        <p:spPr bwMode="auto">
          <a:xfrm flipV="1">
            <a:off x="3733800" y="22860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3" name="Line 22"/>
          <p:cNvSpPr>
            <a:spLocks noChangeShapeType="1"/>
          </p:cNvSpPr>
          <p:nvPr/>
        </p:nvSpPr>
        <p:spPr bwMode="auto">
          <a:xfrm>
            <a:off x="4191000" y="22860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4" name="Line 23"/>
          <p:cNvSpPr>
            <a:spLocks noChangeShapeType="1"/>
          </p:cNvSpPr>
          <p:nvPr/>
        </p:nvSpPr>
        <p:spPr bwMode="auto">
          <a:xfrm flipH="1">
            <a:off x="3505200" y="24384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5" name="Line 24"/>
          <p:cNvSpPr>
            <a:spLocks noChangeShapeType="1"/>
          </p:cNvSpPr>
          <p:nvPr/>
        </p:nvSpPr>
        <p:spPr bwMode="auto">
          <a:xfrm flipH="1" flipV="1">
            <a:off x="3733800" y="24384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6" name="Line 25"/>
          <p:cNvSpPr>
            <a:spLocks noChangeShapeType="1"/>
          </p:cNvSpPr>
          <p:nvPr/>
        </p:nvSpPr>
        <p:spPr bwMode="auto">
          <a:xfrm flipV="1">
            <a:off x="4419600" y="24384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7" name="Line 26"/>
          <p:cNvSpPr>
            <a:spLocks noChangeShapeType="1"/>
          </p:cNvSpPr>
          <p:nvPr/>
        </p:nvSpPr>
        <p:spPr bwMode="auto">
          <a:xfrm flipH="1" flipV="1">
            <a:off x="4648200" y="24384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8" name="Oval 27"/>
          <p:cNvSpPr>
            <a:spLocks noChangeArrowheads="1"/>
          </p:cNvSpPr>
          <p:nvPr/>
        </p:nvSpPr>
        <p:spPr bwMode="auto">
          <a:xfrm>
            <a:off x="4114800" y="2209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39949" name="Line 28"/>
          <p:cNvSpPr>
            <a:spLocks noChangeShapeType="1"/>
          </p:cNvSpPr>
          <p:nvPr/>
        </p:nvSpPr>
        <p:spPr bwMode="auto">
          <a:xfrm>
            <a:off x="3962400" y="3200400"/>
            <a:ext cx="457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0" name="Text Box 29"/>
          <p:cNvSpPr txBox="1">
            <a:spLocks noChangeArrowheads="1"/>
          </p:cNvSpPr>
          <p:nvPr/>
        </p:nvSpPr>
        <p:spPr bwMode="auto">
          <a:xfrm>
            <a:off x="4038600" y="1600200"/>
            <a:ext cx="371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9</a:t>
            </a:r>
          </a:p>
        </p:txBody>
      </p:sp>
      <p:sp>
        <p:nvSpPr>
          <p:cNvPr id="39951" name="Line 30"/>
          <p:cNvSpPr>
            <a:spLocks noChangeShapeType="1"/>
          </p:cNvSpPr>
          <p:nvPr/>
        </p:nvSpPr>
        <p:spPr bwMode="auto">
          <a:xfrm flipH="1">
            <a:off x="1752600" y="3429000"/>
            <a:ext cx="2438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2" name="Line 31"/>
          <p:cNvSpPr>
            <a:spLocks noChangeShapeType="1"/>
          </p:cNvSpPr>
          <p:nvPr/>
        </p:nvSpPr>
        <p:spPr bwMode="auto">
          <a:xfrm flipV="1">
            <a:off x="4191000" y="34290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3" name="Line 32"/>
          <p:cNvSpPr>
            <a:spLocks noChangeShapeType="1"/>
          </p:cNvSpPr>
          <p:nvPr/>
        </p:nvSpPr>
        <p:spPr bwMode="auto">
          <a:xfrm>
            <a:off x="4191000" y="3429000"/>
            <a:ext cx="2971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4" name="Text Box 34"/>
          <p:cNvSpPr txBox="1">
            <a:spLocks noChangeArrowheads="1"/>
          </p:cNvSpPr>
          <p:nvPr/>
        </p:nvSpPr>
        <p:spPr bwMode="auto">
          <a:xfrm>
            <a:off x="990600" y="4419600"/>
            <a:ext cx="1631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Eurostile" pitchFamily="34" charset="0"/>
              </a:rPr>
              <a:t>left side down</a:t>
            </a:r>
          </a:p>
        </p:txBody>
      </p:sp>
      <p:sp>
        <p:nvSpPr>
          <p:cNvPr id="39955" name="Text Box 35"/>
          <p:cNvSpPr txBox="1">
            <a:spLocks noChangeArrowheads="1"/>
          </p:cNvSpPr>
          <p:nvPr/>
        </p:nvSpPr>
        <p:spPr bwMode="auto">
          <a:xfrm>
            <a:off x="6400800" y="4419600"/>
            <a:ext cx="1631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Eurostile" pitchFamily="34" charset="0"/>
              </a:rPr>
              <a:t>right side down</a:t>
            </a:r>
          </a:p>
        </p:txBody>
      </p:sp>
      <p:sp>
        <p:nvSpPr>
          <p:cNvPr id="39956" name="Text Box 36"/>
          <p:cNvSpPr txBox="1">
            <a:spLocks noChangeArrowheads="1"/>
          </p:cNvSpPr>
          <p:nvPr/>
        </p:nvSpPr>
        <p:spPr bwMode="auto">
          <a:xfrm>
            <a:off x="3657600" y="4495800"/>
            <a:ext cx="1035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Eurostile" pitchFamily="34" charset="0"/>
              </a:rPr>
              <a:t>balanced</a:t>
            </a:r>
          </a:p>
        </p:txBody>
      </p:sp>
      <p:sp>
        <p:nvSpPr>
          <p:cNvPr id="39957" name="Line 37"/>
          <p:cNvSpPr>
            <a:spLocks noChangeShapeType="1"/>
          </p:cNvSpPr>
          <p:nvPr/>
        </p:nvSpPr>
        <p:spPr bwMode="auto">
          <a:xfrm>
            <a:off x="4191000" y="4876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8" name="Line 38"/>
          <p:cNvSpPr>
            <a:spLocks noChangeShapeType="1"/>
          </p:cNvSpPr>
          <p:nvPr/>
        </p:nvSpPr>
        <p:spPr bwMode="auto">
          <a:xfrm flipV="1">
            <a:off x="3352800" y="48768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9" name="Line 39"/>
          <p:cNvSpPr>
            <a:spLocks noChangeShapeType="1"/>
          </p:cNvSpPr>
          <p:nvPr/>
        </p:nvSpPr>
        <p:spPr bwMode="auto">
          <a:xfrm flipH="1" flipV="1">
            <a:off x="4191000" y="48768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0" name="Line 41"/>
          <p:cNvSpPr>
            <a:spLocks noChangeShapeType="1"/>
          </p:cNvSpPr>
          <p:nvPr/>
        </p:nvSpPr>
        <p:spPr bwMode="auto">
          <a:xfrm>
            <a:off x="1447800" y="4800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1" name="Line 42"/>
          <p:cNvSpPr>
            <a:spLocks noChangeShapeType="1"/>
          </p:cNvSpPr>
          <p:nvPr/>
        </p:nvSpPr>
        <p:spPr bwMode="auto">
          <a:xfrm flipV="1">
            <a:off x="609600" y="48006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2" name="Line 43"/>
          <p:cNvSpPr>
            <a:spLocks noChangeShapeType="1"/>
          </p:cNvSpPr>
          <p:nvPr/>
        </p:nvSpPr>
        <p:spPr bwMode="auto">
          <a:xfrm flipH="1" flipV="1">
            <a:off x="1447800" y="48006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3" name="Line 44"/>
          <p:cNvSpPr>
            <a:spLocks noChangeShapeType="1"/>
          </p:cNvSpPr>
          <p:nvPr/>
        </p:nvSpPr>
        <p:spPr bwMode="auto">
          <a:xfrm>
            <a:off x="7543800" y="4800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4" name="Line 45"/>
          <p:cNvSpPr>
            <a:spLocks noChangeShapeType="1"/>
          </p:cNvSpPr>
          <p:nvPr/>
        </p:nvSpPr>
        <p:spPr bwMode="auto">
          <a:xfrm flipV="1">
            <a:off x="6705600" y="48006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5" name="Line 46"/>
          <p:cNvSpPr>
            <a:spLocks noChangeShapeType="1"/>
          </p:cNvSpPr>
          <p:nvPr/>
        </p:nvSpPr>
        <p:spPr bwMode="auto">
          <a:xfrm flipH="1" flipV="1">
            <a:off x="7543800" y="48006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6" name="Text Box 47"/>
          <p:cNvSpPr txBox="1">
            <a:spLocks noChangeArrowheads="1"/>
          </p:cNvSpPr>
          <p:nvPr/>
        </p:nvSpPr>
        <p:spPr bwMode="auto">
          <a:xfrm>
            <a:off x="-304800" y="5715000"/>
            <a:ext cx="16319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left side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down twice</a:t>
            </a:r>
          </a:p>
        </p:txBody>
      </p:sp>
      <p:sp>
        <p:nvSpPr>
          <p:cNvPr id="39967" name="Text Box 48"/>
          <p:cNvSpPr txBox="1">
            <a:spLocks noChangeArrowheads="1"/>
          </p:cNvSpPr>
          <p:nvPr/>
        </p:nvSpPr>
        <p:spPr bwMode="auto">
          <a:xfrm>
            <a:off x="3429000" y="5791200"/>
            <a:ext cx="16319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balanced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twice</a:t>
            </a:r>
          </a:p>
        </p:txBody>
      </p:sp>
      <p:sp>
        <p:nvSpPr>
          <p:cNvPr id="39968" name="Text Box 49"/>
          <p:cNvSpPr txBox="1">
            <a:spLocks noChangeArrowheads="1"/>
          </p:cNvSpPr>
          <p:nvPr/>
        </p:nvSpPr>
        <p:spPr bwMode="auto">
          <a:xfrm>
            <a:off x="7848600" y="5715000"/>
            <a:ext cx="16319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right side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down twice</a:t>
            </a:r>
          </a:p>
        </p:txBody>
      </p:sp>
      <p:sp>
        <p:nvSpPr>
          <p:cNvPr id="39969" name="Text Box 51"/>
          <p:cNvSpPr txBox="1">
            <a:spLocks noChangeArrowheads="1"/>
          </p:cNvSpPr>
          <p:nvPr/>
        </p:nvSpPr>
        <p:spPr bwMode="auto">
          <a:xfrm>
            <a:off x="5715000" y="5638800"/>
            <a:ext cx="163195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right side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down then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left side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down</a:t>
            </a:r>
          </a:p>
        </p:txBody>
      </p:sp>
      <p:sp>
        <p:nvSpPr>
          <p:cNvPr id="39970" name="Text Box 52"/>
          <p:cNvSpPr txBox="1">
            <a:spLocks noChangeArrowheads="1"/>
          </p:cNvSpPr>
          <p:nvPr/>
        </p:nvSpPr>
        <p:spPr bwMode="auto">
          <a:xfrm>
            <a:off x="2590800" y="5638800"/>
            <a:ext cx="163195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balanced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then left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side down</a:t>
            </a:r>
          </a:p>
        </p:txBody>
      </p:sp>
      <p:sp>
        <p:nvSpPr>
          <p:cNvPr id="39971" name="Text Box 53"/>
          <p:cNvSpPr txBox="1">
            <a:spLocks noChangeArrowheads="1"/>
          </p:cNvSpPr>
          <p:nvPr/>
        </p:nvSpPr>
        <p:spPr bwMode="auto">
          <a:xfrm>
            <a:off x="6781800" y="5638800"/>
            <a:ext cx="163195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right side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down then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balanced</a:t>
            </a:r>
          </a:p>
        </p:txBody>
      </p:sp>
      <p:sp>
        <p:nvSpPr>
          <p:cNvPr id="39972" name="Text Box 54"/>
          <p:cNvSpPr txBox="1">
            <a:spLocks noChangeArrowheads="1"/>
          </p:cNvSpPr>
          <p:nvPr/>
        </p:nvSpPr>
        <p:spPr bwMode="auto">
          <a:xfrm>
            <a:off x="1600200" y="5638800"/>
            <a:ext cx="163195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left side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down then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right side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down</a:t>
            </a:r>
          </a:p>
        </p:txBody>
      </p:sp>
      <p:sp>
        <p:nvSpPr>
          <p:cNvPr id="39973" name="Text Box 55"/>
          <p:cNvSpPr txBox="1">
            <a:spLocks noChangeArrowheads="1"/>
          </p:cNvSpPr>
          <p:nvPr/>
        </p:nvSpPr>
        <p:spPr bwMode="auto">
          <a:xfrm>
            <a:off x="914400" y="5638800"/>
            <a:ext cx="106045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left side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down then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balanced</a:t>
            </a:r>
          </a:p>
        </p:txBody>
      </p:sp>
      <p:sp>
        <p:nvSpPr>
          <p:cNvPr id="39974" name="Text Box 56"/>
          <p:cNvSpPr txBox="1">
            <a:spLocks noChangeArrowheads="1"/>
          </p:cNvSpPr>
          <p:nvPr/>
        </p:nvSpPr>
        <p:spPr bwMode="auto">
          <a:xfrm>
            <a:off x="4648200" y="5638800"/>
            <a:ext cx="102235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balanced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then right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Eurostile" pitchFamily="34" charset="0"/>
              </a:rPr>
              <a:t>side down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4"/>
          <p:cNvSpPr>
            <a:spLocks noChangeArrowheads="1"/>
          </p:cNvSpPr>
          <p:nvPr/>
        </p:nvSpPr>
        <p:spPr bwMode="auto">
          <a:xfrm>
            <a:off x="800100" y="838200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1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4" name="Oval 26"/>
          <p:cNvSpPr>
            <a:spLocks noChangeArrowheads="1"/>
          </p:cNvSpPr>
          <p:nvPr/>
        </p:nvSpPr>
        <p:spPr bwMode="auto">
          <a:xfrm>
            <a:off x="7972625" y="929090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12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5" name="Oval 27"/>
          <p:cNvSpPr>
            <a:spLocks noChangeArrowheads="1"/>
          </p:cNvSpPr>
          <p:nvPr/>
        </p:nvSpPr>
        <p:spPr bwMode="auto">
          <a:xfrm>
            <a:off x="7591625" y="2667000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11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6" name="Oval 28"/>
          <p:cNvSpPr>
            <a:spLocks noChangeArrowheads="1"/>
          </p:cNvSpPr>
          <p:nvPr/>
        </p:nvSpPr>
        <p:spPr bwMode="auto">
          <a:xfrm>
            <a:off x="6660576" y="2590800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10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7" name="Oval 29"/>
          <p:cNvSpPr>
            <a:spLocks noChangeArrowheads="1"/>
          </p:cNvSpPr>
          <p:nvPr/>
        </p:nvSpPr>
        <p:spPr bwMode="auto">
          <a:xfrm>
            <a:off x="1662757" y="874923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2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8" name="Oval 30"/>
          <p:cNvSpPr>
            <a:spLocks noChangeArrowheads="1"/>
          </p:cNvSpPr>
          <p:nvPr/>
        </p:nvSpPr>
        <p:spPr bwMode="auto">
          <a:xfrm>
            <a:off x="1790870" y="2218522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3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9" name="Oval 31"/>
          <p:cNvSpPr>
            <a:spLocks noChangeArrowheads="1"/>
          </p:cNvSpPr>
          <p:nvPr/>
        </p:nvSpPr>
        <p:spPr bwMode="auto">
          <a:xfrm>
            <a:off x="2753592" y="2273606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4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10" name="Oval 32"/>
          <p:cNvSpPr>
            <a:spLocks noChangeArrowheads="1"/>
          </p:cNvSpPr>
          <p:nvPr/>
        </p:nvSpPr>
        <p:spPr bwMode="auto">
          <a:xfrm>
            <a:off x="4526309" y="4102406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5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11" name="Oval 33"/>
          <p:cNvSpPr>
            <a:spLocks noChangeArrowheads="1"/>
          </p:cNvSpPr>
          <p:nvPr/>
        </p:nvSpPr>
        <p:spPr bwMode="auto">
          <a:xfrm>
            <a:off x="7041576" y="878596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6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12" name="Oval 34"/>
          <p:cNvSpPr>
            <a:spLocks noChangeArrowheads="1"/>
          </p:cNvSpPr>
          <p:nvPr/>
        </p:nvSpPr>
        <p:spPr bwMode="auto">
          <a:xfrm>
            <a:off x="800100" y="2286000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7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13" name="Oval 35"/>
          <p:cNvSpPr>
            <a:spLocks noChangeArrowheads="1"/>
          </p:cNvSpPr>
          <p:nvPr/>
        </p:nvSpPr>
        <p:spPr bwMode="auto">
          <a:xfrm>
            <a:off x="5859103" y="830856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8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14" name="Oval 36"/>
          <p:cNvSpPr>
            <a:spLocks noChangeArrowheads="1"/>
          </p:cNvSpPr>
          <p:nvPr/>
        </p:nvSpPr>
        <p:spPr bwMode="auto">
          <a:xfrm>
            <a:off x="6009412" y="1892606"/>
            <a:ext cx="381000" cy="3810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9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15" name="Oval 24"/>
          <p:cNvSpPr>
            <a:spLocks noChangeArrowheads="1"/>
          </p:cNvSpPr>
          <p:nvPr/>
        </p:nvSpPr>
        <p:spPr bwMode="auto">
          <a:xfrm>
            <a:off x="5029200" y="34290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1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16" name="Oval 26"/>
          <p:cNvSpPr>
            <a:spLocks noChangeArrowheads="1"/>
          </p:cNvSpPr>
          <p:nvPr/>
        </p:nvSpPr>
        <p:spPr bwMode="auto">
          <a:xfrm>
            <a:off x="2783056" y="92909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12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17" name="Oval 27"/>
          <p:cNvSpPr>
            <a:spLocks noChangeArrowheads="1"/>
          </p:cNvSpPr>
          <p:nvPr/>
        </p:nvSpPr>
        <p:spPr bwMode="auto">
          <a:xfrm>
            <a:off x="7972625" y="19050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11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18" name="Oval 28"/>
          <p:cNvSpPr>
            <a:spLocks noChangeArrowheads="1"/>
          </p:cNvSpPr>
          <p:nvPr/>
        </p:nvSpPr>
        <p:spPr bwMode="auto">
          <a:xfrm>
            <a:off x="7096499" y="18669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10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19" name="Oval 29"/>
          <p:cNvSpPr>
            <a:spLocks noChangeArrowheads="1"/>
          </p:cNvSpPr>
          <p:nvPr/>
        </p:nvSpPr>
        <p:spPr bwMode="auto">
          <a:xfrm>
            <a:off x="4145309" y="35052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2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20" name="Oval 30"/>
          <p:cNvSpPr>
            <a:spLocks noChangeArrowheads="1"/>
          </p:cNvSpPr>
          <p:nvPr/>
        </p:nvSpPr>
        <p:spPr bwMode="auto">
          <a:xfrm>
            <a:off x="3431422" y="50292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3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21" name="Oval 31"/>
          <p:cNvSpPr>
            <a:spLocks noChangeArrowheads="1"/>
          </p:cNvSpPr>
          <p:nvPr/>
        </p:nvSpPr>
        <p:spPr bwMode="auto">
          <a:xfrm>
            <a:off x="1190825" y="16764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4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22" name="Oval 32"/>
          <p:cNvSpPr>
            <a:spLocks noChangeArrowheads="1"/>
          </p:cNvSpPr>
          <p:nvPr/>
        </p:nvSpPr>
        <p:spPr bwMode="auto">
          <a:xfrm>
            <a:off x="2259877" y="16764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5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23" name="Oval 33"/>
          <p:cNvSpPr>
            <a:spLocks noChangeArrowheads="1"/>
          </p:cNvSpPr>
          <p:nvPr/>
        </p:nvSpPr>
        <p:spPr bwMode="auto">
          <a:xfrm>
            <a:off x="4526309" y="50292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6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24" name="Oval 34"/>
          <p:cNvSpPr>
            <a:spLocks noChangeArrowheads="1"/>
          </p:cNvSpPr>
          <p:nvPr/>
        </p:nvSpPr>
        <p:spPr bwMode="auto">
          <a:xfrm>
            <a:off x="3478873" y="40767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7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25" name="Oval 35"/>
          <p:cNvSpPr>
            <a:spLocks noChangeArrowheads="1"/>
          </p:cNvSpPr>
          <p:nvPr/>
        </p:nvSpPr>
        <p:spPr bwMode="auto">
          <a:xfrm>
            <a:off x="5534603" y="5029200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8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26" name="Oval 36"/>
          <p:cNvSpPr>
            <a:spLocks noChangeArrowheads="1"/>
          </p:cNvSpPr>
          <p:nvPr/>
        </p:nvSpPr>
        <p:spPr bwMode="auto">
          <a:xfrm>
            <a:off x="5534603" y="3970663"/>
            <a:ext cx="381000" cy="381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9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304800" y="381000"/>
            <a:ext cx="3507622" cy="28194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Eurostile" pitchFamily="34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5334000" y="381000"/>
            <a:ext cx="3651887" cy="29718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Eurostile" pitchFamily="34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2944092" y="3193973"/>
            <a:ext cx="3507622" cy="28194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Eurostile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93714" y="3348335"/>
            <a:ext cx="1975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Left pan down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703944" y="3464867"/>
            <a:ext cx="2156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Right pan down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014864" y="6172200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Balanced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1190825" y="609600"/>
            <a:ext cx="790545" cy="1447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1960092" y="2057400"/>
            <a:ext cx="1709281" cy="228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5410200" y="1447800"/>
            <a:ext cx="2371924" cy="2286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endCxn id="28" idx="4"/>
          </p:cNvCxnSpPr>
          <p:nvPr/>
        </p:nvCxnSpPr>
        <p:spPr bwMode="auto">
          <a:xfrm flipH="1">
            <a:off x="7159944" y="1676400"/>
            <a:ext cx="622180" cy="1676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 flipH="1">
            <a:off x="1181100" y="2057400"/>
            <a:ext cx="800270" cy="914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H="1">
            <a:off x="7782125" y="1310090"/>
            <a:ext cx="1078180" cy="36631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3669373" y="3464867"/>
            <a:ext cx="790545" cy="13335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>
            <a:off x="4459918" y="4798367"/>
            <a:ext cx="1944766" cy="4033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 flipH="1">
            <a:off x="4014864" y="4798367"/>
            <a:ext cx="445054" cy="106903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769215526"/>
      </p:ext>
    </p:extLst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447800" y="828675"/>
            <a:ext cx="59880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Eurostile" pitchFamily="34" charset="0"/>
              </a:rPr>
              <a:t>Could we solve a four coin problem with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Eurostile" pitchFamily="34" charset="0"/>
              </a:rPr>
              <a:t> just two weighings?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108075" y="2057400"/>
            <a:ext cx="68294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There are 8 = 4 x 2 possible outcomes and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nine groups can be discriminated with two </a:t>
            </a:r>
            <a:r>
              <a:rPr lang="en-US" altLang="en-US" sz="2400" dirty="0" err="1">
                <a:latin typeface="Eurostile" pitchFamily="34" charset="0"/>
              </a:rPr>
              <a:t>weighings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2879725" y="3200400"/>
            <a:ext cx="33401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Eight pigeons - nine holes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Looks like it could work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782638" y="4689475"/>
            <a:ext cx="746601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… but it doesn’t. The pigeon hole principle won’t guarantee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an answer in this problem.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It just tells us when an answer is impossible.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/>
      <p:bldP spid="43012" grpId="0"/>
      <p:bldP spid="430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036638" y="482600"/>
            <a:ext cx="66230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How many different groups of possibilities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can discriminated in k weighings?</a:t>
            </a:r>
            <a:endParaRPr lang="en-US" altLang="en-US" sz="2400">
              <a:latin typeface="Eurostile" pitchFamily="34" charset="0"/>
            </a:endParaRPr>
          </a:p>
        </p:txBody>
      </p:sp>
      <p:sp>
        <p:nvSpPr>
          <p:cNvPr id="45059" name="Line 3"/>
          <p:cNvSpPr>
            <a:spLocks noChangeShapeType="1"/>
          </p:cNvSpPr>
          <p:nvPr/>
        </p:nvSpPr>
        <p:spPr bwMode="auto">
          <a:xfrm>
            <a:off x="4191000" y="22860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3505200" y="2971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Line 6"/>
          <p:cNvSpPr>
            <a:spLocks noChangeShapeType="1"/>
          </p:cNvSpPr>
          <p:nvPr/>
        </p:nvSpPr>
        <p:spPr bwMode="auto">
          <a:xfrm flipV="1">
            <a:off x="3733800" y="22860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2" name="Line 7"/>
          <p:cNvSpPr>
            <a:spLocks noChangeShapeType="1"/>
          </p:cNvSpPr>
          <p:nvPr/>
        </p:nvSpPr>
        <p:spPr bwMode="auto">
          <a:xfrm>
            <a:off x="4191000" y="22860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3" name="Line 8"/>
          <p:cNvSpPr>
            <a:spLocks noChangeShapeType="1"/>
          </p:cNvSpPr>
          <p:nvPr/>
        </p:nvSpPr>
        <p:spPr bwMode="auto">
          <a:xfrm flipH="1">
            <a:off x="3505200" y="24384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4" name="Oval 12"/>
          <p:cNvSpPr>
            <a:spLocks noChangeArrowheads="1"/>
          </p:cNvSpPr>
          <p:nvPr/>
        </p:nvSpPr>
        <p:spPr bwMode="auto">
          <a:xfrm>
            <a:off x="4114800" y="2209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45065" name="Line 116"/>
          <p:cNvSpPr>
            <a:spLocks noChangeShapeType="1"/>
          </p:cNvSpPr>
          <p:nvPr/>
        </p:nvSpPr>
        <p:spPr bwMode="auto">
          <a:xfrm>
            <a:off x="8229600" y="57912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6" name="Line 117"/>
          <p:cNvSpPr>
            <a:spLocks noChangeShapeType="1"/>
          </p:cNvSpPr>
          <p:nvPr/>
        </p:nvSpPr>
        <p:spPr bwMode="auto">
          <a:xfrm>
            <a:off x="7543800" y="6477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7" name="Line 118"/>
          <p:cNvSpPr>
            <a:spLocks noChangeShapeType="1"/>
          </p:cNvSpPr>
          <p:nvPr/>
        </p:nvSpPr>
        <p:spPr bwMode="auto">
          <a:xfrm>
            <a:off x="8458200" y="6477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8" name="Line 119"/>
          <p:cNvSpPr>
            <a:spLocks noChangeShapeType="1"/>
          </p:cNvSpPr>
          <p:nvPr/>
        </p:nvSpPr>
        <p:spPr bwMode="auto">
          <a:xfrm flipV="1">
            <a:off x="7772400" y="57912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9" name="Line 120"/>
          <p:cNvSpPr>
            <a:spLocks noChangeShapeType="1"/>
          </p:cNvSpPr>
          <p:nvPr/>
        </p:nvSpPr>
        <p:spPr bwMode="auto">
          <a:xfrm>
            <a:off x="8229600" y="57912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0" name="Line 121"/>
          <p:cNvSpPr>
            <a:spLocks noChangeShapeType="1"/>
          </p:cNvSpPr>
          <p:nvPr/>
        </p:nvSpPr>
        <p:spPr bwMode="auto">
          <a:xfrm flipH="1">
            <a:off x="7543800" y="5943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1" name="Line 122"/>
          <p:cNvSpPr>
            <a:spLocks noChangeShapeType="1"/>
          </p:cNvSpPr>
          <p:nvPr/>
        </p:nvSpPr>
        <p:spPr bwMode="auto">
          <a:xfrm flipH="1" flipV="1">
            <a:off x="7772400" y="5943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2" name="Line 123"/>
          <p:cNvSpPr>
            <a:spLocks noChangeShapeType="1"/>
          </p:cNvSpPr>
          <p:nvPr/>
        </p:nvSpPr>
        <p:spPr bwMode="auto">
          <a:xfrm flipV="1">
            <a:off x="8458200" y="5943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3" name="Line 124"/>
          <p:cNvSpPr>
            <a:spLocks noChangeShapeType="1"/>
          </p:cNvSpPr>
          <p:nvPr/>
        </p:nvSpPr>
        <p:spPr bwMode="auto">
          <a:xfrm flipH="1" flipV="1">
            <a:off x="8686800" y="5943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4" name="Oval 125"/>
          <p:cNvSpPr>
            <a:spLocks noChangeArrowheads="1"/>
          </p:cNvSpPr>
          <p:nvPr/>
        </p:nvSpPr>
        <p:spPr bwMode="auto">
          <a:xfrm>
            <a:off x="8153400" y="5715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45075" name="Line 126"/>
          <p:cNvSpPr>
            <a:spLocks noChangeShapeType="1"/>
          </p:cNvSpPr>
          <p:nvPr/>
        </p:nvSpPr>
        <p:spPr bwMode="auto">
          <a:xfrm>
            <a:off x="8001000" y="6705600"/>
            <a:ext cx="457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6" name="Line 127"/>
          <p:cNvSpPr>
            <a:spLocks noChangeShapeType="1"/>
          </p:cNvSpPr>
          <p:nvPr/>
        </p:nvSpPr>
        <p:spPr bwMode="auto">
          <a:xfrm>
            <a:off x="4191000" y="22860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7" name="Line 128"/>
          <p:cNvSpPr>
            <a:spLocks noChangeShapeType="1"/>
          </p:cNvSpPr>
          <p:nvPr/>
        </p:nvSpPr>
        <p:spPr bwMode="auto">
          <a:xfrm>
            <a:off x="3505200" y="2971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8" name="Line 129"/>
          <p:cNvSpPr>
            <a:spLocks noChangeShapeType="1"/>
          </p:cNvSpPr>
          <p:nvPr/>
        </p:nvSpPr>
        <p:spPr bwMode="auto">
          <a:xfrm>
            <a:off x="4419600" y="29718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79" name="Line 130"/>
          <p:cNvSpPr>
            <a:spLocks noChangeShapeType="1"/>
          </p:cNvSpPr>
          <p:nvPr/>
        </p:nvSpPr>
        <p:spPr bwMode="auto">
          <a:xfrm flipV="1">
            <a:off x="3733800" y="22860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0" name="Line 131"/>
          <p:cNvSpPr>
            <a:spLocks noChangeShapeType="1"/>
          </p:cNvSpPr>
          <p:nvPr/>
        </p:nvSpPr>
        <p:spPr bwMode="auto">
          <a:xfrm>
            <a:off x="4191000" y="22860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1" name="Line 132"/>
          <p:cNvSpPr>
            <a:spLocks noChangeShapeType="1"/>
          </p:cNvSpPr>
          <p:nvPr/>
        </p:nvSpPr>
        <p:spPr bwMode="auto">
          <a:xfrm flipH="1">
            <a:off x="3505200" y="24384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2" name="Line 133"/>
          <p:cNvSpPr>
            <a:spLocks noChangeShapeType="1"/>
          </p:cNvSpPr>
          <p:nvPr/>
        </p:nvSpPr>
        <p:spPr bwMode="auto">
          <a:xfrm flipH="1" flipV="1">
            <a:off x="3733800" y="24384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3" name="Line 134"/>
          <p:cNvSpPr>
            <a:spLocks noChangeShapeType="1"/>
          </p:cNvSpPr>
          <p:nvPr/>
        </p:nvSpPr>
        <p:spPr bwMode="auto">
          <a:xfrm flipV="1">
            <a:off x="4419600" y="24384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4" name="Line 135"/>
          <p:cNvSpPr>
            <a:spLocks noChangeShapeType="1"/>
          </p:cNvSpPr>
          <p:nvPr/>
        </p:nvSpPr>
        <p:spPr bwMode="auto">
          <a:xfrm flipH="1" flipV="1">
            <a:off x="4648200" y="24384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5" name="Oval 136"/>
          <p:cNvSpPr>
            <a:spLocks noChangeArrowheads="1"/>
          </p:cNvSpPr>
          <p:nvPr/>
        </p:nvSpPr>
        <p:spPr bwMode="auto">
          <a:xfrm>
            <a:off x="4114800" y="2209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45086" name="Line 137"/>
          <p:cNvSpPr>
            <a:spLocks noChangeShapeType="1"/>
          </p:cNvSpPr>
          <p:nvPr/>
        </p:nvSpPr>
        <p:spPr bwMode="auto">
          <a:xfrm>
            <a:off x="3962400" y="3200400"/>
            <a:ext cx="457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7" name="Line 138"/>
          <p:cNvSpPr>
            <a:spLocks noChangeShapeType="1"/>
          </p:cNvSpPr>
          <p:nvPr/>
        </p:nvSpPr>
        <p:spPr bwMode="auto">
          <a:xfrm>
            <a:off x="4191000" y="35052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8" name="Line 139"/>
          <p:cNvSpPr>
            <a:spLocks noChangeShapeType="1"/>
          </p:cNvSpPr>
          <p:nvPr/>
        </p:nvSpPr>
        <p:spPr bwMode="auto">
          <a:xfrm>
            <a:off x="3505200" y="4191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89" name="Line 140"/>
          <p:cNvSpPr>
            <a:spLocks noChangeShapeType="1"/>
          </p:cNvSpPr>
          <p:nvPr/>
        </p:nvSpPr>
        <p:spPr bwMode="auto">
          <a:xfrm>
            <a:off x="4419600" y="4191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90" name="Line 141"/>
          <p:cNvSpPr>
            <a:spLocks noChangeShapeType="1"/>
          </p:cNvSpPr>
          <p:nvPr/>
        </p:nvSpPr>
        <p:spPr bwMode="auto">
          <a:xfrm flipV="1">
            <a:off x="3733800" y="35052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91" name="Line 142"/>
          <p:cNvSpPr>
            <a:spLocks noChangeShapeType="1"/>
          </p:cNvSpPr>
          <p:nvPr/>
        </p:nvSpPr>
        <p:spPr bwMode="auto">
          <a:xfrm>
            <a:off x="4191000" y="35052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92" name="Line 143"/>
          <p:cNvSpPr>
            <a:spLocks noChangeShapeType="1"/>
          </p:cNvSpPr>
          <p:nvPr/>
        </p:nvSpPr>
        <p:spPr bwMode="auto">
          <a:xfrm flipH="1">
            <a:off x="3505200" y="3657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93" name="Line 144"/>
          <p:cNvSpPr>
            <a:spLocks noChangeShapeType="1"/>
          </p:cNvSpPr>
          <p:nvPr/>
        </p:nvSpPr>
        <p:spPr bwMode="auto">
          <a:xfrm flipH="1" flipV="1">
            <a:off x="3733800" y="3657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94" name="Line 145"/>
          <p:cNvSpPr>
            <a:spLocks noChangeShapeType="1"/>
          </p:cNvSpPr>
          <p:nvPr/>
        </p:nvSpPr>
        <p:spPr bwMode="auto">
          <a:xfrm flipV="1">
            <a:off x="4419600" y="3657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95" name="Line 146"/>
          <p:cNvSpPr>
            <a:spLocks noChangeShapeType="1"/>
          </p:cNvSpPr>
          <p:nvPr/>
        </p:nvSpPr>
        <p:spPr bwMode="auto">
          <a:xfrm flipH="1" flipV="1">
            <a:off x="4648200" y="3657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96" name="Oval 147"/>
          <p:cNvSpPr>
            <a:spLocks noChangeArrowheads="1"/>
          </p:cNvSpPr>
          <p:nvPr/>
        </p:nvSpPr>
        <p:spPr bwMode="auto">
          <a:xfrm>
            <a:off x="4114800" y="3429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45097" name="Line 148"/>
          <p:cNvSpPr>
            <a:spLocks noChangeShapeType="1"/>
          </p:cNvSpPr>
          <p:nvPr/>
        </p:nvSpPr>
        <p:spPr bwMode="auto">
          <a:xfrm>
            <a:off x="3962400" y="4419600"/>
            <a:ext cx="457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98" name="Line 160"/>
          <p:cNvSpPr>
            <a:spLocks noChangeShapeType="1"/>
          </p:cNvSpPr>
          <p:nvPr/>
        </p:nvSpPr>
        <p:spPr bwMode="auto">
          <a:xfrm>
            <a:off x="7010400" y="3581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99" name="Line 161"/>
          <p:cNvSpPr>
            <a:spLocks noChangeShapeType="1"/>
          </p:cNvSpPr>
          <p:nvPr/>
        </p:nvSpPr>
        <p:spPr bwMode="auto">
          <a:xfrm>
            <a:off x="6324600" y="4267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0" name="Line 162"/>
          <p:cNvSpPr>
            <a:spLocks noChangeShapeType="1"/>
          </p:cNvSpPr>
          <p:nvPr/>
        </p:nvSpPr>
        <p:spPr bwMode="auto">
          <a:xfrm>
            <a:off x="7239000" y="4267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1" name="Line 163"/>
          <p:cNvSpPr>
            <a:spLocks noChangeShapeType="1"/>
          </p:cNvSpPr>
          <p:nvPr/>
        </p:nvSpPr>
        <p:spPr bwMode="auto">
          <a:xfrm flipV="1">
            <a:off x="6553200" y="35814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2" name="Line 164"/>
          <p:cNvSpPr>
            <a:spLocks noChangeShapeType="1"/>
          </p:cNvSpPr>
          <p:nvPr/>
        </p:nvSpPr>
        <p:spPr bwMode="auto">
          <a:xfrm>
            <a:off x="7010400" y="35814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3" name="Line 165"/>
          <p:cNvSpPr>
            <a:spLocks noChangeShapeType="1"/>
          </p:cNvSpPr>
          <p:nvPr/>
        </p:nvSpPr>
        <p:spPr bwMode="auto">
          <a:xfrm flipH="1">
            <a:off x="6324600" y="3733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4" name="Line 166"/>
          <p:cNvSpPr>
            <a:spLocks noChangeShapeType="1"/>
          </p:cNvSpPr>
          <p:nvPr/>
        </p:nvSpPr>
        <p:spPr bwMode="auto">
          <a:xfrm flipH="1" flipV="1">
            <a:off x="6553200" y="3733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5" name="Line 167"/>
          <p:cNvSpPr>
            <a:spLocks noChangeShapeType="1"/>
          </p:cNvSpPr>
          <p:nvPr/>
        </p:nvSpPr>
        <p:spPr bwMode="auto">
          <a:xfrm flipV="1">
            <a:off x="7239000" y="3733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6" name="Line 168"/>
          <p:cNvSpPr>
            <a:spLocks noChangeShapeType="1"/>
          </p:cNvSpPr>
          <p:nvPr/>
        </p:nvSpPr>
        <p:spPr bwMode="auto">
          <a:xfrm flipH="1" flipV="1">
            <a:off x="7467600" y="3733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7" name="Oval 169"/>
          <p:cNvSpPr>
            <a:spLocks noChangeArrowheads="1"/>
          </p:cNvSpPr>
          <p:nvPr/>
        </p:nvSpPr>
        <p:spPr bwMode="auto">
          <a:xfrm>
            <a:off x="6934200" y="3505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45108" name="Line 170"/>
          <p:cNvSpPr>
            <a:spLocks noChangeShapeType="1"/>
          </p:cNvSpPr>
          <p:nvPr/>
        </p:nvSpPr>
        <p:spPr bwMode="auto">
          <a:xfrm>
            <a:off x="6781800" y="4495800"/>
            <a:ext cx="457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09" name="Line 171"/>
          <p:cNvSpPr>
            <a:spLocks noChangeShapeType="1"/>
          </p:cNvSpPr>
          <p:nvPr/>
        </p:nvSpPr>
        <p:spPr bwMode="auto">
          <a:xfrm>
            <a:off x="1524000" y="35052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0" name="Line 172"/>
          <p:cNvSpPr>
            <a:spLocks noChangeShapeType="1"/>
          </p:cNvSpPr>
          <p:nvPr/>
        </p:nvSpPr>
        <p:spPr bwMode="auto">
          <a:xfrm>
            <a:off x="838200" y="4191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1" name="Line 173"/>
          <p:cNvSpPr>
            <a:spLocks noChangeShapeType="1"/>
          </p:cNvSpPr>
          <p:nvPr/>
        </p:nvSpPr>
        <p:spPr bwMode="auto">
          <a:xfrm>
            <a:off x="1752600" y="4191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2" name="Line 174"/>
          <p:cNvSpPr>
            <a:spLocks noChangeShapeType="1"/>
          </p:cNvSpPr>
          <p:nvPr/>
        </p:nvSpPr>
        <p:spPr bwMode="auto">
          <a:xfrm flipV="1">
            <a:off x="1066800" y="35052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3" name="Line 175"/>
          <p:cNvSpPr>
            <a:spLocks noChangeShapeType="1"/>
          </p:cNvSpPr>
          <p:nvPr/>
        </p:nvSpPr>
        <p:spPr bwMode="auto">
          <a:xfrm>
            <a:off x="1524000" y="35052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4" name="Line 176"/>
          <p:cNvSpPr>
            <a:spLocks noChangeShapeType="1"/>
          </p:cNvSpPr>
          <p:nvPr/>
        </p:nvSpPr>
        <p:spPr bwMode="auto">
          <a:xfrm flipH="1">
            <a:off x="838200" y="3657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5" name="Line 177"/>
          <p:cNvSpPr>
            <a:spLocks noChangeShapeType="1"/>
          </p:cNvSpPr>
          <p:nvPr/>
        </p:nvSpPr>
        <p:spPr bwMode="auto">
          <a:xfrm flipH="1" flipV="1">
            <a:off x="1066800" y="3657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6" name="Line 178"/>
          <p:cNvSpPr>
            <a:spLocks noChangeShapeType="1"/>
          </p:cNvSpPr>
          <p:nvPr/>
        </p:nvSpPr>
        <p:spPr bwMode="auto">
          <a:xfrm flipV="1">
            <a:off x="1752600" y="3657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7" name="Line 179"/>
          <p:cNvSpPr>
            <a:spLocks noChangeShapeType="1"/>
          </p:cNvSpPr>
          <p:nvPr/>
        </p:nvSpPr>
        <p:spPr bwMode="auto">
          <a:xfrm flipH="1" flipV="1">
            <a:off x="1981200" y="3657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18" name="Oval 180"/>
          <p:cNvSpPr>
            <a:spLocks noChangeArrowheads="1"/>
          </p:cNvSpPr>
          <p:nvPr/>
        </p:nvSpPr>
        <p:spPr bwMode="auto">
          <a:xfrm>
            <a:off x="1447800" y="3429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45119" name="Line 181"/>
          <p:cNvSpPr>
            <a:spLocks noChangeShapeType="1"/>
          </p:cNvSpPr>
          <p:nvPr/>
        </p:nvSpPr>
        <p:spPr bwMode="auto">
          <a:xfrm>
            <a:off x="1295400" y="4419600"/>
            <a:ext cx="457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20" name="Oval 182"/>
          <p:cNvSpPr>
            <a:spLocks noChangeArrowheads="1"/>
          </p:cNvSpPr>
          <p:nvPr/>
        </p:nvSpPr>
        <p:spPr bwMode="auto">
          <a:xfrm>
            <a:off x="4114800" y="5029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45121" name="Oval 183"/>
          <p:cNvSpPr>
            <a:spLocks noChangeArrowheads="1"/>
          </p:cNvSpPr>
          <p:nvPr/>
        </p:nvSpPr>
        <p:spPr bwMode="auto">
          <a:xfrm>
            <a:off x="4114800" y="4648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45122" name="Oval 184"/>
          <p:cNvSpPr>
            <a:spLocks noChangeArrowheads="1"/>
          </p:cNvSpPr>
          <p:nvPr/>
        </p:nvSpPr>
        <p:spPr bwMode="auto">
          <a:xfrm>
            <a:off x="4114800" y="5410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45123" name="Line 185"/>
          <p:cNvSpPr>
            <a:spLocks noChangeShapeType="1"/>
          </p:cNvSpPr>
          <p:nvPr/>
        </p:nvSpPr>
        <p:spPr bwMode="auto">
          <a:xfrm>
            <a:off x="838200" y="57912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24" name="Line 186"/>
          <p:cNvSpPr>
            <a:spLocks noChangeShapeType="1"/>
          </p:cNvSpPr>
          <p:nvPr/>
        </p:nvSpPr>
        <p:spPr bwMode="auto">
          <a:xfrm>
            <a:off x="152400" y="6477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25" name="Line 187"/>
          <p:cNvSpPr>
            <a:spLocks noChangeShapeType="1"/>
          </p:cNvSpPr>
          <p:nvPr/>
        </p:nvSpPr>
        <p:spPr bwMode="auto">
          <a:xfrm>
            <a:off x="1066800" y="6477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26" name="Line 188"/>
          <p:cNvSpPr>
            <a:spLocks noChangeShapeType="1"/>
          </p:cNvSpPr>
          <p:nvPr/>
        </p:nvSpPr>
        <p:spPr bwMode="auto">
          <a:xfrm flipV="1">
            <a:off x="381000" y="57912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27" name="Line 189"/>
          <p:cNvSpPr>
            <a:spLocks noChangeShapeType="1"/>
          </p:cNvSpPr>
          <p:nvPr/>
        </p:nvSpPr>
        <p:spPr bwMode="auto">
          <a:xfrm>
            <a:off x="838200" y="57912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28" name="Line 190"/>
          <p:cNvSpPr>
            <a:spLocks noChangeShapeType="1"/>
          </p:cNvSpPr>
          <p:nvPr/>
        </p:nvSpPr>
        <p:spPr bwMode="auto">
          <a:xfrm flipH="1">
            <a:off x="152400" y="5943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29" name="Line 191"/>
          <p:cNvSpPr>
            <a:spLocks noChangeShapeType="1"/>
          </p:cNvSpPr>
          <p:nvPr/>
        </p:nvSpPr>
        <p:spPr bwMode="auto">
          <a:xfrm flipH="1" flipV="1">
            <a:off x="381000" y="5943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30" name="Line 192"/>
          <p:cNvSpPr>
            <a:spLocks noChangeShapeType="1"/>
          </p:cNvSpPr>
          <p:nvPr/>
        </p:nvSpPr>
        <p:spPr bwMode="auto">
          <a:xfrm flipV="1">
            <a:off x="1066800" y="5943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31" name="Line 193"/>
          <p:cNvSpPr>
            <a:spLocks noChangeShapeType="1"/>
          </p:cNvSpPr>
          <p:nvPr/>
        </p:nvSpPr>
        <p:spPr bwMode="auto">
          <a:xfrm flipH="1" flipV="1">
            <a:off x="1295400" y="5943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32" name="Oval 194"/>
          <p:cNvSpPr>
            <a:spLocks noChangeArrowheads="1"/>
          </p:cNvSpPr>
          <p:nvPr/>
        </p:nvSpPr>
        <p:spPr bwMode="auto">
          <a:xfrm>
            <a:off x="762000" y="5715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45133" name="Line 195"/>
          <p:cNvSpPr>
            <a:spLocks noChangeShapeType="1"/>
          </p:cNvSpPr>
          <p:nvPr/>
        </p:nvSpPr>
        <p:spPr bwMode="auto">
          <a:xfrm>
            <a:off x="609600" y="6705600"/>
            <a:ext cx="457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34" name="Oval 196"/>
          <p:cNvSpPr>
            <a:spLocks noChangeArrowheads="1"/>
          </p:cNvSpPr>
          <p:nvPr/>
        </p:nvSpPr>
        <p:spPr bwMode="auto">
          <a:xfrm>
            <a:off x="2743200" y="6248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45135" name="Oval 197"/>
          <p:cNvSpPr>
            <a:spLocks noChangeArrowheads="1"/>
          </p:cNvSpPr>
          <p:nvPr/>
        </p:nvSpPr>
        <p:spPr bwMode="auto">
          <a:xfrm>
            <a:off x="4114800" y="6172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45136" name="Oval 198"/>
          <p:cNvSpPr>
            <a:spLocks noChangeArrowheads="1"/>
          </p:cNvSpPr>
          <p:nvPr/>
        </p:nvSpPr>
        <p:spPr bwMode="auto">
          <a:xfrm>
            <a:off x="5715000" y="6248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45137" name="Text Box 199"/>
          <p:cNvSpPr txBox="1">
            <a:spLocks noChangeArrowheads="1"/>
          </p:cNvSpPr>
          <p:nvPr/>
        </p:nvSpPr>
        <p:spPr bwMode="auto">
          <a:xfrm>
            <a:off x="3940175" y="1438275"/>
            <a:ext cx="5048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Eurostile" pitchFamily="34" charset="0"/>
              </a:rPr>
              <a:t>3</a:t>
            </a:r>
            <a:r>
              <a:rPr lang="en-US" altLang="en-US" sz="2800" baseline="30000">
                <a:latin typeface="Eurostile" pitchFamily="34" charset="0"/>
              </a:rPr>
              <a:t>k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animBg="1"/>
      <p:bldP spid="45060" grpId="0" animBg="1"/>
      <p:bldP spid="45061" grpId="0" animBg="1"/>
      <p:bldP spid="45062" grpId="0" animBg="1"/>
      <p:bldP spid="45063" grpId="0" animBg="1"/>
      <p:bldP spid="45064" grpId="0" animBg="1"/>
      <p:bldP spid="45065" grpId="0" animBg="1"/>
      <p:bldP spid="45066" grpId="0" animBg="1"/>
      <p:bldP spid="45067" grpId="0" animBg="1"/>
      <p:bldP spid="45068" grpId="0" animBg="1"/>
      <p:bldP spid="45069" grpId="0" animBg="1"/>
      <p:bldP spid="45070" grpId="0" animBg="1"/>
      <p:bldP spid="45071" grpId="0" animBg="1"/>
      <p:bldP spid="45072" grpId="0" animBg="1"/>
      <p:bldP spid="45073" grpId="0" animBg="1"/>
      <p:bldP spid="45074" grpId="0" animBg="1"/>
      <p:bldP spid="45075" grpId="0" animBg="1"/>
      <p:bldP spid="45076" grpId="0" animBg="1"/>
      <p:bldP spid="45077" grpId="0" animBg="1"/>
      <p:bldP spid="45078" grpId="0" animBg="1"/>
      <p:bldP spid="45079" grpId="0" animBg="1"/>
      <p:bldP spid="45080" grpId="0" animBg="1"/>
      <p:bldP spid="45081" grpId="0" animBg="1"/>
      <p:bldP spid="45082" grpId="0" animBg="1"/>
      <p:bldP spid="45083" grpId="0" animBg="1"/>
      <p:bldP spid="45084" grpId="0" animBg="1"/>
      <p:bldP spid="45085" grpId="0" animBg="1"/>
      <p:bldP spid="45086" grpId="0" animBg="1"/>
      <p:bldP spid="45087" grpId="0" animBg="1"/>
      <p:bldP spid="45088" grpId="0" animBg="1"/>
      <p:bldP spid="45089" grpId="0" animBg="1"/>
      <p:bldP spid="45090" grpId="0" animBg="1"/>
      <p:bldP spid="45091" grpId="0" animBg="1"/>
      <p:bldP spid="45092" grpId="0" animBg="1"/>
      <p:bldP spid="45093" grpId="0" animBg="1"/>
      <p:bldP spid="45094" grpId="0" animBg="1"/>
      <p:bldP spid="45095" grpId="0" animBg="1"/>
      <p:bldP spid="45096" grpId="0" animBg="1"/>
      <p:bldP spid="45097" grpId="0" animBg="1"/>
      <p:bldP spid="45098" grpId="0" animBg="1"/>
      <p:bldP spid="45099" grpId="0" animBg="1"/>
      <p:bldP spid="45100" grpId="0" animBg="1"/>
      <p:bldP spid="45101" grpId="0" animBg="1"/>
      <p:bldP spid="45102" grpId="0" animBg="1"/>
      <p:bldP spid="45103" grpId="0" animBg="1"/>
      <p:bldP spid="45104" grpId="0" animBg="1"/>
      <p:bldP spid="45105" grpId="0" animBg="1"/>
      <p:bldP spid="45106" grpId="0" animBg="1"/>
      <p:bldP spid="45107" grpId="0" animBg="1"/>
      <p:bldP spid="45108" grpId="0" animBg="1"/>
      <p:bldP spid="45109" grpId="0" animBg="1"/>
      <p:bldP spid="45110" grpId="0" animBg="1"/>
      <p:bldP spid="45111" grpId="0" animBg="1"/>
      <p:bldP spid="45112" grpId="0" animBg="1"/>
      <p:bldP spid="45113" grpId="0" animBg="1"/>
      <p:bldP spid="45114" grpId="0" animBg="1"/>
      <p:bldP spid="45115" grpId="0" animBg="1"/>
      <p:bldP spid="45116" grpId="0" animBg="1"/>
      <p:bldP spid="45117" grpId="0" animBg="1"/>
      <p:bldP spid="45118" grpId="0" animBg="1"/>
      <p:bldP spid="45119" grpId="0" animBg="1"/>
      <p:bldP spid="45120" grpId="0" animBg="1"/>
      <p:bldP spid="45121" grpId="0" animBg="1"/>
      <p:bldP spid="45122" grpId="0" animBg="1"/>
      <p:bldP spid="45123" grpId="0" animBg="1"/>
      <p:bldP spid="45124" grpId="0" animBg="1"/>
      <p:bldP spid="45125" grpId="0" animBg="1"/>
      <p:bldP spid="45126" grpId="0" animBg="1"/>
      <p:bldP spid="45127" grpId="0" animBg="1"/>
      <p:bldP spid="45128" grpId="0" animBg="1"/>
      <p:bldP spid="45129" grpId="0" animBg="1"/>
      <p:bldP spid="45130" grpId="0" animBg="1"/>
      <p:bldP spid="45131" grpId="0" animBg="1"/>
      <p:bldP spid="45132" grpId="0" animBg="1"/>
      <p:bldP spid="45133" grpId="0" animBg="1"/>
      <p:bldP spid="45134" grpId="0" animBg="1"/>
      <p:bldP spid="45135" grpId="0" animBg="1"/>
      <p:bldP spid="45136" grpId="0" animBg="1"/>
      <p:bldP spid="451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371600" y="685800"/>
            <a:ext cx="584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latin typeface="Eurostile" pitchFamily="34" charset="0"/>
              </a:rPr>
              <a:t>The Pigeonhole Principle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133600" y="1676400"/>
            <a:ext cx="4168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Example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81000" y="3962400"/>
            <a:ext cx="488066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Twelve people are on an elevator and they exit on ten different floors. At least two got of on the same floor.</a:t>
            </a:r>
            <a:endParaRPr lang="en-US" altLang="en-US" sz="2400" i="1" dirty="0">
              <a:latin typeface="Eurostile" pitchFamily="34" charset="0"/>
            </a:endParaRPr>
          </a:p>
        </p:txBody>
      </p:sp>
      <p:pic>
        <p:nvPicPr>
          <p:cNvPr id="5126" name="Picture 6" descr="https://encrypted-tbn0.gstatic.com/images?q=tbn:ANd9GcSOruf_aCPCItLHnJp9WJLcaPne7n7L5h_-lmmYSXLK7OPY5Jb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6551" y="2590800"/>
            <a:ext cx="3227399" cy="414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1266825" y="482600"/>
            <a:ext cx="61610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If 3</a:t>
            </a:r>
            <a:r>
              <a:rPr lang="en-US" altLang="en-US" sz="2800" b="1" baseline="30000">
                <a:latin typeface="Eurostile" pitchFamily="34" charset="0"/>
              </a:rPr>
              <a:t>k</a:t>
            </a:r>
            <a:r>
              <a:rPr lang="en-US" altLang="en-US" sz="2800" b="1">
                <a:latin typeface="Eurostile" pitchFamily="34" charset="0"/>
              </a:rPr>
              <a:t> different groups of possibilities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can discriminated in k weighings,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how many weighings are REQUIRED to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discriminate 24 possibilities?</a:t>
            </a:r>
            <a:endParaRPr lang="en-US" altLang="en-US" sz="2400">
              <a:latin typeface="Eurostile" pitchFamily="34" charset="0"/>
            </a:endParaRP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1160463" y="2555875"/>
            <a:ext cx="63881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Since 3</a:t>
            </a:r>
            <a:r>
              <a:rPr lang="en-US" altLang="en-US" sz="2400" baseline="30000" dirty="0">
                <a:latin typeface="Eurostile" pitchFamily="34" charset="0"/>
              </a:rPr>
              <a:t>2</a:t>
            </a:r>
            <a:r>
              <a:rPr lang="en-US" altLang="en-US" sz="2400" dirty="0">
                <a:latin typeface="Eurostile" pitchFamily="34" charset="0"/>
              </a:rPr>
              <a:t> = 9 &lt; 24 &lt; 27 = 3</a:t>
            </a:r>
            <a:r>
              <a:rPr lang="en-US" altLang="en-US" sz="2400" baseline="30000" dirty="0">
                <a:latin typeface="Eurostile" pitchFamily="34" charset="0"/>
              </a:rPr>
              <a:t>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two </a:t>
            </a:r>
            <a:r>
              <a:rPr lang="en-US" altLang="en-US" sz="2400" dirty="0" err="1">
                <a:latin typeface="Eurostile" pitchFamily="34" charset="0"/>
              </a:rPr>
              <a:t>weighings</a:t>
            </a:r>
            <a:r>
              <a:rPr lang="en-US" altLang="en-US" sz="2400" dirty="0">
                <a:latin typeface="Eurostile" pitchFamily="34" charset="0"/>
              </a:rPr>
              <a:t> will only discriminate 9 possibilities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So at least three </a:t>
            </a:r>
            <a:r>
              <a:rPr lang="en-US" altLang="en-US" sz="2400" dirty="0" err="1">
                <a:latin typeface="Eurostile" pitchFamily="34" charset="0"/>
              </a:rPr>
              <a:t>weighings</a:t>
            </a:r>
            <a:r>
              <a:rPr lang="en-US" altLang="en-US" sz="2400" dirty="0">
                <a:latin typeface="Eurostile" pitchFamily="34" charset="0"/>
              </a:rPr>
              <a:t> are required.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2693988" y="4078288"/>
            <a:ext cx="3314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Eurostile" pitchFamily="34" charset="0"/>
              </a:rPr>
              <a:t>Can it be done in three?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2563813" y="4841875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We don’t know until we try.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/>
      <p:bldP spid="47108" grpId="0"/>
      <p:bldP spid="4710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2251075" y="482600"/>
            <a:ext cx="42132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Our format looks like this: </a:t>
            </a:r>
            <a:endParaRPr lang="en-US" altLang="en-US" sz="2400">
              <a:latin typeface="Eurostile" pitchFamily="34" charset="0"/>
            </a:endParaRPr>
          </a:p>
        </p:txBody>
      </p:sp>
      <p:graphicFrame>
        <p:nvGraphicFramePr>
          <p:cNvPr id="49155" name="Object 4"/>
          <p:cNvGraphicFramePr>
            <a:graphicFrameLocks noChangeAspect="1"/>
          </p:cNvGraphicFramePr>
          <p:nvPr/>
        </p:nvGraphicFramePr>
        <p:xfrm>
          <a:off x="457200" y="1371600"/>
          <a:ext cx="8077200" cy="366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2" name="CorelDRAW" r:id="rId3" imgW="8076848" imgH="3666053" progId="CorelDRAW.Graphic.10">
                  <p:embed/>
                </p:oleObj>
              </mc:Choice>
              <mc:Fallback>
                <p:oleObj name="CorelDRAW" r:id="rId3" imgW="8076848" imgH="3666053" progId="CorelDRAW.Graphic.1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71600"/>
                        <a:ext cx="8077200" cy="3665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6" name="Text Box 5"/>
          <p:cNvSpPr txBox="1">
            <a:spLocks noChangeArrowheads="1"/>
          </p:cNvSpPr>
          <p:nvPr/>
        </p:nvSpPr>
        <p:spPr bwMode="auto">
          <a:xfrm>
            <a:off x="1905000" y="5257800"/>
            <a:ext cx="54181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We could just start trying various things…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49157" name="Text Box 6"/>
          <p:cNvSpPr txBox="1">
            <a:spLocks noChangeArrowheads="1"/>
          </p:cNvSpPr>
          <p:nvPr/>
        </p:nvSpPr>
        <p:spPr bwMode="auto">
          <a:xfrm>
            <a:off x="-58738" y="5822950"/>
            <a:ext cx="9237663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there are only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Eurostile" pitchFamily="34" charset="0"/>
              </a:rPr>
              <a:t>269,721,605,590,607,583,704,967,056,648,878,050,711,137,421,868,902,696,843,001,534,529,012,760,576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things to try.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178" name="Object 2"/>
          <p:cNvGraphicFramePr>
            <a:graphicFrameLocks noChangeAspect="1"/>
          </p:cNvGraphicFramePr>
          <p:nvPr/>
        </p:nvGraphicFramePr>
        <p:xfrm>
          <a:off x="609600" y="1752600"/>
          <a:ext cx="1433513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08" name="CorelDRAW" r:id="rId3" imgW="914400" imgH="914400" progId="CorelDRAW.Graphic.10">
                  <p:embed/>
                </p:oleObj>
              </mc:Choice>
              <mc:Fallback>
                <p:oleObj name="CorelDRAW" r:id="rId3" imgW="914400" imgH="914400" progId="CorelDRAW.Graphic.10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752600"/>
                        <a:ext cx="1433513" cy="140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1295400" y="609600"/>
            <a:ext cx="7010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Eurostile" pitchFamily="34" charset="0"/>
              </a:rPr>
              <a:t>The Limits of Computation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2286000" y="1524000"/>
            <a:ext cx="579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Speed: </a:t>
            </a:r>
            <a:r>
              <a:rPr lang="en-US" altLang="en-US" sz="2400" i="1" dirty="0">
                <a:latin typeface="Eurostile" pitchFamily="34" charset="0"/>
              </a:rPr>
              <a:t>speed of light  = 3 10 </a:t>
            </a:r>
            <a:r>
              <a:rPr lang="en-US" altLang="en-US" sz="2400" i="1" baseline="30000" dirty="0">
                <a:latin typeface="Eurostile" pitchFamily="34" charset="0"/>
              </a:rPr>
              <a:t>8</a:t>
            </a:r>
            <a:r>
              <a:rPr lang="en-US" altLang="en-US" sz="2400" i="1" dirty="0">
                <a:latin typeface="Eurostile" pitchFamily="34" charset="0"/>
              </a:rPr>
              <a:t> m/s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2286000" y="2133600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Distance: </a:t>
            </a:r>
            <a:r>
              <a:rPr lang="en-US" altLang="en-US" sz="2400" i="1" dirty="0">
                <a:latin typeface="Eurostile" pitchFamily="34" charset="0"/>
              </a:rPr>
              <a:t>proton width = 10 </a:t>
            </a:r>
            <a:r>
              <a:rPr lang="en-US" altLang="en-US" sz="2400" i="1" baseline="30000" dirty="0">
                <a:latin typeface="Eurostile" pitchFamily="34" charset="0"/>
              </a:rPr>
              <a:t>–15</a:t>
            </a:r>
            <a:r>
              <a:rPr lang="en-US" altLang="en-US" sz="2400" i="1" dirty="0">
                <a:latin typeface="Eurostile" pitchFamily="34" charset="0"/>
              </a:rPr>
              <a:t> m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1257300" y="3352800"/>
            <a:ext cx="60023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With one operation being performed in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the time light crosses a proton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there would be 3 10</a:t>
            </a:r>
            <a:r>
              <a:rPr lang="en-US" altLang="en-US" sz="2400" baseline="30000" dirty="0">
                <a:latin typeface="Eurostile" pitchFamily="34" charset="0"/>
              </a:rPr>
              <a:t>23</a:t>
            </a:r>
            <a:r>
              <a:rPr lang="en-US" altLang="en-US" sz="2400" dirty="0">
                <a:latin typeface="Eurostile" pitchFamily="34" charset="0"/>
              </a:rPr>
              <a:t> operations per second.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1415673" y="4953000"/>
            <a:ext cx="579036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Compare this with current serial processor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speeds of </a:t>
            </a:r>
            <a:r>
              <a:rPr lang="en-US" altLang="en-US" sz="2400" dirty="0" smtClean="0">
                <a:latin typeface="Eurostile" pitchFamily="34" charset="0"/>
              </a:rPr>
              <a:t>10</a:t>
            </a:r>
            <a:r>
              <a:rPr lang="en-US" altLang="en-US" sz="2400" baseline="30000" dirty="0" smtClean="0">
                <a:latin typeface="Eurostile" pitchFamily="34" charset="0"/>
              </a:rPr>
              <a:t>12</a:t>
            </a:r>
            <a:r>
              <a:rPr lang="en-US" altLang="en-US" sz="2400" dirty="0" smtClean="0">
                <a:latin typeface="Eurostile" pitchFamily="34" charset="0"/>
              </a:rPr>
              <a:t> </a:t>
            </a:r>
            <a:r>
              <a:rPr lang="en-US" altLang="en-US" sz="2400" dirty="0">
                <a:latin typeface="Eurostile" pitchFamily="34" charset="0"/>
              </a:rPr>
              <a:t>operations per second</a:t>
            </a:r>
          </a:p>
        </p:txBody>
      </p:sp>
    </p:spTree>
  </p:cSld>
  <p:clrMapOvr>
    <a:masterClrMapping/>
  </p:clrMapOvr>
  <p:transition spd="med" advTm="10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/>
      <p:bldP spid="50181" grpId="0"/>
      <p:bldP spid="50182" grpId="0"/>
      <p:bldP spid="5018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3"/>
          <p:cNvSpPr txBox="1">
            <a:spLocks noChangeArrowheads="1"/>
          </p:cNvSpPr>
          <p:nvPr/>
        </p:nvSpPr>
        <p:spPr bwMode="auto">
          <a:xfrm>
            <a:off x="1295400" y="609600"/>
            <a:ext cx="7010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Eurostile" pitchFamily="34" charset="0"/>
              </a:rPr>
              <a:t>The Limits of Computation</a:t>
            </a:r>
          </a:p>
        </p:txBody>
      </p:sp>
      <p:sp>
        <p:nvSpPr>
          <p:cNvPr id="76803" name="Text Box 6"/>
          <p:cNvSpPr txBox="1">
            <a:spLocks noChangeArrowheads="1"/>
          </p:cNvSpPr>
          <p:nvPr/>
        </p:nvSpPr>
        <p:spPr bwMode="auto">
          <a:xfrm>
            <a:off x="1524000" y="1447800"/>
            <a:ext cx="60023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With one operation being performed in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the time light crosses a proton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there would be 3 10</a:t>
            </a:r>
            <a:r>
              <a:rPr lang="en-US" altLang="en-US" sz="2400" baseline="30000" dirty="0">
                <a:latin typeface="Eurostile" pitchFamily="34" charset="0"/>
              </a:rPr>
              <a:t>23</a:t>
            </a:r>
            <a:r>
              <a:rPr lang="en-US" altLang="en-US" sz="2400" dirty="0">
                <a:latin typeface="Eurostile" pitchFamily="34" charset="0"/>
              </a:rPr>
              <a:t> operations per second.</a:t>
            </a:r>
          </a:p>
        </p:txBody>
      </p:sp>
      <p:sp>
        <p:nvSpPr>
          <p:cNvPr id="76804" name="Text Box 8"/>
          <p:cNvSpPr txBox="1">
            <a:spLocks noChangeArrowheads="1"/>
          </p:cNvSpPr>
          <p:nvPr/>
        </p:nvSpPr>
        <p:spPr bwMode="auto">
          <a:xfrm>
            <a:off x="2528888" y="2860675"/>
            <a:ext cx="42576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Big Bang: 14 Billion years ago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… that’s 4.4 10</a:t>
            </a:r>
            <a:r>
              <a:rPr lang="en-US" altLang="en-US" sz="2400" baseline="30000" dirty="0">
                <a:latin typeface="Eurostile" pitchFamily="34" charset="0"/>
              </a:rPr>
              <a:t>17</a:t>
            </a:r>
            <a:r>
              <a:rPr lang="en-US" altLang="en-US" sz="2400" dirty="0">
                <a:latin typeface="Eurostile" pitchFamily="34" charset="0"/>
              </a:rPr>
              <a:t> seconds ago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So we could have done 1.3 10</a:t>
            </a:r>
            <a:r>
              <a:rPr lang="en-US" altLang="en-US" sz="2400" baseline="30000" dirty="0">
                <a:latin typeface="Eurostile" pitchFamily="34" charset="0"/>
              </a:rPr>
              <a:t>41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operations since the Big Bang.</a:t>
            </a:r>
          </a:p>
        </p:txBody>
      </p:sp>
      <p:sp>
        <p:nvSpPr>
          <p:cNvPr id="76805" name="Text Box 9"/>
          <p:cNvSpPr txBox="1">
            <a:spLocks noChangeArrowheads="1"/>
          </p:cNvSpPr>
          <p:nvPr/>
        </p:nvSpPr>
        <p:spPr bwMode="auto">
          <a:xfrm>
            <a:off x="4572000" y="35814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76806" name="Text Box 10"/>
          <p:cNvSpPr txBox="1">
            <a:spLocks noChangeArrowheads="1"/>
          </p:cNvSpPr>
          <p:nvPr/>
        </p:nvSpPr>
        <p:spPr bwMode="auto">
          <a:xfrm>
            <a:off x="1371600" y="53340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76807" name="Text Box 11"/>
          <p:cNvSpPr txBox="1">
            <a:spLocks noChangeArrowheads="1"/>
          </p:cNvSpPr>
          <p:nvPr/>
        </p:nvSpPr>
        <p:spPr bwMode="auto">
          <a:xfrm>
            <a:off x="142518" y="5070475"/>
            <a:ext cx="890820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Yet there are more than 2.6 10</a:t>
            </a:r>
            <a:r>
              <a:rPr lang="en-US" altLang="en-US" sz="2400" baseline="30000" dirty="0" smtClean="0">
                <a:latin typeface="Eurostile" pitchFamily="34" charset="0"/>
              </a:rPr>
              <a:t>74</a:t>
            </a:r>
            <a:r>
              <a:rPr lang="en-US" altLang="en-US" sz="2400" dirty="0" smtClean="0">
                <a:latin typeface="Eurostile" pitchFamily="34" charset="0"/>
              </a:rPr>
              <a:t> possibilities to examine.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latin typeface="Eurostile" pitchFamily="34" charset="0"/>
              </a:rPr>
              <a:t>Even with just one operation per examination this could not be done.  </a:t>
            </a:r>
            <a:endParaRPr lang="en-US" altLang="en-US" sz="2400" dirty="0">
              <a:latin typeface="Eurostil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599092"/>
      </p:ext>
    </p:extLst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/>
      <p:bldP spid="76804" grpId="0"/>
      <p:bldP spid="7680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254000" y="482600"/>
            <a:ext cx="82438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Can we cut that number (i. e., 2.7x10</a:t>
            </a:r>
            <a:r>
              <a:rPr lang="en-US" altLang="en-US" sz="2800" b="1" baseline="30000">
                <a:latin typeface="Eurostile" pitchFamily="34" charset="0"/>
              </a:rPr>
              <a:t>74</a:t>
            </a:r>
            <a:r>
              <a:rPr lang="en-US" altLang="en-US" sz="2800" b="1">
                <a:latin typeface="Eurostile" pitchFamily="34" charset="0"/>
              </a:rPr>
              <a:t>) down a bit? </a:t>
            </a:r>
            <a:endParaRPr lang="en-US" altLang="en-US" sz="2400">
              <a:latin typeface="Eurostile" pitchFamily="34" charset="0"/>
            </a:endParaRPr>
          </a:p>
        </p:txBody>
      </p:sp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457200" y="1371600"/>
          <a:ext cx="8077200" cy="366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9" name="CorelDRAW" r:id="rId3" imgW="8076848" imgH="3666053" progId="CorelDRAW.Graphic.10">
                  <p:embed/>
                </p:oleObj>
              </mc:Choice>
              <mc:Fallback>
                <p:oleObj name="CorelDRAW" r:id="rId3" imgW="8076848" imgH="3666053" progId="CorelDRAW.Graphic.1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71600"/>
                        <a:ext cx="8077200" cy="3665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4" name="Text Box 6"/>
          <p:cNvSpPr txBox="1">
            <a:spLocks noChangeArrowheads="1"/>
          </p:cNvSpPr>
          <p:nvPr/>
        </p:nvSpPr>
        <p:spPr bwMode="auto">
          <a:xfrm>
            <a:off x="1112838" y="5257800"/>
            <a:ext cx="685323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Remember: The tree gives us 27 leaves.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We can discriminate at most 27 different outcomes.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We only need 24 but we must be careful.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762000" y="990600"/>
            <a:ext cx="72723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533400" y="381000"/>
            <a:ext cx="18049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Questions: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2501900" y="1752600"/>
            <a:ext cx="58531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No. Again, no outcomes at all will correspond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 to the balanced position.</a:t>
            </a:r>
            <a:r>
              <a:rPr lang="en-US" altLang="en-US" sz="2400" dirty="0">
                <a:latin typeface="Eurostile" pitchFamily="34" charset="0"/>
              </a:rPr>
              <a:t>  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609600" y="28194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Conclusion: Always weigh equal numbers of coins.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1371600" y="3429000"/>
            <a:ext cx="6827838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Thus for the twelve coins, the first weighing is either: 1 vs. 1,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2 vs. 2,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3 vs. 3,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4 vs. 4,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5 vs. 5,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6 vs. 6. 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457200" y="990600"/>
            <a:ext cx="72723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1. Do </a:t>
            </a:r>
            <a:r>
              <a:rPr lang="en-US" altLang="en-US" sz="2400" dirty="0" err="1">
                <a:latin typeface="Eurostile" pitchFamily="34" charset="0"/>
              </a:rPr>
              <a:t>weighings</a:t>
            </a:r>
            <a:r>
              <a:rPr lang="en-US" altLang="en-US" sz="2400" dirty="0">
                <a:latin typeface="Eurostile" pitchFamily="34" charset="0"/>
              </a:rPr>
              <a:t> with unequal numbers of coins on the pans help?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/>
      <p:bldP spid="53253" grpId="0"/>
      <p:bldP spid="5325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533400" y="381000"/>
            <a:ext cx="18049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Questions: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3733800" y="5562600"/>
            <a:ext cx="50609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No. No outcomes at all will correspond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 to the balanced position.</a:t>
            </a:r>
            <a:r>
              <a:rPr lang="en-US" altLang="en-US" sz="2400" dirty="0">
                <a:latin typeface="Eurostile" pitchFamily="34" charset="0"/>
              </a:rPr>
              <a:t>  </a:t>
            </a:r>
          </a:p>
        </p:txBody>
      </p:sp>
      <p:graphicFrame>
        <p:nvGraphicFramePr>
          <p:cNvPr id="55300" name="Object 4"/>
          <p:cNvGraphicFramePr>
            <a:graphicFrameLocks noChangeAspect="1"/>
          </p:cNvGraphicFramePr>
          <p:nvPr/>
        </p:nvGraphicFramePr>
        <p:xfrm>
          <a:off x="1638300" y="2447925"/>
          <a:ext cx="5868988" cy="196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0" name="CorelDRAW" r:id="rId3" imgW="5869066" imgH="1963942" progId="CorelDRAW.Graphic.10">
                  <p:embed/>
                </p:oleObj>
              </mc:Choice>
              <mc:Fallback>
                <p:oleObj name="CorelDRAW" r:id="rId3" imgW="5869066" imgH="1963942" progId="CorelDRAW.Graphic.1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2447925"/>
                        <a:ext cx="5868988" cy="196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609600" y="1219200"/>
            <a:ext cx="72723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2. Should we start with 6 vs. 6?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1143000" y="46482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12 cases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6858000" y="44958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12 cases</a:t>
            </a: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4038600" y="4495800"/>
            <a:ext cx="11430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3962400" y="44958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0 cases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533400" y="381000"/>
            <a:ext cx="18049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Questions: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3124200" y="5334000"/>
            <a:ext cx="51244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No. Only four outcomes will correspond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 to the balanced position.</a:t>
            </a:r>
            <a:r>
              <a:rPr lang="en-US" altLang="en-US" sz="2400" dirty="0">
                <a:latin typeface="Eurostile" pitchFamily="34" charset="0"/>
              </a:rPr>
              <a:t>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Thus twenty for the remainder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609600" y="1219200"/>
            <a:ext cx="72723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3. Should we start with 5 vs</a:t>
            </a:r>
            <a:r>
              <a:rPr lang="en-US" altLang="en-US" sz="2400" dirty="0" smtClean="0">
                <a:latin typeface="Eurostile" pitchFamily="34" charset="0"/>
              </a:rPr>
              <a:t>. 5</a:t>
            </a:r>
            <a:r>
              <a:rPr lang="en-US" altLang="en-US" sz="2400" dirty="0">
                <a:latin typeface="Eurostile" pitchFamily="34" charset="0"/>
              </a:rPr>
              <a:t>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</p:txBody>
      </p:sp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1638300" y="2436813"/>
          <a:ext cx="5868988" cy="198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8" name="CorelDRAW" r:id="rId3" imgW="5869066" imgH="1984316" progId="CorelDRAW.Graphic.10">
                  <p:embed/>
                </p:oleObj>
              </mc:Choice>
              <mc:Fallback>
                <p:oleObj name="CorelDRAW" r:id="rId3" imgW="5869066" imgH="1984316" progId="CorelDRAW.Graphic.10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2436813"/>
                        <a:ext cx="5868988" cy="198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1143000" y="46482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10 cases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6858000" y="44958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10 cases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4038600" y="4495800"/>
            <a:ext cx="11430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3962400" y="44958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4 cases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533400" y="381000"/>
            <a:ext cx="18049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Questions: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3962400" y="5334000"/>
            <a:ext cx="49260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No. In that case the balanced position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corresponds to 12 cases.</a:t>
            </a: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609600" y="1219200"/>
            <a:ext cx="72723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4. Should we start with 3 vs. 3?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graphicFrame>
        <p:nvGraphicFramePr>
          <p:cNvPr id="59397" name="Object 5"/>
          <p:cNvGraphicFramePr>
            <a:graphicFrameLocks noChangeAspect="1"/>
          </p:cNvGraphicFramePr>
          <p:nvPr/>
        </p:nvGraphicFramePr>
        <p:xfrm>
          <a:off x="1638300" y="2447925"/>
          <a:ext cx="5868988" cy="196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7" name="CorelDRAW" r:id="rId3" imgW="5869066" imgH="1963942" progId="CorelDRAW.Graphic.10">
                  <p:embed/>
                </p:oleObj>
              </mc:Choice>
              <mc:Fallback>
                <p:oleObj name="CorelDRAW" r:id="rId3" imgW="5869066" imgH="1963942" progId="CorelDRAW.Graphic.10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2447925"/>
                        <a:ext cx="5868988" cy="196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1981200" y="6096000"/>
            <a:ext cx="6499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… and the same conclusion for  1 vs. 1 and 2 vs. 2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1143000" y="46482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6 cases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6858000" y="44958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6 cases</a:t>
            </a: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4038600" y="4495800"/>
            <a:ext cx="11430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3962400" y="44958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12 cases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/>
      <p:bldP spid="5939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1343025" y="381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 b="1">
              <a:latin typeface="Eurostile" pitchFamily="34" charset="0"/>
            </a:endParaRPr>
          </a:p>
        </p:txBody>
      </p:sp>
      <p:sp>
        <p:nvSpPr>
          <p:cNvPr id="60419" name="Text Box 4"/>
          <p:cNvSpPr txBox="1">
            <a:spLocks noChangeArrowheads="1"/>
          </p:cNvSpPr>
          <p:nvPr/>
        </p:nvSpPr>
        <p:spPr bwMode="auto">
          <a:xfrm>
            <a:off x="609600" y="1219200"/>
            <a:ext cx="72723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Thus we must start with 4 vs. 4.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graphicFrame>
        <p:nvGraphicFramePr>
          <p:cNvPr id="60420" name="Object 7"/>
          <p:cNvGraphicFramePr>
            <a:graphicFrameLocks noChangeAspect="1"/>
          </p:cNvGraphicFramePr>
          <p:nvPr/>
        </p:nvGraphicFramePr>
        <p:xfrm>
          <a:off x="1638300" y="2447925"/>
          <a:ext cx="5868988" cy="196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8" name="CorelDRAW" r:id="rId3" imgW="5869066" imgH="1963942" progId="CorelDRAW.Graphic.10">
                  <p:embed/>
                </p:oleObj>
              </mc:Choice>
              <mc:Fallback>
                <p:oleObj name="CorelDRAW" r:id="rId3" imgW="5869066" imgH="1963942" progId="CorelDRAW.Graphic.10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2447925"/>
                        <a:ext cx="5868988" cy="196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1" name="Text Box 8"/>
          <p:cNvSpPr txBox="1">
            <a:spLocks noChangeArrowheads="1"/>
          </p:cNvSpPr>
          <p:nvPr/>
        </p:nvSpPr>
        <p:spPr bwMode="auto">
          <a:xfrm>
            <a:off x="1143000" y="46482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8 cases</a:t>
            </a:r>
          </a:p>
        </p:txBody>
      </p:sp>
      <p:sp>
        <p:nvSpPr>
          <p:cNvPr id="60422" name="Text Box 9"/>
          <p:cNvSpPr txBox="1">
            <a:spLocks noChangeArrowheads="1"/>
          </p:cNvSpPr>
          <p:nvPr/>
        </p:nvSpPr>
        <p:spPr bwMode="auto">
          <a:xfrm>
            <a:off x="6858000" y="44958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8 cases</a:t>
            </a:r>
          </a:p>
        </p:txBody>
      </p:sp>
      <p:sp>
        <p:nvSpPr>
          <p:cNvPr id="60423" name="Text Box 10"/>
          <p:cNvSpPr txBox="1">
            <a:spLocks noChangeArrowheads="1"/>
          </p:cNvSpPr>
          <p:nvPr/>
        </p:nvSpPr>
        <p:spPr bwMode="auto">
          <a:xfrm>
            <a:off x="4038600" y="4495800"/>
            <a:ext cx="11430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60424" name="Text Box 11"/>
          <p:cNvSpPr txBox="1">
            <a:spLocks noChangeArrowheads="1"/>
          </p:cNvSpPr>
          <p:nvPr/>
        </p:nvSpPr>
        <p:spPr bwMode="auto">
          <a:xfrm>
            <a:off x="3962400" y="44958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8 cases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524000" y="533400"/>
            <a:ext cx="602297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The ceiling function: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For a real number x, the ceiling(x) equals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the smallest integer greater than or equal to x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276600" y="2286000"/>
            <a:ext cx="22860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Examples: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ceiling(3.7) =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ceiling(3.0) =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ceiling(0.0) = 0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762000" y="4495800"/>
            <a:ext cx="7467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If you are familiar with the truncation function, notice that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the ceiling function goes in the opposite direction –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up not down.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73075" y="5832475"/>
            <a:ext cx="80914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If you owe a store 12.7 cents and they make you pay 13 cents,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they have used the ceiling function.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8" grpId="0"/>
      <p:bldP spid="614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343025" y="381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 b="1">
              <a:latin typeface="Eurostile" pitchFamily="34" charset="0"/>
            </a:endParaRP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609600" y="1219200"/>
            <a:ext cx="72723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Let’s analyze the balanced case.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graphicFrame>
        <p:nvGraphicFramePr>
          <p:cNvPr id="61444" name="Object 4"/>
          <p:cNvGraphicFramePr>
            <a:graphicFrameLocks noChangeAspect="1"/>
          </p:cNvGraphicFramePr>
          <p:nvPr/>
        </p:nvGraphicFramePr>
        <p:xfrm>
          <a:off x="1638300" y="2447925"/>
          <a:ext cx="5868988" cy="196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3" name="CorelDRAW" r:id="rId3" imgW="5869066" imgH="1963942" progId="CorelDRAW.Graphic.10">
                  <p:embed/>
                </p:oleObj>
              </mc:Choice>
              <mc:Fallback>
                <p:oleObj name="CorelDRAW" r:id="rId3" imgW="5869066" imgH="1963942" progId="CorelDRAW.Graphic.1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2447925"/>
                        <a:ext cx="5868988" cy="196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1143000" y="46482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8 cases</a:t>
            </a: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6858000" y="44958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8 cases</a:t>
            </a:r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4038600" y="4495800"/>
            <a:ext cx="11430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3962400" y="4495800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8 cases</a:t>
            </a:r>
          </a:p>
        </p:txBody>
      </p:sp>
      <p:sp>
        <p:nvSpPr>
          <p:cNvPr id="61449" name="Oval 9"/>
          <p:cNvSpPr>
            <a:spLocks noChangeArrowheads="1"/>
          </p:cNvSpPr>
          <p:nvPr/>
        </p:nvSpPr>
        <p:spPr bwMode="auto">
          <a:xfrm>
            <a:off x="3429000" y="3810000"/>
            <a:ext cx="2133600" cy="1981200"/>
          </a:xfrm>
          <a:prstGeom prst="ellips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343025" y="381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 b="1">
              <a:latin typeface="Eurostile" pitchFamily="34" charset="0"/>
            </a:endParaRPr>
          </a:p>
        </p:txBody>
      </p:sp>
      <p:graphicFrame>
        <p:nvGraphicFramePr>
          <p:cNvPr id="686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13351"/>
              </p:ext>
            </p:extLst>
          </p:nvPr>
        </p:nvGraphicFramePr>
        <p:xfrm>
          <a:off x="1637506" y="236537"/>
          <a:ext cx="5868988" cy="196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42" name="CorelDRAW" r:id="rId3" imgW="5869066" imgH="1963942" progId="CorelDRAW.Graphic.10">
                  <p:embed/>
                </p:oleObj>
              </mc:Choice>
              <mc:Fallback>
                <p:oleObj name="CorelDRAW" r:id="rId3" imgW="5869066" imgH="1963942" progId="CorelDRAW.Graphic.1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7506" y="236537"/>
                        <a:ext cx="5868988" cy="196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1066800" y="2291556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8 cases</a:t>
            </a: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6858000" y="2291555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8 cases</a:t>
            </a: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3771900" y="2200275"/>
            <a:ext cx="11430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3962400" y="2200275"/>
            <a:ext cx="114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8 cases</a:t>
            </a:r>
          </a:p>
        </p:txBody>
      </p:sp>
      <p:sp>
        <p:nvSpPr>
          <p:cNvPr id="68616" name="Oval 8"/>
          <p:cNvSpPr>
            <a:spLocks noChangeArrowheads="1"/>
          </p:cNvSpPr>
          <p:nvPr/>
        </p:nvSpPr>
        <p:spPr bwMode="auto">
          <a:xfrm>
            <a:off x="3467100" y="1514475"/>
            <a:ext cx="2133600" cy="1981200"/>
          </a:xfrm>
          <a:prstGeom prst="ellips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auto">
          <a:xfrm>
            <a:off x="381000" y="3581400"/>
            <a:ext cx="8305800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Eurostile" pitchFamily="34" charset="0"/>
              </a:rPr>
              <a:t>I claim: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Eurostile" pitchFamily="34" charset="0"/>
              </a:rPr>
              <a:t>1. Coins 1-8 must be regular – the problem is reduced to a four coin problem WITH KNOWN REGULAR COIN.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Eurostile" pitchFamily="34" charset="0"/>
              </a:rPr>
              <a:t>2. Could we use only unknowns (9 – 12)? No – one on a </a:t>
            </a:r>
            <a:r>
              <a:rPr lang="en-US" altLang="en-US" sz="1800" dirty="0" smtClean="0">
                <a:latin typeface="Eurostile" pitchFamily="34" charset="0"/>
              </a:rPr>
              <a:t>side has </a:t>
            </a:r>
            <a:r>
              <a:rPr lang="en-US" altLang="en-US" sz="1800" dirty="0">
                <a:latin typeface="Eurostile" pitchFamily="34" charset="0"/>
              </a:rPr>
              <a:t>four </a:t>
            </a:r>
            <a:r>
              <a:rPr lang="en-US" altLang="en-US" sz="1800" dirty="0" smtClean="0">
                <a:latin typeface="Eurostile" pitchFamily="34" charset="0"/>
              </a:rPr>
              <a:t>cases </a:t>
            </a:r>
            <a:r>
              <a:rPr lang="en-US" altLang="en-US" sz="1800" dirty="0">
                <a:latin typeface="Eurostile" pitchFamily="34" charset="0"/>
              </a:rPr>
              <a:t>in the balanced position, two on a </a:t>
            </a:r>
            <a:r>
              <a:rPr lang="en-US" altLang="en-US" sz="1800" dirty="0" smtClean="0">
                <a:latin typeface="Eurostile" pitchFamily="34" charset="0"/>
              </a:rPr>
              <a:t>side can </a:t>
            </a:r>
            <a:r>
              <a:rPr lang="en-US" altLang="en-US" sz="1800" dirty="0">
                <a:latin typeface="Eurostile" pitchFamily="34" charset="0"/>
              </a:rPr>
              <a:t>produces no balance.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Eurostile" pitchFamily="34" charset="0"/>
              </a:rPr>
              <a:t>3. Never need weigh with known regulars on both sides.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Eurostile" pitchFamily="34" charset="0"/>
              </a:rPr>
              <a:t>4. One regular and one unknown? No - balanced leaves 6 possibilities.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Eurostile" pitchFamily="34" charset="0"/>
              </a:rPr>
              <a:t>5. Two regular and two unknown? No - balanced leaves 4 possibilities.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Eurostile" pitchFamily="34" charset="0"/>
              </a:rPr>
              <a:t>6. </a:t>
            </a:r>
            <a:r>
              <a:rPr lang="en-US" altLang="en-US" sz="1800" dirty="0" smtClean="0">
                <a:latin typeface="Eurostile" pitchFamily="34" charset="0"/>
              </a:rPr>
              <a:t>Four </a:t>
            </a:r>
            <a:r>
              <a:rPr lang="en-US" altLang="en-US" sz="1800" dirty="0">
                <a:latin typeface="Eurostile" pitchFamily="34" charset="0"/>
              </a:rPr>
              <a:t>regular and </a:t>
            </a:r>
            <a:r>
              <a:rPr lang="en-US" altLang="en-US" sz="1800" dirty="0" smtClean="0">
                <a:latin typeface="Eurostile" pitchFamily="34" charset="0"/>
              </a:rPr>
              <a:t>four </a:t>
            </a:r>
            <a:r>
              <a:rPr lang="en-US" altLang="en-US" sz="1800" dirty="0">
                <a:latin typeface="Eurostile" pitchFamily="34" charset="0"/>
              </a:rPr>
              <a:t>unknown? No </a:t>
            </a:r>
            <a:r>
              <a:rPr lang="en-US" altLang="en-US" sz="1800" dirty="0" smtClean="0">
                <a:latin typeface="Eurostile" pitchFamily="34" charset="0"/>
              </a:rPr>
              <a:t>– either unbalanced </a:t>
            </a:r>
            <a:r>
              <a:rPr lang="en-US" altLang="en-US" sz="1800" dirty="0">
                <a:latin typeface="Eurostile" pitchFamily="34" charset="0"/>
              </a:rPr>
              <a:t>leaves 4 possibilities.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>
                <a:latin typeface="Eurostile" pitchFamily="34" charset="0"/>
              </a:rPr>
              <a:t>7. </a:t>
            </a:r>
            <a:r>
              <a:rPr lang="en-US" altLang="en-US" sz="1800" dirty="0">
                <a:latin typeface="Eurostile" pitchFamily="34" charset="0"/>
              </a:rPr>
              <a:t>Three regular and three unknown? Might work – three possibilities in each case.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634" name="Object 11"/>
          <p:cNvGraphicFramePr>
            <a:graphicFrameLocks noChangeAspect="1"/>
          </p:cNvGraphicFramePr>
          <p:nvPr/>
        </p:nvGraphicFramePr>
        <p:xfrm>
          <a:off x="2362200" y="2133600"/>
          <a:ext cx="4284663" cy="414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9" name="CorelDRAW" r:id="rId3" imgW="2778259" imgH="2690476" progId="CorelDRAW.Graphic.10">
                  <p:embed/>
                </p:oleObj>
              </mc:Choice>
              <mc:Fallback>
                <p:oleObj name="CorelDRAW" r:id="rId3" imgW="2778259" imgH="2690476" progId="CorelDRAW.Graphic.10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133600"/>
                        <a:ext cx="4284663" cy="414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5" name="Text Box 12"/>
          <p:cNvSpPr txBox="1">
            <a:spLocks noChangeArrowheads="1"/>
          </p:cNvSpPr>
          <p:nvPr/>
        </p:nvSpPr>
        <p:spPr bwMode="auto">
          <a:xfrm>
            <a:off x="1033463" y="574675"/>
            <a:ext cx="49863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And we easily work out the three situations to get: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3"/>
          <p:cNvSpPr txBox="1">
            <a:spLocks noChangeArrowheads="1"/>
          </p:cNvSpPr>
          <p:nvPr/>
        </p:nvSpPr>
        <p:spPr bwMode="auto">
          <a:xfrm>
            <a:off x="3429000" y="685800"/>
            <a:ext cx="49863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A very similar analysis works on the left side to get:</a:t>
            </a:r>
          </a:p>
        </p:txBody>
      </p:sp>
      <p:graphicFrame>
        <p:nvGraphicFramePr>
          <p:cNvPr id="70659" name="Object 4"/>
          <p:cNvGraphicFramePr>
            <a:graphicFrameLocks noChangeAspect="1"/>
          </p:cNvGraphicFramePr>
          <p:nvPr/>
        </p:nvGraphicFramePr>
        <p:xfrm>
          <a:off x="381000" y="1295400"/>
          <a:ext cx="3429000" cy="489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83" name="CorelDRAW" r:id="rId3" imgW="2788012" imgH="3976651" progId="CorelDRAW.Graphic.10">
                  <p:embed/>
                </p:oleObj>
              </mc:Choice>
              <mc:Fallback>
                <p:oleObj name="CorelDRAW" r:id="rId3" imgW="2788012" imgH="3976651" progId="CorelDRAW.Graphic.1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295400"/>
                        <a:ext cx="3429000" cy="4891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1033463" y="574675"/>
            <a:ext cx="4986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… and on the right side to get:</a:t>
            </a:r>
          </a:p>
        </p:txBody>
      </p:sp>
      <p:graphicFrame>
        <p:nvGraphicFramePr>
          <p:cNvPr id="71683" name="Object 4"/>
          <p:cNvGraphicFramePr>
            <a:graphicFrameLocks noChangeAspect="1"/>
          </p:cNvGraphicFramePr>
          <p:nvPr/>
        </p:nvGraphicFramePr>
        <p:xfrm>
          <a:off x="4800600" y="838200"/>
          <a:ext cx="3792538" cy="543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7" name="CorelDRAW" r:id="rId3" imgW="2800367" imgH="4013932" progId="CorelDRAW.Graphic.10">
                  <p:embed/>
                </p:oleObj>
              </mc:Choice>
              <mc:Fallback>
                <p:oleObj name="CorelDRAW" r:id="rId3" imgW="2800367" imgH="4013932" progId="CorelDRAW.Graphic.1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838200"/>
                        <a:ext cx="3792538" cy="543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3352800" y="533400"/>
            <a:ext cx="26892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OUR SOLUTION </a:t>
            </a:r>
            <a:endParaRPr lang="en-US" altLang="en-US" sz="2400">
              <a:latin typeface="Eurostile" pitchFamily="34" charset="0"/>
            </a:endParaRPr>
          </a:p>
        </p:txBody>
      </p:sp>
      <p:graphicFrame>
        <p:nvGraphicFramePr>
          <p:cNvPr id="72707" name="Object 9"/>
          <p:cNvGraphicFramePr>
            <a:graphicFrameLocks noChangeAspect="1"/>
          </p:cNvGraphicFramePr>
          <p:nvPr/>
        </p:nvGraphicFramePr>
        <p:xfrm>
          <a:off x="271463" y="1149350"/>
          <a:ext cx="8602662" cy="455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1" name="CorelDRAW" r:id="rId3" imgW="8602025" imgH="4558833" progId="CorelDRAW.Graphic.10">
                  <p:embed/>
                </p:oleObj>
              </mc:Choice>
              <mc:Fallback>
                <p:oleObj name="CorelDRAW" r:id="rId3" imgW="8602025" imgH="4558833" progId="CorelDRAW.Graphic.10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3" y="1149350"/>
                        <a:ext cx="8602662" cy="455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1098550" y="482600"/>
            <a:ext cx="64595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Application 3: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In any sequence of n</a:t>
            </a:r>
            <a:r>
              <a:rPr lang="en-US" altLang="en-US" sz="2400" baseline="30000">
                <a:latin typeface="Eurostile" pitchFamily="34" charset="0"/>
              </a:rPr>
              <a:t>2</a:t>
            </a:r>
            <a:r>
              <a:rPr lang="en-US" altLang="en-US" sz="2400">
                <a:latin typeface="Eurostile" pitchFamily="34" charset="0"/>
              </a:rPr>
              <a:t>+1 distinct integers, there is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a subsequence of length n+1 that is either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 strictly increasing or strictly decreasing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1905000" y="2743200"/>
            <a:ext cx="4198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n=2:   3,5,1,2,4           2,3,5,4,1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669925" y="3886200"/>
            <a:ext cx="6973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n=3:   2,5,4,6,10,7,9,1,8,3          10,1,6,3,8,9,2,4,5,7</a:t>
            </a: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1752600" y="4800600"/>
            <a:ext cx="55197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n=4:  7,9,13,3,22,6,4,8,25,1,2,16,19,26,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10,12,15,20,23,5,24,11,14,21,18,17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/>
      <p:bldP spid="73732" grpId="0"/>
      <p:bldP spid="7373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098550" y="482600"/>
            <a:ext cx="64595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Application 3: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In any sequence of n</a:t>
            </a:r>
            <a:r>
              <a:rPr lang="en-US" altLang="en-US" sz="2400" baseline="30000">
                <a:latin typeface="Eurostile" pitchFamily="34" charset="0"/>
              </a:rPr>
              <a:t>2</a:t>
            </a:r>
            <a:r>
              <a:rPr lang="en-US" altLang="en-US" sz="2400">
                <a:latin typeface="Eurostile" pitchFamily="34" charset="0"/>
              </a:rPr>
              <a:t>+1 distinct integers, there is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a subsequence of length n+1 that is either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 strictly increasing or strictly decreasing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905000" y="2743200"/>
            <a:ext cx="4198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n=2:   3,5,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1</a:t>
            </a:r>
            <a:r>
              <a:rPr lang="en-US" altLang="en-US" sz="2400">
                <a:latin typeface="Eurostile" pitchFamily="34" charset="0"/>
              </a:rPr>
              <a:t>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2</a:t>
            </a:r>
            <a:r>
              <a:rPr lang="en-US" altLang="en-US" sz="2400">
                <a:latin typeface="Eurostile" pitchFamily="34" charset="0"/>
              </a:rPr>
              <a:t>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4</a:t>
            </a:r>
            <a:r>
              <a:rPr lang="en-US" altLang="en-US" sz="2400">
                <a:latin typeface="Eurostile" pitchFamily="34" charset="0"/>
              </a:rPr>
              <a:t>           2,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4</a:t>
            </a:r>
            <a:r>
              <a:rPr lang="en-US" altLang="en-US" sz="2400">
                <a:latin typeface="Eurostile" pitchFamily="34" charset="0"/>
              </a:rPr>
              <a:t>,5,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3</a:t>
            </a:r>
            <a:r>
              <a:rPr lang="en-US" altLang="en-US" sz="2400">
                <a:latin typeface="Eurostile" pitchFamily="34" charset="0"/>
              </a:rPr>
              <a:t>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1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69925" y="3886200"/>
            <a:ext cx="6973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n=3:   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2</a:t>
            </a:r>
            <a:r>
              <a:rPr lang="en-US" altLang="en-US" sz="2400">
                <a:latin typeface="Eurostile" pitchFamily="34" charset="0"/>
              </a:rPr>
              <a:t>,5,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4</a:t>
            </a:r>
            <a:r>
              <a:rPr lang="en-US" altLang="en-US" sz="2400">
                <a:latin typeface="Eurostile" pitchFamily="34" charset="0"/>
              </a:rPr>
              <a:t>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6</a:t>
            </a:r>
            <a:r>
              <a:rPr lang="en-US" altLang="en-US" sz="2400">
                <a:latin typeface="Eurostile" pitchFamily="34" charset="0"/>
              </a:rPr>
              <a:t>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10</a:t>
            </a:r>
            <a:r>
              <a:rPr lang="en-US" altLang="en-US" sz="2400">
                <a:latin typeface="Eurostile" pitchFamily="34" charset="0"/>
              </a:rPr>
              <a:t>,7,9,1,8,3          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10</a:t>
            </a:r>
            <a:r>
              <a:rPr lang="en-US" altLang="en-US" sz="2400">
                <a:latin typeface="Eurostile" pitchFamily="34" charset="0"/>
              </a:rPr>
              <a:t>,1,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6</a:t>
            </a:r>
            <a:r>
              <a:rPr lang="en-US" altLang="en-US" sz="2400">
                <a:latin typeface="Eurostile" pitchFamily="34" charset="0"/>
              </a:rPr>
              <a:t>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3</a:t>
            </a:r>
            <a:r>
              <a:rPr lang="en-US" altLang="en-US" sz="2400">
                <a:latin typeface="Eurostile" pitchFamily="34" charset="0"/>
              </a:rPr>
              <a:t>,8,9,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2</a:t>
            </a:r>
            <a:r>
              <a:rPr lang="en-US" altLang="en-US" sz="2400">
                <a:latin typeface="Eurostile" pitchFamily="34" charset="0"/>
              </a:rPr>
              <a:t>,4,5,7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752600" y="4800600"/>
            <a:ext cx="55197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n=4:  7,9,13,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3</a:t>
            </a:r>
            <a:r>
              <a:rPr lang="en-US" altLang="en-US" sz="2400">
                <a:latin typeface="Eurostile" pitchFamily="34" charset="0"/>
              </a:rPr>
              <a:t>,22,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6</a:t>
            </a:r>
            <a:r>
              <a:rPr lang="en-US" altLang="en-US" sz="2400">
                <a:latin typeface="Eurostile" pitchFamily="34" charset="0"/>
              </a:rPr>
              <a:t>,4,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8</a:t>
            </a:r>
            <a:r>
              <a:rPr lang="en-US" altLang="en-US" sz="2400">
                <a:latin typeface="Eurostile" pitchFamily="34" charset="0"/>
              </a:rPr>
              <a:t>,25,1,2,16,19,26,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10</a:t>
            </a:r>
            <a:r>
              <a:rPr lang="en-US" altLang="en-US" sz="2400">
                <a:latin typeface="Eurostile" pitchFamily="34" charset="0"/>
              </a:rPr>
              <a:t>,</a:t>
            </a:r>
            <a:r>
              <a:rPr lang="en-US" altLang="en-US" sz="2400">
                <a:solidFill>
                  <a:srgbClr val="FF3300"/>
                </a:solidFill>
                <a:latin typeface="Eurostile" pitchFamily="34" charset="0"/>
              </a:rPr>
              <a:t>12</a:t>
            </a:r>
            <a:r>
              <a:rPr lang="en-US" altLang="en-US" sz="2400">
                <a:latin typeface="Eurostile" pitchFamily="34" charset="0"/>
              </a:rPr>
              <a:t>,15,20,23,5,24,11,14,21,18,17</a:t>
            </a:r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V="1">
            <a:off x="3352800" y="32766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5181600" y="3200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V="1">
            <a:off x="1600200" y="4343400"/>
            <a:ext cx="1295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5105400" y="4343400"/>
            <a:ext cx="1600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 flipV="1">
            <a:off x="2590800" y="5943600"/>
            <a:ext cx="2133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1375"/>
      </p:ext>
    </p:extLst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1098550" y="482600"/>
            <a:ext cx="64595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Application 3: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In any sequence of n</a:t>
            </a:r>
            <a:r>
              <a:rPr lang="en-US" altLang="en-US" sz="2400" baseline="30000">
                <a:latin typeface="Eurostile" pitchFamily="34" charset="0"/>
              </a:rPr>
              <a:t>2</a:t>
            </a:r>
            <a:r>
              <a:rPr lang="en-US" altLang="en-US" sz="2400">
                <a:latin typeface="Eurostile" pitchFamily="34" charset="0"/>
              </a:rPr>
              <a:t>+1 distinct integers, there is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a subsequence of length n+1 that is either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 strictly increasing or strictly decreasing</a:t>
            </a:r>
          </a:p>
        </p:txBody>
      </p:sp>
      <p:sp>
        <p:nvSpPr>
          <p:cNvPr id="74755" name="Text Box 6"/>
          <p:cNvSpPr txBox="1">
            <a:spLocks noChangeArrowheads="1"/>
          </p:cNvSpPr>
          <p:nvPr/>
        </p:nvSpPr>
        <p:spPr bwMode="auto">
          <a:xfrm>
            <a:off x="1371600" y="2362200"/>
            <a:ext cx="6091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Idea: Could we solve this by considering cases?</a:t>
            </a:r>
          </a:p>
        </p:txBody>
      </p:sp>
      <p:sp>
        <p:nvSpPr>
          <p:cNvPr id="74756" name="Text Box 7"/>
          <p:cNvSpPr txBox="1">
            <a:spLocks noChangeArrowheads="1"/>
          </p:cNvSpPr>
          <p:nvPr/>
        </p:nvSpPr>
        <p:spPr bwMode="auto">
          <a:xfrm>
            <a:off x="609600" y="2819400"/>
            <a:ext cx="4697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For sequences of length 2: 2 cases </a:t>
            </a:r>
          </a:p>
        </p:txBody>
      </p:sp>
      <p:sp>
        <p:nvSpPr>
          <p:cNvPr id="74757" name="Text Box 8"/>
          <p:cNvSpPr txBox="1">
            <a:spLocks noChangeArrowheads="1"/>
          </p:cNvSpPr>
          <p:nvPr/>
        </p:nvSpPr>
        <p:spPr bwMode="auto">
          <a:xfrm>
            <a:off x="914400" y="3276600"/>
            <a:ext cx="5072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For sequences of length 5: 120 cases </a:t>
            </a:r>
          </a:p>
        </p:txBody>
      </p:sp>
      <p:sp>
        <p:nvSpPr>
          <p:cNvPr id="74758" name="Text Box 9"/>
          <p:cNvSpPr txBox="1">
            <a:spLocks noChangeArrowheads="1"/>
          </p:cNvSpPr>
          <p:nvPr/>
        </p:nvSpPr>
        <p:spPr bwMode="auto">
          <a:xfrm>
            <a:off x="1371600" y="3733800"/>
            <a:ext cx="6129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For sequences of length 10: 3,628,800 cases </a:t>
            </a:r>
          </a:p>
        </p:txBody>
      </p:sp>
      <p:sp>
        <p:nvSpPr>
          <p:cNvPr id="74759" name="Text Box 10"/>
          <p:cNvSpPr txBox="1">
            <a:spLocks noChangeArrowheads="1"/>
          </p:cNvSpPr>
          <p:nvPr/>
        </p:nvSpPr>
        <p:spPr bwMode="auto">
          <a:xfrm>
            <a:off x="1752600" y="4191000"/>
            <a:ext cx="5834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For sequences of length 17: 3.6 10</a:t>
            </a:r>
            <a:r>
              <a:rPr lang="en-US" altLang="en-US" sz="2400" baseline="30000" dirty="0">
                <a:latin typeface="Eurostile" pitchFamily="34" charset="0"/>
              </a:rPr>
              <a:t>14</a:t>
            </a:r>
            <a:r>
              <a:rPr lang="en-US" altLang="en-US" sz="2400" dirty="0">
                <a:latin typeface="Eurostile" pitchFamily="34" charset="0"/>
              </a:rPr>
              <a:t> cases </a:t>
            </a:r>
          </a:p>
        </p:txBody>
      </p:sp>
      <p:sp>
        <p:nvSpPr>
          <p:cNvPr id="74760" name="Text Box 11"/>
          <p:cNvSpPr txBox="1">
            <a:spLocks noChangeArrowheads="1"/>
          </p:cNvSpPr>
          <p:nvPr/>
        </p:nvSpPr>
        <p:spPr bwMode="auto">
          <a:xfrm>
            <a:off x="2095500" y="4648200"/>
            <a:ext cx="5908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For sequences of length 26: 4.0 10 </a:t>
            </a:r>
            <a:r>
              <a:rPr lang="en-US" altLang="en-US" sz="2400" baseline="30000" dirty="0">
                <a:latin typeface="Eurostile" pitchFamily="34" charset="0"/>
              </a:rPr>
              <a:t>26</a:t>
            </a:r>
            <a:r>
              <a:rPr lang="en-US" altLang="en-US" sz="2400" dirty="0">
                <a:latin typeface="Eurostile" pitchFamily="34" charset="0"/>
              </a:rPr>
              <a:t> cases </a:t>
            </a:r>
          </a:p>
        </p:txBody>
      </p:sp>
      <p:sp>
        <p:nvSpPr>
          <p:cNvPr id="74761" name="Text Box 12"/>
          <p:cNvSpPr txBox="1">
            <a:spLocks noChangeArrowheads="1"/>
          </p:cNvSpPr>
          <p:nvPr/>
        </p:nvSpPr>
        <p:spPr bwMode="auto">
          <a:xfrm>
            <a:off x="2590800" y="5105400"/>
            <a:ext cx="5910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For sequences of length 37: 1.4 10 </a:t>
            </a:r>
            <a:r>
              <a:rPr lang="en-US" altLang="en-US" sz="2400" baseline="30000" dirty="0">
                <a:latin typeface="Eurostile" pitchFamily="34" charset="0"/>
              </a:rPr>
              <a:t>43</a:t>
            </a:r>
            <a:r>
              <a:rPr lang="en-US" altLang="en-US" sz="2400" dirty="0">
                <a:latin typeface="Eurostile" pitchFamily="34" charset="0"/>
              </a:rPr>
              <a:t> cases 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/>
      <p:bldP spid="74756" grpId="0"/>
      <p:bldP spid="74757" grpId="0"/>
      <p:bldP spid="74758" grpId="0"/>
      <p:bldP spid="74759" grpId="0"/>
      <p:bldP spid="74760" grpId="0"/>
      <p:bldP spid="74761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778" name="Object 2"/>
          <p:cNvGraphicFramePr>
            <a:graphicFrameLocks noChangeAspect="1"/>
          </p:cNvGraphicFramePr>
          <p:nvPr/>
        </p:nvGraphicFramePr>
        <p:xfrm>
          <a:off x="609600" y="1752600"/>
          <a:ext cx="1433513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09" name="CorelDRAW" r:id="rId3" imgW="914400" imgH="914400" progId="CorelDRAW.Graphic.10">
                  <p:embed/>
                </p:oleObj>
              </mc:Choice>
              <mc:Fallback>
                <p:oleObj name="CorelDRAW" r:id="rId3" imgW="914400" imgH="914400" progId="CorelDRAW.Graphic.10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752600"/>
                        <a:ext cx="1433513" cy="140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295400" y="609600"/>
            <a:ext cx="7010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dirty="0" smtClean="0">
                <a:latin typeface="Eurostile" pitchFamily="34" charset="0"/>
              </a:rPr>
              <a:t>Remember The </a:t>
            </a:r>
            <a:r>
              <a:rPr lang="en-US" altLang="en-US" dirty="0">
                <a:latin typeface="Eurostile" pitchFamily="34" charset="0"/>
              </a:rPr>
              <a:t>Limits of Computation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2286000" y="1524000"/>
            <a:ext cx="579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Speed: </a:t>
            </a:r>
            <a:r>
              <a:rPr lang="en-US" altLang="en-US" sz="2400" i="1">
                <a:latin typeface="Eurostile" pitchFamily="34" charset="0"/>
              </a:rPr>
              <a:t>speed of light  = 3 10 </a:t>
            </a:r>
            <a:r>
              <a:rPr lang="en-US" altLang="en-US" sz="2400" i="1" baseline="30000">
                <a:latin typeface="Eurostile" pitchFamily="34" charset="0"/>
              </a:rPr>
              <a:t>8</a:t>
            </a:r>
            <a:r>
              <a:rPr lang="en-US" altLang="en-US" sz="2400" i="1">
                <a:latin typeface="Eurostile" pitchFamily="34" charset="0"/>
              </a:rPr>
              <a:t> m/s</a:t>
            </a:r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2286000" y="2133600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Distance: </a:t>
            </a:r>
            <a:r>
              <a:rPr lang="en-US" altLang="en-US" sz="2400" i="1">
                <a:latin typeface="Eurostile" pitchFamily="34" charset="0"/>
              </a:rPr>
              <a:t>proton width = 10 </a:t>
            </a:r>
            <a:r>
              <a:rPr lang="en-US" altLang="en-US" sz="2400" i="1" baseline="30000">
                <a:latin typeface="Eurostile" pitchFamily="34" charset="0"/>
              </a:rPr>
              <a:t>–15</a:t>
            </a:r>
            <a:r>
              <a:rPr lang="en-US" altLang="en-US" sz="2400" i="1">
                <a:latin typeface="Eurostile" pitchFamily="34" charset="0"/>
              </a:rPr>
              <a:t> m</a:t>
            </a: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1257300" y="3352800"/>
            <a:ext cx="60023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With one operation being performed in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the time light crosses a proton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there would be 3 10</a:t>
            </a:r>
            <a:r>
              <a:rPr lang="en-US" altLang="en-US" sz="2400" baseline="30000">
                <a:latin typeface="Eurostile" pitchFamily="34" charset="0"/>
              </a:rPr>
              <a:t>23</a:t>
            </a:r>
            <a:r>
              <a:rPr lang="en-US" altLang="en-US" sz="2400">
                <a:latin typeface="Eurostile" pitchFamily="34" charset="0"/>
              </a:rPr>
              <a:t> operations per second.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1415673" y="4953000"/>
            <a:ext cx="579036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Compare this with current serial processor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speeds of </a:t>
            </a:r>
            <a:r>
              <a:rPr lang="en-US" altLang="en-US" sz="2400" dirty="0" smtClean="0">
                <a:latin typeface="Eurostile" pitchFamily="34" charset="0"/>
              </a:rPr>
              <a:t>10</a:t>
            </a:r>
            <a:r>
              <a:rPr lang="en-US" altLang="en-US" sz="2400" baseline="30000" dirty="0" smtClean="0">
                <a:latin typeface="Eurostile" pitchFamily="34" charset="0"/>
              </a:rPr>
              <a:t>12</a:t>
            </a:r>
            <a:r>
              <a:rPr lang="en-US" altLang="en-US" sz="2400" dirty="0" smtClean="0">
                <a:latin typeface="Eurostile" pitchFamily="34" charset="0"/>
              </a:rPr>
              <a:t> </a:t>
            </a:r>
            <a:r>
              <a:rPr lang="en-US" altLang="en-US" sz="2400" dirty="0">
                <a:latin typeface="Eurostile" pitchFamily="34" charset="0"/>
              </a:rPr>
              <a:t>operations per second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219200" y="381000"/>
            <a:ext cx="6211888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latin typeface="Eurostile" pitchFamily="34" charset="0"/>
              </a:rPr>
              <a:t>The Extended (i.e. coolguy)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latin typeface="Eurostile" pitchFamily="34" charset="0"/>
              </a:rPr>
              <a:t>Pigeonhole Principle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133600" y="1828800"/>
            <a:ext cx="4168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Statement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447800" y="2514600"/>
            <a:ext cx="5638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Children’s Version: </a:t>
            </a:r>
            <a:r>
              <a:rPr lang="en-US" altLang="en-US" sz="2400" i="1" dirty="0">
                <a:latin typeface="Eurostile" pitchFamily="34" charset="0"/>
              </a:rPr>
              <a:t>“If you try to stuff k pigeons in n holes there must be at least ceiling (k/n) pigeons in some hole.”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143000" y="4038600"/>
            <a:ext cx="6553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latin typeface="Eurostile" pitchFamily="34" charset="0"/>
              </a:rPr>
              <a:t>Smartypants</a:t>
            </a:r>
            <a:r>
              <a:rPr lang="en-US" altLang="en-US" sz="2400" dirty="0">
                <a:latin typeface="Eurostile" pitchFamily="34" charset="0"/>
              </a:rPr>
              <a:t> Version: </a:t>
            </a:r>
            <a:r>
              <a:rPr lang="en-US" altLang="en-US" sz="2400" i="1" dirty="0">
                <a:latin typeface="Eurostile" pitchFamily="34" charset="0"/>
              </a:rPr>
              <a:t>“If sets A and B are finite and f:A      B, then there is some element b of B so that cardinality(f </a:t>
            </a:r>
            <a:r>
              <a:rPr lang="en-US" altLang="en-US" sz="2400" i="1" baseline="30000" dirty="0">
                <a:latin typeface="Eurostile" pitchFamily="34" charset="0"/>
              </a:rPr>
              <a:t>-1</a:t>
            </a:r>
            <a:r>
              <a:rPr lang="en-US" altLang="en-US" sz="2400" i="1" dirty="0">
                <a:latin typeface="Eurostile" pitchFamily="34" charset="0"/>
              </a:rPr>
              <a:t>(b)) is at least ceiling (cardinality(A)/ cardinality(B).”</a:t>
            </a: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2209800" y="4648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0"/>
      <p:bldP spid="8198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3"/>
          <p:cNvSpPr txBox="1">
            <a:spLocks noChangeArrowheads="1"/>
          </p:cNvSpPr>
          <p:nvPr/>
        </p:nvSpPr>
        <p:spPr bwMode="auto">
          <a:xfrm>
            <a:off x="1295400" y="609600"/>
            <a:ext cx="7010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Eurostile" pitchFamily="34" charset="0"/>
              </a:rPr>
              <a:t>The Limits of Computation</a:t>
            </a:r>
          </a:p>
        </p:txBody>
      </p:sp>
      <p:sp>
        <p:nvSpPr>
          <p:cNvPr id="76803" name="Text Box 6"/>
          <p:cNvSpPr txBox="1">
            <a:spLocks noChangeArrowheads="1"/>
          </p:cNvSpPr>
          <p:nvPr/>
        </p:nvSpPr>
        <p:spPr bwMode="auto">
          <a:xfrm>
            <a:off x="1524000" y="1447800"/>
            <a:ext cx="60023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With one operation being performed in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the time light crosses a proton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there would be 3 10</a:t>
            </a:r>
            <a:r>
              <a:rPr lang="en-US" altLang="en-US" sz="2400" baseline="30000">
                <a:latin typeface="Eurostile" pitchFamily="34" charset="0"/>
              </a:rPr>
              <a:t>23</a:t>
            </a:r>
            <a:r>
              <a:rPr lang="en-US" altLang="en-US" sz="2400">
                <a:latin typeface="Eurostile" pitchFamily="34" charset="0"/>
              </a:rPr>
              <a:t> operations per second.</a:t>
            </a:r>
          </a:p>
        </p:txBody>
      </p:sp>
      <p:sp>
        <p:nvSpPr>
          <p:cNvPr id="76804" name="Text Box 8"/>
          <p:cNvSpPr txBox="1">
            <a:spLocks noChangeArrowheads="1"/>
          </p:cNvSpPr>
          <p:nvPr/>
        </p:nvSpPr>
        <p:spPr bwMode="auto">
          <a:xfrm>
            <a:off x="2528888" y="2860675"/>
            <a:ext cx="42576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Big Bang: 14 Billion years ago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… that’s 4.4 10</a:t>
            </a:r>
            <a:r>
              <a:rPr lang="en-US" altLang="en-US" sz="2400" baseline="30000">
                <a:latin typeface="Eurostile" pitchFamily="34" charset="0"/>
              </a:rPr>
              <a:t>17</a:t>
            </a:r>
            <a:r>
              <a:rPr lang="en-US" altLang="en-US" sz="2400">
                <a:latin typeface="Eurostile" pitchFamily="34" charset="0"/>
              </a:rPr>
              <a:t> seconds ago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So we could have done 1.3 10</a:t>
            </a:r>
            <a:r>
              <a:rPr lang="en-US" altLang="en-US" sz="2400" baseline="30000">
                <a:latin typeface="Eurostile" pitchFamily="34" charset="0"/>
              </a:rPr>
              <a:t>41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operations since the Big Bang.</a:t>
            </a:r>
          </a:p>
        </p:txBody>
      </p:sp>
      <p:sp>
        <p:nvSpPr>
          <p:cNvPr id="76805" name="Text Box 9"/>
          <p:cNvSpPr txBox="1">
            <a:spLocks noChangeArrowheads="1"/>
          </p:cNvSpPr>
          <p:nvPr/>
        </p:nvSpPr>
        <p:spPr bwMode="auto">
          <a:xfrm>
            <a:off x="4572000" y="35814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76806" name="Text Box 10"/>
          <p:cNvSpPr txBox="1">
            <a:spLocks noChangeArrowheads="1"/>
          </p:cNvSpPr>
          <p:nvPr/>
        </p:nvSpPr>
        <p:spPr bwMode="auto">
          <a:xfrm>
            <a:off x="1371600" y="53340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76807" name="Text Box 11"/>
          <p:cNvSpPr txBox="1">
            <a:spLocks noChangeArrowheads="1"/>
          </p:cNvSpPr>
          <p:nvPr/>
        </p:nvSpPr>
        <p:spPr bwMode="auto">
          <a:xfrm>
            <a:off x="1139825" y="5070475"/>
            <a:ext cx="691356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So we could not have proved this (using enumeration)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even for the case of subsequences of length 7 from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sequences of length 37.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8"/>
          <p:cNvSpPr txBox="1">
            <a:spLocks noChangeArrowheads="1"/>
          </p:cNvSpPr>
          <p:nvPr/>
        </p:nvSpPr>
        <p:spPr bwMode="auto">
          <a:xfrm>
            <a:off x="457200" y="3048000"/>
            <a:ext cx="8316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But with the pigeon hole principle we can prove it in two minutes.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914400" y="990600"/>
            <a:ext cx="7315200" cy="502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We will use a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FF3300"/>
                </a:solidFill>
                <a:latin typeface="Eurostile" pitchFamily="34" charset="0"/>
              </a:rPr>
              <a:t>Proof by Contradiction.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This means we will show that it is impossible for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our result to be false.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Since a statement must be either true or false,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if it is impossible to be false, it must be true.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685800" y="762000"/>
            <a:ext cx="77724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So we assume that our result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“In any sequence of n</a:t>
            </a:r>
            <a:r>
              <a:rPr lang="en-US" altLang="en-US" sz="2400" baseline="30000" dirty="0">
                <a:solidFill>
                  <a:srgbClr val="FFFF00"/>
                </a:solidFill>
                <a:latin typeface="Eurostile" pitchFamily="34" charset="0"/>
              </a:rPr>
              <a:t>2</a:t>
            </a: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+1 distinct integers, there is a subsequence of length n+1 that is either strictly increasing or strictly decreasing”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is false.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That means there is some sequence of n</a:t>
            </a:r>
            <a:r>
              <a:rPr lang="en-US" altLang="en-US" sz="2400" baseline="30000" dirty="0">
                <a:latin typeface="Eurostile" pitchFamily="34" charset="0"/>
              </a:rPr>
              <a:t>2</a:t>
            </a:r>
            <a:r>
              <a:rPr lang="en-US" altLang="en-US" sz="2400" dirty="0">
                <a:latin typeface="Eurostile" pitchFamily="34" charset="0"/>
              </a:rPr>
              <a:t>+1 distinct integers, so that there is </a:t>
            </a:r>
            <a:r>
              <a:rPr lang="en-US" altLang="en-US" sz="2400" b="1" dirty="0">
                <a:latin typeface="Eurostile" pitchFamily="34" charset="0"/>
              </a:rPr>
              <a:t>NO</a:t>
            </a:r>
            <a:r>
              <a:rPr lang="en-US" altLang="en-US" sz="2400" dirty="0">
                <a:latin typeface="Eurostile" pitchFamily="34" charset="0"/>
              </a:rPr>
              <a:t> subsequence of length n+1 that is strictly increasing </a:t>
            </a:r>
            <a:r>
              <a:rPr lang="en-US" altLang="en-US" sz="2400" b="1" dirty="0" smtClean="0">
                <a:latin typeface="Eurostile" pitchFamily="34" charset="0"/>
              </a:rPr>
              <a:t>AND</a:t>
            </a:r>
            <a:r>
              <a:rPr lang="en-US" altLang="en-US" sz="2400" dirty="0" smtClean="0">
                <a:latin typeface="Eurostile" pitchFamily="34" charset="0"/>
              </a:rPr>
              <a:t> </a:t>
            </a:r>
            <a:r>
              <a:rPr lang="en-US" altLang="en-US" sz="2400" b="1" dirty="0">
                <a:latin typeface="Eurostile" pitchFamily="34" charset="0"/>
              </a:rPr>
              <a:t>NO</a:t>
            </a:r>
            <a:r>
              <a:rPr lang="en-US" altLang="en-US" sz="2400" dirty="0">
                <a:latin typeface="Eurostile" pitchFamily="34" charset="0"/>
              </a:rPr>
              <a:t> subsequence of length n+1 that strictly decreasing.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FF99FF"/>
                </a:solidFill>
                <a:latin typeface="Eurostile" pitchFamily="34" charset="0"/>
              </a:rPr>
              <a:t>Once again, our object is to show that this is impossible.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 dirty="0">
              <a:solidFill>
                <a:srgbClr val="FF99FF"/>
              </a:solidFill>
              <a:latin typeface="Eurostile" pitchFamily="34" charset="0"/>
            </a:endParaRP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371600" y="685800"/>
            <a:ext cx="6477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The process that is described now will be applied to a particular example sequence, but it could be applied to </a:t>
            </a:r>
            <a:r>
              <a:rPr lang="en-US" altLang="en-US" sz="2400" b="1">
                <a:latin typeface="Eurostile" pitchFamily="34" charset="0"/>
              </a:rPr>
              <a:t>ANY</a:t>
            </a:r>
            <a:r>
              <a:rPr lang="en-US" altLang="en-US" sz="2400">
                <a:latin typeface="Eurostile" pitchFamily="34" charset="0"/>
              </a:rPr>
              <a:t> sequence.</a:t>
            </a: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1295400" y="2251075"/>
            <a:ext cx="6934200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Start with a sequence:   </a:t>
            </a: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2,5,4,6,10,7,9,1,8,3</a:t>
            </a:r>
            <a:r>
              <a:rPr lang="en-US" altLang="en-US" sz="2400" dirty="0">
                <a:latin typeface="Eurostile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			(here n = 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Let’s start at the right end and figure out the lengths of the longest strictly </a:t>
            </a: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increasing</a:t>
            </a:r>
            <a:r>
              <a:rPr lang="en-US" altLang="en-US" sz="2400" dirty="0">
                <a:latin typeface="Eurostile" pitchFamily="34" charset="0"/>
              </a:rPr>
              <a:t> subsequence and strictly </a:t>
            </a: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decreasing</a:t>
            </a:r>
            <a:r>
              <a:rPr lang="en-US" altLang="en-US" sz="2400" dirty="0">
                <a:latin typeface="Eurostile" pitchFamily="34" charset="0"/>
              </a:rPr>
              <a:t> subsequence </a:t>
            </a:r>
            <a:r>
              <a:rPr lang="en-US" altLang="en-US" sz="2400" b="1" dirty="0">
                <a:solidFill>
                  <a:srgbClr val="FFFF00"/>
                </a:solidFill>
                <a:latin typeface="Eurostile" pitchFamily="34" charset="0"/>
              </a:rPr>
              <a:t>starting from that point and using that number</a:t>
            </a:r>
            <a:r>
              <a:rPr lang="en-US" altLang="en-US" sz="2400" dirty="0">
                <a:latin typeface="Eurostile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Obviously the lengths of the longest strictly increasing and strictly decreasing subsequence starting at the </a:t>
            </a: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3</a:t>
            </a:r>
            <a:r>
              <a:rPr lang="en-US" altLang="en-US" sz="2400" dirty="0">
                <a:latin typeface="Eurostile" pitchFamily="34" charset="0"/>
              </a:rPr>
              <a:t> are both one. We’ll indicate this by the pair (1,1).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3"/>
          <p:cNvSpPr txBox="1">
            <a:spLocks noChangeArrowheads="1"/>
          </p:cNvSpPr>
          <p:nvPr/>
        </p:nvSpPr>
        <p:spPr bwMode="auto">
          <a:xfrm>
            <a:off x="609600" y="304800"/>
            <a:ext cx="8153400" cy="593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			                             		       (1,1)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FFFF00"/>
              </a:solidFill>
              <a:latin typeface="Eurostile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2,       5,       4,       6,       10,       7,       9,      1,      8,      3</a:t>
            </a:r>
            <a:r>
              <a:rPr lang="en-US" altLang="en-US" sz="2400" dirty="0">
                <a:latin typeface="Eurostile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Now let’s move to the 8 and notice that the length of the longest  strictly </a:t>
            </a: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increasing</a:t>
            </a:r>
            <a:r>
              <a:rPr lang="en-US" altLang="en-US" sz="2400" dirty="0">
                <a:latin typeface="Eurostile" pitchFamily="34" charset="0"/>
              </a:rPr>
              <a:t> subsequence  is still one but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The length of the longest strictly </a:t>
            </a: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decreasing</a:t>
            </a:r>
            <a:r>
              <a:rPr lang="en-US" altLang="en-US" sz="2400" dirty="0">
                <a:latin typeface="Eurostile" pitchFamily="34" charset="0"/>
              </a:rPr>
              <a:t> subsequence starting from 8 is two. So we have the pair (1,2) and we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write 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                                                                                  (1,2)   (1,1)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FFFF00"/>
              </a:solidFill>
              <a:latin typeface="Eurostile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2,       5,       4,       6,       10,       7,       9,      1,      8,      3</a:t>
            </a:r>
            <a:r>
              <a:rPr lang="en-US" altLang="en-US" sz="2400" dirty="0">
                <a:latin typeface="Eurostile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87043" name="Line 4"/>
          <p:cNvSpPr>
            <a:spLocks noChangeShapeType="1"/>
          </p:cNvSpPr>
          <p:nvPr/>
        </p:nvSpPr>
        <p:spPr bwMode="auto">
          <a:xfrm>
            <a:off x="8153400" y="762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44" name="Line 6"/>
          <p:cNvSpPr>
            <a:spLocks noChangeShapeType="1"/>
          </p:cNvSpPr>
          <p:nvPr/>
        </p:nvSpPr>
        <p:spPr bwMode="auto">
          <a:xfrm>
            <a:off x="8153400" y="4419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45" name="Line 7"/>
          <p:cNvSpPr>
            <a:spLocks noChangeShapeType="1"/>
          </p:cNvSpPr>
          <p:nvPr/>
        </p:nvSpPr>
        <p:spPr bwMode="auto">
          <a:xfrm>
            <a:off x="7467600" y="4419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4" grpId="0" animBg="1"/>
      <p:bldP spid="87045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609600" y="304800"/>
            <a:ext cx="815340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  <a:latin typeface="Eurostile" pitchFamily="34" charset="0"/>
              </a:rPr>
              <a:t>			                             		       </a:t>
            </a:r>
            <a:r>
              <a:rPr lang="en-US" altLang="en-US" sz="2400">
                <a:latin typeface="Eurostile" pitchFamily="34" charset="0"/>
              </a:rPr>
              <a:t>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We could keep moving left determining lengths of the longest  strictly increasing subsequence and the longest strictly decreasing subsequence starting from each number.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We get: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  <a:latin typeface="Eurostile" pitchFamily="34" charset="0"/>
              </a:rPr>
              <a:t> (5,2)    (4,3)  (4,2)   (3,2)   (1,4)   (2,2)   (1,3) (2,1)  (1,2)  (1,1)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FFFF00"/>
              </a:solidFill>
              <a:latin typeface="Eurostile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FF00"/>
                </a:solidFill>
                <a:latin typeface="Eurostile" pitchFamily="34" charset="0"/>
              </a:rPr>
              <a:t>2,       5,       4,       6,       10,       7,       9,      1,      8,      3</a:t>
            </a:r>
            <a:r>
              <a:rPr lang="en-US" altLang="en-US" sz="2400">
                <a:latin typeface="Eurostile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89091" name="Line 3"/>
          <p:cNvSpPr>
            <a:spLocks noChangeShapeType="1"/>
          </p:cNvSpPr>
          <p:nvPr/>
        </p:nvSpPr>
        <p:spPr bwMode="auto">
          <a:xfrm>
            <a:off x="44196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2" name="Line 4"/>
          <p:cNvSpPr>
            <a:spLocks noChangeShapeType="1"/>
          </p:cNvSpPr>
          <p:nvPr/>
        </p:nvSpPr>
        <p:spPr bwMode="auto">
          <a:xfrm>
            <a:off x="60198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3" name="Line 5"/>
          <p:cNvSpPr>
            <a:spLocks noChangeShapeType="1"/>
          </p:cNvSpPr>
          <p:nvPr/>
        </p:nvSpPr>
        <p:spPr bwMode="auto">
          <a:xfrm>
            <a:off x="52578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11430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5" name="Line 7"/>
          <p:cNvSpPr>
            <a:spLocks noChangeShapeType="1"/>
          </p:cNvSpPr>
          <p:nvPr/>
        </p:nvSpPr>
        <p:spPr bwMode="auto">
          <a:xfrm>
            <a:off x="19812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27432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7" name="Line 9"/>
          <p:cNvSpPr>
            <a:spLocks noChangeShapeType="1"/>
          </p:cNvSpPr>
          <p:nvPr/>
        </p:nvSpPr>
        <p:spPr bwMode="auto">
          <a:xfrm>
            <a:off x="35052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8" name="Line 10"/>
          <p:cNvSpPr>
            <a:spLocks noChangeShapeType="1"/>
          </p:cNvSpPr>
          <p:nvPr/>
        </p:nvSpPr>
        <p:spPr bwMode="auto">
          <a:xfrm>
            <a:off x="67818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9" name="Line 11"/>
          <p:cNvSpPr>
            <a:spLocks noChangeShapeType="1"/>
          </p:cNvSpPr>
          <p:nvPr/>
        </p:nvSpPr>
        <p:spPr bwMode="auto">
          <a:xfrm>
            <a:off x="74676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100" name="Line 12"/>
          <p:cNvSpPr>
            <a:spLocks noChangeShapeType="1"/>
          </p:cNvSpPr>
          <p:nvPr/>
        </p:nvSpPr>
        <p:spPr bwMode="auto">
          <a:xfrm>
            <a:off x="81534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101" name="Text Box 13"/>
          <p:cNvSpPr txBox="1">
            <a:spLocks noChangeArrowheads="1"/>
          </p:cNvSpPr>
          <p:nvPr/>
        </p:nvSpPr>
        <p:spPr bwMode="auto">
          <a:xfrm>
            <a:off x="304800" y="4572000"/>
            <a:ext cx="85344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We needed to get either a strictly increasing subsequence or strictly decreasing subsequence of length four. We actually got both – and, in fact, a strictly increasing subsequences of length </a:t>
            </a:r>
            <a:r>
              <a:rPr lang="en-US" altLang="en-US" sz="2400" b="1" dirty="0">
                <a:solidFill>
                  <a:srgbClr val="FFFF00"/>
                </a:solidFill>
                <a:latin typeface="Eurostile" pitchFamily="34" charset="0"/>
              </a:rPr>
              <a:t>five</a:t>
            </a:r>
            <a:r>
              <a:rPr lang="en-US" altLang="en-US" sz="2400" dirty="0">
                <a:latin typeface="Eurostile" pitchFamily="34" charset="0"/>
              </a:rPr>
              <a:t>.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But does this always happen?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685800" y="-152400"/>
            <a:ext cx="82296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			                             		       </a:t>
            </a:r>
            <a:r>
              <a:rPr lang="en-US" altLang="en-US" sz="2400" dirty="0">
                <a:latin typeface="Eurostile" pitchFamily="34" charset="0"/>
              </a:rPr>
              <a:t>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 (5,2)    (4,3)  (4,2)   (3,2)   (1,4)   (2,2)   (1,3) (2,1)  (1,2)  (1,1)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FFFF00"/>
              </a:solidFill>
              <a:latin typeface="Eurostile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Eurostile" pitchFamily="34" charset="0"/>
              </a:rPr>
              <a:t>2,       5,       4,       6,       10,       7,       9,      1,      8,      3</a:t>
            </a:r>
            <a:r>
              <a:rPr lang="en-US" altLang="en-US" sz="2400" dirty="0">
                <a:latin typeface="Eurostile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</p:txBody>
      </p:sp>
      <p:sp>
        <p:nvSpPr>
          <p:cNvPr id="92163" name="Line 3"/>
          <p:cNvSpPr>
            <a:spLocks noChangeShapeType="1"/>
          </p:cNvSpPr>
          <p:nvPr/>
        </p:nvSpPr>
        <p:spPr bwMode="auto">
          <a:xfrm>
            <a:off x="45720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64" name="Line 4"/>
          <p:cNvSpPr>
            <a:spLocks noChangeShapeType="1"/>
          </p:cNvSpPr>
          <p:nvPr/>
        </p:nvSpPr>
        <p:spPr bwMode="auto">
          <a:xfrm>
            <a:off x="61722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65" name="Line 5"/>
          <p:cNvSpPr>
            <a:spLocks noChangeShapeType="1"/>
          </p:cNvSpPr>
          <p:nvPr/>
        </p:nvSpPr>
        <p:spPr bwMode="auto">
          <a:xfrm>
            <a:off x="54102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66" name="Line 6"/>
          <p:cNvSpPr>
            <a:spLocks noChangeShapeType="1"/>
          </p:cNvSpPr>
          <p:nvPr/>
        </p:nvSpPr>
        <p:spPr bwMode="auto">
          <a:xfrm>
            <a:off x="12954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67" name="Line 7"/>
          <p:cNvSpPr>
            <a:spLocks noChangeShapeType="1"/>
          </p:cNvSpPr>
          <p:nvPr/>
        </p:nvSpPr>
        <p:spPr bwMode="auto">
          <a:xfrm>
            <a:off x="21336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68" name="Line 8"/>
          <p:cNvSpPr>
            <a:spLocks noChangeShapeType="1"/>
          </p:cNvSpPr>
          <p:nvPr/>
        </p:nvSpPr>
        <p:spPr bwMode="auto">
          <a:xfrm>
            <a:off x="28956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69" name="Line 9"/>
          <p:cNvSpPr>
            <a:spLocks noChangeShapeType="1"/>
          </p:cNvSpPr>
          <p:nvPr/>
        </p:nvSpPr>
        <p:spPr bwMode="auto">
          <a:xfrm>
            <a:off x="36576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70" name="Line 10"/>
          <p:cNvSpPr>
            <a:spLocks noChangeShapeType="1"/>
          </p:cNvSpPr>
          <p:nvPr/>
        </p:nvSpPr>
        <p:spPr bwMode="auto">
          <a:xfrm>
            <a:off x="69342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71" name="Line 11"/>
          <p:cNvSpPr>
            <a:spLocks noChangeShapeType="1"/>
          </p:cNvSpPr>
          <p:nvPr/>
        </p:nvSpPr>
        <p:spPr bwMode="auto">
          <a:xfrm>
            <a:off x="76200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72" name="Line 12"/>
          <p:cNvSpPr>
            <a:spLocks noChangeShapeType="1"/>
          </p:cNvSpPr>
          <p:nvPr/>
        </p:nvSpPr>
        <p:spPr bwMode="auto">
          <a:xfrm>
            <a:off x="83058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73" name="Text Box 13"/>
          <p:cNvSpPr txBox="1">
            <a:spLocks noChangeArrowheads="1"/>
          </p:cNvSpPr>
          <p:nvPr/>
        </p:nvSpPr>
        <p:spPr bwMode="auto">
          <a:xfrm>
            <a:off x="381000" y="2819400"/>
            <a:ext cx="8534400" cy="375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What can the (up, down) pairs be?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If no subsequence of length four exists, “up” and “down” must be 1,2, or 3. That leaves only </a:t>
            </a:r>
            <a:r>
              <a:rPr lang="en-US" altLang="en-US" sz="2800" b="1" dirty="0">
                <a:latin typeface="Eurostile" pitchFamily="34" charset="0"/>
              </a:rPr>
              <a:t>9</a:t>
            </a:r>
            <a:r>
              <a:rPr lang="en-US" altLang="en-US" sz="2400" dirty="0">
                <a:latin typeface="Eurostile" pitchFamily="34" charset="0"/>
              </a:rPr>
              <a:t> possibilities. 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But there are </a:t>
            </a:r>
            <a:r>
              <a:rPr lang="en-US" altLang="en-US" sz="2800" b="1" dirty="0" smtClean="0">
                <a:latin typeface="Eurostile" pitchFamily="34" charset="0"/>
              </a:rPr>
              <a:t>10</a:t>
            </a:r>
            <a:r>
              <a:rPr lang="en-US" altLang="en-US" sz="2400" dirty="0" smtClean="0">
                <a:latin typeface="Eurostile" pitchFamily="34" charset="0"/>
              </a:rPr>
              <a:t> </a:t>
            </a:r>
            <a:r>
              <a:rPr lang="en-US" altLang="en-US" sz="2400" dirty="0">
                <a:latin typeface="Eurostile" pitchFamily="34" charset="0"/>
              </a:rPr>
              <a:t>pairs.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2400" dirty="0">
              <a:latin typeface="Eurostile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So at least two would have to match.</a:t>
            </a:r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Box 13"/>
          <p:cNvSpPr txBox="1">
            <a:spLocks noChangeArrowheads="1"/>
          </p:cNvSpPr>
          <p:nvPr/>
        </p:nvSpPr>
        <p:spPr bwMode="auto">
          <a:xfrm>
            <a:off x="3283027" y="228600"/>
            <a:ext cx="230822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dirty="0">
                <a:latin typeface="Eurostile" pitchFamily="34" charset="0"/>
              </a:rPr>
              <a:t>MATCH?</a:t>
            </a:r>
          </a:p>
        </p:txBody>
      </p:sp>
      <p:sp>
        <p:nvSpPr>
          <p:cNvPr id="97283" name="TextBox 14"/>
          <p:cNvSpPr txBox="1">
            <a:spLocks noChangeArrowheads="1"/>
          </p:cNvSpPr>
          <p:nvPr/>
        </p:nvSpPr>
        <p:spPr bwMode="auto">
          <a:xfrm>
            <a:off x="304800" y="1176805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Suppose </a:t>
            </a:r>
            <a:r>
              <a:rPr lang="en-US" altLang="en-US" sz="2400" dirty="0" err="1">
                <a:latin typeface="Eurostile" pitchFamily="34" charset="0"/>
              </a:rPr>
              <a:t>i</a:t>
            </a:r>
            <a:r>
              <a:rPr lang="en-US" altLang="en-US" sz="2400" dirty="0">
                <a:latin typeface="Eurostile" pitchFamily="34" charset="0"/>
              </a:rPr>
              <a:t> and j have the same (up, down) </a:t>
            </a:r>
            <a:r>
              <a:rPr lang="en-US" altLang="en-US" sz="2400" dirty="0" err="1" smtClean="0">
                <a:latin typeface="Eurostile" pitchFamily="34" charset="0"/>
              </a:rPr>
              <a:t>pairand</a:t>
            </a:r>
            <a:r>
              <a:rPr lang="en-US" altLang="en-US" sz="2400" dirty="0" smtClean="0">
                <a:latin typeface="Eurostile" pitchFamily="34" charset="0"/>
              </a:rPr>
              <a:t> </a:t>
            </a:r>
            <a:r>
              <a:rPr lang="en-US" altLang="en-US" sz="2400" dirty="0" err="1">
                <a:latin typeface="Eurostile" pitchFamily="34" charset="0"/>
              </a:rPr>
              <a:t>i</a:t>
            </a:r>
            <a:r>
              <a:rPr lang="en-US" altLang="en-US" sz="2400" dirty="0">
                <a:latin typeface="Eurostile" pitchFamily="34" charset="0"/>
              </a:rPr>
              <a:t> precedes j </a:t>
            </a:r>
          </a:p>
        </p:txBody>
      </p:sp>
      <p:sp>
        <p:nvSpPr>
          <p:cNvPr id="97284" name="TextBox 15"/>
          <p:cNvSpPr txBox="1">
            <a:spLocks noChangeArrowheads="1"/>
          </p:cNvSpPr>
          <p:nvPr/>
        </p:nvSpPr>
        <p:spPr bwMode="auto">
          <a:xfrm>
            <a:off x="1140210" y="1752600"/>
            <a:ext cx="6756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If </a:t>
            </a:r>
            <a:r>
              <a:rPr lang="en-US" altLang="en-US" sz="2400" dirty="0" err="1">
                <a:latin typeface="Eurostile" pitchFamily="34" charset="0"/>
              </a:rPr>
              <a:t>i</a:t>
            </a:r>
            <a:r>
              <a:rPr lang="en-US" altLang="en-US" sz="2400" dirty="0">
                <a:latin typeface="Eurostile" pitchFamily="34" charset="0"/>
              </a:rPr>
              <a:t> &lt; j then </a:t>
            </a:r>
            <a:r>
              <a:rPr lang="en-US" altLang="en-US" sz="2400" dirty="0" err="1">
                <a:latin typeface="Eurostile" pitchFamily="34" charset="0"/>
              </a:rPr>
              <a:t>i</a:t>
            </a:r>
            <a:r>
              <a:rPr lang="en-US" altLang="en-US" sz="2400" dirty="0">
                <a:latin typeface="Eurostile" pitchFamily="34" charset="0"/>
              </a:rPr>
              <a:t> should have a greater “up” count than j. </a:t>
            </a:r>
          </a:p>
        </p:txBody>
      </p:sp>
      <p:sp>
        <p:nvSpPr>
          <p:cNvPr id="97285" name="TextBox 16"/>
          <p:cNvSpPr txBox="1">
            <a:spLocks noChangeArrowheads="1"/>
          </p:cNvSpPr>
          <p:nvPr/>
        </p:nvSpPr>
        <p:spPr bwMode="auto">
          <a:xfrm>
            <a:off x="968664" y="3526191"/>
            <a:ext cx="7121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If </a:t>
            </a:r>
            <a:r>
              <a:rPr lang="en-US" altLang="en-US" sz="2400" dirty="0" err="1">
                <a:latin typeface="Eurostile" pitchFamily="34" charset="0"/>
              </a:rPr>
              <a:t>i</a:t>
            </a:r>
            <a:r>
              <a:rPr lang="en-US" altLang="en-US" sz="2400" dirty="0">
                <a:latin typeface="Eurostile" pitchFamily="34" charset="0"/>
              </a:rPr>
              <a:t> &gt; j then </a:t>
            </a:r>
            <a:r>
              <a:rPr lang="en-US" altLang="en-US" sz="2400" dirty="0" err="1">
                <a:latin typeface="Eurostile" pitchFamily="34" charset="0"/>
              </a:rPr>
              <a:t>i</a:t>
            </a:r>
            <a:r>
              <a:rPr lang="en-US" altLang="en-US" sz="2400" dirty="0">
                <a:latin typeface="Eurostile" pitchFamily="34" charset="0"/>
              </a:rPr>
              <a:t> should have a greater “down” count than j. </a:t>
            </a:r>
          </a:p>
        </p:txBody>
      </p:sp>
      <p:sp>
        <p:nvSpPr>
          <p:cNvPr id="97286" name="TextBox 17"/>
          <p:cNvSpPr txBox="1">
            <a:spLocks noChangeArrowheads="1"/>
          </p:cNvSpPr>
          <p:nvPr/>
        </p:nvSpPr>
        <p:spPr bwMode="auto">
          <a:xfrm>
            <a:off x="1851025" y="5257800"/>
            <a:ext cx="5267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Contradiction: there cannot be a match.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26238" y="5943600"/>
            <a:ext cx="7691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3300"/>
                </a:solidFill>
              </a:rPr>
              <a:t>Conclusion: There is always such a subsequence.</a:t>
            </a:r>
            <a:endParaRPr lang="en-US" sz="2800" b="1" dirty="0">
              <a:solidFill>
                <a:srgbClr val="FF33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60822" y="2283768"/>
            <a:ext cx="8707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FFFF00"/>
                </a:solidFill>
              </a:rPr>
              <a:t>(3,2) </a:t>
            </a:r>
            <a:endParaRPr lang="en-US" dirty="0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4529427" y="274543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365223" y="3064526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FFFF00"/>
                </a:solidFill>
              </a:rPr>
              <a:t>6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281998" y="2285207"/>
            <a:ext cx="8707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FFFF00"/>
                </a:solidFill>
              </a:rPr>
              <a:t>(3,2) </a:t>
            </a:r>
            <a:endParaRPr lang="en-US" dirty="0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5703850" y="274543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516940" y="3064527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 smtClean="0">
                <a:solidFill>
                  <a:srgbClr val="FFFF00"/>
                </a:solidFill>
              </a:rPr>
              <a:t>8</a:t>
            </a:r>
            <a:endParaRPr lang="en-US" dirty="0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3454782" y="444399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290578" y="4763085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 smtClean="0">
                <a:solidFill>
                  <a:srgbClr val="FFFF00"/>
                </a:solidFill>
              </a:rPr>
              <a:t>8</a:t>
            </a:r>
            <a:endParaRPr lang="en-US" dirty="0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4629205" y="444399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442295" y="4763086"/>
            <a:ext cx="373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 smtClean="0">
                <a:solidFill>
                  <a:srgbClr val="FFFF00"/>
                </a:solidFill>
              </a:rPr>
              <a:t>6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072653" y="3980888"/>
            <a:ext cx="8707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FFFF00"/>
                </a:solidFill>
              </a:rPr>
              <a:t>(3,2) 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193829" y="3982327"/>
            <a:ext cx="8707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FFFF00"/>
                </a:solidFill>
              </a:rPr>
              <a:t>(3,2) </a:t>
            </a:r>
            <a:endParaRPr lang="en-US" dirty="0"/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/>
      <p:bldP spid="97284" grpId="0"/>
      <p:bldP spid="97285" grpId="0"/>
      <p:bldP spid="97286" grpId="0"/>
      <p:bldP spid="2" grpId="0"/>
      <p:bldP spid="3" grpId="0"/>
      <p:bldP spid="9" grpId="0" animBg="1"/>
      <p:bldP spid="4" grpId="0"/>
      <p:bldP spid="11" grpId="0"/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/>
      <p:bldP spid="19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Pigeonhole Problems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006674"/>
      </p:ext>
    </p:extLst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219200" y="381000"/>
            <a:ext cx="6211888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latin typeface="Eurostile" pitchFamily="34" charset="0"/>
              </a:rPr>
              <a:t>The Extended (i.e. coolguy)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latin typeface="Eurostile" pitchFamily="34" charset="0"/>
              </a:rPr>
              <a:t>Pigeonhole Principle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133600" y="1828800"/>
            <a:ext cx="4168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Example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81000" y="2590800"/>
            <a:ext cx="48006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Twelve people are on an elevator and they exit on five different floors. At least three got off on the same floor.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(since the ceiling(12/5) = 3)</a:t>
            </a:r>
          </a:p>
        </p:txBody>
      </p:sp>
      <p:pic>
        <p:nvPicPr>
          <p:cNvPr id="5" name="Picture 6" descr="https://encrypted-tbn0.gstatic.com/images?q=tbn:ANd9GcSOruf_aCPCItLHnJp9WJLcaPne7n7L5h_-lmmYSXLK7OPY5Jb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6551" y="2590800"/>
            <a:ext cx="3227399" cy="414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676400"/>
            <a:ext cx="8077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en-US" sz="2400" dirty="0" smtClean="0"/>
              <a:t>1. If </a:t>
            </a:r>
            <a:r>
              <a:rPr lang="en-US" sz="2400" dirty="0"/>
              <a:t>you have only two colors of socks – white and black – and you grab three socks, you are guaranteed to have a matching pair</a:t>
            </a:r>
            <a:r>
              <a:rPr lang="en-US" sz="2400" dirty="0" smtClean="0"/>
              <a:t>.</a:t>
            </a:r>
          </a:p>
          <a:p>
            <a:pPr fontAlgn="base"/>
            <a:endParaRPr lang="en-US" sz="2400" dirty="0" smtClean="0"/>
          </a:p>
          <a:p>
            <a:pPr lvl="1" algn="l"/>
            <a:r>
              <a:rPr lang="en-US" dirty="0" smtClean="0"/>
              <a:t>Pigeons: socks (3)</a:t>
            </a:r>
          </a:p>
          <a:p>
            <a:pPr lvl="1" algn="l"/>
            <a:r>
              <a:rPr lang="en-US" dirty="0" smtClean="0"/>
              <a:t>Holes: colors (2)</a:t>
            </a:r>
          </a:p>
          <a:p>
            <a:pPr lvl="1" algn="l"/>
            <a:endParaRPr lang="en-US" dirty="0"/>
          </a:p>
          <a:p>
            <a:pPr lvl="1" algn="l"/>
            <a:r>
              <a:rPr lang="en-US" dirty="0" smtClean="0"/>
              <a:t>Two of the socks must have the same color.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1356"/>
      </p:ext>
    </p:extLst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676400"/>
            <a:ext cx="8077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en-US" sz="2400" dirty="0"/>
              <a:t>2. Suppose no Texan has more than 200,000 hairs on his or her head. There are at least 120 Texans with exactly the same number of head hairs</a:t>
            </a:r>
            <a:r>
              <a:rPr lang="en-US" sz="2400" dirty="0" smtClean="0"/>
              <a:t>.</a:t>
            </a:r>
          </a:p>
          <a:p>
            <a:pPr fontAlgn="base"/>
            <a:endParaRPr lang="en-US" sz="2400" dirty="0" smtClean="0"/>
          </a:p>
          <a:p>
            <a:pPr lvl="1" algn="l"/>
            <a:r>
              <a:rPr lang="en-US" dirty="0" smtClean="0"/>
              <a:t>Pigeons: Texans (more than 25,000,000)</a:t>
            </a:r>
          </a:p>
          <a:p>
            <a:pPr lvl="1" algn="l"/>
            <a:r>
              <a:rPr lang="en-US" dirty="0" smtClean="0"/>
              <a:t>Holes: Number of head hairs (200,001)</a:t>
            </a:r>
          </a:p>
          <a:p>
            <a:pPr lvl="1" algn="l"/>
            <a:endParaRPr lang="en-US" dirty="0" smtClean="0"/>
          </a:p>
          <a:p>
            <a:pPr lvl="1" algn="l"/>
            <a:r>
              <a:rPr lang="en-US" dirty="0" smtClean="0"/>
              <a:t>There must be some number of head hairs shared by </a:t>
            </a:r>
          </a:p>
          <a:p>
            <a:pPr lvl="1" algn="l"/>
            <a:r>
              <a:rPr lang="en-US" dirty="0"/>
              <a:t>	</a:t>
            </a:r>
            <a:endParaRPr lang="en-US" dirty="0" smtClean="0"/>
          </a:p>
          <a:p>
            <a:pPr lvl="1" algn="l"/>
            <a:endParaRPr lang="en-US" dirty="0" smtClean="0"/>
          </a:p>
          <a:p>
            <a:pPr lvl="1" algn="l"/>
            <a:endParaRPr lang="en-US" dirty="0"/>
          </a:p>
          <a:p>
            <a:pPr lvl="1" algn="l"/>
            <a:endParaRPr lang="en-US" dirty="0" smtClean="0"/>
          </a:p>
          <a:p>
            <a:pPr lvl="1" algn="l"/>
            <a:r>
              <a:rPr lang="en-US" dirty="0" smtClean="0"/>
              <a:t>Texans.</a:t>
            </a:r>
          </a:p>
          <a:p>
            <a:pPr fontAlgn="base"/>
            <a:endParaRPr lang="en-US" sz="24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625960"/>
              </p:ext>
            </p:extLst>
          </p:nvPr>
        </p:nvGraphicFramePr>
        <p:xfrm>
          <a:off x="1524000" y="4648200"/>
          <a:ext cx="6629400" cy="1276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78" name="Equation" r:id="rId3" imgW="2374560" imgH="457200" progId="Equation.DSMT4">
                  <p:embed/>
                </p:oleObj>
              </mc:Choice>
              <mc:Fallback>
                <p:oleObj name="Equation" r:id="rId3" imgW="23745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0" y="4648200"/>
                        <a:ext cx="6629400" cy="12762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2909468"/>
      </p:ext>
    </p:extLst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6764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en-US" sz="2400" dirty="0"/>
              <a:t>3. Suppose </a:t>
            </a:r>
            <a:r>
              <a:rPr lang="en-US" sz="2400" b="1" dirty="0"/>
              <a:t>S</a:t>
            </a:r>
            <a:r>
              <a:rPr lang="en-US" sz="2400" dirty="0"/>
              <a:t> is a set of 8 integers. There exist two distinct elements of </a:t>
            </a:r>
            <a:r>
              <a:rPr lang="en-US" sz="2400" b="1" dirty="0"/>
              <a:t>S</a:t>
            </a:r>
            <a:r>
              <a:rPr lang="en-US" sz="2400" dirty="0"/>
              <a:t> whose difference is a multiple of 7.</a:t>
            </a:r>
          </a:p>
        </p:txBody>
      </p:sp>
      <p:sp>
        <p:nvSpPr>
          <p:cNvPr id="2" name="Rectangle 1"/>
          <p:cNvSpPr/>
          <p:nvPr/>
        </p:nvSpPr>
        <p:spPr>
          <a:xfrm>
            <a:off x="609600" y="2690336"/>
            <a:ext cx="7696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l"/>
            <a:r>
              <a:rPr lang="en-US" dirty="0" smtClean="0"/>
              <a:t>Pigeons: Set </a:t>
            </a:r>
            <a:r>
              <a:rPr lang="en-US" b="1" dirty="0" smtClean="0"/>
              <a:t>S</a:t>
            </a:r>
            <a:r>
              <a:rPr lang="en-US" dirty="0" smtClean="0"/>
              <a:t> (8)</a:t>
            </a:r>
          </a:p>
          <a:p>
            <a:pPr lvl="1" algn="l"/>
            <a:r>
              <a:rPr lang="en-US" dirty="0" smtClean="0"/>
              <a:t>Holes: Remainder when divided by 7 (7)</a:t>
            </a:r>
          </a:p>
          <a:p>
            <a:pPr lvl="1" algn="l"/>
            <a:endParaRPr lang="en-US" dirty="0" smtClean="0"/>
          </a:p>
          <a:p>
            <a:pPr lvl="1" algn="l"/>
            <a:r>
              <a:rPr lang="en-US" dirty="0" smtClean="0"/>
              <a:t>Two of the numbers, </a:t>
            </a:r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b,</a:t>
            </a:r>
            <a:r>
              <a:rPr lang="en-US" dirty="0" smtClean="0"/>
              <a:t> must have the same remainder when divided by 7. That is:</a:t>
            </a:r>
          </a:p>
          <a:p>
            <a:pPr lvl="1" algn="l"/>
            <a:r>
              <a:rPr lang="en-US" dirty="0" smtClean="0"/>
              <a:t>		</a:t>
            </a:r>
            <a:r>
              <a:rPr lang="en-US" i="1" dirty="0" smtClean="0"/>
              <a:t>a</a:t>
            </a:r>
            <a:r>
              <a:rPr lang="en-US" dirty="0" smtClean="0"/>
              <a:t> = 7</a:t>
            </a:r>
            <a:r>
              <a:rPr lang="en-US" i="1" dirty="0" smtClean="0"/>
              <a:t>m</a:t>
            </a:r>
            <a:r>
              <a:rPr lang="en-US" dirty="0" smtClean="0"/>
              <a:t> + </a:t>
            </a:r>
            <a:r>
              <a:rPr lang="en-US" i="1" dirty="0" smtClean="0"/>
              <a:t>r</a:t>
            </a:r>
            <a:r>
              <a:rPr lang="en-US" dirty="0" smtClean="0"/>
              <a:t>  and  </a:t>
            </a:r>
            <a:r>
              <a:rPr lang="en-US" i="1" dirty="0" smtClean="0"/>
              <a:t>b</a:t>
            </a:r>
            <a:r>
              <a:rPr lang="en-US" dirty="0" smtClean="0"/>
              <a:t> = 7</a:t>
            </a:r>
            <a:r>
              <a:rPr lang="en-US" i="1" dirty="0" smtClean="0"/>
              <a:t>n </a:t>
            </a:r>
            <a:r>
              <a:rPr lang="en-US" dirty="0" smtClean="0"/>
              <a:t>+ </a:t>
            </a:r>
            <a:r>
              <a:rPr lang="en-US" i="1" dirty="0" smtClean="0"/>
              <a:t>r</a:t>
            </a:r>
          </a:p>
          <a:p>
            <a:pPr lvl="1" algn="l"/>
            <a:r>
              <a:rPr lang="en-US" dirty="0" smtClean="0"/>
              <a:t>		</a:t>
            </a:r>
            <a:r>
              <a:rPr lang="en-US" i="1" dirty="0" smtClean="0"/>
              <a:t>a </a:t>
            </a:r>
            <a:r>
              <a:rPr lang="en-US" dirty="0" smtClean="0"/>
              <a:t>-</a:t>
            </a:r>
            <a:r>
              <a:rPr lang="en-US" i="1" dirty="0" smtClean="0"/>
              <a:t>b</a:t>
            </a:r>
            <a:r>
              <a:rPr lang="en-US" dirty="0" smtClean="0"/>
              <a:t> = 7</a:t>
            </a:r>
            <a:r>
              <a:rPr lang="en-US" i="1" dirty="0" smtClean="0"/>
              <a:t>m </a:t>
            </a:r>
            <a:r>
              <a:rPr lang="en-US" dirty="0" smtClean="0"/>
              <a:t>+</a:t>
            </a:r>
            <a:r>
              <a:rPr lang="en-US" i="1" dirty="0" smtClean="0"/>
              <a:t>r </a:t>
            </a:r>
            <a:r>
              <a:rPr lang="en-US" dirty="0" smtClean="0"/>
              <a:t>- (7</a:t>
            </a:r>
            <a:r>
              <a:rPr lang="en-US" i="1" dirty="0" smtClean="0"/>
              <a:t>n </a:t>
            </a:r>
            <a:r>
              <a:rPr lang="en-US" dirty="0" smtClean="0"/>
              <a:t>+</a:t>
            </a:r>
            <a:r>
              <a:rPr lang="en-US" i="1" dirty="0" smtClean="0"/>
              <a:t>r</a:t>
            </a:r>
            <a:r>
              <a:rPr lang="en-US" dirty="0" smtClean="0"/>
              <a:t>) = 7(</a:t>
            </a:r>
            <a:r>
              <a:rPr lang="en-US" i="1" dirty="0" smtClean="0"/>
              <a:t>m </a:t>
            </a:r>
            <a:r>
              <a:rPr lang="en-US" dirty="0" smtClean="0"/>
              <a:t>- </a:t>
            </a:r>
            <a:r>
              <a:rPr lang="en-US" i="1" dirty="0" smtClean="0"/>
              <a:t>n</a:t>
            </a:r>
            <a:r>
              <a:rPr lang="en-US" dirty="0" smtClean="0"/>
              <a:t>).</a:t>
            </a:r>
          </a:p>
          <a:p>
            <a:pPr lvl="1" algn="l"/>
            <a:r>
              <a:rPr lang="en-US" dirty="0" smtClean="0"/>
              <a:t>		So </a:t>
            </a:r>
            <a:r>
              <a:rPr lang="en-US" i="1" dirty="0" smtClean="0"/>
              <a:t>a </a:t>
            </a:r>
            <a:r>
              <a:rPr lang="en-US" dirty="0" smtClean="0"/>
              <a:t>- </a:t>
            </a:r>
            <a:r>
              <a:rPr lang="en-US" i="1" dirty="0" smtClean="0"/>
              <a:t>b</a:t>
            </a:r>
            <a:r>
              <a:rPr lang="en-US" dirty="0" smtClean="0"/>
              <a:t> is a multiple of 7.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394961"/>
      </p:ext>
    </p:extLst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682262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en-US" sz="2400" dirty="0"/>
              <a:t>4. Among any group of six acquaintances there is either a subgroup of three mutual friends or three mutual enemies</a:t>
            </a:r>
            <a:r>
              <a:rPr lang="en-US" sz="2400" dirty="0" smtClean="0"/>
              <a:t>.</a:t>
            </a:r>
          </a:p>
          <a:p>
            <a:pPr fontAlgn="base"/>
            <a:endParaRPr lang="en-US" sz="2400" dirty="0"/>
          </a:p>
          <a:p>
            <a:pPr lvl="1" algn="l"/>
            <a:r>
              <a:rPr lang="en-US" i="1" dirty="0" smtClean="0"/>
              <a:t>Done in the lecture.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34382414"/>
      </p:ext>
    </p:extLst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676400"/>
            <a:ext cx="8077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/>
              <a:t>5. Given twelve coins – exactly eleven of which have equal weight - determine which coin is different and whether it is heavy or light in a minimal number of </a:t>
            </a:r>
            <a:r>
              <a:rPr lang="en-US" sz="2400" dirty="0" err="1"/>
              <a:t>weighings</a:t>
            </a:r>
            <a:r>
              <a:rPr lang="en-US" sz="2400" dirty="0"/>
              <a:t> using a three position balance</a:t>
            </a:r>
            <a:r>
              <a:rPr lang="en-US" sz="2400" dirty="0" smtClean="0"/>
              <a:t>.</a:t>
            </a:r>
          </a:p>
          <a:p>
            <a:pPr algn="l" fontAlgn="base"/>
            <a:endParaRPr lang="en-US" sz="2400" dirty="0" smtClean="0"/>
          </a:p>
          <a:p>
            <a:pPr lvl="1" algn="l"/>
            <a:r>
              <a:rPr lang="en-US" i="1" dirty="0" smtClean="0"/>
              <a:t>Done in the lecture.</a:t>
            </a:r>
          </a:p>
          <a:p>
            <a:pPr algn="l"/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49033649"/>
      </p:ext>
    </p:extLst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9954" y="838200"/>
            <a:ext cx="8077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/>
              <a:t>6. Given seven coins such that exactly five of the coins have equal weight and each of the other two coins is different – possibly heavy or lighter.  To determine which coins are different and whether each different coin is heavy or light requires at least five </a:t>
            </a:r>
            <a:r>
              <a:rPr lang="en-US" sz="2400" dirty="0" err="1"/>
              <a:t>weighings</a:t>
            </a:r>
            <a:r>
              <a:rPr lang="en-US" sz="2400" dirty="0"/>
              <a:t> using a three position balance</a:t>
            </a:r>
            <a:r>
              <a:rPr lang="en-US" sz="2400" dirty="0" smtClean="0"/>
              <a:t>.</a:t>
            </a:r>
          </a:p>
          <a:p>
            <a:pPr algn="l"/>
            <a:endParaRPr lang="en-US" sz="2400" dirty="0"/>
          </a:p>
          <a:p>
            <a:pPr lvl="1" algn="l"/>
            <a:r>
              <a:rPr lang="en-US" sz="2400" dirty="0" smtClean="0"/>
              <a:t>There are 7 x 6 / 2 = 21 different ways to choose the two  odd-weight coins. The first can be heavy or light (2 possibilities) an the second can be heavy or light (2 possibilities). Thus there are 21 x 2 x 2 = 84 different configurations possible. But four </a:t>
            </a:r>
            <a:r>
              <a:rPr lang="en-US" sz="2400" dirty="0" err="1" smtClean="0"/>
              <a:t>weighings</a:t>
            </a:r>
            <a:r>
              <a:rPr lang="en-US" sz="2400" dirty="0" smtClean="0"/>
              <a:t> using a balance can discriminate only 3</a:t>
            </a:r>
            <a:r>
              <a:rPr lang="en-US" sz="2400" baseline="30000" dirty="0" smtClean="0"/>
              <a:t>4</a:t>
            </a:r>
            <a:r>
              <a:rPr lang="en-US" sz="2400" dirty="0" smtClean="0"/>
              <a:t> = 81 configurations. Thus, with whatever weighing strategy at least two configurations will appear identical.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09611903"/>
      </p:ext>
    </p:extLst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476071"/>
            <a:ext cx="8077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/>
              <a:t>7. Given five points inside an equilateral triangle of side length 2, at least two of the points are within 1 unit distance from each </a:t>
            </a:r>
            <a:r>
              <a:rPr lang="en-US" sz="2400" dirty="0" smtClean="0"/>
              <a:t>other. </a:t>
            </a:r>
          </a:p>
          <a:p>
            <a:pPr algn="l"/>
            <a:endParaRPr lang="en-US" sz="2400" dirty="0"/>
          </a:p>
          <a:p>
            <a:pPr lvl="1" algn="l"/>
            <a:r>
              <a:rPr lang="en-US" sz="2400" dirty="0" smtClean="0"/>
              <a:t>Form four triangles by connecting the midpoints of the sides. The side length of these triangles is 1.</a:t>
            </a:r>
          </a:p>
          <a:p>
            <a:pPr lvl="1" algn="l"/>
            <a:endParaRPr lang="en-US" sz="2400" dirty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lvl="1" algn="l"/>
            <a:r>
              <a:rPr lang="en-US" sz="2400" dirty="0" smtClean="0"/>
              <a:t>Since there are four triangles and five points, two of the points must lie in the same triangle. But two points inside an equilateral triangle with side length 1 must be no more than distance 1 apart.</a:t>
            </a:r>
            <a:endParaRPr lang="en-US" sz="2400" dirty="0"/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4018085" y="3733800"/>
            <a:ext cx="644769" cy="9577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390900" y="3733800"/>
            <a:ext cx="125437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3390900" y="3733800"/>
            <a:ext cx="647700" cy="95771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2696308" y="2843847"/>
            <a:ext cx="1295400" cy="184767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696308" y="4691518"/>
            <a:ext cx="2590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3997570" y="2843846"/>
            <a:ext cx="1295400" cy="18476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7293578"/>
      </p:ext>
    </p:extLst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676400"/>
            <a:ext cx="8077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/>
              <a:t>8. In any sequence of n</a:t>
            </a:r>
            <a:r>
              <a:rPr lang="en-US" sz="2400" baseline="30000" dirty="0"/>
              <a:t>2</a:t>
            </a:r>
            <a:r>
              <a:rPr lang="en-US" sz="2400" dirty="0"/>
              <a:t>+1 distinct integers, there is a subsequence of length n+1 that is either strictly increasing or strictly decreasing</a:t>
            </a:r>
            <a:r>
              <a:rPr lang="en-US" sz="2400" dirty="0" smtClean="0"/>
              <a:t>.</a:t>
            </a:r>
          </a:p>
          <a:p>
            <a:pPr algn="l" fontAlgn="base"/>
            <a:endParaRPr lang="en-US" sz="2400" dirty="0" smtClean="0"/>
          </a:p>
          <a:p>
            <a:pPr lvl="1" algn="l"/>
            <a:r>
              <a:rPr lang="en-US" i="1" dirty="0" smtClean="0"/>
              <a:t>Done in the lecture.</a:t>
            </a:r>
          </a:p>
          <a:p>
            <a:pPr algn="l"/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63035607"/>
      </p:ext>
    </p:extLst>
  </p:cSld>
  <p:clrMapOvr>
    <a:masterClrMapping/>
  </p:clrMapOvr>
  <p:transition spd="med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219200" y="381000"/>
            <a:ext cx="6211888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latin typeface="Eurostile" pitchFamily="34" charset="0"/>
              </a:rPr>
              <a:t>The Extended (i.e. coolguy)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latin typeface="Eurostile" pitchFamily="34" charset="0"/>
              </a:rPr>
              <a:t>Pigeonhole Principle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133600" y="1828800"/>
            <a:ext cx="4168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Example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240756" y="2286000"/>
            <a:ext cx="41687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FFFF99"/>
                </a:solidFill>
                <a:latin typeface="Eurostile" pitchFamily="34" charset="0"/>
              </a:rPr>
              <a:t>Example of even cooler “continuous version”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28600" y="3248922"/>
            <a:ext cx="3429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99"/>
                </a:solidFill>
                <a:latin typeface="Eurostile" pitchFamily="34" charset="0"/>
              </a:rPr>
              <a:t>If you travel 12 miles in 5 hours, you must have traveled at least 2.4 miles/hour at some moment.</a:t>
            </a:r>
          </a:p>
        </p:txBody>
      </p:sp>
      <p:pic>
        <p:nvPicPr>
          <p:cNvPr id="10248" name="Picture 8" descr="http://www.mountairymd.org/wp-content/uploads/2011/08/long_r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154" y="3248923"/>
            <a:ext cx="5141173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1"/>
          <p:cNvSpPr txBox="1">
            <a:spLocks noChangeArrowheads="1"/>
          </p:cNvSpPr>
          <p:nvPr/>
        </p:nvSpPr>
        <p:spPr bwMode="auto">
          <a:xfrm>
            <a:off x="1143000" y="482600"/>
            <a:ext cx="6342063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Eurostile" pitchFamily="34" charset="0"/>
              </a:rPr>
              <a:t>Application 1: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Among any group of six acquaintances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there is either a subgroup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Eurostile" pitchFamily="34" charset="0"/>
              </a:rPr>
              <a:t>of three mutual friends or three mutual enemies.</a:t>
            </a:r>
          </a:p>
        </p:txBody>
      </p:sp>
      <p:sp>
        <p:nvSpPr>
          <p:cNvPr id="11267" name="Oval 12"/>
          <p:cNvSpPr>
            <a:spLocks noChangeArrowheads="1"/>
          </p:cNvSpPr>
          <p:nvPr/>
        </p:nvSpPr>
        <p:spPr bwMode="auto">
          <a:xfrm>
            <a:off x="4876800" y="5105400"/>
            <a:ext cx="457200" cy="457200"/>
          </a:xfrm>
          <a:prstGeom prst="ellipse">
            <a:avLst/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1268" name="Oval 13"/>
          <p:cNvSpPr>
            <a:spLocks noChangeArrowheads="1"/>
          </p:cNvSpPr>
          <p:nvPr/>
        </p:nvSpPr>
        <p:spPr bwMode="auto">
          <a:xfrm>
            <a:off x="3200400" y="5105400"/>
            <a:ext cx="457200" cy="457200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1269" name="Oval 14"/>
          <p:cNvSpPr>
            <a:spLocks noChangeArrowheads="1"/>
          </p:cNvSpPr>
          <p:nvPr/>
        </p:nvSpPr>
        <p:spPr bwMode="auto">
          <a:xfrm>
            <a:off x="2362200" y="3886200"/>
            <a:ext cx="457200" cy="457200"/>
          </a:xfrm>
          <a:prstGeom prst="ellipse">
            <a:avLst/>
          </a:prstGeom>
          <a:solidFill>
            <a:srgbClr val="6600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1270" name="Oval 15"/>
          <p:cNvSpPr>
            <a:spLocks noChangeArrowheads="1"/>
          </p:cNvSpPr>
          <p:nvPr/>
        </p:nvSpPr>
        <p:spPr bwMode="auto">
          <a:xfrm>
            <a:off x="3124200" y="2743200"/>
            <a:ext cx="457200" cy="4572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1271" name="Oval 16"/>
          <p:cNvSpPr>
            <a:spLocks noChangeArrowheads="1"/>
          </p:cNvSpPr>
          <p:nvPr/>
        </p:nvSpPr>
        <p:spPr bwMode="auto">
          <a:xfrm>
            <a:off x="5715000" y="3810000"/>
            <a:ext cx="457200" cy="457200"/>
          </a:xfrm>
          <a:prstGeom prst="ellipse">
            <a:avLst/>
          </a:prstGeom>
          <a:solidFill>
            <a:srgbClr val="0033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1272" name="Oval 17"/>
          <p:cNvSpPr>
            <a:spLocks noChangeArrowheads="1"/>
          </p:cNvSpPr>
          <p:nvPr/>
        </p:nvSpPr>
        <p:spPr bwMode="auto">
          <a:xfrm>
            <a:off x="4724400" y="2743200"/>
            <a:ext cx="457200" cy="457200"/>
          </a:xfrm>
          <a:prstGeom prst="ellipse">
            <a:avLst/>
          </a:prstGeom>
          <a:solidFill>
            <a:srgbClr val="6666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1273" name="Line 21"/>
          <p:cNvSpPr>
            <a:spLocks noChangeShapeType="1"/>
          </p:cNvSpPr>
          <p:nvPr/>
        </p:nvSpPr>
        <p:spPr bwMode="auto">
          <a:xfrm flipV="1">
            <a:off x="3657600" y="3276600"/>
            <a:ext cx="11430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Line 24"/>
          <p:cNvSpPr>
            <a:spLocks noChangeShapeType="1"/>
          </p:cNvSpPr>
          <p:nvPr/>
        </p:nvSpPr>
        <p:spPr bwMode="auto">
          <a:xfrm>
            <a:off x="3733800" y="2971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Line 26"/>
          <p:cNvSpPr>
            <a:spLocks noChangeShapeType="1"/>
          </p:cNvSpPr>
          <p:nvPr/>
        </p:nvSpPr>
        <p:spPr bwMode="auto">
          <a:xfrm>
            <a:off x="2819400" y="44196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28"/>
          <p:cNvSpPr>
            <a:spLocks noChangeShapeType="1"/>
          </p:cNvSpPr>
          <p:nvPr/>
        </p:nvSpPr>
        <p:spPr bwMode="auto">
          <a:xfrm>
            <a:off x="3810000" y="5410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Line 30"/>
          <p:cNvSpPr>
            <a:spLocks noChangeShapeType="1"/>
          </p:cNvSpPr>
          <p:nvPr/>
        </p:nvSpPr>
        <p:spPr bwMode="auto">
          <a:xfrm flipV="1">
            <a:off x="5257800" y="4343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34"/>
          <p:cNvSpPr>
            <a:spLocks noChangeShapeType="1"/>
          </p:cNvSpPr>
          <p:nvPr/>
        </p:nvSpPr>
        <p:spPr bwMode="auto">
          <a:xfrm>
            <a:off x="3657600" y="3200400"/>
            <a:ext cx="1981200" cy="7620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35"/>
          <p:cNvSpPr>
            <a:spLocks noChangeShapeType="1"/>
          </p:cNvSpPr>
          <p:nvPr/>
        </p:nvSpPr>
        <p:spPr bwMode="auto">
          <a:xfrm flipH="1">
            <a:off x="2819400" y="3276600"/>
            <a:ext cx="381000" cy="533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37"/>
          <p:cNvSpPr>
            <a:spLocks noChangeShapeType="1"/>
          </p:cNvSpPr>
          <p:nvPr/>
        </p:nvSpPr>
        <p:spPr bwMode="auto">
          <a:xfrm>
            <a:off x="3429000" y="3352800"/>
            <a:ext cx="0" cy="1600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Line 39"/>
          <p:cNvSpPr>
            <a:spLocks noChangeShapeType="1"/>
          </p:cNvSpPr>
          <p:nvPr/>
        </p:nvSpPr>
        <p:spPr bwMode="auto">
          <a:xfrm>
            <a:off x="3581400" y="3352800"/>
            <a:ext cx="1295400" cy="1676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Line 40"/>
          <p:cNvSpPr>
            <a:spLocks noChangeShapeType="1"/>
          </p:cNvSpPr>
          <p:nvPr/>
        </p:nvSpPr>
        <p:spPr bwMode="auto">
          <a:xfrm>
            <a:off x="5181600" y="3200400"/>
            <a:ext cx="533400" cy="609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Line 41"/>
          <p:cNvSpPr>
            <a:spLocks noChangeShapeType="1"/>
          </p:cNvSpPr>
          <p:nvPr/>
        </p:nvSpPr>
        <p:spPr bwMode="auto">
          <a:xfrm>
            <a:off x="2971800" y="4114800"/>
            <a:ext cx="25908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Line 42"/>
          <p:cNvSpPr>
            <a:spLocks noChangeShapeType="1"/>
          </p:cNvSpPr>
          <p:nvPr/>
        </p:nvSpPr>
        <p:spPr bwMode="auto">
          <a:xfrm flipV="1">
            <a:off x="3810000" y="4267200"/>
            <a:ext cx="1828800" cy="914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Line 44"/>
          <p:cNvSpPr>
            <a:spLocks noChangeShapeType="1"/>
          </p:cNvSpPr>
          <p:nvPr/>
        </p:nvSpPr>
        <p:spPr bwMode="auto">
          <a:xfrm>
            <a:off x="5029200" y="3352800"/>
            <a:ext cx="762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6" name="Line 45"/>
          <p:cNvSpPr>
            <a:spLocks noChangeShapeType="1"/>
          </p:cNvSpPr>
          <p:nvPr/>
        </p:nvSpPr>
        <p:spPr bwMode="auto">
          <a:xfrm flipV="1">
            <a:off x="2971800" y="3200400"/>
            <a:ext cx="167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7" name="Line 46"/>
          <p:cNvSpPr>
            <a:spLocks noChangeShapeType="1"/>
          </p:cNvSpPr>
          <p:nvPr/>
        </p:nvSpPr>
        <p:spPr bwMode="auto">
          <a:xfrm>
            <a:off x="2971800" y="4343400"/>
            <a:ext cx="1752600" cy="838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49250" y="482600"/>
            <a:ext cx="7958138" cy="197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Eurostile" pitchFamily="34" charset="0"/>
              </a:rPr>
              <a:t>Application 2: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Given twelve coins – exactly eleven of which have equal weight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determine which coin is different and whether it is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heavy or light in a minimal number of </a:t>
            </a:r>
            <a:r>
              <a:rPr lang="en-US" altLang="en-US" sz="2400" dirty="0" err="1">
                <a:latin typeface="Eurostile" pitchFamily="34" charset="0"/>
              </a:rPr>
              <a:t>weighings</a:t>
            </a:r>
            <a:r>
              <a:rPr lang="en-US" altLang="en-US" sz="2400" dirty="0">
                <a:latin typeface="Eurostile" pitchFamily="34" charset="0"/>
              </a:rPr>
              <a:t> using 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Eurostile" pitchFamily="34" charset="0"/>
              </a:rPr>
              <a:t>three position balance.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800100" y="3055345"/>
            <a:ext cx="7543800" cy="381000"/>
            <a:chOff x="990141" y="3055345"/>
            <a:chExt cx="7543800" cy="381000"/>
          </a:xfrm>
        </p:grpSpPr>
        <p:sp>
          <p:nvSpPr>
            <p:cNvPr id="12291" name="Oval 24"/>
            <p:cNvSpPr>
              <a:spLocks noChangeArrowheads="1"/>
            </p:cNvSpPr>
            <p:nvPr/>
          </p:nvSpPr>
          <p:spPr bwMode="auto">
            <a:xfrm>
              <a:off x="990141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293" name="Oval 26"/>
            <p:cNvSpPr>
              <a:spLocks noChangeArrowheads="1"/>
            </p:cNvSpPr>
            <p:nvPr/>
          </p:nvSpPr>
          <p:spPr bwMode="auto">
            <a:xfrm>
              <a:off x="8152941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294" name="Oval 27"/>
            <p:cNvSpPr>
              <a:spLocks noChangeArrowheads="1"/>
            </p:cNvSpPr>
            <p:nvPr/>
          </p:nvSpPr>
          <p:spPr bwMode="auto">
            <a:xfrm>
              <a:off x="7501781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295" name="Oval 28"/>
            <p:cNvSpPr>
              <a:spLocks noChangeArrowheads="1"/>
            </p:cNvSpPr>
            <p:nvPr/>
          </p:nvSpPr>
          <p:spPr bwMode="auto">
            <a:xfrm>
              <a:off x="6850617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296" name="Oval 29"/>
            <p:cNvSpPr>
              <a:spLocks noChangeArrowheads="1"/>
            </p:cNvSpPr>
            <p:nvPr/>
          </p:nvSpPr>
          <p:spPr bwMode="auto">
            <a:xfrm>
              <a:off x="1641305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297" name="Oval 30"/>
            <p:cNvSpPr>
              <a:spLocks noChangeArrowheads="1"/>
            </p:cNvSpPr>
            <p:nvPr/>
          </p:nvSpPr>
          <p:spPr bwMode="auto">
            <a:xfrm>
              <a:off x="2292469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298" name="Oval 31"/>
            <p:cNvSpPr>
              <a:spLocks noChangeArrowheads="1"/>
            </p:cNvSpPr>
            <p:nvPr/>
          </p:nvSpPr>
          <p:spPr bwMode="auto">
            <a:xfrm>
              <a:off x="2943633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299" name="Oval 32"/>
            <p:cNvSpPr>
              <a:spLocks noChangeArrowheads="1"/>
            </p:cNvSpPr>
            <p:nvPr/>
          </p:nvSpPr>
          <p:spPr bwMode="auto">
            <a:xfrm>
              <a:off x="3594797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00" name="Oval 33"/>
            <p:cNvSpPr>
              <a:spLocks noChangeArrowheads="1"/>
            </p:cNvSpPr>
            <p:nvPr/>
          </p:nvSpPr>
          <p:spPr bwMode="auto">
            <a:xfrm>
              <a:off x="4245961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01" name="Oval 34"/>
            <p:cNvSpPr>
              <a:spLocks noChangeArrowheads="1"/>
            </p:cNvSpPr>
            <p:nvPr/>
          </p:nvSpPr>
          <p:spPr bwMode="auto">
            <a:xfrm>
              <a:off x="4897125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02" name="Oval 35"/>
            <p:cNvSpPr>
              <a:spLocks noChangeArrowheads="1"/>
            </p:cNvSpPr>
            <p:nvPr/>
          </p:nvSpPr>
          <p:spPr bwMode="auto">
            <a:xfrm>
              <a:off x="5548289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03" name="Oval 36"/>
            <p:cNvSpPr>
              <a:spLocks noChangeArrowheads="1"/>
            </p:cNvSpPr>
            <p:nvPr/>
          </p:nvSpPr>
          <p:spPr bwMode="auto">
            <a:xfrm>
              <a:off x="6199453" y="3055345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</p:grpSp>
      <p:sp>
        <p:nvSpPr>
          <p:cNvPr id="12304" name="Line 37"/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38"/>
          <p:cNvSpPr>
            <a:spLocks noChangeShapeType="1"/>
          </p:cNvSpPr>
          <p:nvPr/>
        </p:nvSpPr>
        <p:spPr bwMode="auto">
          <a:xfrm>
            <a:off x="3733800" y="4648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39"/>
          <p:cNvSpPr>
            <a:spLocks noChangeShapeType="1"/>
          </p:cNvSpPr>
          <p:nvPr/>
        </p:nvSpPr>
        <p:spPr bwMode="auto">
          <a:xfrm>
            <a:off x="4648200" y="4648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Line 43"/>
          <p:cNvSpPr>
            <a:spLocks noChangeShapeType="1"/>
          </p:cNvSpPr>
          <p:nvPr/>
        </p:nvSpPr>
        <p:spPr bwMode="auto">
          <a:xfrm flipV="1">
            <a:off x="3962400" y="39624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Line 44"/>
          <p:cNvSpPr>
            <a:spLocks noChangeShapeType="1"/>
          </p:cNvSpPr>
          <p:nvPr/>
        </p:nvSpPr>
        <p:spPr bwMode="auto">
          <a:xfrm>
            <a:off x="4419600" y="3962400"/>
            <a:ext cx="4572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9" name="Line 45"/>
          <p:cNvSpPr>
            <a:spLocks noChangeShapeType="1"/>
          </p:cNvSpPr>
          <p:nvPr/>
        </p:nvSpPr>
        <p:spPr bwMode="auto">
          <a:xfrm flipH="1">
            <a:off x="3733800" y="4114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0" name="Line 47"/>
          <p:cNvSpPr>
            <a:spLocks noChangeShapeType="1"/>
          </p:cNvSpPr>
          <p:nvPr/>
        </p:nvSpPr>
        <p:spPr bwMode="auto">
          <a:xfrm flipH="1" flipV="1">
            <a:off x="3962400" y="4114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1" name="Line 48"/>
          <p:cNvSpPr>
            <a:spLocks noChangeShapeType="1"/>
          </p:cNvSpPr>
          <p:nvPr/>
        </p:nvSpPr>
        <p:spPr bwMode="auto">
          <a:xfrm flipV="1">
            <a:off x="4648200" y="4114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2" name="Line 49"/>
          <p:cNvSpPr>
            <a:spLocks noChangeShapeType="1"/>
          </p:cNvSpPr>
          <p:nvPr/>
        </p:nvSpPr>
        <p:spPr bwMode="auto">
          <a:xfrm flipH="1" flipV="1">
            <a:off x="4876800" y="4114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3" name="Oval 50"/>
          <p:cNvSpPr>
            <a:spLocks noChangeArrowheads="1"/>
          </p:cNvSpPr>
          <p:nvPr/>
        </p:nvSpPr>
        <p:spPr bwMode="auto">
          <a:xfrm>
            <a:off x="4343400" y="3886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Eurostile" pitchFamily="34" charset="0"/>
            </a:endParaRPr>
          </a:p>
        </p:txBody>
      </p:sp>
      <p:sp>
        <p:nvSpPr>
          <p:cNvPr id="12314" name="Line 51"/>
          <p:cNvSpPr>
            <a:spLocks noChangeShapeType="1"/>
          </p:cNvSpPr>
          <p:nvPr/>
        </p:nvSpPr>
        <p:spPr bwMode="auto">
          <a:xfrm>
            <a:off x="4191000" y="4876800"/>
            <a:ext cx="457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5" name="Line 52"/>
          <p:cNvSpPr>
            <a:spLocks noChangeShapeType="1"/>
          </p:cNvSpPr>
          <p:nvPr/>
        </p:nvSpPr>
        <p:spPr bwMode="auto">
          <a:xfrm>
            <a:off x="2590800" y="3886200"/>
            <a:ext cx="0" cy="1371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6" name="Line 53"/>
          <p:cNvSpPr>
            <a:spLocks noChangeShapeType="1"/>
          </p:cNvSpPr>
          <p:nvPr/>
        </p:nvSpPr>
        <p:spPr bwMode="auto">
          <a:xfrm>
            <a:off x="6324600" y="3810000"/>
            <a:ext cx="0" cy="1371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800100" y="5638800"/>
            <a:ext cx="7543800" cy="381000"/>
            <a:chOff x="381000" y="5638800"/>
            <a:chExt cx="7543800" cy="381000"/>
          </a:xfrm>
        </p:grpSpPr>
        <p:sp>
          <p:nvSpPr>
            <p:cNvPr id="12317" name="Oval 54"/>
            <p:cNvSpPr>
              <a:spLocks noChangeArrowheads="1"/>
            </p:cNvSpPr>
            <p:nvPr/>
          </p:nvSpPr>
          <p:spPr bwMode="auto">
            <a:xfrm>
              <a:off x="381000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19" name="Oval 56"/>
            <p:cNvSpPr>
              <a:spLocks noChangeArrowheads="1"/>
            </p:cNvSpPr>
            <p:nvPr/>
          </p:nvSpPr>
          <p:spPr bwMode="auto">
            <a:xfrm>
              <a:off x="7543800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0" name="Oval 57"/>
            <p:cNvSpPr>
              <a:spLocks noChangeArrowheads="1"/>
            </p:cNvSpPr>
            <p:nvPr/>
          </p:nvSpPr>
          <p:spPr bwMode="auto">
            <a:xfrm>
              <a:off x="6892640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1" name="Oval 58"/>
            <p:cNvSpPr>
              <a:spLocks noChangeArrowheads="1"/>
            </p:cNvSpPr>
            <p:nvPr/>
          </p:nvSpPr>
          <p:spPr bwMode="auto">
            <a:xfrm>
              <a:off x="6241476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2" name="Oval 59"/>
            <p:cNvSpPr>
              <a:spLocks noChangeArrowheads="1"/>
            </p:cNvSpPr>
            <p:nvPr/>
          </p:nvSpPr>
          <p:spPr bwMode="auto">
            <a:xfrm>
              <a:off x="1032164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3" name="Oval 60"/>
            <p:cNvSpPr>
              <a:spLocks noChangeArrowheads="1"/>
            </p:cNvSpPr>
            <p:nvPr/>
          </p:nvSpPr>
          <p:spPr bwMode="auto">
            <a:xfrm>
              <a:off x="1683328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4" name="Oval 61"/>
            <p:cNvSpPr>
              <a:spLocks noChangeArrowheads="1"/>
            </p:cNvSpPr>
            <p:nvPr/>
          </p:nvSpPr>
          <p:spPr bwMode="auto">
            <a:xfrm>
              <a:off x="2334492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5" name="Oval 62"/>
            <p:cNvSpPr>
              <a:spLocks noChangeArrowheads="1"/>
            </p:cNvSpPr>
            <p:nvPr/>
          </p:nvSpPr>
          <p:spPr bwMode="auto">
            <a:xfrm>
              <a:off x="2985656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6" name="Oval 63"/>
            <p:cNvSpPr>
              <a:spLocks noChangeArrowheads="1"/>
            </p:cNvSpPr>
            <p:nvPr/>
          </p:nvSpPr>
          <p:spPr bwMode="auto">
            <a:xfrm>
              <a:off x="3636820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7" name="Oval 64"/>
            <p:cNvSpPr>
              <a:spLocks noChangeArrowheads="1"/>
            </p:cNvSpPr>
            <p:nvPr/>
          </p:nvSpPr>
          <p:spPr bwMode="auto">
            <a:xfrm>
              <a:off x="4287984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  <p:sp>
          <p:nvSpPr>
            <p:cNvPr id="12328" name="Oval 65"/>
            <p:cNvSpPr>
              <a:spLocks noChangeArrowheads="1"/>
            </p:cNvSpPr>
            <p:nvPr/>
          </p:nvSpPr>
          <p:spPr bwMode="auto">
            <a:xfrm>
              <a:off x="4939148" y="5638800"/>
              <a:ext cx="381000" cy="381000"/>
            </a:xfrm>
            <a:prstGeom prst="ellipse">
              <a:avLst/>
            </a:prstGeom>
            <a:solidFill>
              <a:srgbClr val="9900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Eurostile" pitchFamily="34" charset="0"/>
                </a:rPr>
                <a:t>H</a:t>
              </a:r>
            </a:p>
          </p:txBody>
        </p:sp>
        <p:sp>
          <p:nvSpPr>
            <p:cNvPr id="12329" name="Oval 66"/>
            <p:cNvSpPr>
              <a:spLocks noChangeArrowheads="1"/>
            </p:cNvSpPr>
            <p:nvPr/>
          </p:nvSpPr>
          <p:spPr bwMode="auto">
            <a:xfrm>
              <a:off x="5590312" y="5638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latin typeface="Eurostile" pitchFamily="34" charset="0"/>
              </a:endParaRPr>
            </a:p>
          </p:txBody>
        </p:sp>
      </p:grpSp>
    </p:spTree>
  </p:cSld>
  <p:clrMapOvr>
    <a:masterClrMapping/>
  </p:clrMapOvr>
  <p:transition spd="med" advClick="0" advTm="1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C0C0C0"/>
      </a:dk1>
      <a:lt1>
        <a:srgbClr val="FFFFFF"/>
      </a:lt1>
      <a:dk2>
        <a:srgbClr val="0033CC"/>
      </a:dk2>
      <a:lt2>
        <a:srgbClr val="FFFFFF"/>
      </a:lt2>
      <a:accent1>
        <a:srgbClr val="00CC99"/>
      </a:accent1>
      <a:accent2>
        <a:srgbClr val="3333CC"/>
      </a:accent2>
      <a:accent3>
        <a:srgbClr val="AAADE2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urostil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urostile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11158</TotalTime>
  <Words>2957</Words>
  <Application>Microsoft Office PowerPoint</Application>
  <PresentationFormat>On-screen Show (4:3)</PresentationFormat>
  <Paragraphs>521</Paragraphs>
  <Slides>67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67</vt:i4>
      </vt:variant>
    </vt:vector>
  </HeadingPairs>
  <TitlesOfParts>
    <vt:vector size="74" baseType="lpstr">
      <vt:lpstr>Arial</vt:lpstr>
      <vt:lpstr>Eurostile</vt:lpstr>
      <vt:lpstr>Times New Roman</vt:lpstr>
      <vt:lpstr>Stars1</vt:lpstr>
      <vt:lpstr>Default Design</vt:lpstr>
      <vt:lpstr>CorelDRAW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Pigeonhole Problems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Texas at Austin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Pocahontas as told by an admirer</dc:title>
  <dc:creator>Alan Kaylor Cline</dc:creator>
  <cp:lastModifiedBy>Alan</cp:lastModifiedBy>
  <cp:revision>105</cp:revision>
  <dcterms:created xsi:type="dcterms:W3CDTF">2001-12-07T04:16:19Z</dcterms:created>
  <dcterms:modified xsi:type="dcterms:W3CDTF">2015-09-09T20:42:15Z</dcterms:modified>
</cp:coreProperties>
</file>