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2"/>
  </p:notesMasterIdLst>
  <p:sldIdLst>
    <p:sldId id="258" r:id="rId2"/>
    <p:sldId id="304" r:id="rId3"/>
    <p:sldId id="261" r:id="rId4"/>
    <p:sldId id="263" r:id="rId5"/>
    <p:sldId id="305" r:id="rId6"/>
    <p:sldId id="262" r:id="rId7"/>
    <p:sldId id="306" r:id="rId8"/>
    <p:sldId id="256" r:id="rId9"/>
    <p:sldId id="270" r:id="rId10"/>
    <p:sldId id="271" r:id="rId11"/>
    <p:sldId id="273" r:id="rId12"/>
    <p:sldId id="272" r:id="rId13"/>
    <p:sldId id="267" r:id="rId14"/>
    <p:sldId id="265" r:id="rId15"/>
    <p:sldId id="308" r:id="rId16"/>
    <p:sldId id="311" r:id="rId17"/>
    <p:sldId id="314" r:id="rId18"/>
    <p:sldId id="316" r:id="rId19"/>
    <p:sldId id="276" r:id="rId20"/>
    <p:sldId id="277" r:id="rId21"/>
    <p:sldId id="378" r:id="rId22"/>
    <p:sldId id="279" r:id="rId23"/>
    <p:sldId id="383" r:id="rId24"/>
    <p:sldId id="384" r:id="rId25"/>
    <p:sldId id="385" r:id="rId26"/>
    <p:sldId id="281" r:id="rId27"/>
    <p:sldId id="318" r:id="rId28"/>
    <p:sldId id="380" r:id="rId29"/>
    <p:sldId id="280" r:id="rId30"/>
    <p:sldId id="381" r:id="rId31"/>
    <p:sldId id="321" r:id="rId32"/>
    <p:sldId id="282" r:id="rId33"/>
    <p:sldId id="323" r:id="rId34"/>
    <p:sldId id="286" r:id="rId35"/>
    <p:sldId id="352" r:id="rId36"/>
    <p:sldId id="364" r:id="rId37"/>
    <p:sldId id="287" r:id="rId38"/>
    <p:sldId id="325" r:id="rId39"/>
    <p:sldId id="326" r:id="rId40"/>
    <p:sldId id="327" r:id="rId41"/>
    <p:sldId id="328" r:id="rId42"/>
    <p:sldId id="294" r:id="rId43"/>
    <p:sldId id="295" r:id="rId44"/>
    <p:sldId id="337" r:id="rId45"/>
    <p:sldId id="297" r:id="rId46"/>
    <p:sldId id="298" r:id="rId47"/>
    <p:sldId id="299" r:id="rId48"/>
    <p:sldId id="284" r:id="rId49"/>
    <p:sldId id="300" r:id="rId50"/>
    <p:sldId id="382" r:id="rId51"/>
    <p:sldId id="301" r:id="rId52"/>
    <p:sldId id="257" r:id="rId53"/>
    <p:sldId id="302" r:id="rId54"/>
    <p:sldId id="303" r:id="rId55"/>
    <p:sldId id="342" r:id="rId56"/>
    <p:sldId id="344" r:id="rId57"/>
    <p:sldId id="347" r:id="rId58"/>
    <p:sldId id="351" r:id="rId59"/>
    <p:sldId id="355" r:id="rId60"/>
    <p:sldId id="359" r:id="rId61"/>
    <p:sldId id="360" r:id="rId62"/>
    <p:sldId id="365" r:id="rId63"/>
    <p:sldId id="366" r:id="rId64"/>
    <p:sldId id="367" r:id="rId65"/>
    <p:sldId id="368" r:id="rId66"/>
    <p:sldId id="369" r:id="rId67"/>
    <p:sldId id="370" r:id="rId68"/>
    <p:sldId id="371" r:id="rId69"/>
    <p:sldId id="372" r:id="rId70"/>
    <p:sldId id="373" r:id="rId71"/>
  </p:sldIdLst>
  <p:sldSz cx="9144000" cy="6858000" type="screen4x3"/>
  <p:notesSz cx="6858000" cy="9144000"/>
  <p:embeddedFontLst>
    <p:embeddedFont>
      <p:font typeface="Eurostile" panose="020B0504020202050204" pitchFamily="34" charset="0"/>
      <p:regular r:id="rId73"/>
      <p:bold r:id="rId74"/>
    </p:embeddedFont>
    <p:embeddedFont>
      <p:font typeface="Stars1" panose="020B0604020202020204" charset="0"/>
      <p:regular r:id="rId75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00"/>
    <a:srgbClr val="FF99FF"/>
    <a:srgbClr val="CC9900"/>
    <a:srgbClr val="339966"/>
    <a:srgbClr val="FF3300"/>
    <a:srgbClr val="993300"/>
    <a:srgbClr val="003399"/>
    <a:srgbClr val="666633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6" autoAdjust="0"/>
    <p:restoredTop sz="94658" autoAdjust="0"/>
  </p:normalViewPr>
  <p:slideViewPr>
    <p:cSldViewPr>
      <p:cViewPr varScale="1">
        <p:scale>
          <a:sx n="64" d="100"/>
          <a:sy n="64" d="100"/>
        </p:scale>
        <p:origin x="8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font" Target="fonts/font2.fntdata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font" Target="fonts/font1.fntdata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A730D31-6C37-4A7C-9271-05C14642F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E348D-0F2A-4D51-BF58-EDDFC7063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23579"/>
      </p:ext>
    </p:extLst>
  </p:cSld>
  <p:clrMapOvr>
    <a:masterClrMapping/>
  </p:clrMapOvr>
  <p:transition spd="med"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79088-CEE2-4680-8CBC-71380C172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42942"/>
      </p:ext>
    </p:extLst>
  </p:cSld>
  <p:clrMapOvr>
    <a:masterClrMapping/>
  </p:clrMapOvr>
  <p:transition spd="med"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A4EBA-1DAD-40E6-8E23-883DB3FBA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1807"/>
      </p:ext>
    </p:extLst>
  </p:cSld>
  <p:clrMapOvr>
    <a:masterClrMapping/>
  </p:clrMapOvr>
  <p:transition spd="med"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3725-20BD-4CFE-B8DF-0FC0E5163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30515"/>
      </p:ext>
    </p:extLst>
  </p:cSld>
  <p:clrMapOvr>
    <a:masterClrMapping/>
  </p:clrMapOvr>
  <p:transition spd="med"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3F214-1F74-4AE1-B92D-6CC0DDB0B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48977"/>
      </p:ext>
    </p:extLst>
  </p:cSld>
  <p:clrMapOvr>
    <a:masterClrMapping/>
  </p:clrMapOvr>
  <p:transition spd="med"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518CD-EFC4-48C1-A9B2-1C5EC3CC8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82025"/>
      </p:ext>
    </p:extLst>
  </p:cSld>
  <p:clrMapOvr>
    <a:masterClrMapping/>
  </p:clrMapOvr>
  <p:transition spd="med"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D16-F218-451E-9FA1-D07267B4C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97505"/>
      </p:ext>
    </p:extLst>
  </p:cSld>
  <p:clrMapOvr>
    <a:masterClrMapping/>
  </p:clrMapOvr>
  <p:transition spd="med"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DB400-8ACE-4DDB-B83E-A69E34C8D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65945"/>
      </p:ext>
    </p:extLst>
  </p:cSld>
  <p:clrMapOvr>
    <a:masterClrMapping/>
  </p:clrMapOvr>
  <p:transition spd="med"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2C18F-642E-4F5B-8328-8CFDDDAEF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9436"/>
      </p:ext>
    </p:extLst>
  </p:cSld>
  <p:clrMapOvr>
    <a:masterClrMapping/>
  </p:clrMapOvr>
  <p:transition spd="med"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4139C-48BA-4B3A-A729-222F1D58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2828"/>
      </p:ext>
    </p:extLst>
  </p:cSld>
  <p:clrMapOvr>
    <a:masterClrMapping/>
  </p:clrMapOvr>
  <p:transition spd="med"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545-9DBA-472A-8E27-8485D47E3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16560"/>
      </p:ext>
    </p:extLst>
  </p:cSld>
  <p:clrMapOvr>
    <a:masterClrMapping/>
  </p:clrMapOvr>
  <p:transition spd="med"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0286AA6-4CC0-4F07-A5BE-DFD438EDC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0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1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2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3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4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5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The Pigeonhole Principle</a:t>
            </a:r>
          </a:p>
        </p:txBody>
      </p:sp>
      <p:pic>
        <p:nvPicPr>
          <p:cNvPr id="2051" name="Picture 4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90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00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0292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7" name="Object 11"/>
          <p:cNvGraphicFramePr>
            <a:graphicFrameLocks noChangeAspect="1"/>
          </p:cNvGraphicFramePr>
          <p:nvPr/>
        </p:nvGraphicFramePr>
        <p:xfrm>
          <a:off x="5410200" y="2514600"/>
          <a:ext cx="280670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CorelDRAW" r:id="rId4" imgW="2809875" imgH="1895475" progId="CorelDRAW.Graphic.10">
                  <p:embed/>
                </p:oleObj>
              </mc:Choice>
              <mc:Fallback>
                <p:oleObj name="CorelDRAW" r:id="rId4" imgW="2809875" imgH="1895475" progId="CorelDRAW.Graphic.1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514600"/>
                        <a:ext cx="2806700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8" name="Picture 12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95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4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Line 15"/>
          <p:cNvSpPr>
            <a:spLocks noChangeShapeType="1"/>
          </p:cNvSpPr>
          <p:nvPr/>
        </p:nvSpPr>
        <p:spPr bwMode="auto">
          <a:xfrm flipV="1">
            <a:off x="2438400" y="3581400"/>
            <a:ext cx="2667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5824109" y="5257800"/>
            <a:ext cx="26821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>
                <a:latin typeface="Eurostile" pitchFamily="34" charset="0"/>
              </a:rPr>
              <a:t>Alan </a:t>
            </a:r>
            <a:r>
              <a:rPr lang="en-US" altLang="en-US" sz="2400" i="1" dirty="0" err="1">
                <a:latin typeface="Eurostile" pitchFamily="34" charset="0"/>
              </a:rPr>
              <a:t>Kaylor</a:t>
            </a:r>
            <a:r>
              <a:rPr lang="en-US" altLang="en-US" sz="2400" i="1" dirty="0">
                <a:latin typeface="Eurostile" pitchFamily="34" charset="0"/>
              </a:rPr>
              <a:t> Cline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>
                <a:latin typeface="Eurostile" pitchFamily="34" charset="0"/>
              </a:rPr>
              <a:t>November 7, 2018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3315" name="Text Box 24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3,5,1,2,4           2,3,5,4,1</a:t>
            </a:r>
          </a:p>
        </p:txBody>
      </p:sp>
      <p:sp>
        <p:nvSpPr>
          <p:cNvPr id="13316" name="Text Box 25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2,5,4,6,10,7,9,1,8,3          10,1,6,3,8,9,2,4,5,7</a:t>
            </a:r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1726290" y="4800600"/>
            <a:ext cx="55723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n=5:  7,9,13,3,22,6,4,8,25,1,2,16,19,26,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10,12,15,20,23,5,24,11,14,21,18,17</a:t>
            </a:r>
          </a:p>
        </p:txBody>
      </p:sp>
    </p:spTree>
  </p:cSld>
  <p:clrMapOvr>
    <a:masterClrMapping/>
  </p:clrMapOvr>
  <p:transition spd="med" advClick="0" advTm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           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,7,9,1,8,3       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,1,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,8,9,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,4,5,7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26290" y="4800600"/>
            <a:ext cx="55723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n=5:  7,9,13,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 dirty="0">
                <a:latin typeface="Eurostile" pitchFamily="34" charset="0"/>
              </a:rPr>
              <a:t>,22,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 dirty="0">
                <a:latin typeface="Eurostile" pitchFamily="34" charset="0"/>
              </a:rPr>
              <a:t>,4,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8</a:t>
            </a:r>
            <a:r>
              <a:rPr lang="en-US" altLang="en-US" sz="2400" dirty="0">
                <a:latin typeface="Eurostile" pitchFamily="34" charset="0"/>
              </a:rPr>
              <a:t>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 dirty="0">
                <a:latin typeface="Eurostile" pitchFamily="34" charset="0"/>
              </a:rPr>
              <a:t>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12</a:t>
            </a:r>
            <a:r>
              <a:rPr lang="en-US" altLang="en-US" sz="2400" dirty="0">
                <a:latin typeface="Eurostile" pitchFamily="34" charset="0"/>
              </a:rPr>
              <a:t>,</a:t>
            </a:r>
            <a:r>
              <a:rPr lang="en-US" altLang="en-US" sz="2400" dirty="0">
                <a:solidFill>
                  <a:srgbClr val="FF0000"/>
                </a:solidFill>
                <a:latin typeface="Eurostile" pitchFamily="34" charset="0"/>
              </a:rPr>
              <a:t>15</a:t>
            </a:r>
            <a:r>
              <a:rPr lang="en-US" altLang="en-US" sz="2400" dirty="0">
                <a:latin typeface="Eurostile" pitchFamily="34" charset="0"/>
              </a:rPr>
              <a:t>,20,23,5,24,11,14,21,18,17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3352800" y="3276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181600" y="3200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600200" y="4343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105400" y="43434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2590800" y="5943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43400" y="2286000"/>
            <a:ext cx="345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How would you solve this?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86200" y="2895600"/>
            <a:ext cx="47101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You could write down every possible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acquaintanceship relation.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43400" y="3886200"/>
            <a:ext cx="431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15 pairs of individuals.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19600" y="4419600"/>
            <a:ext cx="4184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Each pair has two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possibilities: friends or enemies.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457700" y="5257800"/>
            <a:ext cx="3844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That’s 2</a:t>
            </a:r>
            <a:r>
              <a:rPr lang="en-US" altLang="en-US" sz="2400" baseline="30000" dirty="0">
                <a:latin typeface="Eurostile" pitchFamily="34" charset="0"/>
              </a:rPr>
              <a:t>15</a:t>
            </a:r>
            <a:r>
              <a:rPr lang="en-US" altLang="en-US" sz="2400" dirty="0">
                <a:latin typeface="Eurostile" pitchFamily="34" charset="0"/>
              </a:rPr>
              <a:t> different relations.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187825" y="5832475"/>
            <a:ext cx="4470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By analyzing one per minute,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you could prove this in 546 hours.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28600" y="39624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990600" y="28194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3581400" y="38862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590800" y="28194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1524000" y="33528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1600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6858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16764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3124200" y="4419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1524000" y="32766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685800" y="33528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1295400" y="34290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1447800" y="34290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3048000" y="32766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838200" y="41910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1676400" y="43434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895600" y="34290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838200" y="3276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838200" y="44196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  <p:bldP spid="21511" grpId="0"/>
      <p:bldP spid="215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28600" y="39624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990600" y="28194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581400" y="38862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90800" y="28194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1524000" y="33528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600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6764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3124200" y="4419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524000" y="32766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685800" y="33528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1295400" y="34290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447800" y="34290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048000" y="32766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41910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1676400" y="43434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2895600" y="34290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838200" y="3276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838200" y="44196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4800600" y="2667000"/>
            <a:ext cx="3619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Could the pigeonhole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principle be applied to this?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34000" y="4114800"/>
            <a:ext cx="27098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I am glad you asked.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Yes.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238625" y="609600"/>
            <a:ext cx="4011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Begin by choosing one person:</a:t>
            </a:r>
            <a:endParaRPr lang="en-US" altLang="en-US" sz="4400">
              <a:latin typeface="Eurostile" pitchFamily="34" charset="0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819400" y="50292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143000" y="50292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04800" y="38100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1066800" y="2667000"/>
            <a:ext cx="457200" cy="457200"/>
          </a:xfrm>
          <a:prstGeom prst="ellipse">
            <a:avLst/>
          </a:prstGeom>
          <a:solidFill>
            <a:srgbClr val="99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657600" y="37338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667000" y="26670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600200" y="32004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676400" y="2895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762000" y="4343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752600" y="533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V="1">
            <a:off x="3200400" y="4267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1600200" y="31242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762000" y="32004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1371600" y="32766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524000" y="32766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124200" y="31242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914400" y="40386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1752600" y="41910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2971800" y="32766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914400" y="31242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914400" y="42672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1295400" y="10668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990600" y="2590800"/>
            <a:ext cx="60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4419600" y="1676400"/>
            <a:ext cx="355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Five acquaintances remain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038600" y="2819400"/>
            <a:ext cx="4752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These five must fall into two classes: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friends and enemies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505200" y="4343400"/>
            <a:ext cx="54641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extended pigeonhole principle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 says that at least three must be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 in the same class -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 is: three friends or three enemies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077200" y="5334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animBg="1"/>
      <p:bldP spid="26635" grpId="0" animBg="1"/>
      <p:bldP spid="26636" grpId="0" animBg="1"/>
      <p:bldP spid="26637" grpId="0" animBg="1"/>
      <p:bldP spid="26642" grpId="0" animBg="1"/>
      <p:bldP spid="26643" grpId="0" animBg="1"/>
      <p:bldP spid="26644" grpId="0" animBg="1"/>
      <p:bldP spid="26645" grpId="0" animBg="1"/>
      <p:bldP spid="26646" grpId="0" animBg="1"/>
      <p:bldP spid="26647" grpId="0" animBg="1"/>
      <p:bldP spid="26648" grpId="0" animBg="1"/>
      <p:bldP spid="26649" grpId="0"/>
      <p:bldP spid="26650" grpId="0"/>
      <p:bldP spid="26651" grpId="0"/>
      <p:bldP spid="266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8" name="Oval 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ars1" pitchFamily="34" charset="2"/>
            </a:endParaRP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486400" y="4572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724400" y="4191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?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95313" y="1447800"/>
            <a:ext cx="743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Either at least two of the three are friends of each other…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590675" y="5984875"/>
            <a:ext cx="569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In which case we have three mutual friends.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881188" y="533400"/>
            <a:ext cx="487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Suppose the three are friends of </a:t>
            </a:r>
            <a:r>
              <a:rPr lang="en-US" altLang="en-US" sz="1800">
                <a:latin typeface="Stars1" pitchFamily="34" charset="2"/>
              </a:rPr>
              <a:t>  </a:t>
            </a:r>
            <a:r>
              <a:rPr lang="en-US" altLang="en-US" sz="2400">
                <a:latin typeface="Eurostile" pitchFamily="34" charset="0"/>
              </a:rPr>
              <a:t>: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0960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146550" y="5334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/>
      <p:bldP spid="29711" grpId="0"/>
      <p:bldP spid="19" grpId="0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 dirty="0">
              <a:latin typeface="Eurostile" pitchFamily="34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881188" y="533400"/>
            <a:ext cx="487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Suppose the three are friends of </a:t>
            </a:r>
            <a:r>
              <a:rPr lang="en-US" altLang="en-US" sz="1800">
                <a:latin typeface="Stars1" pitchFamily="34" charset="2"/>
              </a:rPr>
              <a:t>  </a:t>
            </a:r>
            <a:r>
              <a:rPr lang="en-US" altLang="en-US" sz="2400">
                <a:latin typeface="Eurostile" pitchFamily="34" charset="0"/>
              </a:rPr>
              <a:t>: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595313" y="1447800"/>
            <a:ext cx="743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Either at least two of the three are friends of each other…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or none of the three are friends</a:t>
            </a:r>
          </a:p>
        </p:txBody>
      </p:sp>
      <p:sp>
        <p:nvSpPr>
          <p:cNvPr id="30734" name="Text Box 17"/>
          <p:cNvSpPr txBox="1">
            <a:spLocks noChangeArrowheads="1"/>
          </p:cNvSpPr>
          <p:nvPr/>
        </p:nvSpPr>
        <p:spPr bwMode="auto">
          <a:xfrm>
            <a:off x="60960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493838" y="5984875"/>
            <a:ext cx="5891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In which case we have three mutual enemies.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133600" y="16764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Statement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563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Children’s Version: </a:t>
            </a:r>
            <a:r>
              <a:rPr lang="en-US" altLang="en-US" sz="2400" i="1" dirty="0">
                <a:latin typeface="Eurostile" pitchFamily="34" charset="0"/>
              </a:rPr>
              <a:t>“If k &gt; n, you can’t stuff k pigeons into n holes without having at least two pigeons in the same hole.”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00200" y="40386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Eurostile" pitchFamily="34" charset="0"/>
              </a:rPr>
              <a:t>Smartypants</a:t>
            </a:r>
            <a:r>
              <a:rPr lang="en-US" altLang="en-US" sz="2400" dirty="0">
                <a:latin typeface="Eurostile" pitchFamily="34" charset="0"/>
              </a:rPr>
              <a:t> Version: </a:t>
            </a:r>
            <a:r>
              <a:rPr lang="en-US" altLang="en-US" sz="2400" i="1" dirty="0">
                <a:latin typeface="Eurostile" pitchFamily="34" charset="0"/>
              </a:rPr>
              <a:t>“No injective function exists mapping a set of higher cardinality into a set of lower cardinality.”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8788" y="533400"/>
            <a:ext cx="7739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Similar argument if we suppose the three are enemies of    .</a:t>
            </a: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76962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31" name="Oval 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ars1" pitchFamily="34" charset="2"/>
            </a:endParaRPr>
          </a:p>
        </p:txBody>
      </p:sp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5486400" y="4572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724400" y="4191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?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2" name="Rectangle 1"/>
          <p:cNvSpPr/>
          <p:nvPr/>
        </p:nvSpPr>
        <p:spPr>
          <a:xfrm>
            <a:off x="4155836" y="5420299"/>
            <a:ext cx="344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?</a:t>
            </a:r>
          </a:p>
        </p:txBody>
      </p:sp>
    </p:spTree>
  </p:cSld>
  <p:clrMapOvr>
    <a:masterClrMapping/>
  </p:clrMapOvr>
  <p:transition spd="med" advClick="0" advTm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9250" y="482600"/>
            <a:ext cx="79581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2: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Given twelve coins – exactly eleven of which have equal weight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determine which coin is different and whether it 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heavy or light in a minimal number of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using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three position balance.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0100" y="3055345"/>
            <a:ext cx="7543800" cy="381000"/>
            <a:chOff x="990141" y="3055345"/>
            <a:chExt cx="7543800" cy="381000"/>
          </a:xfrm>
        </p:grpSpPr>
        <p:sp>
          <p:nvSpPr>
            <p:cNvPr id="12291" name="Oval 24"/>
            <p:cNvSpPr>
              <a:spLocks noChangeArrowheads="1"/>
            </p:cNvSpPr>
            <p:nvPr/>
          </p:nvSpPr>
          <p:spPr bwMode="auto">
            <a:xfrm>
              <a:off x="9901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3" name="Oval 26"/>
            <p:cNvSpPr>
              <a:spLocks noChangeArrowheads="1"/>
            </p:cNvSpPr>
            <p:nvPr/>
          </p:nvSpPr>
          <p:spPr bwMode="auto">
            <a:xfrm>
              <a:off x="81529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4" name="Oval 27"/>
            <p:cNvSpPr>
              <a:spLocks noChangeArrowheads="1"/>
            </p:cNvSpPr>
            <p:nvPr/>
          </p:nvSpPr>
          <p:spPr bwMode="auto">
            <a:xfrm>
              <a:off x="750178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5" name="Oval 28"/>
            <p:cNvSpPr>
              <a:spLocks noChangeArrowheads="1"/>
            </p:cNvSpPr>
            <p:nvPr/>
          </p:nvSpPr>
          <p:spPr bwMode="auto">
            <a:xfrm>
              <a:off x="685061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6" name="Oval 29"/>
            <p:cNvSpPr>
              <a:spLocks noChangeArrowheads="1"/>
            </p:cNvSpPr>
            <p:nvPr/>
          </p:nvSpPr>
          <p:spPr bwMode="auto">
            <a:xfrm>
              <a:off x="164130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7" name="Oval 30"/>
            <p:cNvSpPr>
              <a:spLocks noChangeArrowheads="1"/>
            </p:cNvSpPr>
            <p:nvPr/>
          </p:nvSpPr>
          <p:spPr bwMode="auto">
            <a:xfrm>
              <a:off x="229246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8" name="Oval 31"/>
            <p:cNvSpPr>
              <a:spLocks noChangeArrowheads="1"/>
            </p:cNvSpPr>
            <p:nvPr/>
          </p:nvSpPr>
          <p:spPr bwMode="auto">
            <a:xfrm>
              <a:off x="294363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9" name="Oval 32"/>
            <p:cNvSpPr>
              <a:spLocks noChangeArrowheads="1"/>
            </p:cNvSpPr>
            <p:nvPr/>
          </p:nvSpPr>
          <p:spPr bwMode="auto">
            <a:xfrm>
              <a:off x="359479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0" name="Oval 33"/>
            <p:cNvSpPr>
              <a:spLocks noChangeArrowheads="1"/>
            </p:cNvSpPr>
            <p:nvPr/>
          </p:nvSpPr>
          <p:spPr bwMode="auto">
            <a:xfrm>
              <a:off x="424596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1" name="Oval 34"/>
            <p:cNvSpPr>
              <a:spLocks noChangeArrowheads="1"/>
            </p:cNvSpPr>
            <p:nvPr/>
          </p:nvSpPr>
          <p:spPr bwMode="auto">
            <a:xfrm>
              <a:off x="489712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2" name="Oval 35"/>
            <p:cNvSpPr>
              <a:spLocks noChangeArrowheads="1"/>
            </p:cNvSpPr>
            <p:nvPr/>
          </p:nvSpPr>
          <p:spPr bwMode="auto">
            <a:xfrm>
              <a:off x="554828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3" name="Oval 36"/>
            <p:cNvSpPr>
              <a:spLocks noChangeArrowheads="1"/>
            </p:cNvSpPr>
            <p:nvPr/>
          </p:nvSpPr>
          <p:spPr bwMode="auto">
            <a:xfrm>
              <a:off x="619945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12304" name="Line 3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8"/>
          <p:cNvSpPr>
            <a:spLocks noChangeShapeType="1"/>
          </p:cNvSpPr>
          <p:nvPr/>
        </p:nvSpPr>
        <p:spPr bwMode="auto">
          <a:xfrm>
            <a:off x="37338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9"/>
          <p:cNvSpPr>
            <a:spLocks noChangeShapeType="1"/>
          </p:cNvSpPr>
          <p:nvPr/>
        </p:nvSpPr>
        <p:spPr bwMode="auto">
          <a:xfrm>
            <a:off x="46482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43"/>
          <p:cNvSpPr>
            <a:spLocks noChangeShapeType="1"/>
          </p:cNvSpPr>
          <p:nvPr/>
        </p:nvSpPr>
        <p:spPr bwMode="auto">
          <a:xfrm flipV="1">
            <a:off x="39624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44"/>
          <p:cNvSpPr>
            <a:spLocks noChangeShapeType="1"/>
          </p:cNvSpPr>
          <p:nvPr/>
        </p:nvSpPr>
        <p:spPr bwMode="auto">
          <a:xfrm>
            <a:off x="44196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45"/>
          <p:cNvSpPr>
            <a:spLocks noChangeShapeType="1"/>
          </p:cNvSpPr>
          <p:nvPr/>
        </p:nvSpPr>
        <p:spPr bwMode="auto">
          <a:xfrm flipH="1">
            <a:off x="3733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 flipH="1" flipV="1">
            <a:off x="39624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48"/>
          <p:cNvSpPr>
            <a:spLocks noChangeShapeType="1"/>
          </p:cNvSpPr>
          <p:nvPr/>
        </p:nvSpPr>
        <p:spPr bwMode="auto">
          <a:xfrm flipV="1">
            <a:off x="46482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49"/>
          <p:cNvSpPr>
            <a:spLocks noChangeShapeType="1"/>
          </p:cNvSpPr>
          <p:nvPr/>
        </p:nvSpPr>
        <p:spPr bwMode="auto">
          <a:xfrm flipH="1" flipV="1">
            <a:off x="4876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Oval 50"/>
          <p:cNvSpPr>
            <a:spLocks noChangeArrowheads="1"/>
          </p:cNvSpPr>
          <p:nvPr/>
        </p:nvSpPr>
        <p:spPr bwMode="auto">
          <a:xfrm>
            <a:off x="4343400" y="3886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2314" name="Line 51"/>
          <p:cNvSpPr>
            <a:spLocks noChangeShapeType="1"/>
          </p:cNvSpPr>
          <p:nvPr/>
        </p:nvSpPr>
        <p:spPr bwMode="auto">
          <a:xfrm>
            <a:off x="4191000" y="4876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52"/>
          <p:cNvSpPr>
            <a:spLocks noChangeShapeType="1"/>
          </p:cNvSpPr>
          <p:nvPr/>
        </p:nvSpPr>
        <p:spPr bwMode="auto">
          <a:xfrm>
            <a:off x="2590800" y="38862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53"/>
          <p:cNvSpPr>
            <a:spLocks noChangeShapeType="1"/>
          </p:cNvSpPr>
          <p:nvPr/>
        </p:nvSpPr>
        <p:spPr bwMode="auto">
          <a:xfrm>
            <a:off x="6324600" y="38100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00100" y="5638800"/>
            <a:ext cx="7543800" cy="381000"/>
            <a:chOff x="381000" y="5638800"/>
            <a:chExt cx="7543800" cy="381000"/>
          </a:xfrm>
        </p:grpSpPr>
        <p:sp>
          <p:nvSpPr>
            <p:cNvPr id="12317" name="Oval 54"/>
            <p:cNvSpPr>
              <a:spLocks noChangeArrowheads="1"/>
            </p:cNvSpPr>
            <p:nvPr/>
          </p:nvSpPr>
          <p:spPr bwMode="auto">
            <a:xfrm>
              <a:off x="3810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19" name="Oval 56"/>
            <p:cNvSpPr>
              <a:spLocks noChangeArrowheads="1"/>
            </p:cNvSpPr>
            <p:nvPr/>
          </p:nvSpPr>
          <p:spPr bwMode="auto">
            <a:xfrm>
              <a:off x="75438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0" name="Oval 57"/>
            <p:cNvSpPr>
              <a:spLocks noChangeArrowheads="1"/>
            </p:cNvSpPr>
            <p:nvPr/>
          </p:nvSpPr>
          <p:spPr bwMode="auto">
            <a:xfrm>
              <a:off x="689264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1" name="Oval 58"/>
            <p:cNvSpPr>
              <a:spLocks noChangeArrowheads="1"/>
            </p:cNvSpPr>
            <p:nvPr/>
          </p:nvSpPr>
          <p:spPr bwMode="auto">
            <a:xfrm>
              <a:off x="624147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2" name="Oval 59"/>
            <p:cNvSpPr>
              <a:spLocks noChangeArrowheads="1"/>
            </p:cNvSpPr>
            <p:nvPr/>
          </p:nvSpPr>
          <p:spPr bwMode="auto">
            <a:xfrm>
              <a:off x="103216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3" name="Oval 60"/>
            <p:cNvSpPr>
              <a:spLocks noChangeArrowheads="1"/>
            </p:cNvSpPr>
            <p:nvPr/>
          </p:nvSpPr>
          <p:spPr bwMode="auto">
            <a:xfrm>
              <a:off x="1683328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4" name="Oval 61"/>
            <p:cNvSpPr>
              <a:spLocks noChangeArrowheads="1"/>
            </p:cNvSpPr>
            <p:nvPr/>
          </p:nvSpPr>
          <p:spPr bwMode="auto">
            <a:xfrm>
              <a:off x="233449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5" name="Oval 62"/>
            <p:cNvSpPr>
              <a:spLocks noChangeArrowheads="1"/>
            </p:cNvSpPr>
            <p:nvPr/>
          </p:nvSpPr>
          <p:spPr bwMode="auto">
            <a:xfrm>
              <a:off x="298565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6" name="Oval 63"/>
            <p:cNvSpPr>
              <a:spLocks noChangeArrowheads="1"/>
            </p:cNvSpPr>
            <p:nvPr/>
          </p:nvSpPr>
          <p:spPr bwMode="auto">
            <a:xfrm>
              <a:off x="363682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7" name="Oval 64"/>
            <p:cNvSpPr>
              <a:spLocks noChangeArrowheads="1"/>
            </p:cNvSpPr>
            <p:nvPr/>
          </p:nvSpPr>
          <p:spPr bwMode="auto">
            <a:xfrm>
              <a:off x="428798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8" name="Oval 65"/>
            <p:cNvSpPr>
              <a:spLocks noChangeArrowheads="1"/>
            </p:cNvSpPr>
            <p:nvPr/>
          </p:nvSpPr>
          <p:spPr bwMode="auto">
            <a:xfrm>
              <a:off x="4939148" y="5638800"/>
              <a:ext cx="381000" cy="381000"/>
            </a:xfrm>
            <a:prstGeom prst="ellipse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Eurostile" pitchFamily="34" charset="0"/>
                </a:rPr>
                <a:t>H</a:t>
              </a:r>
            </a:p>
          </p:txBody>
        </p:sp>
        <p:sp>
          <p:nvSpPr>
            <p:cNvPr id="12329" name="Oval 66"/>
            <p:cNvSpPr>
              <a:spLocks noChangeArrowheads="1"/>
            </p:cNvSpPr>
            <p:nvPr/>
          </p:nvSpPr>
          <p:spPr bwMode="auto">
            <a:xfrm>
              <a:off x="559031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760168"/>
      </p:ext>
    </p:extLst>
  </p:cSld>
  <p:clrMapOvr>
    <a:masterClrMapping/>
  </p:clrMapOvr>
  <p:transition spd="med" advClick="0" advTm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17600" y="482600"/>
            <a:ext cx="6448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situations can exist?</a:t>
            </a:r>
            <a:endParaRPr lang="en-US" altLang="en-US" sz="2400">
              <a:latin typeface="Eurostile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00100" y="3048000"/>
            <a:ext cx="7543800" cy="381000"/>
            <a:chOff x="381000" y="3048000"/>
            <a:chExt cx="7543800" cy="381000"/>
          </a:xfrm>
        </p:grpSpPr>
        <p:sp>
          <p:nvSpPr>
            <p:cNvPr id="34819" name="Oval 3"/>
            <p:cNvSpPr>
              <a:spLocks noChangeArrowheads="1"/>
            </p:cNvSpPr>
            <p:nvPr/>
          </p:nvSpPr>
          <p:spPr bwMode="auto">
            <a:xfrm>
              <a:off x="3810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1" name="Oval 5"/>
            <p:cNvSpPr>
              <a:spLocks noChangeArrowheads="1"/>
            </p:cNvSpPr>
            <p:nvPr/>
          </p:nvSpPr>
          <p:spPr bwMode="auto">
            <a:xfrm>
              <a:off x="75438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689264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624147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auto">
            <a:xfrm>
              <a:off x="103216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5" name="Oval 9"/>
            <p:cNvSpPr>
              <a:spLocks noChangeArrowheads="1"/>
            </p:cNvSpPr>
            <p:nvPr/>
          </p:nvSpPr>
          <p:spPr bwMode="auto">
            <a:xfrm>
              <a:off x="168332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6" name="Oval 10"/>
            <p:cNvSpPr>
              <a:spLocks noChangeArrowheads="1"/>
            </p:cNvSpPr>
            <p:nvPr/>
          </p:nvSpPr>
          <p:spPr bwMode="auto">
            <a:xfrm>
              <a:off x="233449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7" name="Oval 11"/>
            <p:cNvSpPr>
              <a:spLocks noChangeArrowheads="1"/>
            </p:cNvSpPr>
            <p:nvPr/>
          </p:nvSpPr>
          <p:spPr bwMode="auto">
            <a:xfrm>
              <a:off x="298565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363682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9" name="Oval 13"/>
            <p:cNvSpPr>
              <a:spLocks noChangeArrowheads="1"/>
            </p:cNvSpPr>
            <p:nvPr/>
          </p:nvSpPr>
          <p:spPr bwMode="auto">
            <a:xfrm>
              <a:off x="428798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0" name="Oval 14"/>
            <p:cNvSpPr>
              <a:spLocks noChangeArrowheads="1"/>
            </p:cNvSpPr>
            <p:nvPr/>
          </p:nvSpPr>
          <p:spPr bwMode="auto">
            <a:xfrm>
              <a:off x="493914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1" name="Oval 15"/>
            <p:cNvSpPr>
              <a:spLocks noChangeArrowheads="1"/>
            </p:cNvSpPr>
            <p:nvPr/>
          </p:nvSpPr>
          <p:spPr bwMode="auto">
            <a:xfrm>
              <a:off x="559031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34832" name="Text Box 42"/>
          <p:cNvSpPr txBox="1">
            <a:spLocks noChangeArrowheads="1"/>
          </p:cNvSpPr>
          <p:nvPr/>
        </p:nvSpPr>
        <p:spPr bwMode="auto">
          <a:xfrm>
            <a:off x="1752600" y="1371600"/>
            <a:ext cx="525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Any of the 12 coins can be the odd 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and that one can be either heavy or light</a:t>
            </a:r>
          </a:p>
        </p:txBody>
      </p:sp>
      <p:sp>
        <p:nvSpPr>
          <p:cNvPr id="34833" name="Text Box 43"/>
          <p:cNvSpPr txBox="1">
            <a:spLocks noChangeArrowheads="1"/>
          </p:cNvSpPr>
          <p:nvPr/>
        </p:nvSpPr>
        <p:spPr bwMode="auto">
          <a:xfrm>
            <a:off x="2325688" y="3987800"/>
            <a:ext cx="39354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12 x 2 = 24 possibilities</a:t>
            </a:r>
          </a:p>
        </p:txBody>
      </p:sp>
      <p:sp>
        <p:nvSpPr>
          <p:cNvPr id="34834" name="Text Box 44"/>
          <p:cNvSpPr txBox="1">
            <a:spLocks noChangeArrowheads="1"/>
          </p:cNvSpPr>
          <p:nvPr/>
        </p:nvSpPr>
        <p:spPr bwMode="auto">
          <a:xfrm>
            <a:off x="1143000" y="4953000"/>
            <a:ext cx="68056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Notice: our solution procedure must work always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for every set of coins obeying the rules.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cannot accept a procedure that works only with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additional assumptions.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2" grpId="0"/>
      <p:bldP spid="34833" grpId="0"/>
      <p:bldP spid="348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7547159" y="5762714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790479" y="482600"/>
            <a:ext cx="510267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Here is one of the 24 situations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coin 5 is light</a:t>
            </a:r>
            <a:endParaRPr lang="en-US" altLang="en-US" sz="2400" dirty="0">
              <a:latin typeface="Eurostile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73906" y="1600200"/>
            <a:ext cx="7543800" cy="381000"/>
            <a:chOff x="381000" y="3048000"/>
            <a:chExt cx="7543800" cy="381000"/>
          </a:xfrm>
        </p:grpSpPr>
        <p:sp>
          <p:nvSpPr>
            <p:cNvPr id="34819" name="Oval 3"/>
            <p:cNvSpPr>
              <a:spLocks noChangeArrowheads="1"/>
            </p:cNvSpPr>
            <p:nvPr/>
          </p:nvSpPr>
          <p:spPr bwMode="auto">
            <a:xfrm>
              <a:off x="3810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1" name="Oval 5"/>
            <p:cNvSpPr>
              <a:spLocks noChangeArrowheads="1"/>
            </p:cNvSpPr>
            <p:nvPr/>
          </p:nvSpPr>
          <p:spPr bwMode="auto">
            <a:xfrm>
              <a:off x="75438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689264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624147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auto">
            <a:xfrm>
              <a:off x="103216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5" name="Oval 9"/>
            <p:cNvSpPr>
              <a:spLocks noChangeArrowheads="1"/>
            </p:cNvSpPr>
            <p:nvPr/>
          </p:nvSpPr>
          <p:spPr bwMode="auto">
            <a:xfrm>
              <a:off x="168332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6" name="Oval 10"/>
            <p:cNvSpPr>
              <a:spLocks noChangeArrowheads="1"/>
            </p:cNvSpPr>
            <p:nvPr/>
          </p:nvSpPr>
          <p:spPr bwMode="auto">
            <a:xfrm>
              <a:off x="233449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7" name="Oval 11"/>
            <p:cNvSpPr>
              <a:spLocks noChangeArrowheads="1"/>
            </p:cNvSpPr>
            <p:nvPr/>
          </p:nvSpPr>
          <p:spPr bwMode="auto">
            <a:xfrm>
              <a:off x="2985656" y="3048000"/>
              <a:ext cx="381000" cy="381000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363682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9" name="Oval 13"/>
            <p:cNvSpPr>
              <a:spLocks noChangeArrowheads="1"/>
            </p:cNvSpPr>
            <p:nvPr/>
          </p:nvSpPr>
          <p:spPr bwMode="auto">
            <a:xfrm>
              <a:off x="428798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0" name="Oval 14"/>
            <p:cNvSpPr>
              <a:spLocks noChangeArrowheads="1"/>
            </p:cNvSpPr>
            <p:nvPr/>
          </p:nvSpPr>
          <p:spPr bwMode="auto">
            <a:xfrm>
              <a:off x="493914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1" name="Oval 15"/>
            <p:cNvSpPr>
              <a:spLocks noChangeArrowheads="1"/>
            </p:cNvSpPr>
            <p:nvPr/>
          </p:nvSpPr>
          <p:spPr bwMode="auto">
            <a:xfrm>
              <a:off x="559031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615570" y="3879046"/>
            <a:ext cx="57727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Here is another of the 24 situations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coin 10 is heavy</a:t>
            </a:r>
            <a:endParaRPr lang="en-US" altLang="en-US" sz="2400" dirty="0">
              <a:latin typeface="Eurostile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30037" y="4996646"/>
            <a:ext cx="7543800" cy="381000"/>
            <a:chOff x="381000" y="3048000"/>
            <a:chExt cx="7543800" cy="381000"/>
          </a:xfrm>
        </p:grpSpPr>
        <p:sp>
          <p:nvSpPr>
            <p:cNvPr id="21" name="Oval 3"/>
            <p:cNvSpPr>
              <a:spLocks noChangeArrowheads="1"/>
            </p:cNvSpPr>
            <p:nvPr/>
          </p:nvSpPr>
          <p:spPr bwMode="auto">
            <a:xfrm>
              <a:off x="3810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75438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689264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4" name="Oval 7"/>
            <p:cNvSpPr>
              <a:spLocks noChangeArrowheads="1"/>
            </p:cNvSpPr>
            <p:nvPr/>
          </p:nvSpPr>
          <p:spPr bwMode="auto">
            <a:xfrm>
              <a:off x="6241476" y="3048000"/>
              <a:ext cx="381000" cy="381000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5" name="Oval 8"/>
            <p:cNvSpPr>
              <a:spLocks noChangeArrowheads="1"/>
            </p:cNvSpPr>
            <p:nvPr/>
          </p:nvSpPr>
          <p:spPr bwMode="auto">
            <a:xfrm>
              <a:off x="103216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6" name="Oval 9"/>
            <p:cNvSpPr>
              <a:spLocks noChangeArrowheads="1"/>
            </p:cNvSpPr>
            <p:nvPr/>
          </p:nvSpPr>
          <p:spPr bwMode="auto">
            <a:xfrm>
              <a:off x="168332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7" name="Oval 10"/>
            <p:cNvSpPr>
              <a:spLocks noChangeArrowheads="1"/>
            </p:cNvSpPr>
            <p:nvPr/>
          </p:nvSpPr>
          <p:spPr bwMode="auto">
            <a:xfrm>
              <a:off x="233449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8" name="Oval 11"/>
            <p:cNvSpPr>
              <a:spLocks noChangeArrowheads="1"/>
            </p:cNvSpPr>
            <p:nvPr/>
          </p:nvSpPr>
          <p:spPr bwMode="auto">
            <a:xfrm>
              <a:off x="298565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29" name="Oval 12"/>
            <p:cNvSpPr>
              <a:spLocks noChangeArrowheads="1"/>
            </p:cNvSpPr>
            <p:nvPr/>
          </p:nvSpPr>
          <p:spPr bwMode="auto">
            <a:xfrm>
              <a:off x="363682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0" name="Oval 13"/>
            <p:cNvSpPr>
              <a:spLocks noChangeArrowheads="1"/>
            </p:cNvSpPr>
            <p:nvPr/>
          </p:nvSpPr>
          <p:spPr bwMode="auto">
            <a:xfrm>
              <a:off x="428798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1" name="Oval 14"/>
            <p:cNvSpPr>
              <a:spLocks noChangeArrowheads="1"/>
            </p:cNvSpPr>
            <p:nvPr/>
          </p:nvSpPr>
          <p:spPr bwMode="auto">
            <a:xfrm>
              <a:off x="493914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2" name="Oval 15"/>
            <p:cNvSpPr>
              <a:spLocks noChangeArrowheads="1"/>
            </p:cNvSpPr>
            <p:nvPr/>
          </p:nvSpPr>
          <p:spPr bwMode="auto">
            <a:xfrm>
              <a:off x="559031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23757" y="2362200"/>
            <a:ext cx="6856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represent this situation by the single symbol </a:t>
            </a: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7266865" y="2402532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8009" y="5715000"/>
            <a:ext cx="6856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represent this situation by the single symbol </a:t>
            </a:r>
          </a:p>
        </p:txBody>
      </p:sp>
    </p:spTree>
    <p:extLst>
      <p:ext uri="{BB962C8B-B14F-4D97-AF65-F5344CB8AC3E}">
        <p14:creationId xmlns:p14="http://schemas.microsoft.com/office/powerpoint/2010/main" val="2282097930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9" grpId="0"/>
      <p:bldP spid="3" grpId="0"/>
      <p:bldP spid="34" grpId="0" animBg="1"/>
      <p:bldP spid="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751214" y="482600"/>
            <a:ext cx="518122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This then represents ALL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24 possible outcomes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655729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7818529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7167369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6516205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1306893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1958057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2609221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3260385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911549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4562713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5213877" y="24384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34831" name="Oval 15"/>
          <p:cNvSpPr>
            <a:spLocks noChangeArrowheads="1"/>
          </p:cNvSpPr>
          <p:nvPr/>
        </p:nvSpPr>
        <p:spPr bwMode="auto">
          <a:xfrm>
            <a:off x="5865041" y="2438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655729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7818529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7167369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6516205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1306893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1958057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2609221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28" name="Oval 11"/>
          <p:cNvSpPr>
            <a:spLocks noChangeArrowheads="1"/>
          </p:cNvSpPr>
          <p:nvPr/>
        </p:nvSpPr>
        <p:spPr bwMode="auto">
          <a:xfrm>
            <a:off x="3260385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3911549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4562713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5213877" y="3124200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32" name="Oval 15"/>
          <p:cNvSpPr>
            <a:spLocks noChangeArrowheads="1"/>
          </p:cNvSpPr>
          <p:nvPr/>
        </p:nvSpPr>
        <p:spPr bwMode="auto">
          <a:xfrm>
            <a:off x="5865041" y="3124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673535061"/>
      </p:ext>
    </p:extLst>
  </p:cSld>
  <p:clrMapOvr>
    <a:masterClrMapping/>
  </p:clrMapOvr>
  <p:transition spd="med" advClick="0" advTm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4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35831" y="228600"/>
            <a:ext cx="7272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Eurostile" pitchFamily="34" charset="0"/>
              </a:rPr>
              <a:t>Example of outcome separation by a single weighing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471" y="862195"/>
            <a:ext cx="5702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 we put these coins in the left pan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246084" y="2308033"/>
            <a:ext cx="6858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362200" y="2308033"/>
            <a:ext cx="2057400" cy="58756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276600" y="1323860"/>
            <a:ext cx="0" cy="8859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520292" y="1517301"/>
            <a:ext cx="4200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 these coins in the right pan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662563" y="2303441"/>
            <a:ext cx="2057400" cy="58756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5671983" y="1978966"/>
            <a:ext cx="0" cy="3025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48155" y="5486400"/>
            <a:ext cx="23038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outcomes</a:t>
            </a:r>
          </a:p>
          <a:p>
            <a:r>
              <a:rPr lang="en-US" dirty="0"/>
              <a:t> would have the</a:t>
            </a:r>
          </a:p>
          <a:p>
            <a:r>
              <a:rPr lang="en-US" dirty="0"/>
              <a:t> left pan down</a:t>
            </a:r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174971" y="43691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826135" y="43691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23" name="Oval 9"/>
          <p:cNvSpPr>
            <a:spLocks noChangeArrowheads="1"/>
          </p:cNvSpPr>
          <p:nvPr/>
        </p:nvSpPr>
        <p:spPr bwMode="auto">
          <a:xfrm>
            <a:off x="1477299" y="43691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2128463" y="43691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779627" y="43691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26" name="Oval 3"/>
          <p:cNvSpPr>
            <a:spLocks noChangeArrowheads="1"/>
          </p:cNvSpPr>
          <p:nvPr/>
        </p:nvSpPr>
        <p:spPr bwMode="auto">
          <a:xfrm>
            <a:off x="174971" y="50549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826135" y="50549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1477299" y="50549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2128463" y="50549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2779627" y="50549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44492" y="5486400"/>
            <a:ext cx="23038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outcomes</a:t>
            </a:r>
          </a:p>
          <a:p>
            <a:r>
              <a:rPr lang="en-US" dirty="0"/>
              <a:t> would have the</a:t>
            </a:r>
          </a:p>
          <a:p>
            <a:r>
              <a:rPr lang="en-US" dirty="0"/>
              <a:t> right pan down</a:t>
            </a:r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5971308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33" name="Oval 8"/>
          <p:cNvSpPr>
            <a:spLocks noChangeArrowheads="1"/>
          </p:cNvSpPr>
          <p:nvPr/>
        </p:nvSpPr>
        <p:spPr bwMode="auto">
          <a:xfrm>
            <a:off x="6622472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7273636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7924800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8575964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37" name="Oval 3"/>
          <p:cNvSpPr>
            <a:spLocks noChangeArrowheads="1"/>
          </p:cNvSpPr>
          <p:nvPr/>
        </p:nvSpPr>
        <p:spPr bwMode="auto">
          <a:xfrm>
            <a:off x="5971308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38" name="Oval 8"/>
          <p:cNvSpPr>
            <a:spLocks noChangeArrowheads="1"/>
          </p:cNvSpPr>
          <p:nvPr/>
        </p:nvSpPr>
        <p:spPr bwMode="auto">
          <a:xfrm>
            <a:off x="6622472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39" name="Oval 9"/>
          <p:cNvSpPr>
            <a:spLocks noChangeArrowheads="1"/>
          </p:cNvSpPr>
          <p:nvPr/>
        </p:nvSpPr>
        <p:spPr bwMode="auto">
          <a:xfrm>
            <a:off x="7273636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924800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41" name="Oval 11"/>
          <p:cNvSpPr>
            <a:spLocks noChangeArrowheads="1"/>
          </p:cNvSpPr>
          <p:nvPr/>
        </p:nvSpPr>
        <p:spPr bwMode="auto">
          <a:xfrm>
            <a:off x="8575964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42" name="Oval 10"/>
          <p:cNvSpPr>
            <a:spLocks noChangeArrowheads="1"/>
          </p:cNvSpPr>
          <p:nvPr/>
        </p:nvSpPr>
        <p:spPr bwMode="auto">
          <a:xfrm>
            <a:off x="4055584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43" name="Oval 11"/>
          <p:cNvSpPr>
            <a:spLocks noChangeArrowheads="1"/>
          </p:cNvSpPr>
          <p:nvPr/>
        </p:nvSpPr>
        <p:spPr bwMode="auto">
          <a:xfrm>
            <a:off x="4706748" y="436910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4055584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45" name="Oval 11"/>
          <p:cNvSpPr>
            <a:spLocks noChangeArrowheads="1"/>
          </p:cNvSpPr>
          <p:nvPr/>
        </p:nvSpPr>
        <p:spPr bwMode="auto">
          <a:xfrm>
            <a:off x="4706748" y="505490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420081" y="5486400"/>
            <a:ext cx="23038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outcomes</a:t>
            </a:r>
          </a:p>
          <a:p>
            <a:r>
              <a:rPr lang="en-US" dirty="0"/>
              <a:t> would have the</a:t>
            </a:r>
          </a:p>
          <a:p>
            <a:r>
              <a:rPr lang="en-US" dirty="0"/>
              <a:t> pans </a:t>
            </a:r>
            <a:r>
              <a:rPr lang="en-US" dirty="0" err="1"/>
              <a:t>blanced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897248" y="2281533"/>
            <a:ext cx="1725224" cy="6140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564552" y="2269918"/>
            <a:ext cx="1725224" cy="6140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57305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5" grpId="0"/>
      <p:bldP spid="17" grpId="0" animBg="1"/>
      <p:bldP spid="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10" grpId="0" animBg="1"/>
      <p:bldP spid="4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one weighing?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4191000" y="2438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5052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44196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1910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3505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7338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44196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4648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962400" y="3352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one weighing?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4191000" y="2438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5052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44196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37338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41910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H="1">
            <a:off x="3505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 flipV="1">
            <a:off x="37338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44196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 flipV="1">
            <a:off x="4648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962400" y="3352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038600" y="1752600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3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2057400" y="37338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V="1">
            <a:off x="4191000" y="3733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4191000" y="37338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219200" y="4876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left side down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5715000" y="4876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right side down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505200" y="4876800"/>
            <a:ext cx="132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balanced</a:t>
            </a:r>
          </a:p>
        </p:txBody>
      </p:sp>
    </p:spTree>
  </p:cSld>
  <p:clrMapOvr>
    <a:masterClrMapping/>
  </p:clrMapOvr>
  <p:transition spd="med" advClick="0" advTm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4"/>
          <p:cNvSpPr>
            <a:spLocks noChangeArrowheads="1"/>
          </p:cNvSpPr>
          <p:nvPr/>
        </p:nvSpPr>
        <p:spPr bwMode="auto">
          <a:xfrm>
            <a:off x="800100" y="8382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972625" y="92909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5" name="Oval 27"/>
          <p:cNvSpPr>
            <a:spLocks noChangeArrowheads="1"/>
          </p:cNvSpPr>
          <p:nvPr/>
        </p:nvSpPr>
        <p:spPr bwMode="auto">
          <a:xfrm>
            <a:off x="7591625" y="2667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6660576" y="25908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7" name="Oval 29"/>
          <p:cNvSpPr>
            <a:spLocks noChangeArrowheads="1"/>
          </p:cNvSpPr>
          <p:nvPr/>
        </p:nvSpPr>
        <p:spPr bwMode="auto">
          <a:xfrm>
            <a:off x="1662757" y="874923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8" name="Oval 30"/>
          <p:cNvSpPr>
            <a:spLocks noChangeArrowheads="1"/>
          </p:cNvSpPr>
          <p:nvPr/>
        </p:nvSpPr>
        <p:spPr bwMode="auto">
          <a:xfrm>
            <a:off x="1790870" y="2218522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9" name="Oval 31"/>
          <p:cNvSpPr>
            <a:spLocks noChangeArrowheads="1"/>
          </p:cNvSpPr>
          <p:nvPr/>
        </p:nvSpPr>
        <p:spPr bwMode="auto">
          <a:xfrm>
            <a:off x="2753592" y="2273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4526309" y="41024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11" name="Oval 33"/>
          <p:cNvSpPr>
            <a:spLocks noChangeArrowheads="1"/>
          </p:cNvSpPr>
          <p:nvPr/>
        </p:nvSpPr>
        <p:spPr bwMode="auto">
          <a:xfrm>
            <a:off x="7041576" y="87859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800100" y="2286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5859103" y="83085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6009412" y="1892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029200" y="3429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2783056" y="92909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7972625" y="1905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7096499" y="18669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4145309" y="3505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3431422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21" name="Oval 31"/>
          <p:cNvSpPr>
            <a:spLocks noChangeArrowheads="1"/>
          </p:cNvSpPr>
          <p:nvPr/>
        </p:nvSpPr>
        <p:spPr bwMode="auto">
          <a:xfrm>
            <a:off x="1190825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2259877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4526309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3478873" y="40767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534603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26" name="Oval 36"/>
          <p:cNvSpPr>
            <a:spLocks noChangeArrowheads="1"/>
          </p:cNvSpPr>
          <p:nvPr/>
        </p:nvSpPr>
        <p:spPr bwMode="auto">
          <a:xfrm>
            <a:off x="5534603" y="3970663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304800" y="381000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334000" y="381000"/>
            <a:ext cx="3651887" cy="2971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944092" y="3193973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3714" y="3348335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pan down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03944" y="3464867"/>
            <a:ext cx="2156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 pan down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14864" y="61722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Balanced</a:t>
            </a:r>
          </a:p>
        </p:txBody>
      </p:sp>
    </p:spTree>
    <p:extLst>
      <p:ext uri="{BB962C8B-B14F-4D97-AF65-F5344CB8AC3E}">
        <p14:creationId xmlns:p14="http://schemas.microsoft.com/office/powerpoint/2010/main" val="3194102107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0" grpId="0"/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TWO weighings?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9939" name="Line 18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Line 19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20"/>
          <p:cNvSpPr>
            <a:spLocks noChangeShapeType="1"/>
          </p:cNvSpPr>
          <p:nvPr/>
        </p:nvSpPr>
        <p:spPr bwMode="auto">
          <a:xfrm>
            <a:off x="44196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21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22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23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24"/>
          <p:cNvSpPr>
            <a:spLocks noChangeShapeType="1"/>
          </p:cNvSpPr>
          <p:nvPr/>
        </p:nvSpPr>
        <p:spPr bwMode="auto">
          <a:xfrm flipH="1" flipV="1">
            <a:off x="37338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25"/>
          <p:cNvSpPr>
            <a:spLocks noChangeShapeType="1"/>
          </p:cNvSpPr>
          <p:nvPr/>
        </p:nvSpPr>
        <p:spPr bwMode="auto">
          <a:xfrm flipV="1">
            <a:off x="44196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26"/>
          <p:cNvSpPr>
            <a:spLocks noChangeShapeType="1"/>
          </p:cNvSpPr>
          <p:nvPr/>
        </p:nvSpPr>
        <p:spPr bwMode="auto">
          <a:xfrm flipH="1" flipV="1">
            <a:off x="4648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Oval 27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3962400" y="32004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Text Box 29"/>
          <p:cNvSpPr txBox="1">
            <a:spLocks noChangeArrowheads="1"/>
          </p:cNvSpPr>
          <p:nvPr/>
        </p:nvSpPr>
        <p:spPr bwMode="auto">
          <a:xfrm>
            <a:off x="4038600" y="1600200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9</a:t>
            </a:r>
          </a:p>
        </p:txBody>
      </p:sp>
      <p:sp>
        <p:nvSpPr>
          <p:cNvPr id="39951" name="Line 30"/>
          <p:cNvSpPr>
            <a:spLocks noChangeShapeType="1"/>
          </p:cNvSpPr>
          <p:nvPr/>
        </p:nvSpPr>
        <p:spPr bwMode="auto">
          <a:xfrm flipH="1">
            <a:off x="1752600" y="3429000"/>
            <a:ext cx="2438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31"/>
          <p:cNvSpPr>
            <a:spLocks noChangeShapeType="1"/>
          </p:cNvSpPr>
          <p:nvPr/>
        </p:nvSpPr>
        <p:spPr bwMode="auto">
          <a:xfrm flipV="1">
            <a:off x="4191000" y="3429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32"/>
          <p:cNvSpPr>
            <a:spLocks noChangeShapeType="1"/>
          </p:cNvSpPr>
          <p:nvPr/>
        </p:nvSpPr>
        <p:spPr bwMode="auto">
          <a:xfrm>
            <a:off x="4191000" y="3429000"/>
            <a:ext cx="2971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Text Box 34"/>
          <p:cNvSpPr txBox="1">
            <a:spLocks noChangeArrowheads="1"/>
          </p:cNvSpPr>
          <p:nvPr/>
        </p:nvSpPr>
        <p:spPr bwMode="auto">
          <a:xfrm>
            <a:off x="990600" y="4419600"/>
            <a:ext cx="163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left side down</a:t>
            </a:r>
          </a:p>
        </p:txBody>
      </p:sp>
      <p:sp>
        <p:nvSpPr>
          <p:cNvPr id="39955" name="Text Box 35"/>
          <p:cNvSpPr txBox="1">
            <a:spLocks noChangeArrowheads="1"/>
          </p:cNvSpPr>
          <p:nvPr/>
        </p:nvSpPr>
        <p:spPr bwMode="auto">
          <a:xfrm>
            <a:off x="6400800" y="4419600"/>
            <a:ext cx="163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right side down</a:t>
            </a:r>
          </a:p>
        </p:txBody>
      </p:sp>
      <p:sp>
        <p:nvSpPr>
          <p:cNvPr id="39956" name="Text Box 36"/>
          <p:cNvSpPr txBox="1">
            <a:spLocks noChangeArrowheads="1"/>
          </p:cNvSpPr>
          <p:nvPr/>
        </p:nvSpPr>
        <p:spPr bwMode="auto">
          <a:xfrm>
            <a:off x="3657600" y="4495800"/>
            <a:ext cx="103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balanced</a:t>
            </a:r>
          </a:p>
        </p:txBody>
      </p:sp>
      <p:sp>
        <p:nvSpPr>
          <p:cNvPr id="39957" name="Line 37"/>
          <p:cNvSpPr>
            <a:spLocks noChangeShapeType="1"/>
          </p:cNvSpPr>
          <p:nvPr/>
        </p:nvSpPr>
        <p:spPr bwMode="auto">
          <a:xfrm>
            <a:off x="41910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38"/>
          <p:cNvSpPr>
            <a:spLocks noChangeShapeType="1"/>
          </p:cNvSpPr>
          <p:nvPr/>
        </p:nvSpPr>
        <p:spPr bwMode="auto">
          <a:xfrm flipV="1">
            <a:off x="3352800" y="4876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39"/>
          <p:cNvSpPr>
            <a:spLocks noChangeShapeType="1"/>
          </p:cNvSpPr>
          <p:nvPr/>
        </p:nvSpPr>
        <p:spPr bwMode="auto">
          <a:xfrm flipH="1" flipV="1">
            <a:off x="4191000" y="4876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41"/>
          <p:cNvSpPr>
            <a:spLocks noChangeShapeType="1"/>
          </p:cNvSpPr>
          <p:nvPr/>
        </p:nvSpPr>
        <p:spPr bwMode="auto">
          <a:xfrm>
            <a:off x="1447800" y="4800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42"/>
          <p:cNvSpPr>
            <a:spLocks noChangeShapeType="1"/>
          </p:cNvSpPr>
          <p:nvPr/>
        </p:nvSpPr>
        <p:spPr bwMode="auto">
          <a:xfrm flipV="1">
            <a:off x="6096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43"/>
          <p:cNvSpPr>
            <a:spLocks noChangeShapeType="1"/>
          </p:cNvSpPr>
          <p:nvPr/>
        </p:nvSpPr>
        <p:spPr bwMode="auto">
          <a:xfrm flipH="1" flipV="1">
            <a:off x="14478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44"/>
          <p:cNvSpPr>
            <a:spLocks noChangeShapeType="1"/>
          </p:cNvSpPr>
          <p:nvPr/>
        </p:nvSpPr>
        <p:spPr bwMode="auto">
          <a:xfrm>
            <a:off x="7543800" y="4800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Line 45"/>
          <p:cNvSpPr>
            <a:spLocks noChangeShapeType="1"/>
          </p:cNvSpPr>
          <p:nvPr/>
        </p:nvSpPr>
        <p:spPr bwMode="auto">
          <a:xfrm flipV="1">
            <a:off x="67056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Line 46"/>
          <p:cNvSpPr>
            <a:spLocks noChangeShapeType="1"/>
          </p:cNvSpPr>
          <p:nvPr/>
        </p:nvSpPr>
        <p:spPr bwMode="auto">
          <a:xfrm flipH="1" flipV="1">
            <a:off x="75438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Text Box 47"/>
          <p:cNvSpPr txBox="1">
            <a:spLocks noChangeArrowheads="1"/>
          </p:cNvSpPr>
          <p:nvPr/>
        </p:nvSpPr>
        <p:spPr bwMode="auto">
          <a:xfrm>
            <a:off x="-304800" y="57150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twice</a:t>
            </a:r>
          </a:p>
        </p:txBody>
      </p:sp>
      <p:sp>
        <p:nvSpPr>
          <p:cNvPr id="39967" name="Text Box 48"/>
          <p:cNvSpPr txBox="1">
            <a:spLocks noChangeArrowheads="1"/>
          </p:cNvSpPr>
          <p:nvPr/>
        </p:nvSpPr>
        <p:spPr bwMode="auto">
          <a:xfrm>
            <a:off x="3429000" y="57912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twice</a:t>
            </a:r>
          </a:p>
        </p:txBody>
      </p:sp>
      <p:sp>
        <p:nvSpPr>
          <p:cNvPr id="39968" name="Text Box 49"/>
          <p:cNvSpPr txBox="1">
            <a:spLocks noChangeArrowheads="1"/>
          </p:cNvSpPr>
          <p:nvPr/>
        </p:nvSpPr>
        <p:spPr bwMode="auto">
          <a:xfrm>
            <a:off x="7848600" y="57150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twice</a:t>
            </a:r>
          </a:p>
        </p:txBody>
      </p:sp>
      <p:sp>
        <p:nvSpPr>
          <p:cNvPr id="39969" name="Text Box 51"/>
          <p:cNvSpPr txBox="1">
            <a:spLocks noChangeArrowheads="1"/>
          </p:cNvSpPr>
          <p:nvPr/>
        </p:nvSpPr>
        <p:spPr bwMode="auto">
          <a:xfrm>
            <a:off x="5715000" y="5638800"/>
            <a:ext cx="16319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</a:t>
            </a:r>
          </a:p>
        </p:txBody>
      </p:sp>
      <p:sp>
        <p:nvSpPr>
          <p:cNvPr id="39970" name="Text Box 52"/>
          <p:cNvSpPr txBox="1">
            <a:spLocks noChangeArrowheads="1"/>
          </p:cNvSpPr>
          <p:nvPr/>
        </p:nvSpPr>
        <p:spPr bwMode="auto">
          <a:xfrm>
            <a:off x="2590800" y="5638800"/>
            <a:ext cx="16319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then left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side down</a:t>
            </a:r>
          </a:p>
        </p:txBody>
      </p:sp>
      <p:sp>
        <p:nvSpPr>
          <p:cNvPr id="39971" name="Text Box 53"/>
          <p:cNvSpPr txBox="1">
            <a:spLocks noChangeArrowheads="1"/>
          </p:cNvSpPr>
          <p:nvPr/>
        </p:nvSpPr>
        <p:spPr bwMode="auto">
          <a:xfrm>
            <a:off x="6781800" y="5638800"/>
            <a:ext cx="16319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</p:txBody>
      </p:sp>
      <p:sp>
        <p:nvSpPr>
          <p:cNvPr id="39972" name="Text Box 54"/>
          <p:cNvSpPr txBox="1">
            <a:spLocks noChangeArrowheads="1"/>
          </p:cNvSpPr>
          <p:nvPr/>
        </p:nvSpPr>
        <p:spPr bwMode="auto">
          <a:xfrm>
            <a:off x="1600200" y="5638800"/>
            <a:ext cx="16319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</a:t>
            </a:r>
          </a:p>
        </p:txBody>
      </p:sp>
      <p:sp>
        <p:nvSpPr>
          <p:cNvPr id="39973" name="Text Box 55"/>
          <p:cNvSpPr txBox="1">
            <a:spLocks noChangeArrowheads="1"/>
          </p:cNvSpPr>
          <p:nvPr/>
        </p:nvSpPr>
        <p:spPr bwMode="auto">
          <a:xfrm>
            <a:off x="914400" y="5638800"/>
            <a:ext cx="1060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</p:txBody>
      </p:sp>
      <p:sp>
        <p:nvSpPr>
          <p:cNvPr id="39974" name="Text Box 56"/>
          <p:cNvSpPr txBox="1">
            <a:spLocks noChangeArrowheads="1"/>
          </p:cNvSpPr>
          <p:nvPr/>
        </p:nvSpPr>
        <p:spPr bwMode="auto">
          <a:xfrm>
            <a:off x="4648200" y="5638800"/>
            <a:ext cx="10223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then right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side down</a:t>
            </a:r>
          </a:p>
        </p:txBody>
      </p:sp>
    </p:spTree>
  </p:cSld>
  <p:clrMapOvr>
    <a:masterClrMapping/>
  </p:clrMapOvr>
  <p:transition spd="med" advClick="0" advTm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Pigeonhole Principle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33600" y="16764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3962400"/>
            <a:ext cx="48806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Twelve people are on an elevator and they exit on ten different floors. At least two got of on the same floor.</a:t>
            </a:r>
            <a:endParaRPr lang="en-US" altLang="en-US" sz="2400" i="1" dirty="0">
              <a:latin typeface="Eurostile" pitchFamily="34" charset="0"/>
            </a:endParaRPr>
          </a:p>
        </p:txBody>
      </p:sp>
      <p:pic>
        <p:nvPicPr>
          <p:cNvPr id="5126" name="Picture 6" descr="https://encrypted-tbn0.gstatic.com/images?q=tbn:ANd9GcSOruf_aCPCItLHnJp9WJLcaPne7n7L5h_-lmmYSXLK7OPY5J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51" y="2590800"/>
            <a:ext cx="3227399" cy="414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4"/>
          <p:cNvSpPr>
            <a:spLocks noChangeArrowheads="1"/>
          </p:cNvSpPr>
          <p:nvPr/>
        </p:nvSpPr>
        <p:spPr bwMode="auto">
          <a:xfrm>
            <a:off x="800100" y="8382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972625" y="92909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5" name="Oval 27"/>
          <p:cNvSpPr>
            <a:spLocks noChangeArrowheads="1"/>
          </p:cNvSpPr>
          <p:nvPr/>
        </p:nvSpPr>
        <p:spPr bwMode="auto">
          <a:xfrm>
            <a:off x="7591625" y="2667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6660576" y="25908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7" name="Oval 29"/>
          <p:cNvSpPr>
            <a:spLocks noChangeArrowheads="1"/>
          </p:cNvSpPr>
          <p:nvPr/>
        </p:nvSpPr>
        <p:spPr bwMode="auto">
          <a:xfrm>
            <a:off x="1662757" y="874923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8" name="Oval 30"/>
          <p:cNvSpPr>
            <a:spLocks noChangeArrowheads="1"/>
          </p:cNvSpPr>
          <p:nvPr/>
        </p:nvSpPr>
        <p:spPr bwMode="auto">
          <a:xfrm>
            <a:off x="1790870" y="2218522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9" name="Oval 31"/>
          <p:cNvSpPr>
            <a:spLocks noChangeArrowheads="1"/>
          </p:cNvSpPr>
          <p:nvPr/>
        </p:nvSpPr>
        <p:spPr bwMode="auto">
          <a:xfrm>
            <a:off x="2753592" y="2273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4526309" y="41024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11" name="Oval 33"/>
          <p:cNvSpPr>
            <a:spLocks noChangeArrowheads="1"/>
          </p:cNvSpPr>
          <p:nvPr/>
        </p:nvSpPr>
        <p:spPr bwMode="auto">
          <a:xfrm>
            <a:off x="7041576" y="87859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800100" y="2286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5859103" y="83085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6009412" y="1892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029200" y="3429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2783056" y="92909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7972625" y="1905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7096499" y="18669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4145309" y="3505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3431422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21" name="Oval 31"/>
          <p:cNvSpPr>
            <a:spLocks noChangeArrowheads="1"/>
          </p:cNvSpPr>
          <p:nvPr/>
        </p:nvSpPr>
        <p:spPr bwMode="auto">
          <a:xfrm>
            <a:off x="1190825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2259877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4526309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3478873" y="40767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534603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26" name="Oval 36"/>
          <p:cNvSpPr>
            <a:spLocks noChangeArrowheads="1"/>
          </p:cNvSpPr>
          <p:nvPr/>
        </p:nvSpPr>
        <p:spPr bwMode="auto">
          <a:xfrm>
            <a:off x="5534603" y="3970663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304800" y="381000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334000" y="381000"/>
            <a:ext cx="3651887" cy="2971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944092" y="3193973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3714" y="3348335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pan down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03944" y="3464867"/>
            <a:ext cx="2156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 pan down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14864" y="61722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Balanced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190825" y="609600"/>
            <a:ext cx="790545" cy="1447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1960092" y="2057400"/>
            <a:ext cx="1709281" cy="228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410200" y="1447800"/>
            <a:ext cx="2371924" cy="228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28" idx="4"/>
          </p:cNvCxnSpPr>
          <p:nvPr/>
        </p:nvCxnSpPr>
        <p:spPr bwMode="auto">
          <a:xfrm flipH="1">
            <a:off x="7159944" y="1676400"/>
            <a:ext cx="62218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1181100" y="2057400"/>
            <a:ext cx="800270" cy="914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7782125" y="1310090"/>
            <a:ext cx="1078180" cy="3663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669373" y="3464867"/>
            <a:ext cx="790545" cy="1333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4459918" y="4798367"/>
            <a:ext cx="1944766" cy="403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4014864" y="4798367"/>
            <a:ext cx="445054" cy="10690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69215526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47800" y="828675"/>
            <a:ext cx="5988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Could we solve a four coin problem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 just two weighings?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108075" y="2057400"/>
            <a:ext cx="6829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8 = 4 x 2 possible outcomes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nine groups can be discriminated with two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879725" y="3200400"/>
            <a:ext cx="3340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Eight pigeons - nine holes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Looks like it could work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82638" y="4689475"/>
            <a:ext cx="74660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… but it doesn’t. The pigeon hole principle won’t guarantee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 answer in this problem.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It just tells us when an answer is impossible.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12" grpId="0"/>
      <p:bldP spid="430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k weighings?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Oval 12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65" name="Line 116"/>
          <p:cNvSpPr>
            <a:spLocks noChangeShapeType="1"/>
          </p:cNvSpPr>
          <p:nvPr/>
        </p:nvSpPr>
        <p:spPr bwMode="auto">
          <a:xfrm>
            <a:off x="8229600" y="579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Line 117"/>
          <p:cNvSpPr>
            <a:spLocks noChangeShapeType="1"/>
          </p:cNvSpPr>
          <p:nvPr/>
        </p:nvSpPr>
        <p:spPr bwMode="auto">
          <a:xfrm>
            <a:off x="75438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18"/>
          <p:cNvSpPr>
            <a:spLocks noChangeShapeType="1"/>
          </p:cNvSpPr>
          <p:nvPr/>
        </p:nvSpPr>
        <p:spPr bwMode="auto">
          <a:xfrm>
            <a:off x="84582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19"/>
          <p:cNvSpPr>
            <a:spLocks noChangeShapeType="1"/>
          </p:cNvSpPr>
          <p:nvPr/>
        </p:nvSpPr>
        <p:spPr bwMode="auto">
          <a:xfrm flipV="1">
            <a:off x="77724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20"/>
          <p:cNvSpPr>
            <a:spLocks noChangeShapeType="1"/>
          </p:cNvSpPr>
          <p:nvPr/>
        </p:nvSpPr>
        <p:spPr bwMode="auto">
          <a:xfrm>
            <a:off x="82296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21"/>
          <p:cNvSpPr>
            <a:spLocks noChangeShapeType="1"/>
          </p:cNvSpPr>
          <p:nvPr/>
        </p:nvSpPr>
        <p:spPr bwMode="auto">
          <a:xfrm flipH="1">
            <a:off x="7543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122"/>
          <p:cNvSpPr>
            <a:spLocks noChangeShapeType="1"/>
          </p:cNvSpPr>
          <p:nvPr/>
        </p:nvSpPr>
        <p:spPr bwMode="auto">
          <a:xfrm flipH="1" flipV="1">
            <a:off x="7772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23"/>
          <p:cNvSpPr>
            <a:spLocks noChangeShapeType="1"/>
          </p:cNvSpPr>
          <p:nvPr/>
        </p:nvSpPr>
        <p:spPr bwMode="auto">
          <a:xfrm flipV="1">
            <a:off x="84582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24"/>
          <p:cNvSpPr>
            <a:spLocks noChangeShapeType="1"/>
          </p:cNvSpPr>
          <p:nvPr/>
        </p:nvSpPr>
        <p:spPr bwMode="auto">
          <a:xfrm flipH="1" flipV="1">
            <a:off x="8686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Oval 125"/>
          <p:cNvSpPr>
            <a:spLocks noChangeArrowheads="1"/>
          </p:cNvSpPr>
          <p:nvPr/>
        </p:nvSpPr>
        <p:spPr bwMode="auto">
          <a:xfrm>
            <a:off x="81534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75" name="Line 126"/>
          <p:cNvSpPr>
            <a:spLocks noChangeShapeType="1"/>
          </p:cNvSpPr>
          <p:nvPr/>
        </p:nvSpPr>
        <p:spPr bwMode="auto">
          <a:xfrm>
            <a:off x="8001000" y="6705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127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128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129"/>
          <p:cNvSpPr>
            <a:spLocks noChangeShapeType="1"/>
          </p:cNvSpPr>
          <p:nvPr/>
        </p:nvSpPr>
        <p:spPr bwMode="auto">
          <a:xfrm>
            <a:off x="44196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130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131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132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133"/>
          <p:cNvSpPr>
            <a:spLocks noChangeShapeType="1"/>
          </p:cNvSpPr>
          <p:nvPr/>
        </p:nvSpPr>
        <p:spPr bwMode="auto">
          <a:xfrm flipH="1" flipV="1">
            <a:off x="37338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Line 134"/>
          <p:cNvSpPr>
            <a:spLocks noChangeShapeType="1"/>
          </p:cNvSpPr>
          <p:nvPr/>
        </p:nvSpPr>
        <p:spPr bwMode="auto">
          <a:xfrm flipV="1">
            <a:off x="44196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4" name="Line 135"/>
          <p:cNvSpPr>
            <a:spLocks noChangeShapeType="1"/>
          </p:cNvSpPr>
          <p:nvPr/>
        </p:nvSpPr>
        <p:spPr bwMode="auto">
          <a:xfrm flipH="1" flipV="1">
            <a:off x="4648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Oval 136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86" name="Line 137"/>
          <p:cNvSpPr>
            <a:spLocks noChangeShapeType="1"/>
          </p:cNvSpPr>
          <p:nvPr/>
        </p:nvSpPr>
        <p:spPr bwMode="auto">
          <a:xfrm>
            <a:off x="3962400" y="32004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7" name="Line 138"/>
          <p:cNvSpPr>
            <a:spLocks noChangeShapeType="1"/>
          </p:cNvSpPr>
          <p:nvPr/>
        </p:nvSpPr>
        <p:spPr bwMode="auto">
          <a:xfrm>
            <a:off x="4191000" y="3505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8" name="Line 139"/>
          <p:cNvSpPr>
            <a:spLocks noChangeShapeType="1"/>
          </p:cNvSpPr>
          <p:nvPr/>
        </p:nvSpPr>
        <p:spPr bwMode="auto">
          <a:xfrm>
            <a:off x="35052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9" name="Line 140"/>
          <p:cNvSpPr>
            <a:spLocks noChangeShapeType="1"/>
          </p:cNvSpPr>
          <p:nvPr/>
        </p:nvSpPr>
        <p:spPr bwMode="auto">
          <a:xfrm>
            <a:off x="4419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0" name="Line 141"/>
          <p:cNvSpPr>
            <a:spLocks noChangeShapeType="1"/>
          </p:cNvSpPr>
          <p:nvPr/>
        </p:nvSpPr>
        <p:spPr bwMode="auto">
          <a:xfrm flipV="1">
            <a:off x="37338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1" name="Line 142"/>
          <p:cNvSpPr>
            <a:spLocks noChangeShapeType="1"/>
          </p:cNvSpPr>
          <p:nvPr/>
        </p:nvSpPr>
        <p:spPr bwMode="auto">
          <a:xfrm>
            <a:off x="41910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2" name="Line 143"/>
          <p:cNvSpPr>
            <a:spLocks noChangeShapeType="1"/>
          </p:cNvSpPr>
          <p:nvPr/>
        </p:nvSpPr>
        <p:spPr bwMode="auto">
          <a:xfrm flipH="1">
            <a:off x="3505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3" name="Line 144"/>
          <p:cNvSpPr>
            <a:spLocks noChangeShapeType="1"/>
          </p:cNvSpPr>
          <p:nvPr/>
        </p:nvSpPr>
        <p:spPr bwMode="auto">
          <a:xfrm flipH="1" flipV="1">
            <a:off x="37338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4" name="Line 145"/>
          <p:cNvSpPr>
            <a:spLocks noChangeShapeType="1"/>
          </p:cNvSpPr>
          <p:nvPr/>
        </p:nvSpPr>
        <p:spPr bwMode="auto">
          <a:xfrm flipV="1">
            <a:off x="44196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5" name="Line 146"/>
          <p:cNvSpPr>
            <a:spLocks noChangeShapeType="1"/>
          </p:cNvSpPr>
          <p:nvPr/>
        </p:nvSpPr>
        <p:spPr bwMode="auto">
          <a:xfrm flipH="1" flipV="1">
            <a:off x="4648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6" name="Oval 147"/>
          <p:cNvSpPr>
            <a:spLocks noChangeArrowheads="1"/>
          </p:cNvSpPr>
          <p:nvPr/>
        </p:nvSpPr>
        <p:spPr bwMode="auto">
          <a:xfrm>
            <a:off x="41148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97" name="Line 148"/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8" name="Line 160"/>
          <p:cNvSpPr>
            <a:spLocks noChangeShapeType="1"/>
          </p:cNvSpPr>
          <p:nvPr/>
        </p:nvSpPr>
        <p:spPr bwMode="auto">
          <a:xfrm>
            <a:off x="7010400" y="3581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9" name="Line 161"/>
          <p:cNvSpPr>
            <a:spLocks noChangeShapeType="1"/>
          </p:cNvSpPr>
          <p:nvPr/>
        </p:nvSpPr>
        <p:spPr bwMode="auto">
          <a:xfrm>
            <a:off x="6324600" y="4267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0" name="Line 162"/>
          <p:cNvSpPr>
            <a:spLocks noChangeShapeType="1"/>
          </p:cNvSpPr>
          <p:nvPr/>
        </p:nvSpPr>
        <p:spPr bwMode="auto">
          <a:xfrm>
            <a:off x="7239000" y="4267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1" name="Line 163"/>
          <p:cNvSpPr>
            <a:spLocks noChangeShapeType="1"/>
          </p:cNvSpPr>
          <p:nvPr/>
        </p:nvSpPr>
        <p:spPr bwMode="auto">
          <a:xfrm flipV="1">
            <a:off x="6553200" y="3581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2" name="Line 164"/>
          <p:cNvSpPr>
            <a:spLocks noChangeShapeType="1"/>
          </p:cNvSpPr>
          <p:nvPr/>
        </p:nvSpPr>
        <p:spPr bwMode="auto">
          <a:xfrm>
            <a:off x="7010400" y="3581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3" name="Line 165"/>
          <p:cNvSpPr>
            <a:spLocks noChangeShapeType="1"/>
          </p:cNvSpPr>
          <p:nvPr/>
        </p:nvSpPr>
        <p:spPr bwMode="auto">
          <a:xfrm flipH="1">
            <a:off x="63246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4" name="Line 166"/>
          <p:cNvSpPr>
            <a:spLocks noChangeShapeType="1"/>
          </p:cNvSpPr>
          <p:nvPr/>
        </p:nvSpPr>
        <p:spPr bwMode="auto">
          <a:xfrm flipH="1" flipV="1">
            <a:off x="65532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5" name="Line 167"/>
          <p:cNvSpPr>
            <a:spLocks noChangeShapeType="1"/>
          </p:cNvSpPr>
          <p:nvPr/>
        </p:nvSpPr>
        <p:spPr bwMode="auto">
          <a:xfrm flipV="1">
            <a:off x="72390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6" name="Line 168"/>
          <p:cNvSpPr>
            <a:spLocks noChangeShapeType="1"/>
          </p:cNvSpPr>
          <p:nvPr/>
        </p:nvSpPr>
        <p:spPr bwMode="auto">
          <a:xfrm flipH="1" flipV="1">
            <a:off x="74676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7" name="Oval 169"/>
          <p:cNvSpPr>
            <a:spLocks noChangeArrowheads="1"/>
          </p:cNvSpPr>
          <p:nvPr/>
        </p:nvSpPr>
        <p:spPr bwMode="auto">
          <a:xfrm>
            <a:off x="6934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08" name="Line 170"/>
          <p:cNvSpPr>
            <a:spLocks noChangeShapeType="1"/>
          </p:cNvSpPr>
          <p:nvPr/>
        </p:nvSpPr>
        <p:spPr bwMode="auto">
          <a:xfrm>
            <a:off x="6781800" y="4495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9" name="Line 171"/>
          <p:cNvSpPr>
            <a:spLocks noChangeShapeType="1"/>
          </p:cNvSpPr>
          <p:nvPr/>
        </p:nvSpPr>
        <p:spPr bwMode="auto">
          <a:xfrm>
            <a:off x="1524000" y="3505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0" name="Line 172"/>
          <p:cNvSpPr>
            <a:spLocks noChangeShapeType="1"/>
          </p:cNvSpPr>
          <p:nvPr/>
        </p:nvSpPr>
        <p:spPr bwMode="auto">
          <a:xfrm>
            <a:off x="8382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1" name="Line 173"/>
          <p:cNvSpPr>
            <a:spLocks noChangeShapeType="1"/>
          </p:cNvSpPr>
          <p:nvPr/>
        </p:nvSpPr>
        <p:spPr bwMode="auto">
          <a:xfrm>
            <a:off x="1752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2" name="Line 174"/>
          <p:cNvSpPr>
            <a:spLocks noChangeShapeType="1"/>
          </p:cNvSpPr>
          <p:nvPr/>
        </p:nvSpPr>
        <p:spPr bwMode="auto">
          <a:xfrm flipV="1">
            <a:off x="10668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3" name="Line 175"/>
          <p:cNvSpPr>
            <a:spLocks noChangeShapeType="1"/>
          </p:cNvSpPr>
          <p:nvPr/>
        </p:nvSpPr>
        <p:spPr bwMode="auto">
          <a:xfrm>
            <a:off x="15240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4" name="Line 176"/>
          <p:cNvSpPr>
            <a:spLocks noChangeShapeType="1"/>
          </p:cNvSpPr>
          <p:nvPr/>
        </p:nvSpPr>
        <p:spPr bwMode="auto">
          <a:xfrm flipH="1">
            <a:off x="838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5" name="Line 177"/>
          <p:cNvSpPr>
            <a:spLocks noChangeShapeType="1"/>
          </p:cNvSpPr>
          <p:nvPr/>
        </p:nvSpPr>
        <p:spPr bwMode="auto">
          <a:xfrm flipH="1" flipV="1">
            <a:off x="10668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6" name="Line 178"/>
          <p:cNvSpPr>
            <a:spLocks noChangeShapeType="1"/>
          </p:cNvSpPr>
          <p:nvPr/>
        </p:nvSpPr>
        <p:spPr bwMode="auto">
          <a:xfrm flipV="1">
            <a:off x="17526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7" name="Line 179"/>
          <p:cNvSpPr>
            <a:spLocks noChangeShapeType="1"/>
          </p:cNvSpPr>
          <p:nvPr/>
        </p:nvSpPr>
        <p:spPr bwMode="auto">
          <a:xfrm flipH="1" flipV="1">
            <a:off x="1981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8" name="Oval 180"/>
          <p:cNvSpPr>
            <a:spLocks noChangeArrowheads="1"/>
          </p:cNvSpPr>
          <p:nvPr/>
        </p:nvSpPr>
        <p:spPr bwMode="auto">
          <a:xfrm>
            <a:off x="14478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19" name="Line 181"/>
          <p:cNvSpPr>
            <a:spLocks noChangeShapeType="1"/>
          </p:cNvSpPr>
          <p:nvPr/>
        </p:nvSpPr>
        <p:spPr bwMode="auto">
          <a:xfrm>
            <a:off x="1295400" y="4419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0" name="Oval 182"/>
          <p:cNvSpPr>
            <a:spLocks noChangeArrowheads="1"/>
          </p:cNvSpPr>
          <p:nvPr/>
        </p:nvSpPr>
        <p:spPr bwMode="auto">
          <a:xfrm>
            <a:off x="41148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1" name="Oval 183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2" name="Oval 184"/>
          <p:cNvSpPr>
            <a:spLocks noChangeArrowheads="1"/>
          </p:cNvSpPr>
          <p:nvPr/>
        </p:nvSpPr>
        <p:spPr bwMode="auto">
          <a:xfrm>
            <a:off x="4114800" y="541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3" name="Line 185"/>
          <p:cNvSpPr>
            <a:spLocks noChangeShapeType="1"/>
          </p:cNvSpPr>
          <p:nvPr/>
        </p:nvSpPr>
        <p:spPr bwMode="auto">
          <a:xfrm>
            <a:off x="838200" y="579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4" name="Line 186"/>
          <p:cNvSpPr>
            <a:spLocks noChangeShapeType="1"/>
          </p:cNvSpPr>
          <p:nvPr/>
        </p:nvSpPr>
        <p:spPr bwMode="auto">
          <a:xfrm>
            <a:off x="1524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5" name="Line 187"/>
          <p:cNvSpPr>
            <a:spLocks noChangeShapeType="1"/>
          </p:cNvSpPr>
          <p:nvPr/>
        </p:nvSpPr>
        <p:spPr bwMode="auto">
          <a:xfrm>
            <a:off x="10668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6" name="Line 188"/>
          <p:cNvSpPr>
            <a:spLocks noChangeShapeType="1"/>
          </p:cNvSpPr>
          <p:nvPr/>
        </p:nvSpPr>
        <p:spPr bwMode="auto">
          <a:xfrm flipV="1">
            <a:off x="3810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7" name="Line 189"/>
          <p:cNvSpPr>
            <a:spLocks noChangeShapeType="1"/>
          </p:cNvSpPr>
          <p:nvPr/>
        </p:nvSpPr>
        <p:spPr bwMode="auto">
          <a:xfrm>
            <a:off x="8382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8" name="Line 190"/>
          <p:cNvSpPr>
            <a:spLocks noChangeShapeType="1"/>
          </p:cNvSpPr>
          <p:nvPr/>
        </p:nvSpPr>
        <p:spPr bwMode="auto">
          <a:xfrm flipH="1">
            <a:off x="152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9" name="Line 191"/>
          <p:cNvSpPr>
            <a:spLocks noChangeShapeType="1"/>
          </p:cNvSpPr>
          <p:nvPr/>
        </p:nvSpPr>
        <p:spPr bwMode="auto">
          <a:xfrm flipH="1" flipV="1">
            <a:off x="3810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0" name="Line 192"/>
          <p:cNvSpPr>
            <a:spLocks noChangeShapeType="1"/>
          </p:cNvSpPr>
          <p:nvPr/>
        </p:nvSpPr>
        <p:spPr bwMode="auto">
          <a:xfrm flipV="1">
            <a:off x="1066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1" name="Line 193"/>
          <p:cNvSpPr>
            <a:spLocks noChangeShapeType="1"/>
          </p:cNvSpPr>
          <p:nvPr/>
        </p:nvSpPr>
        <p:spPr bwMode="auto">
          <a:xfrm flipH="1" flipV="1">
            <a:off x="1295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2" name="Oval 194"/>
          <p:cNvSpPr>
            <a:spLocks noChangeArrowheads="1"/>
          </p:cNvSpPr>
          <p:nvPr/>
        </p:nvSpPr>
        <p:spPr bwMode="auto">
          <a:xfrm>
            <a:off x="7620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3" name="Line 195"/>
          <p:cNvSpPr>
            <a:spLocks noChangeShapeType="1"/>
          </p:cNvSpPr>
          <p:nvPr/>
        </p:nvSpPr>
        <p:spPr bwMode="auto">
          <a:xfrm>
            <a:off x="609600" y="6705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4" name="Oval 196"/>
          <p:cNvSpPr>
            <a:spLocks noChangeArrowheads="1"/>
          </p:cNvSpPr>
          <p:nvPr/>
        </p:nvSpPr>
        <p:spPr bwMode="auto">
          <a:xfrm>
            <a:off x="2743200" y="624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5" name="Oval 197"/>
          <p:cNvSpPr>
            <a:spLocks noChangeArrowheads="1"/>
          </p:cNvSpPr>
          <p:nvPr/>
        </p:nvSpPr>
        <p:spPr bwMode="auto">
          <a:xfrm>
            <a:off x="4114800" y="617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6" name="Oval 198"/>
          <p:cNvSpPr>
            <a:spLocks noChangeArrowheads="1"/>
          </p:cNvSpPr>
          <p:nvPr/>
        </p:nvSpPr>
        <p:spPr bwMode="auto">
          <a:xfrm>
            <a:off x="5715000" y="624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7" name="Text Box 199"/>
          <p:cNvSpPr txBox="1">
            <a:spLocks noChangeArrowheads="1"/>
          </p:cNvSpPr>
          <p:nvPr/>
        </p:nvSpPr>
        <p:spPr bwMode="auto">
          <a:xfrm>
            <a:off x="3940175" y="1438275"/>
            <a:ext cx="504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3</a:t>
            </a:r>
            <a:r>
              <a:rPr lang="en-US" altLang="en-US" sz="2800" baseline="30000">
                <a:latin typeface="Eurostile" pitchFamily="34" charset="0"/>
              </a:rPr>
              <a:t>k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0" grpId="0" animBg="1"/>
      <p:bldP spid="45071" grpId="0" animBg="1"/>
      <p:bldP spid="45072" grpId="0" animBg="1"/>
      <p:bldP spid="45073" grpId="0" animBg="1"/>
      <p:bldP spid="45074" grpId="0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 animBg="1"/>
      <p:bldP spid="45093" grpId="0" animBg="1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 animBg="1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 animBg="1"/>
      <p:bldP spid="45119" grpId="0" animBg="1"/>
      <p:bldP spid="45120" grpId="0" animBg="1"/>
      <p:bldP spid="45121" grpId="0" animBg="1"/>
      <p:bldP spid="45122" grpId="0" animBg="1"/>
      <p:bldP spid="45123" grpId="0" animBg="1"/>
      <p:bldP spid="45124" grpId="0" animBg="1"/>
      <p:bldP spid="45125" grpId="0" animBg="1"/>
      <p:bldP spid="45126" grpId="0" animBg="1"/>
      <p:bldP spid="45127" grpId="0" animBg="1"/>
      <p:bldP spid="45128" grpId="0" animBg="1"/>
      <p:bldP spid="45129" grpId="0" animBg="1"/>
      <p:bldP spid="45130" grpId="0" animBg="1"/>
      <p:bldP spid="45131" grpId="0" animBg="1"/>
      <p:bldP spid="45132" grpId="0" animBg="1"/>
      <p:bldP spid="45133" grpId="0" animBg="1"/>
      <p:bldP spid="45134" grpId="0" animBg="1"/>
      <p:bldP spid="45135" grpId="0" animBg="1"/>
      <p:bldP spid="45136" grpId="0" animBg="1"/>
      <p:bldP spid="451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266825" y="482600"/>
            <a:ext cx="6161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If 3</a:t>
            </a:r>
            <a:r>
              <a:rPr lang="en-US" altLang="en-US" sz="2800" b="1" baseline="30000">
                <a:latin typeface="Eurostile" pitchFamily="34" charset="0"/>
              </a:rPr>
              <a:t>k</a:t>
            </a:r>
            <a:r>
              <a:rPr lang="en-US" altLang="en-US" sz="2800" b="1">
                <a:latin typeface="Eurostile" pitchFamily="34" charset="0"/>
              </a:rPr>
              <a:t>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k weighings,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weighings are REQUIRED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discriminate 24 possibilities?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160463" y="2555875"/>
            <a:ext cx="6388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Since 3</a:t>
            </a:r>
            <a:r>
              <a:rPr lang="en-US" altLang="en-US" sz="2400" baseline="30000" dirty="0">
                <a:latin typeface="Eurostile" pitchFamily="34" charset="0"/>
              </a:rPr>
              <a:t>2</a:t>
            </a:r>
            <a:r>
              <a:rPr lang="en-US" altLang="en-US" sz="2400" dirty="0">
                <a:latin typeface="Eurostile" pitchFamily="34" charset="0"/>
              </a:rPr>
              <a:t> = 9 &lt; 24 &lt; 27 = 3</a:t>
            </a:r>
            <a:r>
              <a:rPr lang="en-US" altLang="en-US" sz="2400" baseline="30000" dirty="0">
                <a:latin typeface="Eurostile" pitchFamily="34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will only discriminate 9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at least three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are required.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693988" y="4078288"/>
            <a:ext cx="331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Eurostile" pitchFamily="34" charset="0"/>
              </a:rPr>
              <a:t>Can it be done in three?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563813" y="4841875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don’t know until we try.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08" grpId="0"/>
      <p:bldP spid="4710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251075" y="482600"/>
            <a:ext cx="4213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Our format looks like this: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49155" name="Object 4"/>
          <p:cNvGraphicFramePr>
            <a:graphicFrameLocks noChangeAspect="1"/>
          </p:cNvGraphicFramePr>
          <p:nvPr/>
        </p:nvGraphicFramePr>
        <p:xfrm>
          <a:off x="457200" y="1371600"/>
          <a:ext cx="8077200" cy="366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5" name="CorelDRAW" r:id="rId3" imgW="8076848" imgH="3666053" progId="CorelDRAW.Graphic.10">
                  <p:embed/>
                </p:oleObj>
              </mc:Choice>
              <mc:Fallback>
                <p:oleObj name="CorelDRAW" r:id="rId3" imgW="8076848" imgH="3666053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77200" cy="366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905000" y="5257800"/>
            <a:ext cx="5418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could just start trying various things…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-58738" y="5822950"/>
            <a:ext cx="9237663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only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Eurostile" pitchFamily="34" charset="0"/>
              </a:rPr>
              <a:t>269,721,605,590,607,583,704,967,056,648,878,050,711,137,421,868,902,696,843,001,534,529,012,760,576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things to try.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609600" y="1752600"/>
          <a:ext cx="143351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1" name="CorelDRAW" r:id="rId3" imgW="914400" imgH="914400" progId="CorelDRAW.Graphic.10">
                  <p:embed/>
                </p:oleObj>
              </mc:Choice>
              <mc:Fallback>
                <p:oleObj name="CorelDRAW" r:id="rId3" imgW="914400" imgH="914400" progId="CorelDRAW.Graphic.1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143351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Speed: </a:t>
            </a:r>
            <a:r>
              <a:rPr lang="en-US" altLang="en-US" sz="2400" i="1" dirty="0">
                <a:latin typeface="Eurostile" pitchFamily="34" charset="0"/>
              </a:rPr>
              <a:t>speed of light  = 3 10 </a:t>
            </a:r>
            <a:r>
              <a:rPr lang="en-US" altLang="en-US" sz="2400" i="1" baseline="30000" dirty="0">
                <a:latin typeface="Eurostile" pitchFamily="34" charset="0"/>
              </a:rPr>
              <a:t>8</a:t>
            </a:r>
            <a:r>
              <a:rPr lang="en-US" altLang="en-US" sz="2400" i="1" dirty="0">
                <a:latin typeface="Eurostile" pitchFamily="34" charset="0"/>
              </a:rPr>
              <a:t> m/s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286000" y="21336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Distance: </a:t>
            </a:r>
            <a:r>
              <a:rPr lang="en-US" altLang="en-US" sz="2400" i="1" dirty="0">
                <a:latin typeface="Eurostile" pitchFamily="34" charset="0"/>
              </a:rPr>
              <a:t>proton width = 10 </a:t>
            </a:r>
            <a:r>
              <a:rPr lang="en-US" altLang="en-US" sz="2400" i="1" baseline="30000" dirty="0">
                <a:latin typeface="Eurostile" pitchFamily="34" charset="0"/>
              </a:rPr>
              <a:t>–15</a:t>
            </a:r>
            <a:r>
              <a:rPr lang="en-US" altLang="en-US" sz="2400" i="1" dirty="0">
                <a:latin typeface="Eurostile" pitchFamily="34" charset="0"/>
              </a:rPr>
              <a:t> m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257300" y="3352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would be 3 10</a:t>
            </a:r>
            <a:r>
              <a:rPr lang="en-US" altLang="en-US" sz="2400" baseline="30000" dirty="0">
                <a:latin typeface="Eurostile" pitchFamily="34" charset="0"/>
              </a:rPr>
              <a:t>23</a:t>
            </a:r>
            <a:r>
              <a:rPr lang="en-US" altLang="en-US" sz="2400" dirty="0">
                <a:latin typeface="Eurostile" pitchFamily="34" charset="0"/>
              </a:rPr>
              <a:t> operations per second.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415673" y="4953000"/>
            <a:ext cx="57903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Compare this with current serial processor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speeds of 10</a:t>
            </a:r>
            <a:r>
              <a:rPr lang="en-US" altLang="en-US" sz="2400" baseline="30000" dirty="0">
                <a:latin typeface="Eurostile" pitchFamily="34" charset="0"/>
              </a:rPr>
              <a:t>12</a:t>
            </a:r>
            <a:r>
              <a:rPr lang="en-US" altLang="en-US" sz="2400" dirty="0">
                <a:latin typeface="Eurostile" pitchFamily="34" charset="0"/>
              </a:rPr>
              <a:t> operations per second</a:t>
            </a:r>
          </a:p>
        </p:txBody>
      </p:sp>
    </p:spTree>
  </p:cSld>
  <p:clrMapOvr>
    <a:masterClrMapping/>
  </p:clrMapOvr>
  <p:transition spd="med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  <p:bldP spid="50182" grpId="0"/>
      <p:bldP spid="5018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76803" name="Text Box 6"/>
          <p:cNvSpPr txBox="1">
            <a:spLocks noChangeArrowheads="1"/>
          </p:cNvSpPr>
          <p:nvPr/>
        </p:nvSpPr>
        <p:spPr bwMode="auto">
          <a:xfrm>
            <a:off x="1524000" y="1447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would be 3 10</a:t>
            </a:r>
            <a:r>
              <a:rPr lang="en-US" altLang="en-US" sz="2400" baseline="30000" dirty="0">
                <a:latin typeface="Eurostile" pitchFamily="34" charset="0"/>
              </a:rPr>
              <a:t>23</a:t>
            </a:r>
            <a:r>
              <a:rPr lang="en-US" altLang="en-US" sz="2400" dirty="0">
                <a:latin typeface="Eurostile" pitchFamily="34" charset="0"/>
              </a:rPr>
              <a:t> operations per second.</a:t>
            </a:r>
          </a:p>
        </p:txBody>
      </p:sp>
      <p:sp>
        <p:nvSpPr>
          <p:cNvPr id="76804" name="Text Box 8"/>
          <p:cNvSpPr txBox="1">
            <a:spLocks noChangeArrowheads="1"/>
          </p:cNvSpPr>
          <p:nvPr/>
        </p:nvSpPr>
        <p:spPr bwMode="auto">
          <a:xfrm>
            <a:off x="2528888" y="2860675"/>
            <a:ext cx="425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Big Bang: 14 Billion years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… that’s 4.4 10</a:t>
            </a:r>
            <a:r>
              <a:rPr lang="en-US" altLang="en-US" sz="2400" baseline="30000" dirty="0">
                <a:latin typeface="Eurostile" pitchFamily="34" charset="0"/>
              </a:rPr>
              <a:t>17</a:t>
            </a:r>
            <a:r>
              <a:rPr lang="en-US" altLang="en-US" sz="2400" dirty="0">
                <a:latin typeface="Eurostile" pitchFamily="34" charset="0"/>
              </a:rPr>
              <a:t> seconds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could have done 1.3 10</a:t>
            </a:r>
            <a:r>
              <a:rPr lang="en-US" altLang="en-US" sz="2400" baseline="30000" dirty="0">
                <a:latin typeface="Eurostile" pitchFamily="34" charset="0"/>
              </a:rPr>
              <a:t>41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operations since the Big Bang.</a:t>
            </a:r>
          </a:p>
        </p:txBody>
      </p:sp>
      <p:sp>
        <p:nvSpPr>
          <p:cNvPr id="7680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6" name="Text Box 10"/>
          <p:cNvSpPr txBox="1">
            <a:spLocks noChangeArrowheads="1"/>
          </p:cNvSpPr>
          <p:nvPr/>
        </p:nvSpPr>
        <p:spPr bwMode="auto">
          <a:xfrm>
            <a:off x="1371600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7" name="Text Box 11"/>
          <p:cNvSpPr txBox="1">
            <a:spLocks noChangeArrowheads="1"/>
          </p:cNvSpPr>
          <p:nvPr/>
        </p:nvSpPr>
        <p:spPr bwMode="auto">
          <a:xfrm>
            <a:off x="142518" y="5070475"/>
            <a:ext cx="89082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Yet there are more than 2.6 10</a:t>
            </a:r>
            <a:r>
              <a:rPr lang="en-US" altLang="en-US" sz="2400" baseline="30000" dirty="0">
                <a:latin typeface="Eurostile" pitchFamily="34" charset="0"/>
              </a:rPr>
              <a:t>74</a:t>
            </a:r>
            <a:r>
              <a:rPr lang="en-US" altLang="en-US" sz="2400" dirty="0">
                <a:latin typeface="Eurostile" pitchFamily="34" charset="0"/>
              </a:rPr>
              <a:t> possibilities to examine.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Even with just one operation per examination this could not be done.  </a:t>
            </a:r>
          </a:p>
        </p:txBody>
      </p:sp>
    </p:spTree>
    <p:extLst>
      <p:ext uri="{BB962C8B-B14F-4D97-AF65-F5344CB8AC3E}">
        <p14:creationId xmlns:p14="http://schemas.microsoft.com/office/powerpoint/2010/main" val="3745599092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/>
      <p:bldP spid="7680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4000" y="482600"/>
            <a:ext cx="8243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we cut that number (i. e., 2.7x10</a:t>
            </a:r>
            <a:r>
              <a:rPr lang="en-US" altLang="en-US" sz="2800" b="1" baseline="30000">
                <a:latin typeface="Eurostile" pitchFamily="34" charset="0"/>
              </a:rPr>
              <a:t>74</a:t>
            </a:r>
            <a:r>
              <a:rPr lang="en-US" altLang="en-US" sz="2800" b="1">
                <a:latin typeface="Eurostile" pitchFamily="34" charset="0"/>
              </a:rPr>
              <a:t>) down a bit?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57200" y="1371600"/>
          <a:ext cx="8077200" cy="366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2" name="CorelDRAW" r:id="rId3" imgW="8076848" imgH="3666053" progId="CorelDRAW.Graphic.10">
                  <p:embed/>
                </p:oleObj>
              </mc:Choice>
              <mc:Fallback>
                <p:oleObj name="CorelDRAW" r:id="rId3" imgW="8076848" imgH="3666053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77200" cy="366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1112838" y="5257800"/>
            <a:ext cx="68532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Remember: The tree gives us 27 leaves.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can discriminate at most 27 different outcomes.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only need 24 but we must be careful.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501900" y="1752600"/>
            <a:ext cx="58531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Again, no outcomes at all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9600" y="28194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Conclusion: Always weigh equal numbers of coins.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371600" y="3429000"/>
            <a:ext cx="6827838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Thus for the twelve coins, the first weighing is either: 1 vs. 1,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 vs. 2,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 vs. 3,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 vs. 4,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 vs. 5,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 vs. 6.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57200" y="990600"/>
            <a:ext cx="727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1. Do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with unequal numbers of coins on the pans help?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733800" y="5562600"/>
            <a:ext cx="5060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No outcomes at all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3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2. Should we start with 6 vs. 6?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0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0229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ceiling function: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For a real number x, the ceiling(x) equals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smallest integer greater than or equal to x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76600" y="2286000"/>
            <a:ext cx="2286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Examples: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ceiling(3.7) =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ceiling(3.0) =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ceiling(0.0) = 0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467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you are familiar with the truncation function, notice that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ceiling function goes in the opposite direction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up     not down    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73075" y="5832475"/>
            <a:ext cx="8091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you owe a store 12.7 cents and they make you pay 13 cents,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they have used the ceiling function.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3810000" y="5304621"/>
            <a:ext cx="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357870" y="5313802"/>
            <a:ext cx="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124200" y="5334000"/>
            <a:ext cx="5124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Only four outcomes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Thus twenty for the remainder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3. Should we start with 5 vs. 5?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638300" y="2436813"/>
          <a:ext cx="58689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1" name="CorelDRAW" r:id="rId3" imgW="5869066" imgH="1984316" progId="CorelDRAW.Graphic.10">
                  <p:embed/>
                </p:oleObj>
              </mc:Choice>
              <mc:Fallback>
                <p:oleObj name="CorelDRAW" r:id="rId3" imgW="5869066" imgH="1984316" progId="CorelDRAW.Graphic.1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36813"/>
                        <a:ext cx="5868988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10 cases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10 cases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4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962400" y="5334000"/>
            <a:ext cx="4926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In that case the balanced position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corresponds to 12 cases.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4. Should we start with 3 vs. 3?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0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981200" y="6096000"/>
            <a:ext cx="649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… and the same conclusion for  1 vs. 1 and 2 vs. 2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6 cases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6 cases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Thus we must start with 4 vs.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60420" name="Object 7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1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8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0422" name="Text Box 9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0423" name="Text Box 10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0424" name="Text Box 11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</p:spTree>
  </p:cSld>
  <p:clrMapOvr>
    <a:masterClrMapping/>
  </p:clrMapOvr>
  <p:transition spd="med" advClick="0" advTm="100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Let’s analyze the balanced case.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6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9" name="Oval 9"/>
          <p:cNvSpPr>
            <a:spLocks noChangeArrowheads="1"/>
          </p:cNvSpPr>
          <p:nvPr/>
        </p:nvSpPr>
        <p:spPr bwMode="auto">
          <a:xfrm>
            <a:off x="3429000" y="3810000"/>
            <a:ext cx="2133600" cy="19812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351"/>
              </p:ext>
            </p:extLst>
          </p:nvPr>
        </p:nvGraphicFramePr>
        <p:xfrm>
          <a:off x="1637506" y="236537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5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506" y="236537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066800" y="2291556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858000" y="2291555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771900" y="2200275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962400" y="2200275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3467100" y="1514475"/>
            <a:ext cx="2133600" cy="19812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81000" y="3581400"/>
            <a:ext cx="83058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I claim: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1. Coins 1-8 must be regular – the problem is reduced to a four coin problem WITH KNOWN REGULAR COIN.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2. Could we use only unknowns (9 – 12)? No – one on a side has four cases in the balanced position, two on a side can produces no balance.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3. Never need weigh with known regulars on both sides.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4. One regular and one unknown? No - balanced leaves 6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5. Two regular and two unknown? No - balanced leaves 4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6. Four regular and four unknown? No – either unbalanced leaves 4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7. Three regular and three unknown? Might work – at most three possibilities in each case.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11"/>
          <p:cNvGraphicFramePr>
            <a:graphicFrameLocks noChangeAspect="1"/>
          </p:cNvGraphicFramePr>
          <p:nvPr/>
        </p:nvGraphicFramePr>
        <p:xfrm>
          <a:off x="2362200" y="2133600"/>
          <a:ext cx="4284663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2" name="CorelDRAW" r:id="rId3" imgW="2778259" imgH="2690476" progId="CorelDRAW.Graphic.10">
                  <p:embed/>
                </p:oleObj>
              </mc:Choice>
              <mc:Fallback>
                <p:oleObj name="CorelDRAW" r:id="rId3" imgW="2778259" imgH="2690476" progId="CorelDRAW.Graphic.1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33600"/>
                        <a:ext cx="4284663" cy="414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Text Box 12"/>
          <p:cNvSpPr txBox="1">
            <a:spLocks noChangeArrowheads="1"/>
          </p:cNvSpPr>
          <p:nvPr/>
        </p:nvSpPr>
        <p:spPr bwMode="auto">
          <a:xfrm>
            <a:off x="1033463" y="574675"/>
            <a:ext cx="49863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And we easily work out the three situations to get:</a:t>
            </a:r>
          </a:p>
        </p:txBody>
      </p:sp>
      <p:sp>
        <p:nvSpPr>
          <p:cNvPr id="4" name="Oval 11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2819400" y="5410200"/>
            <a:ext cx="457200" cy="4572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3331684" y="5410200"/>
            <a:ext cx="457200" cy="4572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5181600" y="5430398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</a:t>
            </a:r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5638800" y="5430398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11</a:t>
            </a: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6151084" y="5430398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9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3891709" y="5419381"/>
            <a:ext cx="457200" cy="4572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4552720" y="5430398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300909" y="5949109"/>
            <a:ext cx="56388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4986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very similar analysis works on the left side to get:</a:t>
            </a:r>
          </a:p>
        </p:txBody>
      </p:sp>
      <p:graphicFrame>
        <p:nvGraphicFramePr>
          <p:cNvPr id="70659" name="Object 4"/>
          <p:cNvGraphicFramePr>
            <a:graphicFrameLocks noChangeAspect="1"/>
          </p:cNvGraphicFramePr>
          <p:nvPr/>
        </p:nvGraphicFramePr>
        <p:xfrm>
          <a:off x="381000" y="1295400"/>
          <a:ext cx="3429000" cy="489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6" name="CorelDRAW" r:id="rId3" imgW="2788012" imgH="3976651" progId="CorelDRAW.Graphic.10">
                  <p:embed/>
                </p:oleObj>
              </mc:Choice>
              <mc:Fallback>
                <p:oleObj name="CorelDRAW" r:id="rId3" imgW="2788012" imgH="3976651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429000" cy="489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20959" y="5943600"/>
            <a:ext cx="3810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388967" y="5470793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1698138" y="549099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2125959" y="5489154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17" name="Oval 11"/>
          <p:cNvSpPr>
            <a:spLocks noChangeArrowheads="1"/>
          </p:cNvSpPr>
          <p:nvPr/>
        </p:nvSpPr>
        <p:spPr bwMode="auto">
          <a:xfrm>
            <a:off x="2641916" y="5476302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3014653" y="5474465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3420441" y="5494663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750687" y="5479974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145459" y="5478138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</p:spTree>
  </p:cSld>
  <p:clrMapOvr>
    <a:masterClrMapping/>
  </p:clrMapOvr>
  <p:transition spd="med" advClick="0" advTm="100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033463" y="574675"/>
            <a:ext cx="4986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… and on the right side to get:</a:t>
            </a:r>
          </a:p>
        </p:txBody>
      </p:sp>
      <p:graphicFrame>
        <p:nvGraphicFramePr>
          <p:cNvPr id="71683" name="Object 4"/>
          <p:cNvGraphicFramePr>
            <a:graphicFrameLocks noChangeAspect="1"/>
          </p:cNvGraphicFramePr>
          <p:nvPr/>
        </p:nvGraphicFramePr>
        <p:xfrm>
          <a:off x="4800600" y="838200"/>
          <a:ext cx="3792538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0" name="CorelDRAW" r:id="rId3" imgW="2800367" imgH="4013932" progId="CorelDRAW.Graphic.10">
                  <p:embed/>
                </p:oleObj>
              </mc:Choice>
              <mc:Fallback>
                <p:oleObj name="CorelDRAW" r:id="rId3" imgW="2800367" imgH="401393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838200"/>
                        <a:ext cx="3792538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4274259" y="5975732"/>
            <a:ext cx="4423558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4816840" y="550797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</a:t>
            </a:r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6203128" y="5517156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</a:t>
            </a: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6774169" y="5493287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</a:t>
            </a:r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7312160" y="5524503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7</a:t>
            </a: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7728965" y="5522665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8167803" y="5498796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266695" y="550614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672484" y="5526339"/>
            <a:ext cx="381000" cy="3810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</a:t>
            </a:r>
          </a:p>
        </p:txBody>
      </p:sp>
    </p:spTree>
  </p:cSld>
  <p:clrMapOvr>
    <a:masterClrMapping/>
  </p:clrMapOvr>
  <p:transition spd="med" advClick="0" advTm="100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352800" y="533400"/>
            <a:ext cx="2689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OUR SOLUTION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727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052186"/>
              </p:ext>
            </p:extLst>
          </p:nvPr>
        </p:nvGraphicFramePr>
        <p:xfrm>
          <a:off x="271463" y="1149350"/>
          <a:ext cx="8602662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4" name="CorelDRAW" r:id="rId3" imgW="8602025" imgH="4558833" progId="CorelDRAW.Graphic.10">
                  <p:embed/>
                </p:oleObj>
              </mc:Choice>
              <mc:Fallback>
                <p:oleObj name="CorelDRAW" r:id="rId3" imgW="8602025" imgH="4558833" progId="CorelDRAW.Graphic.1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1149350"/>
                        <a:ext cx="8602662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8575426" y="5129308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8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232067" y="5160522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</a:t>
            </a: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7923594" y="5149505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7</a:t>
            </a: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7511095" y="5160522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3</a:t>
            </a: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7094290" y="5132310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4</a:t>
            </a: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6705600" y="5160522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6</a:t>
            </a:r>
          </a:p>
        </p:txBody>
      </p:sp>
      <p:sp>
        <p:nvSpPr>
          <p:cNvPr id="17" name="Oval 11"/>
          <p:cNvSpPr>
            <a:spLocks noChangeArrowheads="1"/>
          </p:cNvSpPr>
          <p:nvPr/>
        </p:nvSpPr>
        <p:spPr bwMode="auto">
          <a:xfrm>
            <a:off x="6392250" y="5149506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2</a:t>
            </a:r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072761" y="5149506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5</a:t>
            </a: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2745667" y="5149506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4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446376" y="5136652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6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2126886" y="5147669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3</a:t>
            </a: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1703370" y="5136653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7</a:t>
            </a:r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1352666" y="5130474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3</a:t>
            </a:r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908891" y="5158686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2</a:t>
            </a: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595541" y="5147670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5</a:t>
            </a: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276053" y="5158687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</a:t>
            </a:r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5652284" y="5158686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9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5352992" y="5145832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11</a:t>
            </a: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5022485" y="5156849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10</a:t>
            </a: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4643037" y="5145833"/>
            <a:ext cx="290397" cy="29879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12</a:t>
            </a: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4233003" y="5129307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12</a:t>
            </a: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3848558" y="5167866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10</a:t>
            </a: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3535208" y="5156850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11</a:t>
            </a: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3215720" y="5167867"/>
            <a:ext cx="290397" cy="29879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Eurostile" pitchFamily="34" charset="0"/>
              </a:rPr>
              <a:t>9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76053" y="5466662"/>
            <a:ext cx="8589770" cy="2483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n=2:   3,5,1,2,4           2,3,5,4,1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n=3:   2,5,4,6,10,7,9,1,8,3          10,1,6,3,8,9,2,4,5,7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752600" y="4800600"/>
            <a:ext cx="5519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n=4:  7,9,13,3,22,6,4,8,25,1,2,16,19,26,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10,12,15,20,23,5,24,11,14,21,18,17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/>
      <p:bldP spid="737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Statement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563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Children’s Version: </a:t>
            </a:r>
            <a:r>
              <a:rPr lang="en-US" altLang="en-US" sz="2400" i="1" dirty="0">
                <a:latin typeface="Eurostile" pitchFamily="34" charset="0"/>
              </a:rPr>
              <a:t>“If you try to stuff k pigeons in n holes there must be at least ceiling (k/n) pigeons in some hole.”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6553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Eurostile" pitchFamily="34" charset="0"/>
              </a:rPr>
              <a:t>Smartypants</a:t>
            </a:r>
            <a:r>
              <a:rPr lang="en-US" altLang="en-US" sz="2400" dirty="0">
                <a:latin typeface="Eurostile" pitchFamily="34" charset="0"/>
              </a:rPr>
              <a:t> Version: </a:t>
            </a:r>
            <a:r>
              <a:rPr lang="en-US" altLang="en-US" sz="2400" i="1" dirty="0">
                <a:latin typeface="Eurostile" pitchFamily="34" charset="0"/>
              </a:rPr>
              <a:t>“If sets A and B are finite and f:A      B, then there is some element b of B so that cardinality(f </a:t>
            </a:r>
            <a:r>
              <a:rPr lang="en-US" altLang="en-US" sz="2400" i="1" baseline="30000" dirty="0">
                <a:latin typeface="Eurostile" pitchFamily="34" charset="0"/>
              </a:rPr>
              <a:t>-1</a:t>
            </a:r>
            <a:r>
              <a:rPr lang="en-US" altLang="en-US" sz="2400" i="1" dirty="0">
                <a:latin typeface="Eurostile" pitchFamily="34" charset="0"/>
              </a:rPr>
              <a:t>(b)) is at least ceiling (cardinality(A)/ cardinality(B).”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209800" y="464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           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,7,9,1,8,3       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,1,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,8,9,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,4,5,7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26290" y="4800600"/>
            <a:ext cx="55723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n=5:  7,9,13,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 dirty="0">
                <a:latin typeface="Eurostile" pitchFamily="34" charset="0"/>
              </a:rPr>
              <a:t>,22,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 dirty="0">
                <a:latin typeface="Eurostile" pitchFamily="34" charset="0"/>
              </a:rPr>
              <a:t>,4,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8</a:t>
            </a:r>
            <a:r>
              <a:rPr lang="en-US" altLang="en-US" sz="2400" dirty="0">
                <a:latin typeface="Eurostile" pitchFamily="34" charset="0"/>
              </a:rPr>
              <a:t>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 dirty="0">
                <a:latin typeface="Eurostile" pitchFamily="34" charset="0"/>
              </a:rPr>
              <a:t>,</a:t>
            </a:r>
            <a:r>
              <a:rPr lang="en-US" altLang="en-US" sz="2400" dirty="0">
                <a:solidFill>
                  <a:srgbClr val="FF3300"/>
                </a:solidFill>
                <a:latin typeface="Eurostile" pitchFamily="34" charset="0"/>
              </a:rPr>
              <a:t>12</a:t>
            </a:r>
            <a:r>
              <a:rPr lang="en-US" altLang="en-US" sz="2400" dirty="0">
                <a:latin typeface="Eurostile" pitchFamily="34" charset="0"/>
              </a:rPr>
              <a:t>,</a:t>
            </a:r>
            <a:r>
              <a:rPr lang="en-US" altLang="en-US" sz="2400" dirty="0">
                <a:solidFill>
                  <a:srgbClr val="FF0000"/>
                </a:solidFill>
                <a:latin typeface="Eurostile" pitchFamily="34" charset="0"/>
              </a:rPr>
              <a:t>15</a:t>
            </a:r>
            <a:r>
              <a:rPr lang="en-US" altLang="en-US" sz="2400" dirty="0">
                <a:latin typeface="Eurostile" pitchFamily="34" charset="0"/>
              </a:rPr>
              <a:t>,20,23,5,24,11,14,21,18,17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3352800" y="3276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181600" y="3200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600200" y="4343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105400" y="43434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2590800" y="5943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022"/>
      </p:ext>
    </p:extLst>
  </p:cSld>
  <p:clrMapOvr>
    <a:masterClrMapping/>
  </p:clrMapOvr>
  <p:transition spd="med" advClick="0" advTm="100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74755" name="Text Box 6"/>
          <p:cNvSpPr txBox="1">
            <a:spLocks noChangeArrowheads="1"/>
          </p:cNvSpPr>
          <p:nvPr/>
        </p:nvSpPr>
        <p:spPr bwMode="auto">
          <a:xfrm>
            <a:off x="1371600" y="2362200"/>
            <a:ext cx="609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Idea: Could we solve this by considering cases?</a:t>
            </a:r>
          </a:p>
        </p:txBody>
      </p:sp>
      <p:sp>
        <p:nvSpPr>
          <p:cNvPr id="74756" name="Text Box 7"/>
          <p:cNvSpPr txBox="1">
            <a:spLocks noChangeArrowheads="1"/>
          </p:cNvSpPr>
          <p:nvPr/>
        </p:nvSpPr>
        <p:spPr bwMode="auto">
          <a:xfrm>
            <a:off x="609600" y="2819400"/>
            <a:ext cx="469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2: 2 cases </a:t>
            </a:r>
          </a:p>
        </p:txBody>
      </p:sp>
      <p:sp>
        <p:nvSpPr>
          <p:cNvPr id="74757" name="Text Box 8"/>
          <p:cNvSpPr txBox="1">
            <a:spLocks noChangeArrowheads="1"/>
          </p:cNvSpPr>
          <p:nvPr/>
        </p:nvSpPr>
        <p:spPr bwMode="auto">
          <a:xfrm>
            <a:off x="914400" y="3276600"/>
            <a:ext cx="5072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5: 120 cases </a:t>
            </a:r>
          </a:p>
        </p:txBody>
      </p:sp>
      <p:sp>
        <p:nvSpPr>
          <p:cNvPr id="74758" name="Text Box 9"/>
          <p:cNvSpPr txBox="1">
            <a:spLocks noChangeArrowheads="1"/>
          </p:cNvSpPr>
          <p:nvPr/>
        </p:nvSpPr>
        <p:spPr bwMode="auto">
          <a:xfrm>
            <a:off x="1371600" y="3733800"/>
            <a:ext cx="6129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10: 3,628,800 cases </a:t>
            </a:r>
          </a:p>
        </p:txBody>
      </p:sp>
      <p:sp>
        <p:nvSpPr>
          <p:cNvPr id="74759" name="Text Box 10"/>
          <p:cNvSpPr txBox="1">
            <a:spLocks noChangeArrowheads="1"/>
          </p:cNvSpPr>
          <p:nvPr/>
        </p:nvSpPr>
        <p:spPr bwMode="auto">
          <a:xfrm>
            <a:off x="1752600" y="4191000"/>
            <a:ext cx="5834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17: 3.6 10</a:t>
            </a:r>
            <a:r>
              <a:rPr lang="en-US" altLang="en-US" sz="2400" baseline="30000" dirty="0">
                <a:latin typeface="Eurostile" pitchFamily="34" charset="0"/>
              </a:rPr>
              <a:t>14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  <p:sp>
        <p:nvSpPr>
          <p:cNvPr id="74760" name="Text Box 11"/>
          <p:cNvSpPr txBox="1">
            <a:spLocks noChangeArrowheads="1"/>
          </p:cNvSpPr>
          <p:nvPr/>
        </p:nvSpPr>
        <p:spPr bwMode="auto">
          <a:xfrm>
            <a:off x="2095500" y="4648200"/>
            <a:ext cx="590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26: 4.0 10 </a:t>
            </a:r>
            <a:r>
              <a:rPr lang="en-US" altLang="en-US" sz="2400" baseline="30000" dirty="0">
                <a:latin typeface="Eurostile" pitchFamily="34" charset="0"/>
              </a:rPr>
              <a:t>26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  <p:sp>
        <p:nvSpPr>
          <p:cNvPr id="74761" name="Text Box 12"/>
          <p:cNvSpPr txBox="1">
            <a:spLocks noChangeArrowheads="1"/>
          </p:cNvSpPr>
          <p:nvPr/>
        </p:nvSpPr>
        <p:spPr bwMode="auto">
          <a:xfrm>
            <a:off x="2590800" y="5105400"/>
            <a:ext cx="5910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37: 1.4 10 </a:t>
            </a:r>
            <a:r>
              <a:rPr lang="en-US" altLang="en-US" sz="2400" baseline="30000" dirty="0">
                <a:latin typeface="Eurostile" pitchFamily="34" charset="0"/>
              </a:rPr>
              <a:t>43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6" grpId="0"/>
      <p:bldP spid="74757" grpId="0"/>
      <p:bldP spid="74758" grpId="0"/>
      <p:bldP spid="74759" grpId="0"/>
      <p:bldP spid="74760" grpId="0"/>
      <p:bldP spid="7476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609600" y="1752600"/>
          <a:ext cx="143351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32" name="CorelDRAW" r:id="rId3" imgW="914400" imgH="914400" progId="CorelDRAW.Graphic.10">
                  <p:embed/>
                </p:oleObj>
              </mc:Choice>
              <mc:Fallback>
                <p:oleObj name="CorelDRAW" r:id="rId3" imgW="914400" imgH="914400" progId="CorelDRAW.Graphic.1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143351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Eurostile" pitchFamily="34" charset="0"/>
              </a:rPr>
              <a:t>Remember The Limits of Computation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Speed: </a:t>
            </a:r>
            <a:r>
              <a:rPr lang="en-US" altLang="en-US" sz="2400" i="1">
                <a:latin typeface="Eurostile" pitchFamily="34" charset="0"/>
              </a:rPr>
              <a:t>speed of light  = 3 10 </a:t>
            </a:r>
            <a:r>
              <a:rPr lang="en-US" altLang="en-US" sz="2400" i="1" baseline="30000">
                <a:latin typeface="Eurostile" pitchFamily="34" charset="0"/>
              </a:rPr>
              <a:t>8</a:t>
            </a:r>
            <a:r>
              <a:rPr lang="en-US" altLang="en-US" sz="2400" i="1">
                <a:latin typeface="Eurostile" pitchFamily="34" charset="0"/>
              </a:rPr>
              <a:t> m/s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2286000" y="21336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Distance: </a:t>
            </a:r>
            <a:r>
              <a:rPr lang="en-US" altLang="en-US" sz="2400" i="1">
                <a:latin typeface="Eurostile" pitchFamily="34" charset="0"/>
              </a:rPr>
              <a:t>proton width = 10 </a:t>
            </a:r>
            <a:r>
              <a:rPr lang="en-US" altLang="en-US" sz="2400" i="1" baseline="30000">
                <a:latin typeface="Eurostile" pitchFamily="34" charset="0"/>
              </a:rPr>
              <a:t>–15</a:t>
            </a:r>
            <a:r>
              <a:rPr lang="en-US" altLang="en-US" sz="2400" i="1">
                <a:latin typeface="Eurostile" pitchFamily="34" charset="0"/>
              </a:rPr>
              <a:t> m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57300" y="3352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would be 3 10</a:t>
            </a:r>
            <a:r>
              <a:rPr lang="en-US" altLang="en-US" sz="2400" baseline="30000">
                <a:latin typeface="Eurostile" pitchFamily="34" charset="0"/>
              </a:rPr>
              <a:t>23</a:t>
            </a:r>
            <a:r>
              <a:rPr lang="en-US" altLang="en-US" sz="2400">
                <a:latin typeface="Eurostile" pitchFamily="34" charset="0"/>
              </a:rPr>
              <a:t> operations per second.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15673" y="4953000"/>
            <a:ext cx="57903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Compare this with current serial processor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speeds of 10</a:t>
            </a:r>
            <a:r>
              <a:rPr lang="en-US" altLang="en-US" sz="2400" baseline="30000" dirty="0">
                <a:latin typeface="Eurostile" pitchFamily="34" charset="0"/>
              </a:rPr>
              <a:t>12</a:t>
            </a:r>
            <a:r>
              <a:rPr lang="en-US" altLang="en-US" sz="2400" dirty="0">
                <a:latin typeface="Eurostile" pitchFamily="34" charset="0"/>
              </a:rPr>
              <a:t> operations per second</a:t>
            </a:r>
          </a:p>
        </p:txBody>
      </p:sp>
    </p:spTree>
  </p:cSld>
  <p:clrMapOvr>
    <a:masterClrMapping/>
  </p:clrMapOvr>
  <p:transition spd="med" advClick="0" advTm="100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76803" name="Text Box 6"/>
          <p:cNvSpPr txBox="1">
            <a:spLocks noChangeArrowheads="1"/>
          </p:cNvSpPr>
          <p:nvPr/>
        </p:nvSpPr>
        <p:spPr bwMode="auto">
          <a:xfrm>
            <a:off x="1524000" y="1447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would be 3 10</a:t>
            </a:r>
            <a:r>
              <a:rPr lang="en-US" altLang="en-US" sz="2400" baseline="30000">
                <a:latin typeface="Eurostile" pitchFamily="34" charset="0"/>
              </a:rPr>
              <a:t>23</a:t>
            </a:r>
            <a:r>
              <a:rPr lang="en-US" altLang="en-US" sz="2400">
                <a:latin typeface="Eurostile" pitchFamily="34" charset="0"/>
              </a:rPr>
              <a:t> operations per second.</a:t>
            </a:r>
          </a:p>
        </p:txBody>
      </p:sp>
      <p:sp>
        <p:nvSpPr>
          <p:cNvPr id="76804" name="Text Box 8"/>
          <p:cNvSpPr txBox="1">
            <a:spLocks noChangeArrowheads="1"/>
          </p:cNvSpPr>
          <p:nvPr/>
        </p:nvSpPr>
        <p:spPr bwMode="auto">
          <a:xfrm>
            <a:off x="2528888" y="2860675"/>
            <a:ext cx="425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Big Bang: 14 Billion years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… that’s 4.4 10</a:t>
            </a:r>
            <a:r>
              <a:rPr lang="en-US" altLang="en-US" sz="2400" baseline="30000">
                <a:latin typeface="Eurostile" pitchFamily="34" charset="0"/>
              </a:rPr>
              <a:t>17</a:t>
            </a:r>
            <a:r>
              <a:rPr lang="en-US" altLang="en-US" sz="2400">
                <a:latin typeface="Eurostile" pitchFamily="34" charset="0"/>
              </a:rPr>
              <a:t> seconds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So we could have done 1.3 10</a:t>
            </a:r>
            <a:r>
              <a:rPr lang="en-US" altLang="en-US" sz="2400" baseline="30000">
                <a:latin typeface="Eurostile" pitchFamily="34" charset="0"/>
              </a:rPr>
              <a:t>41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operations since the Big Bang.</a:t>
            </a:r>
          </a:p>
        </p:txBody>
      </p:sp>
      <p:sp>
        <p:nvSpPr>
          <p:cNvPr id="7680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6" name="Text Box 10"/>
          <p:cNvSpPr txBox="1">
            <a:spLocks noChangeArrowheads="1"/>
          </p:cNvSpPr>
          <p:nvPr/>
        </p:nvSpPr>
        <p:spPr bwMode="auto">
          <a:xfrm>
            <a:off x="1371600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7" name="Text Box 11"/>
          <p:cNvSpPr txBox="1">
            <a:spLocks noChangeArrowheads="1"/>
          </p:cNvSpPr>
          <p:nvPr/>
        </p:nvSpPr>
        <p:spPr bwMode="auto">
          <a:xfrm>
            <a:off x="1139825" y="5070475"/>
            <a:ext cx="69135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could not have proved this (using enumeration)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even for the case of subsequences of length 7 from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sequences of length 37.</a:t>
            </a:r>
          </a:p>
        </p:txBody>
      </p:sp>
    </p:spTree>
  </p:cSld>
  <p:clrMapOvr>
    <a:masterClrMapping/>
  </p:clrMapOvr>
  <p:transition spd="med" advClick="0" advTm="100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8"/>
          <p:cNvSpPr txBox="1">
            <a:spLocks noChangeArrowheads="1"/>
          </p:cNvSpPr>
          <p:nvPr/>
        </p:nvSpPr>
        <p:spPr bwMode="auto">
          <a:xfrm>
            <a:off x="457200" y="3048000"/>
            <a:ext cx="831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But with the pigeon hole principle we can prove it in two minutes.</a:t>
            </a:r>
          </a:p>
        </p:txBody>
      </p:sp>
    </p:spTree>
  </p:cSld>
  <p:clrMapOvr>
    <a:masterClrMapping/>
  </p:clrMapOvr>
  <p:transition spd="med" advClick="0" advTm="100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7315200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will use 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Eurostile" pitchFamily="34" charset="0"/>
              </a:rPr>
              <a:t>Proof by Contradiction.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This means we will show that it is impossible for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our result to be false.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Since a statement must be either true or false,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it is impossible to be false, it must be true.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772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assume that our result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“In any sequence of n</a:t>
            </a:r>
            <a:r>
              <a:rPr lang="en-US" altLang="en-US" sz="2400" baseline="30000" dirty="0">
                <a:solidFill>
                  <a:srgbClr val="FFFF00"/>
                </a:solidFill>
                <a:latin typeface="Eurostile" pitchFamily="34" charset="0"/>
              </a:rPr>
              <a:t>2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+1 distinct integers, there is a subsequence of length n+1 that is either strictly increasing or strictly decreasing”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is false.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 means there is some sequence of n</a:t>
            </a:r>
            <a:r>
              <a:rPr lang="en-US" altLang="en-US" sz="2400" baseline="30000" dirty="0">
                <a:latin typeface="Eurostile" pitchFamily="34" charset="0"/>
              </a:rPr>
              <a:t>2</a:t>
            </a:r>
            <a:r>
              <a:rPr lang="en-US" altLang="en-US" sz="2400" dirty="0">
                <a:latin typeface="Eurostile" pitchFamily="34" charset="0"/>
              </a:rPr>
              <a:t>+1 distinct integers, so that there is </a:t>
            </a:r>
            <a:r>
              <a:rPr lang="en-US" altLang="en-US" sz="2400" b="1" dirty="0">
                <a:latin typeface="Eurostile" pitchFamily="34" charset="0"/>
              </a:rPr>
              <a:t>NO</a:t>
            </a:r>
            <a:r>
              <a:rPr lang="en-US" altLang="en-US" sz="2400" dirty="0">
                <a:latin typeface="Eurostile" pitchFamily="34" charset="0"/>
              </a:rPr>
              <a:t> subsequence of length n+1 that is strictly increasing </a:t>
            </a:r>
            <a:r>
              <a:rPr lang="en-US" altLang="en-US" sz="2400" b="1" dirty="0">
                <a:latin typeface="Eurostile" pitchFamily="34" charset="0"/>
              </a:rPr>
              <a:t>AND</a:t>
            </a:r>
            <a:r>
              <a:rPr lang="en-US" altLang="en-US" sz="2400" dirty="0">
                <a:latin typeface="Eurostile" pitchFamily="34" charset="0"/>
              </a:rPr>
              <a:t> </a:t>
            </a:r>
            <a:r>
              <a:rPr lang="en-US" altLang="en-US" sz="2400" b="1" dirty="0">
                <a:latin typeface="Eurostile" pitchFamily="34" charset="0"/>
              </a:rPr>
              <a:t>NO</a:t>
            </a:r>
            <a:r>
              <a:rPr lang="en-US" altLang="en-US" sz="2400" dirty="0">
                <a:latin typeface="Eurostile" pitchFamily="34" charset="0"/>
              </a:rPr>
              <a:t> subsequence of length n+1 that strictly decreasing.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99FF"/>
                </a:solidFill>
                <a:latin typeface="Eurostile" pitchFamily="34" charset="0"/>
              </a:rPr>
              <a:t>Once again, our object is to show that this is impossible.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solidFill>
                <a:srgbClr val="FF99FF"/>
              </a:solidFill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6477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process that is described now will be applied to a particular example sequence, but it could be applied to </a:t>
            </a:r>
            <a:r>
              <a:rPr lang="en-US" altLang="en-US" sz="2400" b="1">
                <a:latin typeface="Eurostile" pitchFamily="34" charset="0"/>
              </a:rPr>
              <a:t>ANY</a:t>
            </a:r>
            <a:r>
              <a:rPr lang="en-US" altLang="en-US" sz="2400">
                <a:latin typeface="Eurostile" pitchFamily="34" charset="0"/>
              </a:rPr>
              <a:t> sequence.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295400" y="2251075"/>
            <a:ext cx="69342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Start with a sequence:  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2,5,4,6,10,7,9,1,8,3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			(here n =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Let’s start at the right end and figure out the lengths of the longest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increasing</a:t>
            </a:r>
            <a:r>
              <a:rPr lang="en-US" altLang="en-US" sz="2400" dirty="0">
                <a:latin typeface="Eurostile" pitchFamily="34" charset="0"/>
              </a:rPr>
              <a:t> subsequence and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decreasing</a:t>
            </a:r>
            <a:r>
              <a:rPr lang="en-US" altLang="en-US" sz="2400" dirty="0">
                <a:latin typeface="Eurostile" pitchFamily="34" charset="0"/>
              </a:rPr>
              <a:t> subsequence </a:t>
            </a:r>
            <a:r>
              <a:rPr lang="en-US" altLang="en-US" sz="2400" b="1" dirty="0">
                <a:solidFill>
                  <a:srgbClr val="FFFF00"/>
                </a:solidFill>
                <a:latin typeface="Eurostile" pitchFamily="34" charset="0"/>
              </a:rPr>
              <a:t>starting from that point and using that number</a:t>
            </a:r>
            <a:r>
              <a:rPr lang="en-US" altLang="en-US" sz="2400" dirty="0">
                <a:latin typeface="Eurostile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Obviously the lengths of the longest strictly increasing and strictly decreasing subsequence starting at the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3</a:t>
            </a:r>
            <a:r>
              <a:rPr lang="en-US" altLang="en-US" sz="2400" dirty="0">
                <a:latin typeface="Eurostile" pitchFamily="34" charset="0"/>
              </a:rPr>
              <a:t> are both one. We’ll indicate this by the pair (1,1).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81534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			                             		       (1,1)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Now let’s move to the 8 and notice that the length of the longest 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increasing</a:t>
            </a:r>
            <a:r>
              <a:rPr lang="en-US" altLang="en-US" sz="2400" dirty="0">
                <a:latin typeface="Eurostile" pitchFamily="34" charset="0"/>
              </a:rPr>
              <a:t> subsequence  is still one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length of the longest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decreasing</a:t>
            </a:r>
            <a:r>
              <a:rPr lang="en-US" altLang="en-US" sz="2400" dirty="0">
                <a:latin typeface="Eurostile" pitchFamily="34" charset="0"/>
              </a:rPr>
              <a:t> subsequence starting from 8 is two. So we have the pair (1,2) and we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write 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                                                                                 (1,2)   (1,1)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87043" name="Line 4"/>
          <p:cNvSpPr>
            <a:spLocks noChangeShapeType="1"/>
          </p:cNvSpPr>
          <p:nvPr/>
        </p:nvSpPr>
        <p:spPr bwMode="auto">
          <a:xfrm>
            <a:off x="8153400" y="76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4" name="Line 6"/>
          <p:cNvSpPr>
            <a:spLocks noChangeShapeType="1"/>
          </p:cNvSpPr>
          <p:nvPr/>
        </p:nvSpPr>
        <p:spPr bwMode="auto">
          <a:xfrm>
            <a:off x="8153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5" name="Line 7"/>
          <p:cNvSpPr>
            <a:spLocks noChangeShapeType="1"/>
          </p:cNvSpPr>
          <p:nvPr/>
        </p:nvSpPr>
        <p:spPr bwMode="auto">
          <a:xfrm>
            <a:off x="74676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8153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			                             		       </a:t>
            </a:r>
            <a:r>
              <a:rPr lang="en-US" altLang="en-US" sz="240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could keep moving left determining lengths of the longest  strictly increasing subsequence and the longest strictly decreasing subsequence starting from each number.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get: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 (5,2)    (4,3)  (4,2)   (3,2)   (1,4)   (2,2)   (1,3) (2,1)  (1,2)  (1,1)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89091" name="Line 3"/>
          <p:cNvSpPr>
            <a:spLocks noChangeShapeType="1"/>
          </p:cNvSpPr>
          <p:nvPr/>
        </p:nvSpPr>
        <p:spPr bwMode="auto">
          <a:xfrm>
            <a:off x="44196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6019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5257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1143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1981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2743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>
            <a:off x="6781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>
            <a:off x="74676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>
            <a:off x="8153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304800" y="4572000"/>
            <a:ext cx="8534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needed to get either a strictly increasing subsequence or strictly decreasing subsequence of length four. We actually got both – and, in fact, a strictly increasing subsequences of length </a:t>
            </a:r>
            <a:r>
              <a:rPr lang="en-US" altLang="en-US" sz="2400" b="1" dirty="0">
                <a:solidFill>
                  <a:srgbClr val="FFFF00"/>
                </a:solidFill>
                <a:latin typeface="Eurostile" pitchFamily="34" charset="0"/>
              </a:rPr>
              <a:t>five</a:t>
            </a:r>
            <a:r>
              <a:rPr lang="en-US" altLang="en-US" sz="2400" dirty="0">
                <a:latin typeface="Eurostile" pitchFamily="34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But does this always happen?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480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Twelve people are on an elevator and they exit on five different floors. At least three got off on the same floor.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(since the ceiling(12/5) = 3)</a:t>
            </a:r>
          </a:p>
        </p:txBody>
      </p:sp>
      <p:pic>
        <p:nvPicPr>
          <p:cNvPr id="5" name="Picture 6" descr="https://encrypted-tbn0.gstatic.com/images?q=tbn:ANd9GcSOruf_aCPCItLHnJp9WJLcaPne7n7L5h_-lmmYSXLK7OPY5J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51" y="2590800"/>
            <a:ext cx="3227399" cy="414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685800" y="-152400"/>
            <a:ext cx="8229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			                             		       </a:t>
            </a:r>
            <a:r>
              <a:rPr lang="en-US" altLang="en-US" sz="2400" dirty="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(5,2)    (4,3)  (4,2)   (3,2)   (1,4)   (2,2)   (1,3) (2,1)  (1,2)  (1,1)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4572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6172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5410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12954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2133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2895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3657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6934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7620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83058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81000" y="2819400"/>
            <a:ext cx="853440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What can the (up, down) pairs be?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no subsequence of length four exists, “up” and “down” must be 1,2, or 3. That leaves only </a:t>
            </a:r>
            <a:r>
              <a:rPr lang="en-US" altLang="en-US" sz="2800" b="1" dirty="0">
                <a:latin typeface="Eurostile" pitchFamily="34" charset="0"/>
              </a:rPr>
              <a:t>9</a:t>
            </a:r>
            <a:r>
              <a:rPr lang="en-US" altLang="en-US" sz="2400" dirty="0">
                <a:latin typeface="Eurostile" pitchFamily="34" charset="0"/>
              </a:rPr>
              <a:t> possibilities.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But there are </a:t>
            </a:r>
            <a:r>
              <a:rPr lang="en-US" altLang="en-US" sz="2800" b="1" dirty="0">
                <a:latin typeface="Eurostile" pitchFamily="34" charset="0"/>
              </a:rPr>
              <a:t>10</a:t>
            </a:r>
            <a:r>
              <a:rPr lang="en-US" altLang="en-US" sz="2400" dirty="0">
                <a:latin typeface="Eurostile" pitchFamily="34" charset="0"/>
              </a:rPr>
              <a:t> pairs.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at least two would have to match.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Box 13"/>
          <p:cNvSpPr txBox="1">
            <a:spLocks noChangeArrowheads="1"/>
          </p:cNvSpPr>
          <p:nvPr/>
        </p:nvSpPr>
        <p:spPr bwMode="auto">
          <a:xfrm>
            <a:off x="3283027" y="228600"/>
            <a:ext cx="23082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MATCH?</a:t>
            </a:r>
          </a:p>
        </p:txBody>
      </p:sp>
      <p:sp>
        <p:nvSpPr>
          <p:cNvPr id="97283" name="TextBox 14"/>
          <p:cNvSpPr txBox="1">
            <a:spLocks noChangeArrowheads="1"/>
          </p:cNvSpPr>
          <p:nvPr/>
        </p:nvSpPr>
        <p:spPr bwMode="auto">
          <a:xfrm>
            <a:off x="304800" y="1176805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Suppose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and j have the same (up, down) pair and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precedes j </a:t>
            </a:r>
          </a:p>
        </p:txBody>
      </p:sp>
      <p:sp>
        <p:nvSpPr>
          <p:cNvPr id="97284" name="TextBox 15"/>
          <p:cNvSpPr txBox="1">
            <a:spLocks noChangeArrowheads="1"/>
          </p:cNvSpPr>
          <p:nvPr/>
        </p:nvSpPr>
        <p:spPr bwMode="auto">
          <a:xfrm>
            <a:off x="957179" y="1752600"/>
            <a:ext cx="7122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&lt; j then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should have a greater “down” count than j. </a:t>
            </a:r>
          </a:p>
        </p:txBody>
      </p:sp>
      <p:sp>
        <p:nvSpPr>
          <p:cNvPr id="97285" name="TextBox 16"/>
          <p:cNvSpPr txBox="1">
            <a:spLocks noChangeArrowheads="1"/>
          </p:cNvSpPr>
          <p:nvPr/>
        </p:nvSpPr>
        <p:spPr bwMode="auto">
          <a:xfrm>
            <a:off x="1150937" y="3526191"/>
            <a:ext cx="6756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&gt; j then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should have a greater “up” count than j. </a:t>
            </a:r>
          </a:p>
        </p:txBody>
      </p:sp>
      <p:sp>
        <p:nvSpPr>
          <p:cNvPr id="97286" name="TextBox 17"/>
          <p:cNvSpPr txBox="1">
            <a:spLocks noChangeArrowheads="1"/>
          </p:cNvSpPr>
          <p:nvPr/>
        </p:nvSpPr>
        <p:spPr bwMode="auto">
          <a:xfrm>
            <a:off x="1851025" y="5257800"/>
            <a:ext cx="5267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Contradiction: there cannot be a match.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6238" y="5943600"/>
            <a:ext cx="7691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</a:rPr>
              <a:t>Conclusion: There is always such a subsequence.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4160822" y="228376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529427" y="274543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65223" y="3064526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6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81998" y="2285207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5703850" y="274543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16940" y="3064527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8</a:t>
            </a:r>
            <a:endParaRPr lang="en-US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454782" y="444399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0578" y="4763085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8</a:t>
            </a:r>
            <a:endParaRPr lang="en-US" dirty="0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4629205" y="444399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42295" y="4763086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6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72653" y="398088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93829" y="3982327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  <p:bldP spid="97285" grpId="0"/>
      <p:bldP spid="97286" grpId="0"/>
      <p:bldP spid="2" grpId="0"/>
      <p:bldP spid="3" grpId="0"/>
      <p:bldP spid="9" grpId="0" animBg="1"/>
      <p:bldP spid="4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Pigeonhole Problems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006674"/>
      </p:ext>
    </p:extLst>
  </p:cSld>
  <p:clrMapOvr>
    <a:masterClrMapping/>
  </p:clrMapOvr>
  <p:transition spd="med" advClick="0" advTm="100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1. If you have only two colors of socks – white and black – and you grab three socks, you are guaranteed to have a matching pair.</a:t>
            </a:r>
          </a:p>
          <a:p>
            <a:pPr fontAlgn="base"/>
            <a:endParaRPr lang="en-US" sz="2400" dirty="0"/>
          </a:p>
          <a:p>
            <a:pPr lvl="1" algn="l"/>
            <a:r>
              <a:rPr lang="en-US" dirty="0"/>
              <a:t>Pigeons: socks (3)</a:t>
            </a:r>
          </a:p>
          <a:p>
            <a:pPr lvl="1" algn="l"/>
            <a:r>
              <a:rPr lang="en-US" dirty="0"/>
              <a:t>Holes: colors (2)</a:t>
            </a:r>
          </a:p>
          <a:p>
            <a:pPr lvl="1" algn="l"/>
            <a:endParaRPr lang="en-US" dirty="0"/>
          </a:p>
          <a:p>
            <a:pPr lvl="1" algn="l"/>
            <a:r>
              <a:rPr lang="en-US" dirty="0"/>
              <a:t>Two of the socks must have the same color.</a:t>
            </a:r>
          </a:p>
        </p:txBody>
      </p:sp>
    </p:spTree>
    <p:extLst>
      <p:ext uri="{BB962C8B-B14F-4D97-AF65-F5344CB8AC3E}">
        <p14:creationId xmlns:p14="http://schemas.microsoft.com/office/powerpoint/2010/main" val="29961356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2. Suppose no Texan has more than 200,000 hairs on his or her head. There are at least 120 Texans with exactly the same number of head hairs.</a:t>
            </a:r>
          </a:p>
          <a:p>
            <a:pPr fontAlgn="base"/>
            <a:endParaRPr lang="en-US" sz="2400" dirty="0"/>
          </a:p>
          <a:p>
            <a:pPr lvl="1" algn="l"/>
            <a:r>
              <a:rPr lang="en-US" dirty="0"/>
              <a:t>Pigeons: Texans (more than 25,000,000)</a:t>
            </a:r>
          </a:p>
          <a:p>
            <a:pPr lvl="1" algn="l"/>
            <a:r>
              <a:rPr lang="en-US" dirty="0"/>
              <a:t>Holes: Number of head hairs (200,001)</a:t>
            </a:r>
          </a:p>
          <a:p>
            <a:pPr lvl="1" algn="l"/>
            <a:endParaRPr lang="en-US" dirty="0"/>
          </a:p>
          <a:p>
            <a:pPr lvl="1" algn="l"/>
            <a:r>
              <a:rPr lang="en-US" dirty="0"/>
              <a:t>There must be some number of head hairs shared by </a:t>
            </a:r>
          </a:p>
          <a:p>
            <a:pPr lvl="1" algn="l"/>
            <a:r>
              <a:rPr lang="en-US" dirty="0"/>
              <a:t>	</a:t>
            </a:r>
          </a:p>
          <a:p>
            <a:pPr lvl="1" algn="l"/>
            <a:endParaRPr lang="en-US" dirty="0"/>
          </a:p>
          <a:p>
            <a:pPr lvl="1" algn="l"/>
            <a:endParaRPr lang="en-US" dirty="0"/>
          </a:p>
          <a:p>
            <a:pPr lvl="1" algn="l"/>
            <a:endParaRPr lang="en-US" dirty="0"/>
          </a:p>
          <a:p>
            <a:pPr lvl="1" algn="l"/>
            <a:r>
              <a:rPr lang="en-US" dirty="0"/>
              <a:t>Texans.</a:t>
            </a:r>
          </a:p>
          <a:p>
            <a:pPr fontAlgn="base"/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25960"/>
              </p:ext>
            </p:extLst>
          </p:nvPr>
        </p:nvGraphicFramePr>
        <p:xfrm>
          <a:off x="1524000" y="4648200"/>
          <a:ext cx="6629400" cy="127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01" name="Equation" r:id="rId3" imgW="2374560" imgH="457200" progId="Equation.DSMT4">
                  <p:embed/>
                </p:oleObj>
              </mc:Choice>
              <mc:Fallback>
                <p:oleObj name="Equation" r:id="rId3" imgW="2374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4648200"/>
                        <a:ext cx="6629400" cy="1276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909468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3. Suppose </a:t>
            </a:r>
            <a:r>
              <a:rPr lang="en-US" sz="2400" b="1" dirty="0"/>
              <a:t>S</a:t>
            </a:r>
            <a:r>
              <a:rPr lang="en-US" sz="2400" dirty="0"/>
              <a:t> is a set of 8 integers. There exist two distinct elements of </a:t>
            </a:r>
            <a:r>
              <a:rPr lang="en-US" sz="2400" b="1" dirty="0"/>
              <a:t>S</a:t>
            </a:r>
            <a:r>
              <a:rPr lang="en-US" sz="2400" dirty="0"/>
              <a:t> whose difference is a multiple of 7.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2690336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en-US" dirty="0"/>
              <a:t>Pigeons: Set </a:t>
            </a:r>
            <a:r>
              <a:rPr lang="en-US" b="1" dirty="0"/>
              <a:t>S</a:t>
            </a:r>
            <a:r>
              <a:rPr lang="en-US" dirty="0"/>
              <a:t> (8)</a:t>
            </a:r>
          </a:p>
          <a:p>
            <a:pPr lvl="1" algn="l"/>
            <a:r>
              <a:rPr lang="en-US" dirty="0"/>
              <a:t>Holes: Remainder when divided by 7 (7)</a:t>
            </a:r>
          </a:p>
          <a:p>
            <a:pPr lvl="1" algn="l"/>
            <a:endParaRPr lang="en-US" dirty="0"/>
          </a:p>
          <a:p>
            <a:pPr lvl="1" algn="l"/>
            <a:r>
              <a:rPr lang="en-US" dirty="0"/>
              <a:t>Two of the numbers,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b,</a:t>
            </a:r>
            <a:r>
              <a:rPr lang="en-US" dirty="0"/>
              <a:t> must have the same remainder when divided by 7. That is:</a:t>
            </a:r>
          </a:p>
          <a:p>
            <a:pPr lvl="1" algn="l"/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dirty="0"/>
              <a:t> = 7</a:t>
            </a:r>
            <a:r>
              <a:rPr lang="en-US" i="1" dirty="0"/>
              <a:t>m</a:t>
            </a:r>
            <a:r>
              <a:rPr lang="en-US" dirty="0"/>
              <a:t> + </a:t>
            </a:r>
            <a:r>
              <a:rPr lang="en-US" i="1" dirty="0"/>
              <a:t>r</a:t>
            </a:r>
            <a:r>
              <a:rPr lang="en-US" dirty="0"/>
              <a:t>  and  </a:t>
            </a:r>
            <a:r>
              <a:rPr lang="en-US" i="1" dirty="0"/>
              <a:t>b</a:t>
            </a:r>
            <a:r>
              <a:rPr lang="en-US" dirty="0"/>
              <a:t> = 7</a:t>
            </a:r>
            <a:r>
              <a:rPr lang="en-US" i="1" dirty="0"/>
              <a:t>n </a:t>
            </a:r>
            <a:r>
              <a:rPr lang="en-US" dirty="0"/>
              <a:t>+ </a:t>
            </a:r>
            <a:r>
              <a:rPr lang="en-US" i="1" dirty="0"/>
              <a:t>r</a:t>
            </a:r>
          </a:p>
          <a:p>
            <a:pPr lvl="1" algn="l"/>
            <a:r>
              <a:rPr lang="en-US" dirty="0"/>
              <a:t>		</a:t>
            </a:r>
            <a:r>
              <a:rPr lang="en-US" i="1" dirty="0"/>
              <a:t>a </a:t>
            </a:r>
            <a:r>
              <a:rPr lang="en-US" dirty="0"/>
              <a:t>-</a:t>
            </a:r>
            <a:r>
              <a:rPr lang="en-US" i="1" dirty="0"/>
              <a:t>b</a:t>
            </a:r>
            <a:r>
              <a:rPr lang="en-US" dirty="0"/>
              <a:t> = 7</a:t>
            </a:r>
            <a:r>
              <a:rPr lang="en-US" i="1" dirty="0"/>
              <a:t>m </a:t>
            </a:r>
            <a:r>
              <a:rPr lang="en-US" dirty="0"/>
              <a:t>+</a:t>
            </a:r>
            <a:r>
              <a:rPr lang="en-US" i="1" dirty="0"/>
              <a:t>r </a:t>
            </a:r>
            <a:r>
              <a:rPr lang="en-US" dirty="0"/>
              <a:t>- (7</a:t>
            </a:r>
            <a:r>
              <a:rPr lang="en-US" i="1" dirty="0"/>
              <a:t>n </a:t>
            </a:r>
            <a:r>
              <a:rPr lang="en-US" dirty="0"/>
              <a:t>+</a:t>
            </a:r>
            <a:r>
              <a:rPr lang="en-US" i="1" dirty="0"/>
              <a:t>r</a:t>
            </a:r>
            <a:r>
              <a:rPr lang="en-US" dirty="0"/>
              <a:t>) = 7(</a:t>
            </a:r>
            <a:r>
              <a:rPr lang="en-US" i="1" dirty="0"/>
              <a:t>m </a:t>
            </a:r>
            <a:r>
              <a:rPr lang="en-US" dirty="0"/>
              <a:t>- </a:t>
            </a:r>
            <a:r>
              <a:rPr lang="en-US" i="1" dirty="0"/>
              <a:t>n</a:t>
            </a:r>
            <a:r>
              <a:rPr lang="en-US" dirty="0"/>
              <a:t>).</a:t>
            </a:r>
          </a:p>
          <a:p>
            <a:pPr lvl="1" algn="l"/>
            <a:r>
              <a:rPr lang="en-US" dirty="0"/>
              <a:t>		So </a:t>
            </a:r>
            <a:r>
              <a:rPr lang="en-US" i="1" dirty="0"/>
              <a:t>a </a:t>
            </a:r>
            <a:r>
              <a:rPr lang="en-US" dirty="0"/>
              <a:t>- </a:t>
            </a:r>
            <a:r>
              <a:rPr lang="en-US" i="1" dirty="0"/>
              <a:t>b</a:t>
            </a:r>
            <a:r>
              <a:rPr lang="en-US" dirty="0"/>
              <a:t> is a multiple of 7.</a:t>
            </a:r>
          </a:p>
        </p:txBody>
      </p:sp>
    </p:spTree>
    <p:extLst>
      <p:ext uri="{BB962C8B-B14F-4D97-AF65-F5344CB8AC3E}">
        <p14:creationId xmlns:p14="http://schemas.microsoft.com/office/powerpoint/2010/main" val="3209394961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82262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4. Among any group of six acquaintances there is either a subgroup of three mutual friends or three mutual enemies.</a:t>
            </a:r>
          </a:p>
          <a:p>
            <a:pPr fontAlgn="base"/>
            <a:endParaRPr lang="en-US" sz="2400" dirty="0"/>
          </a:p>
          <a:p>
            <a:pPr lvl="1" algn="l"/>
            <a:r>
              <a:rPr lang="en-US" i="1" dirty="0"/>
              <a:t>Done in the lecture.</a:t>
            </a:r>
          </a:p>
        </p:txBody>
      </p:sp>
    </p:spTree>
    <p:extLst>
      <p:ext uri="{BB962C8B-B14F-4D97-AF65-F5344CB8AC3E}">
        <p14:creationId xmlns:p14="http://schemas.microsoft.com/office/powerpoint/2010/main" val="434382414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5. Given twelve coins – exactly eleven of which have equal weight - determine which coin is different and whether it is heavy or light in a minimal number of </a:t>
            </a:r>
            <a:r>
              <a:rPr lang="en-US" sz="2400" dirty="0" err="1"/>
              <a:t>weighings</a:t>
            </a:r>
            <a:r>
              <a:rPr lang="en-US" sz="2400" dirty="0"/>
              <a:t> using a three position balance.</a:t>
            </a:r>
          </a:p>
          <a:p>
            <a:pPr algn="l" fontAlgn="base"/>
            <a:endParaRPr lang="en-US" sz="2400" dirty="0"/>
          </a:p>
          <a:p>
            <a:pPr lvl="1" algn="l"/>
            <a:r>
              <a:rPr lang="en-US" i="1" dirty="0"/>
              <a:t>Done in the lecture.</a:t>
            </a:r>
          </a:p>
          <a:p>
            <a:pPr algn="l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9033649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9954" y="8382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6. Given seven coins such that exactly five of the coins have equal weight and each of the other two coins is different – possibly heavy or lighter.  To determine which coins are different and whether each different coin is heavy or light requires at least five </a:t>
            </a:r>
            <a:r>
              <a:rPr lang="en-US" sz="2400" dirty="0" err="1"/>
              <a:t>weighings</a:t>
            </a:r>
            <a:r>
              <a:rPr lang="en-US" sz="2400" dirty="0"/>
              <a:t> using a three position balance.</a:t>
            </a:r>
          </a:p>
          <a:p>
            <a:pPr algn="l"/>
            <a:endParaRPr lang="en-US" sz="2400" dirty="0"/>
          </a:p>
          <a:p>
            <a:pPr lvl="1" algn="l"/>
            <a:r>
              <a:rPr lang="en-US" sz="2400" dirty="0"/>
              <a:t>There are 7 x 6 / 2 = 21 different ways to choose the two  odd-weight coins. The first can be heavy or light (2 possibilities) an the second can be heavy or light (2 possibilities). Thus there are 21 x 2 x 2 = 84 different configurations possible. But four </a:t>
            </a:r>
            <a:r>
              <a:rPr lang="en-US" sz="2400" dirty="0" err="1"/>
              <a:t>weighings</a:t>
            </a:r>
            <a:r>
              <a:rPr lang="en-US" sz="2400" dirty="0"/>
              <a:t> using a balance can discriminate only 3</a:t>
            </a:r>
            <a:r>
              <a:rPr lang="en-US" sz="2400" baseline="30000" dirty="0"/>
              <a:t>4</a:t>
            </a:r>
            <a:r>
              <a:rPr lang="en-US" sz="2400" dirty="0"/>
              <a:t> = 81 configurations. Thus, with whatever weighing strategy at least two configurations will appear identical.</a:t>
            </a:r>
          </a:p>
        </p:txBody>
      </p:sp>
    </p:spTree>
    <p:extLst>
      <p:ext uri="{BB962C8B-B14F-4D97-AF65-F5344CB8AC3E}">
        <p14:creationId xmlns:p14="http://schemas.microsoft.com/office/powerpoint/2010/main" val="509611903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76071"/>
            <a:ext cx="807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7. Given five points inside an equilateral triangle of side length 2, at least two of the points are within 1 unit distance from each other. </a:t>
            </a:r>
          </a:p>
          <a:p>
            <a:pPr algn="l"/>
            <a:endParaRPr lang="en-US" sz="2400" dirty="0"/>
          </a:p>
          <a:p>
            <a:pPr lvl="1" algn="l"/>
            <a:r>
              <a:rPr lang="en-US" sz="2400" dirty="0"/>
              <a:t>Form four triangles by connecting the midpoints of the sides. The side length of these triangles is 1.</a:t>
            </a:r>
          </a:p>
          <a:p>
            <a:pPr lvl="1" algn="l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 algn="l"/>
            <a:r>
              <a:rPr lang="en-US" sz="2400" dirty="0"/>
              <a:t>Since there are four triangles and five points, two of the points must lie in the same triangle. But two points inside an equilateral triangle with side length 1 must be no more than distance 1 apart.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018085" y="3733800"/>
            <a:ext cx="644769" cy="9577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90900" y="3733800"/>
            <a:ext cx="125437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390900" y="3733800"/>
            <a:ext cx="647700" cy="9577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696308" y="2843847"/>
            <a:ext cx="1295400" cy="184767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96308" y="4691518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97570" y="2843846"/>
            <a:ext cx="1295400" cy="1847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93578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40756" y="2286000"/>
            <a:ext cx="4168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Example of even cooler “continuous version”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8600" y="3248922"/>
            <a:ext cx="3429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If you travel 12 miles in 5 hours, you must have traveled at least 2.4 miles/hour at some moment.</a:t>
            </a:r>
          </a:p>
        </p:txBody>
      </p:sp>
      <p:pic>
        <p:nvPicPr>
          <p:cNvPr id="10248" name="Picture 8" descr="http://www.mountairymd.org/wp-content/uploads/2011/08/long_r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154" y="3248923"/>
            <a:ext cx="514117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8. In any sequence of n</a:t>
            </a:r>
            <a:r>
              <a:rPr lang="en-US" sz="2400" baseline="30000" dirty="0"/>
              <a:t>2</a:t>
            </a:r>
            <a:r>
              <a:rPr lang="en-US" sz="2400" dirty="0"/>
              <a:t>+1 distinct integers, there is a subsequence of length n+1 that is either strictly increasing or strictly decreasing.</a:t>
            </a:r>
          </a:p>
          <a:p>
            <a:pPr algn="l" fontAlgn="base"/>
            <a:endParaRPr lang="en-US" sz="2400" dirty="0"/>
          </a:p>
          <a:p>
            <a:pPr lvl="1" algn="l"/>
            <a:r>
              <a:rPr lang="en-US" i="1" dirty="0"/>
              <a:t>Done in the lecture.</a:t>
            </a:r>
          </a:p>
          <a:p>
            <a:pPr algn="l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3035607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1267" name="Oval 1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68" name="Oval 1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69" name="Oval 14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0" name="Oval 15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1" name="Oval 16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2" name="Oval 17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3" name="Line 21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24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26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28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30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3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3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37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39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40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41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42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44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45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46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9250" y="482600"/>
            <a:ext cx="79581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2: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Given twelve coins – exactly eleven of which have equal weight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determine which coin is different and whether it 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heavy or light in a minimal number of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using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three position balance.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0100" y="3055345"/>
            <a:ext cx="7543800" cy="381000"/>
            <a:chOff x="990141" y="3055345"/>
            <a:chExt cx="7543800" cy="381000"/>
          </a:xfrm>
        </p:grpSpPr>
        <p:sp>
          <p:nvSpPr>
            <p:cNvPr id="12291" name="Oval 24"/>
            <p:cNvSpPr>
              <a:spLocks noChangeArrowheads="1"/>
            </p:cNvSpPr>
            <p:nvPr/>
          </p:nvSpPr>
          <p:spPr bwMode="auto">
            <a:xfrm>
              <a:off x="9901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3" name="Oval 26"/>
            <p:cNvSpPr>
              <a:spLocks noChangeArrowheads="1"/>
            </p:cNvSpPr>
            <p:nvPr/>
          </p:nvSpPr>
          <p:spPr bwMode="auto">
            <a:xfrm>
              <a:off x="81529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4" name="Oval 27"/>
            <p:cNvSpPr>
              <a:spLocks noChangeArrowheads="1"/>
            </p:cNvSpPr>
            <p:nvPr/>
          </p:nvSpPr>
          <p:spPr bwMode="auto">
            <a:xfrm>
              <a:off x="750178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5" name="Oval 28"/>
            <p:cNvSpPr>
              <a:spLocks noChangeArrowheads="1"/>
            </p:cNvSpPr>
            <p:nvPr/>
          </p:nvSpPr>
          <p:spPr bwMode="auto">
            <a:xfrm>
              <a:off x="685061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6" name="Oval 29"/>
            <p:cNvSpPr>
              <a:spLocks noChangeArrowheads="1"/>
            </p:cNvSpPr>
            <p:nvPr/>
          </p:nvSpPr>
          <p:spPr bwMode="auto">
            <a:xfrm>
              <a:off x="164130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7" name="Oval 30"/>
            <p:cNvSpPr>
              <a:spLocks noChangeArrowheads="1"/>
            </p:cNvSpPr>
            <p:nvPr/>
          </p:nvSpPr>
          <p:spPr bwMode="auto">
            <a:xfrm>
              <a:off x="229246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8" name="Oval 31"/>
            <p:cNvSpPr>
              <a:spLocks noChangeArrowheads="1"/>
            </p:cNvSpPr>
            <p:nvPr/>
          </p:nvSpPr>
          <p:spPr bwMode="auto">
            <a:xfrm>
              <a:off x="294363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9" name="Oval 32"/>
            <p:cNvSpPr>
              <a:spLocks noChangeArrowheads="1"/>
            </p:cNvSpPr>
            <p:nvPr/>
          </p:nvSpPr>
          <p:spPr bwMode="auto">
            <a:xfrm>
              <a:off x="359479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0" name="Oval 33"/>
            <p:cNvSpPr>
              <a:spLocks noChangeArrowheads="1"/>
            </p:cNvSpPr>
            <p:nvPr/>
          </p:nvSpPr>
          <p:spPr bwMode="auto">
            <a:xfrm>
              <a:off x="424596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1" name="Oval 34"/>
            <p:cNvSpPr>
              <a:spLocks noChangeArrowheads="1"/>
            </p:cNvSpPr>
            <p:nvPr/>
          </p:nvSpPr>
          <p:spPr bwMode="auto">
            <a:xfrm>
              <a:off x="489712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2" name="Oval 35"/>
            <p:cNvSpPr>
              <a:spLocks noChangeArrowheads="1"/>
            </p:cNvSpPr>
            <p:nvPr/>
          </p:nvSpPr>
          <p:spPr bwMode="auto">
            <a:xfrm>
              <a:off x="554828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3" name="Oval 36"/>
            <p:cNvSpPr>
              <a:spLocks noChangeArrowheads="1"/>
            </p:cNvSpPr>
            <p:nvPr/>
          </p:nvSpPr>
          <p:spPr bwMode="auto">
            <a:xfrm>
              <a:off x="619945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12304" name="Line 3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8"/>
          <p:cNvSpPr>
            <a:spLocks noChangeShapeType="1"/>
          </p:cNvSpPr>
          <p:nvPr/>
        </p:nvSpPr>
        <p:spPr bwMode="auto">
          <a:xfrm>
            <a:off x="37338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9"/>
          <p:cNvSpPr>
            <a:spLocks noChangeShapeType="1"/>
          </p:cNvSpPr>
          <p:nvPr/>
        </p:nvSpPr>
        <p:spPr bwMode="auto">
          <a:xfrm>
            <a:off x="46482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43"/>
          <p:cNvSpPr>
            <a:spLocks noChangeShapeType="1"/>
          </p:cNvSpPr>
          <p:nvPr/>
        </p:nvSpPr>
        <p:spPr bwMode="auto">
          <a:xfrm flipV="1">
            <a:off x="39624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44"/>
          <p:cNvSpPr>
            <a:spLocks noChangeShapeType="1"/>
          </p:cNvSpPr>
          <p:nvPr/>
        </p:nvSpPr>
        <p:spPr bwMode="auto">
          <a:xfrm>
            <a:off x="44196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45"/>
          <p:cNvSpPr>
            <a:spLocks noChangeShapeType="1"/>
          </p:cNvSpPr>
          <p:nvPr/>
        </p:nvSpPr>
        <p:spPr bwMode="auto">
          <a:xfrm flipH="1">
            <a:off x="3733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 flipH="1" flipV="1">
            <a:off x="39624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48"/>
          <p:cNvSpPr>
            <a:spLocks noChangeShapeType="1"/>
          </p:cNvSpPr>
          <p:nvPr/>
        </p:nvSpPr>
        <p:spPr bwMode="auto">
          <a:xfrm flipV="1">
            <a:off x="46482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49"/>
          <p:cNvSpPr>
            <a:spLocks noChangeShapeType="1"/>
          </p:cNvSpPr>
          <p:nvPr/>
        </p:nvSpPr>
        <p:spPr bwMode="auto">
          <a:xfrm flipH="1" flipV="1">
            <a:off x="4876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Oval 50"/>
          <p:cNvSpPr>
            <a:spLocks noChangeArrowheads="1"/>
          </p:cNvSpPr>
          <p:nvPr/>
        </p:nvSpPr>
        <p:spPr bwMode="auto">
          <a:xfrm>
            <a:off x="4343400" y="3886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2314" name="Line 51"/>
          <p:cNvSpPr>
            <a:spLocks noChangeShapeType="1"/>
          </p:cNvSpPr>
          <p:nvPr/>
        </p:nvSpPr>
        <p:spPr bwMode="auto">
          <a:xfrm>
            <a:off x="4191000" y="4876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52"/>
          <p:cNvSpPr>
            <a:spLocks noChangeShapeType="1"/>
          </p:cNvSpPr>
          <p:nvPr/>
        </p:nvSpPr>
        <p:spPr bwMode="auto">
          <a:xfrm>
            <a:off x="2590800" y="38862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53"/>
          <p:cNvSpPr>
            <a:spLocks noChangeShapeType="1"/>
          </p:cNvSpPr>
          <p:nvPr/>
        </p:nvSpPr>
        <p:spPr bwMode="auto">
          <a:xfrm>
            <a:off x="6324600" y="38100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00100" y="5638800"/>
            <a:ext cx="7543800" cy="381000"/>
            <a:chOff x="381000" y="5638800"/>
            <a:chExt cx="7543800" cy="381000"/>
          </a:xfrm>
        </p:grpSpPr>
        <p:sp>
          <p:nvSpPr>
            <p:cNvPr id="12317" name="Oval 54"/>
            <p:cNvSpPr>
              <a:spLocks noChangeArrowheads="1"/>
            </p:cNvSpPr>
            <p:nvPr/>
          </p:nvSpPr>
          <p:spPr bwMode="auto">
            <a:xfrm>
              <a:off x="3810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19" name="Oval 56"/>
            <p:cNvSpPr>
              <a:spLocks noChangeArrowheads="1"/>
            </p:cNvSpPr>
            <p:nvPr/>
          </p:nvSpPr>
          <p:spPr bwMode="auto">
            <a:xfrm>
              <a:off x="75438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0" name="Oval 57"/>
            <p:cNvSpPr>
              <a:spLocks noChangeArrowheads="1"/>
            </p:cNvSpPr>
            <p:nvPr/>
          </p:nvSpPr>
          <p:spPr bwMode="auto">
            <a:xfrm>
              <a:off x="689264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1" name="Oval 58"/>
            <p:cNvSpPr>
              <a:spLocks noChangeArrowheads="1"/>
            </p:cNvSpPr>
            <p:nvPr/>
          </p:nvSpPr>
          <p:spPr bwMode="auto">
            <a:xfrm>
              <a:off x="624147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2" name="Oval 59"/>
            <p:cNvSpPr>
              <a:spLocks noChangeArrowheads="1"/>
            </p:cNvSpPr>
            <p:nvPr/>
          </p:nvSpPr>
          <p:spPr bwMode="auto">
            <a:xfrm>
              <a:off x="103216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3" name="Oval 60"/>
            <p:cNvSpPr>
              <a:spLocks noChangeArrowheads="1"/>
            </p:cNvSpPr>
            <p:nvPr/>
          </p:nvSpPr>
          <p:spPr bwMode="auto">
            <a:xfrm>
              <a:off x="1683328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4" name="Oval 61"/>
            <p:cNvSpPr>
              <a:spLocks noChangeArrowheads="1"/>
            </p:cNvSpPr>
            <p:nvPr/>
          </p:nvSpPr>
          <p:spPr bwMode="auto">
            <a:xfrm>
              <a:off x="233449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5" name="Oval 62"/>
            <p:cNvSpPr>
              <a:spLocks noChangeArrowheads="1"/>
            </p:cNvSpPr>
            <p:nvPr/>
          </p:nvSpPr>
          <p:spPr bwMode="auto">
            <a:xfrm>
              <a:off x="298565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6" name="Oval 63"/>
            <p:cNvSpPr>
              <a:spLocks noChangeArrowheads="1"/>
            </p:cNvSpPr>
            <p:nvPr/>
          </p:nvSpPr>
          <p:spPr bwMode="auto">
            <a:xfrm>
              <a:off x="363682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7" name="Oval 64"/>
            <p:cNvSpPr>
              <a:spLocks noChangeArrowheads="1"/>
            </p:cNvSpPr>
            <p:nvPr/>
          </p:nvSpPr>
          <p:spPr bwMode="auto">
            <a:xfrm>
              <a:off x="428798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8" name="Oval 65"/>
            <p:cNvSpPr>
              <a:spLocks noChangeArrowheads="1"/>
            </p:cNvSpPr>
            <p:nvPr/>
          </p:nvSpPr>
          <p:spPr bwMode="auto">
            <a:xfrm>
              <a:off x="4939148" y="5638800"/>
              <a:ext cx="381000" cy="381000"/>
            </a:xfrm>
            <a:prstGeom prst="ellipse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Eurostile" pitchFamily="34" charset="0"/>
                </a:rPr>
                <a:t>H</a:t>
              </a:r>
            </a:p>
          </p:txBody>
        </p:sp>
        <p:sp>
          <p:nvSpPr>
            <p:cNvPr id="12329" name="Oval 66"/>
            <p:cNvSpPr>
              <a:spLocks noChangeArrowheads="1"/>
            </p:cNvSpPr>
            <p:nvPr/>
          </p:nvSpPr>
          <p:spPr bwMode="auto">
            <a:xfrm>
              <a:off x="559031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</p:spTree>
  </p:cSld>
  <p:clrMapOvr>
    <a:masterClrMapping/>
  </p:clrMapOvr>
  <p:transition spd="med" advClick="0" advTm="1000"/>
</p:sld>
</file>

<file path=ppt/theme/theme1.xml><?xml version="1.0" encoding="utf-8"?>
<a:theme xmlns:a="http://schemas.openxmlformats.org/drawingml/2006/main" name="Default Design">
  <a:themeElements>
    <a:clrScheme name="">
      <a:dk1>
        <a:srgbClr val="C0C0C0"/>
      </a:dk1>
      <a:lt1>
        <a:srgbClr val="FFFFFF"/>
      </a:lt1>
      <a:dk2>
        <a:srgbClr val="0033CC"/>
      </a:dk2>
      <a:lt2>
        <a:srgbClr val="FFFFFF"/>
      </a:lt2>
      <a:accent1>
        <a:srgbClr val="00CC99"/>
      </a:accent1>
      <a:accent2>
        <a:srgbClr val="3333CC"/>
      </a:accent2>
      <a:accent3>
        <a:srgbClr val="AAADE2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12382</TotalTime>
  <Words>3240</Words>
  <Application>Microsoft Office PowerPoint</Application>
  <PresentationFormat>On-screen Show (4:3)</PresentationFormat>
  <Paragraphs>640</Paragraphs>
  <Slides>70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Stars1</vt:lpstr>
      <vt:lpstr>Eurostile</vt:lpstr>
      <vt:lpstr>Times New Roman</vt:lpstr>
      <vt:lpstr>Default Design</vt:lpstr>
      <vt:lpstr>CorelDRAW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Pigeonhole Problems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Pocahontas as told by an admirer</dc:title>
  <dc:creator>Alan Kaylor Cline</dc:creator>
  <cp:lastModifiedBy>PCOwner</cp:lastModifiedBy>
  <cp:revision>127</cp:revision>
  <dcterms:created xsi:type="dcterms:W3CDTF">2001-12-07T04:16:19Z</dcterms:created>
  <dcterms:modified xsi:type="dcterms:W3CDTF">2018-11-07T14:49:01Z</dcterms:modified>
</cp:coreProperties>
</file>