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0"/>
  </p:notesMasterIdLst>
  <p:sldIdLst>
    <p:sldId id="405" r:id="rId2"/>
    <p:sldId id="256" r:id="rId3"/>
    <p:sldId id="355" r:id="rId4"/>
    <p:sldId id="341" r:id="rId5"/>
    <p:sldId id="363" r:id="rId6"/>
    <p:sldId id="362" r:id="rId7"/>
    <p:sldId id="361" r:id="rId8"/>
    <p:sldId id="360" r:id="rId9"/>
    <p:sldId id="359" r:id="rId10"/>
    <p:sldId id="358" r:id="rId11"/>
    <p:sldId id="380" r:id="rId12"/>
    <p:sldId id="342" r:id="rId13"/>
    <p:sldId id="343" r:id="rId14"/>
    <p:sldId id="348" r:id="rId15"/>
    <p:sldId id="356" r:id="rId16"/>
    <p:sldId id="357" r:id="rId17"/>
    <p:sldId id="347" r:id="rId18"/>
    <p:sldId id="346" r:id="rId19"/>
    <p:sldId id="345" r:id="rId20"/>
    <p:sldId id="344" r:id="rId21"/>
    <p:sldId id="265" r:id="rId22"/>
    <p:sldId id="353" r:id="rId23"/>
    <p:sldId id="257" r:id="rId24"/>
    <p:sldId id="352" r:id="rId25"/>
    <p:sldId id="351" r:id="rId26"/>
    <p:sldId id="350" r:id="rId27"/>
    <p:sldId id="312" r:id="rId28"/>
    <p:sldId id="326" r:id="rId29"/>
    <p:sldId id="327" r:id="rId30"/>
    <p:sldId id="259" r:id="rId31"/>
    <p:sldId id="258" r:id="rId32"/>
    <p:sldId id="298" r:id="rId33"/>
    <p:sldId id="260" r:id="rId34"/>
    <p:sldId id="328" r:id="rId35"/>
    <p:sldId id="291" r:id="rId36"/>
    <p:sldId id="367" r:id="rId37"/>
    <p:sldId id="366" r:id="rId38"/>
    <p:sldId id="365" r:id="rId39"/>
    <p:sldId id="266" r:id="rId40"/>
    <p:sldId id="287" r:id="rId41"/>
    <p:sldId id="313" r:id="rId42"/>
    <p:sldId id="354" r:id="rId43"/>
    <p:sldId id="368" r:id="rId44"/>
    <p:sldId id="369" r:id="rId45"/>
    <p:sldId id="286" r:id="rId46"/>
    <p:sldId id="349" r:id="rId47"/>
    <p:sldId id="314" r:id="rId48"/>
    <p:sldId id="281" r:id="rId49"/>
    <p:sldId id="280" r:id="rId50"/>
    <p:sldId id="277" r:id="rId51"/>
    <p:sldId id="278" r:id="rId52"/>
    <p:sldId id="306" r:id="rId53"/>
    <p:sldId id="381" r:id="rId54"/>
    <p:sldId id="276" r:id="rId55"/>
    <p:sldId id="275" r:id="rId56"/>
    <p:sldId id="293" r:id="rId57"/>
    <p:sldId id="269" r:id="rId58"/>
    <p:sldId id="294" r:id="rId59"/>
    <p:sldId id="274" r:id="rId60"/>
    <p:sldId id="273" r:id="rId61"/>
    <p:sldId id="292" r:id="rId62"/>
    <p:sldId id="305" r:id="rId63"/>
    <p:sldId id="268" r:id="rId64"/>
    <p:sldId id="299" r:id="rId65"/>
    <p:sldId id="272" r:id="rId66"/>
    <p:sldId id="309" r:id="rId67"/>
    <p:sldId id="320" r:id="rId68"/>
    <p:sldId id="310" r:id="rId69"/>
    <p:sldId id="321" r:id="rId70"/>
    <p:sldId id="403" r:id="rId71"/>
    <p:sldId id="404" r:id="rId72"/>
    <p:sldId id="330" r:id="rId73"/>
    <p:sldId id="333" r:id="rId74"/>
    <p:sldId id="402" r:id="rId75"/>
    <p:sldId id="335" r:id="rId76"/>
    <p:sldId id="331" r:id="rId77"/>
    <p:sldId id="334" r:id="rId78"/>
    <p:sldId id="332" r:id="rId79"/>
    <p:sldId id="336" r:id="rId80"/>
    <p:sldId id="339" r:id="rId81"/>
    <p:sldId id="337" r:id="rId82"/>
    <p:sldId id="338" r:id="rId83"/>
    <p:sldId id="371" r:id="rId84"/>
    <p:sldId id="370" r:id="rId85"/>
    <p:sldId id="379" r:id="rId86"/>
    <p:sldId id="372" r:id="rId87"/>
    <p:sldId id="374" r:id="rId88"/>
    <p:sldId id="376" r:id="rId89"/>
    <p:sldId id="375" r:id="rId90"/>
    <p:sldId id="377" r:id="rId91"/>
    <p:sldId id="373" r:id="rId92"/>
    <p:sldId id="383" r:id="rId93"/>
    <p:sldId id="384" r:id="rId94"/>
    <p:sldId id="385" r:id="rId95"/>
    <p:sldId id="386" r:id="rId96"/>
    <p:sldId id="387" r:id="rId97"/>
    <p:sldId id="388" r:id="rId98"/>
    <p:sldId id="389" r:id="rId99"/>
    <p:sldId id="390" r:id="rId100"/>
    <p:sldId id="391" r:id="rId101"/>
    <p:sldId id="395" r:id="rId102"/>
    <p:sldId id="397" r:id="rId103"/>
    <p:sldId id="398" r:id="rId104"/>
    <p:sldId id="392" r:id="rId105"/>
    <p:sldId id="393" r:id="rId106"/>
    <p:sldId id="400" r:id="rId107"/>
    <p:sldId id="399" r:id="rId108"/>
    <p:sldId id="401" r:id="rId109"/>
  </p:sldIdLst>
  <p:sldSz cx="9144000" cy="6858000" type="screen4x3"/>
  <p:notesSz cx="6858000" cy="9144000"/>
  <p:embeddedFontLst>
    <p:embeddedFont>
      <p:font typeface="Georgian" pitchFamily="34" charset="0"/>
      <p:regular r:id="rId111"/>
    </p:embeddedFont>
    <p:embeddedFont>
      <p:font typeface="Academia SSi" pitchFamily="18" charset="0"/>
      <p:regular r:id="rId112"/>
    </p:embeddedFont>
    <p:embeddedFont>
      <p:font typeface="Garamond" pitchFamily="18" charset="0"/>
      <p:regular r:id="rId113"/>
      <p:bold r:id="rId114"/>
      <p:italic r:id="rId115"/>
      <p:boldItalic r:id="rId116"/>
    </p:embeddedFont>
    <p:embeddedFont>
      <p:font typeface="Old Towne No.536" pitchFamily="82" charset="0"/>
      <p:regular r:id="rId117"/>
    </p:embeddedFont>
  </p:embeddedFontLst>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E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24" autoAdjust="0"/>
  </p:normalViewPr>
  <p:slideViewPr>
    <p:cSldViewPr>
      <p:cViewPr>
        <p:scale>
          <a:sx n="66" d="100"/>
          <a:sy n="66" d="100"/>
        </p:scale>
        <p:origin x="-612" y="-34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p:scale>
        <a:sx n="66" d="100"/>
        <a:sy n="66" d="100"/>
      </p:scale>
      <p:origin x="0" y="781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3.fntdata"/><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4.fntdata"/><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font" Target="fonts/font5.fntdata"/></Relationships>
</file>

<file path=ppt/_rels/viewProps.xml.rels><?xml version="1.0" encoding="UTF-8" standalone="yes"?>
<Relationships xmlns="http://schemas.openxmlformats.org/package/2006/relationships"><Relationship Id="rId8" Type="http://schemas.openxmlformats.org/officeDocument/2006/relationships/slide" Target="slides/slide60.xml"/><Relationship Id="rId3" Type="http://schemas.openxmlformats.org/officeDocument/2006/relationships/slide" Target="slides/slide51.xml"/><Relationship Id="rId7" Type="http://schemas.openxmlformats.org/officeDocument/2006/relationships/slide" Target="slides/slide59.xml"/><Relationship Id="rId2" Type="http://schemas.openxmlformats.org/officeDocument/2006/relationships/slide" Target="slides/slide50.xml"/><Relationship Id="rId1" Type="http://schemas.openxmlformats.org/officeDocument/2006/relationships/slide" Target="slides/slide49.xml"/><Relationship Id="rId6" Type="http://schemas.openxmlformats.org/officeDocument/2006/relationships/slide" Target="slides/slide57.xml"/><Relationship Id="rId5" Type="http://schemas.openxmlformats.org/officeDocument/2006/relationships/slide" Target="slides/slide55.xml"/><Relationship Id="rId4" Type="http://schemas.openxmlformats.org/officeDocument/2006/relationships/slide" Target="slides/slide54.xml"/><Relationship Id="rId9"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264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CA0DB71-8146-487E-9D30-18910310BA4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69021BF-05BE-4D7C-9BF7-776B753FD8E4}" type="slidenum">
              <a:rPr lang="en-US" smtClean="0"/>
              <a:pPr/>
              <a:t>1</a:t>
            </a:fld>
            <a:endParaRPr lang="en-US" smtClean="0"/>
          </a:p>
        </p:txBody>
      </p:sp>
      <p:sp>
        <p:nvSpPr>
          <p:cNvPr id="113667" name="Rectangle 2"/>
          <p:cNvSpPr>
            <a:spLocks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6EA07651-911D-438B-9E61-367FA770D955}" type="slidenum">
              <a:rPr lang="en-US" smtClean="0"/>
              <a:pPr/>
              <a:t>10</a:t>
            </a:fld>
            <a:endParaRPr lang="en-US" smtClean="0"/>
          </a:p>
        </p:txBody>
      </p:sp>
      <p:sp>
        <p:nvSpPr>
          <p:cNvPr id="122883" name="Rectangle 2"/>
          <p:cNvSpPr>
            <a:spLocks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E2D817C-F456-44A6-B6A5-95686118A5B3}" type="slidenum">
              <a:rPr lang="en-US" smtClean="0"/>
              <a:pPr/>
              <a:t>11</a:t>
            </a:fld>
            <a:endParaRPr lang="en-US" smtClean="0"/>
          </a:p>
        </p:txBody>
      </p:sp>
      <p:sp>
        <p:nvSpPr>
          <p:cNvPr id="123907" name="Rectangle 2"/>
          <p:cNvSpPr>
            <a:spLocks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310F46BE-C130-46E8-93AD-05BFCA51343D}" type="slidenum">
              <a:rPr lang="en-US" smtClean="0"/>
              <a:pPr/>
              <a:t>12</a:t>
            </a:fld>
            <a:endParaRPr lang="en-US" smtClean="0"/>
          </a:p>
        </p:txBody>
      </p:sp>
      <p:sp>
        <p:nvSpPr>
          <p:cNvPr id="124931" name="Rectangle 2"/>
          <p:cNvSpPr>
            <a:spLocks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087A35B-34D9-4D98-B47E-A914786FF60B}" type="slidenum">
              <a:rPr lang="en-US" smtClean="0"/>
              <a:pPr/>
              <a:t>13</a:t>
            </a:fld>
            <a:endParaRPr lang="en-US" smtClean="0"/>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255C34C1-3DB3-4171-82B7-D3A775AA7904}" type="slidenum">
              <a:rPr lang="en-US" smtClean="0"/>
              <a:pPr/>
              <a:t>14</a:t>
            </a:fld>
            <a:endParaRPr lang="en-US" smtClean="0"/>
          </a:p>
        </p:txBody>
      </p:sp>
      <p:sp>
        <p:nvSpPr>
          <p:cNvPr id="126979" name="Rectangle 2"/>
          <p:cNvSpPr>
            <a:spLocks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EEFA03DA-6A69-4603-8671-E27398290CEB}" type="slidenum">
              <a:rPr lang="en-US" smtClean="0"/>
              <a:pPr/>
              <a:t>15</a:t>
            </a:fld>
            <a:endParaRPr lang="en-US" smtClean="0"/>
          </a:p>
        </p:txBody>
      </p:sp>
      <p:sp>
        <p:nvSpPr>
          <p:cNvPr id="128003" name="Rectangle 2"/>
          <p:cNvSpPr>
            <a:spLocks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4B235618-920F-4D15-AEA9-4625DBFF93E5}" type="slidenum">
              <a:rPr lang="en-US" smtClean="0"/>
              <a:pPr/>
              <a:t>16</a:t>
            </a:fld>
            <a:endParaRPr lang="en-US" smtClean="0"/>
          </a:p>
        </p:txBody>
      </p:sp>
      <p:sp>
        <p:nvSpPr>
          <p:cNvPr id="129027" name="Rectangle 2"/>
          <p:cNvSpPr>
            <a:spLocks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DDECFCCB-F273-4E56-814C-FC29022C55A3}" type="slidenum">
              <a:rPr lang="en-US" smtClean="0"/>
              <a:pPr/>
              <a:t>17</a:t>
            </a:fld>
            <a:endParaRPr lang="en-US" smtClean="0"/>
          </a:p>
        </p:txBody>
      </p:sp>
      <p:sp>
        <p:nvSpPr>
          <p:cNvPr id="130051" name="Rectangle 2"/>
          <p:cNvSpPr>
            <a:spLocks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21D386AE-F5FE-4B99-BB65-0360A4F11559}" type="slidenum">
              <a:rPr lang="en-US" smtClean="0"/>
              <a:pPr/>
              <a:t>18</a:t>
            </a:fld>
            <a:endParaRPr lang="en-US" smtClean="0"/>
          </a:p>
        </p:txBody>
      </p:sp>
      <p:sp>
        <p:nvSpPr>
          <p:cNvPr id="131075" name="Rectangle 2"/>
          <p:cNvSpPr>
            <a:spLocks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A2FFE729-0B8C-4C83-9F62-09EB25485FF1}" type="slidenum">
              <a:rPr lang="en-US" smtClean="0"/>
              <a:pPr/>
              <a:t>19</a:t>
            </a:fld>
            <a:endParaRPr lang="en-US" smtClean="0"/>
          </a:p>
        </p:txBody>
      </p:sp>
      <p:sp>
        <p:nvSpPr>
          <p:cNvPr id="132099" name="Rectangle 2"/>
          <p:cNvSpPr>
            <a:spLocks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BF83DD9-50E4-4261-BF5D-1E6C27D398EE}" type="slidenum">
              <a:rPr lang="en-US" smtClean="0"/>
              <a:pPr/>
              <a:t>2</a:t>
            </a:fld>
            <a:endParaRPr lang="en-US" smtClean="0"/>
          </a:p>
        </p:txBody>
      </p:sp>
      <p:sp>
        <p:nvSpPr>
          <p:cNvPr id="114691" name="Rectangle 2"/>
          <p:cNvSpPr>
            <a:spLocks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09910101-21B3-4B84-84DB-E49A5C267B2E}" type="slidenum">
              <a:rPr lang="en-US" smtClean="0"/>
              <a:pPr/>
              <a:t>20</a:t>
            </a:fld>
            <a:endParaRPr lang="en-US" smtClean="0"/>
          </a:p>
        </p:txBody>
      </p:sp>
      <p:sp>
        <p:nvSpPr>
          <p:cNvPr id="133123" name="Rectangle 2"/>
          <p:cNvSpPr>
            <a:spLocks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6EF5E97-9DBF-4B47-92E2-2C689A31DCB0}" type="slidenum">
              <a:rPr lang="en-US" smtClean="0"/>
              <a:pPr/>
              <a:t>21</a:t>
            </a:fld>
            <a:endParaRPr lang="en-US" smtClean="0"/>
          </a:p>
        </p:txBody>
      </p:sp>
      <p:sp>
        <p:nvSpPr>
          <p:cNvPr id="134147" name="Rectangle 2"/>
          <p:cNvSpPr>
            <a:spLocks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255DBAB3-AEA4-4280-8C66-B4DDFC899A67}" type="slidenum">
              <a:rPr lang="en-US" smtClean="0"/>
              <a:pPr/>
              <a:t>22</a:t>
            </a:fld>
            <a:endParaRPr lang="en-US" smtClean="0"/>
          </a:p>
        </p:txBody>
      </p:sp>
      <p:sp>
        <p:nvSpPr>
          <p:cNvPr id="135171" name="Rectangle 2"/>
          <p:cNvSpPr>
            <a:spLocks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2E6B24C-5188-4570-8224-8FCD49066D52}" type="slidenum">
              <a:rPr lang="en-US" smtClean="0"/>
              <a:pPr/>
              <a:t>23</a:t>
            </a:fld>
            <a:endParaRPr lang="en-US" smtClean="0"/>
          </a:p>
        </p:txBody>
      </p:sp>
      <p:sp>
        <p:nvSpPr>
          <p:cNvPr id="136195" name="Rectangle 2"/>
          <p:cNvSpPr>
            <a:spLocks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DD44EDA-8AB7-4A53-B423-3649CFC2ADE4}" type="slidenum">
              <a:rPr lang="en-US" smtClean="0"/>
              <a:pPr/>
              <a:t>24</a:t>
            </a:fld>
            <a:endParaRPr lang="en-US" smtClean="0"/>
          </a:p>
        </p:txBody>
      </p:sp>
      <p:sp>
        <p:nvSpPr>
          <p:cNvPr id="137219" name="Rectangle 2"/>
          <p:cNvSpPr>
            <a:spLocks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E911D3E5-5B18-4751-A193-AD284C184F24}" type="slidenum">
              <a:rPr lang="en-US" smtClean="0"/>
              <a:pPr/>
              <a:t>25</a:t>
            </a:fld>
            <a:endParaRPr lang="en-US" smtClean="0"/>
          </a:p>
        </p:txBody>
      </p:sp>
      <p:sp>
        <p:nvSpPr>
          <p:cNvPr id="138243" name="Rectangle 2"/>
          <p:cNvSpPr>
            <a:spLocks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D7A717D0-5807-433D-9814-EAA9749F7B5A}" type="slidenum">
              <a:rPr lang="en-US" smtClean="0"/>
              <a:pPr/>
              <a:t>26</a:t>
            </a:fld>
            <a:endParaRPr lang="en-US" smtClean="0"/>
          </a:p>
        </p:txBody>
      </p:sp>
      <p:sp>
        <p:nvSpPr>
          <p:cNvPr id="139267" name="Rectangle 2"/>
          <p:cNvSpPr>
            <a:spLocks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76EE374-E4EC-40E3-980A-82F4847068EC}" type="slidenum">
              <a:rPr lang="en-US" smtClean="0"/>
              <a:pPr/>
              <a:t>27</a:t>
            </a:fld>
            <a:endParaRPr lang="en-US" smtClean="0"/>
          </a:p>
        </p:txBody>
      </p:sp>
      <p:sp>
        <p:nvSpPr>
          <p:cNvPr id="140291" name="Rectangle 2"/>
          <p:cNvSpPr>
            <a:spLocks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50FE950-1A59-41B2-9047-5CF42AF167E9}" type="slidenum">
              <a:rPr lang="en-US" smtClean="0"/>
              <a:pPr/>
              <a:t>28</a:t>
            </a:fld>
            <a:endParaRPr lang="en-US" smtClean="0"/>
          </a:p>
        </p:txBody>
      </p:sp>
      <p:sp>
        <p:nvSpPr>
          <p:cNvPr id="141315" name="Rectangle 2"/>
          <p:cNvSpPr>
            <a:spLocks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D78FEF35-A1CC-42CE-8E1D-C083B285E7EC}" type="slidenum">
              <a:rPr lang="en-US" smtClean="0"/>
              <a:pPr/>
              <a:t>29</a:t>
            </a:fld>
            <a:endParaRPr lang="en-US" smtClean="0"/>
          </a:p>
        </p:txBody>
      </p:sp>
      <p:sp>
        <p:nvSpPr>
          <p:cNvPr id="142339" name="Rectangle 2"/>
          <p:cNvSpPr>
            <a:spLocks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49B3D972-DDD0-4E53-9BCD-B3463C1BD31D}" type="slidenum">
              <a:rPr lang="en-US" smtClean="0"/>
              <a:pPr/>
              <a:t>3</a:t>
            </a:fld>
            <a:endParaRPr lang="en-US" smtClean="0"/>
          </a:p>
        </p:txBody>
      </p:sp>
      <p:sp>
        <p:nvSpPr>
          <p:cNvPr id="115715" name="Rectangle 2"/>
          <p:cNvSpPr>
            <a:spLocks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1A5B243-44B7-4985-AD9C-98E5D2C477FD}" type="slidenum">
              <a:rPr lang="en-US" smtClean="0"/>
              <a:pPr/>
              <a:t>30</a:t>
            </a:fld>
            <a:endParaRPr lang="en-US" smtClean="0"/>
          </a:p>
        </p:txBody>
      </p:sp>
      <p:sp>
        <p:nvSpPr>
          <p:cNvPr id="143363" name="Rectangle 2"/>
          <p:cNvSpPr>
            <a:spLocks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smtClean="0"/>
              <a:t>Jamestown Now</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FE2DEAFB-7402-489B-9CC2-09EFE85F43C0}" type="slidenum">
              <a:rPr lang="en-US" smtClean="0"/>
              <a:pPr/>
              <a:t>31</a:t>
            </a:fld>
            <a:endParaRPr lang="en-US" smtClean="0"/>
          </a:p>
        </p:txBody>
      </p:sp>
      <p:sp>
        <p:nvSpPr>
          <p:cNvPr id="144387" name="Rectangle 2"/>
          <p:cNvSpPr>
            <a:spLocks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smtClean="0"/>
              <a:t>Jamestown Swamp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2EFB92C-5078-4F9A-B42F-CC3E366A41E9}" type="slidenum">
              <a:rPr lang="en-US" smtClean="0"/>
              <a:pPr/>
              <a:t>32</a:t>
            </a:fld>
            <a:endParaRPr lang="en-US" smtClean="0"/>
          </a:p>
        </p:txBody>
      </p:sp>
      <p:sp>
        <p:nvSpPr>
          <p:cNvPr id="145411" name="Rectangle 2"/>
          <p:cNvSpPr>
            <a:spLocks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3FBF5971-0B96-473A-82BB-07F77B6FACBC}" type="slidenum">
              <a:rPr lang="en-US" smtClean="0"/>
              <a:pPr/>
              <a:t>33</a:t>
            </a:fld>
            <a:endParaRPr lang="en-US" smtClean="0"/>
          </a:p>
        </p:txBody>
      </p:sp>
      <p:sp>
        <p:nvSpPr>
          <p:cNvPr id="146435" name="Rectangle 2"/>
          <p:cNvSpPr>
            <a:spLocks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smtClean="0"/>
              <a:t>Jamestown 1608</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654FDB0F-FC4A-4BDF-9F8F-8EBB091EBB96}" type="slidenum">
              <a:rPr lang="en-US" smtClean="0"/>
              <a:pPr/>
              <a:t>34</a:t>
            </a:fld>
            <a:endParaRPr lang="en-US" smtClean="0"/>
          </a:p>
        </p:txBody>
      </p:sp>
      <p:sp>
        <p:nvSpPr>
          <p:cNvPr id="147459" name="Rectangle 2"/>
          <p:cNvSpPr>
            <a:spLocks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CFF36A0-AD02-4BB5-A5EB-6156EE83DEE4}" type="slidenum">
              <a:rPr lang="en-US" smtClean="0"/>
              <a:pPr/>
              <a:t>35</a:t>
            </a:fld>
            <a:endParaRPr lang="en-US" smtClean="0"/>
          </a:p>
        </p:txBody>
      </p:sp>
      <p:sp>
        <p:nvSpPr>
          <p:cNvPr id="148483" name="Rectangle 2"/>
          <p:cNvSpPr>
            <a:spLocks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146A4ECC-9C42-40FA-B466-FEC708753954}" type="slidenum">
              <a:rPr lang="en-US" smtClean="0"/>
              <a:pPr/>
              <a:t>36</a:t>
            </a:fld>
            <a:endParaRPr lang="en-US" smtClean="0"/>
          </a:p>
        </p:txBody>
      </p:sp>
      <p:sp>
        <p:nvSpPr>
          <p:cNvPr id="149507" name="Rectangle 2"/>
          <p:cNvSpPr>
            <a:spLocks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42799F37-E165-407D-8C5B-62ECE045765D}" type="slidenum">
              <a:rPr lang="en-US" smtClean="0"/>
              <a:pPr/>
              <a:t>37</a:t>
            </a:fld>
            <a:endParaRPr lang="en-US" smtClean="0"/>
          </a:p>
        </p:txBody>
      </p:sp>
      <p:sp>
        <p:nvSpPr>
          <p:cNvPr id="150531" name="Rectangle 2"/>
          <p:cNvSpPr>
            <a:spLocks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B1E98838-22B0-4053-9689-81E146E6D68E}" type="slidenum">
              <a:rPr lang="en-US" smtClean="0"/>
              <a:pPr/>
              <a:t>38</a:t>
            </a:fld>
            <a:endParaRPr lang="en-US" smtClean="0"/>
          </a:p>
        </p:txBody>
      </p:sp>
      <p:sp>
        <p:nvSpPr>
          <p:cNvPr id="151555" name="Rectangle 2"/>
          <p:cNvSpPr>
            <a:spLocks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F066F27-AC6F-4F14-9199-05BB6C4F4E6E}" type="slidenum">
              <a:rPr lang="en-US" smtClean="0"/>
              <a:pPr/>
              <a:t>39</a:t>
            </a:fld>
            <a:endParaRPr lang="en-US" smtClean="0"/>
          </a:p>
        </p:txBody>
      </p:sp>
      <p:sp>
        <p:nvSpPr>
          <p:cNvPr id="152579" name="Rectangle 2"/>
          <p:cNvSpPr>
            <a:spLocks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EA2D9B1B-95A5-49E0-B8D5-CBD78F133DEB}" type="slidenum">
              <a:rPr lang="en-US" smtClean="0"/>
              <a:pPr/>
              <a:t>4</a:t>
            </a:fld>
            <a:endParaRPr lang="en-US" smtClean="0"/>
          </a:p>
        </p:txBody>
      </p:sp>
      <p:sp>
        <p:nvSpPr>
          <p:cNvPr id="116739" name="Rectangle 2"/>
          <p:cNvSpPr>
            <a:spLocks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3EC446E0-E270-48D7-A7A1-32590928B573}" type="slidenum">
              <a:rPr lang="en-US" smtClean="0"/>
              <a:pPr/>
              <a:t>40</a:t>
            </a:fld>
            <a:endParaRPr lang="en-US" smtClean="0"/>
          </a:p>
        </p:txBody>
      </p:sp>
      <p:sp>
        <p:nvSpPr>
          <p:cNvPr id="153603" name="Rectangle 2"/>
          <p:cNvSpPr>
            <a:spLocks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4326759B-D171-4BF8-B9F2-E4B4FD27CC7B}" type="slidenum">
              <a:rPr lang="en-US" smtClean="0"/>
              <a:pPr/>
              <a:t>41</a:t>
            </a:fld>
            <a:endParaRPr lang="en-US" smtClean="0"/>
          </a:p>
        </p:txBody>
      </p:sp>
      <p:sp>
        <p:nvSpPr>
          <p:cNvPr id="154627" name="Rectangle 2"/>
          <p:cNvSpPr>
            <a:spLocks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64BBD3C-819A-45B1-BFCD-F5A48676CD62}" type="slidenum">
              <a:rPr lang="en-US" smtClean="0"/>
              <a:pPr/>
              <a:t>42</a:t>
            </a:fld>
            <a:endParaRPr lang="en-US" smtClean="0"/>
          </a:p>
        </p:txBody>
      </p:sp>
      <p:sp>
        <p:nvSpPr>
          <p:cNvPr id="155651" name="Rectangle 2"/>
          <p:cNvSpPr>
            <a:spLocks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9DE6632-9D9B-4945-8FD8-C5FE9E3E5247}" type="slidenum">
              <a:rPr lang="en-US" smtClean="0"/>
              <a:pPr/>
              <a:t>43</a:t>
            </a:fld>
            <a:endParaRPr lang="en-US" smtClean="0"/>
          </a:p>
        </p:txBody>
      </p:sp>
      <p:sp>
        <p:nvSpPr>
          <p:cNvPr id="156675" name="Rectangle 2"/>
          <p:cNvSpPr>
            <a:spLocks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F6C8303-D96D-48B8-9C99-04AFE7BAAFA5}" type="slidenum">
              <a:rPr lang="en-US" smtClean="0"/>
              <a:pPr/>
              <a:t>44</a:t>
            </a:fld>
            <a:endParaRPr lang="en-US" smtClean="0"/>
          </a:p>
        </p:txBody>
      </p:sp>
      <p:sp>
        <p:nvSpPr>
          <p:cNvPr id="157699" name="Rectangle 2"/>
          <p:cNvSpPr>
            <a:spLocks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F81DBDB3-B4F6-4B31-8FDF-F49A70FBA3BE}" type="slidenum">
              <a:rPr lang="en-US" smtClean="0"/>
              <a:pPr/>
              <a:t>45</a:t>
            </a:fld>
            <a:endParaRPr lang="en-US" smtClean="0"/>
          </a:p>
        </p:txBody>
      </p:sp>
      <p:sp>
        <p:nvSpPr>
          <p:cNvPr id="158723" name="Rectangle 2"/>
          <p:cNvSpPr>
            <a:spLocks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44E4F6D-DD5A-4FDF-BDCF-DA9EE21E0BD8}" type="slidenum">
              <a:rPr lang="en-US" smtClean="0"/>
              <a:pPr/>
              <a:t>46</a:t>
            </a:fld>
            <a:endParaRPr lang="en-US" smtClean="0"/>
          </a:p>
        </p:txBody>
      </p:sp>
      <p:sp>
        <p:nvSpPr>
          <p:cNvPr id="159747" name="Rectangle 2"/>
          <p:cNvSpPr>
            <a:spLocks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ECA2427-0193-43DA-982C-DF509F93F2CC}" type="slidenum">
              <a:rPr lang="en-US" smtClean="0"/>
              <a:pPr/>
              <a:t>47</a:t>
            </a:fld>
            <a:endParaRPr lang="en-US" smtClean="0"/>
          </a:p>
        </p:txBody>
      </p:sp>
      <p:sp>
        <p:nvSpPr>
          <p:cNvPr id="160771" name="Rectangle 2"/>
          <p:cNvSpPr>
            <a:spLocks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E3A3101B-6A9E-4E95-8B06-D323BBB6781D}" type="slidenum">
              <a:rPr lang="en-US" smtClean="0"/>
              <a:pPr/>
              <a:t>48</a:t>
            </a:fld>
            <a:endParaRPr lang="en-US" smtClean="0"/>
          </a:p>
        </p:txBody>
      </p:sp>
      <p:sp>
        <p:nvSpPr>
          <p:cNvPr id="161795" name="Rectangle 2"/>
          <p:cNvSpPr>
            <a:spLocks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7F2F5652-8DFD-44F3-BA91-555748CA15CB}" type="slidenum">
              <a:rPr lang="en-US" smtClean="0"/>
              <a:pPr/>
              <a:t>49</a:t>
            </a:fld>
            <a:endParaRPr lang="en-US" smtClean="0"/>
          </a:p>
        </p:txBody>
      </p:sp>
      <p:sp>
        <p:nvSpPr>
          <p:cNvPr id="162819" name="Rectangle 2"/>
          <p:cNvSpPr>
            <a:spLocks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4901F65B-0110-4478-A6B7-766A9254610D}" type="slidenum">
              <a:rPr lang="en-US" smtClean="0"/>
              <a:pPr/>
              <a:t>5</a:t>
            </a:fld>
            <a:endParaRPr lang="en-US" smtClean="0"/>
          </a:p>
        </p:txBody>
      </p:sp>
      <p:sp>
        <p:nvSpPr>
          <p:cNvPr id="117763" name="Rectangle 2"/>
          <p:cNvSpPr>
            <a:spLocks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FFD335E7-B714-4123-B400-BEE75F214FB6}" type="slidenum">
              <a:rPr lang="en-US" smtClean="0"/>
              <a:pPr/>
              <a:t>50</a:t>
            </a:fld>
            <a:endParaRPr lang="en-US" smtClean="0"/>
          </a:p>
        </p:txBody>
      </p:sp>
      <p:sp>
        <p:nvSpPr>
          <p:cNvPr id="163843" name="Rectangle 2"/>
          <p:cNvSpPr>
            <a:spLocks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22290732-22BF-49B9-9AD8-BBDB6ACAE4D6}" type="slidenum">
              <a:rPr lang="en-US" smtClean="0"/>
              <a:pPr/>
              <a:t>51</a:t>
            </a:fld>
            <a:endParaRPr lang="en-US" smtClean="0"/>
          </a:p>
        </p:txBody>
      </p:sp>
      <p:sp>
        <p:nvSpPr>
          <p:cNvPr id="164867" name="Rectangle 2"/>
          <p:cNvSpPr>
            <a:spLocks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97A53D9F-4324-4E9D-8CAA-98E8A6A3CF48}" type="slidenum">
              <a:rPr lang="en-US" smtClean="0"/>
              <a:pPr/>
              <a:t>52</a:t>
            </a:fld>
            <a:endParaRPr lang="en-US" smtClean="0"/>
          </a:p>
        </p:txBody>
      </p:sp>
      <p:sp>
        <p:nvSpPr>
          <p:cNvPr id="165891" name="Rectangle 2"/>
          <p:cNvSpPr>
            <a:spLocks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43631F8-BCEB-4EF9-911F-AE17EF2F7142}" type="slidenum">
              <a:rPr lang="en-US" smtClean="0"/>
              <a:pPr/>
              <a:t>54</a:t>
            </a:fld>
            <a:endParaRPr lang="en-US" smtClean="0"/>
          </a:p>
        </p:txBody>
      </p:sp>
      <p:sp>
        <p:nvSpPr>
          <p:cNvPr id="166915" name="Rectangle 2"/>
          <p:cNvSpPr>
            <a:spLocks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8CAAE0BA-96FF-4615-B883-BEF030B9BC00}" type="slidenum">
              <a:rPr lang="en-US" smtClean="0"/>
              <a:pPr/>
              <a:t>55</a:t>
            </a:fld>
            <a:endParaRPr lang="en-US" smtClean="0"/>
          </a:p>
        </p:txBody>
      </p:sp>
      <p:sp>
        <p:nvSpPr>
          <p:cNvPr id="167939" name="Rectangle 2"/>
          <p:cNvSpPr>
            <a:spLocks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019828D-3E0A-4F80-839E-CAC9B7798955}" type="slidenum">
              <a:rPr lang="en-US" smtClean="0"/>
              <a:pPr/>
              <a:t>56</a:t>
            </a:fld>
            <a:endParaRPr lang="en-US" smtClean="0"/>
          </a:p>
        </p:txBody>
      </p:sp>
      <p:sp>
        <p:nvSpPr>
          <p:cNvPr id="168963" name="Rectangle 2"/>
          <p:cNvSpPr>
            <a:spLocks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3E6C18BD-605D-4B40-9FF2-EBDBBD9E9ED8}" type="slidenum">
              <a:rPr lang="en-US" smtClean="0"/>
              <a:pPr/>
              <a:t>57</a:t>
            </a:fld>
            <a:endParaRPr lang="en-US" smtClean="0"/>
          </a:p>
        </p:txBody>
      </p:sp>
      <p:sp>
        <p:nvSpPr>
          <p:cNvPr id="169987" name="Rectangle 2"/>
          <p:cNvSpPr>
            <a:spLocks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56F14F58-EF1B-4F16-9F29-7443ADC1F029}" type="slidenum">
              <a:rPr lang="en-US" smtClean="0"/>
              <a:pPr/>
              <a:t>58</a:t>
            </a:fld>
            <a:endParaRPr lang="en-US" smtClean="0"/>
          </a:p>
        </p:txBody>
      </p:sp>
      <p:sp>
        <p:nvSpPr>
          <p:cNvPr id="171011" name="Rectangle 2"/>
          <p:cNvSpPr>
            <a:spLocks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EC6A7EEC-FA0A-4A8A-90B0-3B5ECE20D773}" type="slidenum">
              <a:rPr lang="en-US" smtClean="0"/>
              <a:pPr/>
              <a:t>59</a:t>
            </a:fld>
            <a:endParaRPr lang="en-US" smtClean="0"/>
          </a:p>
        </p:txBody>
      </p:sp>
      <p:sp>
        <p:nvSpPr>
          <p:cNvPr id="172035" name="Rectangle 2"/>
          <p:cNvSpPr>
            <a:spLocks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113F1810-2A61-433C-9BCC-20AB1D269D26}" type="slidenum">
              <a:rPr lang="en-US" smtClean="0"/>
              <a:pPr/>
              <a:t>60</a:t>
            </a:fld>
            <a:endParaRPr lang="en-US" smtClean="0"/>
          </a:p>
        </p:txBody>
      </p:sp>
      <p:sp>
        <p:nvSpPr>
          <p:cNvPr id="173059" name="Rectangle 2"/>
          <p:cNvSpPr>
            <a:spLocks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687719F6-0656-41C6-B45D-3CF9C6CEBF8A}" type="slidenum">
              <a:rPr lang="en-US" smtClean="0"/>
              <a:pPr/>
              <a:t>6</a:t>
            </a:fld>
            <a:endParaRPr lang="en-US" smtClean="0"/>
          </a:p>
        </p:txBody>
      </p:sp>
      <p:sp>
        <p:nvSpPr>
          <p:cNvPr id="118787" name="Rectangle 2"/>
          <p:cNvSpPr>
            <a:spLocks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A1931A95-ADFD-4DB6-A275-43ED10C44291}" type="slidenum">
              <a:rPr lang="en-US" smtClean="0"/>
              <a:pPr/>
              <a:t>61</a:t>
            </a:fld>
            <a:endParaRPr lang="en-US" smtClean="0"/>
          </a:p>
        </p:txBody>
      </p:sp>
      <p:sp>
        <p:nvSpPr>
          <p:cNvPr id="174083" name="Rectangle 2"/>
          <p:cNvSpPr>
            <a:spLocks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1AC1F2B-BD6B-410D-A250-3EA8B7A66EB0}" type="slidenum">
              <a:rPr lang="en-US" smtClean="0"/>
              <a:pPr/>
              <a:t>62</a:t>
            </a:fld>
            <a:endParaRPr lang="en-US" smtClean="0"/>
          </a:p>
        </p:txBody>
      </p:sp>
      <p:sp>
        <p:nvSpPr>
          <p:cNvPr id="175107" name="Rectangle 2"/>
          <p:cNvSpPr>
            <a:spLocks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6A8CB4FA-7190-4706-AAA4-5CB19A8C37D8}" type="slidenum">
              <a:rPr lang="en-US" smtClean="0"/>
              <a:pPr/>
              <a:t>63</a:t>
            </a:fld>
            <a:endParaRPr lang="en-US" smtClean="0"/>
          </a:p>
        </p:txBody>
      </p:sp>
      <p:sp>
        <p:nvSpPr>
          <p:cNvPr id="176131" name="Rectangle 2"/>
          <p:cNvSpPr>
            <a:spLocks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11CB06F8-E819-4CF8-A18D-827B46968593}" type="slidenum">
              <a:rPr lang="en-US" smtClean="0"/>
              <a:pPr/>
              <a:t>64</a:t>
            </a:fld>
            <a:endParaRPr lang="en-US" smtClean="0"/>
          </a:p>
        </p:txBody>
      </p:sp>
      <p:sp>
        <p:nvSpPr>
          <p:cNvPr id="177155" name="Rectangle 2"/>
          <p:cNvSpPr>
            <a:spLocks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D90447A6-2F4A-457C-95A9-48DC5F966391}" type="slidenum">
              <a:rPr lang="en-US" smtClean="0"/>
              <a:pPr/>
              <a:t>65</a:t>
            </a:fld>
            <a:endParaRPr lang="en-US" smtClean="0"/>
          </a:p>
        </p:txBody>
      </p:sp>
      <p:sp>
        <p:nvSpPr>
          <p:cNvPr id="178179" name="Rectangle 2"/>
          <p:cNvSpPr>
            <a:spLocks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DCF2CA7F-0CEF-44C1-BB0E-6C2B0D4C83D3}" type="slidenum">
              <a:rPr lang="en-US" smtClean="0"/>
              <a:pPr/>
              <a:t>66</a:t>
            </a:fld>
            <a:endParaRPr lang="en-US" smtClean="0"/>
          </a:p>
        </p:txBody>
      </p:sp>
      <p:sp>
        <p:nvSpPr>
          <p:cNvPr id="179203" name="Rectangle 2"/>
          <p:cNvSpPr>
            <a:spLocks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3B4F54E6-AD57-45BC-A9AD-7CC4C1683902}" type="slidenum">
              <a:rPr lang="en-US" smtClean="0"/>
              <a:pPr/>
              <a:t>67</a:t>
            </a:fld>
            <a:endParaRPr lang="en-US" smtClean="0"/>
          </a:p>
        </p:txBody>
      </p:sp>
      <p:sp>
        <p:nvSpPr>
          <p:cNvPr id="180227" name="Rectangle 2"/>
          <p:cNvSpPr>
            <a:spLocks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8AA681A0-6941-4C4A-8C43-6B7A2E232457}" type="slidenum">
              <a:rPr lang="en-US" smtClean="0"/>
              <a:pPr/>
              <a:t>68</a:t>
            </a:fld>
            <a:endParaRPr lang="en-US" smtClean="0"/>
          </a:p>
        </p:txBody>
      </p:sp>
      <p:sp>
        <p:nvSpPr>
          <p:cNvPr id="181251" name="Rectangle 2"/>
          <p:cNvSpPr>
            <a:spLocks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5477994E-3078-4298-961C-C648243CE742}" type="slidenum">
              <a:rPr lang="en-US" smtClean="0"/>
              <a:pPr/>
              <a:t>69</a:t>
            </a:fld>
            <a:endParaRPr lang="en-US" smtClean="0"/>
          </a:p>
        </p:txBody>
      </p:sp>
      <p:sp>
        <p:nvSpPr>
          <p:cNvPr id="182275" name="Rectangle 2"/>
          <p:cNvSpPr>
            <a:spLocks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55CEC681-AA3D-4E95-9FC8-DF450DCE7E52}" type="slidenum">
              <a:rPr lang="en-US" smtClean="0"/>
              <a:pPr/>
              <a:t>70</a:t>
            </a:fld>
            <a:endParaRPr lang="en-US" smtClean="0"/>
          </a:p>
        </p:txBody>
      </p:sp>
      <p:sp>
        <p:nvSpPr>
          <p:cNvPr id="183299" name="Rectangle 2"/>
          <p:cNvSpPr>
            <a:spLocks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EC75ED9-9F13-4B9D-8F86-B458C1991BDB}" type="slidenum">
              <a:rPr lang="en-US" smtClean="0"/>
              <a:pPr/>
              <a:t>7</a:t>
            </a:fld>
            <a:endParaRPr lang="en-US" smtClean="0"/>
          </a:p>
        </p:txBody>
      </p:sp>
      <p:sp>
        <p:nvSpPr>
          <p:cNvPr id="119811" name="Rectangle 2"/>
          <p:cNvSpPr>
            <a:spLocks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105A1C67-19D2-4F85-B82D-79E17BB9E23C}" type="slidenum">
              <a:rPr lang="en-US" smtClean="0"/>
              <a:pPr/>
              <a:t>71</a:t>
            </a:fld>
            <a:endParaRPr lang="en-US" smtClean="0"/>
          </a:p>
        </p:txBody>
      </p:sp>
      <p:sp>
        <p:nvSpPr>
          <p:cNvPr id="184323" name="Rectangle 2"/>
          <p:cNvSpPr>
            <a:spLocks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EDBF7A4-1486-47BA-A5C3-26ECFBCC0DDE}" type="slidenum">
              <a:rPr lang="en-US" smtClean="0"/>
              <a:pPr/>
              <a:t>72</a:t>
            </a:fld>
            <a:endParaRPr lang="en-US" smtClean="0"/>
          </a:p>
        </p:txBody>
      </p:sp>
      <p:sp>
        <p:nvSpPr>
          <p:cNvPr id="185347" name="Rectangle 2"/>
          <p:cNvSpPr>
            <a:spLocks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FF69C65-B11E-4731-9B02-59D60D4BD52E}" type="slidenum">
              <a:rPr lang="en-US" smtClean="0"/>
              <a:pPr/>
              <a:t>73</a:t>
            </a:fld>
            <a:endParaRPr lang="en-US" smtClean="0"/>
          </a:p>
        </p:txBody>
      </p:sp>
      <p:sp>
        <p:nvSpPr>
          <p:cNvPr id="186371" name="Rectangle 2"/>
          <p:cNvSpPr>
            <a:spLocks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CD29DB81-03F9-40A0-A2DE-97418E31B67F}" type="slidenum">
              <a:rPr lang="en-US" smtClean="0"/>
              <a:pPr/>
              <a:t>74</a:t>
            </a:fld>
            <a:endParaRPr lang="en-US" smtClean="0"/>
          </a:p>
        </p:txBody>
      </p:sp>
      <p:sp>
        <p:nvSpPr>
          <p:cNvPr id="187395" name="Rectangle 2"/>
          <p:cNvSpPr>
            <a:spLocks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687CC46-D5EE-4882-B097-29E9D65C2451}" type="slidenum">
              <a:rPr lang="en-US" smtClean="0"/>
              <a:pPr/>
              <a:t>75</a:t>
            </a:fld>
            <a:endParaRPr lang="en-US" smtClean="0"/>
          </a:p>
        </p:txBody>
      </p:sp>
      <p:sp>
        <p:nvSpPr>
          <p:cNvPr id="188419" name="Rectangle 2"/>
          <p:cNvSpPr>
            <a:spLocks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CD714806-6816-46FC-9864-A6694948EE8B}" type="slidenum">
              <a:rPr lang="en-US" smtClean="0"/>
              <a:pPr/>
              <a:t>76</a:t>
            </a:fld>
            <a:endParaRPr lang="en-US" smtClean="0"/>
          </a:p>
        </p:txBody>
      </p:sp>
      <p:sp>
        <p:nvSpPr>
          <p:cNvPr id="189443" name="Rectangle 2"/>
          <p:cNvSpPr>
            <a:spLocks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B401DAC3-2D80-4EB3-89A4-719DF9734A5B}" type="slidenum">
              <a:rPr lang="en-US" smtClean="0"/>
              <a:pPr/>
              <a:t>77</a:t>
            </a:fld>
            <a:endParaRPr lang="en-US" smtClean="0"/>
          </a:p>
        </p:txBody>
      </p:sp>
      <p:sp>
        <p:nvSpPr>
          <p:cNvPr id="190467" name="Rectangle 2"/>
          <p:cNvSpPr>
            <a:spLocks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8E911E4F-FFDA-4DE2-93CE-47D9E6E141DF}" type="slidenum">
              <a:rPr lang="en-US" smtClean="0"/>
              <a:pPr/>
              <a:t>78</a:t>
            </a:fld>
            <a:endParaRPr lang="en-US" smtClean="0"/>
          </a:p>
        </p:txBody>
      </p:sp>
      <p:sp>
        <p:nvSpPr>
          <p:cNvPr id="191491" name="Rectangle 2"/>
          <p:cNvSpPr>
            <a:spLocks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6A3E44B0-682C-4342-A3CF-655D43906584}" type="slidenum">
              <a:rPr lang="en-US" smtClean="0"/>
              <a:pPr/>
              <a:t>79</a:t>
            </a:fld>
            <a:endParaRPr lang="en-US" smtClean="0"/>
          </a:p>
        </p:txBody>
      </p:sp>
      <p:sp>
        <p:nvSpPr>
          <p:cNvPr id="192515" name="Rectangle 2"/>
          <p:cNvSpPr>
            <a:spLocks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BCD35B99-6A5D-45B5-9EDD-633D9D5C3CAC}" type="slidenum">
              <a:rPr lang="en-US" smtClean="0"/>
              <a:pPr/>
              <a:t>80</a:t>
            </a:fld>
            <a:endParaRPr lang="en-US" smtClean="0"/>
          </a:p>
        </p:txBody>
      </p:sp>
      <p:sp>
        <p:nvSpPr>
          <p:cNvPr id="193539" name="Rectangle 2"/>
          <p:cNvSpPr>
            <a:spLocks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8804517A-CEE7-4AAA-9E55-DC2D846DC2EE}" type="slidenum">
              <a:rPr lang="en-US" smtClean="0"/>
              <a:pPr/>
              <a:t>8</a:t>
            </a:fld>
            <a:endParaRPr lang="en-US" smtClean="0"/>
          </a:p>
        </p:txBody>
      </p:sp>
      <p:sp>
        <p:nvSpPr>
          <p:cNvPr id="120835" name="Rectangle 2"/>
          <p:cNvSpPr>
            <a:spLocks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737DF886-7A86-4A97-AE59-194A856014A0}" type="slidenum">
              <a:rPr lang="en-US" smtClean="0"/>
              <a:pPr/>
              <a:t>81</a:t>
            </a:fld>
            <a:endParaRPr lang="en-US" smtClean="0"/>
          </a:p>
        </p:txBody>
      </p:sp>
      <p:sp>
        <p:nvSpPr>
          <p:cNvPr id="194563" name="Rectangle 2"/>
          <p:cNvSpPr>
            <a:spLocks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434D9A1E-3BCC-427B-A32D-B627A57CC251}" type="slidenum">
              <a:rPr lang="en-US" smtClean="0"/>
              <a:pPr/>
              <a:t>82</a:t>
            </a:fld>
            <a:endParaRPr lang="en-US" smtClean="0"/>
          </a:p>
        </p:txBody>
      </p:sp>
      <p:sp>
        <p:nvSpPr>
          <p:cNvPr id="195587" name="Rectangle 2"/>
          <p:cNvSpPr>
            <a:spLocks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889A9BD-1762-4BFD-9E66-870C1ACDABD4}" type="slidenum">
              <a:rPr lang="en-US" smtClean="0"/>
              <a:pPr/>
              <a:t>83</a:t>
            </a:fld>
            <a:endParaRPr lang="en-US" smtClean="0"/>
          </a:p>
        </p:txBody>
      </p:sp>
      <p:sp>
        <p:nvSpPr>
          <p:cNvPr id="196611" name="Rectangle 2"/>
          <p:cNvSpPr>
            <a:spLocks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453E4F6-1F82-4477-902F-794C532C3F6B}" type="slidenum">
              <a:rPr lang="en-US" smtClean="0"/>
              <a:pPr/>
              <a:t>84</a:t>
            </a:fld>
            <a:endParaRPr lang="en-US" smtClean="0"/>
          </a:p>
        </p:txBody>
      </p:sp>
      <p:sp>
        <p:nvSpPr>
          <p:cNvPr id="197635" name="Rectangle 2"/>
          <p:cNvSpPr>
            <a:spLocks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BFD7181F-72FA-4A81-8725-C7F0CA98742E}" type="slidenum">
              <a:rPr lang="en-US" smtClean="0"/>
              <a:pPr/>
              <a:t>85</a:t>
            </a:fld>
            <a:endParaRPr lang="en-US" smtClean="0"/>
          </a:p>
        </p:txBody>
      </p:sp>
      <p:sp>
        <p:nvSpPr>
          <p:cNvPr id="198659" name="Rectangle 2"/>
          <p:cNvSpPr>
            <a:spLocks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84B68273-C5A7-49A8-9C9B-6CD2041C669D}" type="slidenum">
              <a:rPr lang="en-US" smtClean="0"/>
              <a:pPr/>
              <a:t>86</a:t>
            </a:fld>
            <a:endParaRPr lang="en-US" smtClean="0"/>
          </a:p>
        </p:txBody>
      </p:sp>
      <p:sp>
        <p:nvSpPr>
          <p:cNvPr id="199683" name="Rectangle 2"/>
          <p:cNvSpPr>
            <a:spLocks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B5971887-3DCD-4759-984E-EA01D2B57FD0}" type="slidenum">
              <a:rPr lang="en-US" smtClean="0"/>
              <a:pPr/>
              <a:t>87</a:t>
            </a:fld>
            <a:endParaRPr lang="en-US" smtClean="0"/>
          </a:p>
        </p:txBody>
      </p:sp>
      <p:sp>
        <p:nvSpPr>
          <p:cNvPr id="200707" name="Rectangle 2"/>
          <p:cNvSpPr>
            <a:spLocks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5FB85C1F-11AE-46CF-99AD-3CC7EED57CE7}" type="slidenum">
              <a:rPr lang="en-US" smtClean="0"/>
              <a:pPr/>
              <a:t>88</a:t>
            </a:fld>
            <a:endParaRPr lang="en-US" smtClean="0"/>
          </a:p>
        </p:txBody>
      </p:sp>
      <p:sp>
        <p:nvSpPr>
          <p:cNvPr id="201731" name="Rectangle 2"/>
          <p:cNvSpPr>
            <a:spLocks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9B68D112-56C8-4A25-BFB2-1EE892C6F4DF}" type="slidenum">
              <a:rPr lang="en-US" smtClean="0"/>
              <a:pPr/>
              <a:t>89</a:t>
            </a:fld>
            <a:endParaRPr lang="en-US" smtClean="0"/>
          </a:p>
        </p:txBody>
      </p:sp>
      <p:sp>
        <p:nvSpPr>
          <p:cNvPr id="202755" name="Rectangle 2"/>
          <p:cNvSpPr>
            <a:spLocks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32467FC6-DBDF-4DC3-827B-BF88B9F6FD4A}" type="slidenum">
              <a:rPr lang="en-US" smtClean="0"/>
              <a:pPr/>
              <a:t>90</a:t>
            </a:fld>
            <a:endParaRPr lang="en-US" smtClean="0"/>
          </a:p>
        </p:txBody>
      </p:sp>
      <p:sp>
        <p:nvSpPr>
          <p:cNvPr id="203779" name="Rectangle 2"/>
          <p:cNvSpPr>
            <a:spLocks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84D069F-0C2D-416A-A33D-3F6D465D2C38}" type="slidenum">
              <a:rPr lang="en-US" smtClean="0"/>
              <a:pPr/>
              <a:t>9</a:t>
            </a:fld>
            <a:endParaRPr lang="en-US" smtClean="0"/>
          </a:p>
        </p:txBody>
      </p:sp>
      <p:sp>
        <p:nvSpPr>
          <p:cNvPr id="121859" name="Rectangle 2"/>
          <p:cNvSpPr>
            <a:spLocks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193A9C51-68F7-4371-AB8E-CD86EA9BEF31}" type="slidenum">
              <a:rPr lang="en-US" smtClean="0"/>
              <a:pPr/>
              <a:t>91</a:t>
            </a:fld>
            <a:endParaRPr lang="en-US" smtClean="0"/>
          </a:p>
        </p:txBody>
      </p:sp>
      <p:sp>
        <p:nvSpPr>
          <p:cNvPr id="204803" name="Rectangle 2"/>
          <p:cNvSpPr>
            <a:spLocks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94716749-0869-48FB-97B2-084DD71ED69B}" type="slidenum">
              <a:rPr lang="en-US" smtClean="0"/>
              <a:pPr/>
              <a:t>104</a:t>
            </a:fld>
            <a:endParaRPr lang="en-US" smtClean="0"/>
          </a:p>
        </p:txBody>
      </p:sp>
      <p:sp>
        <p:nvSpPr>
          <p:cNvPr id="205827" name="Rectangle 2"/>
          <p:cNvSpPr>
            <a:spLocks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A0A91517-4BEB-4F75-ADCD-08812EA8443A}" type="slidenum">
              <a:rPr lang="en-US" smtClean="0"/>
              <a:pPr/>
              <a:t>105</a:t>
            </a:fld>
            <a:endParaRPr lang="en-US" smtClean="0"/>
          </a:p>
        </p:txBody>
      </p:sp>
      <p:sp>
        <p:nvSpPr>
          <p:cNvPr id="206851" name="Rectangle 2"/>
          <p:cNvSpPr>
            <a:spLocks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72F8BE-27F6-4594-9127-AE165E75F31E}"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CEDE5-CAC9-4242-8EDE-AFF12775C48D}"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B6FA7F-1FA2-4FDC-8CE7-628CDA3E8B11}"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BE8EC8-3C4F-4693-86C3-6ECF6F712BAB}"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220810-BA00-465C-83FD-31EF54D0A26A}"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4DE78-426F-4B14-B0B1-94465C979E28}"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2D1974-ACC1-4411-9969-08DD45DE9D17}"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86A6A9-1F06-46A4-A2B4-4542F9F83FAE}"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F08299-D0B3-4C0C-9C35-89FD33F8A0D4}"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9FC7FA1-30AC-482A-A518-07C0FDB97AB3}"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68A233-F96D-4A25-A1C0-2FA79C764C05}"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AFB48-532C-4F23-ABB0-4F88BA0470EE}"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8DDF37-4B50-4259-A5F6-8C64F198649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C:\AKC\MUSIC\Track02.wav"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2.png"/><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10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file:///C:\AKC\MUSIC\Track01.wav"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oleObject" Target="../embeddings/oleObject6.bin"/><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7.bin"/><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ck02.wav">
            <a:hlinkClick r:id="" action="ppaction://media"/>
          </p:cNvPr>
          <p:cNvPicPr>
            <a:picLocks noRot="1" noChangeAspect="1"/>
          </p:cNvPicPr>
          <p:nvPr>
            <a:audioFile r:link="rId1"/>
          </p:nvPr>
        </p:nvPicPr>
        <p:blipFill>
          <a:blip r:embed="rId4" cstate="print"/>
          <a:stretch>
            <a:fillRect/>
          </a:stretch>
        </p:blipFill>
        <p:spPr>
          <a:xfrm>
            <a:off x="152400" y="6400800"/>
            <a:ext cx="304800" cy="3048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idx="1"/>
          </p:nvPr>
        </p:nvSpPr>
        <p:spPr>
          <a:xfrm>
            <a:off x="228600" y="990600"/>
            <a:ext cx="8686800" cy="4114800"/>
          </a:xfrm>
        </p:spPr>
        <p:txBody>
          <a:bodyPr/>
          <a:lstStyle/>
          <a:p>
            <a:pPr eaLnBrk="1" hangingPunct="1">
              <a:buFontTx/>
              <a:buNone/>
            </a:pPr>
            <a:r>
              <a:rPr lang="en-US" smtClean="0">
                <a:latin typeface="Garamond" pitchFamily="18" charset="0"/>
              </a:rPr>
              <a:t>Outline:</a:t>
            </a:r>
          </a:p>
          <a:p>
            <a:pPr lvl="1" eaLnBrk="1" hangingPunct="1"/>
            <a:r>
              <a:rPr lang="en-US" smtClean="0">
                <a:latin typeface="Garamond" pitchFamily="18" charset="0"/>
              </a:rPr>
              <a:t>Meanings of Thanksgiving</a:t>
            </a:r>
          </a:p>
          <a:p>
            <a:pPr lvl="1" eaLnBrk="1" hangingPunct="1"/>
            <a:r>
              <a:rPr lang="en-US" smtClean="0">
                <a:latin typeface="Garamond" pitchFamily="18" charset="0"/>
              </a:rPr>
              <a:t>The First Virginia Thanksgiving</a:t>
            </a:r>
          </a:p>
          <a:p>
            <a:pPr lvl="2" eaLnBrk="1" hangingPunct="1"/>
            <a:r>
              <a:rPr lang="en-US" smtClean="0">
                <a:latin typeface="Garamond" pitchFamily="18" charset="0"/>
              </a:rPr>
              <a:t>The First Virginia Settlement</a:t>
            </a:r>
          </a:p>
          <a:p>
            <a:pPr lvl="2" eaLnBrk="1" hangingPunct="1"/>
            <a:r>
              <a:rPr lang="en-US" smtClean="0">
                <a:latin typeface="Garamond" pitchFamily="18" charset="0"/>
              </a:rPr>
              <a:t>The Native Population</a:t>
            </a:r>
          </a:p>
          <a:p>
            <a:pPr lvl="2" eaLnBrk="1" hangingPunct="1"/>
            <a:r>
              <a:rPr lang="en-US" smtClean="0">
                <a:latin typeface="Garamond" pitchFamily="18" charset="0"/>
              </a:rPr>
              <a:t>Pocahontas, John Smith, and John Rolfe</a:t>
            </a:r>
          </a:p>
          <a:p>
            <a:pPr lvl="1" eaLnBrk="1" hangingPunct="1"/>
            <a:r>
              <a:rPr lang="en-US" smtClean="0">
                <a:latin typeface="Garamond" pitchFamily="18" charset="0"/>
              </a:rPr>
              <a:t>The First Massachusetts Thanksgiving</a:t>
            </a:r>
          </a:p>
          <a:p>
            <a:pPr lvl="1" eaLnBrk="1" hangingPunct="1"/>
            <a:r>
              <a:rPr lang="en-US" smtClean="0">
                <a:latin typeface="Garamond" pitchFamily="18" charset="0"/>
              </a:rPr>
              <a:t>Early Texas, Florida, and Maine Thanksgivings</a:t>
            </a:r>
          </a:p>
        </p:txBody>
      </p:sp>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106499" name="Rectangle 3"/>
          <p:cNvSpPr>
            <a:spLocks noGrp="1" noChangeArrowheads="1"/>
          </p:cNvSpPr>
          <p:nvPr>
            <p:ph type="body" idx="1"/>
          </p:nvPr>
        </p:nvSpPr>
        <p:spPr>
          <a:xfrm>
            <a:off x="685800" y="2362200"/>
            <a:ext cx="7772400" cy="4191000"/>
          </a:xfrm>
        </p:spPr>
        <p:txBody>
          <a:bodyPr/>
          <a:lstStyle/>
          <a:p>
            <a:pPr eaLnBrk="1" hangingPunct="1">
              <a:lnSpc>
                <a:spcPct val="80000"/>
              </a:lnSpc>
              <a:buFontTx/>
              <a:buNone/>
            </a:pPr>
            <a:r>
              <a:rPr lang="en-US" sz="2000" b="1" i="1" smtClean="0">
                <a:solidFill>
                  <a:srgbClr val="F4EE00"/>
                </a:solidFill>
              </a:rPr>
              <a:t>Dramatis Personae:</a:t>
            </a:r>
          </a:p>
          <a:p>
            <a:pPr eaLnBrk="1" hangingPunct="1">
              <a:lnSpc>
                <a:spcPct val="80000"/>
              </a:lnSpc>
              <a:buFontTx/>
              <a:buNone/>
            </a:pPr>
            <a:r>
              <a:rPr lang="en-US" sz="2000" i="1" smtClean="0">
                <a:solidFill>
                  <a:srgbClr val="F4EE00"/>
                </a:solidFill>
              </a:rPr>
              <a:t>Jacob and Margaret Byerly</a:t>
            </a:r>
            <a:r>
              <a:rPr lang="en-US" sz="2000" smtClean="0">
                <a:solidFill>
                  <a:srgbClr val="F4EE00"/>
                </a:solidFill>
              </a:rPr>
              <a:t>:</a:t>
            </a:r>
            <a:r>
              <a:rPr lang="en-US" sz="2000" smtClean="0"/>
              <a:t> 48 and 39 years old, respectively. They had four daughters and two sons living with them on a large and prosperous farm. They also owned a flour mill. (My great-great-grandparents). </a:t>
            </a:r>
            <a:endParaRPr lang="en-US" sz="2000" i="1" smtClean="0"/>
          </a:p>
          <a:p>
            <a:pPr eaLnBrk="1" hangingPunct="1">
              <a:lnSpc>
                <a:spcPct val="80000"/>
              </a:lnSpc>
              <a:buFontTx/>
              <a:buNone/>
            </a:pPr>
            <a:r>
              <a:rPr lang="en-US" sz="2000" i="1" smtClean="0">
                <a:solidFill>
                  <a:srgbClr val="F4EE00"/>
                </a:solidFill>
              </a:rPr>
              <a:t>Martha Jane Byerly</a:t>
            </a:r>
            <a:r>
              <a:rPr lang="en-US" sz="2000" smtClean="0">
                <a:solidFill>
                  <a:srgbClr val="F4EE00"/>
                </a:solidFill>
              </a:rPr>
              <a:t>:</a:t>
            </a:r>
            <a:r>
              <a:rPr lang="en-US" sz="2000" smtClean="0"/>
              <a:t>  a nineteen year old daughter (our heroine).</a:t>
            </a:r>
            <a:endParaRPr lang="en-US" sz="2000" i="1" smtClean="0"/>
          </a:p>
          <a:p>
            <a:pPr eaLnBrk="1" hangingPunct="1">
              <a:lnSpc>
                <a:spcPct val="80000"/>
              </a:lnSpc>
              <a:buFontTx/>
              <a:buNone/>
            </a:pPr>
            <a:r>
              <a:rPr lang="en-US" sz="2000" i="1" smtClean="0">
                <a:solidFill>
                  <a:srgbClr val="F4EE00"/>
                </a:solidFill>
              </a:rPr>
              <a:t>Nanny</a:t>
            </a:r>
            <a:r>
              <a:rPr lang="en-US" sz="2000" smtClean="0">
                <a:solidFill>
                  <a:srgbClr val="F4EE00"/>
                </a:solidFill>
              </a:rPr>
              <a:t>:</a:t>
            </a:r>
            <a:r>
              <a:rPr lang="en-US" sz="2000" smtClean="0"/>
              <a:t> a middle-aged slave in the Byerly household.</a:t>
            </a:r>
            <a:endParaRPr lang="en-US" sz="2000" i="1" smtClean="0"/>
          </a:p>
          <a:p>
            <a:pPr eaLnBrk="1" hangingPunct="1">
              <a:lnSpc>
                <a:spcPct val="80000"/>
              </a:lnSpc>
              <a:buFontTx/>
              <a:buNone/>
            </a:pPr>
            <a:r>
              <a:rPr lang="en-US" sz="2000" i="1" smtClean="0">
                <a:solidFill>
                  <a:srgbClr val="F4EE00"/>
                </a:solidFill>
              </a:rPr>
              <a:t>Mary Frances (Fannie) Byerly</a:t>
            </a:r>
            <a:r>
              <a:rPr lang="en-US" sz="2000" smtClean="0">
                <a:solidFill>
                  <a:srgbClr val="F4EE00"/>
                </a:solidFill>
              </a:rPr>
              <a:t>:</a:t>
            </a:r>
            <a:r>
              <a:rPr lang="en-US" sz="2000" smtClean="0"/>
              <a:t> a seven year old daughter. </a:t>
            </a:r>
          </a:p>
          <a:p>
            <a:pPr eaLnBrk="1" hangingPunct="1">
              <a:lnSpc>
                <a:spcPct val="80000"/>
              </a:lnSpc>
              <a:buFontTx/>
              <a:buNone/>
            </a:pPr>
            <a:r>
              <a:rPr lang="en-US" sz="2000" i="1" smtClean="0">
                <a:solidFill>
                  <a:srgbClr val="F4EE00"/>
                </a:solidFill>
              </a:rPr>
              <a:t>Lucy Margaret Byerly</a:t>
            </a:r>
            <a:r>
              <a:rPr lang="en-US" sz="2000" smtClean="0">
                <a:solidFill>
                  <a:srgbClr val="F4EE00"/>
                </a:solidFill>
              </a:rPr>
              <a:t>:</a:t>
            </a:r>
            <a:r>
              <a:rPr lang="en-US" sz="2000" smtClean="0"/>
              <a:t> the youngest of the Byerly children – still a month shy of her fourth birthday. (My great-grandmother.)</a:t>
            </a:r>
            <a:endParaRPr lang="en-US" sz="2000" i="1" smtClean="0"/>
          </a:p>
          <a:p>
            <a:pPr eaLnBrk="1" hangingPunct="1">
              <a:lnSpc>
                <a:spcPct val="80000"/>
              </a:lnSpc>
              <a:buFontTx/>
              <a:buNone/>
            </a:pPr>
            <a:r>
              <a:rPr lang="en-US" sz="2000" i="1" smtClean="0">
                <a:solidFill>
                  <a:srgbClr val="F4EE00"/>
                </a:solidFill>
              </a:rPr>
              <a:t>Soldiers of Col. Daniel Macauley’s Third Brigade, Second Division, XIX Corps, United States Army</a:t>
            </a:r>
            <a:r>
              <a:rPr lang="en-US" sz="2000" smtClean="0">
                <a:solidFill>
                  <a:srgbClr val="F4EE00"/>
                </a:solidFill>
              </a:rPr>
              <a:t>:</a:t>
            </a:r>
            <a:r>
              <a:rPr lang="en-US" sz="2000" smtClean="0"/>
              <a:t>  infantrymen from New York and Massachusetts.</a:t>
            </a:r>
            <a:endParaRPr lang="en-US" sz="2000" i="1" smtClean="0"/>
          </a:p>
          <a:p>
            <a:pPr eaLnBrk="1" hangingPunct="1">
              <a:lnSpc>
                <a:spcPct val="80000"/>
              </a:lnSpc>
              <a:buFontTx/>
              <a:buNone/>
            </a:pPr>
            <a:r>
              <a:rPr lang="en-US" sz="2000" i="1" smtClean="0">
                <a:solidFill>
                  <a:srgbClr val="F4EE00"/>
                </a:solidFill>
              </a:rPr>
              <a:t>A Duck</a:t>
            </a:r>
            <a:r>
              <a:rPr lang="en-US" sz="2000" smtClean="0">
                <a:solidFill>
                  <a:srgbClr val="F4EE00"/>
                </a:solidFill>
              </a:rPr>
              <a:t>:</a:t>
            </a:r>
            <a:r>
              <a:rPr lang="en-US" sz="2000" smtClean="0"/>
              <a:t> age and genealogy unknown.</a:t>
            </a:r>
          </a:p>
        </p:txBody>
      </p:sp>
      <p:sp>
        <p:nvSpPr>
          <p:cNvPr id="106500"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a:t>A Heartwarming Story of Courage in the Midst of Horror</a:t>
            </a:r>
          </a:p>
        </p:txBody>
      </p:sp>
      <p:sp>
        <p:nvSpPr>
          <p:cNvPr id="106501"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a:t>Setting: Pleasant Valley, Rockingham County, Virginia – October 6, 1864</a:t>
            </a:r>
          </a:p>
        </p:txBody>
      </p:sp>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ChangeArrowheads="1"/>
          </p:cNvSpPr>
          <p:nvPr/>
        </p:nvSpPr>
        <p:spPr bwMode="auto">
          <a:xfrm>
            <a:off x="0" y="1628775"/>
            <a:ext cx="9144000" cy="0"/>
          </a:xfrm>
          <a:prstGeom prst="rect">
            <a:avLst/>
          </a:prstGeom>
          <a:noFill/>
          <a:ln w="9525">
            <a:noFill/>
            <a:miter lim="800000"/>
            <a:headEnd/>
            <a:tailEnd/>
          </a:ln>
        </p:spPr>
        <p:txBody>
          <a:bodyPr wrap="none" anchor="ctr">
            <a:spAutoFit/>
          </a:bodyPr>
          <a:lstStyle/>
          <a:p>
            <a:endParaRPr lang="en-US"/>
          </a:p>
        </p:txBody>
      </p:sp>
      <p:graphicFrame>
        <p:nvGraphicFramePr>
          <p:cNvPr id="8194" name="Object 4"/>
          <p:cNvGraphicFramePr>
            <a:graphicFrameLocks noChangeAspect="1"/>
          </p:cNvGraphicFramePr>
          <p:nvPr/>
        </p:nvGraphicFramePr>
        <p:xfrm>
          <a:off x="0" y="173038"/>
          <a:ext cx="9144000" cy="6684962"/>
        </p:xfrm>
        <a:graphic>
          <a:graphicData uri="http://schemas.openxmlformats.org/presentationml/2006/ole">
            <p:oleObj spid="_x0000_s8194" name="CorelPhotoPaint.Image.10" r:id="rId3" imgW="3724663" imgH="2727735" progId="CorelPhotoPaint.Image.10">
              <p:embed/>
            </p:oleObj>
          </a:graphicData>
        </a:graphic>
      </p:graphicFrame>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6"/>
          <p:cNvGraphicFramePr>
            <a:graphicFrameLocks noChangeAspect="1"/>
          </p:cNvGraphicFramePr>
          <p:nvPr/>
        </p:nvGraphicFramePr>
        <p:xfrm>
          <a:off x="0" y="144463"/>
          <a:ext cx="1476375" cy="2009775"/>
        </p:xfrm>
        <a:graphic>
          <a:graphicData uri="http://schemas.openxmlformats.org/presentationml/2006/ole">
            <p:oleObj spid="_x0000_s9218" name="CorelPhotoPaint.Image.10" r:id="rId3" imgW="608051" imgH="828707" progId="CorelPhotoPaint.Image.10">
              <p:embed/>
            </p:oleObj>
          </a:graphicData>
        </a:graphic>
      </p:graphicFrame>
      <p:graphicFrame>
        <p:nvGraphicFramePr>
          <p:cNvPr id="9219" name="Object 5"/>
          <p:cNvGraphicFramePr>
            <a:graphicFrameLocks noChangeAspect="1"/>
          </p:cNvGraphicFramePr>
          <p:nvPr/>
        </p:nvGraphicFramePr>
        <p:xfrm>
          <a:off x="0" y="2428875"/>
          <a:ext cx="1676400" cy="2019300"/>
        </p:xfrm>
        <a:graphic>
          <a:graphicData uri="http://schemas.openxmlformats.org/presentationml/2006/ole">
            <p:oleObj spid="_x0000_s9219" name="CorelPhotoPaint.Image.10" r:id="rId4" imgW="996445" imgH="1203860" progId="CorelPhotoPaint.Image.10">
              <p:embed/>
            </p:oleObj>
          </a:graphicData>
        </a:graphic>
      </p:graphicFrame>
      <p:graphicFrame>
        <p:nvGraphicFramePr>
          <p:cNvPr id="9220" name="Object 4"/>
          <p:cNvGraphicFramePr>
            <a:graphicFrameLocks noChangeAspect="1"/>
          </p:cNvGraphicFramePr>
          <p:nvPr/>
        </p:nvGraphicFramePr>
        <p:xfrm>
          <a:off x="0" y="4722813"/>
          <a:ext cx="1647825" cy="1990725"/>
        </p:xfrm>
        <a:graphic>
          <a:graphicData uri="http://schemas.openxmlformats.org/presentationml/2006/ole">
            <p:oleObj spid="_x0000_s9220" name="CorelPhotoPaint.Image.10" r:id="rId5" imgW="929484" imgH="1130715" progId="CorelPhotoPaint.Image.10">
              <p:embed/>
            </p:oleObj>
          </a:graphicData>
        </a:graphic>
      </p:graphicFrame>
      <p:sp>
        <p:nvSpPr>
          <p:cNvPr id="9221" name="Rectangle 7"/>
          <p:cNvSpPr>
            <a:spLocks noChangeArrowheads="1"/>
          </p:cNvSpPr>
          <p:nvPr/>
        </p:nvSpPr>
        <p:spPr bwMode="auto">
          <a:xfrm>
            <a:off x="0" y="144463"/>
            <a:ext cx="9144000" cy="0"/>
          </a:xfrm>
          <a:prstGeom prst="rect">
            <a:avLst/>
          </a:prstGeom>
          <a:noFill/>
          <a:ln w="9525">
            <a:noFill/>
            <a:miter lim="800000"/>
            <a:headEnd/>
            <a:tailEnd/>
          </a:ln>
        </p:spPr>
        <p:txBody>
          <a:bodyPr wrap="none" anchor="ctr">
            <a:spAutoFit/>
          </a:bodyPr>
          <a:lstStyle/>
          <a:p>
            <a:endParaRPr lang="en-US"/>
          </a:p>
        </p:txBody>
      </p:sp>
      <p:sp>
        <p:nvSpPr>
          <p:cNvPr id="9222" name="Rectangle 8"/>
          <p:cNvSpPr>
            <a:spLocks noChangeArrowheads="1"/>
          </p:cNvSpPr>
          <p:nvPr/>
        </p:nvSpPr>
        <p:spPr bwMode="auto">
          <a:xfrm>
            <a:off x="4346575" y="2154238"/>
            <a:ext cx="450850" cy="274637"/>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9223" name="Rectangle 9"/>
          <p:cNvSpPr>
            <a:spLocks noChangeArrowheads="1"/>
          </p:cNvSpPr>
          <p:nvPr/>
        </p:nvSpPr>
        <p:spPr bwMode="auto">
          <a:xfrm>
            <a:off x="4346575" y="4448175"/>
            <a:ext cx="450850" cy="274638"/>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9224" name="Text Box 10"/>
          <p:cNvSpPr txBox="1">
            <a:spLocks noChangeArrowheads="1"/>
          </p:cNvSpPr>
          <p:nvPr/>
        </p:nvSpPr>
        <p:spPr bwMode="auto">
          <a:xfrm>
            <a:off x="1828800" y="990600"/>
            <a:ext cx="1485900" cy="457200"/>
          </a:xfrm>
          <a:prstGeom prst="rect">
            <a:avLst/>
          </a:prstGeom>
          <a:noFill/>
          <a:ln w="9525">
            <a:noFill/>
            <a:miter lim="800000"/>
            <a:headEnd/>
            <a:tailEnd/>
          </a:ln>
        </p:spPr>
        <p:txBody>
          <a:bodyPr wrap="none">
            <a:spAutoFit/>
          </a:bodyPr>
          <a:lstStyle/>
          <a:p>
            <a:r>
              <a:rPr lang="en-US"/>
              <a:t>Lucy at 22</a:t>
            </a:r>
          </a:p>
        </p:txBody>
      </p:sp>
      <p:sp>
        <p:nvSpPr>
          <p:cNvPr id="9225" name="Text Box 11"/>
          <p:cNvSpPr txBox="1">
            <a:spLocks noChangeArrowheads="1"/>
          </p:cNvSpPr>
          <p:nvPr/>
        </p:nvSpPr>
        <p:spPr bwMode="auto">
          <a:xfrm>
            <a:off x="1905000" y="3124200"/>
            <a:ext cx="1485900" cy="457200"/>
          </a:xfrm>
          <a:prstGeom prst="rect">
            <a:avLst/>
          </a:prstGeom>
          <a:noFill/>
          <a:ln w="9525">
            <a:noFill/>
            <a:miter lim="800000"/>
            <a:headEnd/>
            <a:tailEnd/>
          </a:ln>
        </p:spPr>
        <p:txBody>
          <a:bodyPr>
            <a:spAutoFit/>
          </a:bodyPr>
          <a:lstStyle/>
          <a:p>
            <a:r>
              <a:rPr lang="en-US"/>
              <a:t>Lucy at 28</a:t>
            </a:r>
          </a:p>
        </p:txBody>
      </p:sp>
      <p:sp>
        <p:nvSpPr>
          <p:cNvPr id="9226" name="Text Box 12"/>
          <p:cNvSpPr txBox="1">
            <a:spLocks noChangeArrowheads="1"/>
          </p:cNvSpPr>
          <p:nvPr/>
        </p:nvSpPr>
        <p:spPr bwMode="auto">
          <a:xfrm>
            <a:off x="1905000" y="5410200"/>
            <a:ext cx="1485900" cy="457200"/>
          </a:xfrm>
          <a:prstGeom prst="rect">
            <a:avLst/>
          </a:prstGeom>
          <a:noFill/>
          <a:ln w="9525">
            <a:noFill/>
            <a:miter lim="800000"/>
            <a:headEnd/>
            <a:tailEnd/>
          </a:ln>
        </p:spPr>
        <p:txBody>
          <a:bodyPr wrap="none">
            <a:spAutoFit/>
          </a:bodyPr>
          <a:lstStyle/>
          <a:p>
            <a:r>
              <a:rPr lang="en-US"/>
              <a:t>Lucy at 35</a:t>
            </a:r>
          </a:p>
        </p:txBody>
      </p:sp>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144463"/>
          <a:ext cx="1476375" cy="2009775"/>
        </p:xfrm>
        <a:graphic>
          <a:graphicData uri="http://schemas.openxmlformats.org/presentationml/2006/ole">
            <p:oleObj spid="_x0000_s10242" name="CorelPhotoPaint.Image.10" r:id="rId3" imgW="608051" imgH="828707" progId="CorelPhotoPaint.Image.10">
              <p:embed/>
            </p:oleObj>
          </a:graphicData>
        </a:graphic>
      </p:graphicFrame>
      <p:graphicFrame>
        <p:nvGraphicFramePr>
          <p:cNvPr id="10243" name="Object 3"/>
          <p:cNvGraphicFramePr>
            <a:graphicFrameLocks noChangeAspect="1"/>
          </p:cNvGraphicFramePr>
          <p:nvPr/>
        </p:nvGraphicFramePr>
        <p:xfrm>
          <a:off x="0" y="2428875"/>
          <a:ext cx="1676400" cy="2019300"/>
        </p:xfrm>
        <a:graphic>
          <a:graphicData uri="http://schemas.openxmlformats.org/presentationml/2006/ole">
            <p:oleObj spid="_x0000_s10243" name="CorelPhotoPaint.Image.10" r:id="rId4" imgW="996445" imgH="1203860" progId="CorelPhotoPaint.Image.10">
              <p:embed/>
            </p:oleObj>
          </a:graphicData>
        </a:graphic>
      </p:graphicFrame>
      <p:graphicFrame>
        <p:nvGraphicFramePr>
          <p:cNvPr id="10244" name="Object 4"/>
          <p:cNvGraphicFramePr>
            <a:graphicFrameLocks noChangeAspect="1"/>
          </p:cNvGraphicFramePr>
          <p:nvPr/>
        </p:nvGraphicFramePr>
        <p:xfrm>
          <a:off x="0" y="4722813"/>
          <a:ext cx="1647825" cy="1990725"/>
        </p:xfrm>
        <a:graphic>
          <a:graphicData uri="http://schemas.openxmlformats.org/presentationml/2006/ole">
            <p:oleObj spid="_x0000_s10244" name="CorelPhotoPaint.Image.10" r:id="rId5" imgW="929484" imgH="1130715" progId="CorelPhotoPaint.Image.10">
              <p:embed/>
            </p:oleObj>
          </a:graphicData>
        </a:graphic>
      </p:graphicFrame>
      <p:sp>
        <p:nvSpPr>
          <p:cNvPr id="10245" name="Rectangle 5"/>
          <p:cNvSpPr>
            <a:spLocks noChangeArrowheads="1"/>
          </p:cNvSpPr>
          <p:nvPr/>
        </p:nvSpPr>
        <p:spPr bwMode="auto">
          <a:xfrm>
            <a:off x="0" y="144463"/>
            <a:ext cx="9144000" cy="0"/>
          </a:xfrm>
          <a:prstGeom prst="rect">
            <a:avLst/>
          </a:prstGeom>
          <a:noFill/>
          <a:ln w="9525">
            <a:noFill/>
            <a:miter lim="800000"/>
            <a:headEnd/>
            <a:tailEnd/>
          </a:ln>
        </p:spPr>
        <p:txBody>
          <a:bodyPr wrap="none" anchor="ctr">
            <a:spAutoFit/>
          </a:bodyPr>
          <a:lstStyle/>
          <a:p>
            <a:endParaRPr lang="en-US"/>
          </a:p>
        </p:txBody>
      </p:sp>
      <p:sp>
        <p:nvSpPr>
          <p:cNvPr id="10246" name="Rectangle 6"/>
          <p:cNvSpPr>
            <a:spLocks noChangeArrowheads="1"/>
          </p:cNvSpPr>
          <p:nvPr/>
        </p:nvSpPr>
        <p:spPr bwMode="auto">
          <a:xfrm>
            <a:off x="4346575" y="2154238"/>
            <a:ext cx="450850" cy="274637"/>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10247" name="Rectangle 7"/>
          <p:cNvSpPr>
            <a:spLocks noChangeArrowheads="1"/>
          </p:cNvSpPr>
          <p:nvPr/>
        </p:nvSpPr>
        <p:spPr bwMode="auto">
          <a:xfrm>
            <a:off x="4346575" y="4448175"/>
            <a:ext cx="450850" cy="274638"/>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10248" name="Text Box 8"/>
          <p:cNvSpPr txBox="1">
            <a:spLocks noChangeArrowheads="1"/>
          </p:cNvSpPr>
          <p:nvPr/>
        </p:nvSpPr>
        <p:spPr bwMode="auto">
          <a:xfrm>
            <a:off x="1828800" y="990600"/>
            <a:ext cx="1485900" cy="457200"/>
          </a:xfrm>
          <a:prstGeom prst="rect">
            <a:avLst/>
          </a:prstGeom>
          <a:noFill/>
          <a:ln w="9525">
            <a:noFill/>
            <a:miter lim="800000"/>
            <a:headEnd/>
            <a:tailEnd/>
          </a:ln>
        </p:spPr>
        <p:txBody>
          <a:bodyPr wrap="none">
            <a:spAutoFit/>
          </a:bodyPr>
          <a:lstStyle/>
          <a:p>
            <a:r>
              <a:rPr lang="en-US"/>
              <a:t>Lucy at 22</a:t>
            </a:r>
          </a:p>
        </p:txBody>
      </p:sp>
      <p:sp>
        <p:nvSpPr>
          <p:cNvPr id="10249" name="Text Box 9"/>
          <p:cNvSpPr txBox="1">
            <a:spLocks noChangeArrowheads="1"/>
          </p:cNvSpPr>
          <p:nvPr/>
        </p:nvSpPr>
        <p:spPr bwMode="auto">
          <a:xfrm>
            <a:off x="1905000" y="3124200"/>
            <a:ext cx="1485900" cy="457200"/>
          </a:xfrm>
          <a:prstGeom prst="rect">
            <a:avLst/>
          </a:prstGeom>
          <a:noFill/>
          <a:ln w="9525">
            <a:noFill/>
            <a:miter lim="800000"/>
            <a:headEnd/>
            <a:tailEnd/>
          </a:ln>
        </p:spPr>
        <p:txBody>
          <a:bodyPr>
            <a:spAutoFit/>
          </a:bodyPr>
          <a:lstStyle/>
          <a:p>
            <a:r>
              <a:rPr lang="en-US"/>
              <a:t>Lucy at 28</a:t>
            </a:r>
          </a:p>
        </p:txBody>
      </p:sp>
      <p:sp>
        <p:nvSpPr>
          <p:cNvPr id="10250" name="Text Box 10"/>
          <p:cNvSpPr txBox="1">
            <a:spLocks noChangeArrowheads="1"/>
          </p:cNvSpPr>
          <p:nvPr/>
        </p:nvSpPr>
        <p:spPr bwMode="auto">
          <a:xfrm>
            <a:off x="1905000" y="5410200"/>
            <a:ext cx="1485900" cy="457200"/>
          </a:xfrm>
          <a:prstGeom prst="rect">
            <a:avLst/>
          </a:prstGeom>
          <a:noFill/>
          <a:ln w="9525">
            <a:noFill/>
            <a:miter lim="800000"/>
            <a:headEnd/>
            <a:tailEnd/>
          </a:ln>
        </p:spPr>
        <p:txBody>
          <a:bodyPr wrap="none">
            <a:spAutoFit/>
          </a:bodyPr>
          <a:lstStyle/>
          <a:p>
            <a:r>
              <a:rPr lang="en-US"/>
              <a:t>Lucy at 35</a:t>
            </a:r>
          </a:p>
        </p:txBody>
      </p:sp>
      <p:pic>
        <p:nvPicPr>
          <p:cNvPr id="10251" name="Picture 11"/>
          <p:cNvPicPr>
            <a:picLocks noChangeAspect="1" noChangeArrowheads="1"/>
          </p:cNvPicPr>
          <p:nvPr/>
        </p:nvPicPr>
        <p:blipFill>
          <a:blip r:embed="rId6" cstate="print"/>
          <a:srcRect/>
          <a:stretch>
            <a:fillRect/>
          </a:stretch>
        </p:blipFill>
        <p:spPr bwMode="auto">
          <a:xfrm>
            <a:off x="4953000" y="1143000"/>
            <a:ext cx="3109913" cy="2752725"/>
          </a:xfrm>
          <a:prstGeom prst="rect">
            <a:avLst/>
          </a:prstGeom>
          <a:noFill/>
          <a:ln w="9525">
            <a:noFill/>
            <a:miter lim="800000"/>
            <a:headEnd/>
            <a:tailEnd/>
          </a:ln>
        </p:spPr>
      </p:pic>
      <p:sp>
        <p:nvSpPr>
          <p:cNvPr id="10252" name="Text Box 12"/>
          <p:cNvSpPr txBox="1">
            <a:spLocks noChangeArrowheads="1"/>
          </p:cNvSpPr>
          <p:nvPr/>
        </p:nvSpPr>
        <p:spPr bwMode="auto">
          <a:xfrm>
            <a:off x="3446463" y="4038600"/>
            <a:ext cx="5688012" cy="822325"/>
          </a:xfrm>
          <a:prstGeom prst="rect">
            <a:avLst/>
          </a:prstGeom>
          <a:noFill/>
          <a:ln w="9525">
            <a:noFill/>
            <a:miter lim="800000"/>
            <a:headEnd/>
            <a:tailEnd/>
          </a:ln>
        </p:spPr>
        <p:txBody>
          <a:bodyPr wrap="none">
            <a:spAutoFit/>
          </a:bodyPr>
          <a:lstStyle/>
          <a:p>
            <a:r>
              <a:rPr lang="en-US"/>
              <a:t>Lucy Margaret Byerly Kaylor KittyCat Cline</a:t>
            </a:r>
          </a:p>
          <a:p>
            <a:r>
              <a:rPr lang="en-US"/>
              <a:t>at 6</a:t>
            </a:r>
          </a:p>
        </p:txBody>
      </p:sp>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VA"/>
          <p:cNvPicPr>
            <a:picLocks noChangeAspect="1" noChangeArrowheads="1"/>
          </p:cNvPicPr>
          <p:nvPr>
            <p:ph idx="1"/>
          </p:nvPr>
        </p:nvPicPr>
        <p:blipFill>
          <a:blip r:embed="rId3" cstate="print"/>
          <a:srcRect/>
          <a:stretch>
            <a:fillRect/>
          </a:stretch>
        </p:blipFill>
        <p:spPr>
          <a:xfrm>
            <a:off x="685800" y="258763"/>
            <a:ext cx="7696200" cy="6599237"/>
          </a:xfrm>
          <a:noFill/>
        </p:spPr>
      </p:pic>
      <p:sp>
        <p:nvSpPr>
          <p:cNvPr id="107523" name="Line 4"/>
          <p:cNvSpPr>
            <a:spLocks noChangeShapeType="1"/>
          </p:cNvSpPr>
          <p:nvPr/>
        </p:nvSpPr>
        <p:spPr bwMode="auto">
          <a:xfrm flipH="1" flipV="1">
            <a:off x="4648200" y="1752600"/>
            <a:ext cx="1447800" cy="457200"/>
          </a:xfrm>
          <a:prstGeom prst="line">
            <a:avLst/>
          </a:prstGeom>
          <a:noFill/>
          <a:ln w="57150">
            <a:solidFill>
              <a:schemeClr val="tx1"/>
            </a:solidFill>
            <a:round/>
            <a:headEnd/>
            <a:tailEnd type="triangle" w="med" len="med"/>
          </a:ln>
        </p:spPr>
        <p:txBody>
          <a:bodyPr/>
          <a:lstStyle/>
          <a:p>
            <a:endParaRPr lang="en-US"/>
          </a:p>
        </p:txBody>
      </p:sp>
      <p:sp>
        <p:nvSpPr>
          <p:cNvPr id="107524" name="Text Box 5"/>
          <p:cNvSpPr txBox="1">
            <a:spLocks noChangeArrowheads="1"/>
          </p:cNvSpPr>
          <p:nvPr/>
        </p:nvSpPr>
        <p:spPr bwMode="auto">
          <a:xfrm>
            <a:off x="4529138" y="2251075"/>
            <a:ext cx="2085975" cy="457200"/>
          </a:xfrm>
          <a:prstGeom prst="rect">
            <a:avLst/>
          </a:prstGeom>
          <a:noFill/>
          <a:ln w="9525">
            <a:noFill/>
            <a:miter lim="800000"/>
            <a:headEnd/>
            <a:tailEnd/>
          </a:ln>
        </p:spPr>
        <p:txBody>
          <a:bodyPr wrap="none">
            <a:spAutoFit/>
          </a:bodyPr>
          <a:lstStyle/>
          <a:p>
            <a:r>
              <a:rPr lang="en-US"/>
              <a:t>Pleasant Valley</a:t>
            </a:r>
          </a:p>
        </p:txBody>
      </p:sp>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VA"/>
          <p:cNvPicPr>
            <a:picLocks noChangeAspect="1" noChangeArrowheads="1"/>
          </p:cNvPicPr>
          <p:nvPr>
            <p:ph idx="1"/>
          </p:nvPr>
        </p:nvPicPr>
        <p:blipFill>
          <a:blip r:embed="rId3" cstate="print"/>
          <a:srcRect/>
          <a:stretch>
            <a:fillRect/>
          </a:stretch>
        </p:blipFill>
        <p:spPr>
          <a:xfrm>
            <a:off x="685800" y="258763"/>
            <a:ext cx="7696200" cy="6599237"/>
          </a:xfrm>
          <a:noFill/>
        </p:spPr>
      </p:pic>
      <p:sp>
        <p:nvSpPr>
          <p:cNvPr id="108547" name="Line 3"/>
          <p:cNvSpPr>
            <a:spLocks noChangeShapeType="1"/>
          </p:cNvSpPr>
          <p:nvPr/>
        </p:nvSpPr>
        <p:spPr bwMode="auto">
          <a:xfrm flipH="1" flipV="1">
            <a:off x="4648200" y="1752600"/>
            <a:ext cx="1447800" cy="457200"/>
          </a:xfrm>
          <a:prstGeom prst="line">
            <a:avLst/>
          </a:prstGeom>
          <a:noFill/>
          <a:ln w="57150">
            <a:solidFill>
              <a:schemeClr val="tx1"/>
            </a:solidFill>
            <a:round/>
            <a:headEnd/>
            <a:tailEnd type="triangle" w="med" len="med"/>
          </a:ln>
        </p:spPr>
        <p:txBody>
          <a:bodyPr/>
          <a:lstStyle/>
          <a:p>
            <a:endParaRPr lang="en-US"/>
          </a:p>
        </p:txBody>
      </p:sp>
      <p:sp>
        <p:nvSpPr>
          <p:cNvPr id="108548" name="Text Box 4"/>
          <p:cNvSpPr txBox="1">
            <a:spLocks noChangeArrowheads="1"/>
          </p:cNvSpPr>
          <p:nvPr/>
        </p:nvSpPr>
        <p:spPr bwMode="auto">
          <a:xfrm>
            <a:off x="4529138" y="2251075"/>
            <a:ext cx="2085975" cy="457200"/>
          </a:xfrm>
          <a:prstGeom prst="rect">
            <a:avLst/>
          </a:prstGeom>
          <a:noFill/>
          <a:ln w="9525">
            <a:noFill/>
            <a:miter lim="800000"/>
            <a:headEnd/>
            <a:tailEnd/>
          </a:ln>
        </p:spPr>
        <p:txBody>
          <a:bodyPr wrap="none">
            <a:spAutoFit/>
          </a:bodyPr>
          <a:lstStyle/>
          <a:p>
            <a:r>
              <a:rPr lang="en-US"/>
              <a:t>Pleasant Valley</a:t>
            </a:r>
          </a:p>
        </p:txBody>
      </p:sp>
      <p:sp>
        <p:nvSpPr>
          <p:cNvPr id="108549" name="Line 6"/>
          <p:cNvSpPr>
            <a:spLocks noChangeShapeType="1"/>
          </p:cNvSpPr>
          <p:nvPr/>
        </p:nvSpPr>
        <p:spPr bwMode="auto">
          <a:xfrm flipV="1">
            <a:off x="2895600" y="1905000"/>
            <a:ext cx="76200" cy="2514600"/>
          </a:xfrm>
          <a:prstGeom prst="line">
            <a:avLst/>
          </a:prstGeom>
          <a:noFill/>
          <a:ln w="76200">
            <a:solidFill>
              <a:schemeClr val="tx1"/>
            </a:solidFill>
            <a:round/>
            <a:headEnd/>
            <a:tailEnd type="triangle" w="med" len="med"/>
          </a:ln>
        </p:spPr>
        <p:txBody>
          <a:bodyPr/>
          <a:lstStyle/>
          <a:p>
            <a:endParaRPr lang="en-US"/>
          </a:p>
        </p:txBody>
      </p:sp>
      <p:sp>
        <p:nvSpPr>
          <p:cNvPr id="108550" name="Text Box 7"/>
          <p:cNvSpPr txBox="1">
            <a:spLocks noChangeArrowheads="1"/>
          </p:cNvSpPr>
          <p:nvPr/>
        </p:nvSpPr>
        <p:spPr bwMode="auto">
          <a:xfrm>
            <a:off x="914400" y="4495800"/>
            <a:ext cx="4832350" cy="641350"/>
          </a:xfrm>
          <a:prstGeom prst="rect">
            <a:avLst/>
          </a:prstGeom>
          <a:noFill/>
          <a:ln w="9525">
            <a:noFill/>
            <a:miter lim="800000"/>
            <a:headEnd/>
            <a:tailEnd/>
          </a:ln>
        </p:spPr>
        <p:txBody>
          <a:bodyPr wrap="none">
            <a:spAutoFit/>
          </a:bodyPr>
          <a:lstStyle/>
          <a:p>
            <a:r>
              <a:rPr lang="en-US" sz="3600"/>
              <a:t>Province of Protohumans</a:t>
            </a:r>
          </a:p>
        </p:txBody>
      </p:sp>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z="4000" smtClean="0"/>
              <a:t>What Shall we do with the Shenandoah Valley?</a:t>
            </a:r>
          </a:p>
        </p:txBody>
      </p:sp>
      <p:sp>
        <p:nvSpPr>
          <p:cNvPr id="109571" name="Rectangle 3"/>
          <p:cNvSpPr>
            <a:spLocks noGrp="1" noChangeArrowheads="1"/>
          </p:cNvSpPr>
          <p:nvPr>
            <p:ph type="body" idx="1"/>
          </p:nvPr>
        </p:nvSpPr>
        <p:spPr>
          <a:xfrm>
            <a:off x="533400" y="2362200"/>
            <a:ext cx="7772400" cy="4114800"/>
          </a:xfrm>
        </p:spPr>
        <p:txBody>
          <a:bodyPr/>
          <a:lstStyle/>
          <a:p>
            <a:pPr eaLnBrk="1" hangingPunct="1"/>
            <a:r>
              <a:rPr lang="en-US" smtClean="0"/>
              <a:t>Gen. U. S. Grant: </a:t>
            </a:r>
          </a:p>
          <a:p>
            <a:pPr eaLnBrk="1" hangingPunct="1">
              <a:buFontTx/>
              <a:buNone/>
            </a:pPr>
            <a:r>
              <a:rPr lang="en-US" smtClean="0"/>
              <a:t>“</a:t>
            </a:r>
            <a:r>
              <a:rPr lang="en-US" b="1" i="1" smtClean="0"/>
              <a:t>Such as cannot be consumed, destroy.” </a:t>
            </a:r>
          </a:p>
          <a:p>
            <a:pPr eaLnBrk="1" hangingPunct="1">
              <a:buFontTx/>
              <a:buNone/>
            </a:pPr>
            <a:r>
              <a:rPr lang="en-US" b="1" i="1" smtClean="0"/>
              <a:t>“Eat out Virginia clean and clear...so that crows flying over it for the balance of the season will have to carry their own provinder.</a:t>
            </a:r>
            <a:r>
              <a:rPr lang="en-US" smtClean="0"/>
              <a:t>”</a:t>
            </a:r>
          </a:p>
        </p:txBody>
      </p:sp>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4000" smtClean="0"/>
              <a:t>What Shall we do with the Shenandoah Valley?</a:t>
            </a:r>
          </a:p>
        </p:txBody>
      </p:sp>
      <p:sp>
        <p:nvSpPr>
          <p:cNvPr id="110595" name="Rectangle 3"/>
          <p:cNvSpPr>
            <a:spLocks noGrp="1" noChangeArrowheads="1"/>
          </p:cNvSpPr>
          <p:nvPr>
            <p:ph type="body" idx="1"/>
          </p:nvPr>
        </p:nvSpPr>
        <p:spPr>
          <a:xfrm>
            <a:off x="533400" y="2362200"/>
            <a:ext cx="7772400" cy="4114800"/>
          </a:xfrm>
        </p:spPr>
        <p:txBody>
          <a:bodyPr/>
          <a:lstStyle/>
          <a:p>
            <a:pPr eaLnBrk="1" hangingPunct="1"/>
            <a:r>
              <a:rPr lang="en-US" smtClean="0"/>
              <a:t>Gen. Sheridan:</a:t>
            </a:r>
          </a:p>
          <a:p>
            <a:pPr eaLnBrk="1" hangingPunct="1">
              <a:buFontTx/>
              <a:buNone/>
            </a:pPr>
            <a:r>
              <a:rPr lang="en-US" smtClean="0"/>
              <a:t> </a:t>
            </a:r>
            <a:r>
              <a:rPr lang="en-US" b="1" i="1" smtClean="0"/>
              <a:t>“The people must be left with nothing but their eyes to weep with over the war.”  </a:t>
            </a:r>
          </a:p>
        </p:txBody>
      </p:sp>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z="4000" smtClean="0"/>
              <a:t>What Shall we do with the Shenandoah Valley?</a:t>
            </a:r>
          </a:p>
        </p:txBody>
      </p:sp>
      <p:sp>
        <p:nvSpPr>
          <p:cNvPr id="111619" name="Rectangle 3"/>
          <p:cNvSpPr>
            <a:spLocks noGrp="1" noChangeArrowheads="1"/>
          </p:cNvSpPr>
          <p:nvPr>
            <p:ph type="body" idx="1"/>
          </p:nvPr>
        </p:nvSpPr>
        <p:spPr>
          <a:xfrm>
            <a:off x="533400" y="2362200"/>
            <a:ext cx="7772400" cy="4114800"/>
          </a:xfrm>
        </p:spPr>
        <p:txBody>
          <a:bodyPr/>
          <a:lstStyle/>
          <a:p>
            <a:pPr eaLnBrk="1" hangingPunct="1"/>
            <a:r>
              <a:rPr lang="en-US" smtClean="0"/>
              <a:t>Gen. Sheridan:</a:t>
            </a:r>
          </a:p>
          <a:p>
            <a:pPr eaLnBrk="1" hangingPunct="1">
              <a:buFontTx/>
              <a:buNone/>
            </a:pPr>
            <a:r>
              <a:rPr lang="en-US" smtClean="0"/>
              <a:t> </a:t>
            </a:r>
            <a:r>
              <a:rPr lang="en-US" b="1" i="1" smtClean="0"/>
              <a:t>“The people must be left with nothing but their eyes to weep with over the war.”  </a:t>
            </a:r>
          </a:p>
          <a:p>
            <a:pPr eaLnBrk="1" hangingPunct="1">
              <a:buFontTx/>
              <a:buNone/>
            </a:pPr>
            <a:r>
              <a:rPr lang="en-US" b="1" i="1" smtClean="0"/>
              <a:t>(later)</a:t>
            </a:r>
          </a:p>
          <a:p>
            <a:pPr eaLnBrk="1" hangingPunct="1">
              <a:buFontTx/>
              <a:buNone/>
            </a:pPr>
            <a:r>
              <a:rPr lang="en-US" b="1" i="1" smtClean="0"/>
              <a:t> “The only good Indian is a dead Indian.”</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a:xfrm>
            <a:off x="228600" y="990600"/>
            <a:ext cx="8686800" cy="4114800"/>
          </a:xfrm>
        </p:spPr>
        <p:txBody>
          <a:bodyPr/>
          <a:lstStyle/>
          <a:p>
            <a:pPr eaLnBrk="1" hangingPunct="1">
              <a:buFontTx/>
              <a:buNone/>
            </a:pPr>
            <a:r>
              <a:rPr lang="en-US" smtClean="0">
                <a:latin typeface="Garamond" pitchFamily="18" charset="0"/>
              </a:rPr>
              <a:t>Outline:</a:t>
            </a:r>
          </a:p>
          <a:p>
            <a:pPr lvl="1" eaLnBrk="1" hangingPunct="1"/>
            <a:r>
              <a:rPr lang="en-US" smtClean="0">
                <a:latin typeface="Garamond" pitchFamily="18" charset="0"/>
              </a:rPr>
              <a:t>Meanings of Thanksgiving</a:t>
            </a:r>
          </a:p>
          <a:p>
            <a:pPr lvl="1" eaLnBrk="1" hangingPunct="1"/>
            <a:r>
              <a:rPr lang="en-US" smtClean="0">
                <a:latin typeface="Garamond" pitchFamily="18" charset="0"/>
              </a:rPr>
              <a:t>The First Virginia Thanksgiving</a:t>
            </a:r>
          </a:p>
          <a:p>
            <a:pPr lvl="2" eaLnBrk="1" hangingPunct="1"/>
            <a:r>
              <a:rPr lang="en-US" smtClean="0">
                <a:latin typeface="Garamond" pitchFamily="18" charset="0"/>
              </a:rPr>
              <a:t>The First Virginia Settlement</a:t>
            </a:r>
          </a:p>
          <a:p>
            <a:pPr lvl="2" eaLnBrk="1" hangingPunct="1"/>
            <a:r>
              <a:rPr lang="en-US" smtClean="0">
                <a:latin typeface="Garamond" pitchFamily="18" charset="0"/>
              </a:rPr>
              <a:t>The Native Population</a:t>
            </a:r>
          </a:p>
          <a:p>
            <a:pPr lvl="2" eaLnBrk="1" hangingPunct="1"/>
            <a:r>
              <a:rPr lang="en-US" smtClean="0">
                <a:latin typeface="Garamond" pitchFamily="18" charset="0"/>
              </a:rPr>
              <a:t>Pocahontas, John Smith, and John Rolfe</a:t>
            </a:r>
          </a:p>
          <a:p>
            <a:pPr lvl="1" eaLnBrk="1" hangingPunct="1"/>
            <a:r>
              <a:rPr lang="en-US" smtClean="0">
                <a:latin typeface="Garamond" pitchFamily="18" charset="0"/>
              </a:rPr>
              <a:t>The First Massachusetts Thanksgiving</a:t>
            </a:r>
          </a:p>
          <a:p>
            <a:pPr lvl="1" eaLnBrk="1" hangingPunct="1"/>
            <a:r>
              <a:rPr lang="en-US" smtClean="0">
                <a:latin typeface="Garamond" pitchFamily="18" charset="0"/>
              </a:rPr>
              <a:t>Early Texas, Florida, and Maine Thanksgivings</a:t>
            </a:r>
          </a:p>
          <a:p>
            <a:pPr eaLnBrk="1" hangingPunct="1"/>
            <a:r>
              <a:rPr lang="en-US" smtClean="0">
                <a:latin typeface="Garamond" pitchFamily="18" charset="0"/>
              </a:rPr>
              <a:t>If time: a heartwarming Thanksgiving Story:</a:t>
            </a:r>
          </a:p>
          <a:p>
            <a:pPr algn="ctr" eaLnBrk="1" hangingPunct="1">
              <a:buFontTx/>
              <a:buNone/>
            </a:pPr>
            <a:r>
              <a:rPr lang="en-US" smtClean="0">
                <a:latin typeface="Garamond" pitchFamily="18" charset="0"/>
              </a:rPr>
              <a:t>“Lucy and the Duck”</a:t>
            </a:r>
          </a:p>
          <a:p>
            <a:pPr lvl="1" eaLnBrk="1" hangingPunct="1"/>
            <a:endParaRPr lang="en-US" smtClean="0">
              <a:latin typeface="Garamond" pitchFamily="18"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None/>
            </a:pPr>
            <a:r>
              <a:rPr lang="en-US" sz="4000" b="1" smtClean="0">
                <a:latin typeface="Garamond" pitchFamily="18" charset="0"/>
              </a:rPr>
              <a:t> </a:t>
            </a:r>
            <a:endParaRPr lang="en-US" sz="4000" b="1" smtClean="0"/>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AutoNum type="arabicPeriod"/>
            </a:pPr>
            <a:r>
              <a:rPr lang="en-US" sz="4000" b="1" smtClean="0">
                <a:latin typeface="Garamond" pitchFamily="18" charset="0"/>
              </a:rPr>
              <a:t>Thanks Giving</a:t>
            </a:r>
            <a:endParaRPr lang="en-US" sz="4000" b="1" smtClean="0"/>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AutoNum type="arabicPeriod"/>
            </a:pPr>
            <a:r>
              <a:rPr lang="en-US" sz="4000" b="1" smtClean="0">
                <a:latin typeface="Garamond" pitchFamily="18" charset="0"/>
              </a:rPr>
              <a:t>Thanks Giving (obviously)</a:t>
            </a:r>
          </a:p>
          <a:p>
            <a:pPr marL="990600" lvl="1" indent="-533400" eaLnBrk="1" hangingPunct="1">
              <a:buFontTx/>
              <a:buAutoNum type="arabicPeriod"/>
            </a:pPr>
            <a:endParaRPr lang="en-US" sz="4000" b="1" smtClean="0"/>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ph/>
          </p:nvPr>
        </p:nvGraphicFramePr>
        <p:xfrm>
          <a:off x="0" y="0"/>
          <a:ext cx="9144000" cy="5299075"/>
        </p:xfrm>
        <a:graphic>
          <a:graphicData uri="http://schemas.openxmlformats.org/presentationml/2006/ole">
            <p:oleObj spid="_x0000_s1026" name="CorelPhotoPaint.Image.10" r:id="rId4" imgW="1305739" imgH="757077" progId="CorelPhotoPaint.Image.10">
              <p:embed/>
            </p:oleObj>
          </a:graphicData>
        </a:graphic>
      </p:graphicFrame>
      <p:sp>
        <p:nvSpPr>
          <p:cNvPr id="1027" name="Text Box 6"/>
          <p:cNvSpPr txBox="1">
            <a:spLocks noChangeArrowheads="1"/>
          </p:cNvSpPr>
          <p:nvPr/>
        </p:nvSpPr>
        <p:spPr bwMode="auto">
          <a:xfrm>
            <a:off x="1143000" y="5562600"/>
            <a:ext cx="6846888" cy="701675"/>
          </a:xfrm>
          <a:prstGeom prst="rect">
            <a:avLst/>
          </a:prstGeom>
          <a:noFill/>
          <a:ln w="9525">
            <a:noFill/>
            <a:miter lim="800000"/>
            <a:headEnd/>
            <a:tailEnd/>
          </a:ln>
        </p:spPr>
        <p:txBody>
          <a:bodyPr>
            <a:spAutoFit/>
          </a:bodyPr>
          <a:lstStyle/>
          <a:p>
            <a:r>
              <a:rPr lang="en-US" sz="4000">
                <a:latin typeface="Garamond" pitchFamily="18" charset="0"/>
              </a:rPr>
              <a:t>The First Thanksgiving ?</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1143000" y="5562600"/>
            <a:ext cx="6846888" cy="701675"/>
          </a:xfrm>
          <a:prstGeom prst="rect">
            <a:avLst/>
          </a:prstGeom>
          <a:noFill/>
          <a:ln w="9525">
            <a:noFill/>
            <a:miter lim="800000"/>
            <a:headEnd/>
            <a:tailEnd/>
          </a:ln>
        </p:spPr>
        <p:txBody>
          <a:bodyPr>
            <a:spAutoFit/>
          </a:bodyPr>
          <a:lstStyle/>
          <a:p>
            <a:r>
              <a:rPr lang="en-US" sz="4000">
                <a:latin typeface="Garamond" pitchFamily="18" charset="0"/>
              </a:rPr>
              <a:t>The First Thanksgiving ?</a:t>
            </a:r>
          </a:p>
        </p:txBody>
      </p:sp>
      <p:graphicFrame>
        <p:nvGraphicFramePr>
          <p:cNvPr id="2050" name="Object 7"/>
          <p:cNvGraphicFramePr>
            <a:graphicFrameLocks noChangeAspect="1"/>
          </p:cNvGraphicFramePr>
          <p:nvPr>
            <p:ph sz="half" idx="2"/>
          </p:nvPr>
        </p:nvGraphicFramePr>
        <p:xfrm>
          <a:off x="2743200" y="-12700"/>
          <a:ext cx="6400800" cy="5280025"/>
        </p:xfrm>
        <a:graphic>
          <a:graphicData uri="http://schemas.openxmlformats.org/presentationml/2006/ole">
            <p:oleObj spid="_x0000_s2050" name="CorelPhotoPaint.Image.10" r:id="rId4" imgW="842774" imgH="694798" progId="CorelPhotoPaint.Image.10">
              <p:embed/>
            </p:oleObj>
          </a:graphicData>
        </a:graphic>
      </p:graphicFrame>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AutoNum type="arabicPeriod"/>
            </a:pPr>
            <a:r>
              <a:rPr lang="en-US" sz="4000" b="1" smtClean="0">
                <a:latin typeface="Garamond" pitchFamily="18" charset="0"/>
              </a:rPr>
              <a:t>Thanks Giving (obviously)</a:t>
            </a:r>
          </a:p>
          <a:p>
            <a:pPr marL="990600" lvl="1" indent="-533400" eaLnBrk="1" hangingPunct="1">
              <a:buFontTx/>
              <a:buAutoNum type="arabicPeriod"/>
            </a:pPr>
            <a:r>
              <a:rPr lang="en-US" sz="4000" b="1" smtClean="0">
                <a:latin typeface="Garamond" pitchFamily="18" charset="0"/>
              </a:rPr>
              <a:t> Harvest Festival</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AutoNum type="arabicPeriod"/>
            </a:pPr>
            <a:r>
              <a:rPr lang="en-US" sz="4000" b="1" smtClean="0">
                <a:latin typeface="Garamond" pitchFamily="18" charset="0"/>
              </a:rPr>
              <a:t>Thanks Giving (obviously)</a:t>
            </a:r>
          </a:p>
          <a:p>
            <a:pPr marL="990600" lvl="1" indent="-533400" eaLnBrk="1" hangingPunct="1">
              <a:buFontTx/>
              <a:buAutoNum type="arabicPeriod"/>
            </a:pPr>
            <a:r>
              <a:rPr lang="en-US" sz="4000" b="1" smtClean="0">
                <a:latin typeface="Garamond" pitchFamily="18" charset="0"/>
              </a:rPr>
              <a:t> Harvest Festival</a:t>
            </a:r>
          </a:p>
          <a:p>
            <a:pPr marL="990600" lvl="1" indent="-533400" eaLnBrk="1" hangingPunct="1">
              <a:buFontTx/>
              <a:buAutoNum type="arabicPeriod"/>
            </a:pPr>
            <a:r>
              <a:rPr lang="en-US" sz="4000" b="1" smtClean="0">
                <a:latin typeface="Garamond" pitchFamily="18" charset="0"/>
              </a:rPr>
              <a:t>Family Reunion</a:t>
            </a:r>
          </a:p>
          <a:p>
            <a:pPr marL="990600" lvl="1" indent="-533400" eaLnBrk="1" hangingPunct="1">
              <a:buFontTx/>
              <a:buNone/>
            </a:pPr>
            <a:endParaRPr lang="en-US" sz="4000" b="1" smtClean="0">
              <a:latin typeface="Garamond" pitchFamily="18" charset="0"/>
            </a:endParaRPr>
          </a:p>
          <a:p>
            <a:pPr marL="990600" lvl="1" indent="-533400" eaLnBrk="1" hangingPunct="1">
              <a:buFontTx/>
              <a:buAutoNum type="arabicPeriod"/>
            </a:pPr>
            <a:endParaRPr lang="en-US" sz="4000" b="1" smtClean="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AutoNum type="arabicPeriod"/>
            </a:pPr>
            <a:r>
              <a:rPr lang="en-US" sz="4000" b="1" smtClean="0">
                <a:latin typeface="Garamond" pitchFamily="18" charset="0"/>
              </a:rPr>
              <a:t>Thanks Giving (obviously)</a:t>
            </a:r>
          </a:p>
          <a:p>
            <a:pPr marL="990600" lvl="1" indent="-533400" eaLnBrk="1" hangingPunct="1">
              <a:buFontTx/>
              <a:buAutoNum type="arabicPeriod"/>
            </a:pPr>
            <a:r>
              <a:rPr lang="en-US" sz="4000" b="1" smtClean="0">
                <a:latin typeface="Garamond" pitchFamily="18" charset="0"/>
              </a:rPr>
              <a:t> Harvest Festival</a:t>
            </a:r>
          </a:p>
          <a:p>
            <a:pPr marL="990600" lvl="1" indent="-533400" eaLnBrk="1" hangingPunct="1">
              <a:buFontTx/>
              <a:buAutoNum type="arabicPeriod"/>
            </a:pPr>
            <a:r>
              <a:rPr lang="en-US" sz="4000" b="1" smtClean="0">
                <a:latin typeface="Garamond" pitchFamily="18" charset="0"/>
              </a:rPr>
              <a:t>Family Reunion</a:t>
            </a:r>
          </a:p>
          <a:p>
            <a:pPr marL="990600" lvl="1" indent="-533400" eaLnBrk="1" hangingPunct="1">
              <a:buFontTx/>
              <a:buAutoNum type="arabicPeriod"/>
            </a:pPr>
            <a:r>
              <a:rPr lang="en-US" sz="4000" b="1" smtClean="0">
                <a:latin typeface="Garamond" pitchFamily="18" charset="0"/>
              </a:rPr>
              <a:t>Start of Holiday Season</a:t>
            </a:r>
          </a:p>
          <a:p>
            <a:pPr marL="990600" lvl="1" indent="-533400" eaLnBrk="1" hangingPunct="1">
              <a:buFontTx/>
              <a:buNone/>
            </a:pPr>
            <a:endParaRPr lang="en-US" sz="4000" b="1" smtClean="0"/>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533400" y="609600"/>
            <a:ext cx="7924800" cy="2819400"/>
          </a:xfrm>
        </p:spPr>
        <p:txBody>
          <a:bodyPr/>
          <a:lstStyle/>
          <a:p>
            <a:pPr eaLnBrk="1" hangingPunct="1"/>
            <a:r>
              <a:rPr lang="en-US" sz="5400" smtClean="0">
                <a:latin typeface="Georgian" pitchFamily="34" charset="0"/>
              </a:rPr>
              <a:t>The First American Thanksgiving</a:t>
            </a:r>
            <a:endParaRPr lang="en-US" sz="4000" smtClean="0">
              <a:latin typeface="Georgian" pitchFamily="34" charset="0"/>
            </a:endParaRPr>
          </a:p>
        </p:txBody>
      </p:sp>
      <p:sp>
        <p:nvSpPr>
          <p:cNvPr id="13315" name="Rectangle 3"/>
          <p:cNvSpPr>
            <a:spLocks noGrp="1" noChangeArrowheads="1"/>
          </p:cNvSpPr>
          <p:nvPr>
            <p:ph type="subTitle" idx="1"/>
          </p:nvPr>
        </p:nvSpPr>
        <p:spPr/>
        <p:txBody>
          <a:bodyPr/>
          <a:lstStyle/>
          <a:p>
            <a:pPr eaLnBrk="1" hangingPunct="1"/>
            <a:r>
              <a:rPr lang="en-US" smtClean="0">
                <a:latin typeface="Academia SSi" pitchFamily="18" charset="0"/>
              </a:rPr>
              <a:t>Alan Kaylor Cline</a:t>
            </a:r>
          </a:p>
          <a:p>
            <a:pPr eaLnBrk="1" hangingPunct="1"/>
            <a:r>
              <a:rPr lang="en-US" smtClean="0">
                <a:latin typeface="Academia SSi" pitchFamily="18" charset="0"/>
              </a:rPr>
              <a:t>November 19, 2010</a:t>
            </a:r>
          </a:p>
        </p:txBody>
      </p:sp>
      <p:pic>
        <p:nvPicPr>
          <p:cNvPr id="5" name="Track01.wav">
            <a:hlinkClick r:id="" action="ppaction://media"/>
          </p:cNvPr>
          <p:cNvPicPr>
            <a:picLocks noRot="1" noChangeAspect="1"/>
          </p:cNvPicPr>
          <p:nvPr>
            <a:audioFile r:link="rId1"/>
          </p:nvPr>
        </p:nvPicPr>
        <p:blipFill>
          <a:blip r:embed="rId4" cstate="print"/>
          <a:stretch>
            <a:fillRect/>
          </a:stretch>
        </p:blipFill>
        <p:spPr>
          <a:xfrm>
            <a:off x="152400" y="6400800"/>
            <a:ext cx="304800" cy="3048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AutoNum type="arabicPeriod"/>
            </a:pPr>
            <a:r>
              <a:rPr lang="en-US" sz="4000" b="1" smtClean="0">
                <a:latin typeface="Garamond" pitchFamily="18" charset="0"/>
              </a:rPr>
              <a:t>Thanks Giving (obviously)</a:t>
            </a:r>
          </a:p>
          <a:p>
            <a:pPr marL="990600" lvl="1" indent="-533400" eaLnBrk="1" hangingPunct="1">
              <a:buFontTx/>
              <a:buAutoNum type="arabicPeriod"/>
            </a:pPr>
            <a:r>
              <a:rPr lang="en-US" sz="4000" b="1" smtClean="0">
                <a:latin typeface="Garamond" pitchFamily="18" charset="0"/>
              </a:rPr>
              <a:t> Harvest Festival</a:t>
            </a:r>
          </a:p>
          <a:p>
            <a:pPr marL="990600" lvl="1" indent="-533400" eaLnBrk="1" hangingPunct="1">
              <a:buFontTx/>
              <a:buAutoNum type="arabicPeriod"/>
            </a:pPr>
            <a:r>
              <a:rPr lang="en-US" sz="4000" b="1" smtClean="0">
                <a:latin typeface="Garamond" pitchFamily="18" charset="0"/>
              </a:rPr>
              <a:t>Family Reunion</a:t>
            </a:r>
          </a:p>
          <a:p>
            <a:pPr marL="990600" lvl="1" indent="-533400" eaLnBrk="1" hangingPunct="1">
              <a:buFontTx/>
              <a:buAutoNum type="arabicPeriod"/>
            </a:pPr>
            <a:r>
              <a:rPr lang="en-US" sz="4000" b="1" smtClean="0">
                <a:latin typeface="Garamond" pitchFamily="18" charset="0"/>
              </a:rPr>
              <a:t>Start of Holiday Season</a:t>
            </a:r>
          </a:p>
          <a:p>
            <a:pPr marL="1371600" lvl="2" indent="-457200" eaLnBrk="1" hangingPunct="1"/>
            <a:r>
              <a:rPr lang="en-US" sz="3600" b="1" smtClean="0">
                <a:latin typeface="Garamond" pitchFamily="18" charset="0"/>
              </a:rPr>
              <a:t>Football games</a:t>
            </a:r>
          </a:p>
          <a:p>
            <a:pPr marL="1371600" lvl="2" indent="-457200" eaLnBrk="1" hangingPunct="1"/>
            <a:r>
              <a:rPr lang="en-US" sz="3600" b="1" smtClean="0">
                <a:latin typeface="Garamond" pitchFamily="18" charset="0"/>
              </a:rPr>
              <a:t>Ignore work</a:t>
            </a:r>
          </a:p>
          <a:p>
            <a:pPr marL="1371600" lvl="2" indent="-457200" eaLnBrk="1" hangingPunct="1"/>
            <a:r>
              <a:rPr lang="en-US" sz="3600" b="1" smtClean="0">
                <a:latin typeface="Garamond" pitchFamily="18" charset="0"/>
              </a:rPr>
              <a:t>Start shopping</a:t>
            </a:r>
          </a:p>
          <a:p>
            <a:pPr marL="990600" lvl="1" indent="-533400" eaLnBrk="1" hangingPunct="1">
              <a:buFontTx/>
              <a:buAutoNum type="arabicPeriod"/>
            </a:pPr>
            <a:endParaRPr lang="en-US" sz="4000" b="1" smtClean="0"/>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2286000"/>
            <a:ext cx="7772400" cy="1143000"/>
          </a:xfrm>
        </p:spPr>
        <p:txBody>
          <a:bodyPr/>
          <a:lstStyle/>
          <a:p>
            <a:pPr eaLnBrk="1" hangingPunct="1"/>
            <a:r>
              <a:rPr lang="en-US" smtClean="0"/>
              <a:t>Virginia and the James River</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VA"/>
          <p:cNvPicPr>
            <a:picLocks noChangeAspect="1" noChangeArrowheads="1"/>
          </p:cNvPicPr>
          <p:nvPr>
            <p:ph idx="1"/>
          </p:nvPr>
        </p:nvPicPr>
        <p:blipFill>
          <a:blip r:embed="rId3" cstate="print"/>
          <a:srcRect/>
          <a:stretch>
            <a:fillRect/>
          </a:stretch>
        </p:blipFill>
        <p:spPr>
          <a:xfrm>
            <a:off x="685800" y="258763"/>
            <a:ext cx="7696200" cy="6599237"/>
          </a:xfrm>
          <a:noFill/>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381000" y="5761038"/>
            <a:ext cx="8305800" cy="457200"/>
          </a:xfrm>
          <a:prstGeom prst="rect">
            <a:avLst/>
          </a:prstGeom>
          <a:noFill/>
          <a:ln w="9525">
            <a:noFill/>
            <a:miter lim="800000"/>
            <a:headEnd/>
            <a:tailEnd/>
          </a:ln>
        </p:spPr>
        <p:txBody>
          <a:bodyPr>
            <a:spAutoFit/>
          </a:bodyPr>
          <a:lstStyle/>
          <a:p>
            <a:pPr>
              <a:spcBef>
                <a:spcPct val="50000"/>
              </a:spcBef>
            </a:pPr>
            <a:r>
              <a:rPr lang="en-US"/>
              <a:t>Colonization of Virginia </a:t>
            </a:r>
          </a:p>
        </p:txBody>
      </p:sp>
      <p:pic>
        <p:nvPicPr>
          <p:cNvPr id="32771" name="Picture 6"/>
          <p:cNvPicPr>
            <a:picLocks noChangeAspect="1" noChangeArrowheads="1"/>
          </p:cNvPicPr>
          <p:nvPr/>
        </p:nvPicPr>
        <p:blipFill>
          <a:blip r:embed="rId3" cstate="print"/>
          <a:srcRect/>
          <a:stretch>
            <a:fillRect/>
          </a:stretch>
        </p:blipFill>
        <p:spPr bwMode="auto">
          <a:xfrm>
            <a:off x="228600" y="0"/>
            <a:ext cx="8534400" cy="5689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81000" y="5761038"/>
            <a:ext cx="8305800" cy="1096962"/>
          </a:xfrm>
          <a:prstGeom prst="rect">
            <a:avLst/>
          </a:prstGeom>
          <a:noFill/>
          <a:ln w="9525">
            <a:noFill/>
            <a:miter lim="800000"/>
            <a:headEnd/>
            <a:tailEnd/>
          </a:ln>
        </p:spPr>
        <p:txBody>
          <a:bodyPr>
            <a:spAutoFit/>
          </a:bodyPr>
          <a:lstStyle/>
          <a:p>
            <a:pPr>
              <a:spcBef>
                <a:spcPct val="50000"/>
              </a:spcBef>
            </a:pPr>
            <a:r>
              <a:rPr lang="en-US"/>
              <a:t>John Smith's </a:t>
            </a:r>
            <a:r>
              <a:rPr lang="en-US" b="1" i="1"/>
              <a:t>A Map of Virginia: With a Description of the Countrey, the Commodities, People, Government and Religion</a:t>
            </a:r>
            <a:r>
              <a:rPr lang="en-US"/>
              <a:t> </a:t>
            </a:r>
            <a:r>
              <a:rPr lang="en-US" sz="1800"/>
              <a:t>(1612)</a:t>
            </a:r>
          </a:p>
        </p:txBody>
      </p:sp>
      <p:pic>
        <p:nvPicPr>
          <p:cNvPr id="33795" name="Picture 3"/>
          <p:cNvPicPr>
            <a:picLocks noChangeAspect="1" noChangeArrowheads="1"/>
          </p:cNvPicPr>
          <p:nvPr/>
        </p:nvPicPr>
        <p:blipFill>
          <a:blip r:embed="rId3" cstate="print"/>
          <a:srcRect/>
          <a:stretch>
            <a:fillRect/>
          </a:stretch>
        </p:blipFill>
        <p:spPr bwMode="auto">
          <a:xfrm>
            <a:off x="762000" y="0"/>
            <a:ext cx="7620000" cy="57943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81000" y="5670550"/>
            <a:ext cx="8305800" cy="1187450"/>
          </a:xfrm>
          <a:prstGeom prst="rect">
            <a:avLst/>
          </a:prstGeom>
          <a:noFill/>
          <a:ln w="9525">
            <a:noFill/>
            <a:miter lim="800000"/>
            <a:headEnd/>
            <a:tailEnd/>
          </a:ln>
        </p:spPr>
        <p:txBody>
          <a:bodyPr>
            <a:spAutoFit/>
          </a:bodyPr>
          <a:lstStyle/>
          <a:p>
            <a:pPr>
              <a:spcBef>
                <a:spcPct val="50000"/>
              </a:spcBef>
            </a:pPr>
            <a:r>
              <a:rPr lang="en-US"/>
              <a:t>John Smith's </a:t>
            </a:r>
            <a:r>
              <a:rPr lang="en-US" b="1" i="1"/>
              <a:t>A Map of Virginia: With a Description of the Countrey, the Commodities, People, Government and Religion</a:t>
            </a:r>
            <a:r>
              <a:rPr lang="en-US"/>
              <a:t> </a:t>
            </a:r>
            <a:r>
              <a:rPr lang="en-US" sz="1800"/>
              <a:t>(modified by </a:t>
            </a:r>
            <a:r>
              <a:rPr lang="en-US"/>
              <a:t>Edward Wright Haile </a:t>
            </a:r>
            <a:r>
              <a:rPr lang="en-US" sz="1800"/>
              <a:t>)</a:t>
            </a:r>
          </a:p>
        </p:txBody>
      </p:sp>
      <p:pic>
        <p:nvPicPr>
          <p:cNvPr id="34819" name="Picture 4"/>
          <p:cNvPicPr>
            <a:picLocks noChangeAspect="1" noChangeArrowheads="1"/>
          </p:cNvPicPr>
          <p:nvPr/>
        </p:nvPicPr>
        <p:blipFill>
          <a:blip r:embed="rId3" cstate="print"/>
          <a:srcRect/>
          <a:stretch>
            <a:fillRect/>
          </a:stretch>
        </p:blipFill>
        <p:spPr bwMode="auto">
          <a:xfrm>
            <a:off x="685800" y="0"/>
            <a:ext cx="8077200" cy="57975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OldMap1652"/>
          <p:cNvPicPr>
            <a:picLocks noChangeAspect="1" noChangeArrowheads="1"/>
          </p:cNvPicPr>
          <p:nvPr/>
        </p:nvPicPr>
        <p:blipFill>
          <a:blip r:embed="rId3" cstate="print"/>
          <a:srcRect/>
          <a:stretch>
            <a:fillRect/>
          </a:stretch>
        </p:blipFill>
        <p:spPr bwMode="auto">
          <a:xfrm>
            <a:off x="457200" y="0"/>
            <a:ext cx="8077200" cy="6434138"/>
          </a:xfrm>
          <a:prstGeom prst="rect">
            <a:avLst/>
          </a:prstGeom>
          <a:noFill/>
          <a:ln w="9525">
            <a:noFill/>
            <a:miter lim="800000"/>
            <a:headEnd/>
            <a:tailEnd/>
          </a:ln>
        </p:spPr>
      </p:pic>
      <p:sp>
        <p:nvSpPr>
          <p:cNvPr id="35843" name="Text Box 3"/>
          <p:cNvSpPr txBox="1">
            <a:spLocks noChangeArrowheads="1"/>
          </p:cNvSpPr>
          <p:nvPr/>
        </p:nvSpPr>
        <p:spPr bwMode="auto">
          <a:xfrm>
            <a:off x="3276600" y="6400800"/>
            <a:ext cx="1905000" cy="457200"/>
          </a:xfrm>
          <a:prstGeom prst="rect">
            <a:avLst/>
          </a:prstGeom>
          <a:noFill/>
          <a:ln w="9525">
            <a:noFill/>
            <a:miter lim="800000"/>
            <a:headEnd/>
            <a:tailEnd/>
          </a:ln>
        </p:spPr>
        <p:txBody>
          <a:bodyPr>
            <a:spAutoFit/>
          </a:bodyPr>
          <a:lstStyle/>
          <a:p>
            <a:pPr>
              <a:spcBef>
                <a:spcPct val="50000"/>
              </a:spcBef>
            </a:pPr>
            <a:r>
              <a:rPr lang="en-US"/>
              <a:t>Virginia 1652</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OldMap1652"/>
          <p:cNvPicPr>
            <a:picLocks noChangeAspect="1" noChangeArrowheads="1"/>
          </p:cNvPicPr>
          <p:nvPr>
            <p:ph idx="1"/>
          </p:nvPr>
        </p:nvPicPr>
        <p:blipFill>
          <a:blip r:embed="rId3" cstate="print"/>
          <a:srcRect/>
          <a:stretch>
            <a:fillRect/>
          </a:stretch>
        </p:blipFill>
        <p:spPr>
          <a:xfrm>
            <a:off x="1905000" y="0"/>
            <a:ext cx="5386388" cy="6762750"/>
          </a:xfrm>
          <a:noFill/>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ph idx="1"/>
          </p:nvPr>
        </p:nvPicPr>
        <p:blipFill>
          <a:blip r:embed="rId3" cstate="print"/>
          <a:srcRect/>
          <a:stretch>
            <a:fillRect/>
          </a:stretch>
        </p:blipFill>
        <p:spPr>
          <a:xfrm>
            <a:off x="0" y="0"/>
            <a:ext cx="8763000" cy="6773863"/>
          </a:xfrm>
          <a:noFill/>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ph type="body" idx="1"/>
          </p:nvPr>
        </p:nvPicPr>
        <p:blipFill>
          <a:blip r:embed="rId3" cstate="print"/>
          <a:srcRect/>
          <a:stretch>
            <a:fillRect/>
          </a:stretch>
        </p:blipFill>
        <p:spPr>
          <a:xfrm>
            <a:off x="-1524000" y="0"/>
            <a:ext cx="13182600" cy="7162800"/>
          </a:xfrm>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ph idx="1"/>
          </p:nvPr>
        </p:nvPicPr>
        <p:blipFill>
          <a:blip r:embed="rId3" cstate="print"/>
          <a:srcRect/>
          <a:stretch>
            <a:fillRect/>
          </a:stretch>
        </p:blipFill>
        <p:spPr>
          <a:xfrm>
            <a:off x="2590800" y="228600"/>
            <a:ext cx="4152900" cy="5886450"/>
          </a:xfrm>
          <a:noFill/>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Jamestown"/>
          <p:cNvPicPr>
            <a:picLocks noChangeAspect="1" noChangeArrowheads="1"/>
          </p:cNvPicPr>
          <p:nvPr/>
        </p:nvPicPr>
        <p:blipFill>
          <a:blip r:embed="rId3" cstate="print"/>
          <a:srcRect/>
          <a:stretch>
            <a:fillRect/>
          </a:stretch>
        </p:blipFill>
        <p:spPr bwMode="auto">
          <a:xfrm>
            <a:off x="3846513" y="0"/>
            <a:ext cx="5297487" cy="6858000"/>
          </a:xfrm>
          <a:prstGeom prst="rect">
            <a:avLst/>
          </a:prstGeom>
          <a:noFill/>
          <a:ln w="9525">
            <a:noFill/>
            <a:miter lim="800000"/>
            <a:headEnd/>
            <a:tailEnd/>
          </a:ln>
        </p:spPr>
      </p:pic>
      <p:sp>
        <p:nvSpPr>
          <p:cNvPr id="39939" name="Text Box 3"/>
          <p:cNvSpPr txBox="1">
            <a:spLocks noChangeArrowheads="1"/>
          </p:cNvSpPr>
          <p:nvPr/>
        </p:nvSpPr>
        <p:spPr bwMode="auto">
          <a:xfrm>
            <a:off x="609600" y="2667000"/>
            <a:ext cx="2392363" cy="457200"/>
          </a:xfrm>
          <a:prstGeom prst="rect">
            <a:avLst/>
          </a:prstGeom>
          <a:noFill/>
          <a:ln w="9525">
            <a:noFill/>
            <a:miter lim="800000"/>
            <a:headEnd/>
            <a:tailEnd/>
          </a:ln>
        </p:spPr>
        <p:txBody>
          <a:bodyPr wrap="none">
            <a:spAutoFit/>
          </a:bodyPr>
          <a:lstStyle/>
          <a:p>
            <a:r>
              <a:rPr lang="en-US"/>
              <a:t>Jamestown Today</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wamp"/>
          <p:cNvPicPr>
            <a:picLocks noChangeAspect="1" noChangeArrowheads="1"/>
          </p:cNvPicPr>
          <p:nvPr/>
        </p:nvPicPr>
        <p:blipFill>
          <a:blip r:embed="rId3" cstate="print"/>
          <a:srcRect/>
          <a:stretch>
            <a:fillRect/>
          </a:stretch>
        </p:blipFill>
        <p:spPr bwMode="auto">
          <a:xfrm>
            <a:off x="0" y="128588"/>
            <a:ext cx="9144000" cy="6597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3" cstate="print"/>
          <a:srcRect/>
          <a:stretch>
            <a:fillRect/>
          </a:stretch>
        </p:blipFill>
        <p:spPr bwMode="auto">
          <a:xfrm>
            <a:off x="0" y="304800"/>
            <a:ext cx="9144000" cy="5365750"/>
          </a:xfrm>
          <a:prstGeom prst="rect">
            <a:avLst/>
          </a:prstGeom>
          <a:noFill/>
          <a:ln w="9525">
            <a:noFill/>
            <a:miter lim="800000"/>
            <a:headEnd/>
            <a:tailEnd/>
          </a:ln>
        </p:spPr>
      </p:pic>
      <p:sp>
        <p:nvSpPr>
          <p:cNvPr id="41987" name="Text Box 4"/>
          <p:cNvSpPr txBox="1">
            <a:spLocks noChangeArrowheads="1"/>
          </p:cNvSpPr>
          <p:nvPr/>
        </p:nvSpPr>
        <p:spPr bwMode="auto">
          <a:xfrm>
            <a:off x="2235200" y="5756275"/>
            <a:ext cx="4848225" cy="457200"/>
          </a:xfrm>
          <a:prstGeom prst="rect">
            <a:avLst/>
          </a:prstGeom>
          <a:noFill/>
          <a:ln w="9525">
            <a:noFill/>
            <a:miter lim="800000"/>
            <a:headEnd/>
            <a:tailEnd/>
          </a:ln>
        </p:spPr>
        <p:txBody>
          <a:bodyPr wrap="none">
            <a:spAutoFit/>
          </a:bodyPr>
          <a:lstStyle/>
          <a:p>
            <a:r>
              <a:rPr lang="en-US" i="1"/>
              <a:t>Discovery, Susan Constant, Godspeed</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amestownDraw"/>
          <p:cNvPicPr>
            <a:picLocks noChangeAspect="1" noChangeArrowheads="1"/>
          </p:cNvPicPr>
          <p:nvPr/>
        </p:nvPicPr>
        <p:blipFill>
          <a:blip r:embed="rId3" cstate="print"/>
          <a:srcRect/>
          <a:stretch>
            <a:fillRect/>
          </a:stretch>
        </p:blipFill>
        <p:spPr bwMode="auto">
          <a:xfrm>
            <a:off x="0" y="0"/>
            <a:ext cx="5668963" cy="6858000"/>
          </a:xfrm>
          <a:prstGeom prst="rect">
            <a:avLst/>
          </a:prstGeom>
          <a:noFill/>
          <a:ln w="9525">
            <a:noFill/>
            <a:miter lim="800000"/>
            <a:headEnd/>
            <a:tailEnd/>
          </a:ln>
        </p:spPr>
      </p:pic>
      <p:sp>
        <p:nvSpPr>
          <p:cNvPr id="43011" name="Text Box 3"/>
          <p:cNvSpPr txBox="1">
            <a:spLocks noChangeArrowheads="1"/>
          </p:cNvSpPr>
          <p:nvPr/>
        </p:nvSpPr>
        <p:spPr bwMode="auto">
          <a:xfrm>
            <a:off x="5927725" y="727075"/>
            <a:ext cx="3216275" cy="457200"/>
          </a:xfrm>
          <a:prstGeom prst="rect">
            <a:avLst/>
          </a:prstGeom>
          <a:noFill/>
          <a:ln w="9525">
            <a:noFill/>
            <a:miter lim="800000"/>
            <a:headEnd/>
            <a:tailEnd/>
          </a:ln>
        </p:spPr>
        <p:txBody>
          <a:bodyPr>
            <a:spAutoFit/>
          </a:bodyPr>
          <a:lstStyle/>
          <a:p>
            <a:endParaRPr lang="en-US"/>
          </a:p>
        </p:txBody>
      </p:sp>
      <p:sp>
        <p:nvSpPr>
          <p:cNvPr id="43012" name="Text Box 4"/>
          <p:cNvSpPr txBox="1">
            <a:spLocks noChangeArrowheads="1"/>
          </p:cNvSpPr>
          <p:nvPr/>
        </p:nvSpPr>
        <p:spPr bwMode="auto">
          <a:xfrm>
            <a:off x="6096000" y="2743200"/>
            <a:ext cx="2667000" cy="1370013"/>
          </a:xfrm>
          <a:prstGeom prst="rect">
            <a:avLst/>
          </a:prstGeom>
          <a:noFill/>
          <a:ln w="9525">
            <a:noFill/>
            <a:miter lim="800000"/>
            <a:headEnd/>
            <a:tailEnd/>
          </a:ln>
        </p:spPr>
        <p:txBody>
          <a:bodyPr>
            <a:spAutoFit/>
          </a:bodyPr>
          <a:lstStyle/>
          <a:p>
            <a:pPr>
              <a:spcBef>
                <a:spcPct val="50000"/>
              </a:spcBef>
            </a:pPr>
            <a:r>
              <a:rPr lang="en-US"/>
              <a:t>Activity inside Jamestown </a:t>
            </a:r>
          </a:p>
          <a:p>
            <a:pPr>
              <a:spcBef>
                <a:spcPct val="50000"/>
              </a:spcBef>
            </a:pPr>
            <a:r>
              <a:rPr lang="en-US"/>
              <a:t>~1608</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A Jamestown Chronology</a:t>
            </a:r>
          </a:p>
        </p:txBody>
      </p:sp>
      <p:sp>
        <p:nvSpPr>
          <p:cNvPr id="44035" name="Rectangle 3"/>
          <p:cNvSpPr>
            <a:spLocks noGrp="1" noChangeArrowheads="1"/>
          </p:cNvSpPr>
          <p:nvPr>
            <p:ph type="body" idx="1"/>
          </p:nvPr>
        </p:nvSpPr>
        <p:spPr/>
        <p:txBody>
          <a:bodyPr/>
          <a:lstStyle/>
          <a:p>
            <a:pPr eaLnBrk="1" hangingPunct="1"/>
            <a:r>
              <a:rPr lang="en-US" smtClean="0"/>
              <a:t>1585-90	The “Lost Colony”</a:t>
            </a:r>
          </a:p>
          <a:p>
            <a:pPr eaLnBrk="1" hangingPunct="1"/>
            <a:r>
              <a:rPr lang="en-US" smtClean="0"/>
              <a:t>1607	Landing of 105 men</a:t>
            </a:r>
          </a:p>
          <a:p>
            <a:pPr eaLnBrk="1" hangingPunct="1"/>
            <a:r>
              <a:rPr lang="en-US" smtClean="0"/>
              <a:t>1608	Fire and starvation –50 survivors</a:t>
            </a:r>
          </a:p>
          <a:p>
            <a:pPr eaLnBrk="1" hangingPunct="1"/>
            <a:r>
              <a:rPr lang="en-US" smtClean="0"/>
              <a:t>1609	Arrival of women population &gt;200</a:t>
            </a:r>
          </a:p>
          <a:p>
            <a:pPr eaLnBrk="1" hangingPunct="1"/>
            <a:r>
              <a:rPr lang="en-US" smtClean="0"/>
              <a:t>1609-10	“Starving Time” 40 survivors</a:t>
            </a:r>
          </a:p>
          <a:p>
            <a:pPr eaLnBrk="1" hangingPunct="1"/>
            <a:r>
              <a:rPr lang="en-US" smtClean="0"/>
              <a:t>1610	Near abandonment</a:t>
            </a:r>
          </a:p>
          <a:p>
            <a:pPr eaLnBrk="1" hangingPunct="1">
              <a:buFontTx/>
              <a:buNone/>
            </a:pPr>
            <a:endParaRPr lang="en-US" smtClean="0"/>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6600" smtClean="0"/>
              <a:t>1619</a:t>
            </a:r>
          </a:p>
        </p:txBody>
      </p:sp>
      <p:sp>
        <p:nvSpPr>
          <p:cNvPr id="45059" name="Text Box 3"/>
          <p:cNvSpPr txBox="1">
            <a:spLocks noChangeArrowheads="1"/>
          </p:cNvSpPr>
          <p:nvPr/>
        </p:nvSpPr>
        <p:spPr bwMode="auto">
          <a:xfrm>
            <a:off x="1260475" y="2209800"/>
            <a:ext cx="361950" cy="1311275"/>
          </a:xfrm>
          <a:prstGeom prst="rect">
            <a:avLst/>
          </a:prstGeom>
          <a:noFill/>
          <a:ln w="9525">
            <a:noFill/>
            <a:miter lim="800000"/>
            <a:headEnd/>
            <a:tailEnd/>
          </a:ln>
        </p:spPr>
        <p:txBody>
          <a:bodyPr wrap="none">
            <a:spAutoFit/>
          </a:bodyPr>
          <a:lstStyle/>
          <a:p>
            <a:pPr algn="l">
              <a:buFontTx/>
              <a:buChar char="•"/>
            </a:pPr>
            <a:endParaRPr lang="en-US" sz="4000"/>
          </a:p>
          <a:p>
            <a:pPr algn="l">
              <a:buFontTx/>
              <a:buChar char="•"/>
            </a:pPr>
            <a:endParaRPr lang="en-US" sz="4000"/>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6600" smtClean="0"/>
              <a:t>1619</a:t>
            </a:r>
          </a:p>
        </p:txBody>
      </p:sp>
      <p:sp>
        <p:nvSpPr>
          <p:cNvPr id="46083" name="Text Box 3"/>
          <p:cNvSpPr txBox="1">
            <a:spLocks noChangeArrowheads="1"/>
          </p:cNvSpPr>
          <p:nvPr/>
        </p:nvSpPr>
        <p:spPr bwMode="auto">
          <a:xfrm>
            <a:off x="1260475" y="2209800"/>
            <a:ext cx="5357813" cy="1311275"/>
          </a:xfrm>
          <a:prstGeom prst="rect">
            <a:avLst/>
          </a:prstGeom>
          <a:noFill/>
          <a:ln w="9525">
            <a:noFill/>
            <a:miter lim="800000"/>
            <a:headEnd/>
            <a:tailEnd/>
          </a:ln>
        </p:spPr>
        <p:txBody>
          <a:bodyPr wrap="none">
            <a:spAutoFit/>
          </a:bodyPr>
          <a:lstStyle/>
          <a:p>
            <a:pPr algn="l">
              <a:buFontTx/>
              <a:buChar char="•"/>
            </a:pPr>
            <a:r>
              <a:rPr lang="en-US" sz="4000"/>
              <a:t>First Elected Legislature</a:t>
            </a:r>
          </a:p>
          <a:p>
            <a:pPr algn="l">
              <a:buFontTx/>
              <a:buChar char="•"/>
            </a:pPr>
            <a:endParaRPr lang="en-US" sz="4000"/>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6600" smtClean="0"/>
              <a:t>1619</a:t>
            </a:r>
          </a:p>
        </p:txBody>
      </p:sp>
      <p:sp>
        <p:nvSpPr>
          <p:cNvPr id="47107" name="Text Box 3"/>
          <p:cNvSpPr txBox="1">
            <a:spLocks noChangeArrowheads="1"/>
          </p:cNvSpPr>
          <p:nvPr/>
        </p:nvSpPr>
        <p:spPr bwMode="auto">
          <a:xfrm>
            <a:off x="1260475" y="2209800"/>
            <a:ext cx="5357813" cy="1920875"/>
          </a:xfrm>
          <a:prstGeom prst="rect">
            <a:avLst/>
          </a:prstGeom>
          <a:noFill/>
          <a:ln w="9525">
            <a:noFill/>
            <a:miter lim="800000"/>
            <a:headEnd/>
            <a:tailEnd/>
          </a:ln>
        </p:spPr>
        <p:txBody>
          <a:bodyPr wrap="none">
            <a:spAutoFit/>
          </a:bodyPr>
          <a:lstStyle/>
          <a:p>
            <a:pPr algn="l">
              <a:buFontTx/>
              <a:buChar char="•"/>
            </a:pPr>
            <a:r>
              <a:rPr lang="en-US" sz="4000"/>
              <a:t>First Elected Legislature</a:t>
            </a:r>
          </a:p>
          <a:p>
            <a:pPr algn="l">
              <a:buFontTx/>
              <a:buChar char="•"/>
            </a:pPr>
            <a:r>
              <a:rPr lang="en-US" sz="4000"/>
              <a:t>First Slave Ship</a:t>
            </a:r>
          </a:p>
          <a:p>
            <a:pPr algn="l">
              <a:buFontTx/>
              <a:buChar char="•"/>
            </a:pPr>
            <a:endParaRPr lang="en-US" sz="4000"/>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6600" smtClean="0"/>
              <a:t>1619</a:t>
            </a:r>
          </a:p>
        </p:txBody>
      </p:sp>
      <p:sp>
        <p:nvSpPr>
          <p:cNvPr id="48131" name="Text Box 3"/>
          <p:cNvSpPr txBox="1">
            <a:spLocks noChangeArrowheads="1"/>
          </p:cNvSpPr>
          <p:nvPr/>
        </p:nvSpPr>
        <p:spPr bwMode="auto">
          <a:xfrm>
            <a:off x="1260475" y="2209800"/>
            <a:ext cx="5357813" cy="2530475"/>
          </a:xfrm>
          <a:prstGeom prst="rect">
            <a:avLst/>
          </a:prstGeom>
          <a:noFill/>
          <a:ln w="9525">
            <a:noFill/>
            <a:miter lim="800000"/>
            <a:headEnd/>
            <a:tailEnd/>
          </a:ln>
        </p:spPr>
        <p:txBody>
          <a:bodyPr wrap="none">
            <a:spAutoFit/>
          </a:bodyPr>
          <a:lstStyle/>
          <a:p>
            <a:pPr algn="l">
              <a:buFontTx/>
              <a:buChar char="•"/>
            </a:pPr>
            <a:r>
              <a:rPr lang="en-US" sz="4000"/>
              <a:t>First Elected Legislature</a:t>
            </a:r>
          </a:p>
          <a:p>
            <a:pPr algn="l">
              <a:buFontTx/>
              <a:buChar char="•"/>
            </a:pPr>
            <a:r>
              <a:rPr lang="en-US" sz="4000"/>
              <a:t>First Slave Ship</a:t>
            </a:r>
          </a:p>
          <a:p>
            <a:pPr algn="l">
              <a:buFontTx/>
              <a:buChar char="•"/>
            </a:pPr>
            <a:r>
              <a:rPr lang="en-US" sz="4000"/>
              <a:t>First Thanksgiving</a:t>
            </a:r>
          </a:p>
          <a:p>
            <a:pPr algn="l">
              <a:buFontTx/>
              <a:buChar char="•"/>
            </a:pPr>
            <a:endParaRPr lang="en-US" sz="400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85800" y="2286000"/>
            <a:ext cx="7772400" cy="1143000"/>
          </a:xfrm>
        </p:spPr>
        <p:txBody>
          <a:bodyPr/>
          <a:lstStyle/>
          <a:p>
            <a:pPr eaLnBrk="1" hangingPunct="1"/>
            <a:r>
              <a:rPr lang="en-US" smtClean="0"/>
              <a:t>The Native Population</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idx="1"/>
          </p:nvPr>
        </p:nvSpPr>
        <p:spPr>
          <a:xfrm>
            <a:off x="228600" y="1981200"/>
            <a:ext cx="8686800" cy="4114800"/>
          </a:xfrm>
        </p:spPr>
        <p:txBody>
          <a:bodyPr/>
          <a:lstStyle/>
          <a:p>
            <a:pPr eaLnBrk="1" hangingPunct="1">
              <a:buFontTx/>
              <a:buNone/>
            </a:pPr>
            <a:r>
              <a:rPr lang="en-US" smtClean="0">
                <a:latin typeface="Garamond" pitchFamily="18" charset="0"/>
              </a:rPr>
              <a:t>Outline:</a:t>
            </a:r>
          </a:p>
          <a:p>
            <a:pPr lvl="1" eaLnBrk="1" hangingPunct="1"/>
            <a:r>
              <a:rPr lang="en-US" smtClean="0">
                <a:latin typeface="Garamond" pitchFamily="18" charset="0"/>
              </a:rPr>
              <a:t>Meanings of Thanksgiving</a:t>
            </a:r>
          </a:p>
          <a:p>
            <a:pPr lvl="2" eaLnBrk="1" hangingPunct="1"/>
            <a:endParaRPr lang="en-US" smtClean="0">
              <a:latin typeface="Garamond" pitchFamily="18" charset="0"/>
            </a:endParaRPr>
          </a:p>
          <a:p>
            <a:pPr lvl="1" eaLnBrk="1" hangingPunct="1"/>
            <a:endParaRPr lang="en-US" smtClean="0">
              <a:latin typeface="Garamond" pitchFamily="18" charset="0"/>
            </a:endParaRP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3" cstate="print"/>
          <a:srcRect/>
          <a:stretch>
            <a:fillRect/>
          </a:stretch>
        </p:blipFill>
        <p:spPr bwMode="auto">
          <a:xfrm>
            <a:off x="2590800" y="152400"/>
            <a:ext cx="5948363" cy="6553200"/>
          </a:xfrm>
          <a:prstGeom prst="rect">
            <a:avLst/>
          </a:prstGeom>
          <a:noFill/>
          <a:ln w="9525">
            <a:noFill/>
            <a:miter lim="800000"/>
            <a:headEnd/>
            <a:tailEnd/>
          </a:ln>
        </p:spPr>
      </p:pic>
      <p:sp>
        <p:nvSpPr>
          <p:cNvPr id="50179" name="Text Box 4"/>
          <p:cNvSpPr txBox="1">
            <a:spLocks noChangeArrowheads="1"/>
          </p:cNvSpPr>
          <p:nvPr/>
        </p:nvSpPr>
        <p:spPr bwMode="auto">
          <a:xfrm>
            <a:off x="0" y="5029200"/>
            <a:ext cx="2438400" cy="1552575"/>
          </a:xfrm>
          <a:prstGeom prst="rect">
            <a:avLst/>
          </a:prstGeom>
          <a:noFill/>
          <a:ln w="9525">
            <a:noFill/>
            <a:miter lim="800000"/>
            <a:headEnd/>
            <a:tailEnd/>
          </a:ln>
        </p:spPr>
        <p:txBody>
          <a:bodyPr>
            <a:spAutoFit/>
          </a:bodyPr>
          <a:lstStyle/>
          <a:p>
            <a:r>
              <a:rPr lang="en-US"/>
              <a:t>John White’s</a:t>
            </a:r>
          </a:p>
          <a:p>
            <a:r>
              <a:rPr lang="en-US" b="1" i="1"/>
              <a:t>Indian Village at</a:t>
            </a:r>
          </a:p>
          <a:p>
            <a:r>
              <a:rPr lang="en-US" b="1" i="1"/>
              <a:t>Pomeiooc</a:t>
            </a:r>
          </a:p>
          <a:p>
            <a:r>
              <a:rPr lang="en-US" i="1"/>
              <a:t>(1585-1586)</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ph sz="half" idx="1"/>
          </p:nvPr>
        </p:nvPicPr>
        <p:blipFill>
          <a:blip r:embed="rId3" cstate="print"/>
          <a:srcRect/>
          <a:stretch>
            <a:fillRect/>
          </a:stretch>
        </p:blipFill>
        <p:spPr>
          <a:xfrm>
            <a:off x="5075238" y="152400"/>
            <a:ext cx="3787775" cy="6324600"/>
          </a:xfrm>
          <a:noFill/>
        </p:spPr>
      </p:pic>
      <p:sp>
        <p:nvSpPr>
          <p:cNvPr id="51203" name="Text Box 6"/>
          <p:cNvSpPr txBox="1">
            <a:spLocks noChangeArrowheads="1"/>
          </p:cNvSpPr>
          <p:nvPr/>
        </p:nvSpPr>
        <p:spPr bwMode="auto">
          <a:xfrm>
            <a:off x="228600" y="4343400"/>
            <a:ext cx="4495800" cy="2282825"/>
          </a:xfrm>
          <a:prstGeom prst="rect">
            <a:avLst/>
          </a:prstGeom>
          <a:noFill/>
          <a:ln w="9525">
            <a:noFill/>
            <a:miter lim="800000"/>
            <a:headEnd/>
            <a:tailEnd/>
          </a:ln>
        </p:spPr>
        <p:txBody>
          <a:bodyPr>
            <a:spAutoFit/>
          </a:bodyPr>
          <a:lstStyle/>
          <a:p>
            <a:r>
              <a:rPr lang="en-US"/>
              <a:t>John White’s</a:t>
            </a:r>
          </a:p>
          <a:p>
            <a:r>
              <a:rPr lang="en-US" b="1" i="1"/>
              <a:t>Indians Dancing Around A Circle of Posts</a:t>
            </a:r>
          </a:p>
          <a:p>
            <a:r>
              <a:rPr lang="en-US"/>
              <a:t>and </a:t>
            </a:r>
          </a:p>
          <a:p>
            <a:r>
              <a:rPr lang="en-US" b="1" i="1"/>
              <a:t>Indian Village of Secoton</a:t>
            </a:r>
            <a:endParaRPr lang="en-US" i="1"/>
          </a:p>
          <a:p>
            <a:r>
              <a:rPr lang="en-US" i="1"/>
              <a:t>(1585-1586)</a:t>
            </a:r>
          </a:p>
        </p:txBody>
      </p:sp>
      <p:pic>
        <p:nvPicPr>
          <p:cNvPr id="51204" name="Picture 7"/>
          <p:cNvPicPr>
            <a:picLocks noChangeAspect="1" noChangeArrowheads="1"/>
          </p:cNvPicPr>
          <p:nvPr>
            <p:ph sz="half" idx="2"/>
          </p:nvPr>
        </p:nvPicPr>
        <p:blipFill>
          <a:blip r:embed="rId4" cstate="print"/>
          <a:srcRect/>
          <a:stretch>
            <a:fillRect/>
          </a:stretch>
        </p:blipFill>
        <p:spPr>
          <a:xfrm>
            <a:off x="228600" y="228600"/>
            <a:ext cx="4572000" cy="3825875"/>
          </a:xfrm>
          <a:noFill/>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8"/>
          <p:cNvGraphicFramePr>
            <a:graphicFrameLocks noChangeAspect="1"/>
          </p:cNvGraphicFramePr>
          <p:nvPr>
            <p:ph sz="half" idx="2"/>
          </p:nvPr>
        </p:nvGraphicFramePr>
        <p:xfrm>
          <a:off x="0" y="990600"/>
          <a:ext cx="9144000" cy="4867275"/>
        </p:xfrm>
        <a:graphic>
          <a:graphicData uri="http://schemas.openxmlformats.org/presentationml/2006/ole">
            <p:oleObj spid="_x0000_s3074" name="CorelPhotoPaint.Image.10" r:id="rId4" imgW="641524" imgH="341276" progId="CorelPhotoPaint.Image.10">
              <p:embed/>
            </p:oleObj>
          </a:graphicData>
        </a:graphic>
      </p:graphicFrame>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ocaDisney"/>
          <p:cNvPicPr>
            <a:picLocks noChangeAspect="1" noChangeArrowheads="1"/>
          </p:cNvPicPr>
          <p:nvPr/>
        </p:nvPicPr>
        <p:blipFill>
          <a:blip r:embed="rId3" cstate="print"/>
          <a:srcRect/>
          <a:stretch>
            <a:fillRect/>
          </a:stretch>
        </p:blipFill>
        <p:spPr bwMode="auto">
          <a:xfrm>
            <a:off x="1600200" y="0"/>
            <a:ext cx="4791075" cy="6858000"/>
          </a:xfrm>
          <a:prstGeom prst="rect">
            <a:avLst/>
          </a:prstGeom>
          <a:noFill/>
          <a:ln w="9525">
            <a:noFill/>
            <a:miter lim="800000"/>
            <a:headEnd/>
            <a:tailEnd/>
          </a:ln>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PocaDisney"/>
          <p:cNvPicPr>
            <a:picLocks noChangeAspect="1" noChangeArrowheads="1"/>
          </p:cNvPicPr>
          <p:nvPr/>
        </p:nvPicPr>
        <p:blipFill>
          <a:blip r:embed="rId4" cstate="print"/>
          <a:srcRect/>
          <a:stretch>
            <a:fillRect/>
          </a:stretch>
        </p:blipFill>
        <p:spPr bwMode="auto">
          <a:xfrm>
            <a:off x="1600200" y="0"/>
            <a:ext cx="4791075" cy="6858000"/>
          </a:xfrm>
          <a:prstGeom prst="rect">
            <a:avLst/>
          </a:prstGeom>
          <a:noFill/>
          <a:ln w="9525">
            <a:noFill/>
            <a:miter lim="800000"/>
            <a:headEnd/>
            <a:tailEnd/>
          </a:ln>
        </p:spPr>
      </p:pic>
      <p:graphicFrame>
        <p:nvGraphicFramePr>
          <p:cNvPr id="4098" name="Object 3"/>
          <p:cNvGraphicFramePr>
            <a:graphicFrameLocks noChangeAspect="1"/>
          </p:cNvGraphicFramePr>
          <p:nvPr/>
        </p:nvGraphicFramePr>
        <p:xfrm>
          <a:off x="1676400" y="838200"/>
          <a:ext cx="4572000" cy="4572000"/>
        </p:xfrm>
        <a:graphic>
          <a:graphicData uri="http://schemas.openxmlformats.org/presentationml/2006/ole">
            <p:oleObj spid="_x0000_s4098" name="CorelDRAW" r:id="rId5" imgW="1765097" imgH="1765097" progId="CorelDRAW.Graphic.10">
              <p:embed/>
            </p:oleObj>
          </a:graphicData>
        </a:graphic>
      </p:graphicFrame>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3" cstate="print"/>
          <a:srcRect/>
          <a:stretch>
            <a:fillRect/>
          </a:stretch>
        </p:blipFill>
        <p:spPr bwMode="auto">
          <a:xfrm>
            <a:off x="5308600" y="228600"/>
            <a:ext cx="3835400" cy="6477000"/>
          </a:xfrm>
          <a:prstGeom prst="rect">
            <a:avLst/>
          </a:prstGeom>
          <a:noFill/>
          <a:ln w="9525">
            <a:noFill/>
            <a:miter lim="800000"/>
            <a:headEnd/>
            <a:tailEnd/>
          </a:ln>
        </p:spPr>
      </p:pic>
      <p:sp>
        <p:nvSpPr>
          <p:cNvPr id="53251" name="Text Box 4"/>
          <p:cNvSpPr txBox="1">
            <a:spLocks noChangeArrowheads="1"/>
          </p:cNvSpPr>
          <p:nvPr/>
        </p:nvSpPr>
        <p:spPr bwMode="auto">
          <a:xfrm>
            <a:off x="3581400" y="990600"/>
            <a:ext cx="1828800" cy="3743325"/>
          </a:xfrm>
          <a:prstGeom prst="rect">
            <a:avLst/>
          </a:prstGeom>
          <a:noFill/>
          <a:ln w="9525">
            <a:noFill/>
            <a:miter lim="800000"/>
            <a:headEnd/>
            <a:tailEnd/>
          </a:ln>
        </p:spPr>
        <p:txBody>
          <a:bodyPr>
            <a:spAutoFit/>
          </a:bodyPr>
          <a:lstStyle/>
          <a:p>
            <a:r>
              <a:rPr lang="en-US"/>
              <a:t>John White’s</a:t>
            </a:r>
          </a:p>
          <a:p>
            <a:r>
              <a:rPr lang="en-US" b="1" i="1"/>
              <a:t>Indian Woman and Baby of Pomieooc</a:t>
            </a:r>
            <a:r>
              <a:rPr lang="en-US" i="1"/>
              <a:t> </a:t>
            </a:r>
            <a:r>
              <a:rPr lang="en-US"/>
              <a:t>and</a:t>
            </a:r>
          </a:p>
          <a:p>
            <a:r>
              <a:rPr lang="en-US" b="1" i="1"/>
              <a:t>Indian Woman and Young Girl</a:t>
            </a:r>
          </a:p>
          <a:p>
            <a:r>
              <a:rPr lang="en-US" i="1"/>
              <a:t>(1585-1586)</a:t>
            </a:r>
          </a:p>
        </p:txBody>
      </p:sp>
      <p:pic>
        <p:nvPicPr>
          <p:cNvPr id="53252" name="Picture 5"/>
          <p:cNvPicPr>
            <a:picLocks noChangeAspect="1" noChangeArrowheads="1"/>
          </p:cNvPicPr>
          <p:nvPr/>
        </p:nvPicPr>
        <p:blipFill>
          <a:blip r:embed="rId4" cstate="print"/>
          <a:srcRect/>
          <a:stretch>
            <a:fillRect/>
          </a:stretch>
        </p:blipFill>
        <p:spPr bwMode="auto">
          <a:xfrm>
            <a:off x="0" y="228600"/>
            <a:ext cx="3643313" cy="6477000"/>
          </a:xfrm>
          <a:prstGeom prst="rect">
            <a:avLst/>
          </a:prstGeom>
          <a:noFill/>
          <a:ln w="9525">
            <a:noFill/>
            <a:miter lim="800000"/>
            <a:headEnd/>
            <a:tailEnd/>
          </a:ln>
        </p:spPr>
      </p:pic>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ph sz="half" idx="2"/>
          </p:nvPr>
        </p:nvPicPr>
        <p:blipFill>
          <a:blip r:embed="rId3" cstate="print"/>
          <a:srcRect/>
          <a:stretch>
            <a:fillRect/>
          </a:stretch>
        </p:blipFill>
        <p:spPr>
          <a:xfrm>
            <a:off x="0" y="533400"/>
            <a:ext cx="3244850" cy="6019800"/>
          </a:xfrm>
          <a:noFill/>
        </p:spPr>
      </p:pic>
      <p:pic>
        <p:nvPicPr>
          <p:cNvPr id="54275" name="Picture 8"/>
          <p:cNvPicPr>
            <a:picLocks noChangeAspect="1" noChangeArrowheads="1"/>
          </p:cNvPicPr>
          <p:nvPr>
            <p:ph sz="half" idx="1"/>
          </p:nvPr>
        </p:nvPicPr>
        <p:blipFill>
          <a:blip r:embed="rId4" cstate="print"/>
          <a:srcRect/>
          <a:stretch>
            <a:fillRect/>
          </a:stretch>
        </p:blipFill>
        <p:spPr>
          <a:xfrm>
            <a:off x="5354638" y="457200"/>
            <a:ext cx="3789362" cy="6096000"/>
          </a:xfrm>
          <a:noFill/>
        </p:spPr>
      </p:pic>
      <p:sp>
        <p:nvSpPr>
          <p:cNvPr id="54276" name="Text Box 11"/>
          <p:cNvSpPr txBox="1">
            <a:spLocks noChangeArrowheads="1"/>
          </p:cNvSpPr>
          <p:nvPr/>
        </p:nvSpPr>
        <p:spPr bwMode="auto">
          <a:xfrm>
            <a:off x="3352800" y="990600"/>
            <a:ext cx="1828800" cy="3013075"/>
          </a:xfrm>
          <a:prstGeom prst="rect">
            <a:avLst/>
          </a:prstGeom>
          <a:noFill/>
          <a:ln w="9525">
            <a:noFill/>
            <a:miter lim="800000"/>
            <a:headEnd/>
            <a:tailEnd/>
          </a:ln>
        </p:spPr>
        <p:txBody>
          <a:bodyPr>
            <a:spAutoFit/>
          </a:bodyPr>
          <a:lstStyle/>
          <a:p>
            <a:r>
              <a:rPr lang="en-US"/>
              <a:t>John White’s</a:t>
            </a:r>
          </a:p>
          <a:p>
            <a:r>
              <a:rPr lang="en-US" b="1" i="1"/>
              <a:t>Indian Woman of Secoton</a:t>
            </a:r>
          </a:p>
          <a:p>
            <a:r>
              <a:rPr lang="en-US" i="1"/>
              <a:t> </a:t>
            </a:r>
            <a:r>
              <a:rPr lang="en-US"/>
              <a:t>and</a:t>
            </a:r>
          </a:p>
          <a:p>
            <a:r>
              <a:rPr lang="en-US" b="1" i="1"/>
              <a:t>Indian Elder or Chief</a:t>
            </a:r>
          </a:p>
          <a:p>
            <a:r>
              <a:rPr lang="en-US" i="1"/>
              <a:t>(1585-1586)</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Opechancanough"/>
          <p:cNvPicPr>
            <a:picLocks noChangeAspect="1" noChangeArrowheads="1"/>
          </p:cNvPicPr>
          <p:nvPr>
            <p:ph idx="1"/>
          </p:nvPr>
        </p:nvPicPr>
        <p:blipFill>
          <a:blip r:embed="rId3" cstate="print"/>
          <a:srcRect/>
          <a:stretch>
            <a:fillRect/>
          </a:stretch>
        </p:blipFill>
        <p:spPr>
          <a:xfrm>
            <a:off x="2362200" y="381000"/>
            <a:ext cx="4752975" cy="6096000"/>
          </a:xfrm>
          <a:noFill/>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The Historical Pocahontas</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The Historical Pocahontas</a:t>
            </a:r>
          </a:p>
        </p:txBody>
      </p:sp>
      <p:sp>
        <p:nvSpPr>
          <p:cNvPr id="57347" name="Rectangle 3"/>
          <p:cNvSpPr>
            <a:spLocks noGrp="1" noChangeArrowheads="1"/>
          </p:cNvSpPr>
          <p:nvPr>
            <p:ph type="body" idx="1"/>
          </p:nvPr>
        </p:nvSpPr>
        <p:spPr/>
        <p:txBody>
          <a:bodyPr/>
          <a:lstStyle/>
          <a:p>
            <a:pPr eaLnBrk="1" hangingPunct="1"/>
            <a:r>
              <a:rPr lang="en-US" smtClean="0"/>
              <a:t>~1595	born daughter of Powhatan</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228600" y="1981200"/>
            <a:ext cx="8686800" cy="4114800"/>
          </a:xfrm>
        </p:spPr>
        <p:txBody>
          <a:bodyPr/>
          <a:lstStyle/>
          <a:p>
            <a:pPr eaLnBrk="1" hangingPunct="1">
              <a:buFontTx/>
              <a:buNone/>
            </a:pPr>
            <a:r>
              <a:rPr lang="en-US" smtClean="0">
                <a:latin typeface="Garamond" pitchFamily="18" charset="0"/>
              </a:rPr>
              <a:t>Outline:</a:t>
            </a:r>
          </a:p>
          <a:p>
            <a:pPr lvl="1" eaLnBrk="1" hangingPunct="1"/>
            <a:r>
              <a:rPr lang="en-US" smtClean="0">
                <a:latin typeface="Garamond" pitchFamily="18" charset="0"/>
              </a:rPr>
              <a:t>Meanings of Thanksgiving</a:t>
            </a:r>
          </a:p>
          <a:p>
            <a:pPr lvl="1" eaLnBrk="1" hangingPunct="1"/>
            <a:r>
              <a:rPr lang="en-US" smtClean="0">
                <a:latin typeface="Garamond" pitchFamily="18" charset="0"/>
              </a:rPr>
              <a:t>The First Virginia Thanksgiving</a:t>
            </a:r>
          </a:p>
          <a:p>
            <a:pPr lvl="2" eaLnBrk="1" hangingPunct="1"/>
            <a:endParaRPr lang="en-US" smtClean="0">
              <a:latin typeface="Garamond" pitchFamily="18" charset="0"/>
            </a:endParaRPr>
          </a:p>
          <a:p>
            <a:pPr lvl="1" eaLnBrk="1" hangingPunct="1"/>
            <a:endParaRPr lang="en-US" smtClean="0">
              <a:latin typeface="Garamond" pitchFamily="18" charset="0"/>
            </a:endParaRP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t>The Historical Pocahontas</a:t>
            </a:r>
          </a:p>
        </p:txBody>
      </p:sp>
      <p:sp>
        <p:nvSpPr>
          <p:cNvPr id="58371" name="Rectangle 3"/>
          <p:cNvSpPr>
            <a:spLocks noGrp="1" noChangeArrowheads="1"/>
          </p:cNvSpPr>
          <p:nvPr>
            <p:ph type="body" idx="1"/>
          </p:nvPr>
        </p:nvSpPr>
        <p:spPr/>
        <p:txBody>
          <a:bodyPr/>
          <a:lstStyle/>
          <a:p>
            <a:pPr eaLnBrk="1" hangingPunct="1"/>
            <a:r>
              <a:rPr lang="en-US" smtClean="0"/>
              <a:t>~1595	born daughter of Powhatan</a:t>
            </a:r>
          </a:p>
          <a:p>
            <a:pPr eaLnBrk="1" hangingPunct="1"/>
            <a:r>
              <a:rPr lang="en-US" smtClean="0"/>
              <a:t>1607	the “rescue” of John Smith</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The Historical Pocahontas</a:t>
            </a:r>
          </a:p>
        </p:txBody>
      </p:sp>
      <p:sp>
        <p:nvSpPr>
          <p:cNvPr id="59395" name="Rectangle 3"/>
          <p:cNvSpPr>
            <a:spLocks noGrp="1" noChangeArrowheads="1"/>
          </p:cNvSpPr>
          <p:nvPr>
            <p:ph type="body" idx="1"/>
          </p:nvPr>
        </p:nvSpPr>
        <p:spPr/>
        <p:txBody>
          <a:bodyPr/>
          <a:lstStyle/>
          <a:p>
            <a:pPr eaLnBrk="1" hangingPunct="1"/>
            <a:r>
              <a:rPr lang="en-US" smtClean="0"/>
              <a:t>~1595	born daughter of Powhatan</a:t>
            </a:r>
          </a:p>
          <a:p>
            <a:pPr eaLnBrk="1" hangingPunct="1"/>
            <a:r>
              <a:rPr lang="en-US" smtClean="0"/>
              <a:t>1607	the “rescue” of John Smith</a:t>
            </a:r>
          </a:p>
          <a:p>
            <a:pPr eaLnBrk="1" hangingPunct="1"/>
            <a:r>
              <a:rPr lang="en-US" smtClean="0"/>
              <a:t>1607-9	assistance to Jamestown settlers</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ocaStatue"/>
          <p:cNvPicPr>
            <a:picLocks noChangeAspect="1" noChangeArrowheads="1"/>
          </p:cNvPicPr>
          <p:nvPr/>
        </p:nvPicPr>
        <p:blipFill>
          <a:blip r:embed="rId3" cstate="print"/>
          <a:srcRect/>
          <a:stretch>
            <a:fillRect/>
          </a:stretch>
        </p:blipFill>
        <p:spPr bwMode="auto">
          <a:xfrm>
            <a:off x="2562225" y="0"/>
            <a:ext cx="4019550" cy="6858000"/>
          </a:xfrm>
          <a:prstGeom prst="rect">
            <a:avLst/>
          </a:prstGeom>
          <a:noFill/>
          <a:ln w="9525">
            <a:noFill/>
            <a:miter lim="800000"/>
            <a:headEnd/>
            <a:tailEnd/>
          </a:ln>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ph/>
          </p:nvPr>
        </p:nvGraphicFramePr>
        <p:xfrm>
          <a:off x="1747838" y="0"/>
          <a:ext cx="5775325" cy="6858000"/>
        </p:xfrm>
        <a:graphic>
          <a:graphicData uri="http://schemas.openxmlformats.org/presentationml/2006/ole">
            <p:oleObj spid="_x0000_s5122" name="CorelPhotoPaint.Image.10" r:id="rId3" imgW="6311111" imgH="7492063" progId="CorelPhotoPaint.Image.10">
              <p:embed/>
            </p:oleObj>
          </a:graphicData>
        </a:graphic>
      </p:graphicFrame>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The Historical Pocahontas</a:t>
            </a:r>
          </a:p>
        </p:txBody>
      </p:sp>
      <p:sp>
        <p:nvSpPr>
          <p:cNvPr id="61443" name="Rectangle 3"/>
          <p:cNvSpPr>
            <a:spLocks noGrp="1" noChangeArrowheads="1"/>
          </p:cNvSpPr>
          <p:nvPr>
            <p:ph type="body" idx="1"/>
          </p:nvPr>
        </p:nvSpPr>
        <p:spPr/>
        <p:txBody>
          <a:bodyPr/>
          <a:lstStyle/>
          <a:p>
            <a:pPr eaLnBrk="1" hangingPunct="1"/>
            <a:r>
              <a:rPr lang="en-US" smtClean="0"/>
              <a:t>~1595	born daughter of Powhatan</a:t>
            </a:r>
          </a:p>
          <a:p>
            <a:pPr eaLnBrk="1" hangingPunct="1"/>
            <a:r>
              <a:rPr lang="en-US" smtClean="0"/>
              <a:t>1607	the “rescue” of John Smith</a:t>
            </a:r>
          </a:p>
          <a:p>
            <a:pPr eaLnBrk="1" hangingPunct="1"/>
            <a:r>
              <a:rPr lang="en-US" smtClean="0"/>
              <a:t>1607-9	assistance to Jamestown settlers</a:t>
            </a:r>
          </a:p>
          <a:p>
            <a:pPr eaLnBrk="1" hangingPunct="1"/>
            <a:r>
              <a:rPr lang="en-US" smtClean="0"/>
              <a:t>1612	abduction as hostage</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p:txBody>
          <a:bodyPr/>
          <a:lstStyle/>
          <a:p>
            <a:pPr eaLnBrk="1" hangingPunct="1"/>
            <a:r>
              <a:rPr lang="en-US" smtClean="0"/>
              <a:t>The Historical Pocahontas</a:t>
            </a:r>
          </a:p>
        </p:txBody>
      </p:sp>
      <p:sp>
        <p:nvSpPr>
          <p:cNvPr id="62467" name="Rectangle 1027"/>
          <p:cNvSpPr>
            <a:spLocks noGrp="1" noChangeArrowheads="1"/>
          </p:cNvSpPr>
          <p:nvPr>
            <p:ph type="body" idx="1"/>
          </p:nvPr>
        </p:nvSpPr>
        <p:spPr/>
        <p:txBody>
          <a:bodyPr/>
          <a:lstStyle/>
          <a:p>
            <a:pPr eaLnBrk="1" hangingPunct="1"/>
            <a:r>
              <a:rPr lang="en-US" smtClean="0"/>
              <a:t>~1595	born daughter of Powhatan</a:t>
            </a:r>
          </a:p>
          <a:p>
            <a:pPr eaLnBrk="1" hangingPunct="1"/>
            <a:r>
              <a:rPr lang="en-US" smtClean="0"/>
              <a:t>1607	the “rescue” of John Smith</a:t>
            </a:r>
          </a:p>
          <a:p>
            <a:pPr eaLnBrk="1" hangingPunct="1"/>
            <a:r>
              <a:rPr lang="en-US" smtClean="0"/>
              <a:t>1607-9	assistance to Jamestown settlers</a:t>
            </a:r>
          </a:p>
          <a:p>
            <a:pPr eaLnBrk="1" hangingPunct="1"/>
            <a:r>
              <a:rPr lang="en-US" smtClean="0"/>
              <a:t>1612	abduction as hostage</a:t>
            </a:r>
          </a:p>
          <a:p>
            <a:pPr eaLnBrk="1" hangingPunct="1"/>
            <a:r>
              <a:rPr lang="en-US" smtClean="0"/>
              <a:t>1613 	baptism as Rebecca</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aptism_pocahontas"/>
          <p:cNvPicPr>
            <a:picLocks noChangeAspect="1" noChangeArrowheads="1"/>
          </p:cNvPicPr>
          <p:nvPr/>
        </p:nvPicPr>
        <p:blipFill>
          <a:blip r:embed="rId3" cstate="print"/>
          <a:srcRect/>
          <a:stretch>
            <a:fillRect/>
          </a:stretch>
        </p:blipFill>
        <p:spPr bwMode="auto">
          <a:xfrm>
            <a:off x="0" y="0"/>
            <a:ext cx="9144000" cy="5995988"/>
          </a:xfrm>
          <a:prstGeom prst="rect">
            <a:avLst/>
          </a:prstGeom>
          <a:noFill/>
          <a:ln w="9525">
            <a:noFill/>
            <a:miter lim="800000"/>
            <a:headEnd/>
            <a:tailEnd/>
          </a:ln>
        </p:spPr>
      </p:pic>
      <p:sp>
        <p:nvSpPr>
          <p:cNvPr id="63491" name="Text Box 3"/>
          <p:cNvSpPr txBox="1">
            <a:spLocks noChangeArrowheads="1"/>
          </p:cNvSpPr>
          <p:nvPr/>
        </p:nvSpPr>
        <p:spPr bwMode="auto">
          <a:xfrm>
            <a:off x="838200" y="6172200"/>
            <a:ext cx="7359650" cy="457200"/>
          </a:xfrm>
          <a:prstGeom prst="rect">
            <a:avLst/>
          </a:prstGeom>
          <a:noFill/>
          <a:ln w="9525">
            <a:noFill/>
            <a:miter lim="800000"/>
            <a:headEnd/>
            <a:tailEnd/>
          </a:ln>
        </p:spPr>
        <p:txBody>
          <a:bodyPr wrap="none">
            <a:spAutoFit/>
          </a:bodyPr>
          <a:lstStyle/>
          <a:p>
            <a:r>
              <a:rPr lang="en-US" i="1"/>
              <a:t>The Baptism of Pocahontas</a:t>
            </a:r>
            <a:r>
              <a:rPr lang="en-US"/>
              <a:t> – John Gadsby Chapman 1840</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The Historical Pocahontas</a:t>
            </a:r>
          </a:p>
        </p:txBody>
      </p:sp>
      <p:sp>
        <p:nvSpPr>
          <p:cNvPr id="64515" name="Rectangle 3"/>
          <p:cNvSpPr>
            <a:spLocks noGrp="1" noChangeArrowheads="1"/>
          </p:cNvSpPr>
          <p:nvPr>
            <p:ph type="body" idx="1"/>
          </p:nvPr>
        </p:nvSpPr>
        <p:spPr/>
        <p:txBody>
          <a:bodyPr/>
          <a:lstStyle/>
          <a:p>
            <a:pPr eaLnBrk="1" hangingPunct="1"/>
            <a:r>
              <a:rPr lang="en-US" smtClean="0"/>
              <a:t>~1595	born daughter of Powhatan</a:t>
            </a:r>
          </a:p>
          <a:p>
            <a:pPr eaLnBrk="1" hangingPunct="1"/>
            <a:r>
              <a:rPr lang="en-US" smtClean="0"/>
              <a:t>1607	the “rescue” of John Smith</a:t>
            </a:r>
          </a:p>
          <a:p>
            <a:pPr eaLnBrk="1" hangingPunct="1"/>
            <a:r>
              <a:rPr lang="en-US" smtClean="0"/>
              <a:t>1607-9	assistance to Jamestown settlers</a:t>
            </a:r>
          </a:p>
          <a:p>
            <a:pPr eaLnBrk="1" hangingPunct="1"/>
            <a:r>
              <a:rPr lang="en-US" smtClean="0"/>
              <a:t>1612	abduction as hostage</a:t>
            </a:r>
          </a:p>
          <a:p>
            <a:pPr eaLnBrk="1" hangingPunct="1"/>
            <a:r>
              <a:rPr lang="en-US" smtClean="0"/>
              <a:t>1613 	baptism as Rebecca</a:t>
            </a:r>
          </a:p>
          <a:p>
            <a:pPr eaLnBrk="1" hangingPunct="1"/>
            <a:r>
              <a:rPr lang="en-US" smtClean="0"/>
              <a:t>1614 	marriage to John Rolfe</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edding"/>
          <p:cNvPicPr>
            <a:picLocks noChangeAspect="1" noChangeArrowheads="1"/>
          </p:cNvPicPr>
          <p:nvPr/>
        </p:nvPicPr>
        <p:blipFill>
          <a:blip r:embed="rId3" cstate="print"/>
          <a:srcRect/>
          <a:stretch>
            <a:fillRect/>
          </a:stretch>
        </p:blipFill>
        <p:spPr bwMode="auto">
          <a:xfrm>
            <a:off x="838200" y="838200"/>
            <a:ext cx="7696200" cy="5119688"/>
          </a:xfrm>
          <a:prstGeom prst="rect">
            <a:avLst/>
          </a:prstGeom>
          <a:noFill/>
          <a:ln w="9525">
            <a:noFill/>
            <a:miter lim="800000"/>
            <a:headEnd/>
            <a:tailEnd/>
          </a:ln>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The Historical Pocahontas</a:t>
            </a:r>
          </a:p>
        </p:txBody>
      </p:sp>
      <p:sp>
        <p:nvSpPr>
          <p:cNvPr id="66563" name="Rectangle 3"/>
          <p:cNvSpPr>
            <a:spLocks noGrp="1" noChangeArrowheads="1"/>
          </p:cNvSpPr>
          <p:nvPr>
            <p:ph type="body" idx="1"/>
          </p:nvPr>
        </p:nvSpPr>
        <p:spPr/>
        <p:txBody>
          <a:bodyPr/>
          <a:lstStyle/>
          <a:p>
            <a:pPr eaLnBrk="1" hangingPunct="1"/>
            <a:r>
              <a:rPr lang="en-US" smtClean="0"/>
              <a:t>~1595	born daughter of Powhatan</a:t>
            </a:r>
          </a:p>
          <a:p>
            <a:pPr eaLnBrk="1" hangingPunct="1"/>
            <a:r>
              <a:rPr lang="en-US" smtClean="0"/>
              <a:t>1607	the “rescue” of John Smith</a:t>
            </a:r>
          </a:p>
          <a:p>
            <a:pPr eaLnBrk="1" hangingPunct="1"/>
            <a:r>
              <a:rPr lang="en-US" smtClean="0"/>
              <a:t>1607-9	assistance to Jamestown settlers</a:t>
            </a:r>
          </a:p>
          <a:p>
            <a:pPr eaLnBrk="1" hangingPunct="1"/>
            <a:r>
              <a:rPr lang="en-US" smtClean="0"/>
              <a:t>1612	abduction as hostage</a:t>
            </a:r>
          </a:p>
          <a:p>
            <a:pPr eaLnBrk="1" hangingPunct="1"/>
            <a:r>
              <a:rPr lang="en-US" smtClean="0"/>
              <a:t>1613 	baptism as Rebecca</a:t>
            </a:r>
          </a:p>
          <a:p>
            <a:pPr eaLnBrk="1" hangingPunct="1"/>
            <a:r>
              <a:rPr lang="en-US" smtClean="0"/>
              <a:t>1614 	marriage to John Rolfe</a:t>
            </a:r>
          </a:p>
          <a:p>
            <a:pPr eaLnBrk="1" hangingPunct="1"/>
            <a:r>
              <a:rPr lang="en-US" smtClean="0"/>
              <a:t>1615	birth of Thomas Rolfe</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228600" y="1981200"/>
            <a:ext cx="8686800" cy="4114800"/>
          </a:xfrm>
        </p:spPr>
        <p:txBody>
          <a:bodyPr/>
          <a:lstStyle/>
          <a:p>
            <a:pPr eaLnBrk="1" hangingPunct="1">
              <a:buFontTx/>
              <a:buNone/>
            </a:pPr>
            <a:r>
              <a:rPr lang="en-US" smtClean="0">
                <a:latin typeface="Garamond" pitchFamily="18" charset="0"/>
              </a:rPr>
              <a:t>Outline:</a:t>
            </a:r>
          </a:p>
          <a:p>
            <a:pPr lvl="1" eaLnBrk="1" hangingPunct="1"/>
            <a:r>
              <a:rPr lang="en-US" smtClean="0">
                <a:latin typeface="Garamond" pitchFamily="18" charset="0"/>
              </a:rPr>
              <a:t>Meanings of Thanksgiving</a:t>
            </a:r>
          </a:p>
          <a:p>
            <a:pPr lvl="1" eaLnBrk="1" hangingPunct="1"/>
            <a:r>
              <a:rPr lang="en-US" smtClean="0">
                <a:latin typeface="Garamond" pitchFamily="18" charset="0"/>
              </a:rPr>
              <a:t>The First Virginia Thanksgiving</a:t>
            </a:r>
          </a:p>
          <a:p>
            <a:pPr lvl="2" eaLnBrk="1" hangingPunct="1"/>
            <a:r>
              <a:rPr lang="en-US" smtClean="0">
                <a:latin typeface="Garamond" pitchFamily="18" charset="0"/>
              </a:rPr>
              <a:t>The First Virginia Settlement</a:t>
            </a:r>
          </a:p>
          <a:p>
            <a:pPr lvl="2" eaLnBrk="1" hangingPunct="1"/>
            <a:endParaRPr lang="en-US" smtClean="0">
              <a:latin typeface="Garamond" pitchFamily="18" charset="0"/>
            </a:endParaRPr>
          </a:p>
          <a:p>
            <a:pPr lvl="1" eaLnBrk="1" hangingPunct="1"/>
            <a:endParaRPr lang="en-US" smtClean="0">
              <a:latin typeface="Garamond" pitchFamily="18" charset="0"/>
            </a:endParaRP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The Historical Pocahontas</a:t>
            </a:r>
          </a:p>
        </p:txBody>
      </p:sp>
      <p:sp>
        <p:nvSpPr>
          <p:cNvPr id="67587" name="Rectangle 3"/>
          <p:cNvSpPr>
            <a:spLocks noGrp="1" noChangeArrowheads="1"/>
          </p:cNvSpPr>
          <p:nvPr>
            <p:ph type="body" idx="1"/>
          </p:nvPr>
        </p:nvSpPr>
        <p:spPr/>
        <p:txBody>
          <a:bodyPr/>
          <a:lstStyle/>
          <a:p>
            <a:pPr eaLnBrk="1" hangingPunct="1"/>
            <a:r>
              <a:rPr lang="en-US" sz="2800" smtClean="0"/>
              <a:t>~1595	born daughter of Powhatan</a:t>
            </a:r>
          </a:p>
          <a:p>
            <a:pPr eaLnBrk="1" hangingPunct="1"/>
            <a:r>
              <a:rPr lang="en-US" sz="2800" smtClean="0"/>
              <a:t>1607	the “rescue” of John Smith</a:t>
            </a:r>
          </a:p>
          <a:p>
            <a:pPr eaLnBrk="1" hangingPunct="1"/>
            <a:r>
              <a:rPr lang="en-US" sz="2800" smtClean="0"/>
              <a:t>1607-9	assistance to Jamestown settlers</a:t>
            </a:r>
          </a:p>
          <a:p>
            <a:pPr eaLnBrk="1" hangingPunct="1"/>
            <a:r>
              <a:rPr lang="en-US" sz="2800" smtClean="0"/>
              <a:t>1612	abduction as hostage</a:t>
            </a:r>
          </a:p>
          <a:p>
            <a:pPr eaLnBrk="1" hangingPunct="1"/>
            <a:r>
              <a:rPr lang="en-US" sz="2800" smtClean="0"/>
              <a:t>1613 	baptism as Rebecca</a:t>
            </a:r>
          </a:p>
          <a:p>
            <a:pPr eaLnBrk="1" hangingPunct="1"/>
            <a:r>
              <a:rPr lang="en-US" sz="2800" smtClean="0"/>
              <a:t>1614 	marriage to John Rolfe</a:t>
            </a:r>
          </a:p>
          <a:p>
            <a:pPr eaLnBrk="1" hangingPunct="1"/>
            <a:r>
              <a:rPr lang="en-US" sz="2800" smtClean="0"/>
              <a:t>1615	birth of Thomas Rolfe</a:t>
            </a:r>
          </a:p>
          <a:p>
            <a:pPr eaLnBrk="1" hangingPunct="1"/>
            <a:r>
              <a:rPr lang="en-US" sz="2800" smtClean="0"/>
              <a:t>1616	trip to England</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oca1616"/>
          <p:cNvPicPr>
            <a:picLocks noChangeAspect="1" noChangeArrowheads="1"/>
          </p:cNvPicPr>
          <p:nvPr/>
        </p:nvPicPr>
        <p:blipFill>
          <a:blip r:embed="rId3" cstate="print"/>
          <a:srcRect/>
          <a:stretch>
            <a:fillRect/>
          </a:stretch>
        </p:blipFill>
        <p:spPr bwMode="auto">
          <a:xfrm>
            <a:off x="2133600" y="228600"/>
            <a:ext cx="4754563" cy="6494463"/>
          </a:xfrm>
          <a:prstGeom prst="rect">
            <a:avLst/>
          </a:prstGeom>
          <a:noFill/>
          <a:ln w="9525">
            <a:noFill/>
            <a:miter lim="800000"/>
            <a:headEnd/>
            <a:tailEnd/>
          </a:ln>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ocaSmithEngland"/>
          <p:cNvPicPr>
            <a:picLocks noChangeAspect="1" noChangeArrowheads="1"/>
          </p:cNvPicPr>
          <p:nvPr/>
        </p:nvPicPr>
        <p:blipFill>
          <a:blip r:embed="rId3" cstate="print"/>
          <a:srcRect/>
          <a:stretch>
            <a:fillRect/>
          </a:stretch>
        </p:blipFill>
        <p:spPr bwMode="auto">
          <a:xfrm>
            <a:off x="0" y="-33338"/>
            <a:ext cx="9144000" cy="6923088"/>
          </a:xfrm>
          <a:prstGeom prst="rect">
            <a:avLst/>
          </a:prstGeom>
          <a:noFill/>
          <a:ln w="9525">
            <a:noFill/>
            <a:miter lim="800000"/>
            <a:headEnd/>
            <a:tailEnd/>
          </a:ln>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685800" y="609600"/>
            <a:ext cx="7772400" cy="1143000"/>
          </a:xfrm>
        </p:spPr>
        <p:txBody>
          <a:bodyPr/>
          <a:lstStyle/>
          <a:p>
            <a:pPr eaLnBrk="1" hangingPunct="1"/>
            <a:r>
              <a:rPr lang="en-US" smtClean="0"/>
              <a:t>The Rescue</a:t>
            </a:r>
          </a:p>
        </p:txBody>
      </p:sp>
      <p:sp>
        <p:nvSpPr>
          <p:cNvPr id="70659" name="Text Box 4"/>
          <p:cNvSpPr txBox="1">
            <a:spLocks noChangeArrowheads="1"/>
          </p:cNvSpPr>
          <p:nvPr/>
        </p:nvSpPr>
        <p:spPr bwMode="auto">
          <a:xfrm>
            <a:off x="3505200" y="2971800"/>
            <a:ext cx="2224088" cy="1739900"/>
          </a:xfrm>
          <a:prstGeom prst="rect">
            <a:avLst/>
          </a:prstGeom>
          <a:noFill/>
          <a:ln w="9525">
            <a:noFill/>
            <a:miter lim="800000"/>
            <a:headEnd/>
            <a:tailEnd/>
          </a:ln>
        </p:spPr>
        <p:txBody>
          <a:bodyPr wrap="none">
            <a:spAutoFit/>
          </a:bodyPr>
          <a:lstStyle/>
          <a:p>
            <a:pPr algn="l">
              <a:buFontTx/>
              <a:buChar char="•"/>
            </a:pPr>
            <a:r>
              <a:rPr lang="en-US" sz="3600"/>
              <a:t>Execution</a:t>
            </a:r>
          </a:p>
          <a:p>
            <a:pPr algn="l">
              <a:buFontTx/>
              <a:buChar char="•"/>
            </a:pPr>
            <a:r>
              <a:rPr lang="en-US" sz="3600"/>
              <a:t>Ritual</a:t>
            </a:r>
          </a:p>
          <a:p>
            <a:pPr algn="l">
              <a:buFontTx/>
              <a:buChar char="•"/>
            </a:pPr>
            <a:r>
              <a:rPr lang="en-US" sz="3600"/>
              <a:t>Imaginary</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mithEngrave"/>
          <p:cNvPicPr>
            <a:picLocks noChangeAspect="1" noChangeArrowheads="1"/>
          </p:cNvPicPr>
          <p:nvPr/>
        </p:nvPicPr>
        <p:blipFill>
          <a:blip r:embed="rId3" cstate="print"/>
          <a:srcRect/>
          <a:stretch>
            <a:fillRect/>
          </a:stretch>
        </p:blipFill>
        <p:spPr bwMode="auto">
          <a:xfrm>
            <a:off x="609600" y="4763"/>
            <a:ext cx="8001000" cy="6783387"/>
          </a:xfrm>
          <a:prstGeom prst="rect">
            <a:avLst/>
          </a:prstGeom>
          <a:noFill/>
          <a:ln w="9525">
            <a:noFill/>
            <a:miter lim="800000"/>
            <a:headEnd/>
            <a:tailEnd/>
          </a:ln>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26"/>
          <p:cNvSpPr txBox="1">
            <a:spLocks noChangeArrowheads="1"/>
          </p:cNvSpPr>
          <p:nvPr/>
        </p:nvSpPr>
        <p:spPr bwMode="auto">
          <a:xfrm>
            <a:off x="708025" y="906463"/>
            <a:ext cx="6759575" cy="457200"/>
          </a:xfrm>
          <a:prstGeom prst="rect">
            <a:avLst/>
          </a:prstGeom>
          <a:noFill/>
          <a:ln w="9525">
            <a:noFill/>
            <a:miter lim="800000"/>
            <a:headEnd/>
            <a:tailEnd/>
          </a:ln>
        </p:spPr>
        <p:txBody>
          <a:bodyPr>
            <a:spAutoFit/>
          </a:bodyPr>
          <a:lstStyle/>
          <a:p>
            <a:pPr>
              <a:spcBef>
                <a:spcPct val="50000"/>
              </a:spcBef>
            </a:pPr>
            <a:endParaRPr lang="en-US"/>
          </a:p>
        </p:txBody>
      </p:sp>
      <p:sp>
        <p:nvSpPr>
          <p:cNvPr id="72707" name="Text Box 1027"/>
          <p:cNvSpPr txBox="1">
            <a:spLocks noChangeArrowheads="1"/>
          </p:cNvSpPr>
          <p:nvPr/>
        </p:nvSpPr>
        <p:spPr bwMode="auto">
          <a:xfrm>
            <a:off x="609600" y="685800"/>
            <a:ext cx="8183563" cy="3378200"/>
          </a:xfrm>
          <a:prstGeom prst="rect">
            <a:avLst/>
          </a:prstGeom>
          <a:noFill/>
          <a:ln w="9525">
            <a:noFill/>
            <a:miter lim="800000"/>
            <a:headEnd/>
            <a:tailEnd/>
          </a:ln>
        </p:spPr>
        <p:txBody>
          <a:bodyPr>
            <a:spAutoFit/>
          </a:bodyPr>
          <a:lstStyle/>
          <a:p>
            <a:pPr algn="l"/>
            <a:r>
              <a:rPr lang="en-US"/>
              <a:t>“After some six weeks fatting amongst those Salvage Courtiers,</a:t>
            </a:r>
          </a:p>
          <a:p>
            <a:pPr algn="l"/>
            <a:r>
              <a:rPr lang="en-US"/>
              <a:t>at the minute of my execution, she hazarded the beating out of </a:t>
            </a:r>
          </a:p>
          <a:p>
            <a:pPr algn="l"/>
            <a:r>
              <a:rPr lang="en-US"/>
              <a:t>her owne braines to save mine, and not only that, but so prevailed</a:t>
            </a:r>
          </a:p>
          <a:p>
            <a:pPr algn="l"/>
            <a:r>
              <a:rPr lang="en-US"/>
              <a:t>with her father, that I was safely conducted to James towne,</a:t>
            </a:r>
          </a:p>
          <a:p>
            <a:pPr algn="l"/>
            <a:r>
              <a:rPr lang="en-US"/>
              <a:t>where I found about eight and thirty miserable poore and sicke </a:t>
            </a:r>
          </a:p>
          <a:p>
            <a:pPr algn="l"/>
            <a:r>
              <a:rPr lang="en-US"/>
              <a:t>creatures, to keepe possession of all those territories of Virginia</a:t>
            </a:r>
          </a:p>
          <a:p>
            <a:pPr algn="l"/>
            <a:r>
              <a:rPr lang="en-US"/>
              <a:t>such was the weaknesse of this poore Common-wealth, as had</a:t>
            </a:r>
          </a:p>
          <a:p>
            <a:pPr algn="l"/>
            <a:r>
              <a:rPr lang="en-US"/>
              <a:t>the Salvages not fed us, we directly have starved.”</a:t>
            </a:r>
          </a:p>
          <a:p>
            <a:pPr algn="l"/>
            <a:endParaRPr lang="en-US"/>
          </a:p>
        </p:txBody>
      </p:sp>
      <p:sp>
        <p:nvSpPr>
          <p:cNvPr id="72708" name="Text Box 1028"/>
          <p:cNvSpPr txBox="1">
            <a:spLocks noChangeArrowheads="1"/>
          </p:cNvSpPr>
          <p:nvPr/>
        </p:nvSpPr>
        <p:spPr bwMode="auto">
          <a:xfrm>
            <a:off x="4114800" y="4038600"/>
            <a:ext cx="4483100" cy="457200"/>
          </a:xfrm>
          <a:prstGeom prst="rect">
            <a:avLst/>
          </a:prstGeom>
          <a:noFill/>
          <a:ln w="9525">
            <a:noFill/>
            <a:miter lim="800000"/>
            <a:headEnd/>
            <a:tailEnd/>
          </a:ln>
        </p:spPr>
        <p:txBody>
          <a:bodyPr wrap="none">
            <a:spAutoFit/>
          </a:bodyPr>
          <a:lstStyle/>
          <a:p>
            <a:r>
              <a:rPr lang="en-US"/>
              <a:t>John Smith </a:t>
            </a:r>
            <a:r>
              <a:rPr lang="en-US" i="1"/>
              <a:t>Generall Historie</a:t>
            </a:r>
            <a:r>
              <a:rPr lang="en-US"/>
              <a:t> 1624</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mithText"/>
          <p:cNvPicPr>
            <a:picLocks noChangeAspect="1" noChangeArrowheads="1"/>
          </p:cNvPicPr>
          <p:nvPr/>
        </p:nvPicPr>
        <p:blipFill>
          <a:blip r:embed="rId3" cstate="print"/>
          <a:srcRect/>
          <a:stretch>
            <a:fillRect/>
          </a:stretch>
        </p:blipFill>
        <p:spPr bwMode="auto">
          <a:xfrm>
            <a:off x="228600" y="1524000"/>
            <a:ext cx="8686800" cy="2487613"/>
          </a:xfrm>
          <a:prstGeom prst="rect">
            <a:avLst/>
          </a:prstGeom>
          <a:noFill/>
          <a:ln w="9525">
            <a:noFill/>
            <a:miter lim="800000"/>
            <a:headEnd/>
            <a:tailEnd/>
          </a:ln>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isneysmith"/>
          <p:cNvPicPr>
            <a:picLocks noChangeAspect="1" noChangeArrowheads="1"/>
          </p:cNvPicPr>
          <p:nvPr/>
        </p:nvPicPr>
        <p:blipFill>
          <a:blip r:embed="rId3" cstate="print"/>
          <a:srcRect/>
          <a:stretch>
            <a:fillRect/>
          </a:stretch>
        </p:blipFill>
        <p:spPr bwMode="auto">
          <a:xfrm>
            <a:off x="2174875" y="0"/>
            <a:ext cx="4791075" cy="6858000"/>
          </a:xfrm>
          <a:prstGeom prst="rect">
            <a:avLst/>
          </a:prstGeom>
          <a:noFill/>
          <a:ln w="9525">
            <a:noFill/>
            <a:miter lim="800000"/>
            <a:headEnd/>
            <a:tailEnd/>
          </a:ln>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Disneysmith"/>
          <p:cNvPicPr>
            <a:picLocks noChangeAspect="1" noChangeArrowheads="1"/>
          </p:cNvPicPr>
          <p:nvPr/>
        </p:nvPicPr>
        <p:blipFill>
          <a:blip r:embed="rId4" cstate="print"/>
          <a:srcRect/>
          <a:stretch>
            <a:fillRect/>
          </a:stretch>
        </p:blipFill>
        <p:spPr bwMode="auto">
          <a:xfrm>
            <a:off x="2174875" y="0"/>
            <a:ext cx="4791075" cy="6858000"/>
          </a:xfrm>
          <a:prstGeom prst="rect">
            <a:avLst/>
          </a:prstGeom>
          <a:noFill/>
          <a:ln w="9525">
            <a:noFill/>
            <a:miter lim="800000"/>
            <a:headEnd/>
            <a:tailEnd/>
          </a:ln>
        </p:spPr>
      </p:pic>
      <p:graphicFrame>
        <p:nvGraphicFramePr>
          <p:cNvPr id="6146" name="Object 3"/>
          <p:cNvGraphicFramePr>
            <a:graphicFrameLocks noChangeAspect="1"/>
          </p:cNvGraphicFramePr>
          <p:nvPr/>
        </p:nvGraphicFramePr>
        <p:xfrm>
          <a:off x="2209800" y="0"/>
          <a:ext cx="4806950" cy="6858000"/>
        </p:xfrm>
        <a:graphic>
          <a:graphicData uri="http://schemas.openxmlformats.org/presentationml/2006/ole">
            <p:oleObj spid="_x0000_s6146" name="CorelPhotoPaint.Image.10" r:id="rId5" imgW="4550288" imgH="6491703" progId="CorelPhotoPaint.Image.10">
              <p:embed/>
            </p:oleObj>
          </a:graphicData>
        </a:graphic>
      </p:graphicFrame>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Disneysmith"/>
          <p:cNvPicPr>
            <a:picLocks noChangeAspect="1" noChangeArrowheads="1"/>
          </p:cNvPicPr>
          <p:nvPr/>
        </p:nvPicPr>
        <p:blipFill>
          <a:blip r:embed="rId4" cstate="print"/>
          <a:srcRect/>
          <a:stretch>
            <a:fillRect/>
          </a:stretch>
        </p:blipFill>
        <p:spPr bwMode="auto">
          <a:xfrm>
            <a:off x="2174875" y="0"/>
            <a:ext cx="4791075" cy="6858000"/>
          </a:xfrm>
          <a:prstGeom prst="rect">
            <a:avLst/>
          </a:prstGeom>
          <a:noFill/>
          <a:ln w="9525">
            <a:noFill/>
            <a:miter lim="800000"/>
            <a:headEnd/>
            <a:tailEnd/>
          </a:ln>
        </p:spPr>
      </p:pic>
      <p:graphicFrame>
        <p:nvGraphicFramePr>
          <p:cNvPr id="7170" name="Object 5"/>
          <p:cNvGraphicFramePr>
            <a:graphicFrameLocks noChangeAspect="1"/>
          </p:cNvGraphicFramePr>
          <p:nvPr/>
        </p:nvGraphicFramePr>
        <p:xfrm>
          <a:off x="2133600" y="0"/>
          <a:ext cx="4806950" cy="6858000"/>
        </p:xfrm>
        <a:graphic>
          <a:graphicData uri="http://schemas.openxmlformats.org/presentationml/2006/ole">
            <p:oleObj spid="_x0000_s7170" name="CorelPhotoPaint.Image.10" r:id="rId5" imgW="4550288" imgH="6491703" progId="CorelPhotoPaint.Image.10">
              <p:embed/>
            </p:oleObj>
          </a:graphicData>
        </a:graphic>
      </p:graphicFrame>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228600" y="1981200"/>
            <a:ext cx="8686800" cy="4114800"/>
          </a:xfrm>
        </p:spPr>
        <p:txBody>
          <a:bodyPr/>
          <a:lstStyle/>
          <a:p>
            <a:pPr eaLnBrk="1" hangingPunct="1">
              <a:buFontTx/>
              <a:buNone/>
            </a:pPr>
            <a:r>
              <a:rPr lang="en-US" smtClean="0">
                <a:latin typeface="Garamond" pitchFamily="18" charset="0"/>
              </a:rPr>
              <a:t>Outline:</a:t>
            </a:r>
          </a:p>
          <a:p>
            <a:pPr lvl="1" eaLnBrk="1" hangingPunct="1"/>
            <a:r>
              <a:rPr lang="en-US" smtClean="0">
                <a:latin typeface="Garamond" pitchFamily="18" charset="0"/>
              </a:rPr>
              <a:t>Meanings of Thanksgiving</a:t>
            </a:r>
          </a:p>
          <a:p>
            <a:pPr lvl="1" eaLnBrk="1" hangingPunct="1"/>
            <a:r>
              <a:rPr lang="en-US" smtClean="0">
                <a:latin typeface="Garamond" pitchFamily="18" charset="0"/>
              </a:rPr>
              <a:t>The First Virginia Thanksgiving</a:t>
            </a:r>
          </a:p>
          <a:p>
            <a:pPr lvl="2" eaLnBrk="1" hangingPunct="1"/>
            <a:r>
              <a:rPr lang="en-US" smtClean="0">
                <a:latin typeface="Garamond" pitchFamily="18" charset="0"/>
              </a:rPr>
              <a:t>The First Virginia Settlement</a:t>
            </a:r>
          </a:p>
          <a:p>
            <a:pPr lvl="2" eaLnBrk="1" hangingPunct="1"/>
            <a:r>
              <a:rPr lang="en-US" smtClean="0">
                <a:latin typeface="Garamond" pitchFamily="18" charset="0"/>
              </a:rPr>
              <a:t>The Native Population</a:t>
            </a:r>
          </a:p>
          <a:p>
            <a:pPr lvl="2" eaLnBrk="1" hangingPunct="1"/>
            <a:endParaRPr lang="en-US" smtClean="0">
              <a:latin typeface="Garamond" pitchFamily="18" charset="0"/>
            </a:endParaRPr>
          </a:p>
          <a:p>
            <a:pPr lvl="1" eaLnBrk="1" hangingPunct="1"/>
            <a:endParaRPr lang="en-US" smtClean="0">
              <a:latin typeface="Garamond" pitchFamily="18" charset="0"/>
            </a:endParaRP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The Historical Pocahontas</a:t>
            </a:r>
          </a:p>
        </p:txBody>
      </p:sp>
      <p:sp>
        <p:nvSpPr>
          <p:cNvPr id="75779" name="Rectangle 3"/>
          <p:cNvSpPr>
            <a:spLocks noGrp="1" noChangeArrowheads="1"/>
          </p:cNvSpPr>
          <p:nvPr>
            <p:ph type="body" idx="1"/>
          </p:nvPr>
        </p:nvSpPr>
        <p:spPr/>
        <p:txBody>
          <a:bodyPr/>
          <a:lstStyle/>
          <a:p>
            <a:pPr eaLnBrk="1" hangingPunct="1">
              <a:lnSpc>
                <a:spcPct val="90000"/>
              </a:lnSpc>
            </a:pPr>
            <a:r>
              <a:rPr lang="en-US" sz="2800" smtClean="0"/>
              <a:t>~1595	born daughter of Powhatan</a:t>
            </a:r>
          </a:p>
          <a:p>
            <a:pPr eaLnBrk="1" hangingPunct="1">
              <a:lnSpc>
                <a:spcPct val="90000"/>
              </a:lnSpc>
            </a:pPr>
            <a:r>
              <a:rPr lang="en-US" sz="2800" smtClean="0"/>
              <a:t>1607	the “rescue” of John Smith</a:t>
            </a:r>
          </a:p>
          <a:p>
            <a:pPr eaLnBrk="1" hangingPunct="1">
              <a:lnSpc>
                <a:spcPct val="90000"/>
              </a:lnSpc>
            </a:pPr>
            <a:r>
              <a:rPr lang="en-US" sz="2800" smtClean="0"/>
              <a:t>1607-9	assistance to Jamestown settlers</a:t>
            </a:r>
          </a:p>
          <a:p>
            <a:pPr eaLnBrk="1" hangingPunct="1">
              <a:lnSpc>
                <a:spcPct val="90000"/>
              </a:lnSpc>
            </a:pPr>
            <a:r>
              <a:rPr lang="en-US" sz="2800" smtClean="0"/>
              <a:t>1612	abduction as hostage</a:t>
            </a:r>
          </a:p>
          <a:p>
            <a:pPr eaLnBrk="1" hangingPunct="1">
              <a:lnSpc>
                <a:spcPct val="90000"/>
              </a:lnSpc>
            </a:pPr>
            <a:r>
              <a:rPr lang="en-US" sz="2800" smtClean="0"/>
              <a:t>1613 	baptism as Rebecca</a:t>
            </a:r>
          </a:p>
          <a:p>
            <a:pPr eaLnBrk="1" hangingPunct="1">
              <a:lnSpc>
                <a:spcPct val="90000"/>
              </a:lnSpc>
            </a:pPr>
            <a:r>
              <a:rPr lang="en-US" sz="2800" smtClean="0"/>
              <a:t>1614 	marriage to John Rolfe</a:t>
            </a:r>
          </a:p>
          <a:p>
            <a:pPr eaLnBrk="1" hangingPunct="1">
              <a:lnSpc>
                <a:spcPct val="90000"/>
              </a:lnSpc>
            </a:pPr>
            <a:r>
              <a:rPr lang="en-US" sz="2800" smtClean="0"/>
              <a:t>1615	birth of Thomas Rolfe</a:t>
            </a:r>
          </a:p>
          <a:p>
            <a:pPr eaLnBrk="1" hangingPunct="1">
              <a:lnSpc>
                <a:spcPct val="90000"/>
              </a:lnSpc>
            </a:pPr>
            <a:r>
              <a:rPr lang="en-US" sz="2800" smtClean="0"/>
              <a:t>1616	trip to England</a:t>
            </a:r>
          </a:p>
          <a:p>
            <a:pPr eaLnBrk="1" hangingPunct="1">
              <a:lnSpc>
                <a:spcPct val="90000"/>
              </a:lnSpc>
            </a:pPr>
            <a:r>
              <a:rPr lang="en-US" sz="2800" smtClean="0"/>
              <a:t>1617	death in England</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ocaDeath"/>
          <p:cNvPicPr>
            <a:picLocks noChangeAspect="1" noChangeArrowheads="1"/>
          </p:cNvPicPr>
          <p:nvPr/>
        </p:nvPicPr>
        <p:blipFill>
          <a:blip r:embed="rId3" cstate="print"/>
          <a:srcRect/>
          <a:stretch>
            <a:fillRect/>
          </a:stretch>
        </p:blipFill>
        <p:spPr bwMode="auto">
          <a:xfrm>
            <a:off x="1460500" y="0"/>
            <a:ext cx="6219825" cy="6858000"/>
          </a:xfrm>
          <a:prstGeom prst="rect">
            <a:avLst/>
          </a:prstGeom>
          <a:noFill/>
          <a:ln w="9525">
            <a:noFill/>
            <a:miter lim="800000"/>
            <a:headEnd/>
            <a:tailEnd/>
          </a:ln>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a:xfrm>
            <a:off x="685800" y="457200"/>
            <a:ext cx="7772400" cy="533400"/>
          </a:xfrm>
        </p:spPr>
        <p:txBody>
          <a:bodyPr/>
          <a:lstStyle/>
          <a:p>
            <a:pPr eaLnBrk="1" hangingPunct="1"/>
            <a:r>
              <a:rPr lang="en-US" sz="4000" smtClean="0"/>
              <a:t>Berkeley Plantation</a:t>
            </a:r>
          </a:p>
        </p:txBody>
      </p:sp>
      <p:pic>
        <p:nvPicPr>
          <p:cNvPr id="77827" name="Picture 4" descr="BarkeleyBackside"/>
          <p:cNvPicPr>
            <a:picLocks noChangeAspect="1" noChangeArrowheads="1"/>
          </p:cNvPicPr>
          <p:nvPr>
            <p:ph idx="1"/>
          </p:nvPr>
        </p:nvPicPr>
        <p:blipFill>
          <a:blip r:embed="rId3" cstate="print"/>
          <a:srcRect/>
          <a:stretch>
            <a:fillRect/>
          </a:stretch>
        </p:blipFill>
        <p:spPr>
          <a:xfrm>
            <a:off x="533400" y="1066800"/>
            <a:ext cx="7915275" cy="5576888"/>
          </a:xfrm>
          <a:noFill/>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mtClean="0"/>
              <a:t>Berkeley Plantation</a:t>
            </a:r>
          </a:p>
        </p:txBody>
      </p:sp>
      <p:sp>
        <p:nvSpPr>
          <p:cNvPr id="78851" name="Rectangle 3"/>
          <p:cNvSpPr>
            <a:spLocks noGrp="1" noChangeArrowheads="1"/>
          </p:cNvSpPr>
          <p:nvPr>
            <p:ph type="body" idx="1"/>
          </p:nvPr>
        </p:nvSpPr>
        <p:spPr/>
        <p:txBody>
          <a:bodyPr/>
          <a:lstStyle/>
          <a:p>
            <a:pPr eaLnBrk="1" hangingPunct="1"/>
            <a:r>
              <a:rPr lang="en-US" sz="2800" smtClean="0"/>
              <a:t>First settled in 1619 by thirty-eight men from Berkeley Parish in England.</a:t>
            </a:r>
          </a:p>
          <a:p>
            <a:pPr eaLnBrk="1" hangingPunct="1"/>
            <a:r>
              <a:rPr lang="en-US" sz="2800" smtClean="0"/>
              <a:t> They came on shore December 4, 1619 and obeyed their instructions:</a:t>
            </a:r>
          </a:p>
          <a:p>
            <a:pPr eaLnBrk="1" hangingPunct="1">
              <a:buFontTx/>
              <a:buNone/>
            </a:pPr>
            <a:r>
              <a:rPr lang="en-US" sz="2800" smtClean="0"/>
              <a:t> </a:t>
            </a:r>
            <a:r>
              <a:rPr lang="en-US" sz="2800" i="1" smtClean="0"/>
              <a:t>"Wee ordaine that the day of our ships arrivall at the place assigned for plantacon in the land of Virginia shall be yearly and perpetually keept holy as a day of thanksgiving to Almighty God."</a:t>
            </a:r>
            <a:r>
              <a:rPr lang="en-US" sz="2800" smtClean="0"/>
              <a:t> </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685800" y="6019800"/>
            <a:ext cx="7772400" cy="609600"/>
          </a:xfrm>
        </p:spPr>
        <p:txBody>
          <a:bodyPr/>
          <a:lstStyle/>
          <a:p>
            <a:pPr algn="ctr">
              <a:buFontTx/>
              <a:buNone/>
            </a:pPr>
            <a:r>
              <a:rPr lang="en-US" smtClean="0"/>
              <a:t>Landing at Berkeley</a:t>
            </a:r>
          </a:p>
        </p:txBody>
      </p:sp>
      <p:pic>
        <p:nvPicPr>
          <p:cNvPr id="79875" name="Picture 2"/>
          <p:cNvPicPr>
            <a:picLocks noChangeAspect="1" noChangeArrowheads="1"/>
          </p:cNvPicPr>
          <p:nvPr/>
        </p:nvPicPr>
        <p:blipFill>
          <a:blip r:embed="rId3" cstate="print"/>
          <a:srcRect/>
          <a:stretch>
            <a:fillRect/>
          </a:stretch>
        </p:blipFill>
        <p:spPr bwMode="auto">
          <a:xfrm>
            <a:off x="457200" y="304800"/>
            <a:ext cx="8270875" cy="5638800"/>
          </a:xfrm>
          <a:prstGeom prst="rect">
            <a:avLst/>
          </a:prstGeom>
          <a:noFill/>
          <a:ln w="9525">
            <a:noFill/>
            <a:miter lim="800000"/>
            <a:headEnd/>
            <a:tailEnd/>
          </a:ln>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MenBerkeley"/>
          <p:cNvPicPr>
            <a:picLocks noChangeAspect="1" noChangeArrowheads="1"/>
          </p:cNvPicPr>
          <p:nvPr>
            <p:ph idx="1"/>
          </p:nvPr>
        </p:nvPicPr>
        <p:blipFill>
          <a:blip r:embed="rId3" cstate="print"/>
          <a:srcRect/>
          <a:stretch>
            <a:fillRect/>
          </a:stretch>
        </p:blipFill>
        <p:spPr>
          <a:xfrm>
            <a:off x="762000" y="304800"/>
            <a:ext cx="7620000" cy="6350000"/>
          </a:xfrm>
          <a:noFill/>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title"/>
          </p:nvPr>
        </p:nvSpPr>
        <p:spPr/>
        <p:txBody>
          <a:bodyPr/>
          <a:lstStyle/>
          <a:p>
            <a:pPr eaLnBrk="1" hangingPunct="1"/>
            <a:r>
              <a:rPr lang="en-US" smtClean="0"/>
              <a:t>Berkeley Plantation with “Feast”</a:t>
            </a:r>
          </a:p>
        </p:txBody>
      </p:sp>
      <p:pic>
        <p:nvPicPr>
          <p:cNvPr id="81923" name="Picture 4" descr="BerkeleyFood"/>
          <p:cNvPicPr>
            <a:picLocks noChangeAspect="1" noChangeArrowheads="1"/>
          </p:cNvPicPr>
          <p:nvPr>
            <p:ph idx="1"/>
          </p:nvPr>
        </p:nvPicPr>
        <p:blipFill>
          <a:blip r:embed="rId3" cstate="print"/>
          <a:srcRect/>
          <a:stretch>
            <a:fillRect/>
          </a:stretch>
        </p:blipFill>
        <p:spPr>
          <a:xfrm>
            <a:off x="685800" y="1676400"/>
            <a:ext cx="7524750" cy="4916488"/>
          </a:xfrm>
          <a:noFill/>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533400"/>
            <a:ext cx="7772400" cy="457200"/>
          </a:xfrm>
        </p:spPr>
        <p:txBody>
          <a:bodyPr/>
          <a:lstStyle/>
          <a:p>
            <a:pPr eaLnBrk="1" hangingPunct="1"/>
            <a:r>
              <a:rPr lang="en-US" sz="4000" smtClean="0"/>
              <a:t>Berkeley House</a:t>
            </a:r>
          </a:p>
        </p:txBody>
      </p:sp>
      <p:sp>
        <p:nvSpPr>
          <p:cNvPr id="82947" name="Rectangle 3"/>
          <p:cNvSpPr>
            <a:spLocks noGrp="1" noChangeArrowheads="1"/>
          </p:cNvSpPr>
          <p:nvPr>
            <p:ph type="body" idx="1"/>
          </p:nvPr>
        </p:nvSpPr>
        <p:spPr>
          <a:xfrm>
            <a:off x="685800" y="1295400"/>
            <a:ext cx="7772400" cy="5181600"/>
          </a:xfrm>
        </p:spPr>
        <p:txBody>
          <a:bodyPr/>
          <a:lstStyle/>
          <a:p>
            <a:pPr eaLnBrk="1" hangingPunct="1"/>
            <a:r>
              <a:rPr lang="en-US" sz="2800" smtClean="0"/>
              <a:t>Built in 1726, by Benjamin Harrison IV and Anne Harrison.</a:t>
            </a:r>
          </a:p>
          <a:p>
            <a:pPr eaLnBrk="1" hangingPunct="1"/>
            <a:r>
              <a:rPr lang="en-US" sz="2800" smtClean="0"/>
              <a:t> Benjamin Harrison V, was a signer of the Declaration of Independence and three-time Governor of Virginia.</a:t>
            </a:r>
          </a:p>
          <a:p>
            <a:pPr eaLnBrk="1" hangingPunct="1"/>
            <a:r>
              <a:rPr lang="en-US" sz="2800" smtClean="0"/>
              <a:t>William Henry Harrison, Benjamin's third son, born at Berkeley, became the ninth President of the United States, in 1841. (His grandson, Benjamin Harrison, was the 23rd President.)</a:t>
            </a:r>
          </a:p>
          <a:p>
            <a:pPr eaLnBrk="1" hangingPunct="1"/>
            <a:r>
              <a:rPr lang="en-US" sz="2800" smtClean="0"/>
              <a:t>First ten presidents stayed here.</a:t>
            </a:r>
          </a:p>
          <a:p>
            <a:pPr eaLnBrk="1" hangingPunct="1"/>
            <a:endParaRPr lang="en-US" sz="2800" smtClean="0"/>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title"/>
          </p:nvPr>
        </p:nvSpPr>
        <p:spPr/>
        <p:txBody>
          <a:bodyPr/>
          <a:lstStyle/>
          <a:p>
            <a:pPr eaLnBrk="1" hangingPunct="1"/>
            <a:r>
              <a:rPr lang="en-US" smtClean="0"/>
              <a:t>W. H. Harrison’s Election Spin</a:t>
            </a:r>
          </a:p>
        </p:txBody>
      </p:sp>
      <p:pic>
        <p:nvPicPr>
          <p:cNvPr id="83971" name="Picture 4" descr="HarrisonLogCabin"/>
          <p:cNvPicPr>
            <a:picLocks noChangeAspect="1" noChangeArrowheads="1"/>
          </p:cNvPicPr>
          <p:nvPr>
            <p:ph idx="1"/>
          </p:nvPr>
        </p:nvPicPr>
        <p:blipFill>
          <a:blip r:embed="rId3" cstate="print"/>
          <a:srcRect/>
          <a:stretch>
            <a:fillRect/>
          </a:stretch>
        </p:blipFill>
        <p:spPr>
          <a:xfrm>
            <a:off x="685800" y="2125663"/>
            <a:ext cx="7772400" cy="3825875"/>
          </a:xfrm>
          <a:noFill/>
        </p:spPr>
      </p:pic>
      <p:sp>
        <p:nvSpPr>
          <p:cNvPr id="83972" name="Oval 7"/>
          <p:cNvSpPr>
            <a:spLocks noChangeArrowheads="1"/>
          </p:cNvSpPr>
          <p:nvPr/>
        </p:nvSpPr>
        <p:spPr bwMode="auto">
          <a:xfrm>
            <a:off x="2438400" y="4495800"/>
            <a:ext cx="3352800" cy="685800"/>
          </a:xfrm>
          <a:prstGeom prst="ellipse">
            <a:avLst/>
          </a:prstGeom>
          <a:solidFill>
            <a:schemeClr val="tx2"/>
          </a:solidFill>
          <a:ln w="9525">
            <a:solidFill>
              <a:schemeClr val="tx1"/>
            </a:solidFill>
            <a:round/>
            <a:headEnd/>
            <a:tailEnd/>
          </a:ln>
        </p:spPr>
        <p:txBody>
          <a:bodyPr wrap="none" anchor="ctr"/>
          <a:lstStyle/>
          <a:p>
            <a:r>
              <a:rPr lang="en-US">
                <a:solidFill>
                  <a:srgbClr val="000000"/>
                </a:solidFill>
              </a:rPr>
              <a:t>Birthplace</a:t>
            </a:r>
            <a:r>
              <a:rPr lang="en-US"/>
              <a:t>. </a:t>
            </a:r>
            <a:r>
              <a:rPr lang="en-US">
                <a:solidFill>
                  <a:srgbClr val="000000"/>
                </a:solidFill>
              </a:rPr>
              <a:t>Right.</a:t>
            </a:r>
          </a:p>
        </p:txBody>
      </p:sp>
      <p:sp>
        <p:nvSpPr>
          <p:cNvPr id="83973" name="Line 9"/>
          <p:cNvSpPr>
            <a:spLocks noChangeShapeType="1"/>
          </p:cNvSpPr>
          <p:nvPr/>
        </p:nvSpPr>
        <p:spPr bwMode="auto">
          <a:xfrm flipV="1">
            <a:off x="4800600" y="3657600"/>
            <a:ext cx="381000" cy="8382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533400"/>
            <a:ext cx="7772400" cy="457200"/>
          </a:xfrm>
        </p:spPr>
        <p:txBody>
          <a:bodyPr/>
          <a:lstStyle/>
          <a:p>
            <a:pPr eaLnBrk="1" hangingPunct="1"/>
            <a:r>
              <a:rPr lang="en-US" sz="4000" smtClean="0"/>
              <a:t>Other Berkeley Interesting Stuff</a:t>
            </a:r>
          </a:p>
        </p:txBody>
      </p:sp>
      <p:sp>
        <p:nvSpPr>
          <p:cNvPr id="84995" name="Rectangle 3"/>
          <p:cNvSpPr>
            <a:spLocks noGrp="1" noChangeArrowheads="1"/>
          </p:cNvSpPr>
          <p:nvPr>
            <p:ph type="body" idx="1"/>
          </p:nvPr>
        </p:nvSpPr>
        <p:spPr>
          <a:xfrm>
            <a:off x="685800" y="1295400"/>
            <a:ext cx="7772400" cy="5562600"/>
          </a:xfrm>
        </p:spPr>
        <p:txBody>
          <a:bodyPr/>
          <a:lstStyle/>
          <a:p>
            <a:pPr eaLnBrk="1" hangingPunct="1"/>
            <a:r>
              <a:rPr lang="en-US" smtClean="0"/>
              <a:t>First American bourbon whiskey distilled -- 1621, by George Thorpe, an Episcopal minister </a:t>
            </a:r>
          </a:p>
          <a:p>
            <a:pPr eaLnBrk="1" hangingPunct="1"/>
            <a:r>
              <a:rPr lang="en-US" smtClean="0"/>
              <a:t> First time Army bugle call "Taps“ was played -- July 1862, by bugler Oliver W. Norton; the melody was written at Berkeley then by General Daniel Butterfield.</a:t>
            </a:r>
          </a:p>
          <a:p>
            <a:pPr eaLnBrk="1" hangingPunct="1"/>
            <a:r>
              <a:rPr lang="en-US" smtClean="0"/>
              <a:t>Abraham Lincoln visited twice in the summer of 1862 during occupation by U. S. Army.</a:t>
            </a:r>
          </a:p>
          <a:p>
            <a:pPr eaLnBrk="1" hangingPunct="1"/>
            <a:endParaRPr lang="en-US" smtClean="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idx="1"/>
          </p:nvPr>
        </p:nvSpPr>
        <p:spPr>
          <a:xfrm>
            <a:off x="228600" y="1981200"/>
            <a:ext cx="8686800" cy="4114800"/>
          </a:xfrm>
        </p:spPr>
        <p:txBody>
          <a:bodyPr/>
          <a:lstStyle/>
          <a:p>
            <a:pPr eaLnBrk="1" hangingPunct="1">
              <a:buFontTx/>
              <a:buNone/>
            </a:pPr>
            <a:r>
              <a:rPr lang="en-US" smtClean="0">
                <a:latin typeface="Garamond" pitchFamily="18" charset="0"/>
              </a:rPr>
              <a:t>Outline:</a:t>
            </a:r>
          </a:p>
          <a:p>
            <a:pPr lvl="1" eaLnBrk="1" hangingPunct="1"/>
            <a:r>
              <a:rPr lang="en-US" smtClean="0">
                <a:latin typeface="Garamond" pitchFamily="18" charset="0"/>
              </a:rPr>
              <a:t>Meanings of Thanksgiving</a:t>
            </a:r>
          </a:p>
          <a:p>
            <a:pPr lvl="1" eaLnBrk="1" hangingPunct="1"/>
            <a:r>
              <a:rPr lang="en-US" smtClean="0">
                <a:latin typeface="Garamond" pitchFamily="18" charset="0"/>
              </a:rPr>
              <a:t>The First Virginia Thanksgiving</a:t>
            </a:r>
          </a:p>
          <a:p>
            <a:pPr lvl="2" eaLnBrk="1" hangingPunct="1"/>
            <a:r>
              <a:rPr lang="en-US" smtClean="0">
                <a:latin typeface="Garamond" pitchFamily="18" charset="0"/>
              </a:rPr>
              <a:t>The First Virginia Settlement</a:t>
            </a:r>
          </a:p>
          <a:p>
            <a:pPr lvl="2" eaLnBrk="1" hangingPunct="1"/>
            <a:r>
              <a:rPr lang="en-US" smtClean="0">
                <a:latin typeface="Garamond" pitchFamily="18" charset="0"/>
              </a:rPr>
              <a:t>The Native Population</a:t>
            </a:r>
          </a:p>
          <a:p>
            <a:pPr lvl="2" eaLnBrk="1" hangingPunct="1"/>
            <a:r>
              <a:rPr lang="en-US" smtClean="0">
                <a:latin typeface="Garamond" pitchFamily="18" charset="0"/>
              </a:rPr>
              <a:t>Pocahontas, John Smith, and John Rolfe</a:t>
            </a:r>
          </a:p>
          <a:p>
            <a:pPr lvl="1" eaLnBrk="1" hangingPunct="1"/>
            <a:endParaRPr lang="en-US" smtClean="0">
              <a:latin typeface="Garamond" pitchFamily="18" charset="0"/>
            </a:endParaRPr>
          </a:p>
          <a:p>
            <a:pPr lvl="1" eaLnBrk="1" hangingPunct="1"/>
            <a:endParaRPr lang="en-US" smtClean="0">
              <a:latin typeface="Garamond" pitchFamily="18" charset="0"/>
            </a:endParaRPr>
          </a:p>
        </p:txBody>
      </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533400"/>
            <a:ext cx="7772400" cy="457200"/>
          </a:xfrm>
        </p:spPr>
        <p:txBody>
          <a:bodyPr/>
          <a:lstStyle/>
          <a:p>
            <a:pPr eaLnBrk="1" hangingPunct="1"/>
            <a:r>
              <a:rPr lang="en-US" sz="4000" smtClean="0"/>
              <a:t>Even More Berkeley Interesting Stuff</a:t>
            </a:r>
          </a:p>
        </p:txBody>
      </p:sp>
      <p:sp>
        <p:nvSpPr>
          <p:cNvPr id="86019" name="Rectangle 3"/>
          <p:cNvSpPr>
            <a:spLocks noGrp="1" noChangeArrowheads="1"/>
          </p:cNvSpPr>
          <p:nvPr>
            <p:ph type="body" idx="1"/>
          </p:nvPr>
        </p:nvSpPr>
        <p:spPr>
          <a:xfrm>
            <a:off x="685800" y="1295400"/>
            <a:ext cx="7772400" cy="4191000"/>
          </a:xfrm>
        </p:spPr>
        <p:txBody>
          <a:bodyPr/>
          <a:lstStyle/>
          <a:p>
            <a:pPr eaLnBrk="1" hangingPunct="1"/>
            <a:r>
              <a:rPr lang="en-US" smtClean="0"/>
              <a:t>Harrison family forced to leave – never to regain the house.</a:t>
            </a:r>
          </a:p>
          <a:p>
            <a:pPr eaLnBrk="1" hangingPunct="1"/>
            <a:r>
              <a:rPr lang="en-US" smtClean="0"/>
              <a:t> The house went into disrepair until purchased in 1907 by John Jamieson, a Scotsman who had served as a drummer boy in the U. S. Army during the Civil War. </a:t>
            </a:r>
          </a:p>
          <a:p>
            <a:pPr eaLnBrk="1" hangingPunct="1"/>
            <a:r>
              <a:rPr lang="en-US" smtClean="0"/>
              <a:t>Jamieson family still owns it.</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title"/>
          </p:nvPr>
        </p:nvSpPr>
        <p:spPr>
          <a:xfrm>
            <a:off x="685800" y="609600"/>
            <a:ext cx="7772400" cy="609600"/>
          </a:xfrm>
        </p:spPr>
        <p:txBody>
          <a:bodyPr/>
          <a:lstStyle/>
          <a:p>
            <a:pPr eaLnBrk="1" hangingPunct="1"/>
            <a:r>
              <a:rPr lang="en-US" sz="4000" smtClean="0"/>
              <a:t>Imaginary View of Plymouth Thanksgiving</a:t>
            </a:r>
          </a:p>
        </p:txBody>
      </p:sp>
      <p:pic>
        <p:nvPicPr>
          <p:cNvPr id="87043" name="Picture 4" descr="Pilgims"/>
          <p:cNvPicPr>
            <a:picLocks noChangeAspect="1" noChangeArrowheads="1"/>
          </p:cNvPicPr>
          <p:nvPr>
            <p:ph idx="1"/>
          </p:nvPr>
        </p:nvPicPr>
        <p:blipFill>
          <a:blip r:embed="rId3" cstate="print"/>
          <a:srcRect/>
          <a:stretch>
            <a:fillRect/>
          </a:stretch>
        </p:blipFill>
        <p:spPr>
          <a:xfrm>
            <a:off x="685800" y="1447800"/>
            <a:ext cx="7772400" cy="5011738"/>
          </a:xfrm>
          <a:noFill/>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title"/>
          </p:nvPr>
        </p:nvSpPr>
        <p:spPr>
          <a:xfrm>
            <a:off x="685800" y="457200"/>
            <a:ext cx="7772400" cy="1143000"/>
          </a:xfrm>
        </p:spPr>
        <p:txBody>
          <a:bodyPr/>
          <a:lstStyle/>
          <a:p>
            <a:pPr eaLnBrk="1" hangingPunct="1"/>
            <a:r>
              <a:rPr lang="en-US" sz="4000" smtClean="0"/>
              <a:t>Close-up Emphasizing Non-History </a:t>
            </a:r>
          </a:p>
        </p:txBody>
      </p:sp>
      <p:pic>
        <p:nvPicPr>
          <p:cNvPr id="88067" name="Picture 4" descr="PilgrimsDetail"/>
          <p:cNvPicPr>
            <a:picLocks noChangeAspect="1" noChangeArrowheads="1"/>
          </p:cNvPicPr>
          <p:nvPr>
            <p:ph idx="1"/>
          </p:nvPr>
        </p:nvPicPr>
        <p:blipFill>
          <a:blip r:embed="rId3" cstate="print"/>
          <a:srcRect/>
          <a:stretch>
            <a:fillRect/>
          </a:stretch>
        </p:blipFill>
        <p:spPr>
          <a:xfrm>
            <a:off x="685800" y="1752600"/>
            <a:ext cx="7772400" cy="5083175"/>
          </a:xfrm>
          <a:noFill/>
        </p:spPr>
      </p:pic>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3"/>
          <p:cNvSpPr txBox="1">
            <a:spLocks noChangeArrowheads="1"/>
          </p:cNvSpPr>
          <p:nvPr/>
        </p:nvSpPr>
        <p:spPr bwMode="auto">
          <a:xfrm>
            <a:off x="228600" y="188913"/>
            <a:ext cx="8686800" cy="5818187"/>
          </a:xfrm>
          <a:prstGeom prst="rect">
            <a:avLst/>
          </a:prstGeom>
          <a:noFill/>
          <a:ln w="9525">
            <a:noFill/>
            <a:miter lim="800000"/>
            <a:headEnd/>
            <a:tailEnd/>
          </a:ln>
        </p:spPr>
        <p:txBody>
          <a:bodyPr>
            <a:spAutoFit/>
          </a:bodyPr>
          <a:lstStyle/>
          <a:p>
            <a:pPr>
              <a:spcBef>
                <a:spcPct val="50000"/>
              </a:spcBef>
            </a:pPr>
            <a:r>
              <a:rPr lang="en-US" sz="3200"/>
              <a:t>In 1638, the Puritans and their Indian allies signed the Treaty of Hartford, which declared the Pequot nation dissolved. The spirit behind this genocide is encapsulated in the victory sermon of Increase Mather, a leading Puritan minister, who asked his congregation to thank God </a:t>
            </a:r>
            <a:r>
              <a:rPr lang="en-US" sz="3600" b="1"/>
              <a:t>'that on this day we have sent six hundred heathen souls to hell'</a:t>
            </a:r>
            <a:r>
              <a:rPr lang="en-US" sz="3200"/>
              <a:t> </a:t>
            </a:r>
          </a:p>
          <a:p>
            <a:pPr algn="r">
              <a:spcBef>
                <a:spcPct val="50000"/>
              </a:spcBef>
            </a:pPr>
            <a:r>
              <a:rPr lang="en-US"/>
              <a:t>Chalk, Frank and Kurt Jonassohn. (1990)</a:t>
            </a:r>
          </a:p>
          <a:p>
            <a:pPr algn="r">
              <a:spcBef>
                <a:spcPct val="50000"/>
              </a:spcBef>
            </a:pPr>
            <a:r>
              <a:rPr lang="en-US"/>
              <a:t> </a:t>
            </a:r>
            <a:r>
              <a:rPr lang="en-US" i="1"/>
              <a:t>The History and Sociology of Genocide: </a:t>
            </a:r>
          </a:p>
          <a:p>
            <a:pPr algn="r">
              <a:spcBef>
                <a:spcPct val="50000"/>
              </a:spcBef>
            </a:pPr>
            <a:r>
              <a:rPr lang="en-US" i="1"/>
              <a:t>Analyses and Case Studies</a:t>
            </a:r>
            <a:r>
              <a:rPr lang="en-US"/>
              <a:t>. </a:t>
            </a:r>
          </a:p>
          <a:p>
            <a:pPr>
              <a:spcBef>
                <a:spcPct val="50000"/>
              </a:spcBef>
            </a:pPr>
            <a:endParaRPr lang="en-US"/>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533400" y="228600"/>
            <a:ext cx="8153400" cy="7158038"/>
          </a:xfrm>
          <a:prstGeom prst="rect">
            <a:avLst/>
          </a:prstGeom>
          <a:noFill/>
          <a:ln w="9525">
            <a:noFill/>
            <a:miter lim="800000"/>
            <a:headEnd/>
            <a:tailEnd/>
          </a:ln>
        </p:spPr>
        <p:txBody>
          <a:bodyPr>
            <a:spAutoFit/>
          </a:bodyPr>
          <a:lstStyle/>
          <a:p>
            <a:r>
              <a:rPr lang="en-US" sz="3200"/>
              <a:t>“The myth of the Pilgrims, with its three central themes, the Forefathers, the Rock and the Compact, became increasingly pervasive in the American collective consciousness during the nineteenth century. It would receive even greater attention, this time on an international scale, when in 1858, just one year before construction began on the Forefathers’ monument, Henry Wadsworth Longfellow wrote an epic poem, </a:t>
            </a:r>
            <a:r>
              <a:rPr lang="en-US" sz="3200" i="1"/>
              <a:t>The Courtship of Myles Standish</a:t>
            </a:r>
            <a:r>
              <a:rPr lang="en-US" sz="3200"/>
              <a:t>.”</a:t>
            </a:r>
          </a:p>
          <a:p>
            <a:pPr algn="r"/>
            <a:r>
              <a:rPr lang="en-US" b="1"/>
              <a:t>James F. Deetz and Patricia Scott Deetz</a:t>
            </a:r>
          </a:p>
          <a:p>
            <a:pPr algn="r"/>
            <a:r>
              <a:rPr lang="en-US" sz="3200"/>
              <a:t> </a:t>
            </a:r>
            <a:r>
              <a:rPr lang="en-US" b="1" i="1"/>
              <a:t>The Plymouth Colony Archive Project</a:t>
            </a:r>
            <a:r>
              <a:rPr lang="en-US" b="1"/>
              <a:t/>
            </a:r>
            <a:br>
              <a:rPr lang="en-US" b="1"/>
            </a:br>
            <a:r>
              <a:rPr lang="en-US" b="1"/>
              <a:t>Times of Their Lives in Plymouth Colony</a:t>
            </a:r>
          </a:p>
          <a:p>
            <a:pPr algn="r"/>
            <a:endParaRPr lang="en-US" sz="3200"/>
          </a:p>
          <a:p>
            <a:endParaRPr lang="en-US" sz="3200"/>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0" y="228600"/>
            <a:ext cx="9144000" cy="6858000"/>
          </a:xfrm>
        </p:spPr>
        <p:txBody>
          <a:bodyPr/>
          <a:lstStyle/>
          <a:p>
            <a:pPr eaLnBrk="1" hangingPunct="1">
              <a:lnSpc>
                <a:spcPct val="90000"/>
              </a:lnSpc>
              <a:buFontTx/>
              <a:buNone/>
            </a:pPr>
            <a:r>
              <a:rPr lang="en-US" sz="2400" smtClean="0">
                <a:latin typeface="Garamond" pitchFamily="18" charset="0"/>
              </a:rPr>
              <a:t>   How, then, the Founding Fathers of Massachusetts contrived to steal the thunder from the Founding Fathers of Virginia is not easy to make out. Much of the larceny dates back to the vicious sectionalism of the post-Civil War period, when the Boston Brahmins wrote American history without a South. The legend of the preeminence of the Massachusetts colony began, even earlier, with the early New England chroniclers and orators, who reflected pride in the fact that theirs alone, among all the planters, had been a distinct, a purely moral purpose, a wholly religious dedication: the Puritans of New England founded "a Citty uppon a Hill." They were conscious of a worldwide audience: "the eies of all people ... uppon us"; theirs was an Errand into the Wilderness. Nineteenth-century American literature (notably the versifying of Longfellow) enlarged on this theme, and America seized upon the identification with Puritans and Pilgrims as the most heroic of national origins.</a:t>
            </a:r>
          </a:p>
          <a:p>
            <a:pPr algn="r" eaLnBrk="1" hangingPunct="1">
              <a:lnSpc>
                <a:spcPct val="90000"/>
              </a:lnSpc>
              <a:buFontTx/>
              <a:buNone/>
            </a:pPr>
            <a:r>
              <a:rPr lang="en-US" sz="2400" smtClean="0">
                <a:latin typeface="Garamond" pitchFamily="18" charset="0"/>
              </a:rPr>
              <a:t>Frances Mossiker: </a:t>
            </a:r>
            <a:r>
              <a:rPr lang="en-US" sz="2400" i="1" smtClean="0">
                <a:latin typeface="Garamond" pitchFamily="18" charset="0"/>
              </a:rPr>
              <a:t>Pocahontas: The Life and the Legend</a:t>
            </a:r>
            <a:r>
              <a:rPr lang="en-US" sz="2800" i="1" smtClean="0">
                <a:latin typeface="Garamond" pitchFamily="18" charset="0"/>
              </a:rPr>
              <a:t>   </a:t>
            </a:r>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0" y="609600"/>
            <a:ext cx="9144000" cy="3232150"/>
          </a:xfrm>
          <a:prstGeom prst="rect">
            <a:avLst/>
          </a:prstGeom>
          <a:noFill/>
          <a:ln w="9525">
            <a:noFill/>
            <a:miter lim="800000"/>
            <a:headEnd/>
            <a:tailEnd/>
          </a:ln>
        </p:spPr>
        <p:txBody>
          <a:bodyPr>
            <a:spAutoFit/>
          </a:bodyPr>
          <a:lstStyle/>
          <a:p>
            <a:pPr>
              <a:spcBef>
                <a:spcPct val="50000"/>
              </a:spcBef>
            </a:pPr>
            <a:r>
              <a:rPr lang="en-US" sz="4000" b="1"/>
              <a:t>May 23rd, 1541</a:t>
            </a:r>
            <a:r>
              <a:rPr lang="en-US"/>
              <a:t> </a:t>
            </a:r>
          </a:p>
          <a:p>
            <a:pPr>
              <a:spcBef>
                <a:spcPct val="50000"/>
              </a:spcBef>
            </a:pPr>
            <a:r>
              <a:rPr lang="en-US" sz="3600" i="1"/>
              <a:t>Palo Duro Canyon, Texas</a:t>
            </a:r>
          </a:p>
          <a:p>
            <a:pPr>
              <a:spcBef>
                <a:spcPct val="50000"/>
              </a:spcBef>
            </a:pPr>
            <a:r>
              <a:rPr lang="en-US" sz="3200"/>
              <a:t>During Coronado's expedition a Eucharistic thanksgiving, with the friendly Teya Indians present, occurred in Palo Duro Canyon in West Texas. </a:t>
            </a:r>
          </a:p>
        </p:txBody>
      </p: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0" y="609600"/>
            <a:ext cx="9144000" cy="5181600"/>
          </a:xfrm>
          <a:prstGeom prst="rect">
            <a:avLst/>
          </a:prstGeom>
          <a:noFill/>
          <a:ln w="9525">
            <a:noFill/>
            <a:miter lim="800000"/>
            <a:headEnd/>
            <a:tailEnd/>
          </a:ln>
        </p:spPr>
        <p:txBody>
          <a:bodyPr>
            <a:spAutoFit/>
          </a:bodyPr>
          <a:lstStyle/>
          <a:p>
            <a:pPr>
              <a:spcBef>
                <a:spcPct val="50000"/>
              </a:spcBef>
            </a:pPr>
            <a:r>
              <a:rPr lang="en-US" sz="4000" b="1"/>
              <a:t>June 30th, 1564</a:t>
            </a:r>
            <a:r>
              <a:rPr lang="en-US" sz="4000"/>
              <a:t> </a:t>
            </a:r>
          </a:p>
          <a:p>
            <a:pPr>
              <a:spcBef>
                <a:spcPct val="50000"/>
              </a:spcBef>
            </a:pPr>
            <a:r>
              <a:rPr lang="en-US" sz="3600" i="1"/>
              <a:t>Jacksonville, Florida</a:t>
            </a:r>
            <a:r>
              <a:rPr lang="en-US"/>
              <a:t> </a:t>
            </a:r>
            <a:endParaRPr lang="en-US" sz="4000"/>
          </a:p>
          <a:p>
            <a:pPr>
              <a:spcBef>
                <a:spcPct val="50000"/>
              </a:spcBef>
            </a:pPr>
            <a:r>
              <a:rPr lang="en-US" sz="3200"/>
              <a:t>On that date French Huguenots who had come to the New World for religious freedom, took time to give thanks to God with a hymn of thanksgiving and prayer for the future after they had successfully begun their colony by constructing huts of logs and earth and digging a well. Unfortunately, the colony they established was a short lived one. </a:t>
            </a: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0" y="609600"/>
            <a:ext cx="9144000" cy="4694238"/>
          </a:xfrm>
          <a:prstGeom prst="rect">
            <a:avLst/>
          </a:prstGeom>
          <a:noFill/>
          <a:ln w="9525">
            <a:noFill/>
            <a:miter lim="800000"/>
            <a:headEnd/>
            <a:tailEnd/>
          </a:ln>
        </p:spPr>
        <p:txBody>
          <a:bodyPr>
            <a:spAutoFit/>
          </a:bodyPr>
          <a:lstStyle/>
          <a:p>
            <a:pPr>
              <a:spcBef>
                <a:spcPct val="50000"/>
              </a:spcBef>
            </a:pPr>
            <a:r>
              <a:rPr lang="en-US" sz="4000" b="1"/>
              <a:t>September 8th, 1565</a:t>
            </a:r>
            <a:r>
              <a:rPr lang="en-US" sz="4000"/>
              <a:t> </a:t>
            </a:r>
          </a:p>
          <a:p>
            <a:pPr>
              <a:spcBef>
                <a:spcPct val="50000"/>
              </a:spcBef>
            </a:pPr>
            <a:r>
              <a:rPr lang="en-US" sz="3600" i="1"/>
              <a:t>St. Augustine, Florida</a:t>
            </a:r>
            <a:r>
              <a:rPr lang="en-US"/>
              <a:t> </a:t>
            </a:r>
            <a:endParaRPr lang="en-US" sz="4000"/>
          </a:p>
          <a:p>
            <a:pPr>
              <a:spcBef>
                <a:spcPct val="50000"/>
              </a:spcBef>
            </a:pPr>
            <a:r>
              <a:rPr lang="en-US" sz="3200"/>
              <a:t>Don Pedro Menedez landed a Spanish expedition at what is now Mission Nombre de Dios and immediately held a Mass of Thanksgiving. Later, Menedez dined with the local Seloy Indians in a meal of cocido (a stew of salt pork, garbanzo beans and garlic), hard sea biscuits, and red wine. </a:t>
            </a:r>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609600"/>
            <a:ext cx="9144000" cy="5668963"/>
          </a:xfrm>
          <a:prstGeom prst="rect">
            <a:avLst/>
          </a:prstGeom>
          <a:noFill/>
          <a:ln w="9525">
            <a:noFill/>
            <a:miter lim="800000"/>
            <a:headEnd/>
            <a:tailEnd/>
          </a:ln>
        </p:spPr>
        <p:txBody>
          <a:bodyPr>
            <a:spAutoFit/>
          </a:bodyPr>
          <a:lstStyle/>
          <a:p>
            <a:pPr>
              <a:spcBef>
                <a:spcPct val="50000"/>
              </a:spcBef>
            </a:pPr>
            <a:r>
              <a:rPr lang="en-US" sz="4000" b="1"/>
              <a:t>April 30th, 1598</a:t>
            </a:r>
            <a:r>
              <a:rPr lang="en-US" sz="4000"/>
              <a:t> </a:t>
            </a:r>
          </a:p>
          <a:p>
            <a:pPr>
              <a:spcBef>
                <a:spcPct val="50000"/>
              </a:spcBef>
            </a:pPr>
            <a:r>
              <a:rPr lang="en-US" sz="3600" i="1"/>
              <a:t>Near El Paso, Texas</a:t>
            </a:r>
            <a:r>
              <a:rPr lang="en-US"/>
              <a:t> </a:t>
            </a:r>
            <a:endParaRPr lang="en-US" sz="4000"/>
          </a:p>
          <a:p>
            <a:pPr>
              <a:spcBef>
                <a:spcPct val="50000"/>
              </a:spcBef>
            </a:pPr>
            <a:r>
              <a:rPr lang="en-US" sz="3200"/>
              <a:t>After a nine day period of refreshment, hunting, and fishing, Don Juan de Onate decreed that the general assembly should celebrate a day of thanksgiving to God the following day, the 30th. It was a memorable occasion: each person dressed up in his/her best clothes; a High Mass was conducted and a sermon was given by the friars in a chapel built under some shady trees. </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idx="1"/>
          </p:nvPr>
        </p:nvSpPr>
        <p:spPr>
          <a:xfrm>
            <a:off x="228600" y="1981200"/>
            <a:ext cx="8686800" cy="4114800"/>
          </a:xfrm>
        </p:spPr>
        <p:txBody>
          <a:bodyPr/>
          <a:lstStyle/>
          <a:p>
            <a:pPr eaLnBrk="1" hangingPunct="1">
              <a:buFontTx/>
              <a:buNone/>
            </a:pPr>
            <a:r>
              <a:rPr lang="en-US" smtClean="0">
                <a:latin typeface="Garamond" pitchFamily="18" charset="0"/>
              </a:rPr>
              <a:t>Outline:</a:t>
            </a:r>
          </a:p>
          <a:p>
            <a:pPr lvl="1" eaLnBrk="1" hangingPunct="1"/>
            <a:r>
              <a:rPr lang="en-US" smtClean="0">
                <a:latin typeface="Garamond" pitchFamily="18" charset="0"/>
              </a:rPr>
              <a:t>Meanings of Thanksgiving</a:t>
            </a:r>
          </a:p>
          <a:p>
            <a:pPr lvl="1" eaLnBrk="1" hangingPunct="1"/>
            <a:r>
              <a:rPr lang="en-US" smtClean="0">
                <a:latin typeface="Garamond" pitchFamily="18" charset="0"/>
              </a:rPr>
              <a:t>The First Virginia Thanksgiving</a:t>
            </a:r>
          </a:p>
          <a:p>
            <a:pPr lvl="2" eaLnBrk="1" hangingPunct="1"/>
            <a:r>
              <a:rPr lang="en-US" smtClean="0">
                <a:latin typeface="Garamond" pitchFamily="18" charset="0"/>
              </a:rPr>
              <a:t>The First Virginia Settlement</a:t>
            </a:r>
          </a:p>
          <a:p>
            <a:pPr lvl="2" eaLnBrk="1" hangingPunct="1"/>
            <a:r>
              <a:rPr lang="en-US" smtClean="0">
                <a:latin typeface="Garamond" pitchFamily="18" charset="0"/>
              </a:rPr>
              <a:t>The Native Population</a:t>
            </a:r>
          </a:p>
          <a:p>
            <a:pPr lvl="2" eaLnBrk="1" hangingPunct="1"/>
            <a:r>
              <a:rPr lang="en-US" smtClean="0">
                <a:latin typeface="Garamond" pitchFamily="18" charset="0"/>
              </a:rPr>
              <a:t>Pocahontas, John Smith, and John Rolfe</a:t>
            </a:r>
          </a:p>
          <a:p>
            <a:pPr lvl="1" eaLnBrk="1" hangingPunct="1"/>
            <a:r>
              <a:rPr lang="en-US" smtClean="0">
                <a:latin typeface="Garamond" pitchFamily="18" charset="0"/>
              </a:rPr>
              <a:t>The First Massachusetts Thanksgiving</a:t>
            </a:r>
          </a:p>
          <a:p>
            <a:pPr lvl="1" eaLnBrk="1" hangingPunct="1"/>
            <a:endParaRPr lang="en-US" smtClean="0">
              <a:latin typeface="Garamond" pitchFamily="18" charset="0"/>
            </a:endParaRPr>
          </a:p>
          <a:p>
            <a:pPr lvl="1" eaLnBrk="1" hangingPunct="1"/>
            <a:endParaRPr lang="en-US" smtClean="0">
              <a:latin typeface="Garamond" pitchFamily="18" charset="0"/>
            </a:endParaRPr>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0" y="609600"/>
            <a:ext cx="9144000" cy="5668963"/>
          </a:xfrm>
          <a:prstGeom prst="rect">
            <a:avLst/>
          </a:prstGeom>
          <a:noFill/>
          <a:ln w="9525">
            <a:noFill/>
            <a:miter lim="800000"/>
            <a:headEnd/>
            <a:tailEnd/>
          </a:ln>
        </p:spPr>
        <p:txBody>
          <a:bodyPr>
            <a:spAutoFit/>
          </a:bodyPr>
          <a:lstStyle/>
          <a:p>
            <a:pPr>
              <a:spcBef>
                <a:spcPct val="50000"/>
              </a:spcBef>
            </a:pPr>
            <a:r>
              <a:rPr lang="en-US" sz="4000" b="1"/>
              <a:t>August 9, 1607</a:t>
            </a:r>
            <a:r>
              <a:rPr lang="en-US"/>
              <a:t> </a:t>
            </a:r>
            <a:endParaRPr lang="en-US" sz="4000"/>
          </a:p>
          <a:p>
            <a:pPr>
              <a:spcBef>
                <a:spcPct val="50000"/>
              </a:spcBef>
            </a:pPr>
            <a:r>
              <a:rPr lang="en-US" sz="3600" i="1"/>
              <a:t>mouth of Kennebec River, Maine</a:t>
            </a:r>
          </a:p>
          <a:p>
            <a:pPr>
              <a:spcBef>
                <a:spcPct val="50000"/>
              </a:spcBef>
            </a:pPr>
            <a:r>
              <a:rPr lang="en-US" sz="3200"/>
              <a:t>A group of settlers, led by George Popham under a charter of the Plymouth Company, arrived at the mouth of Maine’s Kennebec River and held a thanksgiving service there in gratitude for a safe Atlantic voyage and landing. However, their attempt at colonization failed and they abandoned their site within a year of their landing, leaving no permanent tradition behind. </a:t>
            </a:r>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0" y="609600"/>
            <a:ext cx="86868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97283" name="Text Box 3"/>
          <p:cNvSpPr txBox="1">
            <a:spLocks noChangeArrowheads="1"/>
          </p:cNvSpPr>
          <p:nvPr/>
        </p:nvSpPr>
        <p:spPr bwMode="auto">
          <a:xfrm>
            <a:off x="2057400" y="2438400"/>
            <a:ext cx="4876800" cy="1736725"/>
          </a:xfrm>
          <a:prstGeom prst="rect">
            <a:avLst/>
          </a:prstGeom>
          <a:noFill/>
          <a:ln w="9525">
            <a:noFill/>
            <a:miter lim="800000"/>
            <a:headEnd/>
            <a:tailEnd/>
          </a:ln>
        </p:spPr>
        <p:txBody>
          <a:bodyPr>
            <a:spAutoFit/>
          </a:bodyPr>
          <a:lstStyle/>
          <a:p>
            <a:pPr>
              <a:spcBef>
                <a:spcPct val="50000"/>
              </a:spcBef>
            </a:pPr>
            <a:r>
              <a:rPr lang="en-US" sz="5400"/>
              <a:t>So what’s it mean to you?</a:t>
            </a:r>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98307"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a:t>A Heartwarming Story of Courage in the Midst of Horror</a:t>
            </a:r>
          </a:p>
        </p:txBody>
      </p:sp>
      <p:sp>
        <p:nvSpPr>
          <p:cNvPr id="98308"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a:t>Setting: Pleasant Valley, Rockingham County, Virginia – October 6, 1864</a:t>
            </a:r>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99331" name="Rectangle 3"/>
          <p:cNvSpPr>
            <a:spLocks noGrp="1" noChangeArrowheads="1"/>
          </p:cNvSpPr>
          <p:nvPr>
            <p:ph type="body" idx="1"/>
          </p:nvPr>
        </p:nvSpPr>
        <p:spPr>
          <a:xfrm>
            <a:off x="685800" y="2362200"/>
            <a:ext cx="7772400" cy="381000"/>
          </a:xfrm>
        </p:spPr>
        <p:txBody>
          <a:bodyPr/>
          <a:lstStyle/>
          <a:p>
            <a:pPr eaLnBrk="1" hangingPunct="1">
              <a:lnSpc>
                <a:spcPct val="80000"/>
              </a:lnSpc>
              <a:buFontTx/>
              <a:buNone/>
            </a:pPr>
            <a:r>
              <a:rPr lang="en-US" sz="2000" b="1" i="1" smtClean="0">
                <a:solidFill>
                  <a:srgbClr val="F4EE00"/>
                </a:solidFill>
              </a:rPr>
              <a:t>Dramatis Personae:</a:t>
            </a:r>
          </a:p>
        </p:txBody>
      </p:sp>
      <p:sp>
        <p:nvSpPr>
          <p:cNvPr id="99332"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a:t>A Heartwarming Story of Courage in the Midst of Horror</a:t>
            </a:r>
          </a:p>
        </p:txBody>
      </p:sp>
      <p:sp>
        <p:nvSpPr>
          <p:cNvPr id="99333"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a:t>Setting: Pleasant Valley, Rockingham County, Virginia – October 6, 1864</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100355" name="Rectangle 3"/>
          <p:cNvSpPr>
            <a:spLocks noGrp="1" noChangeArrowheads="1"/>
          </p:cNvSpPr>
          <p:nvPr>
            <p:ph type="body" idx="1"/>
          </p:nvPr>
        </p:nvSpPr>
        <p:spPr>
          <a:xfrm>
            <a:off x="685800" y="2362200"/>
            <a:ext cx="7772400" cy="1447800"/>
          </a:xfrm>
        </p:spPr>
        <p:txBody>
          <a:bodyPr/>
          <a:lstStyle/>
          <a:p>
            <a:pPr eaLnBrk="1" hangingPunct="1">
              <a:lnSpc>
                <a:spcPct val="80000"/>
              </a:lnSpc>
              <a:buFontTx/>
              <a:buNone/>
            </a:pPr>
            <a:r>
              <a:rPr lang="en-US" sz="2000" b="1" i="1" smtClean="0">
                <a:solidFill>
                  <a:srgbClr val="F4EE00"/>
                </a:solidFill>
              </a:rPr>
              <a:t>Dramatis Personae:</a:t>
            </a:r>
          </a:p>
          <a:p>
            <a:pPr eaLnBrk="1" hangingPunct="1">
              <a:lnSpc>
                <a:spcPct val="80000"/>
              </a:lnSpc>
              <a:buFontTx/>
              <a:buNone/>
            </a:pPr>
            <a:r>
              <a:rPr lang="en-US" sz="2000" i="1" smtClean="0">
                <a:solidFill>
                  <a:srgbClr val="F4EE00"/>
                </a:solidFill>
              </a:rPr>
              <a:t>Jacob and Margaret Byerly</a:t>
            </a:r>
            <a:r>
              <a:rPr lang="en-US" sz="2000" smtClean="0">
                <a:solidFill>
                  <a:srgbClr val="F4EE00"/>
                </a:solidFill>
              </a:rPr>
              <a:t>:</a:t>
            </a:r>
            <a:r>
              <a:rPr lang="en-US" sz="2000" smtClean="0"/>
              <a:t> 48 and 39 years old, respectively. They had four daughters and two sons living with them on a large and prosperous farm. They also owned a flour mill. (My great-great-grandparents). </a:t>
            </a:r>
            <a:endParaRPr lang="en-US" sz="2000" i="1" smtClean="0"/>
          </a:p>
        </p:txBody>
      </p:sp>
      <p:sp>
        <p:nvSpPr>
          <p:cNvPr id="100356"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a:t>A Heartwarming Story of Courage in the Midst of Horror</a:t>
            </a:r>
          </a:p>
        </p:txBody>
      </p:sp>
      <p:sp>
        <p:nvSpPr>
          <p:cNvPr id="100357"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a:t>Setting: Pleasant Valley, Rockingham County, Virginia – October 6, 1864</a:t>
            </a:r>
          </a:p>
        </p:txBody>
      </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101379" name="Rectangle 3"/>
          <p:cNvSpPr>
            <a:spLocks noGrp="1" noChangeArrowheads="1"/>
          </p:cNvSpPr>
          <p:nvPr>
            <p:ph type="body" idx="1"/>
          </p:nvPr>
        </p:nvSpPr>
        <p:spPr>
          <a:xfrm>
            <a:off x="685800" y="2362200"/>
            <a:ext cx="7772400" cy="2209800"/>
          </a:xfrm>
        </p:spPr>
        <p:txBody>
          <a:bodyPr/>
          <a:lstStyle/>
          <a:p>
            <a:pPr eaLnBrk="1" hangingPunct="1">
              <a:lnSpc>
                <a:spcPct val="80000"/>
              </a:lnSpc>
              <a:buFontTx/>
              <a:buNone/>
            </a:pPr>
            <a:r>
              <a:rPr lang="en-US" sz="2000" b="1" i="1" smtClean="0">
                <a:solidFill>
                  <a:srgbClr val="F4EE00"/>
                </a:solidFill>
              </a:rPr>
              <a:t>Dramatis Personae:</a:t>
            </a:r>
          </a:p>
          <a:p>
            <a:pPr eaLnBrk="1" hangingPunct="1">
              <a:lnSpc>
                <a:spcPct val="80000"/>
              </a:lnSpc>
              <a:buFontTx/>
              <a:buNone/>
            </a:pPr>
            <a:r>
              <a:rPr lang="en-US" sz="2000" i="1" smtClean="0">
                <a:solidFill>
                  <a:srgbClr val="F4EE00"/>
                </a:solidFill>
              </a:rPr>
              <a:t>Jacob and Margaret Byerly</a:t>
            </a:r>
            <a:r>
              <a:rPr lang="en-US" sz="2000" smtClean="0">
                <a:solidFill>
                  <a:srgbClr val="F4EE00"/>
                </a:solidFill>
              </a:rPr>
              <a:t>:</a:t>
            </a:r>
            <a:r>
              <a:rPr lang="en-US" sz="2000" smtClean="0"/>
              <a:t> 48 and 39 years old, respectively. They had four daughters and two sons living with them on a large and prosperous farm. They also owned a flour mill. (My great-great-grandparents). </a:t>
            </a:r>
            <a:endParaRPr lang="en-US" sz="2000" i="1" smtClean="0"/>
          </a:p>
          <a:p>
            <a:pPr eaLnBrk="1" hangingPunct="1">
              <a:lnSpc>
                <a:spcPct val="80000"/>
              </a:lnSpc>
              <a:buFontTx/>
              <a:buNone/>
            </a:pPr>
            <a:r>
              <a:rPr lang="en-US" sz="2000" i="1" smtClean="0">
                <a:solidFill>
                  <a:srgbClr val="F4EE00"/>
                </a:solidFill>
              </a:rPr>
              <a:t>Martha Jane Byerly</a:t>
            </a:r>
            <a:r>
              <a:rPr lang="en-US" sz="2000" smtClean="0">
                <a:solidFill>
                  <a:srgbClr val="F4EE00"/>
                </a:solidFill>
              </a:rPr>
              <a:t>:</a:t>
            </a:r>
            <a:r>
              <a:rPr lang="en-US" sz="2000" smtClean="0"/>
              <a:t>  a nineteen year old daughter (our heroine).</a:t>
            </a:r>
            <a:endParaRPr lang="en-US" sz="2000" i="1" smtClean="0"/>
          </a:p>
        </p:txBody>
      </p:sp>
      <p:sp>
        <p:nvSpPr>
          <p:cNvPr id="101380"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a:t>A Heartwarming Story of Courage in the Midst of Horror</a:t>
            </a:r>
          </a:p>
        </p:txBody>
      </p:sp>
      <p:sp>
        <p:nvSpPr>
          <p:cNvPr id="101381"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a:t>Setting: Pleasant Valley, Rockingham County, Virginia – October 6, 1864</a:t>
            </a: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102403" name="Rectangle 3"/>
          <p:cNvSpPr>
            <a:spLocks noGrp="1" noChangeArrowheads="1"/>
          </p:cNvSpPr>
          <p:nvPr>
            <p:ph type="body" idx="1"/>
          </p:nvPr>
        </p:nvSpPr>
        <p:spPr>
          <a:xfrm>
            <a:off x="685800" y="2362200"/>
            <a:ext cx="7772400" cy="2133600"/>
          </a:xfrm>
        </p:spPr>
        <p:txBody>
          <a:bodyPr/>
          <a:lstStyle/>
          <a:p>
            <a:pPr eaLnBrk="1" hangingPunct="1">
              <a:lnSpc>
                <a:spcPct val="80000"/>
              </a:lnSpc>
              <a:buFontTx/>
              <a:buNone/>
            </a:pPr>
            <a:r>
              <a:rPr lang="en-US" sz="2000" b="1" i="1" smtClean="0">
                <a:solidFill>
                  <a:srgbClr val="F4EE00"/>
                </a:solidFill>
              </a:rPr>
              <a:t>Dramatis Personae:</a:t>
            </a:r>
          </a:p>
          <a:p>
            <a:pPr eaLnBrk="1" hangingPunct="1">
              <a:lnSpc>
                <a:spcPct val="80000"/>
              </a:lnSpc>
              <a:buFontTx/>
              <a:buNone/>
            </a:pPr>
            <a:r>
              <a:rPr lang="en-US" sz="2000" i="1" smtClean="0">
                <a:solidFill>
                  <a:srgbClr val="F4EE00"/>
                </a:solidFill>
              </a:rPr>
              <a:t>Jacob and Margaret Byerly</a:t>
            </a:r>
            <a:r>
              <a:rPr lang="en-US" sz="2000" smtClean="0">
                <a:solidFill>
                  <a:srgbClr val="F4EE00"/>
                </a:solidFill>
              </a:rPr>
              <a:t>:</a:t>
            </a:r>
            <a:r>
              <a:rPr lang="en-US" sz="2000" smtClean="0"/>
              <a:t> 48 and 39 years old, respectively. They had four daughters and two sons living with them on a large and prosperous farm. They also owned a flour mill. (My great-great-grandparents). </a:t>
            </a:r>
            <a:endParaRPr lang="en-US" sz="2000" i="1" smtClean="0"/>
          </a:p>
          <a:p>
            <a:pPr eaLnBrk="1" hangingPunct="1">
              <a:lnSpc>
                <a:spcPct val="80000"/>
              </a:lnSpc>
              <a:buFontTx/>
              <a:buNone/>
            </a:pPr>
            <a:r>
              <a:rPr lang="en-US" sz="2000" i="1" smtClean="0">
                <a:solidFill>
                  <a:srgbClr val="F4EE00"/>
                </a:solidFill>
              </a:rPr>
              <a:t>Martha Jane Byerly</a:t>
            </a:r>
            <a:r>
              <a:rPr lang="en-US" sz="2000" smtClean="0">
                <a:solidFill>
                  <a:srgbClr val="F4EE00"/>
                </a:solidFill>
              </a:rPr>
              <a:t>:</a:t>
            </a:r>
            <a:r>
              <a:rPr lang="en-US" sz="2000" smtClean="0"/>
              <a:t>  a nineteen year old daughter (our heroine).</a:t>
            </a:r>
            <a:endParaRPr lang="en-US" sz="2000" i="1" smtClean="0"/>
          </a:p>
          <a:p>
            <a:pPr eaLnBrk="1" hangingPunct="1">
              <a:lnSpc>
                <a:spcPct val="80000"/>
              </a:lnSpc>
              <a:buFontTx/>
              <a:buNone/>
            </a:pPr>
            <a:r>
              <a:rPr lang="en-US" sz="2000" i="1" smtClean="0">
                <a:solidFill>
                  <a:srgbClr val="F4EE00"/>
                </a:solidFill>
              </a:rPr>
              <a:t>Nanny</a:t>
            </a:r>
            <a:r>
              <a:rPr lang="en-US" sz="2000" smtClean="0">
                <a:solidFill>
                  <a:srgbClr val="F4EE00"/>
                </a:solidFill>
              </a:rPr>
              <a:t>:</a:t>
            </a:r>
            <a:r>
              <a:rPr lang="en-US" sz="2000" smtClean="0"/>
              <a:t> a middle-aged slave in the Byerly household.</a:t>
            </a:r>
            <a:endParaRPr lang="en-US" sz="2000" i="1" smtClean="0"/>
          </a:p>
        </p:txBody>
      </p:sp>
      <p:sp>
        <p:nvSpPr>
          <p:cNvPr id="102404"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a:t>A Heartwarming Story of Courage in the Midst of Horror</a:t>
            </a:r>
          </a:p>
        </p:txBody>
      </p:sp>
      <p:sp>
        <p:nvSpPr>
          <p:cNvPr id="102405"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a:t>Setting: Pleasant Valley, Rockingham County, Virginia – October 6, 1864</a:t>
            </a:r>
          </a:p>
        </p:txBody>
      </p:sp>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103427" name="Rectangle 3"/>
          <p:cNvSpPr>
            <a:spLocks noGrp="1" noChangeArrowheads="1"/>
          </p:cNvSpPr>
          <p:nvPr>
            <p:ph type="body" idx="1"/>
          </p:nvPr>
        </p:nvSpPr>
        <p:spPr>
          <a:xfrm>
            <a:off x="685800" y="2362200"/>
            <a:ext cx="7772400" cy="2590800"/>
          </a:xfrm>
        </p:spPr>
        <p:txBody>
          <a:bodyPr/>
          <a:lstStyle/>
          <a:p>
            <a:pPr eaLnBrk="1" hangingPunct="1">
              <a:lnSpc>
                <a:spcPct val="80000"/>
              </a:lnSpc>
              <a:buFontTx/>
              <a:buNone/>
            </a:pPr>
            <a:r>
              <a:rPr lang="en-US" sz="2000" b="1" i="1" smtClean="0">
                <a:solidFill>
                  <a:srgbClr val="F4EE00"/>
                </a:solidFill>
              </a:rPr>
              <a:t>Dramatis Personae:</a:t>
            </a:r>
          </a:p>
          <a:p>
            <a:pPr eaLnBrk="1" hangingPunct="1">
              <a:lnSpc>
                <a:spcPct val="80000"/>
              </a:lnSpc>
              <a:buFontTx/>
              <a:buNone/>
            </a:pPr>
            <a:r>
              <a:rPr lang="en-US" sz="2000" i="1" smtClean="0">
                <a:solidFill>
                  <a:srgbClr val="F4EE00"/>
                </a:solidFill>
              </a:rPr>
              <a:t>Jacob and Margaret Byerly</a:t>
            </a:r>
            <a:r>
              <a:rPr lang="en-US" sz="2000" smtClean="0">
                <a:solidFill>
                  <a:srgbClr val="F4EE00"/>
                </a:solidFill>
              </a:rPr>
              <a:t>:</a:t>
            </a:r>
            <a:r>
              <a:rPr lang="en-US" sz="2000" smtClean="0"/>
              <a:t> 48 and 39 years old, respectively. They had four daughters and two sons living with them on a large and prosperous farm. They also owned a flour mill. (My great-great-grandparents). </a:t>
            </a:r>
            <a:endParaRPr lang="en-US" sz="2000" i="1" smtClean="0"/>
          </a:p>
          <a:p>
            <a:pPr eaLnBrk="1" hangingPunct="1">
              <a:lnSpc>
                <a:spcPct val="80000"/>
              </a:lnSpc>
              <a:buFontTx/>
              <a:buNone/>
            </a:pPr>
            <a:r>
              <a:rPr lang="en-US" sz="2000" i="1" smtClean="0">
                <a:solidFill>
                  <a:srgbClr val="F4EE00"/>
                </a:solidFill>
              </a:rPr>
              <a:t>Martha Jane Byerly</a:t>
            </a:r>
            <a:r>
              <a:rPr lang="en-US" sz="2000" smtClean="0">
                <a:solidFill>
                  <a:srgbClr val="F4EE00"/>
                </a:solidFill>
              </a:rPr>
              <a:t>:</a:t>
            </a:r>
            <a:r>
              <a:rPr lang="en-US" sz="2000" smtClean="0"/>
              <a:t>  a nineteen year old daughter (our heroine).</a:t>
            </a:r>
            <a:endParaRPr lang="en-US" sz="2000" i="1" smtClean="0"/>
          </a:p>
          <a:p>
            <a:pPr eaLnBrk="1" hangingPunct="1">
              <a:lnSpc>
                <a:spcPct val="80000"/>
              </a:lnSpc>
              <a:buFontTx/>
              <a:buNone/>
            </a:pPr>
            <a:r>
              <a:rPr lang="en-US" sz="2000" i="1" smtClean="0">
                <a:solidFill>
                  <a:srgbClr val="F4EE00"/>
                </a:solidFill>
              </a:rPr>
              <a:t>Nanny</a:t>
            </a:r>
            <a:r>
              <a:rPr lang="en-US" sz="2000" smtClean="0">
                <a:solidFill>
                  <a:srgbClr val="F4EE00"/>
                </a:solidFill>
              </a:rPr>
              <a:t>:</a:t>
            </a:r>
            <a:r>
              <a:rPr lang="en-US" sz="2000" smtClean="0"/>
              <a:t> a middle-aged slave in the Byerly household.</a:t>
            </a:r>
            <a:endParaRPr lang="en-US" sz="2000" i="1" smtClean="0"/>
          </a:p>
          <a:p>
            <a:pPr eaLnBrk="1" hangingPunct="1">
              <a:lnSpc>
                <a:spcPct val="80000"/>
              </a:lnSpc>
              <a:buFontTx/>
              <a:buNone/>
            </a:pPr>
            <a:r>
              <a:rPr lang="en-US" sz="2000" i="1" smtClean="0">
                <a:solidFill>
                  <a:srgbClr val="F4EE00"/>
                </a:solidFill>
              </a:rPr>
              <a:t>Mary Frances (Fannie) Byerly</a:t>
            </a:r>
            <a:r>
              <a:rPr lang="en-US" sz="2000" smtClean="0">
                <a:solidFill>
                  <a:srgbClr val="F4EE00"/>
                </a:solidFill>
              </a:rPr>
              <a:t>:</a:t>
            </a:r>
            <a:r>
              <a:rPr lang="en-US" sz="2000" smtClean="0"/>
              <a:t> a seven year old daughter. </a:t>
            </a:r>
          </a:p>
        </p:txBody>
      </p:sp>
      <p:sp>
        <p:nvSpPr>
          <p:cNvPr id="103428"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a:t>A Heartwarming Story of Courage in the Midst of Horror</a:t>
            </a:r>
          </a:p>
        </p:txBody>
      </p:sp>
      <p:sp>
        <p:nvSpPr>
          <p:cNvPr id="103429"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a:t>Setting: Pleasant Valley, Rockingham County, Virginia – October 6, 1864</a:t>
            </a:r>
          </a:p>
        </p:txBody>
      </p:sp>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104451" name="Rectangle 3"/>
          <p:cNvSpPr>
            <a:spLocks noGrp="1" noChangeArrowheads="1"/>
          </p:cNvSpPr>
          <p:nvPr>
            <p:ph type="body" idx="1"/>
          </p:nvPr>
        </p:nvSpPr>
        <p:spPr>
          <a:xfrm>
            <a:off x="685800" y="2362200"/>
            <a:ext cx="7772400" cy="3200400"/>
          </a:xfrm>
        </p:spPr>
        <p:txBody>
          <a:bodyPr/>
          <a:lstStyle/>
          <a:p>
            <a:pPr eaLnBrk="1" hangingPunct="1">
              <a:lnSpc>
                <a:spcPct val="80000"/>
              </a:lnSpc>
              <a:buFontTx/>
              <a:buNone/>
            </a:pPr>
            <a:r>
              <a:rPr lang="en-US" sz="2000" b="1" i="1" smtClean="0">
                <a:solidFill>
                  <a:srgbClr val="F4EE00"/>
                </a:solidFill>
              </a:rPr>
              <a:t>Dramatis Personae:</a:t>
            </a:r>
          </a:p>
          <a:p>
            <a:pPr eaLnBrk="1" hangingPunct="1">
              <a:lnSpc>
                <a:spcPct val="80000"/>
              </a:lnSpc>
              <a:buFontTx/>
              <a:buNone/>
            </a:pPr>
            <a:r>
              <a:rPr lang="en-US" sz="2000" i="1" smtClean="0">
                <a:solidFill>
                  <a:srgbClr val="F4EE00"/>
                </a:solidFill>
              </a:rPr>
              <a:t>Jacob and Margaret Byerly</a:t>
            </a:r>
            <a:r>
              <a:rPr lang="en-US" sz="2000" smtClean="0">
                <a:solidFill>
                  <a:srgbClr val="F4EE00"/>
                </a:solidFill>
              </a:rPr>
              <a:t>:</a:t>
            </a:r>
            <a:r>
              <a:rPr lang="en-US" sz="2000" smtClean="0"/>
              <a:t> 48 and 39 years old, respectively. They had four daughters and two sons living with them on a large and prosperous farm. They also owned a flour mill. (My great-great-grandparents). </a:t>
            </a:r>
            <a:endParaRPr lang="en-US" sz="2000" i="1" smtClean="0"/>
          </a:p>
          <a:p>
            <a:pPr eaLnBrk="1" hangingPunct="1">
              <a:lnSpc>
                <a:spcPct val="80000"/>
              </a:lnSpc>
              <a:buFontTx/>
              <a:buNone/>
            </a:pPr>
            <a:r>
              <a:rPr lang="en-US" sz="2000" i="1" smtClean="0">
                <a:solidFill>
                  <a:srgbClr val="F4EE00"/>
                </a:solidFill>
              </a:rPr>
              <a:t>Martha Jane Byerly</a:t>
            </a:r>
            <a:r>
              <a:rPr lang="en-US" sz="2000" smtClean="0">
                <a:solidFill>
                  <a:srgbClr val="F4EE00"/>
                </a:solidFill>
              </a:rPr>
              <a:t>:</a:t>
            </a:r>
            <a:r>
              <a:rPr lang="en-US" sz="2000" smtClean="0"/>
              <a:t>  a nineteen year old daughter (our heroine).</a:t>
            </a:r>
            <a:endParaRPr lang="en-US" sz="2000" i="1" smtClean="0"/>
          </a:p>
          <a:p>
            <a:pPr eaLnBrk="1" hangingPunct="1">
              <a:lnSpc>
                <a:spcPct val="80000"/>
              </a:lnSpc>
              <a:buFontTx/>
              <a:buNone/>
            </a:pPr>
            <a:r>
              <a:rPr lang="en-US" sz="2000" i="1" smtClean="0">
                <a:solidFill>
                  <a:srgbClr val="F4EE00"/>
                </a:solidFill>
              </a:rPr>
              <a:t>Nanny</a:t>
            </a:r>
            <a:r>
              <a:rPr lang="en-US" sz="2000" smtClean="0">
                <a:solidFill>
                  <a:srgbClr val="F4EE00"/>
                </a:solidFill>
              </a:rPr>
              <a:t>:</a:t>
            </a:r>
            <a:r>
              <a:rPr lang="en-US" sz="2000" smtClean="0"/>
              <a:t> a middle-aged slave in the Byerly household.</a:t>
            </a:r>
            <a:endParaRPr lang="en-US" sz="2000" i="1" smtClean="0"/>
          </a:p>
          <a:p>
            <a:pPr eaLnBrk="1" hangingPunct="1">
              <a:lnSpc>
                <a:spcPct val="80000"/>
              </a:lnSpc>
              <a:buFontTx/>
              <a:buNone/>
            </a:pPr>
            <a:r>
              <a:rPr lang="en-US" sz="2000" i="1" smtClean="0">
                <a:solidFill>
                  <a:srgbClr val="F4EE00"/>
                </a:solidFill>
              </a:rPr>
              <a:t>Mary Frances (Fannie) Byerly</a:t>
            </a:r>
            <a:r>
              <a:rPr lang="en-US" sz="2000" smtClean="0">
                <a:solidFill>
                  <a:srgbClr val="F4EE00"/>
                </a:solidFill>
              </a:rPr>
              <a:t>:</a:t>
            </a:r>
            <a:r>
              <a:rPr lang="en-US" sz="2000" smtClean="0"/>
              <a:t> a seven year old daughter. </a:t>
            </a:r>
          </a:p>
          <a:p>
            <a:pPr eaLnBrk="1" hangingPunct="1">
              <a:lnSpc>
                <a:spcPct val="80000"/>
              </a:lnSpc>
              <a:buFontTx/>
              <a:buNone/>
            </a:pPr>
            <a:r>
              <a:rPr lang="en-US" sz="2000" i="1" smtClean="0">
                <a:solidFill>
                  <a:srgbClr val="F4EE00"/>
                </a:solidFill>
              </a:rPr>
              <a:t>Lucy Margaret Byerly</a:t>
            </a:r>
            <a:r>
              <a:rPr lang="en-US" sz="2000" smtClean="0">
                <a:solidFill>
                  <a:srgbClr val="F4EE00"/>
                </a:solidFill>
              </a:rPr>
              <a:t>:</a:t>
            </a:r>
            <a:r>
              <a:rPr lang="en-US" sz="2000" smtClean="0"/>
              <a:t> the youngest of the Byerly children – still a month shy of her fourth birthday. (My great-grandmother.)</a:t>
            </a:r>
            <a:endParaRPr lang="en-US" sz="2000" i="1" smtClean="0"/>
          </a:p>
        </p:txBody>
      </p:sp>
      <p:sp>
        <p:nvSpPr>
          <p:cNvPr id="104452"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a:t>A Heartwarming Story of Courage in the Midst of Horror</a:t>
            </a:r>
          </a:p>
        </p:txBody>
      </p:sp>
      <p:sp>
        <p:nvSpPr>
          <p:cNvPr id="104453"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a:t>Setting: Pleasant Valley, Rockingham County, Virginia – October 6, 1864</a:t>
            </a:r>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105475" name="Rectangle 3"/>
          <p:cNvSpPr>
            <a:spLocks noGrp="1" noChangeArrowheads="1"/>
          </p:cNvSpPr>
          <p:nvPr>
            <p:ph type="body" idx="1"/>
          </p:nvPr>
        </p:nvSpPr>
        <p:spPr>
          <a:xfrm>
            <a:off x="685800" y="2362200"/>
            <a:ext cx="7772400" cy="4191000"/>
          </a:xfrm>
        </p:spPr>
        <p:txBody>
          <a:bodyPr/>
          <a:lstStyle/>
          <a:p>
            <a:pPr eaLnBrk="1" hangingPunct="1">
              <a:lnSpc>
                <a:spcPct val="80000"/>
              </a:lnSpc>
              <a:buFontTx/>
              <a:buNone/>
            </a:pPr>
            <a:r>
              <a:rPr lang="en-US" sz="2000" b="1" i="1" smtClean="0">
                <a:solidFill>
                  <a:srgbClr val="F4EE00"/>
                </a:solidFill>
              </a:rPr>
              <a:t>Dramatis Personae:</a:t>
            </a:r>
          </a:p>
          <a:p>
            <a:pPr eaLnBrk="1" hangingPunct="1">
              <a:lnSpc>
                <a:spcPct val="80000"/>
              </a:lnSpc>
              <a:buFontTx/>
              <a:buNone/>
            </a:pPr>
            <a:r>
              <a:rPr lang="en-US" sz="2000" i="1" smtClean="0">
                <a:solidFill>
                  <a:srgbClr val="F4EE00"/>
                </a:solidFill>
              </a:rPr>
              <a:t>Jacob and Margaret Byerly</a:t>
            </a:r>
            <a:r>
              <a:rPr lang="en-US" sz="2000" smtClean="0">
                <a:solidFill>
                  <a:srgbClr val="F4EE00"/>
                </a:solidFill>
              </a:rPr>
              <a:t>:</a:t>
            </a:r>
            <a:r>
              <a:rPr lang="en-US" sz="2000" smtClean="0"/>
              <a:t> 48 and 39 years old, respectively. They had four daughters and two sons living with them on a large and prosperous farm. They also owned a flour mill. (My great-great-grandparents). </a:t>
            </a:r>
            <a:endParaRPr lang="en-US" sz="2000" i="1" smtClean="0"/>
          </a:p>
          <a:p>
            <a:pPr eaLnBrk="1" hangingPunct="1">
              <a:lnSpc>
                <a:spcPct val="80000"/>
              </a:lnSpc>
              <a:buFontTx/>
              <a:buNone/>
            </a:pPr>
            <a:r>
              <a:rPr lang="en-US" sz="2000" i="1" smtClean="0">
                <a:solidFill>
                  <a:srgbClr val="F4EE00"/>
                </a:solidFill>
              </a:rPr>
              <a:t>Martha Jane Byerly</a:t>
            </a:r>
            <a:r>
              <a:rPr lang="en-US" sz="2000" smtClean="0">
                <a:solidFill>
                  <a:srgbClr val="F4EE00"/>
                </a:solidFill>
              </a:rPr>
              <a:t>:</a:t>
            </a:r>
            <a:r>
              <a:rPr lang="en-US" sz="2000" smtClean="0"/>
              <a:t>  a nineteen year old daughter (our heroine).</a:t>
            </a:r>
            <a:endParaRPr lang="en-US" sz="2000" i="1" smtClean="0"/>
          </a:p>
          <a:p>
            <a:pPr eaLnBrk="1" hangingPunct="1">
              <a:lnSpc>
                <a:spcPct val="80000"/>
              </a:lnSpc>
              <a:buFontTx/>
              <a:buNone/>
            </a:pPr>
            <a:r>
              <a:rPr lang="en-US" sz="2000" i="1" smtClean="0">
                <a:solidFill>
                  <a:srgbClr val="F4EE00"/>
                </a:solidFill>
              </a:rPr>
              <a:t>Nanny</a:t>
            </a:r>
            <a:r>
              <a:rPr lang="en-US" sz="2000" smtClean="0">
                <a:solidFill>
                  <a:srgbClr val="F4EE00"/>
                </a:solidFill>
              </a:rPr>
              <a:t>:</a:t>
            </a:r>
            <a:r>
              <a:rPr lang="en-US" sz="2000" smtClean="0"/>
              <a:t> a middle-aged slave in the Byerly household.</a:t>
            </a:r>
            <a:endParaRPr lang="en-US" sz="2000" i="1" smtClean="0"/>
          </a:p>
          <a:p>
            <a:pPr eaLnBrk="1" hangingPunct="1">
              <a:lnSpc>
                <a:spcPct val="80000"/>
              </a:lnSpc>
              <a:buFontTx/>
              <a:buNone/>
            </a:pPr>
            <a:r>
              <a:rPr lang="en-US" sz="2000" i="1" smtClean="0">
                <a:solidFill>
                  <a:srgbClr val="F4EE00"/>
                </a:solidFill>
              </a:rPr>
              <a:t>Mary Frances (Fannie) Byerly</a:t>
            </a:r>
            <a:r>
              <a:rPr lang="en-US" sz="2000" smtClean="0">
                <a:solidFill>
                  <a:srgbClr val="F4EE00"/>
                </a:solidFill>
              </a:rPr>
              <a:t>:</a:t>
            </a:r>
            <a:r>
              <a:rPr lang="en-US" sz="2000" smtClean="0"/>
              <a:t> a seven year old daughter. </a:t>
            </a:r>
          </a:p>
          <a:p>
            <a:pPr eaLnBrk="1" hangingPunct="1">
              <a:lnSpc>
                <a:spcPct val="80000"/>
              </a:lnSpc>
              <a:buFontTx/>
              <a:buNone/>
            </a:pPr>
            <a:r>
              <a:rPr lang="en-US" sz="2000" i="1" smtClean="0">
                <a:solidFill>
                  <a:srgbClr val="F4EE00"/>
                </a:solidFill>
              </a:rPr>
              <a:t>Lucy Margaret Byerly</a:t>
            </a:r>
            <a:r>
              <a:rPr lang="en-US" sz="2000" smtClean="0">
                <a:solidFill>
                  <a:srgbClr val="F4EE00"/>
                </a:solidFill>
              </a:rPr>
              <a:t>:</a:t>
            </a:r>
            <a:r>
              <a:rPr lang="en-US" sz="2000" smtClean="0"/>
              <a:t> the youngest of the Byerly children – still a month shy of her fourth birthday. (My great-grandmother.)</a:t>
            </a:r>
            <a:endParaRPr lang="en-US" sz="2000" i="1" smtClean="0"/>
          </a:p>
          <a:p>
            <a:pPr eaLnBrk="1" hangingPunct="1">
              <a:lnSpc>
                <a:spcPct val="80000"/>
              </a:lnSpc>
              <a:buFontTx/>
              <a:buNone/>
            </a:pPr>
            <a:r>
              <a:rPr lang="en-US" sz="2000" i="1" smtClean="0">
                <a:solidFill>
                  <a:srgbClr val="F4EE00"/>
                </a:solidFill>
              </a:rPr>
              <a:t>Soldiers of Col. Daniel Macauley’s Third Brigade, Second Division, XIX Corps, United States Army</a:t>
            </a:r>
            <a:r>
              <a:rPr lang="en-US" sz="2000" smtClean="0">
                <a:solidFill>
                  <a:srgbClr val="F4EE00"/>
                </a:solidFill>
              </a:rPr>
              <a:t>:</a:t>
            </a:r>
            <a:r>
              <a:rPr lang="en-US" sz="2000" smtClean="0"/>
              <a:t>  infantrymen from New York and Massachusetts.</a:t>
            </a:r>
            <a:endParaRPr lang="en-US" sz="2000" i="1" smtClean="0"/>
          </a:p>
          <a:p>
            <a:pPr eaLnBrk="1" hangingPunct="1">
              <a:lnSpc>
                <a:spcPct val="80000"/>
              </a:lnSpc>
              <a:buFontTx/>
              <a:buNone/>
            </a:pPr>
            <a:endParaRPr lang="en-US" sz="2000" smtClean="0"/>
          </a:p>
        </p:txBody>
      </p:sp>
      <p:sp>
        <p:nvSpPr>
          <p:cNvPr id="105476"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a:t>A Heartwarming Story of Courage in the Midst of Horror</a:t>
            </a:r>
          </a:p>
        </p:txBody>
      </p:sp>
      <p:sp>
        <p:nvSpPr>
          <p:cNvPr id="105477"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a:t>Setting: Pleasant Valley, Rockingham County, Virginia – October 6, 1864</a:t>
            </a:r>
          </a:p>
        </p:txBody>
      </p:sp>
    </p:spTree>
  </p:cSld>
  <p:clrMapOvr>
    <a:masterClrMapping/>
  </p:clrMapOvr>
  <p:transition spd="med">
    <p:fade/>
  </p:transition>
</p:sld>
</file>

<file path=ppt/theme/theme1.xml><?xml version="1.0" encoding="utf-8"?>
<a:theme xmlns:a="http://schemas.openxmlformats.org/drawingml/2006/main" name="Default Design">
  <a:themeElements>
    <a:clrScheme name="">
      <a:dk1>
        <a:srgbClr val="C0C0C0"/>
      </a:dk1>
      <a:lt1>
        <a:srgbClr val="FFFFFF"/>
      </a:lt1>
      <a:dk2>
        <a:srgbClr val="0033CC"/>
      </a:dk2>
      <a:lt2>
        <a:srgbClr val="FFFFFF"/>
      </a:lt2>
      <a:accent1>
        <a:srgbClr val="00CC99"/>
      </a:accent1>
      <a:accent2>
        <a:srgbClr val="3333CC"/>
      </a:accent2>
      <a:accent3>
        <a:srgbClr val="AAADE2"/>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11046</TotalTime>
  <Words>2762</Words>
  <Application>Microsoft Office PowerPoint</Application>
  <PresentationFormat>On-screen Show (4:3)</PresentationFormat>
  <Paragraphs>428</Paragraphs>
  <Slides>108</Slides>
  <Notes>92</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108</vt:i4>
      </vt:variant>
    </vt:vector>
  </HeadingPairs>
  <TitlesOfParts>
    <vt:vector size="117" baseType="lpstr">
      <vt:lpstr>Times New Roman</vt:lpstr>
      <vt:lpstr>Arial</vt:lpstr>
      <vt:lpstr>Georgian</vt:lpstr>
      <vt:lpstr>Academia SSi</vt:lpstr>
      <vt:lpstr>Garamond</vt:lpstr>
      <vt:lpstr>Old Towne No.536</vt:lpstr>
      <vt:lpstr>Default Design</vt:lpstr>
      <vt:lpstr>Corel PHOTO-PAINT 10.0 Image</vt:lpstr>
      <vt:lpstr>CorelDRAW 10.0 Graphic</vt:lpstr>
      <vt:lpstr>Slide 1</vt:lpstr>
      <vt:lpstr>The First American Thanksgiving</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Virginia and the James River</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A Jamestown Chronology</vt:lpstr>
      <vt:lpstr>1619</vt:lpstr>
      <vt:lpstr>1619</vt:lpstr>
      <vt:lpstr>1619</vt:lpstr>
      <vt:lpstr>1619</vt:lpstr>
      <vt:lpstr>The Native Population</vt:lpstr>
      <vt:lpstr>Slide 40</vt:lpstr>
      <vt:lpstr>Slide 41</vt:lpstr>
      <vt:lpstr>Slide 42</vt:lpstr>
      <vt:lpstr>Slide 43</vt:lpstr>
      <vt:lpstr>Slide 44</vt:lpstr>
      <vt:lpstr>Slide 45</vt:lpstr>
      <vt:lpstr>Slide 46</vt:lpstr>
      <vt:lpstr>Slide 47</vt:lpstr>
      <vt:lpstr>The Historical Pocahontas</vt:lpstr>
      <vt:lpstr>The Historical Pocahontas</vt:lpstr>
      <vt:lpstr>The Historical Pocahontas</vt:lpstr>
      <vt:lpstr>The Historical Pocahontas</vt:lpstr>
      <vt:lpstr>Slide 52</vt:lpstr>
      <vt:lpstr>Slide 53</vt:lpstr>
      <vt:lpstr>The Historical Pocahontas</vt:lpstr>
      <vt:lpstr>The Historical Pocahontas</vt:lpstr>
      <vt:lpstr>Slide 56</vt:lpstr>
      <vt:lpstr>The Historical Pocahontas</vt:lpstr>
      <vt:lpstr>Slide 58</vt:lpstr>
      <vt:lpstr>The Historical Pocahontas</vt:lpstr>
      <vt:lpstr>The Historical Pocahontas</vt:lpstr>
      <vt:lpstr>Slide 61</vt:lpstr>
      <vt:lpstr>Slide 62</vt:lpstr>
      <vt:lpstr>The Rescue</vt:lpstr>
      <vt:lpstr>Slide 64</vt:lpstr>
      <vt:lpstr>Slide 65</vt:lpstr>
      <vt:lpstr>Slide 66</vt:lpstr>
      <vt:lpstr>Slide 67</vt:lpstr>
      <vt:lpstr>Slide 68</vt:lpstr>
      <vt:lpstr>Slide 69</vt:lpstr>
      <vt:lpstr>The Historical Pocahontas</vt:lpstr>
      <vt:lpstr>Slide 71</vt:lpstr>
      <vt:lpstr>Berkeley Plantation</vt:lpstr>
      <vt:lpstr>Berkeley Plantation</vt:lpstr>
      <vt:lpstr>Slide 74</vt:lpstr>
      <vt:lpstr>Slide 75</vt:lpstr>
      <vt:lpstr>Berkeley Plantation with “Feast”</vt:lpstr>
      <vt:lpstr>Berkeley House</vt:lpstr>
      <vt:lpstr>W. H. Harrison’s Election Spin</vt:lpstr>
      <vt:lpstr>Other Berkeley Interesting Stuff</vt:lpstr>
      <vt:lpstr>Even More Berkeley Interesting Stuff</vt:lpstr>
      <vt:lpstr>Imaginary View of Plymouth Thanksgiving</vt:lpstr>
      <vt:lpstr>Close-up Emphasizing Non-History </vt:lpstr>
      <vt:lpstr>Slide 83</vt:lpstr>
      <vt:lpstr>Slide 84</vt:lpstr>
      <vt:lpstr>Slide 85</vt:lpstr>
      <vt:lpstr>Slide 86</vt:lpstr>
      <vt:lpstr>Slide 87</vt:lpstr>
      <vt:lpstr>Slide 88</vt:lpstr>
      <vt:lpstr>Slide 89</vt:lpstr>
      <vt:lpstr>Slide 90</vt:lpstr>
      <vt:lpstr>Slide 91</vt:lpstr>
      <vt:lpstr>Lucy and the Duck</vt:lpstr>
      <vt:lpstr>Lucy and the Duck</vt:lpstr>
      <vt:lpstr>Lucy and the Duck</vt:lpstr>
      <vt:lpstr>Lucy and the Duck</vt:lpstr>
      <vt:lpstr>Lucy and the Duck</vt:lpstr>
      <vt:lpstr>Lucy and the Duck</vt:lpstr>
      <vt:lpstr>Lucy and the Duck</vt:lpstr>
      <vt:lpstr>Lucy and the Duck</vt:lpstr>
      <vt:lpstr>Lucy and the Duck</vt:lpstr>
      <vt:lpstr>Slide 101</vt:lpstr>
      <vt:lpstr>Slide 102</vt:lpstr>
      <vt:lpstr>Slide 103</vt:lpstr>
      <vt:lpstr>Slide 104</vt:lpstr>
      <vt:lpstr>Slide 105</vt:lpstr>
      <vt:lpstr>What Shall we do with the Shenandoah Valley?</vt:lpstr>
      <vt:lpstr>What Shall we do with the Shenandoah Valley?</vt:lpstr>
      <vt:lpstr>What Shall we do with the Shenandoah Valley?</vt:lpstr>
    </vt:vector>
  </TitlesOfParts>
  <Company>University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Pocahontas as told by an admirer</dc:title>
  <dc:creator>Alan Kaylor Cline</dc:creator>
  <cp:lastModifiedBy>Alan Kaylor Cline</cp:lastModifiedBy>
  <cp:revision>55</cp:revision>
  <dcterms:created xsi:type="dcterms:W3CDTF">2001-12-07T04:16:19Z</dcterms:created>
  <dcterms:modified xsi:type="dcterms:W3CDTF">2010-11-19T04:01:08Z</dcterms:modified>
</cp:coreProperties>
</file>