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7" r:id="rId7"/>
    <p:sldId id="265" r:id="rId8"/>
    <p:sldId id="263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84928" autoAdjust="0"/>
  </p:normalViewPr>
  <p:slideViewPr>
    <p:cSldViewPr>
      <p:cViewPr varScale="1">
        <p:scale>
          <a:sx n="65" d="100"/>
          <a:sy n="65" d="100"/>
        </p:scale>
        <p:origin x="-7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6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ADD7-DA69-4883-A266-08140A6FAAD6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12A8E-D67A-4C9D-AE3C-57D1B096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to your advisor,</a:t>
            </a:r>
          </a:p>
          <a:p>
            <a:r>
              <a:rPr lang="en-US" dirty="0" smtClean="0"/>
              <a:t>Talk to colleagues,</a:t>
            </a:r>
          </a:p>
          <a:p>
            <a:r>
              <a:rPr lang="en-US" dirty="0" smtClean="0"/>
              <a:t>Tell people at other</a:t>
            </a:r>
            <a:r>
              <a:rPr lang="en-US" baseline="0" dirty="0" smtClean="0"/>
              <a:t> universities that you’re applying</a:t>
            </a:r>
          </a:p>
          <a:p>
            <a:r>
              <a:rPr lang="en-US" baseline="0" dirty="0" smtClean="0"/>
              <a:t>Many possibilities, but no central website lists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more people to know</a:t>
            </a:r>
            <a:r>
              <a:rPr lang="en-US" baseline="0" dirty="0" smtClean="0"/>
              <a:t> you – more </a:t>
            </a:r>
            <a:r>
              <a:rPr lang="en-US" baseline="0" dirty="0" err="1" smtClean="0"/>
              <a:t>rec</a:t>
            </a:r>
            <a:r>
              <a:rPr lang="en-US" baseline="0" dirty="0" smtClean="0"/>
              <a:t> letters</a:t>
            </a:r>
          </a:p>
          <a:p>
            <a:r>
              <a:rPr lang="en-US" baseline="0" dirty="0" smtClean="0"/>
              <a:t>Get more experience (lecturing, teaching, working with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Through teaching: deepen your understanding, explore new areas, get to know students and colleagues and get them to know you, improve your presentation skills, get inspired, some comfort when research doesn’t work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Start-up money usually enough for first year+, but need to apply to grants (e.g., NSF CAREER Award).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Good for you to distill your story/achievements/goal</a:t>
            </a:r>
            <a:r>
              <a:rPr lang="en-US" baseline="0" dirty="0" smtClean="0"/>
              <a:t> – you’ll later have to present them repeatedly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If you can, it’s good to visit</a:t>
            </a:r>
            <a:r>
              <a:rPr lang="en-US" baseline="0" dirty="0" smtClean="0"/>
              <a:t> a place that offered you a post-doc before coming there.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Number of interviewed</a:t>
            </a:r>
            <a:r>
              <a:rPr lang="en-US" baseline="0" dirty="0" smtClean="0"/>
              <a:t> people</a:t>
            </a:r>
            <a:r>
              <a:rPr lang="en-US" dirty="0" smtClean="0"/>
              <a:t> depends on size</a:t>
            </a:r>
            <a:r>
              <a:rPr lang="en-US" baseline="0" dirty="0" smtClean="0"/>
              <a:t> of department and number of slots they have.</a:t>
            </a:r>
          </a:p>
          <a:p>
            <a:pPr>
              <a:buFontTx/>
              <a:buChar char="-"/>
            </a:pPr>
            <a:r>
              <a:rPr lang="en-US" baseline="0" dirty="0" smtClean="0"/>
              <a:t>Experienced: it should probably not be the first place you interview at; Not tired: don’t have it at the end of a long, intensive tour.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Exhausting…</a:t>
            </a:r>
          </a:p>
          <a:p>
            <a:endParaRPr lang="en-US" dirty="0" smtClean="0"/>
          </a:p>
          <a:p>
            <a:r>
              <a:rPr lang="en-US" dirty="0" smtClean="0"/>
              <a:t>Dress code: typically a suit (including a buttoned</a:t>
            </a:r>
            <a:r>
              <a:rPr lang="en-US" baseline="0" dirty="0" smtClean="0"/>
              <a:t> shirt, nice pants, nice shoes) for men; women can also wear a dress/skirt.</a:t>
            </a:r>
          </a:p>
          <a:p>
            <a:r>
              <a:rPr lang="en-US" baseline="0" dirty="0" smtClean="0"/>
              <a:t>You don’t have to wear a suit/tie if you’re uncomfortable with it:</a:t>
            </a:r>
          </a:p>
          <a:p>
            <a:r>
              <a:rPr lang="en-US" baseline="0" dirty="0" smtClean="0"/>
              <a:t>A buttoned shirt and nice pants and shoes are enough.</a:t>
            </a:r>
          </a:p>
          <a:p>
            <a:r>
              <a:rPr lang="en-US" baseline="0" dirty="0" smtClean="0"/>
              <a:t>Important: look clean, tidy, serious.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negotiate with department head;</a:t>
            </a:r>
            <a:r>
              <a:rPr lang="en-US" baseline="0" dirty="0" smtClean="0"/>
              <a:t> department head negotiates with the university.</a:t>
            </a:r>
          </a:p>
          <a:p>
            <a:r>
              <a:rPr lang="en-US" baseline="0" dirty="0" smtClean="0"/>
              <a:t>You need to make a good case for what you ask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Committees try to do a good work, but many</a:t>
            </a:r>
            <a:r>
              <a:rPr lang="en-US" baseline="0" dirty="0" smtClean="0"/>
              <a:t> times people get reject in a pretty arbitrary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to focus on the</a:t>
            </a:r>
            <a:r>
              <a:rPr lang="en-US" baseline="0" dirty="0" smtClean="0"/>
              <a:t> (many) things you have to do; don’t tire yourself with thoughts about “what if?” – just wait for answers and then consider your alternatives.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2A8E-D67A-4C9D-AE3C-57D1B0969B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AD79-D7C3-466B-A75B-63D148E85C1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871D-20F9-491E-B23E-7D37075A2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362200" cy="21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 </a:t>
            </a:r>
            <a:r>
              <a:rPr lang="en-US" dirty="0" smtClean="0">
                <a:solidFill>
                  <a:schemeClr val="accent2"/>
                </a:solidFill>
              </a:rPr>
              <a:t>Job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 smtClean="0"/>
              <a:t>Dana </a:t>
            </a:r>
            <a:r>
              <a:rPr lang="en-US" dirty="0" err="1" smtClean="0"/>
              <a:t>Moshkovitz</a:t>
            </a:r>
            <a:endParaRPr lang="en-US" dirty="0" smtClean="0"/>
          </a:p>
          <a:p>
            <a:r>
              <a:rPr lang="en-US" dirty="0" smtClean="0"/>
              <a:t>EECS, 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It’s Not You, It’s </a:t>
            </a:r>
            <a:r>
              <a:rPr lang="en-US" dirty="0" smtClean="0">
                <a:solidFill>
                  <a:schemeClr val="accent2"/>
                </a:solidFill>
              </a:rPr>
              <a:t>Them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27237"/>
            <a:ext cx="89154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many slots available?</a:t>
            </a:r>
          </a:p>
          <a:p>
            <a:r>
              <a:rPr lang="en-US" dirty="0" smtClean="0"/>
              <a:t>How are the other candidates and their letters?</a:t>
            </a:r>
          </a:p>
          <a:p>
            <a:r>
              <a:rPr lang="en-US" dirty="0" smtClean="0"/>
              <a:t>Expert(s) making the case for you?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In which area target hire?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In which area hired recently?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Diversity issues.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Extra funds/slots available from different sources?</a:t>
            </a:r>
          </a:p>
          <a:p>
            <a:r>
              <a:rPr lang="en-US" dirty="0" smtClean="0"/>
              <a:t>Different opinions on what to look for: Did something big? Single-authored? Many citations? Collaborative?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143000"/>
            <a:ext cx="6096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Advice: </a:t>
            </a:r>
            <a:r>
              <a:rPr lang="en-US" sz="2400" dirty="0" smtClean="0"/>
              <a:t>Hiring committees generally do a good job, but always reject some excellent people.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7814">
            <a:off x="6200991" y="3318107"/>
            <a:ext cx="1995487" cy="149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Emotional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Self-worth: </a:t>
            </a:r>
            <a:r>
              <a:rPr lang="en-US" dirty="0" smtClean="0"/>
              <a:t>“Am I good enough</a:t>
            </a:r>
            <a:r>
              <a:rPr lang="en-US" dirty="0" smtClean="0"/>
              <a:t>?”, “What </a:t>
            </a:r>
            <a:r>
              <a:rPr lang="en-US" dirty="0" smtClean="0"/>
              <a:t>do people think about me?” 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Ego: </a:t>
            </a:r>
            <a:r>
              <a:rPr lang="en-US" dirty="0" smtClean="0"/>
              <a:t>“Only first tier for me!”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Preparedness:</a:t>
            </a:r>
            <a:r>
              <a:rPr lang="en-US" b="1" dirty="0" smtClean="0"/>
              <a:t> </a:t>
            </a:r>
            <a:r>
              <a:rPr lang="en-US" dirty="0" smtClean="0"/>
              <a:t>“Am I ready??” 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Two-body problem: </a:t>
            </a:r>
            <a:r>
              <a:rPr lang="en-US" dirty="0" smtClean="0"/>
              <a:t>“</a:t>
            </a:r>
            <a:r>
              <a:rPr lang="en-US" dirty="0" smtClean="0"/>
              <a:t>G</a:t>
            </a:r>
            <a:r>
              <a:rPr lang="en-US" dirty="0" smtClean="0"/>
              <a:t>ive </a:t>
            </a:r>
            <a:r>
              <a:rPr lang="en-US" dirty="0" smtClean="0"/>
              <a:t>up on opportunities??”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638800"/>
            <a:ext cx="7391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Advice: </a:t>
            </a:r>
            <a:r>
              <a:rPr lang="en-US" sz="2400" dirty="0" smtClean="0"/>
              <a:t>Acknowledge that these are part of the process. Maintain a professional attitude.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Fall: </a:t>
            </a:r>
            <a:r>
              <a:rPr lang="en-US" dirty="0" smtClean="0"/>
              <a:t>Apply or Not Apply? </a:t>
            </a:r>
            <a:br>
              <a:rPr lang="en-US" dirty="0" smtClean="0"/>
            </a:br>
            <a:r>
              <a:rPr lang="en-US" dirty="0" smtClean="0"/>
              <a:t>This is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to apply to?</a:t>
            </a:r>
          </a:p>
          <a:p>
            <a:pPr lvl="1"/>
            <a:r>
              <a:rPr lang="en-US" dirty="0" smtClean="0"/>
              <a:t>Post-docs: with/without teaching,  program/with professor.</a:t>
            </a:r>
          </a:p>
          <a:p>
            <a:pPr lvl="1"/>
            <a:r>
              <a:rPr lang="en-US" dirty="0" smtClean="0"/>
              <a:t>Research positions (no teaching)</a:t>
            </a:r>
          </a:p>
          <a:p>
            <a:pPr lvl="1"/>
            <a:r>
              <a:rPr lang="en-US" dirty="0" smtClean="0"/>
              <a:t>Tenure track positions</a:t>
            </a:r>
          </a:p>
          <a:p>
            <a:pPr lvl="1"/>
            <a:r>
              <a:rPr lang="en-US" dirty="0" smtClean="0"/>
              <a:t>Scholarships to fund post-doc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Where to apply?</a:t>
            </a:r>
          </a:p>
          <a:p>
            <a:pPr lvl="1"/>
            <a:r>
              <a:rPr lang="en-US" dirty="0" smtClean="0"/>
              <a:t>Universities</a:t>
            </a:r>
            <a:endParaRPr lang="en-US" dirty="0" smtClean="0"/>
          </a:p>
          <a:p>
            <a:pPr lvl="1"/>
            <a:r>
              <a:rPr lang="en-US" dirty="0" smtClean="0"/>
              <a:t>Research </a:t>
            </a:r>
            <a:r>
              <a:rPr lang="en-US" dirty="0" smtClean="0"/>
              <a:t>labs/institutes</a:t>
            </a:r>
          </a:p>
          <a:p>
            <a:pPr lvl="1"/>
            <a:r>
              <a:rPr lang="en-US" dirty="0" smtClean="0"/>
              <a:t>Individual professors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4343400"/>
            <a:ext cx="3581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Advice: </a:t>
            </a:r>
            <a:r>
              <a:rPr lang="en-US" sz="2400" dirty="0" smtClean="0"/>
              <a:t>Ask around! Tell people you’re applying.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uiExpand="1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Post-Doc – Little Commitment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Between studentship and </a:t>
            </a:r>
            <a:r>
              <a:rPr lang="en-US" dirty="0" smtClean="0"/>
              <a:t>professorship, </a:t>
            </a:r>
            <a:r>
              <a:rPr lang="en-US" dirty="0" smtClean="0"/>
              <a:t>time </a:t>
            </a:r>
            <a:r>
              <a:rPr lang="en-US" dirty="0" smtClean="0"/>
              <a:t>to prove yourself as an independent researcher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Different environment (people, expertise, </a:t>
            </a:r>
            <a:r>
              <a:rPr lang="en-US" dirty="0" smtClean="0"/>
              <a:t>resources, etc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Typically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little commitment, unstructured, </a:t>
            </a:r>
            <a:r>
              <a:rPr lang="en-US" dirty="0" smtClean="0">
                <a:solidFill>
                  <a:schemeClr val="accent2"/>
                </a:solidFill>
              </a:rPr>
              <a:t>1-3</a:t>
            </a:r>
            <a:r>
              <a:rPr lang="en-US" dirty="0" smtClean="0"/>
              <a:t> years, no money of your own, many times a single host.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Tenure Track – Big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Teaching takes </a:t>
            </a:r>
            <a:r>
              <a:rPr lang="en-US" dirty="0" smtClean="0">
                <a:solidFill>
                  <a:schemeClr val="accent2"/>
                </a:solidFill>
              </a:rPr>
              <a:t>a lot </a:t>
            </a:r>
            <a:r>
              <a:rPr lang="en-US" dirty="0" smtClean="0"/>
              <a:t>of time!  But </a:t>
            </a:r>
            <a:r>
              <a:rPr lang="en-US" dirty="0" smtClean="0"/>
              <a:t>also </a:t>
            </a:r>
            <a:r>
              <a:rPr lang="en-US" dirty="0" smtClean="0"/>
              <a:t>good for your research.</a:t>
            </a:r>
          </a:p>
          <a:p>
            <a:r>
              <a:rPr lang="en-US" dirty="0" smtClean="0"/>
              <a:t>Advising– </a:t>
            </a:r>
            <a:r>
              <a:rPr lang="en-US" dirty="0" smtClean="0"/>
              <a:t>big responsibility, good for research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Applying for grants – can usually wait until after first year, but then takes time.</a:t>
            </a:r>
            <a:endParaRPr lang="en-US" dirty="0" smtClean="0"/>
          </a:p>
          <a:p>
            <a:r>
              <a:rPr lang="en-US" dirty="0" smtClean="0"/>
              <a:t>Academic system is supportive of assistant professors.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105400"/>
            <a:ext cx="216134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Fall-Winter: </a:t>
            </a:r>
            <a:r>
              <a:rPr lang="en-US" dirty="0" smtClean="0"/>
              <a:t>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Prepare table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</a:t>
            </a:r>
            <a:r>
              <a:rPr lang="en-US" sz="2800" dirty="0" smtClean="0"/>
              <a:t>places, contacts, deadlines.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Research Statement: </a:t>
            </a:r>
            <a:r>
              <a:rPr lang="en-US" sz="2800" dirty="0" smtClean="0"/>
              <a:t>Y</a:t>
            </a:r>
            <a:r>
              <a:rPr lang="en-US" sz="2800" dirty="0" smtClean="0"/>
              <a:t>our work &amp; future directions</a:t>
            </a:r>
            <a:r>
              <a:rPr lang="en-US" sz="2800" dirty="0" smtClean="0"/>
              <a:t>; </a:t>
            </a:r>
            <a:r>
              <a:rPr lang="en-US" sz="2800" dirty="0" smtClean="0"/>
              <a:t>Clear </a:t>
            </a:r>
            <a:r>
              <a:rPr lang="en-US" sz="2800" dirty="0" smtClean="0"/>
              <a:t>for </a:t>
            </a:r>
            <a:r>
              <a:rPr lang="en-US" sz="2800" dirty="0" smtClean="0"/>
              <a:t>non-experts who scan it.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Teaching </a:t>
            </a:r>
            <a:r>
              <a:rPr lang="en-US" dirty="0" smtClean="0">
                <a:solidFill>
                  <a:schemeClr val="accent2"/>
                </a:solidFill>
              </a:rPr>
              <a:t>Statement: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G</a:t>
            </a:r>
            <a:r>
              <a:rPr lang="en-US" sz="2800" dirty="0" smtClean="0"/>
              <a:t>oals </a:t>
            </a:r>
            <a:r>
              <a:rPr lang="en-US" sz="2800" dirty="0" smtClean="0"/>
              <a:t>in teaching, what would </a:t>
            </a:r>
            <a:r>
              <a:rPr lang="en-US" sz="2800" dirty="0" smtClean="0"/>
              <a:t>you improve or develop? &amp; Teaching experience.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71500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accent2"/>
                </a:solidFill>
              </a:rPr>
              <a:t>Recommendation Letters:</a:t>
            </a:r>
          </a:p>
          <a:p>
            <a:pPr marL="971550" lvl="1" indent="-514350"/>
            <a:r>
              <a:rPr lang="en-US" dirty="0" smtClean="0">
                <a:solidFill>
                  <a:schemeClr val="accent2"/>
                </a:solidFill>
              </a:rPr>
              <a:t>3-4</a:t>
            </a:r>
            <a:r>
              <a:rPr lang="en-US" dirty="0" smtClean="0"/>
              <a:t>:</a:t>
            </a:r>
            <a:r>
              <a:rPr lang="en-US" dirty="0" smtClean="0"/>
              <a:t> from advisor(s) +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1 outside home institute.</a:t>
            </a:r>
          </a:p>
          <a:p>
            <a:pPr marL="971550" lvl="1" indent="-514350"/>
            <a:r>
              <a:rPr lang="en-US" dirty="0" smtClean="0"/>
              <a:t>Best letters: by known people who know you and your work well and appreciate it.</a:t>
            </a:r>
          </a:p>
          <a:p>
            <a:pPr marL="971550" lvl="1" indent="-514350"/>
            <a:r>
              <a:rPr lang="en-US" dirty="0" smtClean="0"/>
              <a:t>Send writers contacts + deadlines.</a:t>
            </a:r>
          </a:p>
          <a:p>
            <a:pPr marL="971550" lvl="1" indent="-51435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3733800"/>
            <a:ext cx="6858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Advice:</a:t>
            </a:r>
            <a:r>
              <a:rPr lang="en-US" sz="2400" dirty="0" smtClean="0"/>
              <a:t> </a:t>
            </a:r>
            <a:r>
              <a:rPr lang="en-US" sz="2400" dirty="0" smtClean="0"/>
              <a:t>Figure your story; take </a:t>
            </a:r>
            <a:r>
              <a:rPr lang="en-US" sz="2400" dirty="0" smtClean="0"/>
              <a:t>time for </a:t>
            </a:r>
            <a:r>
              <a:rPr lang="en-US" sz="2400" dirty="0" smtClean="0"/>
              <a:t>it to simmer. </a:t>
            </a:r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447800" cy="15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Late Fall-Winter: </a:t>
            </a:r>
            <a:r>
              <a:rPr lang="en-US" dirty="0" smtClean="0"/>
              <a:t>Prepare The Job </a:t>
            </a:r>
            <a:r>
              <a:rPr lang="en-US" dirty="0" smtClean="0"/>
              <a:t>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Most of it: </a:t>
            </a:r>
            <a:r>
              <a:rPr lang="en-US" dirty="0" smtClean="0"/>
              <a:t>the research you did.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Then: </a:t>
            </a:r>
            <a:r>
              <a:rPr lang="en-US" dirty="0" smtClean="0"/>
              <a:t>the research you plan to do.</a:t>
            </a:r>
          </a:p>
          <a:p>
            <a:r>
              <a:rPr lang="en-US" dirty="0" smtClean="0"/>
              <a:t>Focus on a theme, tell a story.</a:t>
            </a:r>
          </a:p>
          <a:p>
            <a:r>
              <a:rPr lang="en-US" dirty="0" smtClean="0"/>
              <a:t>Make it enjoyable and memorable: plan jokes, use props,…</a:t>
            </a:r>
          </a:p>
          <a:p>
            <a:r>
              <a:rPr lang="en-US" dirty="0" smtClean="0"/>
              <a:t>Polish through interaction.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784" y="1219200"/>
            <a:ext cx="24902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5638800"/>
            <a:ext cx="6858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Advice:</a:t>
            </a:r>
            <a:r>
              <a:rPr lang="en-US" sz="2400" dirty="0" smtClean="0"/>
              <a:t> Can have a slide at the end mentioning all the work you didn’t talk about.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Winter-Early Spring: </a:t>
            </a:r>
            <a:r>
              <a:rPr lang="en-US" dirty="0" smtClean="0"/>
              <a:t>Hear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Post-doc: </a:t>
            </a:r>
            <a:r>
              <a:rPr lang="en-US" dirty="0" smtClean="0"/>
              <a:t>Usually no interviews except for research labs.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Tenure-track: </a:t>
            </a:r>
            <a:r>
              <a:rPr lang="en-US" dirty="0" smtClean="0"/>
              <a:t>invitation to </a:t>
            </a:r>
            <a:r>
              <a:rPr lang="en-US" dirty="0" smtClean="0"/>
              <a:t>interview </a:t>
            </a:r>
            <a:r>
              <a:rPr lang="en-US" dirty="0" smtClean="0">
                <a:sym typeface="Symbol"/>
              </a:rPr>
              <a:t> </a:t>
            </a:r>
            <a:r>
              <a:rPr lang="en-US" dirty="0" smtClean="0">
                <a:sym typeface="Symbol"/>
              </a:rPr>
              <a:t>you’re one </a:t>
            </a:r>
            <a:r>
              <a:rPr lang="en-US" dirty="0" smtClean="0">
                <a:sym typeface="Symbol"/>
              </a:rPr>
              <a:t>of </a:t>
            </a:r>
            <a:r>
              <a:rPr lang="en-US" dirty="0" smtClean="0">
                <a:sym typeface="Symbol"/>
              </a:rPr>
              <a:t>their top candidates.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Plan schedule! </a:t>
            </a:r>
            <a:r>
              <a:rPr lang="en-US" dirty="0" smtClean="0">
                <a:sym typeface="Symbol"/>
              </a:rPr>
              <a:t>Group geographically close interviews; have breaks; get to favorite places experienced but not tired.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521" y="4876800"/>
            <a:ext cx="2829679" cy="24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Winter-Early Spring: </a:t>
            </a:r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1-2 </a:t>
            </a:r>
            <a:r>
              <a:rPr lang="en-US" dirty="0" smtClean="0"/>
              <a:t>days of half hour meetings with faculty &amp; department head.</a:t>
            </a:r>
          </a:p>
          <a:p>
            <a:r>
              <a:rPr lang="en-US" dirty="0" smtClean="0"/>
              <a:t>Job talk in the afternoon of first day.</a:t>
            </a:r>
          </a:p>
          <a:p>
            <a:r>
              <a:rPr lang="en-US" dirty="0" smtClean="0"/>
              <a:t>Dinner before last day.</a:t>
            </a:r>
          </a:p>
          <a:p>
            <a:endParaRPr lang="en-US" dirty="0" smtClean="0"/>
          </a:p>
          <a:p>
            <a:r>
              <a:rPr lang="en-US" dirty="0" smtClean="0"/>
              <a:t>Unique opportunity to meet many people.</a:t>
            </a:r>
          </a:p>
          <a:p>
            <a:r>
              <a:rPr lang="en-US" dirty="0" smtClean="0"/>
              <a:t>Get a feel for the place.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Have ready answers : </a:t>
            </a:r>
            <a:r>
              <a:rPr lang="en-US" dirty="0" smtClean="0"/>
              <a:t>What research did you do? What do you plan to do? What teaching?</a:t>
            </a:r>
          </a:p>
          <a:p>
            <a:r>
              <a:rPr lang="en-US" dirty="0" smtClean="0"/>
              <a:t>Dress code: suit.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500735"/>
            <a:ext cx="4876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Advice:</a:t>
            </a:r>
            <a:r>
              <a:rPr lang="en-US" sz="2400" dirty="0" smtClean="0"/>
              <a:t> It takes time to get used to 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971800"/>
            <a:ext cx="1247599" cy="18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629400" y="2286000"/>
            <a:ext cx="2209800" cy="685800"/>
          </a:xfrm>
          <a:prstGeom prst="wedgeRoundRectCallout">
            <a:avLst>
              <a:gd name="adj1" fmla="val -811"/>
              <a:gd name="adj2" fmla="val 721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Nice meeting you!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Spring: </a:t>
            </a:r>
            <a:r>
              <a:rPr lang="en-US" dirty="0" smtClean="0"/>
              <a:t>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Salary &amp; Start-up package </a:t>
            </a:r>
            <a:r>
              <a:rPr lang="en-US" dirty="0" smtClean="0"/>
              <a:t>(</a:t>
            </a:r>
            <a:r>
              <a:rPr lang="en-US" dirty="0" smtClean="0"/>
              <a:t>student funding, </a:t>
            </a:r>
            <a:r>
              <a:rPr lang="en-US" dirty="0" smtClean="0"/>
              <a:t>summer </a:t>
            </a:r>
            <a:r>
              <a:rPr lang="en-US" dirty="0" smtClean="0"/>
              <a:t>salary, travel, discretionary </a:t>
            </a:r>
            <a:r>
              <a:rPr lang="en-US" dirty="0" smtClean="0"/>
              <a:t>money,…)</a:t>
            </a:r>
          </a:p>
          <a:p>
            <a:r>
              <a:rPr lang="en-US" dirty="0" smtClean="0"/>
              <a:t>Let other places know.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Second visit: </a:t>
            </a:r>
            <a:r>
              <a:rPr lang="en-US" dirty="0" smtClean="0"/>
              <a:t>check housing, living conditions,...</a:t>
            </a:r>
          </a:p>
          <a:p>
            <a:r>
              <a:rPr lang="en-US" dirty="0" smtClean="0"/>
              <a:t>Negotiate:</a:t>
            </a:r>
          </a:p>
          <a:p>
            <a:pPr lvl="1"/>
            <a:r>
              <a:rPr lang="en-US" dirty="0" smtClean="0"/>
              <a:t>Defer offer for post-doc</a:t>
            </a:r>
          </a:p>
          <a:p>
            <a:pPr lvl="1"/>
            <a:r>
              <a:rPr lang="en-US" dirty="0" smtClean="0"/>
              <a:t>Teaching  first semester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ess-restricted/more </a:t>
            </a:r>
            <a:r>
              <a:rPr lang="en-US" dirty="0" smtClean="0"/>
              <a:t>start-up funds.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Special cases: </a:t>
            </a:r>
            <a:r>
              <a:rPr lang="en-US" dirty="0" smtClean="0"/>
              <a:t>shorter tenure-track, more money, chair, joint appointment, etc.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3581400"/>
            <a:ext cx="46482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Advice:</a:t>
            </a:r>
            <a:r>
              <a:rPr lang="en-US" sz="2400" dirty="0" smtClean="0"/>
              <a:t> What’s important to YOU?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-15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1017</Words>
  <Application>Microsoft Office PowerPoint</Application>
  <PresentationFormat>On-screen Show (4:3)</PresentationFormat>
  <Paragraphs>113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Academic Job Search</vt:lpstr>
      <vt:lpstr>Fall: Apply or Not Apply?  This is the Question</vt:lpstr>
      <vt:lpstr>Post-Doc – Little Commitment </vt:lpstr>
      <vt:lpstr>Tenure Track – Big Commitment</vt:lpstr>
      <vt:lpstr>Fall-Winter: The Application</vt:lpstr>
      <vt:lpstr>Late Fall-Winter: Prepare The Job Talk</vt:lpstr>
      <vt:lpstr>Winter-Early Spring: Hear Back</vt:lpstr>
      <vt:lpstr>Winter-Early Spring: Interviews</vt:lpstr>
      <vt:lpstr>Spring: Offers</vt:lpstr>
      <vt:lpstr>It’s Not You, It’s Them</vt:lpstr>
      <vt:lpstr>Emotional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a Job</dc:title>
  <dc:creator>Dana</dc:creator>
  <cp:lastModifiedBy>Dana</cp:lastModifiedBy>
  <cp:revision>65</cp:revision>
  <dcterms:created xsi:type="dcterms:W3CDTF">2011-09-30T16:50:48Z</dcterms:created>
  <dcterms:modified xsi:type="dcterms:W3CDTF">2011-10-09T15:55:36Z</dcterms:modified>
</cp:coreProperties>
</file>