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64" r:id="rId6"/>
    <p:sldId id="259" r:id="rId7"/>
    <p:sldId id="265" r:id="rId8"/>
    <p:sldId id="267" r:id="rId9"/>
    <p:sldId id="268" r:id="rId10"/>
    <p:sldId id="270" r:id="rId11"/>
    <p:sldId id="271" r:id="rId12"/>
    <p:sldId id="273" r:id="rId13"/>
    <p:sldId id="274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B4FB-AB7B-400C-91A9-4829B43B86FA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95EE-25B0-40FE-B815-C827A973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jokes…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= input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we want to figure out =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figure out an efficient</a:t>
            </a:r>
            <a:r>
              <a:rPr lang="en-US" baseline="0" dirty="0" smtClean="0"/>
              <a:t> way to do something, you can use it everywhere.</a:t>
            </a:r>
          </a:p>
          <a:p>
            <a:r>
              <a:rPr lang="en-US" baseline="0" dirty="0" smtClean="0"/>
              <a:t>If you realize something is hard, it tells you more complicated problems are only harder.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For many problems</a:t>
            </a:r>
            <a:r>
              <a:rPr lang="en-US" baseline="0" dirty="0" smtClean="0"/>
              <a:t> we don’t have a linear time algorithm, but we have quadratic time algorithm or cubic time algorithm.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We define “reasonable” time as “polynomial time”. Polynomials compose.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Most algorithms we have run in time &lt;= n^3. Even when an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with time n^10 is devised, it’s usually improved to run in faster </a:t>
            </a:r>
            <a:r>
              <a:rPr lang="en-US" baseline="0" dirty="0" err="1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(minimize </a:t>
            </a:r>
            <a:r>
              <a:rPr lang="en-US" sz="1200" dirty="0" smtClean="0">
                <a:solidFill>
                  <a:schemeClr val="accent5"/>
                </a:solidFill>
              </a:rPr>
              <a:t>#edges-crossed/#vertices-on-small side</a:t>
            </a:r>
            <a:r>
              <a:rPr lang="en-US" sz="12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95EE-25B0-40FE-B815-C827A9730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0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It took 11 more years before, in a joint work with Ran Raz, we could prove that it takes exponential time to approximate Max-3-SAT,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And the running-time goes down to polynomial only in a window of o(1) at 7/8.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14D21C-B8C1-41D3-9FD5-BF21F0E3926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2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0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E311EB-1787-49A2-831E-0F5D0A156B41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1581-E98E-4A8E-B8A6-541AE7D8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7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ratitudexp.com/wp-content/uploads/2015/01/Limitless-Possibil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0" y="4482263"/>
            <a:ext cx="5461831" cy="21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767" y="-68804"/>
            <a:ext cx="9092846" cy="3329581"/>
          </a:xfrm>
        </p:spPr>
        <p:txBody>
          <a:bodyPr/>
          <a:lstStyle/>
          <a:p>
            <a:pPr algn="ctr"/>
            <a:r>
              <a:rPr lang="en-US" sz="5400" dirty="0" smtClean="0"/>
              <a:t>Possibilities and Limitations in Computation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0226" y="3525005"/>
            <a:ext cx="4896292" cy="8614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Dana </a:t>
            </a:r>
            <a:r>
              <a:rPr lang="en-US" sz="2800" dirty="0" err="1" smtClean="0"/>
              <a:t>Moshkovitz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0" descr="https://www.inkace.com/media/catalog/product/cache/1/image/363x/040ec09b1e35df139433887a97daa66f/4/_/4_teen_girl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36" y="7043149"/>
            <a:ext cx="1069910" cy="10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Thm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  <a:r>
              <a:rPr lang="en-US" dirty="0" smtClean="0"/>
              <a:t> If Max-Cut can be solved efficiently, then </a:t>
            </a:r>
            <a:r>
              <a:rPr lang="en-US" dirty="0" smtClean="0">
                <a:solidFill>
                  <a:schemeClr val="accent6"/>
                </a:solidFill>
              </a:rPr>
              <a:t>P=NP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43" y="2052918"/>
            <a:ext cx="8237909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what it means for a problem to be “NP-hard”.</a:t>
            </a:r>
          </a:p>
          <a:p>
            <a:r>
              <a:rPr lang="en-US" sz="2400" dirty="0" smtClean="0"/>
              <a:t>Many other problems are NP-hard, e.g., clique.</a:t>
            </a:r>
          </a:p>
          <a:p>
            <a:r>
              <a:rPr lang="en-US" sz="2400" dirty="0" smtClean="0"/>
              <a:t>The other direction is also true: Max-cut can be solved efficiently </a:t>
            </a:r>
            <a:r>
              <a:rPr lang="en-US" sz="2400" dirty="0" smtClean="0">
                <a:solidFill>
                  <a:schemeClr val="accent6"/>
                </a:solidFill>
              </a:rPr>
              <a:t>if and only if</a:t>
            </a:r>
            <a:r>
              <a:rPr lang="en-US" sz="2400" dirty="0" smtClean="0"/>
              <a:t> P=NP. </a:t>
            </a:r>
            <a:endParaRPr lang="en-US" sz="2400" dirty="0"/>
          </a:p>
        </p:txBody>
      </p:sp>
      <p:pic>
        <p:nvPicPr>
          <p:cNvPr id="4098" name="Picture 2" descr="http://formationcounseling.org/assets/Iceberg-360x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47" y="1853248"/>
            <a:ext cx="2763796" cy="4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7700" y="1936377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Max-Cut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5839" y="4312025"/>
            <a:ext cx="164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14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NP-Hardness: 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Special cases:</a:t>
            </a:r>
            <a:r>
              <a:rPr lang="en-US" sz="2800" dirty="0" smtClean="0"/>
              <a:t> Structure in the data can make a hard problem easy.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Super-polynomial time:</a:t>
            </a:r>
            <a:r>
              <a:rPr lang="en-US" sz="2800" dirty="0" smtClean="0"/>
              <a:t> Maybe it’s possible to find a </a:t>
            </a:r>
            <a:r>
              <a:rPr lang="en-US" sz="2800" dirty="0" smtClean="0">
                <a:solidFill>
                  <a:schemeClr val="accent5"/>
                </a:solidFill>
              </a:rPr>
              <a:t>1.01</a:t>
            </a:r>
            <a:r>
              <a:rPr lang="en-US" sz="2800" baseline="30000" dirty="0" smtClean="0">
                <a:solidFill>
                  <a:schemeClr val="accent5"/>
                </a:solidFill>
              </a:rPr>
              <a:t>n</a:t>
            </a:r>
            <a:r>
              <a:rPr lang="en-US" sz="2800" dirty="0" smtClean="0"/>
              <a:t> time algorithm?  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Approximation:</a:t>
            </a:r>
            <a:r>
              <a:rPr lang="en-US" sz="2800" dirty="0" smtClean="0"/>
              <a:t> Maybe there’s a more efficient algorithm for finding a sub-optimal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11221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Max-Cut Approximation Algorithm</a:t>
            </a:r>
            <a:endParaRPr lang="en-US" dirty="0"/>
          </a:p>
        </p:txBody>
      </p:sp>
      <p:pic>
        <p:nvPicPr>
          <p:cNvPr id="6146" name="Picture 2" descr="https://worldonaforkdotcom.files.wordpress.com/2013/01/652x290-how-to-flip-a-coin-world-on-a-fork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" y="2580339"/>
            <a:ext cx="2685260" cy="11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6094" y="4095095"/>
            <a:ext cx="2061882" cy="1758858"/>
          </a:xfrm>
          <a:prstGeom prst="rect">
            <a:avLst/>
          </a:prstGeom>
          <a:scene3d>
            <a:camera prst="isometricOffAxis2Right"/>
            <a:lightRig rig="threePt" dir="t"/>
          </a:scene3d>
          <a:sp3d extrusionH="1689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69742" y="4095095"/>
            <a:ext cx="1730188" cy="1820730"/>
          </a:xfrm>
          <a:prstGeom prst="rect">
            <a:avLst/>
          </a:prstGeom>
          <a:scene3d>
            <a:camera prst="orthographicFront">
              <a:rot lat="1500000" lon="2699990" rev="0"/>
            </a:camera>
            <a:lightRig rig="threePt" dir="t"/>
          </a:scene3d>
          <a:sp3d extrusionH="16192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75294" y="1543965"/>
            <a:ext cx="663389" cy="6185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918" y="5091952"/>
            <a:ext cx="6624918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edge, the probability it crosses parts is 1/2.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6211 1.11111E-6 C 0.08984 1.11111E-6 0.12422 0.06898 0.12422 0.125 L 0.12422 0.25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approximation ratio for Max-Cut?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2052918"/>
            <a:ext cx="6893863" cy="419548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Goemans</a:t>
            </a:r>
            <a:r>
              <a:rPr lang="en-US" sz="2400" dirty="0" smtClean="0"/>
              <a:t>-Williamson algorithm gives ~</a:t>
            </a:r>
            <a:r>
              <a:rPr lang="en-US" sz="2400" dirty="0" smtClean="0">
                <a:solidFill>
                  <a:schemeClr val="accent6"/>
                </a:solidFill>
              </a:rPr>
              <a:t>0.878</a:t>
            </a:r>
            <a:r>
              <a:rPr lang="en-US" sz="2400" dirty="0" smtClean="0"/>
              <a:t> approximation by embedding the graph in </a:t>
            </a:r>
            <a:r>
              <a:rPr lang="en-US" sz="2400" dirty="0" smtClean="0">
                <a:solidFill>
                  <a:schemeClr val="accent6"/>
                </a:solidFill>
              </a:rPr>
              <a:t>R</a:t>
            </a:r>
            <a:r>
              <a:rPr lang="en-US" sz="2400" baseline="30000" dirty="0" smtClean="0">
                <a:solidFill>
                  <a:schemeClr val="accent6"/>
                </a:solidFill>
              </a:rPr>
              <a:t>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the </a:t>
            </a:r>
            <a:r>
              <a:rPr lang="en-US" sz="2400" dirty="0">
                <a:solidFill>
                  <a:schemeClr val="accent1"/>
                </a:solidFill>
              </a:rPr>
              <a:t>“Unique Games Conjecture” </a:t>
            </a:r>
            <a:r>
              <a:rPr lang="en-US" sz="2400" dirty="0" smtClean="0"/>
              <a:t>is true, doing better is NP-hard!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2LIN(p):</a:t>
            </a:r>
            <a:r>
              <a:rPr lang="en-US" sz="2400" dirty="0" smtClean="0"/>
              <a:t> Given a system of equations, each of the form </a:t>
            </a:r>
            <a:r>
              <a:rPr lang="en-US" sz="2400" dirty="0" smtClean="0">
                <a:solidFill>
                  <a:schemeClr val="accent6"/>
                </a:solidFill>
              </a:rPr>
              <a:t>x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i</a:t>
            </a:r>
            <a:r>
              <a:rPr lang="en-US" sz="2400" dirty="0" smtClean="0">
                <a:solidFill>
                  <a:schemeClr val="accent6"/>
                </a:solidFill>
              </a:rPr>
              <a:t>-</a:t>
            </a:r>
            <a:r>
              <a:rPr lang="en-US" sz="2400" dirty="0" err="1" smtClean="0">
                <a:solidFill>
                  <a:schemeClr val="accent6"/>
                </a:solidFill>
              </a:rPr>
              <a:t>x</a:t>
            </a:r>
            <a:r>
              <a:rPr lang="en-US" sz="2400" baseline="-25000" dirty="0" err="1" smtClean="0">
                <a:solidFill>
                  <a:schemeClr val="accent6"/>
                </a:solidFill>
              </a:rPr>
              <a:t>j</a:t>
            </a:r>
            <a:r>
              <a:rPr lang="en-US" sz="2400" dirty="0" smtClean="0">
                <a:solidFill>
                  <a:schemeClr val="accent6"/>
                </a:solidFill>
              </a:rPr>
              <a:t>=</a:t>
            </a:r>
            <a:r>
              <a:rPr lang="en-US" sz="2400" dirty="0" err="1" smtClean="0">
                <a:solidFill>
                  <a:schemeClr val="accent6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accent6"/>
                </a:solidFill>
              </a:rPr>
              <a:t>ij</a:t>
            </a:r>
            <a:r>
              <a:rPr lang="en-US" sz="2400" dirty="0" smtClean="0">
                <a:solidFill>
                  <a:schemeClr val="accent6"/>
                </a:solidFill>
              </a:rPr>
              <a:t> (mod p)</a:t>
            </a:r>
            <a:r>
              <a:rPr lang="en-US" sz="2400" dirty="0" smtClean="0"/>
              <a:t>, find the solution that satisfies the largest number of equations.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Unique Games Conjecture:</a:t>
            </a:r>
            <a:r>
              <a:rPr lang="en-US" sz="2400" dirty="0"/>
              <a:t> </a:t>
            </a:r>
            <a:r>
              <a:rPr lang="en-US" sz="2400" dirty="0" smtClean="0"/>
              <a:t>For sufficiently large </a:t>
            </a:r>
            <a:r>
              <a:rPr lang="en-US" sz="2400" dirty="0" smtClean="0">
                <a:solidFill>
                  <a:schemeClr val="accent6"/>
                </a:solidFill>
              </a:rPr>
              <a:t>p</a:t>
            </a:r>
            <a:r>
              <a:rPr lang="en-US" sz="2400" dirty="0" smtClean="0"/>
              <a:t>, it’s NP-hard, </a:t>
            </a:r>
            <a:r>
              <a:rPr lang="en-US" sz="2400" smtClean="0"/>
              <a:t>given </a:t>
            </a:r>
            <a:r>
              <a:rPr lang="en-US" sz="2400" smtClean="0">
                <a:solidFill>
                  <a:schemeClr val="accent5"/>
                </a:solidFill>
              </a:rPr>
              <a:t>2LIN(p)</a:t>
            </a:r>
            <a:r>
              <a:rPr lang="en-US" sz="2400" smtClean="0"/>
              <a:t> </a:t>
            </a:r>
            <a:r>
              <a:rPr lang="en-US" sz="2400" dirty="0" smtClean="0"/>
              <a:t>input, where </a:t>
            </a:r>
            <a:r>
              <a:rPr lang="en-US" sz="2400" dirty="0" smtClean="0">
                <a:solidFill>
                  <a:schemeClr val="accent6"/>
                </a:solidFill>
              </a:rPr>
              <a:t>99%</a:t>
            </a:r>
            <a:r>
              <a:rPr lang="en-US" sz="2400" dirty="0" smtClean="0"/>
              <a:t> of the equations can be satisfied, to satisfy even</a:t>
            </a:r>
            <a:r>
              <a:rPr lang="en-US" sz="2400" dirty="0" smtClean="0">
                <a:solidFill>
                  <a:schemeClr val="accent6"/>
                </a:solidFill>
              </a:rPr>
              <a:t> 1%</a:t>
            </a:r>
            <a:r>
              <a:rPr lang="en-US" sz="2400" dirty="0" smtClean="0"/>
              <a:t> of the equations.</a:t>
            </a:r>
          </a:p>
          <a:p>
            <a:r>
              <a:rPr lang="en-US" sz="2400" dirty="0" smtClean="0"/>
              <a:t>If the conjecture is true, then it implies optimality of geometric algorithms for a wide family of problems.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897908" y="1678215"/>
            <a:ext cx="3648636" cy="3575102"/>
            <a:chOff x="6364943" y="1651321"/>
            <a:chExt cx="3648636" cy="357510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8184779" y="2052918"/>
              <a:ext cx="824752" cy="17750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718614" y="2052918"/>
              <a:ext cx="466165" cy="1775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184779" y="2357720"/>
              <a:ext cx="1828800" cy="14702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84779" y="1651321"/>
              <a:ext cx="681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30000" dirty="0" smtClean="0"/>
                <a:t>n</a:t>
              </a:r>
              <a:endParaRPr lang="en-US" baseline="30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6364943" y="3801030"/>
              <a:ext cx="1855695" cy="26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202709" y="3836894"/>
              <a:ext cx="1015995" cy="13895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65579" y="2868706"/>
              <a:ext cx="2590800" cy="199016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41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Thresholds Already Proven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42606" cy="419548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3LIN(p): </a:t>
            </a:r>
            <a:r>
              <a:rPr lang="en-US" dirty="0"/>
              <a:t>Given a system of equations, each of the form </a:t>
            </a:r>
            <a:r>
              <a:rPr lang="en-US" dirty="0" err="1" smtClean="0">
                <a:solidFill>
                  <a:schemeClr val="accent6"/>
                </a:solidFill>
              </a:rPr>
              <a:t>x</a:t>
            </a:r>
            <a:r>
              <a:rPr lang="en-US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dirty="0" err="1" smtClean="0">
                <a:solidFill>
                  <a:schemeClr val="accent6"/>
                </a:solidFill>
              </a:rPr>
              <a:t>+x</a:t>
            </a:r>
            <a:r>
              <a:rPr lang="en-US" baseline="-25000" dirty="0" err="1" smtClean="0">
                <a:solidFill>
                  <a:schemeClr val="accent6"/>
                </a:solidFill>
              </a:rPr>
              <a:t>j</a:t>
            </a:r>
            <a:r>
              <a:rPr lang="en-US" dirty="0" err="1" smtClean="0">
                <a:solidFill>
                  <a:schemeClr val="accent6"/>
                </a:solidFill>
              </a:rPr>
              <a:t>+x</a:t>
            </a:r>
            <a:r>
              <a:rPr lang="en-US" baseline="-25000" dirty="0" err="1" smtClean="0">
                <a:solidFill>
                  <a:schemeClr val="accent6"/>
                </a:solidFill>
              </a:rPr>
              <a:t>k</a:t>
            </a:r>
            <a:r>
              <a:rPr lang="en-US" dirty="0" smtClean="0">
                <a:solidFill>
                  <a:schemeClr val="accent6"/>
                </a:solidFill>
              </a:rPr>
              <a:t>=</a:t>
            </a:r>
            <a:r>
              <a:rPr lang="en-US" dirty="0" err="1" smtClean="0">
                <a:solidFill>
                  <a:schemeClr val="accent6"/>
                </a:solidFill>
              </a:rPr>
              <a:t>c</a:t>
            </a:r>
            <a:r>
              <a:rPr lang="en-US" baseline="-25000" dirty="0" err="1" smtClean="0">
                <a:solidFill>
                  <a:schemeClr val="accent6"/>
                </a:solidFill>
              </a:rPr>
              <a:t>ijk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(mod p)</a:t>
            </a:r>
            <a:r>
              <a:rPr lang="en-US" dirty="0" smtClean="0"/>
              <a:t> </a:t>
            </a:r>
            <a:r>
              <a:rPr lang="en-US" dirty="0"/>
              <a:t>find the solution that satisfies the </a:t>
            </a:r>
            <a:r>
              <a:rPr lang="en-US" dirty="0" smtClean="0"/>
              <a:t>largest number of </a:t>
            </a:r>
            <a:r>
              <a:rPr lang="en-US" dirty="0"/>
              <a:t>equations.</a:t>
            </a:r>
          </a:p>
          <a:p>
            <a:r>
              <a:rPr lang="en-US" dirty="0" smtClean="0"/>
              <a:t>One can get </a:t>
            </a:r>
            <a:r>
              <a:rPr lang="en-US" dirty="0" smtClean="0">
                <a:solidFill>
                  <a:schemeClr val="accent6"/>
                </a:solidFill>
              </a:rPr>
              <a:t>1/p</a:t>
            </a:r>
            <a:r>
              <a:rPr lang="en-US" dirty="0" smtClean="0"/>
              <a:t> approximation by picking the assignments to the variables at random.</a:t>
            </a:r>
          </a:p>
          <a:p>
            <a:r>
              <a:rPr lang="en-US" dirty="0" smtClean="0"/>
              <a:t>Doing better is NP-hard!</a:t>
            </a:r>
          </a:p>
          <a:p>
            <a:r>
              <a:rPr lang="en-US" dirty="0" smtClean="0"/>
              <a:t>Similar threshold behavior for </a:t>
            </a:r>
            <a:r>
              <a:rPr lang="en-US" b="1" dirty="0" smtClean="0">
                <a:solidFill>
                  <a:schemeClr val="accent5"/>
                </a:solidFill>
              </a:rPr>
              <a:t>Set Cover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5"/>
                </a:solidFill>
              </a:rPr>
              <a:t>Clique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5"/>
                </a:solidFill>
              </a:rPr>
              <a:t>kCSP</a:t>
            </a:r>
            <a:r>
              <a:rPr lang="en-US" b="1" dirty="0" smtClean="0">
                <a:solidFill>
                  <a:schemeClr val="accent5"/>
                </a:solidFill>
              </a:rPr>
              <a:t>(</a:t>
            </a:r>
            <a:r>
              <a:rPr lang="en-US" b="1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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118" y="3770814"/>
            <a:ext cx="3846081" cy="25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rot="5400000" flipH="1" flipV="1">
            <a:off x="6515100" y="41529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19400" y="5867400"/>
            <a:ext cx="6248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837407" y="4037807"/>
            <a:ext cx="44196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8991600" y="5276473"/>
            <a:ext cx="175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/>
              <a:t>fraction of </a:t>
            </a:r>
            <a:r>
              <a:rPr lang="en-US" altLang="en-US" sz="2800" dirty="0" smtClean="0"/>
              <a:t>equations </a:t>
            </a:r>
            <a:r>
              <a:rPr lang="en-US" altLang="en-US" sz="2800" dirty="0"/>
              <a:t>satisfied 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7962900" y="59055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9"/>
          <p:cNvSpPr txBox="1">
            <a:spLocks noChangeArrowheads="1"/>
          </p:cNvSpPr>
          <p:nvPr/>
        </p:nvSpPr>
        <p:spPr bwMode="auto">
          <a:xfrm>
            <a:off x="8001000" y="6059488"/>
            <a:ext cx="53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2819400" y="24384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1828800" y="2133601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accent3"/>
                </a:solidFill>
              </a:rPr>
              <a:t>2</a:t>
            </a:r>
            <a:r>
              <a:rPr lang="en-US" altLang="en-US" sz="3600" b="1" baseline="30000" dirty="0">
                <a:solidFill>
                  <a:schemeClr val="accent3"/>
                </a:solidFill>
                <a:sym typeface="Symbol" panose="05050102010706020507" pitchFamily="18" charset="2"/>
              </a:rPr>
              <a:t>(n)</a:t>
            </a:r>
            <a:endParaRPr lang="en-US" altLang="en-US" sz="3600" dirty="0">
              <a:solidFill>
                <a:schemeClr val="accent3"/>
              </a:solidFill>
            </a:endParaRPr>
          </a:p>
        </p:txBody>
      </p:sp>
      <p:sp>
        <p:nvSpPr>
          <p:cNvPr id="8202" name="TextBox 25"/>
          <p:cNvSpPr txBox="1">
            <a:spLocks noChangeArrowheads="1"/>
          </p:cNvSpPr>
          <p:nvPr/>
        </p:nvSpPr>
        <p:spPr bwMode="auto">
          <a:xfrm>
            <a:off x="1981200" y="5257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</a:rPr>
              <a:t>n</a:t>
            </a:r>
            <a:r>
              <a:rPr lang="en-US" altLang="en-US" sz="3200" b="1" baseline="30000">
                <a:solidFill>
                  <a:srgbClr val="00B050"/>
                </a:solidFill>
                <a:sym typeface="Symbol" panose="05050102010706020507" pitchFamily="18" charset="2"/>
              </a:rPr>
              <a:t>O(1)</a:t>
            </a:r>
            <a:endParaRPr lang="en-US" altLang="en-US" sz="320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352800" y="2438400"/>
            <a:ext cx="4800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077200" y="2348755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5" name="TextBox 34"/>
          <p:cNvSpPr txBox="1">
            <a:spLocks noChangeArrowheads="1"/>
          </p:cNvSpPr>
          <p:nvPr/>
        </p:nvSpPr>
        <p:spPr bwMode="auto">
          <a:xfrm>
            <a:off x="1600200" y="2590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3"/>
                </a:solidFill>
              </a:rPr>
              <a:t>exponential</a:t>
            </a:r>
          </a:p>
        </p:txBody>
      </p:sp>
      <p:sp>
        <p:nvSpPr>
          <p:cNvPr id="8206" name="TextBox 35"/>
          <p:cNvSpPr txBox="1">
            <a:spLocks noChangeArrowheads="1"/>
          </p:cNvSpPr>
          <p:nvPr/>
        </p:nvSpPr>
        <p:spPr bwMode="auto">
          <a:xfrm>
            <a:off x="1524000" y="57150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polynomial</a:t>
            </a:r>
          </a:p>
        </p:txBody>
      </p:sp>
      <p:sp>
        <p:nvSpPr>
          <p:cNvPr id="8211" name="TextBox 56"/>
          <p:cNvSpPr txBox="1">
            <a:spLocks noChangeArrowheads="1"/>
          </p:cNvSpPr>
          <p:nvPr/>
        </p:nvSpPr>
        <p:spPr bwMode="auto">
          <a:xfrm>
            <a:off x="1600200" y="14478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dirty="0"/>
              <a:t>running-time</a:t>
            </a:r>
          </a:p>
        </p:txBody>
      </p:sp>
      <p:sp>
        <p:nvSpPr>
          <p:cNvPr id="85" name="Freeform 84"/>
          <p:cNvSpPr/>
          <p:nvPr/>
        </p:nvSpPr>
        <p:spPr>
          <a:xfrm>
            <a:off x="4564614" y="2362200"/>
            <a:ext cx="3633236" cy="3276600"/>
          </a:xfrm>
          <a:custGeom>
            <a:avLst/>
            <a:gdLst>
              <a:gd name="connsiteX0" fmla="*/ 1864609 w 1864609"/>
              <a:gd name="connsiteY0" fmla="*/ 0 h 3015916"/>
              <a:gd name="connsiteX1" fmla="*/ 1768356 w 1864609"/>
              <a:gd name="connsiteY1" fmla="*/ 64168 h 3015916"/>
              <a:gd name="connsiteX2" fmla="*/ 1431472 w 1864609"/>
              <a:gd name="connsiteY2" fmla="*/ 96252 h 3015916"/>
              <a:gd name="connsiteX3" fmla="*/ 1190840 w 1864609"/>
              <a:gd name="connsiteY3" fmla="*/ 80210 h 3015916"/>
              <a:gd name="connsiteX4" fmla="*/ 180188 w 1864609"/>
              <a:gd name="connsiteY4" fmla="*/ 112294 h 3015916"/>
              <a:gd name="connsiteX5" fmla="*/ 132061 w 1864609"/>
              <a:gd name="connsiteY5" fmla="*/ 128337 h 3015916"/>
              <a:gd name="connsiteX6" fmla="*/ 99977 w 1864609"/>
              <a:gd name="connsiteY6" fmla="*/ 224589 h 3015916"/>
              <a:gd name="connsiteX7" fmla="*/ 83935 w 1864609"/>
              <a:gd name="connsiteY7" fmla="*/ 417094 h 3015916"/>
              <a:gd name="connsiteX8" fmla="*/ 35809 w 1864609"/>
              <a:gd name="connsiteY8" fmla="*/ 1235242 h 3015916"/>
              <a:gd name="connsiteX9" fmla="*/ 19767 w 1864609"/>
              <a:gd name="connsiteY9" fmla="*/ 2486526 h 3015916"/>
              <a:gd name="connsiteX10" fmla="*/ 3725 w 1864609"/>
              <a:gd name="connsiteY10" fmla="*/ 2646947 h 3015916"/>
              <a:gd name="connsiteX11" fmla="*/ 3725 w 1864609"/>
              <a:gd name="connsiteY11" fmla="*/ 3015916 h 30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609" h="3015916">
                <a:moveTo>
                  <a:pt x="1864609" y="0"/>
                </a:moveTo>
                <a:cubicBezTo>
                  <a:pt x="1832525" y="21389"/>
                  <a:pt x="1806818" y="61421"/>
                  <a:pt x="1768356" y="64168"/>
                </a:cubicBezTo>
                <a:cubicBezTo>
                  <a:pt x="1506051" y="82904"/>
                  <a:pt x="1618066" y="69596"/>
                  <a:pt x="1431472" y="96252"/>
                </a:cubicBezTo>
                <a:cubicBezTo>
                  <a:pt x="1351261" y="90905"/>
                  <a:pt x="1271229" y="80210"/>
                  <a:pt x="1190840" y="80210"/>
                </a:cubicBezTo>
                <a:cubicBezTo>
                  <a:pt x="545699" y="80210"/>
                  <a:pt x="596273" y="80288"/>
                  <a:pt x="180188" y="112294"/>
                </a:cubicBezTo>
                <a:cubicBezTo>
                  <a:pt x="164146" y="117642"/>
                  <a:pt x="141890" y="114577"/>
                  <a:pt x="132061" y="128337"/>
                </a:cubicBezTo>
                <a:cubicBezTo>
                  <a:pt x="112404" y="155857"/>
                  <a:pt x="99977" y="224589"/>
                  <a:pt x="99977" y="224589"/>
                </a:cubicBezTo>
                <a:cubicBezTo>
                  <a:pt x="94630" y="288757"/>
                  <a:pt x="87644" y="352810"/>
                  <a:pt x="83935" y="417094"/>
                </a:cubicBezTo>
                <a:cubicBezTo>
                  <a:pt x="34151" y="1280030"/>
                  <a:pt x="75308" y="800746"/>
                  <a:pt x="35809" y="1235242"/>
                </a:cubicBezTo>
                <a:cubicBezTo>
                  <a:pt x="30462" y="1652337"/>
                  <a:pt x="29245" y="2069505"/>
                  <a:pt x="19767" y="2486526"/>
                </a:cubicBezTo>
                <a:cubicBezTo>
                  <a:pt x="18546" y="2540252"/>
                  <a:pt x="5353" y="2593231"/>
                  <a:pt x="3725" y="2646947"/>
                </a:cubicBezTo>
                <a:cubicBezTo>
                  <a:pt x="0" y="2769880"/>
                  <a:pt x="3725" y="2892926"/>
                  <a:pt x="3725" y="3015916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14" name="TextBox 85"/>
          <p:cNvSpPr txBox="1">
            <a:spLocks noChangeArrowheads="1"/>
          </p:cNvSpPr>
          <p:nvPr/>
        </p:nvSpPr>
        <p:spPr bwMode="auto">
          <a:xfrm>
            <a:off x="8382000" y="2979738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chemeClr val="tx2"/>
                </a:solidFill>
              </a:rPr>
              <a:t>Exponential hardness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rot="10800000">
            <a:off x="7696200" y="2667000"/>
            <a:ext cx="990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TextBox 88"/>
          <p:cNvSpPr txBox="1">
            <a:spLocks noChangeArrowheads="1"/>
          </p:cNvSpPr>
          <p:nvPr/>
        </p:nvSpPr>
        <p:spPr bwMode="auto">
          <a:xfrm>
            <a:off x="5257800" y="3886201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2"/>
                </a:solidFill>
              </a:rPr>
              <a:t>Sharp threshold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4670607" y="3738286"/>
            <a:ext cx="678887" cy="533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22613" y="5783355"/>
            <a:ext cx="12954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224613" y="59055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TextBox 59"/>
          <p:cNvSpPr txBox="1">
            <a:spLocks noChangeArrowheads="1"/>
          </p:cNvSpPr>
          <p:nvPr/>
        </p:nvSpPr>
        <p:spPr bwMode="auto">
          <a:xfrm>
            <a:off x="4119278" y="6059488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dirty="0" smtClean="0">
                <a:solidFill>
                  <a:schemeClr val="accent1"/>
                </a:solidFill>
              </a:rPr>
              <a:t>1/p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37129" y="274638"/>
            <a:ext cx="9049871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3LIN(p) Approximation (Under “Exponential Time Hypothesis”)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5416939"/>
      </p:ext>
    </p:extLst>
  </p:cSld>
  <p:clrMapOvr>
    <a:masterClrMapping/>
  </p:clrMapOvr>
  <p:transition advTm="34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8201" grpId="0"/>
      <p:bldP spid="8202" grpId="0"/>
      <p:bldP spid="29" grpId="0" animBg="1"/>
      <p:bldP spid="8205" grpId="0"/>
      <p:bldP spid="8206" grpId="0"/>
      <p:bldP spid="8211" grpId="0"/>
      <p:bldP spid="85" grpId="0" animBg="1"/>
      <p:bldP spid="8214" grpId="0"/>
      <p:bldP spid="8216" grpId="0"/>
      <p:bldP spid="8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22" y="365125"/>
            <a:ext cx="7028935" cy="20827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Computation</a:t>
            </a:r>
            <a:r>
              <a:rPr lang="en-US" dirty="0" smtClean="0"/>
              <a:t> is Everywhere There’s </a:t>
            </a:r>
            <a:r>
              <a:rPr lang="en-US" dirty="0" smtClean="0">
                <a:solidFill>
                  <a:schemeClr val="accent6"/>
                </a:solidFill>
              </a:rPr>
              <a:t>Data</a:t>
            </a:r>
            <a:r>
              <a:rPr lang="en-US" dirty="0" smtClean="0"/>
              <a:t> and Something We Want to </a:t>
            </a:r>
            <a:r>
              <a:rPr lang="en-US" dirty="0" smtClean="0">
                <a:solidFill>
                  <a:schemeClr val="accent6"/>
                </a:solidFill>
              </a:rPr>
              <a:t>Figure Out</a:t>
            </a:r>
            <a:r>
              <a:rPr lang="en-US" dirty="0"/>
              <a:t>.</a:t>
            </a:r>
          </a:p>
        </p:txBody>
      </p:sp>
      <p:pic>
        <p:nvPicPr>
          <p:cNvPr id="1026" name="Picture 2" descr="http://www.extremetech.com/wp-content/uploads/2013/09/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12" y="910360"/>
            <a:ext cx="3696629" cy="24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dprint.com/wp-content/uploads/2014/05/bloo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38" y="2622937"/>
            <a:ext cx="2670661" cy="199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ieeexplore.ieee.org/ieee_pilot/articles/96jproc12/jproc-RWeibel-2006118/assets/img/article_1/fig_2/large.gif"/>
          <p:cNvSpPr>
            <a:spLocks noChangeAspect="1" noChangeArrowheads="1"/>
          </p:cNvSpPr>
          <p:nvPr/>
        </p:nvSpPr>
        <p:spPr bwMode="auto">
          <a:xfrm>
            <a:off x="155575" y="-1984160"/>
            <a:ext cx="7810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personalpages.manchester.ac.uk/staff/m.dodge/cybergeography/atlas/eick_arctr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99" y="5134943"/>
            <a:ext cx="2885451" cy="1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mework.uoregon.edu/pub/class/hc441/t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01" y="3406631"/>
            <a:ext cx="2864282" cy="16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ature.com/scitable/content/ne0000/ne0000/ne0000/ne0000/14457504/f1_freyre_ks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76" y="4644091"/>
            <a:ext cx="1911112" cy="18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6009" y="3037140"/>
            <a:ext cx="5780904" cy="2082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Sometimes figuring out is done by hand.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9108" y="4550762"/>
            <a:ext cx="6585407" cy="20827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Computation</a:t>
            </a:r>
            <a:r>
              <a:rPr lang="en-US" sz="3600" dirty="0" smtClean="0"/>
              <a:t> enters when we ask how it </a:t>
            </a:r>
            <a:r>
              <a:rPr lang="en-US" sz="3600" dirty="0" smtClean="0">
                <a:solidFill>
                  <a:schemeClr val="accent6"/>
                </a:solidFill>
              </a:rPr>
              <a:t>scales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32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5"/>
      <p:bldP spid="1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computer science considers the most </a:t>
            </a:r>
            <a:r>
              <a:rPr lang="en-US" dirty="0" smtClean="0">
                <a:solidFill>
                  <a:schemeClr val="accent6"/>
                </a:solidFill>
              </a:rPr>
              <a:t>basic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universal</a:t>
            </a:r>
            <a:r>
              <a:rPr lang="en-US" dirty="0" smtClean="0"/>
              <a:t>, computational problems.</a:t>
            </a:r>
            <a:endParaRPr lang="en-US" dirty="0"/>
          </a:p>
        </p:txBody>
      </p:sp>
      <p:pic>
        <p:nvPicPr>
          <p:cNvPr id="4" name="Picture 22" descr="https://upload.wikimedia.org/wikipedia/commons/thumb/c/c0/Min_cut_example.svg/220px-Min_cut_examp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53" y="2351618"/>
            <a:ext cx="3189688" cy="24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6792" y="2810436"/>
            <a:ext cx="657944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For instance, </a:t>
            </a:r>
            <a:r>
              <a:rPr lang="en-US" sz="2800" dirty="0" smtClean="0">
                <a:solidFill>
                  <a:schemeClr val="accent6"/>
                </a:solidFill>
              </a:rPr>
              <a:t>Min-Cut</a:t>
            </a:r>
            <a:r>
              <a:rPr lang="en-US" sz="2800" dirty="0" smtClean="0"/>
              <a:t>: given a graph, how to partition the vertices to two sets so the number of edges between parts is minimized.</a:t>
            </a:r>
          </a:p>
          <a:p>
            <a:endParaRPr lang="en-US" sz="2800" dirty="0"/>
          </a:p>
        </p:txBody>
      </p:sp>
      <p:pic>
        <p:nvPicPr>
          <p:cNvPr id="1026" name="Picture 2" descr="http://www.myhealthylivingcoach.com/wp-content/uploads/2013/03/Blocked-vein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06" y="4883513"/>
            <a:ext cx="1437298" cy="8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rainfacts.org/%7E/media/Brainfacts/Article%20Multimedia/Diseases%20and%20Disorders/Injury/Stroke%20woman%20brain%20blockage.ashx?w=35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r="23016"/>
          <a:stretch/>
        </p:blipFill>
        <p:spPr bwMode="auto">
          <a:xfrm>
            <a:off x="10664461" y="4830877"/>
            <a:ext cx="1170743" cy="12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ellowshipofminds.files.wordpress.com/2011/10/traffic_j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38" y="5146776"/>
            <a:ext cx="1628000" cy="13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Jargon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1103313" y="1470211"/>
            <a:ext cx="7511770" cy="4195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/>
            <a:r>
              <a:rPr lang="en-US" sz="2800" dirty="0" smtClean="0"/>
              <a:t>Computation is done by an </a:t>
            </a:r>
            <a:r>
              <a:rPr lang="en-US" sz="2800" dirty="0" smtClean="0">
                <a:solidFill>
                  <a:schemeClr val="accent6"/>
                </a:solidFill>
              </a:rPr>
              <a:t>algorithm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that gets an </a:t>
            </a:r>
            <a:r>
              <a:rPr lang="en-US" sz="2800" dirty="0" smtClean="0">
                <a:solidFill>
                  <a:schemeClr val="accent6"/>
                </a:solidFill>
              </a:rPr>
              <a:t>input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and gives an </a:t>
            </a:r>
            <a:r>
              <a:rPr lang="en-US" sz="2800" dirty="0" smtClean="0">
                <a:solidFill>
                  <a:schemeClr val="accent6"/>
                </a:solidFill>
              </a:rPr>
              <a:t>output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/>
            <a:endParaRPr lang="en-US" sz="28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accent6"/>
                </a:solidFill>
              </a:rPr>
              <a:t>input size</a:t>
            </a:r>
            <a:r>
              <a:rPr lang="en-US" sz="2800" dirty="0" smtClean="0">
                <a:solidFill>
                  <a:schemeClr val="tx1"/>
                </a:solidFill>
              </a:rPr>
              <a:t> is often denoted by </a:t>
            </a:r>
            <a:r>
              <a:rPr lang="en-US" sz="2800" dirty="0" smtClean="0">
                <a:solidFill>
                  <a:schemeClr val="accent5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/>
            <a:endParaRPr lang="en-US" sz="2800" dirty="0">
              <a:solidFill>
                <a:schemeClr val="tx1"/>
              </a:solidFill>
            </a:endParaRP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accent6"/>
                </a:solidFill>
              </a:rPr>
              <a:t>run-time</a:t>
            </a:r>
            <a:r>
              <a:rPr lang="en-US" sz="2800" dirty="0" smtClean="0">
                <a:solidFill>
                  <a:schemeClr val="tx1"/>
                </a:solidFill>
              </a:rPr>
              <a:t> of the algorithm is the </a:t>
            </a:r>
            <a:r>
              <a:rPr lang="en-US" sz="2800" dirty="0" smtClean="0">
                <a:solidFill>
                  <a:schemeClr val="accent6"/>
                </a:solidFill>
              </a:rPr>
              <a:t>worst-case</a:t>
            </a:r>
            <a:r>
              <a:rPr lang="en-US" sz="2800" dirty="0" smtClean="0">
                <a:solidFill>
                  <a:schemeClr val="tx1"/>
                </a:solidFill>
              </a:rPr>
              <a:t> number of steps it performs as a function of the input size. </a:t>
            </a:r>
          </a:p>
          <a:p>
            <a:pPr marL="0" indent="0"/>
            <a:endParaRPr lang="en-US" sz="2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We typically only consider “order of magnitude”, not exact numbers. E.g., </a:t>
            </a:r>
            <a:r>
              <a:rPr lang="en-US" sz="2400" dirty="0" smtClean="0">
                <a:solidFill>
                  <a:schemeClr val="accent6"/>
                </a:solidFill>
              </a:rPr>
              <a:t>Min-Cut has a linear time algorithm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www.prsa.org/bin/z/j/gable_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8" y="2641764"/>
            <a:ext cx="2993348" cy="22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089379"/>
          </a:xfrm>
        </p:spPr>
        <p:txBody>
          <a:bodyPr/>
          <a:lstStyle/>
          <a:p>
            <a:r>
              <a:rPr lang="en-US" sz="3200" dirty="0" smtClean="0"/>
              <a:t>We call an </a:t>
            </a:r>
            <a:r>
              <a:rPr lang="en-US" sz="3200" dirty="0" smtClean="0">
                <a:solidFill>
                  <a:schemeClr val="tx1"/>
                </a:solidFill>
              </a:rPr>
              <a:t>algorithm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efficient</a:t>
            </a:r>
            <a:r>
              <a:rPr lang="en-US" sz="3200" dirty="0" smtClean="0"/>
              <a:t> if, given input of size </a:t>
            </a:r>
            <a:r>
              <a:rPr lang="en-US" sz="3200" dirty="0" smtClean="0">
                <a:solidFill>
                  <a:schemeClr val="accent5"/>
                </a:solidFill>
              </a:rPr>
              <a:t>n</a:t>
            </a:r>
            <a:r>
              <a:rPr lang="en-US" sz="3200" dirty="0" smtClean="0"/>
              <a:t>, its run-time is at most </a:t>
            </a:r>
            <a:r>
              <a:rPr lang="en-US" sz="3200" dirty="0" err="1" smtClean="0">
                <a:solidFill>
                  <a:schemeClr val="accent5"/>
                </a:solidFill>
              </a:rPr>
              <a:t>n</a:t>
            </a:r>
            <a:r>
              <a:rPr lang="en-US" sz="3200" baseline="30000" dirty="0" err="1" smtClean="0">
                <a:solidFill>
                  <a:schemeClr val="accent5"/>
                </a:solidFill>
              </a:rPr>
              <a:t>c</a:t>
            </a:r>
            <a:r>
              <a:rPr lang="en-US" sz="3200" dirty="0" smtClean="0"/>
              <a:t> for some constant </a:t>
            </a:r>
            <a:r>
              <a:rPr lang="en-US" sz="3200" dirty="0" smtClean="0">
                <a:solidFill>
                  <a:schemeClr val="accent5"/>
                </a:solidFill>
              </a:rPr>
              <a:t>c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chemeClr val="accent6"/>
                </a:solidFill>
              </a:rPr>
              <a:t>“polynomial-time”</a:t>
            </a:r>
            <a:r>
              <a:rPr lang="en-US" sz="3200" dirty="0" smtClean="0"/>
              <a:t>).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6" name="Picture 2" descr="http://www.digitalbookworld.com/wp-content/uploads/fast-ac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67" y="4611030"/>
            <a:ext cx="3166280" cy="20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3386" y="2832682"/>
            <a:ext cx="9404723" cy="1676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We call a problem </a:t>
            </a:r>
            <a:r>
              <a:rPr lang="en-US" sz="3200" dirty="0" smtClean="0">
                <a:solidFill>
                  <a:schemeClr val="accent6"/>
                </a:solidFill>
              </a:rPr>
              <a:t>easy</a:t>
            </a:r>
            <a:r>
              <a:rPr lang="en-US" sz="3200" dirty="0" smtClean="0"/>
              <a:t> if it has an efficient algorithm.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4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pxleyes.com/images/contests/rocks%20rock/fullsize/rocks%20rock_4b2a77fbc68c2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54" y="3048235"/>
            <a:ext cx="4606662" cy="34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5479" y="605118"/>
            <a:ext cx="956110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greatest discovery: Many basic, universal, problems are likely </a:t>
            </a:r>
            <a:r>
              <a:rPr lang="en-US" dirty="0" smtClean="0">
                <a:solidFill>
                  <a:schemeClr val="accent6"/>
                </a:solidFill>
              </a:rPr>
              <a:t>hard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0582" y="2874984"/>
            <a:ext cx="605335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accent6"/>
                </a:solidFill>
              </a:rPr>
              <a:t>Min-Cut</a:t>
            </a:r>
            <a:r>
              <a:rPr lang="en-US" sz="2800" dirty="0" smtClean="0"/>
              <a:t> is easy, but </a:t>
            </a:r>
            <a:r>
              <a:rPr lang="en-US" sz="2800" dirty="0" smtClean="0">
                <a:solidFill>
                  <a:schemeClr val="accent6"/>
                </a:solidFill>
              </a:rPr>
              <a:t>Sparsest-Cut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6"/>
                </a:solidFill>
              </a:rPr>
              <a:t>Max-Cut</a:t>
            </a:r>
            <a:r>
              <a:rPr lang="en-US" sz="2800" dirty="0" smtClean="0"/>
              <a:t> are “NP-hard”.</a:t>
            </a:r>
            <a:endParaRPr lang="en-US" sz="2800" dirty="0"/>
          </a:p>
        </p:txBody>
      </p:sp>
      <p:pic>
        <p:nvPicPr>
          <p:cNvPr id="7" name="Picture 22" descr="https://upload.wikimedia.org/wikipedia/commons/thumb/c/c0/Min_cut_example.svg/220px-Min_cut_exampl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06" y="4528969"/>
            <a:ext cx="2395259" cy="18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s://upload.wikimedia.org/wikipedia/commons/thumb/c/c0/Min_cut_example.svg/220px-Min_cut_exam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425" y="1718390"/>
            <a:ext cx="2395259" cy="18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0582" y="699671"/>
            <a:ext cx="7333515" cy="1668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Given a partition of the vertices, it is easy to compute the number of edges between parts.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107" y="2286240"/>
            <a:ext cx="7333515" cy="2929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This is an example of a natural requirement from a search problem: you should be able to </a:t>
            </a:r>
            <a:r>
              <a:rPr lang="en-US" sz="2800" dirty="0" smtClean="0">
                <a:solidFill>
                  <a:schemeClr val="accent6"/>
                </a:solidFill>
              </a:rPr>
              <a:t>evaluate</a:t>
            </a:r>
            <a:r>
              <a:rPr lang="en-US" sz="2800" dirty="0" smtClean="0">
                <a:solidFill>
                  <a:schemeClr val="tx1"/>
                </a:solidFill>
              </a:rPr>
              <a:t> a proposed solution </a:t>
            </a:r>
            <a:r>
              <a:rPr lang="en-US" sz="2800" dirty="0" smtClean="0">
                <a:solidFill>
                  <a:schemeClr val="accent6"/>
                </a:solidFill>
              </a:rPr>
              <a:t>efficiently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Evaluating and Choosing a Private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016400"/>
            <a:ext cx="1817604" cy="20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Efficiently vs. </a:t>
            </a:r>
            <a:br>
              <a:rPr lang="en-US" dirty="0" smtClean="0"/>
            </a:br>
            <a:r>
              <a:rPr lang="en-US" dirty="0" smtClean="0"/>
              <a:t>Evaluating a Solution Efficiently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4952" y="2397086"/>
            <a:ext cx="758568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The input is a graph of size </a:t>
            </a:r>
            <a:r>
              <a:rPr lang="en-US" sz="2800" dirty="0" smtClean="0">
                <a:solidFill>
                  <a:schemeClr val="accent6"/>
                </a:solidFill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oes it have a triangle (=clique of size </a:t>
            </a:r>
            <a:r>
              <a:rPr lang="en-US" sz="2800" dirty="0" smtClean="0">
                <a:solidFill>
                  <a:schemeClr val="accent6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)?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d2vlcm61l7u1fs.cloudfront.net/media%2F45f%2F45fc8ce2-713e-48f3-bdab-5df6dc6f2fe0%2FphpAwUC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186" y="3969418"/>
            <a:ext cx="2593540" cy="20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833120" y="2878062"/>
            <a:ext cx="217714" cy="20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24605" y="2986799"/>
            <a:ext cx="217714" cy="20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06891" y="2090057"/>
            <a:ext cx="217714" cy="20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9941977" y="2268455"/>
            <a:ext cx="596797" cy="60960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  <a:endCxn id="6" idx="5"/>
          </p:cNvCxnSpPr>
          <p:nvPr/>
        </p:nvCxnSpPr>
        <p:spPr>
          <a:xfrm flipH="1" flipV="1">
            <a:off x="10018951" y="3056460"/>
            <a:ext cx="705654" cy="3484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5"/>
            <a:endCxn id="7" idx="0"/>
          </p:cNvCxnSpPr>
          <p:nvPr/>
        </p:nvCxnSpPr>
        <p:spPr>
          <a:xfrm>
            <a:off x="10692722" y="2268455"/>
            <a:ext cx="140740" cy="71834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25988" y="3714899"/>
            <a:ext cx="758568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</a:t>
            </a:r>
            <a:r>
              <a:rPr lang="en-US" sz="2800" dirty="0" smtClean="0">
                <a:solidFill>
                  <a:schemeClr val="tx1"/>
                </a:solidFill>
              </a:rPr>
              <a:t>oes it have a clique of size </a:t>
            </a:r>
            <a:r>
              <a:rPr lang="en-US" sz="28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</a:t>
            </a:r>
            <a:r>
              <a:rPr lang="en-US" sz="2800" dirty="0" smtClean="0">
                <a:solidFill>
                  <a:schemeClr val="accent6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aesjohnsonmathscience.files.wordpress.com/2012/05/milleniumprizeproblems.jpg?w=507&amp;h=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48" y="1844487"/>
            <a:ext cx="3157680" cy="1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.licdn.com/mpr/mpr/shrinknp_400_400/AAEAAQAAAAAAAAI3AAAAJGM5OTBhNjU5LTA1MmYtNDY2Yy1hOWI1LTQ4MjY5NGMxYjllN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75" y="4150658"/>
            <a:ext cx="27908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jeremykun.files.wordpress.com/2012/02/pvsn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8" y="658168"/>
            <a:ext cx="6583692" cy="49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2967" y="1201269"/>
            <a:ext cx="165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solved efficiently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0988" y="986112"/>
            <a:ext cx="165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Can evaluate a solution efficiently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2133127" y="2285527"/>
            <a:ext cx="260924" cy="627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2"/>
          </p:cNvCxnSpPr>
          <p:nvPr/>
        </p:nvCxnSpPr>
        <p:spPr>
          <a:xfrm rot="16200000" flipH="1">
            <a:off x="5048896" y="2287769"/>
            <a:ext cx="260927" cy="5827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7823</TotalTime>
  <Words>804</Words>
  <Application>Microsoft Office PowerPoint</Application>
  <PresentationFormat>Widescreen</PresentationFormat>
  <Paragraphs>83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Wingdings 3</vt:lpstr>
      <vt:lpstr>Ion</vt:lpstr>
      <vt:lpstr>Possibilities and Limitations in Computation</vt:lpstr>
      <vt:lpstr>Computation is Everywhere There’s Data and Something We Want to Figure Out.</vt:lpstr>
      <vt:lpstr>Theoretical computer science considers the most basic, universal, computational problems.</vt:lpstr>
      <vt:lpstr>The Jargon</vt:lpstr>
      <vt:lpstr>We call an algorithm efficient if, given input of size n, its run-time is at most nc for some constant c (“polynomial-time”). </vt:lpstr>
      <vt:lpstr> </vt:lpstr>
      <vt:lpstr>PowerPoint Presentation</vt:lpstr>
      <vt:lpstr>Solving Efficiently vs.  Evaluating a Solution Efficiently</vt:lpstr>
      <vt:lpstr>PowerPoint Presentation</vt:lpstr>
      <vt:lpstr>Thm: If Max-Cut can be solved efficiently, then P=NP.</vt:lpstr>
      <vt:lpstr>NP-Hardness: The Aftermath</vt:lpstr>
      <vt:lpstr>Max-Cut Approximation Algorithm</vt:lpstr>
      <vt:lpstr>What’s the best approximation ratio for Max-Cut?</vt:lpstr>
      <vt:lpstr>Many Thresholds Already Proven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dana</cp:lastModifiedBy>
  <cp:revision>78</cp:revision>
  <dcterms:created xsi:type="dcterms:W3CDTF">2016-06-09T17:29:20Z</dcterms:created>
  <dcterms:modified xsi:type="dcterms:W3CDTF">2016-06-23T23:57:40Z</dcterms:modified>
</cp:coreProperties>
</file>