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81" r:id="rId4"/>
    <p:sldId id="259" r:id="rId5"/>
    <p:sldId id="260" r:id="rId6"/>
    <p:sldId id="261" r:id="rId7"/>
    <p:sldId id="264" r:id="rId8"/>
    <p:sldId id="265" r:id="rId9"/>
    <p:sldId id="267" r:id="rId10"/>
    <p:sldId id="269" r:id="rId11"/>
    <p:sldId id="275" r:id="rId12"/>
    <p:sldId id="276" r:id="rId13"/>
    <p:sldId id="277" r:id="rId14"/>
    <p:sldId id="283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FFFF"/>
    <a:srgbClr val="FF7C80"/>
    <a:srgbClr val="009999"/>
    <a:srgbClr val="33CCCC"/>
    <a:srgbClr val="000000"/>
    <a:srgbClr val="FF0000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50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4EE73-0769-4EBD-B9B1-DBBD5F795A48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B3B7C-2FFF-45B6-ABF6-D29E3F8A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PAC learning: can always learn after seeing O(</a:t>
            </a:r>
            <a:r>
              <a:rPr lang="en-US" dirty="0" err="1" smtClean="0"/>
              <a:t>log|H</a:t>
            </a:r>
            <a:r>
              <a:rPr lang="en-US" dirty="0" smtClean="0"/>
              <a:t>|) examples if you can save all the labeled examples you get in memory.</a:t>
            </a:r>
          </a:p>
          <a:p>
            <a:r>
              <a:rPr lang="en-US" dirty="0" smtClean="0"/>
              <a:t>Saving k examples in memory requires </a:t>
            </a:r>
            <a:r>
              <a:rPr lang="en-US" dirty="0" err="1" smtClean="0"/>
              <a:t>klog|X</a:t>
            </a:r>
            <a:r>
              <a:rPr lang="en-US" dirty="0" smtClean="0"/>
              <a:t>| bits of memory.</a:t>
            </a:r>
          </a:p>
          <a:p>
            <a:r>
              <a:rPr lang="en-US" dirty="0" smtClean="0"/>
              <a:t>E.g., H = parities, </a:t>
            </a:r>
            <a:r>
              <a:rPr lang="en-US" dirty="0" err="1" smtClean="0"/>
              <a:t>log|H</a:t>
            </a:r>
            <a:r>
              <a:rPr lang="en-US" dirty="0" smtClean="0"/>
              <a:t>|=n. </a:t>
            </a:r>
            <a:r>
              <a:rPr lang="en-US" dirty="0" err="1" smtClean="0"/>
              <a:t>log|X</a:t>
            </a:r>
            <a:r>
              <a:rPr lang="en-US" dirty="0" smtClean="0"/>
              <a:t>|=n. Need O(n^2) bits of memory.</a:t>
            </a:r>
          </a:p>
          <a:p>
            <a:endParaRPr lang="en-US" dirty="0" smtClean="0"/>
          </a:p>
          <a:p>
            <a:r>
              <a:rPr lang="en-US" dirty="0" smtClean="0"/>
              <a:t>* Focus on hypotheses</a:t>
            </a:r>
            <a:r>
              <a:rPr lang="en-US" baseline="0" dirty="0" smtClean="0"/>
              <a:t> classes where different hypotheses differ on a constant fraction of the labeled examples.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D19A0-1EF3-424E-8975-D71C3D8E73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68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we'll outline the proof. The outline will contain the main parts, main ideas, main notions, but will refrain from getting into difficult proofs.</a:t>
            </a:r>
          </a:p>
          <a:p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learners as branching programs</a:t>
            </a:r>
          </a:p>
          <a:p>
            <a:pPr marL="0" indent="0">
              <a:buFontTx/>
              <a:buNone/>
            </a:pPr>
            <a:r>
              <a:rPr lang="en-US" dirty="0" smtClean="0"/>
              <a:t>Examples</a:t>
            </a:r>
            <a:r>
              <a:rPr lang="en-US" baseline="0" dirty="0" smtClean="0"/>
              <a:t> are random, labeled according to an underlying hypothesis.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D19A0-1EF3-424E-8975-D71C3D8E73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86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2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4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2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4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8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6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1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DE1A6-27B5-4DC9-AF1E-4068DD1A7F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53AB3-5276-4134-8C51-98CC9F5E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3721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What</a:t>
            </a:r>
            <a:r>
              <a:rPr lang="en-US" sz="6600" b="1" dirty="0" smtClean="0">
                <a:solidFill>
                  <a:srgbClr val="FF0000"/>
                </a:solidFill>
              </a:rPr>
              <a:t> Cannot </a:t>
            </a:r>
            <a:r>
              <a:rPr lang="en-US" sz="6600" b="1" dirty="0" smtClean="0"/>
              <a:t>Be Learned With Bounded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84144"/>
            <a:ext cx="12192000" cy="13870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99"/>
                </a:solidFill>
              </a:rPr>
              <a:t>With Michal </a:t>
            </a:r>
            <a:r>
              <a:rPr lang="en-US" sz="3600" b="1" dirty="0" err="1" smtClean="0">
                <a:solidFill>
                  <a:srgbClr val="009999"/>
                </a:solidFill>
              </a:rPr>
              <a:t>Moshkovitz</a:t>
            </a:r>
            <a:r>
              <a:rPr lang="en-US" sz="3600" b="1" smtClean="0">
                <a:solidFill>
                  <a:srgbClr val="009999"/>
                </a:solidFill>
              </a:rPr>
              <a:t>, </a:t>
            </a:r>
            <a:r>
              <a:rPr lang="en-US" sz="3600" b="1" smtClean="0">
                <a:solidFill>
                  <a:srgbClr val="009999"/>
                </a:solidFill>
              </a:rPr>
              <a:t>UC San Diego</a:t>
            </a:r>
            <a:endParaRPr lang="en-US" sz="3600" b="1" dirty="0">
              <a:solidFill>
                <a:srgbClr val="009999"/>
              </a:solidFill>
            </a:endParaRPr>
          </a:p>
        </p:txBody>
      </p:sp>
      <p:pic>
        <p:nvPicPr>
          <p:cNvPr id="4" name="Picture 2" descr="Michal  Moshkovitz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3" t="-1" r="15981" b="18819"/>
          <a:stretch/>
        </p:blipFill>
        <p:spPr bwMode="auto">
          <a:xfrm>
            <a:off x="9907511" y="3040775"/>
            <a:ext cx="1753351" cy="248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455152" y="3796025"/>
            <a:ext cx="724495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Dana </a:t>
            </a:r>
            <a:r>
              <a:rPr lang="en-US" sz="3600" dirty="0" err="1" smtClean="0"/>
              <a:t>Moshkovitz</a:t>
            </a:r>
            <a:endParaRPr lang="en-US" sz="3600" dirty="0" smtClean="0"/>
          </a:p>
          <a:p>
            <a:r>
              <a:rPr lang="en-US" sz="3600" dirty="0" smtClean="0"/>
              <a:t>UT Austin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67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sosceles Triangle 25"/>
          <p:cNvSpPr/>
          <p:nvPr/>
        </p:nvSpPr>
        <p:spPr>
          <a:xfrm rot="5400000">
            <a:off x="3059635" y="1481416"/>
            <a:ext cx="1057275" cy="1014412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0068" y="1401246"/>
            <a:ext cx="862011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average degree d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9" name="Oval 38"/>
          <p:cNvSpPr/>
          <p:nvPr/>
        </p:nvSpPr>
        <p:spPr>
          <a:xfrm>
            <a:off x="3995477" y="2315716"/>
            <a:ext cx="753392" cy="187683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030757" y="1916180"/>
            <a:ext cx="753392" cy="151289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128" y="4601046"/>
            <a:ext cx="10990356" cy="131110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sym typeface="Symbol" panose="05050102010706020507" pitchFamily="18" charset="2"/>
              </a:rPr>
              <a:t>Main </a:t>
            </a:r>
            <a:r>
              <a:rPr lang="en-US" b="1" dirty="0">
                <a:solidFill>
                  <a:srgbClr val="7030A0"/>
                </a:solidFill>
                <a:sym typeface="Symbol" panose="05050102010706020507" pitchFamily="18" charset="2"/>
              </a:rPr>
              <a:t>Theorem (“Mixing Implies Lower Bounds”): </a:t>
            </a:r>
            <a:r>
              <a:rPr lang="en-US" dirty="0" smtClean="0">
                <a:sym typeface="Symbol" panose="05050102010706020507" pitchFamily="18" charset="2"/>
              </a:rPr>
              <a:t>Let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m:=|H||X|/D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. Either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(log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m)</a:t>
            </a:r>
            <a:r>
              <a:rPr lang="en-US" dirty="0" smtClean="0">
                <a:sym typeface="Symbol" panose="05050102010706020507" pitchFamily="18" charset="2"/>
              </a:rPr>
              <a:t> memory bits or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m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(1)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examples are needed to learn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H</a:t>
            </a:r>
            <a:r>
              <a:rPr lang="en-US" dirty="0" smtClean="0">
                <a:sym typeface="Symbol" panose="05050102010706020507" pitchFamily="18" charset="2"/>
              </a:rPr>
              <a:t> with probability at least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1/m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(1)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  <a:endParaRPr lang="en-US" b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35520" y="1530969"/>
            <a:ext cx="344878" cy="337254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30944" y="1946967"/>
            <a:ext cx="349454" cy="36101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41014" y="2350381"/>
            <a:ext cx="339384" cy="353357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22745" y="3619029"/>
            <a:ext cx="389551" cy="397335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71443" y="2563296"/>
            <a:ext cx="257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43863" y="2826860"/>
            <a:ext cx="224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0068" y="2334406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>
            <a:off x="1309418" y="1530970"/>
            <a:ext cx="622300" cy="227801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flipH="1">
            <a:off x="4776517" y="1526799"/>
            <a:ext cx="470899" cy="249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295743" y="2408837"/>
            <a:ext cx="146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LABELED EXAMPLES</a:t>
            </a:r>
            <a:endParaRPr lang="en-US" dirty="0"/>
          </a:p>
        </p:txBody>
      </p:sp>
      <p:cxnSp>
        <p:nvCxnSpPr>
          <p:cNvPr id="30" name="Straight Connector 29"/>
          <p:cNvCxnSpPr>
            <a:stCxn id="9" idx="6"/>
          </p:cNvCxnSpPr>
          <p:nvPr/>
        </p:nvCxnSpPr>
        <p:spPr>
          <a:xfrm>
            <a:off x="2580398" y="2527060"/>
            <a:ext cx="1547439" cy="14010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397906">
            <a:off x="2643212" y="3035776"/>
            <a:ext cx="1147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consistent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Mixing </a:t>
            </a:r>
            <a:r>
              <a:rPr lang="en-US" dirty="0" smtClean="0"/>
              <a:t>Hypotheses Graph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175776" y="1491448"/>
            <a:ext cx="356096" cy="368742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178069" y="1929029"/>
            <a:ext cx="355012" cy="360773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203477" y="2363605"/>
            <a:ext cx="342132" cy="324016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192842" y="3724020"/>
            <a:ext cx="380539" cy="379815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ular Callout 35"/>
          <p:cNvSpPr/>
          <p:nvPr/>
        </p:nvSpPr>
        <p:spPr>
          <a:xfrm>
            <a:off x="6756243" y="3406976"/>
            <a:ext cx="5086432" cy="886042"/>
          </a:xfrm>
          <a:prstGeom prst="wedgeRectCallout">
            <a:avLst>
              <a:gd name="adj1" fmla="val 15292"/>
              <a:gd name="adj2" fmla="val -78986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Almost all </a:t>
            </a:r>
            <a:r>
              <a:rPr lang="en-US" sz="2800" dirty="0" smtClean="0">
                <a:solidFill>
                  <a:schemeClr val="accent5"/>
                </a:solidFill>
              </a:rPr>
              <a:t>H</a:t>
            </a:r>
            <a:r>
              <a:rPr lang="en-US" sz="2800" dirty="0" smtClean="0">
                <a:solidFill>
                  <a:schemeClr val="tx1"/>
                </a:solidFill>
              </a:rPr>
              <a:t>’s </a:t>
            </a:r>
            <a:r>
              <a:rPr lang="en-US" sz="2000" dirty="0" smtClean="0">
                <a:solidFill>
                  <a:schemeClr val="tx1"/>
                </a:solidFill>
              </a:rPr>
              <a:t>(including parities) </a:t>
            </a:r>
            <a:r>
              <a:rPr lang="en-US" sz="2800" dirty="0" smtClean="0">
                <a:solidFill>
                  <a:schemeClr val="tx1"/>
                </a:solidFill>
              </a:rPr>
              <a:t>are </a:t>
            </a:r>
            <a:r>
              <a:rPr lang="en-US" sz="2800" dirty="0" smtClean="0">
                <a:solidFill>
                  <a:schemeClr val="accent5"/>
                </a:solidFill>
              </a:rPr>
              <a:t>O(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|X|)</a:t>
            </a:r>
            <a:r>
              <a:rPr lang="en-US" sz="2800" dirty="0" smtClean="0">
                <a:solidFill>
                  <a:schemeClr val="tx1"/>
                </a:solidFill>
                <a:sym typeface="Symbol" panose="05050102010706020507" pitchFamily="18" charset="2"/>
              </a:rPr>
              <a:t>-m</a:t>
            </a:r>
            <a:r>
              <a:rPr lang="en-US" sz="2800" dirty="0" smtClean="0">
                <a:solidFill>
                  <a:schemeClr val="tx1"/>
                </a:solidFill>
              </a:rPr>
              <a:t>ixing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6213833" y="-1739051"/>
            <a:ext cx="5809278" cy="1326879"/>
          </a:xfrm>
          <a:prstGeom prst="wedgeRectCallout">
            <a:avLst>
              <a:gd name="adj1" fmla="val -20583"/>
              <a:gd name="adj2" fmla="val 373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Note: For mixing hypotheses classes </a:t>
            </a:r>
            <a:r>
              <a:rPr lang="en-US" sz="2400" b="1" dirty="0" smtClean="0"/>
              <a:t>H</a:t>
            </a:r>
            <a:r>
              <a:rPr lang="en-US" sz="2400" dirty="0" smtClean="0"/>
              <a:t>, most hypotheses are far apart, so approximating </a:t>
            </a:r>
            <a:r>
              <a:rPr lang="en-US" sz="2400" b="1" dirty="0" smtClean="0"/>
              <a:t>h</a:t>
            </a:r>
            <a:r>
              <a:rPr lang="en-US" sz="2400" dirty="0" smtClean="0"/>
              <a:t> by </a:t>
            </a:r>
            <a:r>
              <a:rPr lang="en-US" sz="2400" b="1" dirty="0" err="1" smtClean="0"/>
              <a:t>h’</a:t>
            </a:r>
            <a:r>
              <a:rPr lang="en-US" sz="2400" b="1" dirty="0" err="1" smtClean="0">
                <a:sym typeface="Symbol" panose="05050102010706020507" pitchFamily="18" charset="2"/>
              </a:rPr>
              <a:t></a:t>
            </a:r>
            <a:r>
              <a:rPr lang="en-US" sz="2400" b="1" dirty="0" err="1" smtClean="0"/>
              <a:t>H</a:t>
            </a:r>
            <a:r>
              <a:rPr lang="en-US" sz="2400" b="1" dirty="0" smtClean="0"/>
              <a:t> </a:t>
            </a:r>
            <a:r>
              <a:rPr lang="en-US" sz="2400" dirty="0" smtClean="0"/>
              <a:t>requires finding </a:t>
            </a:r>
            <a:r>
              <a:rPr lang="en-US" sz="2400" b="1" dirty="0" smtClean="0"/>
              <a:t>h</a:t>
            </a:r>
            <a:r>
              <a:rPr lang="en-US" sz="2400" dirty="0" smtClean="0"/>
              <a:t> exactly.</a:t>
            </a:r>
            <a:endParaRPr lang="en-US" sz="240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6676464" y="1399661"/>
            <a:ext cx="5221941" cy="2564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</a:rPr>
              <a:t>D-Mixing: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For every set </a:t>
            </a:r>
            <a:r>
              <a:rPr lang="en-US" dirty="0" smtClean="0">
                <a:solidFill>
                  <a:schemeClr val="accent5"/>
                </a:solidFill>
              </a:rPr>
              <a:t>S</a:t>
            </a:r>
            <a:r>
              <a:rPr lang="en-US" dirty="0" smtClean="0"/>
              <a:t> of hypotheses, every set </a:t>
            </a:r>
            <a:r>
              <a:rPr lang="en-US" dirty="0" smtClean="0">
                <a:solidFill>
                  <a:schemeClr val="accent5"/>
                </a:solidFill>
              </a:rPr>
              <a:t>T</a:t>
            </a:r>
            <a:r>
              <a:rPr lang="en-US" dirty="0" smtClean="0"/>
              <a:t> of labeled examples,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1" name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80814" y="2590480"/>
            <a:ext cx="4058138" cy="6700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752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9" grpId="0" animBg="1"/>
      <p:bldP spid="38" grpId="0" animBg="1"/>
      <p:bldP spid="3" grpId="0" uiExpand="1" build="p" animBg="1"/>
      <p:bldP spid="7" grpId="0" animBg="1"/>
      <p:bldP spid="8" grpId="0" animBg="1"/>
      <p:bldP spid="9" grpId="0" animBg="1"/>
      <p:bldP spid="10" grpId="0" animBg="1"/>
      <p:bldP spid="16" grpId="0"/>
      <p:bldP spid="21" grpId="0"/>
      <p:bldP spid="22" grpId="0"/>
      <p:bldP spid="23" grpId="0" animBg="1"/>
      <p:bldP spid="24" grpId="0" animBg="1"/>
      <p:bldP spid="25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40" grpId="0" build="p"/>
      <p:bldP spid="41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With Bounded Memory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380343" y="2548710"/>
            <a:ext cx="457197" cy="3597347"/>
            <a:chOff x="2333898" y="2272937"/>
            <a:chExt cx="457197" cy="3597347"/>
          </a:xfrm>
        </p:grpSpPr>
        <p:sp>
          <p:nvSpPr>
            <p:cNvPr id="4" name="Oval 3"/>
            <p:cNvSpPr/>
            <p:nvPr/>
          </p:nvSpPr>
          <p:spPr>
            <a:xfrm>
              <a:off x="2333898" y="227293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355666" y="2782400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364374" y="331239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73083" y="542614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351316" y="4899276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20985" y="3910144"/>
              <a:ext cx="3396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.</a:t>
              </a:r>
            </a:p>
            <a:p>
              <a:r>
                <a:rPr lang="en-US" b="1" dirty="0" smtClean="0"/>
                <a:t>.</a:t>
              </a:r>
            </a:p>
            <a:p>
              <a:r>
                <a:rPr lang="en-US" b="1" dirty="0"/>
                <a:t>.</a:t>
              </a:r>
              <a:endParaRPr lang="en-US" b="1" dirty="0" smtClean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0908" y="3892960"/>
            <a:ext cx="1341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memory states</a:t>
            </a:r>
            <a:endParaRPr lang="en-US" sz="2400" dirty="0"/>
          </a:p>
        </p:txBody>
      </p:sp>
      <p:sp>
        <p:nvSpPr>
          <p:cNvPr id="11" name="Left Brace 10"/>
          <p:cNvSpPr/>
          <p:nvPr/>
        </p:nvSpPr>
        <p:spPr>
          <a:xfrm>
            <a:off x="1640114" y="2548710"/>
            <a:ext cx="348342" cy="3597347"/>
          </a:xfrm>
          <a:prstGeom prst="leftBrace">
            <a:avLst>
              <a:gd name="adj1" fmla="val 43333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6" idx="6"/>
            <a:endCxn id="27" idx="3"/>
          </p:cNvCxnSpPr>
          <p:nvPr/>
        </p:nvCxnSpPr>
        <p:spPr>
          <a:xfrm flipV="1">
            <a:off x="2828831" y="3441616"/>
            <a:ext cx="1380562" cy="368623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28" idx="3"/>
          </p:cNvCxnSpPr>
          <p:nvPr/>
        </p:nvCxnSpPr>
        <p:spPr>
          <a:xfrm>
            <a:off x="2767615" y="3967265"/>
            <a:ext cx="1450486" cy="4348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4"/>
          </p:cNvCxnSpPr>
          <p:nvPr/>
        </p:nvCxnSpPr>
        <p:spPr>
          <a:xfrm>
            <a:off x="2619825" y="4032307"/>
            <a:ext cx="1449980" cy="48454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37540" y="2623974"/>
            <a:ext cx="1654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Labeled example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4126409" y="2553058"/>
            <a:ext cx="457197" cy="3597347"/>
            <a:chOff x="2333898" y="2272937"/>
            <a:chExt cx="457197" cy="3597347"/>
          </a:xfrm>
        </p:grpSpPr>
        <p:sp>
          <p:nvSpPr>
            <p:cNvPr id="26" name="Oval 25"/>
            <p:cNvSpPr/>
            <p:nvPr/>
          </p:nvSpPr>
          <p:spPr>
            <a:xfrm>
              <a:off x="2333898" y="227293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355666" y="2782400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364374" y="331239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373083" y="542614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351316" y="4899276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20985" y="3910144"/>
              <a:ext cx="3396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.</a:t>
              </a:r>
            </a:p>
            <a:p>
              <a:r>
                <a:rPr lang="en-US" b="1" dirty="0" smtClean="0"/>
                <a:t>.</a:t>
              </a:r>
            </a:p>
            <a:p>
              <a:r>
                <a:rPr lang="en-US" b="1" dirty="0"/>
                <a:t>.</a:t>
              </a:r>
              <a:endParaRPr lang="en-US" b="1" dirty="0" smtClean="0"/>
            </a:p>
          </p:txBody>
        </p:sp>
      </p:grpSp>
      <p:sp>
        <p:nvSpPr>
          <p:cNvPr id="35" name="Oval 34"/>
          <p:cNvSpPr/>
          <p:nvPr/>
        </p:nvSpPr>
        <p:spPr>
          <a:xfrm>
            <a:off x="2406466" y="3591434"/>
            <a:ext cx="444137" cy="42888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7" idx="6"/>
            <a:endCxn id="29" idx="2"/>
          </p:cNvCxnSpPr>
          <p:nvPr/>
        </p:nvCxnSpPr>
        <p:spPr>
          <a:xfrm>
            <a:off x="2837540" y="5923989"/>
            <a:ext cx="1328054" cy="4348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5"/>
            <a:endCxn id="29" idx="1"/>
          </p:cNvCxnSpPr>
          <p:nvPr/>
        </p:nvCxnSpPr>
        <p:spPr>
          <a:xfrm>
            <a:off x="2754557" y="5554144"/>
            <a:ext cx="1472253" cy="217166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" idx="6"/>
            <a:endCxn id="30" idx="2"/>
          </p:cNvCxnSpPr>
          <p:nvPr/>
        </p:nvCxnSpPr>
        <p:spPr>
          <a:xfrm>
            <a:off x="2815773" y="5397118"/>
            <a:ext cx="1328054" cy="4348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" idx="7"/>
            <a:endCxn id="26" idx="1"/>
          </p:cNvCxnSpPr>
          <p:nvPr/>
        </p:nvCxnSpPr>
        <p:spPr>
          <a:xfrm flipV="1">
            <a:off x="2776324" y="2618100"/>
            <a:ext cx="1411301" cy="3148862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" idx="5"/>
          </p:cNvCxnSpPr>
          <p:nvPr/>
        </p:nvCxnSpPr>
        <p:spPr>
          <a:xfrm>
            <a:off x="2737139" y="2927805"/>
            <a:ext cx="1485066" cy="1741442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" idx="6"/>
            <a:endCxn id="30" idx="1"/>
          </p:cNvCxnSpPr>
          <p:nvPr/>
        </p:nvCxnSpPr>
        <p:spPr>
          <a:xfrm>
            <a:off x="2820123" y="3280242"/>
            <a:ext cx="1384920" cy="1964197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" idx="7"/>
            <a:endCxn id="26" idx="1"/>
          </p:cNvCxnSpPr>
          <p:nvPr/>
        </p:nvCxnSpPr>
        <p:spPr>
          <a:xfrm>
            <a:off x="2737139" y="2613752"/>
            <a:ext cx="1450486" cy="4348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02221" y="3814586"/>
            <a:ext cx="1672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 . .</a:t>
            </a:r>
            <a:endParaRPr lang="en-US" sz="32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7013311" y="2566114"/>
            <a:ext cx="457197" cy="3597347"/>
            <a:chOff x="2333898" y="2272937"/>
            <a:chExt cx="457197" cy="3597347"/>
          </a:xfrm>
        </p:grpSpPr>
        <p:sp>
          <p:nvSpPr>
            <p:cNvPr id="60" name="Oval 59"/>
            <p:cNvSpPr/>
            <p:nvPr/>
          </p:nvSpPr>
          <p:spPr>
            <a:xfrm>
              <a:off x="2333898" y="227293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2355666" y="2782400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364374" y="331239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373083" y="542614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351316" y="4899276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420985" y="3910144"/>
              <a:ext cx="3396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.</a:t>
              </a:r>
            </a:p>
            <a:p>
              <a:r>
                <a:rPr lang="en-US" b="1" dirty="0" smtClean="0"/>
                <a:t>.</a:t>
              </a:r>
            </a:p>
            <a:p>
              <a:r>
                <a:rPr lang="en-US" b="1" dirty="0"/>
                <a:t>.</a:t>
              </a:r>
              <a:endParaRPr lang="en-US" b="1" dirty="0" smtClean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8733272" y="2579170"/>
            <a:ext cx="457197" cy="3597347"/>
            <a:chOff x="2333898" y="2272937"/>
            <a:chExt cx="457197" cy="3597347"/>
          </a:xfrm>
        </p:grpSpPr>
        <p:sp>
          <p:nvSpPr>
            <p:cNvPr id="67" name="Oval 66"/>
            <p:cNvSpPr/>
            <p:nvPr/>
          </p:nvSpPr>
          <p:spPr>
            <a:xfrm>
              <a:off x="2333898" y="227293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355666" y="2782400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364374" y="331239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373083" y="5426147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351316" y="4899276"/>
              <a:ext cx="418012" cy="4441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420985" y="3910144"/>
              <a:ext cx="3396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.</a:t>
              </a:r>
            </a:p>
            <a:p>
              <a:r>
                <a:rPr lang="en-US" b="1" dirty="0" smtClean="0"/>
                <a:t>.</a:t>
              </a:r>
            </a:p>
            <a:p>
              <a:r>
                <a:rPr lang="en-US" b="1" dirty="0"/>
                <a:t>.</a:t>
              </a:r>
              <a:endParaRPr lang="en-US" b="1" dirty="0" smtClean="0"/>
            </a:p>
          </p:txBody>
        </p:sp>
      </p:grpSp>
      <p:cxnSp>
        <p:nvCxnSpPr>
          <p:cNvPr id="73" name="Straight Arrow Connector 72"/>
          <p:cNvCxnSpPr>
            <a:stCxn id="60" idx="6"/>
            <a:endCxn id="68" idx="2"/>
          </p:cNvCxnSpPr>
          <p:nvPr/>
        </p:nvCxnSpPr>
        <p:spPr>
          <a:xfrm>
            <a:off x="7431323" y="2788183"/>
            <a:ext cx="1323717" cy="522519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1" idx="6"/>
            <a:endCxn id="67" idx="2"/>
          </p:cNvCxnSpPr>
          <p:nvPr/>
        </p:nvCxnSpPr>
        <p:spPr>
          <a:xfrm flipV="1">
            <a:off x="7453091" y="2801239"/>
            <a:ext cx="1280181" cy="496407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0" idx="5"/>
            <a:endCxn id="69" idx="2"/>
          </p:cNvCxnSpPr>
          <p:nvPr/>
        </p:nvCxnSpPr>
        <p:spPr>
          <a:xfrm>
            <a:off x="7370107" y="2945209"/>
            <a:ext cx="1393641" cy="8954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1" idx="5"/>
            <a:endCxn id="70" idx="2"/>
          </p:cNvCxnSpPr>
          <p:nvPr/>
        </p:nvCxnSpPr>
        <p:spPr>
          <a:xfrm>
            <a:off x="7391875" y="3454672"/>
            <a:ext cx="1380582" cy="2499777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62" idx="6"/>
            <a:endCxn id="68" idx="3"/>
          </p:cNvCxnSpPr>
          <p:nvPr/>
        </p:nvCxnSpPr>
        <p:spPr>
          <a:xfrm flipV="1">
            <a:off x="7461799" y="3467728"/>
            <a:ext cx="1354457" cy="359915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64" idx="7"/>
            <a:endCxn id="69" idx="3"/>
          </p:cNvCxnSpPr>
          <p:nvPr/>
        </p:nvCxnSpPr>
        <p:spPr>
          <a:xfrm flipV="1">
            <a:off x="7387525" y="3997725"/>
            <a:ext cx="1437439" cy="125977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64" idx="6"/>
            <a:endCxn id="71" idx="2"/>
          </p:cNvCxnSpPr>
          <p:nvPr/>
        </p:nvCxnSpPr>
        <p:spPr>
          <a:xfrm>
            <a:off x="7448741" y="5414522"/>
            <a:ext cx="1301949" cy="13056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64" idx="6"/>
          </p:cNvCxnSpPr>
          <p:nvPr/>
        </p:nvCxnSpPr>
        <p:spPr>
          <a:xfrm flipV="1">
            <a:off x="7448741" y="4736332"/>
            <a:ext cx="1284531" cy="6781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3" idx="6"/>
            <a:endCxn id="70" idx="2"/>
          </p:cNvCxnSpPr>
          <p:nvPr/>
        </p:nvCxnSpPr>
        <p:spPr>
          <a:xfrm>
            <a:off x="7470508" y="5941393"/>
            <a:ext cx="1301949" cy="13056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63" idx="7"/>
            <a:endCxn id="71" idx="3"/>
          </p:cNvCxnSpPr>
          <p:nvPr/>
        </p:nvCxnSpPr>
        <p:spPr>
          <a:xfrm flipV="1">
            <a:off x="7409292" y="5584604"/>
            <a:ext cx="1402614" cy="199762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4108995" y="2559474"/>
            <a:ext cx="444137" cy="42888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6" idx="7"/>
            <a:endCxn id="26" idx="3"/>
          </p:cNvCxnSpPr>
          <p:nvPr/>
        </p:nvCxnSpPr>
        <p:spPr>
          <a:xfrm flipV="1">
            <a:off x="2767615" y="2932153"/>
            <a:ext cx="1420010" cy="7210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212263" y="2462579"/>
            <a:ext cx="1341118" cy="3539430"/>
          </a:xfrm>
          <a:prstGeom prst="rect">
            <a:avLst/>
          </a:prstGeom>
          <a:noFill/>
        </p:spPr>
        <p:txBody>
          <a:bodyPr wrap="square" tIns="91440" bIns="0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1</a:t>
            </a:r>
            <a:endParaRPr lang="en-US" sz="2800" dirty="0" smtClean="0"/>
          </a:p>
          <a:p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  <a:p>
            <a:r>
              <a:rPr lang="en-US" sz="2800" dirty="0" smtClean="0"/>
              <a:t>h</a:t>
            </a:r>
            <a:r>
              <a:rPr lang="en-US" sz="2800" baseline="-25000" dirty="0" smtClean="0"/>
              <a:t>3</a:t>
            </a:r>
            <a:endParaRPr lang="en-US" sz="2800" dirty="0" smtClean="0"/>
          </a:p>
          <a:p>
            <a:r>
              <a:rPr lang="en-US" sz="2800" dirty="0" smtClean="0"/>
              <a:t>.</a:t>
            </a:r>
          </a:p>
          <a:p>
            <a:r>
              <a:rPr lang="en-US" sz="2800" dirty="0" smtClean="0"/>
              <a:t>.</a:t>
            </a:r>
          </a:p>
          <a:p>
            <a:r>
              <a:rPr lang="en-US" sz="2800" dirty="0" smtClean="0"/>
              <a:t>.</a:t>
            </a:r>
          </a:p>
          <a:p>
            <a:r>
              <a:rPr lang="en-US" sz="2800" dirty="0" smtClean="0"/>
              <a:t>h</a:t>
            </a:r>
            <a:r>
              <a:rPr lang="en-US" sz="2800" baseline="-25000" dirty="0" smtClean="0"/>
              <a:t>s-1</a:t>
            </a:r>
          </a:p>
          <a:p>
            <a:r>
              <a:rPr lang="en-US" sz="2800" dirty="0" err="1" smtClean="0"/>
              <a:t>h</a:t>
            </a:r>
            <a:r>
              <a:rPr lang="en-US" sz="2800" baseline="-25000" dirty="0" err="1" smtClean="0"/>
              <a:t>s</a:t>
            </a:r>
            <a:endParaRPr lang="en-US" sz="2800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9734756" y="3871180"/>
            <a:ext cx="170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</a:t>
            </a:r>
            <a:r>
              <a:rPr lang="en-US" sz="2400" dirty="0" smtClean="0"/>
              <a:t>utput hypothesis</a:t>
            </a:r>
            <a:endParaRPr lang="en-US" sz="2400" dirty="0"/>
          </a:p>
        </p:txBody>
      </p:sp>
      <p:cxnSp>
        <p:nvCxnSpPr>
          <p:cNvPr id="77" name="Straight Arrow Connector 76"/>
          <p:cNvCxnSpPr>
            <a:stCxn id="65" idx="3"/>
            <a:endCxn id="71" idx="1"/>
          </p:cNvCxnSpPr>
          <p:nvPr/>
        </p:nvCxnSpPr>
        <p:spPr>
          <a:xfrm>
            <a:off x="7440032" y="4664986"/>
            <a:ext cx="1371874" cy="605565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8746325" y="5202522"/>
            <a:ext cx="444137" cy="42888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urved Connector 16"/>
          <p:cNvCxnSpPr>
            <a:stCxn id="105" idx="6"/>
            <a:endCxn id="65" idx="1"/>
          </p:cNvCxnSpPr>
          <p:nvPr/>
        </p:nvCxnSpPr>
        <p:spPr>
          <a:xfrm>
            <a:off x="4553132" y="2773917"/>
            <a:ext cx="2547266" cy="1891069"/>
          </a:xfrm>
          <a:prstGeom prst="curvedConnector3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439951" y="1409812"/>
            <a:ext cx="1341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3" name="Left Brace 12"/>
          <p:cNvSpPr/>
          <p:nvPr/>
        </p:nvSpPr>
        <p:spPr>
          <a:xfrm rot="5400000">
            <a:off x="5668867" y="-1387338"/>
            <a:ext cx="360778" cy="6937826"/>
          </a:xfrm>
          <a:prstGeom prst="leftBrace">
            <a:avLst>
              <a:gd name="adj1" fmla="val 84771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6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4" grpId="0"/>
      <p:bldP spid="35" grpId="0" animBg="1"/>
      <p:bldP spid="58" grpId="0"/>
      <p:bldP spid="105" grpId="0" animBg="1"/>
      <p:bldP spid="74" grpId="0"/>
      <p:bldP spid="75" grpId="0"/>
      <p:bldP spid="78" grpId="0" animBg="1"/>
      <p:bldP spid="80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0278"/>
            <a:ext cx="10515600" cy="4865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Certainty</a:t>
            </a:r>
            <a:r>
              <a:rPr lang="he-IL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at time t: </a:t>
            </a:r>
            <a:r>
              <a:rPr lang="en-US" dirty="0"/>
              <a:t>A progress measure for the learning </a:t>
            </a:r>
            <a:r>
              <a:rPr lang="en-US" dirty="0" smtClean="0"/>
              <a:t>algorithm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state</a:t>
            </a:r>
            <a:r>
              <a:rPr lang="en-US" dirty="0" err="1" smtClean="0">
                <a:solidFill>
                  <a:schemeClr val="accent5"/>
                </a:solidFill>
              </a:rPr>
              <a:t>P</a:t>
            </a:r>
            <a:r>
              <a:rPr lang="en-US" dirty="0" smtClean="0">
                <a:solidFill>
                  <a:schemeClr val="accent5"/>
                </a:solidFill>
              </a:rPr>
              <a:t>(</a:t>
            </a:r>
            <a:r>
              <a:rPr lang="en-US" dirty="0" err="1" smtClean="0">
                <a:solidFill>
                  <a:schemeClr val="accent5"/>
                </a:solidFill>
              </a:rPr>
              <a:t>h|state</a:t>
            </a:r>
            <a:r>
              <a:rPr lang="en-US" dirty="0" smtClean="0">
                <a:solidFill>
                  <a:schemeClr val="accent5"/>
                </a:solidFill>
              </a:rPr>
              <a:t>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/>
              <a:t>. Initially small. </a:t>
            </a:r>
            <a:r>
              <a:rPr lang="en-US" dirty="0"/>
              <a:t>After </a:t>
            </a:r>
            <a:r>
              <a:rPr lang="en-US" dirty="0" smtClean="0"/>
              <a:t>learning must </a:t>
            </a:r>
            <a:r>
              <a:rPr lang="en-US" dirty="0"/>
              <a:t>be large. We </a:t>
            </a:r>
            <a:r>
              <a:rPr lang="en-US" dirty="0" smtClean="0"/>
              <a:t>bound the </a:t>
            </a:r>
            <a:r>
              <a:rPr lang="en-US" dirty="0"/>
              <a:t>increase </a:t>
            </a:r>
            <a:r>
              <a:rPr lang="en-US" dirty="0" smtClean="0"/>
              <a:t>at each time step.</a:t>
            </a:r>
            <a:endParaRPr lang="en-US" dirty="0"/>
          </a:p>
        </p:txBody>
      </p:sp>
      <p:pic>
        <p:nvPicPr>
          <p:cNvPr id="1026" name="Picture 2" descr="Image result for progress meas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656" y="2723644"/>
            <a:ext cx="2722095" cy="272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301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Decomposition Lemma</a:t>
            </a:r>
            <a:endParaRPr lang="en-US" sz="4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89207" y="1385546"/>
            <a:ext cx="7852228" cy="1575368"/>
            <a:chOff x="2189207" y="1385546"/>
            <a:chExt cx="7852228" cy="1575368"/>
          </a:xfrm>
        </p:grpSpPr>
        <p:sp>
          <p:nvSpPr>
            <p:cNvPr id="41" name="Rectangle 40"/>
            <p:cNvSpPr/>
            <p:nvPr/>
          </p:nvSpPr>
          <p:spPr>
            <a:xfrm>
              <a:off x="2189207" y="1385546"/>
              <a:ext cx="7852228" cy="1575368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4598578" y="1814288"/>
              <a:ext cx="871588" cy="813108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m</a:t>
              </a:r>
              <a:r>
                <a:rPr lang="en-US" sz="2800" baseline="30000" dirty="0" err="1" smtClean="0"/>
                <a:t>t</a:t>
              </a:r>
              <a:endParaRPr lang="en-US" sz="3200" baseline="30000" dirty="0"/>
            </a:p>
          </p:txBody>
        </p:sp>
        <p:cxnSp>
          <p:nvCxnSpPr>
            <p:cNvPr id="5" name="Straight Arrow Connector 4"/>
            <p:cNvCxnSpPr>
              <a:stCxn id="4" idx="6"/>
              <a:endCxn id="6" idx="2"/>
            </p:cNvCxnSpPr>
            <p:nvPr/>
          </p:nvCxnSpPr>
          <p:spPr>
            <a:xfrm flipV="1">
              <a:off x="5470166" y="2202054"/>
              <a:ext cx="3119839" cy="18788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8590005" y="1718058"/>
              <a:ext cx="1117601" cy="967992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m</a:t>
              </a:r>
              <a:r>
                <a:rPr lang="en-US" sz="2800" baseline="30000" dirty="0" smtClean="0"/>
                <a:t>t+1</a:t>
              </a:r>
              <a:endParaRPr lang="en-US" sz="2800" baseline="30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62626" y="1747882"/>
              <a:ext cx="23745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Large set of labeled examples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11134" y="1413151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Heavy step:</a:t>
              </a:r>
              <a:endParaRPr lang="en-US" sz="2800" b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189207" y="3105494"/>
            <a:ext cx="7852228" cy="3513020"/>
            <a:chOff x="2189207" y="3105494"/>
            <a:chExt cx="7852228" cy="3513020"/>
          </a:xfrm>
        </p:grpSpPr>
        <p:sp>
          <p:nvSpPr>
            <p:cNvPr id="11" name="Oval 10"/>
            <p:cNvSpPr/>
            <p:nvPr/>
          </p:nvSpPr>
          <p:spPr>
            <a:xfrm>
              <a:off x="4569546" y="4213805"/>
              <a:ext cx="947045" cy="94047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m</a:t>
              </a:r>
              <a:r>
                <a:rPr lang="en-US" sz="2800" baseline="30000" dirty="0" smtClean="0"/>
                <a:t>t</a:t>
              </a:r>
              <a:r>
                <a:rPr lang="en-US" sz="2800" baseline="-25000" dirty="0" smtClean="0"/>
                <a:t>2</a:t>
              </a:r>
              <a:endParaRPr lang="en-US" sz="3200" baseline="-25000" dirty="0"/>
            </a:p>
          </p:txBody>
        </p:sp>
        <p:cxnSp>
          <p:nvCxnSpPr>
            <p:cNvPr id="12" name="Straight Arrow Connector 11"/>
            <p:cNvCxnSpPr>
              <a:stCxn id="11" idx="6"/>
              <a:endCxn id="13" idx="2"/>
            </p:cNvCxnSpPr>
            <p:nvPr/>
          </p:nvCxnSpPr>
          <p:spPr>
            <a:xfrm>
              <a:off x="5516591" y="4684041"/>
              <a:ext cx="3000111" cy="223859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8516702" y="4367713"/>
              <a:ext cx="1190904" cy="1080373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m</a:t>
              </a:r>
              <a:r>
                <a:rPr lang="en-US" sz="2800" baseline="30000" dirty="0" smtClean="0"/>
                <a:t>t+1</a:t>
              </a:r>
              <a:endParaRPr lang="en-US" sz="2800" baseline="300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4569548" y="3309347"/>
              <a:ext cx="961559" cy="854293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m</a:t>
              </a:r>
              <a:r>
                <a:rPr lang="en-US" sz="2800" baseline="30000" dirty="0" smtClean="0"/>
                <a:t>t</a:t>
              </a:r>
              <a:r>
                <a:rPr lang="en-US" sz="2800" baseline="-25000" dirty="0" smtClean="0"/>
                <a:t>1</a:t>
              </a:r>
              <a:endParaRPr lang="en-US" sz="3200" baseline="-250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4598577" y="5518790"/>
              <a:ext cx="976073" cy="874752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m</a:t>
              </a:r>
              <a:r>
                <a:rPr lang="en-US" sz="2800" baseline="30000" dirty="0" err="1" smtClean="0"/>
                <a:t>t</a:t>
              </a:r>
              <a:r>
                <a:rPr lang="en-US" sz="2800" baseline="-25000" dirty="0" err="1" smtClean="0"/>
                <a:t>k</a:t>
              </a:r>
              <a:endParaRPr lang="en-US" sz="3200" baseline="-25000" dirty="0"/>
            </a:p>
          </p:txBody>
        </p:sp>
        <p:cxnSp>
          <p:nvCxnSpPr>
            <p:cNvPr id="16" name="Straight Arrow Connector 15"/>
            <p:cNvCxnSpPr>
              <a:stCxn id="14" idx="6"/>
              <a:endCxn id="13" idx="1"/>
            </p:cNvCxnSpPr>
            <p:nvPr/>
          </p:nvCxnSpPr>
          <p:spPr>
            <a:xfrm>
              <a:off x="5531107" y="3736494"/>
              <a:ext cx="3159999" cy="789436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6"/>
              <a:endCxn id="13" idx="3"/>
            </p:cNvCxnSpPr>
            <p:nvPr/>
          </p:nvCxnSpPr>
          <p:spPr>
            <a:xfrm flipV="1">
              <a:off x="5574650" y="5289869"/>
              <a:ext cx="3116456" cy="666297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813254" y="4953465"/>
              <a:ext cx="869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  <p:sp>
          <p:nvSpPr>
            <p:cNvPr id="19" name="Left Brace 18"/>
            <p:cNvSpPr/>
            <p:nvPr/>
          </p:nvSpPr>
          <p:spPr>
            <a:xfrm>
              <a:off x="3885546" y="3159332"/>
              <a:ext cx="774700" cy="3343227"/>
            </a:xfrm>
            <a:prstGeom prst="leftBrac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92909" y="4155447"/>
              <a:ext cx="1905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Large probability memories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12050" y="3152954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Many step:</a:t>
              </a:r>
              <a:endParaRPr lang="en-US" sz="28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470166" y="4367714"/>
              <a:ext cx="28193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Single example, unpredictable label</a:t>
              </a:r>
              <a:endParaRPr lang="en-US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89207" y="3105494"/>
              <a:ext cx="7852228" cy="351302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22741" y="1629361"/>
            <a:ext cx="2286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retain a sketch of the example</a:t>
            </a:r>
            <a:endParaRPr lang="en-US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238295" y="3690195"/>
            <a:ext cx="2082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Erase memory to store example</a:t>
            </a:r>
            <a:endParaRPr lang="en-US" sz="24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123369" y="1546424"/>
            <a:ext cx="1939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Mixing </a:t>
            </a:r>
            <a:r>
              <a:rPr lang="en-US" sz="2400" i="1" dirty="0" smtClean="0">
                <a:sym typeface="Symbol" panose="05050102010706020507" pitchFamily="18" charset="2"/>
              </a:rPr>
              <a:t> No big certainty increase here</a:t>
            </a:r>
            <a:endParaRPr lang="en-US" sz="24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10153465" y="3577396"/>
            <a:ext cx="1939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No big certainty increase too, but harder to analyze</a:t>
            </a:r>
            <a:endParaRPr lang="en-US" sz="2400" i="1" dirty="0"/>
          </a:p>
        </p:txBody>
      </p:sp>
      <p:pic>
        <p:nvPicPr>
          <p:cNvPr id="28" name="Picture 4" descr="Image result for full brain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9932">
            <a:off x="576777" y="160180"/>
            <a:ext cx="1459800" cy="132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45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Graph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842440" y="2445373"/>
            <a:ext cx="344878" cy="33725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37864" y="2861371"/>
            <a:ext cx="349454" cy="36101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47934" y="3264785"/>
            <a:ext cx="339384" cy="353357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29665" y="4533433"/>
            <a:ext cx="389551" cy="397335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78363" y="3477700"/>
            <a:ext cx="257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50783" y="3741264"/>
            <a:ext cx="224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8187" y="3598437"/>
            <a:ext cx="146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TIME-T MEMORY STATES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>
            <a:off x="2916338" y="2445374"/>
            <a:ext cx="622300" cy="348834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flipH="1">
            <a:off x="6383437" y="2441203"/>
            <a:ext cx="470899" cy="249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0" idx="6"/>
          </p:cNvCxnSpPr>
          <p:nvPr/>
        </p:nvCxnSpPr>
        <p:spPr>
          <a:xfrm>
            <a:off x="4187318" y="3441464"/>
            <a:ext cx="1547439" cy="140105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2397906">
            <a:off x="4183672" y="3833085"/>
            <a:ext cx="1716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dirty="0" smtClean="0">
                <a:solidFill>
                  <a:schemeClr val="accent2"/>
                </a:solidFill>
              </a:rPr>
              <a:t>omputation path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82696" y="2405852"/>
            <a:ext cx="356096" cy="368742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784989" y="2843433"/>
            <a:ext cx="355012" cy="360773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810397" y="3278009"/>
            <a:ext cx="342132" cy="324016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799762" y="4638424"/>
            <a:ext cx="380539" cy="379815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727855" y="3397198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861759" y="5063171"/>
            <a:ext cx="344878" cy="33725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873813" y="5596462"/>
            <a:ext cx="344878" cy="33725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103162" y="243076"/>
            <a:ext cx="69655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Pseudorandomness</a:t>
            </a:r>
            <a:r>
              <a:rPr lang="en-US" sz="2800" b="1" dirty="0">
                <a:solidFill>
                  <a:srgbClr val="7030A0"/>
                </a:solidFill>
              </a:rPr>
              <a:t>: </a:t>
            </a:r>
            <a:r>
              <a:rPr lang="en-US" sz="2800" dirty="0"/>
              <a:t>We show that the knowledge graph must be “pseudorandom</a:t>
            </a:r>
            <a:r>
              <a:rPr lang="en-US" sz="2800" dirty="0" smtClean="0"/>
              <a:t>” at all </a:t>
            </a:r>
            <a:r>
              <a:rPr lang="en-US" sz="2800" smtClean="0"/>
              <a:t>time steps. </a:t>
            </a:r>
            <a:r>
              <a:rPr lang="en-US" sz="2800" dirty="0" smtClean="0"/>
              <a:t>Allows us to bound certainty increase for “many” steps.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080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" r="1565" b="13730"/>
          <a:stretch/>
        </p:blipFill>
        <p:spPr bwMode="auto">
          <a:xfrm>
            <a:off x="1093076" y="88098"/>
            <a:ext cx="8595360" cy="576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85777"/>
            <a:ext cx="10515600" cy="79566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“In conclusion</a:t>
            </a:r>
            <a:r>
              <a:rPr lang="en-US" dirty="0"/>
              <a:t>:</a:t>
            </a:r>
            <a:r>
              <a:rPr lang="en-US" dirty="0" smtClean="0"/>
              <a:t> you can confuse anyone who can‘t remember everything and doesn’t have endless time.”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8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8" y="3532903"/>
            <a:ext cx="5863936" cy="2973016"/>
          </a:xfrm>
          <a:prstGeom prst="rect">
            <a:avLst/>
          </a:prstGeom>
          <a:effectLst>
            <a:softEdge rad="558800"/>
          </a:effectLst>
        </p:spPr>
      </p:pic>
      <p:sp>
        <p:nvSpPr>
          <p:cNvPr id="6" name="TextBox 5"/>
          <p:cNvSpPr txBox="1"/>
          <p:nvPr/>
        </p:nvSpPr>
        <p:spPr>
          <a:xfrm>
            <a:off x="2816717" y="3587987"/>
            <a:ext cx="1253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Data</a:t>
            </a:r>
            <a:endParaRPr lang="en-US" sz="3600" dirty="0">
              <a:solidFill>
                <a:srgbClr val="00206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pic>
        <p:nvPicPr>
          <p:cNvPr id="1034" name="Picture 10" descr="Image result for merlin the magician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107" y="1927106"/>
            <a:ext cx="3092305" cy="309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033313" y="1486600"/>
            <a:ext cx="363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Learning Algorithm</a:t>
            </a:r>
            <a:endParaRPr lang="en-US" sz="3600" dirty="0">
              <a:solidFill>
                <a:srgbClr val="00206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9" name="Right Arrow 8"/>
          <p:cNvSpPr/>
          <p:nvPr/>
        </p:nvSpPr>
        <p:spPr>
          <a:xfrm rot="19982828">
            <a:off x="5068215" y="3451595"/>
            <a:ext cx="1402833" cy="733331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20459830">
            <a:off x="7320390" y="2168893"/>
            <a:ext cx="2036082" cy="757024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 rot="1101825">
            <a:off x="9618623" y="1399600"/>
            <a:ext cx="1439501" cy="1466661"/>
          </a:xfrm>
          <a:prstGeom prst="wedgeEllipseCallout">
            <a:avLst>
              <a:gd name="adj1" fmla="val -3223"/>
              <a:gd name="adj2" fmla="val 70525"/>
            </a:avLst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 smtClean="0"/>
              <a:t>?</a:t>
            </a:r>
            <a:endParaRPr lang="en-US" sz="11500" dirty="0"/>
          </a:p>
        </p:txBody>
      </p:sp>
      <p:sp>
        <p:nvSpPr>
          <p:cNvPr id="21" name="Oval Callout 20"/>
          <p:cNvSpPr/>
          <p:nvPr/>
        </p:nvSpPr>
        <p:spPr>
          <a:xfrm rot="20520270">
            <a:off x="10438704" y="809399"/>
            <a:ext cx="1106335" cy="1073508"/>
          </a:xfrm>
          <a:prstGeom prst="wedgeEllipseCallout">
            <a:avLst>
              <a:gd name="adj1" fmla="val 6196"/>
              <a:gd name="adj2" fmla="val 8431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23" name="Oval Callout 22"/>
          <p:cNvSpPr/>
          <p:nvPr/>
        </p:nvSpPr>
        <p:spPr>
          <a:xfrm rot="797814">
            <a:off x="9151348" y="1040756"/>
            <a:ext cx="1092060" cy="953078"/>
          </a:xfrm>
          <a:prstGeom prst="wedgeEllipseCallout">
            <a:avLst>
              <a:gd name="adj1" fmla="val -31182"/>
              <a:gd name="adj2" fmla="val 71264"/>
            </a:avLst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15" name="Rectangle 14"/>
          <p:cNvSpPr/>
          <p:nvPr/>
        </p:nvSpPr>
        <p:spPr>
          <a:xfrm>
            <a:off x="-276921" y="-323223"/>
            <a:ext cx="12660923" cy="8468750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1560307" y="317183"/>
            <a:ext cx="3422210" cy="1729212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/>
          <p:cNvSpPr/>
          <p:nvPr/>
        </p:nvSpPr>
        <p:spPr>
          <a:xfrm>
            <a:off x="105974" y="1153522"/>
            <a:ext cx="3422210" cy="1729212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ghtning Bolt 12"/>
          <p:cNvSpPr/>
          <p:nvPr/>
        </p:nvSpPr>
        <p:spPr>
          <a:xfrm>
            <a:off x="2291602" y="1428404"/>
            <a:ext cx="1376126" cy="1954788"/>
          </a:xfrm>
          <a:prstGeom prst="lightningBol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310304" y="595697"/>
            <a:ext cx="363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Limitations</a:t>
            </a:r>
            <a:endParaRPr lang="en-US" sz="3600" dirty="0">
              <a:solidFill>
                <a:srgbClr val="00206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10004" y="1409074"/>
            <a:ext cx="3919204" cy="3762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015374" y="5155204"/>
            <a:ext cx="363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Space Bounded</a:t>
            </a:r>
            <a:endParaRPr lang="en-US" sz="3600" dirty="0">
              <a:solidFill>
                <a:srgbClr val="00206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968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9" grpId="0" animBg="1"/>
      <p:bldP spid="17" grpId="0" animBg="1"/>
      <p:bldP spid="10" grpId="0" animBg="1"/>
      <p:bldP spid="21" grpId="0" animBg="1"/>
      <p:bldP spid="23" grpId="0" animBg="1"/>
      <p:bldP spid="15" grpId="0" animBg="1"/>
      <p:bldP spid="12" grpId="0" animBg="1"/>
      <p:bldP spid="25" grpId="0" animBg="1"/>
      <p:bldP spid="13" grpId="0" animBg="1"/>
      <p:bldP spid="28" grpId="0"/>
      <p:bldP spid="16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We say that an algorithm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learns </a:t>
            </a:r>
            <a:r>
              <a:rPr lang="en-US" b="1" dirty="0"/>
              <a:t>an hypothesis class </a:t>
            </a:r>
            <a:r>
              <a:rPr lang="en-US" b="1" dirty="0">
                <a:solidFill>
                  <a:schemeClr val="accent5"/>
                </a:solidFill>
              </a:rPr>
              <a:t>H={</a:t>
            </a:r>
            <a:r>
              <a:rPr lang="en-US" b="1" dirty="0" err="1">
                <a:solidFill>
                  <a:schemeClr val="accent5"/>
                </a:solidFill>
              </a:rPr>
              <a:t>h:X</a:t>
            </a:r>
            <a:r>
              <a:rPr lang="en-US" b="1" dirty="0">
                <a:solidFill>
                  <a:schemeClr val="accent5"/>
                </a:solidFill>
                <a:sym typeface="Symbol" panose="05050102010706020507" pitchFamily="18" charset="2"/>
              </a:rPr>
              <a:t>{0,1}</a:t>
            </a:r>
            <a:r>
              <a:rPr lang="en-US" b="1" dirty="0">
                <a:solidFill>
                  <a:schemeClr val="accent5"/>
                </a:solidFill>
              </a:rPr>
              <a:t>}</a:t>
            </a:r>
            <a:r>
              <a:rPr lang="en-US" b="1" dirty="0"/>
              <a:t> i</a:t>
            </a:r>
            <a:r>
              <a:rPr lang="en-US" dirty="0"/>
              <a:t>f</a:t>
            </a:r>
            <a:r>
              <a:rPr lang="he-IL" dirty="0"/>
              <a:t>: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171" y="5481102"/>
            <a:ext cx="10515600" cy="899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 smtClean="0">
                <a:solidFill>
                  <a:schemeClr val="accent5"/>
                </a:solidFill>
              </a:rPr>
              <a:t>P</a:t>
            </a:r>
            <a:r>
              <a:rPr lang="en-US" sz="4000" baseline="-25000" dirty="0" err="1" smtClean="0">
                <a:solidFill>
                  <a:schemeClr val="accent5"/>
                </a:solidFill>
              </a:rPr>
              <a:t>x</a:t>
            </a:r>
            <a:r>
              <a:rPr lang="en-US" sz="4000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</a:t>
            </a:r>
            <a:r>
              <a:rPr lang="en-US" sz="4000" baseline="-25000" dirty="0" err="1">
                <a:solidFill>
                  <a:schemeClr val="accent5"/>
                </a:solidFill>
              </a:rPr>
              <a:t>D</a:t>
            </a:r>
            <a:r>
              <a:rPr lang="en-US" sz="4000" dirty="0">
                <a:solidFill>
                  <a:schemeClr val="accent5"/>
                </a:solidFill>
              </a:rPr>
              <a:t>(h’(x)=h(x))</a:t>
            </a:r>
            <a:r>
              <a:rPr lang="en-US" sz="4000" dirty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sz="4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1</a:t>
            </a:r>
            <a:r>
              <a:rPr lang="en-US" sz="4000" dirty="0" smtClean="0">
                <a:sym typeface="Symbol" panose="05050102010706020507" pitchFamily="18" charset="2"/>
              </a:rPr>
              <a:t> </a:t>
            </a:r>
            <a:r>
              <a:rPr lang="en-US" sz="4000" dirty="0" smtClean="0"/>
              <a:t>with </a:t>
            </a:r>
            <a:r>
              <a:rPr lang="en-US" sz="4000" dirty="0"/>
              <a:t>high </a:t>
            </a:r>
            <a:r>
              <a:rPr lang="en-US" sz="4000" dirty="0" smtClean="0"/>
              <a:t>probability.</a:t>
            </a:r>
            <a:endParaRPr lang="en-US" sz="4000" dirty="0"/>
          </a:p>
          <a:p>
            <a:pPr algn="ctr"/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4888006" y="3176766"/>
            <a:ext cx="2043953" cy="17750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Learning Algorithm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1" y="1851695"/>
            <a:ext cx="2376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any</a:t>
            </a:r>
            <a:r>
              <a:rPr lang="en-US" sz="3200" dirty="0" smtClean="0">
                <a:solidFill>
                  <a:schemeClr val="accent5"/>
                </a:solidFill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</a:rPr>
              <a:t>h</a:t>
            </a:r>
            <a:r>
              <a:rPr lang="en-US" sz="3200" dirty="0" err="1">
                <a:solidFill>
                  <a:schemeClr val="accent5"/>
                </a:solidFill>
                <a:sym typeface="Symbol" panose="05050102010706020507" pitchFamily="18" charset="2"/>
              </a:rPr>
              <a:t></a:t>
            </a:r>
            <a:r>
              <a:rPr lang="en-US" sz="3200" dirty="0" err="1" smtClean="0">
                <a:solidFill>
                  <a:schemeClr val="accent5"/>
                </a:solidFill>
              </a:rPr>
              <a:t>H</a:t>
            </a:r>
            <a:r>
              <a:rPr lang="en-US" sz="3200" dirty="0" smtClean="0"/>
              <a:t>,</a:t>
            </a:r>
            <a:endParaRPr lang="en-US" sz="3200" dirty="0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3962400" y="4045528"/>
            <a:ext cx="925606" cy="187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43199" y="3563945"/>
            <a:ext cx="1884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(</a:t>
            </a:r>
            <a:r>
              <a:rPr lang="en-US" sz="2800" dirty="0" err="1">
                <a:solidFill>
                  <a:schemeClr val="accent5"/>
                </a:solidFill>
              </a:rPr>
              <a:t>x,h</a:t>
            </a:r>
            <a:r>
              <a:rPr lang="en-US" sz="2800" dirty="0">
                <a:solidFill>
                  <a:schemeClr val="accent5"/>
                </a:solidFill>
              </a:rPr>
              <a:t>(x</a:t>
            </a:r>
            <a:r>
              <a:rPr lang="en-US" sz="2800" dirty="0" smtClean="0">
                <a:solidFill>
                  <a:schemeClr val="accent5"/>
                </a:solidFill>
              </a:rPr>
              <a:t>))</a:t>
            </a:r>
          </a:p>
          <a:p>
            <a:r>
              <a:rPr lang="en-US" sz="2800" dirty="0" smtClean="0"/>
              <a:t>for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err="1">
                <a:solidFill>
                  <a:schemeClr val="accent5"/>
                </a:solidFill>
              </a:rPr>
              <a:t>x</a:t>
            </a:r>
            <a:r>
              <a:rPr lang="en-US" sz="2800" dirty="0" err="1">
                <a:solidFill>
                  <a:schemeClr val="accent5"/>
                </a:solidFill>
                <a:sym typeface="Symbol" panose="05050102010706020507" pitchFamily="18" charset="2"/>
              </a:rPr>
              <a:t></a:t>
            </a:r>
            <a:r>
              <a:rPr lang="en-US" sz="2800" dirty="0" err="1">
                <a:solidFill>
                  <a:schemeClr val="accent5"/>
                </a:solidFill>
              </a:rPr>
              <a:t>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1" y="2281593"/>
            <a:ext cx="5332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any distribution</a:t>
            </a:r>
            <a:r>
              <a:rPr lang="en-US" sz="3200" dirty="0" smtClean="0">
                <a:solidFill>
                  <a:schemeClr val="accent5"/>
                </a:solidFill>
              </a:rPr>
              <a:t> D </a:t>
            </a:r>
            <a:r>
              <a:rPr lang="en-US" sz="3200" dirty="0" smtClean="0"/>
              <a:t>over </a:t>
            </a:r>
            <a:r>
              <a:rPr lang="en-US" sz="3200" dirty="0" smtClean="0">
                <a:solidFill>
                  <a:schemeClr val="accent5"/>
                </a:solidFill>
              </a:rPr>
              <a:t>X</a:t>
            </a:r>
            <a:r>
              <a:rPr lang="en-US" sz="3200" dirty="0" smtClean="0"/>
              <a:t>,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69947" y="4044027"/>
            <a:ext cx="925606" cy="187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50746" y="3562444"/>
            <a:ext cx="1884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(</a:t>
            </a:r>
            <a:r>
              <a:rPr lang="en-US" sz="2800" dirty="0" err="1">
                <a:solidFill>
                  <a:schemeClr val="accent5"/>
                </a:solidFill>
              </a:rPr>
              <a:t>x,h</a:t>
            </a:r>
            <a:r>
              <a:rPr lang="en-US" sz="2800" dirty="0">
                <a:solidFill>
                  <a:schemeClr val="accent5"/>
                </a:solidFill>
              </a:rPr>
              <a:t>(x</a:t>
            </a:r>
            <a:r>
              <a:rPr lang="en-US" sz="2800" dirty="0" smtClean="0">
                <a:solidFill>
                  <a:schemeClr val="accent5"/>
                </a:solidFill>
              </a:rPr>
              <a:t>))</a:t>
            </a:r>
          </a:p>
          <a:p>
            <a:r>
              <a:rPr lang="en-US" sz="2800" dirty="0" smtClean="0"/>
              <a:t>for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err="1">
                <a:solidFill>
                  <a:schemeClr val="accent5"/>
                </a:solidFill>
              </a:rPr>
              <a:t>x</a:t>
            </a:r>
            <a:r>
              <a:rPr lang="en-US" sz="2800" dirty="0" err="1">
                <a:solidFill>
                  <a:schemeClr val="accent5"/>
                </a:solidFill>
                <a:sym typeface="Symbol" panose="05050102010706020507" pitchFamily="18" charset="2"/>
              </a:rPr>
              <a:t></a:t>
            </a:r>
            <a:r>
              <a:rPr lang="en-US" sz="2800" dirty="0" err="1">
                <a:solidFill>
                  <a:schemeClr val="accent5"/>
                </a:solidFill>
              </a:rPr>
              <a:t>D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69948" y="4062133"/>
            <a:ext cx="925606" cy="187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50747" y="3580550"/>
            <a:ext cx="1884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(</a:t>
            </a:r>
            <a:r>
              <a:rPr lang="en-US" sz="2800" dirty="0" err="1">
                <a:solidFill>
                  <a:schemeClr val="accent5"/>
                </a:solidFill>
              </a:rPr>
              <a:t>x,h</a:t>
            </a:r>
            <a:r>
              <a:rPr lang="en-US" sz="2800" dirty="0">
                <a:solidFill>
                  <a:schemeClr val="accent5"/>
                </a:solidFill>
              </a:rPr>
              <a:t>(x</a:t>
            </a:r>
            <a:r>
              <a:rPr lang="en-US" sz="2800" dirty="0" smtClean="0">
                <a:solidFill>
                  <a:schemeClr val="accent5"/>
                </a:solidFill>
              </a:rPr>
              <a:t>))</a:t>
            </a:r>
          </a:p>
          <a:p>
            <a:r>
              <a:rPr lang="en-US" sz="2800" dirty="0" smtClean="0"/>
              <a:t>for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err="1">
                <a:solidFill>
                  <a:schemeClr val="accent5"/>
                </a:solidFill>
              </a:rPr>
              <a:t>x</a:t>
            </a:r>
            <a:r>
              <a:rPr lang="en-US" sz="2800" dirty="0" err="1">
                <a:solidFill>
                  <a:schemeClr val="accent5"/>
                </a:solidFill>
                <a:sym typeface="Symbol" panose="05050102010706020507" pitchFamily="18" charset="2"/>
              </a:rPr>
              <a:t></a:t>
            </a:r>
            <a:r>
              <a:rPr lang="en-US" sz="2800" dirty="0" err="1">
                <a:solidFill>
                  <a:schemeClr val="accent5"/>
                </a:solidFill>
              </a:rPr>
              <a:t>D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019468" y="4069685"/>
            <a:ext cx="925606" cy="187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45074" y="3743507"/>
            <a:ext cx="700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h'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581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8" grpId="1"/>
      <p:bldP spid="9" grpId="0"/>
      <p:bldP spid="11" grpId="0"/>
      <p:bldP spid="11" grpId="1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38129" y="1418665"/>
            <a:ext cx="2615453" cy="299869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235786" y="1423839"/>
            <a:ext cx="2615453" cy="299869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335" y="1807194"/>
            <a:ext cx="8409794" cy="322200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Initially, all </a:t>
            </a:r>
            <a:r>
              <a:rPr lang="en-US" dirty="0" smtClean="0">
                <a:solidFill>
                  <a:schemeClr val="accent5"/>
                </a:solidFill>
              </a:rPr>
              <a:t>h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chemeClr val="accent5"/>
                </a:solidFill>
              </a:rPr>
              <a:t>H</a:t>
            </a:r>
            <a:r>
              <a:rPr lang="en-US" dirty="0" smtClean="0"/>
              <a:t> are possible.</a:t>
            </a:r>
          </a:p>
          <a:p>
            <a:pPr marL="0" indent="0">
              <a:buNone/>
            </a:pPr>
            <a:r>
              <a:rPr lang="en-US" dirty="0" smtClean="0"/>
              <a:t>Repeat: Given example </a:t>
            </a:r>
            <a:r>
              <a:rPr lang="en-US" dirty="0" smtClean="0">
                <a:solidFill>
                  <a:schemeClr val="accent5"/>
                </a:solidFill>
              </a:rPr>
              <a:t>(</a:t>
            </a:r>
            <a:r>
              <a:rPr lang="en-US" dirty="0" err="1" smtClean="0">
                <a:solidFill>
                  <a:schemeClr val="accent5"/>
                </a:solidFill>
              </a:rPr>
              <a:t>x,b</a:t>
            </a:r>
            <a:r>
              <a:rPr lang="en-US" dirty="0" smtClean="0">
                <a:solidFill>
                  <a:schemeClr val="accent5"/>
                </a:solidFill>
              </a:rPr>
              <a:t>)</a:t>
            </a:r>
            <a:r>
              <a:rPr lang="en-US" dirty="0" smtClean="0"/>
              <a:t>, rule out </a:t>
            </a:r>
            <a:r>
              <a:rPr lang="en-US" dirty="0" smtClean="0">
                <a:solidFill>
                  <a:schemeClr val="accent5"/>
                </a:solidFill>
              </a:rPr>
              <a:t>h’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chemeClr val="accent5"/>
                </a:solidFill>
              </a:rPr>
              <a:t>h’(x)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</a:t>
            </a:r>
            <a:r>
              <a:rPr lang="en-US" dirty="0" smtClean="0">
                <a:solidFill>
                  <a:schemeClr val="accent5"/>
                </a:solidFill>
              </a:rPr>
              <a:t>b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Claim: </a:t>
            </a:r>
            <a:r>
              <a:rPr lang="en-US" dirty="0" smtClean="0"/>
              <a:t>With high probability, after seeing </a:t>
            </a:r>
            <a:r>
              <a:rPr lang="en-US" dirty="0" smtClean="0">
                <a:solidFill>
                  <a:schemeClr val="accent5"/>
                </a:solidFill>
              </a:rPr>
              <a:t>O(</a:t>
            </a:r>
            <a:r>
              <a:rPr lang="en-US" dirty="0" err="1" smtClean="0">
                <a:solidFill>
                  <a:schemeClr val="accent5"/>
                </a:solidFill>
              </a:rPr>
              <a:t>log|H</a:t>
            </a:r>
            <a:r>
              <a:rPr lang="en-US" dirty="0" smtClean="0">
                <a:solidFill>
                  <a:schemeClr val="accent5"/>
                </a:solidFill>
              </a:rPr>
              <a:t>|)</a:t>
            </a:r>
            <a:r>
              <a:rPr lang="en-US" dirty="0" smtClean="0"/>
              <a:t> random examples any </a:t>
            </a:r>
            <a:r>
              <a:rPr lang="en-US" dirty="0" smtClean="0">
                <a:solidFill>
                  <a:schemeClr val="accent5"/>
                </a:solidFill>
              </a:rPr>
              <a:t>h’</a:t>
            </a:r>
            <a:r>
              <a:rPr lang="en-US" dirty="0" smtClean="0"/>
              <a:t> not ruled out satisfies </a:t>
            </a:r>
            <a:r>
              <a:rPr lang="en-US" dirty="0" err="1" smtClean="0">
                <a:solidFill>
                  <a:schemeClr val="accent5"/>
                </a:solidFill>
              </a:rPr>
              <a:t>P</a:t>
            </a:r>
            <a:r>
              <a:rPr lang="en-US" baseline="-25000" dirty="0" err="1" smtClean="0">
                <a:solidFill>
                  <a:schemeClr val="accent5"/>
                </a:solidFill>
              </a:rPr>
              <a:t>z</a:t>
            </a:r>
            <a:r>
              <a:rPr lang="en-US" dirty="0" smtClean="0">
                <a:solidFill>
                  <a:schemeClr val="accent5"/>
                </a:solidFill>
              </a:rPr>
              <a:t>(h’(z)=h(z))&gt;0.99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937737"/>
            <a:ext cx="7391400" cy="1920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But this requires a lot of memory! </a:t>
            </a:r>
            <a:r>
              <a:rPr lang="en-US" dirty="0" smtClean="0">
                <a:solidFill>
                  <a:schemeClr val="accent5"/>
                </a:solidFill>
              </a:rPr>
              <a:t>min{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</a:t>
            </a:r>
            <a:r>
              <a:rPr lang="en-US" dirty="0" smtClean="0">
                <a:solidFill>
                  <a:schemeClr val="accent5"/>
                </a:solidFill>
              </a:rPr>
              <a:t>(</a:t>
            </a:r>
            <a:r>
              <a:rPr lang="en-US" dirty="0" err="1">
                <a:solidFill>
                  <a:schemeClr val="accent5"/>
                </a:solidFill>
              </a:rPr>
              <a:t>log|H|log|X</a:t>
            </a:r>
            <a:r>
              <a:rPr lang="en-US" dirty="0" smtClean="0">
                <a:solidFill>
                  <a:schemeClr val="accent5"/>
                </a:solidFill>
              </a:rPr>
              <a:t>|),|H|}</a:t>
            </a:r>
            <a:r>
              <a:rPr lang="en-US" dirty="0" smtClean="0"/>
              <a:t> memory bits.</a:t>
            </a:r>
          </a:p>
        </p:txBody>
      </p:sp>
      <p:sp>
        <p:nvSpPr>
          <p:cNvPr id="7" name="Oval 6"/>
          <p:cNvSpPr/>
          <p:nvPr/>
        </p:nvSpPr>
        <p:spPr>
          <a:xfrm>
            <a:off x="9614645" y="2144806"/>
            <a:ext cx="1927411" cy="187474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hypotheses</a:t>
            </a:r>
          </a:p>
          <a:p>
            <a:pPr algn="ctr"/>
            <a:r>
              <a:rPr lang="en-US" dirty="0" smtClean="0"/>
              <a:t>consistent with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43258" y="1055598"/>
            <a:ext cx="1411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0013038" y="2644725"/>
            <a:ext cx="1242161" cy="119663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0325278" y="3116476"/>
            <a:ext cx="617679" cy="60344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Cartoon Sherlock Holme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" b="2523"/>
          <a:stretch/>
        </p:blipFill>
        <p:spPr bwMode="auto">
          <a:xfrm>
            <a:off x="9557688" y="4673150"/>
            <a:ext cx="1771699" cy="178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58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1" grpId="1" animBg="1"/>
      <p:bldP spid="3" grpId="0" uiExpand="1" build="p"/>
      <p:bldP spid="6" grpId="0" build="p"/>
      <p:bldP spid="7" grpId="0" animBg="1"/>
      <p:bldP spid="7" grpId="1" animBg="1"/>
      <p:bldP spid="5" grpId="0"/>
      <p:bldP spid="9" grpId="0" animBg="1"/>
      <p:bldP spid="9" grpId="1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4434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Initially, </a:t>
            </a:r>
            <a:r>
              <a:rPr lang="en-US" dirty="0" smtClean="0">
                <a:solidFill>
                  <a:schemeClr val="accent5"/>
                </a:solidFill>
              </a:rPr>
              <a:t>h’</a:t>
            </a:r>
            <a:r>
              <a:rPr lang="en-US" dirty="0" smtClean="0"/>
              <a:t> is the first function in </a:t>
            </a:r>
            <a:r>
              <a:rPr lang="en-US" dirty="0" smtClean="0">
                <a:solidFill>
                  <a:schemeClr val="accent5"/>
                </a:solidFill>
              </a:rPr>
              <a:t>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Repeat: Given example </a:t>
            </a:r>
            <a:r>
              <a:rPr lang="en-US" dirty="0" smtClean="0">
                <a:solidFill>
                  <a:schemeClr val="accent5"/>
                </a:solidFill>
              </a:rPr>
              <a:t>(</a:t>
            </a:r>
            <a:r>
              <a:rPr lang="en-US" dirty="0" err="1" smtClean="0">
                <a:solidFill>
                  <a:schemeClr val="accent5"/>
                </a:solidFill>
              </a:rPr>
              <a:t>x,b</a:t>
            </a:r>
            <a:r>
              <a:rPr lang="en-US" dirty="0" smtClean="0">
                <a:solidFill>
                  <a:schemeClr val="accent5"/>
                </a:solidFill>
              </a:rPr>
              <a:t>)</a:t>
            </a:r>
            <a:r>
              <a:rPr lang="en-US" dirty="0" smtClean="0"/>
              <a:t>, if </a:t>
            </a:r>
            <a:r>
              <a:rPr lang="en-US" dirty="0" smtClean="0">
                <a:solidFill>
                  <a:schemeClr val="accent5"/>
                </a:solidFill>
              </a:rPr>
              <a:t>h’(</a:t>
            </a:r>
            <a:r>
              <a:rPr lang="en-US" dirty="0">
                <a:solidFill>
                  <a:schemeClr val="accent5"/>
                </a:solidFill>
              </a:rPr>
              <a:t>x)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</a:t>
            </a:r>
            <a:r>
              <a:rPr lang="en-US" dirty="0">
                <a:solidFill>
                  <a:schemeClr val="accent5"/>
                </a:solidFill>
              </a:rPr>
              <a:t>b</a:t>
            </a:r>
            <a:r>
              <a:rPr lang="en-US" dirty="0" smtClean="0"/>
              <a:t>, then let </a:t>
            </a:r>
            <a:r>
              <a:rPr lang="en-US" dirty="0" smtClean="0">
                <a:solidFill>
                  <a:schemeClr val="accent5"/>
                </a:solidFill>
              </a:rPr>
              <a:t>h’</a:t>
            </a:r>
            <a:r>
              <a:rPr lang="en-US" dirty="0" smtClean="0"/>
              <a:t> be the next function in </a:t>
            </a:r>
            <a:r>
              <a:rPr lang="en-US" dirty="0" smtClean="0">
                <a:solidFill>
                  <a:schemeClr val="accent5"/>
                </a:solidFill>
              </a:rPr>
              <a:t>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Claim: </a:t>
            </a:r>
            <a:r>
              <a:rPr lang="en-US" dirty="0"/>
              <a:t>With high probability, after seeing </a:t>
            </a:r>
            <a:r>
              <a:rPr lang="en-US" dirty="0">
                <a:solidFill>
                  <a:schemeClr val="accent5"/>
                </a:solidFill>
              </a:rPr>
              <a:t>O</a:t>
            </a:r>
            <a:r>
              <a:rPr lang="en-US" dirty="0" smtClean="0">
                <a:solidFill>
                  <a:schemeClr val="accent5"/>
                </a:solidFill>
              </a:rPr>
              <a:t>(|</a:t>
            </a:r>
            <a:r>
              <a:rPr lang="en-US" dirty="0" err="1" smtClean="0">
                <a:solidFill>
                  <a:schemeClr val="accent5"/>
                </a:solidFill>
              </a:rPr>
              <a:t>H|log|H</a:t>
            </a:r>
            <a:r>
              <a:rPr lang="en-US" dirty="0">
                <a:solidFill>
                  <a:schemeClr val="accent5"/>
                </a:solidFill>
              </a:rPr>
              <a:t>|)</a:t>
            </a:r>
            <a:r>
              <a:rPr lang="en-US" dirty="0"/>
              <a:t> random </a:t>
            </a:r>
            <a:r>
              <a:rPr lang="en-US" dirty="0" smtClean="0"/>
              <a:t>examples, </a:t>
            </a:r>
            <a:r>
              <a:rPr lang="en-US" dirty="0" smtClean="0">
                <a:solidFill>
                  <a:schemeClr val="accent5"/>
                </a:solidFill>
              </a:rPr>
              <a:t>h’</a:t>
            </a:r>
            <a:r>
              <a:rPr lang="en-US" dirty="0" smtClean="0"/>
              <a:t> </a:t>
            </a:r>
            <a:r>
              <a:rPr lang="en-US" dirty="0"/>
              <a:t>satisfies </a:t>
            </a:r>
            <a:r>
              <a:rPr lang="en-US" dirty="0" err="1" smtClean="0">
                <a:solidFill>
                  <a:schemeClr val="accent5"/>
                </a:solidFill>
              </a:rPr>
              <a:t>P</a:t>
            </a:r>
            <a:r>
              <a:rPr lang="en-US" baseline="-25000" dirty="0" err="1" smtClean="0">
                <a:solidFill>
                  <a:schemeClr val="accent5"/>
                </a:solidFill>
              </a:rPr>
              <a:t>z</a:t>
            </a:r>
            <a:r>
              <a:rPr lang="en-US" dirty="0" smtClean="0">
                <a:solidFill>
                  <a:schemeClr val="accent5"/>
                </a:solidFill>
              </a:rPr>
              <a:t>(h</a:t>
            </a:r>
            <a:r>
              <a:rPr lang="en-US" dirty="0">
                <a:solidFill>
                  <a:schemeClr val="accent5"/>
                </a:solidFill>
              </a:rPr>
              <a:t>’(z)=h(z))&gt;0.99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2" descr="Image result for count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633" y="1360023"/>
            <a:ext cx="1523185" cy="226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937737"/>
            <a:ext cx="7391400" cy="1920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This </a:t>
            </a:r>
            <a:r>
              <a:rPr lang="en-US" dirty="0" smtClean="0"/>
              <a:t>requires only a minimal number of </a:t>
            </a:r>
            <a:r>
              <a:rPr lang="en-US" dirty="0" err="1" smtClean="0">
                <a:solidFill>
                  <a:schemeClr val="accent5"/>
                </a:solidFill>
              </a:rPr>
              <a:t>log|H</a:t>
            </a:r>
            <a:r>
              <a:rPr lang="en-US" dirty="0" smtClean="0">
                <a:solidFill>
                  <a:schemeClr val="accent5"/>
                </a:solidFill>
              </a:rPr>
              <a:t>|</a:t>
            </a:r>
            <a:r>
              <a:rPr lang="en-US" dirty="0" smtClean="0"/>
              <a:t> memory bits.</a:t>
            </a:r>
          </a:p>
        </p:txBody>
      </p:sp>
    </p:spTree>
    <p:extLst>
      <p:ext uri="{BB962C8B-B14F-4D97-AF65-F5344CB8AC3E}">
        <p14:creationId xmlns:p14="http://schemas.microsoft.com/office/powerpoint/2010/main" val="127632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artoon Sherlock Holm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" b="2523"/>
          <a:stretch/>
        </p:blipFill>
        <p:spPr bwMode="auto">
          <a:xfrm>
            <a:off x="6551268" y="3516967"/>
            <a:ext cx="1036509" cy="104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685925" y="5591175"/>
            <a:ext cx="6261664" cy="133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1809750" y="1076325"/>
            <a:ext cx="28575" cy="4667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68338" y="5624335"/>
            <a:ext cx="1952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memory bits</a:t>
            </a: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695326"/>
            <a:ext cx="1676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examples</a:t>
            </a:r>
            <a:endParaRPr lang="en-US" sz="2800" dirty="0">
              <a:solidFill>
                <a:schemeClr val="accent5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85912" y="1752600"/>
            <a:ext cx="47148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6735" y="1482209"/>
            <a:ext cx="182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|</a:t>
            </a:r>
            <a:r>
              <a:rPr lang="en-US" sz="2800" dirty="0" err="1" smtClean="0">
                <a:solidFill>
                  <a:srgbClr val="FF0000"/>
                </a:solidFill>
              </a:rPr>
              <a:t>H|lg|H</a:t>
            </a:r>
            <a:r>
              <a:rPr lang="en-US" sz="2800" dirty="0" smtClean="0">
                <a:solidFill>
                  <a:srgbClr val="FF0000"/>
                </a:solidFill>
              </a:rPr>
              <a:t>|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576387" y="4629150"/>
            <a:ext cx="47148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625" y="4358759"/>
            <a:ext cx="138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log|H</a:t>
            </a:r>
            <a:r>
              <a:rPr lang="en-US" sz="2800" dirty="0" smtClean="0">
                <a:solidFill>
                  <a:srgbClr val="00B050"/>
                </a:solidFill>
              </a:rPr>
              <a:t>|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931661" y="5372100"/>
            <a:ext cx="4763" cy="4857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84451" y="5949434"/>
            <a:ext cx="3268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min{ </a:t>
            </a:r>
            <a:r>
              <a:rPr lang="en-US" sz="2400" dirty="0" err="1" smtClean="0">
                <a:solidFill>
                  <a:srgbClr val="FF0000"/>
                </a:solidFill>
              </a:rPr>
              <a:t>log|H|log|X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|H|</a:t>
            </a:r>
            <a:r>
              <a:rPr lang="en-US" sz="2800" dirty="0" smtClean="0">
                <a:solidFill>
                  <a:srgbClr val="FF0000"/>
                </a:solidFill>
              </a:rPr>
              <a:t>}</a:t>
            </a:r>
            <a:endParaRPr lang="en-US" sz="2800" baseline="300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3110311" y="5314950"/>
            <a:ext cx="16669" cy="57922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7031" y="5949434"/>
            <a:ext cx="1338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log|H</a:t>
            </a:r>
            <a:r>
              <a:rPr lang="en-US" sz="2800" dirty="0" smtClean="0">
                <a:solidFill>
                  <a:srgbClr val="00B050"/>
                </a:solidFill>
              </a:rPr>
              <a:t>|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30" name="Straight Connector 29"/>
          <p:cNvCxnSpPr>
            <a:endCxn id="31" idx="2"/>
          </p:cNvCxnSpPr>
          <p:nvPr/>
        </p:nvCxnSpPr>
        <p:spPr>
          <a:xfrm>
            <a:off x="2033587" y="1711646"/>
            <a:ext cx="981075" cy="4095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3014662" y="1626185"/>
            <a:ext cx="190500" cy="25282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H="1" flipV="1">
            <a:off x="3089571" y="1879014"/>
            <a:ext cx="4007" cy="350430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931661" y="4580186"/>
            <a:ext cx="31880" cy="80313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1" idx="2"/>
          </p:cNvCxnSpPr>
          <p:nvPr/>
        </p:nvCxnSpPr>
        <p:spPr>
          <a:xfrm>
            <a:off x="2203401" y="4575795"/>
            <a:ext cx="4619724" cy="374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823125" y="4513802"/>
            <a:ext cx="237505" cy="1988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2" descr="Image result for count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518" y="1188945"/>
            <a:ext cx="676428" cy="100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>
            <a:off x="4199450" y="2484478"/>
            <a:ext cx="1624062" cy="1485854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??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Shape 300"/>
          <p:cNvSpPr/>
          <p:nvPr/>
        </p:nvSpPr>
        <p:spPr>
          <a:xfrm>
            <a:off x="1877847" y="720857"/>
            <a:ext cx="1189396" cy="4828418"/>
          </a:xfrm>
          <a:prstGeom prst="rect">
            <a:avLst/>
          </a:prstGeom>
          <a:solidFill>
            <a:srgbClr val="FF0000">
              <a:alpha val="8313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Shape 301"/>
          <p:cNvSpPr/>
          <p:nvPr/>
        </p:nvSpPr>
        <p:spPr>
          <a:xfrm>
            <a:off x="1887307" y="4597499"/>
            <a:ext cx="6298435" cy="992279"/>
          </a:xfrm>
          <a:prstGeom prst="rect">
            <a:avLst/>
          </a:prstGeom>
          <a:solidFill>
            <a:srgbClr val="FF0000">
              <a:alpha val="8313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Shape 301"/>
          <p:cNvSpPr/>
          <p:nvPr/>
        </p:nvSpPr>
        <p:spPr>
          <a:xfrm>
            <a:off x="3067243" y="712510"/>
            <a:ext cx="5127959" cy="1038693"/>
          </a:xfrm>
          <a:prstGeom prst="rect">
            <a:avLst/>
          </a:prstGeom>
          <a:solidFill>
            <a:srgbClr val="70AD47">
              <a:alpha val="890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Shape 300"/>
          <p:cNvSpPr/>
          <p:nvPr/>
        </p:nvSpPr>
        <p:spPr>
          <a:xfrm>
            <a:off x="6982055" y="1751203"/>
            <a:ext cx="1213147" cy="2844900"/>
          </a:xfrm>
          <a:prstGeom prst="rect">
            <a:avLst/>
          </a:prstGeom>
          <a:solidFill>
            <a:srgbClr val="70AD47">
              <a:alpha val="890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0" y="81428"/>
            <a:ext cx="12192000" cy="1325563"/>
          </a:xfrm>
        </p:spPr>
        <p:txBody>
          <a:bodyPr/>
          <a:lstStyle/>
          <a:p>
            <a:pPr algn="ctr"/>
            <a:r>
              <a:rPr lang="en-US" dirty="0" smtClean="0"/>
              <a:t>Time-Space Tradeoffs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093639" y="1752600"/>
            <a:ext cx="4939646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Shamir’14, </a:t>
            </a:r>
            <a:r>
              <a:rPr lang="en-US" sz="2800" b="1" dirty="0" smtClean="0">
                <a:solidFill>
                  <a:srgbClr val="7030A0"/>
                </a:solidFill>
              </a:rPr>
              <a:t>Steinhardt-Valiant-Wager’16: </a:t>
            </a:r>
            <a:r>
              <a:rPr lang="en-US" sz="2800" dirty="0" smtClean="0"/>
              <a:t>What are the limits of space-bounded learning?</a:t>
            </a:r>
          </a:p>
        </p:txBody>
      </p:sp>
    </p:spTree>
    <p:extLst>
      <p:ext uri="{BB962C8B-B14F-4D97-AF65-F5344CB8AC3E}">
        <p14:creationId xmlns:p14="http://schemas.microsoft.com/office/powerpoint/2010/main" val="265791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 animBg="1"/>
      <p:bldP spid="55" grpId="0"/>
      <p:bldP spid="27" grpId="0" animBg="1"/>
      <p:bldP spid="28" grpId="0" animBg="1"/>
      <p:bldP spid="32" grpId="0" animBg="1"/>
      <p:bldP spid="33" grpId="0" animBg="1"/>
      <p:bldP spid="29" grpId="0" bldLvl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artoon Sherlock Holm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" b="2523"/>
          <a:stretch/>
        </p:blipFill>
        <p:spPr bwMode="auto">
          <a:xfrm>
            <a:off x="6551268" y="3516967"/>
            <a:ext cx="1036509" cy="104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685925" y="5591175"/>
            <a:ext cx="6261664" cy="133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1809750" y="1076325"/>
            <a:ext cx="28575" cy="4667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68338" y="5624335"/>
            <a:ext cx="1952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memory bits</a:t>
            </a: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695326"/>
            <a:ext cx="1676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examples</a:t>
            </a:r>
            <a:endParaRPr lang="en-US" sz="2800" dirty="0">
              <a:solidFill>
                <a:schemeClr val="accent5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85912" y="1752600"/>
            <a:ext cx="47148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6735" y="1482209"/>
            <a:ext cx="182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|</a:t>
            </a:r>
            <a:r>
              <a:rPr lang="en-US" sz="2800" dirty="0" err="1" smtClean="0">
                <a:solidFill>
                  <a:srgbClr val="FF0000"/>
                </a:solidFill>
              </a:rPr>
              <a:t>H|lg|H</a:t>
            </a:r>
            <a:r>
              <a:rPr lang="en-US" sz="2800" dirty="0" smtClean="0">
                <a:solidFill>
                  <a:srgbClr val="FF0000"/>
                </a:solidFill>
              </a:rPr>
              <a:t>|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576387" y="4629150"/>
            <a:ext cx="47148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625" y="4358759"/>
            <a:ext cx="138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log|H</a:t>
            </a:r>
            <a:r>
              <a:rPr lang="en-US" sz="2800" dirty="0" smtClean="0">
                <a:solidFill>
                  <a:srgbClr val="00B050"/>
                </a:solidFill>
              </a:rPr>
              <a:t>|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931661" y="5372100"/>
            <a:ext cx="4763" cy="4857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84451" y="5949434"/>
            <a:ext cx="3268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min{ </a:t>
            </a:r>
            <a:r>
              <a:rPr lang="en-US" sz="2400" dirty="0" err="1" smtClean="0">
                <a:solidFill>
                  <a:srgbClr val="FF0000"/>
                </a:solidFill>
              </a:rPr>
              <a:t>log|H|log|X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|H|</a:t>
            </a:r>
            <a:r>
              <a:rPr lang="en-US" sz="2800" dirty="0" smtClean="0">
                <a:solidFill>
                  <a:srgbClr val="FF0000"/>
                </a:solidFill>
              </a:rPr>
              <a:t>}</a:t>
            </a:r>
            <a:endParaRPr lang="en-US" sz="2800" baseline="300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3110311" y="5314950"/>
            <a:ext cx="16669" cy="57922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7031" y="5949434"/>
            <a:ext cx="1338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log|H</a:t>
            </a:r>
            <a:r>
              <a:rPr lang="en-US" sz="2800" dirty="0" smtClean="0">
                <a:solidFill>
                  <a:srgbClr val="00B050"/>
                </a:solidFill>
              </a:rPr>
              <a:t>|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30" name="Straight Connector 29"/>
          <p:cNvCxnSpPr>
            <a:endCxn id="31" idx="2"/>
          </p:cNvCxnSpPr>
          <p:nvPr/>
        </p:nvCxnSpPr>
        <p:spPr>
          <a:xfrm>
            <a:off x="2033587" y="1711646"/>
            <a:ext cx="981075" cy="4095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3014662" y="1626185"/>
            <a:ext cx="190500" cy="25282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H="1" flipV="1">
            <a:off x="3089571" y="1879014"/>
            <a:ext cx="4007" cy="350430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931661" y="4580186"/>
            <a:ext cx="31880" cy="80313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1" idx="2"/>
          </p:cNvCxnSpPr>
          <p:nvPr/>
        </p:nvCxnSpPr>
        <p:spPr>
          <a:xfrm>
            <a:off x="2203401" y="4575795"/>
            <a:ext cx="4619724" cy="374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823125" y="4513802"/>
            <a:ext cx="237505" cy="1988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2" descr="Image result for count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518" y="1188945"/>
            <a:ext cx="676428" cy="100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hape 300"/>
          <p:cNvSpPr/>
          <p:nvPr/>
        </p:nvSpPr>
        <p:spPr>
          <a:xfrm>
            <a:off x="3059863" y="2038072"/>
            <a:ext cx="3666173" cy="2578391"/>
          </a:xfrm>
          <a:prstGeom prst="rect">
            <a:avLst/>
          </a:prstGeom>
          <a:solidFill>
            <a:srgbClr val="FF0000">
              <a:alpha val="89804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Shape 301"/>
          <p:cNvSpPr/>
          <p:nvPr/>
        </p:nvSpPr>
        <p:spPr>
          <a:xfrm>
            <a:off x="3067243" y="712510"/>
            <a:ext cx="5127959" cy="1038693"/>
          </a:xfrm>
          <a:prstGeom prst="rect">
            <a:avLst/>
          </a:prstGeom>
          <a:solidFill>
            <a:srgbClr val="70AD47">
              <a:alpha val="890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Shape 300"/>
          <p:cNvSpPr/>
          <p:nvPr/>
        </p:nvSpPr>
        <p:spPr>
          <a:xfrm>
            <a:off x="6982055" y="1751203"/>
            <a:ext cx="1213147" cy="2844900"/>
          </a:xfrm>
          <a:prstGeom prst="rect">
            <a:avLst/>
          </a:prstGeom>
          <a:solidFill>
            <a:srgbClr val="70AD47">
              <a:alpha val="890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Shape 300"/>
          <p:cNvSpPr/>
          <p:nvPr/>
        </p:nvSpPr>
        <p:spPr>
          <a:xfrm>
            <a:off x="1877847" y="720857"/>
            <a:ext cx="1189396" cy="4828418"/>
          </a:xfrm>
          <a:prstGeom prst="rect">
            <a:avLst/>
          </a:prstGeom>
          <a:solidFill>
            <a:srgbClr val="FF0000">
              <a:alpha val="8313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Shape 301"/>
          <p:cNvSpPr/>
          <p:nvPr/>
        </p:nvSpPr>
        <p:spPr>
          <a:xfrm>
            <a:off x="1887307" y="4597499"/>
            <a:ext cx="6298435" cy="992279"/>
          </a:xfrm>
          <a:prstGeom prst="rect">
            <a:avLst/>
          </a:prstGeom>
          <a:solidFill>
            <a:srgbClr val="FF0000">
              <a:alpha val="8313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0" y="81428"/>
            <a:ext cx="12192000" cy="1325563"/>
          </a:xfrm>
        </p:spPr>
        <p:txBody>
          <a:bodyPr/>
          <a:lstStyle/>
          <a:p>
            <a:pPr algn="ctr"/>
            <a:r>
              <a:rPr lang="en-US" dirty="0" smtClean="0"/>
              <a:t>Time-Space Tradeoffs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587777" y="1842762"/>
            <a:ext cx="4327512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Raz</a:t>
            </a:r>
            <a:r>
              <a:rPr lang="en-US" sz="2800" b="1" dirty="0">
                <a:solidFill>
                  <a:srgbClr val="7030A0"/>
                </a:solidFill>
              </a:rPr>
              <a:t>, FOCS’16 co-best </a:t>
            </a:r>
            <a:r>
              <a:rPr lang="en-US" sz="2800" b="1" dirty="0" smtClean="0">
                <a:solidFill>
                  <a:srgbClr val="7030A0"/>
                </a:solidFill>
              </a:rPr>
              <a:t>paper:</a:t>
            </a:r>
            <a:endParaRPr lang="en-US" sz="2800" dirty="0" smtClean="0">
              <a:solidFill>
                <a:srgbClr val="7030A0"/>
              </a:solidFill>
            </a:endParaRPr>
          </a:p>
          <a:p>
            <a:r>
              <a:rPr lang="en-US" sz="2800" dirty="0" smtClean="0"/>
              <a:t>For </a:t>
            </a:r>
            <a:r>
              <a:rPr lang="en-US" sz="2800" b="1" dirty="0" smtClean="0"/>
              <a:t>parities</a:t>
            </a:r>
            <a:r>
              <a:rPr lang="en-US" sz="2800" dirty="0" smtClean="0"/>
              <a:t>, every learner must have either </a:t>
            </a:r>
            <a:r>
              <a:rPr lang="el-GR" sz="2800" dirty="0">
                <a:solidFill>
                  <a:schemeClr val="accent5"/>
                </a:solidFill>
              </a:rPr>
              <a:t>Ω</a:t>
            </a:r>
            <a:r>
              <a:rPr lang="en-US" sz="2800" dirty="0" smtClean="0">
                <a:solidFill>
                  <a:schemeClr val="accent5"/>
                </a:solidFill>
              </a:rPr>
              <a:t>(</a:t>
            </a:r>
            <a:r>
              <a:rPr lang="en-US" sz="2800" dirty="0" err="1" smtClean="0">
                <a:solidFill>
                  <a:schemeClr val="accent5"/>
                </a:solidFill>
              </a:rPr>
              <a:t>log|H|log|X</a:t>
            </a:r>
            <a:r>
              <a:rPr lang="en-US" sz="2800" dirty="0" smtClean="0">
                <a:solidFill>
                  <a:schemeClr val="accent5"/>
                </a:solidFill>
              </a:rPr>
              <a:t>|) </a:t>
            </a:r>
            <a:r>
              <a:rPr lang="en-US" sz="2800" dirty="0" smtClean="0"/>
              <a:t>memory bits or </a:t>
            </a:r>
            <a:r>
              <a:rPr lang="en-US" sz="2800" dirty="0">
                <a:solidFill>
                  <a:schemeClr val="accent5"/>
                </a:solidFill>
              </a:rPr>
              <a:t>|H|</a:t>
            </a:r>
            <a:r>
              <a:rPr lang="el-GR" sz="2800" baseline="30000" dirty="0">
                <a:solidFill>
                  <a:schemeClr val="accent5"/>
                </a:solidFill>
              </a:rPr>
              <a:t>Ω</a:t>
            </a:r>
            <a:r>
              <a:rPr lang="en-US" sz="2800" baseline="30000" dirty="0">
                <a:solidFill>
                  <a:schemeClr val="accent5"/>
                </a:solidFill>
              </a:rPr>
              <a:t>(1)</a:t>
            </a:r>
            <a:r>
              <a:rPr lang="en-US" sz="2800" dirty="0" smtClean="0"/>
              <a:t> examples. </a:t>
            </a:r>
          </a:p>
        </p:txBody>
      </p:sp>
    </p:spTree>
    <p:extLst>
      <p:ext uri="{BB962C8B-B14F-4D97-AF65-F5344CB8AC3E}">
        <p14:creationId xmlns:p14="http://schemas.microsoft.com/office/powerpoint/2010/main" val="129122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artoon Sherlock Holm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" b="2523"/>
          <a:stretch/>
        </p:blipFill>
        <p:spPr bwMode="auto">
          <a:xfrm>
            <a:off x="6551268" y="3516967"/>
            <a:ext cx="1036509" cy="104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685925" y="5591175"/>
            <a:ext cx="6261664" cy="133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1809750" y="1076325"/>
            <a:ext cx="28575" cy="4667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68338" y="5624335"/>
            <a:ext cx="1952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memory bits</a:t>
            </a: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695326"/>
            <a:ext cx="1676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examples</a:t>
            </a:r>
            <a:endParaRPr lang="en-US" sz="2800" dirty="0">
              <a:solidFill>
                <a:schemeClr val="accent5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85912" y="1752600"/>
            <a:ext cx="47148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6735" y="1482209"/>
            <a:ext cx="182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|</a:t>
            </a:r>
            <a:r>
              <a:rPr lang="en-US" sz="2800" dirty="0" err="1" smtClean="0">
                <a:solidFill>
                  <a:srgbClr val="FF0000"/>
                </a:solidFill>
              </a:rPr>
              <a:t>H|lg|H</a:t>
            </a:r>
            <a:r>
              <a:rPr lang="en-US" sz="2800" dirty="0" smtClean="0">
                <a:solidFill>
                  <a:srgbClr val="FF0000"/>
                </a:solidFill>
              </a:rPr>
              <a:t>|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576387" y="4629150"/>
            <a:ext cx="47148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625" y="4358759"/>
            <a:ext cx="138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log|H</a:t>
            </a:r>
            <a:r>
              <a:rPr lang="en-US" sz="2800" dirty="0" smtClean="0">
                <a:solidFill>
                  <a:srgbClr val="00B050"/>
                </a:solidFill>
              </a:rPr>
              <a:t>|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931661" y="5372100"/>
            <a:ext cx="4763" cy="4857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84451" y="5949434"/>
            <a:ext cx="3268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min{ </a:t>
            </a:r>
            <a:r>
              <a:rPr lang="en-US" sz="2400" dirty="0" err="1" smtClean="0">
                <a:solidFill>
                  <a:srgbClr val="FF0000"/>
                </a:solidFill>
              </a:rPr>
              <a:t>log|H|log|X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|H|</a:t>
            </a:r>
            <a:r>
              <a:rPr lang="en-US" sz="2800" dirty="0" smtClean="0">
                <a:solidFill>
                  <a:srgbClr val="FF0000"/>
                </a:solidFill>
              </a:rPr>
              <a:t>}</a:t>
            </a:r>
            <a:endParaRPr lang="en-US" sz="2800" baseline="300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3110311" y="5314950"/>
            <a:ext cx="16669" cy="57922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7031" y="5949434"/>
            <a:ext cx="1338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log|H</a:t>
            </a:r>
            <a:r>
              <a:rPr lang="en-US" sz="2800" dirty="0" smtClean="0">
                <a:solidFill>
                  <a:srgbClr val="00B050"/>
                </a:solidFill>
              </a:rPr>
              <a:t>|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30" name="Straight Connector 29"/>
          <p:cNvCxnSpPr>
            <a:endCxn id="31" idx="2"/>
          </p:cNvCxnSpPr>
          <p:nvPr/>
        </p:nvCxnSpPr>
        <p:spPr>
          <a:xfrm>
            <a:off x="2033587" y="1711646"/>
            <a:ext cx="981075" cy="4095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3014662" y="1626185"/>
            <a:ext cx="190500" cy="25282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H="1" flipV="1">
            <a:off x="3089571" y="1879014"/>
            <a:ext cx="4007" cy="350430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931661" y="4580186"/>
            <a:ext cx="31880" cy="80313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1" idx="2"/>
          </p:cNvCxnSpPr>
          <p:nvPr/>
        </p:nvCxnSpPr>
        <p:spPr>
          <a:xfrm>
            <a:off x="2203401" y="4575795"/>
            <a:ext cx="4619724" cy="374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823125" y="4513802"/>
            <a:ext cx="237505" cy="1988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2" descr="Image result for count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518" y="1188945"/>
            <a:ext cx="676428" cy="100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Shape 301"/>
          <p:cNvSpPr/>
          <p:nvPr/>
        </p:nvSpPr>
        <p:spPr>
          <a:xfrm>
            <a:off x="3067243" y="712510"/>
            <a:ext cx="5127959" cy="1038693"/>
          </a:xfrm>
          <a:prstGeom prst="rect">
            <a:avLst/>
          </a:prstGeom>
          <a:solidFill>
            <a:srgbClr val="70AD47">
              <a:alpha val="890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Shape 300"/>
          <p:cNvSpPr/>
          <p:nvPr/>
        </p:nvSpPr>
        <p:spPr>
          <a:xfrm>
            <a:off x="6982055" y="1751203"/>
            <a:ext cx="1213147" cy="2844900"/>
          </a:xfrm>
          <a:prstGeom prst="rect">
            <a:avLst/>
          </a:prstGeom>
          <a:solidFill>
            <a:srgbClr val="70AD47">
              <a:alpha val="890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Shape 300"/>
          <p:cNvSpPr/>
          <p:nvPr/>
        </p:nvSpPr>
        <p:spPr>
          <a:xfrm>
            <a:off x="1877847" y="720857"/>
            <a:ext cx="1189396" cy="4828418"/>
          </a:xfrm>
          <a:prstGeom prst="rect">
            <a:avLst/>
          </a:prstGeom>
          <a:solidFill>
            <a:srgbClr val="FF0000">
              <a:alpha val="8313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Shape 301"/>
          <p:cNvSpPr/>
          <p:nvPr/>
        </p:nvSpPr>
        <p:spPr>
          <a:xfrm>
            <a:off x="1887307" y="4597499"/>
            <a:ext cx="6298435" cy="992279"/>
          </a:xfrm>
          <a:prstGeom prst="rect">
            <a:avLst/>
          </a:prstGeom>
          <a:solidFill>
            <a:srgbClr val="FF0000">
              <a:alpha val="8313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0" y="81428"/>
            <a:ext cx="12192000" cy="1325563"/>
          </a:xfrm>
        </p:spPr>
        <p:txBody>
          <a:bodyPr/>
          <a:lstStyle/>
          <a:p>
            <a:pPr algn="ctr"/>
            <a:r>
              <a:rPr lang="en-US" dirty="0" smtClean="0"/>
              <a:t>Time-Space Tradeoffs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456393" y="1752600"/>
            <a:ext cx="4534029" cy="26776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Moshkovitz-Moshkovitz’17a+b; Raz’17:</a:t>
            </a:r>
            <a:endParaRPr lang="en-US" sz="2800" dirty="0" smtClean="0">
              <a:solidFill>
                <a:srgbClr val="7030A0"/>
              </a:solidFill>
            </a:endParaRPr>
          </a:p>
          <a:p>
            <a:r>
              <a:rPr lang="en-US" sz="2800" b="1" dirty="0" smtClean="0"/>
              <a:t>For most classes </a:t>
            </a:r>
            <a:r>
              <a:rPr lang="en-US" sz="2800" b="1" dirty="0" smtClean="0">
                <a:solidFill>
                  <a:schemeClr val="accent5"/>
                </a:solidFill>
              </a:rPr>
              <a:t>H</a:t>
            </a:r>
            <a:r>
              <a:rPr lang="en-US" sz="2800" dirty="0" smtClean="0"/>
              <a:t>, every learner must have either </a:t>
            </a:r>
            <a:r>
              <a:rPr lang="el-GR" sz="2800" dirty="0">
                <a:solidFill>
                  <a:schemeClr val="accent5"/>
                </a:solidFill>
              </a:rPr>
              <a:t>Ω</a:t>
            </a:r>
            <a:r>
              <a:rPr lang="en-US" sz="2800" dirty="0" smtClean="0">
                <a:solidFill>
                  <a:schemeClr val="accent5"/>
                </a:solidFill>
              </a:rPr>
              <a:t>(log</a:t>
            </a:r>
            <a:r>
              <a:rPr lang="en-US" sz="2800" baseline="30000" dirty="0" smtClean="0">
                <a:solidFill>
                  <a:schemeClr val="accent5"/>
                </a:solidFill>
              </a:rPr>
              <a:t>2</a:t>
            </a:r>
            <a:r>
              <a:rPr lang="en-US" sz="2800" dirty="0" smtClean="0">
                <a:solidFill>
                  <a:schemeClr val="accent5"/>
                </a:solidFill>
              </a:rPr>
              <a:t>|H|) </a:t>
            </a:r>
            <a:r>
              <a:rPr lang="en-US" sz="2800" dirty="0" smtClean="0"/>
              <a:t>memory bits or </a:t>
            </a:r>
            <a:r>
              <a:rPr lang="en-US" sz="2800" dirty="0">
                <a:solidFill>
                  <a:schemeClr val="accent5"/>
                </a:solidFill>
              </a:rPr>
              <a:t>|H|</a:t>
            </a:r>
            <a:r>
              <a:rPr lang="el-GR" sz="2800" baseline="30000" dirty="0">
                <a:solidFill>
                  <a:schemeClr val="accent5"/>
                </a:solidFill>
              </a:rPr>
              <a:t>Ω</a:t>
            </a:r>
            <a:r>
              <a:rPr lang="en-US" sz="2800" baseline="30000" dirty="0">
                <a:solidFill>
                  <a:schemeClr val="accent5"/>
                </a:solidFill>
              </a:rPr>
              <a:t>(1)</a:t>
            </a:r>
            <a:r>
              <a:rPr lang="en-US" sz="2800" dirty="0" smtClean="0"/>
              <a:t> examples. </a:t>
            </a:r>
          </a:p>
        </p:txBody>
      </p:sp>
      <p:sp>
        <p:nvSpPr>
          <p:cNvPr id="40" name="Shape 300"/>
          <p:cNvSpPr/>
          <p:nvPr/>
        </p:nvSpPr>
        <p:spPr>
          <a:xfrm>
            <a:off x="3059863" y="2038072"/>
            <a:ext cx="3666173" cy="2578391"/>
          </a:xfrm>
          <a:prstGeom prst="rect">
            <a:avLst/>
          </a:prstGeom>
          <a:solidFill>
            <a:srgbClr val="FF0000">
              <a:alpha val="89804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233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Intuition </a:t>
            </a:r>
            <a:r>
              <a:rPr lang="en-US" sz="3200" dirty="0" smtClean="0"/>
              <a:t>(The proof is about 50 pages)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5895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an example there are two things you can do:</a:t>
            </a:r>
          </a:p>
          <a:p>
            <a:pPr marL="514350" indent="-514350">
              <a:buAutoNum type="arabicParenBoth"/>
            </a:pPr>
            <a:r>
              <a:rPr lang="en-US" b="1" dirty="0" smtClean="0"/>
              <a:t>Don’t remember the example in full detail. </a:t>
            </a:r>
            <a:r>
              <a:rPr lang="en-US" dirty="0" smtClean="0"/>
              <a:t>For a typical </a:t>
            </a:r>
            <a:r>
              <a:rPr lang="en-US" dirty="0" smtClean="0">
                <a:solidFill>
                  <a:schemeClr val="accent5"/>
                </a:solidFill>
              </a:rPr>
              <a:t>H</a:t>
            </a:r>
            <a:r>
              <a:rPr lang="en-US" dirty="0" smtClean="0"/>
              <a:t>, gain almost no information about </a:t>
            </a:r>
            <a:r>
              <a:rPr lang="en-US" dirty="0" smtClean="0">
                <a:solidFill>
                  <a:schemeClr val="accent5"/>
                </a:solidFill>
              </a:rPr>
              <a:t>h</a:t>
            </a:r>
            <a:r>
              <a:rPr lang="en-US" dirty="0" smtClean="0"/>
              <a:t>.</a:t>
            </a:r>
          </a:p>
          <a:p>
            <a:pPr marL="514350" indent="-514350">
              <a:buAutoNum type="arabicParenBoth"/>
            </a:pPr>
            <a:r>
              <a:rPr lang="en-US" b="1" dirty="0" smtClean="0"/>
              <a:t>Remember the example in detail</a:t>
            </a:r>
            <a:r>
              <a:rPr lang="en-US" dirty="0" smtClean="0"/>
              <a:t>, but then have to erase previous memories.</a:t>
            </a:r>
            <a:endParaRPr lang="en-US" dirty="0"/>
          </a:p>
        </p:txBody>
      </p:sp>
      <p:pic>
        <p:nvPicPr>
          <p:cNvPr id="4" name="Picture 4" descr="Image result for full brain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336" y="2279084"/>
            <a:ext cx="3793454" cy="344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70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14406</TotalTime>
  <Words>857</Words>
  <Application>Microsoft Office PowerPoint</Application>
  <PresentationFormat>Widescreen</PresentationFormat>
  <Paragraphs>152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Narkisim</vt:lpstr>
      <vt:lpstr>Symbol</vt:lpstr>
      <vt:lpstr>Times New Roman</vt:lpstr>
      <vt:lpstr>Office Theme</vt:lpstr>
      <vt:lpstr>What Cannot Be Learned With Bounded Memory</vt:lpstr>
      <vt:lpstr>PowerPoint Presentation</vt:lpstr>
      <vt:lpstr>We say that an algorithm learns an hypothesis class H={h:X{0,1}} if: </vt:lpstr>
      <vt:lpstr>Unbounded Learner</vt:lpstr>
      <vt:lpstr>Bounded Learner</vt:lpstr>
      <vt:lpstr>Time-Space Tradeoffs</vt:lpstr>
      <vt:lpstr>Time-Space Tradeoffs</vt:lpstr>
      <vt:lpstr>Time-Space Tradeoffs</vt:lpstr>
      <vt:lpstr>The Intuition (The proof is about 50 pages)</vt:lpstr>
      <vt:lpstr>Mixing Hypotheses Graph</vt:lpstr>
      <vt:lpstr>Learning With Bounded Memory</vt:lpstr>
      <vt:lpstr>PowerPoint Presentation</vt:lpstr>
      <vt:lpstr>Decomposition Lemma</vt:lpstr>
      <vt:lpstr>Knowledge Graph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Cannot be Learned With Bounded Memory</dc:title>
  <dc:creator>Windows User</dc:creator>
  <cp:lastModifiedBy>Windows User</cp:lastModifiedBy>
  <cp:revision>207</cp:revision>
  <dcterms:created xsi:type="dcterms:W3CDTF">2017-06-04T22:30:51Z</dcterms:created>
  <dcterms:modified xsi:type="dcterms:W3CDTF">2019-01-11T04:27:10Z</dcterms:modified>
</cp:coreProperties>
</file>