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324" r:id="rId2"/>
    <p:sldId id="313" r:id="rId3"/>
    <p:sldId id="262" r:id="rId4"/>
    <p:sldId id="315" r:id="rId5"/>
    <p:sldId id="323" r:id="rId6"/>
    <p:sldId id="263" r:id="rId7"/>
    <p:sldId id="264" r:id="rId8"/>
    <p:sldId id="310" r:id="rId9"/>
    <p:sldId id="267" r:id="rId10"/>
    <p:sldId id="302" r:id="rId11"/>
    <p:sldId id="316" r:id="rId12"/>
    <p:sldId id="291" r:id="rId13"/>
    <p:sldId id="271" r:id="rId14"/>
    <p:sldId id="285" r:id="rId1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Matura MT Script Capitals" panose="03020802060602070202" pitchFamily="66" charset="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CD1AE"/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88696" autoAdjust="0"/>
  </p:normalViewPr>
  <p:slideViewPr>
    <p:cSldViewPr>
      <p:cViewPr varScale="1">
        <p:scale>
          <a:sx n="91" d="100"/>
          <a:sy n="91" d="100"/>
        </p:scale>
        <p:origin x="164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7DAB7-EFED-4336-8B8C-67981EFE3A28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A4336-5036-4DFA-B230-560CF85D8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0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</a:t>
            </a:r>
            <a:r>
              <a:rPr lang="en-US" baseline="0" dirty="0" smtClean="0"/>
              <a:t> parameters: size/randomness, alphabet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3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application for fortification?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5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The verifier picks independently </a:t>
            </a:r>
            <a:r>
              <a:rPr lang="en-US" sz="1200" dirty="0" smtClean="0">
                <a:solidFill>
                  <a:schemeClr val="accent1"/>
                </a:solidFill>
              </a:rPr>
              <a:t>r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1</a:t>
            </a:r>
            <a:r>
              <a:rPr lang="en-US" sz="1200" dirty="0" smtClean="0">
                <a:solidFill>
                  <a:schemeClr val="accent1"/>
                </a:solidFill>
              </a:rPr>
              <a:t>,…,</a:t>
            </a:r>
            <a:r>
              <a:rPr lang="en-US" sz="1200" dirty="0" err="1" smtClean="0">
                <a:solidFill>
                  <a:schemeClr val="accent1"/>
                </a:solidFill>
              </a:rPr>
              <a:t>r</a:t>
            </a:r>
            <a:r>
              <a:rPr lang="en-US" sz="1200" baseline="-25000" dirty="0" err="1" smtClean="0">
                <a:solidFill>
                  <a:schemeClr val="accent1"/>
                </a:solidFill>
              </a:rPr>
              <a:t>k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US" sz="1200" dirty="0" err="1" smtClean="0">
                <a:solidFill>
                  <a:schemeClr val="accent1"/>
                </a:solidFill>
              </a:rPr>
              <a:t>R</a:t>
            </a:r>
            <a:r>
              <a:rPr lang="en-US" sz="1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Generates </a:t>
            </a:r>
            <a:r>
              <a:rPr lang="en-US" sz="1200" dirty="0" err="1" smtClean="0">
                <a:solidFill>
                  <a:schemeClr val="accent1"/>
                </a:solidFill>
              </a:rPr>
              <a:t>PickTest</a:t>
            </a:r>
            <a:r>
              <a:rPr lang="en-US" sz="1200" dirty="0" smtClean="0">
                <a:solidFill>
                  <a:schemeClr val="accent1"/>
                </a:solidFill>
              </a:rPr>
              <a:t>(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r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smtClean="0">
                <a:solidFill>
                  <a:schemeClr val="accent1"/>
                </a:solidFill>
                <a:sym typeface="Symbol"/>
              </a:rPr>
              <a:t>)= (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,x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smtClean="0">
                <a:solidFill>
                  <a:schemeClr val="accent1"/>
                </a:solidFill>
                <a:sym typeface="Symbol"/>
              </a:rPr>
              <a:t>’) </a:t>
            </a:r>
            <a:r>
              <a:rPr lang="en-US" sz="1200" dirty="0" smtClean="0">
                <a:sym typeface="Symbol"/>
              </a:rPr>
              <a:t>for all 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smtClean="0">
                <a:sym typeface="Symbol"/>
              </a:rPr>
              <a:t>.</a:t>
            </a:r>
            <a:r>
              <a:rPr lang="en-US" sz="1200" dirty="0" smtClean="0">
                <a:solidFill>
                  <a:schemeClr val="accent1"/>
                </a:solidFill>
                <a:sym typeface="Symbol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>
                <a:sym typeface="Symbol"/>
              </a:rPr>
              <a:t>Verifier sends </a:t>
            </a:r>
            <a:r>
              <a:rPr lang="en-US" sz="1200" dirty="0" smtClean="0">
                <a:solidFill>
                  <a:schemeClr val="accent1"/>
                </a:solidFill>
              </a:rPr>
              <a:t>x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1</a:t>
            </a:r>
            <a:r>
              <a:rPr lang="en-US" sz="1200" dirty="0" smtClean="0">
                <a:solidFill>
                  <a:schemeClr val="accent1"/>
                </a:solidFill>
              </a:rPr>
              <a:t>,…,</a:t>
            </a:r>
            <a:r>
              <a:rPr lang="en-US" sz="1200" dirty="0" err="1" smtClean="0">
                <a:solidFill>
                  <a:schemeClr val="accent1"/>
                </a:solidFill>
              </a:rPr>
              <a:t>x</a:t>
            </a:r>
            <a:r>
              <a:rPr lang="en-US" sz="1200" baseline="-25000" dirty="0" err="1" smtClean="0">
                <a:solidFill>
                  <a:schemeClr val="accent1"/>
                </a:solidFill>
              </a:rPr>
              <a:t>k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 </a:t>
            </a:r>
            <a:r>
              <a:rPr lang="en-US" sz="1200" dirty="0" smtClean="0"/>
              <a:t>to first </a:t>
            </a:r>
            <a:r>
              <a:rPr lang="en-US" sz="1200" dirty="0" err="1" smtClean="0"/>
              <a:t>prover</a:t>
            </a:r>
            <a:r>
              <a:rPr lang="en-US" sz="1200" dirty="0" smtClean="0"/>
              <a:t>, and </a:t>
            </a:r>
            <a:r>
              <a:rPr lang="en-US" sz="1200" dirty="0" smtClean="0">
                <a:solidFill>
                  <a:schemeClr val="accent1"/>
                </a:solidFill>
              </a:rPr>
              <a:t>x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1</a:t>
            </a:r>
            <a:r>
              <a:rPr lang="en-US" sz="1200" dirty="0" smtClean="0">
                <a:solidFill>
                  <a:schemeClr val="accent1"/>
                </a:solidFill>
              </a:rPr>
              <a:t>’,…,</a:t>
            </a:r>
            <a:r>
              <a:rPr lang="en-US" sz="1200" dirty="0" err="1" smtClean="0">
                <a:solidFill>
                  <a:schemeClr val="accent1"/>
                </a:solidFill>
              </a:rPr>
              <a:t>x</a:t>
            </a:r>
            <a:r>
              <a:rPr lang="en-US" sz="1200" baseline="-25000" dirty="0" err="1" smtClean="0">
                <a:solidFill>
                  <a:schemeClr val="accent1"/>
                </a:solidFill>
              </a:rPr>
              <a:t>k</a:t>
            </a:r>
            <a:r>
              <a:rPr lang="en-US" sz="1200" dirty="0" smtClean="0">
                <a:solidFill>
                  <a:schemeClr val="accent1"/>
                </a:solidFill>
              </a:rPr>
              <a:t>’</a:t>
            </a:r>
            <a:r>
              <a:rPr lang="en-US" sz="1200" dirty="0" smtClean="0"/>
              <a:t> to second </a:t>
            </a:r>
            <a:r>
              <a:rPr lang="en-US" sz="1200" dirty="0" err="1" smtClean="0"/>
              <a:t>prover</a:t>
            </a:r>
            <a:r>
              <a:rPr lang="en-US" sz="1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Gets answers </a:t>
            </a:r>
            <a:r>
              <a:rPr lang="en-US" sz="1200" dirty="0" smtClean="0">
                <a:solidFill>
                  <a:schemeClr val="accent1"/>
                </a:solidFill>
              </a:rPr>
              <a:t>a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1</a:t>
            </a:r>
            <a:r>
              <a:rPr lang="en-US" sz="1200" dirty="0" smtClean="0">
                <a:solidFill>
                  <a:schemeClr val="accent1"/>
                </a:solidFill>
              </a:rPr>
              <a:t>,…,</a:t>
            </a:r>
            <a:r>
              <a:rPr lang="en-US" sz="1200" dirty="0" err="1" smtClean="0">
                <a:solidFill>
                  <a:schemeClr val="accent1"/>
                </a:solidFill>
              </a:rPr>
              <a:t>a</a:t>
            </a:r>
            <a:r>
              <a:rPr lang="en-US" sz="1200" baseline="-25000" dirty="0" err="1" smtClean="0">
                <a:solidFill>
                  <a:schemeClr val="accent1"/>
                </a:solidFill>
              </a:rPr>
              <a:t>k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 </a:t>
            </a:r>
            <a:r>
              <a:rPr lang="en-US" sz="1200" dirty="0" smtClean="0"/>
              <a:t>and </a:t>
            </a:r>
            <a:r>
              <a:rPr lang="en-US" sz="1200" dirty="0" smtClean="0">
                <a:solidFill>
                  <a:schemeClr val="accent1"/>
                </a:solidFill>
              </a:rPr>
              <a:t>a</a:t>
            </a:r>
            <a:r>
              <a:rPr lang="en-US" sz="1200" baseline="-25000" dirty="0" smtClean="0">
                <a:solidFill>
                  <a:schemeClr val="accent1"/>
                </a:solidFill>
              </a:rPr>
              <a:t>1</a:t>
            </a:r>
            <a:r>
              <a:rPr lang="en-US" sz="1200" dirty="0" smtClean="0">
                <a:solidFill>
                  <a:schemeClr val="accent1"/>
                </a:solidFill>
              </a:rPr>
              <a:t>’,…,</a:t>
            </a:r>
            <a:r>
              <a:rPr lang="en-US" sz="1200" dirty="0" err="1" smtClean="0">
                <a:solidFill>
                  <a:schemeClr val="accent1"/>
                </a:solidFill>
              </a:rPr>
              <a:t>a</a:t>
            </a:r>
            <a:r>
              <a:rPr lang="en-US" sz="1200" baseline="-25000" dirty="0" err="1" smtClean="0">
                <a:solidFill>
                  <a:schemeClr val="accent1"/>
                </a:solidFill>
              </a:rPr>
              <a:t>k</a:t>
            </a:r>
            <a:r>
              <a:rPr lang="en-US" sz="1200" dirty="0" smtClean="0">
                <a:solidFill>
                  <a:schemeClr val="accent1"/>
                </a:solidFill>
              </a:rPr>
              <a:t>’</a:t>
            </a:r>
            <a:r>
              <a:rPr lang="en-US" sz="1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Accepts </a:t>
            </a:r>
            <a:r>
              <a:rPr lang="en-US" sz="1200" dirty="0" err="1" smtClean="0"/>
              <a:t>iff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accent1"/>
                </a:solidFill>
                <a:sym typeface="Symbol"/>
              </a:rPr>
              <a:t>(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r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,a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,a</a:t>
            </a:r>
            <a:r>
              <a:rPr lang="en-US" sz="1200" baseline="-250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smtClean="0">
                <a:solidFill>
                  <a:schemeClr val="accent1"/>
                </a:solidFill>
                <a:sym typeface="Symbol"/>
              </a:rPr>
              <a:t>’) </a:t>
            </a:r>
            <a:r>
              <a:rPr lang="en-US" sz="1200" dirty="0" smtClean="0">
                <a:sym typeface="Symbol"/>
              </a:rPr>
              <a:t>for all </a:t>
            </a:r>
            <a:r>
              <a:rPr lang="en-US" sz="1200" dirty="0" err="1" smtClean="0">
                <a:solidFill>
                  <a:schemeClr val="accent1"/>
                </a:solidFill>
                <a:sym typeface="Symbol"/>
              </a:rPr>
              <a:t>i</a:t>
            </a:r>
            <a:r>
              <a:rPr lang="en-US" sz="1200" dirty="0" smtClean="0">
                <a:sym typeface="Symbol"/>
              </a:rPr>
              <a:t>.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5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of the definition of projection game that we’ll use later: X</a:t>
            </a:r>
            <a:r>
              <a:rPr lang="en-US" baseline="0" dirty="0" smtClean="0"/>
              <a:t>- and Y-questions are uniform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cite??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/>
                </a:solidFill>
                <a:sym typeface="Symbol"/>
              </a:rPr>
              <a:t>={ (Wang,0),(Mang,0),(Wang,1),(Mang,1) }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57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intuition</a:t>
            </a:r>
            <a:r>
              <a:rPr lang="en-US" baseline="0" dirty="0" smtClean="0"/>
              <a:t> is that to set up such sub-games one has to pay in other rounds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6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faster to desired error!!</a:t>
            </a:r>
          </a:p>
          <a:p>
            <a:pPr lvl="1"/>
            <a:r>
              <a:rPr lang="en-US" dirty="0" smtClean="0"/>
              <a:t>Inspired by combinatorial constructions of error correcting codes.</a:t>
            </a:r>
          </a:p>
          <a:p>
            <a:endParaRPr lang="en-US" dirty="0" smtClean="0"/>
          </a:p>
          <a:p>
            <a:r>
              <a:rPr lang="en-US" dirty="0" smtClean="0"/>
              <a:t>Emphasize</a:t>
            </a:r>
            <a:r>
              <a:rPr lang="en-US" baseline="0" dirty="0" smtClean="0"/>
              <a:t> that it’s ok to apply reduction</a:t>
            </a:r>
          </a:p>
          <a:p>
            <a:endParaRPr lang="en-US" dirty="0" smtClean="0"/>
          </a:p>
          <a:p>
            <a:r>
              <a:rPr lang="en-US" dirty="0" smtClean="0"/>
              <a:t>Importance of no</a:t>
            </a:r>
            <a:r>
              <a:rPr lang="en-US" baseline="0" dirty="0" smtClean="0"/>
              <a:t> round left behind is better error/size tradeoff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89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In </a:t>
            </a:r>
            <a:r>
              <a:rPr lang="en-US" dirty="0" err="1" smtClean="0"/>
              <a:t>Feige-Kilian</a:t>
            </a:r>
            <a:r>
              <a:rPr lang="en-US" baseline="0" dirty="0" smtClean="0"/>
              <a:t> “Confuse and Compare”, w=2.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 By </a:t>
            </a:r>
            <a:r>
              <a:rPr lang="en-US" baseline="0" dirty="0" err="1" smtClean="0"/>
              <a:t>Feige-Kilian</a:t>
            </a:r>
            <a:r>
              <a:rPr lang="en-US" baseline="0" dirty="0" smtClean="0"/>
              <a:t>, in parallel repetition, independence between the k tests is crucial</a:t>
            </a:r>
          </a:p>
          <a:p>
            <a:pPr>
              <a:buFontTx/>
              <a:buChar char="-"/>
            </a:pPr>
            <a:r>
              <a:rPr lang="en-US" baseline="0" dirty="0" smtClean="0"/>
              <a:t> If we’re randomness-efficient, unlikely there will be more than one test among the 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64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Extractor: </a:t>
            </a:r>
            <a:r>
              <a:rPr lang="en-US" dirty="0" smtClean="0"/>
              <a:t>The bipartite graph associated with the projection game is an extractor.</a:t>
            </a:r>
          </a:p>
          <a:p>
            <a:endParaRPr lang="en-US" dirty="0" smtClean="0"/>
          </a:p>
          <a:p>
            <a:r>
              <a:rPr lang="en-US" dirty="0" smtClean="0"/>
              <a:t>* Note: have a guarantee just for sub-games of particular form; don’t expect guarantee for all sub-games.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72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Previous</a:t>
            </a:r>
            <a:r>
              <a:rPr lang="en-US" baseline="0" dirty="0" smtClean="0"/>
              <a:t> parallel repetition proofs used a strategy for repeated game (</a:t>
            </a:r>
            <a:r>
              <a:rPr lang="en-US" baseline="0" dirty="0" err="1" smtClean="0"/>
              <a:t>agr</a:t>
            </a:r>
            <a:r>
              <a:rPr lang="en-US" baseline="0" dirty="0" smtClean="0"/>
              <a:t> on y2|agr on y1) to devise a strategy for base game.</a:t>
            </a:r>
          </a:p>
          <a:p>
            <a:r>
              <a:rPr lang="en-US" baseline="0" dirty="0" smtClean="0"/>
              <a:t>Fortification says that it’s enough to find a strategy for a (large, rectangular) sub-game.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4336-5036-4DFA-B230-560CF85D8C5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70B0-AA43-4A8F-A39B-EA895E0E4D0C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78634-8219-45A8-A267-FAA333764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4"/>
                </a:solidFill>
              </a:rPr>
              <a:t>Parallel Repetition From Fortification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0175"/>
            <a:ext cx="6400800" cy="1752600"/>
          </a:xfrm>
        </p:spPr>
        <p:txBody>
          <a:bodyPr/>
          <a:lstStyle/>
          <a:p>
            <a:r>
              <a:rPr lang="en-US" dirty="0" smtClean="0"/>
              <a:t>Dana </a:t>
            </a:r>
            <a:r>
              <a:rPr lang="en-US" dirty="0" err="1" smtClean="0"/>
              <a:t>Moshkovitz</a:t>
            </a:r>
            <a:endParaRPr lang="en-US" dirty="0"/>
          </a:p>
          <a:p>
            <a:r>
              <a:rPr lang="en-US" dirty="0" smtClean="0"/>
              <a:t>MIT</a:t>
            </a:r>
            <a:endParaRPr lang="en-US" dirty="0"/>
          </a:p>
        </p:txBody>
      </p:sp>
      <p:pic>
        <p:nvPicPr>
          <p:cNvPr id="22530" name="Picture 2" descr="http://www.clker.com/cliparts/7/L/k/E/f/D/zamek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4124324"/>
            <a:ext cx="2847975" cy="2657476"/>
          </a:xfrm>
          <a:prstGeom prst="rect">
            <a:avLst/>
          </a:prstGeom>
          <a:noFill/>
        </p:spPr>
      </p:pic>
      <p:pic>
        <p:nvPicPr>
          <p:cNvPr id="6" name="Picture 2" descr="http://www.clker.com/cliparts/7/L/k/E/f/D/zamek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124324"/>
            <a:ext cx="2847975" cy="2657476"/>
          </a:xfrm>
          <a:prstGeom prst="rect">
            <a:avLst/>
          </a:prstGeom>
          <a:noFill/>
        </p:spPr>
      </p:pic>
      <p:pic>
        <p:nvPicPr>
          <p:cNvPr id="7" name="Picture 2" descr="http://www.clker.com/cliparts/7/L/k/E/f/D/zamek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124324"/>
            <a:ext cx="2847975" cy="2657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90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Implication to PCP – </a:t>
            </a:r>
            <a:br>
              <a:rPr lang="en-US" dirty="0" smtClean="0"/>
            </a:br>
            <a:r>
              <a:rPr lang="en-US" dirty="0" smtClean="0"/>
              <a:t>Combinatorial PCP with Low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Starting from </a:t>
            </a: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n-US" dirty="0" err="1" smtClean="0">
                <a:solidFill>
                  <a:schemeClr val="accent2"/>
                </a:solidFill>
              </a:rPr>
              <a:t>Dinur</a:t>
            </a:r>
            <a:r>
              <a:rPr lang="en-US" dirty="0" smtClean="0">
                <a:solidFill>
                  <a:schemeClr val="accent2"/>
                </a:solidFill>
              </a:rPr>
              <a:t> 05]</a:t>
            </a:r>
            <a:r>
              <a:rPr lang="en-US" dirty="0" smtClean="0"/>
              <a:t>: </a:t>
            </a:r>
            <a:r>
              <a:rPr lang="en-US" b="1" i="1" dirty="0" smtClean="0">
                <a:solidFill>
                  <a:schemeClr val="accent1"/>
                </a:solidFill>
              </a:rPr>
              <a:t>combinatorial </a:t>
            </a:r>
            <a:r>
              <a:rPr lang="en-US" dirty="0" smtClean="0"/>
              <a:t>projection PCP with arbitrarily </a:t>
            </a:r>
            <a:r>
              <a:rPr lang="en-US" dirty="0" err="1" smtClean="0"/>
              <a:t>arbitrarily</a:t>
            </a:r>
            <a:r>
              <a:rPr lang="en-US" dirty="0" smtClean="0"/>
              <a:t> small constant error. </a:t>
            </a:r>
          </a:p>
          <a:p>
            <a:pPr lvl="1"/>
            <a:r>
              <a:rPr lang="en-US" dirty="0" smtClean="0"/>
              <a:t>Implies that for any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&gt;0</a:t>
            </a:r>
            <a:r>
              <a:rPr lang="en-US" dirty="0" smtClean="0">
                <a:sym typeface="Symbol"/>
              </a:rPr>
              <a:t>, i</a:t>
            </a:r>
            <a:r>
              <a:rPr lang="en-US" dirty="0" smtClean="0"/>
              <a:t>t is NP-hard to approximate Max-SAT to within </a:t>
            </a:r>
            <a:r>
              <a:rPr lang="en-US" dirty="0" smtClean="0">
                <a:solidFill>
                  <a:schemeClr val="accent1"/>
                </a:solidFill>
              </a:rPr>
              <a:t>7/8 +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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chemeClr val="accent2"/>
                </a:solidFill>
                <a:sym typeface="Symbol"/>
              </a:rPr>
              <a:t>[</a:t>
            </a:r>
            <a:r>
              <a:rPr lang="en-US" dirty="0" err="1" smtClean="0">
                <a:solidFill>
                  <a:schemeClr val="accent2"/>
                </a:solidFill>
              </a:rPr>
              <a:t>Håstad</a:t>
            </a:r>
            <a:r>
              <a:rPr lang="en-US" dirty="0" smtClean="0">
                <a:solidFill>
                  <a:schemeClr val="accent2"/>
                </a:solidFill>
              </a:rPr>
              <a:t> 97]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general: sufficient to determine approximation threshold for many optimization problems.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3352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verifier picks questions to </a:t>
            </a:r>
            <a:r>
              <a:rPr lang="en-US" sz="2400" dirty="0" err="1" smtClean="0"/>
              <a:t>provers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x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1"/>
                </a:solidFill>
              </a:rPr>
              <a:t>x’ </a:t>
            </a:r>
            <a:r>
              <a:rPr lang="en-US" sz="2400" dirty="0" smtClean="0"/>
              <a:t>as before.</a:t>
            </a:r>
          </a:p>
          <a:p>
            <a:r>
              <a:rPr lang="en-US" sz="2400" dirty="0" smtClean="0"/>
              <a:t>Picks extra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questions </a:t>
            </a:r>
            <a:r>
              <a:rPr lang="en-US" sz="2400" dirty="0" smtClean="0">
                <a:solidFill>
                  <a:schemeClr val="accent1"/>
                </a:solidFill>
              </a:rPr>
              <a:t>{x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1</a:t>
            </a:r>
            <a:r>
              <a:rPr lang="en-US" sz="2400" dirty="0" smtClean="0">
                <a:solidFill>
                  <a:schemeClr val="accent1"/>
                </a:solidFill>
              </a:rPr>
              <a:t>,…,</a:t>
            </a:r>
            <a:r>
              <a:rPr lang="en-US" sz="2400" dirty="0" err="1" smtClean="0">
                <a:solidFill>
                  <a:schemeClr val="accent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w</a:t>
            </a:r>
            <a:r>
              <a:rPr lang="en-US" sz="2400" dirty="0" smtClean="0">
                <a:solidFill>
                  <a:schemeClr val="accent1"/>
                </a:solidFill>
              </a:rPr>
              <a:t>}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1"/>
                </a:solidFill>
              </a:rPr>
              <a:t>x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chemeClr val="accent1"/>
                </a:solidFill>
              </a:rPr>
              <a:t>{x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1</a:t>
            </a:r>
            <a:r>
              <a:rPr lang="en-US" sz="2400" dirty="0" smtClean="0">
                <a:solidFill>
                  <a:schemeClr val="accent1"/>
                </a:solidFill>
              </a:rPr>
              <a:t>,…,</a:t>
            </a:r>
            <a:r>
              <a:rPr lang="en-US" sz="2400" dirty="0" err="1" smtClean="0">
                <a:solidFill>
                  <a:schemeClr val="accent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w</a:t>
            </a:r>
            <a:r>
              <a:rPr lang="en-US" sz="2400" dirty="0" smtClean="0">
                <a:solidFill>
                  <a:schemeClr val="accent1"/>
                </a:solidFill>
              </a:rPr>
              <a:t>}</a:t>
            </a:r>
            <a:r>
              <a:rPr lang="en-US" sz="2400" dirty="0" smtClean="0">
                <a:sym typeface="Symbol"/>
              </a:rPr>
              <a:t> and </a:t>
            </a:r>
            <a:r>
              <a:rPr lang="en-US" sz="2400" dirty="0" smtClean="0">
                <a:solidFill>
                  <a:schemeClr val="accent1"/>
                </a:solidFill>
              </a:rPr>
              <a:t>{x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1</a:t>
            </a:r>
            <a:r>
              <a:rPr lang="en-US" sz="2400" dirty="0" smtClean="0">
                <a:solidFill>
                  <a:schemeClr val="accent1"/>
                </a:solidFill>
              </a:rPr>
              <a:t>’,…,</a:t>
            </a:r>
            <a:r>
              <a:rPr lang="en-US" sz="2400" dirty="0" err="1" smtClean="0">
                <a:solidFill>
                  <a:schemeClr val="accent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w</a:t>
            </a:r>
            <a:r>
              <a:rPr lang="en-US" sz="2400" dirty="0" smtClean="0">
                <a:solidFill>
                  <a:schemeClr val="accent1"/>
                </a:solidFill>
              </a:rPr>
              <a:t>’}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x’</a:t>
            </a:r>
            <a:r>
              <a:rPr lang="en-US" sz="2400" dirty="0" smtClean="0">
                <a:solidFill>
                  <a:schemeClr val="accent1"/>
                </a:solidFill>
              </a:rPr>
              <a:t>{x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1</a:t>
            </a:r>
            <a:r>
              <a:rPr lang="en-US" sz="2400" dirty="0" smtClean="0">
                <a:solidFill>
                  <a:schemeClr val="accent1"/>
                </a:solidFill>
              </a:rPr>
              <a:t>’,…,</a:t>
            </a:r>
            <a:r>
              <a:rPr lang="en-US" sz="2400" dirty="0" err="1" smtClean="0">
                <a:solidFill>
                  <a:schemeClr val="accent1"/>
                </a:solidFill>
              </a:rPr>
              <a:t>x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w</a:t>
            </a:r>
            <a:r>
              <a:rPr lang="en-US" sz="2400" dirty="0" smtClean="0">
                <a:solidFill>
                  <a:schemeClr val="accent1"/>
                </a:solidFill>
              </a:rPr>
              <a:t>’}</a:t>
            </a:r>
            <a:r>
              <a:rPr lang="en-US" sz="2400" dirty="0" smtClean="0">
                <a:sym typeface="Symbol"/>
              </a:rPr>
              <a:t>, where 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w=poly(1/)</a:t>
            </a:r>
            <a:r>
              <a:rPr lang="en-US" sz="2400" dirty="0" smtClean="0">
                <a:sym typeface="Symbol"/>
              </a:rPr>
              <a:t>.</a:t>
            </a:r>
          </a:p>
          <a:p>
            <a:pPr lvl="1"/>
            <a:r>
              <a:rPr lang="en-US" sz="2000" dirty="0" smtClean="0">
                <a:sym typeface="Symbol"/>
              </a:rPr>
              <a:t>Sets of questions picked using extractor on </a:t>
            </a:r>
            <a:r>
              <a:rPr lang="en-US" sz="2000" dirty="0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.</a:t>
            </a:r>
          </a:p>
          <a:p>
            <a:pPr lvl="1"/>
            <a:r>
              <a:rPr lang="en-US" sz="2000" dirty="0" smtClean="0">
                <a:sym typeface="Symbol"/>
              </a:rPr>
              <a:t>E.g., random walk on a constant-degree expander on </a:t>
            </a:r>
            <a:r>
              <a:rPr lang="en-US" sz="2000" dirty="0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.</a:t>
            </a:r>
          </a:p>
          <a:p>
            <a:r>
              <a:rPr lang="en-US" sz="2400" dirty="0" smtClean="0">
                <a:sym typeface="Symbol"/>
              </a:rPr>
              <a:t>The </a:t>
            </a:r>
            <a:r>
              <a:rPr lang="en-US" sz="2400" dirty="0" err="1" smtClean="0">
                <a:sym typeface="Symbol"/>
              </a:rPr>
              <a:t>provers</a:t>
            </a:r>
            <a:r>
              <a:rPr lang="en-US" sz="2400" dirty="0" smtClean="0">
                <a:sym typeface="Symbol"/>
              </a:rPr>
              <a:t> answer all questions; the verifier only checks the answers to </a:t>
            </a:r>
            <a:r>
              <a:rPr lang="en-US" sz="2400" dirty="0" smtClean="0">
                <a:solidFill>
                  <a:schemeClr val="accent1"/>
                </a:solidFill>
              </a:rPr>
              <a:t>x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1"/>
                </a:solidFill>
              </a:rPr>
              <a:t>x’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pic>
        <p:nvPicPr>
          <p:cNvPr id="4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914400" y="4572000"/>
            <a:ext cx="1472158" cy="1752600"/>
          </a:xfrm>
          <a:prstGeom prst="rect">
            <a:avLst/>
          </a:prstGeom>
          <a:noFill/>
        </p:spPr>
      </p:pic>
      <p:pic>
        <p:nvPicPr>
          <p:cNvPr id="5" name="Picture 4" descr="http://images.clipartof.com/thumbnails/1046126-Royalty-Free-RF-Clip-Art-Illustration-Of-A-Cartoon-Black-And-White-Outline-Design-Of-A-Confused-Boy-Looking-Down-At-A-Question-Mark.jpg"/>
          <p:cNvPicPr>
            <a:picLocks noChangeAspect="1" noChangeArrowheads="1"/>
          </p:cNvPicPr>
          <p:nvPr/>
        </p:nvPicPr>
        <p:blipFill>
          <a:blip r:embed="rId4" cstate="print"/>
          <a:srcRect r="14897"/>
          <a:stretch>
            <a:fillRect/>
          </a:stretch>
        </p:blipFill>
        <p:spPr bwMode="auto">
          <a:xfrm>
            <a:off x="4038600" y="4724400"/>
            <a:ext cx="1175391" cy="142875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>
            <a:stCxn id="5" idx="3"/>
            <a:endCxn id="10" idx="1"/>
          </p:cNvCxnSpPr>
          <p:nvPr/>
        </p:nvCxnSpPr>
        <p:spPr>
          <a:xfrm>
            <a:off x="5213991" y="5438775"/>
            <a:ext cx="1567809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1"/>
            <a:endCxn id="4" idx="3"/>
          </p:cNvCxnSpPr>
          <p:nvPr/>
        </p:nvCxnSpPr>
        <p:spPr>
          <a:xfrm flipH="1">
            <a:off x="2386558" y="5438775"/>
            <a:ext cx="1652042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90800" y="4876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w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4876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’,…,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w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pic>
        <p:nvPicPr>
          <p:cNvPr id="10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6781800" y="4572000"/>
            <a:ext cx="1472158" cy="1752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2438400" y="5715000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05400" y="5715000"/>
            <a:ext cx="1600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0800" y="5638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,…,a</a:t>
            </a:r>
            <a:r>
              <a:rPr lang="en-US" sz="2800" baseline="-25000" dirty="0" smtClean="0"/>
              <a:t>w</a:t>
            </a:r>
            <a:endParaRPr lang="en-US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5715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’,…,a</a:t>
            </a:r>
            <a:r>
              <a:rPr lang="en-US" sz="2800" baseline="-25000" dirty="0" smtClean="0"/>
              <a:t>w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3810000"/>
            <a:ext cx="49530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In </a:t>
            </a:r>
            <a:r>
              <a:rPr lang="en-US" dirty="0" err="1" smtClean="0"/>
              <a:t>Feige-Kilian’s</a:t>
            </a:r>
            <a:r>
              <a:rPr lang="en-US" dirty="0" smtClean="0"/>
              <a:t> “Confuse and Compare” </a:t>
            </a:r>
            <a:r>
              <a:rPr lang="en-US" dirty="0" smtClean="0">
                <a:solidFill>
                  <a:schemeClr val="accent1"/>
                </a:solidFill>
              </a:rPr>
              <a:t>w=2</a:t>
            </a:r>
            <a:r>
              <a:rPr lang="en-US" dirty="0" smtClean="0"/>
              <a:t>.</a:t>
            </a:r>
          </a:p>
          <a:p>
            <a:pPr>
              <a:buFontTx/>
              <a:buChar char="-"/>
              <a:defRPr/>
            </a:pPr>
            <a:r>
              <a:rPr lang="en-US" dirty="0" smtClean="0"/>
              <a:t> In parallel repetition independence between the </a:t>
            </a:r>
            <a:r>
              <a:rPr lang="en-US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tests seems essential.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2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2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3" grpId="0"/>
      <p:bldP spid="14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"/>
            <a:ext cx="91440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Dfn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dirty="0" smtClean="0"/>
              <a:t>Fraction </a:t>
            </a:r>
            <a:r>
              <a:rPr lang="en-US" sz="3200" b="1" dirty="0">
                <a:solidFill>
                  <a:schemeClr val="accent1"/>
                </a:solidFill>
                <a:sym typeface="Symbol"/>
              </a:rPr>
              <a:t>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rectangular sub-games: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 of each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restricted to </a:t>
            </a:r>
            <a:r>
              <a:rPr lang="en-US" sz="3200" dirty="0"/>
              <a:t>fraction </a:t>
            </a:r>
            <a:r>
              <a:rPr lang="en-US" sz="3200" dirty="0">
                <a:solidFill>
                  <a:schemeClr val="accent1"/>
                </a:solidFill>
                <a:sym typeface="Symbol"/>
              </a:rPr>
              <a:t>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subset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Dfn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lang="en-US" sz="3200" b="1" dirty="0" smtClean="0"/>
              <a:t>f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ortified</a:t>
            </a:r>
            <a:r>
              <a:rPr lang="en-US" sz="3200" noProof="0" dirty="0" smtClean="0"/>
              <a:t>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value of all </a:t>
            </a:r>
            <a:r>
              <a:rPr lang="en-US" sz="3200" dirty="0"/>
              <a:t>fraction </a:t>
            </a:r>
            <a:r>
              <a:rPr lang="en-US" sz="3200" dirty="0">
                <a:solidFill>
                  <a:schemeClr val="accent1"/>
                </a:solidFill>
                <a:sym typeface="Symbol"/>
              </a:rPr>
              <a:t> </a:t>
            </a:r>
            <a:r>
              <a:rPr lang="en-US" sz="3200" dirty="0" smtClean="0">
                <a:solidFill>
                  <a:schemeClr val="accent1"/>
                </a:solidFill>
                <a:sym typeface="Symbol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rectangular sub-games of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most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lang="en-US" sz="3200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b="1" dirty="0" err="1" smtClean="0">
                <a:solidFill>
                  <a:schemeClr val="accent2"/>
                </a:solidFill>
              </a:rPr>
              <a:t>Lem</a:t>
            </a:r>
            <a:r>
              <a:rPr lang="en-US" sz="3200" b="1" dirty="0" smtClean="0">
                <a:solidFill>
                  <a:schemeClr val="accent2"/>
                </a:solidFill>
              </a:rPr>
              <a:t>:</a:t>
            </a:r>
            <a:r>
              <a:rPr lang="en-US" sz="3200" dirty="0" smtClean="0"/>
              <a:t> The transformed game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</a:t>
            </a:r>
            <a:r>
              <a:rPr lang="en-US" sz="3200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-fortified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extractor property).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581400"/>
            <a:ext cx="8686800" cy="3276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Extractors: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every projection game on extractor is fortified. 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Size: </a:t>
            </a:r>
            <a:r>
              <a:rPr lang="en-US" sz="2400" dirty="0" smtClean="0"/>
              <a:t>F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ortification</a:t>
            </a:r>
            <a:r>
              <a:rPr lang="en-US" sz="2400" dirty="0" smtClean="0"/>
              <a:t> increases size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repeating, but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(size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</a:t>
            </a:r>
            <a:r>
              <a:rPr lang="en-US" sz="2400" dirty="0" err="1" smtClean="0">
                <a:solidFill>
                  <a:srgbClr val="00B050"/>
                </a:solidFill>
                <a:sym typeface="Symbol"/>
              </a:rPr>
              <a:t>exp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(poly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(1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/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))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less than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size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Alphabet: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Provers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give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times more answers where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w=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poly(1/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. 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repetition </a:t>
            </a:r>
            <a:r>
              <a:rPr lang="en-US" sz="2400" dirty="0" smtClean="0"/>
              <a:t>only </a:t>
            </a:r>
            <a:r>
              <a:rPr lang="en-US" sz="2400" dirty="0" err="1" smtClean="0">
                <a:solidFill>
                  <a:schemeClr val="accent1"/>
                </a:solidFill>
              </a:rPr>
              <a:t>k</a:t>
            </a:r>
            <a:r>
              <a:rPr lang="en-US" sz="2400" dirty="0" err="1" smtClean="0">
                <a:solidFill>
                  <a:schemeClr val="accent1"/>
                </a:solidFill>
                <a:sym typeface="Symbol" panose="05050102010706020507" pitchFamily="18" charset="2"/>
              </a:rPr>
              <a:t></a:t>
            </a:r>
            <a:r>
              <a:rPr lang="en-US" sz="2400" dirty="0" err="1" smtClean="0">
                <a:solidFill>
                  <a:schemeClr val="accent1"/>
                </a:solidFill>
              </a:rPr>
              <a:t>log</a:t>
            </a:r>
            <a:r>
              <a:rPr lang="en-US" sz="2400" dirty="0" smtClean="0">
                <a:solidFill>
                  <a:schemeClr val="accent1"/>
                </a:solidFill>
              </a:rPr>
              <a:t>(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1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/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r>
              <a:rPr lang="en-US" sz="2400" dirty="0" smtClean="0"/>
              <a:t> times more answers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Projection: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Fortification preserves projection, but not necessarily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uniqueness.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74638"/>
            <a:ext cx="9372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Squaring: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dirty="0" smtClean="0"/>
              <a:t>-fortified 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  <a:sym typeface="Symbol"/>
              </a:rPr>
              <a:t>≤ /(2</a:t>
            </a:r>
            <a:r>
              <a:rPr lang="en-US" sz="3600" dirty="0" smtClean="0">
                <a:solidFill>
                  <a:schemeClr val="accent1"/>
                </a:solidFill>
                <a:sym typeface="Symbol"/>
              </a:rPr>
              <a:t>#colors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chemeClr val="accent1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≤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+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Proof: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Assume by way of contradiction a strategy for 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baseline="30000" dirty="0" smtClean="0">
                <a:solidFill>
                  <a:schemeClr val="accent1"/>
                </a:solidFill>
              </a:rPr>
              <a:t>2 </a:t>
            </a:r>
            <a:r>
              <a:rPr lang="en-US" dirty="0" smtClean="0"/>
              <a:t>that does </a:t>
            </a:r>
            <a:r>
              <a:rPr lang="en-US" dirty="0" smtClean="0"/>
              <a:t>better. Suppose that in 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baseline="30000" dirty="0">
                <a:solidFill>
                  <a:schemeClr val="accent1"/>
                </a:solidFill>
              </a:rPr>
              <a:t>2 </a:t>
            </a:r>
            <a:r>
              <a:rPr lang="en-US" dirty="0" smtClean="0"/>
              <a:t>answers to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1 </a:t>
            </a:r>
            <a:r>
              <a:rPr lang="en-US" dirty="0" err="1" smtClean="0">
                <a:solidFill>
                  <a:schemeClr val="accent1"/>
                </a:solidFill>
              </a:rPr>
              <a:t>x</a:t>
            </a:r>
            <a:r>
              <a:rPr lang="en-US" baseline="-25000" dirty="0" err="1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’</a:t>
            </a:r>
            <a:r>
              <a:rPr lang="en-US" dirty="0" smtClean="0"/>
              <a:t> should agree on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 &amp; answers to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 </a:t>
            </a:r>
            <a:r>
              <a:rPr lang="en-US" dirty="0" err="1" smtClean="0">
                <a:solidFill>
                  <a:schemeClr val="accent1"/>
                </a:solidFill>
              </a:rPr>
              <a:t>x</a:t>
            </a:r>
            <a:r>
              <a:rPr lang="en-US" baseline="-25000" dirty="0" err="1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’</a:t>
            </a:r>
            <a:r>
              <a:rPr lang="en-US" dirty="0" smtClean="0"/>
              <a:t> should agree on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.</a:t>
            </a:r>
            <a:endParaRPr lang="en-US" b="1" dirty="0" smtClean="0">
              <a:solidFill>
                <a:schemeClr val="accent4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Conditioning:</a:t>
            </a:r>
            <a:r>
              <a:rPr lang="en-US" dirty="0"/>
              <a:t> P(</a:t>
            </a:r>
            <a:r>
              <a:rPr lang="en-US" dirty="0">
                <a:sym typeface="Symbol"/>
              </a:rPr>
              <a:t>a</a:t>
            </a:r>
            <a:r>
              <a:rPr lang="en-US" dirty="0"/>
              <a:t>gree on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baseline="-25000" dirty="0">
                <a:solidFill>
                  <a:schemeClr val="accent1"/>
                </a:solidFill>
              </a:rPr>
              <a:t>2 </a:t>
            </a:r>
            <a:r>
              <a:rPr lang="en-US" dirty="0" smtClean="0"/>
              <a:t>|</a:t>
            </a:r>
            <a:r>
              <a:rPr lang="en-US" dirty="0"/>
              <a:t>agree on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baseline="-25000" dirty="0">
                <a:solidFill>
                  <a:schemeClr val="accent1"/>
                </a:solidFill>
              </a:rPr>
              <a:t>1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&gt; </a:t>
            </a:r>
            <a:r>
              <a:rPr lang="en-US" dirty="0" err="1">
                <a:solidFill>
                  <a:schemeClr val="accent1"/>
                </a:solidFill>
              </a:rPr>
              <a:t>val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+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Sub-game:</a:t>
            </a:r>
            <a:r>
              <a:rPr lang="en-US" dirty="0" smtClean="0"/>
              <a:t> Fix </a:t>
            </a:r>
            <a:r>
              <a:rPr lang="en-US" dirty="0" smtClean="0"/>
              <a:t>questions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,x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’,y</a:t>
            </a:r>
            <a:r>
              <a:rPr lang="en-US" baseline="-25000" dirty="0" smtClean="0">
                <a:solidFill>
                  <a:schemeClr val="accent1"/>
                </a:solidFill>
              </a:rPr>
              <a:t>1 </a:t>
            </a:r>
            <a:r>
              <a:rPr lang="en-US" dirty="0" smtClean="0">
                <a:sym typeface="Symbol"/>
              </a:rPr>
              <a:t>&amp; label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ym typeface="Symbol"/>
              </a:rPr>
              <a:t> to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ym typeface="Symbol"/>
              </a:rPr>
              <a:t>.</a:t>
            </a:r>
            <a:r>
              <a:rPr lang="en-US" dirty="0" smtClean="0"/>
              <a:t> Define:   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</a:t>
            </a:r>
            <a:r>
              <a:rPr lang="en-US" dirty="0" smtClean="0"/>
              <a:t>:= </a:t>
            </a:r>
            <a:r>
              <a:rPr lang="en-US" dirty="0" smtClean="0"/>
              <a:t>{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 </a:t>
            </a:r>
            <a:r>
              <a:rPr lang="en-US" dirty="0" smtClean="0"/>
              <a:t>| (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) assigns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 </a:t>
            </a:r>
            <a:r>
              <a:rPr lang="en-US" dirty="0" smtClean="0"/>
              <a:t>} 	</a:t>
            </a:r>
            <a:r>
              <a:rPr lang="en-US" dirty="0" smtClean="0">
                <a:solidFill>
                  <a:schemeClr val="accent1"/>
                </a:solidFill>
              </a:rPr>
              <a:t> 			 </a:t>
            </a:r>
            <a:r>
              <a:rPr lang="en-US" dirty="0" smtClean="0">
                <a:solidFill>
                  <a:schemeClr val="accent1"/>
                </a:solidFill>
              </a:rPr>
              <a:t>	T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</a:t>
            </a:r>
            <a:r>
              <a:rPr lang="en-US" dirty="0" smtClean="0"/>
              <a:t>:= </a:t>
            </a:r>
            <a:r>
              <a:rPr lang="en-US" dirty="0" smtClean="0"/>
              <a:t>{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‘</a:t>
            </a:r>
            <a:r>
              <a:rPr lang="en-US" dirty="0" smtClean="0"/>
              <a:t>| (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’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‘</a:t>
            </a:r>
            <a:r>
              <a:rPr lang="en-US" dirty="0" smtClean="0"/>
              <a:t>) assigns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baseline="-25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 </a:t>
            </a:r>
            <a:r>
              <a:rPr lang="en-US" dirty="0" smtClean="0"/>
              <a:t>}</a:t>
            </a:r>
            <a:endParaRPr lang="en-US" b="1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ym typeface="Symbol"/>
              </a:rPr>
              <a:t>Small </a:t>
            </a:r>
            <a:r>
              <a:rPr lang="en-US" b="1" dirty="0" err="1" smtClean="0">
                <a:sym typeface="Symbol"/>
              </a:rPr>
              <a:t>Prob</a:t>
            </a:r>
            <a:r>
              <a:rPr lang="en-US" b="1" dirty="0" smtClean="0">
                <a:sym typeface="Symbol"/>
              </a:rPr>
              <a:t> Events: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For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s.t.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|S</a:t>
            </a:r>
            <a:r>
              <a:rPr lang="en-US" baseline="-25000" dirty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&lt;|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X| </a:t>
            </a:r>
            <a:r>
              <a:rPr lang="en-US" dirty="0" smtClean="0">
                <a:sym typeface="Symbol"/>
              </a:rPr>
              <a:t>or 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 smtClean="0">
                <a:solidFill>
                  <a:schemeClr val="accent1"/>
                </a:solidFill>
              </a:rPr>
              <a:t>T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&lt;|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X|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obability that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baseline="-25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’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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T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ym typeface="Symbol"/>
              </a:rPr>
              <a:t> is &lt;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2</a:t>
            </a:r>
            <a:r>
              <a:rPr lang="en-US" dirty="0" smtClean="0">
                <a:sym typeface="Symbol"/>
              </a:rPr>
              <a:t>. Contribution of such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 </a:t>
            </a:r>
            <a:r>
              <a:rPr lang="en-US" dirty="0" smtClean="0">
                <a:sym typeface="Symbol"/>
              </a:rPr>
              <a:t>is &lt;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2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#colors </a:t>
            </a:r>
            <a:r>
              <a:rPr lang="en-US" dirty="0" smtClean="0">
                <a:sym typeface="Symbol"/>
              </a:rPr>
              <a:t>≤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dirty="0" smtClean="0">
                <a:sym typeface="Symbol"/>
              </a:rPr>
              <a:t>.</a:t>
            </a:r>
            <a:r>
              <a:rPr lang="en-US" b="1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Consider other 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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Fortification: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en-US" dirty="0" smtClean="0">
                <a:sym typeface="Symbol"/>
              </a:rPr>
              <a:t>alue </a:t>
            </a:r>
            <a:r>
              <a:rPr lang="en-US" dirty="0" smtClean="0">
                <a:sym typeface="Symbol"/>
              </a:rPr>
              <a:t>of 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ym typeface="Symbol"/>
              </a:rPr>
              <a:t> restricted to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 </a:t>
            </a:r>
            <a:r>
              <a:rPr lang="en-US" dirty="0" smtClean="0">
                <a:sym typeface="Symbol"/>
              </a:rPr>
              <a:t>,</a:t>
            </a:r>
            <a:r>
              <a:rPr lang="en-US" dirty="0" smtClean="0">
                <a:solidFill>
                  <a:schemeClr val="accent1"/>
                </a:solidFill>
              </a:rPr>
              <a:t>T</a:t>
            </a:r>
            <a:r>
              <a:rPr lang="en-US" baseline="-25000" dirty="0" smtClean="0">
                <a:solidFill>
                  <a:schemeClr val="accent1"/>
                </a:solidFill>
                <a:sym typeface="Symbol"/>
              </a:rPr>
              <a:t>  </a:t>
            </a:r>
            <a:r>
              <a:rPr lang="en-US" dirty="0" smtClean="0">
                <a:sym typeface="Symbol"/>
              </a:rPr>
              <a:t>is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≤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+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ym typeface="Symbol"/>
              </a:rPr>
              <a:t>Overall:</a:t>
            </a:r>
            <a:r>
              <a:rPr lang="en-US" dirty="0" smtClean="0">
                <a:sym typeface="Symbol"/>
              </a:rPr>
              <a:t> </a:t>
            </a:r>
            <a:r>
              <a:rPr lang="en-US" dirty="0"/>
              <a:t>P(</a:t>
            </a:r>
            <a:r>
              <a:rPr lang="en-US" dirty="0">
                <a:sym typeface="Symbol"/>
              </a:rPr>
              <a:t>a</a:t>
            </a:r>
            <a:r>
              <a:rPr lang="en-US" dirty="0"/>
              <a:t>gree on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baseline="-25000" dirty="0">
                <a:solidFill>
                  <a:schemeClr val="accent1"/>
                </a:solidFill>
              </a:rPr>
              <a:t>2 </a:t>
            </a:r>
            <a:r>
              <a:rPr lang="en-US" dirty="0"/>
              <a:t>|agree on </a:t>
            </a:r>
            <a:r>
              <a:rPr lang="en-US" dirty="0">
                <a:solidFill>
                  <a:schemeClr val="accent1"/>
                </a:solidFill>
              </a:rPr>
              <a:t>y</a:t>
            </a:r>
            <a:r>
              <a:rPr lang="en-US" baseline="-25000" dirty="0">
                <a:solidFill>
                  <a:schemeClr val="accent1"/>
                </a:solidFill>
              </a:rPr>
              <a:t>1</a:t>
            </a:r>
            <a:r>
              <a:rPr lang="en-US" dirty="0"/>
              <a:t>) </a:t>
            </a:r>
            <a:r>
              <a:rPr lang="en-US" dirty="0">
                <a:solidFill>
                  <a:schemeClr val="accent1"/>
                </a:solidFill>
                <a:sym typeface="Symbol"/>
              </a:rPr>
              <a:t>≤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+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dirty="0" smtClean="0">
                <a:sym typeface="Symbol"/>
              </a:rPr>
              <a:t>+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Influence of Parallel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>
                <a:solidFill>
                  <a:schemeClr val="accent4"/>
                </a:solidFill>
              </a:rPr>
              <a:t>PCP and Hardness of Approximation: </a:t>
            </a:r>
            <a:r>
              <a:rPr lang="en-US" sz="2800" dirty="0" smtClean="0"/>
              <a:t>Soundness amplification </a:t>
            </a:r>
            <a:r>
              <a:rPr lang="en-US" sz="2000" dirty="0" smtClean="0">
                <a:solidFill>
                  <a:schemeClr val="accent2"/>
                </a:solidFill>
              </a:rPr>
              <a:t>[</a:t>
            </a:r>
            <a:r>
              <a:rPr lang="en-US" sz="2000" dirty="0" err="1" smtClean="0">
                <a:solidFill>
                  <a:schemeClr val="accent2"/>
                </a:solidFill>
              </a:rPr>
              <a:t>Raz</a:t>
            </a:r>
            <a:r>
              <a:rPr lang="en-US" sz="2000" dirty="0" smtClean="0">
                <a:solidFill>
                  <a:schemeClr val="accent2"/>
                </a:solidFill>
              </a:rPr>
              <a:t>]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>
                <a:solidFill>
                  <a:schemeClr val="accent4"/>
                </a:solidFill>
              </a:rPr>
              <a:t>Cryptography: </a:t>
            </a:r>
            <a:r>
              <a:rPr lang="en-US" sz="2800" dirty="0" smtClean="0"/>
              <a:t>zero-knowledge two </a:t>
            </a:r>
            <a:r>
              <a:rPr lang="en-US" sz="2800" dirty="0" err="1" smtClean="0"/>
              <a:t>prover</a:t>
            </a:r>
            <a:r>
              <a:rPr lang="en-US" sz="2800" dirty="0" smtClean="0"/>
              <a:t> protocols </a:t>
            </a:r>
            <a:r>
              <a:rPr lang="en-US" sz="2000" dirty="0" smtClean="0">
                <a:solidFill>
                  <a:schemeClr val="accent2"/>
                </a:solidFill>
              </a:rPr>
              <a:t>[BenOr-Goldwasser-Kilian-Wigderson]</a:t>
            </a:r>
            <a:r>
              <a:rPr lang="en-US" sz="2800" dirty="0" smtClean="0"/>
              <a:t>, arguments </a:t>
            </a:r>
            <a:r>
              <a:rPr lang="en-US" sz="2000" dirty="0" smtClean="0">
                <a:solidFill>
                  <a:schemeClr val="accent2"/>
                </a:solidFill>
              </a:rPr>
              <a:t>[</a:t>
            </a:r>
            <a:r>
              <a:rPr lang="en-US" sz="2000" dirty="0" err="1" smtClean="0">
                <a:solidFill>
                  <a:schemeClr val="accent2"/>
                </a:solidFill>
              </a:rPr>
              <a:t>Haitner</a:t>
            </a:r>
            <a:r>
              <a:rPr lang="en-US" sz="2000" dirty="0" smtClean="0">
                <a:solidFill>
                  <a:schemeClr val="accent2"/>
                </a:solidFill>
              </a:rPr>
              <a:t>]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>
                <a:solidFill>
                  <a:schemeClr val="accent4"/>
                </a:solidFill>
                <a:sym typeface="Symbol"/>
              </a:rPr>
              <a:t>Quantum Computing: </a:t>
            </a:r>
            <a:r>
              <a:rPr lang="en-US" sz="2800" dirty="0" smtClean="0">
                <a:sym typeface="Symbol"/>
              </a:rPr>
              <a:t>Amplifying Bell’s inequality.</a:t>
            </a:r>
            <a:endParaRPr lang="en-US" sz="2800" dirty="0" smtClean="0"/>
          </a:p>
          <a:p>
            <a:pPr lvl="0"/>
            <a:r>
              <a:rPr lang="en-US" sz="2800" b="1" dirty="0" smtClean="0">
                <a:solidFill>
                  <a:schemeClr val="accent4"/>
                </a:solidFill>
              </a:rPr>
              <a:t>Communication complexity: </a:t>
            </a:r>
            <a:r>
              <a:rPr lang="en-US" sz="2800" dirty="0" smtClean="0"/>
              <a:t>Direct sum theorems </a:t>
            </a:r>
            <a:r>
              <a:rPr lang="en-US" sz="1800" dirty="0" smtClean="0">
                <a:solidFill>
                  <a:schemeClr val="accent2"/>
                </a:solidFill>
              </a:rPr>
              <a:t>[</a:t>
            </a:r>
            <a:r>
              <a:rPr lang="en-US" sz="1800" dirty="0" err="1" smtClean="0">
                <a:solidFill>
                  <a:schemeClr val="accent2"/>
                </a:solidFill>
              </a:rPr>
              <a:t>Krachmer-Raz-Wigderson</a:t>
            </a:r>
            <a:r>
              <a:rPr lang="en-US" sz="1800" dirty="0" smtClean="0">
                <a:solidFill>
                  <a:schemeClr val="accent2"/>
                </a:solidFill>
              </a:rPr>
              <a:t>]</a:t>
            </a:r>
            <a:r>
              <a:rPr lang="en-US" sz="2800" dirty="0" smtClean="0"/>
              <a:t>, compression </a:t>
            </a:r>
            <a:r>
              <a:rPr lang="en-US" sz="1800" dirty="0" smtClean="0">
                <a:solidFill>
                  <a:schemeClr val="accent2"/>
                </a:solidFill>
              </a:rPr>
              <a:t>[Barak-</a:t>
            </a:r>
            <a:r>
              <a:rPr lang="en-US" sz="1800" dirty="0" err="1" smtClean="0">
                <a:solidFill>
                  <a:schemeClr val="accent2"/>
                </a:solidFill>
              </a:rPr>
              <a:t>Braverman</a:t>
            </a:r>
            <a:r>
              <a:rPr lang="en-US" sz="1800" dirty="0" smtClean="0">
                <a:solidFill>
                  <a:schemeClr val="accent2"/>
                </a:solidFill>
              </a:rPr>
              <a:t>-Chen-</a:t>
            </a:r>
            <a:r>
              <a:rPr lang="en-US" sz="1800" dirty="0" err="1" smtClean="0">
                <a:solidFill>
                  <a:schemeClr val="accent2"/>
                </a:solidFill>
              </a:rPr>
              <a:t>Rao</a:t>
            </a:r>
            <a:r>
              <a:rPr lang="en-US" sz="1800" dirty="0" smtClean="0">
                <a:solidFill>
                  <a:schemeClr val="accent2"/>
                </a:solidFill>
              </a:rPr>
              <a:t>]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>
                <a:solidFill>
                  <a:schemeClr val="accent4"/>
                </a:solidFill>
              </a:rPr>
              <a:t>Geometry: </a:t>
            </a:r>
            <a:r>
              <a:rPr lang="en-US" sz="2800" dirty="0" smtClean="0"/>
              <a:t>Tiling of </a:t>
            </a:r>
            <a:r>
              <a:rPr lang="en-US" sz="2800" dirty="0" err="1" smtClean="0">
                <a:solidFill>
                  <a:schemeClr val="accent1"/>
                </a:solidFill>
              </a:rPr>
              <a:t>R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n</a:t>
            </a:r>
            <a:r>
              <a:rPr lang="en-US" sz="2800" dirty="0" smtClean="0"/>
              <a:t> by volume </a:t>
            </a:r>
            <a:r>
              <a:rPr lang="en-US" sz="2800" dirty="0" smtClean="0">
                <a:solidFill>
                  <a:schemeClr val="accent1"/>
                </a:solidFill>
              </a:rPr>
              <a:t>1</a:t>
            </a:r>
            <a:r>
              <a:rPr lang="en-US" sz="2800" dirty="0" smtClean="0"/>
              <a:t> tiles with surface area </a:t>
            </a:r>
            <a:r>
              <a:rPr lang="en-US" sz="2800" dirty="0" smtClean="0">
                <a:sym typeface="Symbol"/>
              </a:rPr>
              <a:t> sphere </a:t>
            </a:r>
            <a:r>
              <a:rPr lang="en-US" sz="1800" dirty="0" smtClean="0">
                <a:solidFill>
                  <a:schemeClr val="accent2"/>
                </a:solidFill>
                <a:sym typeface="Symbol"/>
              </a:rPr>
              <a:t>[</a:t>
            </a:r>
            <a:r>
              <a:rPr lang="en-US" sz="1800" dirty="0" err="1" smtClean="0">
                <a:solidFill>
                  <a:schemeClr val="accent2"/>
                </a:solidFill>
                <a:sym typeface="Symbol"/>
              </a:rPr>
              <a:t>Feige</a:t>
            </a:r>
            <a:r>
              <a:rPr lang="en-US" sz="1800" dirty="0" smtClean="0">
                <a:solidFill>
                  <a:schemeClr val="accent2"/>
                </a:solidFill>
                <a:sym typeface="Symbol"/>
              </a:rPr>
              <a:t>-Kindler-O’Donnell, Kindler-O’Donnell-</a:t>
            </a:r>
            <a:r>
              <a:rPr lang="en-US" sz="1800" dirty="0" err="1" smtClean="0">
                <a:solidFill>
                  <a:schemeClr val="accent2"/>
                </a:solidFill>
                <a:sym typeface="Symbol"/>
              </a:rPr>
              <a:t>Rao-Wigderson</a:t>
            </a:r>
            <a:r>
              <a:rPr lang="en-US" sz="1800" dirty="0" smtClean="0">
                <a:solidFill>
                  <a:schemeClr val="accent2"/>
                </a:solidFill>
                <a:sym typeface="Symbol"/>
              </a:rPr>
              <a:t>]</a:t>
            </a:r>
            <a:r>
              <a:rPr lang="en-US" sz="2800" dirty="0" smtClean="0">
                <a:sym typeface="Symbo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5104"/>
            <a:ext cx="89916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Coloring Two </a:t>
            </a:r>
            <a:r>
              <a:rPr lang="en-US" sz="2800" b="1" dirty="0" err="1" smtClean="0"/>
              <a:t>Prover</a:t>
            </a:r>
            <a:r>
              <a:rPr lang="en-US" sz="2800" b="1" dirty="0" smtClean="0"/>
              <a:t> Projection Game: </a:t>
            </a:r>
            <a:r>
              <a:rPr lang="en-US" sz="2800" dirty="0" smtClean="0"/>
              <a:t>Given graph </a:t>
            </a:r>
            <a:r>
              <a:rPr lang="en-US" sz="2800" dirty="0" smtClean="0">
                <a:solidFill>
                  <a:schemeClr val="accent1"/>
                </a:solidFill>
              </a:rPr>
              <a:t>G=(V,E)</a:t>
            </a:r>
            <a:r>
              <a:rPr lang="en-US" sz="2800" dirty="0" smtClean="0"/>
              <a:t>,</a:t>
            </a:r>
            <a:endParaRPr lang="en-US" sz="2800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Symbol"/>
              </a:rPr>
              <a:t>Pick uniformly </a:t>
            </a:r>
            <a:r>
              <a:rPr lang="en-US" sz="2800" dirty="0" err="1" smtClean="0">
                <a:solidFill>
                  <a:schemeClr val="accent1"/>
                </a:solidFill>
                <a:sym typeface="Symbol"/>
              </a:rPr>
              <a:t>vV</a:t>
            </a:r>
            <a:r>
              <a:rPr lang="en-US" sz="2800" dirty="0" smtClean="0">
                <a:sym typeface="Symbol"/>
              </a:rPr>
              <a:t> and two edges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{</a:t>
            </a:r>
            <a:r>
              <a:rPr lang="en-US" sz="2800" dirty="0" err="1" smtClean="0">
                <a:solidFill>
                  <a:schemeClr val="accent1"/>
                </a:solidFill>
                <a:sym typeface="Symbol"/>
              </a:rPr>
              <a:t>v,u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},{</a:t>
            </a:r>
            <a:r>
              <a:rPr lang="en-US" sz="2800" dirty="0" err="1" smtClean="0">
                <a:solidFill>
                  <a:schemeClr val="accent1"/>
                </a:solidFill>
                <a:sym typeface="Symbol"/>
              </a:rPr>
              <a:t>v,u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’}E</a:t>
            </a:r>
            <a:r>
              <a:rPr lang="en-US" sz="2800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Symbol"/>
              </a:rPr>
              <a:t>Each </a:t>
            </a:r>
            <a:r>
              <a:rPr lang="en-US" sz="2800" dirty="0" err="1" smtClean="0">
                <a:sym typeface="Symbol"/>
              </a:rPr>
              <a:t>prover</a:t>
            </a:r>
            <a:r>
              <a:rPr lang="en-US" sz="2800" dirty="0" smtClean="0">
                <a:sym typeface="Symbol"/>
              </a:rPr>
              <a:t> gets an edge. Answers: colors for endpoints.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Symbol"/>
              </a:rPr>
              <a:t>Check that the two </a:t>
            </a:r>
            <a:r>
              <a:rPr lang="en-US" sz="2800" dirty="0" err="1" smtClean="0">
                <a:sym typeface="Symbol"/>
              </a:rPr>
              <a:t>provers</a:t>
            </a:r>
            <a:r>
              <a:rPr lang="en-US" sz="2800" dirty="0" smtClean="0">
                <a:sym typeface="Symbol"/>
              </a:rPr>
              <a:t> agree on the color of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v</a:t>
            </a:r>
            <a:r>
              <a:rPr lang="en-US" sz="28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800" dirty="0" smtClean="0">
              <a:solidFill>
                <a:schemeClr val="accent2"/>
              </a:solidFill>
            </a:endParaRPr>
          </a:p>
        </p:txBody>
      </p:sp>
      <p:pic>
        <p:nvPicPr>
          <p:cNvPr id="7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914400" y="4267200"/>
            <a:ext cx="1472158" cy="1752600"/>
          </a:xfrm>
          <a:prstGeom prst="rect">
            <a:avLst/>
          </a:prstGeom>
          <a:noFill/>
        </p:spPr>
      </p:pic>
      <p:pic>
        <p:nvPicPr>
          <p:cNvPr id="4100" name="Picture 4" descr="http://images.clipartof.com/thumbnails/1046126-Royalty-Free-RF-Clip-Art-Illustration-Of-A-Cartoon-Black-And-White-Outline-Design-Of-A-Confused-Boy-Looking-Down-At-A-Question-Mark.jpg"/>
          <p:cNvPicPr>
            <a:picLocks noChangeAspect="1" noChangeArrowheads="1"/>
          </p:cNvPicPr>
          <p:nvPr/>
        </p:nvPicPr>
        <p:blipFill>
          <a:blip r:embed="rId4" cstate="print"/>
          <a:srcRect r="14897"/>
          <a:stretch>
            <a:fillRect/>
          </a:stretch>
        </p:blipFill>
        <p:spPr bwMode="auto">
          <a:xfrm>
            <a:off x="4038600" y="4419600"/>
            <a:ext cx="1175391" cy="142875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>
            <a:stCxn id="4100" idx="3"/>
            <a:endCxn id="20" idx="1"/>
          </p:cNvCxnSpPr>
          <p:nvPr/>
        </p:nvCxnSpPr>
        <p:spPr>
          <a:xfrm>
            <a:off x="5213991" y="5133975"/>
            <a:ext cx="1567809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100" idx="1"/>
            <a:endCxn id="7" idx="3"/>
          </p:cNvCxnSpPr>
          <p:nvPr/>
        </p:nvCxnSpPr>
        <p:spPr>
          <a:xfrm flipH="1">
            <a:off x="2386558" y="5133975"/>
            <a:ext cx="1652042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95600" y="4572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{</a:t>
            </a:r>
            <a:r>
              <a:rPr lang="en-US" sz="2800" dirty="0" err="1" smtClean="0"/>
              <a:t>v,u</a:t>
            </a:r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4572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{</a:t>
            </a:r>
            <a:r>
              <a:rPr lang="en-US" sz="2800" dirty="0" err="1" smtClean="0"/>
              <a:t>v,u</a:t>
            </a:r>
            <a:r>
              <a:rPr lang="en-US" sz="2800" dirty="0" smtClean="0"/>
              <a:t>’}</a:t>
            </a:r>
            <a:endParaRPr lang="en-US" sz="2800" dirty="0"/>
          </a:p>
        </p:txBody>
      </p:sp>
      <p:pic>
        <p:nvPicPr>
          <p:cNvPr id="20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6781800" y="4267200"/>
            <a:ext cx="1472158" cy="1752600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>
            <a:off x="2438400" y="5410200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105400" y="5410200"/>
            <a:ext cx="1600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14600" y="546729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v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B050"/>
                </a:solidFill>
              </a:rPr>
              <a:t>u</a:t>
            </a:r>
            <a:endParaRPr lang="en-US" sz="2800" baseline="-25000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05400" y="546729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v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7030A0"/>
                </a:solidFill>
              </a:rPr>
              <a:t>u’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133600" y="2667000"/>
            <a:ext cx="5181600" cy="563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dirty="0" err="1" smtClean="0">
                <a:solidFill>
                  <a:schemeClr val="accent4"/>
                </a:solidFill>
              </a:rPr>
              <a:t>val</a:t>
            </a:r>
            <a:r>
              <a:rPr lang="en-US" sz="3200" dirty="0" smtClean="0">
                <a:solidFill>
                  <a:schemeClr val="accent4"/>
                </a:solidFill>
              </a:rPr>
              <a:t>(</a:t>
            </a:r>
            <a:r>
              <a:rPr lang="en-US" sz="32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3200" dirty="0" smtClean="0">
                <a:solidFill>
                  <a:schemeClr val="accent4"/>
                </a:solidFill>
              </a:rPr>
              <a:t>) </a:t>
            </a:r>
            <a:r>
              <a:rPr lang="en-US" sz="3200" dirty="0" smtClean="0"/>
              <a:t>= max </a:t>
            </a:r>
            <a:r>
              <a:rPr lang="en-US" sz="3200" dirty="0" smtClean="0">
                <a:solidFill>
                  <a:schemeClr val="accent1"/>
                </a:solidFill>
              </a:rPr>
              <a:t>P(verifier accepts)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3703637"/>
            <a:ext cx="8305800" cy="2544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accent2"/>
                </a:solidFill>
              </a:rPr>
              <a:t>NP-hardness: </a:t>
            </a:r>
            <a:r>
              <a:rPr lang="en-US" dirty="0" smtClean="0"/>
              <a:t>It is NP-hard, given a game, to distinguish between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)=1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)&lt;1</a:t>
            </a:r>
            <a:r>
              <a:rPr lang="en-US" dirty="0" smtClean="0"/>
              <a:t>.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PCP Theorem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  <a:r>
              <a:rPr lang="en-US" dirty="0" smtClean="0"/>
              <a:t>It is NP-hard, given a game, to distinguish between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)=1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)&lt;0.99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263358" y="5715000"/>
            <a:ext cx="172824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0.01?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8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8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6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/>
      <p:bldP spid="17" grpId="0"/>
      <p:bldP spid="32" grpId="0"/>
      <p:bldP spid="33" grpId="0"/>
      <p:bldP spid="14" grpId="0" uiExpand="1" build="p" animBg="1"/>
      <p:bldP spid="15" grpId="0" build="p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Repetition: </a:t>
            </a:r>
            <a:br>
              <a:rPr lang="en-US" dirty="0" smtClean="0"/>
            </a:br>
            <a:r>
              <a:rPr lang="en-US" dirty="0" smtClean="0"/>
              <a:t>Sequential repetition with two </a:t>
            </a:r>
            <a:r>
              <a:rPr lang="en-US" dirty="0" err="1" smtClean="0"/>
              <a:t>provers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Product game 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baseline="30000" dirty="0" smtClean="0">
                <a:solidFill>
                  <a:schemeClr val="accent1"/>
                </a:solidFill>
              </a:rPr>
              <a:t>k</a:t>
            </a:r>
            <a:r>
              <a:rPr lang="en-US" sz="2800" dirty="0" smtClean="0"/>
              <a:t> </a:t>
            </a:r>
          </a:p>
        </p:txBody>
      </p:sp>
      <p:pic>
        <p:nvPicPr>
          <p:cNvPr id="4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914400" y="2590800"/>
            <a:ext cx="1472158" cy="1752600"/>
          </a:xfrm>
          <a:prstGeom prst="rect">
            <a:avLst/>
          </a:prstGeom>
          <a:noFill/>
        </p:spPr>
      </p:pic>
      <p:pic>
        <p:nvPicPr>
          <p:cNvPr id="5" name="Picture 4" descr="http://images.clipartof.com/thumbnails/1046126-Royalty-Free-RF-Clip-Art-Illustration-Of-A-Cartoon-Black-And-White-Outline-Design-Of-A-Confused-Boy-Looking-Down-At-A-Question-Mark.jpg"/>
          <p:cNvPicPr>
            <a:picLocks noChangeAspect="1" noChangeArrowheads="1"/>
          </p:cNvPicPr>
          <p:nvPr/>
        </p:nvPicPr>
        <p:blipFill>
          <a:blip r:embed="rId4" cstate="print"/>
          <a:srcRect r="14897"/>
          <a:stretch>
            <a:fillRect/>
          </a:stretch>
        </p:blipFill>
        <p:spPr bwMode="auto">
          <a:xfrm>
            <a:off x="4038600" y="2743200"/>
            <a:ext cx="1175391" cy="142875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>
            <a:stCxn id="5" idx="3"/>
            <a:endCxn id="10" idx="1"/>
          </p:cNvCxnSpPr>
          <p:nvPr/>
        </p:nvCxnSpPr>
        <p:spPr>
          <a:xfrm>
            <a:off x="5213991" y="3457575"/>
            <a:ext cx="1567809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1"/>
            <a:endCxn id="4" idx="3"/>
          </p:cNvCxnSpPr>
          <p:nvPr/>
        </p:nvCxnSpPr>
        <p:spPr>
          <a:xfrm flipH="1">
            <a:off x="2386558" y="3457575"/>
            <a:ext cx="1652042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670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k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’,…,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pic>
        <p:nvPicPr>
          <p:cNvPr id="10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6781800" y="2590800"/>
            <a:ext cx="1472158" cy="1752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2438400" y="3733800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05400" y="3733800"/>
            <a:ext cx="1600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7000" y="3657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endParaRPr lang="en-US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’,…,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76600" y="4495800"/>
            <a:ext cx="2667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</a:t>
            </a:r>
            <a:r>
              <a:rPr lang="en-US" sz="2800" dirty="0" smtClean="0"/>
              <a:t> </a:t>
            </a:r>
            <a:r>
              <a:rPr lang="en-US" sz="2800" dirty="0" err="1" smtClean="0"/>
              <a:t>val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dirty="0" smtClean="0"/>
              <a:t>)</a:t>
            </a:r>
            <a:r>
              <a:rPr lang="en-US" sz="2800" baseline="30000" dirty="0" smtClean="0">
                <a:solidFill>
                  <a:schemeClr val="accent1"/>
                </a:solidFill>
              </a:rPr>
              <a:t>k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85800" y="5334000"/>
            <a:ext cx="7696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 smtClean="0"/>
              <a:t>The Parallel Repetition Problem: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Symbol"/>
              </a:rPr>
              <a:t>≤</a:t>
            </a:r>
            <a:r>
              <a:rPr lang="en-US" sz="2800" dirty="0" smtClean="0"/>
              <a:t> </a:t>
            </a:r>
            <a:r>
              <a:rPr lang="en-US" sz="2800" dirty="0" err="1" smtClean="0"/>
              <a:t>val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dirty="0" smtClean="0"/>
              <a:t>)</a:t>
            </a:r>
            <a:r>
              <a:rPr lang="en-US" sz="2800" baseline="30000" dirty="0" smtClean="0">
                <a:solidFill>
                  <a:schemeClr val="accent1"/>
                </a:solidFill>
              </a:rPr>
              <a:t>k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??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2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2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3" grpId="0"/>
      <p:bldP spid="14" grpId="0"/>
      <p:bldP spid="16" grpId="0" build="p"/>
      <p:bldP spid="1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81916" y="5040868"/>
            <a:ext cx="32712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Raz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is tight!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6019799" y="2895600"/>
            <a:ext cx="1829685" cy="590550"/>
          </a:xfrm>
          <a:prstGeom prst="wedgeRectCallout">
            <a:avLst>
              <a:gd name="adj1" fmla="val -26813"/>
              <a:gd name="adj2" fmla="val 3969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Special cases analyzed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4"/>
                </a:solidFill>
              </a:rPr>
              <a:t>Twenty Five Years of Parallel Repetition Research</a:t>
            </a:r>
            <a:endParaRPr lang="en-US" sz="3200" b="1" dirty="0">
              <a:solidFill>
                <a:schemeClr val="accent4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3581400"/>
            <a:ext cx="8610600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3733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1990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429000"/>
            <a:ext cx="0" cy="3048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374546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1994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828800" y="3429000"/>
            <a:ext cx="0" cy="3048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ular Callout 10"/>
          <p:cNvSpPr/>
          <p:nvPr/>
        </p:nvSpPr>
        <p:spPr>
          <a:xfrm>
            <a:off x="61137" y="1653141"/>
            <a:ext cx="1221858" cy="1189517"/>
          </a:xfrm>
          <a:prstGeom prst="wedgeRectCallout">
            <a:avLst>
              <a:gd name="adj1" fmla="val -29156"/>
              <a:gd name="adj2" fmla="val 85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Problem posed by </a:t>
            </a:r>
            <a:r>
              <a:rPr lang="en-US" sz="1600" dirty="0" err="1" smtClean="0">
                <a:solidFill>
                  <a:schemeClr val="accent2"/>
                </a:solidFill>
              </a:rPr>
              <a:t>Fortnow</a:t>
            </a:r>
            <a:r>
              <a:rPr lang="en-US" sz="1600" dirty="0" smtClean="0">
                <a:solidFill>
                  <a:schemeClr val="accent2"/>
                </a:solidFill>
              </a:rPr>
              <a:t>, </a:t>
            </a:r>
            <a:r>
              <a:rPr lang="en-US" sz="1600" dirty="0" err="1" smtClean="0">
                <a:solidFill>
                  <a:schemeClr val="accent2"/>
                </a:solidFill>
              </a:rPr>
              <a:t>Rompel</a:t>
            </a:r>
            <a:r>
              <a:rPr lang="en-US" sz="1600" dirty="0" smtClean="0">
                <a:solidFill>
                  <a:schemeClr val="accent2"/>
                </a:solidFill>
              </a:rPr>
              <a:t>, </a:t>
            </a:r>
            <a:r>
              <a:rPr lang="en-US" sz="1600" dirty="0" err="1" smtClean="0">
                <a:solidFill>
                  <a:schemeClr val="accent2"/>
                </a:solidFill>
              </a:rPr>
              <a:t>Sipser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14300" y="4191000"/>
            <a:ext cx="2609407" cy="621296"/>
          </a:xfrm>
          <a:prstGeom prst="wedgeRectCallout">
            <a:avLst>
              <a:gd name="adj1" fmla="val -652"/>
              <a:gd name="adj2" fmla="val -10613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accent2"/>
                </a:solidFill>
              </a:rPr>
              <a:t>Feige,Kilian</a:t>
            </a:r>
            <a:r>
              <a:rPr lang="en-US" sz="1600" dirty="0" smtClean="0">
                <a:solidFill>
                  <a:schemeClr val="accent2"/>
                </a:solidFill>
              </a:rPr>
              <a:t>: Engineer </a:t>
            </a:r>
            <a:r>
              <a:rPr lang="en-US" sz="1600" i="1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 smtClean="0">
                <a:solidFill>
                  <a:schemeClr val="accent2"/>
                </a:solidFill>
              </a:rPr>
              <a:t> so </a:t>
            </a:r>
            <a:r>
              <a:rPr lang="en-US" sz="1600" i="1" dirty="0" err="1" smtClean="0">
                <a:solidFill>
                  <a:schemeClr val="accent1"/>
                </a:solidFill>
              </a:rPr>
              <a:t>val</a:t>
            </a:r>
            <a:r>
              <a:rPr lang="en-US" sz="1600" i="1" dirty="0" smtClean="0">
                <a:solidFill>
                  <a:schemeClr val="accent1"/>
                </a:solidFill>
              </a:rPr>
              <a:t>(</a:t>
            </a:r>
            <a:r>
              <a:rPr lang="en-US" sz="1600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1600" i="1" dirty="0" smtClean="0">
                <a:solidFill>
                  <a:schemeClr val="accent1"/>
                </a:solidFill>
              </a:rPr>
              <a:t>)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</a:t>
            </a:r>
            <a:r>
              <a:rPr lang="en-US" sz="1600" i="1" dirty="0" smtClean="0">
                <a:solidFill>
                  <a:schemeClr val="accent1"/>
                </a:solidFill>
              </a:rPr>
              <a:t>poly(1/k)</a:t>
            </a:r>
            <a:r>
              <a:rPr lang="en-US" sz="1600" i="1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1230718" y="1066800"/>
            <a:ext cx="3271284" cy="990600"/>
          </a:xfrm>
          <a:prstGeom prst="wedgeRectCallout">
            <a:avLst>
              <a:gd name="adj1" fmla="val -31065"/>
              <a:gd name="adj2" fmla="val 17699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accent2"/>
                </a:solidFill>
              </a:rPr>
              <a:t>Raz</a:t>
            </a:r>
            <a:r>
              <a:rPr lang="en-US" sz="2000" b="1" dirty="0" smtClean="0">
                <a:solidFill>
                  <a:schemeClr val="accent2"/>
                </a:solidFill>
              </a:rPr>
              <a:t>: If </a:t>
            </a:r>
            <a:r>
              <a:rPr lang="en-US" sz="2000" b="1" dirty="0" err="1" smtClean="0">
                <a:solidFill>
                  <a:schemeClr val="accent1"/>
                </a:solidFill>
              </a:rPr>
              <a:t>val</a:t>
            </a:r>
            <a:r>
              <a:rPr lang="en-US" sz="2000" b="1" dirty="0" smtClean="0">
                <a:solidFill>
                  <a:schemeClr val="accent1"/>
                </a:solidFill>
              </a:rPr>
              <a:t>(</a:t>
            </a:r>
            <a:r>
              <a:rPr lang="en-US" sz="2000" b="1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000" b="1" dirty="0">
                <a:solidFill>
                  <a:schemeClr val="accent1"/>
                </a:solidFill>
              </a:rPr>
              <a:t>)</a:t>
            </a:r>
            <a:r>
              <a:rPr lang="en-US" sz="2000" b="1" dirty="0">
                <a:solidFill>
                  <a:schemeClr val="accent1"/>
                </a:solidFill>
                <a:sym typeface="Symbol"/>
              </a:rPr>
              <a:t>=</a:t>
            </a:r>
            <a:r>
              <a:rPr lang="en-US" sz="2000" b="1" dirty="0">
                <a:solidFill>
                  <a:schemeClr val="accent1"/>
                </a:solidFill>
              </a:rPr>
              <a:t>1-</a:t>
            </a:r>
            <a:r>
              <a:rPr lang="en-US" sz="2000" b="1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2000" b="1" dirty="0" smtClean="0">
                <a:solidFill>
                  <a:schemeClr val="accent2"/>
                </a:solidFill>
                <a:sym typeface="Symbol"/>
              </a:rPr>
              <a:t> &amp; players’ answers in </a:t>
            </a:r>
            <a:r>
              <a:rPr lang="en-US" sz="2000" b="1" dirty="0" smtClean="0">
                <a:solidFill>
                  <a:schemeClr val="accent1"/>
                </a:solidFill>
                <a:sym typeface="Symbol"/>
              </a:rPr>
              <a:t></a:t>
            </a:r>
            <a:r>
              <a:rPr lang="en-US" sz="2000" b="1" dirty="0" smtClean="0">
                <a:solidFill>
                  <a:schemeClr val="accent2"/>
                </a:solidFill>
                <a:sym typeface="Symbol"/>
              </a:rPr>
              <a:t>, </a:t>
            </a:r>
            <a:r>
              <a:rPr lang="en-US" sz="2000" b="1" dirty="0" smtClean="0">
                <a:sym typeface="Symbol"/>
              </a:rPr>
              <a:t> </a:t>
            </a:r>
          </a:p>
          <a:p>
            <a:pPr algn="ctr"/>
            <a:r>
              <a:rPr lang="en-US" sz="2000" b="1" i="1" dirty="0" err="1" smtClean="0">
                <a:solidFill>
                  <a:schemeClr val="accent1"/>
                </a:solidFill>
              </a:rPr>
              <a:t>val</a:t>
            </a:r>
            <a:r>
              <a:rPr lang="en-US" sz="2000" b="1" i="1" dirty="0" smtClean="0">
                <a:solidFill>
                  <a:schemeClr val="accent1"/>
                </a:solidFill>
              </a:rPr>
              <a:t>(</a:t>
            </a:r>
            <a:r>
              <a:rPr lang="en-US" sz="2000" b="1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000" b="1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2000" b="1" i="1" dirty="0" smtClean="0">
                <a:solidFill>
                  <a:schemeClr val="accent1"/>
                </a:solidFill>
              </a:rPr>
              <a:t>)</a:t>
            </a:r>
            <a:r>
              <a:rPr lang="en-US" sz="2000" b="1" i="1" dirty="0" smtClean="0">
                <a:solidFill>
                  <a:schemeClr val="accent1"/>
                </a:solidFill>
                <a:sym typeface="Symbol"/>
              </a:rPr>
              <a:t> </a:t>
            </a:r>
            <a:r>
              <a:rPr lang="en-US" sz="2000" b="1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2000" b="1" dirty="0">
                <a:solidFill>
                  <a:schemeClr val="accent1"/>
                </a:solidFill>
                <a:sym typeface="Symbol"/>
              </a:rPr>
              <a:t>1-(</a:t>
            </a:r>
            <a:r>
              <a:rPr lang="en-US" sz="2000" b="1" baseline="30000" dirty="0" smtClean="0">
                <a:solidFill>
                  <a:schemeClr val="accent1"/>
                </a:solidFill>
                <a:sym typeface="Symbol"/>
              </a:rPr>
              <a:t>32</a:t>
            </a:r>
            <a:r>
              <a:rPr lang="en-US" sz="2000" b="1" dirty="0" smtClean="0">
                <a:solidFill>
                  <a:schemeClr val="accent1"/>
                </a:solidFill>
                <a:sym typeface="Symbol"/>
              </a:rPr>
              <a:t>))</a:t>
            </a:r>
            <a:r>
              <a:rPr lang="en-US" sz="2000" b="1" baseline="30000" dirty="0" smtClean="0">
                <a:solidFill>
                  <a:schemeClr val="accent1"/>
                </a:solidFill>
              </a:rPr>
              <a:t>k/2log</a:t>
            </a:r>
            <a:r>
              <a:rPr lang="en-US" sz="2000" b="1" baseline="30000" dirty="0">
                <a:solidFill>
                  <a:schemeClr val="accent1"/>
                </a:solidFill>
              </a:rPr>
              <a:t>|</a:t>
            </a:r>
            <a:r>
              <a:rPr lang="en-US" sz="2000" b="1" baseline="30000" dirty="0">
                <a:solidFill>
                  <a:schemeClr val="accent1"/>
                </a:solidFill>
                <a:sym typeface="Symbol"/>
              </a:rPr>
              <a:t></a:t>
            </a:r>
            <a:r>
              <a:rPr lang="en-US" sz="2000" b="1" baseline="30000" dirty="0">
                <a:solidFill>
                  <a:schemeClr val="accent1"/>
                </a:solidFill>
              </a:rPr>
              <a:t>|</a:t>
            </a:r>
            <a:r>
              <a:rPr lang="en-US" sz="2000" b="1" i="1" dirty="0" smtClean="0">
                <a:solidFill>
                  <a:schemeClr val="accent2"/>
                </a:solidFill>
              </a:rPr>
              <a:t>.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374546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2007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43600" y="3429000"/>
            <a:ext cx="0" cy="3048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ular Callout 17"/>
          <p:cNvSpPr/>
          <p:nvPr/>
        </p:nvSpPr>
        <p:spPr>
          <a:xfrm>
            <a:off x="2628900" y="2362200"/>
            <a:ext cx="3271284" cy="838200"/>
          </a:xfrm>
          <a:prstGeom prst="wedgeRectCallout">
            <a:avLst>
              <a:gd name="adj1" fmla="val 49975"/>
              <a:gd name="adj2" fmla="val 6592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Holenstein</a:t>
            </a:r>
            <a:r>
              <a:rPr lang="en-US" dirty="0" smtClean="0">
                <a:solidFill>
                  <a:schemeClr val="accent2"/>
                </a:solidFill>
              </a:rPr>
              <a:t> simplifies! </a:t>
            </a:r>
            <a:r>
              <a:rPr lang="en-US" sz="1600" dirty="0" smtClean="0">
                <a:solidFill>
                  <a:schemeClr val="accent2"/>
                </a:solidFill>
              </a:rPr>
              <a:t>If </a:t>
            </a:r>
            <a:r>
              <a:rPr lang="en-US" sz="1600" dirty="0" err="1" smtClean="0">
                <a:solidFill>
                  <a:schemeClr val="accent1"/>
                </a:solidFill>
              </a:rPr>
              <a:t>val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>
                <a:solidFill>
                  <a:schemeClr val="accent1"/>
                </a:solidFill>
              </a:rPr>
              <a:t>)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=</a:t>
            </a:r>
            <a:r>
              <a:rPr lang="en-US" sz="1600" dirty="0">
                <a:solidFill>
                  <a:schemeClr val="accent1"/>
                </a:solidFill>
              </a:rPr>
              <a:t>1-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 &amp; players’ answers in 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</a:t>
            </a:r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, </a:t>
            </a:r>
            <a:r>
              <a:rPr lang="en-US" sz="1600" dirty="0" smtClean="0">
                <a:sym typeface="Symbol"/>
              </a:rPr>
              <a:t> </a:t>
            </a:r>
          </a:p>
          <a:p>
            <a:pPr algn="ctr"/>
            <a:r>
              <a:rPr lang="en-US" sz="1600" i="1" dirty="0" err="1" smtClean="0">
                <a:solidFill>
                  <a:schemeClr val="accent1"/>
                </a:solidFill>
              </a:rPr>
              <a:t>val</a:t>
            </a:r>
            <a:r>
              <a:rPr lang="en-US" sz="1600" i="1" dirty="0" smtClean="0">
                <a:solidFill>
                  <a:schemeClr val="accent1"/>
                </a:solidFill>
              </a:rPr>
              <a:t>(</a:t>
            </a:r>
            <a:r>
              <a:rPr lang="en-US" sz="1600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1600" i="1" dirty="0" smtClean="0">
                <a:solidFill>
                  <a:schemeClr val="accent1"/>
                </a:solidFill>
              </a:rPr>
              <a:t>)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 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1-(</a:t>
            </a:r>
            <a:r>
              <a:rPr lang="en-US" sz="1600" baseline="30000" dirty="0" smtClean="0">
                <a:solidFill>
                  <a:srgbClr val="FF0000"/>
                </a:solidFill>
                <a:sym typeface="Symbol"/>
              </a:rPr>
              <a:t>3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))</a:t>
            </a:r>
            <a:r>
              <a:rPr lang="en-US" sz="1600" baseline="30000" dirty="0" smtClean="0">
                <a:solidFill>
                  <a:schemeClr val="accent1"/>
                </a:solidFill>
              </a:rPr>
              <a:t>k/2log</a:t>
            </a:r>
            <a:r>
              <a:rPr lang="en-US" sz="1600" baseline="30000" dirty="0">
                <a:solidFill>
                  <a:schemeClr val="accent1"/>
                </a:solidFill>
              </a:rPr>
              <a:t>|</a:t>
            </a:r>
            <a:r>
              <a:rPr lang="en-US" sz="1600" baseline="30000" dirty="0">
                <a:solidFill>
                  <a:schemeClr val="accent1"/>
                </a:solidFill>
                <a:sym typeface="Symbol"/>
              </a:rPr>
              <a:t></a:t>
            </a:r>
            <a:r>
              <a:rPr lang="en-US" sz="1600" baseline="30000" dirty="0">
                <a:solidFill>
                  <a:schemeClr val="accent1"/>
                </a:solidFill>
              </a:rPr>
              <a:t>|</a:t>
            </a:r>
            <a:r>
              <a:rPr lang="en-US" sz="1600" i="1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3281916" y="4214037"/>
            <a:ext cx="3271284" cy="762000"/>
          </a:xfrm>
          <a:prstGeom prst="wedgeRectCallout">
            <a:avLst>
              <a:gd name="adj1" fmla="val 39358"/>
              <a:gd name="adj2" fmla="val -6390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Rao: For projection games, </a:t>
            </a:r>
            <a:r>
              <a:rPr lang="en-US" sz="1600" dirty="0" smtClean="0">
                <a:solidFill>
                  <a:schemeClr val="accent2"/>
                </a:solidFill>
              </a:rPr>
              <a:t>if </a:t>
            </a:r>
            <a:r>
              <a:rPr lang="en-US" sz="1600" dirty="0" err="1" smtClean="0">
                <a:solidFill>
                  <a:schemeClr val="accent1"/>
                </a:solidFill>
              </a:rPr>
              <a:t>val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>
                <a:solidFill>
                  <a:schemeClr val="accent1"/>
                </a:solidFill>
              </a:rPr>
              <a:t>)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=</a:t>
            </a:r>
            <a:r>
              <a:rPr lang="en-US" sz="1600" dirty="0">
                <a:solidFill>
                  <a:schemeClr val="accent1"/>
                </a:solidFill>
              </a:rPr>
              <a:t>1-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 &amp; players’ answers in 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</a:t>
            </a:r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, </a:t>
            </a:r>
            <a:r>
              <a:rPr lang="en-US" sz="1600" dirty="0" smtClean="0">
                <a:sym typeface="Symbol"/>
              </a:rPr>
              <a:t> </a:t>
            </a:r>
          </a:p>
          <a:p>
            <a:pPr algn="ctr"/>
            <a:r>
              <a:rPr lang="en-US" sz="1600" i="1" dirty="0" err="1" smtClean="0">
                <a:solidFill>
                  <a:schemeClr val="accent1"/>
                </a:solidFill>
              </a:rPr>
              <a:t>val</a:t>
            </a:r>
            <a:r>
              <a:rPr lang="en-US" sz="1600" i="1" dirty="0" smtClean="0">
                <a:solidFill>
                  <a:schemeClr val="accent1"/>
                </a:solidFill>
              </a:rPr>
              <a:t>(</a:t>
            </a:r>
            <a:r>
              <a:rPr lang="en-US" sz="1600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1600" i="1" dirty="0" smtClean="0">
                <a:solidFill>
                  <a:schemeClr val="accent1"/>
                </a:solidFill>
              </a:rPr>
              <a:t>)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 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1-(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1600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))</a:t>
            </a:r>
            <a:r>
              <a:rPr lang="el-GR" sz="1600" baseline="30000" dirty="0" smtClean="0">
                <a:solidFill>
                  <a:schemeClr val="accent1"/>
                </a:solidFill>
                <a:sym typeface="Symbol"/>
              </a:rPr>
              <a:t>Ω</a:t>
            </a:r>
            <a:r>
              <a:rPr lang="en-US" sz="1600" baseline="30000" dirty="0" smtClean="0">
                <a:solidFill>
                  <a:schemeClr val="accent1"/>
                </a:solidFill>
                <a:sym typeface="Symbol"/>
              </a:rPr>
              <a:t>(k)</a:t>
            </a:r>
            <a:r>
              <a:rPr lang="en-US" sz="1600" i="1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4579088" y="5562600"/>
            <a:ext cx="3279258" cy="838200"/>
          </a:xfrm>
          <a:prstGeom prst="wedgeRectCallout">
            <a:avLst>
              <a:gd name="adj1" fmla="val 11845"/>
              <a:gd name="adj2" fmla="val -25185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accent2"/>
                </a:solidFill>
              </a:rPr>
              <a:t>Impagliazzo,Kabanets,Wigderson</a:t>
            </a:r>
            <a:r>
              <a:rPr lang="en-US" sz="1600" dirty="0" smtClean="0">
                <a:solidFill>
                  <a:schemeClr val="accent2"/>
                </a:solidFill>
              </a:rPr>
              <a:t>: </a:t>
            </a:r>
            <a:r>
              <a:rPr lang="en-US" sz="1600" dirty="0" err="1" smtClean="0">
                <a:solidFill>
                  <a:schemeClr val="accent2"/>
                </a:solidFill>
              </a:rPr>
              <a:t>Feige-Kilian</a:t>
            </a:r>
            <a:r>
              <a:rPr lang="en-US" sz="1600" dirty="0" smtClean="0">
                <a:solidFill>
                  <a:schemeClr val="accent2"/>
                </a:solidFill>
              </a:rPr>
              <a:t> engineering of </a:t>
            </a:r>
            <a:r>
              <a:rPr lang="en-US" sz="1600" i="1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yields </a:t>
            </a:r>
            <a:r>
              <a:rPr lang="en-US" sz="1600" i="1" dirty="0" err="1" smtClean="0">
                <a:solidFill>
                  <a:schemeClr val="accent1"/>
                </a:solidFill>
              </a:rPr>
              <a:t>val</a:t>
            </a:r>
            <a:r>
              <a:rPr lang="en-US" sz="1600" i="1" dirty="0" smtClean="0">
                <a:solidFill>
                  <a:schemeClr val="accent1"/>
                </a:solidFill>
              </a:rPr>
              <a:t>(</a:t>
            </a:r>
            <a:r>
              <a:rPr lang="en-US" sz="1600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1600" i="1" dirty="0" smtClean="0">
                <a:solidFill>
                  <a:schemeClr val="accent1"/>
                </a:solidFill>
              </a:rPr>
              <a:t>)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 </a:t>
            </a:r>
            <a:r>
              <a:rPr lang="en-US" sz="1600" dirty="0" err="1" smtClean="0">
                <a:solidFill>
                  <a:schemeClr val="accent1"/>
                </a:solidFill>
                <a:sym typeface="Symbol"/>
              </a:rPr>
              <a:t>exp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(-</a:t>
            </a:r>
            <a:r>
              <a:rPr lang="el-GR" sz="1600" dirty="0" smtClean="0">
                <a:solidFill>
                  <a:schemeClr val="accent1"/>
                </a:solidFill>
                <a:sym typeface="Symbol"/>
              </a:rPr>
              <a:t>Ω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l-GR" sz="1600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k))</a:t>
            </a:r>
            <a:r>
              <a:rPr lang="en-US" sz="1600" i="1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374546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2014</a:t>
            </a:r>
            <a:endParaRPr lang="en-US" sz="24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8458200" y="3429000"/>
            <a:ext cx="0" cy="30480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ular Callout 11"/>
          <p:cNvSpPr/>
          <p:nvPr/>
        </p:nvSpPr>
        <p:spPr>
          <a:xfrm>
            <a:off x="609600" y="2895600"/>
            <a:ext cx="1066800" cy="590550"/>
          </a:xfrm>
          <a:prstGeom prst="wedge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Partial results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4846674" y="1705860"/>
            <a:ext cx="3657600" cy="548241"/>
          </a:xfrm>
          <a:prstGeom prst="wedgeRectCallout">
            <a:avLst>
              <a:gd name="adj1" fmla="val 39825"/>
              <a:gd name="adj2" fmla="val 24856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/>
                </a:solidFill>
              </a:rPr>
              <a:t>Dinur,Steurer</a:t>
            </a:r>
            <a:r>
              <a:rPr lang="en-US" dirty="0" smtClean="0">
                <a:solidFill>
                  <a:schemeClr val="accent2"/>
                </a:solidFill>
              </a:rPr>
              <a:t>: For projection games, </a:t>
            </a:r>
            <a:r>
              <a:rPr lang="en-US" i="1" dirty="0" err="1" smtClean="0">
                <a:solidFill>
                  <a:schemeClr val="accent1"/>
                </a:solidFill>
              </a:rPr>
              <a:t>val</a:t>
            </a:r>
            <a:r>
              <a:rPr lang="en-US" i="1" dirty="0" smtClean="0">
                <a:solidFill>
                  <a:schemeClr val="accent1"/>
                </a:solidFill>
              </a:rPr>
              <a:t>(</a:t>
            </a:r>
            <a:r>
              <a:rPr lang="en-US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i="1" dirty="0" smtClean="0">
                <a:solidFill>
                  <a:schemeClr val="accent1"/>
                </a:solidFill>
              </a:rPr>
              <a:t>)</a:t>
            </a:r>
            <a:r>
              <a:rPr lang="en-US" i="1" dirty="0" smtClean="0">
                <a:solidFill>
                  <a:schemeClr val="accent1"/>
                </a:solidFill>
                <a:sym typeface="Symbol"/>
              </a:rPr>
              <a:t> (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dirty="0">
                <a:solidFill>
                  <a:schemeClr val="accent1"/>
                </a:solidFill>
              </a:rPr>
              <a:t>val(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i="1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i="1" baseline="30000" dirty="0" smtClean="0">
                <a:solidFill>
                  <a:srgbClr val="FF0000"/>
                </a:solidFill>
                <a:sym typeface="Symbol"/>
              </a:rPr>
              <a:t>k/2</a:t>
            </a:r>
            <a:r>
              <a:rPr lang="en-US" i="1" dirty="0" smtClean="0">
                <a:solidFill>
                  <a:schemeClr val="accent2"/>
                </a:solidFill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ectangular Callout 26"/>
          <p:cNvSpPr/>
          <p:nvPr/>
        </p:nvSpPr>
        <p:spPr>
          <a:xfrm>
            <a:off x="5334000" y="899559"/>
            <a:ext cx="3657600" cy="548241"/>
          </a:xfrm>
          <a:prstGeom prst="wedgeRectCallout">
            <a:avLst>
              <a:gd name="adj1" fmla="val 34787"/>
              <a:gd name="adj2" fmla="val 38173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Current result: </a:t>
            </a:r>
            <a:r>
              <a:rPr lang="en-US" dirty="0" smtClean="0">
                <a:solidFill>
                  <a:schemeClr val="accent2"/>
                </a:solidFill>
              </a:rPr>
              <a:t>Can engineer projection 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so </a:t>
            </a:r>
            <a:r>
              <a:rPr lang="en-US" i="1" dirty="0" err="1" smtClean="0">
                <a:solidFill>
                  <a:schemeClr val="accent1"/>
                </a:solidFill>
              </a:rPr>
              <a:t>val</a:t>
            </a:r>
            <a:r>
              <a:rPr lang="en-US" i="1" dirty="0" smtClean="0">
                <a:solidFill>
                  <a:schemeClr val="accent1"/>
                </a:solidFill>
              </a:rPr>
              <a:t>(</a:t>
            </a:r>
            <a:r>
              <a:rPr lang="en-US" i="1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baseline="30000" dirty="0" smtClean="0">
                <a:solidFill>
                  <a:schemeClr val="accent1"/>
                </a:solidFill>
              </a:rPr>
              <a:t>k</a:t>
            </a:r>
            <a:r>
              <a:rPr lang="en-US" i="1" dirty="0" smtClean="0">
                <a:solidFill>
                  <a:schemeClr val="accent1"/>
                </a:solidFill>
              </a:rPr>
              <a:t>)</a:t>
            </a:r>
            <a:r>
              <a:rPr lang="en-US" i="1" dirty="0" smtClean="0">
                <a:solidFill>
                  <a:schemeClr val="accent1"/>
                </a:solidFill>
                <a:sym typeface="Symbol"/>
              </a:rPr>
              <a:t> </a:t>
            </a:r>
            <a:r>
              <a:rPr lang="en-US" dirty="0" err="1" smtClean="0">
                <a:solidFill>
                  <a:schemeClr val="accent1"/>
                </a:solidFill>
              </a:rPr>
              <a:t>val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i="1" baseline="30000" dirty="0" smtClean="0">
                <a:solidFill>
                  <a:schemeClr val="accent1"/>
                </a:solidFill>
                <a:sym typeface="Symbol"/>
              </a:rPr>
              <a:t>k</a:t>
            </a:r>
            <a:r>
              <a:rPr lang="en-US" i="1" dirty="0" smtClean="0">
                <a:solidFill>
                  <a:schemeClr val="accent2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+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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>
          <a:xfrm>
            <a:off x="6845594" y="4290810"/>
            <a:ext cx="2133601" cy="1194718"/>
          </a:xfrm>
          <a:prstGeom prst="wedgeRectCallout">
            <a:avLst>
              <a:gd name="adj1" fmla="val -20349"/>
              <a:gd name="adj2" fmla="val -9858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accent2"/>
                </a:solidFill>
              </a:rPr>
              <a:t>Raz</a:t>
            </a:r>
            <a:r>
              <a:rPr lang="en-US" sz="1600" dirty="0" smtClean="0">
                <a:solidFill>
                  <a:schemeClr val="accent2"/>
                </a:solidFill>
              </a:rPr>
              <a:t>-Rosen: If </a:t>
            </a:r>
            <a:r>
              <a:rPr lang="en-US" sz="16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 smtClean="0">
                <a:solidFill>
                  <a:schemeClr val="accent2"/>
                </a:solidFill>
              </a:rPr>
              <a:t> projection game on expander &amp; </a:t>
            </a:r>
            <a:r>
              <a:rPr lang="en-US" sz="1600" dirty="0" err="1">
                <a:solidFill>
                  <a:schemeClr val="accent1"/>
                </a:solidFill>
              </a:rPr>
              <a:t>val</a:t>
            </a:r>
            <a:r>
              <a:rPr lang="en-US" sz="1600" dirty="0">
                <a:solidFill>
                  <a:schemeClr val="accent1"/>
                </a:solidFill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dirty="0">
                <a:solidFill>
                  <a:schemeClr val="accent1"/>
                </a:solidFill>
              </a:rPr>
              <a:t>)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=</a:t>
            </a:r>
            <a:r>
              <a:rPr lang="en-US" sz="1600" dirty="0">
                <a:solidFill>
                  <a:schemeClr val="accent1"/>
                </a:solidFill>
              </a:rPr>
              <a:t>1-</a:t>
            </a:r>
            <a:r>
              <a:rPr lang="en-US" sz="1600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</a:p>
          <a:p>
            <a:pPr algn="ctr"/>
            <a:r>
              <a:rPr lang="en-US" sz="1600" i="1" dirty="0" err="1" smtClean="0">
                <a:solidFill>
                  <a:schemeClr val="accent1"/>
                </a:solidFill>
              </a:rPr>
              <a:t>val</a:t>
            </a:r>
            <a:r>
              <a:rPr lang="en-US" sz="1600" i="1" dirty="0" smtClean="0">
                <a:solidFill>
                  <a:schemeClr val="accent1"/>
                </a:solidFill>
              </a:rPr>
              <a:t>(</a:t>
            </a:r>
            <a:r>
              <a:rPr lang="en-US" sz="1600" i="1" dirty="0" err="1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16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1600" i="1" dirty="0" smtClean="0">
                <a:solidFill>
                  <a:schemeClr val="accent1"/>
                </a:solidFill>
              </a:rPr>
              <a:t>)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 (</a:t>
            </a:r>
            <a:r>
              <a:rPr lang="en-US" sz="1600" dirty="0">
                <a:solidFill>
                  <a:schemeClr val="accent1"/>
                </a:solidFill>
              </a:rPr>
              <a:t>1-</a:t>
            </a:r>
            <a:r>
              <a:rPr lang="en-US" sz="1600" dirty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sz="1600" i="1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l-GR" sz="1600" i="1" baseline="30000" dirty="0" smtClean="0">
                <a:solidFill>
                  <a:srgbClr val="FF0000"/>
                </a:solidFill>
                <a:sym typeface="Symbol"/>
              </a:rPr>
              <a:t>Ω</a:t>
            </a:r>
            <a:r>
              <a:rPr lang="en-US" sz="1600" i="1" baseline="30000" dirty="0" smtClean="0">
                <a:solidFill>
                  <a:srgbClr val="FF0000"/>
                </a:solidFill>
                <a:sym typeface="Symbol"/>
              </a:rPr>
              <a:t>(k)</a:t>
            </a:r>
            <a:r>
              <a:rPr lang="en-US" sz="1600" i="1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Basics of Two </a:t>
            </a:r>
            <a:r>
              <a:rPr lang="en-US" b="1" dirty="0" err="1"/>
              <a:t>Prover</a:t>
            </a:r>
            <a:r>
              <a:rPr lang="en-US" b="1" dirty="0"/>
              <a:t> games </a:t>
            </a:r>
            <a:r>
              <a:rPr lang="en-US" dirty="0">
                <a:solidFill>
                  <a:schemeClr val="accent2"/>
                </a:solidFill>
              </a:rPr>
              <a:t>[</a:t>
            </a:r>
            <a:r>
              <a:rPr lang="en-US" dirty="0" smtClean="0">
                <a:solidFill>
                  <a:schemeClr val="accent2"/>
                </a:solidFill>
              </a:rPr>
              <a:t>BGKW’88]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3200400"/>
            <a:ext cx="899160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Hardness of approximation is based on </a:t>
            </a:r>
            <a:r>
              <a:rPr lang="en-US" b="1" dirty="0" smtClean="0">
                <a:solidFill>
                  <a:schemeClr val="accent2"/>
                </a:solidFill>
                <a:sym typeface="Symbol"/>
              </a:rPr>
              <a:t>projection games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(aka Label Cover).</a:t>
            </a:r>
          </a:p>
          <a:p>
            <a:r>
              <a:rPr lang="en-US" dirty="0" smtClean="0">
                <a:sym typeface="Symbol"/>
              </a:rPr>
              <a:t>Val(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ym typeface="Symbol"/>
              </a:rPr>
              <a:t>) – determines the hardness factor.</a:t>
            </a:r>
          </a:p>
          <a:p>
            <a:r>
              <a:rPr lang="en-US" dirty="0" smtClean="0">
                <a:sym typeface="Symbol"/>
              </a:rPr>
              <a:t>Size</a:t>
            </a:r>
            <a:r>
              <a:rPr lang="en-US" dirty="0">
                <a:sym typeface="Symbol"/>
              </a:rPr>
              <a:t>(</a:t>
            </a:r>
            <a:r>
              <a:rPr lang="en-US" dirty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=|R|</a:t>
            </a:r>
            <a:r>
              <a:rPr lang="en-US" dirty="0" smtClean="0">
                <a:sym typeface="Symbol"/>
              </a:rPr>
              <a:t>- determines reduction blow-up.</a:t>
            </a:r>
          </a:p>
          <a:p>
            <a:r>
              <a:rPr lang="en-US" dirty="0" smtClean="0">
                <a:sym typeface="Symbol"/>
              </a:rPr>
              <a:t>Alphabet size =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||</a:t>
            </a:r>
            <a:r>
              <a:rPr lang="en-US" dirty="0" smtClean="0">
                <a:sym typeface="Symbol"/>
              </a:rPr>
              <a:t> - also effects the blow-up.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0" y="1752600"/>
            <a:ext cx="5181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/>
                </a:solidFill>
              </a:rPr>
              <a:t>R </a:t>
            </a:r>
            <a:r>
              <a:rPr lang="en-US" dirty="0"/>
              <a:t>= </a:t>
            </a:r>
            <a:r>
              <a:rPr lang="en-US" dirty="0" smtClean="0"/>
              <a:t>randomness </a:t>
            </a:r>
            <a:r>
              <a:rPr lang="en-US" dirty="0"/>
              <a:t>strings</a:t>
            </a:r>
            <a:r>
              <a:rPr lang="en-US" dirty="0" smtClean="0"/>
              <a:t>.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err="1" smtClean="0">
                <a:solidFill>
                  <a:schemeClr val="accent1"/>
                </a:solidFill>
              </a:rPr>
              <a:t>PickTest</a:t>
            </a:r>
            <a:r>
              <a:rPr lang="en-US" dirty="0" smtClean="0"/>
              <a:t> : </a:t>
            </a:r>
            <a:r>
              <a:rPr lang="en-US" dirty="0" smtClean="0">
                <a:solidFill>
                  <a:schemeClr val="accent1"/>
                </a:solidFill>
              </a:rPr>
              <a:t>R</a:t>
            </a:r>
            <a:r>
              <a:rPr lang="en-US" dirty="0" smtClean="0">
                <a:sym typeface="Symbol"/>
              </a:rPr>
              <a:t> 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dirty="0" smtClean="0">
                <a:sym typeface="Symbol"/>
              </a:rPr>
              <a:t>. </a:t>
            </a:r>
          </a:p>
          <a:p>
            <a:r>
              <a:rPr lang="en-US" dirty="0" smtClean="0">
                <a:solidFill>
                  <a:schemeClr val="accent1"/>
                </a:solidFill>
                <a:sym typeface="Symbol"/>
              </a:rPr>
              <a:t></a:t>
            </a:r>
            <a:r>
              <a:rPr lang="en-US" dirty="0" smtClean="0">
                <a:sym typeface="Symbol"/>
              </a:rPr>
              <a:t> :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R</a:t>
            </a:r>
            <a:r>
              <a:rPr lang="en-US" dirty="0" smtClean="0">
                <a:sym typeface="Symbol"/>
              </a:rPr>
              <a:t>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</a:t>
            </a:r>
            <a:r>
              <a:rPr lang="en-US" dirty="0" smtClean="0">
                <a:sym typeface="Symbol"/>
              </a:rPr>
              <a:t>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</a:t>
            </a:r>
            <a:r>
              <a:rPr lang="en-US" dirty="0" smtClean="0">
                <a:sym typeface="Symbol"/>
              </a:rPr>
              <a:t> 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{</a:t>
            </a:r>
            <a:r>
              <a:rPr lang="en-US" dirty="0" err="1" smtClean="0">
                <a:solidFill>
                  <a:schemeClr val="accent1"/>
                </a:solidFill>
                <a:sym typeface="Symbol"/>
              </a:rPr>
              <a:t>accept,reject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}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257300"/>
            <a:ext cx="4419600" cy="2019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A game </a:t>
            </a:r>
            <a:r>
              <a:rPr lang="en-US" dirty="0" smtClean="0">
                <a:solidFill>
                  <a:schemeClr val="accent1"/>
                </a:solidFill>
                <a:latin typeface="Matura MT Script Capitals"/>
              </a:rPr>
              <a:t>G </a:t>
            </a:r>
            <a:r>
              <a:rPr lang="en-US" dirty="0" smtClean="0"/>
              <a:t>is defined by: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dirty="0" smtClean="0"/>
              <a:t> = set of questions.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  <a:sym typeface="Symbol"/>
              </a:rPr>
              <a:t></a:t>
            </a:r>
            <a:r>
              <a:rPr lang="en-US" dirty="0" smtClean="0">
                <a:sym typeface="Symbol"/>
              </a:rPr>
              <a:t> = set of answers.</a:t>
            </a:r>
          </a:p>
          <a:p>
            <a:endParaRPr lang="en-US" dirty="0" smtClean="0">
              <a:sym typeface="Symbol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352800" y="4343400"/>
            <a:ext cx="5410200" cy="2286000"/>
          </a:xfrm>
          <a:prstGeom prst="wedgeRoundRectCallout">
            <a:avLst>
              <a:gd name="adj1" fmla="val -30308"/>
              <a:gd name="adj2" fmla="val -5568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sym typeface="Symbol"/>
              </a:rPr>
              <a:t>there is a set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Y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, labels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L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for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Y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, a bipartite graph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G=(X,Y,E)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, and functions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{</a:t>
            </a:r>
            <a:r>
              <a:rPr lang="en-US" sz="2400" dirty="0" err="1">
                <a:solidFill>
                  <a:schemeClr val="accent1"/>
                </a:solidFill>
                <a:sym typeface="Symbol"/>
              </a:rPr>
              <a:t>f</a:t>
            </a:r>
            <a:r>
              <a:rPr lang="en-US" sz="2400" baseline="-25000" dirty="0" err="1">
                <a:solidFill>
                  <a:schemeClr val="accent1"/>
                </a:solidFill>
                <a:sym typeface="Symbol"/>
              </a:rPr>
              <a:t>e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: </a:t>
            </a:r>
            <a:r>
              <a:rPr lang="en-US" sz="2400" dirty="0">
                <a:solidFill>
                  <a:schemeClr val="accent1"/>
                </a:solidFill>
                <a:sym typeface="Symbol" panose="05050102010706020507" pitchFamily="18" charset="2"/>
              </a:rPr>
              <a:t>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 L}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. </a:t>
            </a:r>
            <a:r>
              <a:rPr lang="en-US" sz="2400" dirty="0" err="1">
                <a:solidFill>
                  <a:schemeClr val="tx1"/>
                </a:solidFill>
                <a:sym typeface="Symbol"/>
              </a:rPr>
              <a:t>PickTest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picks a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uniform </a:t>
            </a:r>
            <a:r>
              <a:rPr lang="en-US" sz="2400" dirty="0" err="1">
                <a:solidFill>
                  <a:schemeClr val="accent1"/>
                </a:solidFill>
                <a:sym typeface="Symbol"/>
              </a:rPr>
              <a:t>y</a:t>
            </a:r>
            <a:r>
              <a:rPr lang="en-US" sz="2400" dirty="0" err="1">
                <a:solidFill>
                  <a:schemeClr val="accent1"/>
                </a:solidFill>
                <a:sym typeface="Symbol" panose="05050102010706020507" pitchFamily="18" charset="2"/>
              </a:rPr>
              <a:t></a:t>
            </a:r>
            <a:r>
              <a:rPr lang="en-US" sz="2400" dirty="0" err="1">
                <a:solidFill>
                  <a:schemeClr val="accent1"/>
                </a:solidFill>
                <a:sym typeface="Symbol"/>
              </a:rPr>
              <a:t>Y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and two 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uniform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neighbors </a:t>
            </a:r>
            <a:r>
              <a:rPr lang="en-US" sz="2400" dirty="0" err="1">
                <a:solidFill>
                  <a:schemeClr val="accent1"/>
                </a:solidFill>
                <a:sym typeface="Symbol"/>
              </a:rPr>
              <a:t>x,x’</a:t>
            </a:r>
            <a:r>
              <a:rPr lang="en-US" sz="2400" dirty="0" err="1">
                <a:solidFill>
                  <a:schemeClr val="accent1"/>
                </a:solidFill>
                <a:sym typeface="Symbol" panose="05050102010706020507" pitchFamily="18" charset="2"/>
              </a:rPr>
              <a:t></a:t>
            </a:r>
            <a:r>
              <a:rPr lang="en-US" sz="2400" dirty="0" err="1">
                <a:solidFill>
                  <a:schemeClr val="accent1"/>
                </a:solidFill>
                <a:sym typeface="Symbol"/>
              </a:rPr>
              <a:t>X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;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(</a:t>
            </a:r>
            <a:r>
              <a:rPr lang="en-US" sz="2400" dirty="0" err="1" smtClean="0">
                <a:solidFill>
                  <a:schemeClr val="accent1"/>
                </a:solidFill>
                <a:sym typeface="Symbol"/>
              </a:rPr>
              <a:t>r,a,a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’)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accepts if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f</a:t>
            </a:r>
            <a:r>
              <a:rPr lang="en-US" sz="2400" baseline="-25000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2400" baseline="-25000" dirty="0" err="1">
                <a:solidFill>
                  <a:schemeClr val="accent1"/>
                </a:solidFill>
                <a:sym typeface="Symbol"/>
              </a:rPr>
              <a:t>x,y</a:t>
            </a:r>
            <a:r>
              <a:rPr lang="en-US" sz="2400" baseline="-25000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(a)=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f</a:t>
            </a:r>
            <a:r>
              <a:rPr lang="en-US" sz="2400" baseline="-25000" dirty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2400" baseline="-25000" dirty="0" err="1">
                <a:solidFill>
                  <a:schemeClr val="accent1"/>
                </a:solidFill>
                <a:sym typeface="Symbol"/>
              </a:rPr>
              <a:t>x’,y</a:t>
            </a:r>
            <a:r>
              <a:rPr lang="en-US" sz="2400" baseline="-25000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accent1"/>
                </a:solidFill>
                <a:sym typeface="Symbol"/>
              </a:rPr>
              <a:t>(a’)</a:t>
            </a:r>
            <a:r>
              <a:rPr lang="en-US" sz="2400" dirty="0" smtClean="0">
                <a:solidFill>
                  <a:schemeClr val="tx1"/>
                </a:solidFill>
                <a:sym typeface="Symbol"/>
              </a:rPr>
              <a:t>. </a:t>
            </a:r>
            <a:endParaRPr lang="en-US" sz="2400" dirty="0">
              <a:solidFill>
                <a:schemeClr val="tx1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51987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Parallel Repetition Might Not Decrease Value </a:t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err="1" smtClean="0">
                <a:solidFill>
                  <a:schemeClr val="accent2"/>
                </a:solidFill>
              </a:rPr>
              <a:t>Feige’s</a:t>
            </a:r>
            <a:r>
              <a:rPr lang="en-US" sz="3200" dirty="0" smtClean="0">
                <a:solidFill>
                  <a:schemeClr val="accent2"/>
                </a:solidFill>
              </a:rPr>
              <a:t> Non-Interactive Agreement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6858000" cy="24383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ym typeface="Symbol"/>
              </a:rPr>
              <a:t>Verifier picks random bits as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x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x’</a:t>
            </a:r>
            <a:r>
              <a:rPr lang="en-US" sz="2800" dirty="0" smtClean="0">
                <a:sym typeface="Symbol"/>
              </a:rPr>
              <a:t>.</a:t>
            </a:r>
          </a:p>
          <a:p>
            <a:r>
              <a:rPr lang="en-US" sz="2800" dirty="0" smtClean="0">
                <a:sym typeface="Symbol"/>
              </a:rPr>
              <a:t>Each player should respond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schemeClr val="accent1"/>
                </a:solidFill>
                <a:sym typeface="Symbol"/>
              </a:rPr>
              <a:t>player,bit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 smtClean="0"/>
          </a:p>
          <a:p>
            <a:r>
              <a:rPr lang="en-US" sz="2800" dirty="0" smtClean="0">
                <a:sym typeface="Symbol"/>
              </a:rPr>
              <a:t>Verifier accepts if both answered same player and his input bit.</a:t>
            </a:r>
          </a:p>
          <a:p>
            <a:endParaRPr lang="en-US" sz="2800" dirty="0"/>
          </a:p>
        </p:txBody>
      </p:sp>
      <p:pic>
        <p:nvPicPr>
          <p:cNvPr id="4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914400" y="3821668"/>
            <a:ext cx="1472158" cy="1752600"/>
          </a:xfrm>
          <a:prstGeom prst="rect">
            <a:avLst/>
          </a:prstGeom>
          <a:noFill/>
        </p:spPr>
      </p:pic>
      <p:pic>
        <p:nvPicPr>
          <p:cNvPr id="5" name="Picture 4" descr="http://images.clipartof.com/thumbnails/1046126-Royalty-Free-RF-Clip-Art-Illustration-Of-A-Cartoon-Black-And-White-Outline-Design-Of-A-Confused-Boy-Looking-Down-At-A-Question-Mark.jpg"/>
          <p:cNvPicPr>
            <a:picLocks noChangeAspect="1" noChangeArrowheads="1"/>
          </p:cNvPicPr>
          <p:nvPr/>
        </p:nvPicPr>
        <p:blipFill>
          <a:blip r:embed="rId4" cstate="print"/>
          <a:srcRect r="14897"/>
          <a:stretch>
            <a:fillRect/>
          </a:stretch>
        </p:blipFill>
        <p:spPr bwMode="auto">
          <a:xfrm>
            <a:off x="4038600" y="3974068"/>
            <a:ext cx="1175391" cy="142875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>
            <a:stCxn id="5" idx="3"/>
            <a:endCxn id="10" idx="1"/>
          </p:cNvCxnSpPr>
          <p:nvPr/>
        </p:nvCxnSpPr>
        <p:spPr>
          <a:xfrm>
            <a:off x="5213991" y="4688443"/>
            <a:ext cx="1567809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1"/>
            <a:endCxn id="4" idx="3"/>
          </p:cNvCxnSpPr>
          <p:nvPr/>
        </p:nvCxnSpPr>
        <p:spPr>
          <a:xfrm flipH="1">
            <a:off x="2386558" y="4688443"/>
            <a:ext cx="1652042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71800" y="412646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412646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pic>
        <p:nvPicPr>
          <p:cNvPr id="10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3" cstate="print"/>
          <a:srcRect l="9505" r="17109" b="6128"/>
          <a:stretch>
            <a:fillRect/>
          </a:stretch>
        </p:blipFill>
        <p:spPr bwMode="auto">
          <a:xfrm>
            <a:off x="6781800" y="3821668"/>
            <a:ext cx="1472158" cy="1752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2438400" y="4964668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05400" y="4964668"/>
            <a:ext cx="1600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7000" y="4974848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Wang,0</a:t>
            </a:r>
            <a:endParaRPr lang="en-US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496466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Wang,0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5574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Wang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5574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Mang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514600" y="6096000"/>
            <a:ext cx="3962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800" dirty="0" err="1" smtClean="0"/>
              <a:t>val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1"/>
                </a:solidFill>
              </a:rPr>
              <a:t>NIA</a:t>
            </a:r>
            <a:r>
              <a:rPr lang="en-US" sz="2800" dirty="0" smtClean="0"/>
              <a:t>) = ½.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en-US" sz="2800" dirty="0" smtClean="0">
                <a:solidFill>
                  <a:schemeClr val="accent1"/>
                </a:solidFill>
              </a:rPr>
              <a:t>NIA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= ?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8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8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8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3" grpId="0"/>
      <p:bldP spid="14" grpId="0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NIA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= </a:t>
            </a:r>
            <a:r>
              <a:rPr lang="en-US" dirty="0" err="1" smtClean="0"/>
              <a:t>val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NIA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chemeClr val="accent1"/>
                </a:solidFill>
              </a:rPr>
              <a:t>1/2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2502932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,x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pic>
        <p:nvPicPr>
          <p:cNvPr id="8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2" cstate="print"/>
          <a:srcRect l="9505" r="17109" b="6128"/>
          <a:stretch>
            <a:fillRect/>
          </a:stretch>
        </p:blipFill>
        <p:spPr bwMode="auto">
          <a:xfrm>
            <a:off x="914400" y="2133600"/>
            <a:ext cx="1472158" cy="1752600"/>
          </a:xfrm>
          <a:prstGeom prst="rect">
            <a:avLst/>
          </a:prstGeom>
          <a:noFill/>
        </p:spPr>
      </p:pic>
      <p:pic>
        <p:nvPicPr>
          <p:cNvPr id="9" name="Picture 8" descr="http://images.clipartof.com/thumbnails/1046126-Royalty-Free-RF-Clip-Art-Illustration-Of-A-Cartoon-Black-And-White-Outline-Design-Of-A-Confused-Boy-Looking-Down-At-A-Question-Mark.jpg"/>
          <p:cNvPicPr>
            <a:picLocks noChangeAspect="1" noChangeArrowheads="1"/>
          </p:cNvPicPr>
          <p:nvPr/>
        </p:nvPicPr>
        <p:blipFill>
          <a:blip r:embed="rId3" cstate="print"/>
          <a:srcRect r="14897"/>
          <a:stretch>
            <a:fillRect/>
          </a:stretch>
        </p:blipFill>
        <p:spPr bwMode="auto">
          <a:xfrm>
            <a:off x="4038600" y="2286000"/>
            <a:ext cx="1175391" cy="142875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>
            <a:stCxn id="9" idx="3"/>
            <a:endCxn id="14" idx="1"/>
          </p:cNvCxnSpPr>
          <p:nvPr/>
        </p:nvCxnSpPr>
        <p:spPr>
          <a:xfrm>
            <a:off x="5213991" y="3000375"/>
            <a:ext cx="1567809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1"/>
            <a:endCxn id="8" idx="3"/>
          </p:cNvCxnSpPr>
          <p:nvPr/>
        </p:nvCxnSpPr>
        <p:spPr>
          <a:xfrm flipH="1">
            <a:off x="2386558" y="3000375"/>
            <a:ext cx="1652042" cy="9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coloringcrew.estaticos.net/coloring-book/painted/201101/350f90fae523b0ca09c0eb8eb36432a4.png"/>
          <p:cNvPicPr>
            <a:picLocks noChangeAspect="1" noChangeArrowheads="1"/>
          </p:cNvPicPr>
          <p:nvPr/>
        </p:nvPicPr>
        <p:blipFill>
          <a:blip r:embed="rId2" cstate="print"/>
          <a:srcRect l="9505" r="17109" b="6128"/>
          <a:stretch>
            <a:fillRect/>
          </a:stretch>
        </p:blipFill>
        <p:spPr bwMode="auto">
          <a:xfrm>
            <a:off x="6781800" y="2133600"/>
            <a:ext cx="1472158" cy="1752600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>
            <a:off x="2438400" y="3276600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05400" y="3276600"/>
            <a:ext cx="1600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67000" y="328678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Wang,x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Mang,x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0" y="3276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Wang,x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’</a:t>
            </a:r>
          </a:p>
          <a:p>
            <a:r>
              <a:rPr lang="en-US" sz="2800" dirty="0" smtClean="0"/>
              <a:t>Mang,x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219200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Wang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62600" y="2502932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’,x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762000" y="4953000"/>
            <a:ext cx="7391400" cy="13716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sym typeface="Symbol"/>
              </a:rPr>
              <a:t>Verifier accepts in first round with </a:t>
            </a:r>
            <a:r>
              <a:rPr lang="en-US" sz="2800" dirty="0" err="1" smtClean="0">
                <a:sym typeface="Symbol"/>
              </a:rPr>
              <a:t>prob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1/2</a:t>
            </a:r>
            <a:r>
              <a:rPr lang="en-US" sz="2800" dirty="0" smtClean="0">
                <a:sym typeface="Symbol"/>
              </a:rPr>
              <a:t>.</a:t>
            </a:r>
          </a:p>
          <a:p>
            <a:r>
              <a:rPr lang="en-US" sz="2800" dirty="0" smtClean="0">
                <a:sym typeface="Symbol"/>
              </a:rPr>
              <a:t>Conditioned on acceptance in first round, </a:t>
            </a:r>
            <a:r>
              <a:rPr lang="en-US" sz="2800" dirty="0" smtClean="0">
                <a:solidFill>
                  <a:schemeClr val="accent1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1"/>
                </a:solidFill>
              </a:rPr>
              <a:t>1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=</a:t>
            </a:r>
            <a:r>
              <a:rPr lang="en-US" sz="2800" dirty="0" smtClean="0">
                <a:solidFill>
                  <a:schemeClr val="accent1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’</a:t>
            </a:r>
            <a:r>
              <a:rPr lang="en-US" sz="2800" dirty="0" smtClean="0">
                <a:sym typeface="Symbol"/>
              </a:rPr>
              <a:t>, i.e., probability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of acceptance in second round.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21" grpId="0"/>
      <p:bldP spid="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thra.com/assets/images/magnifying-gla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8600"/>
            <a:ext cx="2514600" cy="163239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Parallel Repetition is Subt</a:t>
            </a:r>
            <a:r>
              <a:rPr lang="en-US" sz="6000" b="1" dirty="0" smtClean="0"/>
              <a:t>le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0"/>
            <a:ext cx="84582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)=P(x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agree)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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P(x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agree|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agree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focus on a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sub-game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,x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agree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Its value might be much higher than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atura MT Script Capitals"/>
                <a:ea typeface="+mn-ea"/>
                <a:cs typeface="+mn-cs"/>
              </a:rPr>
              <a:t>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6248400" y="76200"/>
            <a:ext cx="457200" cy="4419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Work: Engineer The Game so </a:t>
            </a:r>
            <a:br>
              <a:rPr lang="en-US" dirty="0" smtClean="0"/>
            </a:br>
            <a:r>
              <a:rPr lang="en-US" b="1" dirty="0" smtClean="0">
                <a:solidFill>
                  <a:schemeClr val="accent2"/>
                </a:solidFill>
              </a:rPr>
              <a:t>Parallel Repetition </a:t>
            </a:r>
            <a:r>
              <a:rPr lang="en-US" b="1" dirty="0" smtClean="0">
                <a:solidFill>
                  <a:schemeClr val="accent2"/>
                </a:solidFill>
                <a:sym typeface="Symbol"/>
              </a:rPr>
              <a:t> </a:t>
            </a:r>
            <a:r>
              <a:rPr lang="en-US" b="1" dirty="0" smtClean="0">
                <a:solidFill>
                  <a:schemeClr val="accent2"/>
                </a:solidFill>
              </a:rPr>
              <a:t>Sequential Repetition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648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sz="2800" dirty="0" smtClean="0">
                <a:solidFill>
                  <a:schemeClr val="accent1"/>
                </a:solidFill>
              </a:rPr>
              <a:t>-</a:t>
            </a:r>
            <a:r>
              <a:rPr lang="en-US" sz="2800" b="1" dirty="0" smtClean="0">
                <a:solidFill>
                  <a:schemeClr val="accent4"/>
                </a:solidFill>
              </a:rPr>
              <a:t>Fortification:</a:t>
            </a:r>
            <a:r>
              <a:rPr lang="en-US" sz="2800" dirty="0" smtClean="0"/>
              <a:t> Simple, natural, transformation on projection games; maintains the value of the game, somewhat increases size and alphabet.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algn="ctr"/>
            <a:r>
              <a:rPr lang="en-US" sz="2800" b="1" dirty="0" smtClean="0">
                <a:solidFill>
                  <a:schemeClr val="accent4"/>
                </a:solidFill>
              </a:rPr>
              <a:t>Parallel repetition theorem:</a:t>
            </a:r>
            <a:r>
              <a:rPr lang="en-US" sz="2800" dirty="0" smtClean="0"/>
              <a:t> for 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sz="2800" dirty="0" smtClean="0"/>
              <a:t>-fortified 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dirty="0" smtClean="0"/>
              <a:t>,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≤ poly()(#labels)</a:t>
            </a:r>
            <a:r>
              <a:rPr lang="en-US" sz="2800" baseline="30000" dirty="0" smtClean="0">
                <a:solidFill>
                  <a:schemeClr val="accent1"/>
                </a:solidFill>
                <a:sym typeface="Symbol"/>
              </a:rPr>
              <a:t>-k </a:t>
            </a:r>
            <a:r>
              <a:rPr lang="en-US" sz="2800" dirty="0" smtClean="0">
                <a:sym typeface="Symbol"/>
              </a:rPr>
              <a:t>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val</a:t>
            </a:r>
            <a:r>
              <a:rPr lang="en-US" sz="2800" dirty="0" smtClean="0">
                <a:solidFill>
                  <a:schemeClr val="accent1"/>
                </a:solidFill>
              </a:rPr>
              <a:t>(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baseline="30000" dirty="0" smtClean="0">
                <a:solidFill>
                  <a:schemeClr val="accent1"/>
                </a:solidFill>
              </a:rPr>
              <a:t>k</a:t>
            </a:r>
            <a:r>
              <a:rPr lang="en-US" sz="2800" dirty="0" smtClean="0">
                <a:solidFill>
                  <a:schemeClr val="accent1"/>
                </a:solidFill>
              </a:rPr>
              <a:t>) </a:t>
            </a:r>
            <a:r>
              <a:rPr lang="en-US" sz="2800" dirty="0" smtClean="0"/>
              <a:t>≤ </a:t>
            </a:r>
            <a:r>
              <a:rPr lang="en-US" sz="2800" dirty="0" err="1" smtClean="0">
                <a:solidFill>
                  <a:schemeClr val="accent1"/>
                </a:solidFill>
              </a:rPr>
              <a:t>val</a:t>
            </a:r>
            <a:r>
              <a:rPr lang="en-US" sz="2800" dirty="0" smtClean="0">
                <a:solidFill>
                  <a:schemeClr val="accent1"/>
                </a:solidFill>
              </a:rPr>
              <a:t>(</a:t>
            </a:r>
            <a:r>
              <a:rPr lang="en-US" sz="2800" dirty="0" smtClean="0">
                <a:solidFill>
                  <a:schemeClr val="accent1"/>
                </a:solidFill>
                <a:latin typeface="Matura MT Script Capitals"/>
              </a:rPr>
              <a:t>G</a:t>
            </a:r>
            <a:r>
              <a:rPr lang="en-US" sz="2800" dirty="0" smtClean="0">
                <a:solidFill>
                  <a:schemeClr val="accent1"/>
                </a:solidFill>
              </a:rPr>
              <a:t>)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sz="2800" dirty="0" err="1" smtClean="0"/>
              <a:t>+</a:t>
            </a:r>
            <a:r>
              <a:rPr lang="en-US" sz="2800" dirty="0" err="1" smtClean="0">
                <a:solidFill>
                  <a:schemeClr val="accent1"/>
                </a:solidFill>
              </a:rPr>
              <a:t>O</a:t>
            </a:r>
            <a:r>
              <a:rPr lang="en-US" sz="2800" dirty="0" smtClean="0">
                <a:solidFill>
                  <a:schemeClr val="accent1"/>
                </a:solidFill>
              </a:rPr>
              <a:t>(k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)</a:t>
            </a:r>
            <a:endParaRPr lang="en-US" sz="2800" baseline="30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chemeClr val="accent4"/>
              </a:solidFill>
            </a:endParaRPr>
          </a:p>
        </p:txBody>
      </p:sp>
      <p:sp>
        <p:nvSpPr>
          <p:cNvPr id="4" name="7-Point Star 3"/>
          <p:cNvSpPr/>
          <p:nvPr/>
        </p:nvSpPr>
        <p:spPr>
          <a:xfrm rot="20844506">
            <a:off x="5660881" y="5680930"/>
            <a:ext cx="3997470" cy="1047027"/>
          </a:xfrm>
          <a:prstGeom prst="star7">
            <a:avLst>
              <a:gd name="adj" fmla="val 36458"/>
              <a:gd name="hf" fmla="val 102572"/>
              <a:gd name="vf" fmla="val 105210"/>
            </a:avLst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No Round Left Behind®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20830813">
            <a:off x="255487" y="4367418"/>
            <a:ext cx="2590800" cy="533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Combinatorial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19400" y="3124200"/>
            <a:ext cx="3124200" cy="12954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 smtClean="0">
                <a:solidFill>
                  <a:schemeClr val="tx1"/>
                </a:solidFill>
              </a:rPr>
              <a:t>fortified </a:t>
            </a:r>
            <a:r>
              <a:rPr lang="en-US" i="1" dirty="0" smtClean="0">
                <a:solidFill>
                  <a:schemeClr val="tx1"/>
                </a:solidFill>
                <a:latin typeface="Matura MT Script Capitals"/>
              </a:rPr>
              <a:t>G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14800" y="3429000"/>
            <a:ext cx="990600" cy="685800"/>
          </a:xfrm>
          <a:prstGeom prst="roundRect">
            <a:avLst/>
          </a:prstGeom>
          <a:solidFill>
            <a:srgbClr val="FCD1A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Matura MT Script Capitals"/>
              </a:rPr>
              <a:t>G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Shape 14"/>
          <p:cNvCxnSpPr>
            <a:stCxn id="8" idx="2"/>
            <a:endCxn id="8" idx="3"/>
          </p:cNvCxnSpPr>
          <p:nvPr/>
        </p:nvCxnSpPr>
        <p:spPr>
          <a:xfrm rot="5400000" flipH="1" flipV="1">
            <a:off x="4838700" y="3314700"/>
            <a:ext cx="647700" cy="1562100"/>
          </a:xfrm>
          <a:prstGeom prst="bentConnector4">
            <a:avLst>
              <a:gd name="adj1" fmla="val -35294"/>
              <a:gd name="adj2" fmla="val 148084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4038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repeat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 rot="319631">
            <a:off x="2713056" y="5765911"/>
            <a:ext cx="3794087" cy="877067"/>
          </a:xfrm>
          <a:prstGeom prst="foldedCorner">
            <a:avLst>
              <a:gd name="adj" fmla="val 15663"/>
            </a:avLst>
          </a:prstGeom>
          <a:solidFill>
            <a:schemeClr val="accent6"/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</a:rPr>
              <a:t>Compare to </a:t>
            </a:r>
          </a:p>
          <a:p>
            <a:pPr algn="ctr"/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val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NIA</a:t>
            </a:r>
            <a:r>
              <a:rPr lang="en-US" sz="2800" baseline="30000" dirty="0" err="1" smtClean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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val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(NIA)</a:t>
            </a:r>
            <a:r>
              <a:rPr lang="en-US" sz="2800" baseline="300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k/2</a:t>
            </a:r>
            <a:endParaRPr lang="en-US" sz="2800" baseline="30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8" grpId="0" uiExpand="1" animBg="1"/>
      <p:bldP spid="9" grpId="0" uiExpand="1" animBg="1"/>
      <p:bldP spid="17" grpId="0" uiExpand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7225</TotalTime>
  <Words>1418</Words>
  <Application>Microsoft Office PowerPoint</Application>
  <PresentationFormat>On-screen Show (4:3)</PresentationFormat>
  <Paragraphs>167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Symbol</vt:lpstr>
      <vt:lpstr>Arial</vt:lpstr>
      <vt:lpstr>Matura MT Script Capitals</vt:lpstr>
      <vt:lpstr>Office Theme</vt:lpstr>
      <vt:lpstr>Parallel Repetition From Fortification</vt:lpstr>
      <vt:lpstr>PowerPoint Presentation</vt:lpstr>
      <vt:lpstr>Parallel Repetition:  Sequential repetition with two provers??</vt:lpstr>
      <vt:lpstr>Twenty Five Years of Parallel Repetition Research</vt:lpstr>
      <vt:lpstr>Basics of Two Prover games [BGKW’88]</vt:lpstr>
      <vt:lpstr>Parallel Repetition Might Not Decrease Value  Feige’s Non-Interactive Agreement</vt:lpstr>
      <vt:lpstr>val(NIA2) = val(NIA) = 1/2</vt:lpstr>
      <vt:lpstr>Parallel Repetition is Subtle</vt:lpstr>
      <vt:lpstr>This Work: Engineer The Game so  Parallel Repetition  Sequential Repetition</vt:lpstr>
      <vt:lpstr>Implication to PCP –  Combinatorial PCP with Low Error</vt:lpstr>
      <vt:lpstr>Fortification</vt:lpstr>
      <vt:lpstr>PowerPoint Presentation</vt:lpstr>
      <vt:lpstr>Squaring: For -fortified G,  ≤ /(2#colors)  val(G2) ≤ val(G)2 +2</vt:lpstr>
      <vt:lpstr>The Influence of Parallel Repetition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Repetition From Fortification</dc:title>
  <dc:creator>Dana</dc:creator>
  <cp:lastModifiedBy>dana</cp:lastModifiedBy>
  <cp:revision>462</cp:revision>
  <dcterms:created xsi:type="dcterms:W3CDTF">2014-05-07T21:48:40Z</dcterms:created>
  <dcterms:modified xsi:type="dcterms:W3CDTF">2015-08-19T21:11:08Z</dcterms:modified>
</cp:coreProperties>
</file>