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64" r:id="rId2"/>
    <p:sldId id="269" r:id="rId3"/>
    <p:sldId id="268" r:id="rId4"/>
    <p:sldId id="271" r:id="rId5"/>
    <p:sldId id="270" r:id="rId6"/>
    <p:sldId id="272" r:id="rId7"/>
    <p:sldId id="273" r:id="rId8"/>
    <p:sldId id="275" r:id="rId9"/>
    <p:sldId id="274" r:id="rId10"/>
    <p:sldId id="319" r:id="rId11"/>
    <p:sldId id="277" r:id="rId12"/>
    <p:sldId id="256" r:id="rId13"/>
    <p:sldId id="280" r:id="rId14"/>
    <p:sldId id="278" r:id="rId15"/>
    <p:sldId id="281" r:id="rId16"/>
    <p:sldId id="282" r:id="rId17"/>
    <p:sldId id="283" r:id="rId18"/>
    <p:sldId id="295" r:id="rId19"/>
    <p:sldId id="286" r:id="rId20"/>
    <p:sldId id="287" r:id="rId21"/>
    <p:sldId id="288" r:id="rId22"/>
    <p:sldId id="290" r:id="rId23"/>
    <p:sldId id="284" r:id="rId24"/>
    <p:sldId id="289" r:id="rId25"/>
    <p:sldId id="293" r:id="rId26"/>
    <p:sldId id="291" r:id="rId27"/>
    <p:sldId id="300" r:id="rId28"/>
    <p:sldId id="302" r:id="rId29"/>
    <p:sldId id="303" r:id="rId30"/>
    <p:sldId id="304" r:id="rId31"/>
    <p:sldId id="296" r:id="rId32"/>
    <p:sldId id="292" r:id="rId33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04D"/>
    <a:srgbClr val="FFC000"/>
    <a:srgbClr val="00B050"/>
    <a:srgbClr val="000000"/>
    <a:srgbClr val="403152"/>
    <a:srgbClr val="7F7F7F"/>
    <a:srgbClr val="4F81BD"/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0290" autoAdjust="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2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06" y="-102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1BFE5B-4A59-470A-A4D6-D6B4F9321224}" type="doc">
      <dgm:prSet loTypeId="urn:microsoft.com/office/officeart/2005/8/layout/default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E27B174-705F-40D1-A99D-2358927589F3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Max-3SAT</a:t>
          </a:r>
          <a:endParaRPr lang="en-US" dirty="0">
            <a:solidFill>
              <a:schemeClr val="tx1"/>
            </a:solidFill>
          </a:endParaRPr>
        </a:p>
      </dgm:t>
    </dgm:pt>
    <dgm:pt modelId="{D183932D-840F-4159-8A2C-B402CEBE435F}" type="parTrans" cxnId="{7EB267FC-64AD-4A55-8F62-05BA8B45C43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10250B6-FB99-40B3-B78B-7371A7D1E832}" type="sibTrans" cxnId="{7EB267FC-64AD-4A55-8F62-05BA8B45C43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29C249C-A756-43DF-B503-31973397EF6A}">
      <dgm:prSet phldrT="[Text]"/>
      <dgm:spPr/>
      <dgm:t>
        <a:bodyPr/>
        <a:lstStyle/>
        <a:p>
          <a:r>
            <a:rPr lang="en-US" smtClean="0">
              <a:solidFill>
                <a:schemeClr val="tx1"/>
              </a:solidFill>
            </a:rPr>
            <a:t>Max-3LIN</a:t>
          </a:r>
          <a:endParaRPr lang="en-US" dirty="0">
            <a:solidFill>
              <a:schemeClr val="tx1"/>
            </a:solidFill>
          </a:endParaRPr>
        </a:p>
      </dgm:t>
    </dgm:pt>
    <dgm:pt modelId="{027BFE8B-4C75-4F80-A932-4FACE0650374}" type="parTrans" cxnId="{9B6A5FE0-45A5-4203-8558-FA13D5ACEAD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BB90F28-9C23-4C5A-ABCB-A7BE33E89DBC}" type="sibTrans" cxnId="{9B6A5FE0-45A5-4203-8558-FA13D5ACEAD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9F4853B-3CF0-435B-9CC7-7C461D016AEE}">
      <dgm:prSet phldrT="[Text]"/>
      <dgm:spPr/>
      <dgm:t>
        <a:bodyPr/>
        <a:lstStyle/>
        <a:p>
          <a:r>
            <a:rPr lang="en-US" smtClean="0">
              <a:solidFill>
                <a:schemeClr val="tx1"/>
              </a:solidFill>
            </a:rPr>
            <a:t>Clique</a:t>
          </a:r>
          <a:endParaRPr lang="en-US" dirty="0">
            <a:solidFill>
              <a:schemeClr val="tx1"/>
            </a:solidFill>
          </a:endParaRPr>
        </a:p>
      </dgm:t>
    </dgm:pt>
    <dgm:pt modelId="{B2D79864-40B2-411C-AE66-0BEDCCB31398}" type="parTrans" cxnId="{A0CBE39E-10E3-493A-B43C-121D81AE0D0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7612BAA-5619-46D1-B9B4-EC75991D097D}" type="sibTrans" cxnId="{A0CBE39E-10E3-493A-B43C-121D81AE0D0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33E8A18-6385-425C-A532-518AA389BAD2}">
      <dgm:prSet phldrT="[Text]"/>
      <dgm:spPr/>
      <dgm:t>
        <a:bodyPr/>
        <a:lstStyle/>
        <a:p>
          <a:r>
            <a:rPr lang="en-US" smtClean="0">
              <a:solidFill>
                <a:schemeClr val="tx1"/>
              </a:solidFill>
            </a:rPr>
            <a:t>Closest Vector Problem</a:t>
          </a:r>
          <a:endParaRPr lang="en-US" dirty="0">
            <a:solidFill>
              <a:schemeClr val="tx1"/>
            </a:solidFill>
          </a:endParaRPr>
        </a:p>
      </dgm:t>
    </dgm:pt>
    <dgm:pt modelId="{8F651911-0731-4D70-B86C-B4D26A68CE52}" type="parTrans" cxnId="{FB5CC85E-F1EA-4EF3-82C1-B44A96E754B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92A7ED1-2377-4E60-8D30-68278ABC92A3}" type="sibTrans" cxnId="{FB5CC85E-F1EA-4EF3-82C1-B44A96E754B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8023B15-60DE-4F3E-9D9C-E5A7D9858563}">
      <dgm:prSet phldrT="[Text]"/>
      <dgm:spPr/>
      <dgm:t>
        <a:bodyPr/>
        <a:lstStyle/>
        <a:p>
          <a:r>
            <a:rPr lang="en-US" smtClean="0">
              <a:solidFill>
                <a:schemeClr val="tx1"/>
              </a:solidFill>
            </a:rPr>
            <a:t>Set-Cover</a:t>
          </a:r>
          <a:endParaRPr lang="en-US" dirty="0">
            <a:solidFill>
              <a:schemeClr val="tx1"/>
            </a:solidFill>
          </a:endParaRPr>
        </a:p>
      </dgm:t>
    </dgm:pt>
    <dgm:pt modelId="{FE06E7D3-49C6-460F-B2B2-D95DAC19C96B}" type="parTrans" cxnId="{40D35CFC-30BC-46F6-A5DB-F0CE7C54484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5CE72C2-351B-43DF-81AF-F47B5C964D85}" type="sibTrans" cxnId="{40D35CFC-30BC-46F6-A5DB-F0CE7C54484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C6AFCB5-00B6-439A-9633-FC649BF3FAC2}">
      <dgm:prSet phldrT="[Text]"/>
      <dgm:spPr/>
      <dgm:t>
        <a:bodyPr/>
        <a:lstStyle/>
        <a:p>
          <a:r>
            <a:rPr lang="en-US" smtClean="0">
              <a:solidFill>
                <a:schemeClr val="tx1"/>
              </a:solidFill>
            </a:rPr>
            <a:t>Independent Set</a:t>
          </a:r>
          <a:endParaRPr lang="en-US" dirty="0">
            <a:solidFill>
              <a:schemeClr val="tx1"/>
            </a:solidFill>
          </a:endParaRPr>
        </a:p>
      </dgm:t>
    </dgm:pt>
    <dgm:pt modelId="{0E4DC077-E75F-4E17-944F-7AB80A84FE98}" type="parTrans" cxnId="{2047650E-4D55-4724-9AF6-78FD44E2F25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1CC6630-3261-4CD4-B9E0-43B3A6F003B3}" type="sibTrans" cxnId="{2047650E-4D55-4724-9AF6-78FD44E2F25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2912234-AD34-400C-AECD-B5B75CE7A8A5}">
      <dgm:prSet phldrT="[Text]"/>
      <dgm:spPr/>
      <dgm:t>
        <a:bodyPr/>
        <a:lstStyle/>
        <a:p>
          <a:r>
            <a:rPr lang="en-US" smtClean="0">
              <a:solidFill>
                <a:schemeClr val="tx1"/>
              </a:solidFill>
            </a:rPr>
            <a:t>Densest Subgraph</a:t>
          </a:r>
          <a:endParaRPr lang="en-US" dirty="0">
            <a:solidFill>
              <a:schemeClr val="tx1"/>
            </a:solidFill>
          </a:endParaRPr>
        </a:p>
      </dgm:t>
    </dgm:pt>
    <dgm:pt modelId="{3AACE567-0E7F-49F7-B7DD-98F4CAD0FC9E}" type="parTrans" cxnId="{7798A8B7-E318-4C43-8B22-EE46A6EF412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CD1CCB8-E19A-4DFE-8B6C-BF372D352B88}" type="sibTrans" cxnId="{7798A8B7-E318-4C43-8B22-EE46A6EF412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FBC664F-C328-4C40-8CBA-5C59A1F4BAA6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Max-CSP</a:t>
          </a:r>
          <a:endParaRPr lang="en-US" dirty="0">
            <a:solidFill>
              <a:schemeClr val="tx1"/>
            </a:solidFill>
          </a:endParaRPr>
        </a:p>
      </dgm:t>
    </dgm:pt>
    <dgm:pt modelId="{9D9195CA-126B-4DCA-802D-7613C2FA6D66}" type="parTrans" cxnId="{57769AF3-B7C5-42C2-B335-12C4041FD7E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A706EF3-1763-4063-9E1B-35BC98884DB0}" type="sibTrans" cxnId="{57769AF3-B7C5-42C2-B335-12C4041FD7E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693EDE0-CC41-4C18-A0E9-03E68506DB3F}">
      <dgm:prSet phldrT="[Text]"/>
      <dgm:spPr/>
      <dgm:t>
        <a:bodyPr/>
        <a:lstStyle/>
        <a:p>
          <a:r>
            <a:rPr lang="en-US" smtClean="0">
              <a:solidFill>
                <a:schemeClr val="tx1"/>
              </a:solidFill>
            </a:rPr>
            <a:t>Directed Sparsest Cut</a:t>
          </a:r>
          <a:endParaRPr lang="en-US" dirty="0">
            <a:solidFill>
              <a:schemeClr val="tx1"/>
            </a:solidFill>
          </a:endParaRPr>
        </a:p>
      </dgm:t>
    </dgm:pt>
    <dgm:pt modelId="{B878D766-A16A-4BE2-BC11-7E2F0D01A7DB}" type="parTrans" cxnId="{B4CE6DF2-282C-4596-84BB-29F120245CE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7909375-0EA4-4DC8-83CB-4580FEEDFC09}" type="sibTrans" cxnId="{B4CE6DF2-282C-4596-84BB-29F120245CE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7C05992-1876-4C9C-A034-ED79FCA01D7E}">
      <dgm:prSet phldrT="[Text]"/>
      <dgm:spPr/>
      <dgm:t>
        <a:bodyPr/>
        <a:lstStyle/>
        <a:p>
          <a:r>
            <a:rPr lang="en-US" smtClean="0">
              <a:solidFill>
                <a:schemeClr val="tx1"/>
              </a:solidFill>
            </a:rPr>
            <a:t>Directed Multi-cut</a:t>
          </a:r>
          <a:endParaRPr lang="en-US" dirty="0">
            <a:solidFill>
              <a:schemeClr val="tx1"/>
            </a:solidFill>
          </a:endParaRPr>
        </a:p>
      </dgm:t>
    </dgm:pt>
    <dgm:pt modelId="{252DED1F-BAC2-449A-B727-E5F3FDDAD542}" type="parTrans" cxnId="{148F1FB1-AD9D-4077-9D01-E0B4B251BBF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A06FDD3-BB25-47B3-A013-B62BBCB4F75F}" type="sibTrans" cxnId="{148F1FB1-AD9D-4077-9D01-E0B4B251BBF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2767759-39B2-41E7-BE01-3BA38F56D71F}">
      <dgm:prSet phldrT="[Text]"/>
      <dgm:spPr/>
      <dgm:t>
        <a:bodyPr/>
        <a:lstStyle/>
        <a:p>
          <a:r>
            <a:rPr lang="en-US" smtClean="0">
              <a:solidFill>
                <a:schemeClr val="tx1"/>
              </a:solidFill>
            </a:rPr>
            <a:t>K-Spanner</a:t>
          </a:r>
          <a:endParaRPr lang="en-US" dirty="0">
            <a:solidFill>
              <a:schemeClr val="tx1"/>
            </a:solidFill>
          </a:endParaRPr>
        </a:p>
      </dgm:t>
    </dgm:pt>
    <dgm:pt modelId="{A24B808F-6CED-4AF0-8140-44B3166B444A}" type="parTrans" cxnId="{A5BAA076-B561-4F26-955F-453B168337F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3FAF23E-7DF4-4153-B196-45CE0A808DB0}" type="sibTrans" cxnId="{A5BAA076-B561-4F26-955F-453B168337F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05E25B7-240F-40A8-84A9-BBDF12B54EFF}">
      <dgm:prSet phldrT="[Text]"/>
      <dgm:spPr/>
      <dgm:t>
        <a:bodyPr/>
        <a:lstStyle/>
        <a:p>
          <a:r>
            <a:rPr lang="en-US" smtClean="0">
              <a:solidFill>
                <a:schemeClr val="tx1"/>
              </a:solidFill>
            </a:rPr>
            <a:t>…..</a:t>
          </a:r>
          <a:endParaRPr lang="en-US" dirty="0">
            <a:solidFill>
              <a:schemeClr val="tx1"/>
            </a:solidFill>
          </a:endParaRPr>
        </a:p>
      </dgm:t>
    </dgm:pt>
    <dgm:pt modelId="{A21C53E0-837E-4B0C-BDA0-26D0E9F638AB}" type="parTrans" cxnId="{335D2674-8D7C-41EE-8963-91D0D9BA987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4358F11-9875-44C3-8A12-105FA61A92BE}" type="sibTrans" cxnId="{335D2674-8D7C-41EE-8963-91D0D9BA987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5C2AF56-B419-4EFF-AB71-AC887D46C18F}" type="pres">
      <dgm:prSet presAssocID="{311BFE5B-4A59-470A-A4D6-D6B4F932122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6E1CA0D-635C-437A-AF1B-DFEFE715B2EE}" type="pres">
      <dgm:prSet presAssocID="{AE27B174-705F-40D1-A99D-2358927589F3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1EBACA-9629-43EC-9397-F67BA225E3F5}" type="pres">
      <dgm:prSet presAssocID="{110250B6-FB99-40B3-B78B-7371A7D1E832}" presName="sibTrans" presStyleCnt="0"/>
      <dgm:spPr/>
    </dgm:pt>
    <dgm:pt modelId="{EA5732BF-209B-4E9F-A93B-7070AF027997}" type="pres">
      <dgm:prSet presAssocID="{029C249C-A756-43DF-B503-31973397EF6A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6A1E74-53A9-4781-A011-E04F3C516884}" type="pres">
      <dgm:prSet presAssocID="{EBB90F28-9C23-4C5A-ABCB-A7BE33E89DBC}" presName="sibTrans" presStyleCnt="0"/>
      <dgm:spPr/>
    </dgm:pt>
    <dgm:pt modelId="{6BDF389B-FB1C-491D-A732-18929953FAE3}" type="pres">
      <dgm:prSet presAssocID="{7FBC664F-C328-4C40-8CBA-5C59A1F4BAA6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92A809-CA87-45F0-B45B-EE01FFC49275}" type="pres">
      <dgm:prSet presAssocID="{7A706EF3-1763-4063-9E1B-35BC98884DB0}" presName="sibTrans" presStyleCnt="0"/>
      <dgm:spPr/>
    </dgm:pt>
    <dgm:pt modelId="{EAA5E156-BF71-443A-BF6D-EB553CDB7B04}" type="pres">
      <dgm:prSet presAssocID="{18023B15-60DE-4F3E-9D9C-E5A7D9858563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47A789-0600-412D-9568-8E0F832182D0}" type="pres">
      <dgm:prSet presAssocID="{B5CE72C2-351B-43DF-81AF-F47B5C964D85}" presName="sibTrans" presStyleCnt="0"/>
      <dgm:spPr/>
    </dgm:pt>
    <dgm:pt modelId="{9A4F0667-DEE8-45E9-9DB0-075464FF11D7}" type="pres">
      <dgm:prSet presAssocID="{E9F4853B-3CF0-435B-9CC7-7C461D016AEE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3067DD-DA9D-4C80-A352-10D8CA9532AF}" type="pres">
      <dgm:prSet presAssocID="{77612BAA-5619-46D1-B9B4-EC75991D097D}" presName="sibTrans" presStyleCnt="0"/>
      <dgm:spPr/>
    </dgm:pt>
    <dgm:pt modelId="{E47F5F64-12C8-405E-BBF2-86CF2BFEC88A}" type="pres">
      <dgm:prSet presAssocID="{9C6AFCB5-00B6-439A-9633-FC649BF3FAC2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E57941-36CB-4B60-AC29-80351CE88D0B}" type="pres">
      <dgm:prSet presAssocID="{41CC6630-3261-4CD4-B9E0-43B3A6F003B3}" presName="sibTrans" presStyleCnt="0"/>
      <dgm:spPr/>
    </dgm:pt>
    <dgm:pt modelId="{B6E82746-EC07-4FA3-BE8B-2447D7FD0E04}" type="pres">
      <dgm:prSet presAssocID="{12912234-AD34-400C-AECD-B5B75CE7A8A5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0B2F1B-65D1-4FEC-A3C6-49CF32D88A8F}" type="pres">
      <dgm:prSet presAssocID="{1CD1CCB8-E19A-4DFE-8B6C-BF372D352B88}" presName="sibTrans" presStyleCnt="0"/>
      <dgm:spPr/>
    </dgm:pt>
    <dgm:pt modelId="{9DE4B856-9EF8-40B4-B0FE-00213F7DFF69}" type="pres">
      <dgm:prSet presAssocID="{033E8A18-6385-425C-A532-518AA389BAD2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38946D-AAAB-4ADF-8249-1B3AA0DC5900}" type="pres">
      <dgm:prSet presAssocID="{592A7ED1-2377-4E60-8D30-68278ABC92A3}" presName="sibTrans" presStyleCnt="0"/>
      <dgm:spPr/>
    </dgm:pt>
    <dgm:pt modelId="{57A2EEC2-EF9E-43C5-B129-BE01F1129295}" type="pres">
      <dgm:prSet presAssocID="{C693EDE0-CC41-4C18-A0E9-03E68506DB3F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8FA40D-5C96-44A0-AEB9-54FE2B470F8F}" type="pres">
      <dgm:prSet presAssocID="{47909375-0EA4-4DC8-83CB-4580FEEDFC09}" presName="sibTrans" presStyleCnt="0"/>
      <dgm:spPr/>
    </dgm:pt>
    <dgm:pt modelId="{FE995200-69A4-45C0-BB06-05AD47A95B6B}" type="pres">
      <dgm:prSet presAssocID="{47C05992-1876-4C9C-A034-ED79FCA01D7E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C4369F-9C6E-49DA-90BB-99F50476278F}" type="pres">
      <dgm:prSet presAssocID="{2A06FDD3-BB25-47B3-A013-B62BBCB4F75F}" presName="sibTrans" presStyleCnt="0"/>
      <dgm:spPr/>
    </dgm:pt>
    <dgm:pt modelId="{2A3945A7-0EEE-4FCF-8EE2-ECCD22F664DE}" type="pres">
      <dgm:prSet presAssocID="{22767759-39B2-41E7-BE01-3BA38F56D71F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F2BB83-C81A-437D-9BB1-A9EF4BAC5189}" type="pres">
      <dgm:prSet presAssocID="{33FAF23E-7DF4-4153-B196-45CE0A808DB0}" presName="sibTrans" presStyleCnt="0"/>
      <dgm:spPr/>
    </dgm:pt>
    <dgm:pt modelId="{A3E719AF-5469-4E05-BF7E-4C23FC05F324}" type="pres">
      <dgm:prSet presAssocID="{005E25B7-240F-40A8-84A9-BBDF12B54EFF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CB4064F-58BE-4EFE-955C-2807D9C388DE}" type="presOf" srcId="{7FBC664F-C328-4C40-8CBA-5C59A1F4BAA6}" destId="{6BDF389B-FB1C-491D-A732-18929953FAE3}" srcOrd="0" destOrd="0" presId="urn:microsoft.com/office/officeart/2005/8/layout/default"/>
    <dgm:cxn modelId="{B7F70786-B7DA-4D93-B7D1-19435D1C0DFD}" type="presOf" srcId="{47C05992-1876-4C9C-A034-ED79FCA01D7E}" destId="{FE995200-69A4-45C0-BB06-05AD47A95B6B}" srcOrd="0" destOrd="0" presId="urn:microsoft.com/office/officeart/2005/8/layout/default"/>
    <dgm:cxn modelId="{B4CE6DF2-282C-4596-84BB-29F120245CE7}" srcId="{311BFE5B-4A59-470A-A4D6-D6B4F9321224}" destId="{C693EDE0-CC41-4C18-A0E9-03E68506DB3F}" srcOrd="8" destOrd="0" parTransId="{B878D766-A16A-4BE2-BC11-7E2F0D01A7DB}" sibTransId="{47909375-0EA4-4DC8-83CB-4580FEEDFC09}"/>
    <dgm:cxn modelId="{CCC5DCD5-A5F9-4DEB-BC3D-307A381A46DF}" type="presOf" srcId="{029C249C-A756-43DF-B503-31973397EF6A}" destId="{EA5732BF-209B-4E9F-A93B-7070AF027997}" srcOrd="0" destOrd="0" presId="urn:microsoft.com/office/officeart/2005/8/layout/default"/>
    <dgm:cxn modelId="{A5BAA076-B561-4F26-955F-453B168337F8}" srcId="{311BFE5B-4A59-470A-A4D6-D6B4F9321224}" destId="{22767759-39B2-41E7-BE01-3BA38F56D71F}" srcOrd="10" destOrd="0" parTransId="{A24B808F-6CED-4AF0-8140-44B3166B444A}" sibTransId="{33FAF23E-7DF4-4153-B196-45CE0A808DB0}"/>
    <dgm:cxn modelId="{335D2674-8D7C-41EE-8963-91D0D9BA9878}" srcId="{311BFE5B-4A59-470A-A4D6-D6B4F9321224}" destId="{005E25B7-240F-40A8-84A9-BBDF12B54EFF}" srcOrd="11" destOrd="0" parTransId="{A21C53E0-837E-4B0C-BDA0-26D0E9F638AB}" sibTransId="{B4358F11-9875-44C3-8A12-105FA61A92BE}"/>
    <dgm:cxn modelId="{7EB267FC-64AD-4A55-8F62-05BA8B45C435}" srcId="{311BFE5B-4A59-470A-A4D6-D6B4F9321224}" destId="{AE27B174-705F-40D1-A99D-2358927589F3}" srcOrd="0" destOrd="0" parTransId="{D183932D-840F-4159-8A2C-B402CEBE435F}" sibTransId="{110250B6-FB99-40B3-B78B-7371A7D1E832}"/>
    <dgm:cxn modelId="{FB5CC85E-F1EA-4EF3-82C1-B44A96E754BC}" srcId="{311BFE5B-4A59-470A-A4D6-D6B4F9321224}" destId="{033E8A18-6385-425C-A532-518AA389BAD2}" srcOrd="7" destOrd="0" parTransId="{8F651911-0731-4D70-B86C-B4D26A68CE52}" sibTransId="{592A7ED1-2377-4E60-8D30-68278ABC92A3}"/>
    <dgm:cxn modelId="{361B0ADB-2143-410C-981F-06580F8AA9E7}" type="presOf" srcId="{E9F4853B-3CF0-435B-9CC7-7C461D016AEE}" destId="{9A4F0667-DEE8-45E9-9DB0-075464FF11D7}" srcOrd="0" destOrd="0" presId="urn:microsoft.com/office/officeart/2005/8/layout/default"/>
    <dgm:cxn modelId="{ACB39B21-AF95-4AD9-BEDA-24DC2381190F}" type="presOf" srcId="{18023B15-60DE-4F3E-9D9C-E5A7D9858563}" destId="{EAA5E156-BF71-443A-BF6D-EB553CDB7B04}" srcOrd="0" destOrd="0" presId="urn:microsoft.com/office/officeart/2005/8/layout/default"/>
    <dgm:cxn modelId="{698814C8-CEB3-477D-AB58-1B19422C958E}" type="presOf" srcId="{AE27B174-705F-40D1-A99D-2358927589F3}" destId="{96E1CA0D-635C-437A-AF1B-DFEFE715B2EE}" srcOrd="0" destOrd="0" presId="urn:microsoft.com/office/officeart/2005/8/layout/default"/>
    <dgm:cxn modelId="{40D35CFC-30BC-46F6-A5DB-F0CE7C544847}" srcId="{311BFE5B-4A59-470A-A4D6-D6B4F9321224}" destId="{18023B15-60DE-4F3E-9D9C-E5A7D9858563}" srcOrd="3" destOrd="0" parTransId="{FE06E7D3-49C6-460F-B2B2-D95DAC19C96B}" sibTransId="{B5CE72C2-351B-43DF-81AF-F47B5C964D85}"/>
    <dgm:cxn modelId="{2047650E-4D55-4724-9AF6-78FD44E2F257}" srcId="{311BFE5B-4A59-470A-A4D6-D6B4F9321224}" destId="{9C6AFCB5-00B6-439A-9633-FC649BF3FAC2}" srcOrd="5" destOrd="0" parTransId="{0E4DC077-E75F-4E17-944F-7AB80A84FE98}" sibTransId="{41CC6630-3261-4CD4-B9E0-43B3A6F003B3}"/>
    <dgm:cxn modelId="{DC66A2AB-1836-4587-992E-06185552BC68}" type="presOf" srcId="{9C6AFCB5-00B6-439A-9633-FC649BF3FAC2}" destId="{E47F5F64-12C8-405E-BBF2-86CF2BFEC88A}" srcOrd="0" destOrd="0" presId="urn:microsoft.com/office/officeart/2005/8/layout/default"/>
    <dgm:cxn modelId="{EFF16E6B-F396-445B-9913-057F237DC9EA}" type="presOf" srcId="{22767759-39B2-41E7-BE01-3BA38F56D71F}" destId="{2A3945A7-0EEE-4FCF-8EE2-ECCD22F664DE}" srcOrd="0" destOrd="0" presId="urn:microsoft.com/office/officeart/2005/8/layout/default"/>
    <dgm:cxn modelId="{148F1FB1-AD9D-4077-9D01-E0B4B251BBF8}" srcId="{311BFE5B-4A59-470A-A4D6-D6B4F9321224}" destId="{47C05992-1876-4C9C-A034-ED79FCA01D7E}" srcOrd="9" destOrd="0" parTransId="{252DED1F-BAC2-449A-B727-E5F3FDDAD542}" sibTransId="{2A06FDD3-BB25-47B3-A013-B62BBCB4F75F}"/>
    <dgm:cxn modelId="{C5D6D10A-DC6B-48A3-B6FE-F8DE4FACE093}" type="presOf" srcId="{311BFE5B-4A59-470A-A4D6-D6B4F9321224}" destId="{35C2AF56-B419-4EFF-AB71-AC887D46C18F}" srcOrd="0" destOrd="0" presId="urn:microsoft.com/office/officeart/2005/8/layout/default"/>
    <dgm:cxn modelId="{5A263C13-31E8-40F4-872C-CAF26C9AFDF9}" type="presOf" srcId="{C693EDE0-CC41-4C18-A0E9-03E68506DB3F}" destId="{57A2EEC2-EF9E-43C5-B129-BE01F1129295}" srcOrd="0" destOrd="0" presId="urn:microsoft.com/office/officeart/2005/8/layout/default"/>
    <dgm:cxn modelId="{57769AF3-B7C5-42C2-B335-12C4041FD7ED}" srcId="{311BFE5B-4A59-470A-A4D6-D6B4F9321224}" destId="{7FBC664F-C328-4C40-8CBA-5C59A1F4BAA6}" srcOrd="2" destOrd="0" parTransId="{9D9195CA-126B-4DCA-802D-7613C2FA6D66}" sibTransId="{7A706EF3-1763-4063-9E1B-35BC98884DB0}"/>
    <dgm:cxn modelId="{9B6A5FE0-45A5-4203-8558-FA13D5ACEADB}" srcId="{311BFE5B-4A59-470A-A4D6-D6B4F9321224}" destId="{029C249C-A756-43DF-B503-31973397EF6A}" srcOrd="1" destOrd="0" parTransId="{027BFE8B-4C75-4F80-A932-4FACE0650374}" sibTransId="{EBB90F28-9C23-4C5A-ABCB-A7BE33E89DBC}"/>
    <dgm:cxn modelId="{6A7A6307-C1C1-4B60-9390-9B4938FC1939}" type="presOf" srcId="{005E25B7-240F-40A8-84A9-BBDF12B54EFF}" destId="{A3E719AF-5469-4E05-BF7E-4C23FC05F324}" srcOrd="0" destOrd="0" presId="urn:microsoft.com/office/officeart/2005/8/layout/default"/>
    <dgm:cxn modelId="{60E5F446-653D-4F06-B1F4-BD3147396A1B}" type="presOf" srcId="{12912234-AD34-400C-AECD-B5B75CE7A8A5}" destId="{B6E82746-EC07-4FA3-BE8B-2447D7FD0E04}" srcOrd="0" destOrd="0" presId="urn:microsoft.com/office/officeart/2005/8/layout/default"/>
    <dgm:cxn modelId="{F5B3779A-4A09-4AA4-BD25-CBD4CE8A28E4}" type="presOf" srcId="{033E8A18-6385-425C-A532-518AA389BAD2}" destId="{9DE4B856-9EF8-40B4-B0FE-00213F7DFF69}" srcOrd="0" destOrd="0" presId="urn:microsoft.com/office/officeart/2005/8/layout/default"/>
    <dgm:cxn modelId="{7798A8B7-E318-4C43-8B22-EE46A6EF4120}" srcId="{311BFE5B-4A59-470A-A4D6-D6B4F9321224}" destId="{12912234-AD34-400C-AECD-B5B75CE7A8A5}" srcOrd="6" destOrd="0" parTransId="{3AACE567-0E7F-49F7-B7DD-98F4CAD0FC9E}" sibTransId="{1CD1CCB8-E19A-4DFE-8B6C-BF372D352B88}"/>
    <dgm:cxn modelId="{A0CBE39E-10E3-493A-B43C-121D81AE0D0E}" srcId="{311BFE5B-4A59-470A-A4D6-D6B4F9321224}" destId="{E9F4853B-3CF0-435B-9CC7-7C461D016AEE}" srcOrd="4" destOrd="0" parTransId="{B2D79864-40B2-411C-AE66-0BEDCCB31398}" sibTransId="{77612BAA-5619-46D1-B9B4-EC75991D097D}"/>
    <dgm:cxn modelId="{494DC553-48C6-4F7C-A7DF-42F4C1BD5507}" type="presParOf" srcId="{35C2AF56-B419-4EFF-AB71-AC887D46C18F}" destId="{96E1CA0D-635C-437A-AF1B-DFEFE715B2EE}" srcOrd="0" destOrd="0" presId="urn:microsoft.com/office/officeart/2005/8/layout/default"/>
    <dgm:cxn modelId="{3569219C-634F-4D9B-94E3-D99F5CB380B7}" type="presParOf" srcId="{35C2AF56-B419-4EFF-AB71-AC887D46C18F}" destId="{C91EBACA-9629-43EC-9397-F67BA225E3F5}" srcOrd="1" destOrd="0" presId="urn:microsoft.com/office/officeart/2005/8/layout/default"/>
    <dgm:cxn modelId="{7070C5B4-47B5-4474-A3AA-CE83AAFF3A46}" type="presParOf" srcId="{35C2AF56-B419-4EFF-AB71-AC887D46C18F}" destId="{EA5732BF-209B-4E9F-A93B-7070AF027997}" srcOrd="2" destOrd="0" presId="urn:microsoft.com/office/officeart/2005/8/layout/default"/>
    <dgm:cxn modelId="{BEA6C50B-5469-4C40-AE54-B88FD8F61A1E}" type="presParOf" srcId="{35C2AF56-B419-4EFF-AB71-AC887D46C18F}" destId="{D76A1E74-53A9-4781-A011-E04F3C516884}" srcOrd="3" destOrd="0" presId="urn:microsoft.com/office/officeart/2005/8/layout/default"/>
    <dgm:cxn modelId="{503B9F7B-0F53-4112-B35F-ECD2439BF15A}" type="presParOf" srcId="{35C2AF56-B419-4EFF-AB71-AC887D46C18F}" destId="{6BDF389B-FB1C-491D-A732-18929953FAE3}" srcOrd="4" destOrd="0" presId="urn:microsoft.com/office/officeart/2005/8/layout/default"/>
    <dgm:cxn modelId="{58410F8B-8424-4865-9C6C-13898AF00B8F}" type="presParOf" srcId="{35C2AF56-B419-4EFF-AB71-AC887D46C18F}" destId="{B792A809-CA87-45F0-B45B-EE01FFC49275}" srcOrd="5" destOrd="0" presId="urn:microsoft.com/office/officeart/2005/8/layout/default"/>
    <dgm:cxn modelId="{D85F9D0B-9C45-4996-9CBC-E3DDDA1D3EA3}" type="presParOf" srcId="{35C2AF56-B419-4EFF-AB71-AC887D46C18F}" destId="{EAA5E156-BF71-443A-BF6D-EB553CDB7B04}" srcOrd="6" destOrd="0" presId="urn:microsoft.com/office/officeart/2005/8/layout/default"/>
    <dgm:cxn modelId="{C5A4CF42-EC54-49ED-981E-EE3E8A62923C}" type="presParOf" srcId="{35C2AF56-B419-4EFF-AB71-AC887D46C18F}" destId="{1047A789-0600-412D-9568-8E0F832182D0}" srcOrd="7" destOrd="0" presId="urn:microsoft.com/office/officeart/2005/8/layout/default"/>
    <dgm:cxn modelId="{5DAC9703-F0CF-4F4E-8FD3-760361A1A28C}" type="presParOf" srcId="{35C2AF56-B419-4EFF-AB71-AC887D46C18F}" destId="{9A4F0667-DEE8-45E9-9DB0-075464FF11D7}" srcOrd="8" destOrd="0" presId="urn:microsoft.com/office/officeart/2005/8/layout/default"/>
    <dgm:cxn modelId="{A954FAFF-E0AD-41A0-A246-3A6B867D80D3}" type="presParOf" srcId="{35C2AF56-B419-4EFF-AB71-AC887D46C18F}" destId="{303067DD-DA9D-4C80-A352-10D8CA9532AF}" srcOrd="9" destOrd="0" presId="urn:microsoft.com/office/officeart/2005/8/layout/default"/>
    <dgm:cxn modelId="{3F52D9C5-2E24-4D33-9BFD-6CCCA2524862}" type="presParOf" srcId="{35C2AF56-B419-4EFF-AB71-AC887D46C18F}" destId="{E47F5F64-12C8-405E-BBF2-86CF2BFEC88A}" srcOrd="10" destOrd="0" presId="urn:microsoft.com/office/officeart/2005/8/layout/default"/>
    <dgm:cxn modelId="{AE5A0CEB-740B-465D-A4BA-EACD25451491}" type="presParOf" srcId="{35C2AF56-B419-4EFF-AB71-AC887D46C18F}" destId="{55E57941-36CB-4B60-AC29-80351CE88D0B}" srcOrd="11" destOrd="0" presId="urn:microsoft.com/office/officeart/2005/8/layout/default"/>
    <dgm:cxn modelId="{98D89752-D414-4860-AFD5-DE0A4C4ABBDE}" type="presParOf" srcId="{35C2AF56-B419-4EFF-AB71-AC887D46C18F}" destId="{B6E82746-EC07-4FA3-BE8B-2447D7FD0E04}" srcOrd="12" destOrd="0" presId="urn:microsoft.com/office/officeart/2005/8/layout/default"/>
    <dgm:cxn modelId="{3EB2958C-A5BF-42DE-9769-62D1F47C02D6}" type="presParOf" srcId="{35C2AF56-B419-4EFF-AB71-AC887D46C18F}" destId="{780B2F1B-65D1-4FEC-A3C6-49CF32D88A8F}" srcOrd="13" destOrd="0" presId="urn:microsoft.com/office/officeart/2005/8/layout/default"/>
    <dgm:cxn modelId="{DA677A1A-DD45-402A-9723-0B810442E4E2}" type="presParOf" srcId="{35C2AF56-B419-4EFF-AB71-AC887D46C18F}" destId="{9DE4B856-9EF8-40B4-B0FE-00213F7DFF69}" srcOrd="14" destOrd="0" presId="urn:microsoft.com/office/officeart/2005/8/layout/default"/>
    <dgm:cxn modelId="{DB5F0AD6-2C56-4280-9933-C5DEA7C3961B}" type="presParOf" srcId="{35C2AF56-B419-4EFF-AB71-AC887D46C18F}" destId="{C138946D-AAAB-4ADF-8249-1B3AA0DC5900}" srcOrd="15" destOrd="0" presId="urn:microsoft.com/office/officeart/2005/8/layout/default"/>
    <dgm:cxn modelId="{EF8EE3E9-E30D-471B-9D97-E837D12D8387}" type="presParOf" srcId="{35C2AF56-B419-4EFF-AB71-AC887D46C18F}" destId="{57A2EEC2-EF9E-43C5-B129-BE01F1129295}" srcOrd="16" destOrd="0" presId="urn:microsoft.com/office/officeart/2005/8/layout/default"/>
    <dgm:cxn modelId="{95A551CF-7B94-4DD0-B69F-09EB93C67334}" type="presParOf" srcId="{35C2AF56-B419-4EFF-AB71-AC887D46C18F}" destId="{D08FA40D-5C96-44A0-AEB9-54FE2B470F8F}" srcOrd="17" destOrd="0" presId="urn:microsoft.com/office/officeart/2005/8/layout/default"/>
    <dgm:cxn modelId="{AEDFBF85-B463-4CE6-AD27-097449E73F9E}" type="presParOf" srcId="{35C2AF56-B419-4EFF-AB71-AC887D46C18F}" destId="{FE995200-69A4-45C0-BB06-05AD47A95B6B}" srcOrd="18" destOrd="0" presId="urn:microsoft.com/office/officeart/2005/8/layout/default"/>
    <dgm:cxn modelId="{070D5B51-3E8E-4138-8A35-7842A22609B7}" type="presParOf" srcId="{35C2AF56-B419-4EFF-AB71-AC887D46C18F}" destId="{59C4369F-9C6E-49DA-90BB-99F50476278F}" srcOrd="19" destOrd="0" presId="urn:microsoft.com/office/officeart/2005/8/layout/default"/>
    <dgm:cxn modelId="{3C5950E6-1220-419D-AF32-28BAF21F1C9F}" type="presParOf" srcId="{35C2AF56-B419-4EFF-AB71-AC887D46C18F}" destId="{2A3945A7-0EEE-4FCF-8EE2-ECCD22F664DE}" srcOrd="20" destOrd="0" presId="urn:microsoft.com/office/officeart/2005/8/layout/default"/>
    <dgm:cxn modelId="{D94EA5C0-1F17-4773-8824-EF3F65326680}" type="presParOf" srcId="{35C2AF56-B419-4EFF-AB71-AC887D46C18F}" destId="{3CF2BB83-C81A-437D-9BB1-A9EF4BAC5189}" srcOrd="21" destOrd="0" presId="urn:microsoft.com/office/officeart/2005/8/layout/default"/>
    <dgm:cxn modelId="{697FCCC6-CA33-45D3-917A-B4228E073EBE}" type="presParOf" srcId="{35C2AF56-B419-4EFF-AB71-AC887D46C18F}" destId="{A3E719AF-5469-4E05-BF7E-4C23FC05F324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9F3009-4C6E-4F14-ADE3-6C46365E4B1D}" type="doc">
      <dgm:prSet loTypeId="urn:microsoft.com/office/officeart/2005/8/layout/chart3" loCatId="relationship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14F8F6E-45CF-4500-A69C-86A8DE61CD68}">
      <dgm:prSet phldrT="[Text]" custT="1"/>
      <dgm:spPr/>
      <dgm:t>
        <a:bodyPr/>
        <a:lstStyle/>
        <a:p>
          <a:r>
            <a:rPr lang="en-US" sz="3200" dirty="0" smtClean="0"/>
            <a:t>Algebra</a:t>
          </a:r>
          <a:r>
            <a:rPr lang="en-US" sz="2800" dirty="0" smtClean="0"/>
            <a:t> </a:t>
          </a:r>
        </a:p>
        <a:p>
          <a:r>
            <a:rPr lang="en-US" sz="2000" dirty="0" smtClean="0"/>
            <a:t>polynomials over finite fields..</a:t>
          </a:r>
          <a:endParaRPr lang="en-US" sz="2000" dirty="0"/>
        </a:p>
      </dgm:t>
    </dgm:pt>
    <dgm:pt modelId="{FBCD3025-5860-4EE5-800E-24926BFBFCC8}" type="parTrans" cxnId="{B4F65C79-2F0A-44C0-8799-D24F4A8DE61F}">
      <dgm:prSet/>
      <dgm:spPr/>
      <dgm:t>
        <a:bodyPr/>
        <a:lstStyle/>
        <a:p>
          <a:endParaRPr lang="en-US"/>
        </a:p>
      </dgm:t>
    </dgm:pt>
    <dgm:pt modelId="{10C1CE5F-D691-4A9A-8C94-E1AD4B2D2F4A}" type="sibTrans" cxnId="{B4F65C79-2F0A-44C0-8799-D24F4A8DE61F}">
      <dgm:prSet/>
      <dgm:spPr/>
      <dgm:t>
        <a:bodyPr/>
        <a:lstStyle/>
        <a:p>
          <a:endParaRPr lang="en-US"/>
        </a:p>
      </dgm:t>
    </dgm:pt>
    <dgm:pt modelId="{BE946A3A-63B6-453D-98E8-05778B61BD7E}">
      <dgm:prSet phldrT="[Text]" custT="1"/>
      <dgm:spPr/>
      <dgm:t>
        <a:bodyPr/>
        <a:lstStyle/>
        <a:p>
          <a:r>
            <a:rPr lang="en-US" sz="3500" dirty="0" smtClean="0"/>
            <a:t>Analysis </a:t>
          </a:r>
        </a:p>
        <a:p>
          <a:r>
            <a:rPr lang="en-US" sz="2000" dirty="0" smtClean="0"/>
            <a:t>Fourier, </a:t>
          </a:r>
          <a:r>
            <a:rPr lang="en-US" sz="2000" dirty="0" err="1" smtClean="0"/>
            <a:t>isoperimetry</a:t>
          </a:r>
          <a:r>
            <a:rPr lang="en-US" sz="2000" dirty="0" smtClean="0"/>
            <a:t>..</a:t>
          </a:r>
          <a:endParaRPr lang="en-US" sz="2000" dirty="0"/>
        </a:p>
      </dgm:t>
    </dgm:pt>
    <dgm:pt modelId="{C1EE078C-E06D-46E0-B889-5505C009D56D}" type="parTrans" cxnId="{0B5AF152-D3A3-439E-865E-98E67D28C6C6}">
      <dgm:prSet/>
      <dgm:spPr/>
      <dgm:t>
        <a:bodyPr/>
        <a:lstStyle/>
        <a:p>
          <a:endParaRPr lang="en-US"/>
        </a:p>
      </dgm:t>
    </dgm:pt>
    <dgm:pt modelId="{315D3C6B-A1AC-46B2-98A8-4BA84C1AAE6C}" type="sibTrans" cxnId="{0B5AF152-D3A3-439E-865E-98E67D28C6C6}">
      <dgm:prSet/>
      <dgm:spPr/>
      <dgm:t>
        <a:bodyPr/>
        <a:lstStyle/>
        <a:p>
          <a:endParaRPr lang="en-US"/>
        </a:p>
      </dgm:t>
    </dgm:pt>
    <dgm:pt modelId="{259C35C7-FE59-4A31-88E4-5B090D9DBBD9}">
      <dgm:prSet phldrT="[Text]" custT="1"/>
      <dgm:spPr/>
      <dgm:t>
        <a:bodyPr/>
        <a:lstStyle/>
        <a:p>
          <a:r>
            <a:rPr lang="en-US" sz="3200" dirty="0" err="1" smtClean="0"/>
            <a:t>Combinatorics</a:t>
          </a:r>
          <a:r>
            <a:rPr lang="en-US" sz="2000" dirty="0" smtClean="0"/>
            <a:t> expanders,..</a:t>
          </a:r>
          <a:endParaRPr lang="en-US" sz="2000" dirty="0"/>
        </a:p>
      </dgm:t>
    </dgm:pt>
    <dgm:pt modelId="{36CD39A4-235B-4ED9-A8B1-A5C672F78900}" type="parTrans" cxnId="{9B0751E0-7689-407A-89A8-908EAA389AE7}">
      <dgm:prSet/>
      <dgm:spPr/>
      <dgm:t>
        <a:bodyPr/>
        <a:lstStyle/>
        <a:p>
          <a:endParaRPr lang="en-US"/>
        </a:p>
      </dgm:t>
    </dgm:pt>
    <dgm:pt modelId="{142AE44C-E4B1-4AB4-B092-FB05119BB933}" type="sibTrans" cxnId="{9B0751E0-7689-407A-89A8-908EAA389AE7}">
      <dgm:prSet/>
      <dgm:spPr/>
      <dgm:t>
        <a:bodyPr/>
        <a:lstStyle/>
        <a:p>
          <a:endParaRPr lang="en-US"/>
        </a:p>
      </dgm:t>
    </dgm:pt>
    <dgm:pt modelId="{A3F69400-1351-4FD1-BBE8-66E17CDC07AF}" type="pres">
      <dgm:prSet presAssocID="{A49F3009-4C6E-4F14-ADE3-6C46365E4B1D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1CCC2F2-0BF4-4CE0-8C10-6C3B801163BC}" type="pres">
      <dgm:prSet presAssocID="{A49F3009-4C6E-4F14-ADE3-6C46365E4B1D}" presName="wedge1" presStyleLbl="node1" presStyleIdx="0" presStyleCnt="3" custScaleX="164955"/>
      <dgm:spPr/>
      <dgm:t>
        <a:bodyPr/>
        <a:lstStyle/>
        <a:p>
          <a:endParaRPr lang="en-US"/>
        </a:p>
      </dgm:t>
    </dgm:pt>
    <dgm:pt modelId="{792BA98C-1A88-48EB-8A68-83207BA3E121}" type="pres">
      <dgm:prSet presAssocID="{A49F3009-4C6E-4F14-ADE3-6C46365E4B1D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5A6120-0BAA-466C-ABC6-C0C11CBF6BC9}" type="pres">
      <dgm:prSet presAssocID="{A49F3009-4C6E-4F14-ADE3-6C46365E4B1D}" presName="wedge2" presStyleLbl="node1" presStyleIdx="1" presStyleCnt="3" custScaleX="162037" custLinFactNeighborX="3307" custLinFactNeighborY="4729"/>
      <dgm:spPr/>
      <dgm:t>
        <a:bodyPr/>
        <a:lstStyle/>
        <a:p>
          <a:endParaRPr lang="en-US"/>
        </a:p>
      </dgm:t>
    </dgm:pt>
    <dgm:pt modelId="{0034B3B6-D50B-4560-A04F-7CD1CFDC20CE}" type="pres">
      <dgm:prSet presAssocID="{A49F3009-4C6E-4F14-ADE3-6C46365E4B1D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65464B-E78E-4FF0-A376-17978BE74886}" type="pres">
      <dgm:prSet presAssocID="{A49F3009-4C6E-4F14-ADE3-6C46365E4B1D}" presName="wedge3" presStyleLbl="node1" presStyleIdx="2" presStyleCnt="3" custAng="0" custScaleX="162037"/>
      <dgm:spPr/>
      <dgm:t>
        <a:bodyPr/>
        <a:lstStyle/>
        <a:p>
          <a:endParaRPr lang="en-US"/>
        </a:p>
      </dgm:t>
    </dgm:pt>
    <dgm:pt modelId="{EAD4FE6D-9C91-4085-842A-A21CC416CFF0}" type="pres">
      <dgm:prSet presAssocID="{A49F3009-4C6E-4F14-ADE3-6C46365E4B1D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63AEA0B-6AEE-4F00-AAFB-2A59DB789521}" type="presOf" srcId="{A49F3009-4C6E-4F14-ADE3-6C46365E4B1D}" destId="{A3F69400-1351-4FD1-BBE8-66E17CDC07AF}" srcOrd="0" destOrd="0" presId="urn:microsoft.com/office/officeart/2005/8/layout/chart3"/>
    <dgm:cxn modelId="{F3609980-51BA-4390-B5AC-D60865A885CD}" type="presOf" srcId="{614F8F6E-45CF-4500-A69C-86A8DE61CD68}" destId="{792BA98C-1A88-48EB-8A68-83207BA3E121}" srcOrd="1" destOrd="0" presId="urn:microsoft.com/office/officeart/2005/8/layout/chart3"/>
    <dgm:cxn modelId="{0B5AF152-D3A3-439E-865E-98E67D28C6C6}" srcId="{A49F3009-4C6E-4F14-ADE3-6C46365E4B1D}" destId="{BE946A3A-63B6-453D-98E8-05778B61BD7E}" srcOrd="1" destOrd="0" parTransId="{C1EE078C-E06D-46E0-B889-5505C009D56D}" sibTransId="{315D3C6B-A1AC-46B2-98A8-4BA84C1AAE6C}"/>
    <dgm:cxn modelId="{61BB24A1-9395-4D24-87C0-3CFB71CB6214}" type="presOf" srcId="{259C35C7-FE59-4A31-88E4-5B090D9DBBD9}" destId="{9665464B-E78E-4FF0-A376-17978BE74886}" srcOrd="0" destOrd="0" presId="urn:microsoft.com/office/officeart/2005/8/layout/chart3"/>
    <dgm:cxn modelId="{B4F65C79-2F0A-44C0-8799-D24F4A8DE61F}" srcId="{A49F3009-4C6E-4F14-ADE3-6C46365E4B1D}" destId="{614F8F6E-45CF-4500-A69C-86A8DE61CD68}" srcOrd="0" destOrd="0" parTransId="{FBCD3025-5860-4EE5-800E-24926BFBFCC8}" sibTransId="{10C1CE5F-D691-4A9A-8C94-E1AD4B2D2F4A}"/>
    <dgm:cxn modelId="{613E716F-0DE2-4C5A-9DDE-77CF0C451F5A}" type="presOf" srcId="{259C35C7-FE59-4A31-88E4-5B090D9DBBD9}" destId="{EAD4FE6D-9C91-4085-842A-A21CC416CFF0}" srcOrd="1" destOrd="0" presId="urn:microsoft.com/office/officeart/2005/8/layout/chart3"/>
    <dgm:cxn modelId="{9B0751E0-7689-407A-89A8-908EAA389AE7}" srcId="{A49F3009-4C6E-4F14-ADE3-6C46365E4B1D}" destId="{259C35C7-FE59-4A31-88E4-5B090D9DBBD9}" srcOrd="2" destOrd="0" parTransId="{36CD39A4-235B-4ED9-A8B1-A5C672F78900}" sibTransId="{142AE44C-E4B1-4AB4-B092-FB05119BB933}"/>
    <dgm:cxn modelId="{9F2C51B7-CA7B-4F18-88DE-DAEF564025E8}" type="presOf" srcId="{BE946A3A-63B6-453D-98E8-05778B61BD7E}" destId="{685A6120-0BAA-466C-ABC6-C0C11CBF6BC9}" srcOrd="0" destOrd="0" presId="urn:microsoft.com/office/officeart/2005/8/layout/chart3"/>
    <dgm:cxn modelId="{27E79738-8768-4748-B277-CE726C2D9223}" type="presOf" srcId="{614F8F6E-45CF-4500-A69C-86A8DE61CD68}" destId="{F1CCC2F2-0BF4-4CE0-8C10-6C3B801163BC}" srcOrd="0" destOrd="0" presId="urn:microsoft.com/office/officeart/2005/8/layout/chart3"/>
    <dgm:cxn modelId="{C02C6C5E-4648-4BAB-A7AA-5BD9BACDA4CB}" type="presOf" srcId="{BE946A3A-63B6-453D-98E8-05778B61BD7E}" destId="{0034B3B6-D50B-4560-A04F-7CD1CFDC20CE}" srcOrd="1" destOrd="0" presId="urn:microsoft.com/office/officeart/2005/8/layout/chart3"/>
    <dgm:cxn modelId="{979C8A8D-0A32-47F0-A565-8ABF56E9236A}" type="presParOf" srcId="{A3F69400-1351-4FD1-BBE8-66E17CDC07AF}" destId="{F1CCC2F2-0BF4-4CE0-8C10-6C3B801163BC}" srcOrd="0" destOrd="0" presId="urn:microsoft.com/office/officeart/2005/8/layout/chart3"/>
    <dgm:cxn modelId="{86B6EEE8-D128-4DCA-A047-0BA4F1B7804D}" type="presParOf" srcId="{A3F69400-1351-4FD1-BBE8-66E17CDC07AF}" destId="{792BA98C-1A88-48EB-8A68-83207BA3E121}" srcOrd="1" destOrd="0" presId="urn:microsoft.com/office/officeart/2005/8/layout/chart3"/>
    <dgm:cxn modelId="{80C60DDE-1DBA-4B0F-BDCF-0E35BAA0A55D}" type="presParOf" srcId="{A3F69400-1351-4FD1-BBE8-66E17CDC07AF}" destId="{685A6120-0BAA-466C-ABC6-C0C11CBF6BC9}" srcOrd="2" destOrd="0" presId="urn:microsoft.com/office/officeart/2005/8/layout/chart3"/>
    <dgm:cxn modelId="{BDB3B4AA-1447-4FE7-9D3F-46C4AA4EB0E4}" type="presParOf" srcId="{A3F69400-1351-4FD1-BBE8-66E17CDC07AF}" destId="{0034B3B6-D50B-4560-A04F-7CD1CFDC20CE}" srcOrd="3" destOrd="0" presId="urn:microsoft.com/office/officeart/2005/8/layout/chart3"/>
    <dgm:cxn modelId="{E25303C3-1D13-443E-9023-1837D29A2294}" type="presParOf" srcId="{A3F69400-1351-4FD1-BBE8-66E17CDC07AF}" destId="{9665464B-E78E-4FF0-A376-17978BE74886}" srcOrd="4" destOrd="0" presId="urn:microsoft.com/office/officeart/2005/8/layout/chart3"/>
    <dgm:cxn modelId="{7A3A5E63-A72B-42E2-AEF0-04A24B7A8462}" type="presParOf" srcId="{A3F69400-1351-4FD1-BBE8-66E17CDC07AF}" destId="{EAD4FE6D-9C91-4085-842A-A21CC416CFF0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E1CA0D-635C-437A-AF1B-DFEFE715B2EE}">
      <dsp:nvSpPr>
        <dsp:cNvPr id="0" name=""/>
        <dsp:cNvSpPr/>
      </dsp:nvSpPr>
      <dsp:spPr>
        <a:xfrm>
          <a:off x="744185" y="3318"/>
          <a:ext cx="1540966" cy="92457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Max-3SAT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744185" y="3318"/>
        <a:ext cx="1540966" cy="924579"/>
      </dsp:txXfrm>
    </dsp:sp>
    <dsp:sp modelId="{EA5732BF-209B-4E9F-A93B-7070AF027997}">
      <dsp:nvSpPr>
        <dsp:cNvPr id="0" name=""/>
        <dsp:cNvSpPr/>
      </dsp:nvSpPr>
      <dsp:spPr>
        <a:xfrm>
          <a:off x="2439248" y="3318"/>
          <a:ext cx="1540966" cy="924579"/>
        </a:xfrm>
        <a:prstGeom prst="rect">
          <a:avLst/>
        </a:prstGeom>
        <a:solidFill>
          <a:schemeClr val="accent5">
            <a:hueOff val="-903080"/>
            <a:satOff val="3619"/>
            <a:lumOff val="78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>
              <a:solidFill>
                <a:schemeClr val="tx1"/>
              </a:solidFill>
            </a:rPr>
            <a:t>Max-3LIN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439248" y="3318"/>
        <a:ext cx="1540966" cy="924579"/>
      </dsp:txXfrm>
    </dsp:sp>
    <dsp:sp modelId="{6BDF389B-FB1C-491D-A732-18929953FAE3}">
      <dsp:nvSpPr>
        <dsp:cNvPr id="0" name=""/>
        <dsp:cNvSpPr/>
      </dsp:nvSpPr>
      <dsp:spPr>
        <a:xfrm>
          <a:off x="744185" y="1081995"/>
          <a:ext cx="1540966" cy="924579"/>
        </a:xfrm>
        <a:prstGeom prst="rect">
          <a:avLst/>
        </a:prstGeom>
        <a:solidFill>
          <a:schemeClr val="accent5">
            <a:hueOff val="-1806159"/>
            <a:satOff val="7238"/>
            <a:lumOff val="156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Max-CSP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744185" y="1081995"/>
        <a:ext cx="1540966" cy="924579"/>
      </dsp:txXfrm>
    </dsp:sp>
    <dsp:sp modelId="{EAA5E156-BF71-443A-BF6D-EB553CDB7B04}">
      <dsp:nvSpPr>
        <dsp:cNvPr id="0" name=""/>
        <dsp:cNvSpPr/>
      </dsp:nvSpPr>
      <dsp:spPr>
        <a:xfrm>
          <a:off x="2439248" y="1081995"/>
          <a:ext cx="1540966" cy="924579"/>
        </a:xfrm>
        <a:prstGeom prst="rect">
          <a:avLst/>
        </a:prstGeom>
        <a:solidFill>
          <a:schemeClr val="accent5">
            <a:hueOff val="-2709239"/>
            <a:satOff val="10858"/>
            <a:lumOff val="235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>
              <a:solidFill>
                <a:schemeClr val="tx1"/>
              </a:solidFill>
            </a:rPr>
            <a:t>Set-Cover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439248" y="1081995"/>
        <a:ext cx="1540966" cy="924579"/>
      </dsp:txXfrm>
    </dsp:sp>
    <dsp:sp modelId="{9A4F0667-DEE8-45E9-9DB0-075464FF11D7}">
      <dsp:nvSpPr>
        <dsp:cNvPr id="0" name=""/>
        <dsp:cNvSpPr/>
      </dsp:nvSpPr>
      <dsp:spPr>
        <a:xfrm>
          <a:off x="744185" y="2160671"/>
          <a:ext cx="1540966" cy="924579"/>
        </a:xfrm>
        <a:prstGeom prst="rect">
          <a:avLst/>
        </a:prstGeom>
        <a:solidFill>
          <a:schemeClr val="accent5">
            <a:hueOff val="-3612319"/>
            <a:satOff val="14477"/>
            <a:lumOff val="313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>
              <a:solidFill>
                <a:schemeClr val="tx1"/>
              </a:solidFill>
            </a:rPr>
            <a:t>Clique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744185" y="2160671"/>
        <a:ext cx="1540966" cy="924579"/>
      </dsp:txXfrm>
    </dsp:sp>
    <dsp:sp modelId="{E47F5F64-12C8-405E-BBF2-86CF2BFEC88A}">
      <dsp:nvSpPr>
        <dsp:cNvPr id="0" name=""/>
        <dsp:cNvSpPr/>
      </dsp:nvSpPr>
      <dsp:spPr>
        <a:xfrm>
          <a:off x="2439248" y="2160671"/>
          <a:ext cx="1540966" cy="924579"/>
        </a:xfrm>
        <a:prstGeom prst="rect">
          <a:avLst/>
        </a:prstGeom>
        <a:solidFill>
          <a:schemeClr val="accent5">
            <a:hueOff val="-4515398"/>
            <a:satOff val="18096"/>
            <a:lumOff val="392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>
              <a:solidFill>
                <a:schemeClr val="tx1"/>
              </a:solidFill>
            </a:rPr>
            <a:t>Independent Set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439248" y="2160671"/>
        <a:ext cx="1540966" cy="924579"/>
      </dsp:txXfrm>
    </dsp:sp>
    <dsp:sp modelId="{B6E82746-EC07-4FA3-BE8B-2447D7FD0E04}">
      <dsp:nvSpPr>
        <dsp:cNvPr id="0" name=""/>
        <dsp:cNvSpPr/>
      </dsp:nvSpPr>
      <dsp:spPr>
        <a:xfrm>
          <a:off x="744185" y="3239348"/>
          <a:ext cx="1540966" cy="924579"/>
        </a:xfrm>
        <a:prstGeom prst="rect">
          <a:avLst/>
        </a:prstGeom>
        <a:solidFill>
          <a:schemeClr val="accent5">
            <a:hueOff val="-5418478"/>
            <a:satOff val="21715"/>
            <a:lumOff val="470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>
              <a:solidFill>
                <a:schemeClr val="tx1"/>
              </a:solidFill>
            </a:rPr>
            <a:t>Densest Subgraph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744185" y="3239348"/>
        <a:ext cx="1540966" cy="924579"/>
      </dsp:txXfrm>
    </dsp:sp>
    <dsp:sp modelId="{9DE4B856-9EF8-40B4-B0FE-00213F7DFF69}">
      <dsp:nvSpPr>
        <dsp:cNvPr id="0" name=""/>
        <dsp:cNvSpPr/>
      </dsp:nvSpPr>
      <dsp:spPr>
        <a:xfrm>
          <a:off x="2439248" y="3239348"/>
          <a:ext cx="1540966" cy="924579"/>
        </a:xfrm>
        <a:prstGeom prst="rect">
          <a:avLst/>
        </a:prstGeom>
        <a:solidFill>
          <a:schemeClr val="accent5">
            <a:hueOff val="-6321557"/>
            <a:satOff val="25334"/>
            <a:lumOff val="549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>
              <a:solidFill>
                <a:schemeClr val="tx1"/>
              </a:solidFill>
            </a:rPr>
            <a:t>Closest Vector Problem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439248" y="3239348"/>
        <a:ext cx="1540966" cy="924579"/>
      </dsp:txXfrm>
    </dsp:sp>
    <dsp:sp modelId="{57A2EEC2-EF9E-43C5-B129-BE01F1129295}">
      <dsp:nvSpPr>
        <dsp:cNvPr id="0" name=""/>
        <dsp:cNvSpPr/>
      </dsp:nvSpPr>
      <dsp:spPr>
        <a:xfrm>
          <a:off x="744185" y="4318024"/>
          <a:ext cx="1540966" cy="924579"/>
        </a:xfrm>
        <a:prstGeom prst="rect">
          <a:avLst/>
        </a:prstGeom>
        <a:solidFill>
          <a:schemeClr val="accent5">
            <a:hueOff val="-7224638"/>
            <a:satOff val="28953"/>
            <a:lumOff val="627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>
              <a:solidFill>
                <a:schemeClr val="tx1"/>
              </a:solidFill>
            </a:rPr>
            <a:t>Directed Sparsest Cut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744185" y="4318024"/>
        <a:ext cx="1540966" cy="924579"/>
      </dsp:txXfrm>
    </dsp:sp>
    <dsp:sp modelId="{FE995200-69A4-45C0-BB06-05AD47A95B6B}">
      <dsp:nvSpPr>
        <dsp:cNvPr id="0" name=""/>
        <dsp:cNvSpPr/>
      </dsp:nvSpPr>
      <dsp:spPr>
        <a:xfrm>
          <a:off x="2439248" y="4318024"/>
          <a:ext cx="1540966" cy="924579"/>
        </a:xfrm>
        <a:prstGeom prst="rect">
          <a:avLst/>
        </a:prstGeom>
        <a:solidFill>
          <a:schemeClr val="accent5">
            <a:hueOff val="-8127717"/>
            <a:satOff val="32573"/>
            <a:lumOff val="705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>
              <a:solidFill>
                <a:schemeClr val="tx1"/>
              </a:solidFill>
            </a:rPr>
            <a:t>Directed Multi-cut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439248" y="4318024"/>
        <a:ext cx="1540966" cy="924579"/>
      </dsp:txXfrm>
    </dsp:sp>
    <dsp:sp modelId="{2A3945A7-0EEE-4FCF-8EE2-ECCD22F664DE}">
      <dsp:nvSpPr>
        <dsp:cNvPr id="0" name=""/>
        <dsp:cNvSpPr/>
      </dsp:nvSpPr>
      <dsp:spPr>
        <a:xfrm>
          <a:off x="744185" y="5396701"/>
          <a:ext cx="1540966" cy="924579"/>
        </a:xfrm>
        <a:prstGeom prst="rect">
          <a:avLst/>
        </a:prstGeom>
        <a:solidFill>
          <a:schemeClr val="accent5">
            <a:hueOff val="-9030797"/>
            <a:satOff val="36192"/>
            <a:lumOff val="784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>
              <a:solidFill>
                <a:schemeClr val="tx1"/>
              </a:solidFill>
            </a:rPr>
            <a:t>K-Spanner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744185" y="5396701"/>
        <a:ext cx="1540966" cy="924579"/>
      </dsp:txXfrm>
    </dsp:sp>
    <dsp:sp modelId="{A3E719AF-5469-4E05-BF7E-4C23FC05F324}">
      <dsp:nvSpPr>
        <dsp:cNvPr id="0" name=""/>
        <dsp:cNvSpPr/>
      </dsp:nvSpPr>
      <dsp:spPr>
        <a:xfrm>
          <a:off x="2439248" y="5396701"/>
          <a:ext cx="1540966" cy="924579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>
              <a:solidFill>
                <a:schemeClr val="tx1"/>
              </a:solidFill>
            </a:rPr>
            <a:t>…..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439248" y="5396701"/>
        <a:ext cx="1540966" cy="9245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CCC2F2-0BF4-4CE0-8C10-6C3B801163BC}">
      <dsp:nvSpPr>
        <dsp:cNvPr id="0" name=""/>
        <dsp:cNvSpPr/>
      </dsp:nvSpPr>
      <dsp:spPr>
        <a:xfrm>
          <a:off x="856122" y="370331"/>
          <a:ext cx="7602076" cy="4608576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Algebra</a:t>
          </a:r>
          <a:r>
            <a:rPr lang="en-US" sz="2800" kern="1200" dirty="0" smtClean="0"/>
            <a:t>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polynomials over finite fields..</a:t>
          </a:r>
          <a:endParaRPr lang="en-US" sz="2000" kern="1200" dirty="0"/>
        </a:p>
      </dsp:txBody>
      <dsp:txXfrm>
        <a:off x="4989299" y="1220723"/>
        <a:ext cx="2579275" cy="1536192"/>
      </dsp:txXfrm>
    </dsp:sp>
    <dsp:sp modelId="{685A6120-0BAA-466C-ABC6-C0C11CBF6BC9}">
      <dsp:nvSpPr>
        <dsp:cNvPr id="0" name=""/>
        <dsp:cNvSpPr/>
      </dsp:nvSpPr>
      <dsp:spPr>
        <a:xfrm>
          <a:off x="838206" y="725431"/>
          <a:ext cx="7467598" cy="4608576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Analysis </a:t>
          </a:r>
        </a:p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Fourier, </a:t>
          </a:r>
          <a:r>
            <a:rPr lang="en-US" sz="2000" kern="1200" dirty="0" err="1" smtClean="0"/>
            <a:t>isoperimetry</a:t>
          </a:r>
          <a:r>
            <a:rPr lang="en-US" sz="2000" kern="1200" dirty="0" smtClean="0"/>
            <a:t>..</a:t>
          </a:r>
          <a:endParaRPr lang="en-US" sz="2000" kern="1200" dirty="0"/>
        </a:p>
      </dsp:txBody>
      <dsp:txXfrm>
        <a:off x="2882905" y="3633223"/>
        <a:ext cx="3378199" cy="1426464"/>
      </dsp:txXfrm>
    </dsp:sp>
    <dsp:sp modelId="{9665464B-E78E-4FF0-A376-17978BE74886}">
      <dsp:nvSpPr>
        <dsp:cNvPr id="0" name=""/>
        <dsp:cNvSpPr/>
      </dsp:nvSpPr>
      <dsp:spPr>
        <a:xfrm>
          <a:off x="685800" y="507491"/>
          <a:ext cx="7467598" cy="4608576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/>
            <a:t>Combinatorics</a:t>
          </a:r>
          <a:r>
            <a:rPr lang="en-US" sz="2000" kern="1200" dirty="0" smtClean="0"/>
            <a:t> expanders,..</a:t>
          </a:r>
          <a:endParaRPr lang="en-US" sz="2000" kern="1200" dirty="0"/>
        </a:p>
      </dsp:txBody>
      <dsp:txXfrm>
        <a:off x="1485900" y="1412747"/>
        <a:ext cx="2533649" cy="15361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2EB6AB-EA74-425D-B077-A28DF70F50D0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6D60C7-E8E9-4F8F-8C80-A27586A08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8A5B926A-2079-49B1-884B-4B693A396356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50937730-44EC-4A72-958D-203E09730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37730-44EC-4A72-958D-203E097306C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37730-44EC-4A72-958D-203E097306C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37730-44EC-4A72-958D-203E097306C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37730-44EC-4A72-958D-203E097306C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</a:t>
            </a:r>
            <a:r>
              <a:rPr lang="en-US" baseline="0" dirty="0" smtClean="0"/>
              <a:t> the algorithmic problem associated with the game: the graph, the alphabet and the constraints are the input. </a:t>
            </a:r>
            <a:r>
              <a:rPr lang="en-US" dirty="0" smtClean="0"/>
              <a:t>This</a:t>
            </a:r>
            <a:r>
              <a:rPr lang="en-US" baseline="0" dirty="0" smtClean="0"/>
              <a:t> problem is known “projection game” or “label cover”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37730-44EC-4A72-958D-203E097306C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Consider</a:t>
            </a:r>
            <a:r>
              <a:rPr lang="en-US" baseline="0" dirty="0" smtClean="0"/>
              <a:t> the algorithmic problem associated with the game: the graph, the alphabet and the constraints are the input. </a:t>
            </a:r>
            <a:r>
              <a:rPr lang="en-US" dirty="0" smtClean="0"/>
              <a:t>This</a:t>
            </a:r>
            <a:r>
              <a:rPr lang="en-US" baseline="0" dirty="0" smtClean="0"/>
              <a:t> problem is known “projection game” or “label cover”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37730-44EC-4A72-958D-203E097306C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Reaching</a:t>
            </a:r>
            <a:r>
              <a:rPr lang="en-US" baseline="0" dirty="0" smtClean="0"/>
              <a:t> perfect score is NP-hard, what about approximating?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37730-44EC-4A72-958D-203E097306C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37730-44EC-4A72-958D-203E097306C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37730-44EC-4A72-958D-203E097306C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37730-44EC-4A72-958D-203E097306C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37730-44EC-4A72-958D-203E097306C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37730-44EC-4A72-958D-203E097306C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37730-44EC-4A72-958D-203E097306C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Category size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37730-44EC-4A72-958D-203E097306C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alphabet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37730-44EC-4A72-958D-203E097306C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approx problem we think about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37730-44EC-4A72-958D-203E097306C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Next: three reasons why this theorem should blow your mind!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37730-44EC-4A72-958D-203E097306C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HUGE</a:t>
            </a:r>
            <a:r>
              <a:rPr lang="en-US" baseline="0" dirty="0" smtClean="0"/>
              <a:t> project in approximation community, tens (hundreds?) of people involved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37730-44EC-4A72-958D-203E097306C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33237">
              <a:defRPr/>
            </a:pPr>
            <a:r>
              <a:rPr lang="en-US" dirty="0" smtClean="0"/>
              <a:t>Also:</a:t>
            </a:r>
            <a:r>
              <a:rPr lang="en-US" baseline="0" dirty="0" smtClean="0"/>
              <a:t> </a:t>
            </a:r>
            <a:r>
              <a:rPr lang="en-US" dirty="0" smtClean="0"/>
              <a:t>math applications: low</a:t>
            </a:r>
            <a:r>
              <a:rPr lang="en-US" baseline="0" dirty="0" smtClean="0"/>
              <a:t> degree testing</a:t>
            </a:r>
            <a:r>
              <a:rPr lang="en-US" dirty="0" smtClean="0"/>
              <a:t>, tiling, invariance principle, etc </a:t>
            </a:r>
            <a:r>
              <a:rPr lang="en-US" dirty="0" err="1" smtClean="0"/>
              <a:t>etc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37730-44EC-4A72-958D-203E097306C3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My favorite big open problems in the area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37730-44EC-4A72-958D-203E097306C3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37730-44EC-4A72-958D-203E097306C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37730-44EC-4A72-958D-203E097306C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37730-44EC-4A72-958D-203E097306C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37730-44EC-4A72-958D-203E097306C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37730-44EC-4A72-958D-203E097306C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37730-44EC-4A72-958D-203E097306C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37730-44EC-4A72-958D-203E097306C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010400" y="1254760"/>
          <a:ext cx="609600" cy="5146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>
            <a:endCxn id="49" idx="1"/>
          </p:cNvCxnSpPr>
          <p:nvPr/>
        </p:nvCxnSpPr>
        <p:spPr>
          <a:xfrm flipV="1">
            <a:off x="4267200" y="1562100"/>
            <a:ext cx="2667000" cy="335789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57" idx="1"/>
          </p:cNvCxnSpPr>
          <p:nvPr/>
        </p:nvCxnSpPr>
        <p:spPr>
          <a:xfrm flipV="1">
            <a:off x="4267200" y="4838700"/>
            <a:ext cx="2667000" cy="8129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58" idx="2"/>
          </p:cNvCxnSpPr>
          <p:nvPr/>
        </p:nvCxnSpPr>
        <p:spPr>
          <a:xfrm>
            <a:off x="4267200" y="4919990"/>
            <a:ext cx="2705100" cy="56641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00400" y="397258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food</a:t>
            </a:r>
            <a:endParaRPr lang="en-US" sz="2800" dirty="0"/>
          </a:p>
        </p:txBody>
      </p:sp>
      <p:cxnSp>
        <p:nvCxnSpPr>
          <p:cNvPr id="27" name="Straight Arrow Connector 26"/>
          <p:cNvCxnSpPr>
            <a:stCxn id="26" idx="3"/>
            <a:endCxn id="51" idx="0"/>
          </p:cNvCxnSpPr>
          <p:nvPr/>
        </p:nvCxnSpPr>
        <p:spPr>
          <a:xfrm flipV="1">
            <a:off x="4191000" y="2209800"/>
            <a:ext cx="2781300" cy="202439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6" idx="3"/>
            <a:endCxn id="57" idx="2"/>
          </p:cNvCxnSpPr>
          <p:nvPr/>
        </p:nvCxnSpPr>
        <p:spPr>
          <a:xfrm>
            <a:off x="4191000" y="4234190"/>
            <a:ext cx="2781300" cy="64261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6" idx="3"/>
            <a:endCxn id="59" idx="1"/>
          </p:cNvCxnSpPr>
          <p:nvPr/>
        </p:nvCxnSpPr>
        <p:spPr>
          <a:xfrm>
            <a:off x="4191000" y="4234190"/>
            <a:ext cx="2743200" cy="189991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124200" y="260098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verb</a:t>
            </a:r>
            <a:endParaRPr lang="en-US" sz="2800" dirty="0"/>
          </a:p>
        </p:txBody>
      </p:sp>
      <p:cxnSp>
        <p:nvCxnSpPr>
          <p:cNvPr id="37" name="Straight Arrow Connector 36"/>
          <p:cNvCxnSpPr>
            <a:stCxn id="36" idx="3"/>
            <a:endCxn id="51" idx="3"/>
          </p:cNvCxnSpPr>
          <p:nvPr/>
        </p:nvCxnSpPr>
        <p:spPr>
          <a:xfrm flipV="1">
            <a:off x="4191000" y="2247900"/>
            <a:ext cx="2819400" cy="61469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6" idx="3"/>
            <a:endCxn id="55" idx="1"/>
          </p:cNvCxnSpPr>
          <p:nvPr/>
        </p:nvCxnSpPr>
        <p:spPr>
          <a:xfrm>
            <a:off x="4191000" y="2862590"/>
            <a:ext cx="2743200" cy="68071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6" idx="3"/>
            <a:endCxn id="59" idx="2"/>
          </p:cNvCxnSpPr>
          <p:nvPr/>
        </p:nvCxnSpPr>
        <p:spPr>
          <a:xfrm>
            <a:off x="4191000" y="2862590"/>
            <a:ext cx="2781300" cy="330961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676400" y="32766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transportation</a:t>
            </a:r>
            <a:endParaRPr lang="en-US" sz="2800" dirty="0"/>
          </a:p>
        </p:txBody>
      </p:sp>
      <p:sp>
        <p:nvSpPr>
          <p:cNvPr id="49" name="Rectangle 48"/>
          <p:cNvSpPr/>
          <p:nvPr/>
        </p:nvSpPr>
        <p:spPr>
          <a:xfrm>
            <a:off x="6934200" y="1524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6934200" y="2209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6934200" y="2819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6934200" y="3505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6934200" y="4114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934200" y="48006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934200" y="5410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6934200" y="6096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>
            <a:stCxn id="48" idx="3"/>
            <a:endCxn id="54" idx="1"/>
          </p:cNvCxnSpPr>
          <p:nvPr/>
        </p:nvCxnSpPr>
        <p:spPr>
          <a:xfrm flipV="1">
            <a:off x="4191000" y="2857500"/>
            <a:ext cx="2743200" cy="68071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48" idx="3"/>
            <a:endCxn id="55" idx="1"/>
          </p:cNvCxnSpPr>
          <p:nvPr/>
        </p:nvCxnSpPr>
        <p:spPr>
          <a:xfrm>
            <a:off x="4191000" y="3538210"/>
            <a:ext cx="2743200" cy="509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8" idx="3"/>
            <a:endCxn id="56" idx="2"/>
          </p:cNvCxnSpPr>
          <p:nvPr/>
        </p:nvCxnSpPr>
        <p:spPr>
          <a:xfrm>
            <a:off x="4191000" y="3538210"/>
            <a:ext cx="2781300" cy="65279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2819400" y="19050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animal</a:t>
            </a:r>
            <a:endParaRPr lang="en-US" sz="2800" dirty="0"/>
          </a:p>
        </p:txBody>
      </p:sp>
      <p:cxnSp>
        <p:nvCxnSpPr>
          <p:cNvPr id="86" name="Straight Arrow Connector 85"/>
          <p:cNvCxnSpPr>
            <a:stCxn id="85" idx="3"/>
            <a:endCxn id="49" idx="2"/>
          </p:cNvCxnSpPr>
          <p:nvPr/>
        </p:nvCxnSpPr>
        <p:spPr>
          <a:xfrm flipV="1">
            <a:off x="4191000" y="1600200"/>
            <a:ext cx="2781300" cy="56641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85" idx="3"/>
            <a:endCxn id="55" idx="3"/>
          </p:cNvCxnSpPr>
          <p:nvPr/>
        </p:nvCxnSpPr>
        <p:spPr>
          <a:xfrm>
            <a:off x="4191000" y="2166610"/>
            <a:ext cx="2819400" cy="137669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85" idx="3"/>
            <a:endCxn id="58" idx="0"/>
          </p:cNvCxnSpPr>
          <p:nvPr/>
        </p:nvCxnSpPr>
        <p:spPr>
          <a:xfrm>
            <a:off x="4191000" y="2166610"/>
            <a:ext cx="2781300" cy="324359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3048000" y="534418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verb</a:t>
            </a:r>
            <a:endParaRPr lang="en-US" sz="2800" dirty="0"/>
          </a:p>
        </p:txBody>
      </p:sp>
      <p:cxnSp>
        <p:nvCxnSpPr>
          <p:cNvPr id="123" name="Straight Arrow Connector 122"/>
          <p:cNvCxnSpPr>
            <a:stCxn id="105" idx="3"/>
            <a:endCxn id="54" idx="3"/>
          </p:cNvCxnSpPr>
          <p:nvPr/>
        </p:nvCxnSpPr>
        <p:spPr>
          <a:xfrm flipV="1">
            <a:off x="4191000" y="2857500"/>
            <a:ext cx="2819400" cy="274829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105" idx="3"/>
            <a:endCxn id="56" idx="3"/>
          </p:cNvCxnSpPr>
          <p:nvPr/>
        </p:nvCxnSpPr>
        <p:spPr>
          <a:xfrm flipV="1">
            <a:off x="4191000" y="4152900"/>
            <a:ext cx="2819400" cy="145289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105" idx="3"/>
            <a:endCxn id="59" idx="2"/>
          </p:cNvCxnSpPr>
          <p:nvPr/>
        </p:nvCxnSpPr>
        <p:spPr>
          <a:xfrm>
            <a:off x="4191000" y="5605790"/>
            <a:ext cx="2781300" cy="56641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362200" y="465838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furniture</a:t>
            </a:r>
            <a:endParaRPr lang="en-US" sz="2800" dirty="0"/>
          </a:p>
        </p:txBody>
      </p:sp>
      <p:sp>
        <p:nvSpPr>
          <p:cNvPr id="43" name="TextBox 42"/>
          <p:cNvSpPr txBox="1"/>
          <p:nvPr/>
        </p:nvSpPr>
        <p:spPr>
          <a:xfrm>
            <a:off x="457200" y="152400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accent2"/>
                </a:solidFill>
              </a:rPr>
              <a:t>F</a:t>
            </a:r>
            <a:r>
              <a:rPr lang="en-US" sz="7200" dirty="0" smtClean="0">
                <a:solidFill>
                  <a:srgbClr val="00B050"/>
                </a:solidFill>
              </a:rPr>
              <a:t>i</a:t>
            </a:r>
            <a:r>
              <a:rPr lang="en-US" sz="7200" dirty="0" smtClean="0">
                <a:solidFill>
                  <a:srgbClr val="FFC000"/>
                </a:solidFill>
              </a:rPr>
              <a:t>n</a:t>
            </a:r>
            <a:r>
              <a:rPr lang="en-US" sz="7200" dirty="0" smtClean="0">
                <a:solidFill>
                  <a:schemeClr val="accent1"/>
                </a:solidFill>
              </a:rPr>
              <a:t>d</a:t>
            </a:r>
            <a:r>
              <a:rPr lang="en-US" sz="7200" dirty="0" smtClean="0">
                <a:solidFill>
                  <a:schemeClr val="accent4"/>
                </a:solidFill>
              </a:rPr>
              <a:t>!</a:t>
            </a:r>
            <a:endParaRPr lang="en-US" sz="7200" dirty="0">
              <a:solidFill>
                <a:schemeClr val="accent4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895600" y="304800"/>
            <a:ext cx="502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Fill out letters on the right, to satisfy as much of the constraints on the left.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010400" y="1254760"/>
          <a:ext cx="609600" cy="5146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>
            <a:endCxn id="49" idx="1"/>
          </p:cNvCxnSpPr>
          <p:nvPr/>
        </p:nvCxnSpPr>
        <p:spPr>
          <a:xfrm flipV="1">
            <a:off x="4267200" y="1562100"/>
            <a:ext cx="2667000" cy="335789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57" idx="1"/>
          </p:cNvCxnSpPr>
          <p:nvPr/>
        </p:nvCxnSpPr>
        <p:spPr>
          <a:xfrm flipV="1">
            <a:off x="4267200" y="4838700"/>
            <a:ext cx="2667000" cy="8129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58" idx="2"/>
          </p:cNvCxnSpPr>
          <p:nvPr/>
        </p:nvCxnSpPr>
        <p:spPr>
          <a:xfrm>
            <a:off x="4267200" y="4919990"/>
            <a:ext cx="2705100" cy="56641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381000" y="19812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381000" y="26670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381000" y="33528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381000" y="40386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381000" y="47244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381000" y="54102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3200400" y="397258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food</a:t>
            </a:r>
            <a:endParaRPr lang="en-US" sz="2800" dirty="0"/>
          </a:p>
        </p:txBody>
      </p:sp>
      <p:cxnSp>
        <p:nvCxnSpPr>
          <p:cNvPr id="27" name="Straight Arrow Connector 26"/>
          <p:cNvCxnSpPr>
            <a:stCxn id="26" idx="3"/>
            <a:endCxn id="51" idx="0"/>
          </p:cNvCxnSpPr>
          <p:nvPr/>
        </p:nvCxnSpPr>
        <p:spPr>
          <a:xfrm flipV="1">
            <a:off x="4191000" y="2209800"/>
            <a:ext cx="2781300" cy="202439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6" idx="3"/>
            <a:endCxn id="57" idx="2"/>
          </p:cNvCxnSpPr>
          <p:nvPr/>
        </p:nvCxnSpPr>
        <p:spPr>
          <a:xfrm>
            <a:off x="4191000" y="4234190"/>
            <a:ext cx="2781300" cy="64261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6" idx="3"/>
            <a:endCxn id="59" idx="1"/>
          </p:cNvCxnSpPr>
          <p:nvPr/>
        </p:nvCxnSpPr>
        <p:spPr>
          <a:xfrm>
            <a:off x="4191000" y="4234190"/>
            <a:ext cx="2743200" cy="189991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124200" y="260098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verb</a:t>
            </a:r>
            <a:endParaRPr lang="en-US" sz="2800" dirty="0"/>
          </a:p>
        </p:txBody>
      </p:sp>
      <p:cxnSp>
        <p:nvCxnSpPr>
          <p:cNvPr id="37" name="Straight Arrow Connector 36"/>
          <p:cNvCxnSpPr>
            <a:stCxn id="36" idx="3"/>
            <a:endCxn id="51" idx="3"/>
          </p:cNvCxnSpPr>
          <p:nvPr/>
        </p:nvCxnSpPr>
        <p:spPr>
          <a:xfrm flipV="1">
            <a:off x="4191000" y="2247900"/>
            <a:ext cx="2819400" cy="61469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6" idx="3"/>
            <a:endCxn id="55" idx="1"/>
          </p:cNvCxnSpPr>
          <p:nvPr/>
        </p:nvCxnSpPr>
        <p:spPr>
          <a:xfrm>
            <a:off x="4191000" y="2862590"/>
            <a:ext cx="2743200" cy="68071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6" idx="3"/>
            <a:endCxn id="59" idx="2"/>
          </p:cNvCxnSpPr>
          <p:nvPr/>
        </p:nvCxnSpPr>
        <p:spPr>
          <a:xfrm>
            <a:off x="4191000" y="2862590"/>
            <a:ext cx="2781300" cy="330961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676400" y="32766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transportation</a:t>
            </a:r>
            <a:endParaRPr lang="en-US" sz="2800" dirty="0"/>
          </a:p>
        </p:txBody>
      </p:sp>
      <p:sp>
        <p:nvSpPr>
          <p:cNvPr id="49" name="Rectangle 48"/>
          <p:cNvSpPr/>
          <p:nvPr/>
        </p:nvSpPr>
        <p:spPr>
          <a:xfrm>
            <a:off x="6934200" y="1524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6934200" y="2209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6934200" y="2819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6934200" y="3505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6934200" y="4114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934200" y="48006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934200" y="5410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6934200" y="6096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>
            <a:stCxn id="48" idx="3"/>
            <a:endCxn id="54" idx="1"/>
          </p:cNvCxnSpPr>
          <p:nvPr/>
        </p:nvCxnSpPr>
        <p:spPr>
          <a:xfrm flipV="1">
            <a:off x="4191000" y="2857500"/>
            <a:ext cx="2743200" cy="68071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48" idx="3"/>
            <a:endCxn id="55" idx="1"/>
          </p:cNvCxnSpPr>
          <p:nvPr/>
        </p:nvCxnSpPr>
        <p:spPr>
          <a:xfrm>
            <a:off x="4191000" y="3538210"/>
            <a:ext cx="2743200" cy="509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8" idx="3"/>
            <a:endCxn id="56" idx="2"/>
          </p:cNvCxnSpPr>
          <p:nvPr/>
        </p:nvCxnSpPr>
        <p:spPr>
          <a:xfrm>
            <a:off x="4191000" y="3538210"/>
            <a:ext cx="2781300" cy="65279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2819400" y="19050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animal</a:t>
            </a:r>
            <a:endParaRPr lang="en-US" sz="2800" dirty="0"/>
          </a:p>
        </p:txBody>
      </p:sp>
      <p:cxnSp>
        <p:nvCxnSpPr>
          <p:cNvPr id="86" name="Straight Arrow Connector 85"/>
          <p:cNvCxnSpPr>
            <a:stCxn id="85" idx="3"/>
            <a:endCxn id="49" idx="2"/>
          </p:cNvCxnSpPr>
          <p:nvPr/>
        </p:nvCxnSpPr>
        <p:spPr>
          <a:xfrm flipV="1">
            <a:off x="4191000" y="1600200"/>
            <a:ext cx="2781300" cy="56641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85" idx="3"/>
            <a:endCxn id="55" idx="3"/>
          </p:cNvCxnSpPr>
          <p:nvPr/>
        </p:nvCxnSpPr>
        <p:spPr>
          <a:xfrm>
            <a:off x="4191000" y="2166610"/>
            <a:ext cx="2819400" cy="137669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85" idx="3"/>
            <a:endCxn id="58" idx="0"/>
          </p:cNvCxnSpPr>
          <p:nvPr/>
        </p:nvCxnSpPr>
        <p:spPr>
          <a:xfrm>
            <a:off x="4191000" y="2166610"/>
            <a:ext cx="2781300" cy="324359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3048000" y="534418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verb</a:t>
            </a:r>
            <a:endParaRPr lang="en-US" sz="2800" dirty="0"/>
          </a:p>
        </p:txBody>
      </p:sp>
      <p:cxnSp>
        <p:nvCxnSpPr>
          <p:cNvPr id="123" name="Straight Arrow Connector 122"/>
          <p:cNvCxnSpPr>
            <a:stCxn id="105" idx="3"/>
            <a:endCxn id="54" idx="3"/>
          </p:cNvCxnSpPr>
          <p:nvPr/>
        </p:nvCxnSpPr>
        <p:spPr>
          <a:xfrm flipV="1">
            <a:off x="4191000" y="2857500"/>
            <a:ext cx="2819400" cy="274829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105" idx="3"/>
            <a:endCxn id="56" idx="3"/>
          </p:cNvCxnSpPr>
          <p:nvPr/>
        </p:nvCxnSpPr>
        <p:spPr>
          <a:xfrm flipV="1">
            <a:off x="4191000" y="4152900"/>
            <a:ext cx="2819400" cy="145289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105" idx="3"/>
            <a:endCxn id="59" idx="2"/>
          </p:cNvCxnSpPr>
          <p:nvPr/>
        </p:nvCxnSpPr>
        <p:spPr>
          <a:xfrm>
            <a:off x="4191000" y="5605790"/>
            <a:ext cx="2781300" cy="56641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362200" y="465838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furniture</a:t>
            </a:r>
            <a:endParaRPr lang="en-US" sz="2800" dirty="0"/>
          </a:p>
        </p:txBody>
      </p:sp>
      <p:sp>
        <p:nvSpPr>
          <p:cNvPr id="43" name="TextBox 42"/>
          <p:cNvSpPr txBox="1"/>
          <p:nvPr/>
        </p:nvSpPr>
        <p:spPr>
          <a:xfrm>
            <a:off x="457200" y="152400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accent2"/>
                </a:solidFill>
              </a:rPr>
              <a:t>F</a:t>
            </a:r>
            <a:r>
              <a:rPr lang="en-US" sz="7200" dirty="0" smtClean="0">
                <a:solidFill>
                  <a:srgbClr val="00B050"/>
                </a:solidFill>
              </a:rPr>
              <a:t>i</a:t>
            </a:r>
            <a:r>
              <a:rPr lang="en-US" sz="7200" dirty="0" smtClean="0">
                <a:solidFill>
                  <a:srgbClr val="FFC000"/>
                </a:solidFill>
              </a:rPr>
              <a:t>n</a:t>
            </a:r>
            <a:r>
              <a:rPr lang="en-US" sz="7200" dirty="0" smtClean="0">
                <a:solidFill>
                  <a:schemeClr val="accent1"/>
                </a:solidFill>
              </a:rPr>
              <a:t>d</a:t>
            </a:r>
            <a:r>
              <a:rPr lang="en-US" sz="7200" dirty="0" smtClean="0">
                <a:solidFill>
                  <a:schemeClr val="accent4"/>
                </a:solidFill>
              </a:rPr>
              <a:t>!</a:t>
            </a:r>
            <a:endParaRPr lang="en-US" sz="7200" dirty="0">
              <a:solidFill>
                <a:schemeClr val="accent4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04800" y="609600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Score:</a:t>
            </a:r>
            <a:endParaRPr lang="en-US" sz="3200" dirty="0"/>
          </a:p>
        </p:txBody>
      </p:sp>
      <p:sp>
        <p:nvSpPr>
          <p:cNvPr id="47" name="TextBox 46"/>
          <p:cNvSpPr txBox="1"/>
          <p:nvPr/>
        </p:nvSpPr>
        <p:spPr>
          <a:xfrm>
            <a:off x="2895600" y="528935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Your turn: </a:t>
            </a:r>
            <a:r>
              <a:rPr lang="en-US" sz="2400" dirty="0" smtClean="0"/>
              <a:t>How much can you score?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010400" y="1254760"/>
          <a:ext cx="609600" cy="5146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b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p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c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a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b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e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t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y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>
            <a:endCxn id="49" idx="1"/>
          </p:cNvCxnSpPr>
          <p:nvPr/>
        </p:nvCxnSpPr>
        <p:spPr>
          <a:xfrm flipV="1">
            <a:off x="4267200" y="1562100"/>
            <a:ext cx="2667000" cy="335789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57" idx="1"/>
          </p:cNvCxnSpPr>
          <p:nvPr/>
        </p:nvCxnSpPr>
        <p:spPr>
          <a:xfrm flipV="1">
            <a:off x="4267200" y="4838700"/>
            <a:ext cx="2667000" cy="8129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58" idx="2"/>
          </p:cNvCxnSpPr>
          <p:nvPr/>
        </p:nvCxnSpPr>
        <p:spPr>
          <a:xfrm>
            <a:off x="4267200" y="4919990"/>
            <a:ext cx="2705100" cy="56641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381000" y="19812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b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381000" y="26670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y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381000" y="33528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b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381000" y="40386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381000" y="47244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b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381000" y="54102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r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y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3200400" y="397258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food</a:t>
            </a:r>
            <a:endParaRPr lang="en-US" sz="2800" dirty="0"/>
          </a:p>
        </p:txBody>
      </p:sp>
      <p:cxnSp>
        <p:nvCxnSpPr>
          <p:cNvPr id="27" name="Straight Arrow Connector 26"/>
          <p:cNvCxnSpPr>
            <a:stCxn id="26" idx="3"/>
            <a:endCxn id="51" idx="0"/>
          </p:cNvCxnSpPr>
          <p:nvPr/>
        </p:nvCxnSpPr>
        <p:spPr>
          <a:xfrm flipV="1">
            <a:off x="4191000" y="2209800"/>
            <a:ext cx="2781300" cy="202439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6" idx="3"/>
            <a:endCxn id="57" idx="2"/>
          </p:cNvCxnSpPr>
          <p:nvPr/>
        </p:nvCxnSpPr>
        <p:spPr>
          <a:xfrm>
            <a:off x="4191000" y="4234190"/>
            <a:ext cx="2781300" cy="64261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6" idx="3"/>
            <a:endCxn id="59" idx="1"/>
          </p:cNvCxnSpPr>
          <p:nvPr/>
        </p:nvCxnSpPr>
        <p:spPr>
          <a:xfrm>
            <a:off x="4191000" y="4234190"/>
            <a:ext cx="2743200" cy="189991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124200" y="260098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verb</a:t>
            </a:r>
            <a:endParaRPr lang="en-US" sz="2800" dirty="0"/>
          </a:p>
        </p:txBody>
      </p:sp>
      <p:cxnSp>
        <p:nvCxnSpPr>
          <p:cNvPr id="37" name="Straight Arrow Connector 36"/>
          <p:cNvCxnSpPr>
            <a:stCxn id="36" idx="3"/>
            <a:endCxn id="51" idx="3"/>
          </p:cNvCxnSpPr>
          <p:nvPr/>
        </p:nvCxnSpPr>
        <p:spPr>
          <a:xfrm flipV="1">
            <a:off x="4191000" y="2247900"/>
            <a:ext cx="2819400" cy="61469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6" idx="3"/>
            <a:endCxn id="55" idx="1"/>
          </p:cNvCxnSpPr>
          <p:nvPr/>
        </p:nvCxnSpPr>
        <p:spPr>
          <a:xfrm>
            <a:off x="4191000" y="2862590"/>
            <a:ext cx="2743200" cy="68071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6" idx="3"/>
            <a:endCxn id="59" idx="2"/>
          </p:cNvCxnSpPr>
          <p:nvPr/>
        </p:nvCxnSpPr>
        <p:spPr>
          <a:xfrm>
            <a:off x="4191000" y="2862590"/>
            <a:ext cx="2781300" cy="330961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676400" y="32766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transportation</a:t>
            </a:r>
            <a:endParaRPr lang="en-US" sz="2800" dirty="0"/>
          </a:p>
        </p:txBody>
      </p:sp>
      <p:sp>
        <p:nvSpPr>
          <p:cNvPr id="49" name="Rectangle 48"/>
          <p:cNvSpPr/>
          <p:nvPr/>
        </p:nvSpPr>
        <p:spPr>
          <a:xfrm>
            <a:off x="6934200" y="1524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6934200" y="2209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6934200" y="2819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6934200" y="3505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6934200" y="4114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934200" y="48006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934200" y="5410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6934200" y="6096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>
            <a:stCxn id="48" idx="3"/>
            <a:endCxn id="54" idx="1"/>
          </p:cNvCxnSpPr>
          <p:nvPr/>
        </p:nvCxnSpPr>
        <p:spPr>
          <a:xfrm flipV="1">
            <a:off x="4191000" y="2857500"/>
            <a:ext cx="2743200" cy="68071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48" idx="3"/>
            <a:endCxn id="55" idx="1"/>
          </p:cNvCxnSpPr>
          <p:nvPr/>
        </p:nvCxnSpPr>
        <p:spPr>
          <a:xfrm>
            <a:off x="4191000" y="3538210"/>
            <a:ext cx="2743200" cy="509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8" idx="3"/>
            <a:endCxn id="56" idx="2"/>
          </p:cNvCxnSpPr>
          <p:nvPr/>
        </p:nvCxnSpPr>
        <p:spPr>
          <a:xfrm>
            <a:off x="4191000" y="3538210"/>
            <a:ext cx="2781300" cy="65279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2819400" y="19050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animal</a:t>
            </a:r>
            <a:endParaRPr lang="en-US" sz="2800" dirty="0"/>
          </a:p>
        </p:txBody>
      </p:sp>
      <p:cxnSp>
        <p:nvCxnSpPr>
          <p:cNvPr id="86" name="Straight Arrow Connector 85"/>
          <p:cNvCxnSpPr>
            <a:stCxn id="85" idx="3"/>
            <a:endCxn id="49" idx="2"/>
          </p:cNvCxnSpPr>
          <p:nvPr/>
        </p:nvCxnSpPr>
        <p:spPr>
          <a:xfrm flipV="1">
            <a:off x="4191000" y="1600200"/>
            <a:ext cx="2781300" cy="56641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85" idx="3"/>
            <a:endCxn id="55" idx="3"/>
          </p:cNvCxnSpPr>
          <p:nvPr/>
        </p:nvCxnSpPr>
        <p:spPr>
          <a:xfrm>
            <a:off x="4191000" y="2166610"/>
            <a:ext cx="2819400" cy="137669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85" idx="3"/>
            <a:endCxn id="58" idx="0"/>
          </p:cNvCxnSpPr>
          <p:nvPr/>
        </p:nvCxnSpPr>
        <p:spPr>
          <a:xfrm>
            <a:off x="4191000" y="2166610"/>
            <a:ext cx="2781300" cy="324359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3048000" y="534418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verb</a:t>
            </a:r>
            <a:endParaRPr lang="en-US" sz="2800" dirty="0"/>
          </a:p>
        </p:txBody>
      </p:sp>
      <p:cxnSp>
        <p:nvCxnSpPr>
          <p:cNvPr id="123" name="Straight Arrow Connector 122"/>
          <p:cNvCxnSpPr>
            <a:stCxn id="105" idx="3"/>
            <a:endCxn id="54" idx="3"/>
          </p:cNvCxnSpPr>
          <p:nvPr/>
        </p:nvCxnSpPr>
        <p:spPr>
          <a:xfrm flipV="1">
            <a:off x="4191000" y="2857500"/>
            <a:ext cx="2819400" cy="274829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105" idx="3"/>
            <a:endCxn id="56" idx="3"/>
          </p:cNvCxnSpPr>
          <p:nvPr/>
        </p:nvCxnSpPr>
        <p:spPr>
          <a:xfrm flipV="1">
            <a:off x="4191000" y="4152900"/>
            <a:ext cx="2819400" cy="145289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105" idx="3"/>
            <a:endCxn id="59" idx="2"/>
          </p:cNvCxnSpPr>
          <p:nvPr/>
        </p:nvCxnSpPr>
        <p:spPr>
          <a:xfrm>
            <a:off x="4191000" y="5605790"/>
            <a:ext cx="2781300" cy="56641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362200" y="465838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furniture</a:t>
            </a:r>
            <a:endParaRPr lang="en-US" sz="2800" dirty="0"/>
          </a:p>
        </p:txBody>
      </p:sp>
      <p:sp>
        <p:nvSpPr>
          <p:cNvPr id="43" name="TextBox 42"/>
          <p:cNvSpPr txBox="1"/>
          <p:nvPr/>
        </p:nvSpPr>
        <p:spPr>
          <a:xfrm>
            <a:off x="457200" y="152400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accent2"/>
                </a:solidFill>
              </a:rPr>
              <a:t>F</a:t>
            </a:r>
            <a:r>
              <a:rPr lang="en-US" sz="7200" dirty="0" smtClean="0">
                <a:solidFill>
                  <a:srgbClr val="00B050"/>
                </a:solidFill>
              </a:rPr>
              <a:t>i</a:t>
            </a:r>
            <a:r>
              <a:rPr lang="en-US" sz="7200" dirty="0" smtClean="0">
                <a:solidFill>
                  <a:srgbClr val="FFC000"/>
                </a:solidFill>
              </a:rPr>
              <a:t>n</a:t>
            </a:r>
            <a:r>
              <a:rPr lang="en-US" sz="7200" dirty="0" smtClean="0">
                <a:solidFill>
                  <a:schemeClr val="accent1"/>
                </a:solidFill>
              </a:rPr>
              <a:t>d</a:t>
            </a:r>
            <a:r>
              <a:rPr lang="en-US" sz="7200" dirty="0" smtClean="0">
                <a:solidFill>
                  <a:schemeClr val="accent4"/>
                </a:solidFill>
              </a:rPr>
              <a:t>!</a:t>
            </a:r>
            <a:endParaRPr lang="en-US" sz="7200" dirty="0">
              <a:solidFill>
                <a:schemeClr val="accent4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895600" y="304800"/>
            <a:ext cx="502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 get the total score, sum up the points from all the categories.</a:t>
            </a:r>
            <a:endParaRPr lang="en-US" sz="2400" dirty="0"/>
          </a:p>
        </p:txBody>
      </p:sp>
      <p:sp>
        <p:nvSpPr>
          <p:cNvPr id="46" name="TextBox 45"/>
          <p:cNvSpPr txBox="1"/>
          <p:nvPr/>
        </p:nvSpPr>
        <p:spPr>
          <a:xfrm>
            <a:off x="304800" y="609600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Score: 15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" descr="http://www.ais.wa.edu.au/userfiles/images/Award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4191000"/>
            <a:ext cx="2362200" cy="23622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362200" y="465838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furniture</a:t>
            </a:r>
            <a:endParaRPr lang="en-US" sz="28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010400" y="1254760"/>
          <a:ext cx="609600" cy="5146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c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s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c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a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r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o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t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y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>
            <a:stCxn id="6" idx="3"/>
            <a:endCxn id="49" idx="1"/>
          </p:cNvCxnSpPr>
          <p:nvPr/>
        </p:nvCxnSpPr>
        <p:spPr>
          <a:xfrm flipV="1">
            <a:off x="4267200" y="1562100"/>
            <a:ext cx="2667000" cy="335789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3"/>
            <a:endCxn id="57" idx="1"/>
          </p:cNvCxnSpPr>
          <p:nvPr/>
        </p:nvCxnSpPr>
        <p:spPr>
          <a:xfrm flipV="1">
            <a:off x="4267200" y="4838700"/>
            <a:ext cx="2667000" cy="8129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3"/>
            <a:endCxn id="58" idx="2"/>
          </p:cNvCxnSpPr>
          <p:nvPr/>
        </p:nvCxnSpPr>
        <p:spPr>
          <a:xfrm>
            <a:off x="4267200" y="4919990"/>
            <a:ext cx="2705100" cy="56641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381000" y="19812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381000" y="26670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y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381000" y="33528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381000" y="40386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y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381000" y="47244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381000" y="54102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y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3200400" y="397258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food</a:t>
            </a:r>
            <a:endParaRPr lang="en-US" sz="2800" dirty="0"/>
          </a:p>
        </p:txBody>
      </p:sp>
      <p:cxnSp>
        <p:nvCxnSpPr>
          <p:cNvPr id="27" name="Straight Arrow Connector 26"/>
          <p:cNvCxnSpPr>
            <a:stCxn id="26" idx="3"/>
            <a:endCxn id="51" idx="0"/>
          </p:cNvCxnSpPr>
          <p:nvPr/>
        </p:nvCxnSpPr>
        <p:spPr>
          <a:xfrm flipV="1">
            <a:off x="4191000" y="2209800"/>
            <a:ext cx="2781300" cy="202439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6" idx="3"/>
            <a:endCxn id="57" idx="2"/>
          </p:cNvCxnSpPr>
          <p:nvPr/>
        </p:nvCxnSpPr>
        <p:spPr>
          <a:xfrm>
            <a:off x="4191000" y="4234190"/>
            <a:ext cx="2781300" cy="64261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6" idx="3"/>
            <a:endCxn id="59" idx="1"/>
          </p:cNvCxnSpPr>
          <p:nvPr/>
        </p:nvCxnSpPr>
        <p:spPr>
          <a:xfrm>
            <a:off x="4191000" y="4234190"/>
            <a:ext cx="2743200" cy="189991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124200" y="260098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verb</a:t>
            </a:r>
            <a:endParaRPr lang="en-US" sz="2800" dirty="0"/>
          </a:p>
        </p:txBody>
      </p:sp>
      <p:cxnSp>
        <p:nvCxnSpPr>
          <p:cNvPr id="37" name="Straight Arrow Connector 36"/>
          <p:cNvCxnSpPr>
            <a:stCxn id="36" idx="3"/>
            <a:endCxn id="51" idx="3"/>
          </p:cNvCxnSpPr>
          <p:nvPr/>
        </p:nvCxnSpPr>
        <p:spPr>
          <a:xfrm flipV="1">
            <a:off x="4191000" y="2247900"/>
            <a:ext cx="2819400" cy="61469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6" idx="3"/>
            <a:endCxn id="55" idx="1"/>
          </p:cNvCxnSpPr>
          <p:nvPr/>
        </p:nvCxnSpPr>
        <p:spPr>
          <a:xfrm>
            <a:off x="4191000" y="2862590"/>
            <a:ext cx="2743200" cy="68071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6" idx="3"/>
            <a:endCxn id="59" idx="2"/>
          </p:cNvCxnSpPr>
          <p:nvPr/>
        </p:nvCxnSpPr>
        <p:spPr>
          <a:xfrm>
            <a:off x="4191000" y="2862590"/>
            <a:ext cx="2781300" cy="330961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676400" y="32766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transportation</a:t>
            </a:r>
            <a:endParaRPr lang="en-US" sz="2800" dirty="0"/>
          </a:p>
        </p:txBody>
      </p:sp>
      <p:sp>
        <p:nvSpPr>
          <p:cNvPr id="49" name="Rectangle 48"/>
          <p:cNvSpPr/>
          <p:nvPr/>
        </p:nvSpPr>
        <p:spPr>
          <a:xfrm>
            <a:off x="6934200" y="1524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6934200" y="2209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6934200" y="2819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6934200" y="3505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6934200" y="4114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934200" y="48006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934200" y="5410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6934200" y="6096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>
            <a:stCxn id="48" idx="3"/>
            <a:endCxn id="54" idx="1"/>
          </p:cNvCxnSpPr>
          <p:nvPr/>
        </p:nvCxnSpPr>
        <p:spPr>
          <a:xfrm flipV="1">
            <a:off x="4191000" y="2857500"/>
            <a:ext cx="2743200" cy="68071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48" idx="3"/>
            <a:endCxn id="55" idx="1"/>
          </p:cNvCxnSpPr>
          <p:nvPr/>
        </p:nvCxnSpPr>
        <p:spPr>
          <a:xfrm>
            <a:off x="4191000" y="3538210"/>
            <a:ext cx="2743200" cy="509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8" idx="3"/>
            <a:endCxn id="56" idx="2"/>
          </p:cNvCxnSpPr>
          <p:nvPr/>
        </p:nvCxnSpPr>
        <p:spPr>
          <a:xfrm>
            <a:off x="4191000" y="3538210"/>
            <a:ext cx="2781300" cy="65279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2819400" y="19050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animal</a:t>
            </a:r>
            <a:endParaRPr lang="en-US" sz="2800" dirty="0"/>
          </a:p>
        </p:txBody>
      </p:sp>
      <p:cxnSp>
        <p:nvCxnSpPr>
          <p:cNvPr id="86" name="Straight Arrow Connector 85"/>
          <p:cNvCxnSpPr>
            <a:stCxn id="85" idx="3"/>
            <a:endCxn id="49" idx="2"/>
          </p:cNvCxnSpPr>
          <p:nvPr/>
        </p:nvCxnSpPr>
        <p:spPr>
          <a:xfrm flipV="1">
            <a:off x="4191000" y="1600200"/>
            <a:ext cx="2781300" cy="56641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85" idx="3"/>
            <a:endCxn id="55" idx="3"/>
          </p:cNvCxnSpPr>
          <p:nvPr/>
        </p:nvCxnSpPr>
        <p:spPr>
          <a:xfrm>
            <a:off x="4191000" y="2166610"/>
            <a:ext cx="2819400" cy="137669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85" idx="3"/>
            <a:endCxn id="58" idx="0"/>
          </p:cNvCxnSpPr>
          <p:nvPr/>
        </p:nvCxnSpPr>
        <p:spPr>
          <a:xfrm>
            <a:off x="4191000" y="2166610"/>
            <a:ext cx="2781300" cy="324359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3048000" y="534418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verb</a:t>
            </a:r>
            <a:endParaRPr lang="en-US" sz="2800" dirty="0"/>
          </a:p>
        </p:txBody>
      </p:sp>
      <p:cxnSp>
        <p:nvCxnSpPr>
          <p:cNvPr id="123" name="Straight Arrow Connector 122"/>
          <p:cNvCxnSpPr>
            <a:stCxn id="105" idx="3"/>
            <a:endCxn id="54" idx="3"/>
          </p:cNvCxnSpPr>
          <p:nvPr/>
        </p:nvCxnSpPr>
        <p:spPr>
          <a:xfrm flipV="1">
            <a:off x="4191000" y="2857500"/>
            <a:ext cx="2819400" cy="274829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105" idx="3"/>
            <a:endCxn id="56" idx="3"/>
          </p:cNvCxnSpPr>
          <p:nvPr/>
        </p:nvCxnSpPr>
        <p:spPr>
          <a:xfrm flipV="1">
            <a:off x="4191000" y="4152900"/>
            <a:ext cx="2819400" cy="145289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105" idx="3"/>
            <a:endCxn id="59" idx="2"/>
          </p:cNvCxnSpPr>
          <p:nvPr/>
        </p:nvCxnSpPr>
        <p:spPr>
          <a:xfrm>
            <a:off x="4191000" y="5605790"/>
            <a:ext cx="2781300" cy="56641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457200" y="152400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accent2"/>
                </a:solidFill>
              </a:rPr>
              <a:t>F</a:t>
            </a:r>
            <a:r>
              <a:rPr lang="en-US" sz="7200" dirty="0" smtClean="0">
                <a:solidFill>
                  <a:srgbClr val="00B050"/>
                </a:solidFill>
              </a:rPr>
              <a:t>i</a:t>
            </a:r>
            <a:r>
              <a:rPr lang="en-US" sz="7200" dirty="0" smtClean="0">
                <a:solidFill>
                  <a:srgbClr val="FFC000"/>
                </a:solidFill>
              </a:rPr>
              <a:t>n</a:t>
            </a:r>
            <a:r>
              <a:rPr lang="en-US" sz="7200" dirty="0" smtClean="0">
                <a:solidFill>
                  <a:schemeClr val="accent1"/>
                </a:solidFill>
              </a:rPr>
              <a:t>d</a:t>
            </a:r>
            <a:r>
              <a:rPr lang="en-US" sz="7200" dirty="0" smtClean="0">
                <a:solidFill>
                  <a:schemeClr val="accent4"/>
                </a:solidFill>
              </a:rPr>
              <a:t>!</a:t>
            </a:r>
            <a:endParaRPr lang="en-US" sz="7200" dirty="0">
              <a:solidFill>
                <a:schemeClr val="accent4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895600" y="304800"/>
            <a:ext cx="502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Perfect score!</a:t>
            </a:r>
            <a:endParaRPr lang="en-US" sz="5400" dirty="0"/>
          </a:p>
        </p:txBody>
      </p:sp>
      <p:sp>
        <p:nvSpPr>
          <p:cNvPr id="90" name="TextBox 89"/>
          <p:cNvSpPr txBox="1"/>
          <p:nvPr/>
        </p:nvSpPr>
        <p:spPr>
          <a:xfrm>
            <a:off x="304800" y="609600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Score: 18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buNone/>
            </a:pPr>
            <a:r>
              <a:rPr lang="en-US" sz="4800" dirty="0" smtClean="0">
                <a:solidFill>
                  <a:schemeClr val="bg1"/>
                </a:solidFill>
              </a:rPr>
              <a:t>Given a projection game so that perfect score is achievable, </a:t>
            </a:r>
          </a:p>
          <a:p>
            <a:pPr marL="0">
              <a:buNone/>
            </a:pPr>
            <a:endParaRPr lang="en-US" sz="4800" dirty="0" smtClean="0">
              <a:solidFill>
                <a:schemeClr val="bg1"/>
              </a:solidFill>
            </a:endParaRPr>
          </a:p>
          <a:p>
            <a:pPr marL="0">
              <a:buNone/>
            </a:pPr>
            <a:r>
              <a:rPr lang="en-US" sz="4800" b="1" dirty="0" smtClean="0">
                <a:solidFill>
                  <a:schemeClr val="bg1"/>
                </a:solidFill>
              </a:rPr>
              <a:t>can you score 1% ? 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295400" y="1600200"/>
            <a:ext cx="72390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6600" dirty="0" smtClean="0">
                <a:solidFill>
                  <a:schemeClr val="accent2"/>
                </a:solidFill>
              </a:rPr>
              <a:t>P</a:t>
            </a:r>
            <a:r>
              <a:rPr kumimoji="0" lang="en-US" sz="6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</a:t>
            </a:r>
            <a:r>
              <a:rPr kumimoji="0" lang="en-US" sz="6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</a:t>
            </a:r>
            <a:r>
              <a:rPr kumimoji="0" lang="en-US" sz="6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0" lang="en-US" sz="6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en-US" sz="6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ction</a:t>
            </a:r>
            <a:r>
              <a:rPr kumimoji="0" lang="en-US" sz="6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games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buNone/>
            </a:pPr>
            <a:r>
              <a:rPr lang="en-US" sz="4800" dirty="0" smtClean="0"/>
              <a:t>Given a </a:t>
            </a:r>
            <a:r>
              <a:rPr lang="en-US" sz="4800" dirty="0" smtClean="0">
                <a:solidFill>
                  <a:schemeClr val="accent2"/>
                </a:solidFill>
              </a:rPr>
              <a:t>p</a:t>
            </a:r>
            <a:r>
              <a:rPr lang="en-US" sz="4800" dirty="0" smtClean="0">
                <a:solidFill>
                  <a:srgbClr val="00B050"/>
                </a:solidFill>
              </a:rPr>
              <a:t>r</a:t>
            </a:r>
            <a:r>
              <a:rPr lang="en-US" sz="4800" dirty="0" smtClean="0">
                <a:solidFill>
                  <a:srgbClr val="FFC000"/>
                </a:solidFill>
              </a:rPr>
              <a:t>o</a:t>
            </a:r>
            <a:r>
              <a:rPr lang="en-US" sz="4800" dirty="0" smtClean="0">
                <a:solidFill>
                  <a:schemeClr val="accent1"/>
                </a:solidFill>
              </a:rPr>
              <a:t>j</a:t>
            </a:r>
            <a:r>
              <a:rPr lang="en-US" sz="4800" dirty="0" smtClean="0">
                <a:solidFill>
                  <a:srgbClr val="7030A0"/>
                </a:solidFill>
              </a:rPr>
              <a:t>e</a:t>
            </a:r>
            <a:r>
              <a:rPr lang="en-US" sz="4800" dirty="0" smtClean="0"/>
              <a:t>ction game so that perfect score is achievable. </a:t>
            </a:r>
          </a:p>
          <a:p>
            <a:pPr marL="0">
              <a:buNone/>
            </a:pPr>
            <a:r>
              <a:rPr lang="en-US" sz="4800" b="1" dirty="0" smtClean="0"/>
              <a:t>Can you get a perfect score ? </a:t>
            </a: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buNone/>
            </a:pPr>
            <a:r>
              <a:rPr lang="en-US" sz="4800" dirty="0" smtClean="0"/>
              <a:t>Given a </a:t>
            </a:r>
            <a:r>
              <a:rPr lang="en-US" sz="4800" dirty="0" smtClean="0">
                <a:solidFill>
                  <a:schemeClr val="accent2"/>
                </a:solidFill>
              </a:rPr>
              <a:t>p</a:t>
            </a:r>
            <a:r>
              <a:rPr lang="en-US" sz="4800" dirty="0" smtClean="0">
                <a:solidFill>
                  <a:srgbClr val="00B050"/>
                </a:solidFill>
              </a:rPr>
              <a:t>r</a:t>
            </a:r>
            <a:r>
              <a:rPr lang="en-US" sz="4800" dirty="0" smtClean="0">
                <a:solidFill>
                  <a:srgbClr val="FFC000"/>
                </a:solidFill>
              </a:rPr>
              <a:t>o</a:t>
            </a:r>
            <a:r>
              <a:rPr lang="en-US" sz="4800" dirty="0" smtClean="0">
                <a:solidFill>
                  <a:schemeClr val="accent1"/>
                </a:solidFill>
              </a:rPr>
              <a:t>j</a:t>
            </a:r>
            <a:r>
              <a:rPr lang="en-US" sz="4800" dirty="0" smtClean="0">
                <a:solidFill>
                  <a:srgbClr val="7030A0"/>
                </a:solidFill>
              </a:rPr>
              <a:t>e</a:t>
            </a:r>
            <a:r>
              <a:rPr lang="en-US" sz="4800" dirty="0" smtClean="0"/>
              <a:t>ction game so that perfect score is achievable. </a:t>
            </a:r>
          </a:p>
          <a:p>
            <a:pPr marL="0">
              <a:buNone/>
            </a:pPr>
            <a:r>
              <a:rPr lang="en-US" sz="4800" b="1" dirty="0" smtClean="0"/>
              <a:t>Can you score 99% ? </a:t>
            </a: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buNone/>
            </a:pPr>
            <a:r>
              <a:rPr lang="en-US" sz="4800" dirty="0" smtClean="0"/>
              <a:t>Given a </a:t>
            </a:r>
            <a:r>
              <a:rPr lang="en-US" sz="4800" dirty="0" smtClean="0">
                <a:solidFill>
                  <a:schemeClr val="accent2"/>
                </a:solidFill>
              </a:rPr>
              <a:t>p</a:t>
            </a:r>
            <a:r>
              <a:rPr lang="en-US" sz="4800" dirty="0" smtClean="0">
                <a:solidFill>
                  <a:srgbClr val="00B050"/>
                </a:solidFill>
              </a:rPr>
              <a:t>r</a:t>
            </a:r>
            <a:r>
              <a:rPr lang="en-US" sz="4800" dirty="0" smtClean="0">
                <a:solidFill>
                  <a:srgbClr val="FFC000"/>
                </a:solidFill>
              </a:rPr>
              <a:t>o</a:t>
            </a:r>
            <a:r>
              <a:rPr lang="en-US" sz="4800" dirty="0" smtClean="0">
                <a:solidFill>
                  <a:schemeClr val="accent1"/>
                </a:solidFill>
              </a:rPr>
              <a:t>j</a:t>
            </a:r>
            <a:r>
              <a:rPr lang="en-US" sz="4800" dirty="0" smtClean="0">
                <a:solidFill>
                  <a:srgbClr val="7030A0"/>
                </a:solidFill>
              </a:rPr>
              <a:t>e</a:t>
            </a:r>
            <a:r>
              <a:rPr lang="en-US" sz="4800" dirty="0" smtClean="0"/>
              <a:t>ction game so that perfect score is achievable. </a:t>
            </a:r>
          </a:p>
          <a:p>
            <a:pPr marL="0">
              <a:buNone/>
            </a:pPr>
            <a:r>
              <a:rPr lang="en-US" sz="4800" b="1" dirty="0" smtClean="0"/>
              <a:t>Can you score 75% ? </a:t>
            </a: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buNone/>
            </a:pPr>
            <a:r>
              <a:rPr lang="en-US" sz="4800" dirty="0" smtClean="0"/>
              <a:t>Given a </a:t>
            </a:r>
            <a:r>
              <a:rPr lang="en-US" sz="4800" dirty="0" smtClean="0">
                <a:solidFill>
                  <a:schemeClr val="accent2"/>
                </a:solidFill>
              </a:rPr>
              <a:t>p</a:t>
            </a:r>
            <a:r>
              <a:rPr lang="en-US" sz="4800" dirty="0" smtClean="0">
                <a:solidFill>
                  <a:srgbClr val="00B050"/>
                </a:solidFill>
              </a:rPr>
              <a:t>r</a:t>
            </a:r>
            <a:r>
              <a:rPr lang="en-US" sz="4800" dirty="0" smtClean="0">
                <a:solidFill>
                  <a:srgbClr val="FFC000"/>
                </a:solidFill>
              </a:rPr>
              <a:t>o</a:t>
            </a:r>
            <a:r>
              <a:rPr lang="en-US" sz="4800" dirty="0" smtClean="0">
                <a:solidFill>
                  <a:schemeClr val="accent1"/>
                </a:solidFill>
              </a:rPr>
              <a:t>j</a:t>
            </a:r>
            <a:r>
              <a:rPr lang="en-US" sz="4800" dirty="0" smtClean="0">
                <a:solidFill>
                  <a:srgbClr val="7030A0"/>
                </a:solidFill>
              </a:rPr>
              <a:t>e</a:t>
            </a:r>
            <a:r>
              <a:rPr lang="en-US" sz="4800" dirty="0" smtClean="0"/>
              <a:t>ction game so that perfect score is achievable. </a:t>
            </a:r>
          </a:p>
          <a:p>
            <a:pPr marL="0">
              <a:buNone/>
            </a:pPr>
            <a:r>
              <a:rPr lang="en-US" sz="4800" b="1" dirty="0" smtClean="0"/>
              <a:t>Can you score 50% ? </a:t>
            </a: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229600" y="2126615"/>
          <a:ext cx="609600" cy="45027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>
            <a:endCxn id="49" idx="1"/>
          </p:cNvCxnSpPr>
          <p:nvPr/>
        </p:nvCxnSpPr>
        <p:spPr>
          <a:xfrm flipV="1">
            <a:off x="5486400" y="2433955"/>
            <a:ext cx="2667000" cy="3357890"/>
          </a:xfrm>
          <a:prstGeom prst="straightConnector1">
            <a:avLst/>
          </a:prstGeom>
          <a:ln w="38100">
            <a:solidFill>
              <a:srgbClr val="A6A6A6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57" idx="1"/>
          </p:cNvCxnSpPr>
          <p:nvPr/>
        </p:nvCxnSpPr>
        <p:spPr>
          <a:xfrm flipV="1">
            <a:off x="5486400" y="5710555"/>
            <a:ext cx="2667000" cy="81290"/>
          </a:xfrm>
          <a:prstGeom prst="straightConnector1">
            <a:avLst/>
          </a:prstGeom>
          <a:ln w="38100">
            <a:solidFill>
              <a:srgbClr val="A6A6A6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54" idx="1"/>
          </p:cNvCxnSpPr>
          <p:nvPr/>
        </p:nvCxnSpPr>
        <p:spPr>
          <a:xfrm flipV="1">
            <a:off x="5486400" y="3729355"/>
            <a:ext cx="2667000" cy="2062491"/>
          </a:xfrm>
          <a:prstGeom prst="straightConnector1">
            <a:avLst/>
          </a:prstGeom>
          <a:ln w="38100">
            <a:solidFill>
              <a:srgbClr val="A6A6A6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51" idx="0"/>
          </p:cNvCxnSpPr>
          <p:nvPr/>
        </p:nvCxnSpPr>
        <p:spPr>
          <a:xfrm flipV="1">
            <a:off x="5410200" y="3081655"/>
            <a:ext cx="2781300" cy="2024390"/>
          </a:xfrm>
          <a:prstGeom prst="straightConnector1">
            <a:avLst/>
          </a:prstGeom>
          <a:ln w="38100">
            <a:solidFill>
              <a:srgbClr val="4F81B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57" idx="2"/>
          </p:cNvCxnSpPr>
          <p:nvPr/>
        </p:nvCxnSpPr>
        <p:spPr>
          <a:xfrm>
            <a:off x="5410200" y="5106045"/>
            <a:ext cx="2781300" cy="642610"/>
          </a:xfrm>
          <a:prstGeom prst="straightConnector1">
            <a:avLst/>
          </a:prstGeom>
          <a:ln w="38100">
            <a:solidFill>
              <a:srgbClr val="4F81B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58" idx="1"/>
          </p:cNvCxnSpPr>
          <p:nvPr/>
        </p:nvCxnSpPr>
        <p:spPr>
          <a:xfrm>
            <a:off x="5410200" y="5106045"/>
            <a:ext cx="2743200" cy="1214110"/>
          </a:xfrm>
          <a:prstGeom prst="straightConnector1">
            <a:avLst/>
          </a:prstGeom>
          <a:ln w="38100">
            <a:solidFill>
              <a:srgbClr val="4F81B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51" idx="3"/>
          </p:cNvCxnSpPr>
          <p:nvPr/>
        </p:nvCxnSpPr>
        <p:spPr>
          <a:xfrm flipV="1">
            <a:off x="5410200" y="3119755"/>
            <a:ext cx="2819400" cy="614690"/>
          </a:xfrm>
          <a:prstGeom prst="straightConnector1">
            <a:avLst/>
          </a:prstGeom>
          <a:ln w="38100">
            <a:solidFill>
              <a:srgbClr val="00B05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55" idx="1"/>
          </p:cNvCxnSpPr>
          <p:nvPr/>
        </p:nvCxnSpPr>
        <p:spPr>
          <a:xfrm>
            <a:off x="5410200" y="3734445"/>
            <a:ext cx="2743200" cy="680710"/>
          </a:xfrm>
          <a:prstGeom prst="straightConnector1">
            <a:avLst/>
          </a:prstGeom>
          <a:ln w="38100">
            <a:solidFill>
              <a:srgbClr val="00B05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56" idx="3"/>
          </p:cNvCxnSpPr>
          <p:nvPr/>
        </p:nvCxnSpPr>
        <p:spPr>
          <a:xfrm>
            <a:off x="5410200" y="3734445"/>
            <a:ext cx="2819400" cy="1290310"/>
          </a:xfrm>
          <a:prstGeom prst="straightConnector1">
            <a:avLst/>
          </a:prstGeom>
          <a:ln w="38100">
            <a:solidFill>
              <a:srgbClr val="00B05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153400" y="2395855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8153400" y="3081655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8153400" y="3691255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8153400" y="4377055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8153400" y="4986655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8153400" y="5672455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8153400" y="6282055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>
            <a:endCxn id="54" idx="1"/>
          </p:cNvCxnSpPr>
          <p:nvPr/>
        </p:nvCxnSpPr>
        <p:spPr>
          <a:xfrm flipV="1">
            <a:off x="5410200" y="3729355"/>
            <a:ext cx="2743200" cy="680710"/>
          </a:xfrm>
          <a:prstGeom prst="straightConnector1">
            <a:avLst/>
          </a:prstGeom>
          <a:ln w="38100">
            <a:solidFill>
              <a:srgbClr val="FFC00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endCxn id="56" idx="2"/>
          </p:cNvCxnSpPr>
          <p:nvPr/>
        </p:nvCxnSpPr>
        <p:spPr>
          <a:xfrm>
            <a:off x="5410200" y="4410065"/>
            <a:ext cx="2781300" cy="652790"/>
          </a:xfrm>
          <a:prstGeom prst="straightConnector1">
            <a:avLst/>
          </a:prstGeom>
          <a:ln w="38100">
            <a:solidFill>
              <a:srgbClr val="FFC00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endCxn id="49" idx="2"/>
          </p:cNvCxnSpPr>
          <p:nvPr/>
        </p:nvCxnSpPr>
        <p:spPr>
          <a:xfrm flipV="1">
            <a:off x="5410200" y="2472055"/>
            <a:ext cx="2781300" cy="566410"/>
          </a:xfrm>
          <a:prstGeom prst="straightConnector1">
            <a:avLst/>
          </a:prstGeom>
          <a:ln w="57150">
            <a:solidFill>
              <a:srgbClr val="C0504D">
                <a:alpha val="2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endCxn id="55" idx="3"/>
          </p:cNvCxnSpPr>
          <p:nvPr/>
        </p:nvCxnSpPr>
        <p:spPr>
          <a:xfrm>
            <a:off x="5410200" y="3038465"/>
            <a:ext cx="2819400" cy="137669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endCxn id="58" idx="0"/>
          </p:cNvCxnSpPr>
          <p:nvPr/>
        </p:nvCxnSpPr>
        <p:spPr>
          <a:xfrm>
            <a:off x="5410200" y="3038465"/>
            <a:ext cx="2781300" cy="3243590"/>
          </a:xfrm>
          <a:prstGeom prst="straightConnector1">
            <a:avLst/>
          </a:prstGeom>
          <a:ln w="57150">
            <a:solidFill>
              <a:srgbClr val="C0504D">
                <a:alpha val="2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28600" y="457201"/>
            <a:ext cx="4724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Observations: </a:t>
            </a:r>
          </a:p>
          <a:p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If there are </a:t>
            </a:r>
            <a:r>
              <a:rPr lang="en-US" sz="2800" dirty="0" smtClean="0">
                <a:solidFill>
                  <a:schemeClr val="accent2"/>
                </a:solidFill>
              </a:rPr>
              <a:t>X</a:t>
            </a:r>
            <a:r>
              <a:rPr lang="en-US" sz="2800" dirty="0" smtClean="0"/>
              <a:t> edges, can always score </a:t>
            </a:r>
            <a:r>
              <a:rPr lang="en-US" sz="2800" dirty="0" smtClean="0">
                <a:solidFill>
                  <a:schemeClr val="accent2"/>
                </a:solidFill>
              </a:rPr>
              <a:t>1/X</a:t>
            </a:r>
            <a:r>
              <a:rPr lang="en-US" sz="2800" dirty="0" smtClean="0"/>
              <a:t>.</a:t>
            </a:r>
          </a:p>
        </p:txBody>
      </p:sp>
      <p:pic>
        <p:nvPicPr>
          <p:cNvPr id="6148" name="Picture 4" descr="http://rlv.zcache.com/lets_have_a_moment_of_science_poster-rdec108bcf7d24a4082bb00b5b55ca51b_ems_8byvr_32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533400"/>
            <a:ext cx="1752600" cy="17526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229600" y="2126615"/>
          <a:ext cx="609600" cy="45027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>
            <a:endCxn id="49" idx="1"/>
          </p:cNvCxnSpPr>
          <p:nvPr/>
        </p:nvCxnSpPr>
        <p:spPr>
          <a:xfrm flipV="1">
            <a:off x="5486400" y="2433955"/>
            <a:ext cx="2667000" cy="3357890"/>
          </a:xfrm>
          <a:prstGeom prst="straightConnector1">
            <a:avLst/>
          </a:prstGeom>
          <a:ln w="38100">
            <a:solidFill>
              <a:srgbClr val="A6A6A6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57" idx="1"/>
          </p:cNvCxnSpPr>
          <p:nvPr/>
        </p:nvCxnSpPr>
        <p:spPr>
          <a:xfrm flipV="1">
            <a:off x="5486400" y="5710555"/>
            <a:ext cx="2667000" cy="81290"/>
          </a:xfrm>
          <a:prstGeom prst="straightConnector1">
            <a:avLst/>
          </a:prstGeom>
          <a:ln w="38100">
            <a:solidFill>
              <a:srgbClr val="A6A6A6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54" idx="1"/>
          </p:cNvCxnSpPr>
          <p:nvPr/>
        </p:nvCxnSpPr>
        <p:spPr>
          <a:xfrm flipV="1">
            <a:off x="5486400" y="3729355"/>
            <a:ext cx="2667000" cy="2062491"/>
          </a:xfrm>
          <a:prstGeom prst="straightConnector1">
            <a:avLst/>
          </a:prstGeom>
          <a:ln w="38100">
            <a:solidFill>
              <a:srgbClr val="A6A6A6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51" idx="0"/>
          </p:cNvCxnSpPr>
          <p:nvPr/>
        </p:nvCxnSpPr>
        <p:spPr>
          <a:xfrm flipV="1">
            <a:off x="5410200" y="3081655"/>
            <a:ext cx="2781300" cy="2024390"/>
          </a:xfrm>
          <a:prstGeom prst="straightConnector1">
            <a:avLst/>
          </a:prstGeom>
          <a:ln w="38100">
            <a:solidFill>
              <a:srgbClr val="4F81B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57" idx="2"/>
          </p:cNvCxnSpPr>
          <p:nvPr/>
        </p:nvCxnSpPr>
        <p:spPr>
          <a:xfrm>
            <a:off x="5410200" y="5106045"/>
            <a:ext cx="2781300" cy="642610"/>
          </a:xfrm>
          <a:prstGeom prst="straightConnector1">
            <a:avLst/>
          </a:prstGeom>
          <a:ln w="38100">
            <a:solidFill>
              <a:srgbClr val="4F81B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58" idx="1"/>
          </p:cNvCxnSpPr>
          <p:nvPr/>
        </p:nvCxnSpPr>
        <p:spPr>
          <a:xfrm>
            <a:off x="5410200" y="5106045"/>
            <a:ext cx="2743200" cy="1214110"/>
          </a:xfrm>
          <a:prstGeom prst="straightConnector1">
            <a:avLst/>
          </a:prstGeom>
          <a:ln w="38100">
            <a:solidFill>
              <a:srgbClr val="4F81B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51" idx="3"/>
          </p:cNvCxnSpPr>
          <p:nvPr/>
        </p:nvCxnSpPr>
        <p:spPr>
          <a:xfrm flipV="1">
            <a:off x="5410200" y="3119755"/>
            <a:ext cx="2819400" cy="614690"/>
          </a:xfrm>
          <a:prstGeom prst="straightConnector1">
            <a:avLst/>
          </a:prstGeom>
          <a:ln w="38100">
            <a:solidFill>
              <a:srgbClr val="00B05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55" idx="1"/>
          </p:cNvCxnSpPr>
          <p:nvPr/>
        </p:nvCxnSpPr>
        <p:spPr>
          <a:xfrm>
            <a:off x="5410200" y="3734445"/>
            <a:ext cx="2743200" cy="680710"/>
          </a:xfrm>
          <a:prstGeom prst="straightConnector1">
            <a:avLst/>
          </a:prstGeom>
          <a:ln w="38100">
            <a:solidFill>
              <a:srgbClr val="00B05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56" idx="3"/>
          </p:cNvCxnSpPr>
          <p:nvPr/>
        </p:nvCxnSpPr>
        <p:spPr>
          <a:xfrm>
            <a:off x="5410200" y="3734445"/>
            <a:ext cx="2819400" cy="1290310"/>
          </a:xfrm>
          <a:prstGeom prst="straightConnector1">
            <a:avLst/>
          </a:prstGeom>
          <a:ln w="38100">
            <a:solidFill>
              <a:srgbClr val="00B05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153400" y="2395855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8153400" y="3081655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8153400" y="3691255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8153400" y="4377055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8153400" y="4986655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8153400" y="5672455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8153400" y="6282055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>
            <a:endCxn id="54" idx="1"/>
          </p:cNvCxnSpPr>
          <p:nvPr/>
        </p:nvCxnSpPr>
        <p:spPr>
          <a:xfrm flipV="1">
            <a:off x="5410200" y="3729355"/>
            <a:ext cx="2743200" cy="680710"/>
          </a:xfrm>
          <a:prstGeom prst="straightConnector1">
            <a:avLst/>
          </a:prstGeom>
          <a:ln w="38100">
            <a:solidFill>
              <a:srgbClr val="FFC00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endCxn id="56" idx="2"/>
          </p:cNvCxnSpPr>
          <p:nvPr/>
        </p:nvCxnSpPr>
        <p:spPr>
          <a:xfrm>
            <a:off x="5410200" y="4410065"/>
            <a:ext cx="2781300" cy="652790"/>
          </a:xfrm>
          <a:prstGeom prst="straightConnector1">
            <a:avLst/>
          </a:prstGeom>
          <a:ln w="38100">
            <a:solidFill>
              <a:srgbClr val="FFC00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endCxn id="49" idx="2"/>
          </p:cNvCxnSpPr>
          <p:nvPr/>
        </p:nvCxnSpPr>
        <p:spPr>
          <a:xfrm flipV="1">
            <a:off x="5410200" y="2472055"/>
            <a:ext cx="2781300" cy="56641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endCxn id="55" idx="3"/>
          </p:cNvCxnSpPr>
          <p:nvPr/>
        </p:nvCxnSpPr>
        <p:spPr>
          <a:xfrm>
            <a:off x="5410200" y="3038465"/>
            <a:ext cx="2819400" cy="137669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endCxn id="58" idx="0"/>
          </p:cNvCxnSpPr>
          <p:nvPr/>
        </p:nvCxnSpPr>
        <p:spPr>
          <a:xfrm>
            <a:off x="5410200" y="3038465"/>
            <a:ext cx="2781300" cy="324359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28600" y="457201"/>
            <a:ext cx="4724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Observations: </a:t>
            </a:r>
          </a:p>
          <a:p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If there are X edges, can always score 1/X.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If each constraint is on </a:t>
            </a:r>
            <a:r>
              <a:rPr lang="en-US" sz="2800" dirty="0" smtClean="0">
                <a:solidFill>
                  <a:schemeClr val="accent2"/>
                </a:solidFill>
              </a:rPr>
              <a:t>X</a:t>
            </a:r>
            <a:r>
              <a:rPr lang="en-US" sz="2800" dirty="0" smtClean="0"/>
              <a:t> locations, can score </a:t>
            </a:r>
            <a:r>
              <a:rPr lang="en-US" sz="2800" dirty="0" smtClean="0">
                <a:solidFill>
                  <a:schemeClr val="accent2"/>
                </a:solidFill>
              </a:rPr>
              <a:t>1/X</a:t>
            </a:r>
            <a:r>
              <a:rPr lang="en-US" sz="2800" dirty="0" smtClean="0"/>
              <a:t>.</a:t>
            </a:r>
          </a:p>
        </p:txBody>
      </p:sp>
      <p:sp>
        <p:nvSpPr>
          <p:cNvPr id="52" name="Arc 51"/>
          <p:cNvSpPr/>
          <p:nvPr/>
        </p:nvSpPr>
        <p:spPr>
          <a:xfrm>
            <a:off x="5257800" y="2590800"/>
            <a:ext cx="1219200" cy="1600200"/>
          </a:xfrm>
          <a:prstGeom prst="arc">
            <a:avLst>
              <a:gd name="adj1" fmla="val 17406203"/>
              <a:gd name="adj2" fmla="val 4058581"/>
            </a:avLst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8" name="Picture 4" descr="http://rlv.zcache.com/lets_have_a_moment_of_science_poster-rdec108bcf7d24a4082bb00b5b55ca51b_ems_8byvr_32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533400"/>
            <a:ext cx="1752600" cy="17526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010400" y="1254760"/>
          <a:ext cx="609600" cy="5146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b</a:t>
                      </a:r>
                      <a:endParaRPr lang="en-US" sz="3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a</a:t>
                      </a:r>
                      <a:endParaRPr lang="en-US" sz="3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t</a:t>
                      </a:r>
                      <a:endParaRPr lang="en-US" sz="3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>
            <a:endCxn id="49" idx="1"/>
          </p:cNvCxnSpPr>
          <p:nvPr/>
        </p:nvCxnSpPr>
        <p:spPr>
          <a:xfrm flipV="1">
            <a:off x="4267200" y="1562100"/>
            <a:ext cx="2667000" cy="3357890"/>
          </a:xfrm>
          <a:prstGeom prst="straightConnector1">
            <a:avLst/>
          </a:prstGeom>
          <a:ln w="38100">
            <a:solidFill>
              <a:srgbClr val="A6A6A6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57" idx="1"/>
          </p:cNvCxnSpPr>
          <p:nvPr/>
        </p:nvCxnSpPr>
        <p:spPr>
          <a:xfrm flipV="1">
            <a:off x="4267200" y="4838700"/>
            <a:ext cx="2667000" cy="81290"/>
          </a:xfrm>
          <a:prstGeom prst="straightConnector1">
            <a:avLst/>
          </a:prstGeom>
          <a:ln w="38100">
            <a:solidFill>
              <a:srgbClr val="A6A6A6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58" idx="2"/>
          </p:cNvCxnSpPr>
          <p:nvPr/>
        </p:nvCxnSpPr>
        <p:spPr>
          <a:xfrm>
            <a:off x="4267200" y="4919990"/>
            <a:ext cx="2705100" cy="566410"/>
          </a:xfrm>
          <a:prstGeom prst="straightConnector1">
            <a:avLst/>
          </a:prstGeom>
          <a:ln w="38100">
            <a:solidFill>
              <a:srgbClr val="A6A6A6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381000" y="19812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b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3200400" y="397258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food</a:t>
            </a:r>
            <a:endParaRPr lang="en-US" sz="2800" dirty="0"/>
          </a:p>
        </p:txBody>
      </p:sp>
      <p:cxnSp>
        <p:nvCxnSpPr>
          <p:cNvPr id="27" name="Straight Arrow Connector 26"/>
          <p:cNvCxnSpPr>
            <a:stCxn id="26" idx="3"/>
            <a:endCxn id="51" idx="0"/>
          </p:cNvCxnSpPr>
          <p:nvPr/>
        </p:nvCxnSpPr>
        <p:spPr>
          <a:xfrm flipV="1">
            <a:off x="4191000" y="2209800"/>
            <a:ext cx="2781300" cy="2024390"/>
          </a:xfrm>
          <a:prstGeom prst="straightConnector1">
            <a:avLst/>
          </a:prstGeom>
          <a:ln w="38100">
            <a:solidFill>
              <a:srgbClr val="4F81B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6" idx="3"/>
            <a:endCxn id="57" idx="2"/>
          </p:cNvCxnSpPr>
          <p:nvPr/>
        </p:nvCxnSpPr>
        <p:spPr>
          <a:xfrm>
            <a:off x="4191000" y="4234190"/>
            <a:ext cx="2781300" cy="642610"/>
          </a:xfrm>
          <a:prstGeom prst="straightConnector1">
            <a:avLst/>
          </a:prstGeom>
          <a:ln w="38100">
            <a:solidFill>
              <a:srgbClr val="4F81B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6" idx="3"/>
            <a:endCxn id="59" idx="1"/>
          </p:cNvCxnSpPr>
          <p:nvPr/>
        </p:nvCxnSpPr>
        <p:spPr>
          <a:xfrm>
            <a:off x="4191000" y="4234190"/>
            <a:ext cx="2743200" cy="1899910"/>
          </a:xfrm>
          <a:prstGeom prst="straightConnector1">
            <a:avLst/>
          </a:prstGeom>
          <a:ln w="38100">
            <a:solidFill>
              <a:srgbClr val="4F81B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124200" y="260098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verb</a:t>
            </a:r>
            <a:endParaRPr lang="en-US" sz="2800" dirty="0"/>
          </a:p>
        </p:txBody>
      </p:sp>
      <p:cxnSp>
        <p:nvCxnSpPr>
          <p:cNvPr id="37" name="Straight Arrow Connector 36"/>
          <p:cNvCxnSpPr>
            <a:stCxn id="36" idx="3"/>
            <a:endCxn id="51" idx="3"/>
          </p:cNvCxnSpPr>
          <p:nvPr/>
        </p:nvCxnSpPr>
        <p:spPr>
          <a:xfrm flipV="1">
            <a:off x="4191000" y="2247900"/>
            <a:ext cx="2819400" cy="614690"/>
          </a:xfrm>
          <a:prstGeom prst="straightConnector1">
            <a:avLst/>
          </a:prstGeom>
          <a:ln w="38100">
            <a:solidFill>
              <a:srgbClr val="00B05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6" idx="3"/>
            <a:endCxn id="55" idx="1"/>
          </p:cNvCxnSpPr>
          <p:nvPr/>
        </p:nvCxnSpPr>
        <p:spPr>
          <a:xfrm>
            <a:off x="4191000" y="2862590"/>
            <a:ext cx="2743200" cy="680710"/>
          </a:xfrm>
          <a:prstGeom prst="straightConnector1">
            <a:avLst/>
          </a:prstGeom>
          <a:ln w="38100">
            <a:solidFill>
              <a:srgbClr val="00B05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6" idx="3"/>
            <a:endCxn id="59" idx="2"/>
          </p:cNvCxnSpPr>
          <p:nvPr/>
        </p:nvCxnSpPr>
        <p:spPr>
          <a:xfrm>
            <a:off x="4191000" y="2862590"/>
            <a:ext cx="2781300" cy="3309610"/>
          </a:xfrm>
          <a:prstGeom prst="straightConnector1">
            <a:avLst/>
          </a:prstGeom>
          <a:ln w="38100">
            <a:solidFill>
              <a:srgbClr val="00B05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676400" y="32766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transportation</a:t>
            </a:r>
            <a:endParaRPr lang="en-US" sz="2800" dirty="0"/>
          </a:p>
        </p:txBody>
      </p:sp>
      <p:sp>
        <p:nvSpPr>
          <p:cNvPr id="49" name="Rectangle 48"/>
          <p:cNvSpPr/>
          <p:nvPr/>
        </p:nvSpPr>
        <p:spPr>
          <a:xfrm>
            <a:off x="6934200" y="1524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6934200" y="2209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6934200" y="2819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6934200" y="3505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6934200" y="4114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934200" y="48006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934200" y="5410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6934200" y="6096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>
            <a:stCxn id="48" idx="3"/>
            <a:endCxn id="54" idx="1"/>
          </p:cNvCxnSpPr>
          <p:nvPr/>
        </p:nvCxnSpPr>
        <p:spPr>
          <a:xfrm flipV="1">
            <a:off x="4191000" y="2857500"/>
            <a:ext cx="2743200" cy="680710"/>
          </a:xfrm>
          <a:prstGeom prst="straightConnector1">
            <a:avLst/>
          </a:prstGeom>
          <a:ln w="38100">
            <a:solidFill>
              <a:srgbClr val="FFC00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48" idx="3"/>
            <a:endCxn id="55" idx="1"/>
          </p:cNvCxnSpPr>
          <p:nvPr/>
        </p:nvCxnSpPr>
        <p:spPr>
          <a:xfrm>
            <a:off x="4191000" y="3538210"/>
            <a:ext cx="2743200" cy="5090"/>
          </a:xfrm>
          <a:prstGeom prst="straightConnector1">
            <a:avLst/>
          </a:prstGeom>
          <a:ln w="38100">
            <a:solidFill>
              <a:srgbClr val="FFC00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8" idx="3"/>
            <a:endCxn id="56" idx="2"/>
          </p:cNvCxnSpPr>
          <p:nvPr/>
        </p:nvCxnSpPr>
        <p:spPr>
          <a:xfrm>
            <a:off x="4191000" y="3538210"/>
            <a:ext cx="2781300" cy="652790"/>
          </a:xfrm>
          <a:prstGeom prst="straightConnector1">
            <a:avLst/>
          </a:prstGeom>
          <a:ln w="38100">
            <a:solidFill>
              <a:srgbClr val="FFC00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2819400" y="19050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animal</a:t>
            </a:r>
            <a:endParaRPr lang="en-US" sz="2800" dirty="0"/>
          </a:p>
        </p:txBody>
      </p:sp>
      <p:cxnSp>
        <p:nvCxnSpPr>
          <p:cNvPr id="86" name="Straight Arrow Connector 85"/>
          <p:cNvCxnSpPr>
            <a:stCxn id="85" idx="3"/>
            <a:endCxn id="49" idx="2"/>
          </p:cNvCxnSpPr>
          <p:nvPr/>
        </p:nvCxnSpPr>
        <p:spPr>
          <a:xfrm flipV="1">
            <a:off x="4191000" y="1600200"/>
            <a:ext cx="2781300" cy="56641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85" idx="3"/>
            <a:endCxn id="55" idx="3"/>
          </p:cNvCxnSpPr>
          <p:nvPr/>
        </p:nvCxnSpPr>
        <p:spPr>
          <a:xfrm>
            <a:off x="4191000" y="2166610"/>
            <a:ext cx="2819400" cy="137669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85" idx="3"/>
            <a:endCxn id="58" idx="0"/>
          </p:cNvCxnSpPr>
          <p:nvPr/>
        </p:nvCxnSpPr>
        <p:spPr>
          <a:xfrm>
            <a:off x="4191000" y="2166610"/>
            <a:ext cx="2781300" cy="324359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3048000" y="534418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verb</a:t>
            </a:r>
            <a:endParaRPr lang="en-US" sz="2800" dirty="0"/>
          </a:p>
        </p:txBody>
      </p:sp>
      <p:cxnSp>
        <p:nvCxnSpPr>
          <p:cNvPr id="123" name="Straight Arrow Connector 122"/>
          <p:cNvCxnSpPr>
            <a:stCxn id="105" idx="3"/>
            <a:endCxn id="54" idx="3"/>
          </p:cNvCxnSpPr>
          <p:nvPr/>
        </p:nvCxnSpPr>
        <p:spPr>
          <a:xfrm flipV="1">
            <a:off x="4191000" y="2857500"/>
            <a:ext cx="2819400" cy="2748290"/>
          </a:xfrm>
          <a:prstGeom prst="straightConnector1">
            <a:avLst/>
          </a:prstGeom>
          <a:ln w="38100">
            <a:solidFill>
              <a:srgbClr val="403152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105" idx="3"/>
            <a:endCxn id="56" idx="3"/>
          </p:cNvCxnSpPr>
          <p:nvPr/>
        </p:nvCxnSpPr>
        <p:spPr>
          <a:xfrm flipV="1">
            <a:off x="4191000" y="4152900"/>
            <a:ext cx="2819400" cy="1452890"/>
          </a:xfrm>
          <a:prstGeom prst="straightConnector1">
            <a:avLst/>
          </a:prstGeom>
          <a:ln w="38100">
            <a:solidFill>
              <a:srgbClr val="403152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105" idx="3"/>
            <a:endCxn id="59" idx="2"/>
          </p:cNvCxnSpPr>
          <p:nvPr/>
        </p:nvCxnSpPr>
        <p:spPr>
          <a:xfrm>
            <a:off x="4191000" y="5605790"/>
            <a:ext cx="2781300" cy="566410"/>
          </a:xfrm>
          <a:prstGeom prst="straightConnector1">
            <a:avLst/>
          </a:prstGeom>
          <a:ln w="38100">
            <a:solidFill>
              <a:srgbClr val="403152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362200" y="465838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furniture</a:t>
            </a:r>
            <a:endParaRPr lang="en-US" sz="2800" dirty="0"/>
          </a:p>
        </p:txBody>
      </p:sp>
      <p:sp>
        <p:nvSpPr>
          <p:cNvPr id="43" name="TextBox 42"/>
          <p:cNvSpPr txBox="1"/>
          <p:nvPr/>
        </p:nvSpPr>
        <p:spPr>
          <a:xfrm>
            <a:off x="457200" y="152400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accent2"/>
                </a:solidFill>
              </a:rPr>
              <a:t>F</a:t>
            </a:r>
            <a:r>
              <a:rPr lang="en-US" sz="7200" dirty="0" smtClean="0">
                <a:solidFill>
                  <a:srgbClr val="00B050"/>
                </a:solidFill>
              </a:rPr>
              <a:t>i</a:t>
            </a:r>
            <a:r>
              <a:rPr lang="en-US" sz="7200" dirty="0" smtClean="0">
                <a:solidFill>
                  <a:srgbClr val="FFC000"/>
                </a:solidFill>
              </a:rPr>
              <a:t>n</a:t>
            </a:r>
            <a:r>
              <a:rPr lang="en-US" sz="7200" dirty="0" smtClean="0">
                <a:solidFill>
                  <a:schemeClr val="accent1"/>
                </a:solidFill>
              </a:rPr>
              <a:t>d</a:t>
            </a:r>
            <a:r>
              <a:rPr lang="en-US" sz="7200" dirty="0" smtClean="0">
                <a:solidFill>
                  <a:schemeClr val="accent4"/>
                </a:solidFill>
              </a:rPr>
              <a:t>!</a:t>
            </a:r>
            <a:endParaRPr lang="en-US" sz="7200" dirty="0">
              <a:solidFill>
                <a:schemeClr val="accent4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895600" y="304800"/>
            <a:ext cx="502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When the letters form a word in a category, get 1 point per letter. 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304800" y="609600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Score: 3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229600" y="2126615"/>
          <a:ext cx="609600" cy="45027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>
            <a:endCxn id="49" idx="1"/>
          </p:cNvCxnSpPr>
          <p:nvPr/>
        </p:nvCxnSpPr>
        <p:spPr>
          <a:xfrm flipV="1">
            <a:off x="5486400" y="2433955"/>
            <a:ext cx="2667000" cy="3357890"/>
          </a:xfrm>
          <a:prstGeom prst="straightConnector1">
            <a:avLst/>
          </a:prstGeom>
          <a:ln w="38100">
            <a:solidFill>
              <a:srgbClr val="A6A6A6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57" idx="1"/>
          </p:cNvCxnSpPr>
          <p:nvPr/>
        </p:nvCxnSpPr>
        <p:spPr>
          <a:xfrm flipV="1">
            <a:off x="5486400" y="5710555"/>
            <a:ext cx="2667000" cy="81290"/>
          </a:xfrm>
          <a:prstGeom prst="straightConnector1">
            <a:avLst/>
          </a:prstGeom>
          <a:ln w="38100">
            <a:solidFill>
              <a:srgbClr val="A6A6A6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54" idx="1"/>
          </p:cNvCxnSpPr>
          <p:nvPr/>
        </p:nvCxnSpPr>
        <p:spPr>
          <a:xfrm flipV="1">
            <a:off x="5486400" y="3729355"/>
            <a:ext cx="2667000" cy="2062491"/>
          </a:xfrm>
          <a:prstGeom prst="straightConnector1">
            <a:avLst/>
          </a:prstGeom>
          <a:ln w="38100">
            <a:solidFill>
              <a:srgbClr val="A6A6A6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51" idx="0"/>
          </p:cNvCxnSpPr>
          <p:nvPr/>
        </p:nvCxnSpPr>
        <p:spPr>
          <a:xfrm flipV="1">
            <a:off x="5410200" y="3081655"/>
            <a:ext cx="2781300" cy="2024390"/>
          </a:xfrm>
          <a:prstGeom prst="straightConnector1">
            <a:avLst/>
          </a:prstGeom>
          <a:ln w="38100">
            <a:solidFill>
              <a:srgbClr val="4F81B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57" idx="2"/>
          </p:cNvCxnSpPr>
          <p:nvPr/>
        </p:nvCxnSpPr>
        <p:spPr>
          <a:xfrm>
            <a:off x="5410200" y="5106045"/>
            <a:ext cx="2781300" cy="642610"/>
          </a:xfrm>
          <a:prstGeom prst="straightConnector1">
            <a:avLst/>
          </a:prstGeom>
          <a:ln w="38100">
            <a:solidFill>
              <a:srgbClr val="4F81B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58" idx="1"/>
          </p:cNvCxnSpPr>
          <p:nvPr/>
        </p:nvCxnSpPr>
        <p:spPr>
          <a:xfrm>
            <a:off x="5410200" y="5106045"/>
            <a:ext cx="2743200" cy="1214110"/>
          </a:xfrm>
          <a:prstGeom prst="straightConnector1">
            <a:avLst/>
          </a:prstGeom>
          <a:ln w="38100">
            <a:solidFill>
              <a:srgbClr val="4F81B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51" idx="3"/>
          </p:cNvCxnSpPr>
          <p:nvPr/>
        </p:nvCxnSpPr>
        <p:spPr>
          <a:xfrm flipV="1">
            <a:off x="5410200" y="3119755"/>
            <a:ext cx="2819400" cy="614690"/>
          </a:xfrm>
          <a:prstGeom prst="straightConnector1">
            <a:avLst/>
          </a:prstGeom>
          <a:ln w="38100">
            <a:solidFill>
              <a:srgbClr val="00B05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55" idx="1"/>
          </p:cNvCxnSpPr>
          <p:nvPr/>
        </p:nvCxnSpPr>
        <p:spPr>
          <a:xfrm>
            <a:off x="5410200" y="3734445"/>
            <a:ext cx="2743200" cy="680710"/>
          </a:xfrm>
          <a:prstGeom prst="straightConnector1">
            <a:avLst/>
          </a:prstGeom>
          <a:ln w="38100">
            <a:solidFill>
              <a:srgbClr val="00B05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56" idx="3"/>
          </p:cNvCxnSpPr>
          <p:nvPr/>
        </p:nvCxnSpPr>
        <p:spPr>
          <a:xfrm>
            <a:off x="5410200" y="3734445"/>
            <a:ext cx="2819400" cy="1290310"/>
          </a:xfrm>
          <a:prstGeom prst="straightConnector1">
            <a:avLst/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153400" y="2395855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8153400" y="3081655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8153400" y="3691255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8153400" y="4377055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8153400" y="4986655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8153400" y="5672455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8153400" y="6282055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>
            <a:endCxn id="54" idx="1"/>
          </p:cNvCxnSpPr>
          <p:nvPr/>
        </p:nvCxnSpPr>
        <p:spPr>
          <a:xfrm flipV="1">
            <a:off x="5410200" y="3729355"/>
            <a:ext cx="2743200" cy="680710"/>
          </a:xfrm>
          <a:prstGeom prst="straightConnector1">
            <a:avLst/>
          </a:prstGeom>
          <a:ln w="38100">
            <a:solidFill>
              <a:srgbClr val="FFC00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endCxn id="56" idx="2"/>
          </p:cNvCxnSpPr>
          <p:nvPr/>
        </p:nvCxnSpPr>
        <p:spPr>
          <a:xfrm>
            <a:off x="5410200" y="4410065"/>
            <a:ext cx="2781300" cy="652790"/>
          </a:xfrm>
          <a:prstGeom prst="straightConnector1">
            <a:avLst/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endCxn id="49" idx="2"/>
          </p:cNvCxnSpPr>
          <p:nvPr/>
        </p:nvCxnSpPr>
        <p:spPr>
          <a:xfrm flipV="1">
            <a:off x="5410200" y="2472055"/>
            <a:ext cx="2781300" cy="566410"/>
          </a:xfrm>
          <a:prstGeom prst="straightConnector1">
            <a:avLst/>
          </a:prstGeom>
          <a:ln w="38100">
            <a:solidFill>
              <a:srgbClr val="C0504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endCxn id="55" idx="3"/>
          </p:cNvCxnSpPr>
          <p:nvPr/>
        </p:nvCxnSpPr>
        <p:spPr>
          <a:xfrm>
            <a:off x="5410200" y="3038465"/>
            <a:ext cx="2819400" cy="1376690"/>
          </a:xfrm>
          <a:prstGeom prst="straightConnector1">
            <a:avLst/>
          </a:prstGeom>
          <a:ln w="38100">
            <a:solidFill>
              <a:srgbClr val="C0504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endCxn id="58" idx="0"/>
          </p:cNvCxnSpPr>
          <p:nvPr/>
        </p:nvCxnSpPr>
        <p:spPr>
          <a:xfrm>
            <a:off x="5410200" y="3038465"/>
            <a:ext cx="2781300" cy="3243590"/>
          </a:xfrm>
          <a:prstGeom prst="straightConnector1">
            <a:avLst/>
          </a:prstGeom>
          <a:ln w="38100">
            <a:solidFill>
              <a:srgbClr val="C0504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28600" y="457201"/>
            <a:ext cx="4724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Observations: </a:t>
            </a:r>
          </a:p>
          <a:p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If there are X edges, can always score 1/X.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If each constraint is on X locations, can score 1/X.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If each location is in </a:t>
            </a:r>
            <a:r>
              <a:rPr lang="en-US" sz="2800" dirty="0" smtClean="0">
                <a:solidFill>
                  <a:schemeClr val="accent2"/>
                </a:solidFill>
              </a:rPr>
              <a:t>X</a:t>
            </a:r>
            <a:r>
              <a:rPr lang="en-US" sz="2800" baseline="-25000" dirty="0" smtClean="0">
                <a:solidFill>
                  <a:schemeClr val="accent2"/>
                </a:solidFill>
              </a:rPr>
              <a:t> </a:t>
            </a:r>
            <a:r>
              <a:rPr lang="en-US" sz="2800" dirty="0" smtClean="0"/>
              <a:t>constraints, can score </a:t>
            </a:r>
            <a:r>
              <a:rPr lang="en-US" sz="2800" dirty="0" smtClean="0">
                <a:solidFill>
                  <a:schemeClr val="accent2"/>
                </a:solidFill>
              </a:rPr>
              <a:t>1/X</a:t>
            </a:r>
            <a:r>
              <a:rPr lang="en-US" sz="2800" dirty="0" smtClean="0"/>
              <a:t>. </a:t>
            </a:r>
            <a:r>
              <a:rPr lang="en-US" sz="2800" dirty="0" smtClean="0">
                <a:solidFill>
                  <a:schemeClr val="accent2"/>
                </a:solidFill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>
              <a:solidFill>
                <a:schemeClr val="accent2"/>
              </a:solidFill>
            </a:endParaRPr>
          </a:p>
        </p:txBody>
      </p:sp>
      <p:sp>
        <p:nvSpPr>
          <p:cNvPr id="52" name="Arc 51"/>
          <p:cNvSpPr/>
          <p:nvPr/>
        </p:nvSpPr>
        <p:spPr>
          <a:xfrm flipH="1">
            <a:off x="7315200" y="4267200"/>
            <a:ext cx="457200" cy="990600"/>
          </a:xfrm>
          <a:prstGeom prst="arc">
            <a:avLst>
              <a:gd name="adj1" fmla="val 17406203"/>
              <a:gd name="adj2" fmla="val 4058581"/>
            </a:avLst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4" descr="http://rlv.zcache.com/lets_have_a_moment_of_science_poster-rdec108bcf7d24a4082bb00b5b55ca51b_ems_8byvr_32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533400"/>
            <a:ext cx="1752600" cy="17526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229600" y="2126615"/>
          <a:ext cx="609600" cy="45027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>
            <a:endCxn id="49" idx="1"/>
          </p:cNvCxnSpPr>
          <p:nvPr/>
        </p:nvCxnSpPr>
        <p:spPr>
          <a:xfrm flipV="1">
            <a:off x="5486400" y="2433955"/>
            <a:ext cx="2667000" cy="3357890"/>
          </a:xfrm>
          <a:prstGeom prst="straightConnector1">
            <a:avLst/>
          </a:prstGeom>
          <a:ln w="38100">
            <a:solidFill>
              <a:srgbClr val="A6A6A6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57" idx="1"/>
          </p:cNvCxnSpPr>
          <p:nvPr/>
        </p:nvCxnSpPr>
        <p:spPr>
          <a:xfrm flipV="1">
            <a:off x="5486400" y="5710555"/>
            <a:ext cx="2667000" cy="81290"/>
          </a:xfrm>
          <a:prstGeom prst="straightConnector1">
            <a:avLst/>
          </a:prstGeom>
          <a:ln w="38100">
            <a:solidFill>
              <a:srgbClr val="A6A6A6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54" idx="1"/>
          </p:cNvCxnSpPr>
          <p:nvPr/>
        </p:nvCxnSpPr>
        <p:spPr>
          <a:xfrm flipV="1">
            <a:off x="5486400" y="3729355"/>
            <a:ext cx="2667000" cy="2062491"/>
          </a:xfrm>
          <a:prstGeom prst="straightConnector1">
            <a:avLst/>
          </a:prstGeom>
          <a:ln w="38100">
            <a:solidFill>
              <a:srgbClr val="A6A6A6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51" idx="0"/>
          </p:cNvCxnSpPr>
          <p:nvPr/>
        </p:nvCxnSpPr>
        <p:spPr>
          <a:xfrm flipV="1">
            <a:off x="5410200" y="3081655"/>
            <a:ext cx="2781300" cy="2024390"/>
          </a:xfrm>
          <a:prstGeom prst="straightConnector1">
            <a:avLst/>
          </a:prstGeom>
          <a:ln w="38100">
            <a:solidFill>
              <a:srgbClr val="4F81B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57" idx="2"/>
          </p:cNvCxnSpPr>
          <p:nvPr/>
        </p:nvCxnSpPr>
        <p:spPr>
          <a:xfrm>
            <a:off x="5410200" y="5106045"/>
            <a:ext cx="2781300" cy="642610"/>
          </a:xfrm>
          <a:prstGeom prst="straightConnector1">
            <a:avLst/>
          </a:prstGeom>
          <a:ln w="38100">
            <a:solidFill>
              <a:srgbClr val="4F81B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58" idx="1"/>
          </p:cNvCxnSpPr>
          <p:nvPr/>
        </p:nvCxnSpPr>
        <p:spPr>
          <a:xfrm>
            <a:off x="5410200" y="5106045"/>
            <a:ext cx="2743200" cy="1214110"/>
          </a:xfrm>
          <a:prstGeom prst="straightConnector1">
            <a:avLst/>
          </a:prstGeom>
          <a:ln w="38100">
            <a:solidFill>
              <a:srgbClr val="4F81B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51" idx="3"/>
          </p:cNvCxnSpPr>
          <p:nvPr/>
        </p:nvCxnSpPr>
        <p:spPr>
          <a:xfrm flipV="1">
            <a:off x="5410200" y="3119755"/>
            <a:ext cx="2819400" cy="614690"/>
          </a:xfrm>
          <a:prstGeom prst="straightConnector1">
            <a:avLst/>
          </a:prstGeom>
          <a:ln w="38100">
            <a:solidFill>
              <a:srgbClr val="00B05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55" idx="1"/>
          </p:cNvCxnSpPr>
          <p:nvPr/>
        </p:nvCxnSpPr>
        <p:spPr>
          <a:xfrm>
            <a:off x="5410200" y="3734445"/>
            <a:ext cx="2743200" cy="680710"/>
          </a:xfrm>
          <a:prstGeom prst="straightConnector1">
            <a:avLst/>
          </a:prstGeom>
          <a:ln w="38100">
            <a:solidFill>
              <a:srgbClr val="00B05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153400" y="2395855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8153400" y="3081655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8153400" y="3691255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8153400" y="4377055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8153400" y="4986655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8153400" y="5672455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8153400" y="6282055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>
            <a:endCxn id="54" idx="1"/>
          </p:cNvCxnSpPr>
          <p:nvPr/>
        </p:nvCxnSpPr>
        <p:spPr>
          <a:xfrm flipV="1">
            <a:off x="5410200" y="3729355"/>
            <a:ext cx="2743200" cy="680710"/>
          </a:xfrm>
          <a:prstGeom prst="straightConnector1">
            <a:avLst/>
          </a:prstGeom>
          <a:ln w="38100">
            <a:solidFill>
              <a:srgbClr val="FFC00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endCxn id="49" idx="2"/>
          </p:cNvCxnSpPr>
          <p:nvPr/>
        </p:nvCxnSpPr>
        <p:spPr>
          <a:xfrm flipV="1">
            <a:off x="5410200" y="2472055"/>
            <a:ext cx="2781300" cy="566410"/>
          </a:xfrm>
          <a:prstGeom prst="straightConnector1">
            <a:avLst/>
          </a:prstGeom>
          <a:ln w="38100">
            <a:solidFill>
              <a:srgbClr val="C0504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endCxn id="55" idx="3"/>
          </p:cNvCxnSpPr>
          <p:nvPr/>
        </p:nvCxnSpPr>
        <p:spPr>
          <a:xfrm>
            <a:off x="5410200" y="3038465"/>
            <a:ext cx="2819400" cy="1376690"/>
          </a:xfrm>
          <a:prstGeom prst="straightConnector1">
            <a:avLst/>
          </a:prstGeom>
          <a:ln w="38100">
            <a:solidFill>
              <a:srgbClr val="C0504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endCxn id="58" idx="0"/>
          </p:cNvCxnSpPr>
          <p:nvPr/>
        </p:nvCxnSpPr>
        <p:spPr>
          <a:xfrm>
            <a:off x="5410200" y="3038465"/>
            <a:ext cx="2781300" cy="3243590"/>
          </a:xfrm>
          <a:prstGeom prst="straightConnector1">
            <a:avLst/>
          </a:prstGeom>
          <a:ln w="38100">
            <a:solidFill>
              <a:srgbClr val="C0504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28600" y="457201"/>
            <a:ext cx="4724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Observations: </a:t>
            </a:r>
          </a:p>
          <a:p>
            <a:endParaRPr lang="en-US" sz="2800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If there are X edges, can always score 1/X.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If each constraint is on X locations, can score 1/X.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If each location is in X</a:t>
            </a:r>
            <a:r>
              <a:rPr lang="en-US" sz="2800" baseline="-250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constraints, can score 1/X. 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If all categories are of size </a:t>
            </a:r>
            <a:r>
              <a:rPr lang="en-US" sz="2800" dirty="0" smtClean="0">
                <a:solidFill>
                  <a:schemeClr val="accent2"/>
                </a:solidFill>
              </a:rPr>
              <a:t>X</a:t>
            </a:r>
            <a:r>
              <a:rPr lang="en-US" sz="2800" dirty="0" smtClean="0"/>
              <a:t>, can score </a:t>
            </a:r>
            <a:r>
              <a:rPr lang="en-US" sz="2800" dirty="0" smtClean="0">
                <a:solidFill>
                  <a:schemeClr val="accent2"/>
                </a:solidFill>
              </a:rPr>
              <a:t>1/X</a:t>
            </a:r>
            <a:r>
              <a:rPr lang="en-US" sz="2800" dirty="0" smtClean="0"/>
              <a:t>. </a:t>
            </a:r>
            <a:r>
              <a:rPr lang="en-US" sz="2800" dirty="0" smtClean="0">
                <a:solidFill>
                  <a:schemeClr val="accent2"/>
                </a:solidFill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>
              <a:solidFill>
                <a:schemeClr val="accent2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2800" dirty="0" smtClean="0">
              <a:solidFill>
                <a:schemeClr val="accent2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5410200" y="3734445"/>
            <a:ext cx="2819400" cy="1290310"/>
          </a:xfrm>
          <a:prstGeom prst="straightConnector1">
            <a:avLst/>
          </a:prstGeom>
          <a:ln w="38100">
            <a:solidFill>
              <a:srgbClr val="00B05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410200" y="4410065"/>
            <a:ext cx="2781300" cy="652790"/>
          </a:xfrm>
          <a:prstGeom prst="straightConnector1">
            <a:avLst/>
          </a:prstGeom>
          <a:ln w="38100">
            <a:solidFill>
              <a:srgbClr val="FFC00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https://encrypted-tbn1.gstatic.com/images?q=tbn:ANd9GcRSq76Owttcfk9EHVZnQgVjfJVwqr4E9PJ_o0eSXz-SmFrHQ_mZ1mAAM1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800600"/>
            <a:ext cx="1828800" cy="1412838"/>
          </a:xfrm>
          <a:prstGeom prst="rect">
            <a:avLst/>
          </a:prstGeom>
          <a:noFill/>
        </p:spPr>
      </p:pic>
      <p:sp>
        <p:nvSpPr>
          <p:cNvPr id="31" name="TextBox 30"/>
          <p:cNvSpPr txBox="1"/>
          <p:nvPr/>
        </p:nvSpPr>
        <p:spPr>
          <a:xfrm>
            <a:off x="4343400" y="6135469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FF0000"/>
                </a:solidFill>
              </a:rPr>
              <a:t>All 3 letter words under “food”</a:t>
            </a:r>
            <a:endParaRPr lang="en-US" i="1" dirty="0">
              <a:solidFill>
                <a:srgbClr val="FF0000"/>
              </a:solidFill>
            </a:endParaRPr>
          </a:p>
        </p:txBody>
      </p:sp>
      <p:pic>
        <p:nvPicPr>
          <p:cNvPr id="34" name="Picture 4" descr="http://rlv.zcache.com/lets_have_a_moment_of_science_poster-rdec108bcf7d24a4082bb00b5b55ca51b_ems_8byvr_32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533400"/>
            <a:ext cx="1752600" cy="17526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229600" y="2126615"/>
          <a:ext cx="609600" cy="45027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>
            <a:endCxn id="49" idx="1"/>
          </p:cNvCxnSpPr>
          <p:nvPr/>
        </p:nvCxnSpPr>
        <p:spPr>
          <a:xfrm flipV="1">
            <a:off x="5486400" y="2433955"/>
            <a:ext cx="2667000" cy="3357890"/>
          </a:xfrm>
          <a:prstGeom prst="straightConnector1">
            <a:avLst/>
          </a:prstGeom>
          <a:ln w="38100">
            <a:solidFill>
              <a:srgbClr val="A6A6A6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57" idx="1"/>
          </p:cNvCxnSpPr>
          <p:nvPr/>
        </p:nvCxnSpPr>
        <p:spPr>
          <a:xfrm flipV="1">
            <a:off x="5486400" y="5710555"/>
            <a:ext cx="2667000" cy="81290"/>
          </a:xfrm>
          <a:prstGeom prst="straightConnector1">
            <a:avLst/>
          </a:prstGeom>
          <a:ln w="38100">
            <a:solidFill>
              <a:srgbClr val="A6A6A6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54" idx="1"/>
          </p:cNvCxnSpPr>
          <p:nvPr/>
        </p:nvCxnSpPr>
        <p:spPr>
          <a:xfrm flipV="1">
            <a:off x="5486400" y="3729355"/>
            <a:ext cx="2667000" cy="2062491"/>
          </a:xfrm>
          <a:prstGeom prst="straightConnector1">
            <a:avLst/>
          </a:prstGeom>
          <a:ln w="38100">
            <a:solidFill>
              <a:srgbClr val="A6A6A6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51" idx="0"/>
          </p:cNvCxnSpPr>
          <p:nvPr/>
        </p:nvCxnSpPr>
        <p:spPr>
          <a:xfrm flipV="1">
            <a:off x="5410200" y="3081655"/>
            <a:ext cx="2781300" cy="2024390"/>
          </a:xfrm>
          <a:prstGeom prst="straightConnector1">
            <a:avLst/>
          </a:prstGeom>
          <a:ln w="38100">
            <a:solidFill>
              <a:srgbClr val="4F81B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57" idx="2"/>
          </p:cNvCxnSpPr>
          <p:nvPr/>
        </p:nvCxnSpPr>
        <p:spPr>
          <a:xfrm>
            <a:off x="5410200" y="5106045"/>
            <a:ext cx="2781300" cy="642610"/>
          </a:xfrm>
          <a:prstGeom prst="straightConnector1">
            <a:avLst/>
          </a:prstGeom>
          <a:ln w="38100">
            <a:solidFill>
              <a:srgbClr val="4F81B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58" idx="1"/>
          </p:cNvCxnSpPr>
          <p:nvPr/>
        </p:nvCxnSpPr>
        <p:spPr>
          <a:xfrm>
            <a:off x="5410200" y="5106045"/>
            <a:ext cx="2743200" cy="1214110"/>
          </a:xfrm>
          <a:prstGeom prst="straightConnector1">
            <a:avLst/>
          </a:prstGeom>
          <a:ln w="38100">
            <a:solidFill>
              <a:srgbClr val="4F81B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51" idx="3"/>
          </p:cNvCxnSpPr>
          <p:nvPr/>
        </p:nvCxnSpPr>
        <p:spPr>
          <a:xfrm flipV="1">
            <a:off x="5410200" y="3119755"/>
            <a:ext cx="2819400" cy="614690"/>
          </a:xfrm>
          <a:prstGeom prst="straightConnector1">
            <a:avLst/>
          </a:prstGeom>
          <a:ln w="38100">
            <a:solidFill>
              <a:srgbClr val="00B05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55" idx="1"/>
          </p:cNvCxnSpPr>
          <p:nvPr/>
        </p:nvCxnSpPr>
        <p:spPr>
          <a:xfrm>
            <a:off x="5410200" y="3734445"/>
            <a:ext cx="2743200" cy="680710"/>
          </a:xfrm>
          <a:prstGeom prst="straightConnector1">
            <a:avLst/>
          </a:prstGeom>
          <a:ln w="38100">
            <a:solidFill>
              <a:srgbClr val="00B05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153400" y="2395855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8153400" y="3081655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8153400" y="3691255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8153400" y="4377055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8153400" y="4986655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8153400" y="5672455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8153400" y="6282055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>
            <a:endCxn id="54" idx="1"/>
          </p:cNvCxnSpPr>
          <p:nvPr/>
        </p:nvCxnSpPr>
        <p:spPr>
          <a:xfrm flipV="1">
            <a:off x="5410200" y="3729355"/>
            <a:ext cx="2743200" cy="680710"/>
          </a:xfrm>
          <a:prstGeom prst="straightConnector1">
            <a:avLst/>
          </a:prstGeom>
          <a:ln w="38100">
            <a:solidFill>
              <a:srgbClr val="FFC00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endCxn id="49" idx="2"/>
          </p:cNvCxnSpPr>
          <p:nvPr/>
        </p:nvCxnSpPr>
        <p:spPr>
          <a:xfrm flipV="1">
            <a:off x="5410200" y="2472055"/>
            <a:ext cx="2781300" cy="566410"/>
          </a:xfrm>
          <a:prstGeom prst="straightConnector1">
            <a:avLst/>
          </a:prstGeom>
          <a:ln w="38100">
            <a:solidFill>
              <a:srgbClr val="C0504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endCxn id="55" idx="3"/>
          </p:cNvCxnSpPr>
          <p:nvPr/>
        </p:nvCxnSpPr>
        <p:spPr>
          <a:xfrm>
            <a:off x="5410200" y="3038465"/>
            <a:ext cx="2819400" cy="1376690"/>
          </a:xfrm>
          <a:prstGeom prst="straightConnector1">
            <a:avLst/>
          </a:prstGeom>
          <a:ln w="38100">
            <a:solidFill>
              <a:srgbClr val="C0504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endCxn id="58" idx="0"/>
          </p:cNvCxnSpPr>
          <p:nvPr/>
        </p:nvCxnSpPr>
        <p:spPr>
          <a:xfrm>
            <a:off x="5410200" y="3038465"/>
            <a:ext cx="2781300" cy="3243590"/>
          </a:xfrm>
          <a:prstGeom prst="straightConnector1">
            <a:avLst/>
          </a:prstGeom>
          <a:ln w="38100">
            <a:solidFill>
              <a:srgbClr val="C0504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28600" y="457201"/>
            <a:ext cx="47244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Observations: </a:t>
            </a:r>
          </a:p>
          <a:p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If there are X edges, can always score 1/X.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If each constraint is on X locations, can score 1/X.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If each location is in X</a:t>
            </a:r>
            <a:r>
              <a:rPr lang="en-US" sz="2800" baseline="-250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constraints, can score 1/X. 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If all categories are of size X, can score 1/X. 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If the alphabet is of size </a:t>
            </a:r>
            <a:r>
              <a:rPr lang="en-US" sz="2800" dirty="0" smtClean="0">
                <a:solidFill>
                  <a:schemeClr val="accent2"/>
                </a:solidFill>
              </a:rPr>
              <a:t>X</a:t>
            </a:r>
            <a:r>
              <a:rPr lang="en-US" sz="2800" dirty="0" smtClean="0"/>
              <a:t>, can score </a:t>
            </a:r>
            <a:r>
              <a:rPr lang="en-US" sz="2800" dirty="0" smtClean="0">
                <a:solidFill>
                  <a:schemeClr val="accent2"/>
                </a:solidFill>
              </a:rPr>
              <a:t>1/X</a:t>
            </a:r>
            <a:r>
              <a:rPr lang="en-US" sz="2800" dirty="0" smtClean="0"/>
              <a:t>. </a:t>
            </a:r>
            <a:r>
              <a:rPr lang="en-US" sz="2800" dirty="0" smtClean="0">
                <a:solidFill>
                  <a:schemeClr val="accent2"/>
                </a:solidFill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>
              <a:solidFill>
                <a:schemeClr val="accent2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2800" dirty="0" smtClean="0">
              <a:solidFill>
                <a:schemeClr val="accent2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5410200" y="3734445"/>
            <a:ext cx="2819400" cy="1290310"/>
          </a:xfrm>
          <a:prstGeom prst="straightConnector1">
            <a:avLst/>
          </a:prstGeom>
          <a:ln w="38100">
            <a:solidFill>
              <a:srgbClr val="00B05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410200" y="4410065"/>
            <a:ext cx="2781300" cy="652790"/>
          </a:xfrm>
          <a:prstGeom prst="straightConnector1">
            <a:avLst/>
          </a:prstGeom>
          <a:ln w="38100">
            <a:solidFill>
              <a:srgbClr val="FFC00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4" descr="http://rlv.zcache.com/lets_have_a_moment_of_science_poster-rdec108bcf7d24a4082bb00b5b55ca51b_ems_8byvr_32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533400"/>
            <a:ext cx="1752600" cy="17526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12837"/>
            <a:ext cx="8763000" cy="4525963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en-US" sz="4800" dirty="0" smtClean="0"/>
              <a:t>Given a </a:t>
            </a:r>
            <a:r>
              <a:rPr lang="en-US" sz="4800" dirty="0" smtClean="0">
                <a:solidFill>
                  <a:schemeClr val="accent2"/>
                </a:solidFill>
              </a:rPr>
              <a:t>p</a:t>
            </a:r>
            <a:r>
              <a:rPr lang="en-US" sz="4800" dirty="0" smtClean="0">
                <a:solidFill>
                  <a:srgbClr val="00B050"/>
                </a:solidFill>
              </a:rPr>
              <a:t>r</a:t>
            </a:r>
            <a:r>
              <a:rPr lang="en-US" sz="4800" dirty="0" smtClean="0">
                <a:solidFill>
                  <a:srgbClr val="FFC000"/>
                </a:solidFill>
              </a:rPr>
              <a:t>o</a:t>
            </a:r>
            <a:r>
              <a:rPr lang="en-US" sz="4800" dirty="0" smtClean="0">
                <a:solidFill>
                  <a:schemeClr val="accent1"/>
                </a:solidFill>
              </a:rPr>
              <a:t>j</a:t>
            </a:r>
            <a:r>
              <a:rPr lang="en-US" sz="4800" dirty="0" smtClean="0">
                <a:solidFill>
                  <a:srgbClr val="7030A0"/>
                </a:solidFill>
              </a:rPr>
              <a:t>e</a:t>
            </a:r>
            <a:r>
              <a:rPr lang="en-US" sz="4800" dirty="0" smtClean="0"/>
              <a:t>ction game </a:t>
            </a:r>
            <a:r>
              <a:rPr lang="en-US" sz="4000" i="1" dirty="0" smtClean="0"/>
              <a:t>with large categories, alphabet and degrees,</a:t>
            </a:r>
            <a:r>
              <a:rPr lang="en-US" sz="4000" dirty="0" smtClean="0"/>
              <a:t> </a:t>
            </a:r>
          </a:p>
          <a:p>
            <a:pPr marL="0">
              <a:buNone/>
            </a:pPr>
            <a:r>
              <a:rPr lang="en-US" sz="4800" dirty="0" smtClean="0"/>
              <a:t>so perfect score is achievable. </a:t>
            </a:r>
          </a:p>
          <a:p>
            <a:pPr marL="0">
              <a:buNone/>
            </a:pPr>
            <a:endParaRPr lang="en-US" sz="4800" b="1" dirty="0" smtClean="0"/>
          </a:p>
          <a:p>
            <a:pPr marL="0">
              <a:buNone/>
            </a:pPr>
            <a:r>
              <a:rPr lang="en-US" sz="4800" b="1" dirty="0" smtClean="0"/>
              <a:t>Can you score 1% ? </a:t>
            </a: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1"/>
            <a:ext cx="8229600" cy="3352800"/>
          </a:xfrm>
        </p:spPr>
        <p:txBody>
          <a:bodyPr/>
          <a:lstStyle/>
          <a:p>
            <a:pPr marL="0">
              <a:buNone/>
            </a:pPr>
            <a:r>
              <a:rPr lang="en-US" b="1" dirty="0" smtClean="0">
                <a:solidFill>
                  <a:schemeClr val="accent2"/>
                </a:solidFill>
              </a:rPr>
              <a:t>Projection Games Theorem (M-</a:t>
            </a:r>
            <a:r>
              <a:rPr lang="en-US" b="1" dirty="0" err="1" smtClean="0">
                <a:solidFill>
                  <a:schemeClr val="accent2"/>
                </a:solidFill>
              </a:rPr>
              <a:t>Raz</a:t>
            </a:r>
            <a:r>
              <a:rPr lang="en-US" b="1" dirty="0" smtClean="0">
                <a:solidFill>
                  <a:schemeClr val="accent2"/>
                </a:solidFill>
              </a:rPr>
              <a:t> 08): </a:t>
            </a:r>
          </a:p>
          <a:p>
            <a:pPr marL="0">
              <a:buNone/>
            </a:pPr>
            <a:r>
              <a:rPr lang="en-US" dirty="0" smtClean="0"/>
              <a:t>There exists 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</a:t>
            </a:r>
            <a:r>
              <a:rPr lang="en-US" dirty="0" smtClean="0">
                <a:solidFill>
                  <a:schemeClr val="accent1"/>
                </a:solidFill>
              </a:rPr>
              <a:t>&gt;0</a:t>
            </a:r>
            <a:r>
              <a:rPr lang="en-US" dirty="0" smtClean="0"/>
              <a:t> such that for all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=(n)1/n</a:t>
            </a:r>
            <a:r>
              <a:rPr lang="en-US" baseline="30000" dirty="0" smtClean="0">
                <a:solidFill>
                  <a:schemeClr val="accent1"/>
                </a:solidFill>
                <a:sym typeface="Symbol"/>
              </a:rPr>
              <a:t></a:t>
            </a:r>
            <a:r>
              <a:rPr lang="en-US" dirty="0" smtClean="0"/>
              <a:t>, there exist </a:t>
            </a:r>
            <a:r>
              <a:rPr lang="en-US" dirty="0" smtClean="0">
                <a:solidFill>
                  <a:schemeClr val="accent1"/>
                </a:solidFill>
              </a:rPr>
              <a:t>k=poly(1/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)</a:t>
            </a:r>
            <a:r>
              <a:rPr lang="en-US" dirty="0" smtClean="0">
                <a:sym typeface="Symbol"/>
              </a:rPr>
              <a:t>, 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D=</a:t>
            </a:r>
            <a:r>
              <a:rPr lang="en-US" dirty="0" smtClean="0">
                <a:solidFill>
                  <a:schemeClr val="accent1"/>
                </a:solidFill>
              </a:rPr>
              <a:t>poly(1/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)</a:t>
            </a:r>
            <a:r>
              <a:rPr lang="en-US" dirty="0" smtClean="0">
                <a:sym typeface="Symbol"/>
              </a:rPr>
              <a:t>, so </a:t>
            </a:r>
            <a:r>
              <a:rPr lang="en-US" dirty="0" smtClean="0"/>
              <a:t>given a projection game of size </a:t>
            </a:r>
            <a:r>
              <a:rPr lang="en-US" dirty="0" smtClean="0">
                <a:solidFill>
                  <a:schemeClr val="accent1"/>
                </a:solidFill>
              </a:rPr>
              <a:t>n</a:t>
            </a:r>
            <a:r>
              <a:rPr lang="en-US" dirty="0" smtClean="0"/>
              <a:t>, alphabet size 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 </a:t>
            </a:r>
            <a:r>
              <a:rPr lang="en-US" dirty="0" smtClean="0">
                <a:solidFill>
                  <a:schemeClr val="accent1"/>
                </a:solidFill>
              </a:rPr>
              <a:t>k</a:t>
            </a:r>
            <a:r>
              <a:rPr lang="en-US" dirty="0" smtClean="0"/>
              <a:t> and degrees 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D</a:t>
            </a:r>
            <a:r>
              <a:rPr lang="en-US" dirty="0" smtClean="0">
                <a:sym typeface="Symbol"/>
              </a:rPr>
              <a:t>, </a:t>
            </a:r>
            <a:r>
              <a:rPr lang="en-US" dirty="0" smtClean="0"/>
              <a:t>where perfect score is achievable, </a:t>
            </a:r>
            <a:r>
              <a:rPr lang="en-US" dirty="0" smtClean="0">
                <a:solidFill>
                  <a:srgbClr val="FF0000"/>
                </a:solidFill>
              </a:rPr>
              <a:t>NP-hard</a:t>
            </a:r>
            <a:r>
              <a:rPr lang="en-US" dirty="0" smtClean="0"/>
              <a:t> to score even 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</a:t>
            </a:r>
            <a:r>
              <a:rPr lang="en-US" dirty="0" smtClean="0">
                <a:sym typeface="Symbol"/>
              </a:rPr>
              <a:t> percent.</a:t>
            </a:r>
            <a:endParaRPr lang="en-US" dirty="0" smtClean="0"/>
          </a:p>
          <a:p>
            <a:pPr marL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4572000"/>
            <a:ext cx="5181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More than that – 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Almost as hard as exact 3SAT.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7" name="Picture 4" descr="http://rlv.zcache.com/lets_have_a_moment_of_science_poster-rdec108bcf7d24a4082bb00b5b55ca51b_ems_8byvr_32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4267200"/>
            <a:ext cx="1752600" cy="1752602"/>
          </a:xfrm>
          <a:prstGeom prst="rect">
            <a:avLst/>
          </a:prstGeom>
          <a:noFill/>
        </p:spPr>
      </p:pic>
      <p:pic>
        <p:nvPicPr>
          <p:cNvPr id="8" name="Picture 2" descr="http://comicmastersonline.com/shop/images/BBT%20EXPLODING%20HEAD%20%20T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137993">
            <a:off x="6115050" y="3981449"/>
            <a:ext cx="2571750" cy="25717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rot="5400000" flipH="1" flipV="1">
            <a:off x="5295900" y="4305300"/>
            <a:ext cx="34290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1600200" y="6019800"/>
            <a:ext cx="624840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 flipH="1" flipV="1">
            <a:off x="-381793" y="4190206"/>
            <a:ext cx="4419600" cy="1587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9"/>
          <p:cNvSpPr txBox="1">
            <a:spLocks noChangeArrowheads="1"/>
          </p:cNvSpPr>
          <p:nvPr/>
        </p:nvSpPr>
        <p:spPr bwMode="auto">
          <a:xfrm>
            <a:off x="7467600" y="6056293"/>
            <a:ext cx="152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Calibri" pitchFamily="34" charset="0"/>
              </a:rPr>
              <a:t>approx</a:t>
            </a:r>
          </a:p>
          <a:p>
            <a:endParaRPr lang="en-US" sz="2800" dirty="0">
              <a:latin typeface="Calibri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6743700" y="6057900"/>
            <a:ext cx="5334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19"/>
          <p:cNvSpPr txBox="1">
            <a:spLocks noChangeArrowheads="1"/>
          </p:cNvSpPr>
          <p:nvPr/>
        </p:nvSpPr>
        <p:spPr bwMode="auto">
          <a:xfrm>
            <a:off x="6781800" y="6211888"/>
            <a:ext cx="5334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cxnSp>
        <p:nvCxnSpPr>
          <p:cNvPr id="10" name="Straight Connector 9"/>
          <p:cNvCxnSpPr/>
          <p:nvPr/>
        </p:nvCxnSpPr>
        <p:spPr>
          <a:xfrm rot="10800000">
            <a:off x="1600200" y="2590800"/>
            <a:ext cx="5334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21"/>
          <p:cNvSpPr txBox="1">
            <a:spLocks noChangeArrowheads="1"/>
          </p:cNvSpPr>
          <p:nvPr/>
        </p:nvSpPr>
        <p:spPr bwMode="auto">
          <a:xfrm>
            <a:off x="609600" y="2286000"/>
            <a:ext cx="1066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Calibri" pitchFamily="34" charset="0"/>
              </a:rPr>
              <a:t>2</a:t>
            </a:r>
            <a:r>
              <a:rPr lang="en-US" sz="3600" b="1" baseline="30000" dirty="0">
                <a:solidFill>
                  <a:srgbClr val="FF0000"/>
                </a:solidFill>
                <a:latin typeface="Calibri" pitchFamily="34" charset="0"/>
                <a:sym typeface="Symbol" pitchFamily="18" charset="2"/>
              </a:rPr>
              <a:t>(n)</a:t>
            </a:r>
            <a:endParaRPr lang="en-US" sz="36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2" name="TextBox 25"/>
          <p:cNvSpPr txBox="1">
            <a:spLocks noChangeArrowheads="1"/>
          </p:cNvSpPr>
          <p:nvPr/>
        </p:nvSpPr>
        <p:spPr bwMode="auto">
          <a:xfrm>
            <a:off x="762000" y="5410200"/>
            <a:ext cx="1066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00B050"/>
                </a:solidFill>
                <a:latin typeface="Calibri" pitchFamily="34" charset="0"/>
              </a:rPr>
              <a:t>n</a:t>
            </a:r>
            <a:r>
              <a:rPr lang="en-US" sz="3200" b="1" baseline="30000">
                <a:solidFill>
                  <a:srgbClr val="00B050"/>
                </a:solidFill>
                <a:latin typeface="Calibri" pitchFamily="34" charset="0"/>
                <a:sym typeface="Symbol" pitchFamily="18" charset="2"/>
              </a:rPr>
              <a:t>O(1)</a:t>
            </a:r>
            <a:endParaRPr lang="en-US" sz="3200">
              <a:solidFill>
                <a:srgbClr val="00B050"/>
              </a:solidFill>
              <a:latin typeface="Calibri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2133600" y="2590800"/>
            <a:ext cx="48006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6858000" y="2438400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TextBox 34"/>
          <p:cNvSpPr txBox="1">
            <a:spLocks noChangeArrowheads="1"/>
          </p:cNvSpPr>
          <p:nvPr/>
        </p:nvSpPr>
        <p:spPr bwMode="auto">
          <a:xfrm>
            <a:off x="381000" y="2743200"/>
            <a:ext cx="1447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Calibri" pitchFamily="34" charset="0"/>
              </a:rPr>
              <a:t>exponential</a:t>
            </a:r>
          </a:p>
        </p:txBody>
      </p:sp>
      <p:sp>
        <p:nvSpPr>
          <p:cNvPr id="16" name="TextBox 35"/>
          <p:cNvSpPr txBox="1">
            <a:spLocks noChangeArrowheads="1"/>
          </p:cNvSpPr>
          <p:nvPr/>
        </p:nvSpPr>
        <p:spPr bwMode="auto">
          <a:xfrm>
            <a:off x="304800" y="5867400"/>
            <a:ext cx="1447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  <a:latin typeface="Calibri" pitchFamily="34" charset="0"/>
              </a:rPr>
              <a:t>polynomial</a:t>
            </a:r>
          </a:p>
        </p:txBody>
      </p:sp>
      <p:sp>
        <p:nvSpPr>
          <p:cNvPr id="21" name="TextBox 56"/>
          <p:cNvSpPr txBox="1">
            <a:spLocks noChangeArrowheads="1"/>
          </p:cNvSpPr>
          <p:nvPr/>
        </p:nvSpPr>
        <p:spPr bwMode="auto">
          <a:xfrm>
            <a:off x="914400" y="1752600"/>
            <a:ext cx="1066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Calibri" pitchFamily="34" charset="0"/>
              </a:rPr>
              <a:t>time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2819400" y="2514600"/>
            <a:ext cx="4159250" cy="3276600"/>
          </a:xfrm>
          <a:custGeom>
            <a:avLst/>
            <a:gdLst>
              <a:gd name="connsiteX0" fmla="*/ 1864609 w 1864609"/>
              <a:gd name="connsiteY0" fmla="*/ 0 h 3015916"/>
              <a:gd name="connsiteX1" fmla="*/ 1768356 w 1864609"/>
              <a:gd name="connsiteY1" fmla="*/ 64168 h 3015916"/>
              <a:gd name="connsiteX2" fmla="*/ 1431472 w 1864609"/>
              <a:gd name="connsiteY2" fmla="*/ 96252 h 3015916"/>
              <a:gd name="connsiteX3" fmla="*/ 1190840 w 1864609"/>
              <a:gd name="connsiteY3" fmla="*/ 80210 h 3015916"/>
              <a:gd name="connsiteX4" fmla="*/ 180188 w 1864609"/>
              <a:gd name="connsiteY4" fmla="*/ 112294 h 3015916"/>
              <a:gd name="connsiteX5" fmla="*/ 132061 w 1864609"/>
              <a:gd name="connsiteY5" fmla="*/ 128337 h 3015916"/>
              <a:gd name="connsiteX6" fmla="*/ 99977 w 1864609"/>
              <a:gd name="connsiteY6" fmla="*/ 224589 h 3015916"/>
              <a:gd name="connsiteX7" fmla="*/ 83935 w 1864609"/>
              <a:gd name="connsiteY7" fmla="*/ 417094 h 3015916"/>
              <a:gd name="connsiteX8" fmla="*/ 35809 w 1864609"/>
              <a:gd name="connsiteY8" fmla="*/ 1235242 h 3015916"/>
              <a:gd name="connsiteX9" fmla="*/ 19767 w 1864609"/>
              <a:gd name="connsiteY9" fmla="*/ 2486526 h 3015916"/>
              <a:gd name="connsiteX10" fmla="*/ 3725 w 1864609"/>
              <a:gd name="connsiteY10" fmla="*/ 2646947 h 3015916"/>
              <a:gd name="connsiteX11" fmla="*/ 3725 w 1864609"/>
              <a:gd name="connsiteY11" fmla="*/ 3015916 h 3015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64609" h="3015916">
                <a:moveTo>
                  <a:pt x="1864609" y="0"/>
                </a:moveTo>
                <a:cubicBezTo>
                  <a:pt x="1832525" y="21389"/>
                  <a:pt x="1806818" y="61421"/>
                  <a:pt x="1768356" y="64168"/>
                </a:cubicBezTo>
                <a:cubicBezTo>
                  <a:pt x="1506051" y="82904"/>
                  <a:pt x="1618066" y="69596"/>
                  <a:pt x="1431472" y="96252"/>
                </a:cubicBezTo>
                <a:cubicBezTo>
                  <a:pt x="1351261" y="90905"/>
                  <a:pt x="1271229" y="80210"/>
                  <a:pt x="1190840" y="80210"/>
                </a:cubicBezTo>
                <a:cubicBezTo>
                  <a:pt x="545699" y="80210"/>
                  <a:pt x="596273" y="80288"/>
                  <a:pt x="180188" y="112294"/>
                </a:cubicBezTo>
                <a:cubicBezTo>
                  <a:pt x="164146" y="117642"/>
                  <a:pt x="141890" y="114577"/>
                  <a:pt x="132061" y="128337"/>
                </a:cubicBezTo>
                <a:cubicBezTo>
                  <a:pt x="112404" y="155857"/>
                  <a:pt x="99977" y="224589"/>
                  <a:pt x="99977" y="224589"/>
                </a:cubicBezTo>
                <a:cubicBezTo>
                  <a:pt x="94630" y="288757"/>
                  <a:pt x="87644" y="352810"/>
                  <a:pt x="83935" y="417094"/>
                </a:cubicBezTo>
                <a:cubicBezTo>
                  <a:pt x="34151" y="1280030"/>
                  <a:pt x="75308" y="800746"/>
                  <a:pt x="35809" y="1235242"/>
                </a:cubicBezTo>
                <a:cubicBezTo>
                  <a:pt x="30462" y="1652337"/>
                  <a:pt x="29245" y="2069505"/>
                  <a:pt x="19767" y="2486526"/>
                </a:cubicBezTo>
                <a:cubicBezTo>
                  <a:pt x="18546" y="2540252"/>
                  <a:pt x="5353" y="2593231"/>
                  <a:pt x="3725" y="2646947"/>
                </a:cubicBezTo>
                <a:cubicBezTo>
                  <a:pt x="0" y="2769880"/>
                  <a:pt x="3725" y="2892926"/>
                  <a:pt x="3725" y="3015916"/>
                </a:cubicBezTo>
              </a:path>
            </a:pathLst>
          </a:cu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TextBox 85"/>
          <p:cNvSpPr txBox="1">
            <a:spLocks noChangeArrowheads="1"/>
          </p:cNvSpPr>
          <p:nvPr/>
        </p:nvSpPr>
        <p:spPr bwMode="auto">
          <a:xfrm>
            <a:off x="4343400" y="3124200"/>
            <a:ext cx="21336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Calibri" pitchFamily="34" charset="0"/>
              </a:rPr>
              <a:t>Exponential hardness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5029200" y="2743200"/>
            <a:ext cx="76200" cy="457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88"/>
          <p:cNvSpPr txBox="1">
            <a:spLocks noChangeArrowheads="1"/>
          </p:cNvSpPr>
          <p:nvPr/>
        </p:nvSpPr>
        <p:spPr bwMode="auto">
          <a:xfrm>
            <a:off x="3429000" y="4572000"/>
            <a:ext cx="1447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Calibri" pitchFamily="34" charset="0"/>
              </a:rPr>
              <a:t>Sharp threshold</a:t>
            </a:r>
          </a:p>
        </p:txBody>
      </p:sp>
      <p:cxnSp>
        <p:nvCxnSpPr>
          <p:cNvPr id="27" name="Straight Arrow Connector 26"/>
          <p:cNvCxnSpPr>
            <a:stCxn id="26" idx="1"/>
          </p:cNvCxnSpPr>
          <p:nvPr/>
        </p:nvCxnSpPr>
        <p:spPr>
          <a:xfrm flipH="1" flipV="1">
            <a:off x="3048000" y="4648200"/>
            <a:ext cx="381000" cy="3389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828800" y="5943600"/>
            <a:ext cx="914400" cy="0"/>
          </a:xfrm>
          <a:prstGeom prst="line">
            <a:avLst/>
          </a:prstGeom>
          <a:ln w="127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>
            <a:off x="2476500" y="6057900"/>
            <a:ext cx="5334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59"/>
          <p:cNvSpPr txBox="1">
            <a:spLocks noChangeArrowheads="1"/>
          </p:cNvSpPr>
          <p:nvPr/>
        </p:nvSpPr>
        <p:spPr bwMode="auto">
          <a:xfrm>
            <a:off x="2362200" y="6211888"/>
            <a:ext cx="9144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en-US" sz="3600" dirty="0" smtClean="0">
                <a:solidFill>
                  <a:srgbClr val="0070C0"/>
                </a:solidFill>
                <a:latin typeface="Calibri" pitchFamily="34" charset="0"/>
              </a:rPr>
              <a:t> t</a:t>
            </a:r>
            <a:endParaRPr lang="en-US" sz="3600" dirty="0">
              <a:solidFill>
                <a:srgbClr val="0070C0"/>
              </a:solidFill>
              <a:latin typeface="Calibri" pitchFamily="34" charset="0"/>
            </a:endParaRPr>
          </a:p>
        </p:txBody>
      </p:sp>
      <p:pic>
        <p:nvPicPr>
          <p:cNvPr id="29" name="Picture 2" descr="http://comicmastersonline.com/shop/images/BBT%20EXPLODING%20HEAD%20%20T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72969">
            <a:off x="7148936" y="97172"/>
            <a:ext cx="1897892" cy="1897893"/>
          </a:xfrm>
          <a:prstGeom prst="rect">
            <a:avLst/>
          </a:prstGeom>
          <a:noFill/>
        </p:spPr>
      </p:pic>
      <p:sp>
        <p:nvSpPr>
          <p:cNvPr id="38" name="TextBox 37"/>
          <p:cNvSpPr txBox="1"/>
          <p:nvPr/>
        </p:nvSpPr>
        <p:spPr>
          <a:xfrm>
            <a:off x="381000" y="203537"/>
            <a:ext cx="6934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From</a:t>
            </a:r>
            <a:r>
              <a:rPr lang="en-US" sz="3200" dirty="0" smtClean="0">
                <a:solidFill>
                  <a:srgbClr val="00B050"/>
                </a:solidFill>
              </a:rPr>
              <a:t> Trivial </a:t>
            </a:r>
            <a:r>
              <a:rPr lang="en-US" sz="3200" dirty="0" smtClean="0"/>
              <a:t>To </a:t>
            </a:r>
            <a:r>
              <a:rPr lang="en-US" sz="3200" dirty="0" smtClean="0">
                <a:solidFill>
                  <a:srgbClr val="FF0000"/>
                </a:solidFill>
              </a:rPr>
              <a:t>Super-Hard</a:t>
            </a:r>
            <a:r>
              <a:rPr lang="en-US" sz="3200" dirty="0" smtClean="0"/>
              <a:t> In A Flash! </a:t>
            </a:r>
            <a:r>
              <a:rPr lang="en-US" sz="2800" dirty="0" smtClean="0"/>
              <a:t>[</a:t>
            </a:r>
            <a:r>
              <a:rPr lang="en-US" sz="2800" dirty="0" err="1" smtClean="0"/>
              <a:t>Håstad</a:t>
            </a:r>
            <a:r>
              <a:rPr lang="en-US" sz="2800" dirty="0" smtClean="0"/>
              <a:t> 97, M-</a:t>
            </a:r>
            <a:r>
              <a:rPr lang="en-US" sz="2800" dirty="0" err="1" smtClean="0"/>
              <a:t>Raz</a:t>
            </a:r>
            <a:r>
              <a:rPr lang="en-US" sz="2800" dirty="0" smtClean="0"/>
              <a:t> 08]</a:t>
            </a:r>
            <a:endParaRPr 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457200" y="1371600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Assuming that exact SAT takes exponential time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2" grpId="0"/>
      <p:bldP spid="14" grpId="0" animBg="1"/>
      <p:bldP spid="15" grpId="0"/>
      <p:bldP spid="16" grpId="0"/>
      <p:bldP spid="21" grpId="0"/>
      <p:bldP spid="23" grpId="0" animBg="1"/>
      <p:bldP spid="24" grpId="0"/>
      <p:bldP spid="26" grpId="0"/>
      <p:bldP spid="3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2" descr="http://interestsofchildren.files.wordpress.com/2012/03/dominowhit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114800" y="1214497"/>
            <a:ext cx="4343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The best hardness of approximation results we know are based on projection games</a:t>
            </a:r>
            <a:endParaRPr lang="en-US" sz="32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0" y="304800"/>
          <a:ext cx="4724400" cy="632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6E1CA0D-635C-437A-AF1B-DFEFE715B2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96E1CA0D-635C-437A-AF1B-DFEFE715B2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96E1CA0D-635C-437A-AF1B-DFEFE715B2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graphicEl>
                                              <a:dgm id="{96E1CA0D-635C-437A-AF1B-DFEFE715B2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A5732BF-209B-4E9F-A93B-7070AF0279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graphicEl>
                                              <a:dgm id="{EA5732BF-209B-4E9F-A93B-7070AF0279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EA5732BF-209B-4E9F-A93B-7070AF0279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graphicEl>
                                              <a:dgm id="{EA5732BF-209B-4E9F-A93B-7070AF0279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BDF389B-FB1C-491D-A732-18929953FA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dgm id="{6BDF389B-FB1C-491D-A732-18929953FA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6BDF389B-FB1C-491D-A732-18929953FA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dgm id="{6BDF389B-FB1C-491D-A732-18929953FA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AA5E156-BF71-443A-BF6D-EB553CDB7B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EAA5E156-BF71-443A-BF6D-EB553CDB7B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EAA5E156-BF71-443A-BF6D-EB553CDB7B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EAA5E156-BF71-443A-BF6D-EB553CDB7B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A4F0667-DEE8-45E9-9DB0-075464FF11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9A4F0667-DEE8-45E9-9DB0-075464FF11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9A4F0667-DEE8-45E9-9DB0-075464FF11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graphicEl>
                                              <a:dgm id="{9A4F0667-DEE8-45E9-9DB0-075464FF11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7F5F64-12C8-405E-BBF2-86CF2BFEC8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dgm id="{E47F5F64-12C8-405E-BBF2-86CF2BFEC8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E47F5F64-12C8-405E-BBF2-86CF2BFEC8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graphicEl>
                                              <a:dgm id="{E47F5F64-12C8-405E-BBF2-86CF2BFEC8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6E82746-EC07-4FA3-BE8B-2447D7FD0E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graphicEl>
                                              <a:dgm id="{B6E82746-EC07-4FA3-BE8B-2447D7FD0E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graphicEl>
                                              <a:dgm id="{B6E82746-EC07-4FA3-BE8B-2447D7FD0E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graphicEl>
                                              <a:dgm id="{B6E82746-EC07-4FA3-BE8B-2447D7FD0E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DE4B856-9EF8-40B4-B0FE-00213F7DFF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graphicEl>
                                              <a:dgm id="{9DE4B856-9EF8-40B4-B0FE-00213F7DFF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graphicEl>
                                              <a:dgm id="{9DE4B856-9EF8-40B4-B0FE-00213F7DFF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>
                                            <p:graphicEl>
                                              <a:dgm id="{9DE4B856-9EF8-40B4-B0FE-00213F7DFF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A2EEC2-EF9E-43C5-B129-BE01F11292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graphicEl>
                                              <a:dgm id="{57A2EEC2-EF9E-43C5-B129-BE01F11292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graphicEl>
                                              <a:dgm id="{57A2EEC2-EF9E-43C5-B129-BE01F11292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>
                                            <p:graphicEl>
                                              <a:dgm id="{57A2EEC2-EF9E-43C5-B129-BE01F11292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E995200-69A4-45C0-BB06-05AD47A95B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">
                                            <p:graphicEl>
                                              <a:dgm id="{FE995200-69A4-45C0-BB06-05AD47A95B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">
                                            <p:graphicEl>
                                              <a:dgm id="{FE995200-69A4-45C0-BB06-05AD47A95B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">
                                            <p:graphicEl>
                                              <a:dgm id="{FE995200-69A4-45C0-BB06-05AD47A95B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A3945A7-0EEE-4FCF-8EE2-ECCD22F664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>
                                            <p:graphicEl>
                                              <a:dgm id="{2A3945A7-0EEE-4FCF-8EE2-ECCD22F664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">
                                            <p:graphicEl>
                                              <a:dgm id="{2A3945A7-0EEE-4FCF-8EE2-ECCD22F664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">
                                            <p:graphicEl>
                                              <a:dgm id="{2A3945A7-0EEE-4FCF-8EE2-ECCD22F664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3E719AF-5469-4E05-BF7E-4C23FC05F3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">
                                            <p:graphicEl>
                                              <a:dgm id="{A3E719AF-5469-4E05-BF7E-4C23FC05F3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">
                                            <p:graphicEl>
                                              <a:dgm id="{A3E719AF-5469-4E05-BF7E-4C23FC05F3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">
                                            <p:graphicEl>
                                              <a:dgm id="{A3E719AF-5469-4E05-BF7E-4C23FC05F3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6858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Probabilistic Checking of Proofs (PCP) </a:t>
            </a:r>
            <a:r>
              <a:rPr lang="en-US" sz="3600" dirty="0" smtClean="0"/>
              <a:t>[FGLSS 91]</a:t>
            </a:r>
            <a:endParaRPr lang="en-US" sz="3600" dirty="0"/>
          </a:p>
        </p:txBody>
      </p:sp>
      <p:sp>
        <p:nvSpPr>
          <p:cNvPr id="67586" name="AutoShape 2" descr="data:image/jpeg;base64,/9j/4AAQSkZJRgABAQAAAQABAAD/2wCEAAkGBxQTEhUUExQWFRUWGBobGBcYGB8eGhoZHhgcHR0cGxwaHSggHhslHBgcIjEiJSkrLi4uHB8zODMsNygtLisBCgoKDg0OGxAQGywkICUsLCwsLCwsLCwsLCwsLCwsLCwsLCwsLCwsLCwsLCwsLCwsLCwsLCwsLCwsLCwsLCwsLP/AABEIAPAAxwMBIgACEQEDEQH/xAAbAAACAgMBAAAAAAAAAAAAAAAEBQMGAQIHAP/EAEQQAAIBAgQDBgMFBgMHBAMAAAECEQMhAAQSMQVBUQYTImFxgTKRoSNCscHRBxRScuHwM2KCFSRDU6Ky8RZzksJjhJP/xAAZAQACAwEAAAAAAAAAAAAAAAACAwABBAX/xAAvEQACAgEDAwIEBgIDAAAAAAAAAQIRAxIhMQRBURNhInGR8CMygaHB0bHxFFLh/9oADAMBAAIRAxEAPwC3VKSg3iOXQYhr6eo874OqKduW+NEpSJP4D9cApsz6RWXo76wCfPn88a1EHI2wwr0kNiojppH64Fq5MAW+o/TfBxyNlOIOQNsa3E3GPaR1HsPwvjalTtuPl+U4fdiyM1o536WxLTrHy9hJ9fi+mNUpDYQTJ8vwBwRlsrqAUEeZ5AbmfTAuKLBc7xkUFBNyTCrEaz0F+XM8sIzWrVyS7FQZOlbAf2cAtnBmarVplSdNMG8UxsRPNviPr5YaZWjO5gRilFR3SDS8kX7g20g72v8ArhDxLLaGMAA/3tbFw/dlKkEE2xX+N5NALqRM2UxhqboncRZTtJmE/wCKzLAABEqY5Emfni08F42K6zADr8S+WwYHcqSPY2xzjPKJPXrz+YsANvPG/CeKPSdaq3embg/eT7ynyYYprwFpTR1YOIg/T9cDZiqAbE4Ip1BUprUQTTcBgeo/Xl7YjNOdhf8AvrithdUDLmSxiYHqfyGJVptNmJg2g7fPfE2XyV7z15X+mJVyvMbfUfTEtE3ITSIsXI9YH4YzVoje+28SPkR+eCnQbTHv/TAzUzJgT62g+UH8sFdkAKwv8Vz5R9BgigCV2AkbyDPzH54nIN+Q3J8Mz6m+NHowLMTaTbb64os1CSOp6ixxl4iDfpM7emM0RewnBWXpAkyun1b9QMC2iEnDmsVhdPSLG9uWPYPy6gcoPPb6XxjGect9g1dDSpz9MZqDlsMQ1EcXBX0I/DERNSNx5HphWkuyapQmLeoJ/L88RPltyog+WPa32Me2NgnUYtWuCm0wOtw1ibg/0xr/ALLblAP92wdUpMDYLHuDz88YFaoPufTDlKQGwF+5Ov3TH0wJx2lUGUzBiwpN6ibT7A4dLnG/gXCTtlxXRlalPugjVhoRgdybsdrhVvvzGCUp2RJFP4Y4CqACY5ASf6YsGQLEDwBVPuf0GK5kXCaR05bziy5ZxEnxHzaAP1w2S2CQXlmM2ne4j9cJO0KGN9PWYjD+jUEj15D+zgfilEkMVJsJiTt5SSJ9sWlsDe5yjilyQQf1PkD163wtQkGRh5xlZJj58xPp+mEsXxExyLl2E4lZss8Q0tSDcnPxKP5tx5zi7Kk+Xtb8RjjNKoVIZTBEERuCNj7Y7D2Z4qK9BX+FxKvcGGABmGGxBDAeeFZI2DLYPyVBeZj2/rtgk06YklvnfEtJEYXWTzaR+GkYlOTpGIOmesmfcDGduiluCNSox8YAPSB/3LvjB4fRbZ3kbAFf0wyp5AciR6zf2OJqOWEb2/ucUsrRekq1eigfc26n9LYkq01P3vkQPwGGeYySFubf6fznEVXJr/DvysLYd6lIrSB0qazbUfMn8PCMHUqdwdM+Z/qMDnKRsD5SwxNQpjYIs9d8JnkCUQ9Q07Rj2NEUEwF/MfLHsK3luElQBU4y0x4cRPxpp2XnsMAfExuPljR6Rm7AdDGOp6cPBltjCnxad1Hy/rgqnnlP3foMKaeXvMg+0XxItNliHG/Xl74pxj4JuOFzyrst+g543/2qByPueuFQRxzBg/O+Jo6xHr9cVoiTcOPGovo+TfqMVPt9xHvauXAEaKdQkTzZwB05JhzmDyPvfFP7TCKisBYqeV5B2n0OLcEty4AmXMeV/cn1OLDkWgCbE8uuEGWXw63sAR4t4JsoUD4nPIDFl4dwnMsQQEpeTJ3lQjq0kJTPl4sDklGK3Gxi29hhlaLN8Ksf5RIxLxDh9UKSEfYzafwGI6PAFqiKz1KoIMvUc6FAE6gikDzBAGKdQ4XTOR79csUdHYLVQMjOg2qeGPoSDA2nC11EXskH6DvkV8YYMWBBBFiIgzzBXFYdYOLOvEe8YU6ziuCdKCodRJsAoqD7RSW2LagLYVZ3IoZZGPOVaJEcw4sw9QptthkWSqFwGL3+zTNiatMkyUDL0BQ/XwsflijfurbKR1Fx+uHHY3M91mqDysd6FIIkMH8BBPIeK2I6I90ddCgG4InYwDt5nDSlmCoEPHXX+V8J0E/EpUTvy9xaPWcTIqzvF5+Ikf8Adi3jXczamMGzRm2kzzi3543TNeEkd3PWY+cDATNP+a+/9nEWYqEch8iT62OFvDFhKbNK2cAN2Av/ABW/TGanEFNy6e0fphbVqX3J+f64ytGZF8F6SJqCzVpkfdJ8wP0xKtVeqqIwsOTafhnGVoXjT63GJ6KJrHVGrJhmBHpOPYAy50kztPP0x7FPElwglMFSpzIv6/0xlWBJsJ9efyxLQytgdMA/L6WwQckNitvcbe2I8qsFRIFQfwgct/6YxVqL5H8PnGJ0ogRA+fr6Y3WiWsBPlpnE9RMmkFRoiALH+P08sbrf33gi31weMgRuh+Ue18aVMptZrdYH4YvWiUL6zN0P4W+eK12hyZdqbarKSWJ+6ukktHkAcXf91UfdHuWn5RiOrwwMhXQPECJv0gi45gxtgtcWUthX2OyCikmYbSWqL9lLgLRpty1f8192I6ATAGLMMqSsBidRjYFF5ybglfLniotksxkcm2Xy+XbMKzxTqOVOg1CIRaeltUNJliBuTtiejXzdLMLSz5od8aX2a0v+OGqKGps1grwPDa5JxhyRdts2wafBY8/xCllqdWvXLCnT8EsI71tIkINtJnTPkeQk0t+22cimn+z9Jqf4Smk5BHIUyQtgosAJ53nEWfpU6nHTRqVHqrQU9wtQlwtYKrBFVmAJIBIkgEhZ2GGXanJ8QrUmZnp5jVpXL0RTUNTdmM1HGtlDBbEkmL2F8VFKJbdlZ7c8EFMd5elWbxtRIuATujKSGUNaZtGFVGrl8yiGrT7t1ZRWqU0MVFJuWAMhiN2ExM4vXb/gQpcOoEAM2XVaUwLKdwp3F7DcY5/w2kRSMMRIJMb7/QEdZG2G43qRT2A64apSKuKeqmLKigFDpuvUiBz2Iwf2ZoL++ZJmUFu9U2JF1Gq8XBEA/LGnFi8GtWqd69dBoZR4YY7xYqwWTF98S8LzdOnnKNSqQtKkBLKpPig6YUXg7RynDYgSOuLlmFxpvzNj9Bjbu3uZF9zqEfLbCJP2hZQ3FSntMNIM9LiZwTT7Vo6h1RWQiSwII9NuWK15PBmcPI1FI9VJPOdsCvQa3iU+pI/PEdPtSpiKRvP3tvpznGG46hP+EARaTB/FdsGpS7k0g60mJuEN+TYnCHVYpflr/QY1TiC6iYXyt78hgilnQQYEYvU/BKNHp23HtfGBTA5ge+C6eYBG0e8n8MeqVJHS/uflia34KoErho/MY9iTncD5kchjODtlIX0vuwfrHLoMb1Kpi5v6/pgemQYLCOgnGGuYUbcsRxRaZIMy0X+jfpiJKl7qQPMn9TjyKfL3n+zj2l52t0n+uJpiS2GI0gaWMzyY43791MajPm5H54houOannt+POcSVUMfC2/n09MVsQHzLsfvT/qj8JnEas8/EQOdz+eN61NT1J6AH6xiApF5b6j6c8Eijz5VKsLU16SbHkDPxXJBI8wRgTiXBqgpd5w7LaQ1QZisFgITQIcBTrJnUGhQLGQQLY2zldKS62JQbzt/5wPwftU65um+XJbK1qiq9KB3mpzoDC8ANUI873xn6iL2cTRgfYZdvMjSqnLZtVVwzoS5XUO5I1Fn5QqiRJ3gbkDDTKdsspQrNlsyj5JxF6hDKwiQWdZho5G3niv8AD+11L/Z4yi5OpVqU1FLRpDUS7OUQs82WdNz1wj7IUK2Yrg5jPGlXSKaK66nYENKkMIKyhEbiRHTGVYrW/Y0OQz/aL2haovcU6mXr0KhDJWptBEbI6kkA89Xptit9mqep4PhKqdJKyN7gyRY7HpAPPFx4h2RzR+1pV1q5eqwPdoiqzC+l1VtNMV/um6yPSMVXL54LWXSWpQSrar6Sp+BwTBYRBnoel3QVKkA3Yrz2mnUY6FdJMowMTzHhPhBvDC49sScHWma1QQWplfDrvuB4SevRvLEnFEYViraQWMqRsZ2KydtrAj1OJqecXWTAR2R1qBZAlYhisCNX0Kg4auQXwKs7TVgQRDIHGqZ16WmWHUAwSN4GAshnHoOWpkA/eBAKsByYHf13wdULnu7+OmTtaZaS09RcHrgHNgWgABTp9Y2+hGI9go77F74BxynmSFCrSrc6e6t50zAmf4d/XDuhTGo3FrG17G9p3xydlEqD8LCPrY+oOLT2a7WBZpZwsVUeGsFLOOgcblehuR54mrYXPFXB0Cnl0A2vykROJKOWQ7oZ2sPz1Y14U1OqpejVWogF2W8eomR74LpohE6p9P1nFKbXK/YQRNl1NhI8mJ/XDCmp8o6jpiJVGwN/WYxINXI/n+eD1WUezSkAaTGPY2dzYGPkcexaZCoUAGkgr/pmfrieAd59JgfOMSZdDC2iwvp6+849Wog7z/flGGFGKdMTJUD1bE9DMAGRpN+ZE9LCMRrTsTB8rY0KxM4oIcUcxquVQwNr3Pr8sbiqq7U7W5/0wppExa3l/Zxozf5o/D6HFabZQ0esIspnl4v7nC3iHEBSTWwsI8OsCSdhtN4wBWzZB+OwvJ2A6z5YrHHM1qBdvhFqYIidpY352wM2oL3GYcTyP2XIp4zxR8w8kRvCzIH8v64NfibdwNCim47qizjYRdXEDfXBvtBwjWqF38TNsOfsB+GGfBclmKgrqqtpakajwJK92QwYryIuRMEwYwrfuapJJbHSOKkcMyXc6kFeuSWZVmZiH0zuzaoHn5YoHHzcEqlWrWMd42pm1Mfhogxp0tMc55m2HX7UM13mby70wWRaRcMDIfSSQyxuNIn3x0Y5eitDL/uyI1PQtWkYBMC7QY3gwT5jC+FYK5Ob8JzOeyb06bMWSo2mCQYNWDFSTHib+LmSebSw7W8KWtl14hSSHJ0VhcyIAG07NIk7ArvF7F+0rLUhSNUiXelopkQNQkEA+dMgm4NmPTCrg1Yvkc3lC8s9KVqAEWqWYleRSrZhuJGLTfJWxSc4W0IGkC4kdNw4tAfkesYhNM1KikkDTY85W0QbRz32nB9E1aFTuhCMp7t0e6s0zpYfwEsI3FweYwJKmGRdOoERy8J28oBA9sE7qyNmHoaWkC5ET0+XKMAV6X2bSDaoxF7RpXy3kYbV3CjpyAnp0+eAeIDRQpjm4NQnn4iYn0UD54CLDxrdsT5imJtJAtPmL/riSpZ1b+NfeP7H0x7X4FEX1m+5M41Y2Qxt06+v9/XDAjbI1XpVlem7UnGzoSCPluPI2OLtwvtqrHTmlUE7V1mPSog2/mX3HSiVCSAY2/LBCeOY3EEH6j9MWm0DLHGXJ2fLZpdCsNJDiVKkMpB5gjB2SzEg+tv7G2OPdmeNtlWOgaqbGalKSAwjdeSuOTCdgDbHTeGZ1KqipSfWhMdCrDdWHJhIthieoyTxuDGmbpwQRjOIzqcgG39zj2JVcgoVd2AZ1MbCLwfpjWoqn+oP4zjVK87BYB8remMgkxyjpfDGgUTIoPMbXF/bnjapTWDA+VvyxFVcX3v/AH1xlq42k/j+GIWSLRGn4WB9B+EYCzqBT8JmOf8A4xIkR+MTb6YVcYrkgU0u1TduiSJg9WMj2OBclFWw8cHOSihPm64rVFoASjSzkbMi/dHUFoHzwL2sdSwpBh4SCxG8DkB1Yt/04Z8JRe9qMBZQtMe1z+WK1nquqq7m9/wxm1OcrZ0ZQWLHUe5jhuWeo4p0Bo1fEwu2nnJ32taMdU7K5c5Xw5Wmamr/ABKjGEBBgyTeo/yjFU7C8Eerqb4SefNVtcdDb/xjp+TVVQBFCoBaDaOt/wCzjmdb1G+lC4ROddpOz7UHpSPAi6aTqLFJLAeTpOiIOpYPIgveBmrSpd38KO2qm8Fhlnc6QrCb5ao62IPhMibDDrjdZGNGjVWe+qfDyRVBIc3EEvpUGdziuGorZTLo8IO9FKm1pFOrmNB1DURoKLN5Ejyk6enyuUVqAkgatxqrme5SqAtbLu6OjkArWJfTpY2NNklB6QcQdqaCUaS5vLR31NofT8JBBD0qk/GIIIm4DwTMHDT9oC06GaoVZWMzVNNwBDIvfIRWIMq3dutgRfUcS9os9SyyZimrBmq02dAbqfszrCRMspIaOQbGpICyt9uhSL5WumqXySOQD4oV/AWJmAASPMDcRhA9XU6gRDaiBvctM+pn+5xY+1WXo1MnlM4umm0UqdJFMto1OdPQ/Zi46yL4rdbSNCgCGBK7RpDkAeo57csWydiPPeJkQGA5gnooux+QP0xDxmuKlYxGkXFtlUf03xrTqSalUXAimp5ajc/SL+eI6FIDL1Kp8TVH7pPQDU5HXeMBRohH4f3MZLJs9DWII1GfWYvgPPrECIiPWZ3+mLP2fpk8PeY3JHohkD54RcWo+ICZkSfLlHnsfniRlvQ2eOop+UDFLTI9P188YociOa2IPOemJ6wPd3vvBxpQS0mPhsOd/PB2LrcxlXlWDG4E33PWDyOHfZ3j37pUZiJpPHeDn5VBb4lkz1HthDlaPxbXHvv+mJ6qADyO17z5+uLTp7AyipRpnbcuRqVhBBEgg7gix+uPYo/YTjgAGXrsQo/wqrEaVsSabk7CAdJ9umPYa2nuYnCUXQzNIzctG/KMTUaY/wA0+o/PEZoG0qTfeZ+cDBX7tN4Btvf8IwxijNKgJkl/ZgP7GNaygWDNMzZwPwF8ErRAFlHliFqUE/ri0rLbBGqCkpdiYXlMyeQ98L8kS6NmG+OqLDoNkUeX64G7T1NZ7sEwgAN5mo+w3tC/9xwRxWp3dJv8iG0cwsD64yZ529KOr0WJQjrfNEXAUDUtQ5s9+o1FQfkoOKfX+JxPv7YuXZQf7vSAFtAMeRZsUcKC5XzwvHyw+qX4cTpPZKB3WXUgmrdyLRSFyDB+8YX01Y6Cy6mA5cx16DHPv2bMtSvVqA2AhBESqqqg/OT746BmfhgT4yFkb3N49pxx+qX4tCYcC5aa1lrO5OmoQtMqIZEQaw48wZbzgDFA4pw2pTpOGAZEXUP4HV4Nuik1AQd/ERErfqGbIp0KrgWWlUIA3HhMAH3whfhwWjl/EB3Cp4ZEq1JkqI2k/EqlVtItONHTT8+QZHPePcDqVKjUB3j1aFyrNIC1LkG8mSACYEMNoIxN2YzGulWpVT4KYQa3maLtNNag0nUFj7NjeAASGEjDHhmcqZbiRzdcqVrVWpVGgjunADhWXdVkBg1wQT0wBw7JvTq1nNPvKLzSrrr2HeawSYiCslTt+XU2SE2e4bkqj0VouNLUjU7l7fDSesdDoD4YYP41kEaZFllR/stjSqVDqCLDagRAlfgIPMqBz5+WCuz9KpmhmwTSprVctULA+Il5amrqbJI2vFz5Yc9sqpahRy+laId0+yQkhZWWlmgsQg3gb4GU0paQlFt7FIakVoUkg6m1MQOrEflAwy49lghWgASKFEMZNg7kzHTnbzwwynDlqZka7imAxB26gH6H2wD3HfZLMZw71KpItfQrBRvttgNVs6Pp1F/ey/8ARz2Vyc5MKT95p8hM/hip5glqpMH4p9IEzOLz2aoxlFg/dJvzxS8llWqVI2LSPTU0H1hQT7YkXu2XlXwxQRxTI93lkb/mBbf5ni2F+Zy5TUdht8rfji58VpirmqNFdqaGqfbw0x84PscVTtERqgWIsekzf3xcX2AywSt/oLMp9642H9jE2ZWVHQn5eeIe7sDzt7yYGCK/leOnI4PuI7GaGzkjwwoPrM49iZQFpA2GptR5coF78gOXPHsSypI6e7KDMfnghWnfAbuwOwB6cvoMSpVIE2xuaOUiZnA/it9cC5vOilTaqRMWC2BZiLLfl/XGatbmY8sVrtLm9TwDq7rwqOTV6hAP/wAFt5XwE5aI2Nw4/Umog2XVtNFnbxPXVmJ6kMR7cow040ZVUuNYe/KQsxiHjFL7OBydfxjEnEW1fu521NPuUNj9cc27Z33HTFr5EfY+vNCn5LB8irzHlZximZlDTrVCfuz7wxH5YsnYZ9Jq0rWIYel1/wDquFXaJYaowt4iD7wbe+Di6m0Zs++GLL9+yjKlMq9U7sQF/lA3HqfwGLy8hJXcbepED8cVL9nlWcslPml28pNgfkTi4725SD/f0xxs7byyb8iY/lFfat9OVqLAYM1OmByEsBJ+f0wWtBXr5hWkhHpuFm10ESIuJSY2kYX9pAe6pWHizNKRHLWPyGJ6ub0cSRDYV8qYPVqVRmAPnpduuCgm6S9/4BfBSP2oJUGYhiQlRqbpAlToWG1GbMDFiIMg3i22a7rLcLzXdwrVkWkKf3m1kkvpPI94QsbCT5YZ/tRy5b92dRLE1Ka7QWYKV95mB6437ZZNWr5LJKSV1CpUBNhRy4hVAA2LOT7Y6Cyfhxj97Cq3bIexlFgtVGUBV0KREeIKIsSbhYk4V8Z8ebomG2q1JJ3BbQsDkIGLNkqmjLPW+9UL1LCJZzCR5QFA9MVzOL/vrL/yaVKkf5oLN/3DCYT1ZJSNfTQucULOJk08tmHNmqjQoOw1HSOXQk4GNEpwekBbU4PqGqH9MY7a5kk06Y+6r1W9gVQfPV8sHcUyJXJZegovKDqAYk+0nbGuOyRqybylXZV+rJaFc0cgrHcUpgGYkWAj1jG3Z/hnh7wg6oMfmfLdvngXtSdRoUFg6mW0bKkdOpjDTiVayZdPiqeEkW0oI1t6wYHmRihlfF8q+oHw5oWtmX/4hlf/AGqYIUe5k+4xUuIuXcSdhB82JljfpIHti3dq82FQIg/hheQAsBPSwxXcjlmMtchee0ndj6YKPkVl3qItrbxJIEX6RytgZ5NucgAc7m3rc4Lzlp6Eczt/5xtlsuAod1a4lQNwbi/MGOUbYZ2MzVsyWjYB4jSBJ1W8r7ScexookgGNS89pJB3PocexELnydGQH+x/XG87XxhLb4GzufVPDu5FlH4noPPHQut2cpRcnSNeJ500wAomo0hR0j7x8hhVw2gDVPMUfDqO7VXhqjHz2v54Ky9MyXYyxifQbAdAMRcEkGohB1Bi1xvqM298c3Nm9R+x3ul6b0Ur5fJPlh3qOr2OpkkexU+0j5YESqXywAHjpMsjnY3gfMY3ev3NYhjZ/FE7jqJ5g2I9MTZle7Y118SsPtAP+8dbC48pwo08r5bMWJV7nPxAC1CBPXVsR/qAws422sV7WkxJ8pnDTtUgenTrobL020mCD7EfXCdqmupUBUfaJqg2g6b/lg4+TJ1L0px97+p0f9mqf7tUqG5qVmv5IAoHz1YuFCpLH1/IfripfsyqluH0pI+J48pM385OLVQaxb1P4/pjjZd8svmIX5ULu0jHu6GmJNdecdeuEH7Rs21HN5WsljRUuvnFQhgPVZHvh92gcf7ovNqkxEm0D/wC2Ff7QsuKlMsPuU2mOUm1uknljRgdZI37i5/lLTnMsKjUiNqdQVBIv8LafT4hik5iu9XM5qul4AylC03nxkSP4m3HTFp7Q8ROWyzuPjCrTpi/+IwCqbdD4j5DCThOVCGnTBJ7lVZiebtNj/m3J9sFHZORPYNzCAGjRk6VIZmA+5SA/EwPTFQyFU1Weqd6tRn52BML/ANIUYecezzJl8xUXdh3dMj5A+hYn5YRqe7pmOQgfKMXgjsdDo18Tl4QmzM1Fztefi7ujT8wDB95aMW/MZeSjX8BJ8pIjFarjwZOjF6lVXP8ALT8bfWBh9xTM6KLOZOkFj1PQCedvrjWzRBLe/a/8iHJg1c+zQdNFQB5MTPz6+gwxy1We8zBMhpCW2prtH8xkz0jCbhiMMsAT9pm3ljeVUjxEeiAkeZGCO0WdFNAiwLRbkOX0GI+aKi6Wp/P68fsJOJ5gvUBjUzEBfcWHoPi9Iw6KLSpDqLfqf6YXcMyugmtVMSJUEXjr6np0A88SNUbMsTdaQtbn5D9cE/AqFq33fAtyyan1sJpqTpB2Yz+HPG2erxFSf9JFzeJPpb+mG/EKQVAVXYQFAsTy9PM4TNSKjXUYmptaw8tHpg07Ezjp2JV1hNQkknnaLSZiwJOMY1TiDMkEXkktO/qANh9cexe4uVdmdHzRVUZmJAUEna8e/tir0g76mFmcyTuAOQBPIemD+PZjvavdD/Dp3f8AzONh6KfmfTAVXOmyopLH5R1JmQPrg+oy6npQPQ9Pojrl34CFylQkfasPIKPzGNnyTsB3ji10cDQ6nqDMe3PA1Phhae+qsR/BTJRfcgyZ6HGn+zciGtRD/wCVVZ5Ptz88ZjoO64+rHVXJrVTTVAYdRa/8Q6Yrj16uRca2LUjsx5fzR672xLSy2WFqFarl3B3htHowYRFt8HHNt3P+9Kj0edaidQFzd1Hwx/ELXuBi0A3e62fnn6kFXhoanXFKBSqpqCj7lQblfJhBjqPPFMWqCKTmw2NthsZHsThppOVfu1fvaNQaqTqfCQDcQDGpSb+owo7qQ0RpWqSeoGnV6xYjDIqjJ1ElJLajsH7PCqcLoEmQEYmP5jbFnAHdkcvhP4fniu9msto4fRH8ShunxPrOLLyF9yD6zfHEn+eT92L7IVcYIbO5VI+FHf5m09fh+uDM9khVRlNtQAmOhBwBmL8SX/2Nuf37+mGefzIo0i55bDz5W6CCT5A4N3arwD2K/wAbzS1c2dYBoZJddSfvV6g8I/0py56zjfKKyp4v8So0kTEMwmB/KB9MJuA5XXSopU1Fq7Nmq8/ERqBVD1E6R6SMWHLjXXYmAtJZJ562Em3QKP8Aqw3J8Pwrt9/5KjvuJe2sCnQojm4aP8qkcvY4r3EDrCoJl/PlcfifpgrtPnO8ztJSCIQmOg0kD38WIsplCaq1CYCoVA8ybz5c8Pwpxir+Z0umV43XdmigPxCIBFCgI8i7fjAGNO2bM/dZdd6rgG/3Rv8Ar7Yj4HmV/eMzUYwWIAm1gT/TAGa4mDWrZixFJdKeu5+sY0dwm1ofu39P9Duky947j4KX2SDoAAXPuYH+nFTzWZ11WdrhTF+s2AHPDDMZ3RlkprOprm3Nrk/MnAXCKJhqnhUIStNjca+bkeW2Liu4GWV1FfNklZJg1hqb7lGbna7/AKYMesqrrrsqryTYDe0DeMZC+EsjAKd8w+7zyprz8sEZLhmkhgpDHepV8VSI5LMIPWfTEbLjB3t9/f0BnzdSqAaalU5syb+cmAPriGjw1zDd2XJ+8zg/I7fLDytQi4Rqr9WMxbzgD2xhqVdtyqjoTf8A6RilLwFLHb3ti3/Y7lSGRB595cf9OPYZfu9cLZlck7X/AKzj2CTbEZIwi6aZCahVZA1O5n3NyTgvK5fQDG53P5YByT63BnlK+m0+5k/LHu0GeakgVLu3w+R6+2+F7vY0aoxjq7Inz/FadLwky/JBcn1nb3+uJcnwvO5kSQuWQxCkFmI52sB7jE3Y7gC01FUgVKryQTe/Msek+/zGLsxYeFfE55mdI8zz9FFz5b4Tky6XUTBPqJz9kJch2Cyqj7ZTXfmajEr7ILD0GNcz2SpUipy9NKDfeelmdBibHu6iFag3kEjnBGLJTphfEzlj/ExAAnyFh9T54hNKiwkUC+4skTHSYHXClmlfIndOzmHaTId3T7tkRaiuaisnwVZGksnSQACNwY3sTXKMkOR97QBOxLA2J9Fx0PtlwJO7Y06FakRNQEU9SEgeLVpLaZURq6xvihiiBTpsn3jUqHqEBCqDy5NERJbyxvxPVCyTnq5OxVV7vK5YARFNAARe6MJ6/en3w5qoJUfwkAewtit50dzXytJrU3qA0x/Az6Q6X+7qMjpqI6YsVUS672BPlJIGOPkjTv5sNOxGlQHijgbigoMfykifngPtlm9ZOXG00km/+JVby6Ug3/yxJ2cU1OIZpydmK/KFAEco/DFQ4xmmf7SkAxq1q9ZPOSKNE9I3v69MasULmvZIXJ7F44UFVKuYYyrbRyo0pVRPmQx/1DGM+7U8oZMVKpAPPxvuLXML4R6Y2zmVATL5YbFlBgxKUhqb2JA+eF/bTNS9JOYIaZtrYlVNt4Go4UlryffYvhFFeoDxBtLalBZQZ/hVQRaw3w6zzaaR5bAeZ9MI8jRHfhxtLR/fOwwV2hzBUqojww0+kn6RjoyVySN/TT04X8xTUmnqk7kk+g/oML6S6u6Q/ebU8dJk+/K+GXE0+yURdgB6ajf2ucBZTw1WbcIpmD7D3scMiKm90j3Ec0CzsIhBC9Ji/wCWHXDMh9ij1dIRE8OsQGe51uOaydufywr4Dk1qsatSBSp+Nwdi0kqD5ACT1tho2UrZ11qFaoy4aNSoWC/5mHN/LlI2E4qXgKDSXqS/Qjq8cpK4YnvagFmbwqv8iCW/vfGw7Qu/PTfZaLT8zjo3Z3guUQfYZfLvp+Kqave1NXSoGpgq3sB0wdWylI1NNWhTQt8DpBDG9iQo0t0EXnCPVitqEvqsnY5aeKxBnMsOZAAA9iwI+WJTxYafE1YDcEoCLX+JJxdOL9lJOqk5Uj7vX3P4YruXyRllHhN9Sn4SfLofP54ZGUZLYD/lZEwZK6uADX0gbhrCfdcexDxBCkkRaApi3nqG2qD5csZw1JVsBPM5O2QcHr/aEDfSf9KDn7k29ThfWz+quz7gDSAenMj3Ee2JeI5sZdDTUzVqAGq/NFNgvrHL1wqy9JoIAlYkMOQjfr7+WJCPcb1GT4dH1Lx2Q4v3afFuTKk7nlFsWivxY953GWTva5UM7MYp0lOzOwB1E7BRvHrjkXDK5D6t9KFp8wLYedneOVcuBSnSazd5VJHiETAvzEwOknCMuBO2jNGXY6jlaO2o944vqIgTzhQSF9N8T53MrTBNV9IOw+8fQC5PpirntK1Yrl8hS1VW+Ko06aSn/iEbx67nbBQ4klBjRoK2bzQA1Gxhjzq1Phpr/lEnyOMfpNPf7/oO7DVqVWVxQy5RPvVcxV0KBBvA1N8454o1fs9UaoHypSuutZOX1NTVtRLNpfSrsGuF1238sXWpwYue9zc5hkulBQO6Vv8AIjWZtvE5+WPfvq5otQY5rI1kUFfGq+GfiTQSGFueH4sqX5V8/vkjgxX2qztGvmaOp6lJAChaqhT7QuuzkadQ3DA2IxYeB52pULrW/wAWlpSooECZMVB/lcXEWsRywOM+4y7U6ynMsqsCAABWibBTbXAPqRa9sJOzefptVWrlX1KiFKuVPxBDB+zmD4CtkM7kArgMmNTg62ovdM3ymfajQ4jVBh1DMpjmWqAX9YthJXoL++5TLoSVRMqm1wVLu0jcX64OrVw1HilNOdMVFImGXvHIItsYi223LEORrd9xqkfEITVfmVogX5bt15YuCcdTf3sinuXI09ebF/8ACok/6nYi/lCnfFU4pmu9zRgkqoLtaLCUT6q5+WLLwzMD/eq5Nu9ZesLRTT/3Fsc/yeZYHNM0SCqgiTPh3+ZPvgMEGm34RcmRAhs1SCksoBbaI8J8zJwP2gBNWoADYc/T674k4QVGfpRs2tBNt1aPw+uG69ksxmKzuFFNP43sGIt4R8RjrEeeNrqLt+DRjkvR/X+CucScl1Hw6RN9rAj8WGJuF8I7yUC1HUka+5Hi0iJAMFQT546hwnsnl6R1sgrVDu9QSB/Khso+Z88WHl/cYV/yP+qFzlbZzTJcLy5XRlD3j0iW/d82J1TEtKxqsALyBbbDbhnCctXNqbZatSBBFKoV06jJgTBUtcgjfcc8MO1XCRUArJK1aXiUqN4vB8sKamb72kmfowtSidOYUHkPiDR0BDT/AAnyxG7ViXZZXyyu+mqSK6J9nmE8LlOoMEGDEowKmNr42o5glu4rgayJVgISrH3kEko4O6SY3BPLPeitSWonxDxISLq3Q+R2PUYzmaK5ikNQKkiVP3kbqDyINvbCL7E9yWoCP1xXeNUiYcSvQ8wRuD6HpuCcMeG8TLh0qWq0jD8tQ5OPI8+h9sLeM58EhVAIm59umLx2mVJCbi2QFSnJuecDz+vvj2N61UEENcATA/mAsBtj2NcHsAyk0OC1KzkhmJZpJCgDUbkkmygDmdgMQZzJVMsVB1C00w4UiG3KkRa3zxcuJ93Srzmu+fT/AIbUqlQa97FVWzxEkE+2JaPDc1xGrTrKi5TKU00UzUXW7KWliqE89IuSNueJHqZOdafh8/4r/QyUFptvcodBikOsNvY+EgEXgyR5+2I8zmT42VT4kIGpSYki+oCBsL4tXaDsnoNTuyYUkkmSAoYgwNIuIkgGBIE4roovTa45wQCCT1BX4vmLY1UhYfmuMmnSNLKylNfCHWz1GEh6rkC7bx/CIx0LsjnMlTy6JSqIpIDNJhi5iZncyY98cpp0QZUHwm+kkhltuG298a6UidWmBYKdUmbyQB9L2xny4FkVBxlR2rP1Mv43bMhWAjw1o0nqEmDciZBxXeNdoldqCQNTg93WgRqAEpsLPqFo/DHMw5j7OXA+8TYDnKRMb3mMWfMv/uXeOyAq6aSHB8SsD4T/ACk+2FehoGRdmuY45Vy2YfU+sVDqQNBGknYxGkgzB5yJ8zi65llzOWIo16aFmDGC2kWUwDP83LzBwTxTs4/EKtA0NJRUc1HmUUlhpQHbVAJgEwI92nEf2eUKNLvaRNCpShzWLSgA3FVR/wAMyTrW4O4jB6Yun3Bc6ddhC/aDvKi/u9OpQq1EZMzA1KzMdVlYHQxhpP8ALvhPls66VzUSuyvAXvtSTa0BQsRAAnB3HeH5io1NHpRmiqlFBBWvSBLagT8ZidzbY7jHRsv2XyrIHVqtQOCLBAZNimjR4WBBUgkQZnaxWox3QD5KLk+I1grU/wB7mm2olYpeIuZYk6bEmdsRrkVUMKRaGu7d4SNXUHn6emL5lOG06QKMqmWOmrAcmB/g07DXVEGWII3N4IGz5bL0pqABKVKalRmvEDaJgnf1MYH1VHhEUW+4k7PdhaVKK2ZGopDIrVCVpxcvVLHSWnlEDz5XQ1xAd3WGiDqsZ2gneeWEKK+db7amaeWUqRlzBao48Q70ixjnTFhaSSSAzoZxqtT7Mr3Kagzfx1NtKXjQvNhzhR8JxkyuUpfFz+yGrjYOFUSeXL188YeoOWAV4ohTvNdPuySFcNuFMMTIAs0i04rnE+2tKe7yg74gy1TamnqeZt5YqMJN8EtD/imZpU111qgRIIgmzTGw3Y8h64o3Z7i6pmqyJQijXpvKHmU3LHmSjEYTcR4izuahcVapjxkQiDpSUkyAN2MTyxpmmFQtUDw2nT9qzlgs3Cx4YaOQGNscHw0xcposvAO0Yy6mgyatBImYuDG95tB64mXta/flVWAwBAJEA3uPI4p+W4eoM96rEwTKFRzJAIJiOuMdyxqWdBM2AY/MyMV6CsHUPuL8bdqveSJUi45qYDDpBHLqMZzPEzoLEnUCvykbG19xthEaOtmVSh0qFLCdM81BM+LblFxglkZj3amNrUZLmDzYwACbbe+CWEpyDcnxNpqPHeAGAIkSSJ23Npx7Fo7P5VqOlKgSgdJFMBizgAzCIoCraZa5O0xj2C0xXIOoLpq1Ru7ViF3cg7Lz/wBTbTyE4f000gAbAQB0HlgbJZcUwYMsTLHqf0GwwXjn440h8pWyucUpstRmX1slQf5pLpUAkGYta7G8SzyXDQoLVEFSrVGkIS0BRe5aWUbaulhvMk1MmveCsVDMqwBpGokGR4ybDy6wZtGI8sKt2qKVdo1BGQ7bKHJ+ETaFEyTMnGvXsKYnyvZfKo5GaVA1mTSNNOpJM6ZlpWANEyN7zOJ812ayg1MuTBplYbV9mF61ASC8H73hO09ZbtlVbei0n74cax6POoe2MqteSGqMFHwlTT1ttdiVhSNrAzvI2xNRCl8d/ZzRRWenWWnVb/DpgGGJnSAbuTexCgHmOY34Z+zvLM6mcw+m1RqtnZhEIp5ibkiwsLmYtWT4eabFaaBEI+MvqqJ1RIEAMPvWK3F5EHvlk0FSDpClYSQQCIOnTcG+4vgZZJcJloBocWylJQiOqKg0hVViAATtAjeb4xmeLZWoUms40HUNIYCeRIKmSIt0JnAqdlsmAF7qui7Ad9VgD/S5gYl/9M5TZVrsfLMVY+ZcDCrl2oZ+H3sC4h+5VIHeOwDM2k618REFqbqoNJ/5bGTIvIWdm+JBUrUq9auxpVGJYFw9dXPgJ0wEESCZvp5Dexf+nct95K6+ff1CPmrmPfA3/orKu0ipmgQIkVGEjpqKyQDffBRc2mnRG8fazeaVRfsS9aqt1XXUVUiIjVGlRAvufS2EPGuOoVlftER4VFmKtVTclgIaGBCgSJEm8Q+r9hss4Cu9d1/hZ5EdDIxmv2MoOqq1SvCGV01CsWj7kf0wcbTt/wAlOUeEVbM8cq6GaoUp03AApkhHKjemjaiwLzdyDuRffA3aDtalULTpuuWoaB9lT8VZ+WgCmYROUC8dNsWFP2X5EEkB7+h+pnDHJ9isrTACioPMPH4C2I3Hsi1JdzmzZJ68E5ZQv3Fr1GRVjqgAt5kn0wcvAKtQBKmYyqJp+FGAUcrAR4o5nHQ27M5f/wDN/wD2b9MQngVCZK1lFt8wwM+/hI95xSy5Fwl+/wDRb9N939F/Zzyv2PBMjO0gegqQs8gBM4Pp/syd1VkzqMrAHVpZgfQhxIB/u2Lk/Z7Kk7Vj/wDsNHn9/bDhX2CqABAAHwgDz/IfPBxy5HyLlpX5bOXZ3sDmaezCpEQoDDcx/GeknyAwJn+zlTLJDEz8KiCxdosF5sSTsJtjrlVDoYKdLENpY3hiDDEc4N4xSTlK1WqzMRSpjwmozGtWqAWPds9qdMkGbEEz4cE8jirkwVu6RVl4cECqzeQRI1O3Qm4HSF1N6YsfC8hWTx+HKoCOUsTy+K+rzNxywzyaKktl6ZLkQarggwOWphqIH8KiME5XJkEM7Go4+8RAH8qjb1ufPGXL1je0dhkcS5ZnKZUKZUaZ3m7t5sTt6Y9gwDHsZKlLcO6P/9k="/>
          <p:cNvSpPr>
            <a:spLocks noChangeAspect="1" noChangeArrowheads="1"/>
          </p:cNvSpPr>
          <p:nvPr/>
        </p:nvSpPr>
        <p:spPr bwMode="auto">
          <a:xfrm>
            <a:off x="155575" y="-1371600"/>
            <a:ext cx="2371725" cy="2857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88" name="AutoShape 4" descr="data:image/jpeg;base64,/9j/4AAQSkZJRgABAQAAAQABAAD/2wCEAAkGBxQTEhUUExQWFRUWGBobGBcYGB8eGhoZHhgcHR0cGxwaHSggHhslHBgcIjEiJSkrLi4uHB8zODMsNygtLisBCgoKDg0OGxAQGywkICUsLCwsLCwsLCwsLCwsLCwsLCwsLCwsLCwsLCwsLCwsLCwsLCwsLCwsLCwsLCwsLCwsLP/AABEIAPAAxwMBIgACEQEDEQH/xAAbAAACAgMBAAAAAAAAAAAAAAAEBQMGAQIHAP/EAEQQAAIBAgQDBgMFBgMHBAMAAAECEQMhAAQSMQVBUQYTImFxgTKRoSNCscHRBxRScuHwM2KCFSRDU6Ky8RZzksJjhJP/xAAZAQACAwEAAAAAAAAAAAAAAAACAwABBAX/xAAvEQACAgEDAwIEBgIDAAAAAAAAAQIRAxIhMQRBURNhInGR8CMygaHB0bHxFFLh/9oADAMBAAIRAxEAPwC3VKSg3iOXQYhr6eo874OqKduW+NEpSJP4D9cApsz6RWXo76wCfPn88a1EHI2wwr0kNiojppH64Fq5MAW+o/TfBxyNlOIOQNsa3E3GPaR1HsPwvjalTtuPl+U4fdiyM1o536WxLTrHy9hJ9fi+mNUpDYQTJ8vwBwRlsrqAUEeZ5AbmfTAuKLBc7xkUFBNyTCrEaz0F+XM8sIzWrVyS7FQZOlbAf2cAtnBmarVplSdNMG8UxsRPNviPr5YaZWjO5gRilFR3SDS8kX7g20g72v8ArhDxLLaGMAA/3tbFw/dlKkEE2xX+N5NALqRM2UxhqboncRZTtJmE/wCKzLAABEqY5Emfni08F42K6zADr8S+WwYHcqSPY2xzjPKJPXrz+YsANvPG/CeKPSdaq3embg/eT7ynyYYprwFpTR1YOIg/T9cDZiqAbE4Ip1BUprUQTTcBgeo/Xl7YjNOdhf8AvrithdUDLmSxiYHqfyGJVptNmJg2g7fPfE2XyV7z15X+mJVyvMbfUfTEtE3ITSIsXI9YH4YzVoje+28SPkR+eCnQbTHv/TAzUzJgT62g+UH8sFdkAKwv8Vz5R9BgigCV2AkbyDPzH54nIN+Q3J8Mz6m+NHowLMTaTbb64os1CSOp6ixxl4iDfpM7emM0RewnBWXpAkyun1b9QMC2iEnDmsVhdPSLG9uWPYPy6gcoPPb6XxjGect9g1dDSpz9MZqDlsMQ1EcXBX0I/DERNSNx5HphWkuyapQmLeoJ/L88RPltyog+WPa32Me2NgnUYtWuCm0wOtw1ibg/0xr/ALLblAP92wdUpMDYLHuDz88YFaoPufTDlKQGwF+5Ov3TH0wJx2lUGUzBiwpN6ibT7A4dLnG/gXCTtlxXRlalPugjVhoRgdybsdrhVvvzGCUp2RJFP4Y4CqACY5ASf6YsGQLEDwBVPuf0GK5kXCaR05bziy5ZxEnxHzaAP1w2S2CQXlmM2ne4j9cJO0KGN9PWYjD+jUEj15D+zgfilEkMVJsJiTt5SSJ9sWlsDe5yjilyQQf1PkD163wtQkGRh5xlZJj58xPp+mEsXxExyLl2E4lZss8Q0tSDcnPxKP5tx5zi7Kk+Xtb8RjjNKoVIZTBEERuCNj7Y7D2Z4qK9BX+FxKvcGGABmGGxBDAeeFZI2DLYPyVBeZj2/rtgk06YklvnfEtJEYXWTzaR+GkYlOTpGIOmesmfcDGduiluCNSox8YAPSB/3LvjB4fRbZ3kbAFf0wyp5AciR6zf2OJqOWEb2/ucUsrRekq1eigfc26n9LYkq01P3vkQPwGGeYySFubf6fznEVXJr/DvysLYd6lIrSB0qazbUfMn8PCMHUqdwdM+Z/qMDnKRsD5SwxNQpjYIs9d8JnkCUQ9Q07Rj2NEUEwF/MfLHsK3luElQBU4y0x4cRPxpp2XnsMAfExuPljR6Rm7AdDGOp6cPBltjCnxad1Hy/rgqnnlP3foMKaeXvMg+0XxItNliHG/Xl74pxj4JuOFzyrst+g543/2qByPueuFQRxzBg/O+Jo6xHr9cVoiTcOPGovo+TfqMVPt9xHvauXAEaKdQkTzZwB05JhzmDyPvfFP7TCKisBYqeV5B2n0OLcEty4AmXMeV/cn1OLDkWgCbE8uuEGWXw63sAR4t4JsoUD4nPIDFl4dwnMsQQEpeTJ3lQjq0kJTPl4sDklGK3Gxi29hhlaLN8Ksf5RIxLxDh9UKSEfYzafwGI6PAFqiKz1KoIMvUc6FAE6gikDzBAGKdQ4XTOR79csUdHYLVQMjOg2qeGPoSDA2nC11EXskH6DvkV8YYMWBBBFiIgzzBXFYdYOLOvEe8YU6ziuCdKCodRJsAoqD7RSW2LagLYVZ3IoZZGPOVaJEcw4sw9QptthkWSqFwGL3+zTNiatMkyUDL0BQ/XwsflijfurbKR1Fx+uHHY3M91mqDysd6FIIkMH8BBPIeK2I6I90ddCgG4InYwDt5nDSlmCoEPHXX+V8J0E/EpUTvy9xaPWcTIqzvF5+Ikf8Adi3jXczamMGzRm2kzzi3543TNeEkd3PWY+cDATNP+a+/9nEWYqEch8iT62OFvDFhKbNK2cAN2Av/ABW/TGanEFNy6e0fphbVqX3J+f64ytGZF8F6SJqCzVpkfdJ8wP0xKtVeqqIwsOTafhnGVoXjT63GJ6KJrHVGrJhmBHpOPYAy50kztPP0x7FPElwglMFSpzIv6/0xlWBJsJ9efyxLQytgdMA/L6WwQckNitvcbe2I8qsFRIFQfwgct/6YxVqL5H8PnGJ0ogRA+fr6Y3WiWsBPlpnE9RMmkFRoiALH+P08sbrf33gi31weMgRuh+Ue18aVMptZrdYH4YvWiUL6zN0P4W+eK12hyZdqbarKSWJ+6ukktHkAcXf91UfdHuWn5RiOrwwMhXQPECJv0gi45gxtgtcWUthX2OyCikmYbSWqL9lLgLRpty1f8192I6ATAGLMMqSsBidRjYFF5ybglfLniotksxkcm2Xy+XbMKzxTqOVOg1CIRaeltUNJliBuTtiejXzdLMLSz5od8aX2a0v+OGqKGps1grwPDa5JxhyRdts2wafBY8/xCllqdWvXLCnT8EsI71tIkINtJnTPkeQk0t+22cimn+z9Jqf4Smk5BHIUyQtgosAJ53nEWfpU6nHTRqVHqrQU9wtQlwtYKrBFVmAJIBIkgEhZ2GGXanJ8QrUmZnp5jVpXL0RTUNTdmM1HGtlDBbEkmL2F8VFKJbdlZ7c8EFMd5elWbxtRIuATujKSGUNaZtGFVGrl8yiGrT7t1ZRWqU0MVFJuWAMhiN2ExM4vXb/gQpcOoEAM2XVaUwLKdwp3F7DcY5/w2kRSMMRIJMb7/QEdZG2G43qRT2A64apSKuKeqmLKigFDpuvUiBz2Iwf2ZoL++ZJmUFu9U2JF1Gq8XBEA/LGnFi8GtWqd69dBoZR4YY7xYqwWTF98S8LzdOnnKNSqQtKkBLKpPig6YUXg7RynDYgSOuLlmFxpvzNj9Bjbu3uZF9zqEfLbCJP2hZQ3FSntMNIM9LiZwTT7Vo6h1RWQiSwII9NuWK15PBmcPI1FI9VJPOdsCvQa3iU+pI/PEdPtSpiKRvP3tvpznGG46hP+EARaTB/FdsGpS7k0g60mJuEN+TYnCHVYpflr/QY1TiC6iYXyt78hgilnQQYEYvU/BKNHp23HtfGBTA5ge+C6eYBG0e8n8MeqVJHS/uflia34KoErho/MY9iTncD5kchjODtlIX0vuwfrHLoMb1Kpi5v6/pgemQYLCOgnGGuYUbcsRxRaZIMy0X+jfpiJKl7qQPMn9TjyKfL3n+zj2l52t0n+uJpiS2GI0gaWMzyY43791MajPm5H54houOannt+POcSVUMfC2/n09MVsQHzLsfvT/qj8JnEas8/EQOdz+eN61NT1J6AH6xiApF5b6j6c8Eijz5VKsLU16SbHkDPxXJBI8wRgTiXBqgpd5w7LaQ1QZisFgITQIcBTrJnUGhQLGQQLY2zldKS62JQbzt/5wPwftU65um+XJbK1qiq9KB3mpzoDC8ANUI873xn6iL2cTRgfYZdvMjSqnLZtVVwzoS5XUO5I1Fn5QqiRJ3gbkDDTKdsspQrNlsyj5JxF6hDKwiQWdZho5G3niv8AD+11L/Z4yi5OpVqU1FLRpDUS7OUQs82WdNz1wj7IUK2Yrg5jPGlXSKaK66nYENKkMIKyhEbiRHTGVYrW/Y0OQz/aL2haovcU6mXr0KhDJWptBEbI6kkA89Xptit9mqep4PhKqdJKyN7gyRY7HpAPPFx4h2RzR+1pV1q5eqwPdoiqzC+l1VtNMV/um6yPSMVXL54LWXSWpQSrar6Sp+BwTBYRBnoel3QVKkA3Yrz2mnUY6FdJMowMTzHhPhBvDC49sScHWma1QQWplfDrvuB4SevRvLEnFEYViraQWMqRsZ2KydtrAj1OJqecXWTAR2R1qBZAlYhisCNX0Kg4auQXwKs7TVgQRDIHGqZ16WmWHUAwSN4GAshnHoOWpkA/eBAKsByYHf13wdULnu7+OmTtaZaS09RcHrgHNgWgABTp9Y2+hGI9go77F74BxynmSFCrSrc6e6t50zAmf4d/XDuhTGo3FrG17G9p3xydlEqD8LCPrY+oOLT2a7WBZpZwsVUeGsFLOOgcblehuR54mrYXPFXB0Cnl0A2vykROJKOWQ7oZ2sPz1Y14U1OqpejVWogF2W8eomR74LpohE6p9P1nFKbXK/YQRNl1NhI8mJ/XDCmp8o6jpiJVGwN/WYxINXI/n+eD1WUezSkAaTGPY2dzYGPkcexaZCoUAGkgr/pmfrieAd59JgfOMSZdDC2iwvp6+849Wog7z/flGGFGKdMTJUD1bE9DMAGRpN+ZE9LCMRrTsTB8rY0KxM4oIcUcxquVQwNr3Pr8sbiqq7U7W5/0wppExa3l/Zxozf5o/D6HFabZQ0esIspnl4v7nC3iHEBSTWwsI8OsCSdhtN4wBWzZB+OwvJ2A6z5YrHHM1qBdvhFqYIidpY352wM2oL3GYcTyP2XIp4zxR8w8kRvCzIH8v64NfibdwNCim47qizjYRdXEDfXBvtBwjWqF38TNsOfsB+GGfBclmKgrqqtpakajwJK92QwYryIuRMEwYwrfuapJJbHSOKkcMyXc6kFeuSWZVmZiH0zuzaoHn5YoHHzcEqlWrWMd42pm1Mfhogxp0tMc55m2HX7UM13mby70wWRaRcMDIfSSQyxuNIn3x0Y5eitDL/uyI1PQtWkYBMC7QY3gwT5jC+FYK5Ob8JzOeyb06bMWSo2mCQYNWDFSTHib+LmSebSw7W8KWtl14hSSHJ0VhcyIAG07NIk7ArvF7F+0rLUhSNUiXelopkQNQkEA+dMgm4NmPTCrg1Yvkc3lC8s9KVqAEWqWYleRSrZhuJGLTfJWxSc4W0IGkC4kdNw4tAfkesYhNM1KikkDTY85W0QbRz32nB9E1aFTuhCMp7t0e6s0zpYfwEsI3FweYwJKmGRdOoERy8J28oBA9sE7qyNmHoaWkC5ET0+XKMAV6X2bSDaoxF7RpXy3kYbV3CjpyAnp0+eAeIDRQpjm4NQnn4iYn0UD54CLDxrdsT5imJtJAtPmL/riSpZ1b+NfeP7H0x7X4FEX1m+5M41Y2Qxt06+v9/XDAjbI1XpVlem7UnGzoSCPluPI2OLtwvtqrHTmlUE7V1mPSog2/mX3HSiVCSAY2/LBCeOY3EEH6j9MWm0DLHGXJ2fLZpdCsNJDiVKkMpB5gjB2SzEg+tv7G2OPdmeNtlWOgaqbGalKSAwjdeSuOTCdgDbHTeGZ1KqipSfWhMdCrDdWHJhIthieoyTxuDGmbpwQRjOIzqcgG39zj2JVcgoVd2AZ1MbCLwfpjWoqn+oP4zjVK87BYB8remMgkxyjpfDGgUTIoPMbXF/bnjapTWDA+VvyxFVcX3v/AH1xlq42k/j+GIWSLRGn4WB9B+EYCzqBT8JmOf8A4xIkR+MTb6YVcYrkgU0u1TduiSJg9WMj2OBclFWw8cHOSihPm64rVFoASjSzkbMi/dHUFoHzwL2sdSwpBh4SCxG8DkB1Yt/04Z8JRe9qMBZQtMe1z+WK1nquqq7m9/wxm1OcrZ0ZQWLHUe5jhuWeo4p0Bo1fEwu2nnJ32taMdU7K5c5Xw5Wmamr/ABKjGEBBgyTeo/yjFU7C8Eerqb4SefNVtcdDb/xjp+TVVQBFCoBaDaOt/wCzjmdb1G+lC4ROddpOz7UHpSPAi6aTqLFJLAeTpOiIOpYPIgveBmrSpd38KO2qm8Fhlnc6QrCb5ao62IPhMibDDrjdZGNGjVWe+qfDyRVBIc3EEvpUGdziuGorZTLo8IO9FKm1pFOrmNB1DURoKLN5Ejyk6enyuUVqAkgatxqrme5SqAtbLu6OjkArWJfTpY2NNklB6QcQdqaCUaS5vLR31NofT8JBBD0qk/GIIIm4DwTMHDT9oC06GaoVZWMzVNNwBDIvfIRWIMq3dutgRfUcS9os9SyyZimrBmq02dAbqfszrCRMspIaOQbGpICyt9uhSL5WumqXySOQD4oV/AWJmAASPMDcRhA9XU6gRDaiBvctM+pn+5xY+1WXo1MnlM4umm0UqdJFMto1OdPQ/Zi46yL4rdbSNCgCGBK7RpDkAeo57csWydiPPeJkQGA5gnooux+QP0xDxmuKlYxGkXFtlUf03xrTqSalUXAimp5ajc/SL+eI6FIDL1Kp8TVH7pPQDU5HXeMBRohH4f3MZLJs9DWII1GfWYvgPPrECIiPWZ3+mLP2fpk8PeY3JHohkD54RcWo+ICZkSfLlHnsfniRlvQ2eOop+UDFLTI9P188YociOa2IPOemJ6wPd3vvBxpQS0mPhsOd/PB2LrcxlXlWDG4E33PWDyOHfZ3j37pUZiJpPHeDn5VBb4lkz1HthDlaPxbXHvv+mJ6qADyO17z5+uLTp7AyipRpnbcuRqVhBBEgg7gix+uPYo/YTjgAGXrsQo/wqrEaVsSabk7CAdJ9umPYa2nuYnCUXQzNIzctG/KMTUaY/wA0+o/PEZoG0qTfeZ+cDBX7tN4Btvf8IwxijNKgJkl/ZgP7GNaygWDNMzZwPwF8ErRAFlHliFqUE/ri0rLbBGqCkpdiYXlMyeQ98L8kS6NmG+OqLDoNkUeX64G7T1NZ7sEwgAN5mo+w3tC/9xwRxWp3dJv8iG0cwsD64yZ529KOr0WJQjrfNEXAUDUtQ5s9+o1FQfkoOKfX+JxPv7YuXZQf7vSAFtAMeRZsUcKC5XzwvHyw+qX4cTpPZKB3WXUgmrdyLRSFyDB+8YX01Y6Cy6mA5cx16DHPv2bMtSvVqA2AhBESqqqg/OT746BmfhgT4yFkb3N49pxx+qX4tCYcC5aa1lrO5OmoQtMqIZEQaw48wZbzgDFA4pw2pTpOGAZEXUP4HV4Nuik1AQd/ERErfqGbIp0KrgWWlUIA3HhMAH3whfhwWjl/EB3Cp4ZEq1JkqI2k/EqlVtItONHTT8+QZHPePcDqVKjUB3j1aFyrNIC1LkG8mSACYEMNoIxN2YzGulWpVT4KYQa3maLtNNag0nUFj7NjeAASGEjDHhmcqZbiRzdcqVrVWpVGgjunADhWXdVkBg1wQT0wBw7JvTq1nNPvKLzSrrr2HeawSYiCslTt+XU2SE2e4bkqj0VouNLUjU7l7fDSesdDoD4YYP41kEaZFllR/stjSqVDqCLDagRAlfgIPMqBz5+WCuz9KpmhmwTSprVctULA+Il5amrqbJI2vFz5Yc9sqpahRy+laId0+yQkhZWWlmgsQg3gb4GU0paQlFt7FIakVoUkg6m1MQOrEflAwy49lghWgASKFEMZNg7kzHTnbzwwynDlqZka7imAxB26gH6H2wD3HfZLMZw71KpItfQrBRvttgNVs6Pp1F/ey/8ARz2Vyc5MKT95p8hM/hip5glqpMH4p9IEzOLz2aoxlFg/dJvzxS8llWqVI2LSPTU0H1hQT7YkXu2XlXwxQRxTI93lkb/mBbf5ni2F+Zy5TUdht8rfji58VpirmqNFdqaGqfbw0x84PscVTtERqgWIsekzf3xcX2AywSt/oLMp9642H9jE2ZWVHQn5eeIe7sDzt7yYGCK/leOnI4PuI7GaGzkjwwoPrM49iZQFpA2GptR5coF78gOXPHsSypI6e7KDMfnghWnfAbuwOwB6cvoMSpVIE2xuaOUiZnA/it9cC5vOilTaqRMWC2BZiLLfl/XGatbmY8sVrtLm9TwDq7rwqOTV6hAP/wAFt5XwE5aI2Nw4/Umog2XVtNFnbxPXVmJ6kMR7cow040ZVUuNYe/KQsxiHjFL7OBydfxjEnEW1fu521NPuUNj9cc27Z33HTFr5EfY+vNCn5LB8irzHlZximZlDTrVCfuz7wxH5YsnYZ9Jq0rWIYel1/wDquFXaJYaowt4iD7wbe+Di6m0Zs++GLL9+yjKlMq9U7sQF/lA3HqfwGLy8hJXcbepED8cVL9nlWcslPml28pNgfkTi4725SD/f0xxs7byyb8iY/lFfat9OVqLAYM1OmByEsBJ+f0wWtBXr5hWkhHpuFm10ESIuJSY2kYX9pAe6pWHizNKRHLWPyGJ6ub0cSRDYV8qYPVqVRmAPnpduuCgm6S9/4BfBSP2oJUGYhiQlRqbpAlToWG1GbMDFiIMg3i22a7rLcLzXdwrVkWkKf3m1kkvpPI94QsbCT5YZ/tRy5b92dRLE1Ka7QWYKV95mB6437ZZNWr5LJKSV1CpUBNhRy4hVAA2LOT7Y6Cyfhxj97Cq3bIexlFgtVGUBV0KREeIKIsSbhYk4V8Z8ebomG2q1JJ3BbQsDkIGLNkqmjLPW+9UL1LCJZzCR5QFA9MVzOL/vrL/yaVKkf5oLN/3DCYT1ZJSNfTQucULOJk08tmHNmqjQoOw1HSOXQk4GNEpwekBbU4PqGqH9MY7a5kk06Y+6r1W9gVQfPV8sHcUyJXJZegovKDqAYk+0nbGuOyRqybylXZV+rJaFc0cgrHcUpgGYkWAj1jG3Z/hnh7wg6oMfmfLdvngXtSdRoUFg6mW0bKkdOpjDTiVayZdPiqeEkW0oI1t6wYHmRihlfF8q+oHw5oWtmX/4hlf/AGqYIUe5k+4xUuIuXcSdhB82JljfpIHti3dq82FQIg/hheQAsBPSwxXcjlmMtchee0ndj6YKPkVl3qItrbxJIEX6RytgZ5NucgAc7m3rc4Lzlp6Eczt/5xtlsuAod1a4lQNwbi/MGOUbYZ2MzVsyWjYB4jSBJ1W8r7ScexookgGNS89pJB3PocexELnydGQH+x/XG87XxhLb4GzufVPDu5FlH4noPPHQut2cpRcnSNeJ500wAomo0hR0j7x8hhVw2gDVPMUfDqO7VXhqjHz2v54Ky9MyXYyxifQbAdAMRcEkGohB1Bi1xvqM298c3Nm9R+x3ul6b0Ur5fJPlh3qOr2OpkkexU+0j5YESqXywAHjpMsjnY3gfMY3ev3NYhjZ/FE7jqJ5g2I9MTZle7Y118SsPtAP+8dbC48pwo08r5bMWJV7nPxAC1CBPXVsR/qAws422sV7WkxJ8pnDTtUgenTrobL020mCD7EfXCdqmupUBUfaJqg2g6b/lg4+TJ1L0px97+p0f9mqf7tUqG5qVmv5IAoHz1YuFCpLH1/IfripfsyqluH0pI+J48pM385OLVQaxb1P4/pjjZd8svmIX5ULu0jHu6GmJNdecdeuEH7Rs21HN5WsljRUuvnFQhgPVZHvh92gcf7ovNqkxEm0D/wC2Ff7QsuKlMsPuU2mOUm1uknljRgdZI37i5/lLTnMsKjUiNqdQVBIv8LafT4hik5iu9XM5qul4AylC03nxkSP4m3HTFp7Q8ROWyzuPjCrTpi/+IwCqbdD4j5DCThOVCGnTBJ7lVZiebtNj/m3J9sFHZORPYNzCAGjRk6VIZmA+5SA/EwPTFQyFU1Weqd6tRn52BML/ANIUYecezzJl8xUXdh3dMj5A+hYn5YRqe7pmOQgfKMXgjsdDo18Tl4QmzM1Fztefi7ujT8wDB95aMW/MZeSjX8BJ8pIjFarjwZOjF6lVXP8ALT8bfWBh9xTM6KLOZOkFj1PQCedvrjWzRBLe/a/8iHJg1c+zQdNFQB5MTPz6+gwxy1We8zBMhpCW2prtH8xkz0jCbhiMMsAT9pm3ljeVUjxEeiAkeZGCO0WdFNAiwLRbkOX0GI+aKi6Wp/P68fsJOJ5gvUBjUzEBfcWHoPi9Iw6KLSpDqLfqf6YXcMyugmtVMSJUEXjr6np0A88SNUbMsTdaQtbn5D9cE/AqFq33fAtyyan1sJpqTpB2Yz+HPG2erxFSf9JFzeJPpb+mG/EKQVAVXYQFAsTy9PM4TNSKjXUYmptaw8tHpg07Ezjp2JV1hNQkknnaLSZiwJOMY1TiDMkEXkktO/qANh9cexe4uVdmdHzRVUZmJAUEna8e/tir0g76mFmcyTuAOQBPIemD+PZjvavdD/Dp3f8AzONh6KfmfTAVXOmyopLH5R1JmQPrg+oy6npQPQ9Pojrl34CFylQkfasPIKPzGNnyTsB3ji10cDQ6nqDMe3PA1Phhae+qsR/BTJRfcgyZ6HGn+zciGtRD/wCVVZ5Ptz88ZjoO64+rHVXJrVTTVAYdRa/8Q6Yrj16uRca2LUjsx5fzR672xLSy2WFqFarl3B3htHowYRFt8HHNt3P+9Kj0edaidQFzd1Hwx/ELXuBi0A3e62fnn6kFXhoanXFKBSqpqCj7lQblfJhBjqPPFMWqCKTmw2NthsZHsThppOVfu1fvaNQaqTqfCQDcQDGpSb+owo7qQ0RpWqSeoGnV6xYjDIqjJ1ElJLajsH7PCqcLoEmQEYmP5jbFnAHdkcvhP4fniu9msto4fRH8ShunxPrOLLyF9yD6zfHEn+eT92L7IVcYIbO5VI+FHf5m09fh+uDM9khVRlNtQAmOhBwBmL8SX/2Nuf37+mGefzIo0i55bDz5W6CCT5A4N3arwD2K/wAbzS1c2dYBoZJddSfvV6g8I/0py56zjfKKyp4v8So0kTEMwmB/KB9MJuA5XXSopU1Fq7Nmq8/ERqBVD1E6R6SMWHLjXXYmAtJZJ562Em3QKP8Aqw3J8Pwrt9/5KjvuJe2sCnQojm4aP8qkcvY4r3EDrCoJl/PlcfifpgrtPnO8ztJSCIQmOg0kD38WIsplCaq1CYCoVA8ybz5c8Pwpxir+Z0umV43XdmigPxCIBFCgI8i7fjAGNO2bM/dZdd6rgG/3Rv8Ar7Yj4HmV/eMzUYwWIAm1gT/TAGa4mDWrZixFJdKeu5+sY0dwm1ofu39P9Duky947j4KX2SDoAAXPuYH+nFTzWZ11WdrhTF+s2AHPDDMZ3RlkprOprm3Nrk/MnAXCKJhqnhUIStNjca+bkeW2Liu4GWV1FfNklZJg1hqb7lGbna7/AKYMesqrrrsqryTYDe0DeMZC+EsjAKd8w+7zyprz8sEZLhmkhgpDHepV8VSI5LMIPWfTEbLjB3t9/f0BnzdSqAaalU5syb+cmAPriGjw1zDd2XJ+8zg/I7fLDytQi4Rqr9WMxbzgD2xhqVdtyqjoTf8A6RilLwFLHb3ti3/Y7lSGRB595cf9OPYZfu9cLZlck7X/AKzj2CTbEZIwi6aZCahVZA1O5n3NyTgvK5fQDG53P5YByT63BnlK+m0+5k/LHu0GeakgVLu3w+R6+2+F7vY0aoxjq7Inz/FadLwky/JBcn1nb3+uJcnwvO5kSQuWQxCkFmI52sB7jE3Y7gC01FUgVKryQTe/Msek+/zGLsxYeFfE55mdI8zz9FFz5b4Tky6XUTBPqJz9kJch2Cyqj7ZTXfmajEr7ILD0GNcz2SpUipy9NKDfeelmdBibHu6iFag3kEjnBGLJTphfEzlj/ExAAnyFh9T54hNKiwkUC+4skTHSYHXClmlfIndOzmHaTId3T7tkRaiuaisnwVZGksnSQACNwY3sTXKMkOR97QBOxLA2J9Fx0PtlwJO7Y06FakRNQEU9SEgeLVpLaZURq6xvihiiBTpsn3jUqHqEBCqDy5NERJbyxvxPVCyTnq5OxVV7vK5YARFNAARe6MJ6/en3w5qoJUfwkAewtit50dzXytJrU3qA0x/Az6Q6X+7qMjpqI6YsVUS672BPlJIGOPkjTv5sNOxGlQHijgbigoMfykifngPtlm9ZOXG00km/+JVby6Ug3/yxJ2cU1OIZpydmK/KFAEco/DFQ4xmmf7SkAxq1q9ZPOSKNE9I3v69MasULmvZIXJ7F44UFVKuYYyrbRyo0pVRPmQx/1DGM+7U8oZMVKpAPPxvuLXML4R6Y2zmVATL5YbFlBgxKUhqb2JA+eF/bTNS9JOYIaZtrYlVNt4Go4UlryffYvhFFeoDxBtLalBZQZ/hVQRaw3w6zzaaR5bAeZ9MI8jRHfhxtLR/fOwwV2hzBUqojww0+kn6RjoyVySN/TT04X8xTUmnqk7kk+g/oML6S6u6Q/ebU8dJk+/K+GXE0+yURdgB6ajf2ucBZTw1WbcIpmD7D3scMiKm90j3Ec0CzsIhBC9Ji/wCWHXDMh9ij1dIRE8OsQGe51uOaydufywr4Dk1qsatSBSp+Nwdi0kqD5ACT1tho2UrZ11qFaoy4aNSoWC/5mHN/LlI2E4qXgKDSXqS/Qjq8cpK4YnvagFmbwqv8iCW/vfGw7Qu/PTfZaLT8zjo3Z3guUQfYZfLvp+Kqave1NXSoGpgq3sB0wdWylI1NNWhTQt8DpBDG9iQo0t0EXnCPVitqEvqsnY5aeKxBnMsOZAAA9iwI+WJTxYafE1YDcEoCLX+JJxdOL9lJOqk5Uj7vX3P4YruXyRllHhN9Sn4SfLofP54ZGUZLYD/lZEwZK6uADX0gbhrCfdcexDxBCkkRaApi3nqG2qD5csZw1JVsBPM5O2QcHr/aEDfSf9KDn7k29ThfWz+quz7gDSAenMj3Ee2JeI5sZdDTUzVqAGq/NFNgvrHL1wqy9JoIAlYkMOQjfr7+WJCPcb1GT4dH1Lx2Q4v3afFuTKk7nlFsWivxY953GWTva5UM7MYp0lOzOwB1E7BRvHrjkXDK5D6t9KFp8wLYedneOVcuBSnSazd5VJHiETAvzEwOknCMuBO2jNGXY6jlaO2o944vqIgTzhQSF9N8T53MrTBNV9IOw+8fQC5PpirntK1Yrl8hS1VW+Ko06aSn/iEbx67nbBQ4klBjRoK2bzQA1Gxhjzq1Phpr/lEnyOMfpNPf7/oO7DVqVWVxQy5RPvVcxV0KBBvA1N8454o1fs9UaoHypSuutZOX1NTVtRLNpfSrsGuF1238sXWpwYue9zc5hkulBQO6Vv8AIjWZtvE5+WPfvq5otQY5rI1kUFfGq+GfiTQSGFueH4sqX5V8/vkjgxX2qztGvmaOp6lJAChaqhT7QuuzkadQ3DA2IxYeB52pULrW/wAWlpSooECZMVB/lcXEWsRywOM+4y7U6ynMsqsCAABWibBTbXAPqRa9sJOzefptVWrlX1KiFKuVPxBDB+zmD4CtkM7kArgMmNTg62ovdM3ymfajQ4jVBh1DMpjmWqAX9YthJXoL++5TLoSVRMqm1wVLu0jcX64OrVw1HilNOdMVFImGXvHIItsYi223LEORrd9xqkfEITVfmVogX5bt15YuCcdTf3sinuXI09ebF/8ACok/6nYi/lCnfFU4pmu9zRgkqoLtaLCUT6q5+WLLwzMD/eq5Nu9ZesLRTT/3Fsc/yeZYHNM0SCqgiTPh3+ZPvgMEGm34RcmRAhs1SCksoBbaI8J8zJwP2gBNWoADYc/T674k4QVGfpRs2tBNt1aPw+uG69ksxmKzuFFNP43sGIt4R8RjrEeeNrqLt+DRjkvR/X+CucScl1Hw6RN9rAj8WGJuF8I7yUC1HUka+5Hi0iJAMFQT546hwnsnl6R1sgrVDu9QSB/Khso+Z88WHl/cYV/yP+qFzlbZzTJcLy5XRlD3j0iW/d82J1TEtKxqsALyBbbDbhnCctXNqbZatSBBFKoV06jJgTBUtcgjfcc8MO1XCRUArJK1aXiUqN4vB8sKamb72kmfowtSidOYUHkPiDR0BDT/AAnyxG7ViXZZXyyu+mqSK6J9nmE8LlOoMEGDEowKmNr42o5glu4rgayJVgISrH3kEko4O6SY3BPLPeitSWonxDxISLq3Q+R2PUYzmaK5ikNQKkiVP3kbqDyINvbCL7E9yWoCP1xXeNUiYcSvQ8wRuD6HpuCcMeG8TLh0qWq0jD8tQ5OPI8+h9sLeM58EhVAIm59umLx2mVJCbi2QFSnJuecDz+vvj2N61UEENcATA/mAsBtj2NcHsAyk0OC1KzkhmJZpJCgDUbkkmygDmdgMQZzJVMsVB1C00w4UiG3KkRa3zxcuJ93Srzmu+fT/AIbUqlQa97FVWzxEkE+2JaPDc1xGrTrKi5TKU00UzUXW7KWliqE89IuSNueJHqZOdafh8/4r/QyUFptvcodBikOsNvY+EgEXgyR5+2I8zmT42VT4kIGpSYki+oCBsL4tXaDsnoNTuyYUkkmSAoYgwNIuIkgGBIE4roovTa45wQCCT1BX4vmLY1UhYfmuMmnSNLKylNfCHWz1GEh6rkC7bx/CIx0LsjnMlTy6JSqIpIDNJhi5iZncyY98cpp0QZUHwm+kkhltuG298a6UidWmBYKdUmbyQB9L2xny4FkVBxlR2rP1Mv43bMhWAjw1o0nqEmDciZBxXeNdoldqCQNTg93WgRqAEpsLPqFo/DHMw5j7OXA+8TYDnKRMb3mMWfMv/uXeOyAq6aSHB8SsD4T/ACk+2FehoGRdmuY45Vy2YfU+sVDqQNBGknYxGkgzB5yJ8zi65llzOWIo16aFmDGC2kWUwDP83LzBwTxTs4/EKtA0NJRUc1HmUUlhpQHbVAJgEwI92nEf2eUKNLvaRNCpShzWLSgA3FVR/wAMyTrW4O4jB6Yun3Bc6ddhC/aDvKi/u9OpQq1EZMzA1KzMdVlYHQxhpP8ALvhPls66VzUSuyvAXvtSTa0BQsRAAnB3HeH5io1NHpRmiqlFBBWvSBLagT8ZidzbY7jHRsv2XyrIHVqtQOCLBAZNimjR4WBBUgkQZnaxWox3QD5KLk+I1grU/wB7mm2olYpeIuZYk6bEmdsRrkVUMKRaGu7d4SNXUHn6emL5lOG06QKMqmWOmrAcmB/g07DXVEGWII3N4IGz5bL0pqABKVKalRmvEDaJgnf1MYH1VHhEUW+4k7PdhaVKK2ZGopDIrVCVpxcvVLHSWnlEDz5XQ1xAd3WGiDqsZ2gneeWEKK+db7amaeWUqRlzBao48Q70ixjnTFhaSSSAzoZxqtT7Mr3Kagzfx1NtKXjQvNhzhR8JxkyuUpfFz+yGrjYOFUSeXL188YeoOWAV4ohTvNdPuySFcNuFMMTIAs0i04rnE+2tKe7yg74gy1TamnqeZt5YqMJN8EtD/imZpU111qgRIIgmzTGw3Y8h64o3Z7i6pmqyJQijXpvKHmU3LHmSjEYTcR4izuahcVapjxkQiDpSUkyAN2MTyxpmmFQtUDw2nT9qzlgs3Cx4YaOQGNscHw0xcposvAO0Yy6mgyatBImYuDG95tB64mXta/flVWAwBAJEA3uPI4p+W4eoM96rEwTKFRzJAIJiOuMdyxqWdBM2AY/MyMV6CsHUPuL8bdqveSJUi45qYDDpBHLqMZzPEzoLEnUCvykbG19xthEaOtmVSh0qFLCdM81BM+LblFxglkZj3amNrUZLmDzYwACbbe+CWEpyDcnxNpqPHeAGAIkSSJ23Npx7Fo7P5VqOlKgSgdJFMBizgAzCIoCraZa5O0xj2C0xXIOoLpq1Ru7ViF3cg7Lz/wBTbTyE4f000gAbAQB0HlgbJZcUwYMsTLHqf0GwwXjn440h8pWyucUpstRmX1slQf5pLpUAkGYta7G8SzyXDQoLVEFSrVGkIS0BRe5aWUbaulhvMk1MmveCsVDMqwBpGokGR4ybDy6wZtGI8sKt2qKVdo1BGQ7bKHJ+ETaFEyTMnGvXsKYnyvZfKo5GaVA1mTSNNOpJM6ZlpWANEyN7zOJ812ayg1MuTBplYbV9mF61ASC8H73hO09ZbtlVbei0n74cax6POoe2MqteSGqMFHwlTT1ttdiVhSNrAzvI2xNRCl8d/ZzRRWenWWnVb/DpgGGJnSAbuTexCgHmOY34Z+zvLM6mcw+m1RqtnZhEIp5ibkiwsLmYtWT4eabFaaBEI+MvqqJ1RIEAMPvWK3F5EHvlk0FSDpClYSQQCIOnTcG+4vgZZJcJloBocWylJQiOqKg0hVViAATtAjeb4xmeLZWoUms40HUNIYCeRIKmSIt0JnAqdlsmAF7qui7Ad9VgD/S5gYl/9M5TZVrsfLMVY+ZcDCrl2oZ+H3sC4h+5VIHeOwDM2k618REFqbqoNJ/5bGTIvIWdm+JBUrUq9auxpVGJYFw9dXPgJ0wEESCZvp5Dexf+nct95K6+ff1CPmrmPfA3/orKu0ipmgQIkVGEjpqKyQDffBRc2mnRG8fazeaVRfsS9aqt1XXUVUiIjVGlRAvufS2EPGuOoVlftER4VFmKtVTclgIaGBCgSJEm8Q+r9hss4Cu9d1/hZ5EdDIxmv2MoOqq1SvCGV01CsWj7kf0wcbTt/wAlOUeEVbM8cq6GaoUp03AApkhHKjemjaiwLzdyDuRffA3aDtalULTpuuWoaB9lT8VZ+WgCmYROUC8dNsWFP2X5EEkB7+h+pnDHJ9isrTACioPMPH4C2I3Hsi1JdzmzZJ68E5ZQv3Fr1GRVjqgAt5kn0wcvAKtQBKmYyqJp+FGAUcrAR4o5nHQ27M5f/wDN/wD2b9MQngVCZK1lFt8wwM+/hI95xSy5Fwl+/wDRb9N939F/Zzyv2PBMjO0gegqQs8gBM4Pp/syd1VkzqMrAHVpZgfQhxIB/u2Lk/Z7Kk7Vj/wDsNHn9/bDhX2CqABAAHwgDz/IfPBxy5HyLlpX5bOXZ3sDmaezCpEQoDDcx/GeknyAwJn+zlTLJDEz8KiCxdosF5sSTsJtjrlVDoYKdLENpY3hiDDEc4N4xSTlK1WqzMRSpjwmozGtWqAWPds9qdMkGbEEz4cE8jirkwVu6RVl4cECqzeQRI1O3Qm4HSF1N6YsfC8hWTx+HKoCOUsTy+K+rzNxywzyaKktl6ZLkQarggwOWphqIH8KiME5XJkEM7Go4+8RAH8qjb1ufPGXL1je0dhkcS5ZnKZUKZUaZ3m7t5sTt6Y9gwDHsZKlLcO6P/9k="/>
          <p:cNvSpPr>
            <a:spLocks noChangeAspect="1" noChangeArrowheads="1"/>
          </p:cNvSpPr>
          <p:nvPr/>
        </p:nvSpPr>
        <p:spPr bwMode="auto">
          <a:xfrm>
            <a:off x="155575" y="-1371600"/>
            <a:ext cx="2371725" cy="2857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57" name="Table 56"/>
          <p:cNvGraphicFramePr>
            <a:graphicFrameLocks noGrp="1"/>
          </p:cNvGraphicFramePr>
          <p:nvPr/>
        </p:nvGraphicFramePr>
        <p:xfrm>
          <a:off x="457200" y="2819400"/>
          <a:ext cx="4419600" cy="1798320"/>
        </p:xfrm>
        <a:graphic>
          <a:graphicData uri="http://schemas.openxmlformats.org/drawingml/2006/table">
            <a:tbl>
              <a:tblPr/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sz="2800" b="1" baseline="0" dirty="0" smtClean="0">
                          <a:solidFill>
                            <a:srgbClr val="FF0000"/>
                          </a:solidFill>
                        </a:rPr>
                        <a:t>Proof:</a:t>
                      </a:r>
                    </a:p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baseline="0" dirty="0" smtClean="0"/>
                        <a:t>1. </a:t>
                      </a:r>
                      <a:r>
                        <a:rPr lang="en-US" dirty="0" smtClean="0"/>
                        <a:t>∀</a:t>
                      </a:r>
                      <a:r>
                        <a:rPr lang="en-US" dirty="0" err="1"/>
                        <a:t>x;x</a:t>
                      </a:r>
                      <a:r>
                        <a:rPr lang="en-US" dirty="0"/>
                        <a:t>=y⇒(x=</a:t>
                      </a:r>
                      <a:r>
                        <a:rPr lang="en-US" dirty="0" err="1"/>
                        <a:t>z⇒y</a:t>
                      </a:r>
                      <a:r>
                        <a:rPr lang="en-US" dirty="0"/>
                        <a:t>=z)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dirty="0" smtClean="0"/>
                        <a:t>2. </a:t>
                      </a:r>
                      <a:r>
                        <a:rPr lang="pl-PL" dirty="0" smtClean="0"/>
                        <a:t>∀</a:t>
                      </a:r>
                      <a:r>
                        <a:rPr lang="pl-PL" dirty="0"/>
                        <a:t>x;x=y⇒(x=z⇒y=z)⇒x+0=y⇒(x+0=z⇒y=z)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dirty="0" smtClean="0"/>
                        <a:t>3.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x+0=y</a:t>
                      </a:r>
                      <a:r>
                        <a:rPr lang="en-US" dirty="0"/>
                        <a:t>⇒(x+0=</a:t>
                      </a:r>
                      <a:r>
                        <a:rPr lang="en-US" dirty="0" err="1"/>
                        <a:t>z⇒y</a:t>
                      </a:r>
                      <a:r>
                        <a:rPr lang="en-US" dirty="0"/>
                        <a:t>=z</a:t>
                      </a:r>
                      <a:r>
                        <a:rPr lang="en-US" dirty="0" smtClean="0"/>
                        <a:t>)</a:t>
                      </a:r>
                    </a:p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034" name="Picture 10" descr="http://www.metro.us/wp-content/uploads/2013/04/compu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5105400"/>
            <a:ext cx="2133600" cy="2133600"/>
          </a:xfrm>
          <a:prstGeom prst="rect">
            <a:avLst/>
          </a:prstGeom>
          <a:noFill/>
        </p:spPr>
      </p:pic>
      <p:sp>
        <p:nvSpPr>
          <p:cNvPr id="78" name="Down Arrow 77"/>
          <p:cNvSpPr/>
          <p:nvPr/>
        </p:nvSpPr>
        <p:spPr>
          <a:xfrm>
            <a:off x="2286000" y="4572000"/>
            <a:ext cx="685800" cy="685800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457200" y="1783080"/>
            <a:ext cx="4419600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Conjecture:   1 + 1 = 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1032" name="Picture 8" descr="http://upload.wikimedia.org/wikipedia/commons/4/41/NewtonsPrincipi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2514600"/>
            <a:ext cx="1637621" cy="10895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4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/>
          <p:cNvSpPr txBox="1"/>
          <p:nvPr/>
        </p:nvSpPr>
        <p:spPr>
          <a:xfrm>
            <a:off x="457200" y="1783080"/>
            <a:ext cx="4419600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Conjecture:   A + B = C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4" name="Right Arrow 83"/>
          <p:cNvSpPr/>
          <p:nvPr/>
        </p:nvSpPr>
        <p:spPr>
          <a:xfrm>
            <a:off x="4648200" y="1828800"/>
            <a:ext cx="1676400" cy="533400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28" name="Picture 4" descr="http://www.ais.wa.edu.au/userfiles/images/Award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4800600"/>
            <a:ext cx="1600200" cy="16002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6858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Probabilistic Checking of Proofs (PCP) </a:t>
            </a:r>
            <a:r>
              <a:rPr lang="en-US" sz="3600" dirty="0" smtClean="0"/>
              <a:t>[FGLSS 91]</a:t>
            </a:r>
            <a:endParaRPr lang="en-US" sz="3600" dirty="0"/>
          </a:p>
        </p:txBody>
      </p:sp>
      <p:sp>
        <p:nvSpPr>
          <p:cNvPr id="67586" name="AutoShape 2" descr="data:image/jpeg;base64,/9j/4AAQSkZJRgABAQAAAQABAAD/2wCEAAkGBxQTEhUUExQWFRUWGBobGBcYGB8eGhoZHhgcHR0cGxwaHSggHhslHBgcIjEiJSkrLi4uHB8zODMsNygtLisBCgoKDg0OGxAQGywkICUsLCwsLCwsLCwsLCwsLCwsLCwsLCwsLCwsLCwsLCwsLCwsLCwsLCwsLCwsLCwsLCwsLP/AABEIAPAAxwMBIgACEQEDEQH/xAAbAAACAgMBAAAAAAAAAAAAAAAEBQMGAQIHAP/EAEQQAAIBAgQDBgMFBgMHBAMAAAECEQMhAAQSMQVBUQYTImFxgTKRoSNCscHRBxRScuHwM2KCFSRDU6Ky8RZzksJjhJP/xAAZAQACAwEAAAAAAAAAAAAAAAACAwABBAX/xAAvEQACAgEDAwIEBgIDAAAAAAAAAQIRAxIhMQRBURNhInGR8CMygaHB0bHxFFLh/9oADAMBAAIRAxEAPwC3VKSg3iOXQYhr6eo874OqKduW+NEpSJP4D9cApsz6RWXo76wCfPn88a1EHI2wwr0kNiojppH64Fq5MAW+o/TfBxyNlOIOQNsa3E3GPaR1HsPwvjalTtuPl+U4fdiyM1o536WxLTrHy9hJ9fi+mNUpDYQTJ8vwBwRlsrqAUEeZ5AbmfTAuKLBc7xkUFBNyTCrEaz0F+XM8sIzWrVyS7FQZOlbAf2cAtnBmarVplSdNMG8UxsRPNviPr5YaZWjO5gRilFR3SDS8kX7g20g72v8ArhDxLLaGMAA/3tbFw/dlKkEE2xX+N5NALqRM2UxhqboncRZTtJmE/wCKzLAABEqY5Emfni08F42K6zADr8S+WwYHcqSPY2xzjPKJPXrz+YsANvPG/CeKPSdaq3embg/eT7ynyYYprwFpTR1YOIg/T9cDZiqAbE4Ip1BUprUQTTcBgeo/Xl7YjNOdhf8AvrithdUDLmSxiYHqfyGJVptNmJg2g7fPfE2XyV7z15X+mJVyvMbfUfTEtE3ITSIsXI9YH4YzVoje+28SPkR+eCnQbTHv/TAzUzJgT62g+UH8sFdkAKwv8Vz5R9BgigCV2AkbyDPzH54nIN+Q3J8Mz6m+NHowLMTaTbb64os1CSOp6ixxl4iDfpM7emM0RewnBWXpAkyun1b9QMC2iEnDmsVhdPSLG9uWPYPy6gcoPPb6XxjGect9g1dDSpz9MZqDlsMQ1EcXBX0I/DERNSNx5HphWkuyapQmLeoJ/L88RPltyog+WPa32Me2NgnUYtWuCm0wOtw1ibg/0xr/ALLblAP92wdUpMDYLHuDz88YFaoPufTDlKQGwF+5Ov3TH0wJx2lUGUzBiwpN6ibT7A4dLnG/gXCTtlxXRlalPugjVhoRgdybsdrhVvvzGCUp2RJFP4Y4CqACY5ASf6YsGQLEDwBVPuf0GK5kXCaR05bziy5ZxEnxHzaAP1w2S2CQXlmM2ne4j9cJO0KGN9PWYjD+jUEj15D+zgfilEkMVJsJiTt5SSJ9sWlsDe5yjilyQQf1PkD163wtQkGRh5xlZJj58xPp+mEsXxExyLl2E4lZss8Q0tSDcnPxKP5tx5zi7Kk+Xtb8RjjNKoVIZTBEERuCNj7Y7D2Z4qK9BX+FxKvcGGABmGGxBDAeeFZI2DLYPyVBeZj2/rtgk06YklvnfEtJEYXWTzaR+GkYlOTpGIOmesmfcDGduiluCNSox8YAPSB/3LvjB4fRbZ3kbAFf0wyp5AciR6zf2OJqOWEb2/ucUsrRekq1eigfc26n9LYkq01P3vkQPwGGeYySFubf6fznEVXJr/DvysLYd6lIrSB0qazbUfMn8PCMHUqdwdM+Z/qMDnKRsD5SwxNQpjYIs9d8JnkCUQ9Q07Rj2NEUEwF/MfLHsK3luElQBU4y0x4cRPxpp2XnsMAfExuPljR6Rm7AdDGOp6cPBltjCnxad1Hy/rgqnnlP3foMKaeXvMg+0XxItNliHG/Xl74pxj4JuOFzyrst+g543/2qByPueuFQRxzBg/O+Jo6xHr9cVoiTcOPGovo+TfqMVPt9xHvauXAEaKdQkTzZwB05JhzmDyPvfFP7TCKisBYqeV5B2n0OLcEty4AmXMeV/cn1OLDkWgCbE8uuEGWXw63sAR4t4JsoUD4nPIDFl4dwnMsQQEpeTJ3lQjq0kJTPl4sDklGK3Gxi29hhlaLN8Ksf5RIxLxDh9UKSEfYzafwGI6PAFqiKz1KoIMvUc6FAE6gikDzBAGKdQ4XTOR79csUdHYLVQMjOg2qeGPoSDA2nC11EXskH6DvkV8YYMWBBBFiIgzzBXFYdYOLOvEe8YU6ziuCdKCodRJsAoqD7RSW2LagLYVZ3IoZZGPOVaJEcw4sw9QptthkWSqFwGL3+zTNiatMkyUDL0BQ/XwsflijfurbKR1Fx+uHHY3M91mqDysd6FIIkMH8BBPIeK2I6I90ddCgG4InYwDt5nDSlmCoEPHXX+V8J0E/EpUTvy9xaPWcTIqzvF5+Ikf8Adi3jXczamMGzRm2kzzi3543TNeEkd3PWY+cDATNP+a+/9nEWYqEch8iT62OFvDFhKbNK2cAN2Av/ABW/TGanEFNy6e0fphbVqX3J+f64ytGZF8F6SJqCzVpkfdJ8wP0xKtVeqqIwsOTafhnGVoXjT63GJ6KJrHVGrJhmBHpOPYAy50kztPP0x7FPElwglMFSpzIv6/0xlWBJsJ9efyxLQytgdMA/L6WwQckNitvcbe2I8qsFRIFQfwgct/6YxVqL5H8PnGJ0ogRA+fr6Y3WiWsBPlpnE9RMmkFRoiALH+P08sbrf33gi31weMgRuh+Ue18aVMptZrdYH4YvWiUL6zN0P4W+eK12hyZdqbarKSWJ+6ukktHkAcXf91UfdHuWn5RiOrwwMhXQPECJv0gi45gxtgtcWUthX2OyCikmYbSWqL9lLgLRpty1f8192I6ATAGLMMqSsBidRjYFF5ybglfLniotksxkcm2Xy+XbMKzxTqOVOg1CIRaeltUNJliBuTtiejXzdLMLSz5od8aX2a0v+OGqKGps1grwPDa5JxhyRdts2wafBY8/xCllqdWvXLCnT8EsI71tIkINtJnTPkeQk0t+22cimn+z9Jqf4Smk5BHIUyQtgosAJ53nEWfpU6nHTRqVHqrQU9wtQlwtYKrBFVmAJIBIkgEhZ2GGXanJ8QrUmZnp5jVpXL0RTUNTdmM1HGtlDBbEkmL2F8VFKJbdlZ7c8EFMd5elWbxtRIuATujKSGUNaZtGFVGrl8yiGrT7t1ZRWqU0MVFJuWAMhiN2ExM4vXb/gQpcOoEAM2XVaUwLKdwp3F7DcY5/w2kRSMMRIJMb7/QEdZG2G43qRT2A64apSKuKeqmLKigFDpuvUiBz2Iwf2ZoL++ZJmUFu9U2JF1Gq8XBEA/LGnFi8GtWqd69dBoZR4YY7xYqwWTF98S8LzdOnnKNSqQtKkBLKpPig6YUXg7RynDYgSOuLlmFxpvzNj9Bjbu3uZF9zqEfLbCJP2hZQ3FSntMNIM9LiZwTT7Vo6h1RWQiSwII9NuWK15PBmcPI1FI9VJPOdsCvQa3iU+pI/PEdPtSpiKRvP3tvpznGG46hP+EARaTB/FdsGpS7k0g60mJuEN+TYnCHVYpflr/QY1TiC6iYXyt78hgilnQQYEYvU/BKNHp23HtfGBTA5ge+C6eYBG0e8n8MeqVJHS/uflia34KoErho/MY9iTncD5kchjODtlIX0vuwfrHLoMb1Kpi5v6/pgemQYLCOgnGGuYUbcsRxRaZIMy0X+jfpiJKl7qQPMn9TjyKfL3n+zj2l52t0n+uJpiS2GI0gaWMzyY43791MajPm5H54houOannt+POcSVUMfC2/n09MVsQHzLsfvT/qj8JnEas8/EQOdz+eN61NT1J6AH6xiApF5b6j6c8Eijz5VKsLU16SbHkDPxXJBI8wRgTiXBqgpd5w7LaQ1QZisFgITQIcBTrJnUGhQLGQQLY2zldKS62JQbzt/5wPwftU65um+XJbK1qiq9KB3mpzoDC8ANUI873xn6iL2cTRgfYZdvMjSqnLZtVVwzoS5XUO5I1Fn5QqiRJ3gbkDDTKdsspQrNlsyj5JxF6hDKwiQWdZho5G3niv8AD+11L/Z4yi5OpVqU1FLRpDUS7OUQs82WdNz1wj7IUK2Yrg5jPGlXSKaK66nYENKkMIKyhEbiRHTGVYrW/Y0OQz/aL2haovcU6mXr0KhDJWptBEbI6kkA89Xptit9mqep4PhKqdJKyN7gyRY7HpAPPFx4h2RzR+1pV1q5eqwPdoiqzC+l1VtNMV/um6yPSMVXL54LWXSWpQSrar6Sp+BwTBYRBnoel3QVKkA3Yrz2mnUY6FdJMowMTzHhPhBvDC49sScHWma1QQWplfDrvuB4SevRvLEnFEYViraQWMqRsZ2KydtrAj1OJqecXWTAR2R1qBZAlYhisCNX0Kg4auQXwKs7TVgQRDIHGqZ16WmWHUAwSN4GAshnHoOWpkA/eBAKsByYHf13wdULnu7+OmTtaZaS09RcHrgHNgWgABTp9Y2+hGI9go77F74BxynmSFCrSrc6e6t50zAmf4d/XDuhTGo3FrG17G9p3xydlEqD8LCPrY+oOLT2a7WBZpZwsVUeGsFLOOgcblehuR54mrYXPFXB0Cnl0A2vykROJKOWQ7oZ2sPz1Y14U1OqpejVWogF2W8eomR74LpohE6p9P1nFKbXK/YQRNl1NhI8mJ/XDCmp8o6jpiJVGwN/WYxINXI/n+eD1WUezSkAaTGPY2dzYGPkcexaZCoUAGkgr/pmfrieAd59JgfOMSZdDC2iwvp6+849Wog7z/flGGFGKdMTJUD1bE9DMAGRpN+ZE9LCMRrTsTB8rY0KxM4oIcUcxquVQwNr3Pr8sbiqq7U7W5/0wppExa3l/Zxozf5o/D6HFabZQ0esIspnl4v7nC3iHEBSTWwsI8OsCSdhtN4wBWzZB+OwvJ2A6z5YrHHM1qBdvhFqYIidpY352wM2oL3GYcTyP2XIp4zxR8w8kRvCzIH8v64NfibdwNCim47qizjYRdXEDfXBvtBwjWqF38TNsOfsB+GGfBclmKgrqqtpakajwJK92QwYryIuRMEwYwrfuapJJbHSOKkcMyXc6kFeuSWZVmZiH0zuzaoHn5YoHHzcEqlWrWMd42pm1Mfhogxp0tMc55m2HX7UM13mby70wWRaRcMDIfSSQyxuNIn3x0Y5eitDL/uyI1PQtWkYBMC7QY3gwT5jC+FYK5Ob8JzOeyb06bMWSo2mCQYNWDFSTHib+LmSebSw7W8KWtl14hSSHJ0VhcyIAG07NIk7ArvF7F+0rLUhSNUiXelopkQNQkEA+dMgm4NmPTCrg1Yvkc3lC8s9KVqAEWqWYleRSrZhuJGLTfJWxSc4W0IGkC4kdNw4tAfkesYhNM1KikkDTY85W0QbRz32nB9E1aFTuhCMp7t0e6s0zpYfwEsI3FweYwJKmGRdOoERy8J28oBA9sE7qyNmHoaWkC5ET0+XKMAV6X2bSDaoxF7RpXy3kYbV3CjpyAnp0+eAeIDRQpjm4NQnn4iYn0UD54CLDxrdsT5imJtJAtPmL/riSpZ1b+NfeP7H0x7X4FEX1m+5M41Y2Qxt06+v9/XDAjbI1XpVlem7UnGzoSCPluPI2OLtwvtqrHTmlUE7V1mPSog2/mX3HSiVCSAY2/LBCeOY3EEH6j9MWm0DLHGXJ2fLZpdCsNJDiVKkMpB5gjB2SzEg+tv7G2OPdmeNtlWOgaqbGalKSAwjdeSuOTCdgDbHTeGZ1KqipSfWhMdCrDdWHJhIthieoyTxuDGmbpwQRjOIzqcgG39zj2JVcgoVd2AZ1MbCLwfpjWoqn+oP4zjVK87BYB8remMgkxyjpfDGgUTIoPMbXF/bnjapTWDA+VvyxFVcX3v/AH1xlq42k/j+GIWSLRGn4WB9B+EYCzqBT8JmOf8A4xIkR+MTb6YVcYrkgU0u1TduiSJg9WMj2OBclFWw8cHOSihPm64rVFoASjSzkbMi/dHUFoHzwL2sdSwpBh4SCxG8DkB1Yt/04Z8JRe9qMBZQtMe1z+WK1nquqq7m9/wxm1OcrZ0ZQWLHUe5jhuWeo4p0Bo1fEwu2nnJ32taMdU7K5c5Xw5Wmamr/ABKjGEBBgyTeo/yjFU7C8Eerqb4SefNVtcdDb/xjp+TVVQBFCoBaDaOt/wCzjmdb1G+lC4ROddpOz7UHpSPAi6aTqLFJLAeTpOiIOpYPIgveBmrSpd38KO2qm8Fhlnc6QrCb5ao62IPhMibDDrjdZGNGjVWe+qfDyRVBIc3EEvpUGdziuGorZTLo8IO9FKm1pFOrmNB1DURoKLN5Ejyk6enyuUVqAkgatxqrme5SqAtbLu6OjkArWJfTpY2NNklB6QcQdqaCUaS5vLR31NofT8JBBD0qk/GIIIm4DwTMHDT9oC06GaoVZWMzVNNwBDIvfIRWIMq3dutgRfUcS9os9SyyZimrBmq02dAbqfszrCRMspIaOQbGpICyt9uhSL5WumqXySOQD4oV/AWJmAASPMDcRhA9XU6gRDaiBvctM+pn+5xY+1WXo1MnlM4umm0UqdJFMto1OdPQ/Zi46yL4rdbSNCgCGBK7RpDkAeo57csWydiPPeJkQGA5gnooux+QP0xDxmuKlYxGkXFtlUf03xrTqSalUXAimp5ajc/SL+eI6FIDL1Kp8TVH7pPQDU5HXeMBRohH4f3MZLJs9DWII1GfWYvgPPrECIiPWZ3+mLP2fpk8PeY3JHohkD54RcWo+ICZkSfLlHnsfniRlvQ2eOop+UDFLTI9P188YociOa2IPOemJ6wPd3vvBxpQS0mPhsOd/PB2LrcxlXlWDG4E33PWDyOHfZ3j37pUZiJpPHeDn5VBb4lkz1HthDlaPxbXHvv+mJ6qADyO17z5+uLTp7AyipRpnbcuRqVhBBEgg7gix+uPYo/YTjgAGXrsQo/wqrEaVsSabk7CAdJ9umPYa2nuYnCUXQzNIzctG/KMTUaY/wA0+o/PEZoG0qTfeZ+cDBX7tN4Btvf8IwxijNKgJkl/ZgP7GNaygWDNMzZwPwF8ErRAFlHliFqUE/ri0rLbBGqCkpdiYXlMyeQ98L8kS6NmG+OqLDoNkUeX64G7T1NZ7sEwgAN5mo+w3tC/9xwRxWp3dJv8iG0cwsD64yZ529KOr0WJQjrfNEXAUDUtQ5s9+o1FQfkoOKfX+JxPv7YuXZQf7vSAFtAMeRZsUcKC5XzwvHyw+qX4cTpPZKB3WXUgmrdyLRSFyDB+8YX01Y6Cy6mA5cx16DHPv2bMtSvVqA2AhBESqqqg/OT746BmfhgT4yFkb3N49pxx+qX4tCYcC5aa1lrO5OmoQtMqIZEQaw48wZbzgDFA4pw2pTpOGAZEXUP4HV4Nuik1AQd/ERErfqGbIp0KrgWWlUIA3HhMAH3whfhwWjl/EB3Cp4ZEq1JkqI2k/EqlVtItONHTT8+QZHPePcDqVKjUB3j1aFyrNIC1LkG8mSACYEMNoIxN2YzGulWpVT4KYQa3maLtNNag0nUFj7NjeAASGEjDHhmcqZbiRzdcqVrVWpVGgjunADhWXdVkBg1wQT0wBw7JvTq1nNPvKLzSrrr2HeawSYiCslTt+XU2SE2e4bkqj0VouNLUjU7l7fDSesdDoD4YYP41kEaZFllR/stjSqVDqCLDagRAlfgIPMqBz5+WCuz9KpmhmwTSprVctULA+Il5amrqbJI2vFz5Yc9sqpahRy+laId0+yQkhZWWlmgsQg3gb4GU0paQlFt7FIakVoUkg6m1MQOrEflAwy49lghWgASKFEMZNg7kzHTnbzwwynDlqZka7imAxB26gH6H2wD3HfZLMZw71KpItfQrBRvttgNVs6Pp1F/ey/8ARz2Vyc5MKT95p8hM/hip5glqpMH4p9IEzOLz2aoxlFg/dJvzxS8llWqVI2LSPTU0H1hQT7YkXu2XlXwxQRxTI93lkb/mBbf5ni2F+Zy5TUdht8rfji58VpirmqNFdqaGqfbw0x84PscVTtERqgWIsekzf3xcX2AywSt/oLMp9642H9jE2ZWVHQn5eeIe7sDzt7yYGCK/leOnI4PuI7GaGzkjwwoPrM49iZQFpA2GptR5coF78gOXPHsSypI6e7KDMfnghWnfAbuwOwB6cvoMSpVIE2xuaOUiZnA/it9cC5vOilTaqRMWC2BZiLLfl/XGatbmY8sVrtLm9TwDq7rwqOTV6hAP/wAFt5XwE5aI2Nw4/Umog2XVtNFnbxPXVmJ6kMR7cow040ZVUuNYe/KQsxiHjFL7OBydfxjEnEW1fu521NPuUNj9cc27Z33HTFr5EfY+vNCn5LB8irzHlZximZlDTrVCfuz7wxH5YsnYZ9Jq0rWIYel1/wDquFXaJYaowt4iD7wbe+Di6m0Zs++GLL9+yjKlMq9U7sQF/lA3HqfwGLy8hJXcbepED8cVL9nlWcslPml28pNgfkTi4725SD/f0xxs7byyb8iY/lFfat9OVqLAYM1OmByEsBJ+f0wWtBXr5hWkhHpuFm10ESIuJSY2kYX9pAe6pWHizNKRHLWPyGJ6ub0cSRDYV8qYPVqVRmAPnpduuCgm6S9/4BfBSP2oJUGYhiQlRqbpAlToWG1GbMDFiIMg3i22a7rLcLzXdwrVkWkKf3m1kkvpPI94QsbCT5YZ/tRy5b92dRLE1Ka7QWYKV95mB6437ZZNWr5LJKSV1CpUBNhRy4hVAA2LOT7Y6Cyfhxj97Cq3bIexlFgtVGUBV0KREeIKIsSbhYk4V8Z8ebomG2q1JJ3BbQsDkIGLNkqmjLPW+9UL1LCJZzCR5QFA9MVzOL/vrL/yaVKkf5oLN/3DCYT1ZJSNfTQucULOJk08tmHNmqjQoOw1HSOXQk4GNEpwekBbU4PqGqH9MY7a5kk06Y+6r1W9gVQfPV8sHcUyJXJZegovKDqAYk+0nbGuOyRqybylXZV+rJaFc0cgrHcUpgGYkWAj1jG3Z/hnh7wg6oMfmfLdvngXtSdRoUFg6mW0bKkdOpjDTiVayZdPiqeEkW0oI1t6wYHmRihlfF8q+oHw5oWtmX/4hlf/AGqYIUe5k+4xUuIuXcSdhB82JljfpIHti3dq82FQIg/hheQAsBPSwxXcjlmMtchee0ndj6YKPkVl3qItrbxJIEX6RytgZ5NucgAc7m3rc4Lzlp6Eczt/5xtlsuAod1a4lQNwbi/MGOUbYZ2MzVsyWjYB4jSBJ1W8r7ScexookgGNS89pJB3PocexELnydGQH+x/XG87XxhLb4GzufVPDu5FlH4noPPHQut2cpRcnSNeJ500wAomo0hR0j7x8hhVw2gDVPMUfDqO7VXhqjHz2v54Ky9MyXYyxifQbAdAMRcEkGohB1Bi1xvqM298c3Nm9R+x3ul6b0Ur5fJPlh3qOr2OpkkexU+0j5YESqXywAHjpMsjnY3gfMY3ev3NYhjZ/FE7jqJ5g2I9MTZle7Y118SsPtAP+8dbC48pwo08r5bMWJV7nPxAC1CBPXVsR/qAws422sV7WkxJ8pnDTtUgenTrobL020mCD7EfXCdqmupUBUfaJqg2g6b/lg4+TJ1L0px97+p0f9mqf7tUqG5qVmv5IAoHz1YuFCpLH1/IfripfsyqluH0pI+J48pM385OLVQaxb1P4/pjjZd8svmIX5ULu0jHu6GmJNdecdeuEH7Rs21HN5WsljRUuvnFQhgPVZHvh92gcf7ovNqkxEm0D/wC2Ff7QsuKlMsPuU2mOUm1uknljRgdZI37i5/lLTnMsKjUiNqdQVBIv8LafT4hik5iu9XM5qul4AylC03nxkSP4m3HTFp7Q8ROWyzuPjCrTpi/+IwCqbdD4j5DCThOVCGnTBJ7lVZiebtNj/m3J9sFHZORPYNzCAGjRk6VIZmA+5SA/EwPTFQyFU1Weqd6tRn52BML/ANIUYecezzJl8xUXdh3dMj5A+hYn5YRqe7pmOQgfKMXgjsdDo18Tl4QmzM1Fztefi7ujT8wDB95aMW/MZeSjX8BJ8pIjFarjwZOjF6lVXP8ALT8bfWBh9xTM6KLOZOkFj1PQCedvrjWzRBLe/a/8iHJg1c+zQdNFQB5MTPz6+gwxy1We8zBMhpCW2prtH8xkz0jCbhiMMsAT9pm3ljeVUjxEeiAkeZGCO0WdFNAiwLRbkOX0GI+aKi6Wp/P68fsJOJ5gvUBjUzEBfcWHoPi9Iw6KLSpDqLfqf6YXcMyugmtVMSJUEXjr6np0A88SNUbMsTdaQtbn5D9cE/AqFq33fAtyyan1sJpqTpB2Yz+HPG2erxFSf9JFzeJPpb+mG/EKQVAVXYQFAsTy9PM4TNSKjXUYmptaw8tHpg07Ezjp2JV1hNQkknnaLSZiwJOMY1TiDMkEXkktO/qANh9cexe4uVdmdHzRVUZmJAUEna8e/tir0g76mFmcyTuAOQBPIemD+PZjvavdD/Dp3f8AzONh6KfmfTAVXOmyopLH5R1JmQPrg+oy6npQPQ9Pojrl34CFylQkfasPIKPzGNnyTsB3ji10cDQ6nqDMe3PA1Phhae+qsR/BTJRfcgyZ6HGn+zciGtRD/wCVVZ5Ptz88ZjoO64+rHVXJrVTTVAYdRa/8Q6Yrj16uRca2LUjsx5fzR672xLSy2WFqFarl3B3htHowYRFt8HHNt3P+9Kj0edaidQFzd1Hwx/ELXuBi0A3e62fnn6kFXhoanXFKBSqpqCj7lQblfJhBjqPPFMWqCKTmw2NthsZHsThppOVfu1fvaNQaqTqfCQDcQDGpSb+owo7qQ0RpWqSeoGnV6xYjDIqjJ1ElJLajsH7PCqcLoEmQEYmP5jbFnAHdkcvhP4fniu9msto4fRH8ShunxPrOLLyF9yD6zfHEn+eT92L7IVcYIbO5VI+FHf5m09fh+uDM9khVRlNtQAmOhBwBmL8SX/2Nuf37+mGefzIo0i55bDz5W6CCT5A4N3arwD2K/wAbzS1c2dYBoZJddSfvV6g8I/0py56zjfKKyp4v8So0kTEMwmB/KB9MJuA5XXSopU1Fq7Nmq8/ERqBVD1E6R6SMWHLjXXYmAtJZJ562Em3QKP8Aqw3J8Pwrt9/5KjvuJe2sCnQojm4aP8qkcvY4r3EDrCoJl/PlcfifpgrtPnO8ztJSCIQmOg0kD38WIsplCaq1CYCoVA8ybz5c8Pwpxir+Z0umV43XdmigPxCIBFCgI8i7fjAGNO2bM/dZdd6rgG/3Rv8Ar7Yj4HmV/eMzUYwWIAm1gT/TAGa4mDWrZixFJdKeu5+sY0dwm1ofu39P9Duky947j4KX2SDoAAXPuYH+nFTzWZ11WdrhTF+s2AHPDDMZ3RlkprOprm3Nrk/MnAXCKJhqnhUIStNjca+bkeW2Liu4GWV1FfNklZJg1hqb7lGbna7/AKYMesqrrrsqryTYDe0DeMZC+EsjAKd8w+7zyprz8sEZLhmkhgpDHepV8VSI5LMIPWfTEbLjB3t9/f0BnzdSqAaalU5syb+cmAPriGjw1zDd2XJ+8zg/I7fLDytQi4Rqr9WMxbzgD2xhqVdtyqjoTf8A6RilLwFLHb3ti3/Y7lSGRB595cf9OPYZfu9cLZlck7X/AKzj2CTbEZIwi6aZCahVZA1O5n3NyTgvK5fQDG53P5YByT63BnlK+m0+5k/LHu0GeakgVLu3w+R6+2+F7vY0aoxjq7Inz/FadLwky/JBcn1nb3+uJcnwvO5kSQuWQxCkFmI52sB7jE3Y7gC01FUgVKryQTe/Msek+/zGLsxYeFfE55mdI8zz9FFz5b4Tky6XUTBPqJz9kJch2Cyqj7ZTXfmajEr7ILD0GNcz2SpUipy9NKDfeelmdBibHu6iFag3kEjnBGLJTphfEzlj/ExAAnyFh9T54hNKiwkUC+4skTHSYHXClmlfIndOzmHaTId3T7tkRaiuaisnwVZGksnSQACNwY3sTXKMkOR97QBOxLA2J9Fx0PtlwJO7Y06FakRNQEU9SEgeLVpLaZURq6xvihiiBTpsn3jUqHqEBCqDy5NERJbyxvxPVCyTnq5OxVV7vK5YARFNAARe6MJ6/en3w5qoJUfwkAewtit50dzXytJrU3qA0x/Az6Q6X+7qMjpqI6YsVUS672BPlJIGOPkjTv5sNOxGlQHijgbigoMfykifngPtlm9ZOXG00km/+JVby6Ug3/yxJ2cU1OIZpydmK/KFAEco/DFQ4xmmf7SkAxq1q9ZPOSKNE9I3v69MasULmvZIXJ7F44UFVKuYYyrbRyo0pVRPmQx/1DGM+7U8oZMVKpAPPxvuLXML4R6Y2zmVATL5YbFlBgxKUhqb2JA+eF/bTNS9JOYIaZtrYlVNt4Go4UlryffYvhFFeoDxBtLalBZQZ/hVQRaw3w6zzaaR5bAeZ9MI8jRHfhxtLR/fOwwV2hzBUqojww0+kn6RjoyVySN/TT04X8xTUmnqk7kk+g/oML6S6u6Q/ebU8dJk+/K+GXE0+yURdgB6ajf2ucBZTw1WbcIpmD7D3scMiKm90j3Ec0CzsIhBC9Ji/wCWHXDMh9ij1dIRE8OsQGe51uOaydufywr4Dk1qsatSBSp+Nwdi0kqD5ACT1tho2UrZ11qFaoy4aNSoWC/5mHN/LlI2E4qXgKDSXqS/Qjq8cpK4YnvagFmbwqv8iCW/vfGw7Qu/PTfZaLT8zjo3Z3guUQfYZfLvp+Kqave1NXSoGpgq3sB0wdWylI1NNWhTQt8DpBDG9iQo0t0EXnCPVitqEvqsnY5aeKxBnMsOZAAA9iwI+WJTxYafE1YDcEoCLX+JJxdOL9lJOqk5Uj7vX3P4YruXyRllHhN9Sn4SfLofP54ZGUZLYD/lZEwZK6uADX0gbhrCfdcexDxBCkkRaApi3nqG2qD5csZw1JVsBPM5O2QcHr/aEDfSf9KDn7k29ThfWz+quz7gDSAenMj3Ee2JeI5sZdDTUzVqAGq/NFNgvrHL1wqy9JoIAlYkMOQjfr7+WJCPcb1GT4dH1Lx2Q4v3afFuTKk7nlFsWivxY953GWTva5UM7MYp0lOzOwB1E7BRvHrjkXDK5D6t9KFp8wLYedneOVcuBSnSazd5VJHiETAvzEwOknCMuBO2jNGXY6jlaO2o944vqIgTzhQSF9N8T53MrTBNV9IOw+8fQC5PpirntK1Yrl8hS1VW+Ko06aSn/iEbx67nbBQ4klBjRoK2bzQA1Gxhjzq1Phpr/lEnyOMfpNPf7/oO7DVqVWVxQy5RPvVcxV0KBBvA1N8454o1fs9UaoHypSuutZOX1NTVtRLNpfSrsGuF1238sXWpwYue9zc5hkulBQO6Vv8AIjWZtvE5+WPfvq5otQY5rI1kUFfGq+GfiTQSGFueH4sqX5V8/vkjgxX2qztGvmaOp6lJAChaqhT7QuuzkadQ3DA2IxYeB52pULrW/wAWlpSooECZMVB/lcXEWsRywOM+4y7U6ynMsqsCAABWibBTbXAPqRa9sJOzefptVWrlX1KiFKuVPxBDB+zmD4CtkM7kArgMmNTg62ovdM3ymfajQ4jVBh1DMpjmWqAX9YthJXoL++5TLoSVRMqm1wVLu0jcX64OrVw1HilNOdMVFImGXvHIItsYi223LEORrd9xqkfEITVfmVogX5bt15YuCcdTf3sinuXI09ebF/8ACok/6nYi/lCnfFU4pmu9zRgkqoLtaLCUT6q5+WLLwzMD/eq5Nu9ZesLRTT/3Fsc/yeZYHNM0SCqgiTPh3+ZPvgMEGm34RcmRAhs1SCksoBbaI8J8zJwP2gBNWoADYc/T674k4QVGfpRs2tBNt1aPw+uG69ksxmKzuFFNP43sGIt4R8RjrEeeNrqLt+DRjkvR/X+CucScl1Hw6RN9rAj8WGJuF8I7yUC1HUka+5Hi0iJAMFQT546hwnsnl6R1sgrVDu9QSB/Khso+Z88WHl/cYV/yP+qFzlbZzTJcLy5XRlD3j0iW/d82J1TEtKxqsALyBbbDbhnCctXNqbZatSBBFKoV06jJgTBUtcgjfcc8MO1XCRUArJK1aXiUqN4vB8sKamb72kmfowtSidOYUHkPiDR0BDT/AAnyxG7ViXZZXyyu+mqSK6J9nmE8LlOoMEGDEowKmNr42o5glu4rgayJVgISrH3kEko4O6SY3BPLPeitSWonxDxISLq3Q+R2PUYzmaK5ikNQKkiVP3kbqDyINvbCL7E9yWoCP1xXeNUiYcSvQ8wRuD6HpuCcMeG8TLh0qWq0jD8tQ5OPI8+h9sLeM58EhVAIm59umLx2mVJCbi2QFSnJuecDz+vvj2N61UEENcATA/mAsBtj2NcHsAyk0OC1KzkhmJZpJCgDUbkkmygDmdgMQZzJVMsVB1C00w4UiG3KkRa3zxcuJ93Srzmu+fT/AIbUqlQa97FVWzxEkE+2JaPDc1xGrTrKi5TKU00UzUXW7KWliqE89IuSNueJHqZOdafh8/4r/QyUFptvcodBikOsNvY+EgEXgyR5+2I8zmT42VT4kIGpSYki+oCBsL4tXaDsnoNTuyYUkkmSAoYgwNIuIkgGBIE4roovTa45wQCCT1BX4vmLY1UhYfmuMmnSNLKylNfCHWz1GEh6rkC7bx/CIx0LsjnMlTy6JSqIpIDNJhi5iZncyY98cpp0QZUHwm+kkhltuG298a6UidWmBYKdUmbyQB9L2xny4FkVBxlR2rP1Mv43bMhWAjw1o0nqEmDciZBxXeNdoldqCQNTg93WgRqAEpsLPqFo/DHMw5j7OXA+8TYDnKRMb3mMWfMv/uXeOyAq6aSHB8SsD4T/ACk+2FehoGRdmuY45Vy2YfU+sVDqQNBGknYxGkgzB5yJ8zi65llzOWIo16aFmDGC2kWUwDP83LzBwTxTs4/EKtA0NJRUc1HmUUlhpQHbVAJgEwI92nEf2eUKNLvaRNCpShzWLSgA3FVR/wAMyTrW4O4jB6Yun3Bc6ddhC/aDvKi/u9OpQq1EZMzA1KzMdVlYHQxhpP8ALvhPls66VzUSuyvAXvtSTa0BQsRAAnB3HeH5io1NHpRmiqlFBBWvSBLagT8ZidzbY7jHRsv2XyrIHVqtQOCLBAZNimjR4WBBUgkQZnaxWox3QD5KLk+I1grU/wB7mm2olYpeIuZYk6bEmdsRrkVUMKRaGu7d4SNXUHn6emL5lOG06QKMqmWOmrAcmB/g07DXVEGWII3N4IGz5bL0pqABKVKalRmvEDaJgnf1MYH1VHhEUW+4k7PdhaVKK2ZGopDIrVCVpxcvVLHSWnlEDz5XQ1xAd3WGiDqsZ2gneeWEKK+db7amaeWUqRlzBao48Q70ixjnTFhaSSSAzoZxqtT7Mr3Kagzfx1NtKXjQvNhzhR8JxkyuUpfFz+yGrjYOFUSeXL188YeoOWAV4ohTvNdPuySFcNuFMMTIAs0i04rnE+2tKe7yg74gy1TamnqeZt5YqMJN8EtD/imZpU111qgRIIgmzTGw3Y8h64o3Z7i6pmqyJQijXpvKHmU3LHmSjEYTcR4izuahcVapjxkQiDpSUkyAN2MTyxpmmFQtUDw2nT9qzlgs3Cx4YaOQGNscHw0xcposvAO0Yy6mgyatBImYuDG95tB64mXta/flVWAwBAJEA3uPI4p+W4eoM96rEwTKFRzJAIJiOuMdyxqWdBM2AY/MyMV6CsHUPuL8bdqveSJUi45qYDDpBHLqMZzPEzoLEnUCvykbG19xthEaOtmVSh0qFLCdM81BM+LblFxglkZj3amNrUZLmDzYwACbbe+CWEpyDcnxNpqPHeAGAIkSSJ23Npx7Fo7P5VqOlKgSgdJFMBizgAzCIoCraZa5O0xj2C0xXIOoLpq1Ru7ViF3cg7Lz/wBTbTyE4f000gAbAQB0HlgbJZcUwYMsTLHqf0GwwXjn440h8pWyucUpstRmX1slQf5pLpUAkGYta7G8SzyXDQoLVEFSrVGkIS0BRe5aWUbaulhvMk1MmveCsVDMqwBpGokGR4ybDy6wZtGI8sKt2qKVdo1BGQ7bKHJ+ETaFEyTMnGvXsKYnyvZfKo5GaVA1mTSNNOpJM6ZlpWANEyN7zOJ812ayg1MuTBplYbV9mF61ASC8H73hO09ZbtlVbei0n74cax6POoe2MqteSGqMFHwlTT1ttdiVhSNrAzvI2xNRCl8d/ZzRRWenWWnVb/DpgGGJnSAbuTexCgHmOY34Z+zvLM6mcw+m1RqtnZhEIp5ibkiwsLmYtWT4eabFaaBEI+MvqqJ1RIEAMPvWK3F5EHvlk0FSDpClYSQQCIOnTcG+4vgZZJcJloBocWylJQiOqKg0hVViAATtAjeb4xmeLZWoUms40HUNIYCeRIKmSIt0JnAqdlsmAF7qui7Ad9VgD/S5gYl/9M5TZVrsfLMVY+ZcDCrl2oZ+H3sC4h+5VIHeOwDM2k618REFqbqoNJ/5bGTIvIWdm+JBUrUq9auxpVGJYFw9dXPgJ0wEESCZvp5Dexf+nct95K6+ff1CPmrmPfA3/orKu0ipmgQIkVGEjpqKyQDffBRc2mnRG8fazeaVRfsS9aqt1XXUVUiIjVGlRAvufS2EPGuOoVlftER4VFmKtVTclgIaGBCgSJEm8Q+r9hss4Cu9d1/hZ5EdDIxmv2MoOqq1SvCGV01CsWj7kf0wcbTt/wAlOUeEVbM8cq6GaoUp03AApkhHKjemjaiwLzdyDuRffA3aDtalULTpuuWoaB9lT8VZ+WgCmYROUC8dNsWFP2X5EEkB7+h+pnDHJ9isrTACioPMPH4C2I3Hsi1JdzmzZJ68E5ZQv3Fr1GRVjqgAt5kn0wcvAKtQBKmYyqJp+FGAUcrAR4o5nHQ27M5f/wDN/wD2b9MQngVCZK1lFt8wwM+/hI95xSy5Fwl+/wDRb9N939F/Zzyv2PBMjO0gegqQs8gBM4Pp/syd1VkzqMrAHVpZgfQhxIB/u2Lk/Z7Kk7Vj/wDsNHn9/bDhX2CqABAAHwgDz/IfPBxy5HyLlpX5bOXZ3sDmaezCpEQoDDcx/GeknyAwJn+zlTLJDEz8KiCxdosF5sSTsJtjrlVDoYKdLENpY3hiDDEc4N4xSTlK1WqzMRSpjwmozGtWqAWPds9qdMkGbEEz4cE8jirkwVu6RVl4cECqzeQRI1O3Qm4HSF1N6YsfC8hWTx+HKoCOUsTy+K+rzNxywzyaKktl6ZLkQarggwOWphqIH8KiME5XJkEM7Go4+8RAH8qjb1ufPGXL1je0dhkcS5ZnKZUKZUaZ3m7t5sTt6Y9gwDHsZKlLcO6P/9k="/>
          <p:cNvSpPr>
            <a:spLocks noChangeAspect="1" noChangeArrowheads="1"/>
          </p:cNvSpPr>
          <p:nvPr/>
        </p:nvSpPr>
        <p:spPr bwMode="auto">
          <a:xfrm>
            <a:off x="155575" y="-1371600"/>
            <a:ext cx="2371725" cy="2857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88" name="AutoShape 4" descr="data:image/jpeg;base64,/9j/4AAQSkZJRgABAQAAAQABAAD/2wCEAAkGBxQTEhUUExQWFRUWGBobGBcYGB8eGhoZHhgcHR0cGxwaHSggHhslHBgcIjEiJSkrLi4uHB8zODMsNygtLisBCgoKDg0OGxAQGywkICUsLCwsLCwsLCwsLCwsLCwsLCwsLCwsLCwsLCwsLCwsLCwsLCwsLCwsLCwsLCwsLCwsLP/AABEIAPAAxwMBIgACEQEDEQH/xAAbAAACAgMBAAAAAAAAAAAAAAAEBQMGAQIHAP/EAEQQAAIBAgQDBgMFBgMHBAMAAAECEQMhAAQSMQVBUQYTImFxgTKRoSNCscHRBxRScuHwM2KCFSRDU6Ky8RZzksJjhJP/xAAZAQACAwEAAAAAAAAAAAAAAAACAwABBAX/xAAvEQACAgEDAwIEBgIDAAAAAAAAAQIRAxIhMQRBURNhInGR8CMygaHB0bHxFFLh/9oADAMBAAIRAxEAPwC3VKSg3iOXQYhr6eo874OqKduW+NEpSJP4D9cApsz6RWXo76wCfPn88a1EHI2wwr0kNiojppH64Fq5MAW+o/TfBxyNlOIOQNsa3E3GPaR1HsPwvjalTtuPl+U4fdiyM1o536WxLTrHy9hJ9fi+mNUpDYQTJ8vwBwRlsrqAUEeZ5AbmfTAuKLBc7xkUFBNyTCrEaz0F+XM8sIzWrVyS7FQZOlbAf2cAtnBmarVplSdNMG8UxsRPNviPr5YaZWjO5gRilFR3SDS8kX7g20g72v8ArhDxLLaGMAA/3tbFw/dlKkEE2xX+N5NALqRM2UxhqboncRZTtJmE/wCKzLAABEqY5Emfni08F42K6zADr8S+WwYHcqSPY2xzjPKJPXrz+YsANvPG/CeKPSdaq3embg/eT7ynyYYprwFpTR1YOIg/T9cDZiqAbE4Ip1BUprUQTTcBgeo/Xl7YjNOdhf8AvrithdUDLmSxiYHqfyGJVptNmJg2g7fPfE2XyV7z15X+mJVyvMbfUfTEtE3ITSIsXI9YH4YzVoje+28SPkR+eCnQbTHv/TAzUzJgT62g+UH8sFdkAKwv8Vz5R9BgigCV2AkbyDPzH54nIN+Q3J8Mz6m+NHowLMTaTbb64os1CSOp6ixxl4iDfpM7emM0RewnBWXpAkyun1b9QMC2iEnDmsVhdPSLG9uWPYPy6gcoPPb6XxjGect9g1dDSpz9MZqDlsMQ1EcXBX0I/DERNSNx5HphWkuyapQmLeoJ/L88RPltyog+WPa32Me2NgnUYtWuCm0wOtw1ibg/0xr/ALLblAP92wdUpMDYLHuDz88YFaoPufTDlKQGwF+5Ov3TH0wJx2lUGUzBiwpN6ibT7A4dLnG/gXCTtlxXRlalPugjVhoRgdybsdrhVvvzGCUp2RJFP4Y4CqACY5ASf6YsGQLEDwBVPuf0GK5kXCaR05bziy5ZxEnxHzaAP1w2S2CQXlmM2ne4j9cJO0KGN9PWYjD+jUEj15D+zgfilEkMVJsJiTt5SSJ9sWlsDe5yjilyQQf1PkD163wtQkGRh5xlZJj58xPp+mEsXxExyLl2E4lZss8Q0tSDcnPxKP5tx5zi7Kk+Xtb8RjjNKoVIZTBEERuCNj7Y7D2Z4qK9BX+FxKvcGGABmGGxBDAeeFZI2DLYPyVBeZj2/rtgk06YklvnfEtJEYXWTzaR+GkYlOTpGIOmesmfcDGduiluCNSox8YAPSB/3LvjB4fRbZ3kbAFf0wyp5AciR6zf2OJqOWEb2/ucUsrRekq1eigfc26n9LYkq01P3vkQPwGGeYySFubf6fznEVXJr/DvysLYd6lIrSB0qazbUfMn8PCMHUqdwdM+Z/qMDnKRsD5SwxNQpjYIs9d8JnkCUQ9Q07Rj2NEUEwF/MfLHsK3luElQBU4y0x4cRPxpp2XnsMAfExuPljR6Rm7AdDGOp6cPBltjCnxad1Hy/rgqnnlP3foMKaeXvMg+0XxItNliHG/Xl74pxj4JuOFzyrst+g543/2qByPueuFQRxzBg/O+Jo6xHr9cVoiTcOPGovo+TfqMVPt9xHvauXAEaKdQkTzZwB05JhzmDyPvfFP7TCKisBYqeV5B2n0OLcEty4AmXMeV/cn1OLDkWgCbE8uuEGWXw63sAR4t4JsoUD4nPIDFl4dwnMsQQEpeTJ3lQjq0kJTPl4sDklGK3Gxi29hhlaLN8Ksf5RIxLxDh9UKSEfYzafwGI6PAFqiKz1KoIMvUc6FAE6gikDzBAGKdQ4XTOR79csUdHYLVQMjOg2qeGPoSDA2nC11EXskH6DvkV8YYMWBBBFiIgzzBXFYdYOLOvEe8YU6ziuCdKCodRJsAoqD7RSW2LagLYVZ3IoZZGPOVaJEcw4sw9QptthkWSqFwGL3+zTNiatMkyUDL0BQ/XwsflijfurbKR1Fx+uHHY3M91mqDysd6FIIkMH8BBPIeK2I6I90ddCgG4InYwDt5nDSlmCoEPHXX+V8J0E/EpUTvy9xaPWcTIqzvF5+Ikf8Adi3jXczamMGzRm2kzzi3543TNeEkd3PWY+cDATNP+a+/9nEWYqEch8iT62OFvDFhKbNK2cAN2Av/ABW/TGanEFNy6e0fphbVqX3J+f64ytGZF8F6SJqCzVpkfdJ8wP0xKtVeqqIwsOTafhnGVoXjT63GJ6KJrHVGrJhmBHpOPYAy50kztPP0x7FPElwglMFSpzIv6/0xlWBJsJ9efyxLQytgdMA/L6WwQckNitvcbe2I8qsFRIFQfwgct/6YxVqL5H8PnGJ0ogRA+fr6Y3WiWsBPlpnE9RMmkFRoiALH+P08sbrf33gi31weMgRuh+Ue18aVMptZrdYH4YvWiUL6zN0P4W+eK12hyZdqbarKSWJ+6ukktHkAcXf91UfdHuWn5RiOrwwMhXQPECJv0gi45gxtgtcWUthX2OyCikmYbSWqL9lLgLRpty1f8192I6ATAGLMMqSsBidRjYFF5ybglfLniotksxkcm2Xy+XbMKzxTqOVOg1CIRaeltUNJliBuTtiejXzdLMLSz5od8aX2a0v+OGqKGps1grwPDa5JxhyRdts2wafBY8/xCllqdWvXLCnT8EsI71tIkINtJnTPkeQk0t+22cimn+z9Jqf4Smk5BHIUyQtgosAJ53nEWfpU6nHTRqVHqrQU9wtQlwtYKrBFVmAJIBIkgEhZ2GGXanJ8QrUmZnp5jVpXL0RTUNTdmM1HGtlDBbEkmL2F8VFKJbdlZ7c8EFMd5elWbxtRIuATujKSGUNaZtGFVGrl8yiGrT7t1ZRWqU0MVFJuWAMhiN2ExM4vXb/gQpcOoEAM2XVaUwLKdwp3F7DcY5/w2kRSMMRIJMb7/QEdZG2G43qRT2A64apSKuKeqmLKigFDpuvUiBz2Iwf2ZoL++ZJmUFu9U2JF1Gq8XBEA/LGnFi8GtWqd69dBoZR4YY7xYqwWTF98S8LzdOnnKNSqQtKkBLKpPig6YUXg7RynDYgSOuLlmFxpvzNj9Bjbu3uZF9zqEfLbCJP2hZQ3FSntMNIM9LiZwTT7Vo6h1RWQiSwII9NuWK15PBmcPI1FI9VJPOdsCvQa3iU+pI/PEdPtSpiKRvP3tvpznGG46hP+EARaTB/FdsGpS7k0g60mJuEN+TYnCHVYpflr/QY1TiC6iYXyt78hgilnQQYEYvU/BKNHp23HtfGBTA5ge+C6eYBG0e8n8MeqVJHS/uflia34KoErho/MY9iTncD5kchjODtlIX0vuwfrHLoMb1Kpi5v6/pgemQYLCOgnGGuYUbcsRxRaZIMy0X+jfpiJKl7qQPMn9TjyKfL3n+zj2l52t0n+uJpiS2GI0gaWMzyY43791MajPm5H54houOannt+POcSVUMfC2/n09MVsQHzLsfvT/qj8JnEas8/EQOdz+eN61NT1J6AH6xiApF5b6j6c8Eijz5VKsLU16SbHkDPxXJBI8wRgTiXBqgpd5w7LaQ1QZisFgITQIcBTrJnUGhQLGQQLY2zldKS62JQbzt/5wPwftU65um+XJbK1qiq9KB3mpzoDC8ANUI873xn6iL2cTRgfYZdvMjSqnLZtVVwzoS5XUO5I1Fn5QqiRJ3gbkDDTKdsspQrNlsyj5JxF6hDKwiQWdZho5G3niv8AD+11L/Z4yi5OpVqU1FLRpDUS7OUQs82WdNz1wj7IUK2Yrg5jPGlXSKaK66nYENKkMIKyhEbiRHTGVYrW/Y0OQz/aL2haovcU6mXr0KhDJWptBEbI6kkA89Xptit9mqep4PhKqdJKyN7gyRY7HpAPPFx4h2RzR+1pV1q5eqwPdoiqzC+l1VtNMV/um6yPSMVXL54LWXSWpQSrar6Sp+BwTBYRBnoel3QVKkA3Yrz2mnUY6FdJMowMTzHhPhBvDC49sScHWma1QQWplfDrvuB4SevRvLEnFEYViraQWMqRsZ2KydtrAj1OJqecXWTAR2R1qBZAlYhisCNX0Kg4auQXwKs7TVgQRDIHGqZ16WmWHUAwSN4GAshnHoOWpkA/eBAKsByYHf13wdULnu7+OmTtaZaS09RcHrgHNgWgABTp9Y2+hGI9go77F74BxynmSFCrSrc6e6t50zAmf4d/XDuhTGo3FrG17G9p3xydlEqD8LCPrY+oOLT2a7WBZpZwsVUeGsFLOOgcblehuR54mrYXPFXB0Cnl0A2vykROJKOWQ7oZ2sPz1Y14U1OqpejVWogF2W8eomR74LpohE6p9P1nFKbXK/YQRNl1NhI8mJ/XDCmp8o6jpiJVGwN/WYxINXI/n+eD1WUezSkAaTGPY2dzYGPkcexaZCoUAGkgr/pmfrieAd59JgfOMSZdDC2iwvp6+849Wog7z/flGGFGKdMTJUD1bE9DMAGRpN+ZE9LCMRrTsTB8rY0KxM4oIcUcxquVQwNr3Pr8sbiqq7U7W5/0wppExa3l/Zxozf5o/D6HFabZQ0esIspnl4v7nC3iHEBSTWwsI8OsCSdhtN4wBWzZB+OwvJ2A6z5YrHHM1qBdvhFqYIidpY352wM2oL3GYcTyP2XIp4zxR8w8kRvCzIH8v64NfibdwNCim47qizjYRdXEDfXBvtBwjWqF38TNsOfsB+GGfBclmKgrqqtpakajwJK92QwYryIuRMEwYwrfuapJJbHSOKkcMyXc6kFeuSWZVmZiH0zuzaoHn5YoHHzcEqlWrWMd42pm1Mfhogxp0tMc55m2HX7UM13mby70wWRaRcMDIfSSQyxuNIn3x0Y5eitDL/uyI1PQtWkYBMC7QY3gwT5jC+FYK5Ob8JzOeyb06bMWSo2mCQYNWDFSTHib+LmSebSw7W8KWtl14hSSHJ0VhcyIAG07NIk7ArvF7F+0rLUhSNUiXelopkQNQkEA+dMgm4NmPTCrg1Yvkc3lC8s9KVqAEWqWYleRSrZhuJGLTfJWxSc4W0IGkC4kdNw4tAfkesYhNM1KikkDTY85W0QbRz32nB9E1aFTuhCMp7t0e6s0zpYfwEsI3FweYwJKmGRdOoERy8J28oBA9sE7qyNmHoaWkC5ET0+XKMAV6X2bSDaoxF7RpXy3kYbV3CjpyAnp0+eAeIDRQpjm4NQnn4iYn0UD54CLDxrdsT5imJtJAtPmL/riSpZ1b+NfeP7H0x7X4FEX1m+5M41Y2Qxt06+v9/XDAjbI1XpVlem7UnGzoSCPluPI2OLtwvtqrHTmlUE7V1mPSog2/mX3HSiVCSAY2/LBCeOY3EEH6j9MWm0DLHGXJ2fLZpdCsNJDiVKkMpB5gjB2SzEg+tv7G2OPdmeNtlWOgaqbGalKSAwjdeSuOTCdgDbHTeGZ1KqipSfWhMdCrDdWHJhIthieoyTxuDGmbpwQRjOIzqcgG39zj2JVcgoVd2AZ1MbCLwfpjWoqn+oP4zjVK87BYB8remMgkxyjpfDGgUTIoPMbXF/bnjapTWDA+VvyxFVcX3v/AH1xlq42k/j+GIWSLRGn4WB9B+EYCzqBT8JmOf8A4xIkR+MTb6YVcYrkgU0u1TduiSJg9WMj2OBclFWw8cHOSihPm64rVFoASjSzkbMi/dHUFoHzwL2sdSwpBh4SCxG8DkB1Yt/04Z8JRe9qMBZQtMe1z+WK1nquqq7m9/wxm1OcrZ0ZQWLHUe5jhuWeo4p0Bo1fEwu2nnJ32taMdU7K5c5Xw5Wmamr/ABKjGEBBgyTeo/yjFU7C8Eerqb4SefNVtcdDb/xjp+TVVQBFCoBaDaOt/wCzjmdb1G+lC4ROddpOz7UHpSPAi6aTqLFJLAeTpOiIOpYPIgveBmrSpd38KO2qm8Fhlnc6QrCb5ao62IPhMibDDrjdZGNGjVWe+qfDyRVBIc3EEvpUGdziuGorZTLo8IO9FKm1pFOrmNB1DURoKLN5Ejyk6enyuUVqAkgatxqrme5SqAtbLu6OjkArWJfTpY2NNklB6QcQdqaCUaS5vLR31NofT8JBBD0qk/GIIIm4DwTMHDT9oC06GaoVZWMzVNNwBDIvfIRWIMq3dutgRfUcS9os9SyyZimrBmq02dAbqfszrCRMspIaOQbGpICyt9uhSL5WumqXySOQD4oV/AWJmAASPMDcRhA9XU6gRDaiBvctM+pn+5xY+1WXo1MnlM4umm0UqdJFMto1OdPQ/Zi46yL4rdbSNCgCGBK7RpDkAeo57csWydiPPeJkQGA5gnooux+QP0xDxmuKlYxGkXFtlUf03xrTqSalUXAimp5ajc/SL+eI6FIDL1Kp8TVH7pPQDU5HXeMBRohH4f3MZLJs9DWII1GfWYvgPPrECIiPWZ3+mLP2fpk8PeY3JHohkD54RcWo+ICZkSfLlHnsfniRlvQ2eOop+UDFLTI9P188YociOa2IPOemJ6wPd3vvBxpQS0mPhsOd/PB2LrcxlXlWDG4E33PWDyOHfZ3j37pUZiJpPHeDn5VBb4lkz1HthDlaPxbXHvv+mJ6qADyO17z5+uLTp7AyipRpnbcuRqVhBBEgg7gix+uPYo/YTjgAGXrsQo/wqrEaVsSabk7CAdJ9umPYa2nuYnCUXQzNIzctG/KMTUaY/wA0+o/PEZoG0qTfeZ+cDBX7tN4Btvf8IwxijNKgJkl/ZgP7GNaygWDNMzZwPwF8ErRAFlHliFqUE/ri0rLbBGqCkpdiYXlMyeQ98L8kS6NmG+OqLDoNkUeX64G7T1NZ7sEwgAN5mo+w3tC/9xwRxWp3dJv8iG0cwsD64yZ529KOr0WJQjrfNEXAUDUtQ5s9+o1FQfkoOKfX+JxPv7YuXZQf7vSAFtAMeRZsUcKC5XzwvHyw+qX4cTpPZKB3WXUgmrdyLRSFyDB+8YX01Y6Cy6mA5cx16DHPv2bMtSvVqA2AhBESqqqg/OT746BmfhgT4yFkb3N49pxx+qX4tCYcC5aa1lrO5OmoQtMqIZEQaw48wZbzgDFA4pw2pTpOGAZEXUP4HV4Nuik1AQd/ERErfqGbIp0KrgWWlUIA3HhMAH3whfhwWjl/EB3Cp4ZEq1JkqI2k/EqlVtItONHTT8+QZHPePcDqVKjUB3j1aFyrNIC1LkG8mSACYEMNoIxN2YzGulWpVT4KYQa3maLtNNag0nUFj7NjeAASGEjDHhmcqZbiRzdcqVrVWpVGgjunADhWXdVkBg1wQT0wBw7JvTq1nNPvKLzSrrr2HeawSYiCslTt+XU2SE2e4bkqj0VouNLUjU7l7fDSesdDoD4YYP41kEaZFllR/stjSqVDqCLDagRAlfgIPMqBz5+WCuz9KpmhmwTSprVctULA+Il5amrqbJI2vFz5Yc9sqpahRy+laId0+yQkhZWWlmgsQg3gb4GU0paQlFt7FIakVoUkg6m1MQOrEflAwy49lghWgASKFEMZNg7kzHTnbzwwynDlqZka7imAxB26gH6H2wD3HfZLMZw71KpItfQrBRvttgNVs6Pp1F/ey/8ARz2Vyc5MKT95p8hM/hip5glqpMH4p9IEzOLz2aoxlFg/dJvzxS8llWqVI2LSPTU0H1hQT7YkXu2XlXwxQRxTI93lkb/mBbf5ni2F+Zy5TUdht8rfji58VpirmqNFdqaGqfbw0x84PscVTtERqgWIsekzf3xcX2AywSt/oLMp9642H9jE2ZWVHQn5eeIe7sDzt7yYGCK/leOnI4PuI7GaGzkjwwoPrM49iZQFpA2GptR5coF78gOXPHsSypI6e7KDMfnghWnfAbuwOwB6cvoMSpVIE2xuaOUiZnA/it9cC5vOilTaqRMWC2BZiLLfl/XGatbmY8sVrtLm9TwDq7rwqOTV6hAP/wAFt5XwE5aI2Nw4/Umog2XVtNFnbxPXVmJ6kMR7cow040ZVUuNYe/KQsxiHjFL7OBydfxjEnEW1fu521NPuUNj9cc27Z33HTFr5EfY+vNCn5LB8irzHlZximZlDTrVCfuz7wxH5YsnYZ9Jq0rWIYel1/wDquFXaJYaowt4iD7wbe+Di6m0Zs++GLL9+yjKlMq9U7sQF/lA3HqfwGLy8hJXcbepED8cVL9nlWcslPml28pNgfkTi4725SD/f0xxs7byyb8iY/lFfat9OVqLAYM1OmByEsBJ+f0wWtBXr5hWkhHpuFm10ESIuJSY2kYX9pAe6pWHizNKRHLWPyGJ6ub0cSRDYV8qYPVqVRmAPnpduuCgm6S9/4BfBSP2oJUGYhiQlRqbpAlToWG1GbMDFiIMg3i22a7rLcLzXdwrVkWkKf3m1kkvpPI94QsbCT5YZ/tRy5b92dRLE1Ka7QWYKV95mB6437ZZNWr5LJKSV1CpUBNhRy4hVAA2LOT7Y6Cyfhxj97Cq3bIexlFgtVGUBV0KREeIKIsSbhYk4V8Z8ebomG2q1JJ3BbQsDkIGLNkqmjLPW+9UL1LCJZzCR5QFA9MVzOL/vrL/yaVKkf5oLN/3DCYT1ZJSNfTQucULOJk08tmHNmqjQoOw1HSOXQk4GNEpwekBbU4PqGqH9MY7a5kk06Y+6r1W9gVQfPV8sHcUyJXJZegovKDqAYk+0nbGuOyRqybylXZV+rJaFc0cgrHcUpgGYkWAj1jG3Z/hnh7wg6oMfmfLdvngXtSdRoUFg6mW0bKkdOpjDTiVayZdPiqeEkW0oI1t6wYHmRihlfF8q+oHw5oWtmX/4hlf/AGqYIUe5k+4xUuIuXcSdhB82JljfpIHti3dq82FQIg/hheQAsBPSwxXcjlmMtchee0ndj6YKPkVl3qItrbxJIEX6RytgZ5NucgAc7m3rc4Lzlp6Eczt/5xtlsuAod1a4lQNwbi/MGOUbYZ2MzVsyWjYB4jSBJ1W8r7ScexookgGNS89pJB3PocexELnydGQH+x/XG87XxhLb4GzufVPDu5FlH4noPPHQut2cpRcnSNeJ500wAomo0hR0j7x8hhVw2gDVPMUfDqO7VXhqjHz2v54Ky9MyXYyxifQbAdAMRcEkGohB1Bi1xvqM298c3Nm9R+x3ul6b0Ur5fJPlh3qOr2OpkkexU+0j5YESqXywAHjpMsjnY3gfMY3ev3NYhjZ/FE7jqJ5g2I9MTZle7Y118SsPtAP+8dbC48pwo08r5bMWJV7nPxAC1CBPXVsR/qAws422sV7WkxJ8pnDTtUgenTrobL020mCD7EfXCdqmupUBUfaJqg2g6b/lg4+TJ1L0px97+p0f9mqf7tUqG5qVmv5IAoHz1YuFCpLH1/IfripfsyqluH0pI+J48pM385OLVQaxb1P4/pjjZd8svmIX5ULu0jHu6GmJNdecdeuEH7Rs21HN5WsljRUuvnFQhgPVZHvh92gcf7ovNqkxEm0D/wC2Ff7QsuKlMsPuU2mOUm1uknljRgdZI37i5/lLTnMsKjUiNqdQVBIv8LafT4hik5iu9XM5qul4AylC03nxkSP4m3HTFp7Q8ROWyzuPjCrTpi/+IwCqbdD4j5DCThOVCGnTBJ7lVZiebtNj/m3J9sFHZORPYNzCAGjRk6VIZmA+5SA/EwPTFQyFU1Weqd6tRn52BML/ANIUYecezzJl8xUXdh3dMj5A+hYn5YRqe7pmOQgfKMXgjsdDo18Tl4QmzM1Fztefi7ujT8wDB95aMW/MZeSjX8BJ8pIjFarjwZOjF6lVXP8ALT8bfWBh9xTM6KLOZOkFj1PQCedvrjWzRBLe/a/8iHJg1c+zQdNFQB5MTPz6+gwxy1We8zBMhpCW2prtH8xkz0jCbhiMMsAT9pm3ljeVUjxEeiAkeZGCO0WdFNAiwLRbkOX0GI+aKi6Wp/P68fsJOJ5gvUBjUzEBfcWHoPi9Iw6KLSpDqLfqf6YXcMyugmtVMSJUEXjr6np0A88SNUbMsTdaQtbn5D9cE/AqFq33fAtyyan1sJpqTpB2Yz+HPG2erxFSf9JFzeJPpb+mG/EKQVAVXYQFAsTy9PM4TNSKjXUYmptaw8tHpg07Ezjp2JV1hNQkknnaLSZiwJOMY1TiDMkEXkktO/qANh9cexe4uVdmdHzRVUZmJAUEna8e/tir0g76mFmcyTuAOQBPIemD+PZjvavdD/Dp3f8AzONh6KfmfTAVXOmyopLH5R1JmQPrg+oy6npQPQ9Pojrl34CFylQkfasPIKPzGNnyTsB3ji10cDQ6nqDMe3PA1Phhae+qsR/BTJRfcgyZ6HGn+zciGtRD/wCVVZ5Ptz88ZjoO64+rHVXJrVTTVAYdRa/8Q6Yrj16uRca2LUjsx5fzR672xLSy2WFqFarl3B3htHowYRFt8HHNt3P+9Kj0edaidQFzd1Hwx/ELXuBi0A3e62fnn6kFXhoanXFKBSqpqCj7lQblfJhBjqPPFMWqCKTmw2NthsZHsThppOVfu1fvaNQaqTqfCQDcQDGpSb+owo7qQ0RpWqSeoGnV6xYjDIqjJ1ElJLajsH7PCqcLoEmQEYmP5jbFnAHdkcvhP4fniu9msto4fRH8ShunxPrOLLyF9yD6zfHEn+eT92L7IVcYIbO5VI+FHf5m09fh+uDM9khVRlNtQAmOhBwBmL8SX/2Nuf37+mGefzIo0i55bDz5W6CCT5A4N3arwD2K/wAbzS1c2dYBoZJddSfvV6g8I/0py56zjfKKyp4v8So0kTEMwmB/KB9MJuA5XXSopU1Fq7Nmq8/ERqBVD1E6R6SMWHLjXXYmAtJZJ562Em3QKP8Aqw3J8Pwrt9/5KjvuJe2sCnQojm4aP8qkcvY4r3EDrCoJl/PlcfifpgrtPnO8ztJSCIQmOg0kD38WIsplCaq1CYCoVA8ybz5c8Pwpxir+Z0umV43XdmigPxCIBFCgI8i7fjAGNO2bM/dZdd6rgG/3Rv8Ar7Yj4HmV/eMzUYwWIAm1gT/TAGa4mDWrZixFJdKeu5+sY0dwm1ofu39P9Duky947j4KX2SDoAAXPuYH+nFTzWZ11WdrhTF+s2AHPDDMZ3RlkprOprm3Nrk/MnAXCKJhqnhUIStNjca+bkeW2Liu4GWV1FfNklZJg1hqb7lGbna7/AKYMesqrrrsqryTYDe0DeMZC+EsjAKd8w+7zyprz8sEZLhmkhgpDHepV8VSI5LMIPWfTEbLjB3t9/f0BnzdSqAaalU5syb+cmAPriGjw1zDd2XJ+8zg/I7fLDytQi4Rqr9WMxbzgD2xhqVdtyqjoTf8A6RilLwFLHb3ti3/Y7lSGRB595cf9OPYZfu9cLZlck7X/AKzj2CTbEZIwi6aZCahVZA1O5n3NyTgvK5fQDG53P5YByT63BnlK+m0+5k/LHu0GeakgVLu3w+R6+2+F7vY0aoxjq7Inz/FadLwky/JBcn1nb3+uJcnwvO5kSQuWQxCkFmI52sB7jE3Y7gC01FUgVKryQTe/Msek+/zGLsxYeFfE55mdI8zz9FFz5b4Tky6XUTBPqJz9kJch2Cyqj7ZTXfmajEr7ILD0GNcz2SpUipy9NKDfeelmdBibHu6iFag3kEjnBGLJTphfEzlj/ExAAnyFh9T54hNKiwkUC+4skTHSYHXClmlfIndOzmHaTId3T7tkRaiuaisnwVZGksnSQACNwY3sTXKMkOR97QBOxLA2J9Fx0PtlwJO7Y06FakRNQEU9SEgeLVpLaZURq6xvihiiBTpsn3jUqHqEBCqDy5NERJbyxvxPVCyTnq5OxVV7vK5YARFNAARe6MJ6/en3w5qoJUfwkAewtit50dzXytJrU3qA0x/Az6Q6X+7qMjpqI6YsVUS672BPlJIGOPkjTv5sNOxGlQHijgbigoMfykifngPtlm9ZOXG00km/+JVby6Ug3/yxJ2cU1OIZpydmK/KFAEco/DFQ4xmmf7SkAxq1q9ZPOSKNE9I3v69MasULmvZIXJ7F44UFVKuYYyrbRyo0pVRPmQx/1DGM+7U8oZMVKpAPPxvuLXML4R6Y2zmVATL5YbFlBgxKUhqb2JA+eF/bTNS9JOYIaZtrYlVNt4Go4UlryffYvhFFeoDxBtLalBZQZ/hVQRaw3w6zzaaR5bAeZ9MI8jRHfhxtLR/fOwwV2hzBUqojww0+kn6RjoyVySN/TT04X8xTUmnqk7kk+g/oML6S6u6Q/ebU8dJk+/K+GXE0+yURdgB6ajf2ucBZTw1WbcIpmD7D3scMiKm90j3Ec0CzsIhBC9Ji/wCWHXDMh9ij1dIRE8OsQGe51uOaydufywr4Dk1qsatSBSp+Nwdi0kqD5ACT1tho2UrZ11qFaoy4aNSoWC/5mHN/LlI2E4qXgKDSXqS/Qjq8cpK4YnvagFmbwqv8iCW/vfGw7Qu/PTfZaLT8zjo3Z3guUQfYZfLvp+Kqave1NXSoGpgq3sB0wdWylI1NNWhTQt8DpBDG9iQo0t0EXnCPVitqEvqsnY5aeKxBnMsOZAAA9iwI+WJTxYafE1YDcEoCLX+JJxdOL9lJOqk5Uj7vX3P4YruXyRllHhN9Sn4SfLofP54ZGUZLYD/lZEwZK6uADX0gbhrCfdcexDxBCkkRaApi3nqG2qD5csZw1JVsBPM5O2QcHr/aEDfSf9KDn7k29ThfWz+quz7gDSAenMj3Ee2JeI5sZdDTUzVqAGq/NFNgvrHL1wqy9JoIAlYkMOQjfr7+WJCPcb1GT4dH1Lx2Q4v3afFuTKk7nlFsWivxY953GWTva5UM7MYp0lOzOwB1E7BRvHrjkXDK5D6t9KFp8wLYedneOVcuBSnSazd5VJHiETAvzEwOknCMuBO2jNGXY6jlaO2o944vqIgTzhQSF9N8T53MrTBNV9IOw+8fQC5PpirntK1Yrl8hS1VW+Ko06aSn/iEbx67nbBQ4klBjRoK2bzQA1Gxhjzq1Phpr/lEnyOMfpNPf7/oO7DVqVWVxQy5RPvVcxV0KBBvA1N8454o1fs9UaoHypSuutZOX1NTVtRLNpfSrsGuF1238sXWpwYue9zc5hkulBQO6Vv8AIjWZtvE5+WPfvq5otQY5rI1kUFfGq+GfiTQSGFueH4sqX5V8/vkjgxX2qztGvmaOp6lJAChaqhT7QuuzkadQ3DA2IxYeB52pULrW/wAWlpSooECZMVB/lcXEWsRywOM+4y7U6ynMsqsCAABWibBTbXAPqRa9sJOzefptVWrlX1KiFKuVPxBDB+zmD4CtkM7kArgMmNTg62ovdM3ymfajQ4jVBh1DMpjmWqAX9YthJXoL++5TLoSVRMqm1wVLu0jcX64OrVw1HilNOdMVFImGXvHIItsYi223LEORrd9xqkfEITVfmVogX5bt15YuCcdTf3sinuXI09ebF/8ACok/6nYi/lCnfFU4pmu9zRgkqoLtaLCUT6q5+WLLwzMD/eq5Nu9ZesLRTT/3Fsc/yeZYHNM0SCqgiTPh3+ZPvgMEGm34RcmRAhs1SCksoBbaI8J8zJwP2gBNWoADYc/T674k4QVGfpRs2tBNt1aPw+uG69ksxmKzuFFNP43sGIt4R8RjrEeeNrqLt+DRjkvR/X+CucScl1Hw6RN9rAj8WGJuF8I7yUC1HUka+5Hi0iJAMFQT546hwnsnl6R1sgrVDu9QSB/Khso+Z88WHl/cYV/yP+qFzlbZzTJcLy5XRlD3j0iW/d82J1TEtKxqsALyBbbDbhnCctXNqbZatSBBFKoV06jJgTBUtcgjfcc8MO1XCRUArJK1aXiUqN4vB8sKamb72kmfowtSidOYUHkPiDR0BDT/AAnyxG7ViXZZXyyu+mqSK6J9nmE8LlOoMEGDEowKmNr42o5glu4rgayJVgISrH3kEko4O6SY3BPLPeitSWonxDxISLq3Q+R2PUYzmaK5ikNQKkiVP3kbqDyINvbCL7E9yWoCP1xXeNUiYcSvQ8wRuD6HpuCcMeG8TLh0qWq0jD8tQ5OPI8+h9sLeM58EhVAIm59umLx2mVJCbi2QFSnJuecDz+vvj2N61UEENcATA/mAsBtj2NcHsAyk0OC1KzkhmJZpJCgDUbkkmygDmdgMQZzJVMsVB1C00w4UiG3KkRa3zxcuJ93Srzmu+fT/AIbUqlQa97FVWzxEkE+2JaPDc1xGrTrKi5TKU00UzUXW7KWliqE89IuSNueJHqZOdafh8/4r/QyUFptvcodBikOsNvY+EgEXgyR5+2I8zmT42VT4kIGpSYki+oCBsL4tXaDsnoNTuyYUkkmSAoYgwNIuIkgGBIE4roovTa45wQCCT1BX4vmLY1UhYfmuMmnSNLKylNfCHWz1GEh6rkC7bx/CIx0LsjnMlTy6JSqIpIDNJhi5iZncyY98cpp0QZUHwm+kkhltuG298a6UidWmBYKdUmbyQB9L2xny4FkVBxlR2rP1Mv43bMhWAjw1o0nqEmDciZBxXeNdoldqCQNTg93WgRqAEpsLPqFo/DHMw5j7OXA+8TYDnKRMb3mMWfMv/uXeOyAq6aSHB8SsD4T/ACk+2FehoGRdmuY45Vy2YfU+sVDqQNBGknYxGkgzB5yJ8zi65llzOWIo16aFmDGC2kWUwDP83LzBwTxTs4/EKtA0NJRUc1HmUUlhpQHbVAJgEwI92nEf2eUKNLvaRNCpShzWLSgA3FVR/wAMyTrW4O4jB6Yun3Bc6ddhC/aDvKi/u9OpQq1EZMzA1KzMdVlYHQxhpP8ALvhPls66VzUSuyvAXvtSTa0BQsRAAnB3HeH5io1NHpRmiqlFBBWvSBLagT8ZidzbY7jHRsv2XyrIHVqtQOCLBAZNimjR4WBBUgkQZnaxWox3QD5KLk+I1grU/wB7mm2olYpeIuZYk6bEmdsRrkVUMKRaGu7d4SNXUHn6emL5lOG06QKMqmWOmrAcmB/g07DXVEGWII3N4IGz5bL0pqABKVKalRmvEDaJgnf1MYH1VHhEUW+4k7PdhaVKK2ZGopDIrVCVpxcvVLHSWnlEDz5XQ1xAd3WGiDqsZ2gneeWEKK+db7amaeWUqRlzBao48Q70ixjnTFhaSSSAzoZxqtT7Mr3Kagzfx1NtKXjQvNhzhR8JxkyuUpfFz+yGrjYOFUSeXL188YeoOWAV4ohTvNdPuySFcNuFMMTIAs0i04rnE+2tKe7yg74gy1TamnqeZt5YqMJN8EtD/imZpU111qgRIIgmzTGw3Y8h64o3Z7i6pmqyJQijXpvKHmU3LHmSjEYTcR4izuahcVapjxkQiDpSUkyAN2MTyxpmmFQtUDw2nT9qzlgs3Cx4YaOQGNscHw0xcposvAO0Yy6mgyatBImYuDG95tB64mXta/flVWAwBAJEA3uPI4p+W4eoM96rEwTKFRzJAIJiOuMdyxqWdBM2AY/MyMV6CsHUPuL8bdqveSJUi45qYDDpBHLqMZzPEzoLEnUCvykbG19xthEaOtmVSh0qFLCdM81BM+LblFxglkZj3amNrUZLmDzYwACbbe+CWEpyDcnxNpqPHeAGAIkSSJ23Npx7Fo7P5VqOlKgSgdJFMBizgAzCIoCraZa5O0xj2C0xXIOoLpq1Ru7ViF3cg7Lz/wBTbTyE4f000gAbAQB0HlgbJZcUwYMsTLHqf0GwwXjn440h8pWyucUpstRmX1slQf5pLpUAkGYta7G8SzyXDQoLVEFSrVGkIS0BRe5aWUbaulhvMk1MmveCsVDMqwBpGokGR4ybDy6wZtGI8sKt2qKVdo1BGQ7bKHJ+ETaFEyTMnGvXsKYnyvZfKo5GaVA1mTSNNOpJM6ZlpWANEyN7zOJ812ayg1MuTBplYbV9mF61ASC8H73hO09ZbtlVbei0n74cax6POoe2MqteSGqMFHwlTT1ttdiVhSNrAzvI2xNRCl8d/ZzRRWenWWnVb/DpgGGJnSAbuTexCgHmOY34Z+zvLM6mcw+m1RqtnZhEIp5ibkiwsLmYtWT4eabFaaBEI+MvqqJ1RIEAMPvWK3F5EHvlk0FSDpClYSQQCIOnTcG+4vgZZJcJloBocWylJQiOqKg0hVViAATtAjeb4xmeLZWoUms40HUNIYCeRIKmSIt0JnAqdlsmAF7qui7Ad9VgD/S5gYl/9M5TZVrsfLMVY+ZcDCrl2oZ+H3sC4h+5VIHeOwDM2k618REFqbqoNJ/5bGTIvIWdm+JBUrUq9auxpVGJYFw9dXPgJ0wEESCZvp5Dexf+nct95K6+ff1CPmrmPfA3/orKu0ipmgQIkVGEjpqKyQDffBRc2mnRG8fazeaVRfsS9aqt1XXUVUiIjVGlRAvufS2EPGuOoVlftER4VFmKtVTclgIaGBCgSJEm8Q+r9hss4Cu9d1/hZ5EdDIxmv2MoOqq1SvCGV01CsWj7kf0wcbTt/wAlOUeEVbM8cq6GaoUp03AApkhHKjemjaiwLzdyDuRffA3aDtalULTpuuWoaB9lT8VZ+WgCmYROUC8dNsWFP2X5EEkB7+h+pnDHJ9isrTACioPMPH4C2I3Hsi1JdzmzZJ68E5ZQv3Fr1GRVjqgAt5kn0wcvAKtQBKmYyqJp+FGAUcrAR4o5nHQ27M5f/wDN/wD2b9MQngVCZK1lFt8wwM+/hI95xSy5Fwl+/wDRb9N939F/Zzyv2PBMjO0gegqQs8gBM4Pp/syd1VkzqMrAHVpZgfQhxIB/u2Lk/Z7Kk7Vj/wDsNHn9/bDhX2CqABAAHwgDz/IfPBxy5HyLlpX5bOXZ3sDmaezCpEQoDDcx/GeknyAwJn+zlTLJDEz8KiCxdosF5sSTsJtjrlVDoYKdLENpY3hiDDEc4N4xSTlK1WqzMRSpjwmozGtWqAWPds9qdMkGbEEz4cE8jirkwVu6RVl4cECqzeQRI1O3Qm4HSF1N6YsfC8hWTx+HKoCOUsTy+K+rzNxywzyaKktl6ZLkQarggwOWphqIH8KiME5XJkEM7Go4+8RAH8qjb1ufPGXL1je0dhkcS5ZnKZUKZUaZ3m7t5sTt6Y9gwDHsZKlLcO6P/9k="/>
          <p:cNvSpPr>
            <a:spLocks noChangeAspect="1" noChangeArrowheads="1"/>
          </p:cNvSpPr>
          <p:nvPr/>
        </p:nvSpPr>
        <p:spPr bwMode="auto">
          <a:xfrm>
            <a:off x="155575" y="-1371600"/>
            <a:ext cx="2371725" cy="2857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57" name="Table 56"/>
          <p:cNvGraphicFramePr>
            <a:graphicFrameLocks noGrp="1"/>
          </p:cNvGraphicFramePr>
          <p:nvPr/>
        </p:nvGraphicFramePr>
        <p:xfrm>
          <a:off x="457200" y="2819400"/>
          <a:ext cx="4419600" cy="1798320"/>
        </p:xfrm>
        <a:graphic>
          <a:graphicData uri="http://schemas.openxmlformats.org/drawingml/2006/table">
            <a:tbl>
              <a:tblPr/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sz="2800" b="1" baseline="0" dirty="0" smtClean="0">
                          <a:solidFill>
                            <a:srgbClr val="FF0000"/>
                          </a:solidFill>
                        </a:rPr>
                        <a:t>Proof:</a:t>
                      </a:r>
                    </a:p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baseline="0" dirty="0" smtClean="0"/>
                        <a:t>1. </a:t>
                      </a:r>
                      <a:r>
                        <a:rPr lang="en-US" dirty="0" smtClean="0"/>
                        <a:t>∀</a:t>
                      </a:r>
                      <a:r>
                        <a:rPr lang="en-US" dirty="0" err="1"/>
                        <a:t>x;x</a:t>
                      </a:r>
                      <a:r>
                        <a:rPr lang="en-US" dirty="0"/>
                        <a:t>=y⇒(x=</a:t>
                      </a:r>
                      <a:r>
                        <a:rPr lang="en-US" dirty="0" err="1"/>
                        <a:t>z⇒y</a:t>
                      </a:r>
                      <a:r>
                        <a:rPr lang="en-US" dirty="0"/>
                        <a:t>=z)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dirty="0" smtClean="0"/>
                        <a:t>2. </a:t>
                      </a:r>
                      <a:r>
                        <a:rPr lang="pl-PL" dirty="0" smtClean="0"/>
                        <a:t>∀</a:t>
                      </a:r>
                      <a:r>
                        <a:rPr lang="pl-PL" dirty="0"/>
                        <a:t>x;x=y⇒(x=z⇒y=z)⇒x+0=y⇒(x+0=z⇒y=z)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dirty="0" smtClean="0"/>
                        <a:t>3.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x+0=y</a:t>
                      </a:r>
                      <a:r>
                        <a:rPr lang="en-US" dirty="0"/>
                        <a:t>⇒(x+0=</a:t>
                      </a:r>
                      <a:r>
                        <a:rPr lang="en-US" dirty="0" err="1"/>
                        <a:t>z⇒y</a:t>
                      </a:r>
                      <a:r>
                        <a:rPr lang="en-US" dirty="0"/>
                        <a:t>=z</a:t>
                      </a:r>
                      <a:r>
                        <a:rPr lang="en-US" dirty="0" smtClean="0"/>
                        <a:t>)</a:t>
                      </a:r>
                    </a:p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9" name="Right Arrow 78"/>
          <p:cNvSpPr/>
          <p:nvPr/>
        </p:nvSpPr>
        <p:spPr>
          <a:xfrm>
            <a:off x="4648200" y="3124200"/>
            <a:ext cx="1143000" cy="533400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8153400" y="1524000"/>
          <a:ext cx="304800" cy="31241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6314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83" name="Group 82"/>
          <p:cNvGrpSpPr/>
          <p:nvPr/>
        </p:nvGrpSpPr>
        <p:grpSpPr>
          <a:xfrm>
            <a:off x="6553200" y="1752600"/>
            <a:ext cx="1600200" cy="2819400"/>
            <a:chOff x="6553200" y="1752600"/>
            <a:chExt cx="1600200" cy="2819400"/>
          </a:xfrm>
        </p:grpSpPr>
        <p:cxnSp>
          <p:nvCxnSpPr>
            <p:cNvPr id="53" name="Straight Arrow Connector 52"/>
            <p:cNvCxnSpPr>
              <a:endCxn id="61" idx="1"/>
            </p:cNvCxnSpPr>
            <p:nvPr/>
          </p:nvCxnSpPr>
          <p:spPr>
            <a:xfrm flipV="1">
              <a:off x="6629400" y="1779035"/>
              <a:ext cx="1478281" cy="1192765"/>
            </a:xfrm>
            <a:prstGeom prst="straightConnector1">
              <a:avLst/>
            </a:prstGeom>
            <a:ln w="38100">
              <a:solidFill>
                <a:schemeClr val="bg1">
                  <a:lumMod val="6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>
              <a:endCxn id="66" idx="1"/>
            </p:cNvCxnSpPr>
            <p:nvPr/>
          </p:nvCxnSpPr>
          <p:spPr>
            <a:xfrm>
              <a:off x="6629400" y="2895600"/>
              <a:ext cx="1478281" cy="1550435"/>
            </a:xfrm>
            <a:prstGeom prst="straightConnector1">
              <a:avLst/>
            </a:prstGeom>
            <a:ln w="38100">
              <a:solidFill>
                <a:schemeClr val="bg1">
                  <a:lumMod val="6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>
              <a:off x="6705600" y="2971800"/>
              <a:ext cx="1371600" cy="304800"/>
            </a:xfrm>
            <a:prstGeom prst="straightConnector1">
              <a:avLst/>
            </a:prstGeom>
            <a:ln w="38100">
              <a:solidFill>
                <a:schemeClr val="bg1">
                  <a:lumMod val="6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>
              <a:off x="6629400" y="3276600"/>
              <a:ext cx="1447800" cy="457200"/>
            </a:xfrm>
            <a:prstGeom prst="straightConnector1">
              <a:avLst/>
            </a:prstGeom>
            <a:ln w="381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>
              <a:off x="6629400" y="3276600"/>
              <a:ext cx="1447800" cy="838200"/>
            </a:xfrm>
            <a:prstGeom prst="straightConnector1">
              <a:avLst/>
            </a:prstGeom>
            <a:ln w="381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endCxn id="62" idx="3"/>
            </p:cNvCxnSpPr>
            <p:nvPr/>
          </p:nvCxnSpPr>
          <p:spPr>
            <a:xfrm flipV="1">
              <a:off x="6553200" y="2160035"/>
              <a:ext cx="1600200" cy="278365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endCxn id="64" idx="1"/>
            </p:cNvCxnSpPr>
            <p:nvPr/>
          </p:nvCxnSpPr>
          <p:spPr>
            <a:xfrm>
              <a:off x="6629400" y="2438400"/>
              <a:ext cx="1478281" cy="712235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Rectangle 60"/>
            <p:cNvSpPr/>
            <p:nvPr/>
          </p:nvSpPr>
          <p:spPr>
            <a:xfrm>
              <a:off x="8107681" y="1752600"/>
              <a:ext cx="45719" cy="528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8107681" y="2133600"/>
              <a:ext cx="45719" cy="528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8107681" y="2590800"/>
              <a:ext cx="45719" cy="528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8107681" y="3124200"/>
              <a:ext cx="45719" cy="528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8107681" y="3505200"/>
              <a:ext cx="45719" cy="528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8107681" y="4419600"/>
              <a:ext cx="45719" cy="528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8107681" y="4038600"/>
              <a:ext cx="45719" cy="528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8" name="Straight Arrow Connector 67"/>
            <p:cNvCxnSpPr/>
            <p:nvPr/>
          </p:nvCxnSpPr>
          <p:spPr>
            <a:xfrm>
              <a:off x="6629400" y="3657601"/>
              <a:ext cx="1447800" cy="914399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>
              <a:endCxn id="65" idx="2"/>
            </p:cNvCxnSpPr>
            <p:nvPr/>
          </p:nvCxnSpPr>
          <p:spPr>
            <a:xfrm flipV="1">
              <a:off x="6705600" y="3558070"/>
              <a:ext cx="1424941" cy="9953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>
              <a:endCxn id="61" idx="2"/>
            </p:cNvCxnSpPr>
            <p:nvPr/>
          </p:nvCxnSpPr>
          <p:spPr>
            <a:xfrm flipV="1">
              <a:off x="6553200" y="1805470"/>
              <a:ext cx="1577341" cy="175730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>
              <a:endCxn id="64" idx="3"/>
            </p:cNvCxnSpPr>
            <p:nvPr/>
          </p:nvCxnSpPr>
          <p:spPr>
            <a:xfrm>
              <a:off x="6629400" y="1981200"/>
              <a:ext cx="1524000" cy="1169435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>
              <a:endCxn id="67" idx="0"/>
            </p:cNvCxnSpPr>
            <p:nvPr/>
          </p:nvCxnSpPr>
          <p:spPr>
            <a:xfrm>
              <a:off x="6629400" y="1981200"/>
              <a:ext cx="1501141" cy="2057400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73" name="Table 72"/>
          <p:cNvGraphicFramePr>
            <a:graphicFrameLocks noGrp="1"/>
          </p:cNvGraphicFramePr>
          <p:nvPr/>
        </p:nvGraphicFramePr>
        <p:xfrm>
          <a:off x="8077200" y="1676400"/>
          <a:ext cx="304800" cy="31241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63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w</a:t>
                      </a:r>
                      <a:endParaRPr lang="en-US" sz="1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p</a:t>
                      </a:r>
                      <a:endParaRPr lang="en-US" sz="1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s</a:t>
                      </a:r>
                      <a:endParaRPr lang="en-US" sz="1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/>
                        <a:t>i</a:t>
                      </a:r>
                      <a:endParaRPr lang="en-US" sz="1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/>
                        <a:t>i</a:t>
                      </a:r>
                      <a:endParaRPr lang="en-US" sz="1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n</a:t>
                      </a:r>
                      <a:endParaRPr lang="en-US" sz="1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5" name="Table 74"/>
          <p:cNvGraphicFramePr>
            <a:graphicFrameLocks noGrp="1"/>
          </p:cNvGraphicFramePr>
          <p:nvPr/>
        </p:nvGraphicFramePr>
        <p:xfrm>
          <a:off x="5638800" y="2636520"/>
          <a:ext cx="914400" cy="33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w</a:t>
                      </a:r>
                      <a:endParaRPr lang="en-US" sz="1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/>
                        <a:t>i</a:t>
                      </a:r>
                      <a:endParaRPr lang="en-US" sz="1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n</a:t>
                      </a:r>
                      <a:endParaRPr lang="en-US" sz="1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6" name="Table 75"/>
          <p:cNvGraphicFramePr>
            <a:graphicFrameLocks noGrp="1"/>
          </p:cNvGraphicFramePr>
          <p:nvPr/>
        </p:nvGraphicFramePr>
        <p:xfrm>
          <a:off x="5943600" y="2209800"/>
          <a:ext cx="609600" cy="33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p</a:t>
                      </a:r>
                      <a:endParaRPr lang="en-US" sz="1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/>
                        <a:t>i</a:t>
                      </a:r>
                      <a:endParaRPr lang="en-US" sz="1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5638800" y="1752600"/>
          <a:ext cx="914400" cy="33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w</a:t>
                      </a:r>
                      <a:endParaRPr lang="en-US" sz="1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/>
                        <a:t>i</a:t>
                      </a:r>
                      <a:endParaRPr lang="en-US" sz="1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1" name="Table 80"/>
          <p:cNvGraphicFramePr>
            <a:graphicFrameLocks noGrp="1"/>
          </p:cNvGraphicFramePr>
          <p:nvPr/>
        </p:nvGraphicFramePr>
        <p:xfrm>
          <a:off x="5943600" y="3017520"/>
          <a:ext cx="609600" cy="33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/>
                        <a:t>i</a:t>
                      </a:r>
                      <a:endParaRPr lang="en-US" sz="1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2" name="Table 81"/>
          <p:cNvGraphicFramePr>
            <a:graphicFrameLocks noGrp="1"/>
          </p:cNvGraphicFramePr>
          <p:nvPr/>
        </p:nvGraphicFramePr>
        <p:xfrm>
          <a:off x="5943600" y="3429000"/>
          <a:ext cx="609600" cy="33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/>
                        <a:t>i</a:t>
                      </a:r>
                      <a:endParaRPr lang="en-US" sz="1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n</a:t>
                      </a:r>
                      <a:endParaRPr lang="en-US" sz="1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7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6858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Probabilistic Checking of Proofs (PCP) </a:t>
            </a:r>
            <a:r>
              <a:rPr lang="en-US" sz="3600" dirty="0" smtClean="0"/>
              <a:t>[FGLSS 91]</a:t>
            </a:r>
            <a:endParaRPr lang="en-US" sz="3600" dirty="0"/>
          </a:p>
        </p:txBody>
      </p:sp>
      <p:sp>
        <p:nvSpPr>
          <p:cNvPr id="67586" name="AutoShape 2" descr="data:image/jpeg;base64,/9j/4AAQSkZJRgABAQAAAQABAAD/2wCEAAkGBxQTEhUUExQWFRUWGBobGBcYGB8eGhoZHhgcHR0cGxwaHSggHhslHBgcIjEiJSkrLi4uHB8zODMsNygtLisBCgoKDg0OGxAQGywkICUsLCwsLCwsLCwsLCwsLCwsLCwsLCwsLCwsLCwsLCwsLCwsLCwsLCwsLCwsLCwsLCwsLP/AABEIAPAAxwMBIgACEQEDEQH/xAAbAAACAgMBAAAAAAAAAAAAAAAEBQMGAQIHAP/EAEQQAAIBAgQDBgMFBgMHBAMAAAECEQMhAAQSMQVBUQYTImFxgTKRoSNCscHRBxRScuHwM2KCFSRDU6Ky8RZzksJjhJP/xAAZAQACAwEAAAAAAAAAAAAAAAACAwABBAX/xAAvEQACAgEDAwIEBgIDAAAAAAAAAQIRAxIhMQRBURNhInGR8CMygaHB0bHxFFLh/9oADAMBAAIRAxEAPwC3VKSg3iOXQYhr6eo874OqKduW+NEpSJP4D9cApsz6RWXo76wCfPn88a1EHI2wwr0kNiojppH64Fq5MAW+o/TfBxyNlOIOQNsa3E3GPaR1HsPwvjalTtuPl+U4fdiyM1o536WxLTrHy9hJ9fi+mNUpDYQTJ8vwBwRlsrqAUEeZ5AbmfTAuKLBc7xkUFBNyTCrEaz0F+XM8sIzWrVyS7FQZOlbAf2cAtnBmarVplSdNMG8UxsRPNviPr5YaZWjO5gRilFR3SDS8kX7g20g72v8ArhDxLLaGMAA/3tbFw/dlKkEE2xX+N5NALqRM2UxhqboncRZTtJmE/wCKzLAABEqY5Emfni08F42K6zADr8S+WwYHcqSPY2xzjPKJPXrz+YsANvPG/CeKPSdaq3embg/eT7ynyYYprwFpTR1YOIg/T9cDZiqAbE4Ip1BUprUQTTcBgeo/Xl7YjNOdhf8AvrithdUDLmSxiYHqfyGJVptNmJg2g7fPfE2XyV7z15X+mJVyvMbfUfTEtE3ITSIsXI9YH4YzVoje+28SPkR+eCnQbTHv/TAzUzJgT62g+UH8sFdkAKwv8Vz5R9BgigCV2AkbyDPzH54nIN+Q3J8Mz6m+NHowLMTaTbb64os1CSOp6ixxl4iDfpM7emM0RewnBWXpAkyun1b9QMC2iEnDmsVhdPSLG9uWPYPy6gcoPPb6XxjGect9g1dDSpz9MZqDlsMQ1EcXBX0I/DERNSNx5HphWkuyapQmLeoJ/L88RPltyog+WPa32Me2NgnUYtWuCm0wOtw1ibg/0xr/ALLblAP92wdUpMDYLHuDz88YFaoPufTDlKQGwF+5Ov3TH0wJx2lUGUzBiwpN6ibT7A4dLnG/gXCTtlxXRlalPugjVhoRgdybsdrhVvvzGCUp2RJFP4Y4CqACY5ASf6YsGQLEDwBVPuf0GK5kXCaR05bziy5ZxEnxHzaAP1w2S2CQXlmM2ne4j9cJO0KGN9PWYjD+jUEj15D+zgfilEkMVJsJiTt5SSJ9sWlsDe5yjilyQQf1PkD163wtQkGRh5xlZJj58xPp+mEsXxExyLl2E4lZss8Q0tSDcnPxKP5tx5zi7Kk+Xtb8RjjNKoVIZTBEERuCNj7Y7D2Z4qK9BX+FxKvcGGABmGGxBDAeeFZI2DLYPyVBeZj2/rtgk06YklvnfEtJEYXWTzaR+GkYlOTpGIOmesmfcDGduiluCNSox8YAPSB/3LvjB4fRbZ3kbAFf0wyp5AciR6zf2OJqOWEb2/ucUsrRekq1eigfc26n9LYkq01P3vkQPwGGeYySFubf6fznEVXJr/DvysLYd6lIrSB0qazbUfMn8PCMHUqdwdM+Z/qMDnKRsD5SwxNQpjYIs9d8JnkCUQ9Q07Rj2NEUEwF/MfLHsK3luElQBU4y0x4cRPxpp2XnsMAfExuPljR6Rm7AdDGOp6cPBltjCnxad1Hy/rgqnnlP3foMKaeXvMg+0XxItNliHG/Xl74pxj4JuOFzyrst+g543/2qByPueuFQRxzBg/O+Jo6xHr9cVoiTcOPGovo+TfqMVPt9xHvauXAEaKdQkTzZwB05JhzmDyPvfFP7TCKisBYqeV5B2n0OLcEty4AmXMeV/cn1OLDkWgCbE8uuEGWXw63sAR4t4JsoUD4nPIDFl4dwnMsQQEpeTJ3lQjq0kJTPl4sDklGK3Gxi29hhlaLN8Ksf5RIxLxDh9UKSEfYzafwGI6PAFqiKz1KoIMvUc6FAE6gikDzBAGKdQ4XTOR79csUdHYLVQMjOg2qeGPoSDA2nC11EXskH6DvkV8YYMWBBBFiIgzzBXFYdYOLOvEe8YU6ziuCdKCodRJsAoqD7RSW2LagLYVZ3IoZZGPOVaJEcw4sw9QptthkWSqFwGL3+zTNiatMkyUDL0BQ/XwsflijfurbKR1Fx+uHHY3M91mqDysd6FIIkMH8BBPIeK2I6I90ddCgG4InYwDt5nDSlmCoEPHXX+V8J0E/EpUTvy9xaPWcTIqzvF5+Ikf8Adi3jXczamMGzRm2kzzi3543TNeEkd3PWY+cDATNP+a+/9nEWYqEch8iT62OFvDFhKbNK2cAN2Av/ABW/TGanEFNy6e0fphbVqX3J+f64ytGZF8F6SJqCzVpkfdJ8wP0xKtVeqqIwsOTafhnGVoXjT63GJ6KJrHVGrJhmBHpOPYAy50kztPP0x7FPElwglMFSpzIv6/0xlWBJsJ9efyxLQytgdMA/L6WwQckNitvcbe2I8qsFRIFQfwgct/6YxVqL5H8PnGJ0ogRA+fr6Y3WiWsBPlpnE9RMmkFRoiALH+P08sbrf33gi31weMgRuh+Ue18aVMptZrdYH4YvWiUL6zN0P4W+eK12hyZdqbarKSWJ+6ukktHkAcXf91UfdHuWn5RiOrwwMhXQPECJv0gi45gxtgtcWUthX2OyCikmYbSWqL9lLgLRpty1f8192I6ATAGLMMqSsBidRjYFF5ybglfLniotksxkcm2Xy+XbMKzxTqOVOg1CIRaeltUNJliBuTtiejXzdLMLSz5od8aX2a0v+OGqKGps1grwPDa5JxhyRdts2wafBY8/xCllqdWvXLCnT8EsI71tIkINtJnTPkeQk0t+22cimn+z9Jqf4Smk5BHIUyQtgosAJ53nEWfpU6nHTRqVHqrQU9wtQlwtYKrBFVmAJIBIkgEhZ2GGXanJ8QrUmZnp5jVpXL0RTUNTdmM1HGtlDBbEkmL2F8VFKJbdlZ7c8EFMd5elWbxtRIuATujKSGUNaZtGFVGrl8yiGrT7t1ZRWqU0MVFJuWAMhiN2ExM4vXb/gQpcOoEAM2XVaUwLKdwp3F7DcY5/w2kRSMMRIJMb7/QEdZG2G43qRT2A64apSKuKeqmLKigFDpuvUiBz2Iwf2ZoL++ZJmUFu9U2JF1Gq8XBEA/LGnFi8GtWqd69dBoZR4YY7xYqwWTF98S8LzdOnnKNSqQtKkBLKpPig6YUXg7RynDYgSOuLlmFxpvzNj9Bjbu3uZF9zqEfLbCJP2hZQ3FSntMNIM9LiZwTT7Vo6h1RWQiSwII9NuWK15PBmcPI1FI9VJPOdsCvQa3iU+pI/PEdPtSpiKRvP3tvpznGG46hP+EARaTB/FdsGpS7k0g60mJuEN+TYnCHVYpflr/QY1TiC6iYXyt78hgilnQQYEYvU/BKNHp23HtfGBTA5ge+C6eYBG0e8n8MeqVJHS/uflia34KoErho/MY9iTncD5kchjODtlIX0vuwfrHLoMb1Kpi5v6/pgemQYLCOgnGGuYUbcsRxRaZIMy0X+jfpiJKl7qQPMn9TjyKfL3n+zj2l52t0n+uJpiS2GI0gaWMzyY43791MajPm5H54houOannt+POcSVUMfC2/n09MVsQHzLsfvT/qj8JnEas8/EQOdz+eN61NT1J6AH6xiApF5b6j6c8Eijz5VKsLU16SbHkDPxXJBI8wRgTiXBqgpd5w7LaQ1QZisFgITQIcBTrJnUGhQLGQQLY2zldKS62JQbzt/5wPwftU65um+XJbK1qiq9KB3mpzoDC8ANUI873xn6iL2cTRgfYZdvMjSqnLZtVVwzoS5XUO5I1Fn5QqiRJ3gbkDDTKdsspQrNlsyj5JxF6hDKwiQWdZho5G3niv8AD+11L/Z4yi5OpVqU1FLRpDUS7OUQs82WdNz1wj7IUK2Yrg5jPGlXSKaK66nYENKkMIKyhEbiRHTGVYrW/Y0OQz/aL2haovcU6mXr0KhDJWptBEbI6kkA89Xptit9mqep4PhKqdJKyN7gyRY7HpAPPFx4h2RzR+1pV1q5eqwPdoiqzC+l1VtNMV/um6yPSMVXL54LWXSWpQSrar6Sp+BwTBYRBnoel3QVKkA3Yrz2mnUY6FdJMowMTzHhPhBvDC49sScHWma1QQWplfDrvuB4SevRvLEnFEYViraQWMqRsZ2KydtrAj1OJqecXWTAR2R1qBZAlYhisCNX0Kg4auQXwKs7TVgQRDIHGqZ16WmWHUAwSN4GAshnHoOWpkA/eBAKsByYHf13wdULnu7+OmTtaZaS09RcHrgHNgWgABTp9Y2+hGI9go77F74BxynmSFCrSrc6e6t50zAmf4d/XDuhTGo3FrG17G9p3xydlEqD8LCPrY+oOLT2a7WBZpZwsVUeGsFLOOgcblehuR54mrYXPFXB0Cnl0A2vykROJKOWQ7oZ2sPz1Y14U1OqpejVWogF2W8eomR74LpohE6p9P1nFKbXK/YQRNl1NhI8mJ/XDCmp8o6jpiJVGwN/WYxINXI/n+eD1WUezSkAaTGPY2dzYGPkcexaZCoUAGkgr/pmfrieAd59JgfOMSZdDC2iwvp6+849Wog7z/flGGFGKdMTJUD1bE9DMAGRpN+ZE9LCMRrTsTB8rY0KxM4oIcUcxquVQwNr3Pr8sbiqq7U7W5/0wppExa3l/Zxozf5o/D6HFabZQ0esIspnl4v7nC3iHEBSTWwsI8OsCSdhtN4wBWzZB+OwvJ2A6z5YrHHM1qBdvhFqYIidpY352wM2oL3GYcTyP2XIp4zxR8w8kRvCzIH8v64NfibdwNCim47qizjYRdXEDfXBvtBwjWqF38TNsOfsB+GGfBclmKgrqqtpakajwJK92QwYryIuRMEwYwrfuapJJbHSOKkcMyXc6kFeuSWZVmZiH0zuzaoHn5YoHHzcEqlWrWMd42pm1Mfhogxp0tMc55m2HX7UM13mby70wWRaRcMDIfSSQyxuNIn3x0Y5eitDL/uyI1PQtWkYBMC7QY3gwT5jC+FYK5Ob8JzOeyb06bMWSo2mCQYNWDFSTHib+LmSebSw7W8KWtl14hSSHJ0VhcyIAG07NIk7ArvF7F+0rLUhSNUiXelopkQNQkEA+dMgm4NmPTCrg1Yvkc3lC8s9KVqAEWqWYleRSrZhuJGLTfJWxSc4W0IGkC4kdNw4tAfkesYhNM1KikkDTY85W0QbRz32nB9E1aFTuhCMp7t0e6s0zpYfwEsI3FweYwJKmGRdOoERy8J28oBA9sE7qyNmHoaWkC5ET0+XKMAV6X2bSDaoxF7RpXy3kYbV3CjpyAnp0+eAeIDRQpjm4NQnn4iYn0UD54CLDxrdsT5imJtJAtPmL/riSpZ1b+NfeP7H0x7X4FEX1m+5M41Y2Qxt06+v9/XDAjbI1XpVlem7UnGzoSCPluPI2OLtwvtqrHTmlUE7V1mPSog2/mX3HSiVCSAY2/LBCeOY3EEH6j9MWm0DLHGXJ2fLZpdCsNJDiVKkMpB5gjB2SzEg+tv7G2OPdmeNtlWOgaqbGalKSAwjdeSuOTCdgDbHTeGZ1KqipSfWhMdCrDdWHJhIthieoyTxuDGmbpwQRjOIzqcgG39zj2JVcgoVd2AZ1MbCLwfpjWoqn+oP4zjVK87BYB8remMgkxyjpfDGgUTIoPMbXF/bnjapTWDA+VvyxFVcX3v/AH1xlq42k/j+GIWSLRGn4WB9B+EYCzqBT8JmOf8A4xIkR+MTb6YVcYrkgU0u1TduiSJg9WMj2OBclFWw8cHOSihPm64rVFoASjSzkbMi/dHUFoHzwL2sdSwpBh4SCxG8DkB1Yt/04Z8JRe9qMBZQtMe1z+WK1nquqq7m9/wxm1OcrZ0ZQWLHUe5jhuWeo4p0Bo1fEwu2nnJ32taMdU7K5c5Xw5Wmamr/ABKjGEBBgyTeo/yjFU7C8Eerqb4SefNVtcdDb/xjp+TVVQBFCoBaDaOt/wCzjmdb1G+lC4ROddpOz7UHpSPAi6aTqLFJLAeTpOiIOpYPIgveBmrSpd38KO2qm8Fhlnc6QrCb5ao62IPhMibDDrjdZGNGjVWe+qfDyRVBIc3EEvpUGdziuGorZTLo8IO9FKm1pFOrmNB1DURoKLN5Ejyk6enyuUVqAkgatxqrme5SqAtbLu6OjkArWJfTpY2NNklB6QcQdqaCUaS5vLR31NofT8JBBD0qk/GIIIm4DwTMHDT9oC06GaoVZWMzVNNwBDIvfIRWIMq3dutgRfUcS9os9SyyZimrBmq02dAbqfszrCRMspIaOQbGpICyt9uhSL5WumqXySOQD4oV/AWJmAASPMDcRhA9XU6gRDaiBvctM+pn+5xY+1WXo1MnlM4umm0UqdJFMto1OdPQ/Zi46yL4rdbSNCgCGBK7RpDkAeo57csWydiPPeJkQGA5gnooux+QP0xDxmuKlYxGkXFtlUf03xrTqSalUXAimp5ajc/SL+eI6FIDL1Kp8TVH7pPQDU5HXeMBRohH4f3MZLJs9DWII1GfWYvgPPrECIiPWZ3+mLP2fpk8PeY3JHohkD54RcWo+ICZkSfLlHnsfniRlvQ2eOop+UDFLTI9P188YociOa2IPOemJ6wPd3vvBxpQS0mPhsOd/PB2LrcxlXlWDG4E33PWDyOHfZ3j37pUZiJpPHeDn5VBb4lkz1HthDlaPxbXHvv+mJ6qADyO17z5+uLTp7AyipRpnbcuRqVhBBEgg7gix+uPYo/YTjgAGXrsQo/wqrEaVsSabk7CAdJ9umPYa2nuYnCUXQzNIzctG/KMTUaY/wA0+o/PEZoG0qTfeZ+cDBX7tN4Btvf8IwxijNKgJkl/ZgP7GNaygWDNMzZwPwF8ErRAFlHliFqUE/ri0rLbBGqCkpdiYXlMyeQ98L8kS6NmG+OqLDoNkUeX64G7T1NZ7sEwgAN5mo+w3tC/9xwRxWp3dJv8iG0cwsD64yZ529KOr0WJQjrfNEXAUDUtQ5s9+o1FQfkoOKfX+JxPv7YuXZQf7vSAFtAMeRZsUcKC5XzwvHyw+qX4cTpPZKB3WXUgmrdyLRSFyDB+8YX01Y6Cy6mA5cx16DHPv2bMtSvVqA2AhBESqqqg/OT746BmfhgT4yFkb3N49pxx+qX4tCYcC5aa1lrO5OmoQtMqIZEQaw48wZbzgDFA4pw2pTpOGAZEXUP4HV4Nuik1AQd/ERErfqGbIp0KrgWWlUIA3HhMAH3whfhwWjl/EB3Cp4ZEq1JkqI2k/EqlVtItONHTT8+QZHPePcDqVKjUB3j1aFyrNIC1LkG8mSACYEMNoIxN2YzGulWpVT4KYQa3maLtNNag0nUFj7NjeAASGEjDHhmcqZbiRzdcqVrVWpVGgjunADhWXdVkBg1wQT0wBw7JvTq1nNPvKLzSrrr2HeawSYiCslTt+XU2SE2e4bkqj0VouNLUjU7l7fDSesdDoD4YYP41kEaZFllR/stjSqVDqCLDagRAlfgIPMqBz5+WCuz9KpmhmwTSprVctULA+Il5amrqbJI2vFz5Yc9sqpahRy+laId0+yQkhZWWlmgsQg3gb4GU0paQlFt7FIakVoUkg6m1MQOrEflAwy49lghWgASKFEMZNg7kzHTnbzwwynDlqZka7imAxB26gH6H2wD3HfZLMZw71KpItfQrBRvttgNVs6Pp1F/ey/8ARz2Vyc5MKT95p8hM/hip5glqpMH4p9IEzOLz2aoxlFg/dJvzxS8llWqVI2LSPTU0H1hQT7YkXu2XlXwxQRxTI93lkb/mBbf5ni2F+Zy5TUdht8rfji58VpirmqNFdqaGqfbw0x84PscVTtERqgWIsekzf3xcX2AywSt/oLMp9642H9jE2ZWVHQn5eeIe7sDzt7yYGCK/leOnI4PuI7GaGzkjwwoPrM49iZQFpA2GptR5coF78gOXPHsSypI6e7KDMfnghWnfAbuwOwB6cvoMSpVIE2xuaOUiZnA/it9cC5vOilTaqRMWC2BZiLLfl/XGatbmY8sVrtLm9TwDq7rwqOTV6hAP/wAFt5XwE5aI2Nw4/Umog2XVtNFnbxPXVmJ6kMR7cow040ZVUuNYe/KQsxiHjFL7OBydfxjEnEW1fu521NPuUNj9cc27Z33HTFr5EfY+vNCn5LB8irzHlZximZlDTrVCfuz7wxH5YsnYZ9Jq0rWIYel1/wDquFXaJYaowt4iD7wbe+Di6m0Zs++GLL9+yjKlMq9U7sQF/lA3HqfwGLy8hJXcbepED8cVL9nlWcslPml28pNgfkTi4725SD/f0xxs7byyb8iY/lFfat9OVqLAYM1OmByEsBJ+f0wWtBXr5hWkhHpuFm10ESIuJSY2kYX9pAe6pWHizNKRHLWPyGJ6ub0cSRDYV8qYPVqVRmAPnpduuCgm6S9/4BfBSP2oJUGYhiQlRqbpAlToWG1GbMDFiIMg3i22a7rLcLzXdwrVkWkKf3m1kkvpPI94QsbCT5YZ/tRy5b92dRLE1Ka7QWYKV95mB6437ZZNWr5LJKSV1CpUBNhRy4hVAA2LOT7Y6Cyfhxj97Cq3bIexlFgtVGUBV0KREeIKIsSbhYk4V8Z8ebomG2q1JJ3BbQsDkIGLNkqmjLPW+9UL1LCJZzCR5QFA9MVzOL/vrL/yaVKkf5oLN/3DCYT1ZJSNfTQucULOJk08tmHNmqjQoOw1HSOXQk4GNEpwekBbU4PqGqH9MY7a5kk06Y+6r1W9gVQfPV8sHcUyJXJZegovKDqAYk+0nbGuOyRqybylXZV+rJaFc0cgrHcUpgGYkWAj1jG3Z/hnh7wg6oMfmfLdvngXtSdRoUFg6mW0bKkdOpjDTiVayZdPiqeEkW0oI1t6wYHmRihlfF8q+oHw5oWtmX/4hlf/AGqYIUe5k+4xUuIuXcSdhB82JljfpIHti3dq82FQIg/hheQAsBPSwxXcjlmMtchee0ndj6YKPkVl3qItrbxJIEX6RytgZ5NucgAc7m3rc4Lzlp6Eczt/5xtlsuAod1a4lQNwbi/MGOUbYZ2MzVsyWjYB4jSBJ1W8r7ScexookgGNS89pJB3PocexELnydGQH+x/XG87XxhLb4GzufVPDu5FlH4noPPHQut2cpRcnSNeJ500wAomo0hR0j7x8hhVw2gDVPMUfDqO7VXhqjHz2v54Ky9MyXYyxifQbAdAMRcEkGohB1Bi1xvqM298c3Nm9R+x3ul6b0Ur5fJPlh3qOr2OpkkexU+0j5YESqXywAHjpMsjnY3gfMY3ev3NYhjZ/FE7jqJ5g2I9MTZle7Y118SsPtAP+8dbC48pwo08r5bMWJV7nPxAC1CBPXVsR/qAws422sV7WkxJ8pnDTtUgenTrobL020mCD7EfXCdqmupUBUfaJqg2g6b/lg4+TJ1L0px97+p0f9mqf7tUqG5qVmv5IAoHz1YuFCpLH1/IfripfsyqluH0pI+J48pM385OLVQaxb1P4/pjjZd8svmIX5ULu0jHu6GmJNdecdeuEH7Rs21HN5WsljRUuvnFQhgPVZHvh92gcf7ovNqkxEm0D/wC2Ff7QsuKlMsPuU2mOUm1uknljRgdZI37i5/lLTnMsKjUiNqdQVBIv8LafT4hik5iu9XM5qul4AylC03nxkSP4m3HTFp7Q8ROWyzuPjCrTpi/+IwCqbdD4j5DCThOVCGnTBJ7lVZiebtNj/m3J9sFHZORPYNzCAGjRk6VIZmA+5SA/EwPTFQyFU1Weqd6tRn52BML/ANIUYecezzJl8xUXdh3dMj5A+hYn5YRqe7pmOQgfKMXgjsdDo18Tl4QmzM1Fztefi7ujT8wDB95aMW/MZeSjX8BJ8pIjFarjwZOjF6lVXP8ALT8bfWBh9xTM6KLOZOkFj1PQCedvrjWzRBLe/a/8iHJg1c+zQdNFQB5MTPz6+gwxy1We8zBMhpCW2prtH8xkz0jCbhiMMsAT9pm3ljeVUjxEeiAkeZGCO0WdFNAiwLRbkOX0GI+aKi6Wp/P68fsJOJ5gvUBjUzEBfcWHoPi9Iw6KLSpDqLfqf6YXcMyugmtVMSJUEXjr6np0A88SNUbMsTdaQtbn5D9cE/AqFq33fAtyyan1sJpqTpB2Yz+HPG2erxFSf9JFzeJPpb+mG/EKQVAVXYQFAsTy9PM4TNSKjXUYmptaw8tHpg07Ezjp2JV1hNQkknnaLSZiwJOMY1TiDMkEXkktO/qANh9cexe4uVdmdHzRVUZmJAUEna8e/tir0g76mFmcyTuAOQBPIemD+PZjvavdD/Dp3f8AzONh6KfmfTAVXOmyopLH5R1JmQPrg+oy6npQPQ9Pojrl34CFylQkfasPIKPzGNnyTsB3ji10cDQ6nqDMe3PA1Phhae+qsR/BTJRfcgyZ6HGn+zciGtRD/wCVVZ5Ptz88ZjoO64+rHVXJrVTTVAYdRa/8Q6Yrj16uRca2LUjsx5fzR672xLSy2WFqFarl3B3htHowYRFt8HHNt3P+9Kj0edaidQFzd1Hwx/ELXuBi0A3e62fnn6kFXhoanXFKBSqpqCj7lQblfJhBjqPPFMWqCKTmw2NthsZHsThppOVfu1fvaNQaqTqfCQDcQDGpSb+owo7qQ0RpWqSeoGnV6xYjDIqjJ1ElJLajsH7PCqcLoEmQEYmP5jbFnAHdkcvhP4fniu9msto4fRH8ShunxPrOLLyF9yD6zfHEn+eT92L7IVcYIbO5VI+FHf5m09fh+uDM9khVRlNtQAmOhBwBmL8SX/2Nuf37+mGefzIo0i55bDz5W6CCT5A4N3arwD2K/wAbzS1c2dYBoZJddSfvV6g8I/0py56zjfKKyp4v8So0kTEMwmB/KB9MJuA5XXSopU1Fq7Nmq8/ERqBVD1E6R6SMWHLjXXYmAtJZJ562Em3QKP8Aqw3J8Pwrt9/5KjvuJe2sCnQojm4aP8qkcvY4r3EDrCoJl/PlcfifpgrtPnO8ztJSCIQmOg0kD38WIsplCaq1CYCoVA8ybz5c8Pwpxir+Z0umV43XdmigPxCIBFCgI8i7fjAGNO2bM/dZdd6rgG/3Rv8Ar7Yj4HmV/eMzUYwWIAm1gT/TAGa4mDWrZixFJdKeu5+sY0dwm1ofu39P9Duky947j4KX2SDoAAXPuYH+nFTzWZ11WdrhTF+s2AHPDDMZ3RlkprOprm3Nrk/MnAXCKJhqnhUIStNjca+bkeW2Liu4GWV1FfNklZJg1hqb7lGbna7/AKYMesqrrrsqryTYDe0DeMZC+EsjAKd8w+7zyprz8sEZLhmkhgpDHepV8VSI5LMIPWfTEbLjB3t9/f0BnzdSqAaalU5syb+cmAPriGjw1zDd2XJ+8zg/I7fLDytQi4Rqr9WMxbzgD2xhqVdtyqjoTf8A6RilLwFLHb3ti3/Y7lSGRB595cf9OPYZfu9cLZlck7X/AKzj2CTbEZIwi6aZCahVZA1O5n3NyTgvK5fQDG53P5YByT63BnlK+m0+5k/LHu0GeakgVLu3w+R6+2+F7vY0aoxjq7Inz/FadLwky/JBcn1nb3+uJcnwvO5kSQuWQxCkFmI52sB7jE3Y7gC01FUgVKryQTe/Msek+/zGLsxYeFfE55mdI8zz9FFz5b4Tky6XUTBPqJz9kJch2Cyqj7ZTXfmajEr7ILD0GNcz2SpUipy9NKDfeelmdBibHu6iFag3kEjnBGLJTphfEzlj/ExAAnyFh9T54hNKiwkUC+4skTHSYHXClmlfIndOzmHaTId3T7tkRaiuaisnwVZGksnSQACNwY3sTXKMkOR97QBOxLA2J9Fx0PtlwJO7Y06FakRNQEU9SEgeLVpLaZURq6xvihiiBTpsn3jUqHqEBCqDy5NERJbyxvxPVCyTnq5OxVV7vK5YARFNAARe6MJ6/en3w5qoJUfwkAewtit50dzXytJrU3qA0x/Az6Q6X+7qMjpqI6YsVUS672BPlJIGOPkjTv5sNOxGlQHijgbigoMfykifngPtlm9ZOXG00km/+JVby6Ug3/yxJ2cU1OIZpydmK/KFAEco/DFQ4xmmf7SkAxq1q9ZPOSKNE9I3v69MasULmvZIXJ7F44UFVKuYYyrbRyo0pVRPmQx/1DGM+7U8oZMVKpAPPxvuLXML4R6Y2zmVATL5YbFlBgxKUhqb2JA+eF/bTNS9JOYIaZtrYlVNt4Go4UlryffYvhFFeoDxBtLalBZQZ/hVQRaw3w6zzaaR5bAeZ9MI8jRHfhxtLR/fOwwV2hzBUqojww0+kn6RjoyVySN/TT04X8xTUmnqk7kk+g/oML6S6u6Q/ebU8dJk+/K+GXE0+yURdgB6ajf2ucBZTw1WbcIpmD7D3scMiKm90j3Ec0CzsIhBC9Ji/wCWHXDMh9ij1dIRE8OsQGe51uOaydufywr4Dk1qsatSBSp+Nwdi0kqD5ACT1tho2UrZ11qFaoy4aNSoWC/5mHN/LlI2E4qXgKDSXqS/Qjq8cpK4YnvagFmbwqv8iCW/vfGw7Qu/PTfZaLT8zjo3Z3guUQfYZfLvp+Kqave1NXSoGpgq3sB0wdWylI1NNWhTQt8DpBDG9iQo0t0EXnCPVitqEvqsnY5aeKxBnMsOZAAA9iwI+WJTxYafE1YDcEoCLX+JJxdOL9lJOqk5Uj7vX3P4YruXyRllHhN9Sn4SfLofP54ZGUZLYD/lZEwZK6uADX0gbhrCfdcexDxBCkkRaApi3nqG2qD5csZw1JVsBPM5O2QcHr/aEDfSf9KDn7k29ThfWz+quz7gDSAenMj3Ee2JeI5sZdDTUzVqAGq/NFNgvrHL1wqy9JoIAlYkMOQjfr7+WJCPcb1GT4dH1Lx2Q4v3afFuTKk7nlFsWivxY953GWTva5UM7MYp0lOzOwB1E7BRvHrjkXDK5D6t9KFp8wLYedneOVcuBSnSazd5VJHiETAvzEwOknCMuBO2jNGXY6jlaO2o944vqIgTzhQSF9N8T53MrTBNV9IOw+8fQC5PpirntK1Yrl8hS1VW+Ko06aSn/iEbx67nbBQ4klBjRoK2bzQA1Gxhjzq1Phpr/lEnyOMfpNPf7/oO7DVqVWVxQy5RPvVcxV0KBBvA1N8454o1fs9UaoHypSuutZOX1NTVtRLNpfSrsGuF1238sXWpwYue9zc5hkulBQO6Vv8AIjWZtvE5+WPfvq5otQY5rI1kUFfGq+GfiTQSGFueH4sqX5V8/vkjgxX2qztGvmaOp6lJAChaqhT7QuuzkadQ3DA2IxYeB52pULrW/wAWlpSooECZMVB/lcXEWsRywOM+4y7U6ynMsqsCAABWibBTbXAPqRa9sJOzefptVWrlX1KiFKuVPxBDB+zmD4CtkM7kArgMmNTg62ovdM3ymfajQ4jVBh1DMpjmWqAX9YthJXoL++5TLoSVRMqm1wVLu0jcX64OrVw1HilNOdMVFImGXvHIItsYi223LEORrd9xqkfEITVfmVogX5bt15YuCcdTf3sinuXI09ebF/8ACok/6nYi/lCnfFU4pmu9zRgkqoLtaLCUT6q5+WLLwzMD/eq5Nu9ZesLRTT/3Fsc/yeZYHNM0SCqgiTPh3+ZPvgMEGm34RcmRAhs1SCksoBbaI8J8zJwP2gBNWoADYc/T674k4QVGfpRs2tBNt1aPw+uG69ksxmKzuFFNP43sGIt4R8RjrEeeNrqLt+DRjkvR/X+CucScl1Hw6RN9rAj8WGJuF8I7yUC1HUka+5Hi0iJAMFQT546hwnsnl6R1sgrVDu9QSB/Khso+Z88WHl/cYV/yP+qFzlbZzTJcLy5XRlD3j0iW/d82J1TEtKxqsALyBbbDbhnCctXNqbZatSBBFKoV06jJgTBUtcgjfcc8MO1XCRUArJK1aXiUqN4vB8sKamb72kmfowtSidOYUHkPiDR0BDT/AAnyxG7ViXZZXyyu+mqSK6J9nmE8LlOoMEGDEowKmNr42o5glu4rgayJVgISrH3kEko4O6SY3BPLPeitSWonxDxISLq3Q+R2PUYzmaK5ikNQKkiVP3kbqDyINvbCL7E9yWoCP1xXeNUiYcSvQ8wRuD6HpuCcMeG8TLh0qWq0jD8tQ5OPI8+h9sLeM58EhVAIm59umLx2mVJCbi2QFSnJuecDz+vvj2N61UEENcATA/mAsBtj2NcHsAyk0OC1KzkhmJZpJCgDUbkkmygDmdgMQZzJVMsVB1C00w4UiG3KkRa3zxcuJ93Srzmu+fT/AIbUqlQa97FVWzxEkE+2JaPDc1xGrTrKi5TKU00UzUXW7KWliqE89IuSNueJHqZOdafh8/4r/QyUFptvcodBikOsNvY+EgEXgyR5+2I8zmT42VT4kIGpSYki+oCBsL4tXaDsnoNTuyYUkkmSAoYgwNIuIkgGBIE4roovTa45wQCCT1BX4vmLY1UhYfmuMmnSNLKylNfCHWz1GEh6rkC7bx/CIx0LsjnMlTy6JSqIpIDNJhi5iZncyY98cpp0QZUHwm+kkhltuG298a6UidWmBYKdUmbyQB9L2xny4FkVBxlR2rP1Mv43bMhWAjw1o0nqEmDciZBxXeNdoldqCQNTg93WgRqAEpsLPqFo/DHMw5j7OXA+8TYDnKRMb3mMWfMv/uXeOyAq6aSHB8SsD4T/ACk+2FehoGRdmuY45Vy2YfU+sVDqQNBGknYxGkgzB5yJ8zi65llzOWIo16aFmDGC2kWUwDP83LzBwTxTs4/EKtA0NJRUc1HmUUlhpQHbVAJgEwI92nEf2eUKNLvaRNCpShzWLSgA3FVR/wAMyTrW4O4jB6Yun3Bc6ddhC/aDvKi/u9OpQq1EZMzA1KzMdVlYHQxhpP8ALvhPls66VzUSuyvAXvtSTa0BQsRAAnB3HeH5io1NHpRmiqlFBBWvSBLagT8ZidzbY7jHRsv2XyrIHVqtQOCLBAZNimjR4WBBUgkQZnaxWox3QD5KLk+I1grU/wB7mm2olYpeIuZYk6bEmdsRrkVUMKRaGu7d4SNXUHn6emL5lOG06QKMqmWOmrAcmB/g07DXVEGWII3N4IGz5bL0pqABKVKalRmvEDaJgnf1MYH1VHhEUW+4k7PdhaVKK2ZGopDIrVCVpxcvVLHSWnlEDz5XQ1xAd3WGiDqsZ2gneeWEKK+db7amaeWUqRlzBao48Q70ixjnTFhaSSSAzoZxqtT7Mr3Kagzfx1NtKXjQvNhzhR8JxkyuUpfFz+yGrjYOFUSeXL188YeoOWAV4ohTvNdPuySFcNuFMMTIAs0i04rnE+2tKe7yg74gy1TamnqeZt5YqMJN8EtD/imZpU111qgRIIgmzTGw3Y8h64o3Z7i6pmqyJQijXpvKHmU3LHmSjEYTcR4izuahcVapjxkQiDpSUkyAN2MTyxpmmFQtUDw2nT9qzlgs3Cx4YaOQGNscHw0xcposvAO0Yy6mgyatBImYuDG95tB64mXta/flVWAwBAJEA3uPI4p+W4eoM96rEwTKFRzJAIJiOuMdyxqWdBM2AY/MyMV6CsHUPuL8bdqveSJUi45qYDDpBHLqMZzPEzoLEnUCvykbG19xthEaOtmVSh0qFLCdM81BM+LblFxglkZj3amNrUZLmDzYwACbbe+CWEpyDcnxNpqPHeAGAIkSSJ23Npx7Fo7P5VqOlKgSgdJFMBizgAzCIoCraZa5O0xj2C0xXIOoLpq1Ru7ViF3cg7Lz/wBTbTyE4f000gAbAQB0HlgbJZcUwYMsTLHqf0GwwXjn440h8pWyucUpstRmX1slQf5pLpUAkGYta7G8SzyXDQoLVEFSrVGkIS0BRe5aWUbaulhvMk1MmveCsVDMqwBpGokGR4ybDy6wZtGI8sKt2qKVdo1BGQ7bKHJ+ETaFEyTMnGvXsKYnyvZfKo5GaVA1mTSNNOpJM6ZlpWANEyN7zOJ812ayg1MuTBplYbV9mF61ASC8H73hO09ZbtlVbei0n74cax6POoe2MqteSGqMFHwlTT1ttdiVhSNrAzvI2xNRCl8d/ZzRRWenWWnVb/DpgGGJnSAbuTexCgHmOY34Z+zvLM6mcw+m1RqtnZhEIp5ibkiwsLmYtWT4eabFaaBEI+MvqqJ1RIEAMPvWK3F5EHvlk0FSDpClYSQQCIOnTcG+4vgZZJcJloBocWylJQiOqKg0hVViAATtAjeb4xmeLZWoUms40HUNIYCeRIKmSIt0JnAqdlsmAF7qui7Ad9VgD/S5gYl/9M5TZVrsfLMVY+ZcDCrl2oZ+H3sC4h+5VIHeOwDM2k618REFqbqoNJ/5bGTIvIWdm+JBUrUq9auxpVGJYFw9dXPgJ0wEESCZvp5Dexf+nct95K6+ff1CPmrmPfA3/orKu0ipmgQIkVGEjpqKyQDffBRc2mnRG8fazeaVRfsS9aqt1XXUVUiIjVGlRAvufS2EPGuOoVlftER4VFmKtVTclgIaGBCgSJEm8Q+r9hss4Cu9d1/hZ5EdDIxmv2MoOqq1SvCGV01CsWj7kf0wcbTt/wAlOUeEVbM8cq6GaoUp03AApkhHKjemjaiwLzdyDuRffA3aDtalULTpuuWoaB9lT8VZ+WgCmYROUC8dNsWFP2X5EEkB7+h+pnDHJ9isrTACioPMPH4C2I3Hsi1JdzmzZJ68E5ZQv3Fr1GRVjqgAt5kn0wcvAKtQBKmYyqJp+FGAUcrAR4o5nHQ27M5f/wDN/wD2b9MQngVCZK1lFt8wwM+/hI95xSy5Fwl+/wDRb9N939F/Zzyv2PBMjO0gegqQs8gBM4Pp/syd1VkzqMrAHVpZgfQhxIB/u2Lk/Z7Kk7Vj/wDsNHn9/bDhX2CqABAAHwgDz/IfPBxy5HyLlpX5bOXZ3sDmaezCpEQoDDcx/GeknyAwJn+zlTLJDEz8KiCxdosF5sSTsJtjrlVDoYKdLENpY3hiDDEc4N4xSTlK1WqzMRSpjwmozGtWqAWPds9qdMkGbEEz4cE8jirkwVu6RVl4cECqzeQRI1O3Qm4HSF1N6YsfC8hWTx+HKoCOUsTy+K+rzNxywzyaKktl6ZLkQarggwOWphqIH8KiME5XJkEM7Go4+8RAH8qjb1ufPGXL1je0dhkcS5ZnKZUKZUaZ3m7t5sTt6Y9gwDHsZKlLcO6P/9k="/>
          <p:cNvSpPr>
            <a:spLocks noChangeAspect="1" noChangeArrowheads="1"/>
          </p:cNvSpPr>
          <p:nvPr/>
        </p:nvSpPr>
        <p:spPr bwMode="auto">
          <a:xfrm>
            <a:off x="155575" y="-1371600"/>
            <a:ext cx="2371725" cy="2857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88" name="AutoShape 4" descr="data:image/jpeg;base64,/9j/4AAQSkZJRgABAQAAAQABAAD/2wCEAAkGBxQTEhUUExQWFRUWGBobGBcYGB8eGhoZHhgcHR0cGxwaHSggHhslHBgcIjEiJSkrLi4uHB8zODMsNygtLisBCgoKDg0OGxAQGywkICUsLCwsLCwsLCwsLCwsLCwsLCwsLCwsLCwsLCwsLCwsLCwsLCwsLCwsLCwsLCwsLCwsLP/AABEIAPAAxwMBIgACEQEDEQH/xAAbAAACAgMBAAAAAAAAAAAAAAAEBQMGAQIHAP/EAEQQAAIBAgQDBgMFBgMHBAMAAAECEQMhAAQSMQVBUQYTImFxgTKRoSNCscHRBxRScuHwM2KCFSRDU6Ky8RZzksJjhJP/xAAZAQACAwEAAAAAAAAAAAAAAAACAwABBAX/xAAvEQACAgEDAwIEBgIDAAAAAAAAAQIRAxIhMQRBURNhInGR8CMygaHB0bHxFFLh/9oADAMBAAIRAxEAPwC3VKSg3iOXQYhr6eo874OqKduW+NEpSJP4D9cApsz6RWXo76wCfPn88a1EHI2wwr0kNiojppH64Fq5MAW+o/TfBxyNlOIOQNsa3E3GPaR1HsPwvjalTtuPl+U4fdiyM1o536WxLTrHy9hJ9fi+mNUpDYQTJ8vwBwRlsrqAUEeZ5AbmfTAuKLBc7xkUFBNyTCrEaz0F+XM8sIzWrVyS7FQZOlbAf2cAtnBmarVplSdNMG8UxsRPNviPr5YaZWjO5gRilFR3SDS8kX7g20g72v8ArhDxLLaGMAA/3tbFw/dlKkEE2xX+N5NALqRM2UxhqboncRZTtJmE/wCKzLAABEqY5Emfni08F42K6zADr8S+WwYHcqSPY2xzjPKJPXrz+YsANvPG/CeKPSdaq3embg/eT7ynyYYprwFpTR1YOIg/T9cDZiqAbE4Ip1BUprUQTTcBgeo/Xl7YjNOdhf8AvrithdUDLmSxiYHqfyGJVptNmJg2g7fPfE2XyV7z15X+mJVyvMbfUfTEtE3ITSIsXI9YH4YzVoje+28SPkR+eCnQbTHv/TAzUzJgT62g+UH8sFdkAKwv8Vz5R9BgigCV2AkbyDPzH54nIN+Q3J8Mz6m+NHowLMTaTbb64os1CSOp6ixxl4iDfpM7emM0RewnBWXpAkyun1b9QMC2iEnDmsVhdPSLG9uWPYPy6gcoPPb6XxjGect9g1dDSpz9MZqDlsMQ1EcXBX0I/DERNSNx5HphWkuyapQmLeoJ/L88RPltyog+WPa32Me2NgnUYtWuCm0wOtw1ibg/0xr/ALLblAP92wdUpMDYLHuDz88YFaoPufTDlKQGwF+5Ov3TH0wJx2lUGUzBiwpN6ibT7A4dLnG/gXCTtlxXRlalPugjVhoRgdybsdrhVvvzGCUp2RJFP4Y4CqACY5ASf6YsGQLEDwBVPuf0GK5kXCaR05bziy5ZxEnxHzaAP1w2S2CQXlmM2ne4j9cJO0KGN9PWYjD+jUEj15D+zgfilEkMVJsJiTt5SSJ9sWlsDe5yjilyQQf1PkD163wtQkGRh5xlZJj58xPp+mEsXxExyLl2E4lZss8Q0tSDcnPxKP5tx5zi7Kk+Xtb8RjjNKoVIZTBEERuCNj7Y7D2Z4qK9BX+FxKvcGGABmGGxBDAeeFZI2DLYPyVBeZj2/rtgk06YklvnfEtJEYXWTzaR+GkYlOTpGIOmesmfcDGduiluCNSox8YAPSB/3LvjB4fRbZ3kbAFf0wyp5AciR6zf2OJqOWEb2/ucUsrRekq1eigfc26n9LYkq01P3vkQPwGGeYySFubf6fznEVXJr/DvysLYd6lIrSB0qazbUfMn8PCMHUqdwdM+Z/qMDnKRsD5SwxNQpjYIs9d8JnkCUQ9Q07Rj2NEUEwF/MfLHsK3luElQBU4y0x4cRPxpp2XnsMAfExuPljR6Rm7AdDGOp6cPBltjCnxad1Hy/rgqnnlP3foMKaeXvMg+0XxItNliHG/Xl74pxj4JuOFzyrst+g543/2qByPueuFQRxzBg/O+Jo6xHr9cVoiTcOPGovo+TfqMVPt9xHvauXAEaKdQkTzZwB05JhzmDyPvfFP7TCKisBYqeV5B2n0OLcEty4AmXMeV/cn1OLDkWgCbE8uuEGWXw63sAR4t4JsoUD4nPIDFl4dwnMsQQEpeTJ3lQjq0kJTPl4sDklGK3Gxi29hhlaLN8Ksf5RIxLxDh9UKSEfYzafwGI6PAFqiKz1KoIMvUc6FAE6gikDzBAGKdQ4XTOR79csUdHYLVQMjOg2qeGPoSDA2nC11EXskH6DvkV8YYMWBBBFiIgzzBXFYdYOLOvEe8YU6ziuCdKCodRJsAoqD7RSW2LagLYVZ3IoZZGPOVaJEcw4sw9QptthkWSqFwGL3+zTNiatMkyUDL0BQ/XwsflijfurbKR1Fx+uHHY3M91mqDysd6FIIkMH8BBPIeK2I6I90ddCgG4InYwDt5nDSlmCoEPHXX+V8J0E/EpUTvy9xaPWcTIqzvF5+Ikf8Adi3jXczamMGzRm2kzzi3543TNeEkd3PWY+cDATNP+a+/9nEWYqEch8iT62OFvDFhKbNK2cAN2Av/ABW/TGanEFNy6e0fphbVqX3J+f64ytGZF8F6SJqCzVpkfdJ8wP0xKtVeqqIwsOTafhnGVoXjT63GJ6KJrHVGrJhmBHpOPYAy50kztPP0x7FPElwglMFSpzIv6/0xlWBJsJ9efyxLQytgdMA/L6WwQckNitvcbe2I8qsFRIFQfwgct/6YxVqL5H8PnGJ0ogRA+fr6Y3WiWsBPlpnE9RMmkFRoiALH+P08sbrf33gi31weMgRuh+Ue18aVMptZrdYH4YvWiUL6zN0P4W+eK12hyZdqbarKSWJ+6ukktHkAcXf91UfdHuWn5RiOrwwMhXQPECJv0gi45gxtgtcWUthX2OyCikmYbSWqL9lLgLRpty1f8192I6ATAGLMMqSsBidRjYFF5ybglfLniotksxkcm2Xy+XbMKzxTqOVOg1CIRaeltUNJliBuTtiejXzdLMLSz5od8aX2a0v+OGqKGps1grwPDa5JxhyRdts2wafBY8/xCllqdWvXLCnT8EsI71tIkINtJnTPkeQk0t+22cimn+z9Jqf4Smk5BHIUyQtgosAJ53nEWfpU6nHTRqVHqrQU9wtQlwtYKrBFVmAJIBIkgEhZ2GGXanJ8QrUmZnp5jVpXL0RTUNTdmM1HGtlDBbEkmL2F8VFKJbdlZ7c8EFMd5elWbxtRIuATujKSGUNaZtGFVGrl8yiGrT7t1ZRWqU0MVFJuWAMhiN2ExM4vXb/gQpcOoEAM2XVaUwLKdwp3F7DcY5/w2kRSMMRIJMb7/QEdZG2G43qRT2A64apSKuKeqmLKigFDpuvUiBz2Iwf2ZoL++ZJmUFu9U2JF1Gq8XBEA/LGnFi8GtWqd69dBoZR4YY7xYqwWTF98S8LzdOnnKNSqQtKkBLKpPig6YUXg7RynDYgSOuLlmFxpvzNj9Bjbu3uZF9zqEfLbCJP2hZQ3FSntMNIM9LiZwTT7Vo6h1RWQiSwII9NuWK15PBmcPI1FI9VJPOdsCvQa3iU+pI/PEdPtSpiKRvP3tvpznGG46hP+EARaTB/FdsGpS7k0g60mJuEN+TYnCHVYpflr/QY1TiC6iYXyt78hgilnQQYEYvU/BKNHp23HtfGBTA5ge+C6eYBG0e8n8MeqVJHS/uflia34KoErho/MY9iTncD5kchjODtlIX0vuwfrHLoMb1Kpi5v6/pgemQYLCOgnGGuYUbcsRxRaZIMy0X+jfpiJKl7qQPMn9TjyKfL3n+zj2l52t0n+uJpiS2GI0gaWMzyY43791MajPm5H54houOannt+POcSVUMfC2/n09MVsQHzLsfvT/qj8JnEas8/EQOdz+eN61NT1J6AH6xiApF5b6j6c8Eijz5VKsLU16SbHkDPxXJBI8wRgTiXBqgpd5w7LaQ1QZisFgITQIcBTrJnUGhQLGQQLY2zldKS62JQbzt/5wPwftU65um+XJbK1qiq9KB3mpzoDC8ANUI873xn6iL2cTRgfYZdvMjSqnLZtVVwzoS5XUO5I1Fn5QqiRJ3gbkDDTKdsspQrNlsyj5JxF6hDKwiQWdZho5G3niv8AD+11L/Z4yi5OpVqU1FLRpDUS7OUQs82WdNz1wj7IUK2Yrg5jPGlXSKaK66nYENKkMIKyhEbiRHTGVYrW/Y0OQz/aL2haovcU6mXr0KhDJWptBEbI6kkA89Xptit9mqep4PhKqdJKyN7gyRY7HpAPPFx4h2RzR+1pV1q5eqwPdoiqzC+l1VtNMV/um6yPSMVXL54LWXSWpQSrar6Sp+BwTBYRBnoel3QVKkA3Yrz2mnUY6FdJMowMTzHhPhBvDC49sScHWma1QQWplfDrvuB4SevRvLEnFEYViraQWMqRsZ2KydtrAj1OJqecXWTAR2R1qBZAlYhisCNX0Kg4auQXwKs7TVgQRDIHGqZ16WmWHUAwSN4GAshnHoOWpkA/eBAKsByYHf13wdULnu7+OmTtaZaS09RcHrgHNgWgABTp9Y2+hGI9go77F74BxynmSFCrSrc6e6t50zAmf4d/XDuhTGo3FrG17G9p3xydlEqD8LCPrY+oOLT2a7WBZpZwsVUeGsFLOOgcblehuR54mrYXPFXB0Cnl0A2vykROJKOWQ7oZ2sPz1Y14U1OqpejVWogF2W8eomR74LpohE6p9P1nFKbXK/YQRNl1NhI8mJ/XDCmp8o6jpiJVGwN/WYxINXI/n+eD1WUezSkAaTGPY2dzYGPkcexaZCoUAGkgr/pmfrieAd59JgfOMSZdDC2iwvp6+849Wog7z/flGGFGKdMTJUD1bE9DMAGRpN+ZE9LCMRrTsTB8rY0KxM4oIcUcxquVQwNr3Pr8sbiqq7U7W5/0wppExa3l/Zxozf5o/D6HFabZQ0esIspnl4v7nC3iHEBSTWwsI8OsCSdhtN4wBWzZB+OwvJ2A6z5YrHHM1qBdvhFqYIidpY352wM2oL3GYcTyP2XIp4zxR8w8kRvCzIH8v64NfibdwNCim47qizjYRdXEDfXBvtBwjWqF38TNsOfsB+GGfBclmKgrqqtpakajwJK92QwYryIuRMEwYwrfuapJJbHSOKkcMyXc6kFeuSWZVmZiH0zuzaoHn5YoHHzcEqlWrWMd42pm1Mfhogxp0tMc55m2HX7UM13mby70wWRaRcMDIfSSQyxuNIn3x0Y5eitDL/uyI1PQtWkYBMC7QY3gwT5jC+FYK5Ob8JzOeyb06bMWSo2mCQYNWDFSTHib+LmSebSw7W8KWtl14hSSHJ0VhcyIAG07NIk7ArvF7F+0rLUhSNUiXelopkQNQkEA+dMgm4NmPTCrg1Yvkc3lC8s9KVqAEWqWYleRSrZhuJGLTfJWxSc4W0IGkC4kdNw4tAfkesYhNM1KikkDTY85W0QbRz32nB9E1aFTuhCMp7t0e6s0zpYfwEsI3FweYwJKmGRdOoERy8J28oBA9sE7qyNmHoaWkC5ET0+XKMAV6X2bSDaoxF7RpXy3kYbV3CjpyAnp0+eAeIDRQpjm4NQnn4iYn0UD54CLDxrdsT5imJtJAtPmL/riSpZ1b+NfeP7H0x7X4FEX1m+5M41Y2Qxt06+v9/XDAjbI1XpVlem7UnGzoSCPluPI2OLtwvtqrHTmlUE7V1mPSog2/mX3HSiVCSAY2/LBCeOY3EEH6j9MWm0DLHGXJ2fLZpdCsNJDiVKkMpB5gjB2SzEg+tv7G2OPdmeNtlWOgaqbGalKSAwjdeSuOTCdgDbHTeGZ1KqipSfWhMdCrDdWHJhIthieoyTxuDGmbpwQRjOIzqcgG39zj2JVcgoVd2AZ1MbCLwfpjWoqn+oP4zjVK87BYB8remMgkxyjpfDGgUTIoPMbXF/bnjapTWDA+VvyxFVcX3v/AH1xlq42k/j+GIWSLRGn4WB9B+EYCzqBT8JmOf8A4xIkR+MTb6YVcYrkgU0u1TduiSJg9WMj2OBclFWw8cHOSihPm64rVFoASjSzkbMi/dHUFoHzwL2sdSwpBh4SCxG8DkB1Yt/04Z8JRe9qMBZQtMe1z+WK1nquqq7m9/wxm1OcrZ0ZQWLHUe5jhuWeo4p0Bo1fEwu2nnJ32taMdU7K5c5Xw5Wmamr/ABKjGEBBgyTeo/yjFU7C8Eerqb4SefNVtcdDb/xjp+TVVQBFCoBaDaOt/wCzjmdb1G+lC4ROddpOz7UHpSPAi6aTqLFJLAeTpOiIOpYPIgveBmrSpd38KO2qm8Fhlnc6QrCb5ao62IPhMibDDrjdZGNGjVWe+qfDyRVBIc3EEvpUGdziuGorZTLo8IO9FKm1pFOrmNB1DURoKLN5Ejyk6enyuUVqAkgatxqrme5SqAtbLu6OjkArWJfTpY2NNklB6QcQdqaCUaS5vLR31NofT8JBBD0qk/GIIIm4DwTMHDT9oC06GaoVZWMzVNNwBDIvfIRWIMq3dutgRfUcS9os9SyyZimrBmq02dAbqfszrCRMspIaOQbGpICyt9uhSL5WumqXySOQD4oV/AWJmAASPMDcRhA9XU6gRDaiBvctM+pn+5xY+1WXo1MnlM4umm0UqdJFMto1OdPQ/Zi46yL4rdbSNCgCGBK7RpDkAeo57csWydiPPeJkQGA5gnooux+QP0xDxmuKlYxGkXFtlUf03xrTqSalUXAimp5ajc/SL+eI6FIDL1Kp8TVH7pPQDU5HXeMBRohH4f3MZLJs9DWII1GfWYvgPPrECIiPWZ3+mLP2fpk8PeY3JHohkD54RcWo+ICZkSfLlHnsfniRlvQ2eOop+UDFLTI9P188YociOa2IPOemJ6wPd3vvBxpQS0mPhsOd/PB2LrcxlXlWDG4E33PWDyOHfZ3j37pUZiJpPHeDn5VBb4lkz1HthDlaPxbXHvv+mJ6qADyO17z5+uLTp7AyipRpnbcuRqVhBBEgg7gix+uPYo/YTjgAGXrsQo/wqrEaVsSabk7CAdJ9umPYa2nuYnCUXQzNIzctG/KMTUaY/wA0+o/PEZoG0qTfeZ+cDBX7tN4Btvf8IwxijNKgJkl/ZgP7GNaygWDNMzZwPwF8ErRAFlHliFqUE/ri0rLbBGqCkpdiYXlMyeQ98L8kS6NmG+OqLDoNkUeX64G7T1NZ7sEwgAN5mo+w3tC/9xwRxWp3dJv8iG0cwsD64yZ529KOr0WJQjrfNEXAUDUtQ5s9+o1FQfkoOKfX+JxPv7YuXZQf7vSAFtAMeRZsUcKC5XzwvHyw+qX4cTpPZKB3WXUgmrdyLRSFyDB+8YX01Y6Cy6mA5cx16DHPv2bMtSvVqA2AhBESqqqg/OT746BmfhgT4yFkb3N49pxx+qX4tCYcC5aa1lrO5OmoQtMqIZEQaw48wZbzgDFA4pw2pTpOGAZEXUP4HV4Nuik1AQd/ERErfqGbIp0KrgWWlUIA3HhMAH3whfhwWjl/EB3Cp4ZEq1JkqI2k/EqlVtItONHTT8+QZHPePcDqVKjUB3j1aFyrNIC1LkG8mSACYEMNoIxN2YzGulWpVT4KYQa3maLtNNag0nUFj7NjeAASGEjDHhmcqZbiRzdcqVrVWpVGgjunADhWXdVkBg1wQT0wBw7JvTq1nNPvKLzSrrr2HeawSYiCslTt+XU2SE2e4bkqj0VouNLUjU7l7fDSesdDoD4YYP41kEaZFllR/stjSqVDqCLDagRAlfgIPMqBz5+WCuz9KpmhmwTSprVctULA+Il5amrqbJI2vFz5Yc9sqpahRy+laId0+yQkhZWWlmgsQg3gb4GU0paQlFt7FIakVoUkg6m1MQOrEflAwy49lghWgASKFEMZNg7kzHTnbzwwynDlqZka7imAxB26gH6H2wD3HfZLMZw71KpItfQrBRvttgNVs6Pp1F/ey/8ARz2Vyc5MKT95p8hM/hip5glqpMH4p9IEzOLz2aoxlFg/dJvzxS8llWqVI2LSPTU0H1hQT7YkXu2XlXwxQRxTI93lkb/mBbf5ni2F+Zy5TUdht8rfji58VpirmqNFdqaGqfbw0x84PscVTtERqgWIsekzf3xcX2AywSt/oLMp9642H9jE2ZWVHQn5eeIe7sDzt7yYGCK/leOnI4PuI7GaGzkjwwoPrM49iZQFpA2GptR5coF78gOXPHsSypI6e7KDMfnghWnfAbuwOwB6cvoMSpVIE2xuaOUiZnA/it9cC5vOilTaqRMWC2BZiLLfl/XGatbmY8sVrtLm9TwDq7rwqOTV6hAP/wAFt5XwE5aI2Nw4/Umog2XVtNFnbxPXVmJ6kMR7cow040ZVUuNYe/KQsxiHjFL7OBydfxjEnEW1fu521NPuUNj9cc27Z33HTFr5EfY+vNCn5LB8irzHlZximZlDTrVCfuz7wxH5YsnYZ9Jq0rWIYel1/wDquFXaJYaowt4iD7wbe+Di6m0Zs++GLL9+yjKlMq9U7sQF/lA3HqfwGLy8hJXcbepED8cVL9nlWcslPml28pNgfkTi4725SD/f0xxs7byyb8iY/lFfat9OVqLAYM1OmByEsBJ+f0wWtBXr5hWkhHpuFm10ESIuJSY2kYX9pAe6pWHizNKRHLWPyGJ6ub0cSRDYV8qYPVqVRmAPnpduuCgm6S9/4BfBSP2oJUGYhiQlRqbpAlToWG1GbMDFiIMg3i22a7rLcLzXdwrVkWkKf3m1kkvpPI94QsbCT5YZ/tRy5b92dRLE1Ka7QWYKV95mB6437ZZNWr5LJKSV1CpUBNhRy4hVAA2LOT7Y6Cyfhxj97Cq3bIexlFgtVGUBV0KREeIKIsSbhYk4V8Z8ebomG2q1JJ3BbQsDkIGLNkqmjLPW+9UL1LCJZzCR5QFA9MVzOL/vrL/yaVKkf5oLN/3DCYT1ZJSNfTQucULOJk08tmHNmqjQoOw1HSOXQk4GNEpwekBbU4PqGqH9MY7a5kk06Y+6r1W9gVQfPV8sHcUyJXJZegovKDqAYk+0nbGuOyRqybylXZV+rJaFc0cgrHcUpgGYkWAj1jG3Z/hnh7wg6oMfmfLdvngXtSdRoUFg6mW0bKkdOpjDTiVayZdPiqeEkW0oI1t6wYHmRihlfF8q+oHw5oWtmX/4hlf/AGqYIUe5k+4xUuIuXcSdhB82JljfpIHti3dq82FQIg/hheQAsBPSwxXcjlmMtchee0ndj6YKPkVl3qItrbxJIEX6RytgZ5NucgAc7m3rc4Lzlp6Eczt/5xtlsuAod1a4lQNwbi/MGOUbYZ2MzVsyWjYB4jSBJ1W8r7ScexookgGNS89pJB3PocexELnydGQH+x/XG87XxhLb4GzufVPDu5FlH4noPPHQut2cpRcnSNeJ500wAomo0hR0j7x8hhVw2gDVPMUfDqO7VXhqjHz2v54Ky9MyXYyxifQbAdAMRcEkGohB1Bi1xvqM298c3Nm9R+x3ul6b0Ur5fJPlh3qOr2OpkkexU+0j5YESqXywAHjpMsjnY3gfMY3ev3NYhjZ/FE7jqJ5g2I9MTZle7Y118SsPtAP+8dbC48pwo08r5bMWJV7nPxAC1CBPXVsR/qAws422sV7WkxJ8pnDTtUgenTrobL020mCD7EfXCdqmupUBUfaJqg2g6b/lg4+TJ1L0px97+p0f9mqf7tUqG5qVmv5IAoHz1YuFCpLH1/IfripfsyqluH0pI+J48pM385OLVQaxb1P4/pjjZd8svmIX5ULu0jHu6GmJNdecdeuEH7Rs21HN5WsljRUuvnFQhgPVZHvh92gcf7ovNqkxEm0D/wC2Ff7QsuKlMsPuU2mOUm1uknljRgdZI37i5/lLTnMsKjUiNqdQVBIv8LafT4hik5iu9XM5qul4AylC03nxkSP4m3HTFp7Q8ROWyzuPjCrTpi/+IwCqbdD4j5DCThOVCGnTBJ7lVZiebtNj/m3J9sFHZORPYNzCAGjRk6VIZmA+5SA/EwPTFQyFU1Weqd6tRn52BML/ANIUYecezzJl8xUXdh3dMj5A+hYn5YRqe7pmOQgfKMXgjsdDo18Tl4QmzM1Fztefi7ujT8wDB95aMW/MZeSjX8BJ8pIjFarjwZOjF6lVXP8ALT8bfWBh9xTM6KLOZOkFj1PQCedvrjWzRBLe/a/8iHJg1c+zQdNFQB5MTPz6+gwxy1We8zBMhpCW2prtH8xkz0jCbhiMMsAT9pm3ljeVUjxEeiAkeZGCO0WdFNAiwLRbkOX0GI+aKi6Wp/P68fsJOJ5gvUBjUzEBfcWHoPi9Iw6KLSpDqLfqf6YXcMyugmtVMSJUEXjr6np0A88SNUbMsTdaQtbn5D9cE/AqFq33fAtyyan1sJpqTpB2Yz+HPG2erxFSf9JFzeJPpb+mG/EKQVAVXYQFAsTy9PM4TNSKjXUYmptaw8tHpg07Ezjp2JV1hNQkknnaLSZiwJOMY1TiDMkEXkktO/qANh9cexe4uVdmdHzRVUZmJAUEna8e/tir0g76mFmcyTuAOQBPIemD+PZjvavdD/Dp3f8AzONh6KfmfTAVXOmyopLH5R1JmQPrg+oy6npQPQ9Pojrl34CFylQkfasPIKPzGNnyTsB3ji10cDQ6nqDMe3PA1Phhae+qsR/BTJRfcgyZ6HGn+zciGtRD/wCVVZ5Ptz88ZjoO64+rHVXJrVTTVAYdRa/8Q6Yrj16uRca2LUjsx5fzR672xLSy2WFqFarl3B3htHowYRFt8HHNt3P+9Kj0edaidQFzd1Hwx/ELXuBi0A3e62fnn6kFXhoanXFKBSqpqCj7lQblfJhBjqPPFMWqCKTmw2NthsZHsThppOVfu1fvaNQaqTqfCQDcQDGpSb+owo7qQ0RpWqSeoGnV6xYjDIqjJ1ElJLajsH7PCqcLoEmQEYmP5jbFnAHdkcvhP4fniu9msto4fRH8ShunxPrOLLyF9yD6zfHEn+eT92L7IVcYIbO5VI+FHf5m09fh+uDM9khVRlNtQAmOhBwBmL8SX/2Nuf37+mGefzIo0i55bDz5W6CCT5A4N3arwD2K/wAbzS1c2dYBoZJddSfvV6g8I/0py56zjfKKyp4v8So0kTEMwmB/KB9MJuA5XXSopU1Fq7Nmq8/ERqBVD1E6R6SMWHLjXXYmAtJZJ562Em3QKP8Aqw3J8Pwrt9/5KjvuJe2sCnQojm4aP8qkcvY4r3EDrCoJl/PlcfifpgrtPnO8ztJSCIQmOg0kD38WIsplCaq1CYCoVA8ybz5c8Pwpxir+Z0umV43XdmigPxCIBFCgI8i7fjAGNO2bM/dZdd6rgG/3Rv8Ar7Yj4HmV/eMzUYwWIAm1gT/TAGa4mDWrZixFJdKeu5+sY0dwm1ofu39P9Duky947j4KX2SDoAAXPuYH+nFTzWZ11WdrhTF+s2AHPDDMZ3RlkprOprm3Nrk/MnAXCKJhqnhUIStNjca+bkeW2Liu4GWV1FfNklZJg1hqb7lGbna7/AKYMesqrrrsqryTYDe0DeMZC+EsjAKd8w+7zyprz8sEZLhmkhgpDHepV8VSI5LMIPWfTEbLjB3t9/f0BnzdSqAaalU5syb+cmAPriGjw1zDd2XJ+8zg/I7fLDytQi4Rqr9WMxbzgD2xhqVdtyqjoTf8A6RilLwFLHb3ti3/Y7lSGRB595cf9OPYZfu9cLZlck7X/AKzj2CTbEZIwi6aZCahVZA1O5n3NyTgvK5fQDG53P5YByT63BnlK+m0+5k/LHu0GeakgVLu3w+R6+2+F7vY0aoxjq7Inz/FadLwky/JBcn1nb3+uJcnwvO5kSQuWQxCkFmI52sB7jE3Y7gC01FUgVKryQTe/Msek+/zGLsxYeFfE55mdI8zz9FFz5b4Tky6XUTBPqJz9kJch2Cyqj7ZTXfmajEr7ILD0GNcz2SpUipy9NKDfeelmdBibHu6iFag3kEjnBGLJTphfEzlj/ExAAnyFh9T54hNKiwkUC+4skTHSYHXClmlfIndOzmHaTId3T7tkRaiuaisnwVZGksnSQACNwY3sTXKMkOR97QBOxLA2J9Fx0PtlwJO7Y06FakRNQEU9SEgeLVpLaZURq6xvihiiBTpsn3jUqHqEBCqDy5NERJbyxvxPVCyTnq5OxVV7vK5YARFNAARe6MJ6/en3w5qoJUfwkAewtit50dzXytJrU3qA0x/Az6Q6X+7qMjpqI6YsVUS672BPlJIGOPkjTv5sNOxGlQHijgbigoMfykifngPtlm9ZOXG00km/+JVby6Ug3/yxJ2cU1OIZpydmK/KFAEco/DFQ4xmmf7SkAxq1q9ZPOSKNE9I3v69MasULmvZIXJ7F44UFVKuYYyrbRyo0pVRPmQx/1DGM+7U8oZMVKpAPPxvuLXML4R6Y2zmVATL5YbFlBgxKUhqb2JA+eF/bTNS9JOYIaZtrYlVNt4Go4UlryffYvhFFeoDxBtLalBZQZ/hVQRaw3w6zzaaR5bAeZ9MI8jRHfhxtLR/fOwwV2hzBUqojww0+kn6RjoyVySN/TT04X8xTUmnqk7kk+g/oML6S6u6Q/ebU8dJk+/K+GXE0+yURdgB6ajf2ucBZTw1WbcIpmD7D3scMiKm90j3Ec0CzsIhBC9Ji/wCWHXDMh9ij1dIRE8OsQGe51uOaydufywr4Dk1qsatSBSp+Nwdi0kqD5ACT1tho2UrZ11qFaoy4aNSoWC/5mHN/LlI2E4qXgKDSXqS/Qjq8cpK4YnvagFmbwqv8iCW/vfGw7Qu/PTfZaLT8zjo3Z3guUQfYZfLvp+Kqave1NXSoGpgq3sB0wdWylI1NNWhTQt8DpBDG9iQo0t0EXnCPVitqEvqsnY5aeKxBnMsOZAAA9iwI+WJTxYafE1YDcEoCLX+JJxdOL9lJOqk5Uj7vX3P4YruXyRllHhN9Sn4SfLofP54ZGUZLYD/lZEwZK6uADX0gbhrCfdcexDxBCkkRaApi3nqG2qD5csZw1JVsBPM5O2QcHr/aEDfSf9KDn7k29ThfWz+quz7gDSAenMj3Ee2JeI5sZdDTUzVqAGq/NFNgvrHL1wqy9JoIAlYkMOQjfr7+WJCPcb1GT4dH1Lx2Q4v3afFuTKk7nlFsWivxY953GWTva5UM7MYp0lOzOwB1E7BRvHrjkXDK5D6t9KFp8wLYedneOVcuBSnSazd5VJHiETAvzEwOknCMuBO2jNGXY6jlaO2o944vqIgTzhQSF9N8T53MrTBNV9IOw+8fQC5PpirntK1Yrl8hS1VW+Ko06aSn/iEbx67nbBQ4klBjRoK2bzQA1Gxhjzq1Phpr/lEnyOMfpNPf7/oO7DVqVWVxQy5RPvVcxV0KBBvA1N8454o1fs9UaoHypSuutZOX1NTVtRLNpfSrsGuF1238sXWpwYue9zc5hkulBQO6Vv8AIjWZtvE5+WPfvq5otQY5rI1kUFfGq+GfiTQSGFueH4sqX5V8/vkjgxX2qztGvmaOp6lJAChaqhT7QuuzkadQ3DA2IxYeB52pULrW/wAWlpSooECZMVB/lcXEWsRywOM+4y7U6ynMsqsCAABWibBTbXAPqRa9sJOzefptVWrlX1KiFKuVPxBDB+zmD4CtkM7kArgMmNTg62ovdM3ymfajQ4jVBh1DMpjmWqAX9YthJXoL++5TLoSVRMqm1wVLu0jcX64OrVw1HilNOdMVFImGXvHIItsYi223LEORrd9xqkfEITVfmVogX5bt15YuCcdTf3sinuXI09ebF/8ACok/6nYi/lCnfFU4pmu9zRgkqoLtaLCUT6q5+WLLwzMD/eq5Nu9ZesLRTT/3Fsc/yeZYHNM0SCqgiTPh3+ZPvgMEGm34RcmRAhs1SCksoBbaI8J8zJwP2gBNWoADYc/T674k4QVGfpRs2tBNt1aPw+uG69ksxmKzuFFNP43sGIt4R8RjrEeeNrqLt+DRjkvR/X+CucScl1Hw6RN9rAj8WGJuF8I7yUC1HUka+5Hi0iJAMFQT546hwnsnl6R1sgrVDu9QSB/Khso+Z88WHl/cYV/yP+qFzlbZzTJcLy5XRlD3j0iW/d82J1TEtKxqsALyBbbDbhnCctXNqbZatSBBFKoV06jJgTBUtcgjfcc8MO1XCRUArJK1aXiUqN4vB8sKamb72kmfowtSidOYUHkPiDR0BDT/AAnyxG7ViXZZXyyu+mqSK6J9nmE8LlOoMEGDEowKmNr42o5glu4rgayJVgISrH3kEko4O6SY3BPLPeitSWonxDxISLq3Q+R2PUYzmaK5ikNQKkiVP3kbqDyINvbCL7E9yWoCP1xXeNUiYcSvQ8wRuD6HpuCcMeG8TLh0qWq0jD8tQ5OPI8+h9sLeM58EhVAIm59umLx2mVJCbi2QFSnJuecDz+vvj2N61UEENcATA/mAsBtj2NcHsAyk0OC1KzkhmJZpJCgDUbkkmygDmdgMQZzJVMsVB1C00w4UiG3KkRa3zxcuJ93Srzmu+fT/AIbUqlQa97FVWzxEkE+2JaPDc1xGrTrKi5TKU00UzUXW7KWliqE89IuSNueJHqZOdafh8/4r/QyUFptvcodBikOsNvY+EgEXgyR5+2I8zmT42VT4kIGpSYki+oCBsL4tXaDsnoNTuyYUkkmSAoYgwNIuIkgGBIE4roovTa45wQCCT1BX4vmLY1UhYfmuMmnSNLKylNfCHWz1GEh6rkC7bx/CIx0LsjnMlTy6JSqIpIDNJhi5iZncyY98cpp0QZUHwm+kkhltuG298a6UidWmBYKdUmbyQB9L2xny4FkVBxlR2rP1Mv43bMhWAjw1o0nqEmDciZBxXeNdoldqCQNTg93WgRqAEpsLPqFo/DHMw5j7OXA+8TYDnKRMb3mMWfMv/uXeOyAq6aSHB8SsD4T/ACk+2FehoGRdmuY45Vy2YfU+sVDqQNBGknYxGkgzB5yJ8zi65llzOWIo16aFmDGC2kWUwDP83LzBwTxTs4/EKtA0NJRUc1HmUUlhpQHbVAJgEwI92nEf2eUKNLvaRNCpShzWLSgA3FVR/wAMyTrW4O4jB6Yun3Bc6ddhC/aDvKi/u9OpQq1EZMzA1KzMdVlYHQxhpP8ALvhPls66VzUSuyvAXvtSTa0BQsRAAnB3HeH5io1NHpRmiqlFBBWvSBLagT8ZidzbY7jHRsv2XyrIHVqtQOCLBAZNimjR4WBBUgkQZnaxWox3QD5KLk+I1grU/wB7mm2olYpeIuZYk6bEmdsRrkVUMKRaGu7d4SNXUHn6emL5lOG06QKMqmWOmrAcmB/g07DXVEGWII3N4IGz5bL0pqABKVKalRmvEDaJgnf1MYH1VHhEUW+4k7PdhaVKK2ZGopDIrVCVpxcvVLHSWnlEDz5XQ1xAd3WGiDqsZ2gneeWEKK+db7amaeWUqRlzBao48Q70ixjnTFhaSSSAzoZxqtT7Mr3Kagzfx1NtKXjQvNhzhR8JxkyuUpfFz+yGrjYOFUSeXL188YeoOWAV4ohTvNdPuySFcNuFMMTIAs0i04rnE+2tKe7yg74gy1TamnqeZt5YqMJN8EtD/imZpU111qgRIIgmzTGw3Y8h64o3Z7i6pmqyJQijXpvKHmU3LHmSjEYTcR4izuahcVapjxkQiDpSUkyAN2MTyxpmmFQtUDw2nT9qzlgs3Cx4YaOQGNscHw0xcposvAO0Yy6mgyatBImYuDG95tB64mXta/flVWAwBAJEA3uPI4p+W4eoM96rEwTKFRzJAIJiOuMdyxqWdBM2AY/MyMV6CsHUPuL8bdqveSJUi45qYDDpBHLqMZzPEzoLEnUCvykbG19xthEaOtmVSh0qFLCdM81BM+LblFxglkZj3amNrUZLmDzYwACbbe+CWEpyDcnxNpqPHeAGAIkSSJ23Npx7Fo7P5VqOlKgSgdJFMBizgAzCIoCraZa5O0xj2C0xXIOoLpq1Ru7ViF3cg7Lz/wBTbTyE4f000gAbAQB0HlgbJZcUwYMsTLHqf0GwwXjn440h8pWyucUpstRmX1slQf5pLpUAkGYta7G8SzyXDQoLVEFSrVGkIS0BRe5aWUbaulhvMk1MmveCsVDMqwBpGokGR4ybDy6wZtGI8sKt2qKVdo1BGQ7bKHJ+ETaFEyTMnGvXsKYnyvZfKo5GaVA1mTSNNOpJM6ZlpWANEyN7zOJ812ayg1MuTBplYbV9mF61ASC8H73hO09ZbtlVbei0n74cax6POoe2MqteSGqMFHwlTT1ttdiVhSNrAzvI2xNRCl8d/ZzRRWenWWnVb/DpgGGJnSAbuTexCgHmOY34Z+zvLM6mcw+m1RqtnZhEIp5ibkiwsLmYtWT4eabFaaBEI+MvqqJ1RIEAMPvWK3F5EHvlk0FSDpClYSQQCIOnTcG+4vgZZJcJloBocWylJQiOqKg0hVViAATtAjeb4xmeLZWoUms40HUNIYCeRIKmSIt0JnAqdlsmAF7qui7Ad9VgD/S5gYl/9M5TZVrsfLMVY+ZcDCrl2oZ+H3sC4h+5VIHeOwDM2k618REFqbqoNJ/5bGTIvIWdm+JBUrUq9auxpVGJYFw9dXPgJ0wEESCZvp5Dexf+nct95K6+ff1CPmrmPfA3/orKu0ipmgQIkVGEjpqKyQDffBRc2mnRG8fazeaVRfsS9aqt1XXUVUiIjVGlRAvufS2EPGuOoVlftER4VFmKtVTclgIaGBCgSJEm8Q+r9hss4Cu9d1/hZ5EdDIxmv2MoOqq1SvCGV01CsWj7kf0wcbTt/wAlOUeEVbM8cq6GaoUp03AApkhHKjemjaiwLzdyDuRffA3aDtalULTpuuWoaB9lT8VZ+WgCmYROUC8dNsWFP2X5EEkB7+h+pnDHJ9isrTACioPMPH4C2I3Hsi1JdzmzZJ68E5ZQv3Fr1GRVjqgAt5kn0wcvAKtQBKmYyqJp+FGAUcrAR4o5nHQ27M5f/wDN/wD2b9MQngVCZK1lFt8wwM+/hI95xSy5Fwl+/wDRb9N939F/Zzyv2PBMjO0gegqQs8gBM4Pp/syd1VkzqMrAHVpZgfQhxIB/u2Lk/Z7Kk7Vj/wDsNHn9/bDhX2CqABAAHwgDz/IfPBxy5HyLlpX5bOXZ3sDmaezCpEQoDDcx/GeknyAwJn+zlTLJDEz8KiCxdosF5sSTsJtjrlVDoYKdLENpY3hiDDEc4N4xSTlK1WqzMRSpjwmozGtWqAWPds9qdMkGbEEz4cE8jirkwVu6RVl4cECqzeQRI1O3Qm4HSF1N6YsfC8hWTx+HKoCOUsTy+K+rzNxywzyaKktl6ZLkQarggwOWphqIH8KiME5XJkEM7Go4+8RAH8qjb1ufPGXL1je0dhkcS5ZnKZUKZUaZ3m7t5sTt6Y9gwDHsZKlLcO6P/9k="/>
          <p:cNvSpPr>
            <a:spLocks noChangeAspect="1" noChangeArrowheads="1"/>
          </p:cNvSpPr>
          <p:nvPr/>
        </p:nvSpPr>
        <p:spPr bwMode="auto">
          <a:xfrm>
            <a:off x="155575" y="-1371600"/>
            <a:ext cx="2371725" cy="2857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8153400" y="1524000"/>
          <a:ext cx="304800" cy="31241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6314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3" name="Group 79"/>
          <p:cNvGrpSpPr/>
          <p:nvPr/>
        </p:nvGrpSpPr>
        <p:grpSpPr>
          <a:xfrm>
            <a:off x="6553200" y="1752600"/>
            <a:ext cx="1600200" cy="2719870"/>
            <a:chOff x="6553200" y="1752600"/>
            <a:chExt cx="1600200" cy="2719870"/>
          </a:xfrm>
        </p:grpSpPr>
        <p:cxnSp>
          <p:nvCxnSpPr>
            <p:cNvPr id="30" name="Straight Arrow Connector 29"/>
            <p:cNvCxnSpPr>
              <a:endCxn id="39" idx="1"/>
            </p:cNvCxnSpPr>
            <p:nvPr/>
          </p:nvCxnSpPr>
          <p:spPr>
            <a:xfrm flipV="1">
              <a:off x="6629400" y="1779035"/>
              <a:ext cx="1478281" cy="1192765"/>
            </a:xfrm>
            <a:prstGeom prst="straightConnector1">
              <a:avLst/>
            </a:prstGeom>
            <a:ln w="38100">
              <a:solidFill>
                <a:schemeClr val="bg1">
                  <a:lumMod val="6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endCxn id="44" idx="1"/>
            </p:cNvCxnSpPr>
            <p:nvPr/>
          </p:nvCxnSpPr>
          <p:spPr>
            <a:xfrm>
              <a:off x="6629400" y="2895600"/>
              <a:ext cx="1478281" cy="1550435"/>
            </a:xfrm>
            <a:prstGeom prst="straightConnector1">
              <a:avLst/>
            </a:prstGeom>
            <a:ln w="38100">
              <a:solidFill>
                <a:schemeClr val="bg1">
                  <a:lumMod val="6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endCxn id="45" idx="2"/>
            </p:cNvCxnSpPr>
            <p:nvPr/>
          </p:nvCxnSpPr>
          <p:spPr>
            <a:xfrm>
              <a:off x="6705600" y="2971800"/>
              <a:ext cx="1424941" cy="1119670"/>
            </a:xfrm>
            <a:prstGeom prst="straightConnector1">
              <a:avLst/>
            </a:prstGeom>
            <a:ln w="38100">
              <a:solidFill>
                <a:schemeClr val="bg1">
                  <a:lumMod val="6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endCxn id="40" idx="0"/>
            </p:cNvCxnSpPr>
            <p:nvPr/>
          </p:nvCxnSpPr>
          <p:spPr>
            <a:xfrm flipV="1">
              <a:off x="6629400" y="2133600"/>
              <a:ext cx="1501141" cy="1143000"/>
            </a:xfrm>
            <a:prstGeom prst="straightConnector1">
              <a:avLst/>
            </a:prstGeom>
            <a:ln w="381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endCxn id="44" idx="2"/>
            </p:cNvCxnSpPr>
            <p:nvPr/>
          </p:nvCxnSpPr>
          <p:spPr>
            <a:xfrm>
              <a:off x="6629400" y="3276600"/>
              <a:ext cx="1501141" cy="1195870"/>
            </a:xfrm>
            <a:prstGeom prst="straightConnector1">
              <a:avLst/>
            </a:prstGeom>
            <a:ln w="381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endCxn id="40" idx="3"/>
            </p:cNvCxnSpPr>
            <p:nvPr/>
          </p:nvCxnSpPr>
          <p:spPr>
            <a:xfrm flipV="1">
              <a:off x="6553200" y="2160035"/>
              <a:ext cx="1600200" cy="278365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endCxn id="42" idx="1"/>
            </p:cNvCxnSpPr>
            <p:nvPr/>
          </p:nvCxnSpPr>
          <p:spPr>
            <a:xfrm>
              <a:off x="6629400" y="2438400"/>
              <a:ext cx="1478281" cy="712235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8107681" y="1752600"/>
              <a:ext cx="45719" cy="528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8107681" y="2133600"/>
              <a:ext cx="45719" cy="528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8107681" y="2590800"/>
              <a:ext cx="45719" cy="528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8107681" y="3124200"/>
              <a:ext cx="45719" cy="528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8107681" y="3505200"/>
              <a:ext cx="45719" cy="528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8107681" y="4419600"/>
              <a:ext cx="45719" cy="528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8107681" y="4038600"/>
              <a:ext cx="45719" cy="528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Arrow Connector 46"/>
            <p:cNvCxnSpPr>
              <a:endCxn id="41" idx="1"/>
            </p:cNvCxnSpPr>
            <p:nvPr/>
          </p:nvCxnSpPr>
          <p:spPr>
            <a:xfrm flipV="1">
              <a:off x="6629400" y="2617235"/>
              <a:ext cx="1478281" cy="1040365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endCxn id="43" idx="2"/>
            </p:cNvCxnSpPr>
            <p:nvPr/>
          </p:nvCxnSpPr>
          <p:spPr>
            <a:xfrm flipV="1">
              <a:off x="6705600" y="3558070"/>
              <a:ext cx="1424941" cy="9953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endCxn id="39" idx="2"/>
            </p:cNvCxnSpPr>
            <p:nvPr/>
          </p:nvCxnSpPr>
          <p:spPr>
            <a:xfrm flipV="1">
              <a:off x="6553200" y="1805470"/>
              <a:ext cx="1577341" cy="175730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endCxn id="42" idx="3"/>
            </p:cNvCxnSpPr>
            <p:nvPr/>
          </p:nvCxnSpPr>
          <p:spPr>
            <a:xfrm>
              <a:off x="6629400" y="1981200"/>
              <a:ext cx="1524000" cy="1169435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endCxn id="45" idx="0"/>
            </p:cNvCxnSpPr>
            <p:nvPr/>
          </p:nvCxnSpPr>
          <p:spPr>
            <a:xfrm>
              <a:off x="6629400" y="1981200"/>
              <a:ext cx="1501141" cy="2057400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7" name="Table 56"/>
          <p:cNvGraphicFramePr>
            <a:graphicFrameLocks noGrp="1"/>
          </p:cNvGraphicFramePr>
          <p:nvPr/>
        </p:nvGraphicFramePr>
        <p:xfrm>
          <a:off x="457200" y="2819400"/>
          <a:ext cx="4419600" cy="1798320"/>
        </p:xfrm>
        <a:graphic>
          <a:graphicData uri="http://schemas.openxmlformats.org/drawingml/2006/table">
            <a:tbl>
              <a:tblPr/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sz="2800" b="1" baseline="0" dirty="0" smtClean="0">
                          <a:solidFill>
                            <a:srgbClr val="FF0000"/>
                          </a:solidFill>
                        </a:rPr>
                        <a:t>Proof:</a:t>
                      </a:r>
                    </a:p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baseline="0" dirty="0" smtClean="0"/>
                        <a:t>1. </a:t>
                      </a:r>
                      <a:r>
                        <a:rPr lang="en-US" dirty="0" smtClean="0"/>
                        <a:t>∀</a:t>
                      </a:r>
                      <a:r>
                        <a:rPr lang="en-US" dirty="0" err="1"/>
                        <a:t>x;x</a:t>
                      </a:r>
                      <a:r>
                        <a:rPr lang="en-US" dirty="0"/>
                        <a:t>=y⇒(x=</a:t>
                      </a:r>
                      <a:r>
                        <a:rPr lang="en-US" dirty="0" err="1"/>
                        <a:t>z⇒y</a:t>
                      </a:r>
                      <a:r>
                        <a:rPr lang="en-US" dirty="0"/>
                        <a:t>=z)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dirty="0" smtClean="0"/>
                        <a:t>2. </a:t>
                      </a:r>
                      <a:r>
                        <a:rPr lang="pl-PL" dirty="0" smtClean="0"/>
                        <a:t>∀</a:t>
                      </a:r>
                      <a:r>
                        <a:rPr lang="pl-PL" dirty="0"/>
                        <a:t>x;x=y⇒(x=z⇒y=z)⇒x+0=y⇒(x+0=z⇒y=z)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dirty="0" smtClean="0"/>
                        <a:t>3.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x+0=y</a:t>
                      </a:r>
                      <a:r>
                        <a:rPr lang="en-US" dirty="0"/>
                        <a:t>⇒(x+0=</a:t>
                      </a:r>
                      <a:r>
                        <a:rPr lang="en-US" dirty="0" err="1"/>
                        <a:t>z⇒y</a:t>
                      </a:r>
                      <a:r>
                        <a:rPr lang="en-US" dirty="0"/>
                        <a:t>=z</a:t>
                      </a:r>
                      <a:r>
                        <a:rPr lang="en-US" dirty="0" smtClean="0"/>
                        <a:t>)</a:t>
                      </a:r>
                    </a:p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457200" y="1783080"/>
            <a:ext cx="4419600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Conjecture:   A + B = C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7" name="Right Arrow 76"/>
          <p:cNvSpPr/>
          <p:nvPr/>
        </p:nvSpPr>
        <p:spPr>
          <a:xfrm>
            <a:off x="4648200" y="1828800"/>
            <a:ext cx="1676400" cy="533400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457200" y="2819400"/>
          <a:ext cx="4419600" cy="1844352"/>
        </p:xfrm>
        <a:graphic>
          <a:graphicData uri="http://schemas.openxmlformats.org/drawingml/2006/table">
            <a:tbl>
              <a:tblPr/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2649"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False!</a:t>
                      </a:r>
                      <a:endParaRPr lang="en-US" sz="54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976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976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76802" name="Picture 2" descr="http://us.123rf.com/400wm/400/400/rudall30/rudall301012/rudall30101200011/8356125-bad-performan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4953000"/>
            <a:ext cx="1600200" cy="1133227"/>
          </a:xfrm>
          <a:prstGeom prst="rect">
            <a:avLst/>
          </a:prstGeom>
          <a:noFill/>
        </p:spPr>
      </p:pic>
      <p:sp>
        <p:nvSpPr>
          <p:cNvPr id="35" name="TextBox 34"/>
          <p:cNvSpPr txBox="1"/>
          <p:nvPr/>
        </p:nvSpPr>
        <p:spPr>
          <a:xfrm>
            <a:off x="6400800" y="44196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Score </a:t>
            </a:r>
            <a:r>
              <a:rPr lang="en-US" sz="2800" dirty="0" smtClean="0">
                <a:sym typeface="Symbol"/>
              </a:rPr>
              <a:t> 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010400" y="1254760"/>
          <a:ext cx="609600" cy="5146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b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c</a:t>
                      </a:r>
                      <a:endParaRPr lang="en-US" sz="3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a</a:t>
                      </a:r>
                      <a:endParaRPr lang="en-US" sz="3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b</a:t>
                      </a:r>
                      <a:endParaRPr lang="en-US" sz="3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t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>
            <a:endCxn id="49" idx="1"/>
          </p:cNvCxnSpPr>
          <p:nvPr/>
        </p:nvCxnSpPr>
        <p:spPr>
          <a:xfrm flipV="1">
            <a:off x="4267200" y="1562100"/>
            <a:ext cx="2667000" cy="3357890"/>
          </a:xfrm>
          <a:prstGeom prst="straightConnector1">
            <a:avLst/>
          </a:prstGeom>
          <a:ln w="38100">
            <a:solidFill>
              <a:srgbClr val="A6A6A6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57" idx="1"/>
          </p:cNvCxnSpPr>
          <p:nvPr/>
        </p:nvCxnSpPr>
        <p:spPr>
          <a:xfrm flipV="1">
            <a:off x="4267200" y="4838700"/>
            <a:ext cx="2667000" cy="81290"/>
          </a:xfrm>
          <a:prstGeom prst="straightConnector1">
            <a:avLst/>
          </a:prstGeom>
          <a:ln w="38100">
            <a:solidFill>
              <a:srgbClr val="A6A6A6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58" idx="2"/>
          </p:cNvCxnSpPr>
          <p:nvPr/>
        </p:nvCxnSpPr>
        <p:spPr>
          <a:xfrm>
            <a:off x="4267200" y="4919990"/>
            <a:ext cx="2705100" cy="566410"/>
          </a:xfrm>
          <a:prstGeom prst="straightConnector1">
            <a:avLst/>
          </a:prstGeom>
          <a:ln w="38100">
            <a:solidFill>
              <a:srgbClr val="A6A6A6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381000" y="19812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b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3200400" y="397258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food</a:t>
            </a:r>
            <a:endParaRPr lang="en-US" sz="2800" dirty="0"/>
          </a:p>
        </p:txBody>
      </p:sp>
      <p:cxnSp>
        <p:nvCxnSpPr>
          <p:cNvPr id="27" name="Straight Arrow Connector 26"/>
          <p:cNvCxnSpPr>
            <a:stCxn id="26" idx="3"/>
            <a:endCxn id="51" idx="0"/>
          </p:cNvCxnSpPr>
          <p:nvPr/>
        </p:nvCxnSpPr>
        <p:spPr>
          <a:xfrm flipV="1">
            <a:off x="4191000" y="2209800"/>
            <a:ext cx="2781300" cy="2024390"/>
          </a:xfrm>
          <a:prstGeom prst="straightConnector1">
            <a:avLst/>
          </a:prstGeom>
          <a:ln w="38100">
            <a:solidFill>
              <a:srgbClr val="4F81B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6" idx="3"/>
            <a:endCxn id="57" idx="2"/>
          </p:cNvCxnSpPr>
          <p:nvPr/>
        </p:nvCxnSpPr>
        <p:spPr>
          <a:xfrm>
            <a:off x="4191000" y="4234190"/>
            <a:ext cx="2781300" cy="642610"/>
          </a:xfrm>
          <a:prstGeom prst="straightConnector1">
            <a:avLst/>
          </a:prstGeom>
          <a:ln w="38100">
            <a:solidFill>
              <a:srgbClr val="4F81B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6" idx="3"/>
            <a:endCxn id="59" idx="1"/>
          </p:cNvCxnSpPr>
          <p:nvPr/>
        </p:nvCxnSpPr>
        <p:spPr>
          <a:xfrm>
            <a:off x="4191000" y="4234190"/>
            <a:ext cx="2743200" cy="1899910"/>
          </a:xfrm>
          <a:prstGeom prst="straightConnector1">
            <a:avLst/>
          </a:prstGeom>
          <a:ln w="38100">
            <a:solidFill>
              <a:srgbClr val="4F81B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124200" y="260098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verb</a:t>
            </a:r>
            <a:endParaRPr lang="en-US" sz="2800" dirty="0"/>
          </a:p>
        </p:txBody>
      </p:sp>
      <p:cxnSp>
        <p:nvCxnSpPr>
          <p:cNvPr id="37" name="Straight Arrow Connector 36"/>
          <p:cNvCxnSpPr>
            <a:stCxn id="36" idx="3"/>
            <a:endCxn id="51" idx="3"/>
          </p:cNvCxnSpPr>
          <p:nvPr/>
        </p:nvCxnSpPr>
        <p:spPr>
          <a:xfrm flipV="1">
            <a:off x="4191000" y="2247900"/>
            <a:ext cx="2819400" cy="614690"/>
          </a:xfrm>
          <a:prstGeom prst="straightConnector1">
            <a:avLst/>
          </a:prstGeom>
          <a:ln w="38100">
            <a:solidFill>
              <a:srgbClr val="00B05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6" idx="3"/>
            <a:endCxn id="55" idx="1"/>
          </p:cNvCxnSpPr>
          <p:nvPr/>
        </p:nvCxnSpPr>
        <p:spPr>
          <a:xfrm>
            <a:off x="4191000" y="2862590"/>
            <a:ext cx="2743200" cy="680710"/>
          </a:xfrm>
          <a:prstGeom prst="straightConnector1">
            <a:avLst/>
          </a:prstGeom>
          <a:ln w="38100">
            <a:solidFill>
              <a:srgbClr val="00B05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6" idx="3"/>
            <a:endCxn id="59" idx="2"/>
          </p:cNvCxnSpPr>
          <p:nvPr/>
        </p:nvCxnSpPr>
        <p:spPr>
          <a:xfrm>
            <a:off x="4191000" y="2862590"/>
            <a:ext cx="2781300" cy="3309610"/>
          </a:xfrm>
          <a:prstGeom prst="straightConnector1">
            <a:avLst/>
          </a:prstGeom>
          <a:ln w="38100">
            <a:solidFill>
              <a:srgbClr val="00B05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676400" y="32766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transportation</a:t>
            </a:r>
            <a:endParaRPr lang="en-US" sz="2800" dirty="0"/>
          </a:p>
        </p:txBody>
      </p:sp>
      <p:sp>
        <p:nvSpPr>
          <p:cNvPr id="49" name="Rectangle 48"/>
          <p:cNvSpPr/>
          <p:nvPr/>
        </p:nvSpPr>
        <p:spPr>
          <a:xfrm>
            <a:off x="6934200" y="1524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6934200" y="2209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6934200" y="2819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6934200" y="3505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6934200" y="4114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934200" y="48006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934200" y="5410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6934200" y="6096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>
            <a:stCxn id="48" idx="3"/>
            <a:endCxn id="54" idx="1"/>
          </p:cNvCxnSpPr>
          <p:nvPr/>
        </p:nvCxnSpPr>
        <p:spPr>
          <a:xfrm flipV="1">
            <a:off x="4191000" y="2857500"/>
            <a:ext cx="2743200" cy="680710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48" idx="3"/>
            <a:endCxn id="55" idx="1"/>
          </p:cNvCxnSpPr>
          <p:nvPr/>
        </p:nvCxnSpPr>
        <p:spPr>
          <a:xfrm>
            <a:off x="4191000" y="3538210"/>
            <a:ext cx="2743200" cy="5090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8" idx="3"/>
            <a:endCxn id="56" idx="2"/>
          </p:cNvCxnSpPr>
          <p:nvPr/>
        </p:nvCxnSpPr>
        <p:spPr>
          <a:xfrm>
            <a:off x="4191000" y="3538210"/>
            <a:ext cx="2781300" cy="652790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2819400" y="19050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animal</a:t>
            </a:r>
            <a:endParaRPr lang="en-US" sz="2800" dirty="0"/>
          </a:p>
        </p:txBody>
      </p:sp>
      <p:cxnSp>
        <p:nvCxnSpPr>
          <p:cNvPr id="86" name="Straight Arrow Connector 85"/>
          <p:cNvCxnSpPr>
            <a:stCxn id="85" idx="3"/>
            <a:endCxn id="49" idx="2"/>
          </p:cNvCxnSpPr>
          <p:nvPr/>
        </p:nvCxnSpPr>
        <p:spPr>
          <a:xfrm flipV="1">
            <a:off x="4191000" y="1600200"/>
            <a:ext cx="2781300" cy="566410"/>
          </a:xfrm>
          <a:prstGeom prst="straightConnector1">
            <a:avLst/>
          </a:prstGeom>
          <a:ln w="38100">
            <a:solidFill>
              <a:srgbClr val="C0504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85" idx="3"/>
            <a:endCxn id="55" idx="3"/>
          </p:cNvCxnSpPr>
          <p:nvPr/>
        </p:nvCxnSpPr>
        <p:spPr>
          <a:xfrm>
            <a:off x="4191000" y="2166610"/>
            <a:ext cx="2819400" cy="1376690"/>
          </a:xfrm>
          <a:prstGeom prst="straightConnector1">
            <a:avLst/>
          </a:prstGeom>
          <a:ln w="38100">
            <a:solidFill>
              <a:srgbClr val="C0504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85" idx="3"/>
            <a:endCxn id="58" idx="0"/>
          </p:cNvCxnSpPr>
          <p:nvPr/>
        </p:nvCxnSpPr>
        <p:spPr>
          <a:xfrm>
            <a:off x="4191000" y="2166610"/>
            <a:ext cx="2781300" cy="3243590"/>
          </a:xfrm>
          <a:prstGeom prst="straightConnector1">
            <a:avLst/>
          </a:prstGeom>
          <a:ln w="38100">
            <a:solidFill>
              <a:srgbClr val="C0504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3048000" y="534418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verb</a:t>
            </a:r>
            <a:endParaRPr lang="en-US" sz="2800" dirty="0"/>
          </a:p>
        </p:txBody>
      </p:sp>
      <p:cxnSp>
        <p:nvCxnSpPr>
          <p:cNvPr id="123" name="Straight Arrow Connector 122"/>
          <p:cNvCxnSpPr>
            <a:stCxn id="105" idx="3"/>
            <a:endCxn id="54" idx="3"/>
          </p:cNvCxnSpPr>
          <p:nvPr/>
        </p:nvCxnSpPr>
        <p:spPr>
          <a:xfrm flipV="1">
            <a:off x="4191000" y="2857500"/>
            <a:ext cx="2819400" cy="2748290"/>
          </a:xfrm>
          <a:prstGeom prst="straightConnector1">
            <a:avLst/>
          </a:prstGeom>
          <a:ln w="38100">
            <a:solidFill>
              <a:srgbClr val="403152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105" idx="3"/>
            <a:endCxn id="56" idx="3"/>
          </p:cNvCxnSpPr>
          <p:nvPr/>
        </p:nvCxnSpPr>
        <p:spPr>
          <a:xfrm flipV="1">
            <a:off x="4191000" y="4152900"/>
            <a:ext cx="2819400" cy="1452890"/>
          </a:xfrm>
          <a:prstGeom prst="straightConnector1">
            <a:avLst/>
          </a:prstGeom>
          <a:ln w="38100">
            <a:solidFill>
              <a:srgbClr val="403152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105" idx="3"/>
            <a:endCxn id="59" idx="2"/>
          </p:cNvCxnSpPr>
          <p:nvPr/>
        </p:nvCxnSpPr>
        <p:spPr>
          <a:xfrm>
            <a:off x="4191000" y="5605790"/>
            <a:ext cx="2781300" cy="566410"/>
          </a:xfrm>
          <a:prstGeom prst="straightConnector1">
            <a:avLst/>
          </a:prstGeom>
          <a:ln w="38100">
            <a:solidFill>
              <a:srgbClr val="403152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362200" y="465838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furniture</a:t>
            </a:r>
            <a:endParaRPr lang="en-US" sz="2800" dirty="0"/>
          </a:p>
        </p:txBody>
      </p:sp>
      <p:sp>
        <p:nvSpPr>
          <p:cNvPr id="43" name="TextBox 42"/>
          <p:cNvSpPr txBox="1"/>
          <p:nvPr/>
        </p:nvSpPr>
        <p:spPr>
          <a:xfrm>
            <a:off x="457200" y="152400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accent2"/>
                </a:solidFill>
              </a:rPr>
              <a:t>F</a:t>
            </a:r>
            <a:r>
              <a:rPr lang="en-US" sz="7200" dirty="0" smtClean="0">
                <a:solidFill>
                  <a:srgbClr val="00B050"/>
                </a:solidFill>
              </a:rPr>
              <a:t>i</a:t>
            </a:r>
            <a:r>
              <a:rPr lang="en-US" sz="7200" dirty="0" smtClean="0">
                <a:solidFill>
                  <a:srgbClr val="FFC000"/>
                </a:solidFill>
              </a:rPr>
              <a:t>n</a:t>
            </a:r>
            <a:r>
              <a:rPr lang="en-US" sz="7200" dirty="0" smtClean="0">
                <a:solidFill>
                  <a:schemeClr val="accent1"/>
                </a:solidFill>
              </a:rPr>
              <a:t>d</a:t>
            </a:r>
            <a:r>
              <a:rPr lang="en-US" sz="7200" dirty="0" smtClean="0">
                <a:solidFill>
                  <a:schemeClr val="accent4"/>
                </a:solidFill>
              </a:rPr>
              <a:t>!</a:t>
            </a:r>
            <a:endParaRPr lang="en-US" sz="7200" dirty="0">
              <a:solidFill>
                <a:schemeClr val="accent4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895600" y="304800"/>
            <a:ext cx="502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When the letters form a word in a category, get 1 point per letter. </a:t>
            </a:r>
            <a:endParaRPr lang="en-US" sz="2400" dirty="0"/>
          </a:p>
        </p:txBody>
      </p:sp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381000" y="33528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b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304800" y="609600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Score: 6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/>
          <p:cNvSpPr txBox="1"/>
          <p:nvPr/>
        </p:nvSpPr>
        <p:spPr>
          <a:xfrm>
            <a:off x="457200" y="1783080"/>
            <a:ext cx="4419600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Conjecture:   A + B = C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5" name="Right Arrow 64"/>
          <p:cNvSpPr/>
          <p:nvPr/>
        </p:nvSpPr>
        <p:spPr>
          <a:xfrm>
            <a:off x="4648200" y="1828800"/>
            <a:ext cx="1676400" cy="533400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28" name="Picture 4" descr="http://www.ais.wa.edu.au/userfiles/images/Award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4800600"/>
            <a:ext cx="1600200" cy="16002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6858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Probabilistic Checking of Proofs (PCP) </a:t>
            </a:r>
            <a:r>
              <a:rPr lang="en-US" sz="3600" dirty="0" smtClean="0"/>
              <a:t>[FGLSS 91]</a:t>
            </a:r>
            <a:endParaRPr lang="en-US" sz="3600" dirty="0"/>
          </a:p>
        </p:txBody>
      </p:sp>
      <p:sp>
        <p:nvSpPr>
          <p:cNvPr id="67586" name="AutoShape 2" descr="data:image/jpeg;base64,/9j/4AAQSkZJRgABAQAAAQABAAD/2wCEAAkGBxQTEhUUExQWFRUWGBobGBcYGB8eGhoZHhgcHR0cGxwaHSggHhslHBgcIjEiJSkrLi4uHB8zODMsNygtLisBCgoKDg0OGxAQGywkICUsLCwsLCwsLCwsLCwsLCwsLCwsLCwsLCwsLCwsLCwsLCwsLCwsLCwsLCwsLCwsLCwsLP/AABEIAPAAxwMBIgACEQEDEQH/xAAbAAACAgMBAAAAAAAAAAAAAAAEBQMGAQIHAP/EAEQQAAIBAgQDBgMFBgMHBAMAAAECEQMhAAQSMQVBUQYTImFxgTKRoSNCscHRBxRScuHwM2KCFSRDU6Ky8RZzksJjhJP/xAAZAQACAwEAAAAAAAAAAAAAAAACAwABBAX/xAAvEQACAgEDAwIEBgIDAAAAAAAAAQIRAxIhMQRBURNhInGR8CMygaHB0bHxFFLh/9oADAMBAAIRAxEAPwC3VKSg3iOXQYhr6eo874OqKduW+NEpSJP4D9cApsz6RWXo76wCfPn88a1EHI2wwr0kNiojppH64Fq5MAW+o/TfBxyNlOIOQNsa3E3GPaR1HsPwvjalTtuPl+U4fdiyM1o536WxLTrHy9hJ9fi+mNUpDYQTJ8vwBwRlsrqAUEeZ5AbmfTAuKLBc7xkUFBNyTCrEaz0F+XM8sIzWrVyS7FQZOlbAf2cAtnBmarVplSdNMG8UxsRPNviPr5YaZWjO5gRilFR3SDS8kX7g20g72v8ArhDxLLaGMAA/3tbFw/dlKkEE2xX+N5NALqRM2UxhqboncRZTtJmE/wCKzLAABEqY5Emfni08F42K6zADr8S+WwYHcqSPY2xzjPKJPXrz+YsANvPG/CeKPSdaq3embg/eT7ynyYYprwFpTR1YOIg/T9cDZiqAbE4Ip1BUprUQTTcBgeo/Xl7YjNOdhf8AvrithdUDLmSxiYHqfyGJVptNmJg2g7fPfE2XyV7z15X+mJVyvMbfUfTEtE3ITSIsXI9YH4YzVoje+28SPkR+eCnQbTHv/TAzUzJgT62g+UH8sFdkAKwv8Vz5R9BgigCV2AkbyDPzH54nIN+Q3J8Mz6m+NHowLMTaTbb64os1CSOp6ixxl4iDfpM7emM0RewnBWXpAkyun1b9QMC2iEnDmsVhdPSLG9uWPYPy6gcoPPb6XxjGect9g1dDSpz9MZqDlsMQ1EcXBX0I/DERNSNx5HphWkuyapQmLeoJ/L88RPltyog+WPa32Me2NgnUYtWuCm0wOtw1ibg/0xr/ALLblAP92wdUpMDYLHuDz88YFaoPufTDlKQGwF+5Ov3TH0wJx2lUGUzBiwpN6ibT7A4dLnG/gXCTtlxXRlalPugjVhoRgdybsdrhVvvzGCUp2RJFP4Y4CqACY5ASf6YsGQLEDwBVPuf0GK5kXCaR05bziy5ZxEnxHzaAP1w2S2CQXlmM2ne4j9cJO0KGN9PWYjD+jUEj15D+zgfilEkMVJsJiTt5SSJ9sWlsDe5yjilyQQf1PkD163wtQkGRh5xlZJj58xPp+mEsXxExyLl2E4lZss8Q0tSDcnPxKP5tx5zi7Kk+Xtb8RjjNKoVIZTBEERuCNj7Y7D2Z4qK9BX+FxKvcGGABmGGxBDAeeFZI2DLYPyVBeZj2/rtgk06YklvnfEtJEYXWTzaR+GkYlOTpGIOmesmfcDGduiluCNSox8YAPSB/3LvjB4fRbZ3kbAFf0wyp5AciR6zf2OJqOWEb2/ucUsrRekq1eigfc26n9LYkq01P3vkQPwGGeYySFubf6fznEVXJr/DvysLYd6lIrSB0qazbUfMn8PCMHUqdwdM+Z/qMDnKRsD5SwxNQpjYIs9d8JnkCUQ9Q07Rj2NEUEwF/MfLHsK3luElQBU4y0x4cRPxpp2XnsMAfExuPljR6Rm7AdDGOp6cPBltjCnxad1Hy/rgqnnlP3foMKaeXvMg+0XxItNliHG/Xl74pxj4JuOFzyrst+g543/2qByPueuFQRxzBg/O+Jo6xHr9cVoiTcOPGovo+TfqMVPt9xHvauXAEaKdQkTzZwB05JhzmDyPvfFP7TCKisBYqeV5B2n0OLcEty4AmXMeV/cn1OLDkWgCbE8uuEGWXw63sAR4t4JsoUD4nPIDFl4dwnMsQQEpeTJ3lQjq0kJTPl4sDklGK3Gxi29hhlaLN8Ksf5RIxLxDh9UKSEfYzafwGI6PAFqiKz1KoIMvUc6FAE6gikDzBAGKdQ4XTOR79csUdHYLVQMjOg2qeGPoSDA2nC11EXskH6DvkV8YYMWBBBFiIgzzBXFYdYOLOvEe8YU6ziuCdKCodRJsAoqD7RSW2LagLYVZ3IoZZGPOVaJEcw4sw9QptthkWSqFwGL3+zTNiatMkyUDL0BQ/XwsflijfurbKR1Fx+uHHY3M91mqDysd6FIIkMH8BBPIeK2I6I90ddCgG4InYwDt5nDSlmCoEPHXX+V8J0E/EpUTvy9xaPWcTIqzvF5+Ikf8Adi3jXczamMGzRm2kzzi3543TNeEkd3PWY+cDATNP+a+/9nEWYqEch8iT62OFvDFhKbNK2cAN2Av/ABW/TGanEFNy6e0fphbVqX3J+f64ytGZF8F6SJqCzVpkfdJ8wP0xKtVeqqIwsOTafhnGVoXjT63GJ6KJrHVGrJhmBHpOPYAy50kztPP0x7FPElwglMFSpzIv6/0xlWBJsJ9efyxLQytgdMA/L6WwQckNitvcbe2I8qsFRIFQfwgct/6YxVqL5H8PnGJ0ogRA+fr6Y3WiWsBPlpnE9RMmkFRoiALH+P08sbrf33gi31weMgRuh+Ue18aVMptZrdYH4YvWiUL6zN0P4W+eK12hyZdqbarKSWJ+6ukktHkAcXf91UfdHuWn5RiOrwwMhXQPECJv0gi45gxtgtcWUthX2OyCikmYbSWqL9lLgLRpty1f8192I6ATAGLMMqSsBidRjYFF5ybglfLniotksxkcm2Xy+XbMKzxTqOVOg1CIRaeltUNJliBuTtiejXzdLMLSz5od8aX2a0v+OGqKGps1grwPDa5JxhyRdts2wafBY8/xCllqdWvXLCnT8EsI71tIkINtJnTPkeQk0t+22cimn+z9Jqf4Smk5BHIUyQtgosAJ53nEWfpU6nHTRqVHqrQU9wtQlwtYKrBFVmAJIBIkgEhZ2GGXanJ8QrUmZnp5jVpXL0RTUNTdmM1HGtlDBbEkmL2F8VFKJbdlZ7c8EFMd5elWbxtRIuATujKSGUNaZtGFVGrl8yiGrT7t1ZRWqU0MVFJuWAMhiN2ExM4vXb/gQpcOoEAM2XVaUwLKdwp3F7DcY5/w2kRSMMRIJMb7/QEdZG2G43qRT2A64apSKuKeqmLKigFDpuvUiBz2Iwf2ZoL++ZJmUFu9U2JF1Gq8XBEA/LGnFi8GtWqd69dBoZR4YY7xYqwWTF98S8LzdOnnKNSqQtKkBLKpPig6YUXg7RynDYgSOuLlmFxpvzNj9Bjbu3uZF9zqEfLbCJP2hZQ3FSntMNIM9LiZwTT7Vo6h1RWQiSwII9NuWK15PBmcPI1FI9VJPOdsCvQa3iU+pI/PEdPtSpiKRvP3tvpznGG46hP+EARaTB/FdsGpS7k0g60mJuEN+TYnCHVYpflr/QY1TiC6iYXyt78hgilnQQYEYvU/BKNHp23HtfGBTA5ge+C6eYBG0e8n8MeqVJHS/uflia34KoErho/MY9iTncD5kchjODtlIX0vuwfrHLoMb1Kpi5v6/pgemQYLCOgnGGuYUbcsRxRaZIMy0X+jfpiJKl7qQPMn9TjyKfL3n+zj2l52t0n+uJpiS2GI0gaWMzyY43791MajPm5H54houOannt+POcSVUMfC2/n09MVsQHzLsfvT/qj8JnEas8/EQOdz+eN61NT1J6AH6xiApF5b6j6c8Eijz5VKsLU16SbHkDPxXJBI8wRgTiXBqgpd5w7LaQ1QZisFgITQIcBTrJnUGhQLGQQLY2zldKS62JQbzt/5wPwftU65um+XJbK1qiq9KB3mpzoDC8ANUI873xn6iL2cTRgfYZdvMjSqnLZtVVwzoS5XUO5I1Fn5QqiRJ3gbkDDTKdsspQrNlsyj5JxF6hDKwiQWdZho5G3niv8AD+11L/Z4yi5OpVqU1FLRpDUS7OUQs82WdNz1wj7IUK2Yrg5jPGlXSKaK66nYENKkMIKyhEbiRHTGVYrW/Y0OQz/aL2haovcU6mXr0KhDJWptBEbI6kkA89Xptit9mqep4PhKqdJKyN7gyRY7HpAPPFx4h2RzR+1pV1q5eqwPdoiqzC+l1VtNMV/um6yPSMVXL54LWXSWpQSrar6Sp+BwTBYRBnoel3QVKkA3Yrz2mnUY6FdJMowMTzHhPhBvDC49sScHWma1QQWplfDrvuB4SevRvLEnFEYViraQWMqRsZ2KydtrAj1OJqecXWTAR2R1qBZAlYhisCNX0Kg4auQXwKs7TVgQRDIHGqZ16WmWHUAwSN4GAshnHoOWpkA/eBAKsByYHf13wdULnu7+OmTtaZaS09RcHrgHNgWgABTp9Y2+hGI9go77F74BxynmSFCrSrc6e6t50zAmf4d/XDuhTGo3FrG17G9p3xydlEqD8LCPrY+oOLT2a7WBZpZwsVUeGsFLOOgcblehuR54mrYXPFXB0Cnl0A2vykROJKOWQ7oZ2sPz1Y14U1OqpejVWogF2W8eomR74LpohE6p9P1nFKbXK/YQRNl1NhI8mJ/XDCmp8o6jpiJVGwN/WYxINXI/n+eD1WUezSkAaTGPY2dzYGPkcexaZCoUAGkgr/pmfrieAd59JgfOMSZdDC2iwvp6+849Wog7z/flGGFGKdMTJUD1bE9DMAGRpN+ZE9LCMRrTsTB8rY0KxM4oIcUcxquVQwNr3Pr8sbiqq7U7W5/0wppExa3l/Zxozf5o/D6HFabZQ0esIspnl4v7nC3iHEBSTWwsI8OsCSdhtN4wBWzZB+OwvJ2A6z5YrHHM1qBdvhFqYIidpY352wM2oL3GYcTyP2XIp4zxR8w8kRvCzIH8v64NfibdwNCim47qizjYRdXEDfXBvtBwjWqF38TNsOfsB+GGfBclmKgrqqtpakajwJK92QwYryIuRMEwYwrfuapJJbHSOKkcMyXc6kFeuSWZVmZiH0zuzaoHn5YoHHzcEqlWrWMd42pm1Mfhogxp0tMc55m2HX7UM13mby70wWRaRcMDIfSSQyxuNIn3x0Y5eitDL/uyI1PQtWkYBMC7QY3gwT5jC+FYK5Ob8JzOeyb06bMWSo2mCQYNWDFSTHib+LmSebSw7W8KWtl14hSSHJ0VhcyIAG07NIk7ArvF7F+0rLUhSNUiXelopkQNQkEA+dMgm4NmPTCrg1Yvkc3lC8s9KVqAEWqWYleRSrZhuJGLTfJWxSc4W0IGkC4kdNw4tAfkesYhNM1KikkDTY85W0QbRz32nB9E1aFTuhCMp7t0e6s0zpYfwEsI3FweYwJKmGRdOoERy8J28oBA9sE7qyNmHoaWkC5ET0+XKMAV6X2bSDaoxF7RpXy3kYbV3CjpyAnp0+eAeIDRQpjm4NQnn4iYn0UD54CLDxrdsT5imJtJAtPmL/riSpZ1b+NfeP7H0x7X4FEX1m+5M41Y2Qxt06+v9/XDAjbI1XpVlem7UnGzoSCPluPI2OLtwvtqrHTmlUE7V1mPSog2/mX3HSiVCSAY2/LBCeOY3EEH6j9MWm0DLHGXJ2fLZpdCsNJDiVKkMpB5gjB2SzEg+tv7G2OPdmeNtlWOgaqbGalKSAwjdeSuOTCdgDbHTeGZ1KqipSfWhMdCrDdWHJhIthieoyTxuDGmbpwQRjOIzqcgG39zj2JVcgoVd2AZ1MbCLwfpjWoqn+oP4zjVK87BYB8remMgkxyjpfDGgUTIoPMbXF/bnjapTWDA+VvyxFVcX3v/AH1xlq42k/j+GIWSLRGn4WB9B+EYCzqBT8JmOf8A4xIkR+MTb6YVcYrkgU0u1TduiSJg9WMj2OBclFWw8cHOSihPm64rVFoASjSzkbMi/dHUFoHzwL2sdSwpBh4SCxG8DkB1Yt/04Z8JRe9qMBZQtMe1z+WK1nquqq7m9/wxm1OcrZ0ZQWLHUe5jhuWeo4p0Bo1fEwu2nnJ32taMdU7K5c5Xw5Wmamr/ABKjGEBBgyTeo/yjFU7C8Eerqb4SefNVtcdDb/xjp+TVVQBFCoBaDaOt/wCzjmdb1G+lC4ROddpOz7UHpSPAi6aTqLFJLAeTpOiIOpYPIgveBmrSpd38KO2qm8Fhlnc6QrCb5ao62IPhMibDDrjdZGNGjVWe+qfDyRVBIc3EEvpUGdziuGorZTLo8IO9FKm1pFOrmNB1DURoKLN5Ejyk6enyuUVqAkgatxqrme5SqAtbLu6OjkArWJfTpY2NNklB6QcQdqaCUaS5vLR31NofT8JBBD0qk/GIIIm4DwTMHDT9oC06GaoVZWMzVNNwBDIvfIRWIMq3dutgRfUcS9os9SyyZimrBmq02dAbqfszrCRMspIaOQbGpICyt9uhSL5WumqXySOQD4oV/AWJmAASPMDcRhA9XU6gRDaiBvctM+pn+5xY+1WXo1MnlM4umm0UqdJFMto1OdPQ/Zi46yL4rdbSNCgCGBK7RpDkAeo57csWydiPPeJkQGA5gnooux+QP0xDxmuKlYxGkXFtlUf03xrTqSalUXAimp5ajc/SL+eI6FIDL1Kp8TVH7pPQDU5HXeMBRohH4f3MZLJs9DWII1GfWYvgPPrECIiPWZ3+mLP2fpk8PeY3JHohkD54RcWo+ICZkSfLlHnsfniRlvQ2eOop+UDFLTI9P188YociOa2IPOemJ6wPd3vvBxpQS0mPhsOd/PB2LrcxlXlWDG4E33PWDyOHfZ3j37pUZiJpPHeDn5VBb4lkz1HthDlaPxbXHvv+mJ6qADyO17z5+uLTp7AyipRpnbcuRqVhBBEgg7gix+uPYo/YTjgAGXrsQo/wqrEaVsSabk7CAdJ9umPYa2nuYnCUXQzNIzctG/KMTUaY/wA0+o/PEZoG0qTfeZ+cDBX7tN4Btvf8IwxijNKgJkl/ZgP7GNaygWDNMzZwPwF8ErRAFlHliFqUE/ri0rLbBGqCkpdiYXlMyeQ98L8kS6NmG+OqLDoNkUeX64G7T1NZ7sEwgAN5mo+w3tC/9xwRxWp3dJv8iG0cwsD64yZ529KOr0WJQjrfNEXAUDUtQ5s9+o1FQfkoOKfX+JxPv7YuXZQf7vSAFtAMeRZsUcKC5XzwvHyw+qX4cTpPZKB3WXUgmrdyLRSFyDB+8YX01Y6Cy6mA5cx16DHPv2bMtSvVqA2AhBESqqqg/OT746BmfhgT4yFkb3N49pxx+qX4tCYcC5aa1lrO5OmoQtMqIZEQaw48wZbzgDFA4pw2pTpOGAZEXUP4HV4Nuik1AQd/ERErfqGbIp0KrgWWlUIA3HhMAH3whfhwWjl/EB3Cp4ZEq1JkqI2k/EqlVtItONHTT8+QZHPePcDqVKjUB3j1aFyrNIC1LkG8mSACYEMNoIxN2YzGulWpVT4KYQa3maLtNNag0nUFj7NjeAASGEjDHhmcqZbiRzdcqVrVWpVGgjunADhWXdVkBg1wQT0wBw7JvTq1nNPvKLzSrrr2HeawSYiCslTt+XU2SE2e4bkqj0VouNLUjU7l7fDSesdDoD4YYP41kEaZFllR/stjSqVDqCLDagRAlfgIPMqBz5+WCuz9KpmhmwTSprVctULA+Il5amrqbJI2vFz5Yc9sqpahRy+laId0+yQkhZWWlmgsQg3gb4GU0paQlFt7FIakVoUkg6m1MQOrEflAwy49lghWgASKFEMZNg7kzHTnbzwwynDlqZka7imAxB26gH6H2wD3HfZLMZw71KpItfQrBRvttgNVs6Pp1F/ey/8ARz2Vyc5MKT95p8hM/hip5glqpMH4p9IEzOLz2aoxlFg/dJvzxS8llWqVI2LSPTU0H1hQT7YkXu2XlXwxQRxTI93lkb/mBbf5ni2F+Zy5TUdht8rfji58VpirmqNFdqaGqfbw0x84PscVTtERqgWIsekzf3xcX2AywSt/oLMp9642H9jE2ZWVHQn5eeIe7sDzt7yYGCK/leOnI4PuI7GaGzkjwwoPrM49iZQFpA2GptR5coF78gOXPHsSypI6e7KDMfnghWnfAbuwOwB6cvoMSpVIE2xuaOUiZnA/it9cC5vOilTaqRMWC2BZiLLfl/XGatbmY8sVrtLm9TwDq7rwqOTV6hAP/wAFt5XwE5aI2Nw4/Umog2XVtNFnbxPXVmJ6kMR7cow040ZVUuNYe/KQsxiHjFL7OBydfxjEnEW1fu521NPuUNj9cc27Z33HTFr5EfY+vNCn5LB8irzHlZximZlDTrVCfuz7wxH5YsnYZ9Jq0rWIYel1/wDquFXaJYaowt4iD7wbe+Di6m0Zs++GLL9+yjKlMq9U7sQF/lA3HqfwGLy8hJXcbepED8cVL9nlWcslPml28pNgfkTi4725SD/f0xxs7byyb8iY/lFfat9OVqLAYM1OmByEsBJ+f0wWtBXr5hWkhHpuFm10ESIuJSY2kYX9pAe6pWHizNKRHLWPyGJ6ub0cSRDYV8qYPVqVRmAPnpduuCgm6S9/4BfBSP2oJUGYhiQlRqbpAlToWG1GbMDFiIMg3i22a7rLcLzXdwrVkWkKf3m1kkvpPI94QsbCT5YZ/tRy5b92dRLE1Ka7QWYKV95mB6437ZZNWr5LJKSV1CpUBNhRy4hVAA2LOT7Y6Cyfhxj97Cq3bIexlFgtVGUBV0KREeIKIsSbhYk4V8Z8ebomG2q1JJ3BbQsDkIGLNkqmjLPW+9UL1LCJZzCR5QFA9MVzOL/vrL/yaVKkf5oLN/3DCYT1ZJSNfTQucULOJk08tmHNmqjQoOw1HSOXQk4GNEpwekBbU4PqGqH9MY7a5kk06Y+6r1W9gVQfPV8sHcUyJXJZegovKDqAYk+0nbGuOyRqybylXZV+rJaFc0cgrHcUpgGYkWAj1jG3Z/hnh7wg6oMfmfLdvngXtSdRoUFg6mW0bKkdOpjDTiVayZdPiqeEkW0oI1t6wYHmRihlfF8q+oHw5oWtmX/4hlf/AGqYIUe5k+4xUuIuXcSdhB82JljfpIHti3dq82FQIg/hheQAsBPSwxXcjlmMtchee0ndj6YKPkVl3qItrbxJIEX6RytgZ5NucgAc7m3rc4Lzlp6Eczt/5xtlsuAod1a4lQNwbi/MGOUbYZ2MzVsyWjYB4jSBJ1W8r7ScexookgGNS89pJB3PocexELnydGQH+x/XG87XxhLb4GzufVPDu5FlH4noPPHQut2cpRcnSNeJ500wAomo0hR0j7x8hhVw2gDVPMUfDqO7VXhqjHz2v54Ky9MyXYyxifQbAdAMRcEkGohB1Bi1xvqM298c3Nm9R+x3ul6b0Ur5fJPlh3qOr2OpkkexU+0j5YESqXywAHjpMsjnY3gfMY3ev3NYhjZ/FE7jqJ5g2I9MTZle7Y118SsPtAP+8dbC48pwo08r5bMWJV7nPxAC1CBPXVsR/qAws422sV7WkxJ8pnDTtUgenTrobL020mCD7EfXCdqmupUBUfaJqg2g6b/lg4+TJ1L0px97+p0f9mqf7tUqG5qVmv5IAoHz1YuFCpLH1/IfripfsyqluH0pI+J48pM385OLVQaxb1P4/pjjZd8svmIX5ULu0jHu6GmJNdecdeuEH7Rs21HN5WsljRUuvnFQhgPVZHvh92gcf7ovNqkxEm0D/wC2Ff7QsuKlMsPuU2mOUm1uknljRgdZI37i5/lLTnMsKjUiNqdQVBIv8LafT4hik5iu9XM5qul4AylC03nxkSP4m3HTFp7Q8ROWyzuPjCrTpi/+IwCqbdD4j5DCThOVCGnTBJ7lVZiebtNj/m3J9sFHZORPYNzCAGjRk6VIZmA+5SA/EwPTFQyFU1Weqd6tRn52BML/ANIUYecezzJl8xUXdh3dMj5A+hYn5YRqe7pmOQgfKMXgjsdDo18Tl4QmzM1Fztefi7ujT8wDB95aMW/MZeSjX8BJ8pIjFarjwZOjF6lVXP8ALT8bfWBh9xTM6KLOZOkFj1PQCedvrjWzRBLe/a/8iHJg1c+zQdNFQB5MTPz6+gwxy1We8zBMhpCW2prtH8xkz0jCbhiMMsAT9pm3ljeVUjxEeiAkeZGCO0WdFNAiwLRbkOX0GI+aKi6Wp/P68fsJOJ5gvUBjUzEBfcWHoPi9Iw6KLSpDqLfqf6YXcMyugmtVMSJUEXjr6np0A88SNUbMsTdaQtbn5D9cE/AqFq33fAtyyan1sJpqTpB2Yz+HPG2erxFSf9JFzeJPpb+mG/EKQVAVXYQFAsTy9PM4TNSKjXUYmptaw8tHpg07Ezjp2JV1hNQkknnaLSZiwJOMY1TiDMkEXkktO/qANh9cexe4uVdmdHzRVUZmJAUEna8e/tir0g76mFmcyTuAOQBPIemD+PZjvavdD/Dp3f8AzONh6KfmfTAVXOmyopLH5R1JmQPrg+oy6npQPQ9Pojrl34CFylQkfasPIKPzGNnyTsB3ji10cDQ6nqDMe3PA1Phhae+qsR/BTJRfcgyZ6HGn+zciGtRD/wCVVZ5Ptz88ZjoO64+rHVXJrVTTVAYdRa/8Q6Yrj16uRca2LUjsx5fzR672xLSy2WFqFarl3B3htHowYRFt8HHNt3P+9Kj0edaidQFzd1Hwx/ELXuBi0A3e62fnn6kFXhoanXFKBSqpqCj7lQblfJhBjqPPFMWqCKTmw2NthsZHsThppOVfu1fvaNQaqTqfCQDcQDGpSb+owo7qQ0RpWqSeoGnV6xYjDIqjJ1ElJLajsH7PCqcLoEmQEYmP5jbFnAHdkcvhP4fniu9msto4fRH8ShunxPrOLLyF9yD6zfHEn+eT92L7IVcYIbO5VI+FHf5m09fh+uDM9khVRlNtQAmOhBwBmL8SX/2Nuf37+mGefzIo0i55bDz5W6CCT5A4N3arwD2K/wAbzS1c2dYBoZJddSfvV6g8I/0py56zjfKKyp4v8So0kTEMwmB/KB9MJuA5XXSopU1Fq7Nmq8/ERqBVD1E6R6SMWHLjXXYmAtJZJ562Em3QKP8Aqw3J8Pwrt9/5KjvuJe2sCnQojm4aP8qkcvY4r3EDrCoJl/PlcfifpgrtPnO8ztJSCIQmOg0kD38WIsplCaq1CYCoVA8ybz5c8Pwpxir+Z0umV43XdmigPxCIBFCgI8i7fjAGNO2bM/dZdd6rgG/3Rv8Ar7Yj4HmV/eMzUYwWIAm1gT/TAGa4mDWrZixFJdKeu5+sY0dwm1ofu39P9Duky947j4KX2SDoAAXPuYH+nFTzWZ11WdrhTF+s2AHPDDMZ3RlkprOprm3Nrk/MnAXCKJhqnhUIStNjca+bkeW2Liu4GWV1FfNklZJg1hqb7lGbna7/AKYMesqrrrsqryTYDe0DeMZC+EsjAKd8w+7zyprz8sEZLhmkhgpDHepV8VSI5LMIPWfTEbLjB3t9/f0BnzdSqAaalU5syb+cmAPriGjw1zDd2XJ+8zg/I7fLDytQi4Rqr9WMxbzgD2xhqVdtyqjoTf8A6RilLwFLHb3ti3/Y7lSGRB595cf9OPYZfu9cLZlck7X/AKzj2CTbEZIwi6aZCahVZA1O5n3NyTgvK5fQDG53P5YByT63BnlK+m0+5k/LHu0GeakgVLu3w+R6+2+F7vY0aoxjq7Inz/FadLwky/JBcn1nb3+uJcnwvO5kSQuWQxCkFmI52sB7jE3Y7gC01FUgVKryQTe/Msek+/zGLsxYeFfE55mdI8zz9FFz5b4Tky6XUTBPqJz9kJch2Cyqj7ZTXfmajEr7ILD0GNcz2SpUipy9NKDfeelmdBibHu6iFag3kEjnBGLJTphfEzlj/ExAAnyFh9T54hNKiwkUC+4skTHSYHXClmlfIndOzmHaTId3T7tkRaiuaisnwVZGksnSQACNwY3sTXKMkOR97QBOxLA2J9Fx0PtlwJO7Y06FakRNQEU9SEgeLVpLaZURq6xvihiiBTpsn3jUqHqEBCqDy5NERJbyxvxPVCyTnq5OxVV7vK5YARFNAARe6MJ6/en3w5qoJUfwkAewtit50dzXytJrU3qA0x/Az6Q6X+7qMjpqI6YsVUS672BPlJIGOPkjTv5sNOxGlQHijgbigoMfykifngPtlm9ZOXG00km/+JVby6Ug3/yxJ2cU1OIZpydmK/KFAEco/DFQ4xmmf7SkAxq1q9ZPOSKNE9I3v69MasULmvZIXJ7F44UFVKuYYyrbRyo0pVRPmQx/1DGM+7U8oZMVKpAPPxvuLXML4R6Y2zmVATL5YbFlBgxKUhqb2JA+eF/bTNS9JOYIaZtrYlVNt4Go4UlryffYvhFFeoDxBtLalBZQZ/hVQRaw3w6zzaaR5bAeZ9MI8jRHfhxtLR/fOwwV2hzBUqojww0+kn6RjoyVySN/TT04X8xTUmnqk7kk+g/oML6S6u6Q/ebU8dJk+/K+GXE0+yURdgB6ajf2ucBZTw1WbcIpmD7D3scMiKm90j3Ec0CzsIhBC9Ji/wCWHXDMh9ij1dIRE8OsQGe51uOaydufywr4Dk1qsatSBSp+Nwdi0kqD5ACT1tho2UrZ11qFaoy4aNSoWC/5mHN/LlI2E4qXgKDSXqS/Qjq8cpK4YnvagFmbwqv8iCW/vfGw7Qu/PTfZaLT8zjo3Z3guUQfYZfLvp+Kqave1NXSoGpgq3sB0wdWylI1NNWhTQt8DpBDG9iQo0t0EXnCPVitqEvqsnY5aeKxBnMsOZAAA9iwI+WJTxYafE1YDcEoCLX+JJxdOL9lJOqk5Uj7vX3P4YruXyRllHhN9Sn4SfLofP54ZGUZLYD/lZEwZK6uADX0gbhrCfdcexDxBCkkRaApi3nqG2qD5csZw1JVsBPM5O2QcHr/aEDfSf9KDn7k29ThfWz+quz7gDSAenMj3Ee2JeI5sZdDTUzVqAGq/NFNgvrHL1wqy9JoIAlYkMOQjfr7+WJCPcb1GT4dH1Lx2Q4v3afFuTKk7nlFsWivxY953GWTva5UM7MYp0lOzOwB1E7BRvHrjkXDK5D6t9KFp8wLYedneOVcuBSnSazd5VJHiETAvzEwOknCMuBO2jNGXY6jlaO2o944vqIgTzhQSF9N8T53MrTBNV9IOw+8fQC5PpirntK1Yrl8hS1VW+Ko06aSn/iEbx67nbBQ4klBjRoK2bzQA1Gxhjzq1Phpr/lEnyOMfpNPf7/oO7DVqVWVxQy5RPvVcxV0KBBvA1N8454o1fs9UaoHypSuutZOX1NTVtRLNpfSrsGuF1238sXWpwYue9zc5hkulBQO6Vv8AIjWZtvE5+WPfvq5otQY5rI1kUFfGq+GfiTQSGFueH4sqX5V8/vkjgxX2qztGvmaOp6lJAChaqhT7QuuzkadQ3DA2IxYeB52pULrW/wAWlpSooECZMVB/lcXEWsRywOM+4y7U6ynMsqsCAABWibBTbXAPqRa9sJOzefptVWrlX1KiFKuVPxBDB+zmD4CtkM7kArgMmNTg62ovdM3ymfajQ4jVBh1DMpjmWqAX9YthJXoL++5TLoSVRMqm1wVLu0jcX64OrVw1HilNOdMVFImGXvHIItsYi223LEORrd9xqkfEITVfmVogX5bt15YuCcdTf3sinuXI09ebF/8ACok/6nYi/lCnfFU4pmu9zRgkqoLtaLCUT6q5+WLLwzMD/eq5Nu9ZesLRTT/3Fsc/yeZYHNM0SCqgiTPh3+ZPvgMEGm34RcmRAhs1SCksoBbaI8J8zJwP2gBNWoADYc/T674k4QVGfpRs2tBNt1aPw+uG69ksxmKzuFFNP43sGIt4R8RjrEeeNrqLt+DRjkvR/X+CucScl1Hw6RN9rAj8WGJuF8I7yUC1HUka+5Hi0iJAMFQT546hwnsnl6R1sgrVDu9QSB/Khso+Z88WHl/cYV/yP+qFzlbZzTJcLy5XRlD3j0iW/d82J1TEtKxqsALyBbbDbhnCctXNqbZatSBBFKoV06jJgTBUtcgjfcc8MO1XCRUArJK1aXiUqN4vB8sKamb72kmfowtSidOYUHkPiDR0BDT/AAnyxG7ViXZZXyyu+mqSK6J9nmE8LlOoMEGDEowKmNr42o5glu4rgayJVgISrH3kEko4O6SY3BPLPeitSWonxDxISLq3Q+R2PUYzmaK5ikNQKkiVP3kbqDyINvbCL7E9yWoCP1xXeNUiYcSvQ8wRuD6HpuCcMeG8TLh0qWq0jD8tQ5OPI8+h9sLeM58EhVAIm59umLx2mVJCbi2QFSnJuecDz+vvj2N61UEENcATA/mAsBtj2NcHsAyk0OC1KzkhmJZpJCgDUbkkmygDmdgMQZzJVMsVB1C00w4UiG3KkRa3zxcuJ93Srzmu+fT/AIbUqlQa97FVWzxEkE+2JaPDc1xGrTrKi5TKU00UzUXW7KWliqE89IuSNueJHqZOdafh8/4r/QyUFptvcodBikOsNvY+EgEXgyR5+2I8zmT42VT4kIGpSYki+oCBsL4tXaDsnoNTuyYUkkmSAoYgwNIuIkgGBIE4roovTa45wQCCT1BX4vmLY1UhYfmuMmnSNLKylNfCHWz1GEh6rkC7bx/CIx0LsjnMlTy6JSqIpIDNJhi5iZncyY98cpp0QZUHwm+kkhltuG298a6UidWmBYKdUmbyQB9L2xny4FkVBxlR2rP1Mv43bMhWAjw1o0nqEmDciZBxXeNdoldqCQNTg93WgRqAEpsLPqFo/DHMw5j7OXA+8TYDnKRMb3mMWfMv/uXeOyAq6aSHB8SsD4T/ACk+2FehoGRdmuY45Vy2YfU+sVDqQNBGknYxGkgzB5yJ8zi65llzOWIo16aFmDGC2kWUwDP83LzBwTxTs4/EKtA0NJRUc1HmUUlhpQHbVAJgEwI92nEf2eUKNLvaRNCpShzWLSgA3FVR/wAMyTrW4O4jB6Yun3Bc6ddhC/aDvKi/u9OpQq1EZMzA1KzMdVlYHQxhpP8ALvhPls66VzUSuyvAXvtSTa0BQsRAAnB3HeH5io1NHpRmiqlFBBWvSBLagT8ZidzbY7jHRsv2XyrIHVqtQOCLBAZNimjR4WBBUgkQZnaxWox3QD5KLk+I1grU/wB7mm2olYpeIuZYk6bEmdsRrkVUMKRaGu7d4SNXUHn6emL5lOG06QKMqmWOmrAcmB/g07DXVEGWII3N4IGz5bL0pqABKVKalRmvEDaJgnf1MYH1VHhEUW+4k7PdhaVKK2ZGopDIrVCVpxcvVLHSWnlEDz5XQ1xAd3WGiDqsZ2gneeWEKK+db7amaeWUqRlzBao48Q70ixjnTFhaSSSAzoZxqtT7Mr3Kagzfx1NtKXjQvNhzhR8JxkyuUpfFz+yGrjYOFUSeXL188YeoOWAV4ohTvNdPuySFcNuFMMTIAs0i04rnE+2tKe7yg74gy1TamnqeZt5YqMJN8EtD/imZpU111qgRIIgmzTGw3Y8h64o3Z7i6pmqyJQijXpvKHmU3LHmSjEYTcR4izuahcVapjxkQiDpSUkyAN2MTyxpmmFQtUDw2nT9qzlgs3Cx4YaOQGNscHw0xcposvAO0Yy6mgyatBImYuDG95tB64mXta/flVWAwBAJEA3uPI4p+W4eoM96rEwTKFRzJAIJiOuMdyxqWdBM2AY/MyMV6CsHUPuL8bdqveSJUi45qYDDpBHLqMZzPEzoLEnUCvykbG19xthEaOtmVSh0qFLCdM81BM+LblFxglkZj3amNrUZLmDzYwACbbe+CWEpyDcnxNpqPHeAGAIkSSJ23Npx7Fo7P5VqOlKgSgdJFMBizgAzCIoCraZa5O0xj2C0xXIOoLpq1Ru7ViF3cg7Lz/wBTbTyE4f000gAbAQB0HlgbJZcUwYMsTLHqf0GwwXjn440h8pWyucUpstRmX1slQf5pLpUAkGYta7G8SzyXDQoLVEFSrVGkIS0BRe5aWUbaulhvMk1MmveCsVDMqwBpGokGR4ybDy6wZtGI8sKt2qKVdo1BGQ7bKHJ+ETaFEyTMnGvXsKYnyvZfKo5GaVA1mTSNNOpJM6ZlpWANEyN7zOJ812ayg1MuTBplYbV9mF61ASC8H73hO09ZbtlVbei0n74cax6POoe2MqteSGqMFHwlTT1ttdiVhSNrAzvI2xNRCl8d/ZzRRWenWWnVb/DpgGGJnSAbuTexCgHmOY34Z+zvLM6mcw+m1RqtnZhEIp5ibkiwsLmYtWT4eabFaaBEI+MvqqJ1RIEAMPvWK3F5EHvlk0FSDpClYSQQCIOnTcG+4vgZZJcJloBocWylJQiOqKg0hVViAATtAjeb4xmeLZWoUms40HUNIYCeRIKmSIt0JnAqdlsmAF7qui7Ad9VgD/S5gYl/9M5TZVrsfLMVY+ZcDCrl2oZ+H3sC4h+5VIHeOwDM2k618REFqbqoNJ/5bGTIvIWdm+JBUrUq9auxpVGJYFw9dXPgJ0wEESCZvp5Dexf+nct95K6+ff1CPmrmPfA3/orKu0ipmgQIkVGEjpqKyQDffBRc2mnRG8fazeaVRfsS9aqt1XXUVUiIjVGlRAvufS2EPGuOoVlftER4VFmKtVTclgIaGBCgSJEm8Q+r9hss4Cu9d1/hZ5EdDIxmv2MoOqq1SvCGV01CsWj7kf0wcbTt/wAlOUeEVbM8cq6GaoUp03AApkhHKjemjaiwLzdyDuRffA3aDtalULTpuuWoaB9lT8VZ+WgCmYROUC8dNsWFP2X5EEkB7+h+pnDHJ9isrTACioPMPH4C2I3Hsi1JdzmzZJ68E5ZQv3Fr1GRVjqgAt5kn0wcvAKtQBKmYyqJp+FGAUcrAR4o5nHQ27M5f/wDN/wD2b9MQngVCZK1lFt8wwM+/hI95xSy5Fwl+/wDRb9N939F/Zzyv2PBMjO0gegqQs8gBM4Pp/syd1VkzqMrAHVpZgfQhxIB/u2Lk/Z7Kk7Vj/wDsNHn9/bDhX2CqABAAHwgDz/IfPBxy5HyLlpX5bOXZ3sDmaezCpEQoDDcx/GeknyAwJn+zlTLJDEz8KiCxdosF5sSTsJtjrlVDoYKdLENpY3hiDDEc4N4xSTlK1WqzMRSpjwmozGtWqAWPds9qdMkGbEEz4cE8jirkwVu6RVl4cECqzeQRI1O3Qm4HSF1N6YsfC8hWTx+HKoCOUsTy+K+rzNxywzyaKktl6ZLkQarggwOWphqIH8KiME5XJkEM7Go4+8RAH8qjb1ufPGXL1je0dhkcS5ZnKZUKZUaZ3m7t5sTt6Y9gwDHsZKlLcO6P/9k="/>
          <p:cNvSpPr>
            <a:spLocks noChangeAspect="1" noChangeArrowheads="1"/>
          </p:cNvSpPr>
          <p:nvPr/>
        </p:nvSpPr>
        <p:spPr bwMode="auto">
          <a:xfrm>
            <a:off x="155575" y="-1371600"/>
            <a:ext cx="2371725" cy="2857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88" name="AutoShape 4" descr="data:image/jpeg;base64,/9j/4AAQSkZJRgABAQAAAQABAAD/2wCEAAkGBxQTEhUUExQWFRUWGBobGBcYGB8eGhoZHhgcHR0cGxwaHSggHhslHBgcIjEiJSkrLi4uHB8zODMsNygtLisBCgoKDg0OGxAQGywkICUsLCwsLCwsLCwsLCwsLCwsLCwsLCwsLCwsLCwsLCwsLCwsLCwsLCwsLCwsLCwsLCwsLP/AABEIAPAAxwMBIgACEQEDEQH/xAAbAAACAgMBAAAAAAAAAAAAAAAEBQMGAQIHAP/EAEQQAAIBAgQDBgMFBgMHBAMAAAECEQMhAAQSMQVBUQYTImFxgTKRoSNCscHRBxRScuHwM2KCFSRDU6Ky8RZzksJjhJP/xAAZAQACAwEAAAAAAAAAAAAAAAACAwABBAX/xAAvEQACAgEDAwIEBgIDAAAAAAAAAQIRAxIhMQRBURNhInGR8CMygaHB0bHxFFLh/9oADAMBAAIRAxEAPwC3VKSg3iOXQYhr6eo874OqKduW+NEpSJP4D9cApsz6RWXo76wCfPn88a1EHI2wwr0kNiojppH64Fq5MAW+o/TfBxyNlOIOQNsa3E3GPaR1HsPwvjalTtuPl+U4fdiyM1o536WxLTrHy9hJ9fi+mNUpDYQTJ8vwBwRlsrqAUEeZ5AbmfTAuKLBc7xkUFBNyTCrEaz0F+XM8sIzWrVyS7FQZOlbAf2cAtnBmarVplSdNMG8UxsRPNviPr5YaZWjO5gRilFR3SDS8kX7g20g72v8ArhDxLLaGMAA/3tbFw/dlKkEE2xX+N5NALqRM2UxhqboncRZTtJmE/wCKzLAABEqY5Emfni08F42K6zADr8S+WwYHcqSPY2xzjPKJPXrz+YsANvPG/CeKPSdaq3embg/eT7ynyYYprwFpTR1YOIg/T9cDZiqAbE4Ip1BUprUQTTcBgeo/Xl7YjNOdhf8AvrithdUDLmSxiYHqfyGJVptNmJg2g7fPfE2XyV7z15X+mJVyvMbfUfTEtE3ITSIsXI9YH4YzVoje+28SPkR+eCnQbTHv/TAzUzJgT62g+UH8sFdkAKwv8Vz5R9BgigCV2AkbyDPzH54nIN+Q3J8Mz6m+NHowLMTaTbb64os1CSOp6ixxl4iDfpM7emM0RewnBWXpAkyun1b9QMC2iEnDmsVhdPSLG9uWPYPy6gcoPPb6XxjGect9g1dDSpz9MZqDlsMQ1EcXBX0I/DERNSNx5HphWkuyapQmLeoJ/L88RPltyog+WPa32Me2NgnUYtWuCm0wOtw1ibg/0xr/ALLblAP92wdUpMDYLHuDz88YFaoPufTDlKQGwF+5Ov3TH0wJx2lUGUzBiwpN6ibT7A4dLnG/gXCTtlxXRlalPugjVhoRgdybsdrhVvvzGCUp2RJFP4Y4CqACY5ASf6YsGQLEDwBVPuf0GK5kXCaR05bziy5ZxEnxHzaAP1w2S2CQXlmM2ne4j9cJO0KGN9PWYjD+jUEj15D+zgfilEkMVJsJiTt5SSJ9sWlsDe5yjilyQQf1PkD163wtQkGRh5xlZJj58xPp+mEsXxExyLl2E4lZss8Q0tSDcnPxKP5tx5zi7Kk+Xtb8RjjNKoVIZTBEERuCNj7Y7D2Z4qK9BX+FxKvcGGABmGGxBDAeeFZI2DLYPyVBeZj2/rtgk06YklvnfEtJEYXWTzaR+GkYlOTpGIOmesmfcDGduiluCNSox8YAPSB/3LvjB4fRbZ3kbAFf0wyp5AciR6zf2OJqOWEb2/ucUsrRekq1eigfc26n9LYkq01P3vkQPwGGeYySFubf6fznEVXJr/DvysLYd6lIrSB0qazbUfMn8PCMHUqdwdM+Z/qMDnKRsD5SwxNQpjYIs9d8JnkCUQ9Q07Rj2NEUEwF/MfLHsK3luElQBU4y0x4cRPxpp2XnsMAfExuPljR6Rm7AdDGOp6cPBltjCnxad1Hy/rgqnnlP3foMKaeXvMg+0XxItNliHG/Xl74pxj4JuOFzyrst+g543/2qByPueuFQRxzBg/O+Jo6xHr9cVoiTcOPGovo+TfqMVPt9xHvauXAEaKdQkTzZwB05JhzmDyPvfFP7TCKisBYqeV5B2n0OLcEty4AmXMeV/cn1OLDkWgCbE8uuEGWXw63sAR4t4JsoUD4nPIDFl4dwnMsQQEpeTJ3lQjq0kJTPl4sDklGK3Gxi29hhlaLN8Ksf5RIxLxDh9UKSEfYzafwGI6PAFqiKz1KoIMvUc6FAE6gikDzBAGKdQ4XTOR79csUdHYLVQMjOg2qeGPoSDA2nC11EXskH6DvkV8YYMWBBBFiIgzzBXFYdYOLOvEe8YU6ziuCdKCodRJsAoqD7RSW2LagLYVZ3IoZZGPOVaJEcw4sw9QptthkWSqFwGL3+zTNiatMkyUDL0BQ/XwsflijfurbKR1Fx+uHHY3M91mqDysd6FIIkMH8BBPIeK2I6I90ddCgG4InYwDt5nDSlmCoEPHXX+V8J0E/EpUTvy9xaPWcTIqzvF5+Ikf8Adi3jXczamMGzRm2kzzi3543TNeEkd3PWY+cDATNP+a+/9nEWYqEch8iT62OFvDFhKbNK2cAN2Av/ABW/TGanEFNy6e0fphbVqX3J+f64ytGZF8F6SJqCzVpkfdJ8wP0xKtVeqqIwsOTafhnGVoXjT63GJ6KJrHVGrJhmBHpOPYAy50kztPP0x7FPElwglMFSpzIv6/0xlWBJsJ9efyxLQytgdMA/L6WwQckNitvcbe2I8qsFRIFQfwgct/6YxVqL5H8PnGJ0ogRA+fr6Y3WiWsBPlpnE9RMmkFRoiALH+P08sbrf33gi31weMgRuh+Ue18aVMptZrdYH4YvWiUL6zN0P4W+eK12hyZdqbarKSWJ+6ukktHkAcXf91UfdHuWn5RiOrwwMhXQPECJv0gi45gxtgtcWUthX2OyCikmYbSWqL9lLgLRpty1f8192I6ATAGLMMqSsBidRjYFF5ybglfLniotksxkcm2Xy+XbMKzxTqOVOg1CIRaeltUNJliBuTtiejXzdLMLSz5od8aX2a0v+OGqKGps1grwPDa5JxhyRdts2wafBY8/xCllqdWvXLCnT8EsI71tIkINtJnTPkeQk0t+22cimn+z9Jqf4Smk5BHIUyQtgosAJ53nEWfpU6nHTRqVHqrQU9wtQlwtYKrBFVmAJIBIkgEhZ2GGXanJ8QrUmZnp5jVpXL0RTUNTdmM1HGtlDBbEkmL2F8VFKJbdlZ7c8EFMd5elWbxtRIuATujKSGUNaZtGFVGrl8yiGrT7t1ZRWqU0MVFJuWAMhiN2ExM4vXb/gQpcOoEAM2XVaUwLKdwp3F7DcY5/w2kRSMMRIJMb7/QEdZG2G43qRT2A64apSKuKeqmLKigFDpuvUiBz2Iwf2ZoL++ZJmUFu9U2JF1Gq8XBEA/LGnFi8GtWqd69dBoZR4YY7xYqwWTF98S8LzdOnnKNSqQtKkBLKpPig6YUXg7RynDYgSOuLlmFxpvzNj9Bjbu3uZF9zqEfLbCJP2hZQ3FSntMNIM9LiZwTT7Vo6h1RWQiSwII9NuWK15PBmcPI1FI9VJPOdsCvQa3iU+pI/PEdPtSpiKRvP3tvpznGG46hP+EARaTB/FdsGpS7k0g60mJuEN+TYnCHVYpflr/QY1TiC6iYXyt78hgilnQQYEYvU/BKNHp23HtfGBTA5ge+C6eYBG0e8n8MeqVJHS/uflia34KoErho/MY9iTncD5kchjODtlIX0vuwfrHLoMb1Kpi5v6/pgemQYLCOgnGGuYUbcsRxRaZIMy0X+jfpiJKl7qQPMn9TjyKfL3n+zj2l52t0n+uJpiS2GI0gaWMzyY43791MajPm5H54houOannt+POcSVUMfC2/n09MVsQHzLsfvT/qj8JnEas8/EQOdz+eN61NT1J6AH6xiApF5b6j6c8Eijz5VKsLU16SbHkDPxXJBI8wRgTiXBqgpd5w7LaQ1QZisFgITQIcBTrJnUGhQLGQQLY2zldKS62JQbzt/5wPwftU65um+XJbK1qiq9KB3mpzoDC8ANUI873xn6iL2cTRgfYZdvMjSqnLZtVVwzoS5XUO5I1Fn5QqiRJ3gbkDDTKdsspQrNlsyj5JxF6hDKwiQWdZho5G3niv8AD+11L/Z4yi5OpVqU1FLRpDUS7OUQs82WdNz1wj7IUK2Yrg5jPGlXSKaK66nYENKkMIKyhEbiRHTGVYrW/Y0OQz/aL2haovcU6mXr0KhDJWptBEbI6kkA89Xptit9mqep4PhKqdJKyN7gyRY7HpAPPFx4h2RzR+1pV1q5eqwPdoiqzC+l1VtNMV/um6yPSMVXL54LWXSWpQSrar6Sp+BwTBYRBnoel3QVKkA3Yrz2mnUY6FdJMowMTzHhPhBvDC49sScHWma1QQWplfDrvuB4SevRvLEnFEYViraQWMqRsZ2KydtrAj1OJqecXWTAR2R1qBZAlYhisCNX0Kg4auQXwKs7TVgQRDIHGqZ16WmWHUAwSN4GAshnHoOWpkA/eBAKsByYHf13wdULnu7+OmTtaZaS09RcHrgHNgWgABTp9Y2+hGI9go77F74BxynmSFCrSrc6e6t50zAmf4d/XDuhTGo3FrG17G9p3xydlEqD8LCPrY+oOLT2a7WBZpZwsVUeGsFLOOgcblehuR54mrYXPFXB0Cnl0A2vykROJKOWQ7oZ2sPz1Y14U1OqpejVWogF2W8eomR74LpohE6p9P1nFKbXK/YQRNl1NhI8mJ/XDCmp8o6jpiJVGwN/WYxINXI/n+eD1WUezSkAaTGPY2dzYGPkcexaZCoUAGkgr/pmfrieAd59JgfOMSZdDC2iwvp6+849Wog7z/flGGFGKdMTJUD1bE9DMAGRpN+ZE9LCMRrTsTB8rY0KxM4oIcUcxquVQwNr3Pr8sbiqq7U7W5/0wppExa3l/Zxozf5o/D6HFabZQ0esIspnl4v7nC3iHEBSTWwsI8OsCSdhtN4wBWzZB+OwvJ2A6z5YrHHM1qBdvhFqYIidpY352wM2oL3GYcTyP2XIp4zxR8w8kRvCzIH8v64NfibdwNCim47qizjYRdXEDfXBvtBwjWqF38TNsOfsB+GGfBclmKgrqqtpakajwJK92QwYryIuRMEwYwrfuapJJbHSOKkcMyXc6kFeuSWZVmZiH0zuzaoHn5YoHHzcEqlWrWMd42pm1Mfhogxp0tMc55m2HX7UM13mby70wWRaRcMDIfSSQyxuNIn3x0Y5eitDL/uyI1PQtWkYBMC7QY3gwT5jC+FYK5Ob8JzOeyb06bMWSo2mCQYNWDFSTHib+LmSebSw7W8KWtl14hSSHJ0VhcyIAG07NIk7ArvF7F+0rLUhSNUiXelopkQNQkEA+dMgm4NmPTCrg1Yvkc3lC8s9KVqAEWqWYleRSrZhuJGLTfJWxSc4W0IGkC4kdNw4tAfkesYhNM1KikkDTY85W0QbRz32nB9E1aFTuhCMp7t0e6s0zpYfwEsI3FweYwJKmGRdOoERy8J28oBA9sE7qyNmHoaWkC5ET0+XKMAV6X2bSDaoxF7RpXy3kYbV3CjpyAnp0+eAeIDRQpjm4NQnn4iYn0UD54CLDxrdsT5imJtJAtPmL/riSpZ1b+NfeP7H0x7X4FEX1m+5M41Y2Qxt06+v9/XDAjbI1XpVlem7UnGzoSCPluPI2OLtwvtqrHTmlUE7V1mPSog2/mX3HSiVCSAY2/LBCeOY3EEH6j9MWm0DLHGXJ2fLZpdCsNJDiVKkMpB5gjB2SzEg+tv7G2OPdmeNtlWOgaqbGalKSAwjdeSuOTCdgDbHTeGZ1KqipSfWhMdCrDdWHJhIthieoyTxuDGmbpwQRjOIzqcgG39zj2JVcgoVd2AZ1MbCLwfpjWoqn+oP4zjVK87BYB8remMgkxyjpfDGgUTIoPMbXF/bnjapTWDA+VvyxFVcX3v/AH1xlq42k/j+GIWSLRGn4WB9B+EYCzqBT8JmOf8A4xIkR+MTb6YVcYrkgU0u1TduiSJg9WMj2OBclFWw8cHOSihPm64rVFoASjSzkbMi/dHUFoHzwL2sdSwpBh4SCxG8DkB1Yt/04Z8JRe9qMBZQtMe1z+WK1nquqq7m9/wxm1OcrZ0ZQWLHUe5jhuWeo4p0Bo1fEwu2nnJ32taMdU7K5c5Xw5Wmamr/ABKjGEBBgyTeo/yjFU7C8Eerqb4SefNVtcdDb/xjp+TVVQBFCoBaDaOt/wCzjmdb1G+lC4ROddpOz7UHpSPAi6aTqLFJLAeTpOiIOpYPIgveBmrSpd38KO2qm8Fhlnc6QrCb5ao62IPhMibDDrjdZGNGjVWe+qfDyRVBIc3EEvpUGdziuGorZTLo8IO9FKm1pFOrmNB1DURoKLN5Ejyk6enyuUVqAkgatxqrme5SqAtbLu6OjkArWJfTpY2NNklB6QcQdqaCUaS5vLR31NofT8JBBD0qk/GIIIm4DwTMHDT9oC06GaoVZWMzVNNwBDIvfIRWIMq3dutgRfUcS9os9SyyZimrBmq02dAbqfszrCRMspIaOQbGpICyt9uhSL5WumqXySOQD4oV/AWJmAASPMDcRhA9XU6gRDaiBvctM+pn+5xY+1WXo1MnlM4umm0UqdJFMto1OdPQ/Zi46yL4rdbSNCgCGBK7RpDkAeo57csWydiPPeJkQGA5gnooux+QP0xDxmuKlYxGkXFtlUf03xrTqSalUXAimp5ajc/SL+eI6FIDL1Kp8TVH7pPQDU5HXeMBRohH4f3MZLJs9DWII1GfWYvgPPrECIiPWZ3+mLP2fpk8PeY3JHohkD54RcWo+ICZkSfLlHnsfniRlvQ2eOop+UDFLTI9P188YociOa2IPOemJ6wPd3vvBxpQS0mPhsOd/PB2LrcxlXlWDG4E33PWDyOHfZ3j37pUZiJpPHeDn5VBb4lkz1HthDlaPxbXHvv+mJ6qADyO17z5+uLTp7AyipRpnbcuRqVhBBEgg7gix+uPYo/YTjgAGXrsQo/wqrEaVsSabk7CAdJ9umPYa2nuYnCUXQzNIzctG/KMTUaY/wA0+o/PEZoG0qTfeZ+cDBX7tN4Btvf8IwxijNKgJkl/ZgP7GNaygWDNMzZwPwF8ErRAFlHliFqUE/ri0rLbBGqCkpdiYXlMyeQ98L8kS6NmG+OqLDoNkUeX64G7T1NZ7sEwgAN5mo+w3tC/9xwRxWp3dJv8iG0cwsD64yZ529KOr0WJQjrfNEXAUDUtQ5s9+o1FQfkoOKfX+JxPv7YuXZQf7vSAFtAMeRZsUcKC5XzwvHyw+qX4cTpPZKB3WXUgmrdyLRSFyDB+8YX01Y6Cy6mA5cx16DHPv2bMtSvVqA2AhBESqqqg/OT746BmfhgT4yFkb3N49pxx+qX4tCYcC5aa1lrO5OmoQtMqIZEQaw48wZbzgDFA4pw2pTpOGAZEXUP4HV4Nuik1AQd/ERErfqGbIp0KrgWWlUIA3HhMAH3whfhwWjl/EB3Cp4ZEq1JkqI2k/EqlVtItONHTT8+QZHPePcDqVKjUB3j1aFyrNIC1LkG8mSACYEMNoIxN2YzGulWpVT4KYQa3maLtNNag0nUFj7NjeAASGEjDHhmcqZbiRzdcqVrVWpVGgjunADhWXdVkBg1wQT0wBw7JvTq1nNPvKLzSrrr2HeawSYiCslTt+XU2SE2e4bkqj0VouNLUjU7l7fDSesdDoD4YYP41kEaZFllR/stjSqVDqCLDagRAlfgIPMqBz5+WCuz9KpmhmwTSprVctULA+Il5amrqbJI2vFz5Yc9sqpahRy+laId0+yQkhZWWlmgsQg3gb4GU0paQlFt7FIakVoUkg6m1MQOrEflAwy49lghWgASKFEMZNg7kzHTnbzwwynDlqZka7imAxB26gH6H2wD3HfZLMZw71KpItfQrBRvttgNVs6Pp1F/ey/8ARz2Vyc5MKT95p8hM/hip5glqpMH4p9IEzOLz2aoxlFg/dJvzxS8llWqVI2LSPTU0H1hQT7YkXu2XlXwxQRxTI93lkb/mBbf5ni2F+Zy5TUdht8rfji58VpirmqNFdqaGqfbw0x84PscVTtERqgWIsekzf3xcX2AywSt/oLMp9642H9jE2ZWVHQn5eeIe7sDzt7yYGCK/leOnI4PuI7GaGzkjwwoPrM49iZQFpA2GptR5coF78gOXPHsSypI6e7KDMfnghWnfAbuwOwB6cvoMSpVIE2xuaOUiZnA/it9cC5vOilTaqRMWC2BZiLLfl/XGatbmY8sVrtLm9TwDq7rwqOTV6hAP/wAFt5XwE5aI2Nw4/Umog2XVtNFnbxPXVmJ6kMR7cow040ZVUuNYe/KQsxiHjFL7OBydfxjEnEW1fu521NPuUNj9cc27Z33HTFr5EfY+vNCn5LB8irzHlZximZlDTrVCfuz7wxH5YsnYZ9Jq0rWIYel1/wDquFXaJYaowt4iD7wbe+Di6m0Zs++GLL9+yjKlMq9U7sQF/lA3HqfwGLy8hJXcbepED8cVL9nlWcslPml28pNgfkTi4725SD/f0xxs7byyb8iY/lFfat9OVqLAYM1OmByEsBJ+f0wWtBXr5hWkhHpuFm10ESIuJSY2kYX9pAe6pWHizNKRHLWPyGJ6ub0cSRDYV8qYPVqVRmAPnpduuCgm6S9/4BfBSP2oJUGYhiQlRqbpAlToWG1GbMDFiIMg3i22a7rLcLzXdwrVkWkKf3m1kkvpPI94QsbCT5YZ/tRy5b92dRLE1Ka7QWYKV95mB6437ZZNWr5LJKSV1CpUBNhRy4hVAA2LOT7Y6Cyfhxj97Cq3bIexlFgtVGUBV0KREeIKIsSbhYk4V8Z8ebomG2q1JJ3BbQsDkIGLNkqmjLPW+9UL1LCJZzCR5QFA9MVzOL/vrL/yaVKkf5oLN/3DCYT1ZJSNfTQucULOJk08tmHNmqjQoOw1HSOXQk4GNEpwekBbU4PqGqH9MY7a5kk06Y+6r1W9gVQfPV8sHcUyJXJZegovKDqAYk+0nbGuOyRqybylXZV+rJaFc0cgrHcUpgGYkWAj1jG3Z/hnh7wg6oMfmfLdvngXtSdRoUFg6mW0bKkdOpjDTiVayZdPiqeEkW0oI1t6wYHmRihlfF8q+oHw5oWtmX/4hlf/AGqYIUe5k+4xUuIuXcSdhB82JljfpIHti3dq82FQIg/hheQAsBPSwxXcjlmMtchee0ndj6YKPkVl3qItrbxJIEX6RytgZ5NucgAc7m3rc4Lzlp6Eczt/5xtlsuAod1a4lQNwbi/MGOUbYZ2MzVsyWjYB4jSBJ1W8r7ScexookgGNS89pJB3PocexELnydGQH+x/XG87XxhLb4GzufVPDu5FlH4noPPHQut2cpRcnSNeJ500wAomo0hR0j7x8hhVw2gDVPMUfDqO7VXhqjHz2v54Ky9MyXYyxifQbAdAMRcEkGohB1Bi1xvqM298c3Nm9R+x3ul6b0Ur5fJPlh3qOr2OpkkexU+0j5YESqXywAHjpMsjnY3gfMY3ev3NYhjZ/FE7jqJ5g2I9MTZle7Y118SsPtAP+8dbC48pwo08r5bMWJV7nPxAC1CBPXVsR/qAws422sV7WkxJ8pnDTtUgenTrobL020mCD7EfXCdqmupUBUfaJqg2g6b/lg4+TJ1L0px97+p0f9mqf7tUqG5qVmv5IAoHz1YuFCpLH1/IfripfsyqluH0pI+J48pM385OLVQaxb1P4/pjjZd8svmIX5ULu0jHu6GmJNdecdeuEH7Rs21HN5WsljRUuvnFQhgPVZHvh92gcf7ovNqkxEm0D/wC2Ff7QsuKlMsPuU2mOUm1uknljRgdZI37i5/lLTnMsKjUiNqdQVBIv8LafT4hik5iu9XM5qul4AylC03nxkSP4m3HTFp7Q8ROWyzuPjCrTpi/+IwCqbdD4j5DCThOVCGnTBJ7lVZiebtNj/m3J9sFHZORPYNzCAGjRk6VIZmA+5SA/EwPTFQyFU1Weqd6tRn52BML/ANIUYecezzJl8xUXdh3dMj5A+hYn5YRqe7pmOQgfKMXgjsdDo18Tl4QmzM1Fztefi7ujT8wDB95aMW/MZeSjX8BJ8pIjFarjwZOjF6lVXP8ALT8bfWBh9xTM6KLOZOkFj1PQCedvrjWzRBLe/a/8iHJg1c+zQdNFQB5MTPz6+gwxy1We8zBMhpCW2prtH8xkz0jCbhiMMsAT9pm3ljeVUjxEeiAkeZGCO0WdFNAiwLRbkOX0GI+aKi6Wp/P68fsJOJ5gvUBjUzEBfcWHoPi9Iw6KLSpDqLfqf6YXcMyugmtVMSJUEXjr6np0A88SNUbMsTdaQtbn5D9cE/AqFq33fAtyyan1sJpqTpB2Yz+HPG2erxFSf9JFzeJPpb+mG/EKQVAVXYQFAsTy9PM4TNSKjXUYmptaw8tHpg07Ezjp2JV1hNQkknnaLSZiwJOMY1TiDMkEXkktO/qANh9cexe4uVdmdHzRVUZmJAUEna8e/tir0g76mFmcyTuAOQBPIemD+PZjvavdD/Dp3f8AzONh6KfmfTAVXOmyopLH5R1JmQPrg+oy6npQPQ9Pojrl34CFylQkfasPIKPzGNnyTsB3ji10cDQ6nqDMe3PA1Phhae+qsR/BTJRfcgyZ6HGn+zciGtRD/wCVVZ5Ptz88ZjoO64+rHVXJrVTTVAYdRa/8Q6Yrj16uRca2LUjsx5fzR672xLSy2WFqFarl3B3htHowYRFt8HHNt3P+9Kj0edaidQFzd1Hwx/ELXuBi0A3e62fnn6kFXhoanXFKBSqpqCj7lQblfJhBjqPPFMWqCKTmw2NthsZHsThppOVfu1fvaNQaqTqfCQDcQDGpSb+owo7qQ0RpWqSeoGnV6xYjDIqjJ1ElJLajsH7PCqcLoEmQEYmP5jbFnAHdkcvhP4fniu9msto4fRH8ShunxPrOLLyF9yD6zfHEn+eT92L7IVcYIbO5VI+FHf5m09fh+uDM9khVRlNtQAmOhBwBmL8SX/2Nuf37+mGefzIo0i55bDz5W6CCT5A4N3arwD2K/wAbzS1c2dYBoZJddSfvV6g8I/0py56zjfKKyp4v8So0kTEMwmB/KB9MJuA5XXSopU1Fq7Nmq8/ERqBVD1E6R6SMWHLjXXYmAtJZJ562Em3QKP8Aqw3J8Pwrt9/5KjvuJe2sCnQojm4aP8qkcvY4r3EDrCoJl/PlcfifpgrtPnO8ztJSCIQmOg0kD38WIsplCaq1CYCoVA8ybz5c8Pwpxir+Z0umV43XdmigPxCIBFCgI8i7fjAGNO2bM/dZdd6rgG/3Rv8Ar7Yj4HmV/eMzUYwWIAm1gT/TAGa4mDWrZixFJdKeu5+sY0dwm1ofu39P9Duky947j4KX2SDoAAXPuYH+nFTzWZ11WdrhTF+s2AHPDDMZ3RlkprOprm3Nrk/MnAXCKJhqnhUIStNjca+bkeW2Liu4GWV1FfNklZJg1hqb7lGbna7/AKYMesqrrrsqryTYDe0DeMZC+EsjAKd8w+7zyprz8sEZLhmkhgpDHepV8VSI5LMIPWfTEbLjB3t9/f0BnzdSqAaalU5syb+cmAPriGjw1zDd2XJ+8zg/I7fLDytQi4Rqr9WMxbzgD2xhqVdtyqjoTf8A6RilLwFLHb3ti3/Y7lSGRB595cf9OPYZfu9cLZlck7X/AKzj2CTbEZIwi6aZCahVZA1O5n3NyTgvK5fQDG53P5YByT63BnlK+m0+5k/LHu0GeakgVLu3w+R6+2+F7vY0aoxjq7Inz/FadLwky/JBcn1nb3+uJcnwvO5kSQuWQxCkFmI52sB7jE3Y7gC01FUgVKryQTe/Msek+/zGLsxYeFfE55mdI8zz9FFz5b4Tky6XUTBPqJz9kJch2Cyqj7ZTXfmajEr7ILD0GNcz2SpUipy9NKDfeelmdBibHu6iFag3kEjnBGLJTphfEzlj/ExAAnyFh9T54hNKiwkUC+4skTHSYHXClmlfIndOzmHaTId3T7tkRaiuaisnwVZGksnSQACNwY3sTXKMkOR97QBOxLA2J9Fx0PtlwJO7Y06FakRNQEU9SEgeLVpLaZURq6xvihiiBTpsn3jUqHqEBCqDy5NERJbyxvxPVCyTnq5OxVV7vK5YARFNAARe6MJ6/en3w5qoJUfwkAewtit50dzXytJrU3qA0x/Az6Q6X+7qMjpqI6YsVUS672BPlJIGOPkjTv5sNOxGlQHijgbigoMfykifngPtlm9ZOXG00km/+JVby6Ug3/yxJ2cU1OIZpydmK/KFAEco/DFQ4xmmf7SkAxq1q9ZPOSKNE9I3v69MasULmvZIXJ7F44UFVKuYYyrbRyo0pVRPmQx/1DGM+7U8oZMVKpAPPxvuLXML4R6Y2zmVATL5YbFlBgxKUhqb2JA+eF/bTNS9JOYIaZtrYlVNt4Go4UlryffYvhFFeoDxBtLalBZQZ/hVQRaw3w6zzaaR5bAeZ9MI8jRHfhxtLR/fOwwV2hzBUqojww0+kn6RjoyVySN/TT04X8xTUmnqk7kk+g/oML6S6u6Q/ebU8dJk+/K+GXE0+yURdgB6ajf2ucBZTw1WbcIpmD7D3scMiKm90j3Ec0CzsIhBC9Ji/wCWHXDMh9ij1dIRE8OsQGe51uOaydufywr4Dk1qsatSBSp+Nwdi0kqD5ACT1tho2UrZ11qFaoy4aNSoWC/5mHN/LlI2E4qXgKDSXqS/Qjq8cpK4YnvagFmbwqv8iCW/vfGw7Qu/PTfZaLT8zjo3Z3guUQfYZfLvp+Kqave1NXSoGpgq3sB0wdWylI1NNWhTQt8DpBDG9iQo0t0EXnCPVitqEvqsnY5aeKxBnMsOZAAA9iwI+WJTxYafE1YDcEoCLX+JJxdOL9lJOqk5Uj7vX3P4YruXyRllHhN9Sn4SfLofP54ZGUZLYD/lZEwZK6uADX0gbhrCfdcexDxBCkkRaApi3nqG2qD5csZw1JVsBPM5O2QcHr/aEDfSf9KDn7k29ThfWz+quz7gDSAenMj3Ee2JeI5sZdDTUzVqAGq/NFNgvrHL1wqy9JoIAlYkMOQjfr7+WJCPcb1GT4dH1Lx2Q4v3afFuTKk7nlFsWivxY953GWTva5UM7MYp0lOzOwB1E7BRvHrjkXDK5D6t9KFp8wLYedneOVcuBSnSazd5VJHiETAvzEwOknCMuBO2jNGXY6jlaO2o944vqIgTzhQSF9N8T53MrTBNV9IOw+8fQC5PpirntK1Yrl8hS1VW+Ko06aSn/iEbx67nbBQ4klBjRoK2bzQA1Gxhjzq1Phpr/lEnyOMfpNPf7/oO7DVqVWVxQy5RPvVcxV0KBBvA1N8454o1fs9UaoHypSuutZOX1NTVtRLNpfSrsGuF1238sXWpwYue9zc5hkulBQO6Vv8AIjWZtvE5+WPfvq5otQY5rI1kUFfGq+GfiTQSGFueH4sqX5V8/vkjgxX2qztGvmaOp6lJAChaqhT7QuuzkadQ3DA2IxYeB52pULrW/wAWlpSooECZMVB/lcXEWsRywOM+4y7U6ynMsqsCAABWibBTbXAPqRa9sJOzefptVWrlX1KiFKuVPxBDB+zmD4CtkM7kArgMmNTg62ovdM3ymfajQ4jVBh1DMpjmWqAX9YthJXoL++5TLoSVRMqm1wVLu0jcX64OrVw1HilNOdMVFImGXvHIItsYi223LEORrd9xqkfEITVfmVogX5bt15YuCcdTf3sinuXI09ebF/8ACok/6nYi/lCnfFU4pmu9zRgkqoLtaLCUT6q5+WLLwzMD/eq5Nu9ZesLRTT/3Fsc/yeZYHNM0SCqgiTPh3+ZPvgMEGm34RcmRAhs1SCksoBbaI8J8zJwP2gBNWoADYc/T674k4QVGfpRs2tBNt1aPw+uG69ksxmKzuFFNP43sGIt4R8RjrEeeNrqLt+DRjkvR/X+CucScl1Hw6RN9rAj8WGJuF8I7yUC1HUka+5Hi0iJAMFQT546hwnsnl6R1sgrVDu9QSB/Khso+Z88WHl/cYV/yP+qFzlbZzTJcLy5XRlD3j0iW/d82J1TEtKxqsALyBbbDbhnCctXNqbZatSBBFKoV06jJgTBUtcgjfcc8MO1XCRUArJK1aXiUqN4vB8sKamb72kmfowtSidOYUHkPiDR0BDT/AAnyxG7ViXZZXyyu+mqSK6J9nmE8LlOoMEGDEowKmNr42o5glu4rgayJVgISrH3kEko4O6SY3BPLPeitSWonxDxISLq3Q+R2PUYzmaK5ikNQKkiVP3kbqDyINvbCL7E9yWoCP1xXeNUiYcSvQ8wRuD6HpuCcMeG8TLh0qWq0jD8tQ5OPI8+h9sLeM58EhVAIm59umLx2mVJCbi2QFSnJuecDz+vvj2N61UEENcATA/mAsBtj2NcHsAyk0OC1KzkhmJZpJCgDUbkkmygDmdgMQZzJVMsVB1C00w4UiG3KkRa3zxcuJ93Srzmu+fT/AIbUqlQa97FVWzxEkE+2JaPDc1xGrTrKi5TKU00UzUXW7KWliqE89IuSNueJHqZOdafh8/4r/QyUFptvcodBikOsNvY+EgEXgyR5+2I8zmT42VT4kIGpSYki+oCBsL4tXaDsnoNTuyYUkkmSAoYgwNIuIkgGBIE4roovTa45wQCCT1BX4vmLY1UhYfmuMmnSNLKylNfCHWz1GEh6rkC7bx/CIx0LsjnMlTy6JSqIpIDNJhi5iZncyY98cpp0QZUHwm+kkhltuG298a6UidWmBYKdUmbyQB9L2xny4FkVBxlR2rP1Mv43bMhWAjw1o0nqEmDciZBxXeNdoldqCQNTg93WgRqAEpsLPqFo/DHMw5j7OXA+8TYDnKRMb3mMWfMv/uXeOyAq6aSHB8SsD4T/ACk+2FehoGRdmuY45Vy2YfU+sVDqQNBGknYxGkgzB5yJ8zi65llzOWIo16aFmDGC2kWUwDP83LzBwTxTs4/EKtA0NJRUc1HmUUlhpQHbVAJgEwI92nEf2eUKNLvaRNCpShzWLSgA3FVR/wAMyTrW4O4jB6Yun3Bc6ddhC/aDvKi/u9OpQq1EZMzA1KzMdVlYHQxhpP8ALvhPls66VzUSuyvAXvtSTa0BQsRAAnB3HeH5io1NHpRmiqlFBBWvSBLagT8ZidzbY7jHRsv2XyrIHVqtQOCLBAZNimjR4WBBUgkQZnaxWox3QD5KLk+I1grU/wB7mm2olYpeIuZYk6bEmdsRrkVUMKRaGu7d4SNXUHn6emL5lOG06QKMqmWOmrAcmB/g07DXVEGWII3N4IGz5bL0pqABKVKalRmvEDaJgnf1MYH1VHhEUW+4k7PdhaVKK2ZGopDIrVCVpxcvVLHSWnlEDz5XQ1xAd3WGiDqsZ2gneeWEKK+db7amaeWUqRlzBao48Q70ixjnTFhaSSSAzoZxqtT7Mr3Kagzfx1NtKXjQvNhzhR8JxkyuUpfFz+yGrjYOFUSeXL188YeoOWAV4ohTvNdPuySFcNuFMMTIAs0i04rnE+2tKe7yg74gy1TamnqeZt5YqMJN8EtD/imZpU111qgRIIgmzTGw3Y8h64o3Z7i6pmqyJQijXpvKHmU3LHmSjEYTcR4izuahcVapjxkQiDpSUkyAN2MTyxpmmFQtUDw2nT9qzlgs3Cx4YaOQGNscHw0xcposvAO0Yy6mgyatBImYuDG95tB64mXta/flVWAwBAJEA3uPI4p+W4eoM96rEwTKFRzJAIJiOuMdyxqWdBM2AY/MyMV6CsHUPuL8bdqveSJUi45qYDDpBHLqMZzPEzoLEnUCvykbG19xthEaOtmVSh0qFLCdM81BM+LblFxglkZj3amNrUZLmDzYwACbbe+CWEpyDcnxNpqPHeAGAIkSSJ23Npx7Fo7P5VqOlKgSgdJFMBizgAzCIoCraZa5O0xj2C0xXIOoLpq1Ru7ViF3cg7Lz/wBTbTyE4f000gAbAQB0HlgbJZcUwYMsTLHqf0GwwXjn440h8pWyucUpstRmX1slQf5pLpUAkGYta7G8SzyXDQoLVEFSrVGkIS0BRe5aWUbaulhvMk1MmveCsVDMqwBpGokGR4ybDy6wZtGI8sKt2qKVdo1BGQ7bKHJ+ETaFEyTMnGvXsKYnyvZfKo5GaVA1mTSNNOpJM6ZlpWANEyN7zOJ812ayg1MuTBplYbV9mF61ASC8H73hO09ZbtlVbei0n74cax6POoe2MqteSGqMFHwlTT1ttdiVhSNrAzvI2xNRCl8d/ZzRRWenWWnVb/DpgGGJnSAbuTexCgHmOY34Z+zvLM6mcw+m1RqtnZhEIp5ibkiwsLmYtWT4eabFaaBEI+MvqqJ1RIEAMPvWK3F5EHvlk0FSDpClYSQQCIOnTcG+4vgZZJcJloBocWylJQiOqKg0hVViAATtAjeb4xmeLZWoUms40HUNIYCeRIKmSIt0JnAqdlsmAF7qui7Ad9VgD/S5gYl/9M5TZVrsfLMVY+ZcDCrl2oZ+H3sC4h+5VIHeOwDM2k618REFqbqoNJ/5bGTIvIWdm+JBUrUq9auxpVGJYFw9dXPgJ0wEESCZvp5Dexf+nct95K6+ff1CPmrmPfA3/orKu0ipmgQIkVGEjpqKyQDffBRc2mnRG8fazeaVRfsS9aqt1XXUVUiIjVGlRAvufS2EPGuOoVlftER4VFmKtVTclgIaGBCgSJEm8Q+r9hss4Cu9d1/hZ5EdDIxmv2MoOqq1SvCGV01CsWj7kf0wcbTt/wAlOUeEVbM8cq6GaoUp03AApkhHKjemjaiwLzdyDuRffA3aDtalULTpuuWoaB9lT8VZ+WgCmYROUC8dNsWFP2X5EEkB7+h+pnDHJ9isrTACioPMPH4C2I3Hsi1JdzmzZJ68E5ZQv3Fr1GRVjqgAt5kn0wcvAKtQBKmYyqJp+FGAUcrAR4o5nHQ27M5f/wDN/wD2b9MQngVCZK1lFt8wwM+/hI95xSy5Fwl+/wDRb9N939F/Zzyv2PBMjO0gegqQs8gBM4Pp/syd1VkzqMrAHVpZgfQhxIB/u2Lk/Z7Kk7Vj/wDsNHn9/bDhX2CqABAAHwgDz/IfPBxy5HyLlpX5bOXZ3sDmaezCpEQoDDcx/GeknyAwJn+zlTLJDEz8KiCxdosF5sSTsJtjrlVDoYKdLENpY3hiDDEc4N4xSTlK1WqzMRSpjwmozGtWqAWPds9qdMkGbEEz4cE8jirkwVu6RVl4cECqzeQRI1O3Qm4HSF1N6YsfC8hWTx+HKoCOUsTy+K+rzNxywzyaKktl6ZLkQarggwOWphqIH8KiME5XJkEM7Go4+8RAH8qjb1ufPGXL1je0dhkcS5ZnKZUKZUaZ3m7t5sTt6Y9gwDHsZKlLcO6P/9k="/>
          <p:cNvSpPr>
            <a:spLocks noChangeAspect="1" noChangeArrowheads="1"/>
          </p:cNvSpPr>
          <p:nvPr/>
        </p:nvSpPr>
        <p:spPr bwMode="auto">
          <a:xfrm>
            <a:off x="155575" y="-1371600"/>
            <a:ext cx="2371725" cy="2857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8153400" y="1524000"/>
          <a:ext cx="304800" cy="31241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6314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30" name="Straight Arrow Connector 29"/>
          <p:cNvCxnSpPr>
            <a:endCxn id="39" idx="1"/>
          </p:cNvCxnSpPr>
          <p:nvPr/>
        </p:nvCxnSpPr>
        <p:spPr>
          <a:xfrm flipV="1">
            <a:off x="6629400" y="1779035"/>
            <a:ext cx="1478281" cy="1192765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44" idx="1"/>
          </p:cNvCxnSpPr>
          <p:nvPr/>
        </p:nvCxnSpPr>
        <p:spPr>
          <a:xfrm>
            <a:off x="6629400" y="2895600"/>
            <a:ext cx="1478281" cy="1550435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6705600" y="2971800"/>
            <a:ext cx="1371600" cy="30480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6629400" y="3276600"/>
            <a:ext cx="1447800" cy="45720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6629400" y="3276600"/>
            <a:ext cx="1447800" cy="83820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endCxn id="40" idx="3"/>
          </p:cNvCxnSpPr>
          <p:nvPr/>
        </p:nvCxnSpPr>
        <p:spPr>
          <a:xfrm flipV="1">
            <a:off x="6553200" y="2160035"/>
            <a:ext cx="1600200" cy="278365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42" idx="1"/>
          </p:cNvCxnSpPr>
          <p:nvPr/>
        </p:nvCxnSpPr>
        <p:spPr>
          <a:xfrm>
            <a:off x="6629400" y="2438400"/>
            <a:ext cx="1478281" cy="712235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8107681" y="1752600"/>
            <a:ext cx="45719" cy="52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8107681" y="2133600"/>
            <a:ext cx="45719" cy="52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8107681" y="2590800"/>
            <a:ext cx="45719" cy="52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8107681" y="3124200"/>
            <a:ext cx="45719" cy="52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8107681" y="3505200"/>
            <a:ext cx="45719" cy="52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8107681" y="4419600"/>
            <a:ext cx="45719" cy="52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8107681" y="4038600"/>
            <a:ext cx="45719" cy="52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629400" y="3657601"/>
            <a:ext cx="1447800" cy="914399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endCxn id="43" idx="2"/>
          </p:cNvCxnSpPr>
          <p:nvPr/>
        </p:nvCxnSpPr>
        <p:spPr>
          <a:xfrm flipV="1">
            <a:off x="6705600" y="3558070"/>
            <a:ext cx="1424941" cy="9953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39" idx="2"/>
          </p:cNvCxnSpPr>
          <p:nvPr/>
        </p:nvCxnSpPr>
        <p:spPr>
          <a:xfrm flipV="1">
            <a:off x="6553200" y="1805470"/>
            <a:ext cx="1577341" cy="17573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42" idx="3"/>
          </p:cNvCxnSpPr>
          <p:nvPr/>
        </p:nvCxnSpPr>
        <p:spPr>
          <a:xfrm>
            <a:off x="6629400" y="1981200"/>
            <a:ext cx="1524000" cy="1169435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endCxn id="45" idx="0"/>
          </p:cNvCxnSpPr>
          <p:nvPr/>
        </p:nvCxnSpPr>
        <p:spPr>
          <a:xfrm>
            <a:off x="6629400" y="1981200"/>
            <a:ext cx="1501141" cy="205740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7" name="Table 56"/>
          <p:cNvGraphicFramePr>
            <a:graphicFrameLocks noGrp="1"/>
          </p:cNvGraphicFramePr>
          <p:nvPr/>
        </p:nvGraphicFramePr>
        <p:xfrm>
          <a:off x="457200" y="2819400"/>
          <a:ext cx="4419600" cy="1798320"/>
        </p:xfrm>
        <a:graphic>
          <a:graphicData uri="http://schemas.openxmlformats.org/drawingml/2006/table">
            <a:tbl>
              <a:tblPr/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sz="2800" b="1" baseline="0" dirty="0" smtClean="0">
                          <a:solidFill>
                            <a:srgbClr val="FF0000"/>
                          </a:solidFill>
                        </a:rPr>
                        <a:t>Proof:</a:t>
                      </a:r>
                    </a:p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baseline="0" dirty="0" smtClean="0"/>
                        <a:t>1. </a:t>
                      </a:r>
                      <a:r>
                        <a:rPr lang="en-US" dirty="0" smtClean="0"/>
                        <a:t>∀</a:t>
                      </a:r>
                      <a:r>
                        <a:rPr lang="en-US" dirty="0" err="1"/>
                        <a:t>x;x</a:t>
                      </a:r>
                      <a:r>
                        <a:rPr lang="en-US" dirty="0"/>
                        <a:t>=y⇒(x=</a:t>
                      </a:r>
                      <a:r>
                        <a:rPr lang="en-US" dirty="0" err="1"/>
                        <a:t>z⇒y</a:t>
                      </a:r>
                      <a:r>
                        <a:rPr lang="en-US" dirty="0"/>
                        <a:t>=z)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dirty="0" smtClean="0"/>
                        <a:t>2. </a:t>
                      </a:r>
                      <a:r>
                        <a:rPr lang="pl-PL" dirty="0" smtClean="0"/>
                        <a:t>∀</a:t>
                      </a:r>
                      <a:r>
                        <a:rPr lang="pl-PL" dirty="0"/>
                        <a:t>x;x=y⇒(x=z⇒y=z)⇒x+0=y⇒(x+0=z⇒y=z)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dirty="0" smtClean="0"/>
                        <a:t>3.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x+0=y</a:t>
                      </a:r>
                      <a:r>
                        <a:rPr lang="en-US" dirty="0"/>
                        <a:t>⇒(x+0=</a:t>
                      </a:r>
                      <a:r>
                        <a:rPr lang="en-US" dirty="0" err="1"/>
                        <a:t>z⇒y</a:t>
                      </a:r>
                      <a:r>
                        <a:rPr lang="en-US" dirty="0"/>
                        <a:t>=z</a:t>
                      </a:r>
                      <a:r>
                        <a:rPr lang="en-US" dirty="0" smtClean="0"/>
                        <a:t>)</a:t>
                      </a:r>
                    </a:p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4" name="Table 73"/>
          <p:cNvGraphicFramePr>
            <a:graphicFrameLocks noGrp="1"/>
          </p:cNvGraphicFramePr>
          <p:nvPr/>
        </p:nvGraphicFramePr>
        <p:xfrm>
          <a:off x="8077200" y="1676400"/>
          <a:ext cx="304800" cy="31241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63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w</a:t>
                      </a:r>
                      <a:endParaRPr lang="en-US" sz="1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p</a:t>
                      </a:r>
                      <a:endParaRPr lang="en-US" sz="1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s</a:t>
                      </a:r>
                      <a:endParaRPr lang="en-US" sz="1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/>
                        <a:t>i</a:t>
                      </a:r>
                      <a:endParaRPr lang="en-US" sz="1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/>
                        <a:t>i</a:t>
                      </a:r>
                      <a:endParaRPr lang="en-US" sz="1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n</a:t>
                      </a:r>
                      <a:endParaRPr lang="en-US" sz="1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5" name="Picture 6" descr="http://www.hisschemoller.com/wp-content/uploads/2011/01/euclid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800600"/>
            <a:ext cx="1427987" cy="1720465"/>
          </a:xfrm>
          <a:prstGeom prst="rect">
            <a:avLst/>
          </a:prstGeom>
          <a:noFill/>
        </p:spPr>
      </p:pic>
      <p:sp>
        <p:nvSpPr>
          <p:cNvPr id="38" name="TextBox 37"/>
          <p:cNvSpPr txBox="1"/>
          <p:nvPr/>
        </p:nvSpPr>
        <p:spPr>
          <a:xfrm>
            <a:off x="1905000" y="5124271"/>
            <a:ext cx="601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Observe:</a:t>
            </a:r>
            <a:r>
              <a:rPr lang="en-US" sz="2400" dirty="0" smtClean="0"/>
              <a:t> The PCP </a:t>
            </a:r>
            <a:r>
              <a:rPr lang="en-US" sz="2400" dirty="0" err="1" smtClean="0"/>
              <a:t>Thm</a:t>
            </a:r>
            <a:r>
              <a:rPr lang="en-US" sz="2400" dirty="0" smtClean="0"/>
              <a:t> induces a new format for proofs; can be tested by checking one implication!</a:t>
            </a:r>
            <a:endParaRPr lang="en-US" sz="2400" dirty="0"/>
          </a:p>
        </p:txBody>
      </p:sp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5638800" y="2636520"/>
          <a:ext cx="914400" cy="33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w</a:t>
                      </a:r>
                      <a:endParaRPr lang="en-US" sz="1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/>
                        <a:t>i</a:t>
                      </a:r>
                      <a:endParaRPr lang="en-US" sz="1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n</a:t>
                      </a:r>
                      <a:endParaRPr lang="en-US" sz="1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3" name="Table 52"/>
          <p:cNvGraphicFramePr>
            <a:graphicFrameLocks noGrp="1"/>
          </p:cNvGraphicFramePr>
          <p:nvPr/>
        </p:nvGraphicFramePr>
        <p:xfrm>
          <a:off x="5943600" y="2209800"/>
          <a:ext cx="609600" cy="33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p</a:t>
                      </a:r>
                      <a:endParaRPr lang="en-US" sz="1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/>
                        <a:t>i</a:t>
                      </a:r>
                      <a:endParaRPr lang="en-US" sz="1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6" name="Table 55"/>
          <p:cNvGraphicFramePr>
            <a:graphicFrameLocks noGrp="1"/>
          </p:cNvGraphicFramePr>
          <p:nvPr/>
        </p:nvGraphicFramePr>
        <p:xfrm>
          <a:off x="5638800" y="1752600"/>
          <a:ext cx="914400" cy="33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w</a:t>
                      </a:r>
                      <a:endParaRPr lang="en-US" sz="1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/>
                        <a:t>i</a:t>
                      </a:r>
                      <a:endParaRPr lang="en-US" sz="1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2" name="Table 61"/>
          <p:cNvGraphicFramePr>
            <a:graphicFrameLocks noGrp="1"/>
          </p:cNvGraphicFramePr>
          <p:nvPr/>
        </p:nvGraphicFramePr>
        <p:xfrm>
          <a:off x="5943600" y="3017520"/>
          <a:ext cx="609600" cy="33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/>
                        <a:t>i</a:t>
                      </a:r>
                      <a:endParaRPr lang="en-US" sz="1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4" name="Table 63"/>
          <p:cNvGraphicFramePr>
            <a:graphicFrameLocks noGrp="1"/>
          </p:cNvGraphicFramePr>
          <p:nvPr/>
        </p:nvGraphicFramePr>
        <p:xfrm>
          <a:off x="5943600" y="3429000"/>
          <a:ext cx="609600" cy="33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/>
                        <a:t>i</a:t>
                      </a:r>
                      <a:endParaRPr lang="en-US" sz="1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n</a:t>
                      </a:r>
                      <a:endParaRPr lang="en-US" sz="1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6" name="Right Arrow 65"/>
          <p:cNvSpPr/>
          <p:nvPr/>
        </p:nvSpPr>
        <p:spPr>
          <a:xfrm>
            <a:off x="4648200" y="3124200"/>
            <a:ext cx="1143000" cy="533400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Goes Into PCPs?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990600"/>
          <a:ext cx="91440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CCC2F2-0BF4-4CE0-8C10-6C3B801163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85A6120-0BAA-466C-ABC6-C0C11CBF6B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665464B-E78E-4FF0-A376-17978BE748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Favorite Open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b="1" dirty="0" smtClean="0">
                <a:solidFill>
                  <a:schemeClr val="accent2"/>
                </a:solidFill>
              </a:rPr>
              <a:t>Projection Games Conjecture: </a:t>
            </a:r>
            <a:r>
              <a:rPr lang="en-US" dirty="0" smtClean="0"/>
              <a:t>Projection games NP-hard even when all categories are of size </a:t>
            </a:r>
            <a:r>
              <a:rPr lang="en-US" dirty="0" smtClean="0">
                <a:solidFill>
                  <a:schemeClr val="accent1"/>
                </a:solidFill>
              </a:rPr>
              <a:t>poly(1/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)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accent2"/>
                </a:solidFill>
              </a:rPr>
              <a:t>Unique Games Conjecture: </a:t>
            </a:r>
            <a:r>
              <a:rPr lang="en-US" dirty="0" smtClean="0"/>
              <a:t>Projection games NP-hard even when in each category all possible words differ in </a:t>
            </a:r>
            <a:r>
              <a:rPr lang="en-US" i="1" dirty="0" smtClean="0"/>
              <a:t>all</a:t>
            </a:r>
            <a:r>
              <a:rPr lang="en-US" dirty="0" smtClean="0"/>
              <a:t> their letters; </a:t>
            </a:r>
          </a:p>
          <a:p>
            <a:pPr>
              <a:buNone/>
            </a:pPr>
            <a:r>
              <a:rPr lang="en-US" dirty="0" smtClean="0"/>
              <a:t>    best score is </a:t>
            </a:r>
            <a:r>
              <a:rPr lang="en-US" dirty="0" smtClean="0">
                <a:solidFill>
                  <a:schemeClr val="accent1"/>
                </a:solidFill>
              </a:rPr>
              <a:t>(1-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</a:t>
            </a:r>
            <a:r>
              <a:rPr lang="en-US" dirty="0" smtClean="0">
                <a:solidFill>
                  <a:schemeClr val="accent1"/>
                </a:solidFill>
              </a:rPr>
              <a:t>)</a:t>
            </a:r>
            <a:r>
              <a:rPr lang="en-US" dirty="0" smtClean="0"/>
              <a:t> fraction of maximum.</a:t>
            </a:r>
            <a:endParaRPr lang="en-US" dirty="0"/>
          </a:p>
        </p:txBody>
      </p:sp>
      <p:pic>
        <p:nvPicPr>
          <p:cNvPr id="65538" name="Picture 2" descr="http://upload.wikimedia.org/wikipedia/commons/4/4b/Everest_kalapatthar_cro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55139">
            <a:off x="6830291" y="226772"/>
            <a:ext cx="2057400" cy="13843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5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010400" y="1254760"/>
          <a:ext cx="609600" cy="5146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b</a:t>
                      </a:r>
                      <a:endParaRPr lang="en-US" sz="3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c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a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b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t</a:t>
                      </a:r>
                      <a:endParaRPr lang="en-US" sz="3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>
            <a:endCxn id="49" idx="1"/>
          </p:cNvCxnSpPr>
          <p:nvPr/>
        </p:nvCxnSpPr>
        <p:spPr>
          <a:xfrm flipV="1">
            <a:off x="4267200" y="1562100"/>
            <a:ext cx="2667000" cy="3357890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57" idx="1"/>
          </p:cNvCxnSpPr>
          <p:nvPr/>
        </p:nvCxnSpPr>
        <p:spPr>
          <a:xfrm flipV="1">
            <a:off x="4267200" y="4838700"/>
            <a:ext cx="2667000" cy="81290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58" idx="2"/>
          </p:cNvCxnSpPr>
          <p:nvPr/>
        </p:nvCxnSpPr>
        <p:spPr>
          <a:xfrm>
            <a:off x="4267200" y="4919990"/>
            <a:ext cx="2705100" cy="566410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381000" y="19812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b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3200400" y="397258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food</a:t>
            </a:r>
            <a:endParaRPr lang="en-US" sz="2800" dirty="0"/>
          </a:p>
        </p:txBody>
      </p:sp>
      <p:cxnSp>
        <p:nvCxnSpPr>
          <p:cNvPr id="27" name="Straight Arrow Connector 26"/>
          <p:cNvCxnSpPr>
            <a:stCxn id="26" idx="3"/>
            <a:endCxn id="51" idx="0"/>
          </p:cNvCxnSpPr>
          <p:nvPr/>
        </p:nvCxnSpPr>
        <p:spPr>
          <a:xfrm flipV="1">
            <a:off x="4191000" y="2209800"/>
            <a:ext cx="2781300" cy="2024390"/>
          </a:xfrm>
          <a:prstGeom prst="straightConnector1">
            <a:avLst/>
          </a:prstGeom>
          <a:ln w="38100">
            <a:solidFill>
              <a:srgbClr val="4F81B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6" idx="3"/>
            <a:endCxn id="57" idx="2"/>
          </p:cNvCxnSpPr>
          <p:nvPr/>
        </p:nvCxnSpPr>
        <p:spPr>
          <a:xfrm>
            <a:off x="4191000" y="4234190"/>
            <a:ext cx="2781300" cy="642610"/>
          </a:xfrm>
          <a:prstGeom prst="straightConnector1">
            <a:avLst/>
          </a:prstGeom>
          <a:ln w="38100">
            <a:solidFill>
              <a:srgbClr val="4F81B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6" idx="3"/>
            <a:endCxn id="59" idx="1"/>
          </p:cNvCxnSpPr>
          <p:nvPr/>
        </p:nvCxnSpPr>
        <p:spPr>
          <a:xfrm>
            <a:off x="4191000" y="4234190"/>
            <a:ext cx="2743200" cy="1899910"/>
          </a:xfrm>
          <a:prstGeom prst="straightConnector1">
            <a:avLst/>
          </a:prstGeom>
          <a:ln w="38100">
            <a:solidFill>
              <a:srgbClr val="4F81B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124200" y="260098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verb</a:t>
            </a:r>
            <a:endParaRPr lang="en-US" sz="2800" dirty="0"/>
          </a:p>
        </p:txBody>
      </p:sp>
      <p:cxnSp>
        <p:nvCxnSpPr>
          <p:cNvPr id="37" name="Straight Arrow Connector 36"/>
          <p:cNvCxnSpPr>
            <a:stCxn id="36" idx="3"/>
            <a:endCxn id="51" idx="3"/>
          </p:cNvCxnSpPr>
          <p:nvPr/>
        </p:nvCxnSpPr>
        <p:spPr>
          <a:xfrm flipV="1">
            <a:off x="4191000" y="2247900"/>
            <a:ext cx="2819400" cy="614690"/>
          </a:xfrm>
          <a:prstGeom prst="straightConnector1">
            <a:avLst/>
          </a:prstGeom>
          <a:ln w="38100">
            <a:solidFill>
              <a:srgbClr val="00B05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6" idx="3"/>
            <a:endCxn id="55" idx="1"/>
          </p:cNvCxnSpPr>
          <p:nvPr/>
        </p:nvCxnSpPr>
        <p:spPr>
          <a:xfrm>
            <a:off x="4191000" y="2862590"/>
            <a:ext cx="2743200" cy="680710"/>
          </a:xfrm>
          <a:prstGeom prst="straightConnector1">
            <a:avLst/>
          </a:prstGeom>
          <a:ln w="38100">
            <a:solidFill>
              <a:srgbClr val="00B05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6" idx="3"/>
            <a:endCxn id="59" idx="2"/>
          </p:cNvCxnSpPr>
          <p:nvPr/>
        </p:nvCxnSpPr>
        <p:spPr>
          <a:xfrm>
            <a:off x="4191000" y="2862590"/>
            <a:ext cx="2781300" cy="3309610"/>
          </a:xfrm>
          <a:prstGeom prst="straightConnector1">
            <a:avLst/>
          </a:prstGeom>
          <a:ln w="38100">
            <a:solidFill>
              <a:srgbClr val="00B05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676400" y="32766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transportation</a:t>
            </a:r>
            <a:endParaRPr lang="en-US" sz="2800" dirty="0"/>
          </a:p>
        </p:txBody>
      </p:sp>
      <p:sp>
        <p:nvSpPr>
          <p:cNvPr id="49" name="Rectangle 48"/>
          <p:cNvSpPr/>
          <p:nvPr/>
        </p:nvSpPr>
        <p:spPr>
          <a:xfrm>
            <a:off x="6934200" y="1524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6934200" y="2209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6934200" y="2819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6934200" y="3505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6934200" y="4114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934200" y="48006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934200" y="5410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6934200" y="6096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>
            <a:stCxn id="48" idx="3"/>
            <a:endCxn id="54" idx="1"/>
          </p:cNvCxnSpPr>
          <p:nvPr/>
        </p:nvCxnSpPr>
        <p:spPr>
          <a:xfrm flipV="1">
            <a:off x="4191000" y="2857500"/>
            <a:ext cx="2743200" cy="680710"/>
          </a:xfrm>
          <a:prstGeom prst="straightConnector1">
            <a:avLst/>
          </a:prstGeom>
          <a:ln w="38100">
            <a:solidFill>
              <a:srgbClr val="FFC00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48" idx="3"/>
            <a:endCxn id="55" idx="1"/>
          </p:cNvCxnSpPr>
          <p:nvPr/>
        </p:nvCxnSpPr>
        <p:spPr>
          <a:xfrm>
            <a:off x="4191000" y="3538210"/>
            <a:ext cx="2743200" cy="5090"/>
          </a:xfrm>
          <a:prstGeom prst="straightConnector1">
            <a:avLst/>
          </a:prstGeom>
          <a:ln w="38100">
            <a:solidFill>
              <a:srgbClr val="FFC00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8" idx="3"/>
            <a:endCxn id="56" idx="2"/>
          </p:cNvCxnSpPr>
          <p:nvPr/>
        </p:nvCxnSpPr>
        <p:spPr>
          <a:xfrm>
            <a:off x="4191000" y="3538210"/>
            <a:ext cx="2781300" cy="652790"/>
          </a:xfrm>
          <a:prstGeom prst="straightConnector1">
            <a:avLst/>
          </a:prstGeom>
          <a:ln w="38100">
            <a:solidFill>
              <a:srgbClr val="FFC00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2819400" y="19050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animal</a:t>
            </a:r>
            <a:endParaRPr lang="en-US" sz="2800" dirty="0"/>
          </a:p>
        </p:txBody>
      </p:sp>
      <p:cxnSp>
        <p:nvCxnSpPr>
          <p:cNvPr id="86" name="Straight Arrow Connector 85"/>
          <p:cNvCxnSpPr>
            <a:stCxn id="85" idx="3"/>
            <a:endCxn id="49" idx="2"/>
          </p:cNvCxnSpPr>
          <p:nvPr/>
        </p:nvCxnSpPr>
        <p:spPr>
          <a:xfrm flipV="1">
            <a:off x="4191000" y="1600200"/>
            <a:ext cx="2781300" cy="566410"/>
          </a:xfrm>
          <a:prstGeom prst="straightConnector1">
            <a:avLst/>
          </a:prstGeom>
          <a:ln w="38100">
            <a:solidFill>
              <a:srgbClr val="C0504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85" idx="3"/>
            <a:endCxn id="55" idx="3"/>
          </p:cNvCxnSpPr>
          <p:nvPr/>
        </p:nvCxnSpPr>
        <p:spPr>
          <a:xfrm>
            <a:off x="4191000" y="2166610"/>
            <a:ext cx="2819400" cy="1376690"/>
          </a:xfrm>
          <a:prstGeom prst="straightConnector1">
            <a:avLst/>
          </a:prstGeom>
          <a:ln w="38100">
            <a:solidFill>
              <a:srgbClr val="C0504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85" idx="3"/>
            <a:endCxn id="58" idx="0"/>
          </p:cNvCxnSpPr>
          <p:nvPr/>
        </p:nvCxnSpPr>
        <p:spPr>
          <a:xfrm>
            <a:off x="4191000" y="2166610"/>
            <a:ext cx="2781300" cy="3243590"/>
          </a:xfrm>
          <a:prstGeom prst="straightConnector1">
            <a:avLst/>
          </a:prstGeom>
          <a:ln w="38100">
            <a:solidFill>
              <a:srgbClr val="C0504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3048000" y="534418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verb</a:t>
            </a:r>
            <a:endParaRPr lang="en-US" sz="2800" dirty="0"/>
          </a:p>
        </p:txBody>
      </p:sp>
      <p:cxnSp>
        <p:nvCxnSpPr>
          <p:cNvPr id="123" name="Straight Arrow Connector 122"/>
          <p:cNvCxnSpPr>
            <a:stCxn id="105" idx="3"/>
            <a:endCxn id="54" idx="3"/>
          </p:cNvCxnSpPr>
          <p:nvPr/>
        </p:nvCxnSpPr>
        <p:spPr>
          <a:xfrm flipV="1">
            <a:off x="4191000" y="2857500"/>
            <a:ext cx="2819400" cy="2748290"/>
          </a:xfrm>
          <a:prstGeom prst="straightConnector1">
            <a:avLst/>
          </a:prstGeom>
          <a:ln w="38100">
            <a:solidFill>
              <a:srgbClr val="403152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105" idx="3"/>
            <a:endCxn id="56" idx="3"/>
          </p:cNvCxnSpPr>
          <p:nvPr/>
        </p:nvCxnSpPr>
        <p:spPr>
          <a:xfrm flipV="1">
            <a:off x="4191000" y="4152900"/>
            <a:ext cx="2819400" cy="1452890"/>
          </a:xfrm>
          <a:prstGeom prst="straightConnector1">
            <a:avLst/>
          </a:prstGeom>
          <a:ln w="38100">
            <a:solidFill>
              <a:srgbClr val="403152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105" idx="3"/>
            <a:endCxn id="59" idx="2"/>
          </p:cNvCxnSpPr>
          <p:nvPr/>
        </p:nvCxnSpPr>
        <p:spPr>
          <a:xfrm>
            <a:off x="4191000" y="5605790"/>
            <a:ext cx="2781300" cy="566410"/>
          </a:xfrm>
          <a:prstGeom prst="straightConnector1">
            <a:avLst/>
          </a:prstGeom>
          <a:ln w="38100">
            <a:solidFill>
              <a:srgbClr val="403152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362200" y="465838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furniture</a:t>
            </a:r>
            <a:endParaRPr lang="en-US" sz="2800" dirty="0"/>
          </a:p>
        </p:txBody>
      </p:sp>
      <p:sp>
        <p:nvSpPr>
          <p:cNvPr id="43" name="TextBox 42"/>
          <p:cNvSpPr txBox="1"/>
          <p:nvPr/>
        </p:nvSpPr>
        <p:spPr>
          <a:xfrm>
            <a:off x="457200" y="152400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accent2"/>
                </a:solidFill>
              </a:rPr>
              <a:t>F</a:t>
            </a:r>
            <a:r>
              <a:rPr lang="en-US" sz="7200" dirty="0" smtClean="0">
                <a:solidFill>
                  <a:srgbClr val="00B050"/>
                </a:solidFill>
              </a:rPr>
              <a:t>i</a:t>
            </a:r>
            <a:r>
              <a:rPr lang="en-US" sz="7200" dirty="0" smtClean="0">
                <a:solidFill>
                  <a:srgbClr val="FFC000"/>
                </a:solidFill>
              </a:rPr>
              <a:t>n</a:t>
            </a:r>
            <a:r>
              <a:rPr lang="en-US" sz="7200" dirty="0" smtClean="0">
                <a:solidFill>
                  <a:schemeClr val="accent1"/>
                </a:solidFill>
              </a:rPr>
              <a:t>d</a:t>
            </a:r>
            <a:r>
              <a:rPr lang="en-US" sz="7200" dirty="0" smtClean="0">
                <a:solidFill>
                  <a:schemeClr val="accent4"/>
                </a:solidFill>
              </a:rPr>
              <a:t>!</a:t>
            </a:r>
            <a:endParaRPr lang="en-US" sz="7200" dirty="0">
              <a:solidFill>
                <a:schemeClr val="accent4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895600" y="304800"/>
            <a:ext cx="502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When the letters form a word in a category, get 1 point per letter. </a:t>
            </a:r>
            <a:endParaRPr lang="en-US" sz="2400" dirty="0"/>
          </a:p>
        </p:txBody>
      </p:sp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381000" y="33528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b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381000" y="47244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304800" y="609600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Score: 6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010400" y="1254760"/>
          <a:ext cx="609600" cy="5146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b</a:t>
                      </a:r>
                      <a:endParaRPr lang="en-US" sz="3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c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a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b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e</a:t>
                      </a:r>
                      <a:endParaRPr lang="en-US" sz="3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t</a:t>
                      </a:r>
                      <a:endParaRPr lang="en-US" sz="3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>
            <a:endCxn id="49" idx="1"/>
          </p:cNvCxnSpPr>
          <p:nvPr/>
        </p:nvCxnSpPr>
        <p:spPr>
          <a:xfrm flipV="1">
            <a:off x="4267200" y="1562100"/>
            <a:ext cx="2667000" cy="3357890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57" idx="1"/>
          </p:cNvCxnSpPr>
          <p:nvPr/>
        </p:nvCxnSpPr>
        <p:spPr>
          <a:xfrm flipV="1">
            <a:off x="4267200" y="4838700"/>
            <a:ext cx="2667000" cy="81290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58" idx="2"/>
          </p:cNvCxnSpPr>
          <p:nvPr/>
        </p:nvCxnSpPr>
        <p:spPr>
          <a:xfrm>
            <a:off x="4267200" y="4919990"/>
            <a:ext cx="2705100" cy="566410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381000" y="19812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b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3200400" y="397258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food</a:t>
            </a:r>
            <a:endParaRPr lang="en-US" sz="2800" dirty="0"/>
          </a:p>
        </p:txBody>
      </p:sp>
      <p:cxnSp>
        <p:nvCxnSpPr>
          <p:cNvPr id="27" name="Straight Arrow Connector 26"/>
          <p:cNvCxnSpPr>
            <a:stCxn id="26" idx="3"/>
            <a:endCxn id="51" idx="0"/>
          </p:cNvCxnSpPr>
          <p:nvPr/>
        </p:nvCxnSpPr>
        <p:spPr>
          <a:xfrm flipV="1">
            <a:off x="4191000" y="2209800"/>
            <a:ext cx="2781300" cy="2024390"/>
          </a:xfrm>
          <a:prstGeom prst="straightConnector1">
            <a:avLst/>
          </a:prstGeom>
          <a:ln w="38100">
            <a:solidFill>
              <a:srgbClr val="4F81B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6" idx="3"/>
            <a:endCxn id="57" idx="2"/>
          </p:cNvCxnSpPr>
          <p:nvPr/>
        </p:nvCxnSpPr>
        <p:spPr>
          <a:xfrm>
            <a:off x="4191000" y="4234190"/>
            <a:ext cx="2781300" cy="642610"/>
          </a:xfrm>
          <a:prstGeom prst="straightConnector1">
            <a:avLst/>
          </a:prstGeom>
          <a:ln w="38100">
            <a:solidFill>
              <a:srgbClr val="4F81B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6" idx="3"/>
            <a:endCxn id="59" idx="1"/>
          </p:cNvCxnSpPr>
          <p:nvPr/>
        </p:nvCxnSpPr>
        <p:spPr>
          <a:xfrm>
            <a:off x="4191000" y="4234190"/>
            <a:ext cx="2743200" cy="1899910"/>
          </a:xfrm>
          <a:prstGeom prst="straightConnector1">
            <a:avLst/>
          </a:prstGeom>
          <a:ln w="38100">
            <a:solidFill>
              <a:srgbClr val="4F81B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124200" y="260098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verb</a:t>
            </a:r>
            <a:endParaRPr lang="en-US" sz="2800" dirty="0"/>
          </a:p>
        </p:txBody>
      </p:sp>
      <p:cxnSp>
        <p:nvCxnSpPr>
          <p:cNvPr id="37" name="Straight Arrow Connector 36"/>
          <p:cNvCxnSpPr>
            <a:stCxn id="36" idx="3"/>
            <a:endCxn id="51" idx="3"/>
          </p:cNvCxnSpPr>
          <p:nvPr/>
        </p:nvCxnSpPr>
        <p:spPr>
          <a:xfrm flipV="1">
            <a:off x="4191000" y="2247900"/>
            <a:ext cx="2819400" cy="614690"/>
          </a:xfrm>
          <a:prstGeom prst="straightConnector1">
            <a:avLst/>
          </a:prstGeom>
          <a:ln w="38100">
            <a:solidFill>
              <a:srgbClr val="00B05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6" idx="3"/>
            <a:endCxn id="55" idx="1"/>
          </p:cNvCxnSpPr>
          <p:nvPr/>
        </p:nvCxnSpPr>
        <p:spPr>
          <a:xfrm>
            <a:off x="4191000" y="2862590"/>
            <a:ext cx="2743200" cy="680710"/>
          </a:xfrm>
          <a:prstGeom prst="straightConnector1">
            <a:avLst/>
          </a:prstGeom>
          <a:ln w="38100">
            <a:solidFill>
              <a:srgbClr val="00B05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6" idx="3"/>
            <a:endCxn id="59" idx="2"/>
          </p:cNvCxnSpPr>
          <p:nvPr/>
        </p:nvCxnSpPr>
        <p:spPr>
          <a:xfrm>
            <a:off x="4191000" y="2862590"/>
            <a:ext cx="2781300" cy="3309610"/>
          </a:xfrm>
          <a:prstGeom prst="straightConnector1">
            <a:avLst/>
          </a:prstGeom>
          <a:ln w="38100">
            <a:solidFill>
              <a:srgbClr val="00B05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676400" y="32766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transportation</a:t>
            </a:r>
            <a:endParaRPr lang="en-US" sz="2800" dirty="0"/>
          </a:p>
        </p:txBody>
      </p:sp>
      <p:sp>
        <p:nvSpPr>
          <p:cNvPr id="49" name="Rectangle 48"/>
          <p:cNvSpPr/>
          <p:nvPr/>
        </p:nvSpPr>
        <p:spPr>
          <a:xfrm>
            <a:off x="6934200" y="1524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6934200" y="2209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6934200" y="2819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6934200" y="3505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6934200" y="4114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934200" y="48006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934200" y="5410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6934200" y="6096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>
            <a:stCxn id="48" idx="3"/>
            <a:endCxn id="54" idx="1"/>
          </p:cNvCxnSpPr>
          <p:nvPr/>
        </p:nvCxnSpPr>
        <p:spPr>
          <a:xfrm flipV="1">
            <a:off x="4191000" y="2857500"/>
            <a:ext cx="2743200" cy="680710"/>
          </a:xfrm>
          <a:prstGeom prst="straightConnector1">
            <a:avLst/>
          </a:prstGeom>
          <a:ln w="38100">
            <a:solidFill>
              <a:srgbClr val="FFC00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48" idx="3"/>
            <a:endCxn id="55" idx="1"/>
          </p:cNvCxnSpPr>
          <p:nvPr/>
        </p:nvCxnSpPr>
        <p:spPr>
          <a:xfrm>
            <a:off x="4191000" y="3538210"/>
            <a:ext cx="2743200" cy="5090"/>
          </a:xfrm>
          <a:prstGeom prst="straightConnector1">
            <a:avLst/>
          </a:prstGeom>
          <a:ln w="38100">
            <a:solidFill>
              <a:srgbClr val="FFC00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8" idx="3"/>
            <a:endCxn id="56" idx="2"/>
          </p:cNvCxnSpPr>
          <p:nvPr/>
        </p:nvCxnSpPr>
        <p:spPr>
          <a:xfrm>
            <a:off x="4191000" y="3538210"/>
            <a:ext cx="2781300" cy="652790"/>
          </a:xfrm>
          <a:prstGeom prst="straightConnector1">
            <a:avLst/>
          </a:prstGeom>
          <a:ln w="38100">
            <a:solidFill>
              <a:srgbClr val="FFC00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2819400" y="19050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animal</a:t>
            </a:r>
            <a:endParaRPr lang="en-US" sz="2800" dirty="0"/>
          </a:p>
        </p:txBody>
      </p:sp>
      <p:cxnSp>
        <p:nvCxnSpPr>
          <p:cNvPr id="86" name="Straight Arrow Connector 85"/>
          <p:cNvCxnSpPr>
            <a:stCxn id="85" idx="3"/>
            <a:endCxn id="49" idx="2"/>
          </p:cNvCxnSpPr>
          <p:nvPr/>
        </p:nvCxnSpPr>
        <p:spPr>
          <a:xfrm flipV="1">
            <a:off x="4191000" y="1600200"/>
            <a:ext cx="2781300" cy="566410"/>
          </a:xfrm>
          <a:prstGeom prst="straightConnector1">
            <a:avLst/>
          </a:prstGeom>
          <a:ln w="38100">
            <a:solidFill>
              <a:srgbClr val="C0504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85" idx="3"/>
            <a:endCxn id="55" idx="3"/>
          </p:cNvCxnSpPr>
          <p:nvPr/>
        </p:nvCxnSpPr>
        <p:spPr>
          <a:xfrm>
            <a:off x="4191000" y="2166610"/>
            <a:ext cx="2819400" cy="1376690"/>
          </a:xfrm>
          <a:prstGeom prst="straightConnector1">
            <a:avLst/>
          </a:prstGeom>
          <a:ln w="38100">
            <a:solidFill>
              <a:srgbClr val="C0504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85" idx="3"/>
            <a:endCxn id="58" idx="0"/>
          </p:cNvCxnSpPr>
          <p:nvPr/>
        </p:nvCxnSpPr>
        <p:spPr>
          <a:xfrm>
            <a:off x="4191000" y="2166610"/>
            <a:ext cx="2781300" cy="3243590"/>
          </a:xfrm>
          <a:prstGeom prst="straightConnector1">
            <a:avLst/>
          </a:prstGeom>
          <a:ln w="38100">
            <a:solidFill>
              <a:srgbClr val="C0504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3048000" y="534418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verb</a:t>
            </a:r>
            <a:endParaRPr lang="en-US" sz="2800" dirty="0"/>
          </a:p>
        </p:txBody>
      </p:sp>
      <p:cxnSp>
        <p:nvCxnSpPr>
          <p:cNvPr id="123" name="Straight Arrow Connector 122"/>
          <p:cNvCxnSpPr>
            <a:stCxn id="105" idx="3"/>
            <a:endCxn id="54" idx="3"/>
          </p:cNvCxnSpPr>
          <p:nvPr/>
        </p:nvCxnSpPr>
        <p:spPr>
          <a:xfrm flipV="1">
            <a:off x="4191000" y="2857500"/>
            <a:ext cx="2819400" cy="2748290"/>
          </a:xfrm>
          <a:prstGeom prst="straightConnector1">
            <a:avLst/>
          </a:prstGeom>
          <a:ln w="38100">
            <a:solidFill>
              <a:srgbClr val="403152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105" idx="3"/>
            <a:endCxn id="56" idx="3"/>
          </p:cNvCxnSpPr>
          <p:nvPr/>
        </p:nvCxnSpPr>
        <p:spPr>
          <a:xfrm flipV="1">
            <a:off x="4191000" y="4152900"/>
            <a:ext cx="2819400" cy="1452890"/>
          </a:xfrm>
          <a:prstGeom prst="straightConnector1">
            <a:avLst/>
          </a:prstGeom>
          <a:ln w="38100">
            <a:solidFill>
              <a:srgbClr val="403152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105" idx="3"/>
            <a:endCxn id="59" idx="2"/>
          </p:cNvCxnSpPr>
          <p:nvPr/>
        </p:nvCxnSpPr>
        <p:spPr>
          <a:xfrm>
            <a:off x="4191000" y="5605790"/>
            <a:ext cx="2781300" cy="566410"/>
          </a:xfrm>
          <a:prstGeom prst="straightConnector1">
            <a:avLst/>
          </a:prstGeom>
          <a:ln w="38100">
            <a:solidFill>
              <a:srgbClr val="403152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362200" y="465838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furniture</a:t>
            </a:r>
            <a:endParaRPr lang="en-US" sz="2800" dirty="0"/>
          </a:p>
        </p:txBody>
      </p:sp>
      <p:sp>
        <p:nvSpPr>
          <p:cNvPr id="43" name="TextBox 42"/>
          <p:cNvSpPr txBox="1"/>
          <p:nvPr/>
        </p:nvSpPr>
        <p:spPr>
          <a:xfrm>
            <a:off x="457200" y="152400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accent2"/>
                </a:solidFill>
              </a:rPr>
              <a:t>F</a:t>
            </a:r>
            <a:r>
              <a:rPr lang="en-US" sz="7200" dirty="0" smtClean="0">
                <a:solidFill>
                  <a:srgbClr val="00B050"/>
                </a:solidFill>
              </a:rPr>
              <a:t>i</a:t>
            </a:r>
            <a:r>
              <a:rPr lang="en-US" sz="7200" dirty="0" smtClean="0">
                <a:solidFill>
                  <a:srgbClr val="FFC000"/>
                </a:solidFill>
              </a:rPr>
              <a:t>n</a:t>
            </a:r>
            <a:r>
              <a:rPr lang="en-US" sz="7200" dirty="0" smtClean="0">
                <a:solidFill>
                  <a:schemeClr val="accent1"/>
                </a:solidFill>
              </a:rPr>
              <a:t>d</a:t>
            </a:r>
            <a:r>
              <a:rPr lang="en-US" sz="7200" dirty="0" smtClean="0">
                <a:solidFill>
                  <a:schemeClr val="accent4"/>
                </a:solidFill>
              </a:rPr>
              <a:t>!</a:t>
            </a:r>
            <a:endParaRPr lang="en-US" sz="7200" dirty="0">
              <a:solidFill>
                <a:schemeClr val="accent4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895600" y="304800"/>
            <a:ext cx="533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When the letters partially match a word in a category, get 1 point per match. </a:t>
            </a:r>
            <a:endParaRPr lang="en-US" sz="2400" dirty="0"/>
          </a:p>
        </p:txBody>
      </p:sp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381000" y="33528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b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381000" y="47244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b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304800" y="609600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Score: 8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010400" y="1254760"/>
          <a:ext cx="609600" cy="5146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b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c</a:t>
                      </a:r>
                      <a:endParaRPr lang="en-US" sz="3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a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b</a:t>
                      </a:r>
                      <a:endParaRPr lang="en-US" sz="3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e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t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y</a:t>
                      </a:r>
                      <a:endParaRPr lang="en-US" sz="3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>
            <a:endCxn id="49" idx="1"/>
          </p:cNvCxnSpPr>
          <p:nvPr/>
        </p:nvCxnSpPr>
        <p:spPr>
          <a:xfrm flipV="1">
            <a:off x="4267200" y="1562100"/>
            <a:ext cx="2667000" cy="3357890"/>
          </a:xfrm>
          <a:prstGeom prst="straightConnector1">
            <a:avLst/>
          </a:prstGeom>
          <a:ln w="38100">
            <a:solidFill>
              <a:srgbClr val="7F7F7F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57" idx="1"/>
          </p:cNvCxnSpPr>
          <p:nvPr/>
        </p:nvCxnSpPr>
        <p:spPr>
          <a:xfrm flipV="1">
            <a:off x="4267200" y="4838700"/>
            <a:ext cx="2667000" cy="81290"/>
          </a:xfrm>
          <a:prstGeom prst="straightConnector1">
            <a:avLst/>
          </a:prstGeom>
          <a:ln w="38100">
            <a:solidFill>
              <a:srgbClr val="7F7F7F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58" idx="2"/>
          </p:cNvCxnSpPr>
          <p:nvPr/>
        </p:nvCxnSpPr>
        <p:spPr>
          <a:xfrm>
            <a:off x="4267200" y="4919990"/>
            <a:ext cx="2705100" cy="566410"/>
          </a:xfrm>
          <a:prstGeom prst="straightConnector1">
            <a:avLst/>
          </a:prstGeom>
          <a:ln w="38100">
            <a:solidFill>
              <a:srgbClr val="7F7F7F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381000" y="19812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b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3200400" y="397258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food</a:t>
            </a:r>
            <a:endParaRPr lang="en-US" sz="2800" dirty="0"/>
          </a:p>
        </p:txBody>
      </p:sp>
      <p:cxnSp>
        <p:nvCxnSpPr>
          <p:cNvPr id="27" name="Straight Arrow Connector 26"/>
          <p:cNvCxnSpPr>
            <a:stCxn id="26" idx="3"/>
            <a:endCxn id="51" idx="0"/>
          </p:cNvCxnSpPr>
          <p:nvPr/>
        </p:nvCxnSpPr>
        <p:spPr>
          <a:xfrm flipV="1">
            <a:off x="4191000" y="2209800"/>
            <a:ext cx="2781300" cy="2024390"/>
          </a:xfrm>
          <a:prstGeom prst="straightConnector1">
            <a:avLst/>
          </a:prstGeom>
          <a:ln w="38100">
            <a:solidFill>
              <a:srgbClr val="4F81B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6" idx="3"/>
            <a:endCxn id="57" idx="2"/>
          </p:cNvCxnSpPr>
          <p:nvPr/>
        </p:nvCxnSpPr>
        <p:spPr>
          <a:xfrm>
            <a:off x="4191000" y="4234190"/>
            <a:ext cx="2781300" cy="642610"/>
          </a:xfrm>
          <a:prstGeom prst="straightConnector1">
            <a:avLst/>
          </a:prstGeom>
          <a:ln w="38100">
            <a:solidFill>
              <a:srgbClr val="4F81B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6" idx="3"/>
            <a:endCxn id="59" idx="1"/>
          </p:cNvCxnSpPr>
          <p:nvPr/>
        </p:nvCxnSpPr>
        <p:spPr>
          <a:xfrm>
            <a:off x="4191000" y="4234190"/>
            <a:ext cx="2743200" cy="1899910"/>
          </a:xfrm>
          <a:prstGeom prst="straightConnector1">
            <a:avLst/>
          </a:prstGeom>
          <a:ln w="38100">
            <a:solidFill>
              <a:srgbClr val="4F81B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124200" y="260098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verb</a:t>
            </a:r>
            <a:endParaRPr lang="en-US" sz="2800" dirty="0"/>
          </a:p>
        </p:txBody>
      </p:sp>
      <p:cxnSp>
        <p:nvCxnSpPr>
          <p:cNvPr id="37" name="Straight Arrow Connector 36"/>
          <p:cNvCxnSpPr>
            <a:stCxn id="36" idx="3"/>
            <a:endCxn id="51" idx="3"/>
          </p:cNvCxnSpPr>
          <p:nvPr/>
        </p:nvCxnSpPr>
        <p:spPr>
          <a:xfrm flipV="1">
            <a:off x="4191000" y="2247900"/>
            <a:ext cx="2819400" cy="614690"/>
          </a:xfrm>
          <a:prstGeom prst="straightConnector1">
            <a:avLst/>
          </a:prstGeom>
          <a:ln w="38100">
            <a:solidFill>
              <a:srgbClr val="00B05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6" idx="3"/>
            <a:endCxn id="55" idx="1"/>
          </p:cNvCxnSpPr>
          <p:nvPr/>
        </p:nvCxnSpPr>
        <p:spPr>
          <a:xfrm>
            <a:off x="4191000" y="2862590"/>
            <a:ext cx="2743200" cy="680710"/>
          </a:xfrm>
          <a:prstGeom prst="straightConnector1">
            <a:avLst/>
          </a:prstGeom>
          <a:ln w="38100">
            <a:solidFill>
              <a:srgbClr val="00B05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6" idx="3"/>
            <a:endCxn id="59" idx="2"/>
          </p:cNvCxnSpPr>
          <p:nvPr/>
        </p:nvCxnSpPr>
        <p:spPr>
          <a:xfrm>
            <a:off x="4191000" y="2862590"/>
            <a:ext cx="2781300" cy="3309610"/>
          </a:xfrm>
          <a:prstGeom prst="straightConnector1">
            <a:avLst/>
          </a:prstGeom>
          <a:ln w="38100">
            <a:solidFill>
              <a:srgbClr val="00B05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676400" y="32766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transportation</a:t>
            </a:r>
            <a:endParaRPr lang="en-US" sz="2800" dirty="0"/>
          </a:p>
        </p:txBody>
      </p:sp>
      <p:sp>
        <p:nvSpPr>
          <p:cNvPr id="49" name="Rectangle 48"/>
          <p:cNvSpPr/>
          <p:nvPr/>
        </p:nvSpPr>
        <p:spPr>
          <a:xfrm>
            <a:off x="6934200" y="1524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6934200" y="2209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6934200" y="2819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6934200" y="3505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6934200" y="4114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934200" y="48006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934200" y="5410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6934200" y="6096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>
            <a:stCxn id="48" idx="3"/>
            <a:endCxn id="54" idx="1"/>
          </p:cNvCxnSpPr>
          <p:nvPr/>
        </p:nvCxnSpPr>
        <p:spPr>
          <a:xfrm flipV="1">
            <a:off x="4191000" y="2857500"/>
            <a:ext cx="2743200" cy="680710"/>
          </a:xfrm>
          <a:prstGeom prst="straightConnector1">
            <a:avLst/>
          </a:prstGeom>
          <a:ln w="38100">
            <a:solidFill>
              <a:srgbClr val="FFC00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48" idx="3"/>
            <a:endCxn id="55" idx="1"/>
          </p:cNvCxnSpPr>
          <p:nvPr/>
        </p:nvCxnSpPr>
        <p:spPr>
          <a:xfrm>
            <a:off x="4191000" y="3538210"/>
            <a:ext cx="2743200" cy="5090"/>
          </a:xfrm>
          <a:prstGeom prst="straightConnector1">
            <a:avLst/>
          </a:prstGeom>
          <a:ln w="38100">
            <a:solidFill>
              <a:srgbClr val="FFC00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8" idx="3"/>
            <a:endCxn id="56" idx="2"/>
          </p:cNvCxnSpPr>
          <p:nvPr/>
        </p:nvCxnSpPr>
        <p:spPr>
          <a:xfrm>
            <a:off x="4191000" y="3538210"/>
            <a:ext cx="2781300" cy="652790"/>
          </a:xfrm>
          <a:prstGeom prst="straightConnector1">
            <a:avLst/>
          </a:prstGeom>
          <a:ln w="38100">
            <a:solidFill>
              <a:srgbClr val="FFC000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2819400" y="19050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animal</a:t>
            </a:r>
            <a:endParaRPr lang="en-US" sz="2800" dirty="0"/>
          </a:p>
        </p:txBody>
      </p:sp>
      <p:cxnSp>
        <p:nvCxnSpPr>
          <p:cNvPr id="86" name="Straight Arrow Connector 85"/>
          <p:cNvCxnSpPr>
            <a:stCxn id="85" idx="3"/>
            <a:endCxn id="49" idx="2"/>
          </p:cNvCxnSpPr>
          <p:nvPr/>
        </p:nvCxnSpPr>
        <p:spPr>
          <a:xfrm flipV="1">
            <a:off x="4191000" y="1600200"/>
            <a:ext cx="2781300" cy="566410"/>
          </a:xfrm>
          <a:prstGeom prst="straightConnector1">
            <a:avLst/>
          </a:prstGeom>
          <a:ln w="38100">
            <a:solidFill>
              <a:srgbClr val="C0504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85" idx="3"/>
            <a:endCxn id="55" idx="3"/>
          </p:cNvCxnSpPr>
          <p:nvPr/>
        </p:nvCxnSpPr>
        <p:spPr>
          <a:xfrm>
            <a:off x="4191000" y="2166610"/>
            <a:ext cx="2819400" cy="1376690"/>
          </a:xfrm>
          <a:prstGeom prst="straightConnector1">
            <a:avLst/>
          </a:prstGeom>
          <a:ln w="38100">
            <a:solidFill>
              <a:srgbClr val="C0504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85" idx="3"/>
            <a:endCxn id="58" idx="0"/>
          </p:cNvCxnSpPr>
          <p:nvPr/>
        </p:nvCxnSpPr>
        <p:spPr>
          <a:xfrm>
            <a:off x="4191000" y="2166610"/>
            <a:ext cx="2781300" cy="3243590"/>
          </a:xfrm>
          <a:prstGeom prst="straightConnector1">
            <a:avLst/>
          </a:prstGeom>
          <a:ln w="38100">
            <a:solidFill>
              <a:srgbClr val="C0504D">
                <a:alpha val="30196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3048000" y="534418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verb</a:t>
            </a:r>
            <a:endParaRPr lang="en-US" sz="2800" dirty="0"/>
          </a:p>
        </p:txBody>
      </p:sp>
      <p:cxnSp>
        <p:nvCxnSpPr>
          <p:cNvPr id="123" name="Straight Arrow Connector 122"/>
          <p:cNvCxnSpPr>
            <a:stCxn id="105" idx="3"/>
            <a:endCxn id="54" idx="3"/>
          </p:cNvCxnSpPr>
          <p:nvPr/>
        </p:nvCxnSpPr>
        <p:spPr>
          <a:xfrm flipV="1">
            <a:off x="4191000" y="2857500"/>
            <a:ext cx="2819400" cy="2748290"/>
          </a:xfrm>
          <a:prstGeom prst="straightConnector1">
            <a:avLst/>
          </a:prstGeom>
          <a:ln w="57150">
            <a:solidFill>
              <a:srgbClr val="40315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105" idx="3"/>
            <a:endCxn id="56" idx="3"/>
          </p:cNvCxnSpPr>
          <p:nvPr/>
        </p:nvCxnSpPr>
        <p:spPr>
          <a:xfrm flipV="1">
            <a:off x="4191000" y="4152900"/>
            <a:ext cx="2819400" cy="1452890"/>
          </a:xfrm>
          <a:prstGeom prst="straightConnector1">
            <a:avLst/>
          </a:prstGeom>
          <a:ln w="57150">
            <a:solidFill>
              <a:srgbClr val="40315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105" idx="3"/>
            <a:endCxn id="59" idx="2"/>
          </p:cNvCxnSpPr>
          <p:nvPr/>
        </p:nvCxnSpPr>
        <p:spPr>
          <a:xfrm>
            <a:off x="4191000" y="5605790"/>
            <a:ext cx="2781300" cy="566410"/>
          </a:xfrm>
          <a:prstGeom prst="straightConnector1">
            <a:avLst/>
          </a:prstGeom>
          <a:ln w="57150">
            <a:solidFill>
              <a:srgbClr val="40315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362200" y="465838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furniture</a:t>
            </a:r>
            <a:endParaRPr lang="en-US" sz="2800" dirty="0"/>
          </a:p>
        </p:txBody>
      </p:sp>
      <p:sp>
        <p:nvSpPr>
          <p:cNvPr id="43" name="TextBox 42"/>
          <p:cNvSpPr txBox="1"/>
          <p:nvPr/>
        </p:nvSpPr>
        <p:spPr>
          <a:xfrm>
            <a:off x="457200" y="152400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accent2"/>
                </a:solidFill>
              </a:rPr>
              <a:t>F</a:t>
            </a:r>
            <a:r>
              <a:rPr lang="en-US" sz="7200" dirty="0" smtClean="0">
                <a:solidFill>
                  <a:srgbClr val="00B050"/>
                </a:solidFill>
              </a:rPr>
              <a:t>i</a:t>
            </a:r>
            <a:r>
              <a:rPr lang="en-US" sz="7200" dirty="0" smtClean="0">
                <a:solidFill>
                  <a:srgbClr val="FFC000"/>
                </a:solidFill>
              </a:rPr>
              <a:t>n</a:t>
            </a:r>
            <a:r>
              <a:rPr lang="en-US" sz="7200" dirty="0" smtClean="0">
                <a:solidFill>
                  <a:schemeClr val="accent1"/>
                </a:solidFill>
              </a:rPr>
              <a:t>d</a:t>
            </a:r>
            <a:r>
              <a:rPr lang="en-US" sz="7200" dirty="0" smtClean="0">
                <a:solidFill>
                  <a:schemeClr val="accent4"/>
                </a:solidFill>
              </a:rPr>
              <a:t>!</a:t>
            </a:r>
            <a:endParaRPr lang="en-US" sz="7200" dirty="0">
              <a:solidFill>
                <a:schemeClr val="accent4"/>
              </a:solidFill>
            </a:endParaRPr>
          </a:p>
        </p:txBody>
      </p:sp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381000" y="33528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b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381000" y="47244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b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304800" y="609600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Score: 10 </a:t>
            </a:r>
            <a:endParaRPr lang="en-US" sz="3200" dirty="0"/>
          </a:p>
        </p:txBody>
      </p:sp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381000" y="54102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r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y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2895600" y="304800"/>
            <a:ext cx="533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When the letters partially match a word in a category, get 1 point per match.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010400" y="1254760"/>
          <a:ext cx="609600" cy="5146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b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c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a</a:t>
                      </a:r>
                      <a:endParaRPr lang="en-US" sz="3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b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e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t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y</a:t>
                      </a:r>
                      <a:endParaRPr lang="en-US" sz="3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>
            <a:endCxn id="49" idx="1"/>
          </p:cNvCxnSpPr>
          <p:nvPr/>
        </p:nvCxnSpPr>
        <p:spPr>
          <a:xfrm flipV="1">
            <a:off x="4267200" y="1562100"/>
            <a:ext cx="2667000" cy="3357890"/>
          </a:xfrm>
          <a:prstGeom prst="straightConnector1">
            <a:avLst/>
          </a:prstGeom>
          <a:ln w="38100">
            <a:solidFill>
              <a:srgbClr val="7F7F7F">
                <a:alpha val="2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57" idx="1"/>
          </p:cNvCxnSpPr>
          <p:nvPr/>
        </p:nvCxnSpPr>
        <p:spPr>
          <a:xfrm flipV="1">
            <a:off x="4267200" y="4838700"/>
            <a:ext cx="2667000" cy="81290"/>
          </a:xfrm>
          <a:prstGeom prst="straightConnector1">
            <a:avLst/>
          </a:prstGeom>
          <a:ln w="38100">
            <a:solidFill>
              <a:srgbClr val="7F7F7F">
                <a:alpha val="2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58" idx="2"/>
          </p:cNvCxnSpPr>
          <p:nvPr/>
        </p:nvCxnSpPr>
        <p:spPr>
          <a:xfrm>
            <a:off x="4267200" y="4919990"/>
            <a:ext cx="2705100" cy="566410"/>
          </a:xfrm>
          <a:prstGeom prst="straightConnector1">
            <a:avLst/>
          </a:prstGeom>
          <a:ln w="38100">
            <a:solidFill>
              <a:srgbClr val="7F7F7F">
                <a:alpha val="2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381000" y="19812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b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3200400" y="397258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food</a:t>
            </a:r>
            <a:endParaRPr lang="en-US" sz="2800" dirty="0"/>
          </a:p>
        </p:txBody>
      </p:sp>
      <p:cxnSp>
        <p:nvCxnSpPr>
          <p:cNvPr id="27" name="Straight Arrow Connector 26"/>
          <p:cNvCxnSpPr>
            <a:stCxn id="26" idx="3"/>
            <a:endCxn id="51" idx="0"/>
          </p:cNvCxnSpPr>
          <p:nvPr/>
        </p:nvCxnSpPr>
        <p:spPr>
          <a:xfrm flipV="1">
            <a:off x="4191000" y="2209800"/>
            <a:ext cx="2781300" cy="2024390"/>
          </a:xfrm>
          <a:prstGeom prst="straightConnector1">
            <a:avLst/>
          </a:prstGeom>
          <a:ln w="38100">
            <a:solidFill>
              <a:srgbClr val="4F81BD">
                <a:alpha val="2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6" idx="3"/>
            <a:endCxn id="57" idx="2"/>
          </p:cNvCxnSpPr>
          <p:nvPr/>
        </p:nvCxnSpPr>
        <p:spPr>
          <a:xfrm>
            <a:off x="4191000" y="4234190"/>
            <a:ext cx="2781300" cy="642610"/>
          </a:xfrm>
          <a:prstGeom prst="straightConnector1">
            <a:avLst/>
          </a:prstGeom>
          <a:ln w="38100">
            <a:solidFill>
              <a:srgbClr val="4F81BD">
                <a:alpha val="2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6" idx="3"/>
            <a:endCxn id="59" idx="1"/>
          </p:cNvCxnSpPr>
          <p:nvPr/>
        </p:nvCxnSpPr>
        <p:spPr>
          <a:xfrm>
            <a:off x="4191000" y="4234190"/>
            <a:ext cx="2743200" cy="1899910"/>
          </a:xfrm>
          <a:prstGeom prst="straightConnector1">
            <a:avLst/>
          </a:prstGeom>
          <a:ln w="38100">
            <a:solidFill>
              <a:srgbClr val="4F81BD">
                <a:alpha val="2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124200" y="260098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verb</a:t>
            </a:r>
            <a:endParaRPr lang="en-US" sz="2800" dirty="0"/>
          </a:p>
        </p:txBody>
      </p:sp>
      <p:cxnSp>
        <p:nvCxnSpPr>
          <p:cNvPr id="37" name="Straight Arrow Connector 36"/>
          <p:cNvCxnSpPr>
            <a:stCxn id="36" idx="3"/>
            <a:endCxn id="51" idx="3"/>
          </p:cNvCxnSpPr>
          <p:nvPr/>
        </p:nvCxnSpPr>
        <p:spPr>
          <a:xfrm flipV="1">
            <a:off x="4191000" y="2247900"/>
            <a:ext cx="2819400" cy="614690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6" idx="3"/>
            <a:endCxn id="55" idx="1"/>
          </p:cNvCxnSpPr>
          <p:nvPr/>
        </p:nvCxnSpPr>
        <p:spPr>
          <a:xfrm>
            <a:off x="4191000" y="2862590"/>
            <a:ext cx="2743200" cy="680710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6" idx="3"/>
            <a:endCxn id="59" idx="2"/>
          </p:cNvCxnSpPr>
          <p:nvPr/>
        </p:nvCxnSpPr>
        <p:spPr>
          <a:xfrm>
            <a:off x="4191000" y="2862590"/>
            <a:ext cx="2781300" cy="3309610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676400" y="32766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transportation</a:t>
            </a:r>
            <a:endParaRPr lang="en-US" sz="2800" dirty="0"/>
          </a:p>
        </p:txBody>
      </p:sp>
      <p:sp>
        <p:nvSpPr>
          <p:cNvPr id="49" name="Rectangle 48"/>
          <p:cNvSpPr/>
          <p:nvPr/>
        </p:nvSpPr>
        <p:spPr>
          <a:xfrm>
            <a:off x="6934200" y="1524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6934200" y="2209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6934200" y="2819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6934200" y="3505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6934200" y="4114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934200" y="48006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934200" y="5410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6934200" y="6096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>
            <a:stCxn id="48" idx="3"/>
            <a:endCxn id="54" idx="1"/>
          </p:cNvCxnSpPr>
          <p:nvPr/>
        </p:nvCxnSpPr>
        <p:spPr>
          <a:xfrm flipV="1">
            <a:off x="4191000" y="2857500"/>
            <a:ext cx="2743200" cy="680710"/>
          </a:xfrm>
          <a:prstGeom prst="straightConnector1">
            <a:avLst/>
          </a:prstGeom>
          <a:ln w="38100">
            <a:solidFill>
              <a:srgbClr val="FFC000">
                <a:alpha val="2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48" idx="3"/>
            <a:endCxn id="55" idx="1"/>
          </p:cNvCxnSpPr>
          <p:nvPr/>
        </p:nvCxnSpPr>
        <p:spPr>
          <a:xfrm>
            <a:off x="4191000" y="3538210"/>
            <a:ext cx="2743200" cy="5090"/>
          </a:xfrm>
          <a:prstGeom prst="straightConnector1">
            <a:avLst/>
          </a:prstGeom>
          <a:ln w="38100">
            <a:solidFill>
              <a:srgbClr val="FFC000">
                <a:alpha val="2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8" idx="3"/>
            <a:endCxn id="56" idx="2"/>
          </p:cNvCxnSpPr>
          <p:nvPr/>
        </p:nvCxnSpPr>
        <p:spPr>
          <a:xfrm>
            <a:off x="4191000" y="3538210"/>
            <a:ext cx="2781300" cy="652790"/>
          </a:xfrm>
          <a:prstGeom prst="straightConnector1">
            <a:avLst/>
          </a:prstGeom>
          <a:ln w="38100">
            <a:solidFill>
              <a:srgbClr val="FFC000">
                <a:alpha val="2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2819400" y="19050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animal</a:t>
            </a:r>
            <a:endParaRPr lang="en-US" sz="2800" dirty="0"/>
          </a:p>
        </p:txBody>
      </p:sp>
      <p:cxnSp>
        <p:nvCxnSpPr>
          <p:cNvPr id="86" name="Straight Arrow Connector 85"/>
          <p:cNvCxnSpPr>
            <a:stCxn id="85" idx="3"/>
            <a:endCxn id="49" idx="2"/>
          </p:cNvCxnSpPr>
          <p:nvPr/>
        </p:nvCxnSpPr>
        <p:spPr>
          <a:xfrm flipV="1">
            <a:off x="4191000" y="1600200"/>
            <a:ext cx="2781300" cy="566410"/>
          </a:xfrm>
          <a:prstGeom prst="straightConnector1">
            <a:avLst/>
          </a:prstGeom>
          <a:ln w="38100">
            <a:solidFill>
              <a:srgbClr val="C0504D">
                <a:alpha val="2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85" idx="3"/>
            <a:endCxn id="55" idx="3"/>
          </p:cNvCxnSpPr>
          <p:nvPr/>
        </p:nvCxnSpPr>
        <p:spPr>
          <a:xfrm>
            <a:off x="4191000" y="2166610"/>
            <a:ext cx="2819400" cy="1376690"/>
          </a:xfrm>
          <a:prstGeom prst="straightConnector1">
            <a:avLst/>
          </a:prstGeom>
          <a:ln w="38100">
            <a:solidFill>
              <a:srgbClr val="C0504D">
                <a:alpha val="2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85" idx="3"/>
            <a:endCxn id="58" idx="0"/>
          </p:cNvCxnSpPr>
          <p:nvPr/>
        </p:nvCxnSpPr>
        <p:spPr>
          <a:xfrm>
            <a:off x="4191000" y="2166610"/>
            <a:ext cx="2781300" cy="3243590"/>
          </a:xfrm>
          <a:prstGeom prst="straightConnector1">
            <a:avLst/>
          </a:prstGeom>
          <a:ln w="38100">
            <a:solidFill>
              <a:srgbClr val="C0504D">
                <a:alpha val="2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3048000" y="534418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verb</a:t>
            </a:r>
            <a:endParaRPr lang="en-US" sz="2800" dirty="0"/>
          </a:p>
        </p:txBody>
      </p:sp>
      <p:cxnSp>
        <p:nvCxnSpPr>
          <p:cNvPr id="123" name="Straight Arrow Connector 122"/>
          <p:cNvCxnSpPr>
            <a:stCxn id="105" idx="3"/>
            <a:endCxn id="54" idx="3"/>
          </p:cNvCxnSpPr>
          <p:nvPr/>
        </p:nvCxnSpPr>
        <p:spPr>
          <a:xfrm flipV="1">
            <a:off x="4191000" y="2857500"/>
            <a:ext cx="2819400" cy="2748290"/>
          </a:xfrm>
          <a:prstGeom prst="straightConnector1">
            <a:avLst/>
          </a:prstGeom>
          <a:ln w="38100">
            <a:solidFill>
              <a:srgbClr val="403152">
                <a:alpha val="2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105" idx="3"/>
            <a:endCxn id="56" idx="3"/>
          </p:cNvCxnSpPr>
          <p:nvPr/>
        </p:nvCxnSpPr>
        <p:spPr>
          <a:xfrm flipV="1">
            <a:off x="4191000" y="4152900"/>
            <a:ext cx="2819400" cy="1452890"/>
          </a:xfrm>
          <a:prstGeom prst="straightConnector1">
            <a:avLst/>
          </a:prstGeom>
          <a:ln w="38100">
            <a:solidFill>
              <a:srgbClr val="403152">
                <a:alpha val="2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105" idx="3"/>
            <a:endCxn id="59" idx="2"/>
          </p:cNvCxnSpPr>
          <p:nvPr/>
        </p:nvCxnSpPr>
        <p:spPr>
          <a:xfrm>
            <a:off x="4191000" y="5605790"/>
            <a:ext cx="2781300" cy="566410"/>
          </a:xfrm>
          <a:prstGeom prst="straightConnector1">
            <a:avLst/>
          </a:prstGeom>
          <a:ln w="38100">
            <a:solidFill>
              <a:srgbClr val="403152">
                <a:alpha val="2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362200" y="465838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furniture</a:t>
            </a:r>
            <a:endParaRPr lang="en-US" sz="2800" dirty="0"/>
          </a:p>
        </p:txBody>
      </p:sp>
      <p:sp>
        <p:nvSpPr>
          <p:cNvPr id="43" name="TextBox 42"/>
          <p:cNvSpPr txBox="1"/>
          <p:nvPr/>
        </p:nvSpPr>
        <p:spPr>
          <a:xfrm>
            <a:off x="457200" y="152400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accent2"/>
                </a:solidFill>
              </a:rPr>
              <a:t>F</a:t>
            </a:r>
            <a:r>
              <a:rPr lang="en-US" sz="7200" dirty="0" smtClean="0">
                <a:solidFill>
                  <a:srgbClr val="00B050"/>
                </a:solidFill>
              </a:rPr>
              <a:t>i</a:t>
            </a:r>
            <a:r>
              <a:rPr lang="en-US" sz="7200" dirty="0" smtClean="0">
                <a:solidFill>
                  <a:srgbClr val="FFC000"/>
                </a:solidFill>
              </a:rPr>
              <a:t>n</a:t>
            </a:r>
            <a:r>
              <a:rPr lang="en-US" sz="7200" dirty="0" smtClean="0">
                <a:solidFill>
                  <a:schemeClr val="accent1"/>
                </a:solidFill>
              </a:rPr>
              <a:t>d</a:t>
            </a:r>
            <a:r>
              <a:rPr lang="en-US" sz="7200" dirty="0" smtClean="0">
                <a:solidFill>
                  <a:schemeClr val="accent4"/>
                </a:solidFill>
              </a:rPr>
              <a:t>!</a:t>
            </a:r>
            <a:endParaRPr lang="en-US" sz="7200" dirty="0">
              <a:solidFill>
                <a:schemeClr val="accent4"/>
              </a:solidFill>
            </a:endParaRPr>
          </a:p>
        </p:txBody>
      </p:sp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381000" y="33528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b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381000" y="47244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b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304800" y="609600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Score: 10 </a:t>
            </a:r>
            <a:endParaRPr lang="en-US" sz="3200" dirty="0"/>
          </a:p>
        </p:txBody>
      </p:sp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381000" y="54102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r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y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381000" y="26670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2895600" y="304800"/>
            <a:ext cx="533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When the letters partially match a word in a category, get 1 point per match.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010400" y="1254760"/>
          <a:ext cx="609600" cy="5146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b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c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a</a:t>
                      </a:r>
                      <a:endParaRPr lang="en-US" sz="3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b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e</a:t>
                      </a:r>
                      <a:endParaRPr lang="en-US" sz="3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t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y</a:t>
                      </a:r>
                      <a:endParaRPr lang="en-US" sz="3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>
            <a:endCxn id="49" idx="1"/>
          </p:cNvCxnSpPr>
          <p:nvPr/>
        </p:nvCxnSpPr>
        <p:spPr>
          <a:xfrm flipV="1">
            <a:off x="4267200" y="1562100"/>
            <a:ext cx="2667000" cy="3357890"/>
          </a:xfrm>
          <a:prstGeom prst="straightConnector1">
            <a:avLst/>
          </a:prstGeom>
          <a:ln w="38100">
            <a:solidFill>
              <a:srgbClr val="7F7F7F">
                <a:alpha val="2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57" idx="1"/>
          </p:cNvCxnSpPr>
          <p:nvPr/>
        </p:nvCxnSpPr>
        <p:spPr>
          <a:xfrm flipV="1">
            <a:off x="4267200" y="4838700"/>
            <a:ext cx="2667000" cy="81290"/>
          </a:xfrm>
          <a:prstGeom prst="straightConnector1">
            <a:avLst/>
          </a:prstGeom>
          <a:ln w="38100">
            <a:solidFill>
              <a:srgbClr val="7F7F7F">
                <a:alpha val="2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58" idx="2"/>
          </p:cNvCxnSpPr>
          <p:nvPr/>
        </p:nvCxnSpPr>
        <p:spPr>
          <a:xfrm>
            <a:off x="4267200" y="4919990"/>
            <a:ext cx="2705100" cy="566410"/>
          </a:xfrm>
          <a:prstGeom prst="straightConnector1">
            <a:avLst/>
          </a:prstGeom>
          <a:ln w="38100">
            <a:solidFill>
              <a:srgbClr val="7F7F7F">
                <a:alpha val="2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381000" y="19812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b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3200400" y="397258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food</a:t>
            </a:r>
            <a:endParaRPr lang="en-US" sz="2800" dirty="0"/>
          </a:p>
        </p:txBody>
      </p:sp>
      <p:cxnSp>
        <p:nvCxnSpPr>
          <p:cNvPr id="27" name="Straight Arrow Connector 26"/>
          <p:cNvCxnSpPr>
            <a:stCxn id="26" idx="3"/>
            <a:endCxn id="51" idx="0"/>
          </p:cNvCxnSpPr>
          <p:nvPr/>
        </p:nvCxnSpPr>
        <p:spPr>
          <a:xfrm flipV="1">
            <a:off x="4191000" y="2209800"/>
            <a:ext cx="2781300" cy="2024390"/>
          </a:xfrm>
          <a:prstGeom prst="straightConnector1">
            <a:avLst/>
          </a:prstGeom>
          <a:ln w="57150">
            <a:solidFill>
              <a:srgbClr val="4F81BD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6" idx="3"/>
            <a:endCxn id="57" idx="2"/>
          </p:cNvCxnSpPr>
          <p:nvPr/>
        </p:nvCxnSpPr>
        <p:spPr>
          <a:xfrm>
            <a:off x="4191000" y="4234190"/>
            <a:ext cx="2781300" cy="642610"/>
          </a:xfrm>
          <a:prstGeom prst="straightConnector1">
            <a:avLst/>
          </a:prstGeom>
          <a:ln w="57150">
            <a:solidFill>
              <a:srgbClr val="4F81BD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6" idx="3"/>
            <a:endCxn id="59" idx="1"/>
          </p:cNvCxnSpPr>
          <p:nvPr/>
        </p:nvCxnSpPr>
        <p:spPr>
          <a:xfrm>
            <a:off x="4191000" y="4234190"/>
            <a:ext cx="2743200" cy="1899910"/>
          </a:xfrm>
          <a:prstGeom prst="straightConnector1">
            <a:avLst/>
          </a:prstGeom>
          <a:ln w="57150">
            <a:solidFill>
              <a:srgbClr val="4F81BD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124200" y="260098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verb</a:t>
            </a:r>
            <a:endParaRPr lang="en-US" sz="2800" dirty="0"/>
          </a:p>
        </p:txBody>
      </p:sp>
      <p:cxnSp>
        <p:nvCxnSpPr>
          <p:cNvPr id="37" name="Straight Arrow Connector 36"/>
          <p:cNvCxnSpPr>
            <a:stCxn id="36" idx="3"/>
            <a:endCxn id="51" idx="3"/>
          </p:cNvCxnSpPr>
          <p:nvPr/>
        </p:nvCxnSpPr>
        <p:spPr>
          <a:xfrm flipV="1">
            <a:off x="4191000" y="2247900"/>
            <a:ext cx="2819400" cy="614690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6" idx="3"/>
            <a:endCxn id="55" idx="1"/>
          </p:cNvCxnSpPr>
          <p:nvPr/>
        </p:nvCxnSpPr>
        <p:spPr>
          <a:xfrm>
            <a:off x="4191000" y="2862590"/>
            <a:ext cx="2743200" cy="680710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6" idx="3"/>
            <a:endCxn id="59" idx="2"/>
          </p:cNvCxnSpPr>
          <p:nvPr/>
        </p:nvCxnSpPr>
        <p:spPr>
          <a:xfrm>
            <a:off x="4191000" y="2862590"/>
            <a:ext cx="2781300" cy="3309610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676400" y="32766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transportation</a:t>
            </a:r>
            <a:endParaRPr lang="en-US" sz="2800" dirty="0"/>
          </a:p>
        </p:txBody>
      </p:sp>
      <p:sp>
        <p:nvSpPr>
          <p:cNvPr id="49" name="Rectangle 48"/>
          <p:cNvSpPr/>
          <p:nvPr/>
        </p:nvSpPr>
        <p:spPr>
          <a:xfrm>
            <a:off x="6934200" y="1524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6934200" y="2209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6934200" y="2819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6934200" y="3505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6934200" y="4114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934200" y="48006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934200" y="5410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6934200" y="6096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>
            <a:stCxn id="48" idx="3"/>
            <a:endCxn id="54" idx="1"/>
          </p:cNvCxnSpPr>
          <p:nvPr/>
        </p:nvCxnSpPr>
        <p:spPr>
          <a:xfrm flipV="1">
            <a:off x="4191000" y="2857500"/>
            <a:ext cx="2743200" cy="680710"/>
          </a:xfrm>
          <a:prstGeom prst="straightConnector1">
            <a:avLst/>
          </a:prstGeom>
          <a:ln w="38100">
            <a:solidFill>
              <a:srgbClr val="FFC000">
                <a:alpha val="2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48" idx="3"/>
            <a:endCxn id="55" idx="1"/>
          </p:cNvCxnSpPr>
          <p:nvPr/>
        </p:nvCxnSpPr>
        <p:spPr>
          <a:xfrm>
            <a:off x="4191000" y="3538210"/>
            <a:ext cx="2743200" cy="5090"/>
          </a:xfrm>
          <a:prstGeom prst="straightConnector1">
            <a:avLst/>
          </a:prstGeom>
          <a:ln w="38100">
            <a:solidFill>
              <a:srgbClr val="FFC000">
                <a:alpha val="2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8" idx="3"/>
            <a:endCxn id="56" idx="2"/>
          </p:cNvCxnSpPr>
          <p:nvPr/>
        </p:nvCxnSpPr>
        <p:spPr>
          <a:xfrm>
            <a:off x="4191000" y="3538210"/>
            <a:ext cx="2781300" cy="652790"/>
          </a:xfrm>
          <a:prstGeom prst="straightConnector1">
            <a:avLst/>
          </a:prstGeom>
          <a:ln w="38100">
            <a:solidFill>
              <a:srgbClr val="FFC000">
                <a:alpha val="2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2819400" y="19050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animal</a:t>
            </a:r>
            <a:endParaRPr lang="en-US" sz="2800" dirty="0"/>
          </a:p>
        </p:txBody>
      </p:sp>
      <p:cxnSp>
        <p:nvCxnSpPr>
          <p:cNvPr id="86" name="Straight Arrow Connector 85"/>
          <p:cNvCxnSpPr>
            <a:stCxn id="85" idx="3"/>
            <a:endCxn id="49" idx="2"/>
          </p:cNvCxnSpPr>
          <p:nvPr/>
        </p:nvCxnSpPr>
        <p:spPr>
          <a:xfrm flipV="1">
            <a:off x="4191000" y="1600200"/>
            <a:ext cx="2781300" cy="566410"/>
          </a:xfrm>
          <a:prstGeom prst="straightConnector1">
            <a:avLst/>
          </a:prstGeom>
          <a:ln w="38100">
            <a:solidFill>
              <a:srgbClr val="C0504D">
                <a:alpha val="2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85" idx="3"/>
            <a:endCxn id="55" idx="3"/>
          </p:cNvCxnSpPr>
          <p:nvPr/>
        </p:nvCxnSpPr>
        <p:spPr>
          <a:xfrm>
            <a:off x="4191000" y="2166610"/>
            <a:ext cx="2819400" cy="1376690"/>
          </a:xfrm>
          <a:prstGeom prst="straightConnector1">
            <a:avLst/>
          </a:prstGeom>
          <a:ln w="38100">
            <a:solidFill>
              <a:srgbClr val="C0504D">
                <a:alpha val="2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85" idx="3"/>
            <a:endCxn id="58" idx="0"/>
          </p:cNvCxnSpPr>
          <p:nvPr/>
        </p:nvCxnSpPr>
        <p:spPr>
          <a:xfrm>
            <a:off x="4191000" y="2166610"/>
            <a:ext cx="2781300" cy="3243590"/>
          </a:xfrm>
          <a:prstGeom prst="straightConnector1">
            <a:avLst/>
          </a:prstGeom>
          <a:ln w="38100">
            <a:solidFill>
              <a:srgbClr val="C0504D">
                <a:alpha val="2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3048000" y="534418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verb</a:t>
            </a:r>
            <a:endParaRPr lang="en-US" sz="2800" dirty="0"/>
          </a:p>
        </p:txBody>
      </p:sp>
      <p:cxnSp>
        <p:nvCxnSpPr>
          <p:cNvPr id="123" name="Straight Arrow Connector 122"/>
          <p:cNvCxnSpPr>
            <a:stCxn id="105" idx="3"/>
            <a:endCxn id="54" idx="3"/>
          </p:cNvCxnSpPr>
          <p:nvPr/>
        </p:nvCxnSpPr>
        <p:spPr>
          <a:xfrm flipV="1">
            <a:off x="4191000" y="2857500"/>
            <a:ext cx="2819400" cy="2748290"/>
          </a:xfrm>
          <a:prstGeom prst="straightConnector1">
            <a:avLst/>
          </a:prstGeom>
          <a:ln w="38100">
            <a:solidFill>
              <a:srgbClr val="403152">
                <a:alpha val="2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105" idx="3"/>
            <a:endCxn id="56" idx="3"/>
          </p:cNvCxnSpPr>
          <p:nvPr/>
        </p:nvCxnSpPr>
        <p:spPr>
          <a:xfrm flipV="1">
            <a:off x="4191000" y="4152900"/>
            <a:ext cx="2819400" cy="1452890"/>
          </a:xfrm>
          <a:prstGeom prst="straightConnector1">
            <a:avLst/>
          </a:prstGeom>
          <a:ln w="38100">
            <a:solidFill>
              <a:srgbClr val="403152">
                <a:alpha val="2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105" idx="3"/>
            <a:endCxn id="59" idx="2"/>
          </p:cNvCxnSpPr>
          <p:nvPr/>
        </p:nvCxnSpPr>
        <p:spPr>
          <a:xfrm>
            <a:off x="4191000" y="5605790"/>
            <a:ext cx="2781300" cy="566410"/>
          </a:xfrm>
          <a:prstGeom prst="straightConnector1">
            <a:avLst/>
          </a:prstGeom>
          <a:ln w="38100">
            <a:solidFill>
              <a:srgbClr val="403152">
                <a:alpha val="2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362200" y="465838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furniture</a:t>
            </a:r>
            <a:endParaRPr lang="en-US" sz="2800" dirty="0"/>
          </a:p>
        </p:txBody>
      </p:sp>
      <p:sp>
        <p:nvSpPr>
          <p:cNvPr id="43" name="TextBox 42"/>
          <p:cNvSpPr txBox="1"/>
          <p:nvPr/>
        </p:nvSpPr>
        <p:spPr>
          <a:xfrm>
            <a:off x="457200" y="152400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accent2"/>
                </a:solidFill>
              </a:rPr>
              <a:t>F</a:t>
            </a:r>
            <a:r>
              <a:rPr lang="en-US" sz="7200" dirty="0" smtClean="0">
                <a:solidFill>
                  <a:srgbClr val="00B050"/>
                </a:solidFill>
              </a:rPr>
              <a:t>i</a:t>
            </a:r>
            <a:r>
              <a:rPr lang="en-US" sz="7200" dirty="0" smtClean="0">
                <a:solidFill>
                  <a:srgbClr val="FFC000"/>
                </a:solidFill>
              </a:rPr>
              <a:t>n</a:t>
            </a:r>
            <a:r>
              <a:rPr lang="en-US" sz="7200" dirty="0" smtClean="0">
                <a:solidFill>
                  <a:schemeClr val="accent1"/>
                </a:solidFill>
              </a:rPr>
              <a:t>d</a:t>
            </a:r>
            <a:r>
              <a:rPr lang="en-US" sz="7200" dirty="0" smtClean="0">
                <a:solidFill>
                  <a:schemeClr val="accent4"/>
                </a:solidFill>
              </a:rPr>
              <a:t>!</a:t>
            </a:r>
            <a:endParaRPr lang="en-US" sz="7200" dirty="0">
              <a:solidFill>
                <a:schemeClr val="accent4"/>
              </a:solidFill>
            </a:endParaRPr>
          </a:p>
        </p:txBody>
      </p:sp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381000" y="33528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b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381000" y="47244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b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304800" y="609600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Score: 10 </a:t>
            </a:r>
            <a:endParaRPr lang="en-US" sz="3200" dirty="0"/>
          </a:p>
        </p:txBody>
      </p:sp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381000" y="54102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r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y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/>
        </p:nvGraphicFramePr>
        <p:xfrm>
          <a:off x="381000" y="40386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381000" y="26670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2" name="TextBox 51"/>
          <p:cNvSpPr txBox="1"/>
          <p:nvPr/>
        </p:nvSpPr>
        <p:spPr>
          <a:xfrm>
            <a:off x="2895600" y="304800"/>
            <a:ext cx="533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When the letters partially match a word in a category, get 1 point per match.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010400" y="1254760"/>
          <a:ext cx="609600" cy="5146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b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p</a:t>
                      </a:r>
                      <a:endParaRPr lang="en-US" sz="3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c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a</a:t>
                      </a:r>
                      <a:endParaRPr lang="en-US" sz="3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b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e</a:t>
                      </a:r>
                      <a:endParaRPr lang="en-US" sz="3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t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32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y</a:t>
                      </a:r>
                      <a:endParaRPr lang="en-US" sz="3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>
            <a:endCxn id="49" idx="1"/>
          </p:cNvCxnSpPr>
          <p:nvPr/>
        </p:nvCxnSpPr>
        <p:spPr>
          <a:xfrm flipV="1">
            <a:off x="4267200" y="1562100"/>
            <a:ext cx="2667000" cy="3357890"/>
          </a:xfrm>
          <a:prstGeom prst="straightConnector1">
            <a:avLst/>
          </a:prstGeom>
          <a:ln w="38100">
            <a:solidFill>
              <a:srgbClr val="7F7F7F">
                <a:alpha val="2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57" idx="1"/>
          </p:cNvCxnSpPr>
          <p:nvPr/>
        </p:nvCxnSpPr>
        <p:spPr>
          <a:xfrm flipV="1">
            <a:off x="4267200" y="4838700"/>
            <a:ext cx="2667000" cy="81290"/>
          </a:xfrm>
          <a:prstGeom prst="straightConnector1">
            <a:avLst/>
          </a:prstGeom>
          <a:ln w="38100">
            <a:solidFill>
              <a:srgbClr val="7F7F7F">
                <a:alpha val="2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58" idx="2"/>
          </p:cNvCxnSpPr>
          <p:nvPr/>
        </p:nvCxnSpPr>
        <p:spPr>
          <a:xfrm>
            <a:off x="4267200" y="4919990"/>
            <a:ext cx="2705100" cy="566410"/>
          </a:xfrm>
          <a:prstGeom prst="straightConnector1">
            <a:avLst/>
          </a:prstGeom>
          <a:ln w="38100">
            <a:solidFill>
              <a:srgbClr val="7F7F7F">
                <a:alpha val="2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381000" y="19812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b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3200400" y="397258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food</a:t>
            </a:r>
            <a:endParaRPr lang="en-US" sz="2800" dirty="0"/>
          </a:p>
        </p:txBody>
      </p:sp>
      <p:cxnSp>
        <p:nvCxnSpPr>
          <p:cNvPr id="27" name="Straight Arrow Connector 26"/>
          <p:cNvCxnSpPr>
            <a:stCxn id="26" idx="3"/>
            <a:endCxn id="51" idx="0"/>
          </p:cNvCxnSpPr>
          <p:nvPr/>
        </p:nvCxnSpPr>
        <p:spPr>
          <a:xfrm flipV="1">
            <a:off x="4191000" y="2209800"/>
            <a:ext cx="2781300" cy="2024390"/>
          </a:xfrm>
          <a:prstGeom prst="straightConnector1">
            <a:avLst/>
          </a:prstGeom>
          <a:ln w="57150">
            <a:solidFill>
              <a:srgbClr val="4F81BD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6" idx="3"/>
            <a:endCxn id="57" idx="2"/>
          </p:cNvCxnSpPr>
          <p:nvPr/>
        </p:nvCxnSpPr>
        <p:spPr>
          <a:xfrm>
            <a:off x="4191000" y="4234190"/>
            <a:ext cx="2781300" cy="642610"/>
          </a:xfrm>
          <a:prstGeom prst="straightConnector1">
            <a:avLst/>
          </a:prstGeom>
          <a:ln w="57150">
            <a:solidFill>
              <a:srgbClr val="4F81BD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6" idx="3"/>
            <a:endCxn id="59" idx="1"/>
          </p:cNvCxnSpPr>
          <p:nvPr/>
        </p:nvCxnSpPr>
        <p:spPr>
          <a:xfrm>
            <a:off x="4191000" y="4234190"/>
            <a:ext cx="2743200" cy="1899910"/>
          </a:xfrm>
          <a:prstGeom prst="straightConnector1">
            <a:avLst/>
          </a:prstGeom>
          <a:ln w="57150">
            <a:solidFill>
              <a:srgbClr val="4F81BD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124200" y="260098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verb</a:t>
            </a:r>
            <a:endParaRPr lang="en-US" sz="2800" dirty="0"/>
          </a:p>
        </p:txBody>
      </p:sp>
      <p:cxnSp>
        <p:nvCxnSpPr>
          <p:cNvPr id="37" name="Straight Arrow Connector 36"/>
          <p:cNvCxnSpPr>
            <a:stCxn id="36" idx="3"/>
            <a:endCxn id="51" idx="3"/>
          </p:cNvCxnSpPr>
          <p:nvPr/>
        </p:nvCxnSpPr>
        <p:spPr>
          <a:xfrm flipV="1">
            <a:off x="4191000" y="2247900"/>
            <a:ext cx="2819400" cy="614690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6" idx="3"/>
            <a:endCxn id="55" idx="1"/>
          </p:cNvCxnSpPr>
          <p:nvPr/>
        </p:nvCxnSpPr>
        <p:spPr>
          <a:xfrm>
            <a:off x="4191000" y="2862590"/>
            <a:ext cx="2743200" cy="680710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6" idx="3"/>
            <a:endCxn id="59" idx="2"/>
          </p:cNvCxnSpPr>
          <p:nvPr/>
        </p:nvCxnSpPr>
        <p:spPr>
          <a:xfrm>
            <a:off x="4191000" y="2862590"/>
            <a:ext cx="2781300" cy="3309610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676400" y="32766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transportation</a:t>
            </a:r>
            <a:endParaRPr lang="en-US" sz="2800" dirty="0"/>
          </a:p>
        </p:txBody>
      </p:sp>
      <p:sp>
        <p:nvSpPr>
          <p:cNvPr id="49" name="Rectangle 48"/>
          <p:cNvSpPr/>
          <p:nvPr/>
        </p:nvSpPr>
        <p:spPr>
          <a:xfrm>
            <a:off x="6934200" y="1524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6934200" y="2209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6934200" y="2819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6934200" y="3505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6934200" y="4114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934200" y="48006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934200" y="5410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6934200" y="6096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>
            <a:stCxn id="48" idx="3"/>
            <a:endCxn id="54" idx="1"/>
          </p:cNvCxnSpPr>
          <p:nvPr/>
        </p:nvCxnSpPr>
        <p:spPr>
          <a:xfrm flipV="1">
            <a:off x="4191000" y="2857500"/>
            <a:ext cx="2743200" cy="680710"/>
          </a:xfrm>
          <a:prstGeom prst="straightConnector1">
            <a:avLst/>
          </a:prstGeom>
          <a:ln w="38100">
            <a:solidFill>
              <a:srgbClr val="FFC000">
                <a:alpha val="2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48" idx="3"/>
            <a:endCxn id="55" idx="1"/>
          </p:cNvCxnSpPr>
          <p:nvPr/>
        </p:nvCxnSpPr>
        <p:spPr>
          <a:xfrm>
            <a:off x="4191000" y="3538210"/>
            <a:ext cx="2743200" cy="5090"/>
          </a:xfrm>
          <a:prstGeom prst="straightConnector1">
            <a:avLst/>
          </a:prstGeom>
          <a:ln w="38100">
            <a:solidFill>
              <a:srgbClr val="FFC000">
                <a:alpha val="2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8" idx="3"/>
            <a:endCxn id="56" idx="2"/>
          </p:cNvCxnSpPr>
          <p:nvPr/>
        </p:nvCxnSpPr>
        <p:spPr>
          <a:xfrm>
            <a:off x="4191000" y="3538210"/>
            <a:ext cx="2781300" cy="652790"/>
          </a:xfrm>
          <a:prstGeom prst="straightConnector1">
            <a:avLst/>
          </a:prstGeom>
          <a:ln w="38100">
            <a:solidFill>
              <a:srgbClr val="FFC000">
                <a:alpha val="2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2819400" y="19050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animal</a:t>
            </a:r>
            <a:endParaRPr lang="en-US" sz="2800" dirty="0"/>
          </a:p>
        </p:txBody>
      </p:sp>
      <p:cxnSp>
        <p:nvCxnSpPr>
          <p:cNvPr id="86" name="Straight Arrow Connector 85"/>
          <p:cNvCxnSpPr>
            <a:stCxn id="85" idx="3"/>
            <a:endCxn id="49" idx="2"/>
          </p:cNvCxnSpPr>
          <p:nvPr/>
        </p:nvCxnSpPr>
        <p:spPr>
          <a:xfrm flipV="1">
            <a:off x="4191000" y="1600200"/>
            <a:ext cx="2781300" cy="566410"/>
          </a:xfrm>
          <a:prstGeom prst="straightConnector1">
            <a:avLst/>
          </a:prstGeom>
          <a:ln w="38100">
            <a:solidFill>
              <a:srgbClr val="C0504D">
                <a:alpha val="2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85" idx="3"/>
            <a:endCxn id="55" idx="3"/>
          </p:cNvCxnSpPr>
          <p:nvPr/>
        </p:nvCxnSpPr>
        <p:spPr>
          <a:xfrm>
            <a:off x="4191000" y="2166610"/>
            <a:ext cx="2819400" cy="1376690"/>
          </a:xfrm>
          <a:prstGeom prst="straightConnector1">
            <a:avLst/>
          </a:prstGeom>
          <a:ln w="38100">
            <a:solidFill>
              <a:srgbClr val="C0504D">
                <a:alpha val="2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85" idx="3"/>
            <a:endCxn id="58" idx="0"/>
          </p:cNvCxnSpPr>
          <p:nvPr/>
        </p:nvCxnSpPr>
        <p:spPr>
          <a:xfrm>
            <a:off x="4191000" y="2166610"/>
            <a:ext cx="2781300" cy="3243590"/>
          </a:xfrm>
          <a:prstGeom prst="straightConnector1">
            <a:avLst/>
          </a:prstGeom>
          <a:ln w="38100">
            <a:solidFill>
              <a:srgbClr val="C0504D">
                <a:alpha val="2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3048000" y="534418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verb</a:t>
            </a:r>
            <a:endParaRPr lang="en-US" sz="2800" dirty="0"/>
          </a:p>
        </p:txBody>
      </p:sp>
      <p:cxnSp>
        <p:nvCxnSpPr>
          <p:cNvPr id="123" name="Straight Arrow Connector 122"/>
          <p:cNvCxnSpPr>
            <a:stCxn id="105" idx="3"/>
            <a:endCxn id="54" idx="3"/>
          </p:cNvCxnSpPr>
          <p:nvPr/>
        </p:nvCxnSpPr>
        <p:spPr>
          <a:xfrm flipV="1">
            <a:off x="4191000" y="2857500"/>
            <a:ext cx="2819400" cy="2748290"/>
          </a:xfrm>
          <a:prstGeom prst="straightConnector1">
            <a:avLst/>
          </a:prstGeom>
          <a:ln w="38100">
            <a:solidFill>
              <a:srgbClr val="403152">
                <a:alpha val="2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105" idx="3"/>
            <a:endCxn id="56" idx="3"/>
          </p:cNvCxnSpPr>
          <p:nvPr/>
        </p:nvCxnSpPr>
        <p:spPr>
          <a:xfrm flipV="1">
            <a:off x="4191000" y="4152900"/>
            <a:ext cx="2819400" cy="1452890"/>
          </a:xfrm>
          <a:prstGeom prst="straightConnector1">
            <a:avLst/>
          </a:prstGeom>
          <a:ln w="38100">
            <a:solidFill>
              <a:srgbClr val="403152">
                <a:alpha val="2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105" idx="3"/>
            <a:endCxn id="59" idx="2"/>
          </p:cNvCxnSpPr>
          <p:nvPr/>
        </p:nvCxnSpPr>
        <p:spPr>
          <a:xfrm>
            <a:off x="4191000" y="5605790"/>
            <a:ext cx="2781300" cy="566410"/>
          </a:xfrm>
          <a:prstGeom prst="straightConnector1">
            <a:avLst/>
          </a:prstGeom>
          <a:ln w="38100">
            <a:solidFill>
              <a:srgbClr val="403152">
                <a:alpha val="2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362200" y="465838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furniture</a:t>
            </a:r>
            <a:endParaRPr lang="en-US" sz="2800" dirty="0"/>
          </a:p>
        </p:txBody>
      </p:sp>
      <p:sp>
        <p:nvSpPr>
          <p:cNvPr id="43" name="TextBox 42"/>
          <p:cNvSpPr txBox="1"/>
          <p:nvPr/>
        </p:nvSpPr>
        <p:spPr>
          <a:xfrm>
            <a:off x="457200" y="152400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accent2"/>
                </a:solidFill>
              </a:rPr>
              <a:t>F</a:t>
            </a:r>
            <a:r>
              <a:rPr lang="en-US" sz="7200" dirty="0" smtClean="0">
                <a:solidFill>
                  <a:srgbClr val="00B050"/>
                </a:solidFill>
              </a:rPr>
              <a:t>i</a:t>
            </a:r>
            <a:r>
              <a:rPr lang="en-US" sz="7200" dirty="0" smtClean="0">
                <a:solidFill>
                  <a:srgbClr val="FFC000"/>
                </a:solidFill>
              </a:rPr>
              <a:t>n</a:t>
            </a:r>
            <a:r>
              <a:rPr lang="en-US" sz="7200" dirty="0" smtClean="0">
                <a:solidFill>
                  <a:schemeClr val="accent1"/>
                </a:solidFill>
              </a:rPr>
              <a:t>d</a:t>
            </a:r>
            <a:r>
              <a:rPr lang="en-US" sz="7200" dirty="0" smtClean="0">
                <a:solidFill>
                  <a:schemeClr val="accent4"/>
                </a:solidFill>
              </a:rPr>
              <a:t>!</a:t>
            </a:r>
            <a:endParaRPr lang="en-US" sz="7200" dirty="0">
              <a:solidFill>
                <a:schemeClr val="accent4"/>
              </a:solidFill>
            </a:endParaRPr>
          </a:p>
        </p:txBody>
      </p:sp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381000" y="33528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b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381000" y="47244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b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304800" y="609600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Score: 15 </a:t>
            </a:r>
            <a:endParaRPr lang="en-US" sz="3200" dirty="0"/>
          </a:p>
        </p:txBody>
      </p:sp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381000" y="54102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r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y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/>
        </p:nvGraphicFramePr>
        <p:xfrm>
          <a:off x="381000" y="40386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381000" y="2667000"/>
          <a:ext cx="15240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y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2" name="TextBox 51"/>
          <p:cNvSpPr txBox="1"/>
          <p:nvPr/>
        </p:nvSpPr>
        <p:spPr>
          <a:xfrm>
            <a:off x="2895600" y="304800"/>
            <a:ext cx="533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When the letters partially match a word in a category, get 1 point per match.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2563</TotalTime>
  <Words>1480</Words>
  <Application>Microsoft Office PowerPoint</Application>
  <PresentationFormat>On-screen Show (4:3)</PresentationFormat>
  <Paragraphs>482</Paragraphs>
  <Slides>32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Probabilistic Checking of Proofs (PCP) [FGLSS 91]</vt:lpstr>
      <vt:lpstr>Probabilistic Checking of Proofs (PCP) [FGLSS 91]</vt:lpstr>
      <vt:lpstr>Probabilistic Checking of Proofs (PCP) [FGLSS 91]</vt:lpstr>
      <vt:lpstr>Probabilistic Checking of Proofs (PCP) [FGLSS 91]</vt:lpstr>
      <vt:lpstr>What Goes Into PCPs?</vt:lpstr>
      <vt:lpstr>Favorite Open Problems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Game!</dc:title>
  <dc:creator>Dana</dc:creator>
  <cp:lastModifiedBy>user</cp:lastModifiedBy>
  <cp:revision>214</cp:revision>
  <dcterms:created xsi:type="dcterms:W3CDTF">2006-08-16T00:00:00Z</dcterms:created>
  <dcterms:modified xsi:type="dcterms:W3CDTF">2021-11-29T14:55:09Z</dcterms:modified>
</cp:coreProperties>
</file>