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embeddings/oleObject1.bin" ContentType="application/vnd.openxmlformats-officedocument.oleObject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tags/tag1.xml" ContentType="application/vnd.openxmlformats-officedocument.presentationml.tags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1"/>
  </p:notesMasterIdLst>
  <p:sldIdLst>
    <p:sldId id="256" r:id="rId2"/>
    <p:sldId id="275" r:id="rId3"/>
    <p:sldId id="259" r:id="rId4"/>
    <p:sldId id="324" r:id="rId5"/>
    <p:sldId id="328" r:id="rId6"/>
    <p:sldId id="276" r:id="rId7"/>
    <p:sldId id="284" r:id="rId8"/>
    <p:sldId id="331" r:id="rId9"/>
    <p:sldId id="329" r:id="rId10"/>
    <p:sldId id="289" r:id="rId11"/>
    <p:sldId id="290" r:id="rId12"/>
    <p:sldId id="291" r:id="rId13"/>
    <p:sldId id="282" r:id="rId14"/>
    <p:sldId id="283" r:id="rId15"/>
    <p:sldId id="308" r:id="rId16"/>
    <p:sldId id="266" r:id="rId17"/>
    <p:sldId id="267" r:id="rId18"/>
    <p:sldId id="319" r:id="rId19"/>
    <p:sldId id="268" r:id="rId20"/>
    <p:sldId id="327" r:id="rId21"/>
    <p:sldId id="325" r:id="rId22"/>
    <p:sldId id="330" r:id="rId23"/>
    <p:sldId id="315" r:id="rId24"/>
    <p:sldId id="314" r:id="rId25"/>
    <p:sldId id="271" r:id="rId26"/>
    <p:sldId id="295" r:id="rId27"/>
    <p:sldId id="296" r:id="rId28"/>
    <p:sldId id="310" r:id="rId29"/>
    <p:sldId id="311" r:id="rId30"/>
    <p:sldId id="332" r:id="rId31"/>
    <p:sldId id="333" r:id="rId32"/>
    <p:sldId id="274" r:id="rId33"/>
    <p:sldId id="286" r:id="rId34"/>
    <p:sldId id="323" r:id="rId35"/>
    <p:sldId id="322" r:id="rId36"/>
    <p:sldId id="317" r:id="rId37"/>
    <p:sldId id="312" r:id="rId38"/>
    <p:sldId id="306" r:id="rId39"/>
    <p:sldId id="307" r:id="rId40"/>
    <p:sldId id="318" r:id="rId41"/>
    <p:sldId id="326" r:id="rId42"/>
    <p:sldId id="302" r:id="rId43"/>
    <p:sldId id="335" r:id="rId44"/>
    <p:sldId id="336" r:id="rId45"/>
    <p:sldId id="337" r:id="rId46"/>
    <p:sldId id="338" r:id="rId47"/>
    <p:sldId id="339" r:id="rId48"/>
    <p:sldId id="342" r:id="rId49"/>
    <p:sldId id="340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6538" autoAdjust="0"/>
  </p:normalViewPr>
  <p:slideViewPr>
    <p:cSldViewPr>
      <p:cViewPr varScale="1">
        <p:scale>
          <a:sx n="91" d="100"/>
          <a:sy n="91" d="100"/>
        </p:scale>
        <p:origin x="-120" y="-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0547945205479"/>
          <c:y val="0.178217821782178"/>
          <c:w val="0.462328767123288"/>
          <c:h val="0.445544554455446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Gay Marriage</c:v>
                </c:pt>
              </c:strCache>
            </c:strRef>
          </c:tx>
          <c:spPr>
            <a:solidFill>
              <a:srgbClr val="63AAFE"/>
            </a:solidFill>
            <a:ln w="14086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DD2D32"/>
              </a:solidFill>
              <a:ln w="14086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58C"/>
              </a:solidFill>
              <a:ln w="14086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8173">
                <a:noFill/>
              </a:ln>
            </c:spPr>
            <c:txPr>
              <a:bodyPr/>
              <a:lstStyle/>
              <a:p>
                <a:pPr>
                  <a:defRPr sz="1997" b="1" i="0" u="none" strike="noStrike" baseline="0">
                    <a:solidFill>
                      <a:srgbClr val="000000"/>
                    </a:solidFill>
                    <a:latin typeface="Times"/>
                    <a:ea typeface="Times"/>
                    <a:cs typeface="Time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Sheet1!$B$1:$D$1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53.0</c:v>
                </c:pt>
                <c:pt idx="1">
                  <c:v>45.0</c:v>
                </c:pt>
                <c:pt idx="2">
                  <c:v>2.0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DD2D32"/>
            </a:solidFill>
            <a:ln w="14086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63AAFE"/>
              </a:solidFill>
              <a:ln w="14086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FFF58C"/>
              </a:solidFill>
              <a:ln w="14086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Sheet1!$B$1:$D$1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  <c:spPr>
        <a:noFill/>
        <a:ln w="14086">
          <a:solidFill>
            <a:srgbClr val="00000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116438356164384"/>
          <c:y val="0.795379537953795"/>
          <c:w val="0.76027397260274"/>
          <c:h val="0.194719471947195"/>
        </c:manualLayout>
      </c:layout>
      <c:overlay val="0"/>
      <c:spPr>
        <a:noFill/>
        <a:ln w="3522">
          <a:solidFill>
            <a:srgbClr val="000000"/>
          </a:solidFill>
          <a:prstDash val="solid"/>
        </a:ln>
      </c:spPr>
      <c:txPr>
        <a:bodyPr/>
        <a:lstStyle/>
        <a:p>
          <a:pPr>
            <a:defRPr sz="2446" b="1" i="0" u="none" strike="noStrike" baseline="0">
              <a:solidFill>
                <a:srgbClr val="000000"/>
              </a:solidFill>
              <a:latin typeface="Times"/>
              <a:ea typeface="Times"/>
              <a:cs typeface="Time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997" b="1" i="0" u="none" strike="noStrike" baseline="0">
          <a:solidFill>
            <a:srgbClr val="000000"/>
          </a:solidFill>
          <a:latin typeface="Times"/>
          <a:ea typeface="Times"/>
          <a:cs typeface="Times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6A47EC-5217-144F-8BA6-B305C4B25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84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0BBCD-6B0B-F548-B7CA-2E2344D3C45B}" type="slidenum">
              <a:rPr lang="en-US"/>
              <a:pPr/>
              <a:t>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9A2F63-C6EA-5447-B066-596D07916E6F}" type="slidenum">
              <a:rPr lang="en-US"/>
              <a:pPr/>
              <a:t>12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761131-E2FD-6D47-9C76-B9392F11B633}" type="slidenum">
              <a:rPr lang="en-US"/>
              <a:pPr/>
              <a:t>13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B3D1A3-5FED-B94D-91A5-FAAB080C9502}" type="slidenum">
              <a:rPr lang="en-US"/>
              <a:pPr/>
              <a:t>14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AEBE05-22BC-4F4C-96FB-F648C7152066}" type="slidenum">
              <a:rPr lang="en-US"/>
              <a:pPr/>
              <a:t>15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E6D7A1-F92B-DE44-8700-A2A803AB850A}" type="slidenum">
              <a:rPr lang="en-US"/>
              <a:pPr/>
              <a:t>16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DB2820-FCC0-0141-86C7-F3C5FD95B888}" type="slidenum">
              <a:rPr lang="en-US"/>
              <a:pPr/>
              <a:t>17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1479B-3D1E-C541-89BD-6E9CB0D1CC69}" type="slidenum">
              <a:rPr lang="en-US"/>
              <a:pPr/>
              <a:t>18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9BF4B-22AF-BC46-BA19-A5ADFBD80576}" type="slidenum">
              <a:rPr lang="en-US"/>
              <a:pPr/>
              <a:t>19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E7928A-A282-264A-BD0B-27C7681E04C1}" type="slidenum">
              <a:rPr lang="en-US"/>
              <a:pPr/>
              <a:t>20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11BC16-8847-6A4D-9FC9-2AF8BEF4A530}" type="slidenum">
              <a:rPr lang="en-US"/>
              <a:pPr/>
              <a:t>21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Due to Diffie-Hellman, Rivest-Shamir-Adleman.  N=public key, p,q private key.  Alice can encrypt knowing only 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EAC32-2A91-5A45-9143-413E28E37002}" type="slidenum">
              <a:rPr lang="en-US"/>
              <a:pPr/>
              <a:t>2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E463A-7CB7-0441-B1F9-A4ECD0D55C41}" type="slidenum">
              <a:rPr lang="en-US"/>
              <a:pPr/>
              <a:t>23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43302C-2F82-6948-AF21-8C54F3113D42}" type="slidenum">
              <a:rPr lang="en-US"/>
              <a:pPr/>
              <a:t>24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4B5D0-72EE-DB46-9140-445F1E01D2E8}" type="slidenum">
              <a:rPr lang="en-US"/>
              <a:pPr/>
              <a:t>25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00AA5-FCA2-304F-9D50-5BAD1363BD85}" type="slidenum">
              <a:rPr lang="en-US"/>
              <a:pPr/>
              <a:t>26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651A3-2E68-E74B-AAAA-E3D979920672}" type="slidenum">
              <a:rPr lang="en-US"/>
              <a:pPr/>
              <a:t>27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C978B9-2181-914F-9768-05D246BDFABE}" type="slidenum">
              <a:rPr lang="en-US"/>
              <a:pPr/>
              <a:t>28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72D206-F884-DC42-8D2A-50CEA5CEC9F2}" type="slidenum">
              <a:rPr lang="en-US"/>
              <a:pPr/>
              <a:t>29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B4709-D5FB-6848-BD09-7D347FF469B5}" type="slidenum">
              <a:rPr lang="en-US"/>
              <a:pPr/>
              <a:t>32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43460-39D0-1742-BBB8-4B613A9FAD2A}" type="slidenum">
              <a:rPr lang="en-US"/>
              <a:pPr/>
              <a:t>33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FBF1B-D32F-BF4F-A58A-A73C46B6CF7A}" type="slidenum">
              <a:rPr lang="en-US"/>
              <a:pPr/>
              <a:t>34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BA3A1B-1DB6-694F-AB44-3BD088B9D055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69503-15D3-5F46-BB01-5E9EB92E16EB}" type="slidenum">
              <a:rPr lang="en-US"/>
              <a:pPr/>
              <a:t>35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1C348D-BB45-0F45-8140-93D6A1A9E9E3}" type="slidenum">
              <a:rPr lang="en-US"/>
              <a:pPr/>
              <a:t>36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3F247-6E3D-6742-B1DB-2888385731BB}" type="slidenum">
              <a:rPr lang="en-US"/>
              <a:pPr/>
              <a:t>37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CC70B9-1C60-3F44-A37C-24C6E97B255A}" type="slidenum">
              <a:rPr lang="en-US"/>
              <a:pPr/>
              <a:t>38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1A1D9F-9B00-5846-BCED-EE68DE952BF1}" type="slidenum">
              <a:rPr lang="en-US"/>
              <a:pPr/>
              <a:t>39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FF2E2D-015D-5044-8B12-364F1CFB8167}" type="slidenum">
              <a:rPr lang="en-US"/>
              <a:pPr/>
              <a:t>40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02EC7-C1FD-3542-B7F4-B50F4B0B6B37}" type="slidenum">
              <a:rPr lang="en-US"/>
              <a:pPr/>
              <a:t>41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DD54B6-B959-6E4D-9716-28ADBAA9BDA5}" type="slidenum">
              <a:rPr lang="en-US"/>
              <a:pPr/>
              <a:t>42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C1496A41-DCA2-7148-84DE-09346B1630F2}" type="slidenum">
              <a:rPr lang="en-US" sz="1200">
                <a:latin typeface="Arial" charset="0"/>
              </a:rPr>
              <a:pPr/>
              <a:t>44</a:t>
            </a:fld>
            <a:endParaRPr lang="en-US" sz="1200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E47F30D5-7D6C-1A49-8D72-D2D58B06BB90}" type="slidenum">
              <a:rPr lang="en-US" sz="1200">
                <a:latin typeface="Arial" charset="0"/>
              </a:rPr>
              <a:pPr/>
              <a:t>45</a:t>
            </a:fld>
            <a:endParaRPr lang="en-US" sz="120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43AF54-14E4-2649-B02C-D2F8EB7CFA72}" type="slidenum">
              <a:rPr lang="en-US"/>
              <a:pPr/>
              <a:t>4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1D101427-2AFB-D641-9284-113FA3019D07}" type="slidenum">
              <a:rPr lang="en-US" sz="1200">
                <a:latin typeface="Arial" charset="0"/>
              </a:rPr>
              <a:pPr/>
              <a:t>46</a:t>
            </a:fld>
            <a:endParaRPr lang="en-US" sz="120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991C0B77-96E7-9F41-A40D-F05C96066EF1}" type="slidenum">
              <a:rPr lang="en-US" sz="1200">
                <a:latin typeface="Arial" charset="0"/>
              </a:rPr>
              <a:pPr/>
              <a:t>47</a:t>
            </a:fld>
            <a:endParaRPr lang="en-US" sz="120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C3178-F447-A043-8537-329DE475C146}" type="slidenum">
              <a:rPr lang="en-US"/>
              <a:pPr/>
              <a:t>6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013C9-31FD-494B-B488-9976561FE186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C3178-F447-A043-8537-329DE475C146}" type="slidenum">
              <a:rPr lang="en-US"/>
              <a:pPr/>
              <a:t>9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C865A-18CF-1B4D-8738-AE4680DE8B28}" type="slidenum">
              <a:rPr lang="en-US"/>
              <a:pPr/>
              <a:t>10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2B7C5-EDD5-1E4E-8F1D-1E87706DD338}" type="slidenum">
              <a:rPr lang="en-US"/>
              <a:pPr/>
              <a:t>11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36595-83F8-8047-B7F0-B8837CFB55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7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2E74A-C9E4-0749-83B2-20CC154E2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8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32C52-0684-A142-9FA4-ECF8C90E4A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31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40B4C14-EFC4-284D-9A88-B827E7B742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0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D6B8CF-90EC-2549-9D41-054545CC66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2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E0B2EB5-5355-014A-98C4-B8B04D541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4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DC389-3ACB-A844-9CC5-268BA1182F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0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F57DA-C1B8-FD46-91F9-A14AFDCA6F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8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3649B0-2598-2A4F-86D0-05EBE744F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3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C11F4-88BE-CD41-8645-9B4BBA730A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3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484CC-ACF7-BD4E-9BB5-19CBCF902C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4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77861-914C-9549-B60E-6F0F45FC1B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11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56F1E-5A1B-5A46-89DE-E322179BD9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4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D9D5E-396A-034B-AAD9-6102304865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7DB079-DC90-1746-A373-01E5536DB1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10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4" Type="http://schemas.openxmlformats.org/officeDocument/2006/relationships/image" Target="../media/image14.jpeg"/><Relationship Id="rId5" Type="http://schemas.openxmlformats.org/officeDocument/2006/relationships/image" Target="../media/image15.jpeg"/><Relationship Id="rId6" Type="http://schemas.openxmlformats.org/officeDocument/2006/relationships/image" Target="../media/image16.png"/><Relationship Id="rId7" Type="http://schemas.openxmlformats.org/officeDocument/2006/relationships/image" Target="../media/image17.jpeg"/><Relationship Id="rId8" Type="http://schemas.openxmlformats.org/officeDocument/2006/relationships/image" Target="../media/image18.jpeg"/><Relationship Id="rId9" Type="http://schemas.openxmlformats.org/officeDocument/2006/relationships/image" Target="../media/image19.jpe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en-US"/>
              <a:t>The Power of Randomness in Computation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1600200"/>
          </a:xfrm>
        </p:spPr>
        <p:txBody>
          <a:bodyPr/>
          <a:lstStyle/>
          <a:p>
            <a:r>
              <a:rPr lang="en-US" sz="4000"/>
              <a:t>David Zuckerman</a:t>
            </a:r>
          </a:p>
          <a:p>
            <a:r>
              <a:rPr lang="en-US" sz="2800"/>
              <a:t>University of Texas at Austin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624138"/>
            <a:ext cx="1905000" cy="142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Use of Randomness:  Equality Testing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Does 12</a:t>
            </a:r>
            <a:r>
              <a:rPr lang="en-US" baseline="30000"/>
              <a:t>2,000,001</a:t>
            </a:r>
            <a:r>
              <a:rPr lang="en-US"/>
              <a:t>+7</a:t>
            </a:r>
            <a:r>
              <a:rPr lang="en-US" baseline="30000"/>
              <a:t>442</a:t>
            </a:r>
            <a:r>
              <a:rPr lang="en-US"/>
              <a:t>=143</a:t>
            </a:r>
            <a:r>
              <a:rPr lang="en-US" baseline="30000"/>
              <a:t>1,000,001</a:t>
            </a:r>
            <a:r>
              <a:rPr lang="en-US"/>
              <a:t>+197?</a:t>
            </a:r>
          </a:p>
          <a:p>
            <a:r>
              <a:rPr lang="en-US"/>
              <a:t>Natural algorithm:  multiply it out and add.</a:t>
            </a:r>
          </a:p>
          <a:p>
            <a:r>
              <a:rPr lang="en-US"/>
              <a:t>Inefficient:  need to store 2,000,000 digit numbers.</a:t>
            </a:r>
          </a:p>
          <a:p>
            <a:r>
              <a:rPr lang="en-US"/>
              <a:t>Better way?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Use of Randomness: Equality Testing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Does 12</a:t>
            </a:r>
            <a:r>
              <a:rPr lang="en-US" baseline="30000"/>
              <a:t>2,000,001</a:t>
            </a:r>
            <a:r>
              <a:rPr lang="en-US"/>
              <a:t>+7</a:t>
            </a:r>
            <a:r>
              <a:rPr lang="en-US" baseline="30000"/>
              <a:t>442</a:t>
            </a:r>
            <a:r>
              <a:rPr lang="en-US"/>
              <a:t>=143</a:t>
            </a:r>
            <a:r>
              <a:rPr lang="en-US" baseline="30000"/>
              <a:t>1,000,001</a:t>
            </a:r>
            <a:r>
              <a:rPr lang="en-US"/>
              <a:t>+197?</a:t>
            </a:r>
          </a:p>
          <a:p>
            <a:r>
              <a:rPr lang="en-US"/>
              <a:t>No:  even+odd≠odd+odd.</a:t>
            </a:r>
          </a:p>
          <a:p>
            <a:r>
              <a:rPr lang="en-US"/>
              <a:t>What if both sides even (or both sides odd)?</a:t>
            </a:r>
          </a:p>
          <a:p>
            <a:r>
              <a:rPr lang="en-US"/>
              <a:t>Odd/even:  remainder mod 2.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Randomized Equality Testing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Pick random number r of appropriate size (in example, &lt; 100,000,000).</a:t>
            </a:r>
          </a:p>
          <a:p>
            <a:r>
              <a:rPr lang="en-US"/>
              <a:t>Compute remainder mod r.</a:t>
            </a:r>
          </a:p>
          <a:p>
            <a:r>
              <a:rPr lang="en-US"/>
              <a:t>Can do efficiently:  only keep track of remainder mod r.</a:t>
            </a:r>
          </a:p>
          <a:p>
            <a:r>
              <a:rPr lang="en-US"/>
              <a:t>Example:  7</a:t>
            </a:r>
            <a:r>
              <a:rPr lang="en-US" baseline="30000"/>
              <a:t>3</a:t>
            </a:r>
            <a:r>
              <a:rPr lang="en-US"/>
              <a:t> mod 47:</a:t>
            </a:r>
          </a:p>
          <a:p>
            <a:pPr>
              <a:buFontTx/>
              <a:buNone/>
            </a:pPr>
            <a:r>
              <a:rPr lang="en-US"/>
              <a:t>		7</a:t>
            </a:r>
            <a:r>
              <a:rPr lang="en-US" baseline="30000"/>
              <a:t>3</a:t>
            </a:r>
            <a:r>
              <a:rPr lang="en-US"/>
              <a:t>=7</a:t>
            </a:r>
            <a:r>
              <a:rPr lang="en-US" baseline="30000"/>
              <a:t>2 .</a:t>
            </a:r>
            <a:r>
              <a:rPr lang="en-US"/>
              <a:t>7=49</a:t>
            </a:r>
            <a:r>
              <a:rPr lang="en-US" baseline="30000"/>
              <a:t>.</a:t>
            </a:r>
            <a:r>
              <a:rPr lang="en-US"/>
              <a:t>7=2</a:t>
            </a:r>
            <a:r>
              <a:rPr lang="en-US" baseline="30000"/>
              <a:t>.</a:t>
            </a:r>
            <a:r>
              <a:rPr lang="en-US"/>
              <a:t>7=14 mod 47.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Randomized Equality Testing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=, then remainder mod r is =.</a:t>
            </a:r>
          </a:p>
          <a:p>
            <a:r>
              <a:rPr lang="en-US"/>
              <a:t>If ≠, then remainder mod r is ≠, with probability &gt; .9.</a:t>
            </a:r>
          </a:p>
          <a:p>
            <a:r>
              <a:rPr lang="en-US"/>
              <a:t>Can improve error probability by repeating:</a:t>
            </a:r>
          </a:p>
          <a:p>
            <a:pPr lvl="1"/>
            <a:r>
              <a:rPr lang="en-US"/>
              <a:t>For example, start with error .1.</a:t>
            </a:r>
          </a:p>
          <a:p>
            <a:pPr lvl="1"/>
            <a:r>
              <a:rPr lang="en-US"/>
              <a:t>Repeat 10 times.</a:t>
            </a:r>
          </a:p>
          <a:p>
            <a:pPr lvl="1"/>
            <a:r>
              <a:rPr lang="en-US"/>
              <a:t>Error becomes 10</a:t>
            </a:r>
            <a:r>
              <a:rPr lang="en-US" baseline="30000"/>
              <a:t>-10</a:t>
            </a:r>
            <a:r>
              <a:rPr lang="en-US"/>
              <a:t>=.0000000001.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Randomized Algorithms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Randomized equality </a:t>
            </a:r>
            <a:r>
              <a:rPr lang="en-US" dirty="0" smtClean="0"/>
              <a:t>testing</a:t>
            </a:r>
          </a:p>
          <a:p>
            <a:pPr lvl="1"/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  <a:p>
            <a:pPr lvl="1"/>
            <a:r>
              <a:rPr lang="en-US" dirty="0"/>
              <a:t>Approximation algorithms</a:t>
            </a:r>
          </a:p>
          <a:p>
            <a:pPr lvl="1"/>
            <a:r>
              <a:rPr lang="en-US" dirty="0"/>
              <a:t>Optimization algorithms</a:t>
            </a:r>
          </a:p>
          <a:p>
            <a:pPr lvl="1"/>
            <a:r>
              <a:rPr lang="en-US" dirty="0"/>
              <a:t>Many more</a:t>
            </a:r>
          </a:p>
          <a:p>
            <a:r>
              <a:rPr lang="en-US" dirty="0"/>
              <a:t>Often much faster and/or simpler than known deterministic counterparts.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Simulations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Many simulations done on computer: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Economy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Weather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</a:t>
            </a:r>
            <a:r>
              <a:rPr lang="en-US" dirty="0" smtClean="0"/>
              <a:t>olecular interactions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Often </a:t>
            </a:r>
            <a:r>
              <a:rPr lang="en-US" dirty="0"/>
              <a:t>have random components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model actual randomness or complex phenomena.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4267200"/>
            <a:ext cx="7772400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Alice and Bob have no shared secret key.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Eavesdropper can hear (see) everything communicated.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private communication possible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Proofs essential.</a:t>
            </a:r>
            <a:endParaRPr lang="en-US" sz="2800" dirty="0"/>
          </a:p>
        </p:txBody>
      </p:sp>
      <p:pic>
        <p:nvPicPr>
          <p:cNvPr id="1434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752600"/>
            <a:ext cx="2209800" cy="1825625"/>
          </a:xfrm>
        </p:spPr>
      </p:pic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3124200" y="2667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00400"/>
            <a:ext cx="11430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4958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616075"/>
            <a:ext cx="21336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295400" y="3581400"/>
            <a:ext cx="153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laptop user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629400" y="3581400"/>
            <a:ext cx="1409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Amazon.com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impossible (false proof)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Eavesdropper has same information about Alice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messages as Bob.</a:t>
            </a:r>
          </a:p>
          <a:p>
            <a:r>
              <a:rPr lang="en-US"/>
              <a:t>Whatever Bob can compute from Alice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messages, so can Eavesdropper.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possible!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Flaw in proof: although Eavesdropper has same information, computation will take too long.</a:t>
            </a:r>
          </a:p>
          <a:p>
            <a:r>
              <a:rPr lang="en-US"/>
              <a:t>Bob can compute decryption much faster.</a:t>
            </a:r>
          </a:p>
          <a:p>
            <a:r>
              <a:rPr lang="en-US"/>
              <a:t>How can task be easier for Bob?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tool:  1-way function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•  Easy to compute, hard to invert.</a:t>
            </a:r>
          </a:p>
          <a:p>
            <a:r>
              <a:rPr lang="en-US" dirty="0"/>
              <a:t>Toy example:  assume no computers, but large phone book.</a:t>
            </a:r>
          </a:p>
          <a:p>
            <a:r>
              <a:rPr lang="en-US" dirty="0"/>
              <a:t>f(page #)=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/>
              <a:t>phone </a:t>
            </a:r>
            <a:r>
              <a:rPr lang="en-US" dirty="0" smtClean="0"/>
              <a:t>number </a:t>
            </a:r>
            <a:r>
              <a:rPr lang="en-US" dirty="0"/>
              <a:t>on page.</a:t>
            </a:r>
          </a:p>
          <a:p>
            <a:pPr lvl="1"/>
            <a:r>
              <a:rPr lang="en-US" dirty="0"/>
              <a:t>Given page #, easy to find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phone number.</a:t>
            </a:r>
            <a:endParaRPr lang="en-US" dirty="0"/>
          </a:p>
          <a:p>
            <a:pPr lvl="1"/>
            <a:r>
              <a:rPr lang="en-US" dirty="0"/>
              <a:t>Given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phone number, </a:t>
            </a:r>
            <a:r>
              <a:rPr lang="en-US" dirty="0"/>
              <a:t>hard to find page #.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/>
              <a:t>Random Sampling:</a:t>
            </a:r>
            <a:br>
              <a:rPr lang="en-US"/>
            </a:br>
            <a:r>
              <a:rPr lang="en-US"/>
              <a:t>Flipping a Coin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895600"/>
            <a:ext cx="7772400" cy="2743200"/>
          </a:xfrm>
        </p:spPr>
        <p:txBody>
          <a:bodyPr/>
          <a:lstStyle/>
          <a:p>
            <a:r>
              <a:rPr lang="en-US"/>
              <a:t>Flip a fair coin 1000 times.</a:t>
            </a:r>
          </a:p>
          <a:p>
            <a:r>
              <a:rPr lang="en-US"/>
              <a:t># heads is 500 ± 35, with 95% certainty.</a:t>
            </a:r>
          </a:p>
          <a:p>
            <a:r>
              <a:rPr lang="en-US"/>
              <a:t> n coins gives n/2 ± √n.</a:t>
            </a:r>
          </a:p>
          <a:p>
            <a:r>
              <a:rPr lang="en-US"/>
              <a:t>Converges to fraction 1/2 quickly.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tool:  1-way function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•  Easy to compute, hard to invert.</a:t>
            </a:r>
          </a:p>
          <a:p>
            <a:r>
              <a:rPr lang="en-US"/>
              <a:t>Example:  multiplication of 2 primes easy.</a:t>
            </a:r>
          </a:p>
          <a:p>
            <a:pPr>
              <a:buFontTx/>
              <a:buNone/>
            </a:pPr>
            <a:r>
              <a:rPr lang="en-US"/>
              <a:t>		e.g.	97</a:t>
            </a:r>
            <a:r>
              <a:rPr lang="en-US" sz="4000" baseline="30000"/>
              <a:t>.</a:t>
            </a:r>
            <a:r>
              <a:rPr lang="en-US"/>
              <a:t>127=12,319</a:t>
            </a:r>
          </a:p>
          <a:p>
            <a:pPr>
              <a:buFontTx/>
              <a:buNone/>
            </a:pPr>
            <a:r>
              <a:rPr lang="en-US"/>
              <a:t>•  Factoring much harder:  e.g. given 12,319, find its factors.</a:t>
            </a:r>
          </a:p>
          <a:p>
            <a:pPr>
              <a:buFontTx/>
              <a:buNone/>
            </a:pPr>
            <a:r>
              <a:rPr lang="en-US"/>
              <a:t>•  f(p,q) = p</a:t>
            </a:r>
            <a:r>
              <a:rPr lang="en-US" sz="4000" baseline="30000"/>
              <a:t>.</a:t>
            </a:r>
            <a:r>
              <a:rPr lang="en-US"/>
              <a:t>q is a 1-way function.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/>
              <a:t>Public Key Cryptography</a:t>
            </a:r>
            <a:endParaRPr lang="en-US" sz="3200"/>
          </a:p>
        </p:txBody>
      </p:sp>
      <p:pic>
        <p:nvPicPr>
          <p:cNvPr id="11981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279525"/>
            <a:ext cx="2209800" cy="1825625"/>
          </a:xfrm>
        </p:spPr>
      </p:pic>
      <p:sp>
        <p:nvSpPr>
          <p:cNvPr id="119813" name="Line 5"/>
          <p:cNvSpPr>
            <a:spLocks noChangeShapeType="1"/>
          </p:cNvSpPr>
          <p:nvPr/>
        </p:nvSpPr>
        <p:spPr bwMode="auto">
          <a:xfrm>
            <a:off x="3124200" y="2193925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981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143000"/>
            <a:ext cx="21336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1295400" y="5943600"/>
            <a:ext cx="6858000" cy="685800"/>
          </a:xfrm>
        </p:spPr>
        <p:txBody>
          <a:bodyPr/>
          <a:lstStyle/>
          <a:p>
            <a:r>
              <a:rPr lang="en-US" sz="2800"/>
              <a:t>Fast decryption requires knowing p and q.</a:t>
            </a: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5715000" y="3124200"/>
            <a:ext cx="3276600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/>
              <a:t>Bob chooses 2 large primes p,q randomly.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/>
              <a:t>Sets N=p</a:t>
            </a:r>
            <a:r>
              <a:rPr lang="en-US" sz="2800" baseline="24000"/>
              <a:t>.</a:t>
            </a:r>
            <a:r>
              <a:rPr lang="en-US" sz="2800"/>
              <a:t>q.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/>
              <a:t>p,q secret</a:t>
            </a:r>
          </a:p>
          <a:p>
            <a:endParaRPr lang="en-US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 flipH="1">
            <a:off x="3140075" y="5091113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21" name="Text Box 13"/>
          <p:cNvSpPr txBox="1">
            <a:spLocks noChangeArrowheads="1"/>
          </p:cNvSpPr>
          <p:nvPr/>
        </p:nvSpPr>
        <p:spPr bwMode="auto">
          <a:xfrm>
            <a:off x="4419600" y="4572000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N</a:t>
            </a:r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3200400" y="57912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23" name="Text Box 15"/>
          <p:cNvSpPr txBox="1">
            <a:spLocks noChangeArrowheads="1"/>
          </p:cNvSpPr>
          <p:nvPr/>
        </p:nvSpPr>
        <p:spPr bwMode="auto">
          <a:xfrm>
            <a:off x="3429000" y="5257800"/>
            <a:ext cx="2524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Enc(N,message)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 build="p"/>
      <p:bldP spid="119818" grpId="0"/>
      <p:bldP spid="119819" grpId="0" animBg="1"/>
      <p:bldP spid="119821" grpId="0"/>
      <p:bldP spid="119822" grpId="0" animBg="1"/>
      <p:bldP spid="1198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dirty="0" smtClean="0"/>
              <a:t> </a:t>
            </a:r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 smtClean="0"/>
              <a:t>Authentication.</a:t>
            </a:r>
          </a:p>
          <a:p>
            <a:r>
              <a:rPr lang="en-US" dirty="0" smtClean="0"/>
              <a:t>Millionaire’s problem:</a:t>
            </a:r>
          </a:p>
          <a:p>
            <a:pPr lvl="1"/>
            <a:r>
              <a:rPr lang="en-US" dirty="0" smtClean="0"/>
              <a:t>Who’s richer?</a:t>
            </a:r>
          </a:p>
          <a:p>
            <a:pPr lvl="1"/>
            <a:r>
              <a:rPr lang="en-US" dirty="0" smtClean="0"/>
              <a:t>No other information revealed.</a:t>
            </a:r>
            <a:endParaRPr lang="en-US" dirty="0" smtClean="0"/>
          </a:p>
          <a:p>
            <a:r>
              <a:rPr lang="en-US" dirty="0" smtClean="0"/>
              <a:t>Zero </a:t>
            </a:r>
            <a:r>
              <a:rPr lang="en-US" dirty="0" smtClean="0"/>
              <a:t>Knowledge:</a:t>
            </a:r>
          </a:p>
          <a:p>
            <a:pPr lvl="1"/>
            <a:r>
              <a:rPr lang="en-US" dirty="0" smtClean="0"/>
              <a:t>Alice to </a:t>
            </a:r>
            <a:r>
              <a:rPr lang="en-US" dirty="0" smtClean="0"/>
              <a:t>convince </a:t>
            </a:r>
            <a:r>
              <a:rPr lang="en-US" dirty="0" smtClean="0"/>
              <a:t>Bob </a:t>
            </a:r>
            <a:r>
              <a:rPr lang="en-US" dirty="0" smtClean="0"/>
              <a:t>she </a:t>
            </a:r>
            <a:r>
              <a:rPr lang="en-US" dirty="0" smtClean="0"/>
              <a:t>knows password.</a:t>
            </a:r>
          </a:p>
          <a:p>
            <a:pPr lvl="1"/>
            <a:r>
              <a:rPr lang="en-US" dirty="0" smtClean="0"/>
              <a:t>Without revealing </a:t>
            </a:r>
            <a:r>
              <a:rPr lang="en-US" dirty="0" smtClean="0"/>
              <a:t>password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Bob can catch Alice if she </a:t>
            </a:r>
            <a:r>
              <a:rPr lang="en-US" dirty="0" smtClean="0"/>
              <a:t>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89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of Randomness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Randomized algorithms</a:t>
            </a:r>
          </a:p>
          <a:p>
            <a:pPr lvl="1"/>
            <a:r>
              <a:rPr lang="en-US" dirty="0"/>
              <a:t>Random sampling and approximation algorithms</a:t>
            </a:r>
          </a:p>
          <a:p>
            <a:pPr lvl="1"/>
            <a:r>
              <a:rPr lang="en-US" dirty="0"/>
              <a:t>Randomized equality </a:t>
            </a:r>
            <a:r>
              <a:rPr lang="en-US" dirty="0" smtClean="0"/>
              <a:t>testing, </a:t>
            </a:r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  <a:p>
            <a:pPr lvl="1"/>
            <a:r>
              <a:rPr lang="en-US" dirty="0"/>
              <a:t>Many others</a:t>
            </a:r>
          </a:p>
          <a:p>
            <a:r>
              <a:rPr lang="en-US" dirty="0"/>
              <a:t>Monte Carlo simulations</a:t>
            </a:r>
          </a:p>
          <a:p>
            <a:r>
              <a:rPr lang="en-US" dirty="0"/>
              <a:t>Cryptography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Randomness wonderful, but …</a:t>
            </a: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dirty="0"/>
              <a:t>Computers typically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have access to truly random numbers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Example:  exact time of clock</a:t>
            </a:r>
          </a:p>
          <a:p>
            <a:pPr lvl="1"/>
            <a:r>
              <a:rPr lang="en-US" dirty="0" smtClean="0"/>
              <a:t>2:54.9417 gives random number 417.</a:t>
            </a:r>
          </a:p>
          <a:p>
            <a:pPr lvl="1"/>
            <a:r>
              <a:rPr lang="en-US" dirty="0" smtClean="0"/>
              <a:t>But</a:t>
            </a:r>
            <a:r>
              <a:rPr lang="en-US" dirty="0" smtClean="0"/>
              <a:t> </a:t>
            </a:r>
            <a:r>
              <a:rPr lang="en-US" dirty="0" smtClean="0"/>
              <a:t>program may check</a:t>
            </a:r>
            <a:r>
              <a:rPr lang="en-US" dirty="0" smtClean="0"/>
              <a:t> </a:t>
            </a:r>
            <a:r>
              <a:rPr lang="en-US" dirty="0" smtClean="0"/>
              <a:t>clock in regular </a:t>
            </a:r>
            <a:r>
              <a:rPr lang="en-US" dirty="0" smtClean="0"/>
              <a:t>pattern.</a:t>
            </a:r>
            <a:endParaRPr lang="en-US" dirty="0"/>
          </a:p>
          <a:p>
            <a:r>
              <a:rPr lang="en-US" dirty="0"/>
              <a:t>What to do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Randomness Necessary?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Essential for cryptography:  if secret key not random, Eavesdropper could learn it.</a:t>
            </a:r>
          </a:p>
          <a:p>
            <a:pPr>
              <a:lnSpc>
                <a:spcPct val="90000"/>
              </a:lnSpc>
            </a:pPr>
            <a:r>
              <a:rPr lang="en-US"/>
              <a:t>Unclear for algorithms.</a:t>
            </a:r>
          </a:p>
          <a:p>
            <a:pPr lvl="1">
              <a:lnSpc>
                <a:spcPct val="90000"/>
              </a:lnSpc>
            </a:pPr>
            <a:r>
              <a:rPr lang="en-US"/>
              <a:t>Example:  perhaps a clever deterministic algorithm for equality testing.</a:t>
            </a:r>
          </a:p>
          <a:p>
            <a:pPr>
              <a:lnSpc>
                <a:spcPct val="90000"/>
              </a:lnSpc>
            </a:pPr>
            <a:r>
              <a:rPr lang="en-US"/>
              <a:t>Major open question in field:  does every efficient randomized algorithm have an efficient deterministic counterpart?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minimal randomness requirement?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we eliminate randomness completely?</a:t>
            </a:r>
          </a:p>
          <a:p>
            <a:r>
              <a:rPr lang="en-US" dirty="0"/>
              <a:t>If not:</a:t>
            </a:r>
          </a:p>
          <a:p>
            <a:pPr lvl="1"/>
            <a:r>
              <a:rPr lang="en-US" sz="3200" dirty="0"/>
              <a:t>Can we minimize </a:t>
            </a:r>
            <a:r>
              <a:rPr lang="en-US" sz="3200" i="1" dirty="0"/>
              <a:t>quantity</a:t>
            </a:r>
            <a:r>
              <a:rPr lang="en-US" sz="3200" dirty="0"/>
              <a:t> of randomness?</a:t>
            </a:r>
          </a:p>
          <a:p>
            <a:pPr lvl="1"/>
            <a:r>
              <a:rPr lang="en-US" sz="3200" dirty="0"/>
              <a:t>Can we minimize </a:t>
            </a:r>
            <a:r>
              <a:rPr lang="en-US" sz="3200" i="1" dirty="0"/>
              <a:t>quality</a:t>
            </a:r>
            <a:r>
              <a:rPr lang="en-US" sz="3200" dirty="0"/>
              <a:t> of randomness?</a:t>
            </a:r>
          </a:p>
          <a:p>
            <a:pPr lvl="2"/>
            <a:r>
              <a:rPr lang="en-US" sz="2800" dirty="0"/>
              <a:t>What does this mean?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minimal randomness requirement?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we eliminate randomness completely?</a:t>
            </a:r>
          </a:p>
          <a:p>
            <a:r>
              <a:rPr lang="en-US"/>
              <a:t>If not:</a:t>
            </a:r>
          </a:p>
          <a:p>
            <a:pPr lvl="1"/>
            <a:r>
              <a:rPr lang="en-US" sz="3200"/>
              <a:t>Can we minimize </a:t>
            </a:r>
            <a:r>
              <a:rPr lang="en-US" sz="3200" i="1"/>
              <a:t>quantity</a:t>
            </a:r>
            <a:r>
              <a:rPr lang="en-US" sz="3200"/>
              <a:t> of randomness?</a:t>
            </a:r>
          </a:p>
          <a:p>
            <a:pPr lvl="2"/>
            <a:r>
              <a:rPr lang="en-US" sz="3200" b="1"/>
              <a:t>Pseudorandom generator</a:t>
            </a:r>
          </a:p>
          <a:p>
            <a:pPr lvl="1"/>
            <a:r>
              <a:rPr lang="en-US" sz="3200"/>
              <a:t>Can we minimize </a:t>
            </a:r>
            <a:r>
              <a:rPr lang="en-US" sz="3200" i="1"/>
              <a:t>quality</a:t>
            </a:r>
            <a:r>
              <a:rPr lang="en-US" sz="3200"/>
              <a:t> of randomness?</a:t>
            </a:r>
          </a:p>
          <a:p>
            <a:pPr lvl="2"/>
            <a:r>
              <a:rPr lang="en-US" sz="3200" b="1"/>
              <a:t>Randomness extractor</a:t>
            </a:r>
            <a:endParaRPr lang="en-US" sz="2800" b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Pseudorandom Numbers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685800"/>
          </a:xfrm>
        </p:spPr>
        <p:txBody>
          <a:bodyPr/>
          <a:lstStyle/>
          <a:p>
            <a:r>
              <a:rPr lang="en-US" sz="2800"/>
              <a:t>Computers rely on pseudorandom generators: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048000" y="2971800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PRG</a:t>
            </a:r>
            <a:endParaRPr lang="en-US" sz="2400"/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1073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71294</a:t>
            </a: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1828800" y="3429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4038600" y="3429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4800600" y="3168650"/>
            <a:ext cx="338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141592653589793238</a:t>
            </a: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533400" y="3810000"/>
            <a:ext cx="1878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short random</a:t>
            </a:r>
          </a:p>
          <a:p>
            <a:r>
              <a:rPr lang="en-US" sz="2400"/>
              <a:t>      string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4876800" y="3733800"/>
            <a:ext cx="30781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long </a:t>
            </a:r>
            <a:r>
              <a:rPr lang="ja-JP" altLang="en-US" sz="2400">
                <a:latin typeface="Arial"/>
              </a:rPr>
              <a:t>“</a:t>
            </a:r>
            <a:r>
              <a:rPr lang="en-US" sz="2400"/>
              <a:t>random-enough</a:t>
            </a:r>
            <a:r>
              <a:rPr lang="ja-JP" altLang="en-US" sz="2400">
                <a:latin typeface="Arial"/>
              </a:rPr>
              <a:t>”</a:t>
            </a:r>
            <a:endParaRPr lang="en-US" sz="2400"/>
          </a:p>
          <a:p>
            <a:r>
              <a:rPr lang="en-US" sz="2400"/>
              <a:t>	string</a:t>
            </a: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1295400" y="5181600"/>
            <a:ext cx="6075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What does </a:t>
            </a:r>
            <a:r>
              <a:rPr lang="ja-JP" altLang="en-US" sz="3200">
                <a:latin typeface="Arial"/>
              </a:rPr>
              <a:t>“</a:t>
            </a:r>
            <a:r>
              <a:rPr lang="en-US" sz="3200"/>
              <a:t>random enough</a:t>
            </a:r>
            <a:r>
              <a:rPr lang="ja-JP" altLang="en-US" sz="3200">
                <a:latin typeface="Arial"/>
              </a:rPr>
              <a:t>”</a:t>
            </a:r>
            <a:r>
              <a:rPr lang="en-US" sz="3200"/>
              <a:t> mean?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Classical Approach to PRGs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PRG good if passes certain ad hoc tests.</a:t>
            </a:r>
          </a:p>
          <a:p>
            <a:pPr lvl="1">
              <a:lnSpc>
                <a:spcPct val="90000"/>
              </a:lnSpc>
            </a:pPr>
            <a:r>
              <a:rPr lang="en-US"/>
              <a:t>Example:  frequency of each digit ≈ 1/10.</a:t>
            </a:r>
          </a:p>
          <a:p>
            <a:pPr lvl="2">
              <a:lnSpc>
                <a:spcPct val="90000"/>
              </a:lnSpc>
            </a:pPr>
            <a:r>
              <a:rPr lang="en-US"/>
              <a:t>But:  012345678901234567890123456789</a:t>
            </a:r>
          </a:p>
          <a:p>
            <a:pPr>
              <a:lnSpc>
                <a:spcPct val="90000"/>
              </a:lnSpc>
            </a:pPr>
            <a:r>
              <a:rPr lang="en-US"/>
              <a:t>Failures of PRGs reported: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609600" y="52578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2133600" y="4191000"/>
            <a:ext cx="429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95% confidence intervals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981200" y="4953000"/>
            <a:ext cx="46402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/>
              <a:t>(      )    (        )  (           )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1965325" y="5729288"/>
            <a:ext cx="4303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PRG1        PRG2         PRG3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  <p:bldP spid="63492" grpId="0" animBg="1"/>
      <p:bldP spid="63493" grpId="0"/>
      <p:bldP spid="63494" grpId="0"/>
      <p:bldP spid="634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Cooking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Sautéing onion:</a:t>
            </a:r>
          </a:p>
          <a:p>
            <a:endParaRPr lang="en-US"/>
          </a:p>
          <a:p>
            <a:r>
              <a:rPr lang="en-US"/>
              <a:t>Expect half time on each side.</a:t>
            </a:r>
          </a:p>
          <a:p>
            <a:endParaRPr lang="en-US"/>
          </a:p>
          <a:p>
            <a:r>
              <a:rPr lang="en-US"/>
              <a:t>Random sautéing works well.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dirty="0" smtClean="0"/>
              <a:t>Pairwise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800600"/>
          </a:xfrm>
        </p:spPr>
        <p:txBody>
          <a:bodyPr/>
          <a:lstStyle/>
          <a:p>
            <a:r>
              <a:rPr lang="en-US" dirty="0" smtClean="0"/>
              <a:t>Every pair of random variables independent.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514600"/>
            <a:ext cx="5651500" cy="284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5715000"/>
            <a:ext cx="62103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884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PRG maps k bits to 2</a:t>
            </a:r>
            <a:r>
              <a:rPr lang="en-US" baseline="30000" dirty="0" smtClean="0"/>
              <a:t>k</a:t>
            </a:r>
            <a:r>
              <a:rPr lang="en-US" dirty="0" smtClean="0"/>
              <a:t> – 1 bits.</a:t>
            </a:r>
          </a:p>
          <a:p>
            <a:r>
              <a:rPr lang="en-US" dirty="0" smtClean="0"/>
              <a:t>Very useful tool.</a:t>
            </a:r>
          </a:p>
          <a:p>
            <a:r>
              <a:rPr lang="en-US" dirty="0" smtClean="0"/>
              <a:t>But:  fails in many situations</a:t>
            </a:r>
          </a:p>
          <a:p>
            <a:pPr lvl="1"/>
            <a:r>
              <a:rPr lang="en-US" dirty="0" smtClean="0"/>
              <a:t>E.g., Parity.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33600"/>
            <a:ext cx="75057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54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/>
              <a:t>Modern Approach to PRGs</a:t>
            </a:r>
            <a:br>
              <a:rPr lang="en-US"/>
            </a:br>
            <a:r>
              <a:rPr lang="en-US" sz="3200"/>
              <a:t>[Blum-Micali, Yao]</a:t>
            </a:r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419600" y="3124200"/>
            <a:ext cx="1371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/>
              <a:t>Alg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419600" y="4572000"/>
            <a:ext cx="1371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/>
              <a:t>Alg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822325" y="3398838"/>
            <a:ext cx="1425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random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838200" y="4800600"/>
            <a:ext cx="25765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pseudorandom</a:t>
            </a: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35052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590800" y="3657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629400" y="3886200"/>
            <a:ext cx="1606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≈ same</a:t>
            </a:r>
          </a:p>
          <a:p>
            <a:r>
              <a:rPr lang="en-US" sz="3200"/>
              <a:t>behavior</a:t>
            </a:r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5791200" y="3657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5791200" y="5181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09600" y="1981200"/>
            <a:ext cx="77803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Require PRG to </a:t>
            </a:r>
            <a:r>
              <a:rPr lang="ja-JP" altLang="en-US" sz="3200">
                <a:latin typeface="Arial"/>
              </a:rPr>
              <a:t>“</a:t>
            </a:r>
            <a:r>
              <a:rPr lang="en-US" sz="3200"/>
              <a:t>fool</a:t>
            </a:r>
            <a:r>
              <a:rPr lang="ja-JP" altLang="en-US" sz="3200">
                <a:latin typeface="Arial"/>
              </a:rPr>
              <a:t>”</a:t>
            </a:r>
            <a:r>
              <a:rPr lang="en-US" sz="3200"/>
              <a:t> all efficient algorithms.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Modern Approach to PRGs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Hard functions give PRGs </a:t>
            </a:r>
            <a:r>
              <a:rPr lang="en-US" sz="2800" dirty="0" smtClean="0"/>
              <a:t>[Nisan-</a:t>
            </a:r>
            <a:r>
              <a:rPr lang="en-US" sz="2800" dirty="0" err="1" smtClean="0"/>
              <a:t>Wigderson</a:t>
            </a:r>
            <a:r>
              <a:rPr lang="en-US" sz="2800" dirty="0" smtClean="0"/>
              <a:t>]</a:t>
            </a:r>
          </a:p>
          <a:p>
            <a:r>
              <a:rPr lang="en-US" dirty="0" smtClean="0"/>
              <a:t>What if no assumption?</a:t>
            </a:r>
          </a:p>
          <a:p>
            <a:r>
              <a:rPr lang="en-US" dirty="0" smtClean="0"/>
              <a:t>Unsolved </a:t>
            </a:r>
            <a:r>
              <a:rPr lang="en-US" dirty="0"/>
              <a:t>and very difficult:  related to $1,000,000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NP = P?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question.</a:t>
            </a:r>
          </a:p>
          <a:p>
            <a:r>
              <a:rPr lang="en-US" dirty="0"/>
              <a:t>Can construct PRGs which fool restricted classes of algorithms, without assumptions.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Quality:  Weakly Random Sources</a:t>
            </a: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What if only source of randomness is defective?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Weakly random number between 1 and 1000:  each has probability ≤ 1/100.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</a:t>
            </a:r>
            <a:r>
              <a:rPr lang="ja-JP" altLang="en-US" sz="2800" dirty="0">
                <a:latin typeface="Arial"/>
              </a:rPr>
              <a:t>’</a:t>
            </a:r>
            <a:r>
              <a:rPr lang="en-US" sz="2800" dirty="0"/>
              <a:t>t use weakly random sources directly.</a:t>
            </a:r>
          </a:p>
        </p:txBody>
      </p:sp>
      <p:graphicFrame>
        <p:nvGraphicFramePr>
          <p:cNvPr id="77829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1524000"/>
          <a:ext cx="423227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0" name="Chart" r:id="rId4" imgW="3810000" imgH="4114800" progId="MSGraph.Chart.8">
                  <p:embed followColorScheme="full"/>
                </p:oleObj>
              </mc:Choice>
              <mc:Fallback>
                <p:oleObj name="Chart" r:id="rId4" imgW="3810000" imgH="4114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524000"/>
                        <a:ext cx="4232275" cy="45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  <p:bldOleChart spid="7782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</a:t>
            </a: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4267200" y="2438400"/>
            <a:ext cx="1143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Ext</a:t>
            </a:r>
          </a:p>
        </p:txBody>
      </p:sp>
      <p:sp>
        <p:nvSpPr>
          <p:cNvPr id="76804" name="Line 4"/>
          <p:cNvSpPr>
            <a:spLocks noChangeShapeType="1"/>
          </p:cNvSpPr>
          <p:nvPr/>
        </p:nvSpPr>
        <p:spPr bwMode="auto">
          <a:xfrm>
            <a:off x="990600" y="2895600"/>
            <a:ext cx="3276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2498725" y="2879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2133600" y="2362200"/>
            <a:ext cx="1344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very long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1828800" y="2895600"/>
            <a:ext cx="214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weakly random</a:t>
            </a:r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>
            <a:off x="5410200" y="2895600"/>
            <a:ext cx="2228850" cy="15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6248400" y="2438400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long</a:t>
            </a: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5486400" y="2895600"/>
            <a:ext cx="207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almost random</a:t>
            </a: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2667000" y="4267200"/>
            <a:ext cx="3740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Problem:  impossible.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Solution:  Extractor</a:t>
            </a:r>
            <a:br>
              <a:rPr lang="en-US"/>
            </a:br>
            <a:r>
              <a:rPr lang="en-US" sz="3200"/>
              <a:t>[Nisan-Zuckerman]</a:t>
            </a:r>
            <a:endParaRPr lang="en-US"/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4267200" y="3505200"/>
            <a:ext cx="1143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Ext</a:t>
            </a: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990600" y="3962400"/>
            <a:ext cx="3276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498725" y="39465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133600" y="3429000"/>
            <a:ext cx="1344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very long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1828800" y="3962400"/>
            <a:ext cx="214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weakly random</a:t>
            </a:r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5410200" y="3962400"/>
            <a:ext cx="2228850" cy="15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6248400" y="3505200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long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5486400" y="3962400"/>
            <a:ext cx="207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almost random</a:t>
            </a:r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>
            <a:off x="4800600" y="2743200"/>
            <a:ext cx="0" cy="762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038600" y="28194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short</a:t>
            </a: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4800600" y="2819400"/>
            <a:ext cx="184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truly random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of Extractors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Sometimes can eliminate true randomness by cycling over all possibilities.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Many unexpected applications to variety of areas.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Useful </a:t>
            </a:r>
            <a:r>
              <a:rPr lang="en-US" dirty="0"/>
              <a:t>even when no weakly random source apparently present.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Caveat</a:t>
            </a:r>
            <a:r>
              <a:rPr lang="en-US" dirty="0"/>
              <a:t>:  strong in theory but practical variants weaker.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Extractors in Cryptography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42672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Alice and Bob know N = secret 100 digit #</a:t>
            </a:r>
          </a:p>
          <a:p>
            <a:pPr>
              <a:lnSpc>
                <a:spcPct val="90000"/>
              </a:lnSpc>
            </a:pPr>
            <a:r>
              <a:rPr lang="en-US" sz="2800"/>
              <a:t>Eavesdropper knows 40 digits of N.</a:t>
            </a:r>
          </a:p>
          <a:p>
            <a:pPr>
              <a:lnSpc>
                <a:spcPct val="90000"/>
              </a:lnSpc>
            </a:pPr>
            <a:r>
              <a:rPr lang="en-US" sz="2800"/>
              <a:t>Alice and Bob don</a:t>
            </a:r>
            <a:r>
              <a:rPr lang="ja-JP" altLang="en-US" sz="2800">
                <a:latin typeface="Arial"/>
              </a:rPr>
              <a:t>’</a:t>
            </a:r>
            <a:r>
              <a:rPr lang="en-US" sz="2800"/>
              <a:t>t know which 40 digits.</a:t>
            </a:r>
          </a:p>
          <a:p>
            <a:pPr>
              <a:lnSpc>
                <a:spcPct val="90000"/>
              </a:lnSpc>
            </a:pPr>
            <a:r>
              <a:rPr lang="en-US" sz="2800"/>
              <a:t>Can they obtain a shorter secret unknown to Eve?</a:t>
            </a:r>
          </a:p>
        </p:txBody>
      </p:sp>
      <p:pic>
        <p:nvPicPr>
          <p:cNvPr id="5837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752600"/>
            <a:ext cx="2209800" cy="1825625"/>
          </a:xfrm>
        </p:spPr>
      </p:pic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3048000" y="25908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00400"/>
            <a:ext cx="1143000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44958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616075"/>
            <a:ext cx="21336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Extractors in Cryptography</a:t>
            </a:r>
            <a:br>
              <a:rPr lang="en-US"/>
            </a:br>
            <a:r>
              <a:rPr lang="en-US" sz="3200"/>
              <a:t>[Bennett-Brassard-Roberts, Lu, Vadhan]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Eve knows 40 digits of N = 100 digits.</a:t>
            </a:r>
          </a:p>
          <a:p>
            <a:r>
              <a:rPr lang="en-US"/>
              <a:t>To Eve, N is weakly random:</a:t>
            </a:r>
          </a:p>
          <a:p>
            <a:pPr lvl="1"/>
            <a:r>
              <a:rPr lang="en-US" sz="3200"/>
              <a:t>Each number has probability ≤ 10</a:t>
            </a:r>
            <a:r>
              <a:rPr lang="en-US" sz="3200" baseline="30000"/>
              <a:t>-60</a:t>
            </a:r>
            <a:r>
              <a:rPr lang="en-US" sz="3200"/>
              <a:t>.</a:t>
            </a:r>
          </a:p>
          <a:p>
            <a:r>
              <a:rPr lang="en-US"/>
              <a:t>Alice and Bob can use extractors to obtain a 50 digit secret number, which appears almost random to Eve.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sz="half" idx="1"/>
            <p:extLst>
              <p:ext uri="{D42A27DB-BD31-4B8C-83A1-F6EECF244321}">
                <p14:modId xmlns:p14="http://schemas.microsoft.com/office/powerpoint/2010/main" val="654470211"/>
              </p:ext>
            </p:extLst>
          </p:nvPr>
        </p:nvGraphicFramePr>
        <p:xfrm>
          <a:off x="508000" y="1193800"/>
          <a:ext cx="4124325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88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4038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Do you favor legalizing gay marriage?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Gallup Poll</a:t>
            </a:r>
            <a:r>
              <a:rPr lang="en-US" sz="2400" dirty="0"/>
              <a:t>, </a:t>
            </a:r>
            <a:r>
              <a:rPr lang="en-US" sz="2400" dirty="0" smtClean="0"/>
              <a:t>May 5-8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Margin of error = </a:t>
            </a:r>
            <a:r>
              <a:rPr lang="en-US" sz="2400" dirty="0"/>
              <a:t>4</a:t>
            </a:r>
            <a:r>
              <a:rPr lang="en-US" sz="2400" dirty="0" smtClean="0"/>
              <a:t>%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95% confidence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Sample size = </a:t>
            </a:r>
            <a:r>
              <a:rPr lang="en-US" sz="2400" dirty="0" smtClean="0"/>
              <a:t>1,018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Huge population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Sample size independent of population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Extractor-Based PRGs for Random Sampling</a:t>
            </a:r>
            <a:br>
              <a:rPr lang="en-US"/>
            </a:br>
            <a:r>
              <a:rPr lang="en-US" sz="3200"/>
              <a:t>[Zuckerman]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95800"/>
            <a:ext cx="7772400" cy="1828800"/>
          </a:xfrm>
        </p:spPr>
        <p:txBody>
          <a:bodyPr/>
          <a:lstStyle/>
          <a:p>
            <a:r>
              <a:rPr lang="en-US"/>
              <a:t>Nearly optimal number of random bits.</a:t>
            </a:r>
          </a:p>
          <a:p>
            <a:r>
              <a:rPr lang="en-US"/>
              <a:t>Downside:  need more samples for same error.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673475" y="2911475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PRG</a:t>
            </a:r>
            <a:endParaRPr lang="en-US" sz="2400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1463675" y="3368675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4587875" y="336867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 flipV="1">
            <a:off x="4587875" y="3063875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>
            <a:off x="4587875" y="3368675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V="1">
            <a:off x="4587875" y="2759075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4587875" y="3368675"/>
            <a:ext cx="1371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6324600" y="2667000"/>
            <a:ext cx="15890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 n digits</a:t>
            </a:r>
          </a:p>
          <a:p>
            <a:r>
              <a:rPr lang="en-US" sz="2400"/>
              <a:t> per sample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1524000" y="2895600"/>
            <a:ext cx="162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1.01n digits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/>
              <a:t>Other Applications of Extractors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PRGs for Space-Bounded Computation [Nisan-Z]</a:t>
            </a:r>
          </a:p>
          <a:p>
            <a:pPr>
              <a:lnSpc>
                <a:spcPct val="90000"/>
              </a:lnSpc>
            </a:pPr>
            <a:r>
              <a:rPr lang="en-US" sz="2800"/>
              <a:t>Highly-connected networks [Wigderson-Z]</a:t>
            </a:r>
          </a:p>
          <a:p>
            <a:pPr>
              <a:lnSpc>
                <a:spcPct val="90000"/>
              </a:lnSpc>
            </a:pPr>
            <a:r>
              <a:rPr lang="en-US" sz="2800"/>
              <a:t>Coding theory [Ta-Shma-Z]</a:t>
            </a:r>
          </a:p>
          <a:p>
            <a:pPr>
              <a:lnSpc>
                <a:spcPct val="90000"/>
              </a:lnSpc>
            </a:pPr>
            <a:r>
              <a:rPr lang="en-US" sz="2800"/>
              <a:t>Hardness of approximation [Z, Mossel-Umans]</a:t>
            </a:r>
          </a:p>
          <a:p>
            <a:pPr>
              <a:lnSpc>
                <a:spcPct val="90000"/>
              </a:lnSpc>
            </a:pPr>
            <a:r>
              <a:rPr lang="en-US" sz="2800"/>
              <a:t>Efficient deterministic sorting [Pippenger]</a:t>
            </a:r>
          </a:p>
          <a:p>
            <a:pPr>
              <a:lnSpc>
                <a:spcPct val="90000"/>
              </a:lnSpc>
            </a:pPr>
            <a:r>
              <a:rPr lang="en-US" sz="2800"/>
              <a:t>Time-storage tradeoffs [Sipser]</a:t>
            </a:r>
          </a:p>
          <a:p>
            <a:pPr>
              <a:lnSpc>
                <a:spcPct val="90000"/>
              </a:lnSpc>
            </a:pPr>
            <a:r>
              <a:rPr lang="en-US" sz="2800"/>
              <a:t>Implicit data structures [Fiat-Naor, Z]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dirty="0"/>
              <a:t>Randomness extremely useful in CS:</a:t>
            </a:r>
          </a:p>
          <a:p>
            <a:pPr lvl="1"/>
            <a:r>
              <a:rPr lang="en-US" dirty="0" smtClean="0"/>
              <a:t>Algorithms</a:t>
            </a:r>
            <a:endParaRPr lang="en-US" dirty="0"/>
          </a:p>
          <a:p>
            <a:pPr lvl="1"/>
            <a:r>
              <a:rPr lang="en-US" dirty="0" smtClean="0"/>
              <a:t>Monte </a:t>
            </a:r>
            <a:r>
              <a:rPr lang="en-US" dirty="0"/>
              <a:t>Carlo </a:t>
            </a:r>
            <a:r>
              <a:rPr lang="en-US" dirty="0" smtClean="0"/>
              <a:t>simulations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ryptography</a:t>
            </a:r>
            <a:r>
              <a:rPr lang="en-US" dirty="0"/>
              <a:t>.</a:t>
            </a:r>
          </a:p>
          <a:p>
            <a:r>
              <a:rPr lang="en-US" dirty="0"/>
              <a:t>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need a lot of true randomness:</a:t>
            </a:r>
          </a:p>
          <a:p>
            <a:pPr lvl="1"/>
            <a:r>
              <a:rPr lang="en-US" dirty="0"/>
              <a:t>Short truly random string:  PRG.</a:t>
            </a:r>
          </a:p>
          <a:p>
            <a:pPr lvl="1"/>
            <a:r>
              <a:rPr lang="en-US" dirty="0"/>
              <a:t>Long weakly random string:  extractor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dirty="0" smtClean="0"/>
              <a:t>Theoretical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dirty="0" smtClean="0"/>
              <a:t>Mathematical aspects of CS.</a:t>
            </a:r>
          </a:p>
          <a:p>
            <a:r>
              <a:rPr lang="en-US" dirty="0" smtClean="0"/>
              <a:t>Algorithms and complexity.</a:t>
            </a:r>
          </a:p>
          <a:p>
            <a:r>
              <a:rPr lang="en-US" dirty="0" smtClean="0"/>
              <a:t>Complexity includes study of and nontrivial connections among:</a:t>
            </a:r>
          </a:p>
          <a:p>
            <a:pPr lvl="1"/>
            <a:r>
              <a:rPr lang="en-US" dirty="0" err="1"/>
              <a:t>Intractibility</a:t>
            </a:r>
            <a:endParaRPr lang="en-US" dirty="0"/>
          </a:p>
          <a:p>
            <a:pPr lvl="1"/>
            <a:r>
              <a:rPr lang="en-US" dirty="0" err="1" smtClean="0"/>
              <a:t>Pseudorandomness</a:t>
            </a:r>
            <a:endParaRPr lang="en-US" dirty="0" smtClean="0"/>
          </a:p>
          <a:p>
            <a:pPr lvl="1"/>
            <a:r>
              <a:rPr lang="en-US" dirty="0" smtClean="0"/>
              <a:t>Cryptography</a:t>
            </a:r>
          </a:p>
          <a:p>
            <a:pPr lvl="1"/>
            <a:r>
              <a:rPr lang="en-US" dirty="0" smtClean="0"/>
              <a:t>Coding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855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82600" y="384175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Error Correcting Codes</a:t>
            </a:r>
            <a:br>
              <a:rPr lang="en-US" sz="3600">
                <a:latin typeface="Comic Sans MS" charset="0"/>
              </a:rPr>
            </a:br>
            <a:endParaRPr lang="en-US" sz="3600">
              <a:latin typeface="Comic Sans MS" charset="0"/>
            </a:endParaRPr>
          </a:p>
        </p:txBody>
      </p:sp>
      <p:pic>
        <p:nvPicPr>
          <p:cNvPr id="16387" name="Picture 3" descr="play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2335213"/>
            <a:ext cx="1382712" cy="184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play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2368550"/>
            <a:ext cx="2463800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2439988" y="2738438"/>
            <a:ext cx="3917950" cy="806450"/>
          </a:xfrm>
          <a:prstGeom prst="leftRightArrow">
            <a:avLst>
              <a:gd name="adj1" fmla="val 50000"/>
              <a:gd name="adj2" fmla="val 97165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09318" name="Picture 6" descr="pira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513" y="2103438"/>
            <a:ext cx="1768475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9319" name="Text Box 7"/>
          <p:cNvSpPr txBox="1">
            <a:spLocks noChangeArrowheads="1"/>
          </p:cNvSpPr>
          <p:nvPr/>
        </p:nvSpPr>
        <p:spPr bwMode="auto">
          <a:xfrm>
            <a:off x="423863" y="1239838"/>
            <a:ext cx="76041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Communication over a Noisy Channel:</a:t>
            </a:r>
          </a:p>
        </p:txBody>
      </p:sp>
      <p:sp>
        <p:nvSpPr>
          <p:cNvPr id="909320" name="Text Box 8"/>
          <p:cNvSpPr txBox="1">
            <a:spLocks noChangeArrowheads="1"/>
          </p:cNvSpPr>
          <p:nvPr/>
        </p:nvSpPr>
        <p:spPr bwMode="auto">
          <a:xfrm>
            <a:off x="423863" y="4695825"/>
            <a:ext cx="85264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Adversary corrupts 10% of the bits.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Problem:</a:t>
            </a:r>
            <a:r>
              <a:rPr lang="en-US" sz="2800" dirty="0">
                <a:solidFill>
                  <a:srgbClr val="FFFF00"/>
                </a:solidFill>
                <a:latin typeface="Comic Sans MS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Recover the (entire) message.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Solution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:</a:t>
            </a:r>
            <a:r>
              <a:rPr lang="en-US" sz="28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 </a:t>
            </a:r>
            <a:r>
              <a:rPr 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charset="0"/>
              </a:rPr>
              <a:t>Introduce redundancy</a:t>
            </a:r>
            <a:r>
              <a:rPr lang="en-US" sz="2800" dirty="0">
                <a:solidFill>
                  <a:srgbClr val="00FF00"/>
                </a:solidFill>
                <a:latin typeface="Comic Sans MS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68141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en-US">
                <a:latin typeface="Comic Sans MS" charset="0"/>
              </a:rPr>
              <a:t>Error-Correcting Codes</a:t>
            </a:r>
          </a:p>
        </p:txBody>
      </p:sp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4038600" y="3124200"/>
            <a:ext cx="1427163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Comic Sans MS" charset="0"/>
              </a:rPr>
              <a:t>Cellphones</a:t>
            </a:r>
          </a:p>
        </p:txBody>
      </p:sp>
      <p:pic>
        <p:nvPicPr>
          <p:cNvPr id="18436" name="Picture 6" descr="satelli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810000"/>
            <a:ext cx="259080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3678238" y="5791200"/>
            <a:ext cx="2492375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Comic Sans MS" charset="0"/>
              </a:rPr>
              <a:t>Satellite Broadcast</a:t>
            </a:r>
          </a:p>
        </p:txBody>
      </p:sp>
      <p:grpSp>
        <p:nvGrpSpPr>
          <p:cNvPr id="18438" name="Group 15"/>
          <p:cNvGrpSpPr>
            <a:grpSpLocks/>
          </p:cNvGrpSpPr>
          <p:nvPr/>
        </p:nvGrpSpPr>
        <p:grpSpPr bwMode="auto">
          <a:xfrm>
            <a:off x="6324600" y="1295400"/>
            <a:ext cx="2590800" cy="2324100"/>
            <a:chOff x="3984" y="816"/>
            <a:chExt cx="1632" cy="1464"/>
          </a:xfrm>
        </p:grpSpPr>
        <p:pic>
          <p:nvPicPr>
            <p:cNvPr id="18447" name="Picture 7" descr="Pathfinder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816"/>
              <a:ext cx="1632" cy="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8" name="Text Box 11"/>
            <p:cNvSpPr txBox="1">
              <a:spLocks noChangeArrowheads="1"/>
            </p:cNvSpPr>
            <p:nvPr/>
          </p:nvSpPr>
          <p:spPr bwMode="auto">
            <a:xfrm>
              <a:off x="4272" y="1776"/>
              <a:ext cx="1195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>
                  <a:latin typeface="Comic Sans MS" charset="0"/>
                </a:rPr>
                <a:t>Deep-space </a:t>
              </a:r>
            </a:p>
            <a:p>
              <a:pPr algn="ctr" eaLnBrk="1" hangingPunct="1"/>
              <a:r>
                <a:rPr lang="en-US" sz="2000">
                  <a:latin typeface="Comic Sans MS" charset="0"/>
                </a:rPr>
                <a:t>communication</a:t>
              </a:r>
            </a:p>
          </p:txBody>
        </p:sp>
      </p:grpSp>
      <p:grpSp>
        <p:nvGrpSpPr>
          <p:cNvPr id="18439" name="Group 12"/>
          <p:cNvGrpSpPr>
            <a:grpSpLocks/>
          </p:cNvGrpSpPr>
          <p:nvPr/>
        </p:nvGrpSpPr>
        <p:grpSpPr bwMode="auto">
          <a:xfrm>
            <a:off x="685800" y="1295400"/>
            <a:ext cx="1981200" cy="2247900"/>
            <a:chOff x="432" y="816"/>
            <a:chExt cx="1104" cy="1377"/>
          </a:xfrm>
        </p:grpSpPr>
        <p:pic>
          <p:nvPicPr>
            <p:cNvPr id="18445" name="Picture 4" descr="Internet-map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816"/>
              <a:ext cx="1104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6" name="Text Box 8"/>
            <p:cNvSpPr txBox="1">
              <a:spLocks noChangeArrowheads="1"/>
            </p:cNvSpPr>
            <p:nvPr/>
          </p:nvSpPr>
          <p:spPr bwMode="auto">
            <a:xfrm>
              <a:off x="576" y="1920"/>
              <a:ext cx="685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aramond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latin typeface="Comic Sans MS" charset="0"/>
                </a:rPr>
                <a:t>Internet</a:t>
              </a:r>
            </a:p>
          </p:txBody>
        </p:sp>
      </p:grpSp>
      <p:sp>
        <p:nvSpPr>
          <p:cNvPr id="18440" name="Text Box 19"/>
          <p:cNvSpPr txBox="1">
            <a:spLocks noChangeArrowheads="1"/>
          </p:cNvSpPr>
          <p:nvPr/>
        </p:nvSpPr>
        <p:spPr bwMode="auto">
          <a:xfrm>
            <a:off x="871538" y="5851525"/>
            <a:ext cx="13922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Comic Sans MS" charset="0"/>
              </a:rPr>
              <a:t>Audio CDs</a:t>
            </a:r>
          </a:p>
        </p:txBody>
      </p:sp>
      <p:pic>
        <p:nvPicPr>
          <p:cNvPr id="18441" name="Picture 29" descr="rd_shippi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3810000"/>
            <a:ext cx="1706562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Text Box 31"/>
          <p:cNvSpPr txBox="1">
            <a:spLocks noChangeArrowheads="1"/>
          </p:cNvSpPr>
          <p:nvPr/>
        </p:nvSpPr>
        <p:spPr bwMode="auto">
          <a:xfrm>
            <a:off x="7315200" y="5943600"/>
            <a:ext cx="137795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bg2"/>
                </a:solidFill>
                <a:latin typeface="Comic Sans MS" charset="0"/>
              </a:rPr>
              <a:t>Bar-codes</a:t>
            </a:r>
          </a:p>
        </p:txBody>
      </p:sp>
      <p:pic>
        <p:nvPicPr>
          <p:cNvPr id="18443" name="Picture 15" descr="Beatles-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9095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6" descr="Cellphon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19200"/>
            <a:ext cx="21336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0088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826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Codes from Polynomials</a:t>
            </a:r>
          </a:p>
        </p:txBody>
      </p:sp>
      <p:sp>
        <p:nvSpPr>
          <p:cNvPr id="913411" name="Line 3"/>
          <p:cNvSpPr>
            <a:spLocks noChangeShapeType="1"/>
          </p:cNvSpPr>
          <p:nvPr/>
        </p:nvSpPr>
        <p:spPr bwMode="auto">
          <a:xfrm flipV="1">
            <a:off x="1828800" y="3429000"/>
            <a:ext cx="0" cy="3048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3412" name="Line 4"/>
          <p:cNvSpPr>
            <a:spLocks noChangeShapeType="1"/>
          </p:cNvSpPr>
          <p:nvPr/>
        </p:nvSpPr>
        <p:spPr bwMode="auto">
          <a:xfrm flipV="1">
            <a:off x="1524000" y="61722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3413" name="Line 5"/>
          <p:cNvSpPr>
            <a:spLocks noChangeShapeType="1"/>
          </p:cNvSpPr>
          <p:nvPr/>
        </p:nvSpPr>
        <p:spPr bwMode="auto">
          <a:xfrm flipV="1">
            <a:off x="1828800" y="3429000"/>
            <a:ext cx="54864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3414" name="Oval 6"/>
          <p:cNvSpPr>
            <a:spLocks noChangeAspect="1" noChangeArrowheads="1"/>
          </p:cNvSpPr>
          <p:nvPr/>
        </p:nvSpPr>
        <p:spPr bwMode="auto">
          <a:xfrm>
            <a:off x="2590800" y="5181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15" name="Oval 7"/>
          <p:cNvSpPr>
            <a:spLocks noChangeAspect="1" noChangeArrowheads="1"/>
          </p:cNvSpPr>
          <p:nvPr/>
        </p:nvSpPr>
        <p:spPr bwMode="auto">
          <a:xfrm>
            <a:off x="3505200" y="4800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16" name="Oval 8"/>
          <p:cNvSpPr>
            <a:spLocks noChangeAspect="1" noChangeArrowheads="1"/>
          </p:cNvSpPr>
          <p:nvPr/>
        </p:nvSpPr>
        <p:spPr bwMode="auto">
          <a:xfrm>
            <a:off x="1676400" y="5562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17" name="Oval 9"/>
          <p:cNvSpPr>
            <a:spLocks noChangeAspect="1" noChangeArrowheads="1"/>
          </p:cNvSpPr>
          <p:nvPr/>
        </p:nvSpPr>
        <p:spPr bwMode="auto">
          <a:xfrm>
            <a:off x="4419600" y="4419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18" name="Oval 10"/>
          <p:cNvSpPr>
            <a:spLocks noChangeAspect="1" noChangeArrowheads="1"/>
          </p:cNvSpPr>
          <p:nvPr/>
        </p:nvSpPr>
        <p:spPr bwMode="auto">
          <a:xfrm>
            <a:off x="5334000" y="4038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19" name="Oval 11"/>
          <p:cNvSpPr>
            <a:spLocks noChangeAspect="1" noChangeArrowheads="1"/>
          </p:cNvSpPr>
          <p:nvPr/>
        </p:nvSpPr>
        <p:spPr bwMode="auto">
          <a:xfrm>
            <a:off x="6248400" y="3657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20" name="Oval 12"/>
          <p:cNvSpPr>
            <a:spLocks noChangeAspect="1" noChangeArrowheads="1"/>
          </p:cNvSpPr>
          <p:nvPr/>
        </p:nvSpPr>
        <p:spPr bwMode="auto">
          <a:xfrm>
            <a:off x="7162800" y="3276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3421" name="Text Box 13"/>
          <p:cNvSpPr txBox="1">
            <a:spLocks noChangeArrowheads="1"/>
          </p:cNvSpPr>
          <p:nvPr/>
        </p:nvSpPr>
        <p:spPr bwMode="auto">
          <a:xfrm>
            <a:off x="1219200" y="1295400"/>
            <a:ext cx="7391400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00"/>
                </a:solidFill>
                <a:latin typeface="Comic Sans MS" charset="0"/>
              </a:rPr>
              <a:t>Encoding:</a:t>
            </a:r>
            <a:r>
              <a:rPr lang="en-US" sz="2800">
                <a:latin typeface="Comic Sans MS" charset="0"/>
              </a:rPr>
              <a:t> </a:t>
            </a:r>
            <a:r>
              <a:rPr lang="en-US" sz="2800">
                <a:solidFill>
                  <a:srgbClr val="00FF00"/>
                </a:solidFill>
                <a:latin typeface="Comic Sans MS" charset="0"/>
              </a:rPr>
              <a:t>Alice wants to send </a:t>
            </a:r>
            <a:r>
              <a:rPr lang="en-US" sz="2800">
                <a:solidFill>
                  <a:srgbClr val="FF9900"/>
                </a:solidFill>
                <a:latin typeface="Comic Sans MS" charset="0"/>
              </a:rPr>
              <a:t>(a,b).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00"/>
                </a:solidFill>
                <a:latin typeface="Comic Sans MS" charset="0"/>
              </a:rPr>
              <a:t>Let </a:t>
            </a:r>
            <a:r>
              <a:rPr lang="en-US" sz="2800">
                <a:solidFill>
                  <a:srgbClr val="FF9900"/>
                </a:solidFill>
                <a:latin typeface="Comic Sans MS" charset="0"/>
              </a:rPr>
              <a:t>L(x) = ax +b</a:t>
            </a:r>
            <a:r>
              <a:rPr lang="en-US" sz="2800">
                <a:solidFill>
                  <a:srgbClr val="00FF00"/>
                </a:solidFill>
                <a:latin typeface="Comic Sans MS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00"/>
                </a:solidFill>
                <a:latin typeface="Comic Sans MS" charset="0"/>
              </a:rPr>
              <a:t>Send </a:t>
            </a:r>
            <a:r>
              <a:rPr lang="en-US" sz="2800">
                <a:solidFill>
                  <a:srgbClr val="FF9900"/>
                </a:solidFill>
                <a:latin typeface="Comic Sans MS" charset="0"/>
              </a:rPr>
              <a:t>L(1), L(2), …, L(7)</a:t>
            </a:r>
            <a:r>
              <a:rPr lang="en-US" sz="2800">
                <a:solidFill>
                  <a:srgbClr val="00FF00"/>
                </a:solidFill>
                <a:latin typeface="Comic Sans MS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899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3411" grpId="0" animBg="1"/>
      <p:bldP spid="913412" grpId="0" animBg="1"/>
      <p:bldP spid="913413" grpId="0" animBg="1"/>
      <p:bldP spid="913413" grpId="1" animBg="1"/>
      <p:bldP spid="913414" grpId="0" animBg="1"/>
      <p:bldP spid="913415" grpId="0" animBg="1"/>
      <p:bldP spid="913416" grpId="0" animBg="1"/>
      <p:bldP spid="913417" grpId="0" animBg="1"/>
      <p:bldP spid="913418" grpId="0" animBg="1"/>
      <p:bldP spid="913419" grpId="0" animBg="1"/>
      <p:bldP spid="91342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Line 2"/>
          <p:cNvSpPr>
            <a:spLocks noChangeShapeType="1"/>
          </p:cNvSpPr>
          <p:nvPr/>
        </p:nvSpPr>
        <p:spPr bwMode="auto">
          <a:xfrm flipV="1">
            <a:off x="1828800" y="3429000"/>
            <a:ext cx="54864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545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4826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Codes from Polynomials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V="1">
            <a:off x="1828800" y="3429000"/>
            <a:ext cx="0" cy="3048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1524000" y="61722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Oval 6"/>
          <p:cNvSpPr>
            <a:spLocks noChangeAspect="1" noChangeArrowheads="1"/>
          </p:cNvSpPr>
          <p:nvPr/>
        </p:nvSpPr>
        <p:spPr bwMode="auto">
          <a:xfrm>
            <a:off x="2590800" y="5181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5463" name="Oval 7"/>
          <p:cNvSpPr>
            <a:spLocks noChangeAspect="1" noChangeArrowheads="1"/>
          </p:cNvSpPr>
          <p:nvPr/>
        </p:nvSpPr>
        <p:spPr bwMode="auto">
          <a:xfrm>
            <a:off x="3505200" y="4800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Oval 8"/>
          <p:cNvSpPr>
            <a:spLocks noChangeAspect="1" noChangeArrowheads="1"/>
          </p:cNvSpPr>
          <p:nvPr/>
        </p:nvSpPr>
        <p:spPr bwMode="auto">
          <a:xfrm>
            <a:off x="1676400" y="5562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Oval 9"/>
          <p:cNvSpPr>
            <a:spLocks noChangeAspect="1" noChangeArrowheads="1"/>
          </p:cNvSpPr>
          <p:nvPr/>
        </p:nvSpPr>
        <p:spPr bwMode="auto">
          <a:xfrm>
            <a:off x="4419600" y="4419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Oval 10"/>
          <p:cNvSpPr>
            <a:spLocks noChangeAspect="1" noChangeArrowheads="1"/>
          </p:cNvSpPr>
          <p:nvPr/>
        </p:nvSpPr>
        <p:spPr bwMode="auto">
          <a:xfrm>
            <a:off x="5334000" y="4038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Oval 11"/>
          <p:cNvSpPr>
            <a:spLocks noChangeAspect="1" noChangeArrowheads="1"/>
          </p:cNvSpPr>
          <p:nvPr/>
        </p:nvSpPr>
        <p:spPr bwMode="auto">
          <a:xfrm>
            <a:off x="6248400" y="3657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5468" name="Oval 12"/>
          <p:cNvSpPr>
            <a:spLocks noChangeAspect="1" noChangeArrowheads="1"/>
          </p:cNvSpPr>
          <p:nvPr/>
        </p:nvSpPr>
        <p:spPr bwMode="auto">
          <a:xfrm>
            <a:off x="7162800" y="3276600"/>
            <a:ext cx="304800" cy="304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5469" name="Text Box 13"/>
          <p:cNvSpPr txBox="1">
            <a:spLocks noChangeArrowheads="1"/>
          </p:cNvSpPr>
          <p:nvPr/>
        </p:nvSpPr>
        <p:spPr bwMode="auto">
          <a:xfrm>
            <a:off x="1219200" y="1295400"/>
            <a:ext cx="739140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00"/>
                </a:solidFill>
                <a:latin typeface="Comic Sans MS" charset="0"/>
              </a:rPr>
              <a:t>Adversary: </a:t>
            </a:r>
            <a:r>
              <a:rPr lang="en-US" sz="2800">
                <a:solidFill>
                  <a:srgbClr val="00FF00"/>
                </a:solidFill>
                <a:latin typeface="Comic Sans MS" charset="0"/>
              </a:rPr>
              <a:t>Corrupts two values.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00"/>
                </a:solidFill>
                <a:latin typeface="Comic Sans MS" charset="0"/>
              </a:rPr>
              <a:t>Decoding: </a:t>
            </a:r>
            <a:r>
              <a:rPr lang="en-US" sz="2800">
                <a:solidFill>
                  <a:srgbClr val="00FF00"/>
                </a:solidFill>
                <a:latin typeface="Comic Sans MS" charset="0"/>
              </a:rPr>
              <a:t>Find the (unique) line that passes through 5 points.</a:t>
            </a:r>
          </a:p>
        </p:txBody>
      </p:sp>
    </p:spTree>
    <p:extLst>
      <p:ext uri="{BB962C8B-B14F-4D97-AF65-F5344CB8AC3E}">
        <p14:creationId xmlns:p14="http://schemas.microsoft.com/office/powerpoint/2010/main" val="2282976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1656E-6 L 0 -0.11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5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55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3469E-6 L 0 0.12211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915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5458" grpId="0" animBg="1"/>
      <p:bldP spid="915463" grpId="0" animBg="1"/>
      <p:bldP spid="91546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dirty="0" smtClean="0"/>
              <a:t>Math in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dirty="0" smtClean="0"/>
              <a:t>Probability</a:t>
            </a:r>
          </a:p>
          <a:p>
            <a:r>
              <a:rPr lang="en-US" dirty="0"/>
              <a:t>D</a:t>
            </a:r>
            <a:r>
              <a:rPr lang="en-US" dirty="0" smtClean="0"/>
              <a:t>iscrete mathematics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raph theory, </a:t>
            </a:r>
            <a:r>
              <a:rPr lang="en-US" dirty="0" err="1" smtClean="0"/>
              <a:t>combinatorics</a:t>
            </a:r>
            <a:r>
              <a:rPr lang="en-US" dirty="0" smtClean="0"/>
              <a:t>, logic</a:t>
            </a:r>
          </a:p>
          <a:p>
            <a:r>
              <a:rPr lang="en-US" dirty="0" smtClean="0"/>
              <a:t>Linear algebra</a:t>
            </a:r>
          </a:p>
          <a:p>
            <a:r>
              <a:rPr lang="en-US" dirty="0" smtClean="0"/>
              <a:t>Number </a:t>
            </a:r>
            <a:r>
              <a:rPr lang="en-US" dirty="0" smtClean="0"/>
              <a:t>theory</a:t>
            </a:r>
          </a:p>
          <a:p>
            <a:pPr lvl="1"/>
            <a:r>
              <a:rPr lang="en-US" dirty="0" smtClean="0"/>
              <a:t>Particularly for cryptography</a:t>
            </a:r>
          </a:p>
          <a:p>
            <a:pPr lvl="1"/>
            <a:r>
              <a:rPr lang="en-US" dirty="0" smtClean="0"/>
              <a:t>G.H. Hardy statement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8119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 dirty="0" smtClean="0"/>
              <a:t>A Professor’s </a:t>
            </a:r>
            <a:r>
              <a:rPr lang="en-US" dirty="0" smtClean="0"/>
              <a:t>Duties at a Research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Also, </a:t>
            </a:r>
            <a:r>
              <a:rPr lang="en-US" dirty="0" smtClean="0"/>
              <a:t>funding</a:t>
            </a:r>
            <a:endParaRPr lang="en-US" dirty="0" smtClean="0"/>
          </a:p>
          <a:p>
            <a:r>
              <a:rPr lang="en-US" dirty="0" smtClean="0"/>
              <a:t>Teaching</a:t>
            </a:r>
          </a:p>
          <a:p>
            <a:pPr lvl="1"/>
            <a:r>
              <a:rPr lang="en-US" dirty="0" smtClean="0"/>
              <a:t>Organized </a:t>
            </a:r>
            <a:r>
              <a:rPr lang="en-US" dirty="0" smtClean="0"/>
              <a:t>classes</a:t>
            </a:r>
            <a:endParaRPr lang="en-US" dirty="0" smtClean="0"/>
          </a:p>
          <a:p>
            <a:pPr lvl="1"/>
            <a:r>
              <a:rPr lang="en-US" dirty="0" smtClean="0"/>
              <a:t>Individualized instruction</a:t>
            </a:r>
            <a:endParaRPr lang="en-US" dirty="0" smtClean="0"/>
          </a:p>
          <a:p>
            <a:r>
              <a:rPr lang="en-US" dirty="0" smtClean="0"/>
              <a:t>Service</a:t>
            </a:r>
          </a:p>
          <a:p>
            <a:pPr lvl="1"/>
            <a:r>
              <a:rPr lang="en-US" dirty="0" smtClean="0"/>
              <a:t>External:  program committees, editorial boards</a:t>
            </a:r>
          </a:p>
          <a:p>
            <a:pPr lvl="1"/>
            <a:r>
              <a:rPr lang="en-US" dirty="0" smtClean="0"/>
              <a:t>Internal:  various committees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535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stock prices </a:t>
            </a:r>
            <a:r>
              <a:rPr lang="en-US" dirty="0" smtClean="0"/>
              <a:t>follow “random walk.”</a:t>
            </a:r>
            <a:endParaRPr lang="en-US" dirty="0" smtClean="0"/>
          </a:p>
          <a:p>
            <a:r>
              <a:rPr lang="en-US" dirty="0" smtClean="0"/>
              <a:t>Best to diversify:  own many stocks.</a:t>
            </a:r>
          </a:p>
          <a:p>
            <a:pPr lvl="1"/>
            <a:r>
              <a:rPr lang="en-US" dirty="0" smtClean="0"/>
              <a:t>Achieve same average return while reducing risk.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74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 dirty="0"/>
              <a:t>Random Sampling in </a:t>
            </a:r>
            <a:r>
              <a:rPr lang="en-US" dirty="0" smtClean="0"/>
              <a:t>CS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Area of region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Pick many random points in square.</a:t>
            </a:r>
          </a:p>
          <a:p>
            <a:r>
              <a:rPr lang="en-US" dirty="0" smtClean="0"/>
              <a:t>Compute fraction r that lie in region.</a:t>
            </a:r>
          </a:p>
          <a:p>
            <a:r>
              <a:rPr lang="en-US" dirty="0" smtClean="0"/>
              <a:t>Area estimate = r </a:t>
            </a:r>
            <a:r>
              <a:rPr lang="en-US" baseline="30000" dirty="0" smtClean="0"/>
              <a:t>.</a:t>
            </a:r>
            <a:r>
              <a:rPr lang="en-US" dirty="0" smtClean="0"/>
              <a:t> Area(square).</a:t>
            </a:r>
            <a:endParaRPr lang="en-US" dirty="0"/>
          </a:p>
        </p:txBody>
      </p:sp>
      <p:pic>
        <p:nvPicPr>
          <p:cNvPr id="2" name="Picture 1" descr="are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371600"/>
            <a:ext cx="47371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/>
              <a:t>Power of randomness:</a:t>
            </a:r>
          </a:p>
          <a:p>
            <a:pPr lvl="1"/>
            <a:r>
              <a:rPr lang="en-US" dirty="0"/>
              <a:t>Randomized algorithms</a:t>
            </a:r>
          </a:p>
          <a:p>
            <a:pPr lvl="1"/>
            <a:r>
              <a:rPr lang="en-US" dirty="0"/>
              <a:t>Monte Carlo simulations</a:t>
            </a:r>
          </a:p>
          <a:p>
            <a:pPr lvl="1"/>
            <a:r>
              <a:rPr lang="en-US" dirty="0"/>
              <a:t>Cryptography (secure computation)</a:t>
            </a:r>
          </a:p>
          <a:p>
            <a:r>
              <a:rPr lang="en-US" dirty="0"/>
              <a:t>Is randomness necessary?</a:t>
            </a:r>
          </a:p>
          <a:p>
            <a:pPr lvl="1"/>
            <a:r>
              <a:rPr lang="en-US" dirty="0"/>
              <a:t>Pseudorandom generators</a:t>
            </a:r>
          </a:p>
          <a:p>
            <a:pPr lvl="1"/>
            <a:r>
              <a:rPr lang="en-US" dirty="0"/>
              <a:t>Randomness </a:t>
            </a:r>
            <a:r>
              <a:rPr lang="en-US" dirty="0" smtClean="0"/>
              <a:t>extractors</a:t>
            </a:r>
          </a:p>
          <a:p>
            <a:r>
              <a:rPr lang="en-US" dirty="0" smtClean="0"/>
              <a:t>Conclusions</a:t>
            </a:r>
            <a:r>
              <a:rPr lang="en-US" dirty="0" smtClean="0"/>
              <a:t>/</a:t>
            </a:r>
            <a:r>
              <a:rPr lang="en-US" dirty="0"/>
              <a:t>c</a:t>
            </a:r>
            <a:r>
              <a:rPr lang="en-US" dirty="0" smtClean="0"/>
              <a:t>oding </a:t>
            </a:r>
            <a:r>
              <a:rPr lang="en-US" dirty="0"/>
              <a:t>t</a:t>
            </a:r>
            <a:r>
              <a:rPr lang="en-US" dirty="0" smtClean="0"/>
              <a:t>heory/miscellaneous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 bit X:  </a:t>
            </a:r>
            <a:r>
              <a:rPr lang="en-US" dirty="0" err="1" smtClean="0"/>
              <a:t>Pr</a:t>
            </a:r>
            <a:r>
              <a:rPr lang="en-US" dirty="0" smtClean="0"/>
              <a:t>[X=0] = </a:t>
            </a:r>
            <a:r>
              <a:rPr lang="en-US" dirty="0" err="1" smtClean="0"/>
              <a:t>Pr</a:t>
            </a:r>
            <a:r>
              <a:rPr lang="en-US" dirty="0" smtClean="0"/>
              <a:t>[X = 1] = ½.</a:t>
            </a:r>
            <a:endParaRPr lang="en-US" dirty="0"/>
          </a:p>
          <a:p>
            <a:r>
              <a:rPr lang="en-US" dirty="0" smtClean="0"/>
              <a:t>Random integer Y in {1,2,…,100}.</a:t>
            </a:r>
          </a:p>
          <a:p>
            <a:pPr lvl="1"/>
            <a:r>
              <a:rPr lang="en-US" dirty="0" smtClean="0"/>
              <a:t>For all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Pr</a:t>
            </a:r>
            <a:r>
              <a:rPr lang="en-US" dirty="0" smtClean="0"/>
              <a:t>[Y=</a:t>
            </a:r>
            <a:r>
              <a:rPr lang="en-US" dirty="0" err="1" smtClean="0"/>
              <a:t>i</a:t>
            </a:r>
            <a:r>
              <a:rPr lang="en-US" dirty="0" smtClean="0"/>
              <a:t>] = 1/100.</a:t>
            </a:r>
          </a:p>
          <a:p>
            <a:r>
              <a:rPr lang="en-US" dirty="0" smtClean="0"/>
              <a:t>Independent random bits X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…X</a:t>
            </a:r>
            <a:r>
              <a:rPr lang="en-US" baseline="-25000" dirty="0" smtClean="0"/>
              <a:t>100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For any </a:t>
            </a:r>
            <a:r>
              <a:rPr lang="en-US" dirty="0" err="1" smtClean="0"/>
              <a:t>i</a:t>
            </a:r>
            <a:r>
              <a:rPr lang="en-US" dirty="0" smtClean="0"/>
              <a:t>, conditioned on all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 except X</a:t>
            </a:r>
            <a:r>
              <a:rPr lang="en-US" baseline="-25000" dirty="0" smtClean="0"/>
              <a:t>i</a:t>
            </a:r>
            <a:r>
              <a:rPr lang="en-US" dirty="0" smtClean="0"/>
              <a:t>, still X</a:t>
            </a:r>
            <a:r>
              <a:rPr lang="en-US" baseline="-25000" dirty="0" smtClean="0"/>
              <a:t>i</a:t>
            </a:r>
            <a:r>
              <a:rPr lang="en-US" dirty="0" smtClean="0"/>
              <a:t> is a random bit.</a:t>
            </a:r>
          </a:p>
          <a:p>
            <a:pPr lvl="1"/>
            <a:r>
              <a:rPr lang="en-US" dirty="0" smtClean="0"/>
              <a:t>Equivalently, </a:t>
            </a:r>
            <a:r>
              <a:rPr lang="en-US" dirty="0" err="1" smtClean="0"/>
              <a:t>Pr</a:t>
            </a:r>
            <a:r>
              <a:rPr lang="en-US" dirty="0" smtClean="0"/>
              <a:t>[X</a:t>
            </a:r>
            <a:r>
              <a:rPr lang="en-US" baseline="-25000" dirty="0" smtClean="0"/>
              <a:t>1</a:t>
            </a:r>
            <a:r>
              <a:rPr lang="en-US" dirty="0" smtClean="0"/>
              <a:t>…X</a:t>
            </a:r>
            <a:r>
              <a:rPr lang="en-US" baseline="-25000" dirty="0" smtClean="0"/>
              <a:t>100 </a:t>
            </a:r>
            <a:r>
              <a:rPr lang="en-US" dirty="0" smtClean="0"/>
              <a:t>= b</a:t>
            </a:r>
            <a:r>
              <a:rPr lang="en-US" baseline="-25000" dirty="0" smtClean="0"/>
              <a:t>1</a:t>
            </a:r>
            <a:r>
              <a:rPr lang="en-US" dirty="0" smtClean="0"/>
              <a:t>…b</a:t>
            </a:r>
            <a:r>
              <a:rPr lang="en-US" baseline="-25000" dirty="0" smtClean="0"/>
              <a:t>100</a:t>
            </a:r>
            <a:r>
              <a:rPr lang="en-US" dirty="0" smtClean="0"/>
              <a:t>] = 2</a:t>
            </a:r>
            <a:r>
              <a:rPr lang="en-US" baseline="30000" dirty="0" smtClean="0"/>
              <a:t>-100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83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Sampling in Computer Science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Sophisticated random sampling used to approximate various quantities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Volume of a region</a:t>
            </a:r>
          </a:p>
          <a:p>
            <a:pPr lvl="1"/>
            <a:r>
              <a:rPr lang="en-US" dirty="0" smtClean="0"/>
              <a:t>Integral</a:t>
            </a:r>
            <a:endParaRPr lang="en-US" dirty="0" smtClean="0"/>
          </a:p>
          <a:p>
            <a:pPr lvl="1"/>
            <a:r>
              <a:rPr lang="en-US" dirty="0" smtClean="0"/>
              <a:t># solutions to an equation</a:t>
            </a:r>
            <a:endParaRPr lang="en-US" dirty="0"/>
          </a:p>
          <a:p>
            <a:r>
              <a:rPr lang="en-US" dirty="0"/>
              <a:t>Load balancing</a:t>
            </a:r>
          </a:p>
        </p:txBody>
      </p:sp>
    </p:spTree>
    <p:extLst>
      <p:ext uri="{BB962C8B-B14F-4D97-AF65-F5344CB8AC3E}">
        <p14:creationId xmlns:p14="http://schemas.microsoft.com/office/powerpoint/2010/main" val="2736915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4.4|6.2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5596</TotalTime>
  <Words>1756</Words>
  <Application>Microsoft Macintosh PowerPoint</Application>
  <PresentationFormat>On-screen Show (4:3)</PresentationFormat>
  <Paragraphs>361</Paragraphs>
  <Slides>49</Slides>
  <Notes>41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Blank Presentation</vt:lpstr>
      <vt:lpstr>Chart</vt:lpstr>
      <vt:lpstr>The Power of Randomness in Computation</vt:lpstr>
      <vt:lpstr>Random Sampling: Flipping a Coin</vt:lpstr>
      <vt:lpstr>Cooking</vt:lpstr>
      <vt:lpstr>Polling</vt:lpstr>
      <vt:lpstr>Investing</vt:lpstr>
      <vt:lpstr>Random Sampling in CS</vt:lpstr>
      <vt:lpstr>Outline</vt:lpstr>
      <vt:lpstr>Basic Definitions</vt:lpstr>
      <vt:lpstr>Random Sampling in Computer Science</vt:lpstr>
      <vt:lpstr>Another Use of Randomness:  Equality Testing</vt:lpstr>
      <vt:lpstr>Another Use of Randomness: Equality Testing</vt:lpstr>
      <vt:lpstr>Randomized Equality Testing</vt:lpstr>
      <vt:lpstr>Randomized Equality Testing</vt:lpstr>
      <vt:lpstr>Randomized Algorithms</vt:lpstr>
      <vt:lpstr>Monte Carlo Simulations</vt:lpstr>
      <vt:lpstr>Cryptography</vt:lpstr>
      <vt:lpstr>Security impossible (false proof)</vt:lpstr>
      <vt:lpstr>Security possible!</vt:lpstr>
      <vt:lpstr>Key tool:  1-way function</vt:lpstr>
      <vt:lpstr>Key tool:  1-way function</vt:lpstr>
      <vt:lpstr>Public Key Cryptography</vt:lpstr>
      <vt:lpstr>More Cryptography</vt:lpstr>
      <vt:lpstr>Power of Randomness</vt:lpstr>
      <vt:lpstr>Randomness wonderful, but …</vt:lpstr>
      <vt:lpstr>Is Randomness Necessary?</vt:lpstr>
      <vt:lpstr>What is minimal randomness requirement?</vt:lpstr>
      <vt:lpstr>What is minimal randomness requirement?</vt:lpstr>
      <vt:lpstr>Pseudorandom Numbers</vt:lpstr>
      <vt:lpstr>Classical Approach to PRGs</vt:lpstr>
      <vt:lpstr>Pairwise Independence</vt:lpstr>
      <vt:lpstr>Pairwise Independence</vt:lpstr>
      <vt:lpstr>Modern Approach to PRGs [Blum-Micali, Yao]</vt:lpstr>
      <vt:lpstr>Modern Approach to PRGs</vt:lpstr>
      <vt:lpstr>Quality:  Weakly Random Sources</vt:lpstr>
      <vt:lpstr>Goal</vt:lpstr>
      <vt:lpstr>Solution:  Extractor [Nisan-Zuckerman]</vt:lpstr>
      <vt:lpstr>Power of Extractors</vt:lpstr>
      <vt:lpstr>Extractors in Cryptography</vt:lpstr>
      <vt:lpstr>Extractors in Cryptography [Bennett-Brassard-Roberts, Lu, Vadhan]</vt:lpstr>
      <vt:lpstr>Extractor-Based PRGs for Random Sampling [Zuckerman]</vt:lpstr>
      <vt:lpstr>Other Applications of Extractors</vt:lpstr>
      <vt:lpstr>Conclusions</vt:lpstr>
      <vt:lpstr>Theoretical Computer Science</vt:lpstr>
      <vt:lpstr>Error Correcting Codes </vt:lpstr>
      <vt:lpstr>Error-Correcting Codes</vt:lpstr>
      <vt:lpstr>Codes from Polynomials</vt:lpstr>
      <vt:lpstr>Codes from Polynomials</vt:lpstr>
      <vt:lpstr>Math in Computer Science</vt:lpstr>
      <vt:lpstr>A Professor’s Duties at a Research University</vt:lpstr>
    </vt:vector>
  </TitlesOfParts>
  <Company>Radcliffe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Randomness in Computation</dc:title>
  <dc:creator>Information Technology</dc:creator>
  <cp:lastModifiedBy>David Zuckerman</cp:lastModifiedBy>
  <cp:revision>103</cp:revision>
  <dcterms:created xsi:type="dcterms:W3CDTF">2004-09-28T18:20:21Z</dcterms:created>
  <dcterms:modified xsi:type="dcterms:W3CDTF">2011-05-25T19:11:41Z</dcterms:modified>
</cp:coreProperties>
</file>