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44"/>
  </p:notesMasterIdLst>
  <p:sldIdLst>
    <p:sldId id="256" r:id="rId4"/>
    <p:sldId id="258" r:id="rId5"/>
    <p:sldId id="261" r:id="rId6"/>
    <p:sldId id="297" r:id="rId7"/>
    <p:sldId id="298" r:id="rId8"/>
    <p:sldId id="262" r:id="rId9"/>
    <p:sldId id="263" r:id="rId10"/>
    <p:sldId id="266" r:id="rId11"/>
    <p:sldId id="286" r:id="rId12"/>
    <p:sldId id="273" r:id="rId13"/>
    <p:sldId id="287" r:id="rId14"/>
    <p:sldId id="274" r:id="rId15"/>
    <p:sldId id="288" r:id="rId16"/>
    <p:sldId id="289" r:id="rId17"/>
    <p:sldId id="275" r:id="rId18"/>
    <p:sldId id="276" r:id="rId19"/>
    <p:sldId id="296" r:id="rId20"/>
    <p:sldId id="306" r:id="rId21"/>
    <p:sldId id="307" r:id="rId22"/>
    <p:sldId id="308" r:id="rId23"/>
    <p:sldId id="309" r:id="rId24"/>
    <p:sldId id="277" r:id="rId25"/>
    <p:sldId id="303" r:id="rId26"/>
    <p:sldId id="302" r:id="rId27"/>
    <p:sldId id="295" r:id="rId28"/>
    <p:sldId id="311" r:id="rId29"/>
    <p:sldId id="300" r:id="rId30"/>
    <p:sldId id="299" r:id="rId31"/>
    <p:sldId id="310" r:id="rId32"/>
    <p:sldId id="304" r:id="rId33"/>
    <p:sldId id="305" r:id="rId34"/>
    <p:sldId id="282" r:id="rId35"/>
    <p:sldId id="283" r:id="rId36"/>
    <p:sldId id="284" r:id="rId37"/>
    <p:sldId id="301" r:id="rId38"/>
    <p:sldId id="259" r:id="rId39"/>
    <p:sldId id="281" r:id="rId40"/>
    <p:sldId id="268" r:id="rId41"/>
    <p:sldId id="267" r:id="rId42"/>
    <p:sldId id="31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80100" autoAdjust="0"/>
  </p:normalViewPr>
  <p:slideViewPr>
    <p:cSldViewPr snapToGrid="0">
      <p:cViewPr varScale="1">
        <p:scale>
          <a:sx n="52" d="100"/>
          <a:sy n="52" d="100"/>
        </p:scale>
        <p:origin x="53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A3680-0C8B-4CE1-84B5-413011B9C40A}"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079BF-A437-47DF-9227-A50AFF7EC7D6}" type="slidenum">
              <a:rPr lang="en-US" smtClean="0"/>
              <a:t>‹#›</a:t>
            </a:fld>
            <a:endParaRPr lang="en-US"/>
          </a:p>
        </p:txBody>
      </p:sp>
    </p:spTree>
    <p:extLst>
      <p:ext uri="{BB962C8B-B14F-4D97-AF65-F5344CB8AC3E}">
        <p14:creationId xmlns:p14="http://schemas.microsoft.com/office/powerpoint/2010/main" val="21975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ytimes.com/2013/09/10/business/the-border-is-a-back-door-for-us-device-searches.html?_r=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EQGSk3Lt9X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youtu.be/nBkQQ6czRJ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EAHdX2I4f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gizmodo.com/why-californias-new-web-wide-delete-button-for-teens-w-137773036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1</a:t>
            </a:fld>
            <a:endParaRPr lang="en-US"/>
          </a:p>
        </p:txBody>
      </p:sp>
    </p:spTree>
    <p:extLst>
      <p:ext uri="{BB962C8B-B14F-4D97-AF65-F5344CB8AC3E}">
        <p14:creationId xmlns:p14="http://schemas.microsoft.com/office/powerpoint/2010/main" val="280341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often the issue is trading off rights in new ways.  It’s not just what happens to one person or decisions</a:t>
            </a:r>
            <a:r>
              <a:rPr lang="en-US" baseline="0" dirty="0"/>
              <a:t> that one person can make.  Good example of where we need expertise.  What might happen if we allow backdoors?</a:t>
            </a:r>
            <a:endParaRPr lang="en-US" dirty="0"/>
          </a:p>
          <a:p>
            <a:r>
              <a:rPr lang="en-US" dirty="0"/>
              <a:t>http://www.thewrap.com/fbi-admits-it-reset-san-bernardino-shooters-iphone-password/     EAR</a:t>
            </a:r>
          </a:p>
        </p:txBody>
      </p:sp>
      <p:sp>
        <p:nvSpPr>
          <p:cNvPr id="4" name="Slide Number Placeholder 3"/>
          <p:cNvSpPr>
            <a:spLocks noGrp="1"/>
          </p:cNvSpPr>
          <p:nvPr>
            <p:ph type="sldNum" sz="quarter" idx="10"/>
          </p:nvPr>
        </p:nvSpPr>
        <p:spPr/>
        <p:txBody>
          <a:bodyPr/>
          <a:lstStyle/>
          <a:p>
            <a:fld id="{CEB079BF-A437-47DF-9227-A50AFF7EC7D6}" type="slidenum">
              <a:rPr lang="en-US" smtClean="0"/>
              <a:t>10</a:t>
            </a:fld>
            <a:endParaRPr lang="en-US"/>
          </a:p>
        </p:txBody>
      </p:sp>
    </p:spTree>
    <p:extLst>
      <p:ext uri="{BB962C8B-B14F-4D97-AF65-F5344CB8AC3E}">
        <p14:creationId xmlns:p14="http://schemas.microsoft.com/office/powerpoint/2010/main" val="218784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can’t ignore security</a:t>
            </a:r>
            <a:r>
              <a:rPr lang="en-US" baseline="0" dirty="0"/>
              <a:t> of all sorts.      AKC</a:t>
            </a:r>
          </a:p>
          <a:p>
            <a:r>
              <a:rPr lang="en-US" dirty="0"/>
              <a:t>http://www.forbes.com/sites/stevemorgan/2016/01/17/cyber-crime-costs-projected-to-reach-2-trillion-by-2019/#6d58302e3bb0 </a:t>
            </a:r>
          </a:p>
        </p:txBody>
      </p:sp>
      <p:sp>
        <p:nvSpPr>
          <p:cNvPr id="4" name="Slide Number Placeholder 3"/>
          <p:cNvSpPr>
            <a:spLocks noGrp="1"/>
          </p:cNvSpPr>
          <p:nvPr>
            <p:ph type="sldNum" sz="quarter" idx="10"/>
          </p:nvPr>
        </p:nvSpPr>
        <p:spPr/>
        <p:txBody>
          <a:bodyPr/>
          <a:lstStyle/>
          <a:p>
            <a:fld id="{CEB079BF-A437-47DF-9227-A50AFF7EC7D6}" type="slidenum">
              <a:rPr lang="en-US" smtClean="0"/>
              <a:t>11</a:t>
            </a:fld>
            <a:endParaRPr lang="en-US"/>
          </a:p>
        </p:txBody>
      </p:sp>
    </p:spTree>
    <p:extLst>
      <p:ext uri="{BB962C8B-B14F-4D97-AF65-F5344CB8AC3E}">
        <p14:creationId xmlns:p14="http://schemas.microsoft.com/office/powerpoint/2010/main" val="289232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dirty="0">
                <a:latin typeface="Arial" panose="020B0604020202020204" pitchFamily="34" charset="0"/>
              </a:rPr>
              <a:t>Or exactly</a:t>
            </a:r>
            <a:r>
              <a:rPr lang="en-US" altLang="en-US" baseline="0" dirty="0">
                <a:latin typeface="Arial" panose="020B0604020202020204" pitchFamily="34" charset="0"/>
              </a:rPr>
              <a:t> what is some new thing.     EAR</a:t>
            </a:r>
          </a:p>
          <a:p>
            <a:r>
              <a:rPr lang="en-US" altLang="en-US" dirty="0">
                <a:latin typeface="Arial" panose="020B0604020202020204" pitchFamily="34" charset="0"/>
              </a:rPr>
              <a:t>Article about US government using border entry as excuse to grab electronics and go through them:</a:t>
            </a:r>
          </a:p>
          <a:p>
            <a:r>
              <a:rPr lang="en-US" altLang="en-US" u="sng" dirty="0">
                <a:latin typeface="Arial" panose="020B0604020202020204" pitchFamily="34" charset="0"/>
                <a:hlinkClick r:id="rId3"/>
              </a:rPr>
              <a:t>http://www.nytimes.com/2013/09/10/business/the-border-is-a-back-door-for-us-device-searches.html?_r=0</a:t>
            </a:r>
            <a:r>
              <a:rPr lang="en-US" altLang="en-US" dirty="0">
                <a:latin typeface="Arial" panose="020B0604020202020204" pitchFamily="34" charset="0"/>
              </a:rPr>
              <a:t> </a:t>
            </a:r>
          </a:p>
          <a:p>
            <a:r>
              <a:rPr lang="en-US" altLang="en-US" dirty="0">
                <a:latin typeface="Arial" panose="020B0604020202020204" pitchFamily="34" charset="0"/>
              </a:rPr>
              <a:t>Muddle: is the contents of your laptop like the stuff in your suitcase or the stuff in your head?</a:t>
            </a:r>
          </a:p>
          <a:p>
            <a:r>
              <a:rPr lang="en-US" altLang="en-US" dirty="0">
                <a:latin typeface="Arial" panose="020B0604020202020204" pitchFamily="34" charset="0"/>
              </a:rPr>
              <a:t>Old picture: http://www.hektoeninternational.org/Intercepted-letters.html</a:t>
            </a:r>
          </a:p>
          <a:p>
            <a:r>
              <a:rPr lang="en-US" altLang="en-US" dirty="0">
                <a:latin typeface="Arial" panose="020B0604020202020204" pitchFamily="34" charset="0"/>
              </a:rPr>
              <a:t>Laptop picture:  http://www.freedigitalphotos.net/images/search.php?search=laptop</a:t>
            </a:r>
          </a:p>
        </p:txBody>
      </p:sp>
      <p:sp>
        <p:nvSpPr>
          <p:cNvPr id="880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277F582-D055-4F6D-8FDB-BD38DDABD33B}"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02578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FDAEB2-6006-40AF-B31B-65B45E3942CC}" type="slidenum">
              <a:rPr lang="en-US" altLang="en-US" smtClean="0"/>
              <a:pPr eaLnBrk="1" hangingPunct="1">
                <a:spcBef>
                  <a:spcPct val="0"/>
                </a:spcBef>
              </a:pPr>
              <a:t>13</a:t>
            </a:fld>
            <a:endParaRPr lang="en-US" alt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r>
              <a:rPr lang="en-US" altLang="en-US" dirty="0"/>
              <a:t>Note: conceptual muddle: what is cell location data (is it the same as cell call content data)?</a:t>
            </a:r>
          </a:p>
          <a:p>
            <a:pPr eaLnBrk="1" hangingPunct="1"/>
            <a:r>
              <a:rPr lang="en-US" altLang="en-US" dirty="0"/>
              <a:t>Policy </a:t>
            </a:r>
            <a:r>
              <a:rPr lang="en-US" altLang="en-US" dirty="0" err="1"/>
              <a:t>vaccuum</a:t>
            </a:r>
            <a:r>
              <a:rPr lang="en-US" altLang="en-US" dirty="0"/>
              <a:t>: Can the police get it without a warrant?     EAR</a:t>
            </a:r>
          </a:p>
        </p:txBody>
      </p:sp>
    </p:spTree>
    <p:extLst>
      <p:ext uri="{BB962C8B-B14F-4D97-AF65-F5344CB8AC3E}">
        <p14:creationId xmlns:p14="http://schemas.microsoft.com/office/powerpoint/2010/main" val="41448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A4918-37E3-4D58-B923-362C71F27616}" type="slidenum">
              <a:rPr lang="en-US" altLang="en-US" smtClean="0"/>
              <a:pPr eaLnBrk="1" hangingPunct="1">
                <a:spcBef>
                  <a:spcPct val="0"/>
                </a:spcBef>
              </a:pPr>
              <a:t>14</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dirty="0"/>
              <a:t>Muddle: </a:t>
            </a:r>
            <a:r>
              <a:rPr lang="en-US" altLang="en-US" sz="900" dirty="0"/>
              <a:t>Is every blogger a journalist?  NJ Supreme Court says not journalist.  Blogger must reveal sources.     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Arial" panose="020B0604020202020204" pitchFamily="34" charset="0"/>
                <a:cs typeface="Arial" panose="020B0604020202020204" pitchFamily="34" charset="0"/>
              </a:rPr>
              <a:t>But the 9</a:t>
            </a:r>
            <a:r>
              <a:rPr lang="en-US" altLang="en-US" sz="900" baseline="30000" dirty="0">
                <a:latin typeface="Arial" panose="020B0604020202020204" pitchFamily="34" charset="0"/>
                <a:cs typeface="Arial" panose="020B0604020202020204" pitchFamily="34" charset="0"/>
              </a:rPr>
              <a:t>th</a:t>
            </a:r>
            <a:r>
              <a:rPr lang="en-US" altLang="en-US" sz="900" dirty="0">
                <a:latin typeface="Arial" panose="020B0604020202020204" pitchFamily="34" charset="0"/>
                <a:cs typeface="Arial" panose="020B0604020202020204" pitchFamily="34" charset="0"/>
              </a:rPr>
              <a:t> Circuit, in reviewing Obsidian v Cox, said that  first amendment defamation rules apply equally to the institutional press and individual speakers (2014).</a:t>
            </a:r>
          </a:p>
          <a:p>
            <a:pPr eaLnBrk="1" hangingPunct="1"/>
            <a:endParaRPr lang="en-US" altLang="en-US" sz="900" dirty="0"/>
          </a:p>
          <a:p>
            <a:pPr eaLnBrk="1" hangingPunct="1"/>
            <a:endParaRPr lang="en-US" altLang="en-US" dirty="0"/>
          </a:p>
        </p:txBody>
      </p:sp>
    </p:spTree>
    <p:extLst>
      <p:ext uri="{BB962C8B-B14F-4D97-AF65-F5344CB8AC3E}">
        <p14:creationId xmlns:p14="http://schemas.microsoft.com/office/powerpoint/2010/main" val="355764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a:t>
            </a:r>
            <a:r>
              <a:rPr lang="en-US" baseline="0" dirty="0"/>
              <a:t> change affects many aspects of society.  Let’s look at one: jobs.       EAR</a:t>
            </a:r>
            <a:endParaRPr lang="en-US" dirty="0"/>
          </a:p>
          <a:p>
            <a:r>
              <a:rPr lang="en-US" dirty="0"/>
              <a:t>Watson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Robotic pharmacist:</a:t>
            </a:r>
            <a:r>
              <a:rPr lang="en-US" baseline="0" dirty="0"/>
              <a:t> </a:t>
            </a:r>
            <a:r>
              <a:rPr lang="en-US" altLang="en-US" sz="1200" dirty="0">
                <a:hlinkClick r:id="rId3"/>
              </a:rPr>
              <a:t>https://www.youtube.com/watch?v=EQGSk3Lt9X0</a:t>
            </a:r>
            <a:r>
              <a:rPr lang="en-US" alt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Coors factory:  Note no people. https://www.tripadvisor.com/LocationPhotoDirectLink-g33388-i23828601-Denver_Colorado.html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Google car:  </a:t>
            </a:r>
            <a:r>
              <a:rPr lang="en-US" dirty="0">
                <a:hlinkClick r:id="rId4"/>
              </a:rPr>
              <a:t>https://youtu.be/nBkQQ6czRJI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dirty="0"/>
              <a:t> </a:t>
            </a:r>
          </a:p>
        </p:txBody>
      </p:sp>
      <p:sp>
        <p:nvSpPr>
          <p:cNvPr id="4" name="Slide Number Placeholder 3"/>
          <p:cNvSpPr>
            <a:spLocks noGrp="1"/>
          </p:cNvSpPr>
          <p:nvPr>
            <p:ph type="sldNum" sz="quarter" idx="10"/>
          </p:nvPr>
        </p:nvSpPr>
        <p:spPr/>
        <p:txBody>
          <a:bodyPr/>
          <a:lstStyle/>
          <a:p>
            <a:fld id="{CEB079BF-A437-47DF-9227-A50AFF7EC7D6}" type="slidenum">
              <a:rPr lang="en-US" smtClean="0"/>
              <a:t>15</a:t>
            </a:fld>
            <a:endParaRPr lang="en-US"/>
          </a:p>
        </p:txBody>
      </p:sp>
    </p:spTree>
    <p:extLst>
      <p:ext uri="{BB962C8B-B14F-4D97-AF65-F5344CB8AC3E}">
        <p14:creationId xmlns:p14="http://schemas.microsoft.com/office/powerpoint/2010/main" val="379647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Of course, technology</a:t>
            </a:r>
            <a:r>
              <a:rPr lang="en-US" baseline="0" dirty="0"/>
              <a:t> has been replacing jobs for a long time.      AKC</a:t>
            </a:r>
            <a:endParaRPr lang="en-US" dirty="0"/>
          </a:p>
        </p:txBody>
      </p:sp>
      <p:sp>
        <p:nvSpPr>
          <p:cNvPr id="4" name="Slide Number Placeholder 3"/>
          <p:cNvSpPr>
            <a:spLocks noGrp="1"/>
          </p:cNvSpPr>
          <p:nvPr>
            <p:ph type="sldNum" sz="quarter" idx="5"/>
          </p:nvPr>
        </p:nvSpPr>
        <p:spPr/>
        <p:txBody>
          <a:bodyPr/>
          <a:lstStyle/>
          <a:p>
            <a:pPr>
              <a:defRPr/>
            </a:pPr>
            <a:fld id="{FC44A46F-2451-40AC-839F-4ADE95907177}" type="slidenum">
              <a:rPr lang="en-US" smtClean="0"/>
              <a:pPr>
                <a:defRPr/>
              </a:pPr>
              <a:t>16</a:t>
            </a:fld>
            <a:endParaRPr lang="en-US"/>
          </a:p>
        </p:txBody>
      </p:sp>
    </p:spTree>
    <p:extLst>
      <p:ext uri="{BB962C8B-B14F-4D97-AF65-F5344CB8AC3E}">
        <p14:creationId xmlns:p14="http://schemas.microsoft.com/office/powerpoint/2010/main" val="364765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Of course, technology</a:t>
            </a:r>
            <a:r>
              <a:rPr lang="en-US" baseline="0" dirty="0"/>
              <a:t> has been replacing jobs for a long time.     AKC</a:t>
            </a:r>
            <a:endParaRPr lang="en-US" dirty="0"/>
          </a:p>
        </p:txBody>
      </p:sp>
      <p:sp>
        <p:nvSpPr>
          <p:cNvPr id="4" name="Slide Number Placeholder 3"/>
          <p:cNvSpPr>
            <a:spLocks noGrp="1"/>
          </p:cNvSpPr>
          <p:nvPr>
            <p:ph type="sldNum" sz="quarter" idx="5"/>
          </p:nvPr>
        </p:nvSpPr>
        <p:spPr/>
        <p:txBody>
          <a:bodyPr/>
          <a:lstStyle/>
          <a:p>
            <a:pPr>
              <a:defRPr/>
            </a:pPr>
            <a:fld id="{FC44A46F-2451-40AC-839F-4ADE95907177}" type="slidenum">
              <a:rPr lang="en-US" smtClean="0"/>
              <a:pPr>
                <a:defRPr/>
              </a:pPr>
              <a:t>17</a:t>
            </a:fld>
            <a:endParaRPr lang="en-US"/>
          </a:p>
        </p:txBody>
      </p:sp>
    </p:spTree>
    <p:extLst>
      <p:ext uri="{BB962C8B-B14F-4D97-AF65-F5344CB8AC3E}">
        <p14:creationId xmlns:p14="http://schemas.microsoft.com/office/powerpoint/2010/main" val="68473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r>
              <a:rPr lang="en-US"/>
              <a:t>Our standard of living keeps going up because of technology.</a:t>
            </a:r>
          </a:p>
          <a:p>
            <a:r>
              <a:rPr lang="en-US"/>
              <a:t>http://visualizingeconomics.com/2011/03/08/long-term-real-growth-in-us-gdp-per-capita-1871-2009/</a:t>
            </a:r>
          </a:p>
        </p:txBody>
      </p:sp>
      <p:sp>
        <p:nvSpPr>
          <p:cNvPr id="12902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56249" indent="-290865" eaLnBrk="0" hangingPunct="0">
              <a:defRPr>
                <a:solidFill>
                  <a:schemeClr val="tx1"/>
                </a:solidFill>
                <a:latin typeface="Arial" pitchFamily="34" charset="0"/>
              </a:defRPr>
            </a:lvl2pPr>
            <a:lvl3pPr marL="1163460" indent="-232692" eaLnBrk="0" hangingPunct="0">
              <a:defRPr>
                <a:solidFill>
                  <a:schemeClr val="tx1"/>
                </a:solidFill>
                <a:latin typeface="Arial" pitchFamily="34" charset="0"/>
              </a:defRPr>
            </a:lvl3pPr>
            <a:lvl4pPr marL="1628844" indent="-232692" eaLnBrk="0" hangingPunct="0">
              <a:defRPr>
                <a:solidFill>
                  <a:schemeClr val="tx1"/>
                </a:solidFill>
                <a:latin typeface="Arial" pitchFamily="34" charset="0"/>
              </a:defRPr>
            </a:lvl4pPr>
            <a:lvl5pPr marL="2094227" indent="-232692" eaLnBrk="0" hangingPunct="0">
              <a:defRPr>
                <a:solidFill>
                  <a:schemeClr val="tx1"/>
                </a:solidFill>
                <a:latin typeface="Arial" pitchFamily="34" charset="0"/>
              </a:defRPr>
            </a:lvl5pPr>
            <a:lvl6pPr marL="2559611" indent="-232692" eaLnBrk="0" fontAlgn="base" hangingPunct="0">
              <a:spcBef>
                <a:spcPct val="0"/>
              </a:spcBef>
              <a:spcAft>
                <a:spcPct val="0"/>
              </a:spcAft>
              <a:defRPr>
                <a:solidFill>
                  <a:schemeClr val="tx1"/>
                </a:solidFill>
                <a:latin typeface="Arial" pitchFamily="34" charset="0"/>
              </a:defRPr>
            </a:lvl6pPr>
            <a:lvl7pPr marL="3024995" indent="-232692" eaLnBrk="0" fontAlgn="base" hangingPunct="0">
              <a:spcBef>
                <a:spcPct val="0"/>
              </a:spcBef>
              <a:spcAft>
                <a:spcPct val="0"/>
              </a:spcAft>
              <a:defRPr>
                <a:solidFill>
                  <a:schemeClr val="tx1"/>
                </a:solidFill>
                <a:latin typeface="Arial" pitchFamily="34" charset="0"/>
              </a:defRPr>
            </a:lvl7pPr>
            <a:lvl8pPr marL="3490379" indent="-232692" eaLnBrk="0" fontAlgn="base" hangingPunct="0">
              <a:spcBef>
                <a:spcPct val="0"/>
              </a:spcBef>
              <a:spcAft>
                <a:spcPct val="0"/>
              </a:spcAft>
              <a:defRPr>
                <a:solidFill>
                  <a:schemeClr val="tx1"/>
                </a:solidFill>
                <a:latin typeface="Arial" pitchFamily="34" charset="0"/>
              </a:defRPr>
            </a:lvl8pPr>
            <a:lvl9pPr marL="3955763" indent="-232692" eaLnBrk="0" fontAlgn="base" hangingPunct="0">
              <a:spcBef>
                <a:spcPct val="0"/>
              </a:spcBef>
              <a:spcAft>
                <a:spcPct val="0"/>
              </a:spcAft>
              <a:defRPr>
                <a:solidFill>
                  <a:schemeClr val="tx1"/>
                </a:solidFill>
                <a:latin typeface="Arial" pitchFamily="34" charset="0"/>
              </a:defRPr>
            </a:lvl9pPr>
          </a:lstStyle>
          <a:p>
            <a:pPr eaLnBrk="1" hangingPunct="1">
              <a:defRPr/>
            </a:pPr>
            <a:fld id="{B434B059-81DB-4B80-BBBC-44B3F959B76D}" type="slidenum">
              <a:rPr lang="en-US" smtClean="0"/>
              <a:pPr eaLnBrk="1" hangingPunct="1">
                <a:defRPr/>
              </a:pPr>
              <a:t>18</a:t>
            </a:fld>
            <a:endParaRPr lang="en-US"/>
          </a:p>
        </p:txBody>
      </p:sp>
    </p:spTree>
    <p:extLst>
      <p:ext uri="{BB962C8B-B14F-4D97-AF65-F5344CB8AC3E}">
        <p14:creationId xmlns:p14="http://schemas.microsoft.com/office/powerpoint/2010/main" val="77686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 have a lot more “product” but how can we measure it?</a:t>
            </a:r>
            <a:r>
              <a:rPr lang="en-US" baseline="0" dirty="0"/>
              <a:t>  In fact, if Encyclopedia Britannica isn’t selling these sets anymore, it looks like there’s less product.  March, 2012 – Encyclopedia Britannica announced the end of the print edition after 244 years.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19</a:t>
            </a:fld>
            <a:endParaRPr lang="en-US"/>
          </a:p>
        </p:txBody>
      </p:sp>
    </p:spTree>
    <p:extLst>
      <p:ext uri="{BB962C8B-B14F-4D97-AF65-F5344CB8AC3E}">
        <p14:creationId xmlns:p14="http://schemas.microsoft.com/office/powerpoint/2010/main" val="427493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B4804-410D-4EC0-AF2A-D134AEF2D3DB}" type="slidenum">
              <a:rPr lang="en-US" altLang="en-US" smtClean="0"/>
              <a:pPr>
                <a:spcBef>
                  <a:spcPct val="0"/>
                </a:spcBef>
              </a:pPr>
              <a:t>2</a:t>
            </a:fld>
            <a:endParaRPr lang="en-US" altLang="en-US"/>
          </a:p>
        </p:txBody>
      </p:sp>
      <p:sp>
        <p:nvSpPr>
          <p:cNvPr id="5123" name="Rectangle 2"/>
          <p:cNvSpPr>
            <a:spLocks noGrp="1" noRot="1" noChangeAspect="1" noChangeArrowheads="1" noTextEdit="1"/>
          </p:cNvSpPr>
          <p:nvPr>
            <p:ph type="sldImg"/>
          </p:nvPr>
        </p:nvSpPr>
        <p:spPr>
          <a:xfrm>
            <a:off x="685800" y="1143000"/>
            <a:ext cx="5486400" cy="3086100"/>
          </a:xfrm>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John Rolfe (c. 1585 – 1622)    </a:t>
            </a:r>
          </a:p>
        </p:txBody>
      </p:sp>
    </p:spTree>
    <p:extLst>
      <p:ext uri="{BB962C8B-B14F-4D97-AF65-F5344CB8AC3E}">
        <p14:creationId xmlns:p14="http://schemas.microsoft.com/office/powerpoint/2010/main" val="98226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 have a lot more “product” but how can we measure it?</a:t>
            </a:r>
            <a:r>
              <a:rPr lang="en-US" baseline="0" dirty="0"/>
              <a:t>  In fact, if Encyclopedia Britannica isn’t selling these sets anymore, it looks like there’s less product.  March, 2012 – Encyclopedia Britannica announced the end of the print edition after 244 years.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20</a:t>
            </a:fld>
            <a:endParaRPr lang="en-US"/>
          </a:p>
        </p:txBody>
      </p:sp>
    </p:spTree>
    <p:extLst>
      <p:ext uri="{BB962C8B-B14F-4D97-AF65-F5344CB8AC3E}">
        <p14:creationId xmlns:p14="http://schemas.microsoft.com/office/powerpoint/2010/main" val="170515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 have a lot more “product” but how can we measure it?</a:t>
            </a:r>
            <a:r>
              <a:rPr lang="en-US" baseline="0" dirty="0"/>
              <a:t>  In fact, if Encyclopedia Britannica isn’t selling these sets anymore, it looks like there’s less product.  March, 2012 – Encyclopedia Britannica announced the end of the print edition after 244 years.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21</a:t>
            </a:fld>
            <a:endParaRPr lang="en-US"/>
          </a:p>
        </p:txBody>
      </p:sp>
    </p:spTree>
    <p:extLst>
      <p:ext uri="{BB962C8B-B14F-4D97-AF65-F5344CB8AC3E}">
        <p14:creationId xmlns:p14="http://schemas.microsoft.com/office/powerpoint/2010/main" val="170949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http://www.hrcapitalist.com/2014/01/probability-hr-jobs-will-be-lost-to-robots-in-the-next-20-years.html   Jan,</a:t>
            </a:r>
            <a:r>
              <a:rPr lang="en-US" baseline="0" dirty="0"/>
              <a:t> 2014.</a:t>
            </a:r>
            <a:endParaRPr lang="en-US" dirty="0"/>
          </a:p>
          <a:p>
            <a:r>
              <a:rPr lang="en-US" dirty="0"/>
              <a:t>There are lots of other projections like this.  Differ in details.      AKC</a:t>
            </a:r>
          </a:p>
        </p:txBody>
      </p:sp>
      <p:sp>
        <p:nvSpPr>
          <p:cNvPr id="4" name="Slide Number Placeholder 3"/>
          <p:cNvSpPr>
            <a:spLocks noGrp="1"/>
          </p:cNvSpPr>
          <p:nvPr>
            <p:ph type="sldNum" sz="quarter" idx="10"/>
          </p:nvPr>
        </p:nvSpPr>
        <p:spPr/>
        <p:txBody>
          <a:bodyPr/>
          <a:lstStyle/>
          <a:p>
            <a:fld id="{CEB079BF-A437-47DF-9227-A50AFF7EC7D6}" type="slidenum">
              <a:rPr lang="en-US" smtClean="0"/>
              <a:t>22</a:t>
            </a:fld>
            <a:endParaRPr lang="en-US"/>
          </a:p>
        </p:txBody>
      </p:sp>
    </p:spTree>
    <p:extLst>
      <p:ext uri="{BB962C8B-B14F-4D97-AF65-F5344CB8AC3E}">
        <p14:creationId xmlns:p14="http://schemas.microsoft.com/office/powerpoint/2010/main" val="314876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http://qz.com/692389/iphone-manufacturer-foxconn-is-replacing-60000-workers-with-robots/     May 25, 2016</a:t>
            </a:r>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24</a:t>
            </a:fld>
            <a:endParaRPr lang="en-US"/>
          </a:p>
        </p:txBody>
      </p:sp>
    </p:spTree>
    <p:extLst>
      <p:ext uri="{BB962C8B-B14F-4D97-AF65-F5344CB8AC3E}">
        <p14:creationId xmlns:p14="http://schemas.microsoft.com/office/powerpoint/2010/main" val="148828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http://www.theatlantic.com/magazine/archive/2012/01/making-it-in-america/8844/   Standard</a:t>
            </a:r>
            <a:r>
              <a:rPr lang="en-US" baseline="0" dirty="0"/>
              <a:t> is name of factory.     AKC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Maddie is cheaper than a machine. It would be easy to buy a robotic arm that could take injector bodies and caps from a tray and place them precisely in a laser welder. Yet Standard would have to invest about $100,000 on the arm and a conveyance machine to bring parts to the welder and send them on to the next station. As is common in factories, Standard invests only in machinery that will earn back its cost within two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thing:</a:t>
            </a:r>
            <a:r>
              <a:rPr lang="en-US" baseline="0" dirty="0"/>
              <a:t>  If demand for product goes up and the factory can run more shifts, then, in fact, jobs for humans will disappear.</a:t>
            </a:r>
            <a:endParaRPr lang="en-US" dirty="0"/>
          </a:p>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25</a:t>
            </a:fld>
            <a:endParaRPr lang="en-US"/>
          </a:p>
        </p:txBody>
      </p:sp>
    </p:spTree>
    <p:extLst>
      <p:ext uri="{BB962C8B-B14F-4D97-AF65-F5344CB8AC3E}">
        <p14:creationId xmlns:p14="http://schemas.microsoft.com/office/powerpoint/2010/main" val="364455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http://az616578.vo.msecnd.net/files/2016/08/05/636059598405059380-634356351_clothes_13.jpg</a:t>
            </a:r>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26</a:t>
            </a:fld>
            <a:endParaRPr lang="en-US"/>
          </a:p>
        </p:txBody>
      </p:sp>
    </p:spTree>
    <p:extLst>
      <p:ext uri="{BB962C8B-B14F-4D97-AF65-F5344CB8AC3E}">
        <p14:creationId xmlns:p14="http://schemas.microsoft.com/office/powerpoint/2010/main" val="3199689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http://blog.xyleme.com/sites/default/files/blog2/posts/xyleme-knowledge-workers.png</a:t>
            </a:r>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27</a:t>
            </a:fld>
            <a:endParaRPr lang="en-US"/>
          </a:p>
        </p:txBody>
      </p:sp>
    </p:spTree>
    <p:extLst>
      <p:ext uri="{BB962C8B-B14F-4D97-AF65-F5344CB8AC3E}">
        <p14:creationId xmlns:p14="http://schemas.microsoft.com/office/powerpoint/2010/main" val="111874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http://az616578.vo.msecnd.net/files/2016/08/05/636059598405059380-634356351_clothes_13.jpg</a:t>
            </a:r>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28</a:t>
            </a:fld>
            <a:endParaRPr lang="en-US"/>
          </a:p>
        </p:txBody>
      </p:sp>
    </p:spTree>
    <p:extLst>
      <p:ext uri="{BB962C8B-B14F-4D97-AF65-F5344CB8AC3E}">
        <p14:creationId xmlns:p14="http://schemas.microsoft.com/office/powerpoint/2010/main" val="3528099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one first because it’s shorter.  Franklin’s </a:t>
            </a:r>
            <a:r>
              <a:rPr lang="en-US" dirty="0" err="1"/>
              <a:t>bbq</a:t>
            </a:r>
            <a:r>
              <a:rPr lang="en-US" dirty="0"/>
              <a:t>.  People in line.  If line gets too long, people</a:t>
            </a:r>
            <a:r>
              <a:rPr lang="en-US" baseline="0" dirty="0"/>
              <a:t> will go to second best </a:t>
            </a:r>
            <a:r>
              <a:rPr lang="en-US" baseline="0" dirty="0" err="1"/>
              <a:t>bbq</a:t>
            </a:r>
            <a:r>
              <a:rPr lang="en-US" baseline="0" dirty="0"/>
              <a:t>.</a:t>
            </a:r>
          </a:p>
          <a:p>
            <a:r>
              <a:rPr lang="en-US" dirty="0"/>
              <a:t>http://www.theguardian.com/travel/2012/oct/17/10-best-local-food-diners-austin</a:t>
            </a:r>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30</a:t>
            </a:fld>
            <a:endParaRPr lang="en-US"/>
          </a:p>
        </p:txBody>
      </p:sp>
    </p:spTree>
    <p:extLst>
      <p:ext uri="{BB962C8B-B14F-4D97-AF65-F5344CB8AC3E}">
        <p14:creationId xmlns:p14="http://schemas.microsoft.com/office/powerpoint/2010/main" val="3243123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http://us.battle.net/forums/static/images/game-logos/game-logo-wow.png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 de Geijn and Myers Linear</a:t>
            </a:r>
            <a:r>
              <a:rPr lang="en-US" baseline="0" dirty="0"/>
              <a:t> Algebra MOOC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http://blog.storyful.com/2016/04/12/five-tips-for-improving-facebook-discovery/#.V3asWbgrI2w</a:t>
            </a:r>
          </a:p>
          <a:p>
            <a:endParaRPr lang="en-US" dirty="0"/>
          </a:p>
        </p:txBody>
      </p:sp>
      <p:sp>
        <p:nvSpPr>
          <p:cNvPr id="4" name="Slide Number Placeholder 3"/>
          <p:cNvSpPr>
            <a:spLocks noGrp="1"/>
          </p:cNvSpPr>
          <p:nvPr>
            <p:ph type="sldNum" sz="quarter" idx="10"/>
          </p:nvPr>
        </p:nvSpPr>
        <p:spPr/>
        <p:txBody>
          <a:bodyPr/>
          <a:lstStyle/>
          <a:p>
            <a:pPr>
              <a:defRPr/>
            </a:pPr>
            <a:fld id="{A2EBB87C-C8BE-42AC-B4FB-5E0A2638462F}" type="slidenum">
              <a:rPr lang="en-US" smtClean="0"/>
              <a:pPr>
                <a:defRPr/>
              </a:pPr>
              <a:t>31</a:t>
            </a:fld>
            <a:endParaRPr lang="en-US"/>
          </a:p>
        </p:txBody>
      </p:sp>
    </p:spTree>
    <p:extLst>
      <p:ext uri="{BB962C8B-B14F-4D97-AF65-F5344CB8AC3E}">
        <p14:creationId xmlns:p14="http://schemas.microsoft.com/office/powerpoint/2010/main" val="46932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http://www.musclecarclub.com/other-cars/classic/ford-model-t/ford-model-t.shtml      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for google car: </a:t>
            </a:r>
            <a:r>
              <a:rPr lang="en-US" dirty="0">
                <a:hlinkClick r:id="rId3"/>
              </a:rPr>
              <a:t>http://www.youtube.com/watch?v=EAHdX2I4fuE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 de </a:t>
            </a:r>
            <a:r>
              <a:rPr lang="en-US" dirty="0" err="1"/>
              <a:t>Geijn</a:t>
            </a:r>
            <a:r>
              <a:rPr lang="en-US" dirty="0"/>
              <a:t> and Myers Linear</a:t>
            </a:r>
            <a:r>
              <a:rPr lang="en-US" baseline="0" dirty="0"/>
              <a:t> Algebra MOOC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http://blog.storyful.com/2016/04/12/five-tips-for-improving-facebook-discovery/#.V3asWbgrI2w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 </a:t>
            </a:r>
          </a:p>
        </p:txBody>
      </p:sp>
      <p:sp>
        <p:nvSpPr>
          <p:cNvPr id="4" name="Slide Number Placeholder 3"/>
          <p:cNvSpPr>
            <a:spLocks noGrp="1"/>
          </p:cNvSpPr>
          <p:nvPr>
            <p:ph type="sldNum" sz="quarter" idx="10"/>
          </p:nvPr>
        </p:nvSpPr>
        <p:spPr/>
        <p:txBody>
          <a:bodyPr/>
          <a:lstStyle/>
          <a:p>
            <a:fld id="{CEB079BF-A437-47DF-9227-A50AFF7EC7D6}" type="slidenum">
              <a:rPr lang="en-US" smtClean="0"/>
              <a:t>3</a:t>
            </a:fld>
            <a:endParaRPr lang="en-US"/>
          </a:p>
        </p:txBody>
      </p:sp>
    </p:spTree>
    <p:extLst>
      <p:ext uri="{BB962C8B-B14F-4D97-AF65-F5344CB8AC3E}">
        <p14:creationId xmlns:p14="http://schemas.microsoft.com/office/powerpoint/2010/main" val="2379171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one very disruptive technology:   EAR</a:t>
            </a:r>
          </a:p>
          <a:p>
            <a:r>
              <a:rPr lang="en-US" dirty="0"/>
              <a:t>Back to how we should make decisions:</a:t>
            </a:r>
          </a:p>
          <a:p>
            <a:r>
              <a:rPr lang="en-US" dirty="0"/>
              <a:t>http://www.nytimes.com/2016/07/01/business/self-driving-tesla-fatal-crash-investigation.html?_r=0 </a:t>
            </a:r>
          </a:p>
          <a:p>
            <a:r>
              <a:rPr lang="en-US" dirty="0"/>
              <a:t>We show people how to do expected value computations.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291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https://en.wikipedia.org/wiki/List_of_motor_vehicle_deaths_in_U.S._by_year   EAR</a:t>
            </a:r>
          </a:p>
          <a:p>
            <a:endParaRPr lang="en-US" dirty="0"/>
          </a:p>
          <a:p>
            <a:r>
              <a:rPr lang="en-US" dirty="0"/>
              <a:t>Why the decline</a:t>
            </a:r>
            <a:r>
              <a:rPr lang="en-US" baseline="0" dirty="0"/>
              <a:t> even as passenger miles have increased? http://www.cnn.com/2011/US/04/01/traffic.fatalities/ </a:t>
            </a:r>
          </a:p>
          <a:p>
            <a:r>
              <a:rPr lang="en-US" sz="1200" b="0" i="0" kern="1200" dirty="0">
                <a:solidFill>
                  <a:schemeClr val="tx1"/>
                </a:solidFill>
                <a:effectLst/>
                <a:latin typeface="Arial" charset="0"/>
                <a:ea typeface="+mn-ea"/>
                <a:cs typeface="+mn-cs"/>
              </a:rPr>
              <a:t>Experts attribute the change to a variety of reasons, including changes to cars -- such as vehicle rollover protection -- and programs to change driver behavior -- such as campaigns addressing drunk driving, distracted driving and seat belt use. Laws aimed at young people also likely have had an impact, notably older minimum drinking ages and graduated drivers' licenses.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3411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Balance risks.     AKC</a:t>
            </a:r>
          </a:p>
          <a:p>
            <a:r>
              <a:rPr lang="en-US" baseline="0" dirty="0"/>
              <a:t>In 2014, for car with drivers, 1.08 fatalities per 100M vehicle miles traveled.</a:t>
            </a:r>
          </a:p>
          <a:p>
            <a:r>
              <a:rPr lang="en-US" sz="1200" b="0" i="0" kern="1200" dirty="0">
                <a:solidFill>
                  <a:schemeClr val="tx1"/>
                </a:solidFill>
                <a:effectLst/>
                <a:latin typeface="Arial" charset="0"/>
                <a:ea typeface="+mn-ea"/>
                <a:cs typeface="+mn-cs"/>
              </a:rPr>
              <a:t>As of March 2016, Google had test driven their fleet of vehicles, in autonomous mode, a total of 1,498,214 mi  (Wikipedia) with no fatalities.  Tesla said this was the first known death in over 130 million miles of Autopilot operation. Citation: http://www.pbs.org/newshour/rundown/driver-killed-in-self-driving-car-accident-for-first-time/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9113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D2F23-60B9-4789-ACB4-CCC512981028}" type="slidenum">
              <a:rPr lang="en-US" altLang="en-US" smtClean="0"/>
              <a:pPr>
                <a:spcBef>
                  <a:spcPct val="0"/>
                </a:spcBef>
              </a:pPr>
              <a:t>35</a:t>
            </a:fld>
            <a:endParaRPr lang="en-US" altLang="en-US"/>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AKC</a:t>
            </a:r>
          </a:p>
        </p:txBody>
      </p:sp>
    </p:spTree>
    <p:extLst>
      <p:ext uri="{BB962C8B-B14F-4D97-AF65-F5344CB8AC3E}">
        <p14:creationId xmlns:p14="http://schemas.microsoft.com/office/powerpoint/2010/main" val="3565939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231DE4-DA1E-476F-95B9-B57A0845E78C}" type="slidenum">
              <a:rPr lang="en-US" altLang="en-US" smtClean="0"/>
              <a:pPr>
                <a:spcBef>
                  <a:spcPct val="0"/>
                </a:spcBef>
              </a:pPr>
              <a:t>36</a:t>
            </a:fld>
            <a:endParaRPr lang="en-US" altLang="en-US"/>
          </a:p>
        </p:txBody>
      </p:sp>
      <p:sp>
        <p:nvSpPr>
          <p:cNvPr id="23555" name="Rectangle 2"/>
          <p:cNvSpPr>
            <a:spLocks noGrp="1" noRot="1" noChangeAspect="1" noChangeArrowheads="1" noTextEdit="1"/>
          </p:cNvSpPr>
          <p:nvPr>
            <p:ph type="sldImg"/>
          </p:nvPr>
        </p:nvSpPr>
        <p:spPr>
          <a:xfrm>
            <a:off x="685800" y="1143000"/>
            <a:ext cx="5486400" cy="3086100"/>
          </a:xfrm>
          <a:ln/>
        </p:spPr>
      </p:sp>
      <p:sp>
        <p:nvSpPr>
          <p:cNvPr id="2355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hlinkClick r:id="rId3"/>
              </a:rPr>
              <a:t>http://gizmodo.com/why-californias-new-web-wide-delete-button-for-teens-w-1377730365</a:t>
            </a:r>
            <a:r>
              <a:rPr lang="en-US" altLang="en-US" sz="1200" dirty="0"/>
              <a:t>     AKC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Why California’s new wide-wide delete button for teens  won’t work.</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Now all this sounds nice in theory, but more than anything, this law </a:t>
            </a:r>
          </a:p>
          <a:p>
            <a:r>
              <a:rPr lang="en-US" altLang="en-US" dirty="0">
                <a:latin typeface="Arial" panose="020B0604020202020204" pitchFamily="34" charset="0"/>
              </a:rPr>
              <a:t>is a testament to the fact that lawmakers (at least in California) </a:t>
            </a:r>
          </a:p>
          <a:p>
            <a:r>
              <a:rPr lang="en-US" altLang="en-US" dirty="0">
                <a:latin typeface="Arial" panose="020B0604020202020204" pitchFamily="34" charset="0"/>
              </a:rPr>
              <a:t>have no real idea how the internet actually works.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10825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a:t>
            </a:r>
          </a:p>
        </p:txBody>
      </p:sp>
      <p:sp>
        <p:nvSpPr>
          <p:cNvPr id="4" name="Slide Number Placeholder 3"/>
          <p:cNvSpPr>
            <a:spLocks noGrp="1"/>
          </p:cNvSpPr>
          <p:nvPr>
            <p:ph type="sldNum" sz="quarter" idx="10"/>
          </p:nvPr>
        </p:nvSpPr>
        <p:spPr/>
        <p:txBody>
          <a:bodyPr/>
          <a:lstStyle/>
          <a:p>
            <a:fld id="{CEB079BF-A437-47DF-9227-A50AFF7EC7D6}" type="slidenum">
              <a:rPr lang="en-US" smtClean="0"/>
              <a:t>37</a:t>
            </a:fld>
            <a:endParaRPr lang="en-US"/>
          </a:p>
        </p:txBody>
      </p:sp>
    </p:spTree>
    <p:extLst>
      <p:ext uri="{BB962C8B-B14F-4D97-AF65-F5344CB8AC3E}">
        <p14:creationId xmlns:p14="http://schemas.microsoft.com/office/powerpoint/2010/main" val="3166221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http://www.nytimes.com/2016/06/26/opinion/sunday/artificial-intelligences-white-guy-problem.html?_r=0</a:t>
            </a:r>
          </a:p>
          <a:p>
            <a:r>
              <a:rPr lang="en-US" dirty="0"/>
              <a:t>https://www.propublica.org/article/machine-bias-risk-assessments-in-criminal-sentencing   Yet Prater was the more seasoned criminal.  And</a:t>
            </a:r>
            <a:r>
              <a:rPr lang="en-US" baseline="0" dirty="0"/>
              <a:t> </a:t>
            </a:r>
            <a:r>
              <a:rPr lang="en-US" dirty="0"/>
              <a:t>Borden did not reoffend.  Prater did.      EAR</a:t>
            </a:r>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38</a:t>
            </a:fld>
            <a:endParaRPr lang="en-US" altLang="en-US"/>
          </a:p>
        </p:txBody>
      </p:sp>
    </p:spTree>
    <p:extLst>
      <p:ext uri="{BB962C8B-B14F-4D97-AF65-F5344CB8AC3E}">
        <p14:creationId xmlns:p14="http://schemas.microsoft.com/office/powerpoint/2010/main" val="3803316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http://www.huffingtonpost.com/entry/driverless-cars-moral-dilemma_us_576c1bd0e4b0aa4dc3d4b557 </a:t>
            </a:r>
          </a:p>
          <a:p>
            <a:endParaRPr lang="en-US" dirty="0"/>
          </a:p>
          <a:p>
            <a:r>
              <a:rPr lang="en-US" baseline="0" dirty="0"/>
              <a:t>EAR</a:t>
            </a:r>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39</a:t>
            </a:fld>
            <a:endParaRPr lang="en-US" altLang="en-US"/>
          </a:p>
        </p:txBody>
      </p:sp>
    </p:spTree>
    <p:extLst>
      <p:ext uri="{BB962C8B-B14F-4D97-AF65-F5344CB8AC3E}">
        <p14:creationId xmlns:p14="http://schemas.microsoft.com/office/powerpoint/2010/main" val="2372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you.  But you wear two hats.</a:t>
            </a:r>
          </a:p>
          <a:p>
            <a:endParaRPr lang="en-US" dirty="0"/>
          </a:p>
          <a:p>
            <a:r>
              <a:rPr lang="en-US" dirty="0"/>
              <a:t>https://1.bp.blogspot.com/-URrPdLOu3uo/VQai_6Lkl7I/AAAAAAAAAY8/_XQjHG0pGe4/w800-h800/typing-computer-icon.png </a:t>
            </a:r>
          </a:p>
        </p:txBody>
      </p:sp>
      <p:sp>
        <p:nvSpPr>
          <p:cNvPr id="4" name="Slide Number Placeholder 3"/>
          <p:cNvSpPr>
            <a:spLocks noGrp="1"/>
          </p:cNvSpPr>
          <p:nvPr>
            <p:ph type="sldNum" sz="quarter" idx="10"/>
          </p:nvPr>
        </p:nvSpPr>
        <p:spPr/>
        <p:txBody>
          <a:bodyPr/>
          <a:lstStyle/>
          <a:p>
            <a:fld id="{CEB079BF-A437-47DF-9227-A50AFF7EC7D6}" type="slidenum">
              <a:rPr lang="en-US" smtClean="0"/>
              <a:t>4</a:t>
            </a:fld>
            <a:endParaRPr lang="en-US"/>
          </a:p>
        </p:txBody>
      </p:sp>
    </p:spTree>
    <p:extLst>
      <p:ext uri="{BB962C8B-B14F-4D97-AF65-F5344CB8AC3E}">
        <p14:creationId xmlns:p14="http://schemas.microsoft.com/office/powerpoint/2010/main" val="134527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There’s you, the professional, doing your job.  Then there’s you, the informed citizen scientist in our complex world. </a:t>
            </a:r>
          </a:p>
          <a:p>
            <a:r>
              <a:rPr lang="en-US" baseline="0" dirty="0"/>
              <a:t>Job: https://pixabay.com/p-1257204/?no_redirect </a:t>
            </a:r>
          </a:p>
          <a:p>
            <a:r>
              <a:rPr lang="en-US" baseline="0" dirty="0"/>
              <a:t>Blue person: http://www.clker.com/cliparts/Q/z/8/1/1/Q/walking-cartoon-man-md.png  </a:t>
            </a:r>
          </a:p>
          <a:p>
            <a:r>
              <a:rPr lang="en-US" baseline="0" dirty="0"/>
              <a:t>Earth: http://www.psychsearch.net/wp-content/uploads/Earth-Psychitrists-psychs-psychiatry-psychiatric-psychiatrists-psychiatrist-psychsearch.net-psych.jpg</a:t>
            </a:r>
            <a:endParaRPr lang="en-US" dirty="0"/>
          </a:p>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5</a:t>
            </a:fld>
            <a:endParaRPr lang="en-US"/>
          </a:p>
        </p:txBody>
      </p:sp>
    </p:spTree>
    <p:extLst>
      <p:ext uri="{BB962C8B-B14F-4D97-AF65-F5344CB8AC3E}">
        <p14:creationId xmlns:p14="http://schemas.microsoft.com/office/powerpoint/2010/main" val="94441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https://blogs.gonzaga.edu/guswtech/the-suggestion-box/   AKC</a:t>
            </a:r>
          </a:p>
        </p:txBody>
      </p:sp>
      <p:sp>
        <p:nvSpPr>
          <p:cNvPr id="4" name="Slide Number Placeholder 3"/>
          <p:cNvSpPr>
            <a:spLocks noGrp="1"/>
          </p:cNvSpPr>
          <p:nvPr>
            <p:ph type="sldNum" sz="quarter" idx="10"/>
          </p:nvPr>
        </p:nvSpPr>
        <p:spPr/>
        <p:txBody>
          <a:bodyPr/>
          <a:lstStyle/>
          <a:p>
            <a:fld id="{CEB079BF-A437-47DF-9227-A50AFF7EC7D6}" type="slidenum">
              <a:rPr lang="en-US" smtClean="0"/>
              <a:t>6</a:t>
            </a:fld>
            <a:endParaRPr lang="en-US"/>
          </a:p>
        </p:txBody>
      </p:sp>
    </p:spTree>
    <p:extLst>
      <p:ext uri="{BB962C8B-B14F-4D97-AF65-F5344CB8AC3E}">
        <p14:creationId xmlns:p14="http://schemas.microsoft.com/office/powerpoint/2010/main" val="259336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http://yourforum.gr/InvisionBoard/index.php?showtopic=392745    AKC</a:t>
            </a:r>
          </a:p>
        </p:txBody>
      </p:sp>
      <p:sp>
        <p:nvSpPr>
          <p:cNvPr id="4" name="Slide Number Placeholder 3"/>
          <p:cNvSpPr>
            <a:spLocks noGrp="1"/>
          </p:cNvSpPr>
          <p:nvPr>
            <p:ph type="sldNum" sz="quarter" idx="10"/>
          </p:nvPr>
        </p:nvSpPr>
        <p:spPr/>
        <p:txBody>
          <a:bodyPr/>
          <a:lstStyle/>
          <a:p>
            <a:fld id="{CEB079BF-A437-47DF-9227-A50AFF7EC7D6}" type="slidenum">
              <a:rPr lang="en-US" smtClean="0"/>
              <a:t>7</a:t>
            </a:fld>
            <a:endParaRPr lang="en-US"/>
          </a:p>
        </p:txBody>
      </p:sp>
    </p:spTree>
    <p:extLst>
      <p:ext uri="{BB962C8B-B14F-4D97-AF65-F5344CB8AC3E}">
        <p14:creationId xmlns:p14="http://schemas.microsoft.com/office/powerpoint/2010/main" val="286449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Mill (hair sticking out): http://www.utilitarian.net/jsmill/     EAR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Kant: http://media-2.web.britannica.com/eb-media/69/99069-004-1D777F95.jpg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8</a:t>
            </a:fld>
            <a:endParaRPr lang="en-US" altLang="en-US"/>
          </a:p>
        </p:txBody>
      </p:sp>
    </p:spTree>
    <p:extLst>
      <p:ext uri="{BB962C8B-B14F-4D97-AF65-F5344CB8AC3E}">
        <p14:creationId xmlns:p14="http://schemas.microsoft.com/office/powerpoint/2010/main" val="226612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go</a:t>
            </a:r>
            <a:r>
              <a:rPr lang="en-US" baseline="0" dirty="0"/>
              <a:t> through several important topics and look at them from the point of view of what is right.  The first big one we discuss is privacy, despite the fact that most students recognize that they haven’t got any and they seem okay with that.  First, talk about what is happening with privacy.    EAR</a:t>
            </a:r>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9</a:t>
            </a:fld>
            <a:endParaRPr lang="en-US"/>
          </a:p>
        </p:txBody>
      </p:sp>
    </p:spTree>
    <p:extLst>
      <p:ext uri="{BB962C8B-B14F-4D97-AF65-F5344CB8AC3E}">
        <p14:creationId xmlns:p14="http://schemas.microsoft.com/office/powerpoint/2010/main" val="37162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9997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193203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54654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27906-BBED-48E5-8D4E-36A8E0D21DD7}" type="slidenum">
              <a:rPr lang="en-US" altLang="en-US"/>
              <a:pPr>
                <a:defRPr/>
              </a:pPr>
              <a:t>‹#›</a:t>
            </a:fld>
            <a:endParaRPr lang="en-US" altLang="en-US"/>
          </a:p>
        </p:txBody>
      </p:sp>
    </p:spTree>
    <p:extLst>
      <p:ext uri="{BB962C8B-B14F-4D97-AF65-F5344CB8AC3E}">
        <p14:creationId xmlns:p14="http://schemas.microsoft.com/office/powerpoint/2010/main" val="25221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4CE933-F25D-49DB-9D2D-71C0E4C161DC}" type="slidenum">
              <a:rPr lang="en-US" altLang="en-US"/>
              <a:pPr>
                <a:defRPr/>
              </a:pPr>
              <a:t>‹#›</a:t>
            </a:fld>
            <a:endParaRPr lang="en-US" altLang="en-US"/>
          </a:p>
        </p:txBody>
      </p:sp>
    </p:spTree>
    <p:extLst>
      <p:ext uri="{BB962C8B-B14F-4D97-AF65-F5344CB8AC3E}">
        <p14:creationId xmlns:p14="http://schemas.microsoft.com/office/powerpoint/2010/main" val="354250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4B57A-0D82-4509-A0CD-8BB67817EF08}" type="slidenum">
              <a:rPr lang="en-US" altLang="en-US"/>
              <a:pPr>
                <a:defRPr/>
              </a:pPr>
              <a:t>‹#›</a:t>
            </a:fld>
            <a:endParaRPr lang="en-US" altLang="en-US"/>
          </a:p>
        </p:txBody>
      </p:sp>
    </p:spTree>
    <p:extLst>
      <p:ext uri="{BB962C8B-B14F-4D97-AF65-F5344CB8AC3E}">
        <p14:creationId xmlns:p14="http://schemas.microsoft.com/office/powerpoint/2010/main" val="207760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B856C-DCEA-4CDE-BAD7-45E190801EF3}" type="slidenum">
              <a:rPr lang="en-US" altLang="en-US"/>
              <a:pPr>
                <a:defRPr/>
              </a:pPr>
              <a:t>‹#›</a:t>
            </a:fld>
            <a:endParaRPr lang="en-US" altLang="en-US"/>
          </a:p>
        </p:txBody>
      </p:sp>
    </p:spTree>
    <p:extLst>
      <p:ext uri="{BB962C8B-B14F-4D97-AF65-F5344CB8AC3E}">
        <p14:creationId xmlns:p14="http://schemas.microsoft.com/office/powerpoint/2010/main" val="402010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7B34A0-39A4-4FC9-B3E6-3A4A6D51C8C3}" type="slidenum">
              <a:rPr lang="en-US" altLang="en-US"/>
              <a:pPr>
                <a:defRPr/>
              </a:pPr>
              <a:t>‹#›</a:t>
            </a:fld>
            <a:endParaRPr lang="en-US" altLang="en-US"/>
          </a:p>
        </p:txBody>
      </p:sp>
    </p:spTree>
    <p:extLst>
      <p:ext uri="{BB962C8B-B14F-4D97-AF65-F5344CB8AC3E}">
        <p14:creationId xmlns:p14="http://schemas.microsoft.com/office/powerpoint/2010/main" val="8525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7345B2-15FA-4F74-90F3-A3DF0FE6A466}" type="slidenum">
              <a:rPr lang="en-US" altLang="en-US"/>
              <a:pPr>
                <a:defRPr/>
              </a:pPr>
              <a:t>‹#›</a:t>
            </a:fld>
            <a:endParaRPr lang="en-US" altLang="en-US"/>
          </a:p>
        </p:txBody>
      </p:sp>
    </p:spTree>
    <p:extLst>
      <p:ext uri="{BB962C8B-B14F-4D97-AF65-F5344CB8AC3E}">
        <p14:creationId xmlns:p14="http://schemas.microsoft.com/office/powerpoint/2010/main" val="289559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E4FD9C-8D84-4767-9EDA-548DF14A23DE}" type="slidenum">
              <a:rPr lang="en-US" altLang="en-US"/>
              <a:pPr>
                <a:defRPr/>
              </a:pPr>
              <a:t>‹#›</a:t>
            </a:fld>
            <a:endParaRPr lang="en-US" altLang="en-US"/>
          </a:p>
        </p:txBody>
      </p:sp>
    </p:spTree>
    <p:extLst>
      <p:ext uri="{BB962C8B-B14F-4D97-AF65-F5344CB8AC3E}">
        <p14:creationId xmlns:p14="http://schemas.microsoft.com/office/powerpoint/2010/main" val="126553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E6ACF-6A18-4F0E-9B92-627EB1FB9296}" type="slidenum">
              <a:rPr lang="en-US" altLang="en-US"/>
              <a:pPr>
                <a:defRPr/>
              </a:pPr>
              <a:t>‹#›</a:t>
            </a:fld>
            <a:endParaRPr lang="en-US" altLang="en-US"/>
          </a:p>
        </p:txBody>
      </p:sp>
    </p:spTree>
    <p:extLst>
      <p:ext uri="{BB962C8B-B14F-4D97-AF65-F5344CB8AC3E}">
        <p14:creationId xmlns:p14="http://schemas.microsoft.com/office/powerpoint/2010/main" val="354825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856744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C4091-980C-494E-A942-60E4DB94EE89}" type="slidenum">
              <a:rPr lang="en-US" altLang="en-US"/>
              <a:pPr>
                <a:defRPr/>
              </a:pPr>
              <a:t>‹#›</a:t>
            </a:fld>
            <a:endParaRPr lang="en-US" altLang="en-US"/>
          </a:p>
        </p:txBody>
      </p:sp>
    </p:spTree>
    <p:extLst>
      <p:ext uri="{BB962C8B-B14F-4D97-AF65-F5344CB8AC3E}">
        <p14:creationId xmlns:p14="http://schemas.microsoft.com/office/powerpoint/2010/main" val="1468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0E193-A886-4FD2-A877-5F0FBF3E1301}" type="slidenum">
              <a:rPr lang="en-US" altLang="en-US"/>
              <a:pPr>
                <a:defRPr/>
              </a:pPr>
              <a:t>‹#›</a:t>
            </a:fld>
            <a:endParaRPr lang="en-US" altLang="en-US"/>
          </a:p>
        </p:txBody>
      </p:sp>
    </p:spTree>
    <p:extLst>
      <p:ext uri="{BB962C8B-B14F-4D97-AF65-F5344CB8AC3E}">
        <p14:creationId xmlns:p14="http://schemas.microsoft.com/office/powerpoint/2010/main" val="3500017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B7771-4269-4CD1-8C25-248733769A5C}" type="slidenum">
              <a:rPr lang="en-US" altLang="en-US"/>
              <a:pPr>
                <a:defRPr/>
              </a:pPr>
              <a:t>‹#›</a:t>
            </a:fld>
            <a:endParaRPr lang="en-US" altLang="en-US"/>
          </a:p>
        </p:txBody>
      </p:sp>
    </p:spTree>
    <p:extLst>
      <p:ext uri="{BB962C8B-B14F-4D97-AF65-F5344CB8AC3E}">
        <p14:creationId xmlns:p14="http://schemas.microsoft.com/office/powerpoint/2010/main" val="3830478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83FDA-7CD6-44B4-B253-BCF169C0FAA6}" type="slidenum">
              <a:rPr lang="en-US" altLang="en-US"/>
              <a:pPr>
                <a:defRPr/>
              </a:pPr>
              <a:t>‹#›</a:t>
            </a:fld>
            <a:endParaRPr lang="en-US" altLang="en-US"/>
          </a:p>
        </p:txBody>
      </p:sp>
    </p:spTree>
    <p:extLst>
      <p:ext uri="{BB962C8B-B14F-4D97-AF65-F5344CB8AC3E}">
        <p14:creationId xmlns:p14="http://schemas.microsoft.com/office/powerpoint/2010/main" val="298209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6D70F-67EF-4F52-9F56-E5E8AAD3F02C}" type="slidenum">
              <a:rPr lang="en-US" altLang="en-US"/>
              <a:pPr>
                <a:defRPr/>
              </a:pPr>
              <a:t>‹#›</a:t>
            </a:fld>
            <a:endParaRPr lang="en-US" altLang="en-US"/>
          </a:p>
        </p:txBody>
      </p:sp>
    </p:spTree>
    <p:extLst>
      <p:ext uri="{BB962C8B-B14F-4D97-AF65-F5344CB8AC3E}">
        <p14:creationId xmlns:p14="http://schemas.microsoft.com/office/powerpoint/2010/main" val="2687277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B29DA-A5F9-4CCB-89B8-F4FC819D6CA3}" type="slidenum">
              <a:rPr lang="en-US" altLang="en-US"/>
              <a:pPr>
                <a:defRPr/>
              </a:pPr>
              <a:t>‹#›</a:t>
            </a:fld>
            <a:endParaRPr lang="en-US" altLang="en-US"/>
          </a:p>
        </p:txBody>
      </p:sp>
    </p:spTree>
    <p:extLst>
      <p:ext uri="{BB962C8B-B14F-4D97-AF65-F5344CB8AC3E}">
        <p14:creationId xmlns:p14="http://schemas.microsoft.com/office/powerpoint/2010/main" val="2146604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26970-C5F6-4A56-BB63-9A78927C7EFF}" type="slidenum">
              <a:rPr lang="en-US" altLang="en-US"/>
              <a:pPr>
                <a:defRPr/>
              </a:pPr>
              <a:t>‹#›</a:t>
            </a:fld>
            <a:endParaRPr lang="en-US" altLang="en-US"/>
          </a:p>
        </p:txBody>
      </p:sp>
    </p:spTree>
    <p:extLst>
      <p:ext uri="{BB962C8B-B14F-4D97-AF65-F5344CB8AC3E}">
        <p14:creationId xmlns:p14="http://schemas.microsoft.com/office/powerpoint/2010/main" val="61863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3A1446-BDB2-4182-9ADA-F80016C028BC}" type="slidenum">
              <a:rPr lang="en-US" altLang="en-US"/>
              <a:pPr>
                <a:defRPr/>
              </a:pPr>
              <a:t>‹#›</a:t>
            </a:fld>
            <a:endParaRPr lang="en-US" altLang="en-US"/>
          </a:p>
        </p:txBody>
      </p:sp>
    </p:spTree>
    <p:extLst>
      <p:ext uri="{BB962C8B-B14F-4D97-AF65-F5344CB8AC3E}">
        <p14:creationId xmlns:p14="http://schemas.microsoft.com/office/powerpoint/2010/main" val="3542324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9B591F-0075-44C9-8D03-C949CEE4966E}" type="slidenum">
              <a:rPr lang="en-US" altLang="en-US"/>
              <a:pPr>
                <a:defRPr/>
              </a:pPr>
              <a:t>‹#›</a:t>
            </a:fld>
            <a:endParaRPr lang="en-US" altLang="en-US"/>
          </a:p>
        </p:txBody>
      </p:sp>
    </p:spTree>
    <p:extLst>
      <p:ext uri="{BB962C8B-B14F-4D97-AF65-F5344CB8AC3E}">
        <p14:creationId xmlns:p14="http://schemas.microsoft.com/office/powerpoint/2010/main" val="2625949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5FDEA3-5E2B-45CE-91D8-56316893E04F}" type="slidenum">
              <a:rPr lang="en-US" altLang="en-US"/>
              <a:pPr>
                <a:defRPr/>
              </a:pPr>
              <a:t>‹#›</a:t>
            </a:fld>
            <a:endParaRPr lang="en-US" altLang="en-US"/>
          </a:p>
        </p:txBody>
      </p:sp>
    </p:spTree>
    <p:extLst>
      <p:ext uri="{BB962C8B-B14F-4D97-AF65-F5344CB8AC3E}">
        <p14:creationId xmlns:p14="http://schemas.microsoft.com/office/powerpoint/2010/main" val="302838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354D5-499E-4343-BD0E-EBC0132644D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0071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17128-14AA-4FC1-8228-83AAEDD803A3}" type="slidenum">
              <a:rPr lang="en-US" altLang="en-US"/>
              <a:pPr>
                <a:defRPr/>
              </a:pPr>
              <a:t>‹#›</a:t>
            </a:fld>
            <a:endParaRPr lang="en-US" altLang="en-US"/>
          </a:p>
        </p:txBody>
      </p:sp>
    </p:spTree>
    <p:extLst>
      <p:ext uri="{BB962C8B-B14F-4D97-AF65-F5344CB8AC3E}">
        <p14:creationId xmlns:p14="http://schemas.microsoft.com/office/powerpoint/2010/main" val="3189220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DA5A39-0A8E-4585-B002-5A8A7592DA8D}" type="slidenum">
              <a:rPr lang="en-US" altLang="en-US"/>
              <a:pPr>
                <a:defRPr/>
              </a:pPr>
              <a:t>‹#›</a:t>
            </a:fld>
            <a:endParaRPr lang="en-US" altLang="en-US"/>
          </a:p>
        </p:txBody>
      </p:sp>
    </p:spTree>
    <p:extLst>
      <p:ext uri="{BB962C8B-B14F-4D97-AF65-F5344CB8AC3E}">
        <p14:creationId xmlns:p14="http://schemas.microsoft.com/office/powerpoint/2010/main" val="198660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93D65-C58D-4352-8F5F-90161980FA0B}" type="slidenum">
              <a:rPr lang="en-US" altLang="en-US"/>
              <a:pPr>
                <a:defRPr/>
              </a:pPr>
              <a:t>‹#›</a:t>
            </a:fld>
            <a:endParaRPr lang="en-US" altLang="en-US"/>
          </a:p>
        </p:txBody>
      </p:sp>
    </p:spTree>
    <p:extLst>
      <p:ext uri="{BB962C8B-B14F-4D97-AF65-F5344CB8AC3E}">
        <p14:creationId xmlns:p14="http://schemas.microsoft.com/office/powerpoint/2010/main" val="262864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4DE75-8814-4415-B553-64BA40FAE4FC}" type="slidenum">
              <a:rPr lang="en-US" altLang="en-US"/>
              <a:pPr>
                <a:defRPr/>
              </a:pPr>
              <a:t>‹#›</a:t>
            </a:fld>
            <a:endParaRPr lang="en-US" altLang="en-US"/>
          </a:p>
        </p:txBody>
      </p:sp>
    </p:spTree>
    <p:extLst>
      <p:ext uri="{BB962C8B-B14F-4D97-AF65-F5344CB8AC3E}">
        <p14:creationId xmlns:p14="http://schemas.microsoft.com/office/powerpoint/2010/main" val="711407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7A7EF-DA18-4F2E-A767-7670219A1577}" type="slidenum">
              <a:rPr lang="en-US" altLang="en-US"/>
              <a:pPr>
                <a:defRPr/>
              </a:pPr>
              <a:t>‹#›</a:t>
            </a:fld>
            <a:endParaRPr lang="en-US" altLang="en-US"/>
          </a:p>
        </p:txBody>
      </p:sp>
    </p:spTree>
    <p:extLst>
      <p:ext uri="{BB962C8B-B14F-4D97-AF65-F5344CB8AC3E}">
        <p14:creationId xmlns:p14="http://schemas.microsoft.com/office/powerpoint/2010/main" val="3287149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41C051-A7FA-4B6E-8873-310A3A497624}" type="slidenum">
              <a:rPr lang="en-US" altLang="en-US"/>
              <a:pPr>
                <a:defRPr/>
              </a:pPr>
              <a:t>‹#›</a:t>
            </a:fld>
            <a:endParaRPr lang="en-US" altLang="en-US"/>
          </a:p>
        </p:txBody>
      </p:sp>
    </p:spTree>
    <p:extLst>
      <p:ext uri="{BB962C8B-B14F-4D97-AF65-F5344CB8AC3E}">
        <p14:creationId xmlns:p14="http://schemas.microsoft.com/office/powerpoint/2010/main" val="3132513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64C305-58F3-4F7E-9E92-9A444D923AC0}" type="slidenum">
              <a:rPr lang="en-US" altLang="en-US"/>
              <a:pPr>
                <a:defRPr/>
              </a:pPr>
              <a:t>‹#›</a:t>
            </a:fld>
            <a:endParaRPr lang="en-US" altLang="en-US"/>
          </a:p>
        </p:txBody>
      </p:sp>
    </p:spTree>
    <p:extLst>
      <p:ext uri="{BB962C8B-B14F-4D97-AF65-F5344CB8AC3E}">
        <p14:creationId xmlns:p14="http://schemas.microsoft.com/office/powerpoint/2010/main" val="173215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354D5-499E-4343-BD0E-EBC0132644D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72120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354D5-499E-4343-BD0E-EBC0132644D6}"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412196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354D5-499E-4343-BD0E-EBC0132644D6}"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247948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354D5-499E-4343-BD0E-EBC0132644D6}"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420536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354D5-499E-4343-BD0E-EBC0132644D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128751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354D5-499E-4343-BD0E-EBC0132644D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277666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354D5-499E-4343-BD0E-EBC0132644D6}" type="datetimeFigureOut">
              <a:rPr lang="en-US" smtClean="0"/>
              <a:t>9/26/2016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1124D-48A2-4B48-B126-F0E19C5CE225}" type="slidenum">
              <a:rPr lang="en-US" smtClean="0"/>
              <a:t>‹#›</a:t>
            </a:fld>
            <a:endParaRPr lang="en-US"/>
          </a:p>
        </p:txBody>
      </p:sp>
    </p:spTree>
    <p:extLst>
      <p:ext uri="{BB962C8B-B14F-4D97-AF65-F5344CB8AC3E}">
        <p14:creationId xmlns:p14="http://schemas.microsoft.com/office/powerpoint/2010/main" val="4004213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1D8BA6A-5448-45AF-902C-75DF4C3EF6B3}" type="slidenum">
              <a:rPr lang="en-US" altLang="en-US"/>
              <a:pPr>
                <a:defRPr/>
              </a:pPr>
              <a:t>‹#›</a:t>
            </a:fld>
            <a:endParaRPr lang="en-US" altLang="en-US"/>
          </a:p>
        </p:txBody>
      </p:sp>
    </p:spTree>
    <p:extLst>
      <p:ext uri="{BB962C8B-B14F-4D97-AF65-F5344CB8AC3E}">
        <p14:creationId xmlns:p14="http://schemas.microsoft.com/office/powerpoint/2010/main" val="337821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749FB77-E9F9-4EEB-AAA2-AD8A520BB3EA}" type="slidenum">
              <a:rPr lang="en-US" altLang="en-US"/>
              <a:pPr>
                <a:defRPr/>
              </a:pPr>
              <a:t>‹#›</a:t>
            </a:fld>
            <a:endParaRPr lang="en-US" altLang="en-US"/>
          </a:p>
        </p:txBody>
      </p:sp>
    </p:spTree>
    <p:extLst>
      <p:ext uri="{BB962C8B-B14F-4D97-AF65-F5344CB8AC3E}">
        <p14:creationId xmlns:p14="http://schemas.microsoft.com/office/powerpoint/2010/main" val="25311994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com/threatlevel/2010/04/too-much-medi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hyperlink" Target="https://en.wikipedia.org/wiki/Obsidian_Finance_Group,_LLC_v._Cox" TargetMode="External"/><Relationship Id="rId4" Type="http://schemas.openxmlformats.org/officeDocument/2006/relationships/hyperlink" Target="http://newjerseylawreview.blogspot.com/2011/06/blogger-must-reveal-sources-says-nj.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nBkQQ6czRJ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www.acm.org/about/code-of-ethic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www.aclu.org/pizz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2"/>
            <a:ext cx="12196647" cy="6855388"/>
          </a:xfrm>
          <a:prstGeom prst="rect">
            <a:avLst/>
          </a:prstGeom>
        </p:spPr>
      </p:pic>
    </p:spTree>
    <p:extLst>
      <p:ext uri="{BB962C8B-B14F-4D97-AF65-F5344CB8AC3E}">
        <p14:creationId xmlns:p14="http://schemas.microsoft.com/office/powerpoint/2010/main" val="379755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611157"/>
          </a:xfrm>
        </p:spPr>
        <p:txBody>
          <a:bodyPr>
            <a:noAutofit/>
          </a:bodyPr>
          <a:lstStyle/>
          <a:p>
            <a:pPr algn="ctr"/>
            <a:r>
              <a:rPr lang="en-US" sz="3200" b="1" dirty="0">
                <a:latin typeface="+mn-lt"/>
              </a:rPr>
              <a:t>Technology and Rights Tradeoffs</a:t>
            </a:r>
            <a:br>
              <a:rPr lang="en-US" sz="3200" b="1" dirty="0">
                <a:latin typeface="+mn-lt"/>
              </a:rPr>
            </a:br>
            <a:br>
              <a:rPr lang="en-US" sz="3200" b="1" dirty="0">
                <a:latin typeface="+mn-lt"/>
              </a:rPr>
            </a:br>
            <a:r>
              <a:rPr lang="en-US" sz="3200" b="1" dirty="0">
                <a:latin typeface="+mn-lt"/>
              </a:rPr>
              <a:t>Security vs Privacy</a:t>
            </a:r>
          </a:p>
        </p:txBody>
      </p:sp>
      <p:pic>
        <p:nvPicPr>
          <p:cNvPr id="9218" name="Picture 2" descr="http://www.thewrap.com/wp-content/uploads/2016/02/fbi-vs-ap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298" y="2078277"/>
            <a:ext cx="6727824" cy="44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6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622323" y="1555955"/>
            <a:ext cx="8126361" cy="4689987"/>
          </a:xfrm>
          <a:prstGeom prst="foldedCorne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7"/>
            <a:ext cx="10515600" cy="851615"/>
          </a:xfrm>
        </p:spPr>
        <p:txBody>
          <a:bodyPr>
            <a:normAutofit/>
          </a:bodyPr>
          <a:lstStyle/>
          <a:p>
            <a:pPr algn="ctr"/>
            <a:r>
              <a:rPr lang="en-US" sz="3200" b="1" dirty="0">
                <a:latin typeface="+mn-lt"/>
              </a:rPr>
              <a:t>Cybercrime</a:t>
            </a:r>
          </a:p>
        </p:txBody>
      </p:sp>
      <p:pic>
        <p:nvPicPr>
          <p:cNvPr id="3" name="Picture 2"/>
          <p:cNvPicPr>
            <a:picLocks noChangeAspect="1"/>
          </p:cNvPicPr>
          <p:nvPr/>
        </p:nvPicPr>
        <p:blipFill>
          <a:blip r:embed="rId3"/>
          <a:stretch>
            <a:fillRect/>
          </a:stretch>
        </p:blipFill>
        <p:spPr>
          <a:xfrm>
            <a:off x="1762433" y="1817908"/>
            <a:ext cx="6935244" cy="3692835"/>
          </a:xfrm>
          <a:prstGeom prst="rect">
            <a:avLst/>
          </a:prstGeom>
        </p:spPr>
      </p:pic>
    </p:spTree>
    <p:extLst>
      <p:ext uri="{BB962C8B-B14F-4D97-AF65-F5344CB8AC3E}">
        <p14:creationId xmlns:p14="http://schemas.microsoft.com/office/powerpoint/2010/main" val="353032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274638"/>
            <a:ext cx="8229600" cy="563562"/>
          </a:xfrm>
        </p:spPr>
        <p:txBody>
          <a:bodyPr/>
          <a:lstStyle/>
          <a:p>
            <a:r>
              <a:rPr lang="en-US" altLang="en-US" sz="3200" b="1" dirty="0">
                <a:latin typeface="Calibri" panose="020F0502020204030204" pitchFamily="34" charset="0"/>
              </a:rPr>
              <a:t>Vacuums and Muddles</a:t>
            </a:r>
          </a:p>
        </p:txBody>
      </p:sp>
      <p:pic>
        <p:nvPicPr>
          <p:cNvPr id="87043" name="Picture 2" descr="http://www.hektoeninternational.org/images/Man-with-suitcase-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2590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1"/>
          <p:cNvSpPr txBox="1">
            <a:spLocks noChangeArrowheads="1"/>
          </p:cNvSpPr>
          <p:nvPr/>
        </p:nvSpPr>
        <p:spPr bwMode="auto">
          <a:xfrm>
            <a:off x="2667000" y="56388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800" b="0" i="0" u="none" strike="noStrike" kern="0" cap="none" spc="0" normalizeH="0" baseline="0" noProof="0">
                <a:ln>
                  <a:noFill/>
                </a:ln>
                <a:solidFill>
                  <a:schemeClr val="tx1"/>
                </a:solidFill>
                <a:effectLst/>
                <a:uLnTx/>
                <a:uFillTx/>
                <a:latin typeface="Arial" panose="020B0604020202020204" pitchFamily="34" charset="0"/>
              </a:rPr>
              <a:t>Then</a:t>
            </a:r>
          </a:p>
        </p:txBody>
      </p:sp>
      <p:cxnSp>
        <p:nvCxnSpPr>
          <p:cNvPr id="4" name="Straight Arrow Connector 3"/>
          <p:cNvCxnSpPr/>
          <p:nvPr/>
        </p:nvCxnSpPr>
        <p:spPr>
          <a:xfrm flipH="1" flipV="1">
            <a:off x="3962400" y="4191000"/>
            <a:ext cx="1752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46" name="TextBox 4"/>
          <p:cNvSpPr txBox="1">
            <a:spLocks noChangeArrowheads="1"/>
          </p:cNvSpPr>
          <p:nvPr/>
        </p:nvSpPr>
        <p:spPr bwMode="auto">
          <a:xfrm>
            <a:off x="5294313" y="4930775"/>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t>Yes</a:t>
            </a:r>
          </a:p>
        </p:txBody>
      </p:sp>
      <p:cxnSp>
        <p:nvCxnSpPr>
          <p:cNvPr id="11" name="Straight Arrow Connector 10"/>
          <p:cNvCxnSpPr/>
          <p:nvPr/>
        </p:nvCxnSpPr>
        <p:spPr>
          <a:xfrm flipH="1">
            <a:off x="4114800" y="1471613"/>
            <a:ext cx="1981200" cy="2047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48" name="TextBox 7"/>
          <p:cNvSpPr txBox="1">
            <a:spLocks noChangeArrowheads="1"/>
          </p:cNvSpPr>
          <p:nvPr/>
        </p:nvSpPr>
        <p:spPr bwMode="auto">
          <a:xfrm>
            <a:off x="5859463" y="1668463"/>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t>No</a:t>
            </a:r>
          </a:p>
        </p:txBody>
      </p:sp>
      <p:pic>
        <p:nvPicPr>
          <p:cNvPr id="87049" name="Picture 4" descr="http://1d8a787de4174f1aa625-28a4b9047a732d2a8879bfd4a1538bd8.r56.cf3.rackcdn.com/PR_031-_SI_-_12_06_12-1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343025"/>
            <a:ext cx="248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Box 9"/>
          <p:cNvSpPr txBox="1">
            <a:spLocks noChangeArrowheads="1"/>
          </p:cNvSpPr>
          <p:nvPr/>
        </p:nvSpPr>
        <p:spPr bwMode="auto">
          <a:xfrm>
            <a:off x="7640638" y="5622925"/>
            <a:ext cx="167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800" b="0" i="0" u="none" strike="noStrike" kern="0" cap="none" spc="0" normalizeH="0" baseline="0" noProof="0">
                <a:ln>
                  <a:noFill/>
                </a:ln>
                <a:solidFill>
                  <a:schemeClr val="tx1"/>
                </a:solidFill>
                <a:effectLst/>
                <a:uLnTx/>
                <a:uFillTx/>
                <a:latin typeface="Arial" panose="020B0604020202020204" pitchFamily="34" charset="0"/>
              </a:rPr>
              <a:t>Now</a:t>
            </a:r>
          </a:p>
        </p:txBody>
      </p:sp>
      <p:cxnSp>
        <p:nvCxnSpPr>
          <p:cNvPr id="17" name="Straight Arrow Connector 16"/>
          <p:cNvCxnSpPr/>
          <p:nvPr/>
        </p:nvCxnSpPr>
        <p:spPr>
          <a:xfrm>
            <a:off x="6126163" y="1471613"/>
            <a:ext cx="1646237" cy="395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114800" y="1858963"/>
            <a:ext cx="3352800" cy="1951037"/>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24400" y="3916363"/>
            <a:ext cx="2711450" cy="1270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0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81200" y="274638"/>
            <a:ext cx="8229600" cy="715962"/>
          </a:xfrm>
        </p:spPr>
        <p:txBody>
          <a:bodyPr/>
          <a:lstStyle/>
          <a:p>
            <a:pPr eaLnBrk="1" hangingPunct="1"/>
            <a:r>
              <a:rPr lang="en-US" altLang="en-US" sz="3200" b="1" dirty="0" err="1"/>
              <a:t>Vaccuums</a:t>
            </a:r>
            <a:r>
              <a:rPr lang="en-US" altLang="en-US" sz="3200" b="1" dirty="0"/>
              <a:t> and Muddles</a:t>
            </a:r>
          </a:p>
        </p:txBody>
      </p:sp>
      <p:sp>
        <p:nvSpPr>
          <p:cNvPr id="66563" name="Text Box 5"/>
          <p:cNvSpPr txBox="1">
            <a:spLocks noChangeArrowheads="1"/>
          </p:cNvSpPr>
          <p:nvPr/>
        </p:nvSpPr>
        <p:spPr bwMode="auto">
          <a:xfrm>
            <a:off x="958850" y="1600201"/>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t>Warrant-less demands for cell location data:</a:t>
            </a:r>
          </a:p>
        </p:txBody>
      </p:sp>
      <p:sp>
        <p:nvSpPr>
          <p:cNvPr id="66564" name="Text Box 6"/>
          <p:cNvSpPr txBox="1">
            <a:spLocks noChangeArrowheads="1"/>
          </p:cNvSpPr>
          <p:nvPr/>
        </p:nvSpPr>
        <p:spPr bwMode="auto">
          <a:xfrm>
            <a:off x="1297858" y="2999443"/>
            <a:ext cx="81460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t>Is raw location data protected by your right to privacy in the same way that the content of what you say on your phone is?</a:t>
            </a:r>
          </a:p>
        </p:txBody>
      </p:sp>
      <p:sp>
        <p:nvSpPr>
          <p:cNvPr id="2" name="TextBox 1"/>
          <p:cNvSpPr txBox="1"/>
          <p:nvPr/>
        </p:nvSpPr>
        <p:spPr>
          <a:xfrm>
            <a:off x="2109020" y="4780936"/>
            <a:ext cx="8458200" cy="1477963"/>
          </a:xfrm>
          <a:prstGeom prst="rect">
            <a:avLst/>
          </a:prstGeom>
          <a:noFill/>
        </p:spPr>
        <p:txBody>
          <a:bodyPr>
            <a:spAutoFit/>
          </a:bodyPr>
          <a:lstStyle/>
          <a:p>
            <a:pPr marL="285750" indent="-285750">
              <a:buFont typeface="Arial" pitchFamily="34" charset="0"/>
              <a:buChar char="•"/>
              <a:defRPr/>
            </a:pPr>
            <a:r>
              <a:rPr lang="en-US" sz="2400" dirty="0"/>
              <a:t>Conceptual muddle: what is cell location?</a:t>
            </a:r>
          </a:p>
          <a:p>
            <a:pPr marL="285750" indent="-285750">
              <a:buFont typeface="Arial" pitchFamily="34" charset="0"/>
              <a:buChar char="•"/>
              <a:defRPr/>
            </a:pPr>
            <a:endParaRPr lang="en-US" sz="2400" dirty="0"/>
          </a:p>
          <a:p>
            <a:pPr marL="285750" indent="-285750">
              <a:buFont typeface="Arial" pitchFamily="34" charset="0"/>
              <a:buChar char="•"/>
              <a:defRPr/>
            </a:pPr>
            <a:r>
              <a:rPr lang="en-US" sz="2400" dirty="0"/>
              <a:t>Policy vacuum: Can the police get it without a warrant?</a:t>
            </a:r>
          </a:p>
          <a:p>
            <a:pPr>
              <a:defRPr/>
            </a:pPr>
            <a:endParaRPr lang="en-US" dirty="0"/>
          </a:p>
        </p:txBody>
      </p:sp>
      <p:pic>
        <p:nvPicPr>
          <p:cNvPr id="665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515" y="646166"/>
            <a:ext cx="2640371" cy="210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274638"/>
            <a:ext cx="8229600" cy="715962"/>
          </a:xfrm>
        </p:spPr>
        <p:txBody>
          <a:bodyPr/>
          <a:lstStyle/>
          <a:p>
            <a:pPr eaLnBrk="1" hangingPunct="1"/>
            <a:r>
              <a:rPr lang="en-US" altLang="en-US" sz="3200" b="1"/>
              <a:t>Protecting Sources</a:t>
            </a:r>
          </a:p>
        </p:txBody>
      </p:sp>
      <p:sp>
        <p:nvSpPr>
          <p:cNvPr id="61443" name="Rectangle 3"/>
          <p:cNvSpPr>
            <a:spLocks noGrp="1" noChangeArrowheads="1"/>
          </p:cNvSpPr>
          <p:nvPr>
            <p:ph type="body" idx="1"/>
          </p:nvPr>
        </p:nvSpPr>
        <p:spPr>
          <a:xfrm>
            <a:off x="825910" y="1219200"/>
            <a:ext cx="9384890" cy="4267200"/>
          </a:xfrm>
        </p:spPr>
        <p:txBody>
          <a:bodyPr/>
          <a:lstStyle/>
          <a:p>
            <a:pPr eaLnBrk="1" hangingPunct="1"/>
            <a:r>
              <a:rPr lang="en-US" altLang="en-US" sz="2400" dirty="0"/>
              <a:t>Policy vacuum: Must a blogger reveal sources?  Is a blogger protected by shield laws?</a:t>
            </a:r>
          </a:p>
          <a:p>
            <a:pPr eaLnBrk="1" hangingPunct="1"/>
            <a:endParaRPr lang="en-US" altLang="en-US" sz="2400" dirty="0"/>
          </a:p>
          <a:p>
            <a:pPr eaLnBrk="1" hangingPunct="1"/>
            <a:r>
              <a:rPr lang="en-US" altLang="en-US" sz="2400" dirty="0"/>
              <a:t>Conceptual muddle:</a:t>
            </a:r>
          </a:p>
        </p:txBody>
      </p:sp>
      <p:sp>
        <p:nvSpPr>
          <p:cNvPr id="61444" name="Text Box 5"/>
          <p:cNvSpPr txBox="1">
            <a:spLocks noChangeArrowheads="1"/>
          </p:cNvSpPr>
          <p:nvPr/>
        </p:nvSpPr>
        <p:spPr bwMode="auto">
          <a:xfrm>
            <a:off x="361335" y="5105401"/>
            <a:ext cx="1127514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hlinkClick r:id="rId3"/>
              </a:rPr>
              <a:t>http://www.wired.com/threatlevel/2010/04/too-much-media/</a:t>
            </a:r>
            <a:endParaRPr lang="en-US" altLang="en-US" sz="1800" dirty="0"/>
          </a:p>
          <a:p>
            <a:pPr eaLnBrk="1" hangingPunct="1">
              <a:spcBef>
                <a:spcPct val="50000"/>
              </a:spcBef>
              <a:buFontTx/>
              <a:buNone/>
            </a:pPr>
            <a:r>
              <a:rPr lang="en-US" altLang="en-US" sz="1800" dirty="0">
                <a:hlinkClick r:id="rId4"/>
              </a:rPr>
              <a:t>http://newjerseylawreview.blogspot.com/2011/06/blogger-must-reveal-sources-says-nj.html</a:t>
            </a:r>
            <a:endParaRPr lang="en-US" altLang="en-US" sz="1800" dirty="0"/>
          </a:p>
          <a:p>
            <a:pPr eaLnBrk="1" hangingPunct="1">
              <a:spcBef>
                <a:spcPct val="50000"/>
              </a:spcBef>
              <a:buNone/>
            </a:pPr>
            <a:r>
              <a:rPr lang="en-US" altLang="en-US" sz="1800" dirty="0"/>
              <a:t>Obsidian v Cox: </a:t>
            </a:r>
            <a:r>
              <a:rPr lang="en-US" altLang="en-US" sz="1800" dirty="0">
                <a:hlinkClick r:id="rId5"/>
              </a:rPr>
              <a:t>https://en.wikipedia.org/wiki/Obsidian_Finance_Group,_LLC_v._Cox</a:t>
            </a:r>
            <a:r>
              <a:rPr lang="en-US" altLang="en-US" sz="1800" dirty="0"/>
              <a:t> </a:t>
            </a:r>
          </a:p>
          <a:p>
            <a:pPr eaLnBrk="1" hangingPunct="1">
              <a:spcBef>
                <a:spcPct val="50000"/>
              </a:spcBef>
              <a:buFontTx/>
              <a:buNone/>
            </a:pPr>
            <a:endParaRPr lang="en-US" altLang="en-US" sz="1800" dirty="0"/>
          </a:p>
        </p:txBody>
      </p:sp>
      <p:pic>
        <p:nvPicPr>
          <p:cNvPr id="34818" name="Picture 2" descr="http://www.openvine.com/images/small-business-internet-blog/10-blogging-tips-expert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291" y="2116442"/>
            <a:ext cx="5109599" cy="27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1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7356"/>
          </a:xfrm>
        </p:spPr>
        <p:txBody>
          <a:bodyPr/>
          <a:lstStyle/>
          <a:p>
            <a:r>
              <a:rPr lang="en-US" sz="3200" b="1" dirty="0"/>
              <a:t>Coping with Change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535" y="4151671"/>
            <a:ext cx="3810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18" y="1711066"/>
            <a:ext cx="3591881" cy="202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descr="https://media-cdn.tripadvisor.com/media/photo-s/01/6b/98/79/coors-fac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10" y="1502231"/>
            <a:ext cx="3261851" cy="2443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ttp://blogs-images.forbes.com/brookecrothers/files/2015/11/google-self-driving-car-repaint-1200x6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362" y="4245892"/>
            <a:ext cx="4163961" cy="213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274638"/>
            <a:ext cx="8229600" cy="563562"/>
          </a:xfrm>
        </p:spPr>
        <p:txBody>
          <a:bodyPr/>
          <a:lstStyle/>
          <a:p>
            <a:pPr eaLnBrk="1" hangingPunct="1"/>
            <a:r>
              <a:rPr lang="en-US" sz="3200" b="1" dirty="0"/>
              <a:t>The Luddites</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752600"/>
            <a:ext cx="42576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Text Box 4"/>
          <p:cNvSpPr txBox="1">
            <a:spLocks noChangeArrowheads="1"/>
          </p:cNvSpPr>
          <p:nvPr/>
        </p:nvSpPr>
        <p:spPr bwMode="auto">
          <a:xfrm>
            <a:off x="1828800" y="4572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The Luddites, 1812</a:t>
            </a:r>
          </a:p>
        </p:txBody>
      </p:sp>
    </p:spTree>
    <p:extLst>
      <p:ext uri="{BB962C8B-B14F-4D97-AF65-F5344CB8AC3E}">
        <p14:creationId xmlns:p14="http://schemas.microsoft.com/office/powerpoint/2010/main" val="135315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1752600"/>
            <a:ext cx="4261104" cy="3977640"/>
          </a:xfrm>
          <a:prstGeom prst="rect">
            <a:avLst/>
          </a:prstGeom>
        </p:spPr>
      </p:pic>
      <p:sp>
        <p:nvSpPr>
          <p:cNvPr id="55298" name="Rectangle 2"/>
          <p:cNvSpPr>
            <a:spLocks noGrp="1" noChangeArrowheads="1"/>
          </p:cNvSpPr>
          <p:nvPr>
            <p:ph type="title"/>
          </p:nvPr>
        </p:nvSpPr>
        <p:spPr>
          <a:xfrm>
            <a:off x="1981200" y="274638"/>
            <a:ext cx="8229600" cy="563562"/>
          </a:xfrm>
        </p:spPr>
        <p:txBody>
          <a:bodyPr/>
          <a:lstStyle/>
          <a:p>
            <a:pPr eaLnBrk="1" hangingPunct="1"/>
            <a:r>
              <a:rPr lang="en-US" sz="3200" b="1" dirty="0"/>
              <a:t>The Luddites</a:t>
            </a:r>
          </a:p>
        </p:txBody>
      </p:sp>
      <p:sp>
        <p:nvSpPr>
          <p:cNvPr id="55300" name="Text Box 4"/>
          <p:cNvSpPr txBox="1">
            <a:spLocks noChangeArrowheads="1"/>
          </p:cNvSpPr>
          <p:nvPr/>
        </p:nvSpPr>
        <p:spPr bwMode="auto">
          <a:xfrm>
            <a:off x="1828800" y="4572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t>The </a:t>
            </a:r>
            <a:r>
              <a:rPr lang="en-US" dirty="0" err="1"/>
              <a:t>Trumpites</a:t>
            </a:r>
            <a:r>
              <a:rPr lang="en-US" dirty="0"/>
              <a:t>, 2016</a:t>
            </a:r>
          </a:p>
        </p:txBody>
      </p:sp>
    </p:spTree>
    <p:extLst>
      <p:ext uri="{BB962C8B-B14F-4D97-AF65-F5344CB8AC3E}">
        <p14:creationId xmlns:p14="http://schemas.microsoft.com/office/powerpoint/2010/main" val="92936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81200" y="274638"/>
            <a:ext cx="8229600" cy="792162"/>
          </a:xfrm>
        </p:spPr>
        <p:txBody>
          <a:bodyPr/>
          <a:lstStyle/>
          <a:p>
            <a:r>
              <a:rPr lang="en-US" sz="3200" b="1"/>
              <a:t>GDP Growth</a:t>
            </a:r>
          </a:p>
        </p:txBody>
      </p:sp>
      <p:pic>
        <p:nvPicPr>
          <p:cNvPr id="542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3000"/>
            <a:ext cx="7924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83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And GDP Isn’t the Whole Story</a:t>
            </a:r>
          </a:p>
        </p:txBody>
      </p:sp>
      <p:sp>
        <p:nvSpPr>
          <p:cNvPr id="4" name="TextBox 3"/>
          <p:cNvSpPr txBox="1"/>
          <p:nvPr/>
        </p:nvSpPr>
        <p:spPr>
          <a:xfrm>
            <a:off x="2286000" y="1371601"/>
            <a:ext cx="7543800" cy="461665"/>
          </a:xfrm>
          <a:prstGeom prst="rect">
            <a:avLst/>
          </a:prstGeom>
          <a:noFill/>
        </p:spPr>
        <p:txBody>
          <a:bodyPr wrap="square" rtlCol="0">
            <a:spAutoFit/>
          </a:bodyPr>
          <a:lstStyle/>
          <a:p>
            <a:r>
              <a:rPr lang="en-US" sz="2400" dirty="0"/>
              <a:t>GDP doesn’t measure free or almost free.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2133601"/>
            <a:ext cx="3700707" cy="3394057"/>
          </a:xfrm>
          <a:prstGeom prst="rect">
            <a:avLst/>
          </a:prstGeom>
        </p:spPr>
      </p:pic>
      <p:sp>
        <p:nvSpPr>
          <p:cNvPr id="6" name="TextBox 5"/>
          <p:cNvSpPr txBox="1"/>
          <p:nvPr/>
        </p:nvSpPr>
        <p:spPr>
          <a:xfrm>
            <a:off x="2819400" y="5760162"/>
            <a:ext cx="2786306" cy="461665"/>
          </a:xfrm>
          <a:prstGeom prst="rect">
            <a:avLst/>
          </a:prstGeom>
          <a:noFill/>
        </p:spPr>
        <p:txBody>
          <a:bodyPr wrap="square" rtlCol="0">
            <a:spAutoFit/>
          </a:bodyPr>
          <a:lstStyle/>
          <a:p>
            <a:r>
              <a:rPr lang="en-US" sz="2400" dirty="0"/>
              <a:t>$1,395.00</a:t>
            </a:r>
          </a:p>
        </p:txBody>
      </p:sp>
    </p:spTree>
    <p:extLst>
      <p:ext uri="{BB962C8B-B14F-4D97-AF65-F5344CB8AC3E}">
        <p14:creationId xmlns:p14="http://schemas.microsoft.com/office/powerpoint/2010/main" val="220475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ptism_pocahon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378" y="1355459"/>
            <a:ext cx="7691377" cy="50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081346" y="332524"/>
            <a:ext cx="72172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mn-lt"/>
              </a:rPr>
              <a:t>Who is this Person and Why Do We Care?</a:t>
            </a:r>
          </a:p>
        </p:txBody>
      </p:sp>
      <p:sp>
        <p:nvSpPr>
          <p:cNvPr id="4100" name="Line 4"/>
          <p:cNvSpPr>
            <a:spLocks noChangeShapeType="1"/>
          </p:cNvSpPr>
          <p:nvPr/>
        </p:nvSpPr>
        <p:spPr bwMode="auto">
          <a:xfrm>
            <a:off x="4012558" y="1063914"/>
            <a:ext cx="2312043" cy="2422237"/>
          </a:xfrm>
          <a:prstGeom prst="line">
            <a:avLst/>
          </a:prstGeom>
          <a:noFill/>
          <a:ln w="762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01" name="Oval 5"/>
          <p:cNvSpPr>
            <a:spLocks noChangeArrowheads="1"/>
          </p:cNvSpPr>
          <p:nvPr/>
        </p:nvSpPr>
        <p:spPr bwMode="auto">
          <a:xfrm>
            <a:off x="6203065" y="3252019"/>
            <a:ext cx="1001521" cy="2612308"/>
          </a:xfrm>
          <a:prstGeom prst="ellipse">
            <a:avLst/>
          </a:prstGeom>
          <a:noFill/>
          <a:ln w="381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Tree>
    <p:extLst>
      <p:ext uri="{BB962C8B-B14F-4D97-AF65-F5344CB8AC3E}">
        <p14:creationId xmlns:p14="http://schemas.microsoft.com/office/powerpoint/2010/main" val="171735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And GDP Isn’t the Whole Story</a:t>
            </a:r>
          </a:p>
        </p:txBody>
      </p:sp>
      <p:sp>
        <p:nvSpPr>
          <p:cNvPr id="4" name="TextBox 3"/>
          <p:cNvSpPr txBox="1"/>
          <p:nvPr/>
        </p:nvSpPr>
        <p:spPr>
          <a:xfrm>
            <a:off x="2286000" y="1371601"/>
            <a:ext cx="7543800" cy="461665"/>
          </a:xfrm>
          <a:prstGeom prst="rect">
            <a:avLst/>
          </a:prstGeom>
          <a:noFill/>
        </p:spPr>
        <p:txBody>
          <a:bodyPr wrap="square" rtlCol="0">
            <a:spAutoFit/>
          </a:bodyPr>
          <a:lstStyle/>
          <a:p>
            <a:r>
              <a:rPr lang="en-US" sz="2400" dirty="0"/>
              <a:t>GDP doesn’t measure free or almost free.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2133601"/>
            <a:ext cx="3700707" cy="3394057"/>
          </a:xfrm>
          <a:prstGeom prst="rect">
            <a:avLst/>
          </a:prstGeom>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99603"/>
            <a:ext cx="4607332" cy="340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5760162"/>
            <a:ext cx="2786306" cy="461665"/>
          </a:xfrm>
          <a:prstGeom prst="rect">
            <a:avLst/>
          </a:prstGeom>
          <a:noFill/>
        </p:spPr>
        <p:txBody>
          <a:bodyPr wrap="square" rtlCol="0">
            <a:spAutoFit/>
          </a:bodyPr>
          <a:lstStyle/>
          <a:p>
            <a:r>
              <a:rPr lang="en-US" sz="2400" dirty="0"/>
              <a:t>$1,395.00</a:t>
            </a:r>
          </a:p>
        </p:txBody>
      </p:sp>
    </p:spTree>
    <p:extLst>
      <p:ext uri="{BB962C8B-B14F-4D97-AF65-F5344CB8AC3E}">
        <p14:creationId xmlns:p14="http://schemas.microsoft.com/office/powerpoint/2010/main" val="335403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And GDP Isn’t the Whole Story</a:t>
            </a:r>
          </a:p>
        </p:txBody>
      </p:sp>
      <p:sp>
        <p:nvSpPr>
          <p:cNvPr id="4" name="TextBox 3"/>
          <p:cNvSpPr txBox="1"/>
          <p:nvPr/>
        </p:nvSpPr>
        <p:spPr>
          <a:xfrm>
            <a:off x="2286000" y="1371601"/>
            <a:ext cx="7543800" cy="461665"/>
          </a:xfrm>
          <a:prstGeom prst="rect">
            <a:avLst/>
          </a:prstGeom>
          <a:noFill/>
        </p:spPr>
        <p:txBody>
          <a:bodyPr wrap="square" rtlCol="0">
            <a:spAutoFit/>
          </a:bodyPr>
          <a:lstStyle/>
          <a:p>
            <a:r>
              <a:rPr lang="en-US" sz="2400" dirty="0"/>
              <a:t>GDP doesn’t measure free or almost free.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2133601"/>
            <a:ext cx="3700707" cy="3394057"/>
          </a:xfrm>
          <a:prstGeom prst="rect">
            <a:avLst/>
          </a:prstGeom>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99603"/>
            <a:ext cx="4607332" cy="340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19400" y="5760162"/>
            <a:ext cx="2786306" cy="461665"/>
          </a:xfrm>
          <a:prstGeom prst="rect">
            <a:avLst/>
          </a:prstGeom>
          <a:noFill/>
        </p:spPr>
        <p:txBody>
          <a:bodyPr wrap="square" rtlCol="0">
            <a:spAutoFit/>
          </a:bodyPr>
          <a:lstStyle/>
          <a:p>
            <a:r>
              <a:rPr lang="en-US" sz="2400" dirty="0"/>
              <a:t>$1,395.00</a:t>
            </a:r>
          </a:p>
        </p:txBody>
      </p:sp>
      <p:sp>
        <p:nvSpPr>
          <p:cNvPr id="3" name="TextBox 2"/>
          <p:cNvSpPr txBox="1"/>
          <p:nvPr/>
        </p:nvSpPr>
        <p:spPr>
          <a:xfrm>
            <a:off x="4800600" y="6096000"/>
            <a:ext cx="5852160" cy="523220"/>
          </a:xfrm>
          <a:prstGeom prst="rect">
            <a:avLst/>
          </a:prstGeom>
          <a:noFill/>
        </p:spPr>
        <p:txBody>
          <a:bodyPr wrap="square" rtlCol="0">
            <a:spAutoFit/>
          </a:bodyPr>
          <a:lstStyle/>
          <a:p>
            <a:r>
              <a:rPr lang="en-US" sz="2800" b="1" dirty="0">
                <a:solidFill>
                  <a:srgbClr val="FF0000"/>
                </a:solidFill>
              </a:rPr>
              <a:t>GDP Growth </a:t>
            </a:r>
            <a:r>
              <a:rPr lang="en-US" sz="2800" b="1" dirty="0">
                <a:solidFill>
                  <a:srgbClr val="FF0000"/>
                </a:solidFill>
                <a:sym typeface="Symbol"/>
              </a:rPr>
              <a:t> Economic Growth</a:t>
            </a:r>
            <a:endParaRPr lang="en-US" sz="2800" b="1" dirty="0">
              <a:solidFill>
                <a:srgbClr val="FF0000"/>
              </a:solidFill>
            </a:endParaRPr>
          </a:p>
        </p:txBody>
      </p:sp>
    </p:spTree>
    <p:extLst>
      <p:ext uri="{BB962C8B-B14F-4D97-AF65-F5344CB8AC3E}">
        <p14:creationId xmlns:p14="http://schemas.microsoft.com/office/powerpoint/2010/main" val="171723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2607"/>
          </a:xfrm>
        </p:spPr>
        <p:txBody>
          <a:bodyPr/>
          <a:lstStyle/>
          <a:p>
            <a:r>
              <a:rPr lang="en-US" sz="3200" b="1" dirty="0"/>
              <a:t>But What Is the Cost?</a:t>
            </a:r>
          </a:p>
        </p:txBody>
      </p:sp>
      <p:pic>
        <p:nvPicPr>
          <p:cNvPr id="33794" name="Picture 2" descr="Chart-of-the-day-robots-taking-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284" y="1352395"/>
            <a:ext cx="6687676" cy="502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3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How Does Technology Destroy Jobs?</a:t>
            </a:r>
          </a:p>
        </p:txBody>
      </p:sp>
      <p:sp>
        <p:nvSpPr>
          <p:cNvPr id="3" name="TextBox 2"/>
          <p:cNvSpPr txBox="1"/>
          <p:nvPr/>
        </p:nvSpPr>
        <p:spPr>
          <a:xfrm>
            <a:off x="1322438" y="2053803"/>
            <a:ext cx="8305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Technology replaces human labor.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8738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200" b="1" dirty="0"/>
              <a:t>From Cheap Labor to Robotic Labor</a:t>
            </a:r>
          </a:p>
        </p:txBody>
      </p:sp>
      <p:pic>
        <p:nvPicPr>
          <p:cNvPr id="51202" name="Picture 2" descr="https://qzprod.files.wordpress.com/2016/05/facotry-bots.jpeg?w=53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952" y="1219200"/>
            <a:ext cx="8290680" cy="46644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651" y="6172201"/>
            <a:ext cx="10788445" cy="430887"/>
          </a:xfrm>
          <a:prstGeom prst="rect">
            <a:avLst/>
          </a:prstGeom>
          <a:noFill/>
        </p:spPr>
        <p:txBody>
          <a:bodyPr wrap="square" rtlCol="0">
            <a:spAutoFit/>
          </a:bodyPr>
          <a:lstStyle/>
          <a:p>
            <a:r>
              <a:rPr lang="en-US" sz="2200" dirty="0"/>
              <a:t>May, 2016:  iPhone manufacturer Foxconn is replacing 60,000 workers with robots</a:t>
            </a:r>
          </a:p>
        </p:txBody>
      </p:sp>
    </p:spTree>
    <p:extLst>
      <p:ext uri="{BB962C8B-B14F-4D97-AF65-F5344CB8AC3E}">
        <p14:creationId xmlns:p14="http://schemas.microsoft.com/office/powerpoint/2010/main" val="237895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1491"/>
          </a:xfrm>
        </p:spPr>
        <p:txBody>
          <a:bodyPr/>
          <a:lstStyle/>
          <a:p>
            <a:r>
              <a:rPr lang="en-US" sz="3200" b="1" dirty="0"/>
              <a:t>Maddie’s Job</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40" y="1331245"/>
            <a:ext cx="5449325" cy="27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2655323" y="4501741"/>
            <a:ext cx="7391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In the past decade, the flow of goods emerging from U.S. factories has risen by about a third. </a:t>
            </a:r>
          </a:p>
          <a:p>
            <a:pPr eaLnBrk="1" hangingPunct="1"/>
            <a:endParaRPr lang="en-US" sz="2400" dirty="0"/>
          </a:p>
          <a:p>
            <a:pPr eaLnBrk="1" hangingPunct="1"/>
            <a:r>
              <a:rPr lang="en-US" sz="2400" dirty="0"/>
              <a:t>Factory employment has fallen by roughly the same fraction. </a:t>
            </a:r>
          </a:p>
          <a:p>
            <a:pPr eaLnBrk="1" hangingPunct="1"/>
            <a:endParaRPr lang="en-US" dirty="0"/>
          </a:p>
        </p:txBody>
      </p:sp>
      <p:sp>
        <p:nvSpPr>
          <p:cNvPr id="5" name="TextBox 4"/>
          <p:cNvSpPr txBox="1"/>
          <p:nvPr/>
        </p:nvSpPr>
        <p:spPr>
          <a:xfrm>
            <a:off x="7307826" y="1699955"/>
            <a:ext cx="4208206" cy="1569660"/>
          </a:xfrm>
          <a:prstGeom prst="rect">
            <a:avLst/>
          </a:prstGeom>
          <a:noFill/>
        </p:spPr>
        <p:txBody>
          <a:bodyPr wrap="square" rtlCol="0">
            <a:spAutoFit/>
          </a:bodyPr>
          <a:lstStyle/>
          <a:p>
            <a:r>
              <a:rPr lang="en-US" sz="2400" dirty="0"/>
              <a:t>Common practice:</a:t>
            </a:r>
          </a:p>
          <a:p>
            <a:endParaRPr lang="en-US" sz="2400" dirty="0"/>
          </a:p>
          <a:p>
            <a:r>
              <a:rPr lang="en-US" sz="2400" dirty="0"/>
              <a:t>Invest in a machine if you can earn back its cost in </a:t>
            </a:r>
            <a:r>
              <a:rPr lang="en-US" sz="2400" b="1" i="1" dirty="0">
                <a:solidFill>
                  <a:srgbClr val="FF0000"/>
                </a:solidFill>
              </a:rPr>
              <a:t>2 years</a:t>
            </a:r>
            <a:r>
              <a:rPr lang="en-US" sz="2400" dirty="0"/>
              <a:t>.</a:t>
            </a:r>
          </a:p>
        </p:txBody>
      </p:sp>
      <p:sp>
        <p:nvSpPr>
          <p:cNvPr id="6" name="Rectangle 5"/>
          <p:cNvSpPr/>
          <p:nvPr/>
        </p:nvSpPr>
        <p:spPr>
          <a:xfrm>
            <a:off x="7145594" y="1592826"/>
            <a:ext cx="4549877" cy="18623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715962"/>
          </a:xfrm>
        </p:spPr>
        <p:txBody>
          <a:bodyPr/>
          <a:lstStyle/>
          <a:p>
            <a:r>
              <a:rPr lang="en-US" sz="3200" b="1" dirty="0"/>
              <a:t>The Luddite Fallacy</a:t>
            </a:r>
          </a:p>
        </p:txBody>
      </p:sp>
      <p:sp>
        <p:nvSpPr>
          <p:cNvPr id="4" name="TextBox 3"/>
          <p:cNvSpPr txBox="1"/>
          <p:nvPr/>
        </p:nvSpPr>
        <p:spPr>
          <a:xfrm>
            <a:off x="838200" y="1087905"/>
            <a:ext cx="7848600" cy="1938992"/>
          </a:xfrm>
          <a:prstGeom prst="rect">
            <a:avLst/>
          </a:prstGeom>
          <a:noFill/>
        </p:spPr>
        <p:txBody>
          <a:bodyPr wrap="square" rtlCol="0">
            <a:spAutoFit/>
          </a:bodyPr>
          <a:lstStyle/>
          <a:p>
            <a:r>
              <a:rPr lang="en-US" sz="2400" dirty="0"/>
              <a:t>The Luddite view: </a:t>
            </a:r>
          </a:p>
          <a:p>
            <a:endParaRPr lang="en-US" sz="2400" dirty="0"/>
          </a:p>
          <a:p>
            <a:r>
              <a:rPr lang="en-US" sz="2400" dirty="0"/>
              <a:t>     Automation will eliminate the need for human labor.</a:t>
            </a:r>
          </a:p>
          <a:p>
            <a:endParaRPr lang="en-US" sz="2400" dirty="0"/>
          </a:p>
          <a:p>
            <a:r>
              <a:rPr lang="en-US" sz="2400" dirty="0"/>
              <a:t> </a:t>
            </a:r>
          </a:p>
        </p:txBody>
      </p:sp>
      <p:pic>
        <p:nvPicPr>
          <p:cNvPr id="51202" name="Picture 2" descr="Image result for clot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660" y="2971801"/>
            <a:ext cx="4188457" cy="250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2464609"/>
            <a:ext cx="4485967" cy="2677656"/>
          </a:xfrm>
          <a:prstGeom prst="rect">
            <a:avLst/>
          </a:prstGeom>
          <a:noFill/>
        </p:spPr>
        <p:txBody>
          <a:bodyPr wrap="square" rtlCol="0">
            <a:spAutoFit/>
          </a:bodyPr>
          <a:lstStyle/>
          <a:p>
            <a:endParaRPr lang="en-US" sz="2400" dirty="0"/>
          </a:p>
          <a:p>
            <a:r>
              <a:rPr lang="en-US" sz="2400" dirty="0"/>
              <a:t>Is a fallacy because:</a:t>
            </a:r>
          </a:p>
          <a:p>
            <a:endParaRPr lang="en-US" sz="2400" dirty="0"/>
          </a:p>
          <a:p>
            <a:pPr marL="342900" indent="-342900">
              <a:buFont typeface="Arial" pitchFamily="34" charset="0"/>
              <a:buChar char="•"/>
            </a:pPr>
            <a:r>
              <a:rPr lang="en-US" sz="2400" dirty="0"/>
              <a:t>Automation reduced cost and this increased demand.  We all just have more stuff.</a:t>
            </a:r>
          </a:p>
          <a:p>
            <a:pPr marL="342900" indent="-342900">
              <a:buFont typeface="Arial" pitchFamily="34" charset="0"/>
              <a:buChar char="•"/>
            </a:pPr>
            <a:endParaRPr lang="en-US" sz="2400"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356" y="211605"/>
            <a:ext cx="187419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715962"/>
          </a:xfrm>
        </p:spPr>
        <p:txBody>
          <a:bodyPr/>
          <a:lstStyle/>
          <a:p>
            <a:r>
              <a:rPr lang="en-US" sz="3200" b="1" dirty="0"/>
              <a:t>The Luddite Fallacy</a:t>
            </a:r>
          </a:p>
        </p:txBody>
      </p:sp>
      <p:sp>
        <p:nvSpPr>
          <p:cNvPr id="4" name="TextBox 3"/>
          <p:cNvSpPr txBox="1"/>
          <p:nvPr/>
        </p:nvSpPr>
        <p:spPr>
          <a:xfrm>
            <a:off x="838200" y="1076838"/>
            <a:ext cx="7848600" cy="1938992"/>
          </a:xfrm>
          <a:prstGeom prst="rect">
            <a:avLst/>
          </a:prstGeom>
          <a:noFill/>
        </p:spPr>
        <p:txBody>
          <a:bodyPr wrap="square" rtlCol="0">
            <a:spAutoFit/>
          </a:bodyPr>
          <a:lstStyle/>
          <a:p>
            <a:r>
              <a:rPr lang="en-US" sz="2400" dirty="0"/>
              <a:t>The Luddite view: </a:t>
            </a:r>
          </a:p>
          <a:p>
            <a:endParaRPr lang="en-US" sz="2400" dirty="0"/>
          </a:p>
          <a:p>
            <a:r>
              <a:rPr lang="en-US" sz="2400" dirty="0"/>
              <a:t>     Automation will eliminate the need for human labor.</a:t>
            </a:r>
          </a:p>
          <a:p>
            <a:endParaRPr lang="en-US" sz="2400" dirty="0"/>
          </a:p>
          <a:p>
            <a:r>
              <a:rPr lang="en-US" sz="2400" dirty="0"/>
              <a:t> </a:t>
            </a:r>
          </a:p>
        </p:txBody>
      </p:sp>
      <p:sp>
        <p:nvSpPr>
          <p:cNvPr id="6" name="TextBox 5"/>
          <p:cNvSpPr txBox="1"/>
          <p:nvPr/>
        </p:nvSpPr>
        <p:spPr>
          <a:xfrm>
            <a:off x="838200" y="2473008"/>
            <a:ext cx="4176252" cy="3785652"/>
          </a:xfrm>
          <a:prstGeom prst="rect">
            <a:avLst/>
          </a:prstGeom>
          <a:noFill/>
        </p:spPr>
        <p:txBody>
          <a:bodyPr wrap="square" rtlCol="0">
            <a:spAutoFit/>
          </a:bodyPr>
          <a:lstStyle/>
          <a:p>
            <a:endParaRPr lang="en-US" sz="2400" dirty="0"/>
          </a:p>
          <a:p>
            <a:r>
              <a:rPr lang="en-US" sz="2400" dirty="0"/>
              <a:t>Is a fallacy because:</a:t>
            </a:r>
          </a:p>
          <a:p>
            <a:endParaRPr lang="en-US" sz="2400" dirty="0"/>
          </a:p>
          <a:p>
            <a:pPr marL="342900" indent="-342900">
              <a:buFont typeface="Arial" pitchFamily="34" charset="0"/>
              <a:buChar char="•"/>
            </a:pPr>
            <a:r>
              <a:rPr lang="en-US" sz="2400" dirty="0"/>
              <a:t>Workers were not up against any hard productivity limit.  Most workers have been smart enough to become more productive with the new technology. </a:t>
            </a:r>
          </a:p>
        </p:txBody>
      </p:sp>
      <p:pic>
        <p:nvPicPr>
          <p:cNvPr id="53250" name="Picture 2" descr="http://blog.xyleme.com/sites/default/files/blog2/posts/xyleme-knowledge-work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27" y="2960734"/>
            <a:ext cx="4467426" cy="2982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356" y="211605"/>
            <a:ext cx="187419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61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715962"/>
          </a:xfrm>
        </p:spPr>
        <p:txBody>
          <a:bodyPr/>
          <a:lstStyle/>
          <a:p>
            <a:r>
              <a:rPr lang="en-US" sz="3200" b="1" dirty="0"/>
              <a:t>The Luddite Fallacy</a:t>
            </a:r>
          </a:p>
        </p:txBody>
      </p:sp>
      <p:sp>
        <p:nvSpPr>
          <p:cNvPr id="4" name="TextBox 3"/>
          <p:cNvSpPr txBox="1"/>
          <p:nvPr/>
        </p:nvSpPr>
        <p:spPr>
          <a:xfrm>
            <a:off x="838200" y="1087905"/>
            <a:ext cx="7848600" cy="1938992"/>
          </a:xfrm>
          <a:prstGeom prst="rect">
            <a:avLst/>
          </a:prstGeom>
          <a:noFill/>
        </p:spPr>
        <p:txBody>
          <a:bodyPr wrap="square" rtlCol="0">
            <a:spAutoFit/>
          </a:bodyPr>
          <a:lstStyle/>
          <a:p>
            <a:r>
              <a:rPr lang="en-US" sz="2400" dirty="0"/>
              <a:t>The Luddite view: </a:t>
            </a:r>
          </a:p>
          <a:p>
            <a:endParaRPr lang="en-US" sz="2400" dirty="0"/>
          </a:p>
          <a:p>
            <a:r>
              <a:rPr lang="en-US" sz="2400" dirty="0"/>
              <a:t>     Automation will eliminate the need for human labor.</a:t>
            </a:r>
          </a:p>
          <a:p>
            <a:endParaRPr lang="en-US" sz="2400" dirty="0"/>
          </a:p>
          <a:p>
            <a:r>
              <a:rPr lang="en-US" sz="2400" dirty="0"/>
              <a:t>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356" y="211605"/>
            <a:ext cx="187419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descr="Image result for cloth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3838" y="3570298"/>
            <a:ext cx="1821426" cy="1089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2612" y="2506803"/>
            <a:ext cx="6324601" cy="3785652"/>
          </a:xfrm>
          <a:prstGeom prst="rect">
            <a:avLst/>
          </a:prstGeom>
          <a:noFill/>
        </p:spPr>
        <p:txBody>
          <a:bodyPr wrap="square" rtlCol="0">
            <a:spAutoFit/>
          </a:bodyPr>
          <a:lstStyle/>
          <a:p>
            <a:endParaRPr lang="en-US" sz="2400" dirty="0"/>
          </a:p>
          <a:p>
            <a:r>
              <a:rPr lang="en-US" sz="2400" dirty="0"/>
              <a:t>May </a:t>
            </a:r>
            <a:r>
              <a:rPr lang="en-US" sz="2400" b="1" dirty="0">
                <a:solidFill>
                  <a:srgbClr val="FF0000"/>
                </a:solidFill>
              </a:rPr>
              <a:t>not </a:t>
            </a:r>
            <a:r>
              <a:rPr lang="en-US" sz="2400" dirty="0"/>
              <a:t>be a fallacy because:</a:t>
            </a:r>
          </a:p>
          <a:p>
            <a:endParaRPr lang="en-US" sz="2400" dirty="0"/>
          </a:p>
          <a:p>
            <a:pPr marL="342900" indent="-342900">
              <a:buFont typeface="Arial" pitchFamily="34" charset="0"/>
              <a:buChar char="•"/>
            </a:pPr>
            <a:r>
              <a:rPr lang="en-US" sz="2400" dirty="0"/>
              <a:t>Too much stuff already.</a:t>
            </a:r>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2171700" lvl="4" indent="-342900">
              <a:buFont typeface="Arial" pitchFamily="34" charset="0"/>
              <a:buChar char="•"/>
            </a:pPr>
            <a:r>
              <a:rPr lang="en-US" sz="2400" dirty="0"/>
              <a:t>Can’t get any smarter.</a:t>
            </a:r>
          </a:p>
          <a:p>
            <a:pPr marL="342900" indent="-342900">
              <a:buFont typeface="Arial" pitchFamily="34" charset="0"/>
              <a:buChar char="•"/>
            </a:pPr>
            <a:endParaRPr lang="en-US" sz="2400" dirty="0"/>
          </a:p>
        </p:txBody>
      </p:sp>
      <p:sp>
        <p:nvSpPr>
          <p:cNvPr id="3" name="TextBox 2"/>
          <p:cNvSpPr txBox="1"/>
          <p:nvPr/>
        </p:nvSpPr>
        <p:spPr>
          <a:xfrm>
            <a:off x="4519152" y="944830"/>
            <a:ext cx="1873046" cy="584775"/>
          </a:xfrm>
          <a:prstGeom prst="rect">
            <a:avLst/>
          </a:prstGeom>
          <a:noFill/>
        </p:spPr>
        <p:txBody>
          <a:bodyPr wrap="square" rtlCol="0">
            <a:spAutoFit/>
          </a:bodyPr>
          <a:lstStyle/>
          <a:p>
            <a:r>
              <a:rPr lang="en-US" sz="3200" b="1" dirty="0">
                <a:latin typeface="+mj-lt"/>
              </a:rPr>
              <a:t>Fallacy</a:t>
            </a:r>
          </a:p>
        </p:txBody>
      </p:sp>
      <p:sp>
        <p:nvSpPr>
          <p:cNvPr id="7" name="Rectangle 6"/>
          <p:cNvSpPr/>
          <p:nvPr/>
        </p:nvSpPr>
        <p:spPr>
          <a:xfrm>
            <a:off x="4517965" y="961177"/>
            <a:ext cx="1564558" cy="610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184058" y="734192"/>
            <a:ext cx="0" cy="2106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2" descr="http://blog.xyleme.com/sites/default/files/blog2/posts/xyleme-knowledge-work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008" y="5032254"/>
            <a:ext cx="1883999" cy="125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How Does Technology Destroy Jobs?</a:t>
            </a:r>
          </a:p>
        </p:txBody>
      </p:sp>
      <p:sp>
        <p:nvSpPr>
          <p:cNvPr id="3" name="TextBox 2"/>
          <p:cNvSpPr txBox="1"/>
          <p:nvPr/>
        </p:nvSpPr>
        <p:spPr>
          <a:xfrm>
            <a:off x="1322438" y="2053803"/>
            <a:ext cx="8305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Technology replaces human labor.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Winner takes all.</a:t>
            </a:r>
          </a:p>
        </p:txBody>
      </p:sp>
    </p:spTree>
    <p:extLst>
      <p:ext uri="{BB962C8B-B14F-4D97-AF65-F5344CB8AC3E}">
        <p14:creationId xmlns:p14="http://schemas.microsoft.com/office/powerpoint/2010/main" val="30548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4533"/>
          </a:xfrm>
        </p:spPr>
        <p:txBody>
          <a:bodyPr>
            <a:normAutofit/>
          </a:bodyPr>
          <a:lstStyle/>
          <a:p>
            <a:pPr algn="ctr"/>
            <a:r>
              <a:rPr lang="en-US" sz="3200" b="1" dirty="0">
                <a:latin typeface="+mn-lt"/>
                <a:cs typeface="Arial" panose="020B0604020202020204" pitchFamily="34" charset="0"/>
              </a:rPr>
              <a:t>More Unintended Consequences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8" y="1391264"/>
            <a:ext cx="2664542" cy="167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543" y="1860756"/>
            <a:ext cx="3060290" cy="171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369" y="2735552"/>
            <a:ext cx="3355258" cy="173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69" y="4020371"/>
            <a:ext cx="3532237" cy="21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http://blog.storyful.com/wp-content/uploads/sites/5/2016/04/Facebook-crea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669" y="4940125"/>
            <a:ext cx="3372057" cy="119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Winner Doesn’t Take All</a:t>
            </a:r>
          </a:p>
        </p:txBody>
      </p:sp>
      <p:pic>
        <p:nvPicPr>
          <p:cNvPr id="57348" name="Picture 4" descr="Franklin Barbecue in Austin, Tex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82566"/>
            <a:ext cx="6934200" cy="41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200" b="1" dirty="0"/>
              <a:t>Winner Takes All</a:t>
            </a:r>
          </a:p>
        </p:txBody>
      </p:sp>
      <p:sp>
        <p:nvSpPr>
          <p:cNvPr id="3" name="TextBox 2"/>
          <p:cNvSpPr txBox="1"/>
          <p:nvPr/>
        </p:nvSpPr>
        <p:spPr>
          <a:xfrm>
            <a:off x="1074174" y="1499420"/>
            <a:ext cx="7772400" cy="523220"/>
          </a:xfrm>
          <a:prstGeom prst="rect">
            <a:avLst/>
          </a:prstGeom>
          <a:noFill/>
        </p:spPr>
        <p:txBody>
          <a:bodyPr wrap="square" rtlCol="0">
            <a:spAutoFit/>
          </a:bodyPr>
          <a:lstStyle/>
          <a:p>
            <a:r>
              <a:rPr lang="en-US" sz="2800" dirty="0"/>
              <a:t>When it’s digital, no one needs second best:</a:t>
            </a:r>
          </a:p>
        </p:txBody>
      </p:sp>
      <p:sp>
        <p:nvSpPr>
          <p:cNvPr id="4" name="TextBox 3"/>
          <p:cNvSpPr txBox="1"/>
          <p:nvPr/>
        </p:nvSpPr>
        <p:spPr>
          <a:xfrm>
            <a:off x="1767347" y="2237246"/>
            <a:ext cx="6629400" cy="1815882"/>
          </a:xfrm>
          <a:prstGeom prst="rect">
            <a:avLst/>
          </a:prstGeom>
          <a:noFill/>
        </p:spPr>
        <p:txBody>
          <a:bodyPr wrap="square" rtlCol="0">
            <a:spAutoFit/>
          </a:bodyPr>
          <a:lstStyle/>
          <a:p>
            <a:r>
              <a:rPr lang="en-US" sz="2800" dirty="0"/>
              <a:t>No lines.</a:t>
            </a:r>
          </a:p>
          <a:p>
            <a:endParaRPr lang="en-US" sz="2800" dirty="0"/>
          </a:p>
          <a:p>
            <a:endParaRPr lang="en-US" sz="2800" dirty="0"/>
          </a:p>
          <a:p>
            <a:r>
              <a:rPr lang="en-US" sz="2800" dirty="0"/>
              <a:t>No geography issues.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092" y="2352093"/>
            <a:ext cx="3355258" cy="173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blog.storyful.com/wp-content/uploads/sites/5/2016/04/Facebook-cre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743" y="4819242"/>
            <a:ext cx="3372057" cy="11907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s.battle.net/forums/static/images/game-logos/game-logo-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11" y="4677017"/>
            <a:ext cx="4349084" cy="19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200" b="1" dirty="0"/>
              <a:t>The Risk of Doing Nothing</a:t>
            </a:r>
          </a:p>
        </p:txBody>
      </p:sp>
      <p:pic>
        <p:nvPicPr>
          <p:cNvPr id="307202" name="Picture 2" descr="https://static01.nyt.com/images/2016/07/01/business/01TESLA/01TESLA-master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2590800"/>
            <a:ext cx="5483225" cy="3341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7303" y="1405234"/>
            <a:ext cx="7162800" cy="461665"/>
          </a:xfrm>
          <a:prstGeom prst="rect">
            <a:avLst/>
          </a:prstGeom>
          <a:noFill/>
        </p:spPr>
        <p:txBody>
          <a:bodyPr wrap="square" rtlCol="0">
            <a:spAutoFit/>
          </a:bodyPr>
          <a:lstStyle/>
          <a:p>
            <a:pPr defTabSz="914400"/>
            <a:r>
              <a:rPr lang="en-US" sz="2400" kern="0" dirty="0">
                <a:solidFill>
                  <a:sysClr val="windowText" lastClr="000000"/>
                </a:solidFill>
              </a:rPr>
              <a:t>Semi-automatic Tesla in accident:  1 person killed</a:t>
            </a:r>
          </a:p>
        </p:txBody>
      </p:sp>
    </p:spTree>
    <p:extLst>
      <p:ext uri="{BB962C8B-B14F-4D97-AF65-F5344CB8AC3E}">
        <p14:creationId xmlns:p14="http://schemas.microsoft.com/office/powerpoint/2010/main" val="2509701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200" b="1" dirty="0"/>
              <a:t>The Risk of Doing Nothing</a:t>
            </a:r>
          </a:p>
        </p:txBody>
      </p:sp>
      <p:sp>
        <p:nvSpPr>
          <p:cNvPr id="3" name="TextBox 2"/>
          <p:cNvSpPr txBox="1"/>
          <p:nvPr/>
        </p:nvSpPr>
        <p:spPr>
          <a:xfrm>
            <a:off x="2209800" y="1405235"/>
            <a:ext cx="7162800" cy="461665"/>
          </a:xfrm>
          <a:prstGeom prst="rect">
            <a:avLst/>
          </a:prstGeom>
          <a:noFill/>
        </p:spPr>
        <p:txBody>
          <a:bodyPr wrap="square" rtlCol="0">
            <a:spAutoFit/>
          </a:bodyPr>
          <a:lstStyle/>
          <a:p>
            <a:pPr defTabSz="914400"/>
            <a:r>
              <a:rPr lang="en-US" sz="2400" kern="0" dirty="0">
                <a:solidFill>
                  <a:sysClr val="windowText" lastClr="000000"/>
                </a:solidFill>
              </a:rPr>
              <a:t>Human driven cars: people killed per year</a:t>
            </a:r>
          </a:p>
        </p:txBody>
      </p:sp>
      <p:pic>
        <p:nvPicPr>
          <p:cNvPr id="307204" name="Picture 4" descr="https://upload.wikimedia.org/wikipedia/commons/thumb/d/d1/Motor_vehicle_deaths_in_the_US.svg/700px-Motor_vehicle_deaths_in_the_U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17411"/>
            <a:ext cx="7772400" cy="44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00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274638"/>
            <a:ext cx="10604090" cy="944562"/>
          </a:xfrm>
        </p:spPr>
        <p:txBody>
          <a:bodyPr/>
          <a:lstStyle/>
          <a:p>
            <a:r>
              <a:rPr lang="en-US" sz="3200" b="1" dirty="0"/>
              <a:t>The Risk of Doing Nothing - How to Compare?</a:t>
            </a:r>
          </a:p>
        </p:txBody>
      </p:sp>
      <p:pic>
        <p:nvPicPr>
          <p:cNvPr id="3" name="Picture 2"/>
          <p:cNvPicPr>
            <a:picLocks noChangeAspect="1"/>
          </p:cNvPicPr>
          <p:nvPr/>
        </p:nvPicPr>
        <p:blipFill>
          <a:blip r:embed="rId3"/>
          <a:stretch>
            <a:fillRect/>
          </a:stretch>
        </p:blipFill>
        <p:spPr>
          <a:xfrm>
            <a:off x="2892426" y="1550439"/>
            <a:ext cx="5408949" cy="4400501"/>
          </a:xfrm>
          <a:prstGeom prst="rect">
            <a:avLst/>
          </a:prstGeom>
        </p:spPr>
      </p:pic>
      <p:sp>
        <p:nvSpPr>
          <p:cNvPr id="4" name="Rectangle 3"/>
          <p:cNvSpPr/>
          <p:nvPr/>
        </p:nvSpPr>
        <p:spPr>
          <a:xfrm>
            <a:off x="2829232" y="1457333"/>
            <a:ext cx="5901813" cy="460425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5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06" y="1216684"/>
            <a:ext cx="3382028" cy="546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Is This Important and What Should You Do about It?</a:t>
            </a:r>
          </a:p>
        </p:txBody>
      </p:sp>
    </p:spTree>
    <p:extLst>
      <p:ext uri="{BB962C8B-B14F-4D97-AF65-F5344CB8AC3E}">
        <p14:creationId xmlns:p14="http://schemas.microsoft.com/office/powerpoint/2010/main" val="57732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22532"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Is This Important and What Should You Do about It?</a:t>
            </a:r>
          </a:p>
        </p:txBody>
      </p:sp>
      <p:pic>
        <p:nvPicPr>
          <p:cNvPr id="22533" name="Picture 2" descr="http://img.gawkerassets.com/img/1915smbm03cndjpg/ku-big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975" y="1445265"/>
            <a:ext cx="8414193" cy="47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78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74" y="634181"/>
            <a:ext cx="10891684" cy="461665"/>
          </a:xfrm>
          <a:prstGeom prst="rect">
            <a:avLst/>
          </a:prstGeom>
          <a:noFill/>
        </p:spPr>
        <p:txBody>
          <a:bodyPr wrap="square" rtlCol="0">
            <a:spAutoFit/>
          </a:bodyPr>
          <a:lstStyle/>
          <a:p>
            <a:r>
              <a:rPr lang="en-US" sz="2400" dirty="0"/>
              <a:t>So much for how </a:t>
            </a:r>
            <a:r>
              <a:rPr lang="en-US" sz="2400" b="1" i="1" dirty="0"/>
              <a:t>we</a:t>
            </a:r>
            <a:r>
              <a:rPr lang="en-US" sz="2400" dirty="0"/>
              <a:t> should act ….</a:t>
            </a:r>
          </a:p>
        </p:txBody>
      </p:sp>
      <p:sp>
        <p:nvSpPr>
          <p:cNvPr id="5" name="TextBox 4"/>
          <p:cNvSpPr txBox="1"/>
          <p:nvPr/>
        </p:nvSpPr>
        <p:spPr>
          <a:xfrm>
            <a:off x="921774" y="3802045"/>
            <a:ext cx="10891684" cy="461665"/>
          </a:xfrm>
          <a:prstGeom prst="rect">
            <a:avLst/>
          </a:prstGeom>
          <a:noFill/>
        </p:spPr>
        <p:txBody>
          <a:bodyPr wrap="square" rtlCol="0">
            <a:spAutoFit/>
          </a:bodyPr>
          <a:lstStyle/>
          <a:p>
            <a:r>
              <a:rPr lang="en-US" sz="2400" dirty="0"/>
              <a:t>How should we program </a:t>
            </a:r>
            <a:r>
              <a:rPr lang="en-US" sz="2400" b="1" i="1" dirty="0"/>
              <a:t>machines</a:t>
            </a:r>
            <a:r>
              <a:rPr lang="en-US" sz="2400" dirty="0"/>
              <a:t> to act ….</a:t>
            </a:r>
          </a:p>
        </p:txBody>
      </p:sp>
      <p:pic>
        <p:nvPicPr>
          <p:cNvPr id="6" name="Picture 2" descr="http://i587.photobucket.com/albums/ss313/m81170/TwiFicPics/Misc/Suggestio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586" y="1623998"/>
            <a:ext cx="1842944" cy="1184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wrap.com/wp-content/uploads/2016/02/fbi-vs-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97" y="824455"/>
            <a:ext cx="2027902" cy="1351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art-of-the-day-robots-taking-jo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569" y="1380947"/>
            <a:ext cx="2224503" cy="1670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15796" y="4801726"/>
            <a:ext cx="4999703" cy="584775"/>
          </a:xfrm>
          <a:prstGeom prst="rect">
            <a:avLst/>
          </a:prstGeom>
          <a:noFill/>
        </p:spPr>
        <p:txBody>
          <a:bodyPr wrap="square" rtlCol="0">
            <a:spAutoFit/>
          </a:bodyPr>
          <a:lstStyle/>
          <a:p>
            <a:r>
              <a:rPr lang="en-US" sz="3200" i="1" dirty="0"/>
              <a:t>Machine Ethics</a:t>
            </a:r>
          </a:p>
        </p:txBody>
      </p:sp>
    </p:spTree>
    <p:extLst>
      <p:ext uri="{BB962C8B-B14F-4D97-AF65-F5344CB8AC3E}">
        <p14:creationId xmlns:p14="http://schemas.microsoft.com/office/powerpoint/2010/main" val="190592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pPr algn="ctr"/>
            <a:r>
              <a:rPr lang="en-US" sz="3200" b="1" dirty="0">
                <a:latin typeface="+mn-lt"/>
              </a:rPr>
              <a:t>Algorithmic Bias</a:t>
            </a:r>
          </a:p>
        </p:txBody>
      </p:sp>
      <p:pic>
        <p:nvPicPr>
          <p:cNvPr id="5" name="Picture 4"/>
          <p:cNvPicPr>
            <a:picLocks noChangeAspect="1"/>
          </p:cNvPicPr>
          <p:nvPr/>
        </p:nvPicPr>
        <p:blipFill>
          <a:blip r:embed="rId3"/>
          <a:stretch>
            <a:fillRect/>
          </a:stretch>
        </p:blipFill>
        <p:spPr>
          <a:xfrm>
            <a:off x="3124200" y="1371601"/>
            <a:ext cx="5715000" cy="4814491"/>
          </a:xfrm>
          <a:prstGeom prst="rect">
            <a:avLst/>
          </a:prstGeom>
        </p:spPr>
      </p:pic>
    </p:spTree>
    <p:extLst>
      <p:ext uri="{BB962C8B-B14F-4D97-AF65-F5344CB8AC3E}">
        <p14:creationId xmlns:p14="http://schemas.microsoft.com/office/powerpoint/2010/main" val="227358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pPr algn="ctr"/>
            <a:r>
              <a:rPr lang="en-US" sz="3200" b="1" dirty="0">
                <a:latin typeface="+mn-lt"/>
              </a:rPr>
              <a:t>Machine Ethics</a:t>
            </a:r>
          </a:p>
        </p:txBody>
      </p:sp>
      <p:sp>
        <p:nvSpPr>
          <p:cNvPr id="6" name="Rectangle 5"/>
          <p:cNvSpPr/>
          <p:nvPr/>
        </p:nvSpPr>
        <p:spPr>
          <a:xfrm>
            <a:off x="6172200" y="4717648"/>
            <a:ext cx="3113738" cy="369332"/>
          </a:xfrm>
          <a:prstGeom prst="rect">
            <a:avLst/>
          </a:prstGeom>
        </p:spPr>
        <p:txBody>
          <a:bodyPr wrap="none">
            <a:spAutoFit/>
          </a:bodyPr>
          <a:lstStyle/>
          <a:p>
            <a:r>
              <a:rPr lang="en-US" dirty="0">
                <a:hlinkClick r:id="rId3"/>
              </a:rPr>
              <a:t>https://youtu.be/nBkQQ6czRJI</a:t>
            </a:r>
            <a:r>
              <a:rPr lang="en-US" dirty="0"/>
              <a:t> </a:t>
            </a:r>
          </a:p>
        </p:txBody>
      </p:sp>
      <p:pic>
        <p:nvPicPr>
          <p:cNvPr id="305155" name="Picture 3" descr="http://blogs-images.forbes.com/brookecrothers/files/2015/11/google-self-driving-car-repaint-1200x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742" y="1055132"/>
            <a:ext cx="713678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1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URrPdLOu3uo/VQai_6Lkl7I/AAAAAAAAAY8/_XQjHG0pGe4/w800-h800/typing-comput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446" y="1144953"/>
            <a:ext cx="4103077" cy="41030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64185" y="0"/>
            <a:ext cx="914400" cy="91440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071817" y="914400"/>
            <a:ext cx="1391138" cy="1367692"/>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71817" y="2282092"/>
            <a:ext cx="2102337" cy="1938216"/>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2339" y="4220308"/>
            <a:ext cx="1531815" cy="2637692"/>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981200" y="473741"/>
            <a:ext cx="8229600" cy="563562"/>
          </a:xfrm>
        </p:spPr>
        <p:txBody>
          <a:bodyPr/>
          <a:lstStyle/>
          <a:p>
            <a:pPr algn="ctr" eaLnBrk="1" hangingPunct="1"/>
            <a:r>
              <a:rPr lang="en-US" altLang="en-US" sz="3200" b="1" dirty="0">
                <a:latin typeface="+mn-lt"/>
              </a:rPr>
              <a:t>Professional Ethics</a:t>
            </a:r>
          </a:p>
        </p:txBody>
      </p:sp>
      <p:sp>
        <p:nvSpPr>
          <p:cNvPr id="368643" name="Rectangle 3"/>
          <p:cNvSpPr>
            <a:spLocks noGrp="1" noChangeArrowheads="1"/>
          </p:cNvSpPr>
          <p:nvPr>
            <p:ph type="body" idx="1"/>
          </p:nvPr>
        </p:nvSpPr>
        <p:spPr/>
        <p:txBody>
          <a:bodyPr/>
          <a:lstStyle/>
          <a:p>
            <a:pPr eaLnBrk="1" hangingPunct="1"/>
            <a:r>
              <a:rPr lang="en-US" altLang="en-US" sz="2800" dirty="0">
                <a:hlinkClick r:id="rId2"/>
              </a:rPr>
              <a:t>ACM Code of Ethics and Professional Conduct</a:t>
            </a:r>
            <a:endParaRPr lang="en-US" altLang="en-US" sz="2800" dirty="0"/>
          </a:p>
        </p:txBody>
      </p:sp>
    </p:spTree>
    <p:extLst>
      <p:ext uri="{BB962C8B-B14F-4D97-AF65-F5344CB8AC3E}">
        <p14:creationId xmlns:p14="http://schemas.microsoft.com/office/powerpoint/2010/main" val="243939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psychsearch.net/wp-content/uploads/Earth-Psychitrists-psychs-psychiatry-psychiatric-psychiatrists-psychiatrist-psychsearch.net-psy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855837"/>
            <a:ext cx="4780935" cy="47809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 y="3587435"/>
            <a:ext cx="5597013" cy="1859841"/>
          </a:xfrm>
          <a:prstGeom prst="rect">
            <a:avLst/>
          </a:prstGeom>
        </p:spPr>
      </p:pic>
      <p:cxnSp>
        <p:nvCxnSpPr>
          <p:cNvPr id="4" name="Straight Connector 3"/>
          <p:cNvCxnSpPr/>
          <p:nvPr/>
        </p:nvCxnSpPr>
        <p:spPr>
          <a:xfrm>
            <a:off x="4564185" y="0"/>
            <a:ext cx="914400" cy="91440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071817" y="914400"/>
            <a:ext cx="1391138" cy="1367692"/>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71817" y="2282092"/>
            <a:ext cx="2102337" cy="1938216"/>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2339" y="4220308"/>
            <a:ext cx="1531815" cy="2637692"/>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http://www.clker.com/cliparts/Q/z/8/1/1/Q/walking-cartoon-man-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257" y="231982"/>
            <a:ext cx="3302190" cy="41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330895" y="1473896"/>
            <a:ext cx="8915400" cy="5410200"/>
          </a:xfrm>
        </p:spPr>
        <p:txBody>
          <a:bodyPr>
            <a:normAutofit/>
          </a:bodyPr>
          <a:lstStyle/>
          <a:p>
            <a:pPr algn="l" eaLnBrk="1" hangingPunct="1"/>
            <a:r>
              <a:rPr lang="en-US" altLang="en-US" sz="2000" dirty="0"/>
              <a:t>Your first job after graduation is system administrator for a 200 person</a:t>
            </a:r>
          </a:p>
          <a:p>
            <a:pPr algn="l" eaLnBrk="1" hangingPunct="1"/>
            <a:r>
              <a:rPr lang="en-US" altLang="en-US" sz="2000" dirty="0"/>
              <a:t>privately held manufacturing company. </a:t>
            </a:r>
          </a:p>
          <a:p>
            <a:pPr algn="l" eaLnBrk="1" hangingPunct="1"/>
            <a:endParaRPr lang="en-US" altLang="en-US" sz="2000" dirty="0"/>
          </a:p>
          <a:p>
            <a:pPr algn="l" eaLnBrk="1" hangingPunct="1"/>
            <a:r>
              <a:rPr lang="en-US" altLang="en-US" sz="2000" dirty="0"/>
              <a:t>The president/owner sends this message to the employees:</a:t>
            </a:r>
          </a:p>
          <a:p>
            <a:pPr lvl="1" algn="l" eaLnBrk="1" hangingPunct="1">
              <a:spcBef>
                <a:spcPts val="1200"/>
              </a:spcBef>
            </a:pPr>
            <a:r>
              <a:rPr lang="en-US" altLang="en-US" sz="1800" i="1" dirty="0"/>
              <a:t>“I want to encourage each of you to make comments to me about any facet of our operation you care to. Your response should be made through our anonymizer program so that your identity will not be disclosed”</a:t>
            </a:r>
          </a:p>
          <a:p>
            <a:pPr lvl="1" algn="l" eaLnBrk="1" hangingPunct="1"/>
            <a:endParaRPr lang="en-US" altLang="en-US" sz="1800" dirty="0"/>
          </a:p>
        </p:txBody>
      </p:sp>
      <p:pic>
        <p:nvPicPr>
          <p:cNvPr id="1030" name="Picture 6" descr="http://blogs.gonzaga.edu/guswtech/files/2013/09/suggestionbo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031" y="-236616"/>
            <a:ext cx="3652338" cy="3421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295400" y="304800"/>
            <a:ext cx="4419600"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latin typeface="+mn-lt"/>
              </a:rPr>
              <a:t>Professional Ethics</a:t>
            </a:r>
          </a:p>
        </p:txBody>
      </p:sp>
    </p:spTree>
    <p:extLst>
      <p:ext uri="{BB962C8B-B14F-4D97-AF65-F5344CB8AC3E}">
        <p14:creationId xmlns:p14="http://schemas.microsoft.com/office/powerpoint/2010/main" val="19042756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330895" y="1473896"/>
            <a:ext cx="8915400" cy="5410200"/>
          </a:xfrm>
        </p:spPr>
        <p:txBody>
          <a:bodyPr>
            <a:normAutofit lnSpcReduction="10000"/>
          </a:bodyPr>
          <a:lstStyle/>
          <a:p>
            <a:pPr algn="l" eaLnBrk="1" hangingPunct="1"/>
            <a:r>
              <a:rPr lang="en-US" altLang="en-US" sz="2000" dirty="0"/>
              <a:t>Your first job after graduation is system administrator for a 200 person</a:t>
            </a:r>
          </a:p>
          <a:p>
            <a:pPr algn="l" eaLnBrk="1" hangingPunct="1"/>
            <a:r>
              <a:rPr lang="en-US" altLang="en-US" sz="2000" dirty="0"/>
              <a:t>privately held manufacturing company. </a:t>
            </a:r>
          </a:p>
          <a:p>
            <a:pPr algn="l" eaLnBrk="1" hangingPunct="1"/>
            <a:endParaRPr lang="en-US" altLang="en-US" sz="2000" dirty="0"/>
          </a:p>
          <a:p>
            <a:pPr algn="l" eaLnBrk="1" hangingPunct="1"/>
            <a:r>
              <a:rPr lang="en-US" altLang="en-US" sz="2000" dirty="0"/>
              <a:t>The president/owner sends this message to the employees:</a:t>
            </a:r>
          </a:p>
          <a:p>
            <a:pPr lvl="1" algn="l" eaLnBrk="1" hangingPunct="1">
              <a:spcBef>
                <a:spcPts val="1200"/>
              </a:spcBef>
            </a:pPr>
            <a:r>
              <a:rPr lang="en-US" altLang="en-US" sz="1800" i="1" dirty="0"/>
              <a:t>“I want to encourage each of you to make comments to me about any facet of our operation you care to. Your response should be made through our anonymizer program so that your identity will not be disclosed”</a:t>
            </a:r>
          </a:p>
          <a:p>
            <a:pPr lvl="1" algn="l" eaLnBrk="1" hangingPunct="1"/>
            <a:endParaRPr lang="en-US" altLang="en-US" sz="1800" dirty="0"/>
          </a:p>
          <a:p>
            <a:pPr algn="l" eaLnBrk="1" hangingPunct="1"/>
            <a:r>
              <a:rPr lang="en-US" altLang="en-US" sz="2000" dirty="0"/>
              <a:t>The president/owner finds one response saying:</a:t>
            </a:r>
          </a:p>
          <a:p>
            <a:pPr lvl="1" algn="l" eaLnBrk="1" hangingPunct="1">
              <a:spcBef>
                <a:spcPts val="1200"/>
              </a:spcBef>
            </a:pPr>
            <a:r>
              <a:rPr lang="en-US" altLang="en-US" sz="1800" i="1" dirty="0"/>
              <a:t>“This company sucks. The only way I find to retaliate for the way I have been treated is sabotage. Every tenth part I turn out is defective.”</a:t>
            </a:r>
          </a:p>
          <a:p>
            <a:pPr lvl="1" algn="l" eaLnBrk="1" hangingPunct="1"/>
            <a:endParaRPr lang="en-US" altLang="en-US" sz="1800" dirty="0"/>
          </a:p>
          <a:p>
            <a:pPr algn="l" eaLnBrk="1" hangingPunct="1"/>
            <a:r>
              <a:rPr lang="en-US" altLang="en-US" sz="2000" dirty="0"/>
              <a:t>The president/owner insists that you examine the computer usage records to determine the identity of the alleged saboteur.</a:t>
            </a:r>
          </a:p>
          <a:p>
            <a:pPr algn="l" eaLnBrk="1" hangingPunct="1"/>
            <a:endParaRPr lang="en-US" altLang="en-US" sz="2000" dirty="0"/>
          </a:p>
          <a:p>
            <a:pPr eaLnBrk="1" hangingPunct="1"/>
            <a:r>
              <a:rPr lang="en-US" altLang="en-US" sz="2000" b="1" i="1" dirty="0"/>
              <a:t>What should you do?</a:t>
            </a:r>
          </a:p>
        </p:txBody>
      </p:sp>
      <p:pic>
        <p:nvPicPr>
          <p:cNvPr id="1026" name="Picture 2" descr="http://i587.photobucket.com/albums/ss313/m81170/TwiFicPics/Misc/Suggestio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37" y="59498"/>
            <a:ext cx="4781333" cy="30737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ctrTitle"/>
          </p:nvPr>
        </p:nvSpPr>
        <p:spPr>
          <a:xfrm>
            <a:off x="1295400" y="304800"/>
            <a:ext cx="4419600" cy="762000"/>
          </a:xfrm>
        </p:spPr>
        <p:txBody>
          <a:bodyPr/>
          <a:lstStyle/>
          <a:p>
            <a:pPr eaLnBrk="1" hangingPunct="1"/>
            <a:r>
              <a:rPr lang="en-US" altLang="en-US" sz="3200" b="1" dirty="0">
                <a:latin typeface="+mn-lt"/>
              </a:rPr>
              <a:t>Professional Ethics</a:t>
            </a:r>
          </a:p>
        </p:txBody>
      </p:sp>
    </p:spTree>
    <p:extLst>
      <p:ext uri="{BB962C8B-B14F-4D97-AF65-F5344CB8AC3E}">
        <p14:creationId xmlns:p14="http://schemas.microsoft.com/office/powerpoint/2010/main" val="23072526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8419" y="731742"/>
            <a:ext cx="7772400" cy="3354765"/>
          </a:xfrm>
          <a:prstGeom prst="rect">
            <a:avLst/>
          </a:prstGeom>
          <a:noFill/>
        </p:spPr>
        <p:txBody>
          <a:bodyPr wrap="square" rtlCol="0">
            <a:spAutoFit/>
          </a:bodyPr>
          <a:lstStyle/>
          <a:p>
            <a:r>
              <a:rPr lang="en-US" sz="2800" dirty="0"/>
              <a:t>	 How can </a:t>
            </a:r>
            <a:r>
              <a:rPr lang="en-US" sz="2800" b="1" i="1" dirty="0"/>
              <a:t>we</a:t>
            </a:r>
            <a:r>
              <a:rPr lang="en-US" sz="2800" dirty="0"/>
              <a:t> can behave ethically?</a:t>
            </a:r>
          </a:p>
          <a:p>
            <a:endParaRPr lang="en-US" sz="2800" dirty="0"/>
          </a:p>
          <a:p>
            <a:endParaRPr lang="en-US" sz="2800" dirty="0"/>
          </a:p>
          <a:p>
            <a:endParaRPr lang="en-US" sz="2800" dirty="0"/>
          </a:p>
          <a:p>
            <a:endParaRPr lang="en-US" sz="2800" dirty="0"/>
          </a:p>
          <a:p>
            <a:endParaRPr lang="en-US" sz="2800" dirty="0"/>
          </a:p>
          <a:p>
            <a:endParaRPr lang="en-US" sz="1600" dirty="0"/>
          </a:p>
          <a:p>
            <a:endParaRPr lang="en-US" sz="28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430046"/>
            <a:ext cx="1654175" cy="20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78" name="Picture 2" descr="http://media-2.web.britannica.com/eb-media/69/99069-004-1D777F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600200"/>
            <a:ext cx="1514475" cy="2084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77401" y="2461489"/>
            <a:ext cx="2283542" cy="400110"/>
          </a:xfrm>
          <a:prstGeom prst="rect">
            <a:avLst/>
          </a:prstGeom>
          <a:noFill/>
        </p:spPr>
        <p:txBody>
          <a:bodyPr wrap="square" rtlCol="0">
            <a:spAutoFit/>
          </a:bodyPr>
          <a:lstStyle/>
          <a:p>
            <a:r>
              <a:rPr lang="en-US" sz="2000" dirty="0"/>
              <a:t>Utilitarianism</a:t>
            </a:r>
          </a:p>
        </p:txBody>
      </p:sp>
      <p:sp>
        <p:nvSpPr>
          <p:cNvPr id="8" name="TextBox 7"/>
          <p:cNvSpPr txBox="1"/>
          <p:nvPr/>
        </p:nvSpPr>
        <p:spPr>
          <a:xfrm>
            <a:off x="3419476" y="2980936"/>
            <a:ext cx="2686665" cy="400110"/>
          </a:xfrm>
          <a:prstGeom prst="rect">
            <a:avLst/>
          </a:prstGeom>
          <a:noFill/>
        </p:spPr>
        <p:txBody>
          <a:bodyPr wrap="square" rtlCol="0">
            <a:spAutoFit/>
          </a:bodyPr>
          <a:lstStyle/>
          <a:p>
            <a:r>
              <a:rPr lang="en-US" sz="2000" dirty="0"/>
              <a:t>Kant and Deontology</a:t>
            </a:r>
          </a:p>
        </p:txBody>
      </p:sp>
    </p:spTree>
    <p:extLst>
      <p:ext uri="{BB962C8B-B14F-4D97-AF65-F5344CB8AC3E}">
        <p14:creationId xmlns:p14="http://schemas.microsoft.com/office/powerpoint/2010/main" val="31251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06178"/>
                                        </p:tgtEl>
                                        <p:attrNameLst>
                                          <p:attrName>style.visibility</p:attrName>
                                        </p:attrNameLst>
                                      </p:cBhvr>
                                      <p:to>
                                        <p:strVal val="visible"/>
                                      </p:to>
                                    </p:set>
                                    <p:anim calcmode="lin" valueType="num">
                                      <p:cBhvr additive="base">
                                        <p:cTn id="15" dur="500" fill="hold"/>
                                        <p:tgtEl>
                                          <p:spTgt spid="306178"/>
                                        </p:tgtEl>
                                        <p:attrNameLst>
                                          <p:attrName>ppt_x</p:attrName>
                                        </p:attrNameLst>
                                      </p:cBhvr>
                                      <p:tavLst>
                                        <p:tav tm="0">
                                          <p:val>
                                            <p:strVal val="0-#ppt_w/2"/>
                                          </p:val>
                                        </p:tav>
                                        <p:tav tm="100000">
                                          <p:val>
                                            <p:strVal val="#ppt_x"/>
                                          </p:val>
                                        </p:tav>
                                      </p:tavLst>
                                    </p:anim>
                                    <p:anim calcmode="lin" valueType="num">
                                      <p:cBhvr additive="base">
                                        <p:cTn id="16" dur="500" fill="hold"/>
                                        <p:tgtEl>
                                          <p:spTgt spid="30617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89383"/>
          </a:xfrm>
        </p:spPr>
        <p:txBody>
          <a:bodyPr>
            <a:normAutofit/>
          </a:bodyPr>
          <a:lstStyle/>
          <a:p>
            <a:pPr algn="ctr"/>
            <a:r>
              <a:rPr lang="en-US" sz="3200" b="1" dirty="0">
                <a:latin typeface="+mn-lt"/>
              </a:rPr>
              <a:t>Privacy</a:t>
            </a:r>
          </a:p>
        </p:txBody>
      </p:sp>
      <p:sp>
        <p:nvSpPr>
          <p:cNvPr id="3" name="Text Box 5"/>
          <p:cNvSpPr txBox="1">
            <a:spLocks noChangeArrowheads="1"/>
          </p:cNvSpPr>
          <p:nvPr/>
        </p:nvSpPr>
        <p:spPr bwMode="auto">
          <a:xfrm>
            <a:off x="2148348" y="6268065"/>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hlinkClick r:id="rId3"/>
              </a:rPr>
              <a:t>http://www.aclu.org/pizza/</a:t>
            </a:r>
            <a:r>
              <a:rPr lang="en-US" altLang="en-US" sz="1800" dirty="0"/>
              <a:t> </a:t>
            </a:r>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49887"/>
            <a:ext cx="5272088"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942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15172</TotalTime>
  <Words>1847</Words>
  <Application>Microsoft Office PowerPoint</Application>
  <PresentationFormat>Widescreen</PresentationFormat>
  <Paragraphs>267</Paragraphs>
  <Slides>40</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Calibri Light</vt:lpstr>
      <vt:lpstr>Symbol</vt:lpstr>
      <vt:lpstr>Office Theme</vt:lpstr>
      <vt:lpstr>1_Default Design</vt:lpstr>
      <vt:lpstr>Default Design</vt:lpstr>
      <vt:lpstr>PowerPoint Presentation</vt:lpstr>
      <vt:lpstr>PowerPoint Presentation</vt:lpstr>
      <vt:lpstr>More Unintended Consequences</vt:lpstr>
      <vt:lpstr>PowerPoint Presentation</vt:lpstr>
      <vt:lpstr>PowerPoint Presentation</vt:lpstr>
      <vt:lpstr>PowerPoint Presentation</vt:lpstr>
      <vt:lpstr>Professional Ethics</vt:lpstr>
      <vt:lpstr>PowerPoint Presentation</vt:lpstr>
      <vt:lpstr>Privacy</vt:lpstr>
      <vt:lpstr>Technology and Rights Tradeoffs  Security vs Privacy</vt:lpstr>
      <vt:lpstr>Cybercrime</vt:lpstr>
      <vt:lpstr>Vacuums and Muddles</vt:lpstr>
      <vt:lpstr>Vaccuums and Muddles</vt:lpstr>
      <vt:lpstr>Protecting Sources</vt:lpstr>
      <vt:lpstr>Coping with Change</vt:lpstr>
      <vt:lpstr>The Luddites</vt:lpstr>
      <vt:lpstr>The Luddites</vt:lpstr>
      <vt:lpstr>GDP Growth</vt:lpstr>
      <vt:lpstr>And GDP Isn’t the Whole Story</vt:lpstr>
      <vt:lpstr>And GDP Isn’t the Whole Story</vt:lpstr>
      <vt:lpstr>And GDP Isn’t the Whole Story</vt:lpstr>
      <vt:lpstr>But What Is the Cost?</vt:lpstr>
      <vt:lpstr>How Does Technology Destroy Jobs?</vt:lpstr>
      <vt:lpstr>From Cheap Labor to Robotic Labor</vt:lpstr>
      <vt:lpstr>Maddie’s Job</vt:lpstr>
      <vt:lpstr>The Luddite Fallacy</vt:lpstr>
      <vt:lpstr>The Luddite Fallacy</vt:lpstr>
      <vt:lpstr>The Luddite Fallacy</vt:lpstr>
      <vt:lpstr>How Does Technology Destroy Jobs?</vt:lpstr>
      <vt:lpstr>Winner Doesn’t Take All</vt:lpstr>
      <vt:lpstr>Winner Takes All</vt:lpstr>
      <vt:lpstr>The Risk of Doing Nothing</vt:lpstr>
      <vt:lpstr>The Risk of Doing Nothing</vt:lpstr>
      <vt:lpstr>The Risk of Doing Nothing - How to Compare?</vt:lpstr>
      <vt:lpstr>PowerPoint Presentation</vt:lpstr>
      <vt:lpstr>PowerPoint Presentation</vt:lpstr>
      <vt:lpstr>PowerPoint Presentation</vt:lpstr>
      <vt:lpstr>Algorithmic Bias</vt:lpstr>
      <vt:lpstr>Machine Ethics</vt:lpstr>
      <vt:lpstr>Professional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Computer Science</dc:title>
  <dc:creator>EAR</dc:creator>
  <cp:lastModifiedBy>EAR</cp:lastModifiedBy>
  <cp:revision>83</cp:revision>
  <dcterms:created xsi:type="dcterms:W3CDTF">2016-06-23T18:44:52Z</dcterms:created>
  <dcterms:modified xsi:type="dcterms:W3CDTF">2016-09-28T02:51:39Z</dcterms:modified>
</cp:coreProperties>
</file>