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handoutMasterIdLst>
    <p:handoutMasterId r:id="rId113"/>
  </p:handoutMasterIdLst>
  <p:sldIdLst>
    <p:sldId id="256" r:id="rId2"/>
    <p:sldId id="311" r:id="rId3"/>
    <p:sldId id="294" r:id="rId4"/>
    <p:sldId id="312" r:id="rId5"/>
    <p:sldId id="298" r:id="rId6"/>
    <p:sldId id="301" r:id="rId7"/>
    <p:sldId id="297" r:id="rId8"/>
    <p:sldId id="299" r:id="rId9"/>
    <p:sldId id="334" r:id="rId10"/>
    <p:sldId id="335" r:id="rId11"/>
    <p:sldId id="392" r:id="rId12"/>
    <p:sldId id="321" r:id="rId13"/>
    <p:sldId id="369" r:id="rId14"/>
    <p:sldId id="322" r:id="rId15"/>
    <p:sldId id="300" r:id="rId16"/>
    <p:sldId id="313" r:id="rId17"/>
    <p:sldId id="295" r:id="rId18"/>
    <p:sldId id="323" r:id="rId19"/>
    <p:sldId id="365" r:id="rId20"/>
    <p:sldId id="394" r:id="rId21"/>
    <p:sldId id="303" r:id="rId22"/>
    <p:sldId id="327" r:id="rId23"/>
    <p:sldId id="325" r:id="rId24"/>
    <p:sldId id="326" r:id="rId25"/>
    <p:sldId id="324" r:id="rId26"/>
    <p:sldId id="309" r:id="rId27"/>
    <p:sldId id="308" r:id="rId28"/>
    <p:sldId id="307" r:id="rId29"/>
    <p:sldId id="305" r:id="rId30"/>
    <p:sldId id="304" r:id="rId31"/>
    <p:sldId id="302" r:id="rId32"/>
    <p:sldId id="320" r:id="rId33"/>
    <p:sldId id="310" r:id="rId34"/>
    <p:sldId id="332" r:id="rId35"/>
    <p:sldId id="333" r:id="rId36"/>
    <p:sldId id="372" r:id="rId37"/>
    <p:sldId id="350" r:id="rId38"/>
    <p:sldId id="344" r:id="rId39"/>
    <p:sldId id="391" r:id="rId40"/>
    <p:sldId id="345" r:id="rId41"/>
    <p:sldId id="373" r:id="rId42"/>
    <p:sldId id="374" r:id="rId43"/>
    <p:sldId id="375" r:id="rId44"/>
    <p:sldId id="376" r:id="rId45"/>
    <p:sldId id="352" r:id="rId46"/>
    <p:sldId id="353" r:id="rId47"/>
    <p:sldId id="366" r:id="rId48"/>
    <p:sldId id="354" r:id="rId49"/>
    <p:sldId id="377" r:id="rId50"/>
    <p:sldId id="356" r:id="rId51"/>
    <p:sldId id="357" r:id="rId52"/>
    <p:sldId id="358" r:id="rId53"/>
    <p:sldId id="359" r:id="rId54"/>
    <p:sldId id="393" r:id="rId55"/>
    <p:sldId id="361" r:id="rId56"/>
    <p:sldId id="364" r:id="rId57"/>
    <p:sldId id="314" r:id="rId58"/>
    <p:sldId id="258" r:id="rId59"/>
    <p:sldId id="281" r:id="rId60"/>
    <p:sldId id="282" r:id="rId61"/>
    <p:sldId id="283" r:id="rId62"/>
    <p:sldId id="286" r:id="rId63"/>
    <p:sldId id="263" r:id="rId64"/>
    <p:sldId id="285" r:id="rId65"/>
    <p:sldId id="284" r:id="rId66"/>
    <p:sldId id="336" r:id="rId67"/>
    <p:sldId id="328" r:id="rId68"/>
    <p:sldId id="329" r:id="rId69"/>
    <p:sldId id="265" r:id="rId70"/>
    <p:sldId id="337" r:id="rId71"/>
    <p:sldId id="266" r:id="rId72"/>
    <p:sldId id="267" r:id="rId73"/>
    <p:sldId id="268" r:id="rId74"/>
    <p:sldId id="269" r:id="rId75"/>
    <p:sldId id="270" r:id="rId76"/>
    <p:sldId id="271" r:id="rId77"/>
    <p:sldId id="272" r:id="rId78"/>
    <p:sldId id="273" r:id="rId79"/>
    <p:sldId id="274" r:id="rId80"/>
    <p:sldId id="275" r:id="rId81"/>
    <p:sldId id="287" r:id="rId82"/>
    <p:sldId id="288" r:id="rId83"/>
    <p:sldId id="289" r:id="rId84"/>
    <p:sldId id="338" r:id="rId85"/>
    <p:sldId id="340" r:id="rId86"/>
    <p:sldId id="339" r:id="rId87"/>
    <p:sldId id="276" r:id="rId88"/>
    <p:sldId id="290" r:id="rId89"/>
    <p:sldId id="330" r:id="rId90"/>
    <p:sldId id="331" r:id="rId91"/>
    <p:sldId id="293" r:id="rId92"/>
    <p:sldId id="315" r:id="rId93"/>
    <p:sldId id="316" r:id="rId94"/>
    <p:sldId id="381" r:id="rId95"/>
    <p:sldId id="382" r:id="rId96"/>
    <p:sldId id="383" r:id="rId97"/>
    <p:sldId id="384" r:id="rId98"/>
    <p:sldId id="385" r:id="rId99"/>
    <p:sldId id="386" r:id="rId100"/>
    <p:sldId id="387" r:id="rId101"/>
    <p:sldId id="388" r:id="rId102"/>
    <p:sldId id="389" r:id="rId103"/>
    <p:sldId id="367" r:id="rId104"/>
    <p:sldId id="390" r:id="rId105"/>
    <p:sldId id="368" r:id="rId106"/>
    <p:sldId id="317" r:id="rId107"/>
    <p:sldId id="318" r:id="rId108"/>
    <p:sldId id="378" r:id="rId109"/>
    <p:sldId id="319" r:id="rId110"/>
    <p:sldId id="380" r:id="rId111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9" autoAdjust="0"/>
    <p:restoredTop sz="94599" autoAdjust="0"/>
  </p:normalViewPr>
  <p:slideViewPr>
    <p:cSldViewPr snapToGrid="0">
      <p:cViewPr varScale="1">
        <p:scale>
          <a:sx n="74" d="100"/>
          <a:sy n="74" d="100"/>
        </p:scale>
        <p:origin x="-9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6553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46553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257695E-9B35-42C8-8AA6-0CB78E9828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57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455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3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3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5E1EC2-C93A-48D7-9BC4-BD76CC0E5E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83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pital_(political)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Kaliningrad" TargetMode="External"/><Relationship Id="rId5" Type="http://schemas.openxmlformats.org/officeDocument/2006/relationships/hyperlink" Target="http://en.wikipedia.org/wiki/Late_Middle_Ages" TargetMode="External"/><Relationship Id="rId4" Type="http://schemas.openxmlformats.org/officeDocument/2006/relationships/hyperlink" Target="http://en.wikipedia.org/wiki/East_Prussia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82D3B8-57AB-4E27-8A60-AA9B0917AFB2}" type="slidenum">
              <a:rPr lang="en-US"/>
              <a:pPr/>
              <a:t>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the kids play a game or two.</a:t>
            </a:r>
          </a:p>
          <a:p>
            <a:r>
              <a:rPr lang="en-US"/>
              <a:t>At first, it appears we need to search to find a winning strategy.  But quickly we realize that there’s exactly one optimal move.  This game is trivial.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E204D-289A-46CD-83FC-345DF3B935CC}" type="slidenum">
              <a:rPr lang="en-US"/>
              <a:pPr/>
              <a:t>23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to introduce this in order to be able to explain the “trick” for Nim.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DC776-DF80-4729-A6C2-9B6D4E682A3B}" type="slidenum">
              <a:rPr lang="en-US"/>
              <a:pPr/>
              <a:t>24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to introduce this in order to be able to explain the “trick” for Nim.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02B44-6944-4208-811E-7D0B00F3211B}" type="slidenum">
              <a:rPr lang="en-US"/>
              <a:pPr/>
              <a:t>25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to introduce this in order to be able to explain the “trick” for Nim.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E406E6-30E0-4DA3-8B92-21722D7C3FBC}" type="slidenum">
              <a:rPr lang="en-US"/>
              <a:pPr/>
              <a:t>31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form last row, XOR each column.</a:t>
            </a:r>
          </a:p>
          <a:p>
            <a:r>
              <a:rPr lang="en-US"/>
              <a:t>I should remove one stick from either pile one or pile two.  Or all from pile three.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30EF1-9024-4099-A205-DF5B69A2DEE4}" type="slidenum">
              <a:rPr lang="en-US"/>
              <a:pPr/>
              <a:t>37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print this page and copy it and hand it out for the students to try.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CA628-E39E-4455-9ABE-9F1C364F3A73}" type="slidenum">
              <a:rPr lang="en-US"/>
              <a:pPr/>
              <a:t>38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Königsberg </a:t>
            </a:r>
            <a:r>
              <a:rPr lang="en-US"/>
              <a:t>was the </a:t>
            </a:r>
            <a:r>
              <a:rPr lang="en-US">
                <a:hlinkClick r:id="rId3" tooltip="Capital (political)"/>
              </a:rPr>
              <a:t>capital</a:t>
            </a:r>
            <a:r>
              <a:rPr lang="en-US"/>
              <a:t> of </a:t>
            </a:r>
            <a:r>
              <a:rPr lang="en-US">
                <a:hlinkClick r:id="rId4" tooltip="East Prussia"/>
              </a:rPr>
              <a:t>eastern Prussia</a:t>
            </a:r>
            <a:r>
              <a:rPr lang="en-US"/>
              <a:t> from the </a:t>
            </a:r>
            <a:r>
              <a:rPr lang="en-US">
                <a:hlinkClick r:id="rId5" tooltip="Late Middle Ages"/>
              </a:rPr>
              <a:t>Late Middle Ages</a:t>
            </a:r>
            <a:r>
              <a:rPr lang="en-US"/>
              <a:t> until 1945.  Now in Russia, called </a:t>
            </a:r>
            <a:r>
              <a:rPr lang="en-US" b="1">
                <a:hlinkClick r:id="rId6" tooltip="Kaliningrad"/>
              </a:rPr>
              <a:t>Kaliningrad</a:t>
            </a:r>
            <a:r>
              <a:rPr lang="en-US"/>
              <a:t>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1E0D1-26A1-4783-A93A-3661A2769E3D}" type="slidenum">
              <a:rPr lang="en-US"/>
              <a:pPr/>
              <a:t>46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Print this and hand it out.  Let the students try it.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1BA1D2-F651-4383-B5F4-9D201931ED2D}" type="slidenum">
              <a:rPr lang="en-US"/>
              <a:pPr/>
              <a:t>47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the kids try this.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185031-63FF-4227-99D5-F5EA9BE2AEB4}" type="slidenum">
              <a:rPr lang="en-US"/>
              <a:pPr/>
              <a:t>62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Easy to see that this one is impossible.  We rule out all possibilities.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E93E1-8893-49E8-A622-3A5A72427806}" type="slidenum">
              <a:rPr lang="en-US"/>
              <a:pPr/>
              <a:t>63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 students try this one.  1,3 and 1,2,3 are solutions.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6D0DAD-13BB-4683-8A3A-178B39356E94}" type="slidenum">
              <a:rPr lang="en-US"/>
              <a:pPr/>
              <a:t>5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from: http://www.polandchess.com/chess_sets_galleries/Staunton5_wb_chess_set/Staunton5_wb_chess_set.htm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1DDEA0-BE28-47D2-AC97-91EFC97B2571}" type="slidenum">
              <a:rPr lang="en-US"/>
              <a:pPr/>
              <a:t>64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the students try this one.  No solution exists.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D74F8-8F0E-4CBF-9B76-91A21473B53F}" type="slidenum">
              <a:rPr lang="en-US"/>
              <a:pPr/>
              <a:t>65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Tell them about this one.  Its shortest solution has length 252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979811-9D4D-4555-9AA8-0DBD96613DFE}" type="slidenum">
              <a:rPr lang="en-US"/>
              <a:pPr/>
              <a:t>69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D16D3-EB22-4A58-9C2C-FD06DEB5C77F}" type="slidenum">
              <a:rPr lang="en-US"/>
              <a:pPr/>
              <a:t>71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the rules.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F05723-63AC-43BD-BFFD-D0D3DA303AB3}" type="slidenum">
              <a:rPr lang="en-US"/>
              <a:pPr/>
              <a:t>80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notice that we can tile forever because this 3 x 3 is the same top and bottom and right and left.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62E6D-9E31-46BE-8BE6-C2AC04745829}" type="slidenum">
              <a:rPr lang="en-US"/>
              <a:pPr/>
              <a:t>81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one can easily be shown not to work.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3C0862-DF58-4458-977E-37185144A5C8}" type="slidenum">
              <a:rPr lang="en-US"/>
              <a:pPr/>
              <a:t>82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Hand out cut out tiles and let the students try this one.  There’s a 2 x 3 that is symmetric.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FA105-7907-4CB3-A1C5-E4F5721FAF84}" type="slidenum">
              <a:rPr lang="en-US"/>
              <a:pPr/>
              <a:t>85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7C046-7C8A-4D53-8BF5-E9BC4D3F3C50}" type="slidenum">
              <a:rPr lang="en-US"/>
              <a:pPr/>
              <a:t>87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Obviously halts.  No loops.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EB8DE1-CF49-4F85-8FC3-993781439962}" type="slidenum">
              <a:rPr lang="en-US"/>
              <a:pPr/>
              <a:t>88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Easy to show this one halts because counter gets one step closer to number each time.  Simulation on next slide.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831F1B-B8C3-4E58-8231-FA79285192A1}" type="slidenum">
              <a:rPr lang="en-US"/>
              <a:pPr/>
              <a:t>6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Built in 1770.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AF9DE-E45C-4F76-BE90-C510757E3B32}" type="slidenum">
              <a:rPr lang="en-US"/>
              <a:pPr/>
              <a:t>89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Easy to show this one halts because counter gets one step closer to number each time. 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41A0D4-11A1-4257-A8F1-094E16EEB791}" type="slidenum">
              <a:rPr lang="en-US"/>
              <a:pPr/>
              <a:t>90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Easy to show this one never halts.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Recall that we’ve already mentioned Turing.  We said that he proved that there’s no algorithm to decide whether a formula of quantified logic is valid.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8583F-021C-4614-9802-EAD5C486D7A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662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5885DA-3725-420E-B4B8-408B02A5C02C}" type="slidenum">
              <a:rPr lang="en-US"/>
              <a:pPr/>
              <a:t>97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Picture from: http://legoofdoom.blogspot.com/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– we’ve said nothing about how halts</a:t>
            </a:r>
            <a:r>
              <a:rPr lang="en-US" baseline="0" dirty="0" smtClean="0"/>
              <a:t> would work.  Only that it can do the job.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8583F-021C-4614-9802-EAD5C486D7A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601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E93E1-8893-49E8-A622-3A5A72427806}" type="slidenum">
              <a:rPr lang="en-US"/>
              <a:pPr/>
              <a:t>104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 students try this one.  1,3 and 1,2,3 are solutions.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2594B-0EFC-462D-AE71-16B95F015918}" type="slidenum">
              <a:rPr lang="en-US"/>
              <a:pPr/>
              <a:t>107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Watch the video.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BE3932-BC73-4214-A4A7-8C89BD0899E9}" type="slidenum">
              <a:rPr lang="en-US" smtClean="0">
                <a:latin typeface="Arial" pitchFamily="34" charset="0"/>
              </a:rPr>
              <a:pPr/>
              <a:t>108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Watch the video.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BB7A7-3E51-460A-84E3-B4913251612A}" type="slidenum">
              <a:rPr lang="en-US"/>
              <a:pPr/>
              <a:t>109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Watch the video.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56BC278-53F0-4FA7-9684-C773C758E599}" type="slidenum">
              <a:rPr lang="en-US" smtClean="0"/>
              <a:pPr eaLnBrk="1" hangingPunct="1"/>
              <a:t>110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9A40C-7CDD-4E36-8785-D566033A5185}" type="slidenum">
              <a:rPr lang="en-US"/>
              <a:pPr/>
              <a:t>7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3313" y="698500"/>
            <a:ext cx="4654550" cy="34925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24085"/>
            <a:ext cx="5029200" cy="4191238"/>
          </a:xfrm>
        </p:spPr>
        <p:txBody>
          <a:bodyPr/>
          <a:lstStyle/>
          <a:p>
            <a:r>
              <a:rPr lang="en-US"/>
              <a:t>Point out that we don’t just want to pick D so that we can go to L because we don’t get to pick the move from D.</a:t>
            </a:r>
          </a:p>
          <a:p>
            <a:r>
              <a:rPr lang="en-US"/>
              <a:t>Note that the number of leaf nodes is 3 * 3.  Ask how many there would be at the next level.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99B02D-4B13-4AE5-A47D-82571AA94E82}" type="slidenum">
              <a:rPr lang="en-US"/>
              <a:pPr/>
              <a:t>13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3313" y="698500"/>
            <a:ext cx="4654550" cy="34925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From: Automata, The Golden Age , Christian Bailly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55414-1001-433B-B159-A2998085AE8E}" type="slidenum">
              <a:rPr lang="en-US"/>
              <a:pPr/>
              <a:t>15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54550" cy="34925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24085"/>
            <a:ext cx="5029200" cy="4191238"/>
          </a:xfrm>
        </p:spPr>
        <p:txBody>
          <a:bodyPr/>
          <a:lstStyle/>
          <a:p>
            <a:endParaRPr lang="en-US"/>
          </a:p>
          <a:p>
            <a:r>
              <a:rPr lang="en-US"/>
              <a:t>What about role playing games?  Need a lot more knowledge.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8F5A3-4076-4C1B-8C69-D1439B5A7D0E}" type="slidenum">
              <a:rPr lang="en-US"/>
              <a:pPr/>
              <a:t>17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the kids play.  It works to hand out a stack of toothpicks to each pair of students.</a:t>
            </a:r>
          </a:p>
          <a:p>
            <a:r>
              <a:rPr lang="en-US"/>
              <a:t>First player should remove one stick from either pile 1 or pile 2 or remove all sticks from pile 3.  Then there is no guaranteed winning move for the other player.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0D61DA-2F9D-41AB-BD4F-78D718EB68AC}" type="slidenum">
              <a:rPr lang="en-US"/>
              <a:pPr/>
              <a:t>21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to introduce this in order to be able to explain the “trick” for Nim.  There’s a separate .doc file that contains a table of binary numbers.  You might want to copy it and hand it out.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B66197-F06E-44C6-8C70-BBCFD4872ECB}" type="slidenum">
              <a:rPr lang="en-US"/>
              <a:pPr/>
              <a:t>22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to introduce this in order to be able to explain the “trick” for Nim.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FD66-7400-404B-A0E2-5C6B640DA8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7718B-0889-4487-9632-F5A6EA16AF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28ECC-AC84-4098-A7B6-28AB43AFA2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A2BC42-E6BE-4203-843C-77F5128766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17F1F-F0CE-4F9B-89AD-7E552E1110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33321-A1D8-4F68-8474-C89E3D3889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FE0B6-0C23-4EC2-AD5D-AAC4E9318A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A334C-2524-4AC1-BC1D-290CD125CA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932C4-BDEA-4734-BD6D-E20322EFAB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9D741-3FA4-4655-B8F1-F0682783A4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3562A-3E5E-4018-A252-B340884384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60AA4-D7AD-494D-984C-C7943647B7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F4FE4A-DE1F-4E0D-A1FD-953E1345B81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cNZPRsrwumQ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_popup?v=2wzT4vafXOA&amp;vq=medium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c.watch.impress.co.jp/docs/2003/1218/sony_06.wmv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-03.ibm.com/innovation/us/watson/what-is-watson/index.html" TargetMode="External"/><Relationship Id="rId3" Type="http://schemas.openxmlformats.org/officeDocument/2006/relationships/hyperlink" Target="http://www.youtube.com/watch?v=d_yXV22O6n4" TargetMode="External"/><Relationship Id="rId7" Type="http://schemas.openxmlformats.org/officeDocument/2006/relationships/hyperlink" Target="http://www.youtube.com/watch?v=FC3IryWr4c8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youtube.com/watch?v=seNkjYyG3gI" TargetMode="External"/><Relationship Id="rId5" Type="http://schemas.openxmlformats.org/officeDocument/2006/relationships/hyperlink" Target="http://www.youtube.com/watch?v=WFR3lOm_xhE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hyperlink" Target="http://www.youtube.com/watch?v=mwkoabTl3vM&amp;feature=relmfu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amedesign.jp/flash/nim/nim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p.gatech.edu/world/index.html" TargetMode="External"/><Relationship Id="rId2" Type="http://schemas.openxmlformats.org/officeDocument/2006/relationships/hyperlink" Target="http://www.tsp.gatech.edu/sweden/index.html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aymath.org/millennium/P_vs_NP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://math.carleton.ca/~amingare/mathzone/3n+1.html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Yw2ewoO6c4&amp;eurl=http://www.google.com/ig?hl=en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08088" y="1484313"/>
            <a:ext cx="7772400" cy="2116137"/>
          </a:xfrm>
        </p:spPr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Easy, Hard, and Impossible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4762500"/>
            <a:ext cx="6400800" cy="1752600"/>
          </a:xfrm>
        </p:spPr>
        <p:txBody>
          <a:bodyPr/>
          <a:lstStyle/>
          <a:p>
            <a:r>
              <a:rPr lang="en-US"/>
              <a:t>Elaine Rich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How Much Computation Does it Take?</a:t>
            </a:r>
          </a:p>
        </p:txBody>
      </p:sp>
      <p:pic>
        <p:nvPicPr>
          <p:cNvPr id="123907" name="Picture 3" descr="Figure 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338" y="1133475"/>
            <a:ext cx="6445250" cy="3176588"/>
          </a:xfrm>
          <a:prstGeom prst="rect">
            <a:avLst/>
          </a:prstGeom>
          <a:noFill/>
        </p:spPr>
      </p:pic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001713" y="4548188"/>
            <a:ext cx="7685087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Middle game branching factor  </a:t>
            </a:r>
            <a:r>
              <a:rPr lang="en-US">
                <a:sym typeface="Symbol" pitchFamily="18" charset="2"/>
              </a:rPr>
              <a:t></a:t>
            </a:r>
            <a:r>
              <a:rPr lang="en-US"/>
              <a:t> 35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Lookahead required to play master level chess  </a:t>
            </a:r>
            <a:r>
              <a:rPr lang="en-US">
                <a:sym typeface="Symbol" pitchFamily="18" charset="2"/>
              </a:rPr>
              <a:t></a:t>
            </a:r>
            <a:r>
              <a:rPr lang="en-US"/>
              <a:t> 8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35</a:t>
            </a:r>
            <a:r>
              <a:rPr lang="en-US" baseline="30000"/>
              <a:t>8</a:t>
            </a:r>
            <a:r>
              <a:rPr lang="en-US"/>
              <a:t>   </a:t>
            </a:r>
            <a:r>
              <a:rPr lang="en-US">
                <a:sym typeface="Symbol" pitchFamily="18" charset="2"/>
              </a:rPr>
              <a:t> 				</a:t>
            </a:r>
            <a:r>
              <a:rPr lang="en-US">
                <a:latin typeface="Courier New" pitchFamily="49" charset="0"/>
                <a:sym typeface="Symbol" pitchFamily="18" charset="2"/>
              </a:rPr>
              <a:t>      2,000,000,000,000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Seconds in a year </a:t>
            </a:r>
            <a:r>
              <a:rPr lang="en-US">
                <a:sym typeface="Symbol" pitchFamily="18" charset="2"/>
              </a:rPr>
              <a:t> 	       	</a:t>
            </a:r>
            <a:r>
              <a:rPr lang="en-US">
                <a:latin typeface="Courier New" pitchFamily="49" charset="0"/>
                <a:sym typeface="Symbol" pitchFamily="18" charset="2"/>
              </a:rPr>
              <a:t>             31,536,000</a:t>
            </a:r>
            <a:endParaRPr lang="en-US">
              <a:latin typeface="Courier New" pitchFamily="49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Seconds since Big Bang  </a:t>
            </a:r>
            <a:r>
              <a:rPr lang="en-US">
                <a:sym typeface="Symbol" pitchFamily="18" charset="2"/>
              </a:rPr>
              <a:t> 	</a:t>
            </a:r>
            <a:r>
              <a:rPr lang="en-US">
                <a:latin typeface="Courier New" pitchFamily="49" charset="0"/>
                <a:sym typeface="Symbol" pitchFamily="18" charset="2"/>
              </a:rPr>
              <a:t>300,000,000,000,000,000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b="1" dirty="0"/>
              <a:t>The Halting Problem is Not Solvable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773113" y="990600"/>
            <a:ext cx="829468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Consider the following program:</a:t>
            </a:r>
          </a:p>
          <a:p>
            <a:endParaRPr lang="en-US" sz="2000" dirty="0"/>
          </a:p>
          <a:p>
            <a:r>
              <a:rPr lang="en-US" dirty="0" smtClean="0">
                <a:latin typeface="Courier" pitchFamily="18" charset="0"/>
              </a:rPr>
              <a:t>  def trouble(string): </a:t>
            </a:r>
            <a:endParaRPr lang="en-US" dirty="0">
              <a:latin typeface="Courier" pitchFamily="18" charset="0"/>
            </a:endParaRPr>
          </a:p>
          <a:p>
            <a:r>
              <a:rPr lang="en-US" dirty="0" smtClean="0">
                <a:latin typeface="Courier" pitchFamily="18" charset="0"/>
              </a:rPr>
              <a:t>     if halts(string</a:t>
            </a:r>
            <a:r>
              <a:rPr lang="en-US" dirty="0">
                <a:latin typeface="Courier" pitchFamily="18" charset="0"/>
              </a:rPr>
              <a:t>, string</a:t>
            </a:r>
            <a:r>
              <a:rPr lang="en-US" dirty="0" smtClean="0">
                <a:latin typeface="Courier" pitchFamily="18" charset="0"/>
              </a:rPr>
              <a:t>):</a:t>
            </a:r>
          </a:p>
          <a:p>
            <a:r>
              <a:rPr lang="en-US" dirty="0" smtClean="0">
                <a:latin typeface="Courier" pitchFamily="18" charset="0"/>
              </a:rPr>
              <a:t>       while 1 == 1:</a:t>
            </a:r>
          </a:p>
          <a:p>
            <a:r>
              <a:rPr lang="en-US" dirty="0">
                <a:latin typeface="Courier" pitchFamily="18" charset="0"/>
              </a:rPr>
              <a:t> </a:t>
            </a:r>
            <a:r>
              <a:rPr lang="en-US" dirty="0" smtClean="0">
                <a:latin typeface="Courier" pitchFamily="18" charset="0"/>
              </a:rPr>
              <a:t>         pass 		# loop </a:t>
            </a:r>
            <a:r>
              <a:rPr lang="en-US" dirty="0">
                <a:latin typeface="Courier" pitchFamily="18" charset="0"/>
              </a:rPr>
              <a:t>forever</a:t>
            </a:r>
          </a:p>
          <a:p>
            <a:r>
              <a:rPr lang="en-US" dirty="0" smtClean="0">
                <a:latin typeface="Courier" pitchFamily="18" charset="0"/>
              </a:rPr>
              <a:t>       else:</a:t>
            </a:r>
          </a:p>
          <a:p>
            <a:r>
              <a:rPr lang="en-US" dirty="0">
                <a:latin typeface="Courier" pitchFamily="18" charset="0"/>
              </a:rPr>
              <a:t> </a:t>
            </a:r>
            <a:r>
              <a:rPr lang="en-US" dirty="0" smtClean="0">
                <a:latin typeface="Courier" pitchFamily="18" charset="0"/>
              </a:rPr>
              <a:t>         return</a:t>
            </a:r>
            <a:endParaRPr lang="en-US" dirty="0">
              <a:latin typeface="Courier" pitchFamily="18" charset="0"/>
            </a:endParaRPr>
          </a:p>
          <a:p>
            <a:endParaRPr lang="en-US" sz="2000" dirty="0" smtClean="0"/>
          </a:p>
          <a:p>
            <a:r>
              <a:rPr lang="en-US" sz="2000" dirty="0" smtClean="0"/>
              <a:t>Now </a:t>
            </a:r>
            <a:r>
              <a:rPr lang="en-US" sz="2000" dirty="0"/>
              <a:t>we </a:t>
            </a:r>
            <a:r>
              <a:rPr lang="en-US" sz="2000" dirty="0" smtClean="0"/>
              <a:t>invoke  </a:t>
            </a:r>
            <a:r>
              <a:rPr lang="en-US" sz="2000" dirty="0" smtClean="0">
                <a:latin typeface="Courier" pitchFamily="18" charset="0"/>
              </a:rPr>
              <a:t>trouble(&lt;trouble&gt;)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smtClean="0"/>
              <a:t>What should  </a:t>
            </a:r>
            <a:r>
              <a:rPr lang="en-US" sz="2000" dirty="0" smtClean="0">
                <a:latin typeface="Courier" pitchFamily="18" charset="0"/>
              </a:rPr>
              <a:t>halts(&lt;trouble&gt;,&lt;trouble&gt;)</a:t>
            </a:r>
            <a:r>
              <a:rPr lang="en-US" sz="2000" dirty="0" smtClean="0"/>
              <a:t> say?   If it:</a:t>
            </a:r>
          </a:p>
          <a:p>
            <a:pPr lvl="1">
              <a:buFontTx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Returns True 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Courier" pitchFamily="18" charset="0"/>
              </a:rPr>
              <a:t>trouble</a:t>
            </a:r>
            <a:r>
              <a:rPr lang="en-US" sz="2000" dirty="0" smtClean="0"/>
              <a:t> </a:t>
            </a:r>
            <a:r>
              <a:rPr lang="en-US" sz="2000" dirty="0"/>
              <a:t>will halt</a:t>
            </a:r>
            <a:r>
              <a:rPr lang="en-US" sz="2000" dirty="0" smtClean="0"/>
              <a:t>):		</a:t>
            </a:r>
            <a:r>
              <a:rPr lang="en-US" sz="2000" dirty="0" smtClean="0">
                <a:latin typeface="Courier" pitchFamily="18" charset="0"/>
              </a:rPr>
              <a:t>trouble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FF0000"/>
                </a:solidFill>
              </a:rPr>
              <a:t>loops</a:t>
            </a:r>
            <a:r>
              <a:rPr lang="en-US" sz="2000" dirty="0" smtClean="0"/>
              <a:t>	</a:t>
            </a:r>
            <a:endParaRPr lang="en-US" sz="2000" dirty="0"/>
          </a:p>
          <a:p>
            <a:pPr lvl="1">
              <a:buFontTx/>
              <a:buChar char="•"/>
            </a:pPr>
            <a:r>
              <a:rPr lang="en-US" sz="2000" dirty="0"/>
              <a:t> Returns False 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Courier" pitchFamily="18" charset="0"/>
              </a:rPr>
              <a:t>trouble</a:t>
            </a:r>
            <a:r>
              <a:rPr lang="en-US" sz="2000" dirty="0" smtClean="0"/>
              <a:t> </a:t>
            </a:r>
            <a:r>
              <a:rPr lang="en-US" sz="2000" dirty="0"/>
              <a:t>will not halt</a:t>
            </a:r>
            <a:r>
              <a:rPr lang="en-US" sz="2000" dirty="0" smtClean="0"/>
              <a:t>):	</a:t>
            </a:r>
            <a:r>
              <a:rPr lang="en-US" sz="2000" dirty="0" smtClean="0">
                <a:latin typeface="Courier" pitchFamily="18" charset="0"/>
              </a:rPr>
              <a:t>trouble</a:t>
            </a:r>
            <a:endParaRPr lang="en-US" sz="2000" dirty="0"/>
          </a:p>
          <a:p>
            <a:r>
              <a:rPr lang="en-US" sz="2000" dirty="0"/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561508" y="4758744"/>
            <a:ext cx="685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561508" y="5105400"/>
            <a:ext cx="685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3509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b="1" dirty="0"/>
              <a:t>The Halting Problem is Not Solvable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773113" y="990600"/>
            <a:ext cx="8294687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Consider the following program:</a:t>
            </a:r>
          </a:p>
          <a:p>
            <a:endParaRPr lang="en-US" sz="2000" dirty="0"/>
          </a:p>
          <a:p>
            <a:r>
              <a:rPr lang="en-US" sz="2000" dirty="0" smtClean="0">
                <a:latin typeface="Courier" pitchFamily="18" charset="0"/>
              </a:rPr>
              <a:t>  </a:t>
            </a:r>
            <a:r>
              <a:rPr lang="en-US" dirty="0" smtClean="0">
                <a:latin typeface="Courier" pitchFamily="18" charset="0"/>
              </a:rPr>
              <a:t>def trouble(string): </a:t>
            </a:r>
            <a:endParaRPr lang="en-US" dirty="0">
              <a:latin typeface="Courier" pitchFamily="18" charset="0"/>
            </a:endParaRPr>
          </a:p>
          <a:p>
            <a:r>
              <a:rPr lang="en-US" dirty="0" smtClean="0">
                <a:latin typeface="Courier" pitchFamily="18" charset="0"/>
              </a:rPr>
              <a:t>     if halts(string</a:t>
            </a:r>
            <a:r>
              <a:rPr lang="en-US" dirty="0">
                <a:latin typeface="Courier" pitchFamily="18" charset="0"/>
              </a:rPr>
              <a:t>, string</a:t>
            </a:r>
            <a:r>
              <a:rPr lang="en-US" dirty="0" smtClean="0">
                <a:latin typeface="Courier" pitchFamily="18" charset="0"/>
              </a:rPr>
              <a:t>):</a:t>
            </a:r>
          </a:p>
          <a:p>
            <a:r>
              <a:rPr lang="en-US" dirty="0" smtClean="0">
                <a:latin typeface="Courier" pitchFamily="18" charset="0"/>
              </a:rPr>
              <a:t>       while 1 == 1:</a:t>
            </a:r>
          </a:p>
          <a:p>
            <a:r>
              <a:rPr lang="en-US" dirty="0">
                <a:latin typeface="Courier" pitchFamily="18" charset="0"/>
              </a:rPr>
              <a:t> </a:t>
            </a:r>
            <a:r>
              <a:rPr lang="en-US" dirty="0" smtClean="0">
                <a:latin typeface="Courier" pitchFamily="18" charset="0"/>
              </a:rPr>
              <a:t>         pass 		# loop </a:t>
            </a:r>
            <a:r>
              <a:rPr lang="en-US" dirty="0">
                <a:latin typeface="Courier" pitchFamily="18" charset="0"/>
              </a:rPr>
              <a:t>forever</a:t>
            </a:r>
          </a:p>
          <a:p>
            <a:r>
              <a:rPr lang="en-US" dirty="0" smtClean="0">
                <a:latin typeface="Courier" pitchFamily="18" charset="0"/>
              </a:rPr>
              <a:t>       else:</a:t>
            </a:r>
          </a:p>
          <a:p>
            <a:r>
              <a:rPr lang="en-US" dirty="0">
                <a:latin typeface="Courier" pitchFamily="18" charset="0"/>
              </a:rPr>
              <a:t> </a:t>
            </a:r>
            <a:r>
              <a:rPr lang="en-US" dirty="0" smtClean="0">
                <a:latin typeface="Courier" pitchFamily="18" charset="0"/>
              </a:rPr>
              <a:t>         return</a:t>
            </a:r>
            <a:endParaRPr lang="en-US" dirty="0">
              <a:latin typeface="Courier" pitchFamily="18" charset="0"/>
            </a:endParaRPr>
          </a:p>
          <a:p>
            <a:endParaRPr lang="en-US" sz="2000" dirty="0" smtClean="0"/>
          </a:p>
          <a:p>
            <a:r>
              <a:rPr lang="en-US" sz="2000" dirty="0" smtClean="0"/>
              <a:t>Now </a:t>
            </a:r>
            <a:r>
              <a:rPr lang="en-US" sz="2000" dirty="0"/>
              <a:t>we </a:t>
            </a:r>
            <a:r>
              <a:rPr lang="en-US" sz="2000" dirty="0" smtClean="0"/>
              <a:t>invoke  </a:t>
            </a:r>
            <a:r>
              <a:rPr lang="en-US" sz="2000" dirty="0" smtClean="0">
                <a:latin typeface="Courier" pitchFamily="18" charset="0"/>
              </a:rPr>
              <a:t>trouble(&lt;trouble&gt;)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smtClean="0"/>
              <a:t>What should  </a:t>
            </a:r>
            <a:r>
              <a:rPr lang="en-US" sz="2000" dirty="0" smtClean="0">
                <a:latin typeface="Courier" pitchFamily="18" charset="0"/>
              </a:rPr>
              <a:t>halts(&lt;trouble&gt;,&lt;trouble&gt;)</a:t>
            </a:r>
            <a:r>
              <a:rPr lang="en-US" sz="2000" dirty="0" smtClean="0"/>
              <a:t> say?   If it:</a:t>
            </a:r>
          </a:p>
          <a:p>
            <a:pPr lvl="1">
              <a:buFontTx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Returns True 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Courier" pitchFamily="18" charset="0"/>
              </a:rPr>
              <a:t>trouble</a:t>
            </a:r>
            <a:r>
              <a:rPr lang="en-US" sz="2000" dirty="0" smtClean="0"/>
              <a:t> </a:t>
            </a:r>
            <a:r>
              <a:rPr lang="en-US" sz="2000" dirty="0"/>
              <a:t>will halt</a:t>
            </a:r>
            <a:r>
              <a:rPr lang="en-US" sz="2000" dirty="0" smtClean="0"/>
              <a:t>):		</a:t>
            </a:r>
            <a:r>
              <a:rPr lang="en-US" sz="2000" dirty="0" smtClean="0">
                <a:latin typeface="Courier" pitchFamily="18" charset="0"/>
              </a:rPr>
              <a:t>trouble</a:t>
            </a:r>
            <a:r>
              <a:rPr lang="en-US" sz="2000" dirty="0" smtClean="0"/>
              <a:t>  loops	</a:t>
            </a:r>
            <a:endParaRPr lang="en-US" sz="2000" dirty="0"/>
          </a:p>
          <a:p>
            <a:pPr lvl="1">
              <a:buFontTx/>
              <a:buChar char="•"/>
            </a:pPr>
            <a:r>
              <a:rPr lang="en-US" sz="2000" dirty="0"/>
              <a:t> Returns False 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Courier" pitchFamily="18" charset="0"/>
              </a:rPr>
              <a:t>trouble</a:t>
            </a:r>
            <a:r>
              <a:rPr lang="en-US" sz="2000" dirty="0" smtClean="0"/>
              <a:t> </a:t>
            </a:r>
            <a:r>
              <a:rPr lang="en-US" sz="2000" dirty="0"/>
              <a:t>will not halt</a:t>
            </a:r>
            <a:r>
              <a:rPr lang="en-US" sz="2000" dirty="0" smtClean="0"/>
              <a:t>):	</a:t>
            </a:r>
            <a:r>
              <a:rPr lang="en-US" sz="2000" dirty="0" smtClean="0">
                <a:latin typeface="Courier" pitchFamily="18" charset="0"/>
              </a:rPr>
              <a:t>trouble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FF0000"/>
                </a:solidFill>
              </a:rPr>
              <a:t>halts</a:t>
            </a:r>
          </a:p>
          <a:p>
            <a:pPr>
              <a:buFontTx/>
              <a:buChar char="•"/>
            </a:pP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smtClean="0"/>
              <a:t>So both answers lead to contradictions.</a:t>
            </a:r>
            <a:endParaRPr lang="en-US" sz="2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543800" y="4819918"/>
            <a:ext cx="685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543800" y="5118279"/>
            <a:ext cx="685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5877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0237"/>
          </a:xfrm>
        </p:spPr>
        <p:txBody>
          <a:bodyPr/>
          <a:lstStyle/>
          <a:p>
            <a:r>
              <a:rPr lang="en-US" sz="3200" b="1" dirty="0" smtClean="0"/>
              <a:t> Recall the Tiling </a:t>
            </a:r>
            <a:r>
              <a:rPr lang="en-US" sz="3200" b="1" dirty="0"/>
              <a:t>Problem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5689600" y="2479675"/>
            <a:ext cx="2222500" cy="2209800"/>
            <a:chOff x="6400" y="2280"/>
            <a:chExt cx="3500" cy="3480"/>
          </a:xfrm>
        </p:grpSpPr>
        <p:sp>
          <p:nvSpPr>
            <p:cNvPr id="41988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0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1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2" name="Group 8"/>
          <p:cNvGrpSpPr>
            <a:grpSpLocks/>
          </p:cNvGrpSpPr>
          <p:nvPr/>
        </p:nvGrpSpPr>
        <p:grpSpPr bwMode="auto">
          <a:xfrm>
            <a:off x="4386263" y="1212850"/>
            <a:ext cx="2222500" cy="2209800"/>
            <a:chOff x="6400" y="2280"/>
            <a:chExt cx="3500" cy="3480"/>
          </a:xfrm>
        </p:grpSpPr>
        <p:sp>
          <p:nvSpPr>
            <p:cNvPr id="41993" name="AutoShape 9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AutoShape 10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AutoShape 11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AutoShape 12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7" name="Group 13"/>
          <p:cNvGrpSpPr>
            <a:grpSpLocks/>
          </p:cNvGrpSpPr>
          <p:nvPr/>
        </p:nvGrpSpPr>
        <p:grpSpPr bwMode="auto">
          <a:xfrm>
            <a:off x="5689600" y="1219200"/>
            <a:ext cx="2222500" cy="2209800"/>
            <a:chOff x="3700" y="2260"/>
            <a:chExt cx="3500" cy="3480"/>
          </a:xfrm>
        </p:grpSpPr>
        <p:sp>
          <p:nvSpPr>
            <p:cNvPr id="41998" name="AutoShape 1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AutoShape 1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AutoShape 1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AutoShape 1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02" name="Group 18"/>
          <p:cNvGrpSpPr>
            <a:grpSpLocks/>
          </p:cNvGrpSpPr>
          <p:nvPr/>
        </p:nvGrpSpPr>
        <p:grpSpPr bwMode="auto">
          <a:xfrm>
            <a:off x="4381500" y="2474913"/>
            <a:ext cx="2222500" cy="2209800"/>
            <a:chOff x="1040" y="2252"/>
            <a:chExt cx="3500" cy="3480"/>
          </a:xfrm>
        </p:grpSpPr>
        <p:sp>
          <p:nvSpPr>
            <p:cNvPr id="42003" name="AutoShape 19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AutoShape 20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AutoShape 21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AutoShape 22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07" name="Group 23"/>
          <p:cNvGrpSpPr>
            <a:grpSpLocks/>
          </p:cNvGrpSpPr>
          <p:nvPr/>
        </p:nvGrpSpPr>
        <p:grpSpPr bwMode="auto">
          <a:xfrm>
            <a:off x="4381500" y="3738563"/>
            <a:ext cx="2222500" cy="2209800"/>
            <a:chOff x="3700" y="2260"/>
            <a:chExt cx="3500" cy="3480"/>
          </a:xfrm>
        </p:grpSpPr>
        <p:sp>
          <p:nvSpPr>
            <p:cNvPr id="42008" name="AutoShape 2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AutoShape 2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AutoShape 2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AutoShape 2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12" name="Group 28"/>
          <p:cNvGrpSpPr>
            <a:grpSpLocks/>
          </p:cNvGrpSpPr>
          <p:nvPr/>
        </p:nvGrpSpPr>
        <p:grpSpPr bwMode="auto">
          <a:xfrm>
            <a:off x="5689600" y="3733800"/>
            <a:ext cx="2222500" cy="2209800"/>
            <a:chOff x="1040" y="2252"/>
            <a:chExt cx="3500" cy="3480"/>
          </a:xfrm>
        </p:grpSpPr>
        <p:sp>
          <p:nvSpPr>
            <p:cNvPr id="42013" name="AutoShape 29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4" name="AutoShape 30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AutoShape 31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6" name="AutoShape 32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8" name="Rectangle 34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2019" name="Group 35"/>
          <p:cNvGrpSpPr>
            <a:grpSpLocks/>
          </p:cNvGrpSpPr>
          <p:nvPr/>
        </p:nvGrpSpPr>
        <p:grpSpPr bwMode="auto">
          <a:xfrm>
            <a:off x="660400" y="3429000"/>
            <a:ext cx="2222500" cy="2209800"/>
            <a:chOff x="6400" y="2280"/>
            <a:chExt cx="3500" cy="3480"/>
          </a:xfrm>
        </p:grpSpPr>
        <p:sp>
          <p:nvSpPr>
            <p:cNvPr id="42020" name="AutoShape 36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1" name="AutoShape 37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22" name="AutoShape 38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42023" name="AutoShape 39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2024" name="Group 40"/>
          <p:cNvGrpSpPr>
            <a:grpSpLocks/>
          </p:cNvGrpSpPr>
          <p:nvPr/>
        </p:nvGrpSpPr>
        <p:grpSpPr bwMode="auto">
          <a:xfrm>
            <a:off x="660400" y="1981200"/>
            <a:ext cx="2222500" cy="2209800"/>
            <a:chOff x="3700" y="2260"/>
            <a:chExt cx="3500" cy="3480"/>
          </a:xfrm>
        </p:grpSpPr>
        <p:sp>
          <p:nvSpPr>
            <p:cNvPr id="42025" name="AutoShape 41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6" name="AutoShape 42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7" name="AutoShape 43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28" name="AutoShape 44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29" name="Group 45"/>
          <p:cNvGrpSpPr>
            <a:grpSpLocks/>
          </p:cNvGrpSpPr>
          <p:nvPr/>
        </p:nvGrpSpPr>
        <p:grpSpPr bwMode="auto">
          <a:xfrm>
            <a:off x="660400" y="533400"/>
            <a:ext cx="2222500" cy="2209800"/>
            <a:chOff x="1040" y="2252"/>
            <a:chExt cx="3500" cy="3480"/>
          </a:xfrm>
        </p:grpSpPr>
        <p:sp>
          <p:nvSpPr>
            <p:cNvPr id="42030" name="AutoShape 46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1" name="AutoShape 47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2" name="AutoShape 48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3" name="AutoShape 49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34" name="Rectangle 50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660400" y="1951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2036" name="Group 52"/>
          <p:cNvGrpSpPr>
            <a:grpSpLocks/>
          </p:cNvGrpSpPr>
          <p:nvPr/>
        </p:nvGrpSpPr>
        <p:grpSpPr bwMode="auto">
          <a:xfrm>
            <a:off x="660400" y="4876800"/>
            <a:ext cx="2222500" cy="2209800"/>
            <a:chOff x="6400" y="2280"/>
            <a:chExt cx="3500" cy="3480"/>
          </a:xfrm>
        </p:grpSpPr>
        <p:sp>
          <p:nvSpPr>
            <p:cNvPr id="42037" name="AutoShape 53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8" name="AutoShape 54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9" name="AutoShape 55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42040" name="AutoShape 56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71353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3200" b="1" dirty="0"/>
              <a:t>Other Unsolvable Problems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609600" y="923925"/>
            <a:ext cx="8001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Tiling: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We can encode a &lt;program&gt;,&lt;input&gt; pair as an instance of a tiling problem so that there is an infinite tiling iff &lt;program&gt; halts on &lt;input&gt;.  </a:t>
            </a:r>
          </a:p>
          <a:p>
            <a:pPr lvl="1">
              <a:spcBef>
                <a:spcPct val="50000"/>
              </a:spcBef>
            </a:pPr>
            <a:r>
              <a:rPr lang="en-US" sz="2400"/>
              <a:t>00010000111000000111110000000000000 00010000111010000111110000000000000</a:t>
            </a:r>
          </a:p>
          <a:p>
            <a:pPr lvl="1"/>
            <a:r>
              <a:rPr lang="en-US" sz="2400"/>
              <a:t>00010000111011000111110000000000000</a:t>
            </a:r>
          </a:p>
          <a:p>
            <a:pPr lvl="1"/>
            <a:r>
              <a:rPr lang="en-US" sz="2400"/>
              <a:t>                         …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So if the tiling problem were solvable then Halting would be. 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But Halting isn’t.  So neither is the tiling problem.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/>
          <a:lstStyle/>
          <a:p>
            <a:r>
              <a:rPr lang="en-US" sz="3200" b="1" dirty="0" smtClean="0"/>
              <a:t>Recall the </a:t>
            </a:r>
            <a:r>
              <a:rPr lang="en-US" sz="3200" b="1" dirty="0"/>
              <a:t>Post Correspondence Problem</a:t>
            </a:r>
          </a:p>
        </p:txBody>
      </p:sp>
      <p:graphicFrame>
        <p:nvGraphicFramePr>
          <p:cNvPr id="9219" name="Group 3"/>
          <p:cNvGraphicFramePr>
            <a:graphicFrameLocks noGrp="1"/>
          </p:cNvGraphicFramePr>
          <p:nvPr>
            <p:ph sz="half" idx="1"/>
          </p:nvPr>
        </p:nvGraphicFramePr>
        <p:xfrm>
          <a:off x="2514600" y="1600200"/>
          <a:ext cx="4038600" cy="1828800"/>
        </p:xfrm>
        <a:graphic>
          <a:graphicData uri="http://schemas.openxmlformats.org/drawingml/2006/table">
            <a:tbl>
              <a:tblPr/>
              <a:tblGrid>
                <a:gridCol w="692150"/>
                <a:gridCol w="1627188"/>
                <a:gridCol w="1719262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1143000" y="36576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978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3200" b="1"/>
              <a:t>Other Unsolvable Problems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609600" y="1143000"/>
            <a:ext cx="80010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PCP: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We can encode a &lt;program&gt;,&lt;input&gt; pair as an instance of PCP so that the PCP problem has a solution iff &lt;program&gt; halts on &lt;input&gt;.  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1558925" y="3008313"/>
            <a:ext cx="6781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	  	      </a:t>
            </a:r>
            <a:r>
              <a:rPr lang="en-US" sz="2400"/>
              <a:t>2	   1    1  </a:t>
            </a:r>
          </a:p>
          <a:p>
            <a:pPr>
              <a:spcBef>
                <a:spcPct val="50000"/>
              </a:spcBef>
            </a:pPr>
            <a:r>
              <a:rPr lang="en-US" sz="2400"/>
              <a:t>List 1   	b a b b b b </a:t>
            </a:r>
            <a:r>
              <a:rPr lang="en-US" sz="2400" u="sng"/>
              <a:t>b</a:t>
            </a:r>
          </a:p>
          <a:p>
            <a:pPr>
              <a:spcBef>
                <a:spcPct val="50000"/>
              </a:spcBef>
            </a:pPr>
            <a:r>
              <a:rPr lang="en-US" sz="2400"/>
              <a:t>List 2		b a b b b </a:t>
            </a:r>
            <a:r>
              <a:rPr lang="en-US" sz="2400" u="sng"/>
              <a:t>b b b </a:t>
            </a: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588963" y="4754563"/>
            <a:ext cx="8001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So if PCP were solvable then Halting would be.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But Halting isn’t.  So neither is PCP.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r>
              <a:rPr lang="en-US" sz="3200" b="1"/>
              <a:t>Which is Amazing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879475" y="1246188"/>
            <a:ext cx="757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the things programs can do.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r>
              <a:rPr lang="en-US" sz="3200" b="1"/>
              <a:t>Which is Amazing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879475" y="1246188"/>
            <a:ext cx="757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the things programs can do.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738" y="1943100"/>
            <a:ext cx="4191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1025525" y="6199188"/>
            <a:ext cx="4986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hlinkClick r:id="rId4"/>
              </a:rPr>
              <a:t>http://</a:t>
            </a:r>
            <a:r>
              <a:rPr lang="en-US" dirty="0" smtClean="0">
                <a:latin typeface="Times New Roman" pitchFamily="18" charset="0"/>
                <a:hlinkClick r:id="rId4"/>
              </a:rPr>
              <a:t>www.youtube.com/watch?v=cNZPRsrwumQ</a:t>
            </a:r>
            <a:r>
              <a:rPr lang="en-US" dirty="0" smtClean="0">
                <a:latin typeface="Times New Roman" pitchFamily="18" charset="0"/>
              </a:rPr>
              <a:t> </a:t>
            </a: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pPr eaLnBrk="1" hangingPunct="1"/>
            <a:r>
              <a:rPr lang="en-US" sz="3200" b="1" smtClean="0"/>
              <a:t>Which is Amazing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879475" y="1246188"/>
            <a:ext cx="757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the things programs can do.</a:t>
            </a:r>
          </a:p>
        </p:txBody>
      </p:sp>
      <p:pic>
        <p:nvPicPr>
          <p:cNvPr id="952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1971675"/>
            <a:ext cx="31210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37" name="Rectangle 7"/>
          <p:cNvSpPr>
            <a:spLocks noChangeArrowheads="1"/>
          </p:cNvSpPr>
          <p:nvPr/>
        </p:nvSpPr>
        <p:spPr bwMode="auto">
          <a:xfrm>
            <a:off x="782638" y="2279650"/>
            <a:ext cx="3352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REEM-A</a:t>
            </a:r>
          </a:p>
        </p:txBody>
      </p:sp>
      <p:sp>
        <p:nvSpPr>
          <p:cNvPr id="95238" name="Text Box 8"/>
          <p:cNvSpPr txBox="1">
            <a:spLocks noChangeArrowheads="1"/>
          </p:cNvSpPr>
          <p:nvPr/>
        </p:nvSpPr>
        <p:spPr bwMode="auto">
          <a:xfrm>
            <a:off x="793750" y="5816600"/>
            <a:ext cx="47640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hlinkClick r:id="rId4"/>
              </a:rPr>
              <a:t>http://www.youtube.com/watch_popup?v=2wzT4vafXOA&amp;vq=medium</a:t>
            </a:r>
            <a:r>
              <a:rPr lang="en-US" sz="1400" dirty="0"/>
              <a:t> </a:t>
            </a:r>
          </a:p>
        </p:txBody>
      </p:sp>
    </p:spTree>
  </p:cSld>
  <p:clrMapOvr>
    <a:masterClrMapping/>
  </p:clrMapOvr>
  <p:transition spd="slow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r>
              <a:rPr lang="en-US" sz="3200" b="1"/>
              <a:t>Which is Amazing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879475" y="1246188"/>
            <a:ext cx="757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the things programs can do.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1792288"/>
            <a:ext cx="3449638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879475" y="6397625"/>
            <a:ext cx="792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hlinkClick r:id="rId4"/>
              </a:rPr>
              <a:t>http://pc.watch.impress.co.jp/docs/2003/1218/sony_06.wmv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303213"/>
            <a:ext cx="7772400" cy="561975"/>
          </a:xfrm>
        </p:spPr>
        <p:txBody>
          <a:bodyPr>
            <a:noAutofit/>
          </a:bodyPr>
          <a:lstStyle/>
          <a:p>
            <a:r>
              <a:rPr lang="en-US" sz="3600" b="1" dirty="0"/>
              <a:t>Growth Rates of Functions</a:t>
            </a:r>
          </a:p>
        </p:txBody>
      </p:sp>
      <p:pic>
        <p:nvPicPr>
          <p:cNvPr id="239619" name="Picture 3" descr="Fig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10895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 dirty="0" smtClean="0">
                <a:cs typeface="Arial" pitchFamily="34" charset="0"/>
              </a:rPr>
              <a:t>Which is Amazing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613625" y="6299200"/>
            <a:ext cx="822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cs typeface="Arial" pitchFamily="34" charset="0"/>
              </a:rPr>
              <a:t>How does Watson win? </a:t>
            </a:r>
            <a:r>
              <a:rPr lang="en-US" dirty="0">
                <a:cs typeface="Arial" pitchFamily="34" charset="0"/>
                <a:hlinkClick r:id="rId3"/>
              </a:rPr>
              <a:t>http://www.youtube.com/watch?v=d_yXV22O6n4</a:t>
            </a:r>
            <a:r>
              <a:rPr lang="en-US" dirty="0">
                <a:cs typeface="Arial" pitchFamily="34" charset="0"/>
              </a:rPr>
              <a:t>  </a:t>
            </a:r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49" y="1705242"/>
            <a:ext cx="38100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613625" y="5155730"/>
            <a:ext cx="8399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Watch a sample round: </a:t>
            </a:r>
            <a:r>
              <a:rPr lang="en-US" dirty="0">
                <a:hlinkClick r:id="rId5"/>
              </a:rPr>
              <a:t>http://www.youtube.com/watch?v=WFR3lOm_xhE</a:t>
            </a:r>
            <a:r>
              <a:rPr lang="en-US" dirty="0"/>
              <a:t> </a:t>
            </a: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596106" y="5523022"/>
            <a:ext cx="816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From Day 1 of the real match: </a:t>
            </a:r>
            <a:r>
              <a:rPr lang="en-US" dirty="0">
                <a:hlinkClick r:id="rId6"/>
              </a:rPr>
              <a:t>http://www.youtube.com/watch?v=seNkjYyG3gI</a:t>
            </a:r>
            <a:r>
              <a:rPr lang="en-US" dirty="0"/>
              <a:t> 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613625" y="4792662"/>
            <a:ext cx="839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Introduction: </a:t>
            </a:r>
            <a:r>
              <a:rPr lang="en-US" dirty="0">
                <a:hlinkClick r:id="rId7"/>
              </a:rPr>
              <a:t>http://www.youtube.com/watch?v=FC3IryWr4c8</a:t>
            </a:r>
            <a:r>
              <a:rPr lang="en-US" dirty="0"/>
              <a:t>  </a:t>
            </a:r>
          </a:p>
        </p:txBody>
      </p:sp>
      <p:sp>
        <p:nvSpPr>
          <p:cNvPr id="28681" name="Rectangle 1"/>
          <p:cNvSpPr>
            <a:spLocks noChangeArrowheads="1"/>
          </p:cNvSpPr>
          <p:nvPr/>
        </p:nvSpPr>
        <p:spPr bwMode="auto">
          <a:xfrm>
            <a:off x="613625" y="4422775"/>
            <a:ext cx="882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IBM’s site: </a:t>
            </a:r>
            <a:r>
              <a:rPr lang="en-US" dirty="0">
                <a:hlinkClick r:id="rId8"/>
              </a:rPr>
              <a:t>http://www-03.ibm.com/innovation/us/watson/what-is-watson/index.html</a:t>
            </a:r>
            <a:r>
              <a:rPr lang="en-US" dirty="0"/>
              <a:t> </a:t>
            </a:r>
          </a:p>
        </p:txBody>
      </p: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596106" y="5929313"/>
            <a:ext cx="8812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Bad Final Jeopardy: </a:t>
            </a:r>
            <a:r>
              <a:rPr lang="en-US" sz="1600" dirty="0">
                <a:hlinkClick r:id="rId9"/>
              </a:rPr>
              <a:t>http://www.youtube.com/watch?v=mwkoabTl3vM&amp;feature=relmfu</a:t>
            </a:r>
            <a:r>
              <a:rPr lang="en-US" sz="1600" dirty="0"/>
              <a:t>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050" y="1017588"/>
            <a:ext cx="757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Given the things programs can do.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40525" y="1017588"/>
            <a:ext cx="195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0142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3600" b="1"/>
              <a:t>The Turk</a:t>
            </a:r>
          </a:p>
        </p:txBody>
      </p:sp>
      <p:pic>
        <p:nvPicPr>
          <p:cNvPr id="98307" name="Picture 3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143000"/>
            <a:ext cx="3813175" cy="5105400"/>
          </a:xfrm>
          <a:prstGeom prst="rect">
            <a:avLst/>
          </a:prstGeom>
          <a:noFill/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814388" y="1676400"/>
            <a:ext cx="360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Still fascinates people.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How Did It Work?</a:t>
            </a:r>
          </a:p>
        </p:txBody>
      </p:sp>
      <p:graphicFrame>
        <p:nvGraphicFramePr>
          <p:cNvPr id="1669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676400" y="1371600"/>
          <a:ext cx="56578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4" name="CorelPhotoPaint.Image.10" r:id="rId4" imgW="13396825" imgH="10717460" progId="CorelPhotoPaint.Image.10">
                  <p:embed/>
                </p:oleObj>
              </mc:Choice>
              <mc:Fallback>
                <p:oleObj name="CorelPhotoPaint.Image.10" r:id="rId4" imgW="13396825" imgH="10717460" progId="CorelPhotoPaint.Image.1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371600"/>
                        <a:ext cx="565785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304800"/>
            <a:ext cx="3657600" cy="1600200"/>
          </a:xfrm>
        </p:spPr>
        <p:txBody>
          <a:bodyPr/>
          <a:lstStyle/>
          <a:p>
            <a:r>
              <a:rPr lang="en-US" sz="3600" b="1"/>
              <a:t>A Modern Reconstruction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0" y="1189038"/>
            <a:ext cx="446563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25513" y="4343400"/>
            <a:ext cx="3352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Built by John Gaughan.  First displayed in 1989.  Controlled by a computer.  Uses the Turk’s original chess board.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r>
              <a:rPr lang="en-US" sz="3200" b="1"/>
              <a:t>Chess Today</a:t>
            </a:r>
          </a:p>
        </p:txBody>
      </p:sp>
      <p:pic>
        <p:nvPicPr>
          <p:cNvPr id="59395" name="Picture 3" descr="deep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3276600" cy="3038475"/>
          </a:xfrm>
          <a:prstGeom prst="rect">
            <a:avLst/>
          </a:prstGeom>
          <a:noFill/>
        </p:spPr>
      </p:pic>
      <p:pic>
        <p:nvPicPr>
          <p:cNvPr id="59396" name="Picture 4" descr="kasparo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0" y="3429000"/>
            <a:ext cx="5080000" cy="3149600"/>
          </a:xfrm>
          <a:prstGeom prst="rect">
            <a:avLst/>
          </a:prstGeom>
          <a:noFill/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191000" y="1600200"/>
            <a:ext cx="449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In 1997, Deep Blue beat Garry Kasparov.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5" y="2589213"/>
            <a:ext cx="7997825" cy="1143000"/>
          </a:xfrm>
        </p:spPr>
        <p:txBody>
          <a:bodyPr/>
          <a:lstStyle/>
          <a:p>
            <a:r>
              <a:rPr lang="en-US" b="1"/>
              <a:t>Seems Hard But Really Easy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Nim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762000" y="2362200"/>
            <a:ext cx="3886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/>
              <a:t>			    </a:t>
            </a:r>
          </a:p>
          <a:p>
            <a:r>
              <a:rPr lang="en-US" sz="2800"/>
              <a:t>	     		     </a:t>
            </a:r>
          </a:p>
          <a:p>
            <a:r>
              <a:rPr lang="en-US" sz="2800"/>
              <a:t>	     	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endParaRPr lang="en-US" sz="2800"/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endParaRPr lang="en-US" sz="2800"/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066800" y="52578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The player who takes the last stick(s) wins.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066800" y="990600"/>
            <a:ext cx="7543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At your turn, you must choose a pile, then remove as many sticks from the pile as you like.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Nim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066800" y="1673225"/>
            <a:ext cx="3886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/>
              <a:t>			</a:t>
            </a:r>
            <a:r>
              <a:rPr lang="en-US" sz="2800" u="sng"/>
              <a:t>   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endParaRPr lang="en-US" sz="2800"/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endParaRPr lang="en-US" sz="2800"/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1066800" y="1173163"/>
            <a:ext cx="228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Now let’s try: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Nim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066800" y="1673225"/>
            <a:ext cx="3886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/>
              <a:t>			</a:t>
            </a:r>
            <a:r>
              <a:rPr lang="en-US" sz="2800" u="sng"/>
              <a:t>   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endParaRPr lang="en-US" sz="2800"/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endParaRPr lang="en-US" sz="2800"/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1066800" y="1173163"/>
            <a:ext cx="228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Now let’s try:</a:t>
            </a:r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1924050" y="4940300"/>
            <a:ext cx="676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Oops, now there are a lot of possibilities to try.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89213"/>
            <a:ext cx="8229600" cy="1143000"/>
          </a:xfrm>
        </p:spPr>
        <p:txBody>
          <a:bodyPr/>
          <a:lstStyle/>
          <a:p>
            <a:r>
              <a:rPr lang="en-US" b="1"/>
              <a:t>Easy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/>
              <a:t>Nim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832175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www.gamedesign.jp/flash/nim/nim.html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7" y="1066800"/>
            <a:ext cx="39719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158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Decimal Numbers</a:t>
            </a:r>
          </a:p>
        </p:txBody>
      </p:sp>
      <p:graphicFrame>
        <p:nvGraphicFramePr>
          <p:cNvPr id="64585" name="Group 73"/>
          <p:cNvGraphicFramePr>
            <a:graphicFrameLocks noGrp="1"/>
          </p:cNvGraphicFramePr>
          <p:nvPr>
            <p:ph idx="1"/>
          </p:nvPr>
        </p:nvGraphicFramePr>
        <p:xfrm>
          <a:off x="938213" y="1600200"/>
          <a:ext cx="7748587" cy="2179321"/>
        </p:xfrm>
        <a:graphic>
          <a:graphicData uri="http://schemas.openxmlformats.org/drawingml/2006/table">
            <a:tbl>
              <a:tblPr/>
              <a:tblGrid>
                <a:gridCol w="1292225"/>
                <a:gridCol w="1290637"/>
                <a:gridCol w="1292225"/>
                <a:gridCol w="1290638"/>
                <a:gridCol w="1292225"/>
                <a:gridCol w="1290637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Decimal Numbers</a:t>
            </a:r>
          </a:p>
        </p:txBody>
      </p:sp>
      <p:graphicFrame>
        <p:nvGraphicFramePr>
          <p:cNvPr id="107523" name="Group 3"/>
          <p:cNvGraphicFramePr>
            <a:graphicFrameLocks noGrp="1"/>
          </p:cNvGraphicFramePr>
          <p:nvPr>
            <p:ph idx="1"/>
          </p:nvPr>
        </p:nvGraphicFramePr>
        <p:xfrm>
          <a:off x="938213" y="1600200"/>
          <a:ext cx="7748587" cy="2179321"/>
        </p:xfrm>
        <a:graphic>
          <a:graphicData uri="http://schemas.openxmlformats.org/drawingml/2006/table">
            <a:tbl>
              <a:tblPr/>
              <a:tblGrid>
                <a:gridCol w="1292225"/>
                <a:gridCol w="1290637"/>
                <a:gridCol w="1292225"/>
                <a:gridCol w="1290638"/>
                <a:gridCol w="1292225"/>
                <a:gridCol w="1290637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587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Decimal Numbers</a:t>
            </a:r>
          </a:p>
        </p:txBody>
      </p:sp>
      <p:graphicFrame>
        <p:nvGraphicFramePr>
          <p:cNvPr id="103427" name="Group 3"/>
          <p:cNvGraphicFramePr>
            <a:graphicFrameLocks noGrp="1"/>
          </p:cNvGraphicFramePr>
          <p:nvPr>
            <p:ph idx="1"/>
          </p:nvPr>
        </p:nvGraphicFramePr>
        <p:xfrm>
          <a:off x="938213" y="1600200"/>
          <a:ext cx="7748587" cy="2179321"/>
        </p:xfrm>
        <a:graphic>
          <a:graphicData uri="http://schemas.openxmlformats.org/drawingml/2006/table">
            <a:tbl>
              <a:tblPr/>
              <a:tblGrid>
                <a:gridCol w="1292225"/>
                <a:gridCol w="1290637"/>
                <a:gridCol w="1292225"/>
                <a:gridCol w="1290638"/>
                <a:gridCol w="1292225"/>
                <a:gridCol w="1290637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567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34765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Decimal Numbers</a:t>
            </a:r>
          </a:p>
        </p:txBody>
      </p:sp>
      <p:graphicFrame>
        <p:nvGraphicFramePr>
          <p:cNvPr id="105475" name="Group 3"/>
          <p:cNvGraphicFramePr>
            <a:graphicFrameLocks noGrp="1"/>
          </p:cNvGraphicFramePr>
          <p:nvPr>
            <p:ph idx="1"/>
          </p:nvPr>
        </p:nvGraphicFramePr>
        <p:xfrm>
          <a:off x="938213" y="1600200"/>
          <a:ext cx="7748587" cy="2179321"/>
        </p:xfrm>
        <a:graphic>
          <a:graphicData uri="http://schemas.openxmlformats.org/drawingml/2006/table">
            <a:tbl>
              <a:tblPr/>
              <a:tblGrid>
                <a:gridCol w="1292225"/>
                <a:gridCol w="1290637"/>
                <a:gridCol w="1292225"/>
                <a:gridCol w="1290638"/>
                <a:gridCol w="1292225"/>
                <a:gridCol w="1290637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567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34765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Binary Numbers</a:t>
            </a:r>
          </a:p>
        </p:txBody>
      </p:sp>
      <p:graphicFrame>
        <p:nvGraphicFramePr>
          <p:cNvPr id="101379" name="Group 3"/>
          <p:cNvGraphicFramePr>
            <a:graphicFrameLocks noGrp="1"/>
          </p:cNvGraphicFramePr>
          <p:nvPr>
            <p:ph idx="1"/>
          </p:nvPr>
        </p:nvGraphicFramePr>
        <p:xfrm>
          <a:off x="938213" y="1600200"/>
          <a:ext cx="7748587" cy="3215641"/>
        </p:xfrm>
        <a:graphic>
          <a:graphicData uri="http://schemas.openxmlformats.org/drawingml/2006/table">
            <a:tbl>
              <a:tblPr/>
              <a:tblGrid>
                <a:gridCol w="1292225"/>
                <a:gridCol w="1290637"/>
                <a:gridCol w="1292225"/>
                <a:gridCol w="1290638"/>
                <a:gridCol w="1292225"/>
                <a:gridCol w="1290637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Binary Numbers</a:t>
            </a:r>
          </a:p>
        </p:txBody>
      </p:sp>
      <p:graphicFrame>
        <p:nvGraphicFramePr>
          <p:cNvPr id="71683" name="Group 3"/>
          <p:cNvGraphicFramePr>
            <a:graphicFrameLocks noGrp="1"/>
          </p:cNvGraphicFramePr>
          <p:nvPr>
            <p:ph idx="1"/>
          </p:nvPr>
        </p:nvGraphicFramePr>
        <p:xfrm>
          <a:off x="938213" y="1600200"/>
          <a:ext cx="7748587" cy="3215641"/>
        </p:xfrm>
        <a:graphic>
          <a:graphicData uri="http://schemas.openxmlformats.org/drawingml/2006/table">
            <a:tbl>
              <a:tblPr/>
              <a:tblGrid>
                <a:gridCol w="1292225"/>
                <a:gridCol w="1290637"/>
                <a:gridCol w="1292225"/>
                <a:gridCol w="1290638"/>
                <a:gridCol w="1292225"/>
                <a:gridCol w="1290637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Binary Numbers</a:t>
            </a:r>
          </a:p>
        </p:txBody>
      </p:sp>
      <p:graphicFrame>
        <p:nvGraphicFramePr>
          <p:cNvPr id="70659" name="Group 3"/>
          <p:cNvGraphicFramePr>
            <a:graphicFrameLocks noGrp="1"/>
          </p:cNvGraphicFramePr>
          <p:nvPr>
            <p:ph idx="1"/>
          </p:nvPr>
        </p:nvGraphicFramePr>
        <p:xfrm>
          <a:off x="938213" y="1600200"/>
          <a:ext cx="7748587" cy="3215641"/>
        </p:xfrm>
        <a:graphic>
          <a:graphicData uri="http://schemas.openxmlformats.org/drawingml/2006/table">
            <a:tbl>
              <a:tblPr/>
              <a:tblGrid>
                <a:gridCol w="1292225"/>
                <a:gridCol w="1290637"/>
                <a:gridCol w="1292225"/>
                <a:gridCol w="1290638"/>
                <a:gridCol w="1292225"/>
                <a:gridCol w="1290637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Binary Numbers</a:t>
            </a:r>
          </a:p>
        </p:txBody>
      </p:sp>
      <p:graphicFrame>
        <p:nvGraphicFramePr>
          <p:cNvPr id="69635" name="Group 3"/>
          <p:cNvGraphicFramePr>
            <a:graphicFrameLocks noGrp="1"/>
          </p:cNvGraphicFramePr>
          <p:nvPr>
            <p:ph idx="1"/>
          </p:nvPr>
        </p:nvGraphicFramePr>
        <p:xfrm>
          <a:off x="938213" y="1600200"/>
          <a:ext cx="7748587" cy="3215641"/>
        </p:xfrm>
        <a:graphic>
          <a:graphicData uri="http://schemas.openxmlformats.org/drawingml/2006/table">
            <a:tbl>
              <a:tblPr/>
              <a:tblGrid>
                <a:gridCol w="1292225"/>
                <a:gridCol w="1290637"/>
                <a:gridCol w="1292225"/>
                <a:gridCol w="1290638"/>
                <a:gridCol w="1292225"/>
                <a:gridCol w="1290637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Binary Numbers</a:t>
            </a:r>
          </a:p>
        </p:txBody>
      </p:sp>
      <p:graphicFrame>
        <p:nvGraphicFramePr>
          <p:cNvPr id="67587" name="Group 3"/>
          <p:cNvGraphicFramePr>
            <a:graphicFrameLocks noGrp="1"/>
          </p:cNvGraphicFramePr>
          <p:nvPr>
            <p:ph idx="1"/>
          </p:nvPr>
        </p:nvGraphicFramePr>
        <p:xfrm>
          <a:off x="938213" y="1600200"/>
          <a:ext cx="7748587" cy="3215641"/>
        </p:xfrm>
        <a:graphic>
          <a:graphicData uri="http://schemas.openxmlformats.org/drawingml/2006/table">
            <a:tbl>
              <a:tblPr/>
              <a:tblGrid>
                <a:gridCol w="1292225"/>
                <a:gridCol w="1290637"/>
                <a:gridCol w="1292225"/>
                <a:gridCol w="1290638"/>
                <a:gridCol w="1292225"/>
                <a:gridCol w="1290637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7387"/>
          </a:xfrm>
        </p:spPr>
        <p:txBody>
          <a:bodyPr/>
          <a:lstStyle/>
          <a:p>
            <a:r>
              <a:rPr lang="en-US" sz="3200" b="1"/>
              <a:t>Tic Tac Toe</a:t>
            </a: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3657600" y="1473200"/>
            <a:ext cx="0" cy="4392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5129213" y="1473200"/>
            <a:ext cx="0" cy="4392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rot="-5400000">
            <a:off x="4380707" y="940594"/>
            <a:ext cx="0" cy="3989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rot="-5400000">
            <a:off x="4380707" y="2496344"/>
            <a:ext cx="0" cy="3989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/>
              <a:t>Binary Numbers</a:t>
            </a:r>
          </a:p>
        </p:txBody>
      </p:sp>
      <p:graphicFrame>
        <p:nvGraphicFramePr>
          <p:cNvPr id="66563" name="Group 3"/>
          <p:cNvGraphicFramePr>
            <a:graphicFrameLocks noGrp="1"/>
          </p:cNvGraphicFramePr>
          <p:nvPr>
            <p:ph idx="1"/>
          </p:nvPr>
        </p:nvGraphicFramePr>
        <p:xfrm>
          <a:off x="938213" y="1600200"/>
          <a:ext cx="7748587" cy="3215641"/>
        </p:xfrm>
        <a:graphic>
          <a:graphicData uri="http://schemas.openxmlformats.org/drawingml/2006/table">
            <a:tbl>
              <a:tblPr/>
              <a:tblGrid>
                <a:gridCol w="1292225"/>
                <a:gridCol w="1290637"/>
                <a:gridCol w="1292225"/>
                <a:gridCol w="1290638"/>
                <a:gridCol w="1292225"/>
                <a:gridCol w="1290637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Nim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066800" y="1673225"/>
            <a:ext cx="3886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/>
              <a:t>			    </a:t>
            </a:r>
          </a:p>
          <a:p>
            <a:r>
              <a:rPr lang="en-US" sz="2800"/>
              <a:t>	     		     </a:t>
            </a:r>
          </a:p>
          <a:p>
            <a:r>
              <a:rPr lang="en-US" sz="2800"/>
              <a:t>	     	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endParaRPr lang="en-US" sz="2800"/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endParaRPr lang="en-US" sz="280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156200" y="2393950"/>
            <a:ext cx="32766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latin typeface="Courier New" pitchFamily="49" charset="0"/>
              </a:rPr>
              <a:t>      10    </a:t>
            </a:r>
            <a:r>
              <a:rPr lang="en-US" sz="2400"/>
              <a:t>(2)</a:t>
            </a:r>
          </a:p>
          <a:p>
            <a:r>
              <a:rPr lang="en-US" sz="2400">
                <a:latin typeface="Courier New" pitchFamily="49" charset="0"/>
              </a:rPr>
              <a:t>	 10    </a:t>
            </a:r>
            <a:r>
              <a:rPr lang="en-US" sz="2400"/>
              <a:t>(2)</a:t>
            </a:r>
          </a:p>
          <a:p>
            <a:r>
              <a:rPr lang="en-US" sz="2400">
                <a:latin typeface="Courier New" pitchFamily="49" charset="0"/>
              </a:rPr>
              <a:t>	 </a:t>
            </a:r>
            <a:r>
              <a:rPr lang="en-US" sz="2400" u="sng">
                <a:latin typeface="Courier New" pitchFamily="49" charset="0"/>
              </a:rPr>
              <a:t>11</a:t>
            </a:r>
            <a:r>
              <a:rPr lang="en-US" sz="2400">
                <a:latin typeface="Courier New" pitchFamily="49" charset="0"/>
              </a:rPr>
              <a:t>    </a:t>
            </a:r>
            <a:r>
              <a:rPr lang="en-US" sz="2400"/>
              <a:t>(3)</a:t>
            </a:r>
          </a:p>
          <a:p>
            <a:r>
              <a:rPr lang="en-US" sz="2400">
                <a:latin typeface="Courier New" pitchFamily="49" charset="0"/>
              </a:rPr>
              <a:t>	 11</a:t>
            </a:r>
          </a:p>
          <a:p>
            <a:pPr>
              <a:spcBef>
                <a:spcPct val="50000"/>
              </a:spcBef>
            </a:pPr>
            <a:endParaRPr lang="en-US" sz="2400">
              <a:latin typeface="Courier New" pitchFamily="49" charset="0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066800" y="4494213"/>
            <a:ext cx="7543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For the current player: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Guaranteed loss if last row is all 0’s.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Guaranteed win otherwise.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1066800" y="1173163"/>
            <a:ext cx="228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My turn: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Nim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066800" y="1673225"/>
            <a:ext cx="3886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/>
              <a:t>			</a:t>
            </a:r>
            <a:r>
              <a:rPr lang="en-US" sz="2800" u="sng"/>
              <a:t>   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endParaRPr lang="en-US" sz="2800"/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endParaRPr lang="en-US" sz="28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5156200" y="1971675"/>
            <a:ext cx="32766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	</a:t>
            </a:r>
            <a:r>
              <a:rPr lang="en-US" sz="2400"/>
              <a:t>100    (4)</a:t>
            </a:r>
          </a:p>
          <a:p>
            <a:r>
              <a:rPr lang="en-US" sz="2400"/>
              <a:t>	010    (2)</a:t>
            </a:r>
          </a:p>
          <a:p>
            <a:r>
              <a:rPr lang="en-US" sz="2400"/>
              <a:t>	</a:t>
            </a:r>
            <a:r>
              <a:rPr lang="en-US" sz="2400" u="sng"/>
              <a:t>101</a:t>
            </a:r>
            <a:r>
              <a:rPr lang="en-US" sz="2400"/>
              <a:t>    (5)</a:t>
            </a:r>
          </a:p>
          <a:p>
            <a:r>
              <a:rPr lang="en-US" sz="2400"/>
              <a:t>	011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066800" y="4494213"/>
            <a:ext cx="7543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For the current player: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Guaranteed loss if last row is all 0’s.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Guaranteed win otherwise.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1066800" y="1173163"/>
            <a:ext cx="228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My turn: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Nim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066800" y="1673225"/>
            <a:ext cx="3886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/>
              <a:t>			</a:t>
            </a:r>
            <a:r>
              <a:rPr lang="en-US" sz="2800" u="sng"/>
              <a:t>   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     	</a:t>
            </a:r>
            <a:r>
              <a:rPr lang="en-US" sz="2800" u="sng"/>
              <a:t>    </a:t>
            </a:r>
            <a:endParaRPr lang="en-US" sz="2800"/>
          </a:p>
          <a:p>
            <a:r>
              <a:rPr lang="en-US" sz="2800"/>
              <a:t>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	</a:t>
            </a:r>
            <a:r>
              <a:rPr lang="en-US" sz="2800" u="sng"/>
              <a:t>    </a:t>
            </a:r>
            <a:r>
              <a:rPr lang="en-US" sz="2800"/>
              <a:t> </a:t>
            </a:r>
          </a:p>
          <a:p>
            <a:endParaRPr lang="en-US" sz="2800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156200" y="1971675"/>
            <a:ext cx="32766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	</a:t>
            </a:r>
            <a:r>
              <a:rPr lang="en-US" sz="2400"/>
              <a:t>100    (4)</a:t>
            </a:r>
          </a:p>
          <a:p>
            <a:r>
              <a:rPr lang="en-US" sz="2400"/>
              <a:t>	001    (1)</a:t>
            </a:r>
          </a:p>
          <a:p>
            <a:r>
              <a:rPr lang="en-US" sz="2400"/>
              <a:t>	</a:t>
            </a:r>
            <a:r>
              <a:rPr lang="en-US" sz="2400" u="sng"/>
              <a:t>101</a:t>
            </a:r>
            <a:r>
              <a:rPr lang="en-US" sz="2400"/>
              <a:t>    (5)</a:t>
            </a:r>
          </a:p>
          <a:p>
            <a:r>
              <a:rPr lang="en-US" sz="2400"/>
              <a:t>	000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066800" y="4494213"/>
            <a:ext cx="7543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For the current player: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Guaranteed loss if last row is all 0’s.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/>
              <a:t> Guaranteed win otherwise.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066800" y="1173163"/>
            <a:ext cx="228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Your turn: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8229600" cy="781050"/>
          </a:xfrm>
        </p:spPr>
        <p:txBody>
          <a:bodyPr/>
          <a:lstStyle/>
          <a:p>
            <a:r>
              <a:rPr lang="en-US" sz="3200" b="1"/>
              <a:t>Or You Could Use Your Toothpicks for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79450"/>
          </a:xfrm>
        </p:spPr>
        <p:txBody>
          <a:bodyPr/>
          <a:lstStyle/>
          <a:p>
            <a:r>
              <a:rPr lang="en-US" sz="3200" b="1"/>
              <a:t>Or You Could Use Your Toothpicks for …</a:t>
            </a:r>
          </a:p>
        </p:txBody>
      </p:sp>
      <p:graphicFrame>
        <p:nvGraphicFramePr>
          <p:cNvPr id="12185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798638" y="1577975"/>
          <a:ext cx="5237162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9" name="CorelPhotoPaint.Image.10" r:id="rId3" imgW="5358730" imgH="4736508" progId="CorelPhotoPaint.Image.10">
                  <p:embed/>
                </p:oleObj>
              </mc:Choice>
              <mc:Fallback>
                <p:oleObj name="CorelPhotoPaint.Image.10" r:id="rId3" imgW="5358730" imgH="4736508" progId="CorelPhotoPaint.Image.1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8638" y="1577975"/>
                        <a:ext cx="5237162" cy="462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50887"/>
          </a:xfrm>
        </p:spPr>
        <p:txBody>
          <a:bodyPr/>
          <a:lstStyle/>
          <a:p>
            <a:r>
              <a:rPr lang="en-US" sz="3200" b="1"/>
              <a:t>Or You Could Use Your Toothpicks for …</a:t>
            </a:r>
          </a:p>
        </p:txBody>
      </p:sp>
      <p:graphicFrame>
        <p:nvGraphicFramePr>
          <p:cNvPr id="17306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046288" y="1782763"/>
          <a:ext cx="5213350" cy="383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0" name="CorelPhotoPaint.Image.10" r:id="rId3" imgW="11466667" imgH="8444444" progId="CorelPhotoPaint.Image.10">
                  <p:embed/>
                </p:oleObj>
              </mc:Choice>
              <mc:Fallback>
                <p:oleObj name="CorelPhotoPaint.Image.10" r:id="rId3" imgW="11466667" imgH="8444444" progId="CorelPhotoPaint.Image.1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288" y="1782763"/>
                        <a:ext cx="5213350" cy="383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0875"/>
          </a:xfrm>
        </p:spPr>
        <p:txBody>
          <a:bodyPr/>
          <a:lstStyle/>
          <a:p>
            <a:r>
              <a:rPr lang="en-US" sz="3200" b="1"/>
              <a:t>Following Paths</a:t>
            </a:r>
          </a:p>
        </p:txBody>
      </p:sp>
      <p:sp>
        <p:nvSpPr>
          <p:cNvPr id="141317" name="Oval 5"/>
          <p:cNvSpPr>
            <a:spLocks noChangeArrowheads="1"/>
          </p:cNvSpPr>
          <p:nvPr/>
        </p:nvSpPr>
        <p:spPr bwMode="auto">
          <a:xfrm>
            <a:off x="1735138" y="13366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18" name="Oval 6"/>
          <p:cNvSpPr>
            <a:spLocks noChangeArrowheads="1"/>
          </p:cNvSpPr>
          <p:nvPr/>
        </p:nvSpPr>
        <p:spPr bwMode="auto">
          <a:xfrm>
            <a:off x="2801938" y="13366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19" name="Oval 7"/>
          <p:cNvSpPr>
            <a:spLocks noChangeArrowheads="1"/>
          </p:cNvSpPr>
          <p:nvPr/>
        </p:nvSpPr>
        <p:spPr bwMode="auto">
          <a:xfrm>
            <a:off x="1066800" y="19208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0" name="Oval 8"/>
          <p:cNvSpPr>
            <a:spLocks noChangeArrowheads="1"/>
          </p:cNvSpPr>
          <p:nvPr/>
        </p:nvSpPr>
        <p:spPr bwMode="auto">
          <a:xfrm>
            <a:off x="3913188" y="13811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1" name="Oval 9"/>
          <p:cNvSpPr>
            <a:spLocks noChangeArrowheads="1"/>
          </p:cNvSpPr>
          <p:nvPr/>
        </p:nvSpPr>
        <p:spPr bwMode="auto">
          <a:xfrm>
            <a:off x="1646238" y="26003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2" name="Oval 10"/>
          <p:cNvSpPr>
            <a:spLocks noChangeArrowheads="1"/>
          </p:cNvSpPr>
          <p:nvPr/>
        </p:nvSpPr>
        <p:spPr bwMode="auto">
          <a:xfrm>
            <a:off x="3411538" y="20097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3" name="Oval 11"/>
          <p:cNvSpPr>
            <a:spLocks noChangeArrowheads="1"/>
          </p:cNvSpPr>
          <p:nvPr/>
        </p:nvSpPr>
        <p:spPr bwMode="auto">
          <a:xfrm>
            <a:off x="2516188" y="25114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4" name="Oval 12"/>
          <p:cNvSpPr>
            <a:spLocks noChangeArrowheads="1"/>
          </p:cNvSpPr>
          <p:nvPr/>
        </p:nvSpPr>
        <p:spPr bwMode="auto">
          <a:xfrm>
            <a:off x="2560638" y="39909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5" name="Oval 13"/>
          <p:cNvSpPr>
            <a:spLocks noChangeArrowheads="1"/>
          </p:cNvSpPr>
          <p:nvPr/>
        </p:nvSpPr>
        <p:spPr bwMode="auto">
          <a:xfrm>
            <a:off x="4649788" y="27717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6" name="Oval 14"/>
          <p:cNvSpPr>
            <a:spLocks noChangeArrowheads="1"/>
          </p:cNvSpPr>
          <p:nvPr/>
        </p:nvSpPr>
        <p:spPr bwMode="auto">
          <a:xfrm>
            <a:off x="5938838" y="24669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7" name="Oval 15"/>
          <p:cNvSpPr>
            <a:spLocks noChangeArrowheads="1"/>
          </p:cNvSpPr>
          <p:nvPr/>
        </p:nvSpPr>
        <p:spPr bwMode="auto">
          <a:xfrm>
            <a:off x="2560638" y="30384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8" name="Oval 16"/>
          <p:cNvSpPr>
            <a:spLocks noChangeArrowheads="1"/>
          </p:cNvSpPr>
          <p:nvPr/>
        </p:nvSpPr>
        <p:spPr bwMode="auto">
          <a:xfrm>
            <a:off x="1347788" y="52546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9" name="Oval 17"/>
          <p:cNvSpPr>
            <a:spLocks noChangeArrowheads="1"/>
          </p:cNvSpPr>
          <p:nvPr/>
        </p:nvSpPr>
        <p:spPr bwMode="auto">
          <a:xfrm>
            <a:off x="3563938" y="31654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30" name="Oval 18"/>
          <p:cNvSpPr>
            <a:spLocks noChangeArrowheads="1"/>
          </p:cNvSpPr>
          <p:nvPr/>
        </p:nvSpPr>
        <p:spPr bwMode="auto">
          <a:xfrm>
            <a:off x="6705600" y="14255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31" name="Oval 19"/>
          <p:cNvSpPr>
            <a:spLocks noChangeArrowheads="1"/>
          </p:cNvSpPr>
          <p:nvPr/>
        </p:nvSpPr>
        <p:spPr bwMode="auto">
          <a:xfrm>
            <a:off x="3824288" y="4510088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32" name="Oval 20"/>
          <p:cNvSpPr>
            <a:spLocks noChangeArrowheads="1"/>
          </p:cNvSpPr>
          <p:nvPr/>
        </p:nvSpPr>
        <p:spPr bwMode="auto">
          <a:xfrm>
            <a:off x="4738688" y="17938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33" name="Oval 21"/>
          <p:cNvSpPr>
            <a:spLocks noChangeArrowheads="1"/>
          </p:cNvSpPr>
          <p:nvPr/>
        </p:nvSpPr>
        <p:spPr bwMode="auto">
          <a:xfrm>
            <a:off x="7900988" y="35147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34" name="Oval 22"/>
          <p:cNvSpPr>
            <a:spLocks noChangeArrowheads="1"/>
          </p:cNvSpPr>
          <p:nvPr/>
        </p:nvSpPr>
        <p:spPr bwMode="auto">
          <a:xfrm>
            <a:off x="8216900" y="53435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35" name="Oval 23"/>
          <p:cNvSpPr>
            <a:spLocks noChangeArrowheads="1"/>
          </p:cNvSpPr>
          <p:nvPr/>
        </p:nvSpPr>
        <p:spPr bwMode="auto">
          <a:xfrm>
            <a:off x="3536950" y="5694363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36" name="Oval 24"/>
          <p:cNvSpPr>
            <a:spLocks noChangeArrowheads="1"/>
          </p:cNvSpPr>
          <p:nvPr/>
        </p:nvSpPr>
        <p:spPr bwMode="auto">
          <a:xfrm>
            <a:off x="4783138" y="59721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37" name="Oval 25"/>
          <p:cNvSpPr>
            <a:spLocks noChangeArrowheads="1"/>
          </p:cNvSpPr>
          <p:nvPr/>
        </p:nvSpPr>
        <p:spPr bwMode="auto">
          <a:xfrm>
            <a:off x="1601788" y="39020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38" name="Oval 26"/>
          <p:cNvSpPr>
            <a:spLocks noChangeArrowheads="1"/>
          </p:cNvSpPr>
          <p:nvPr/>
        </p:nvSpPr>
        <p:spPr bwMode="auto">
          <a:xfrm>
            <a:off x="7856538" y="17938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39" name="Oval 27"/>
          <p:cNvSpPr>
            <a:spLocks noChangeArrowheads="1"/>
          </p:cNvSpPr>
          <p:nvPr/>
        </p:nvSpPr>
        <p:spPr bwMode="auto">
          <a:xfrm>
            <a:off x="6940550" y="4421188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40" name="Oval 28"/>
          <p:cNvSpPr>
            <a:spLocks noChangeArrowheads="1"/>
          </p:cNvSpPr>
          <p:nvPr/>
        </p:nvSpPr>
        <p:spPr bwMode="auto">
          <a:xfrm>
            <a:off x="2649538" y="52546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41" name="Oval 29"/>
          <p:cNvSpPr>
            <a:spLocks noChangeArrowheads="1"/>
          </p:cNvSpPr>
          <p:nvPr/>
        </p:nvSpPr>
        <p:spPr bwMode="auto">
          <a:xfrm>
            <a:off x="7186613" y="29051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42" name="Oval 30"/>
          <p:cNvSpPr>
            <a:spLocks noChangeArrowheads="1"/>
          </p:cNvSpPr>
          <p:nvPr/>
        </p:nvSpPr>
        <p:spPr bwMode="auto">
          <a:xfrm>
            <a:off x="5264150" y="36036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43" name="Oval 31"/>
          <p:cNvSpPr>
            <a:spLocks noChangeArrowheads="1"/>
          </p:cNvSpPr>
          <p:nvPr/>
        </p:nvSpPr>
        <p:spPr bwMode="auto">
          <a:xfrm>
            <a:off x="5805488" y="4510088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44" name="Oval 32"/>
          <p:cNvSpPr>
            <a:spLocks noChangeArrowheads="1"/>
          </p:cNvSpPr>
          <p:nvPr/>
        </p:nvSpPr>
        <p:spPr bwMode="auto">
          <a:xfrm>
            <a:off x="2281238" y="59277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45" name="Oval 33"/>
          <p:cNvSpPr>
            <a:spLocks noChangeArrowheads="1"/>
          </p:cNvSpPr>
          <p:nvPr/>
        </p:nvSpPr>
        <p:spPr bwMode="auto">
          <a:xfrm>
            <a:off x="6415088" y="36036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46" name="Oval 34"/>
          <p:cNvSpPr>
            <a:spLocks noChangeArrowheads="1"/>
          </p:cNvSpPr>
          <p:nvPr/>
        </p:nvSpPr>
        <p:spPr bwMode="auto">
          <a:xfrm>
            <a:off x="4872038" y="4598988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47" name="Oval 35"/>
          <p:cNvSpPr>
            <a:spLocks noChangeArrowheads="1"/>
          </p:cNvSpPr>
          <p:nvPr/>
        </p:nvSpPr>
        <p:spPr bwMode="auto">
          <a:xfrm>
            <a:off x="7275513" y="58197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48" name="Oval 36"/>
          <p:cNvSpPr>
            <a:spLocks noChangeArrowheads="1"/>
          </p:cNvSpPr>
          <p:nvPr/>
        </p:nvSpPr>
        <p:spPr bwMode="auto">
          <a:xfrm>
            <a:off x="6459538" y="60610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50" name="Line 38"/>
          <p:cNvSpPr>
            <a:spLocks noChangeShapeType="1"/>
          </p:cNvSpPr>
          <p:nvPr/>
        </p:nvSpPr>
        <p:spPr bwMode="auto">
          <a:xfrm flipH="1">
            <a:off x="1155700" y="1425575"/>
            <a:ext cx="579438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51" name="Line 39"/>
          <p:cNvSpPr>
            <a:spLocks noChangeShapeType="1"/>
          </p:cNvSpPr>
          <p:nvPr/>
        </p:nvSpPr>
        <p:spPr bwMode="auto">
          <a:xfrm flipH="1" flipV="1">
            <a:off x="2649538" y="3082925"/>
            <a:ext cx="1174750" cy="142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52" name="Line 40"/>
          <p:cNvSpPr>
            <a:spLocks noChangeShapeType="1"/>
          </p:cNvSpPr>
          <p:nvPr/>
        </p:nvSpPr>
        <p:spPr bwMode="auto">
          <a:xfrm flipV="1">
            <a:off x="3652838" y="2860675"/>
            <a:ext cx="99695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53" name="Line 41"/>
          <p:cNvSpPr>
            <a:spLocks noChangeShapeType="1"/>
          </p:cNvSpPr>
          <p:nvPr/>
        </p:nvSpPr>
        <p:spPr bwMode="auto">
          <a:xfrm>
            <a:off x="2560638" y="2600325"/>
            <a:ext cx="4445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54" name="Line 42"/>
          <p:cNvSpPr>
            <a:spLocks noChangeShapeType="1"/>
          </p:cNvSpPr>
          <p:nvPr/>
        </p:nvSpPr>
        <p:spPr bwMode="auto">
          <a:xfrm>
            <a:off x="4738688" y="2860675"/>
            <a:ext cx="133350" cy="1738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55" name="Line 43"/>
          <p:cNvSpPr>
            <a:spLocks noChangeShapeType="1"/>
          </p:cNvSpPr>
          <p:nvPr/>
        </p:nvSpPr>
        <p:spPr bwMode="auto">
          <a:xfrm flipV="1">
            <a:off x="4960938" y="4564063"/>
            <a:ext cx="855662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56" name="Line 44"/>
          <p:cNvSpPr>
            <a:spLocks noChangeShapeType="1"/>
          </p:cNvSpPr>
          <p:nvPr/>
        </p:nvSpPr>
        <p:spPr bwMode="auto">
          <a:xfrm flipH="1">
            <a:off x="4818063" y="4700588"/>
            <a:ext cx="69850" cy="1254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57" name="Line 45"/>
          <p:cNvSpPr>
            <a:spLocks noChangeShapeType="1"/>
          </p:cNvSpPr>
          <p:nvPr/>
        </p:nvSpPr>
        <p:spPr bwMode="auto">
          <a:xfrm>
            <a:off x="1687513" y="3962400"/>
            <a:ext cx="868362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58" name="Line 46"/>
          <p:cNvSpPr>
            <a:spLocks noChangeShapeType="1"/>
          </p:cNvSpPr>
          <p:nvPr/>
        </p:nvSpPr>
        <p:spPr bwMode="auto">
          <a:xfrm>
            <a:off x="1114425" y="2005013"/>
            <a:ext cx="527050" cy="596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60" name="Line 48"/>
          <p:cNvSpPr>
            <a:spLocks noChangeShapeType="1"/>
          </p:cNvSpPr>
          <p:nvPr/>
        </p:nvSpPr>
        <p:spPr bwMode="auto">
          <a:xfrm flipH="1">
            <a:off x="1419225" y="4079875"/>
            <a:ext cx="1160463" cy="1184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61" name="Line 49"/>
          <p:cNvSpPr>
            <a:spLocks noChangeShapeType="1"/>
          </p:cNvSpPr>
          <p:nvPr/>
        </p:nvSpPr>
        <p:spPr bwMode="auto">
          <a:xfrm flipV="1">
            <a:off x="1711325" y="1430338"/>
            <a:ext cx="1114425" cy="1171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62" name="Line 50"/>
          <p:cNvSpPr>
            <a:spLocks noChangeShapeType="1"/>
          </p:cNvSpPr>
          <p:nvPr/>
        </p:nvSpPr>
        <p:spPr bwMode="auto">
          <a:xfrm>
            <a:off x="1804988" y="1360488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63" name="Line 51"/>
          <p:cNvSpPr>
            <a:spLocks noChangeShapeType="1"/>
          </p:cNvSpPr>
          <p:nvPr/>
        </p:nvSpPr>
        <p:spPr bwMode="auto">
          <a:xfrm>
            <a:off x="2871788" y="1406525"/>
            <a:ext cx="550862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64" name="Line 52"/>
          <p:cNvSpPr>
            <a:spLocks noChangeShapeType="1"/>
          </p:cNvSpPr>
          <p:nvPr/>
        </p:nvSpPr>
        <p:spPr bwMode="auto">
          <a:xfrm flipV="1">
            <a:off x="3494088" y="1465263"/>
            <a:ext cx="45720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65" name="Line 53"/>
          <p:cNvSpPr>
            <a:spLocks noChangeShapeType="1"/>
          </p:cNvSpPr>
          <p:nvPr/>
        </p:nvSpPr>
        <p:spPr bwMode="auto">
          <a:xfrm>
            <a:off x="3997325" y="1454150"/>
            <a:ext cx="738188" cy="350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66" name="Line 54"/>
          <p:cNvSpPr>
            <a:spLocks noChangeShapeType="1"/>
          </p:cNvSpPr>
          <p:nvPr/>
        </p:nvSpPr>
        <p:spPr bwMode="auto">
          <a:xfrm>
            <a:off x="3457575" y="2085975"/>
            <a:ext cx="1184275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67" name="Line 55"/>
          <p:cNvSpPr>
            <a:spLocks noChangeShapeType="1"/>
          </p:cNvSpPr>
          <p:nvPr/>
        </p:nvSpPr>
        <p:spPr bwMode="auto">
          <a:xfrm>
            <a:off x="3435350" y="2109788"/>
            <a:ext cx="139700" cy="1055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68" name="Line 56"/>
          <p:cNvSpPr>
            <a:spLocks noChangeShapeType="1"/>
          </p:cNvSpPr>
          <p:nvPr/>
        </p:nvSpPr>
        <p:spPr bwMode="auto">
          <a:xfrm>
            <a:off x="2566988" y="2543175"/>
            <a:ext cx="574675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69" name="Oval 57"/>
          <p:cNvSpPr>
            <a:spLocks noChangeArrowheads="1"/>
          </p:cNvSpPr>
          <p:nvPr/>
        </p:nvSpPr>
        <p:spPr bwMode="auto">
          <a:xfrm>
            <a:off x="3151188" y="2776538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70" name="Oval 58"/>
          <p:cNvSpPr>
            <a:spLocks noChangeArrowheads="1"/>
          </p:cNvSpPr>
          <p:nvPr/>
        </p:nvSpPr>
        <p:spPr bwMode="auto">
          <a:xfrm>
            <a:off x="3760788" y="625792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71" name="Line 59"/>
          <p:cNvSpPr>
            <a:spLocks noChangeShapeType="1"/>
          </p:cNvSpPr>
          <p:nvPr/>
        </p:nvSpPr>
        <p:spPr bwMode="auto">
          <a:xfrm flipV="1">
            <a:off x="2638425" y="2847975"/>
            <a:ext cx="527050" cy="211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72" name="Line 60"/>
          <p:cNvSpPr>
            <a:spLocks noChangeShapeType="1"/>
          </p:cNvSpPr>
          <p:nvPr/>
        </p:nvSpPr>
        <p:spPr bwMode="auto">
          <a:xfrm flipH="1">
            <a:off x="1665288" y="3117850"/>
            <a:ext cx="914400" cy="785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73" name="Line 61"/>
          <p:cNvSpPr>
            <a:spLocks noChangeShapeType="1"/>
          </p:cNvSpPr>
          <p:nvPr/>
        </p:nvSpPr>
        <p:spPr bwMode="auto">
          <a:xfrm flipH="1">
            <a:off x="1617663" y="2673350"/>
            <a:ext cx="6985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74" name="Line 62"/>
          <p:cNvSpPr>
            <a:spLocks noChangeShapeType="1"/>
          </p:cNvSpPr>
          <p:nvPr/>
        </p:nvSpPr>
        <p:spPr bwMode="auto">
          <a:xfrm flipV="1">
            <a:off x="1711325" y="2579688"/>
            <a:ext cx="796925" cy="5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75" name="Line 63"/>
          <p:cNvSpPr>
            <a:spLocks noChangeShapeType="1"/>
          </p:cNvSpPr>
          <p:nvPr/>
        </p:nvSpPr>
        <p:spPr bwMode="auto">
          <a:xfrm flipH="1">
            <a:off x="1371600" y="4010025"/>
            <a:ext cx="258763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76" name="Line 64"/>
          <p:cNvSpPr>
            <a:spLocks noChangeShapeType="1"/>
          </p:cNvSpPr>
          <p:nvPr/>
        </p:nvSpPr>
        <p:spPr bwMode="auto">
          <a:xfrm>
            <a:off x="1406525" y="5334000"/>
            <a:ext cx="879475" cy="633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77" name="Line 65"/>
          <p:cNvSpPr>
            <a:spLocks noChangeShapeType="1"/>
          </p:cNvSpPr>
          <p:nvPr/>
        </p:nvSpPr>
        <p:spPr bwMode="auto">
          <a:xfrm flipV="1">
            <a:off x="2355850" y="5334000"/>
            <a:ext cx="3175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78" name="Line 66"/>
          <p:cNvSpPr>
            <a:spLocks noChangeShapeType="1"/>
          </p:cNvSpPr>
          <p:nvPr/>
        </p:nvSpPr>
        <p:spPr bwMode="auto">
          <a:xfrm>
            <a:off x="2719388" y="5334000"/>
            <a:ext cx="809625" cy="38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79" name="Line 67"/>
          <p:cNvSpPr>
            <a:spLocks noChangeShapeType="1"/>
          </p:cNvSpPr>
          <p:nvPr/>
        </p:nvSpPr>
        <p:spPr bwMode="auto">
          <a:xfrm flipV="1">
            <a:off x="6529388" y="5884863"/>
            <a:ext cx="785812" cy="211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80" name="Line 68"/>
          <p:cNvSpPr>
            <a:spLocks noChangeShapeType="1"/>
          </p:cNvSpPr>
          <p:nvPr/>
        </p:nvSpPr>
        <p:spPr bwMode="auto">
          <a:xfrm>
            <a:off x="3575050" y="5756275"/>
            <a:ext cx="21113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81" name="Line 69"/>
          <p:cNvSpPr>
            <a:spLocks noChangeShapeType="1"/>
          </p:cNvSpPr>
          <p:nvPr/>
        </p:nvSpPr>
        <p:spPr bwMode="auto">
          <a:xfrm flipV="1">
            <a:off x="3857625" y="6048375"/>
            <a:ext cx="949325" cy="258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82" name="Line 70"/>
          <p:cNvSpPr>
            <a:spLocks noChangeShapeType="1"/>
          </p:cNvSpPr>
          <p:nvPr/>
        </p:nvSpPr>
        <p:spPr bwMode="auto">
          <a:xfrm flipV="1">
            <a:off x="2719388" y="4583113"/>
            <a:ext cx="1149350" cy="668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83" name="Line 71"/>
          <p:cNvSpPr>
            <a:spLocks noChangeShapeType="1"/>
          </p:cNvSpPr>
          <p:nvPr/>
        </p:nvSpPr>
        <p:spPr bwMode="auto">
          <a:xfrm flipH="1">
            <a:off x="3598863" y="4619625"/>
            <a:ext cx="269875" cy="1077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84" name="Line 72"/>
          <p:cNvSpPr>
            <a:spLocks noChangeShapeType="1"/>
          </p:cNvSpPr>
          <p:nvPr/>
        </p:nvSpPr>
        <p:spPr bwMode="auto">
          <a:xfrm>
            <a:off x="4865688" y="6002338"/>
            <a:ext cx="1582737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85" name="Line 73"/>
          <p:cNvSpPr>
            <a:spLocks noChangeShapeType="1"/>
          </p:cNvSpPr>
          <p:nvPr/>
        </p:nvSpPr>
        <p:spPr bwMode="auto">
          <a:xfrm flipV="1">
            <a:off x="7350125" y="5427663"/>
            <a:ext cx="868363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86" name="Line 74"/>
          <p:cNvSpPr>
            <a:spLocks noChangeShapeType="1"/>
          </p:cNvSpPr>
          <p:nvPr/>
        </p:nvSpPr>
        <p:spPr bwMode="auto">
          <a:xfrm>
            <a:off x="7010400" y="4489450"/>
            <a:ext cx="1219200" cy="855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87" name="Line 75"/>
          <p:cNvSpPr>
            <a:spLocks noChangeShapeType="1"/>
          </p:cNvSpPr>
          <p:nvPr/>
        </p:nvSpPr>
        <p:spPr bwMode="auto">
          <a:xfrm flipH="1">
            <a:off x="6986588" y="3598863"/>
            <a:ext cx="938212" cy="820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88" name="Line 76"/>
          <p:cNvSpPr>
            <a:spLocks noChangeShapeType="1"/>
          </p:cNvSpPr>
          <p:nvPr/>
        </p:nvSpPr>
        <p:spPr bwMode="auto">
          <a:xfrm>
            <a:off x="7245350" y="2989263"/>
            <a:ext cx="668338" cy="52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89" name="Line 77"/>
          <p:cNvSpPr>
            <a:spLocks noChangeShapeType="1"/>
          </p:cNvSpPr>
          <p:nvPr/>
        </p:nvSpPr>
        <p:spPr bwMode="auto">
          <a:xfrm flipV="1">
            <a:off x="6483350" y="2989263"/>
            <a:ext cx="727075" cy="598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90" name="Line 78"/>
          <p:cNvSpPr>
            <a:spLocks noChangeShapeType="1"/>
          </p:cNvSpPr>
          <p:nvPr/>
        </p:nvSpPr>
        <p:spPr bwMode="auto">
          <a:xfrm flipH="1" flipV="1">
            <a:off x="5991225" y="2555875"/>
            <a:ext cx="420688" cy="1042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91" name="Line 79"/>
          <p:cNvSpPr>
            <a:spLocks noChangeShapeType="1"/>
          </p:cNvSpPr>
          <p:nvPr/>
        </p:nvSpPr>
        <p:spPr bwMode="auto">
          <a:xfrm flipH="1">
            <a:off x="5322888" y="2566988"/>
            <a:ext cx="631825" cy="1031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92" name="Line 80"/>
          <p:cNvSpPr>
            <a:spLocks noChangeShapeType="1"/>
          </p:cNvSpPr>
          <p:nvPr/>
        </p:nvSpPr>
        <p:spPr bwMode="auto">
          <a:xfrm>
            <a:off x="5334000" y="3681413"/>
            <a:ext cx="492125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93" name="Line 81"/>
          <p:cNvSpPr>
            <a:spLocks noChangeShapeType="1"/>
          </p:cNvSpPr>
          <p:nvPr/>
        </p:nvSpPr>
        <p:spPr bwMode="auto">
          <a:xfrm>
            <a:off x="7889875" y="1876425"/>
            <a:ext cx="58738" cy="162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94" name="Line 82"/>
          <p:cNvSpPr>
            <a:spLocks noChangeShapeType="1"/>
          </p:cNvSpPr>
          <p:nvPr/>
        </p:nvSpPr>
        <p:spPr bwMode="auto">
          <a:xfrm>
            <a:off x="6788150" y="1454150"/>
            <a:ext cx="1066800" cy="39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95" name="Line 83"/>
          <p:cNvSpPr>
            <a:spLocks noChangeShapeType="1"/>
          </p:cNvSpPr>
          <p:nvPr/>
        </p:nvSpPr>
        <p:spPr bwMode="auto">
          <a:xfrm flipV="1">
            <a:off x="4818063" y="1465263"/>
            <a:ext cx="189865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96" name="Line 84"/>
          <p:cNvSpPr>
            <a:spLocks noChangeShapeType="1"/>
          </p:cNvSpPr>
          <p:nvPr/>
        </p:nvSpPr>
        <p:spPr bwMode="auto">
          <a:xfrm>
            <a:off x="4794250" y="1863725"/>
            <a:ext cx="114935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97" name="Line 85"/>
          <p:cNvSpPr>
            <a:spLocks noChangeShapeType="1"/>
          </p:cNvSpPr>
          <p:nvPr/>
        </p:nvSpPr>
        <p:spPr bwMode="auto">
          <a:xfrm>
            <a:off x="6764338" y="1524000"/>
            <a:ext cx="457200" cy="1382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98" name="Line 86"/>
          <p:cNvSpPr>
            <a:spLocks noChangeShapeType="1"/>
          </p:cNvSpPr>
          <p:nvPr/>
        </p:nvSpPr>
        <p:spPr bwMode="auto">
          <a:xfrm>
            <a:off x="5345113" y="3633788"/>
            <a:ext cx="10668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99" name="Line 87"/>
          <p:cNvSpPr>
            <a:spLocks noChangeShapeType="1"/>
          </p:cNvSpPr>
          <p:nvPr/>
        </p:nvSpPr>
        <p:spPr bwMode="auto">
          <a:xfrm>
            <a:off x="3609975" y="3235325"/>
            <a:ext cx="1255713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00" name="Line 88"/>
          <p:cNvSpPr>
            <a:spLocks noChangeShapeType="1"/>
          </p:cNvSpPr>
          <p:nvPr/>
        </p:nvSpPr>
        <p:spPr bwMode="auto">
          <a:xfrm>
            <a:off x="6986588" y="4513263"/>
            <a:ext cx="280987" cy="130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01" name="Line 89"/>
          <p:cNvSpPr>
            <a:spLocks noChangeShapeType="1"/>
          </p:cNvSpPr>
          <p:nvPr/>
        </p:nvSpPr>
        <p:spPr bwMode="auto">
          <a:xfrm flipH="1">
            <a:off x="6483350" y="4489450"/>
            <a:ext cx="457200" cy="157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02" name="Line 90"/>
          <p:cNvSpPr>
            <a:spLocks noChangeShapeType="1"/>
          </p:cNvSpPr>
          <p:nvPr/>
        </p:nvSpPr>
        <p:spPr bwMode="auto">
          <a:xfrm>
            <a:off x="5873750" y="4583113"/>
            <a:ext cx="596900" cy="146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03" name="Line 91"/>
          <p:cNvSpPr>
            <a:spLocks noChangeShapeType="1"/>
          </p:cNvSpPr>
          <p:nvPr/>
        </p:nvSpPr>
        <p:spPr bwMode="auto">
          <a:xfrm flipH="1">
            <a:off x="5861050" y="3681413"/>
            <a:ext cx="563563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04" name="Oval 92"/>
          <p:cNvSpPr>
            <a:spLocks noChangeArrowheads="1"/>
          </p:cNvSpPr>
          <p:nvPr/>
        </p:nvSpPr>
        <p:spPr bwMode="auto">
          <a:xfrm>
            <a:off x="2822575" y="1944688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05" name="Line 93"/>
          <p:cNvSpPr>
            <a:spLocks noChangeShapeType="1"/>
          </p:cNvSpPr>
          <p:nvPr/>
        </p:nvSpPr>
        <p:spPr bwMode="auto">
          <a:xfrm flipV="1">
            <a:off x="2566988" y="2028825"/>
            <a:ext cx="269875" cy="49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06" name="Line 94"/>
          <p:cNvSpPr>
            <a:spLocks noChangeShapeType="1"/>
          </p:cNvSpPr>
          <p:nvPr/>
        </p:nvSpPr>
        <p:spPr bwMode="auto">
          <a:xfrm flipH="1" flipV="1">
            <a:off x="2847975" y="1419225"/>
            <a:ext cx="36513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07" name="Line 95"/>
          <p:cNvSpPr>
            <a:spLocks noChangeShapeType="1"/>
          </p:cNvSpPr>
          <p:nvPr/>
        </p:nvSpPr>
        <p:spPr bwMode="auto">
          <a:xfrm>
            <a:off x="2871788" y="1360488"/>
            <a:ext cx="10318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09" name="Line 97"/>
          <p:cNvSpPr>
            <a:spLocks noChangeShapeType="1"/>
          </p:cNvSpPr>
          <p:nvPr/>
        </p:nvSpPr>
        <p:spPr bwMode="auto">
          <a:xfrm flipV="1">
            <a:off x="1406525" y="5286375"/>
            <a:ext cx="1243013" cy="2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10" name="Line 98"/>
          <p:cNvSpPr>
            <a:spLocks noChangeShapeType="1"/>
          </p:cNvSpPr>
          <p:nvPr/>
        </p:nvSpPr>
        <p:spPr bwMode="auto">
          <a:xfrm>
            <a:off x="3609975" y="5732463"/>
            <a:ext cx="11620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11" name="Line 99"/>
          <p:cNvSpPr>
            <a:spLocks noChangeShapeType="1"/>
          </p:cNvSpPr>
          <p:nvPr/>
        </p:nvSpPr>
        <p:spPr bwMode="auto">
          <a:xfrm>
            <a:off x="4735513" y="2825750"/>
            <a:ext cx="528637" cy="784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12" name="Line 100"/>
          <p:cNvSpPr>
            <a:spLocks noChangeShapeType="1"/>
          </p:cNvSpPr>
          <p:nvPr/>
        </p:nvSpPr>
        <p:spPr bwMode="auto">
          <a:xfrm>
            <a:off x="3563938" y="3235325"/>
            <a:ext cx="280987" cy="127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13" name="Oval 101"/>
          <p:cNvSpPr>
            <a:spLocks noChangeArrowheads="1"/>
          </p:cNvSpPr>
          <p:nvPr/>
        </p:nvSpPr>
        <p:spPr bwMode="auto">
          <a:xfrm>
            <a:off x="3984625" y="5272088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" name="Line 103"/>
          <p:cNvSpPr>
            <a:spLocks noChangeShapeType="1"/>
          </p:cNvSpPr>
          <p:nvPr/>
        </p:nvSpPr>
        <p:spPr bwMode="auto">
          <a:xfrm>
            <a:off x="4032250" y="5368925"/>
            <a:ext cx="7747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16" name="Line 104"/>
          <p:cNvSpPr>
            <a:spLocks noChangeShapeType="1"/>
          </p:cNvSpPr>
          <p:nvPr/>
        </p:nvSpPr>
        <p:spPr bwMode="auto">
          <a:xfrm flipV="1">
            <a:off x="3587750" y="5357813"/>
            <a:ext cx="409575" cy="350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17" name="Oval 105"/>
          <p:cNvSpPr>
            <a:spLocks noChangeArrowheads="1"/>
          </p:cNvSpPr>
          <p:nvPr/>
        </p:nvSpPr>
        <p:spPr bwMode="auto">
          <a:xfrm>
            <a:off x="6480175" y="4206875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" name="Line 106"/>
          <p:cNvSpPr>
            <a:spLocks noChangeShapeType="1"/>
          </p:cNvSpPr>
          <p:nvPr/>
        </p:nvSpPr>
        <p:spPr bwMode="auto">
          <a:xfrm flipH="1">
            <a:off x="6505575" y="3013075"/>
            <a:ext cx="727075" cy="1206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19" name="Line 107"/>
          <p:cNvSpPr>
            <a:spLocks noChangeShapeType="1"/>
          </p:cNvSpPr>
          <p:nvPr/>
        </p:nvSpPr>
        <p:spPr bwMode="auto">
          <a:xfrm flipV="1">
            <a:off x="6553200" y="3575050"/>
            <a:ext cx="1347788" cy="66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0" name="Oval 108"/>
          <p:cNvSpPr>
            <a:spLocks noChangeArrowheads="1"/>
          </p:cNvSpPr>
          <p:nvPr/>
        </p:nvSpPr>
        <p:spPr bwMode="auto">
          <a:xfrm>
            <a:off x="5248275" y="1169988"/>
            <a:ext cx="88900" cy="88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1" name="Line 109"/>
          <p:cNvSpPr>
            <a:spLocks noChangeShapeType="1"/>
          </p:cNvSpPr>
          <p:nvPr/>
        </p:nvSpPr>
        <p:spPr bwMode="auto">
          <a:xfrm flipV="1">
            <a:off x="3986213" y="1219200"/>
            <a:ext cx="1243012" cy="17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4" name="Line 112"/>
          <p:cNvSpPr>
            <a:spLocks noChangeShapeType="1"/>
          </p:cNvSpPr>
          <p:nvPr/>
        </p:nvSpPr>
        <p:spPr bwMode="auto">
          <a:xfrm flipH="1">
            <a:off x="6013450" y="1489075"/>
            <a:ext cx="715963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5" name="Line 113"/>
          <p:cNvSpPr>
            <a:spLocks noChangeShapeType="1"/>
          </p:cNvSpPr>
          <p:nvPr/>
        </p:nvSpPr>
        <p:spPr bwMode="auto">
          <a:xfrm>
            <a:off x="5334000" y="1219200"/>
            <a:ext cx="1371600" cy="211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381000" y="76200"/>
            <a:ext cx="891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Seven Bridges of Königsberg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351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914400"/>
            <a:ext cx="70580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62000" y="7493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Seven Bridges of Königsberg:</a:t>
            </a:r>
            <a:endParaRPr lang="en-US" sz="2400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81000" y="76200"/>
            <a:ext cx="891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Seven Bridges of Königsberg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0" y="2087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845" name="Picture 6" descr="Fig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462088"/>
            <a:ext cx="82708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4373563" y="1457325"/>
            <a:ext cx="396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2676525" y="2371725"/>
            <a:ext cx="384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5848" name="Text Box 9"/>
          <p:cNvSpPr txBox="1">
            <a:spLocks noChangeArrowheads="1"/>
          </p:cNvSpPr>
          <p:nvPr/>
        </p:nvSpPr>
        <p:spPr bwMode="auto">
          <a:xfrm>
            <a:off x="6254750" y="2597150"/>
            <a:ext cx="542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5849" name="Text Box 10"/>
          <p:cNvSpPr txBox="1">
            <a:spLocks noChangeArrowheads="1"/>
          </p:cNvSpPr>
          <p:nvPr/>
        </p:nvSpPr>
        <p:spPr bwMode="auto">
          <a:xfrm>
            <a:off x="4214813" y="3365500"/>
            <a:ext cx="50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53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89213"/>
            <a:ext cx="8229600" cy="1143000"/>
          </a:xfrm>
        </p:spPr>
        <p:txBody>
          <a:bodyPr/>
          <a:lstStyle/>
          <a:p>
            <a:r>
              <a:rPr lang="en-US" b="1"/>
              <a:t>Hard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762000" y="7493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Seven Bridges of Königsberg:</a:t>
            </a:r>
            <a:endParaRPr lang="en-US" sz="2400"/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381000" y="762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Seven Bridges of Königsberg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914400" y="3886200"/>
            <a:ext cx="340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As a graph:</a:t>
            </a: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0" y="2087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6198" name="Picture 6" descr="Fig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462088"/>
            <a:ext cx="8270875" cy="2517775"/>
          </a:xfrm>
          <a:prstGeom prst="rect">
            <a:avLst/>
          </a:prstGeom>
          <a:noFill/>
        </p:spPr>
      </p:pic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4373563" y="1457325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2676525" y="2371725"/>
            <a:ext cx="38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6254750" y="2597150"/>
            <a:ext cx="542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4214813" y="3365500"/>
            <a:ext cx="503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pic>
        <p:nvPicPr>
          <p:cNvPr id="136203" name="Picture 11" descr="Fig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238625"/>
            <a:ext cx="4079875" cy="241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33400" y="76200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Eulerian Paths and Circuits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042988" y="1382713"/>
            <a:ext cx="46720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buFont typeface="Symbol" pitchFamily="18" charset="2"/>
              <a:buNone/>
            </a:pPr>
            <a:r>
              <a:rPr lang="en-US" sz="2400" i="1">
                <a:solidFill>
                  <a:srgbClr val="000000"/>
                </a:solidFill>
                <a:cs typeface="Times New Roman" pitchFamily="18" charset="0"/>
              </a:rPr>
              <a:t>Cross every edge exactly once</a:t>
            </a: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/>
          </a:p>
          <a:p>
            <a:pPr marL="342900" indent="-342900" algn="just"/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7263" y="893763"/>
            <a:ext cx="27813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3" name="TextBox 1"/>
          <p:cNvSpPr txBox="1">
            <a:spLocks noChangeArrowheads="1"/>
          </p:cNvSpPr>
          <p:nvPr/>
        </p:nvSpPr>
        <p:spPr bwMode="auto">
          <a:xfrm>
            <a:off x="6184900" y="4495800"/>
            <a:ext cx="2484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Leonhard Euler</a:t>
            </a:r>
          </a:p>
          <a:p>
            <a:pPr algn="ctr"/>
            <a:r>
              <a:rPr lang="en-US"/>
              <a:t>1707 - 1783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98183" y="3896619"/>
            <a:ext cx="328366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19707" y="4005330"/>
            <a:ext cx="34000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Symbol" pitchFamily="18" charset="2"/>
              <a:buNone/>
            </a:pP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All these people care:</a:t>
            </a:r>
          </a:p>
          <a:p>
            <a:pPr marL="342900" indent="-342900"/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    </a:t>
            </a: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Bridge inspectors</a:t>
            </a:r>
          </a:p>
          <a:p>
            <a:pPr marL="342900" indent="-342900"/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en-US" dirty="0">
                <a:solidFill>
                  <a:srgbClr val="000000"/>
                </a:solidFill>
                <a:sym typeface="Symbol" pitchFamily="18" charset="2"/>
              </a:rPr>
              <a:t>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Road cleaners</a:t>
            </a:r>
          </a:p>
          <a:p>
            <a:pPr marL="342900" indent="-342900"/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en-US" dirty="0">
                <a:solidFill>
                  <a:srgbClr val="000000"/>
                </a:solidFill>
                <a:sym typeface="Symbol" pitchFamily="18" charset="2"/>
              </a:rPr>
              <a:t>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Network 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analysts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533400" y="76200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Eulerian Paths and Circuits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42988" y="1382713"/>
            <a:ext cx="46720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buFont typeface="Symbol" pitchFamily="18" charset="2"/>
              <a:buNone/>
            </a:pPr>
            <a:r>
              <a:rPr lang="en-US" sz="2400" i="1">
                <a:solidFill>
                  <a:srgbClr val="000000"/>
                </a:solidFill>
                <a:cs typeface="Times New Roman" pitchFamily="18" charset="0"/>
              </a:rPr>
              <a:t>Cross every edge exactly once</a:t>
            </a: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/>
          </a:p>
          <a:p>
            <a:pPr marL="342900" indent="-342900" algn="just"/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7263" y="893763"/>
            <a:ext cx="27813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6184900" y="4495800"/>
            <a:ext cx="2484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Leonhard Euler</a:t>
            </a:r>
          </a:p>
          <a:p>
            <a:pPr algn="ctr"/>
            <a:r>
              <a:rPr lang="en-US"/>
              <a:t>1707 - 1783</a:t>
            </a:r>
          </a:p>
        </p:txBody>
      </p:sp>
      <p:pic>
        <p:nvPicPr>
          <p:cNvPr id="38918" name="Picture 4" descr="Fig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338" y="2093913"/>
            <a:ext cx="51482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3308484" y="2988637"/>
            <a:ext cx="0" cy="1235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3192574" y="2975758"/>
            <a:ext cx="0" cy="1235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814857" y="3891924"/>
            <a:ext cx="4373563" cy="1317625"/>
          </a:xfrm>
          <a:custGeom>
            <a:avLst/>
            <a:gdLst/>
            <a:ahLst/>
            <a:cxnLst>
              <a:cxn ang="0">
                <a:pos x="152" y="0"/>
              </a:cxn>
              <a:cxn ang="0">
                <a:pos x="212" y="553"/>
              </a:cxn>
              <a:cxn ang="0">
                <a:pos x="1424" y="823"/>
              </a:cxn>
              <a:cxn ang="0">
                <a:pos x="2322" y="598"/>
              </a:cxn>
              <a:cxn ang="0">
                <a:pos x="2755" y="30"/>
              </a:cxn>
            </a:cxnLst>
            <a:rect l="0" t="0" r="r" b="b"/>
            <a:pathLst>
              <a:path w="2755" h="830">
                <a:moveTo>
                  <a:pt x="152" y="0"/>
                </a:moveTo>
                <a:cubicBezTo>
                  <a:pt x="76" y="208"/>
                  <a:pt x="0" y="416"/>
                  <a:pt x="212" y="553"/>
                </a:cubicBezTo>
                <a:cubicBezTo>
                  <a:pt x="424" y="690"/>
                  <a:pt x="1072" y="816"/>
                  <a:pt x="1424" y="823"/>
                </a:cubicBezTo>
                <a:cubicBezTo>
                  <a:pt x="1776" y="830"/>
                  <a:pt x="2100" y="730"/>
                  <a:pt x="2322" y="598"/>
                </a:cubicBezTo>
                <a:cubicBezTo>
                  <a:pt x="2544" y="466"/>
                  <a:pt x="2649" y="248"/>
                  <a:pt x="2755" y="3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533400" y="76200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Eulerian Paths and Circuits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42988" y="1382713"/>
            <a:ext cx="46720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buFont typeface="Symbol" pitchFamily="18" charset="2"/>
              <a:buNone/>
            </a:pPr>
            <a:r>
              <a:rPr lang="en-US" sz="2400" i="1">
                <a:solidFill>
                  <a:srgbClr val="000000"/>
                </a:solidFill>
                <a:cs typeface="Times New Roman" pitchFamily="18" charset="0"/>
              </a:rPr>
              <a:t>Cross every edge exactly once</a:t>
            </a: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/>
          </a:p>
          <a:p>
            <a:pPr marL="342900" indent="-342900" algn="just"/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7263" y="893763"/>
            <a:ext cx="27813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6184900" y="4495800"/>
            <a:ext cx="2484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Leonhard Euler</a:t>
            </a:r>
          </a:p>
          <a:p>
            <a:pPr algn="ctr"/>
            <a:r>
              <a:rPr lang="en-US"/>
              <a:t>1707 - 1783</a:t>
            </a:r>
          </a:p>
        </p:txBody>
      </p:sp>
      <p:pic>
        <p:nvPicPr>
          <p:cNvPr id="38918" name="Picture 4" descr="Fig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338" y="2093913"/>
            <a:ext cx="51482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2"/>
          <p:cNvSpPr txBox="1">
            <a:spLocks noChangeArrowheads="1"/>
          </p:cNvSpPr>
          <p:nvPr/>
        </p:nvSpPr>
        <p:spPr bwMode="auto">
          <a:xfrm>
            <a:off x="850900" y="5600700"/>
            <a:ext cx="533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There is a circuit if every node touches an even number of edges.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3308484" y="2988637"/>
            <a:ext cx="0" cy="1235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3192574" y="2975758"/>
            <a:ext cx="0" cy="1235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814857" y="3891924"/>
            <a:ext cx="4373563" cy="1317625"/>
          </a:xfrm>
          <a:custGeom>
            <a:avLst/>
            <a:gdLst/>
            <a:ahLst/>
            <a:cxnLst>
              <a:cxn ang="0">
                <a:pos x="152" y="0"/>
              </a:cxn>
              <a:cxn ang="0">
                <a:pos x="212" y="553"/>
              </a:cxn>
              <a:cxn ang="0">
                <a:pos x="1424" y="823"/>
              </a:cxn>
              <a:cxn ang="0">
                <a:pos x="2322" y="598"/>
              </a:cxn>
              <a:cxn ang="0">
                <a:pos x="2755" y="30"/>
              </a:cxn>
            </a:cxnLst>
            <a:rect l="0" t="0" r="r" b="b"/>
            <a:pathLst>
              <a:path w="2755" h="830">
                <a:moveTo>
                  <a:pt x="152" y="0"/>
                </a:moveTo>
                <a:cubicBezTo>
                  <a:pt x="76" y="208"/>
                  <a:pt x="0" y="416"/>
                  <a:pt x="212" y="553"/>
                </a:cubicBezTo>
                <a:cubicBezTo>
                  <a:pt x="424" y="690"/>
                  <a:pt x="1072" y="816"/>
                  <a:pt x="1424" y="823"/>
                </a:cubicBezTo>
                <a:cubicBezTo>
                  <a:pt x="1776" y="830"/>
                  <a:pt x="2100" y="730"/>
                  <a:pt x="2322" y="598"/>
                </a:cubicBezTo>
                <a:cubicBezTo>
                  <a:pt x="2544" y="466"/>
                  <a:pt x="2649" y="248"/>
                  <a:pt x="2755" y="3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81000" y="762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So, Can We Do It?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914400" y="3886200"/>
            <a:ext cx="340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As a graph: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0" y="2087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9941" name="Picture 6" descr="Fig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214438"/>
            <a:ext cx="827087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4373563" y="1457325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2676525" y="2371725"/>
            <a:ext cx="38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6254750" y="2597150"/>
            <a:ext cx="542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4214813" y="3365500"/>
            <a:ext cx="503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pic>
        <p:nvPicPr>
          <p:cNvPr id="39946" name="Picture 11" descr="Fig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238625"/>
            <a:ext cx="407987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1025"/>
          </a:xfrm>
        </p:spPr>
        <p:txBody>
          <a:bodyPr/>
          <a:lstStyle/>
          <a:p>
            <a:r>
              <a:rPr lang="en-US" sz="3200" b="1"/>
              <a:t>The Good King and the Evil King</a:t>
            </a:r>
          </a:p>
        </p:txBody>
      </p:sp>
      <p:pic>
        <p:nvPicPr>
          <p:cNvPr id="143366" name="Picture 6" descr="Fig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697038"/>
            <a:ext cx="8270875" cy="2517775"/>
          </a:xfrm>
          <a:prstGeom prst="rect">
            <a:avLst/>
          </a:prstGeom>
          <a:noFill/>
        </p:spPr>
      </p:pic>
      <p:pic>
        <p:nvPicPr>
          <p:cNvPr id="14337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4975" y="1163638"/>
            <a:ext cx="1066800" cy="830262"/>
          </a:xfrm>
          <a:prstGeom prst="rect">
            <a:avLst/>
          </a:prstGeom>
          <a:noFill/>
        </p:spPr>
      </p:pic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0" y="295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73" name="Rectangle 13"/>
          <p:cNvSpPr>
            <a:spLocks noChangeArrowheads="1"/>
          </p:cNvSpPr>
          <p:nvPr/>
        </p:nvSpPr>
        <p:spPr bwMode="auto">
          <a:xfrm>
            <a:off x="0" y="295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74" name="Rectangle 14"/>
          <p:cNvSpPr>
            <a:spLocks noChangeArrowheads="1"/>
          </p:cNvSpPr>
          <p:nvPr/>
        </p:nvSpPr>
        <p:spPr bwMode="auto">
          <a:xfrm>
            <a:off x="0" y="295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1031875" y="4606925"/>
            <a:ext cx="7654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good king wants to build exactly one new bridge so that: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1500188" y="5205413"/>
            <a:ext cx="718661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There’s an Eulerian path from the pub to his castle.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But there isn’t one from the pub to the castle of his evil brother on the other bank of the river.</a:t>
            </a:r>
          </a:p>
        </p:txBody>
      </p:sp>
      <p:pic>
        <p:nvPicPr>
          <p:cNvPr id="143378" name="Picture 18" descr="beermu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3500" y="2690813"/>
            <a:ext cx="5143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381000" y="762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Here’s What He Starts With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914400" y="3886200"/>
            <a:ext cx="340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As a graph:</a:t>
            </a:r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0" y="2087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44390" name="Picture 6" descr="Fig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462088"/>
            <a:ext cx="8270875" cy="2517775"/>
          </a:xfrm>
          <a:prstGeom prst="rect">
            <a:avLst/>
          </a:prstGeom>
          <a:noFill/>
        </p:spPr>
      </p:pic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4373563" y="1457325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2676525" y="2371725"/>
            <a:ext cx="38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6254750" y="2597150"/>
            <a:ext cx="542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4214813" y="3365500"/>
            <a:ext cx="503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pic>
        <p:nvPicPr>
          <p:cNvPr id="144395" name="Picture 11" descr="Fig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238625"/>
            <a:ext cx="4079875" cy="2416175"/>
          </a:xfrm>
          <a:prstGeom prst="rect">
            <a:avLst/>
          </a:prstGeom>
          <a:noFill/>
        </p:spPr>
      </p:pic>
      <p:pic>
        <p:nvPicPr>
          <p:cNvPr id="14439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4650" y="747713"/>
            <a:ext cx="1066800" cy="830262"/>
          </a:xfrm>
          <a:prstGeom prst="rect">
            <a:avLst/>
          </a:prstGeom>
          <a:noFill/>
        </p:spPr>
      </p:pic>
      <p:pic>
        <p:nvPicPr>
          <p:cNvPr id="144397" name="Picture 13" descr="beermu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0500" y="2597150"/>
            <a:ext cx="5143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381000" y="762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Here’s What He Ends Up With</a:t>
            </a:r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914400" y="3886200"/>
            <a:ext cx="340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As a graph:</a:t>
            </a:r>
          </a:p>
        </p:txBody>
      </p:sp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0" y="2087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59749" name="Picture 5" descr="Fig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462088"/>
            <a:ext cx="8270875" cy="2517775"/>
          </a:xfrm>
          <a:prstGeom prst="rect">
            <a:avLst/>
          </a:prstGeom>
          <a:noFill/>
        </p:spPr>
      </p:pic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4373563" y="1457325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2676525" y="2371725"/>
            <a:ext cx="38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6254750" y="2597150"/>
            <a:ext cx="542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4214813" y="3365500"/>
            <a:ext cx="503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pic>
        <p:nvPicPr>
          <p:cNvPr id="159754" name="Picture 10" descr="Fig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238625"/>
            <a:ext cx="4079875" cy="2416175"/>
          </a:xfrm>
          <a:prstGeom prst="rect">
            <a:avLst/>
          </a:prstGeom>
          <a:noFill/>
        </p:spPr>
      </p:pic>
      <p:pic>
        <p:nvPicPr>
          <p:cNvPr id="15975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4650" y="747713"/>
            <a:ext cx="1066800" cy="830262"/>
          </a:xfrm>
          <a:prstGeom prst="rect">
            <a:avLst/>
          </a:prstGeom>
          <a:noFill/>
        </p:spPr>
      </p:pic>
      <p:pic>
        <p:nvPicPr>
          <p:cNvPr id="159756" name="Picture 12" descr="beermu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0500" y="2597150"/>
            <a:ext cx="5143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7" name="AutoShape 13"/>
          <p:cNvSpPr>
            <a:spLocks noChangeArrowheads="1"/>
          </p:cNvSpPr>
          <p:nvPr/>
        </p:nvSpPr>
        <p:spPr bwMode="auto">
          <a:xfrm rot="-14011120">
            <a:off x="2085182" y="2745581"/>
            <a:ext cx="996950" cy="703263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58" name="Line 14"/>
          <p:cNvSpPr>
            <a:spLocks noChangeShapeType="1"/>
          </p:cNvSpPr>
          <p:nvPr/>
        </p:nvSpPr>
        <p:spPr bwMode="auto">
          <a:xfrm flipH="1" flipV="1">
            <a:off x="3563938" y="5475288"/>
            <a:ext cx="1243012" cy="492125"/>
          </a:xfrm>
          <a:prstGeom prst="line">
            <a:avLst/>
          </a:prstGeom>
          <a:noFill/>
          <a:ln w="28575">
            <a:solidFill>
              <a:srgbClr val="CC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74638"/>
            <a:ext cx="8429625" cy="639762"/>
          </a:xfrm>
        </p:spPr>
        <p:txBody>
          <a:bodyPr/>
          <a:lstStyle/>
          <a:p>
            <a:r>
              <a:rPr lang="en-US" sz="3200" b="1"/>
              <a:t>Unfortuntately, There Isn’t Always a Trick</a:t>
            </a:r>
          </a:p>
        </p:txBody>
      </p:sp>
      <p:pic>
        <p:nvPicPr>
          <p:cNvPr id="146436" name="Picture 4" descr="Fig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688" y="1822450"/>
            <a:ext cx="4079875" cy="2416175"/>
          </a:xfrm>
          <a:prstGeom prst="rect">
            <a:avLst/>
          </a:prstGeom>
          <a:noFill/>
        </p:spPr>
      </p:pic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1125538" y="4924425"/>
            <a:ext cx="7419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Suppose we need to visit every </a:t>
            </a:r>
            <a:r>
              <a:rPr lang="en-US" sz="2400" i="1">
                <a:solidFill>
                  <a:srgbClr val="FF3300"/>
                </a:solidFill>
              </a:rPr>
              <a:t>vertex</a:t>
            </a:r>
            <a:r>
              <a:rPr lang="en-US" sz="2400"/>
              <a:t> exactly once.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533400" y="76200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Visting Nodes Rather Than Edges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85800" y="1073150"/>
            <a:ext cx="7970838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buFont typeface="Symbol" pitchFamily="18" charset="2"/>
              <a:buNone/>
            </a:pPr>
            <a:r>
              <a:rPr lang="en-US" sz="2400"/>
              <a:t>● </a:t>
            </a: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A </a:t>
            </a:r>
            <a:r>
              <a:rPr lang="en-US" sz="2400" b="1" i="1">
                <a:solidFill>
                  <a:srgbClr val="000000"/>
                </a:solidFill>
                <a:cs typeface="Times New Roman" pitchFamily="18" charset="0"/>
              </a:rPr>
              <a:t>Hamiltonian path</a:t>
            </a: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: visit every node exactly once.</a:t>
            </a:r>
          </a:p>
          <a:p>
            <a:pPr marL="342900" indent="-342900" algn="just">
              <a:buFont typeface="Symbol" pitchFamily="18" charset="2"/>
              <a:buNone/>
            </a:pPr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  <a:p>
            <a:pPr marL="342900" indent="-342900" algn="just">
              <a:buFont typeface="Symbol" pitchFamily="18" charset="2"/>
              <a:buNone/>
            </a:pPr>
            <a:r>
              <a:rPr lang="en-US" sz="2400"/>
              <a:t>● </a:t>
            </a: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A </a:t>
            </a:r>
            <a:r>
              <a:rPr lang="en-US" sz="2400" b="1" i="1">
                <a:solidFill>
                  <a:srgbClr val="000000"/>
                </a:solidFill>
                <a:cs typeface="Times New Roman" pitchFamily="18" charset="0"/>
              </a:rPr>
              <a:t>Hamiltonian circuit</a:t>
            </a: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: visit every node exactly once and end up where you started.  </a:t>
            </a:r>
          </a:p>
          <a:p>
            <a:pPr marL="342900" indent="-342900" algn="just">
              <a:buFont typeface="Symbol" pitchFamily="18" charset="2"/>
              <a:buNone/>
            </a:pPr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  <a:p>
            <a:pPr marL="342900" indent="-342900" algn="just">
              <a:buFont typeface="Symbol" pitchFamily="18" charset="2"/>
              <a:buNone/>
            </a:pPr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  <a:p>
            <a:pPr marL="342900" indent="-342900"/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  <a:p>
            <a:pPr marL="342900" indent="-342900"/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  <a:p>
            <a:pPr marL="342900" indent="-342900"/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  <a:p>
            <a:pPr marL="342900" indent="-342900"/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   All these people care:</a:t>
            </a:r>
          </a:p>
          <a:p>
            <a:pPr marL="800100" lvl="1" indent="-342900">
              <a:buFontTx/>
              <a:buChar char="•"/>
            </a:pP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Salesmen, </a:t>
            </a:r>
          </a:p>
          <a:p>
            <a:pPr marL="800100" lvl="1" indent="-342900">
              <a:buFontTx/>
              <a:buChar char="•"/>
            </a:pP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Farm inspectors, </a:t>
            </a:r>
          </a:p>
          <a:p>
            <a:pPr marL="800100" lvl="1" indent="-342900">
              <a:buFontTx/>
              <a:buChar char="•"/>
            </a:pP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Network analysts</a:t>
            </a:r>
          </a:p>
          <a:p>
            <a:pPr marL="342900" indent="-342900" algn="just"/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747713" y="4305300"/>
            <a:ext cx="3817937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8400" y="2925763"/>
            <a:ext cx="40465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46125"/>
          </a:xfrm>
        </p:spPr>
        <p:txBody>
          <a:bodyPr/>
          <a:lstStyle/>
          <a:p>
            <a:r>
              <a:rPr lang="en-US" sz="3200" b="1"/>
              <a:t>Chess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325" y="1747838"/>
            <a:ext cx="47053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685800" y="1524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The Traveling Salesman Problem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2514600" y="13716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1828800" y="137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24384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2057400" y="2895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2819400" y="3276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4038600" y="129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7467600" y="2438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6629400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4191000" y="3962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7010400" y="3505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93" name="Line 13"/>
          <p:cNvSpPr>
            <a:spLocks noChangeShapeType="1"/>
          </p:cNvSpPr>
          <p:nvPr/>
        </p:nvSpPr>
        <p:spPr bwMode="auto">
          <a:xfrm flipV="1">
            <a:off x="1981200" y="1371600"/>
            <a:ext cx="2057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494" name="Line 14"/>
          <p:cNvSpPr>
            <a:spLocks noChangeShapeType="1"/>
          </p:cNvSpPr>
          <p:nvPr/>
        </p:nvSpPr>
        <p:spPr bwMode="auto">
          <a:xfrm>
            <a:off x="1905000" y="1524000"/>
            <a:ext cx="533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495" name="Line 15"/>
          <p:cNvSpPr>
            <a:spLocks noChangeShapeType="1"/>
          </p:cNvSpPr>
          <p:nvPr/>
        </p:nvSpPr>
        <p:spPr bwMode="auto">
          <a:xfrm flipH="1">
            <a:off x="2209800" y="2667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496" name="Line 16"/>
          <p:cNvSpPr>
            <a:spLocks noChangeShapeType="1"/>
          </p:cNvSpPr>
          <p:nvPr/>
        </p:nvSpPr>
        <p:spPr bwMode="auto">
          <a:xfrm>
            <a:off x="4114800" y="1447800"/>
            <a:ext cx="15240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497" name="Line 17"/>
          <p:cNvSpPr>
            <a:spLocks noChangeShapeType="1"/>
          </p:cNvSpPr>
          <p:nvPr/>
        </p:nvSpPr>
        <p:spPr bwMode="auto">
          <a:xfrm>
            <a:off x="1981200" y="1524000"/>
            <a:ext cx="22098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498" name="Line 18"/>
          <p:cNvSpPr>
            <a:spLocks noChangeShapeType="1"/>
          </p:cNvSpPr>
          <p:nvPr/>
        </p:nvSpPr>
        <p:spPr bwMode="auto">
          <a:xfrm>
            <a:off x="2209800" y="30480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499" name="Line 19"/>
          <p:cNvSpPr>
            <a:spLocks noChangeShapeType="1"/>
          </p:cNvSpPr>
          <p:nvPr/>
        </p:nvSpPr>
        <p:spPr bwMode="auto">
          <a:xfrm flipV="1">
            <a:off x="2971800" y="1447800"/>
            <a:ext cx="10668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500" name="Line 20"/>
          <p:cNvSpPr>
            <a:spLocks noChangeShapeType="1"/>
          </p:cNvSpPr>
          <p:nvPr/>
        </p:nvSpPr>
        <p:spPr bwMode="auto">
          <a:xfrm>
            <a:off x="4191000" y="1371600"/>
            <a:ext cx="3276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501" name="Line 21"/>
          <p:cNvSpPr>
            <a:spLocks noChangeShapeType="1"/>
          </p:cNvSpPr>
          <p:nvPr/>
        </p:nvSpPr>
        <p:spPr bwMode="auto">
          <a:xfrm flipH="1">
            <a:off x="6781800" y="25908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502" name="Line 22"/>
          <p:cNvSpPr>
            <a:spLocks noChangeShapeType="1"/>
          </p:cNvSpPr>
          <p:nvPr/>
        </p:nvSpPr>
        <p:spPr bwMode="auto">
          <a:xfrm flipH="1">
            <a:off x="7162800" y="2590800"/>
            <a:ext cx="381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503" name="Line 23"/>
          <p:cNvSpPr>
            <a:spLocks noChangeShapeType="1"/>
          </p:cNvSpPr>
          <p:nvPr/>
        </p:nvSpPr>
        <p:spPr bwMode="auto">
          <a:xfrm>
            <a:off x="6705600" y="3276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504" name="Line 24"/>
          <p:cNvSpPr>
            <a:spLocks noChangeShapeType="1"/>
          </p:cNvSpPr>
          <p:nvPr/>
        </p:nvSpPr>
        <p:spPr bwMode="auto">
          <a:xfrm flipV="1">
            <a:off x="4343400" y="3657600"/>
            <a:ext cx="2667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505" name="Line 25"/>
          <p:cNvSpPr>
            <a:spLocks noChangeShapeType="1"/>
          </p:cNvSpPr>
          <p:nvPr/>
        </p:nvSpPr>
        <p:spPr bwMode="auto">
          <a:xfrm>
            <a:off x="2209800" y="2971800"/>
            <a:ext cx="441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506" name="Text Box 26"/>
          <p:cNvSpPr txBox="1">
            <a:spLocks noChangeArrowheads="1"/>
          </p:cNvSpPr>
          <p:nvPr/>
        </p:nvSpPr>
        <p:spPr bwMode="auto">
          <a:xfrm>
            <a:off x="3200400" y="2057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20</a:t>
            </a:r>
          </a:p>
        </p:txBody>
      </p:sp>
      <p:sp>
        <p:nvSpPr>
          <p:cNvPr id="148507" name="Text Box 27"/>
          <p:cNvSpPr txBox="1">
            <a:spLocks noChangeArrowheads="1"/>
          </p:cNvSpPr>
          <p:nvPr/>
        </p:nvSpPr>
        <p:spPr bwMode="auto">
          <a:xfrm>
            <a:off x="5638800" y="16002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25</a:t>
            </a:r>
          </a:p>
        </p:txBody>
      </p:sp>
      <p:sp>
        <p:nvSpPr>
          <p:cNvPr id="148508" name="Text Box 28"/>
          <p:cNvSpPr txBox="1">
            <a:spLocks noChangeArrowheads="1"/>
          </p:cNvSpPr>
          <p:nvPr/>
        </p:nvSpPr>
        <p:spPr bwMode="auto">
          <a:xfrm>
            <a:off x="6705600" y="2667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148509" name="Text Box 29"/>
          <p:cNvSpPr txBox="1">
            <a:spLocks noChangeArrowheads="1"/>
          </p:cNvSpPr>
          <p:nvPr/>
        </p:nvSpPr>
        <p:spPr bwMode="auto">
          <a:xfrm>
            <a:off x="7315200" y="2971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148510" name="Text Box 30"/>
          <p:cNvSpPr txBox="1">
            <a:spLocks noChangeArrowheads="1"/>
          </p:cNvSpPr>
          <p:nvPr/>
        </p:nvSpPr>
        <p:spPr bwMode="auto">
          <a:xfrm>
            <a:off x="5486400" y="38100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23</a:t>
            </a:r>
          </a:p>
        </p:txBody>
      </p:sp>
      <p:sp>
        <p:nvSpPr>
          <p:cNvPr id="148511" name="Text Box 31"/>
          <p:cNvSpPr txBox="1">
            <a:spLocks noChangeArrowheads="1"/>
          </p:cNvSpPr>
          <p:nvPr/>
        </p:nvSpPr>
        <p:spPr bwMode="auto">
          <a:xfrm>
            <a:off x="4800600" y="27432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40</a:t>
            </a:r>
          </a:p>
        </p:txBody>
      </p:sp>
      <p:sp>
        <p:nvSpPr>
          <p:cNvPr id="148512" name="Text Box 32"/>
          <p:cNvSpPr txBox="1">
            <a:spLocks noChangeArrowheads="1"/>
          </p:cNvSpPr>
          <p:nvPr/>
        </p:nvSpPr>
        <p:spPr bwMode="auto">
          <a:xfrm>
            <a:off x="1676400" y="18288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148513" name="Text Box 33"/>
          <p:cNvSpPr txBox="1">
            <a:spLocks noChangeArrowheads="1"/>
          </p:cNvSpPr>
          <p:nvPr/>
        </p:nvSpPr>
        <p:spPr bwMode="auto">
          <a:xfrm>
            <a:off x="2057400" y="25146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148514" name="Text Box 34"/>
          <p:cNvSpPr txBox="1">
            <a:spLocks noChangeArrowheads="1"/>
          </p:cNvSpPr>
          <p:nvPr/>
        </p:nvSpPr>
        <p:spPr bwMode="auto">
          <a:xfrm>
            <a:off x="2133600" y="3124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148515" name="Text Box 35"/>
          <p:cNvSpPr txBox="1">
            <a:spLocks noChangeArrowheads="1"/>
          </p:cNvSpPr>
          <p:nvPr/>
        </p:nvSpPr>
        <p:spPr bwMode="auto">
          <a:xfrm>
            <a:off x="6553200" y="3276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148516" name="Text Box 36"/>
          <p:cNvSpPr txBox="1">
            <a:spLocks noChangeArrowheads="1"/>
          </p:cNvSpPr>
          <p:nvPr/>
        </p:nvSpPr>
        <p:spPr bwMode="auto">
          <a:xfrm>
            <a:off x="4114800" y="18288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28</a:t>
            </a:r>
          </a:p>
        </p:txBody>
      </p:sp>
      <p:sp>
        <p:nvSpPr>
          <p:cNvPr id="148517" name="Rectangle 37"/>
          <p:cNvSpPr>
            <a:spLocks noChangeArrowheads="1"/>
          </p:cNvSpPr>
          <p:nvPr/>
        </p:nvSpPr>
        <p:spPr bwMode="auto">
          <a:xfrm>
            <a:off x="609600" y="4343400"/>
            <a:ext cx="85344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Given </a:t>
            </a:r>
            <a:r>
              <a:rPr lang="en-US" sz="2400" i="1"/>
              <a:t>n</a:t>
            </a:r>
            <a:r>
              <a:rPr lang="en-US" sz="2400"/>
              <a:t> cities:</a:t>
            </a:r>
          </a:p>
          <a:p>
            <a:endParaRPr lang="en-US" sz="2400"/>
          </a:p>
          <a:p>
            <a:r>
              <a:rPr lang="en-US" sz="2400"/>
              <a:t>Choose a first city				</a:t>
            </a:r>
            <a:r>
              <a:rPr lang="en-US" sz="2400" i="1"/>
              <a:t>n</a:t>
            </a:r>
            <a:endParaRPr lang="en-US" sz="2400"/>
          </a:p>
          <a:p>
            <a:r>
              <a:rPr lang="en-US" sz="2400"/>
              <a:t>Choose a second				</a:t>
            </a:r>
            <a:r>
              <a:rPr lang="en-US" sz="2400" i="1"/>
              <a:t>n</a:t>
            </a:r>
            <a:r>
              <a:rPr lang="en-US" sz="2400"/>
              <a:t>-1</a:t>
            </a:r>
          </a:p>
          <a:p>
            <a:r>
              <a:rPr lang="en-US" sz="2400"/>
              <a:t>Choose a third				</a:t>
            </a:r>
            <a:r>
              <a:rPr lang="en-US" sz="2400" i="1" u="sng"/>
              <a:t>n</a:t>
            </a:r>
            <a:r>
              <a:rPr lang="en-US" sz="2400" u="sng"/>
              <a:t>-2</a:t>
            </a:r>
            <a:endParaRPr lang="en-US" sz="2400"/>
          </a:p>
          <a:p>
            <a:r>
              <a:rPr lang="en-US" sz="2400"/>
              <a:t>	…					 </a:t>
            </a:r>
            <a:r>
              <a:rPr lang="en-US" sz="2400" b="1" i="1"/>
              <a:t>n</a:t>
            </a:r>
            <a:r>
              <a:rPr lang="en-US" sz="2400" b="1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685800" y="1524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The Traveling Salesman Problem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762000" y="1069975"/>
            <a:ext cx="8382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Can we do better than </a:t>
            </a:r>
            <a:r>
              <a:rPr lang="en-US" sz="2400" i="1"/>
              <a:t>n</a:t>
            </a:r>
            <a:r>
              <a:rPr lang="en-US" sz="2400"/>
              <a:t>!</a:t>
            </a:r>
          </a:p>
          <a:p>
            <a:endParaRPr lang="en-US" sz="2400"/>
          </a:p>
          <a:p>
            <a:r>
              <a:rPr lang="en-US"/>
              <a:t>    ● </a:t>
            </a:r>
            <a:r>
              <a:rPr lang="en-US" sz="2400"/>
              <a:t>First city doesn’t matter.</a:t>
            </a:r>
          </a:p>
          <a:p>
            <a:r>
              <a:rPr lang="en-US"/>
              <a:t>    ● </a:t>
            </a:r>
            <a:r>
              <a:rPr lang="en-US" sz="2400"/>
              <a:t>Order doesn’t matter.</a:t>
            </a:r>
          </a:p>
          <a:p>
            <a:endParaRPr lang="en-US" sz="2400"/>
          </a:p>
          <a:p>
            <a:r>
              <a:rPr lang="en-US" sz="2400"/>
              <a:t>So we get (</a:t>
            </a:r>
            <a:r>
              <a:rPr lang="en-US" sz="2400" i="1"/>
              <a:t>n</a:t>
            </a:r>
            <a:r>
              <a:rPr lang="en-US" sz="2400"/>
              <a:t>-1!)/2.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533400" y="762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The Growth Rate of </a:t>
            </a:r>
            <a:r>
              <a:rPr lang="en-US" sz="3200" b="1" i="1">
                <a:solidFill>
                  <a:schemeClr val="tx2"/>
                </a:solidFill>
              </a:rPr>
              <a:t>n</a:t>
            </a:r>
            <a:r>
              <a:rPr lang="en-US" sz="3200" b="1">
                <a:solidFill>
                  <a:schemeClr val="tx2"/>
                </a:solidFill>
              </a:rPr>
              <a:t>!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150531" name="Group 3"/>
          <p:cNvGraphicFramePr>
            <a:graphicFrameLocks noGrp="1"/>
          </p:cNvGraphicFramePr>
          <p:nvPr/>
        </p:nvGraphicFramePr>
        <p:xfrm>
          <a:off x="1371600" y="1155700"/>
          <a:ext cx="6858000" cy="4267200"/>
        </p:xfrm>
        <a:graphic>
          <a:graphicData uri="http://schemas.openxmlformats.org/drawingml/2006/table">
            <a:tbl>
              <a:tblPr/>
              <a:tblGrid>
                <a:gridCol w="735013"/>
                <a:gridCol w="2089150"/>
                <a:gridCol w="844550"/>
                <a:gridCol w="3189287"/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479001600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6227020800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87178291200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1307674368000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720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20922789888000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5040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355687428096000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40320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6402373705728000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362880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121645100408832000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3628800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2432902008176640000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39916800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3.6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533400" y="762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Putting it into Perspective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151556" name="Group 4"/>
          <p:cNvGraphicFramePr>
            <a:graphicFrameLocks noGrp="1"/>
          </p:cNvGraphicFramePr>
          <p:nvPr/>
        </p:nvGraphicFramePr>
        <p:xfrm>
          <a:off x="838200" y="1162050"/>
          <a:ext cx="8001000" cy="4297680"/>
        </p:xfrm>
        <a:graphic>
          <a:graphicData uri="http://schemas.openxmlformats.org/drawingml/2006/table">
            <a:tbl>
              <a:tblPr/>
              <a:tblGrid>
                <a:gridCol w="3348038"/>
                <a:gridCol w="2244725"/>
                <a:gridCol w="2408237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Speed of light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8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 m/sec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Width of a proton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-15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At one operation in the time it takes light to cross a proton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23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 ops/sec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Since Big Bang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17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 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Ops since Big Bang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40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 ops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36! = 3.6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41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Neurons in brain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Parallel ops since Big Bang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51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43! = 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52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303213"/>
            <a:ext cx="7772400" cy="561975"/>
          </a:xfrm>
        </p:spPr>
        <p:txBody>
          <a:bodyPr>
            <a:noAutofit/>
          </a:bodyPr>
          <a:lstStyle/>
          <a:p>
            <a:r>
              <a:rPr lang="en-US" sz="3600" b="1" dirty="0"/>
              <a:t>Growth Rates of Functions</a:t>
            </a:r>
          </a:p>
        </p:txBody>
      </p:sp>
      <p:pic>
        <p:nvPicPr>
          <p:cNvPr id="239619" name="Picture 3" descr="Fig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10895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931863" y="838200"/>
            <a:ext cx="7940675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200"/>
              <a:t>Use a technique that is guaranteed to find an optimal solution and likely to do so quickly. </a:t>
            </a:r>
          </a:p>
          <a:p>
            <a:pPr marL="342900" indent="-342900">
              <a:buFontTx/>
              <a:buAutoNum type="arabicPeriod"/>
            </a:pPr>
            <a:endParaRPr lang="en-US" sz="2200"/>
          </a:p>
          <a:p>
            <a:pPr marL="342900" indent="-342900">
              <a:buFontTx/>
              <a:buAutoNum type="arabicPeriod"/>
            </a:pPr>
            <a:endParaRPr lang="en-US" sz="2200"/>
          </a:p>
          <a:p>
            <a:pPr marL="342900" indent="-342900">
              <a:buFontTx/>
              <a:buAutoNum type="arabicPeriod"/>
            </a:pPr>
            <a:endParaRPr lang="en-US" sz="2200"/>
          </a:p>
          <a:p>
            <a:pPr marL="342900" indent="-342900">
              <a:buFontTx/>
              <a:buAutoNum type="arabicPeriod"/>
            </a:pPr>
            <a:endParaRPr lang="en-US" sz="2200"/>
          </a:p>
          <a:p>
            <a:pPr marL="342900" indent="-342900">
              <a:buFontTx/>
              <a:buAutoNum type="arabicPeriod"/>
            </a:pPr>
            <a:endParaRPr lang="en-US" sz="2200"/>
          </a:p>
          <a:p>
            <a:pPr marL="342900" indent="-342900">
              <a:buFontTx/>
              <a:buAutoNum type="arabicPeriod"/>
            </a:pPr>
            <a:r>
              <a:rPr lang="en-US" sz="2400"/>
              <a:t>Use a technique that is guaranteed to run quickly and find a “good” solution.</a:t>
            </a:r>
          </a:p>
          <a:p>
            <a:pPr marL="342900" indent="-342900">
              <a:buFontTx/>
              <a:buAutoNum type="arabicPeriod"/>
            </a:pPr>
            <a:endParaRPr lang="en-US" sz="2400"/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533400" y="762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Getting Close Enough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53623" name="Text Box 23"/>
          <p:cNvSpPr txBox="1">
            <a:spLocks noChangeArrowheads="1"/>
          </p:cNvSpPr>
          <p:nvPr/>
        </p:nvSpPr>
        <p:spPr bwMode="auto">
          <a:xfrm>
            <a:off x="2157413" y="1876425"/>
            <a:ext cx="53800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The </a:t>
            </a:r>
            <a:r>
              <a:rPr lang="en-US" sz="2000">
                <a:hlinkClick r:id="rId2"/>
              </a:rPr>
              <a:t>Concorde TSP</a:t>
            </a:r>
            <a:r>
              <a:rPr lang="en-US" sz="2000"/>
              <a:t> Solver found an optimal route that visits 24,978 cities in Sweden.</a:t>
            </a:r>
          </a:p>
        </p:txBody>
      </p:sp>
      <p:sp>
        <p:nvSpPr>
          <p:cNvPr id="153624" name="Text Box 24"/>
          <p:cNvSpPr txBox="1">
            <a:spLocks noChangeArrowheads="1"/>
          </p:cNvSpPr>
          <p:nvPr/>
        </p:nvSpPr>
        <p:spPr bwMode="auto">
          <a:xfrm>
            <a:off x="2157413" y="4370388"/>
            <a:ext cx="5380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hlinkClick r:id="rId3"/>
              </a:rPr>
              <a:t>The World Tour Problem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0875"/>
          </a:xfrm>
        </p:spPr>
        <p:txBody>
          <a:bodyPr/>
          <a:lstStyle/>
          <a:p>
            <a:r>
              <a:rPr lang="en-US" sz="3200" b="1"/>
              <a:t>Is This The Best We Can Do?</a:t>
            </a:r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879475" y="1277938"/>
            <a:ext cx="756126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It is generally believed that there’s no efficient algorithm that finds an exact solution to: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/>
              <a:t> The Travelling Salesman problem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/>
              <a:t> The question of whether or not a Hamiltonian circuit exists.</a:t>
            </a: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879475" y="4443413"/>
            <a:ext cx="756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Would you like to win $1M?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1558925" y="5087938"/>
            <a:ext cx="6130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2098675" y="5286375"/>
            <a:ext cx="524033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hlinkClick r:id="rId2"/>
              </a:rPr>
              <a:t>The </a:t>
            </a:r>
            <a:r>
              <a:rPr lang="en-US" sz="2400" b="1" i="1" dirty="0" err="1">
                <a:hlinkClick r:id="rId2"/>
              </a:rPr>
              <a:t>Millenium</a:t>
            </a:r>
            <a:r>
              <a:rPr lang="en-US" sz="2400" b="1" i="1" dirty="0">
                <a:hlinkClick r:id="rId2"/>
              </a:rPr>
              <a:t> Prize</a:t>
            </a:r>
            <a:endParaRPr lang="en-US" sz="2400" b="1" i="1" dirty="0"/>
          </a:p>
          <a:p>
            <a:pPr>
              <a:spcBef>
                <a:spcPct val="50000"/>
              </a:spcBef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89213"/>
            <a:ext cx="8229600" cy="1143000"/>
          </a:xfrm>
        </p:spPr>
        <p:txBody>
          <a:bodyPr/>
          <a:lstStyle/>
          <a:p>
            <a:r>
              <a:rPr lang="en-US" b="1"/>
              <a:t>Impossible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An Interesting Puzzle</a:t>
            </a:r>
          </a:p>
        </p:txBody>
      </p:sp>
      <p:graphicFrame>
        <p:nvGraphicFramePr>
          <p:cNvPr id="4099" name="Group 3"/>
          <p:cNvGraphicFramePr>
            <a:graphicFrameLocks noGrp="1"/>
          </p:cNvGraphicFramePr>
          <p:nvPr>
            <p:ph idx="1"/>
          </p:nvPr>
        </p:nvGraphicFramePr>
        <p:xfrm>
          <a:off x="2590800" y="1676400"/>
          <a:ext cx="3581400" cy="2286000"/>
        </p:xfrm>
        <a:graphic>
          <a:graphicData uri="http://schemas.openxmlformats.org/drawingml/2006/table">
            <a:tbl>
              <a:tblPr/>
              <a:tblGrid>
                <a:gridCol w="614363"/>
                <a:gridCol w="1443037"/>
                <a:gridCol w="1524000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bbbaa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1219200" y="4419600"/>
            <a:ext cx="6781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	  	    </a:t>
            </a:r>
            <a:r>
              <a:rPr lang="en-US" sz="2400"/>
              <a:t>2</a:t>
            </a:r>
          </a:p>
          <a:p>
            <a:pPr>
              <a:spcBef>
                <a:spcPct val="50000"/>
              </a:spcBef>
            </a:pPr>
            <a:r>
              <a:rPr lang="en-US" sz="2400"/>
              <a:t>List 1   	</a:t>
            </a:r>
            <a:r>
              <a:rPr lang="en-US" sz="2400" u="sng"/>
              <a:t>b a b b b</a:t>
            </a:r>
          </a:p>
          <a:p>
            <a:pPr>
              <a:spcBef>
                <a:spcPct val="50000"/>
              </a:spcBef>
            </a:pPr>
            <a:r>
              <a:rPr lang="en-US" sz="2400"/>
              <a:t>List 2		</a:t>
            </a:r>
            <a:r>
              <a:rPr lang="en-US" sz="2400" u="sng"/>
              <a:t>b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An Interesting Puzzle</a:t>
            </a:r>
          </a:p>
        </p:txBody>
      </p:sp>
      <p:graphicFrame>
        <p:nvGraphicFramePr>
          <p:cNvPr id="31747" name="Group 3"/>
          <p:cNvGraphicFramePr>
            <a:graphicFrameLocks noGrp="1"/>
          </p:cNvGraphicFramePr>
          <p:nvPr>
            <p:ph idx="1"/>
          </p:nvPr>
        </p:nvGraphicFramePr>
        <p:xfrm>
          <a:off x="2590800" y="1676400"/>
          <a:ext cx="3581400" cy="2286000"/>
        </p:xfrm>
        <a:graphic>
          <a:graphicData uri="http://schemas.openxmlformats.org/drawingml/2006/table">
            <a:tbl>
              <a:tblPr/>
              <a:tblGrid>
                <a:gridCol w="614363"/>
                <a:gridCol w="1443037"/>
                <a:gridCol w="1524000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bbbaa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1219200" y="4419600"/>
            <a:ext cx="6781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	  	      </a:t>
            </a:r>
            <a:r>
              <a:rPr lang="en-US" sz="2400"/>
              <a:t>2	   1     </a:t>
            </a:r>
          </a:p>
          <a:p>
            <a:pPr>
              <a:spcBef>
                <a:spcPct val="50000"/>
              </a:spcBef>
            </a:pPr>
            <a:r>
              <a:rPr lang="en-US" sz="2400"/>
              <a:t>List 1   	b a b b b </a:t>
            </a:r>
            <a:r>
              <a:rPr lang="en-US" sz="2400" u="sng"/>
              <a:t>b </a:t>
            </a:r>
          </a:p>
          <a:p>
            <a:pPr>
              <a:spcBef>
                <a:spcPct val="50000"/>
              </a:spcBef>
            </a:pPr>
            <a:r>
              <a:rPr lang="en-US" sz="2400"/>
              <a:t>List 2		b a </a:t>
            </a:r>
            <a:r>
              <a:rPr lang="en-US" sz="2400" u="sng"/>
              <a:t>b b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600" b="1"/>
              <a:t>The Turk</a:t>
            </a:r>
          </a:p>
        </p:txBody>
      </p:sp>
      <p:pic>
        <p:nvPicPr>
          <p:cNvPr id="61443" name="Picture 3" descr="scan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525" y="1166813"/>
            <a:ext cx="5121275" cy="4865687"/>
          </a:xfrm>
          <a:prstGeom prst="rect">
            <a:avLst/>
          </a:prstGeom>
          <a:noFill/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855663" y="6138863"/>
            <a:ext cx="5830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Unveiled in 1770.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An Interesting Puzzle</a:t>
            </a:r>
          </a:p>
        </p:txBody>
      </p:sp>
      <p:graphicFrame>
        <p:nvGraphicFramePr>
          <p:cNvPr id="32771" name="Group 3"/>
          <p:cNvGraphicFramePr>
            <a:graphicFrameLocks noGrp="1"/>
          </p:cNvGraphicFramePr>
          <p:nvPr>
            <p:ph idx="1"/>
          </p:nvPr>
        </p:nvGraphicFramePr>
        <p:xfrm>
          <a:off x="2590800" y="1676400"/>
          <a:ext cx="3581400" cy="2286000"/>
        </p:xfrm>
        <a:graphic>
          <a:graphicData uri="http://schemas.openxmlformats.org/drawingml/2006/table">
            <a:tbl>
              <a:tblPr/>
              <a:tblGrid>
                <a:gridCol w="614363"/>
                <a:gridCol w="1443037"/>
                <a:gridCol w="1524000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bbbaa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1219200" y="4419600"/>
            <a:ext cx="6781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	  	      </a:t>
            </a:r>
            <a:r>
              <a:rPr lang="en-US" sz="2400"/>
              <a:t>2	   1    1  </a:t>
            </a:r>
          </a:p>
          <a:p>
            <a:pPr>
              <a:spcBef>
                <a:spcPct val="50000"/>
              </a:spcBef>
            </a:pPr>
            <a:r>
              <a:rPr lang="en-US" sz="2400"/>
              <a:t>List 1   	b a b b b b </a:t>
            </a:r>
            <a:r>
              <a:rPr lang="en-US" sz="2400" u="sng"/>
              <a:t>b</a:t>
            </a:r>
          </a:p>
          <a:p>
            <a:pPr>
              <a:spcBef>
                <a:spcPct val="50000"/>
              </a:spcBef>
            </a:pPr>
            <a:r>
              <a:rPr lang="en-US" sz="2400"/>
              <a:t>List 2		b a b b b </a:t>
            </a:r>
            <a:r>
              <a:rPr lang="en-US" sz="2400" u="sng"/>
              <a:t>b b b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An Interesting Puzzle</a:t>
            </a:r>
          </a:p>
        </p:txBody>
      </p:sp>
      <p:graphicFrame>
        <p:nvGraphicFramePr>
          <p:cNvPr id="33795" name="Group 3"/>
          <p:cNvGraphicFramePr>
            <a:graphicFrameLocks noGrp="1"/>
          </p:cNvGraphicFramePr>
          <p:nvPr>
            <p:ph idx="1"/>
          </p:nvPr>
        </p:nvGraphicFramePr>
        <p:xfrm>
          <a:off x="2590800" y="1676400"/>
          <a:ext cx="3581400" cy="2286000"/>
        </p:xfrm>
        <a:graphic>
          <a:graphicData uri="http://schemas.openxmlformats.org/drawingml/2006/table">
            <a:tbl>
              <a:tblPr/>
              <a:tblGrid>
                <a:gridCol w="614363"/>
                <a:gridCol w="1443037"/>
                <a:gridCol w="1524000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bbbaa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babbb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21" name="Text Box 29"/>
          <p:cNvSpPr txBox="1">
            <a:spLocks noChangeArrowheads="1"/>
          </p:cNvSpPr>
          <p:nvPr/>
        </p:nvSpPr>
        <p:spPr bwMode="auto">
          <a:xfrm>
            <a:off x="1219200" y="4419600"/>
            <a:ext cx="6781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	  	      </a:t>
            </a:r>
            <a:r>
              <a:rPr lang="en-US" sz="2400"/>
              <a:t>2	   1    1   3</a:t>
            </a:r>
          </a:p>
          <a:p>
            <a:pPr>
              <a:spcBef>
                <a:spcPct val="50000"/>
              </a:spcBef>
            </a:pPr>
            <a:r>
              <a:rPr lang="en-US" sz="2400"/>
              <a:t>List 1   	b a b b b b b </a:t>
            </a:r>
            <a:r>
              <a:rPr lang="en-US" sz="2400" u="sng"/>
              <a:t>b a</a:t>
            </a:r>
          </a:p>
          <a:p>
            <a:pPr>
              <a:spcBef>
                <a:spcPct val="50000"/>
              </a:spcBef>
            </a:pPr>
            <a:r>
              <a:rPr lang="en-US" sz="2400"/>
              <a:t>List 2		b a b b b b b b </a:t>
            </a:r>
            <a:r>
              <a:rPr lang="en-US" sz="2400" u="sng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85800" y="3048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The Post Correspondence Problem</a:t>
            </a:r>
            <a:r>
              <a:rPr lang="en-US" sz="32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38915" name="Group 3"/>
          <p:cNvGraphicFramePr>
            <a:graphicFrameLocks noGrp="1"/>
          </p:cNvGraphicFramePr>
          <p:nvPr/>
        </p:nvGraphicFramePr>
        <p:xfrm>
          <a:off x="1600200" y="1143000"/>
          <a:ext cx="5486400" cy="1587500"/>
        </p:xfrm>
        <a:graphic>
          <a:graphicData uri="http://schemas.openxmlformats.org/drawingml/2006/table">
            <a:tbl>
              <a:tblPr/>
              <a:tblGrid>
                <a:gridCol w="866775"/>
                <a:gridCol w="2165350"/>
                <a:gridCol w="2454275"/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001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37" name="Picture 25" descr="Exampl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0"/>
            <a:ext cx="8153400" cy="3271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The Post Correspondence Problem</a:t>
            </a:r>
          </a:p>
        </p:txBody>
      </p:sp>
      <p:graphicFrame>
        <p:nvGraphicFramePr>
          <p:cNvPr id="9219" name="Group 3"/>
          <p:cNvGraphicFramePr>
            <a:graphicFrameLocks noGrp="1"/>
          </p:cNvGraphicFramePr>
          <p:nvPr>
            <p:ph sz="half" idx="1"/>
          </p:nvPr>
        </p:nvGraphicFramePr>
        <p:xfrm>
          <a:off x="2514600" y="1600200"/>
          <a:ext cx="4038600" cy="1828800"/>
        </p:xfrm>
        <a:graphic>
          <a:graphicData uri="http://schemas.openxmlformats.org/drawingml/2006/table">
            <a:tbl>
              <a:tblPr/>
              <a:tblGrid>
                <a:gridCol w="692150"/>
                <a:gridCol w="1627188"/>
                <a:gridCol w="1719262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1143000" y="36576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The Post Correspondence Problem</a:t>
            </a:r>
          </a:p>
        </p:txBody>
      </p:sp>
      <p:graphicFrame>
        <p:nvGraphicFramePr>
          <p:cNvPr id="36867" name="Group 3"/>
          <p:cNvGraphicFramePr>
            <a:graphicFrameLocks noGrp="1"/>
          </p:cNvGraphicFramePr>
          <p:nvPr>
            <p:ph sz="half" idx="1"/>
          </p:nvPr>
        </p:nvGraphicFramePr>
        <p:xfrm>
          <a:off x="2514600" y="1600200"/>
          <a:ext cx="4038600" cy="1828800"/>
        </p:xfrm>
        <a:graphic>
          <a:graphicData uri="http://schemas.openxmlformats.org/drawingml/2006/table">
            <a:tbl>
              <a:tblPr/>
              <a:tblGrid>
                <a:gridCol w="692150"/>
                <a:gridCol w="1627188"/>
                <a:gridCol w="1719262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abb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abb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1143000" y="36576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The Post Correspondence Problem</a:t>
            </a:r>
          </a:p>
        </p:txBody>
      </p:sp>
      <p:sp>
        <p:nvSpPr>
          <p:cNvPr id="34841" name="Text Box 25"/>
          <p:cNvSpPr txBox="1">
            <a:spLocks noChangeArrowheads="1"/>
          </p:cNvSpPr>
          <p:nvPr/>
        </p:nvSpPr>
        <p:spPr bwMode="auto">
          <a:xfrm>
            <a:off x="1143000" y="36576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34842" name="Group 26"/>
          <p:cNvGraphicFramePr>
            <a:graphicFrameLocks noGrp="1"/>
          </p:cNvGraphicFramePr>
          <p:nvPr>
            <p:ph sz="half" idx="2"/>
          </p:nvPr>
        </p:nvGraphicFramePr>
        <p:xfrm>
          <a:off x="2514600" y="1600200"/>
          <a:ext cx="4038600" cy="1862138"/>
        </p:xfrm>
        <a:graphic>
          <a:graphicData uri="http://schemas.openxmlformats.org/drawingml/2006/table">
            <a:tbl>
              <a:tblPr/>
              <a:tblGrid>
                <a:gridCol w="692150"/>
                <a:gridCol w="1627188"/>
                <a:gridCol w="1719262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List 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1101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44537"/>
          </a:xfrm>
        </p:spPr>
        <p:txBody>
          <a:bodyPr/>
          <a:lstStyle/>
          <a:p>
            <a:r>
              <a:rPr lang="en-US" sz="3200" b="1"/>
              <a:t>Can A Program Do This?</a:t>
            </a: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914400" y="1243013"/>
            <a:ext cx="777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Can we write a program to answer the following question: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1665288" y="2708275"/>
            <a:ext cx="62118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Given a PCP instance </a:t>
            </a:r>
            <a:r>
              <a:rPr lang="en-US" sz="2400" i="1" dirty="0"/>
              <a:t>P</a:t>
            </a:r>
            <a:r>
              <a:rPr lang="en-US" sz="2400" dirty="0"/>
              <a:t>, decide whether or not </a:t>
            </a:r>
            <a:r>
              <a:rPr lang="en-US" sz="2400" i="1" dirty="0"/>
              <a:t>P</a:t>
            </a:r>
            <a:r>
              <a:rPr lang="en-US" sz="2400" dirty="0"/>
              <a:t> has a solution.  Return:</a:t>
            </a: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2051050" y="4067175"/>
            <a:ext cx="371633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/>
              <a:t>True</a:t>
            </a:r>
            <a:r>
              <a:rPr lang="en-US" sz="2400"/>
              <a:t> if it does.</a:t>
            </a:r>
          </a:p>
          <a:p>
            <a:pPr>
              <a:spcBef>
                <a:spcPct val="50000"/>
              </a:spcBef>
            </a:pPr>
            <a:r>
              <a:rPr lang="en-US" sz="2400" i="1"/>
              <a:t>False</a:t>
            </a:r>
            <a:r>
              <a:rPr lang="en-US" sz="2400"/>
              <a:t> if it does not.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2312"/>
          </a:xfrm>
        </p:spPr>
        <p:txBody>
          <a:bodyPr/>
          <a:lstStyle/>
          <a:p>
            <a:r>
              <a:rPr lang="en-US" sz="3200" b="1"/>
              <a:t>What is a Program?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2312"/>
          </a:xfrm>
        </p:spPr>
        <p:txBody>
          <a:bodyPr/>
          <a:lstStyle/>
          <a:p>
            <a:r>
              <a:rPr lang="en-US" sz="3200" b="1"/>
              <a:t>What is a Program?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938213" y="1582738"/>
            <a:ext cx="7748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 procedure that can be performed by a computer.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The Post Correspondence Problem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143000" y="36576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14400" y="1219199"/>
            <a:ext cx="7753082" cy="541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A program to solve this problem:</a:t>
            </a:r>
          </a:p>
          <a:p>
            <a:pPr>
              <a:spcBef>
                <a:spcPct val="50000"/>
              </a:spcBef>
            </a:pPr>
            <a:endParaRPr lang="en-US" sz="2400" dirty="0"/>
          </a:p>
          <a:p>
            <a:r>
              <a:rPr lang="en-US" sz="2400" dirty="0"/>
              <a:t>Until a solution or a dead end is found do:</a:t>
            </a:r>
          </a:p>
          <a:p>
            <a:pPr lvl="1"/>
            <a:r>
              <a:rPr lang="en-US" sz="2400" dirty="0"/>
              <a:t>	If dead end, halt and report no. </a:t>
            </a:r>
          </a:p>
          <a:p>
            <a:pPr lvl="1"/>
            <a:r>
              <a:rPr lang="en-US" sz="2400" dirty="0"/>
              <a:t>	Generate the next candidate solution.</a:t>
            </a:r>
          </a:p>
          <a:p>
            <a:pPr lvl="1"/>
            <a:r>
              <a:rPr lang="en-US" sz="2400" dirty="0"/>
              <a:t>	Test it.  If it is a solution, halt and report yes.</a:t>
            </a:r>
          </a:p>
          <a:p>
            <a:pPr lvl="1"/>
            <a:endParaRPr lang="en-US" sz="2400" dirty="0"/>
          </a:p>
          <a:p>
            <a:r>
              <a:rPr lang="en-US" sz="2400" dirty="0"/>
              <a:t>So, if there are say 4 rows in the table, we’ll try:</a:t>
            </a:r>
          </a:p>
          <a:p>
            <a:endParaRPr lang="en-US" sz="2400" dirty="0"/>
          </a:p>
          <a:p>
            <a:r>
              <a:rPr lang="en-US" sz="2400" dirty="0"/>
              <a:t>1           2           3           4      </a:t>
            </a:r>
          </a:p>
          <a:p>
            <a:pPr>
              <a:spcBef>
                <a:spcPct val="30000"/>
              </a:spcBef>
            </a:pPr>
            <a:r>
              <a:rPr lang="en-US" sz="2400" dirty="0"/>
              <a:t>1,1       1,2        1,3       1,4      1,5       </a:t>
            </a:r>
          </a:p>
          <a:p>
            <a:pPr>
              <a:spcBef>
                <a:spcPct val="30000"/>
              </a:spcBef>
            </a:pPr>
            <a:r>
              <a:rPr lang="en-US" sz="2400" dirty="0"/>
              <a:t>2,1 ……   </a:t>
            </a:r>
          </a:p>
          <a:p>
            <a:pPr>
              <a:spcBef>
                <a:spcPct val="30000"/>
              </a:spcBef>
            </a:pPr>
            <a:r>
              <a:rPr lang="en-US" sz="2400" dirty="0"/>
              <a:t>1,1,1   ….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533400"/>
          </a:xfrm>
        </p:spPr>
        <p:txBody>
          <a:bodyPr/>
          <a:lstStyle/>
          <a:p>
            <a:r>
              <a:rPr lang="en-US" sz="3200" b="1"/>
              <a:t>Searching for the Best Move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762000" y="14478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419600" y="160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81000" y="1524000"/>
            <a:ext cx="84582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				     A</a:t>
            </a:r>
          </a:p>
          <a:p>
            <a:endParaRPr lang="en-US" sz="2400">
              <a:latin typeface="Times New Roman" pitchFamily="18" charset="0"/>
            </a:endParaRPr>
          </a:p>
          <a:p>
            <a:endParaRPr lang="en-US" sz="2400">
              <a:latin typeface="Times New Roman" pitchFamily="18" charset="0"/>
            </a:endParaRPr>
          </a:p>
          <a:p>
            <a:endParaRPr lang="en-US" sz="2400">
              <a:latin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</a:rPr>
              <a:t>	         B	  		     C  			D</a:t>
            </a:r>
          </a:p>
          <a:p>
            <a:endParaRPr lang="en-US" sz="2400">
              <a:latin typeface="Times New Roman" pitchFamily="18" charset="0"/>
            </a:endParaRPr>
          </a:p>
          <a:p>
            <a:endParaRPr lang="en-US" sz="2400">
              <a:latin typeface="Times New Roman" pitchFamily="18" charset="0"/>
            </a:endParaRPr>
          </a:p>
          <a:p>
            <a:endParaRPr lang="en-US" sz="2400">
              <a:latin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</a:rPr>
              <a:t>           E        F        G         H         I         J          K       L       M</a:t>
            </a:r>
          </a:p>
          <a:p>
            <a:r>
              <a:rPr lang="en-US" sz="2400">
                <a:latin typeface="Times New Roman" pitchFamily="18" charset="0"/>
              </a:rPr>
              <a:t>          (8)     (-6)     (0)        (0)      (2)       (5)      (-4)   (10)    (5)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62484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70104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610100" y="44577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1981200" y="30480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6781800" y="30480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37719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28194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19812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12192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 flipH="1">
            <a:off x="2133600" y="1981200"/>
            <a:ext cx="2438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>
            <a:off x="4572000" y="19812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>
            <a:off x="4572000" y="1981200"/>
            <a:ext cx="2438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91" name="Line 19"/>
          <p:cNvSpPr>
            <a:spLocks noChangeShapeType="1"/>
          </p:cNvSpPr>
          <p:nvPr/>
        </p:nvSpPr>
        <p:spPr bwMode="auto">
          <a:xfrm flipH="1">
            <a:off x="1371600" y="34290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92" name="Line 20"/>
          <p:cNvSpPr>
            <a:spLocks noChangeShapeType="1"/>
          </p:cNvSpPr>
          <p:nvPr/>
        </p:nvSpPr>
        <p:spPr bwMode="auto">
          <a:xfrm>
            <a:off x="2133600" y="3429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93" name="Line 21"/>
          <p:cNvSpPr>
            <a:spLocks noChangeShapeType="1"/>
          </p:cNvSpPr>
          <p:nvPr/>
        </p:nvSpPr>
        <p:spPr bwMode="auto">
          <a:xfrm>
            <a:off x="2133600" y="3429000"/>
            <a:ext cx="838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94" name="Line 22"/>
          <p:cNvSpPr>
            <a:spLocks noChangeShapeType="1"/>
          </p:cNvSpPr>
          <p:nvPr/>
        </p:nvSpPr>
        <p:spPr bwMode="auto">
          <a:xfrm flipH="1">
            <a:off x="3954463" y="3429000"/>
            <a:ext cx="69373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>
            <a:off x="4648200" y="3429000"/>
            <a:ext cx="1524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96" name="Line 24"/>
          <p:cNvSpPr>
            <a:spLocks noChangeShapeType="1"/>
          </p:cNvSpPr>
          <p:nvPr/>
        </p:nvSpPr>
        <p:spPr bwMode="auto">
          <a:xfrm flipH="1">
            <a:off x="6400800" y="34290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97" name="Line 25"/>
          <p:cNvSpPr>
            <a:spLocks noChangeShapeType="1"/>
          </p:cNvSpPr>
          <p:nvPr/>
        </p:nvSpPr>
        <p:spPr bwMode="auto">
          <a:xfrm>
            <a:off x="7010400" y="3429000"/>
            <a:ext cx="152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99" name="Rectangle 27"/>
          <p:cNvSpPr>
            <a:spLocks noChangeArrowheads="1"/>
          </p:cNvSpPr>
          <p:nvPr/>
        </p:nvSpPr>
        <p:spPr bwMode="auto">
          <a:xfrm>
            <a:off x="77343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5334000" y="44577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301" name="Line 29"/>
          <p:cNvSpPr>
            <a:spLocks noChangeShapeType="1"/>
          </p:cNvSpPr>
          <p:nvPr/>
        </p:nvSpPr>
        <p:spPr bwMode="auto">
          <a:xfrm>
            <a:off x="4648200" y="3429000"/>
            <a:ext cx="873125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302" name="Line 30"/>
          <p:cNvSpPr>
            <a:spLocks noChangeShapeType="1"/>
          </p:cNvSpPr>
          <p:nvPr/>
        </p:nvSpPr>
        <p:spPr bwMode="auto">
          <a:xfrm>
            <a:off x="7010400" y="3429000"/>
            <a:ext cx="911225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9612"/>
          </a:xfrm>
        </p:spPr>
        <p:txBody>
          <a:bodyPr/>
          <a:lstStyle/>
          <a:p>
            <a:r>
              <a:rPr lang="en-US" sz="3200" b="1"/>
              <a:t>Will This Work?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sz="2400"/>
              <a:t>If there is a solution: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If there is no solution: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 dirty="0"/>
              <a:t>A Tiling Problem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457200" y="4038600"/>
            <a:ext cx="2222500" cy="2209800"/>
            <a:chOff x="6400" y="2280"/>
            <a:chExt cx="3500" cy="3480"/>
          </a:xfrm>
        </p:grpSpPr>
        <p:sp>
          <p:nvSpPr>
            <p:cNvPr id="16390" name="AutoShape 6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1" name="AutoShape 7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2" name="AutoShape 8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AutoShape 9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4" name="Group 10"/>
          <p:cNvGrpSpPr>
            <a:grpSpLocks/>
          </p:cNvGrpSpPr>
          <p:nvPr/>
        </p:nvGrpSpPr>
        <p:grpSpPr bwMode="auto">
          <a:xfrm>
            <a:off x="457200" y="2590800"/>
            <a:ext cx="2222500" cy="2209800"/>
            <a:chOff x="3700" y="2260"/>
            <a:chExt cx="3500" cy="3480"/>
          </a:xfrm>
        </p:grpSpPr>
        <p:sp>
          <p:nvSpPr>
            <p:cNvPr id="16395" name="AutoShape 11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AutoShape 12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AutoShape 13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AutoShape 14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457200" y="1143000"/>
            <a:ext cx="2222500" cy="2209800"/>
            <a:chOff x="1040" y="2252"/>
            <a:chExt cx="3500" cy="3480"/>
          </a:xfrm>
        </p:grpSpPr>
        <p:sp>
          <p:nvSpPr>
            <p:cNvPr id="16400" name="AutoShape 16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AutoShape 17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AutoShape 18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AutoShape 19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 Tiling Problem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3725863" y="1212850"/>
            <a:ext cx="2222500" cy="2209800"/>
            <a:chOff x="6400" y="2280"/>
            <a:chExt cx="3500" cy="3480"/>
          </a:xfrm>
        </p:grpSpPr>
        <p:sp>
          <p:nvSpPr>
            <p:cNvPr id="17412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3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4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5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457200" y="4038600"/>
            <a:ext cx="2222500" cy="2209800"/>
            <a:chOff x="6400" y="2280"/>
            <a:chExt cx="3500" cy="3480"/>
          </a:xfrm>
        </p:grpSpPr>
        <p:sp>
          <p:nvSpPr>
            <p:cNvPr id="17419" name="AutoShape 11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AutoShape 12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AutoShape 13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AutoShape 14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23" name="Group 15"/>
          <p:cNvGrpSpPr>
            <a:grpSpLocks/>
          </p:cNvGrpSpPr>
          <p:nvPr/>
        </p:nvGrpSpPr>
        <p:grpSpPr bwMode="auto">
          <a:xfrm>
            <a:off x="457200" y="2590800"/>
            <a:ext cx="2222500" cy="2209800"/>
            <a:chOff x="3700" y="2260"/>
            <a:chExt cx="3500" cy="3480"/>
          </a:xfrm>
        </p:grpSpPr>
        <p:sp>
          <p:nvSpPr>
            <p:cNvPr id="17424" name="AutoShape 16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AutoShape 17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AutoShape 18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AutoShape 19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28" name="Group 20"/>
          <p:cNvGrpSpPr>
            <a:grpSpLocks/>
          </p:cNvGrpSpPr>
          <p:nvPr/>
        </p:nvGrpSpPr>
        <p:grpSpPr bwMode="auto">
          <a:xfrm>
            <a:off x="457200" y="1143000"/>
            <a:ext cx="2222500" cy="2209800"/>
            <a:chOff x="1040" y="2252"/>
            <a:chExt cx="3500" cy="3480"/>
          </a:xfrm>
        </p:grpSpPr>
        <p:sp>
          <p:nvSpPr>
            <p:cNvPr id="17429" name="AutoShape 21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0" name="AutoShape 22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1" name="AutoShape 23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AutoShape 24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 Tiling Problem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3725863" y="1212850"/>
            <a:ext cx="2222500" cy="2209800"/>
            <a:chOff x="6400" y="2280"/>
            <a:chExt cx="3500" cy="3480"/>
          </a:xfrm>
        </p:grpSpPr>
        <p:sp>
          <p:nvSpPr>
            <p:cNvPr id="18436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37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38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39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40" name="Group 8"/>
          <p:cNvGrpSpPr>
            <a:grpSpLocks/>
          </p:cNvGrpSpPr>
          <p:nvPr/>
        </p:nvGrpSpPr>
        <p:grpSpPr bwMode="auto">
          <a:xfrm>
            <a:off x="5041900" y="1231900"/>
            <a:ext cx="2222500" cy="2209800"/>
            <a:chOff x="3700" y="2260"/>
            <a:chExt cx="3500" cy="3480"/>
          </a:xfrm>
        </p:grpSpPr>
        <p:sp>
          <p:nvSpPr>
            <p:cNvPr id="18441" name="AutoShape 9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2" name="AutoShape 10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3" name="AutoShape 11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AutoShape 12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8447" name="Group 15"/>
          <p:cNvGrpSpPr>
            <a:grpSpLocks/>
          </p:cNvGrpSpPr>
          <p:nvPr/>
        </p:nvGrpSpPr>
        <p:grpSpPr bwMode="auto">
          <a:xfrm>
            <a:off x="457200" y="4038600"/>
            <a:ext cx="2222500" cy="2209800"/>
            <a:chOff x="6400" y="2280"/>
            <a:chExt cx="3500" cy="3480"/>
          </a:xfrm>
        </p:grpSpPr>
        <p:sp>
          <p:nvSpPr>
            <p:cNvPr id="18448" name="AutoShape 16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AutoShape 17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AutoShape 18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AutoShape 19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57200" y="2590800"/>
            <a:ext cx="2222500" cy="2209800"/>
            <a:chOff x="3700" y="2260"/>
            <a:chExt cx="3500" cy="3480"/>
          </a:xfrm>
        </p:grpSpPr>
        <p:sp>
          <p:nvSpPr>
            <p:cNvPr id="18453" name="AutoShape 21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AutoShape 22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AutoShape 23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AutoShape 24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57" name="Group 25"/>
          <p:cNvGrpSpPr>
            <a:grpSpLocks/>
          </p:cNvGrpSpPr>
          <p:nvPr/>
        </p:nvGrpSpPr>
        <p:grpSpPr bwMode="auto">
          <a:xfrm>
            <a:off x="457200" y="1143000"/>
            <a:ext cx="2222500" cy="2209800"/>
            <a:chOff x="1040" y="2252"/>
            <a:chExt cx="3500" cy="3480"/>
          </a:xfrm>
        </p:grpSpPr>
        <p:sp>
          <p:nvSpPr>
            <p:cNvPr id="18458" name="AutoShape 26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AutoShape 28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AutoShape 29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63" name="Rectangle 31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 Tiling Problem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725863" y="1212850"/>
            <a:ext cx="2222500" cy="2209800"/>
            <a:chOff x="6400" y="2280"/>
            <a:chExt cx="3500" cy="3480"/>
          </a:xfrm>
        </p:grpSpPr>
        <p:sp>
          <p:nvSpPr>
            <p:cNvPr id="19460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3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5041900" y="1231900"/>
            <a:ext cx="2222500" cy="2209800"/>
            <a:chOff x="3700" y="2260"/>
            <a:chExt cx="3500" cy="3480"/>
          </a:xfrm>
        </p:grpSpPr>
        <p:sp>
          <p:nvSpPr>
            <p:cNvPr id="19465" name="AutoShape 9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AutoShape 10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AutoShape 11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AutoShape 12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9" name="Group 13"/>
          <p:cNvGrpSpPr>
            <a:grpSpLocks/>
          </p:cNvGrpSpPr>
          <p:nvPr/>
        </p:nvGrpSpPr>
        <p:grpSpPr bwMode="auto">
          <a:xfrm>
            <a:off x="3721100" y="2474913"/>
            <a:ext cx="2222500" cy="2209800"/>
            <a:chOff x="1040" y="2252"/>
            <a:chExt cx="3500" cy="3480"/>
          </a:xfrm>
        </p:grpSpPr>
        <p:sp>
          <p:nvSpPr>
            <p:cNvPr id="19470" name="AutoShape 14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AutoShape 15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AutoShape 16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AutoShape 17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9476" name="Group 20"/>
          <p:cNvGrpSpPr>
            <a:grpSpLocks/>
          </p:cNvGrpSpPr>
          <p:nvPr/>
        </p:nvGrpSpPr>
        <p:grpSpPr bwMode="auto">
          <a:xfrm>
            <a:off x="457200" y="4038600"/>
            <a:ext cx="2222500" cy="2209800"/>
            <a:chOff x="6400" y="2280"/>
            <a:chExt cx="3500" cy="3480"/>
          </a:xfrm>
        </p:grpSpPr>
        <p:sp>
          <p:nvSpPr>
            <p:cNvPr id="19477" name="AutoShape 21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AutoShape 22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AutoShape 23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AutoShape 24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1" name="Group 25"/>
          <p:cNvGrpSpPr>
            <a:grpSpLocks/>
          </p:cNvGrpSpPr>
          <p:nvPr/>
        </p:nvGrpSpPr>
        <p:grpSpPr bwMode="auto">
          <a:xfrm>
            <a:off x="457200" y="2590800"/>
            <a:ext cx="2222500" cy="2209800"/>
            <a:chOff x="3700" y="2260"/>
            <a:chExt cx="3500" cy="3480"/>
          </a:xfrm>
        </p:grpSpPr>
        <p:sp>
          <p:nvSpPr>
            <p:cNvPr id="19482" name="AutoShape 26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AutoShape 27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AutoShape 28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AutoShape 29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6" name="Group 30"/>
          <p:cNvGrpSpPr>
            <a:grpSpLocks/>
          </p:cNvGrpSpPr>
          <p:nvPr/>
        </p:nvGrpSpPr>
        <p:grpSpPr bwMode="auto">
          <a:xfrm>
            <a:off x="457200" y="1143000"/>
            <a:ext cx="2222500" cy="2209800"/>
            <a:chOff x="1040" y="2252"/>
            <a:chExt cx="3500" cy="3480"/>
          </a:xfrm>
        </p:grpSpPr>
        <p:sp>
          <p:nvSpPr>
            <p:cNvPr id="19487" name="AutoShape 31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AutoShape 32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AutoShape 33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AutoShape 34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91" name="Rectangle 35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92" name="Rectangle 36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 Tiling Problem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5029200" y="2479675"/>
            <a:ext cx="2222500" cy="2209800"/>
            <a:chOff x="6400" y="2280"/>
            <a:chExt cx="3500" cy="3480"/>
          </a:xfrm>
        </p:grpSpPr>
        <p:sp>
          <p:nvSpPr>
            <p:cNvPr id="20484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5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7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8" name="Group 8"/>
          <p:cNvGrpSpPr>
            <a:grpSpLocks/>
          </p:cNvGrpSpPr>
          <p:nvPr/>
        </p:nvGrpSpPr>
        <p:grpSpPr bwMode="auto">
          <a:xfrm>
            <a:off x="3725863" y="1212850"/>
            <a:ext cx="2222500" cy="2209800"/>
            <a:chOff x="6400" y="2280"/>
            <a:chExt cx="3500" cy="3480"/>
          </a:xfrm>
        </p:grpSpPr>
        <p:sp>
          <p:nvSpPr>
            <p:cNvPr id="20489" name="AutoShape 9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AutoShape 10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AutoShape 11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AutoShape 12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93" name="Group 13"/>
          <p:cNvGrpSpPr>
            <a:grpSpLocks/>
          </p:cNvGrpSpPr>
          <p:nvPr/>
        </p:nvGrpSpPr>
        <p:grpSpPr bwMode="auto">
          <a:xfrm>
            <a:off x="5041900" y="1231900"/>
            <a:ext cx="2222500" cy="2209800"/>
            <a:chOff x="3700" y="2260"/>
            <a:chExt cx="3500" cy="3480"/>
          </a:xfrm>
        </p:grpSpPr>
        <p:sp>
          <p:nvSpPr>
            <p:cNvPr id="20494" name="AutoShape 1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AutoShape 1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AutoShape 1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AutoShape 1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98" name="Group 18"/>
          <p:cNvGrpSpPr>
            <a:grpSpLocks/>
          </p:cNvGrpSpPr>
          <p:nvPr/>
        </p:nvGrpSpPr>
        <p:grpSpPr bwMode="auto">
          <a:xfrm>
            <a:off x="3721100" y="2474913"/>
            <a:ext cx="2222500" cy="2209800"/>
            <a:chOff x="1040" y="2252"/>
            <a:chExt cx="3500" cy="3480"/>
          </a:xfrm>
        </p:grpSpPr>
        <p:sp>
          <p:nvSpPr>
            <p:cNvPr id="20499" name="AutoShape 19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AutoShape 20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AutoShape 21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AutoShape 22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0505" name="Group 25"/>
          <p:cNvGrpSpPr>
            <a:grpSpLocks/>
          </p:cNvGrpSpPr>
          <p:nvPr/>
        </p:nvGrpSpPr>
        <p:grpSpPr bwMode="auto">
          <a:xfrm>
            <a:off x="457200" y="4038600"/>
            <a:ext cx="2222500" cy="2209800"/>
            <a:chOff x="6400" y="2280"/>
            <a:chExt cx="3500" cy="3480"/>
          </a:xfrm>
        </p:grpSpPr>
        <p:sp>
          <p:nvSpPr>
            <p:cNvPr id="20506" name="AutoShape 26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AutoShape 27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AutoShape 28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AutoShape 29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10" name="Group 30"/>
          <p:cNvGrpSpPr>
            <a:grpSpLocks/>
          </p:cNvGrpSpPr>
          <p:nvPr/>
        </p:nvGrpSpPr>
        <p:grpSpPr bwMode="auto">
          <a:xfrm>
            <a:off x="457200" y="2590800"/>
            <a:ext cx="2222500" cy="2209800"/>
            <a:chOff x="3700" y="2260"/>
            <a:chExt cx="3500" cy="3480"/>
          </a:xfrm>
        </p:grpSpPr>
        <p:sp>
          <p:nvSpPr>
            <p:cNvPr id="20511" name="AutoShape 31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AutoShape 32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AutoShape 33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AutoShape 34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15" name="Group 35"/>
          <p:cNvGrpSpPr>
            <a:grpSpLocks/>
          </p:cNvGrpSpPr>
          <p:nvPr/>
        </p:nvGrpSpPr>
        <p:grpSpPr bwMode="auto">
          <a:xfrm>
            <a:off x="457200" y="1143000"/>
            <a:ext cx="2222500" cy="2209800"/>
            <a:chOff x="1040" y="2252"/>
            <a:chExt cx="3500" cy="3480"/>
          </a:xfrm>
        </p:grpSpPr>
        <p:sp>
          <p:nvSpPr>
            <p:cNvPr id="20516" name="AutoShape 36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AutoShape 37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AutoShape 38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AutoShape 39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20" name="Rectangle 40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21" name="Rectangle 41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 Tiling Problem</a:t>
            </a:r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5029200" y="2479675"/>
            <a:ext cx="2222500" cy="2209800"/>
            <a:chOff x="6400" y="2280"/>
            <a:chExt cx="3500" cy="3480"/>
          </a:xfrm>
        </p:grpSpPr>
        <p:sp>
          <p:nvSpPr>
            <p:cNvPr id="21508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9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0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1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12" name="Group 8"/>
          <p:cNvGrpSpPr>
            <a:grpSpLocks/>
          </p:cNvGrpSpPr>
          <p:nvPr/>
        </p:nvGrpSpPr>
        <p:grpSpPr bwMode="auto">
          <a:xfrm>
            <a:off x="3725863" y="1212850"/>
            <a:ext cx="2222500" cy="2209800"/>
            <a:chOff x="6400" y="2280"/>
            <a:chExt cx="3500" cy="3480"/>
          </a:xfrm>
        </p:grpSpPr>
        <p:sp>
          <p:nvSpPr>
            <p:cNvPr id="21513" name="AutoShape 9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AutoShape 10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AutoShape 11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AutoShape 12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17" name="Group 13"/>
          <p:cNvGrpSpPr>
            <a:grpSpLocks/>
          </p:cNvGrpSpPr>
          <p:nvPr/>
        </p:nvGrpSpPr>
        <p:grpSpPr bwMode="auto">
          <a:xfrm>
            <a:off x="5041900" y="1231900"/>
            <a:ext cx="2222500" cy="2209800"/>
            <a:chOff x="3700" y="2260"/>
            <a:chExt cx="3500" cy="3480"/>
          </a:xfrm>
        </p:grpSpPr>
        <p:sp>
          <p:nvSpPr>
            <p:cNvPr id="21518" name="AutoShape 1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AutoShape 1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AutoShape 1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AutoShape 1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22" name="Group 18"/>
          <p:cNvGrpSpPr>
            <a:grpSpLocks/>
          </p:cNvGrpSpPr>
          <p:nvPr/>
        </p:nvGrpSpPr>
        <p:grpSpPr bwMode="auto">
          <a:xfrm>
            <a:off x="3721100" y="2474913"/>
            <a:ext cx="2222500" cy="2209800"/>
            <a:chOff x="1040" y="2252"/>
            <a:chExt cx="3500" cy="3480"/>
          </a:xfrm>
        </p:grpSpPr>
        <p:sp>
          <p:nvSpPr>
            <p:cNvPr id="21523" name="AutoShape 19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AutoShape 20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AutoShape 21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AutoShape 22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27" name="Group 23"/>
          <p:cNvGrpSpPr>
            <a:grpSpLocks/>
          </p:cNvGrpSpPr>
          <p:nvPr/>
        </p:nvGrpSpPr>
        <p:grpSpPr bwMode="auto">
          <a:xfrm>
            <a:off x="6350000" y="1227138"/>
            <a:ext cx="2222500" cy="2209800"/>
            <a:chOff x="1040" y="2252"/>
            <a:chExt cx="3500" cy="3480"/>
          </a:xfrm>
        </p:grpSpPr>
        <p:sp>
          <p:nvSpPr>
            <p:cNvPr id="21528" name="AutoShape 24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AutoShape 25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AutoShape 26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AutoShape 27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33" name="Rectangle 29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1534" name="Group 30"/>
          <p:cNvGrpSpPr>
            <a:grpSpLocks/>
          </p:cNvGrpSpPr>
          <p:nvPr/>
        </p:nvGrpSpPr>
        <p:grpSpPr bwMode="auto">
          <a:xfrm>
            <a:off x="457200" y="4038600"/>
            <a:ext cx="2222500" cy="2209800"/>
            <a:chOff x="6400" y="2280"/>
            <a:chExt cx="3500" cy="3480"/>
          </a:xfrm>
        </p:grpSpPr>
        <p:sp>
          <p:nvSpPr>
            <p:cNvPr id="21535" name="AutoShape 31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AutoShape 32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AutoShape 33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AutoShape 34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39" name="Group 35"/>
          <p:cNvGrpSpPr>
            <a:grpSpLocks/>
          </p:cNvGrpSpPr>
          <p:nvPr/>
        </p:nvGrpSpPr>
        <p:grpSpPr bwMode="auto">
          <a:xfrm>
            <a:off x="457200" y="2590800"/>
            <a:ext cx="2222500" cy="2209800"/>
            <a:chOff x="3700" y="2260"/>
            <a:chExt cx="3500" cy="3480"/>
          </a:xfrm>
        </p:grpSpPr>
        <p:sp>
          <p:nvSpPr>
            <p:cNvPr id="21540" name="AutoShape 36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AutoShape 37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AutoShape 38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AutoShape 39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44" name="Group 40"/>
          <p:cNvGrpSpPr>
            <a:grpSpLocks/>
          </p:cNvGrpSpPr>
          <p:nvPr/>
        </p:nvGrpSpPr>
        <p:grpSpPr bwMode="auto">
          <a:xfrm>
            <a:off x="457200" y="1143000"/>
            <a:ext cx="2222500" cy="2209800"/>
            <a:chOff x="1040" y="2252"/>
            <a:chExt cx="3500" cy="3480"/>
          </a:xfrm>
        </p:grpSpPr>
        <p:sp>
          <p:nvSpPr>
            <p:cNvPr id="21545" name="AutoShape 41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AutoShape 42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AutoShape 43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AutoShape 44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49" name="Rectangle 45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50" name="Rectangle 46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 Tiling Problem</a:t>
            </a:r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5029200" y="2479675"/>
            <a:ext cx="2222500" cy="2209800"/>
            <a:chOff x="6400" y="2280"/>
            <a:chExt cx="3500" cy="3480"/>
          </a:xfrm>
        </p:grpSpPr>
        <p:sp>
          <p:nvSpPr>
            <p:cNvPr id="22532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3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4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5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3725863" y="1212850"/>
            <a:ext cx="2222500" cy="2209800"/>
            <a:chOff x="6400" y="2280"/>
            <a:chExt cx="3500" cy="3480"/>
          </a:xfrm>
        </p:grpSpPr>
        <p:sp>
          <p:nvSpPr>
            <p:cNvPr id="22537" name="AutoShape 9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AutoShape 10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AutoShape 11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AutoShape 12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1" name="Group 13"/>
          <p:cNvGrpSpPr>
            <a:grpSpLocks/>
          </p:cNvGrpSpPr>
          <p:nvPr/>
        </p:nvGrpSpPr>
        <p:grpSpPr bwMode="auto">
          <a:xfrm>
            <a:off x="5041900" y="1231900"/>
            <a:ext cx="2222500" cy="2209800"/>
            <a:chOff x="3700" y="2260"/>
            <a:chExt cx="3500" cy="3480"/>
          </a:xfrm>
        </p:grpSpPr>
        <p:sp>
          <p:nvSpPr>
            <p:cNvPr id="22542" name="AutoShape 1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AutoShape 1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AutoShape 1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AutoShape 1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6" name="Group 18"/>
          <p:cNvGrpSpPr>
            <a:grpSpLocks/>
          </p:cNvGrpSpPr>
          <p:nvPr/>
        </p:nvGrpSpPr>
        <p:grpSpPr bwMode="auto">
          <a:xfrm>
            <a:off x="6350000" y="2479675"/>
            <a:ext cx="2222500" cy="2209800"/>
            <a:chOff x="3700" y="2260"/>
            <a:chExt cx="3500" cy="3480"/>
          </a:xfrm>
        </p:grpSpPr>
        <p:sp>
          <p:nvSpPr>
            <p:cNvPr id="22547" name="AutoShape 19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AutoShape 20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AutoShape 21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AutoShape 22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1" name="Group 23"/>
          <p:cNvGrpSpPr>
            <a:grpSpLocks/>
          </p:cNvGrpSpPr>
          <p:nvPr/>
        </p:nvGrpSpPr>
        <p:grpSpPr bwMode="auto">
          <a:xfrm>
            <a:off x="3721100" y="2474913"/>
            <a:ext cx="2222500" cy="2209800"/>
            <a:chOff x="1040" y="2252"/>
            <a:chExt cx="3500" cy="3480"/>
          </a:xfrm>
        </p:grpSpPr>
        <p:sp>
          <p:nvSpPr>
            <p:cNvPr id="22552" name="AutoShape 24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AutoShape 25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AutoShape 26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AutoShape 27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6" name="Group 28"/>
          <p:cNvGrpSpPr>
            <a:grpSpLocks/>
          </p:cNvGrpSpPr>
          <p:nvPr/>
        </p:nvGrpSpPr>
        <p:grpSpPr bwMode="auto">
          <a:xfrm>
            <a:off x="6350000" y="1227138"/>
            <a:ext cx="2222500" cy="2209800"/>
            <a:chOff x="1040" y="2252"/>
            <a:chExt cx="3500" cy="3480"/>
          </a:xfrm>
        </p:grpSpPr>
        <p:sp>
          <p:nvSpPr>
            <p:cNvPr id="22557" name="AutoShape 29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AutoShape 30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AutoShape 31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AutoShape 32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61" name="Rectangle 33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62" name="Rectangle 34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2563" name="Group 35"/>
          <p:cNvGrpSpPr>
            <a:grpSpLocks/>
          </p:cNvGrpSpPr>
          <p:nvPr/>
        </p:nvGrpSpPr>
        <p:grpSpPr bwMode="auto">
          <a:xfrm>
            <a:off x="457200" y="4038600"/>
            <a:ext cx="2222500" cy="2209800"/>
            <a:chOff x="6400" y="2280"/>
            <a:chExt cx="3500" cy="3480"/>
          </a:xfrm>
        </p:grpSpPr>
        <p:sp>
          <p:nvSpPr>
            <p:cNvPr id="22564" name="AutoShape 36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AutoShape 37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AutoShape 38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AutoShape 39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68" name="Group 40"/>
          <p:cNvGrpSpPr>
            <a:grpSpLocks/>
          </p:cNvGrpSpPr>
          <p:nvPr/>
        </p:nvGrpSpPr>
        <p:grpSpPr bwMode="auto">
          <a:xfrm>
            <a:off x="457200" y="2590800"/>
            <a:ext cx="2222500" cy="2209800"/>
            <a:chOff x="3700" y="2260"/>
            <a:chExt cx="3500" cy="3480"/>
          </a:xfrm>
        </p:grpSpPr>
        <p:sp>
          <p:nvSpPr>
            <p:cNvPr id="22569" name="AutoShape 41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AutoShape 42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AutoShape 43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2" name="AutoShape 44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73" name="Group 45"/>
          <p:cNvGrpSpPr>
            <a:grpSpLocks/>
          </p:cNvGrpSpPr>
          <p:nvPr/>
        </p:nvGrpSpPr>
        <p:grpSpPr bwMode="auto">
          <a:xfrm>
            <a:off x="457200" y="1143000"/>
            <a:ext cx="2222500" cy="2209800"/>
            <a:chOff x="1040" y="2252"/>
            <a:chExt cx="3500" cy="3480"/>
          </a:xfrm>
        </p:grpSpPr>
        <p:sp>
          <p:nvSpPr>
            <p:cNvPr id="22574" name="AutoShape 46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AutoShape 47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6" name="AutoShape 48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AutoShape 49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78" name="Rectangle 50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79" name="Rectangle 51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 Tiling Problem</a:t>
            </a:r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5029200" y="2479675"/>
            <a:ext cx="2222500" cy="2209800"/>
            <a:chOff x="6400" y="2280"/>
            <a:chExt cx="3500" cy="3480"/>
          </a:xfrm>
        </p:grpSpPr>
        <p:sp>
          <p:nvSpPr>
            <p:cNvPr id="23556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7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8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3725863" y="1212850"/>
            <a:ext cx="2222500" cy="2209800"/>
            <a:chOff x="6400" y="2280"/>
            <a:chExt cx="3500" cy="3480"/>
          </a:xfrm>
        </p:grpSpPr>
        <p:sp>
          <p:nvSpPr>
            <p:cNvPr id="23561" name="AutoShape 9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AutoShape 10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AutoShape 11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4" name="AutoShape 12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5041900" y="1231900"/>
            <a:ext cx="2222500" cy="2209800"/>
            <a:chOff x="3700" y="2260"/>
            <a:chExt cx="3500" cy="3480"/>
          </a:xfrm>
        </p:grpSpPr>
        <p:sp>
          <p:nvSpPr>
            <p:cNvPr id="23566" name="AutoShape 1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AutoShape 1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AutoShape 1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AutoShape 1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0" name="Group 18"/>
          <p:cNvGrpSpPr>
            <a:grpSpLocks/>
          </p:cNvGrpSpPr>
          <p:nvPr/>
        </p:nvGrpSpPr>
        <p:grpSpPr bwMode="auto">
          <a:xfrm>
            <a:off x="6350000" y="2479675"/>
            <a:ext cx="2222500" cy="2209800"/>
            <a:chOff x="3700" y="2260"/>
            <a:chExt cx="3500" cy="3480"/>
          </a:xfrm>
        </p:grpSpPr>
        <p:sp>
          <p:nvSpPr>
            <p:cNvPr id="23571" name="AutoShape 19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2" name="AutoShape 20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3" name="AutoShape 21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AutoShape 22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3721100" y="2474913"/>
            <a:ext cx="2222500" cy="2209800"/>
            <a:chOff x="1040" y="2252"/>
            <a:chExt cx="3500" cy="3480"/>
          </a:xfrm>
        </p:grpSpPr>
        <p:sp>
          <p:nvSpPr>
            <p:cNvPr id="23576" name="AutoShape 24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AutoShape 25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AutoShape 26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AutoShape 27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80" name="Group 28"/>
          <p:cNvGrpSpPr>
            <a:grpSpLocks/>
          </p:cNvGrpSpPr>
          <p:nvPr/>
        </p:nvGrpSpPr>
        <p:grpSpPr bwMode="auto">
          <a:xfrm>
            <a:off x="3721100" y="3738563"/>
            <a:ext cx="2222500" cy="2209800"/>
            <a:chOff x="3700" y="2260"/>
            <a:chExt cx="3500" cy="3480"/>
          </a:xfrm>
        </p:grpSpPr>
        <p:sp>
          <p:nvSpPr>
            <p:cNvPr id="23581" name="AutoShape 29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2" name="AutoShape 30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AutoShape 31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AutoShape 32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85" name="Group 33"/>
          <p:cNvGrpSpPr>
            <a:grpSpLocks/>
          </p:cNvGrpSpPr>
          <p:nvPr/>
        </p:nvGrpSpPr>
        <p:grpSpPr bwMode="auto">
          <a:xfrm>
            <a:off x="6350000" y="1227138"/>
            <a:ext cx="2222500" cy="2209800"/>
            <a:chOff x="1040" y="2252"/>
            <a:chExt cx="3500" cy="3480"/>
          </a:xfrm>
        </p:grpSpPr>
        <p:sp>
          <p:nvSpPr>
            <p:cNvPr id="23586" name="AutoShape 34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7" name="AutoShape 35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AutoShape 36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AutoShape 37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90" name="Rectangle 38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91" name="Rectangle 39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3592" name="Group 40"/>
          <p:cNvGrpSpPr>
            <a:grpSpLocks/>
          </p:cNvGrpSpPr>
          <p:nvPr/>
        </p:nvGrpSpPr>
        <p:grpSpPr bwMode="auto">
          <a:xfrm>
            <a:off x="457200" y="4038600"/>
            <a:ext cx="2222500" cy="2209800"/>
            <a:chOff x="6400" y="2280"/>
            <a:chExt cx="3500" cy="3480"/>
          </a:xfrm>
        </p:grpSpPr>
        <p:sp>
          <p:nvSpPr>
            <p:cNvPr id="23593" name="AutoShape 41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4" name="AutoShape 42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AutoShape 43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6" name="AutoShape 44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97" name="Group 45"/>
          <p:cNvGrpSpPr>
            <a:grpSpLocks/>
          </p:cNvGrpSpPr>
          <p:nvPr/>
        </p:nvGrpSpPr>
        <p:grpSpPr bwMode="auto">
          <a:xfrm>
            <a:off x="457200" y="2590800"/>
            <a:ext cx="2222500" cy="2209800"/>
            <a:chOff x="3700" y="2260"/>
            <a:chExt cx="3500" cy="3480"/>
          </a:xfrm>
        </p:grpSpPr>
        <p:sp>
          <p:nvSpPr>
            <p:cNvPr id="23598" name="AutoShape 46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9" name="AutoShape 47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0" name="AutoShape 48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1" name="AutoShape 49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602" name="Group 50"/>
          <p:cNvGrpSpPr>
            <a:grpSpLocks/>
          </p:cNvGrpSpPr>
          <p:nvPr/>
        </p:nvGrpSpPr>
        <p:grpSpPr bwMode="auto">
          <a:xfrm>
            <a:off x="457200" y="1143000"/>
            <a:ext cx="2222500" cy="2209800"/>
            <a:chOff x="1040" y="2252"/>
            <a:chExt cx="3500" cy="3480"/>
          </a:xfrm>
        </p:grpSpPr>
        <p:sp>
          <p:nvSpPr>
            <p:cNvPr id="23603" name="AutoShape 51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4" name="AutoShape 52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5" name="AutoShape 53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6" name="AutoShape 54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07" name="Rectangle 55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608" name="Rectangle 56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 Tiling Problem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029200" y="2479675"/>
            <a:ext cx="2222500" cy="2209800"/>
            <a:chOff x="6400" y="2280"/>
            <a:chExt cx="3500" cy="3480"/>
          </a:xfrm>
        </p:grpSpPr>
        <p:sp>
          <p:nvSpPr>
            <p:cNvPr id="24580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1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3725863" y="1212850"/>
            <a:ext cx="2222500" cy="2209800"/>
            <a:chOff x="6400" y="2280"/>
            <a:chExt cx="3500" cy="3480"/>
          </a:xfrm>
        </p:grpSpPr>
        <p:sp>
          <p:nvSpPr>
            <p:cNvPr id="24585" name="AutoShape 9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6" name="AutoShape 10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AutoShape 11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AutoShape 12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9" name="Group 13"/>
          <p:cNvGrpSpPr>
            <a:grpSpLocks/>
          </p:cNvGrpSpPr>
          <p:nvPr/>
        </p:nvGrpSpPr>
        <p:grpSpPr bwMode="auto">
          <a:xfrm>
            <a:off x="5041900" y="1231900"/>
            <a:ext cx="2222500" cy="2209800"/>
            <a:chOff x="3700" y="2260"/>
            <a:chExt cx="3500" cy="3480"/>
          </a:xfrm>
        </p:grpSpPr>
        <p:sp>
          <p:nvSpPr>
            <p:cNvPr id="24590" name="AutoShape 1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AutoShape 1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AutoShape 1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AutoShape 1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4" name="Group 18"/>
          <p:cNvGrpSpPr>
            <a:grpSpLocks/>
          </p:cNvGrpSpPr>
          <p:nvPr/>
        </p:nvGrpSpPr>
        <p:grpSpPr bwMode="auto">
          <a:xfrm>
            <a:off x="6350000" y="2479675"/>
            <a:ext cx="2222500" cy="2209800"/>
            <a:chOff x="3700" y="2260"/>
            <a:chExt cx="3500" cy="3480"/>
          </a:xfrm>
        </p:grpSpPr>
        <p:sp>
          <p:nvSpPr>
            <p:cNvPr id="24595" name="AutoShape 19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6" name="AutoShape 20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AutoShape 21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AutoShape 22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9" name="Group 23"/>
          <p:cNvGrpSpPr>
            <a:grpSpLocks/>
          </p:cNvGrpSpPr>
          <p:nvPr/>
        </p:nvGrpSpPr>
        <p:grpSpPr bwMode="auto">
          <a:xfrm>
            <a:off x="3721100" y="2474913"/>
            <a:ext cx="2222500" cy="2209800"/>
            <a:chOff x="1040" y="2252"/>
            <a:chExt cx="3500" cy="3480"/>
          </a:xfrm>
        </p:grpSpPr>
        <p:sp>
          <p:nvSpPr>
            <p:cNvPr id="24600" name="AutoShape 24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AutoShape 25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2" name="AutoShape 26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3" name="AutoShape 27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4" name="Group 28"/>
          <p:cNvGrpSpPr>
            <a:grpSpLocks/>
          </p:cNvGrpSpPr>
          <p:nvPr/>
        </p:nvGrpSpPr>
        <p:grpSpPr bwMode="auto">
          <a:xfrm>
            <a:off x="3721100" y="3738563"/>
            <a:ext cx="2222500" cy="2209800"/>
            <a:chOff x="3700" y="2260"/>
            <a:chExt cx="3500" cy="3480"/>
          </a:xfrm>
        </p:grpSpPr>
        <p:sp>
          <p:nvSpPr>
            <p:cNvPr id="24605" name="AutoShape 29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AutoShape 30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AutoShape 31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AutoShape 32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9" name="Group 33"/>
          <p:cNvGrpSpPr>
            <a:grpSpLocks/>
          </p:cNvGrpSpPr>
          <p:nvPr/>
        </p:nvGrpSpPr>
        <p:grpSpPr bwMode="auto">
          <a:xfrm>
            <a:off x="5029200" y="3733800"/>
            <a:ext cx="2222500" cy="2209800"/>
            <a:chOff x="1040" y="2252"/>
            <a:chExt cx="3500" cy="3480"/>
          </a:xfrm>
        </p:grpSpPr>
        <p:sp>
          <p:nvSpPr>
            <p:cNvPr id="24610" name="AutoShape 34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AutoShape 35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AutoShape 36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AutoShape 37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14" name="Group 38"/>
          <p:cNvGrpSpPr>
            <a:grpSpLocks/>
          </p:cNvGrpSpPr>
          <p:nvPr/>
        </p:nvGrpSpPr>
        <p:grpSpPr bwMode="auto">
          <a:xfrm>
            <a:off x="6350000" y="1227138"/>
            <a:ext cx="2222500" cy="2209800"/>
            <a:chOff x="1040" y="2252"/>
            <a:chExt cx="3500" cy="3480"/>
          </a:xfrm>
        </p:grpSpPr>
        <p:sp>
          <p:nvSpPr>
            <p:cNvPr id="24615" name="AutoShape 39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AutoShape 40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AutoShape 41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8" name="AutoShape 42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19" name="Rectangle 43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620" name="Rectangle 44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4621" name="Group 45"/>
          <p:cNvGrpSpPr>
            <a:grpSpLocks/>
          </p:cNvGrpSpPr>
          <p:nvPr/>
        </p:nvGrpSpPr>
        <p:grpSpPr bwMode="auto">
          <a:xfrm>
            <a:off x="457200" y="4038600"/>
            <a:ext cx="2222500" cy="2209800"/>
            <a:chOff x="6400" y="2280"/>
            <a:chExt cx="3500" cy="3480"/>
          </a:xfrm>
        </p:grpSpPr>
        <p:sp>
          <p:nvSpPr>
            <p:cNvPr id="24622" name="AutoShape 46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AutoShape 47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AutoShape 48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AutoShape 49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26" name="Group 50"/>
          <p:cNvGrpSpPr>
            <a:grpSpLocks/>
          </p:cNvGrpSpPr>
          <p:nvPr/>
        </p:nvGrpSpPr>
        <p:grpSpPr bwMode="auto">
          <a:xfrm>
            <a:off x="457200" y="2590800"/>
            <a:ext cx="2222500" cy="2209800"/>
            <a:chOff x="3700" y="2260"/>
            <a:chExt cx="3500" cy="3480"/>
          </a:xfrm>
        </p:grpSpPr>
        <p:sp>
          <p:nvSpPr>
            <p:cNvPr id="24627" name="AutoShape 51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8" name="AutoShape 52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9" name="AutoShape 53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0" name="AutoShape 54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31" name="Group 55"/>
          <p:cNvGrpSpPr>
            <a:grpSpLocks/>
          </p:cNvGrpSpPr>
          <p:nvPr/>
        </p:nvGrpSpPr>
        <p:grpSpPr bwMode="auto">
          <a:xfrm>
            <a:off x="457200" y="1143000"/>
            <a:ext cx="2222500" cy="2209800"/>
            <a:chOff x="1040" y="2252"/>
            <a:chExt cx="3500" cy="3480"/>
          </a:xfrm>
        </p:grpSpPr>
        <p:sp>
          <p:nvSpPr>
            <p:cNvPr id="24632" name="AutoShape 56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3" name="AutoShape 57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AutoShape 58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5" name="AutoShape 59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36" name="Rectangle 60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637" name="Rectangle 61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How Much Computation Does it Take?</a:t>
            </a:r>
          </a:p>
        </p:txBody>
      </p:sp>
      <p:pic>
        <p:nvPicPr>
          <p:cNvPr id="58371" name="Picture 3" descr="Figure 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338" y="1133475"/>
            <a:ext cx="6445250" cy="3176588"/>
          </a:xfrm>
          <a:prstGeom prst="rect">
            <a:avLst/>
          </a:prstGeom>
          <a:noFill/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001713" y="4548188"/>
            <a:ext cx="7685087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Middle game branching factor  </a:t>
            </a:r>
            <a:r>
              <a:rPr lang="en-US">
                <a:sym typeface="Symbol" pitchFamily="18" charset="2"/>
              </a:rPr>
              <a:t></a:t>
            </a:r>
            <a:r>
              <a:rPr lang="en-US"/>
              <a:t> 35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Lookahead required to play master level chess  </a:t>
            </a:r>
            <a:r>
              <a:rPr lang="en-US">
                <a:sym typeface="Symbol" pitchFamily="18" charset="2"/>
              </a:rPr>
              <a:t></a:t>
            </a:r>
            <a:r>
              <a:rPr lang="en-US"/>
              <a:t> 8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35</a:t>
            </a:r>
            <a:r>
              <a:rPr lang="en-US" baseline="30000"/>
              <a:t>8</a:t>
            </a:r>
            <a:r>
              <a:rPr lang="en-US"/>
              <a:t>   </a:t>
            </a:r>
            <a:r>
              <a:rPr lang="en-US">
                <a:sym typeface="Symbol" pitchFamily="18" charset="2"/>
              </a:rPr>
              <a:t> 				</a:t>
            </a:r>
            <a:endParaRPr lang="en-US">
              <a:latin typeface="Courier New" pitchFamily="49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A Tiling Problem</a:t>
            </a: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5029200" y="2479675"/>
            <a:ext cx="2222500" cy="2209800"/>
            <a:chOff x="6400" y="2280"/>
            <a:chExt cx="3500" cy="3480"/>
          </a:xfrm>
        </p:grpSpPr>
        <p:sp>
          <p:nvSpPr>
            <p:cNvPr id="25604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5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3725863" y="1212850"/>
            <a:ext cx="2222500" cy="2209800"/>
            <a:chOff x="6400" y="2280"/>
            <a:chExt cx="3500" cy="3480"/>
          </a:xfrm>
        </p:grpSpPr>
        <p:sp>
          <p:nvSpPr>
            <p:cNvPr id="25609" name="AutoShape 9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AutoShape 10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AutoShape 11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AutoShape 12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3" name="Group 13"/>
          <p:cNvGrpSpPr>
            <a:grpSpLocks/>
          </p:cNvGrpSpPr>
          <p:nvPr/>
        </p:nvGrpSpPr>
        <p:grpSpPr bwMode="auto">
          <a:xfrm>
            <a:off x="6350000" y="3738563"/>
            <a:ext cx="2222500" cy="2209800"/>
            <a:chOff x="6400" y="2280"/>
            <a:chExt cx="3500" cy="3480"/>
          </a:xfrm>
        </p:grpSpPr>
        <p:sp>
          <p:nvSpPr>
            <p:cNvPr id="25614" name="AutoShape 1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AutoShape 1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AutoShape 1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AutoShape 1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8" name="Group 18"/>
          <p:cNvGrpSpPr>
            <a:grpSpLocks/>
          </p:cNvGrpSpPr>
          <p:nvPr/>
        </p:nvGrpSpPr>
        <p:grpSpPr bwMode="auto">
          <a:xfrm>
            <a:off x="5041900" y="1231900"/>
            <a:ext cx="2222500" cy="2209800"/>
            <a:chOff x="3700" y="2260"/>
            <a:chExt cx="3500" cy="3480"/>
          </a:xfrm>
        </p:grpSpPr>
        <p:sp>
          <p:nvSpPr>
            <p:cNvPr id="25619" name="AutoShape 19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AutoShape 20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AutoShape 21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AutoShape 22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3" name="Group 23"/>
          <p:cNvGrpSpPr>
            <a:grpSpLocks/>
          </p:cNvGrpSpPr>
          <p:nvPr/>
        </p:nvGrpSpPr>
        <p:grpSpPr bwMode="auto">
          <a:xfrm>
            <a:off x="6350000" y="2479675"/>
            <a:ext cx="2222500" cy="2209800"/>
            <a:chOff x="3700" y="2260"/>
            <a:chExt cx="3500" cy="3480"/>
          </a:xfrm>
        </p:grpSpPr>
        <p:sp>
          <p:nvSpPr>
            <p:cNvPr id="25624" name="AutoShape 2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AutoShape 2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AutoShape 2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AutoShape 2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8" name="Group 28"/>
          <p:cNvGrpSpPr>
            <a:grpSpLocks/>
          </p:cNvGrpSpPr>
          <p:nvPr/>
        </p:nvGrpSpPr>
        <p:grpSpPr bwMode="auto">
          <a:xfrm>
            <a:off x="3721100" y="2474913"/>
            <a:ext cx="2222500" cy="2209800"/>
            <a:chOff x="1040" y="2252"/>
            <a:chExt cx="3500" cy="3480"/>
          </a:xfrm>
        </p:grpSpPr>
        <p:sp>
          <p:nvSpPr>
            <p:cNvPr id="25629" name="AutoShape 29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AutoShape 30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AutoShape 31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AutoShape 32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33" name="Group 33"/>
          <p:cNvGrpSpPr>
            <a:grpSpLocks/>
          </p:cNvGrpSpPr>
          <p:nvPr/>
        </p:nvGrpSpPr>
        <p:grpSpPr bwMode="auto">
          <a:xfrm>
            <a:off x="3721100" y="3738563"/>
            <a:ext cx="2222500" cy="2209800"/>
            <a:chOff x="3700" y="2260"/>
            <a:chExt cx="3500" cy="3480"/>
          </a:xfrm>
        </p:grpSpPr>
        <p:sp>
          <p:nvSpPr>
            <p:cNvPr id="25634" name="AutoShape 3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AutoShape 3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AutoShape 3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AutoShape 3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38" name="Group 38"/>
          <p:cNvGrpSpPr>
            <a:grpSpLocks/>
          </p:cNvGrpSpPr>
          <p:nvPr/>
        </p:nvGrpSpPr>
        <p:grpSpPr bwMode="auto">
          <a:xfrm>
            <a:off x="5029200" y="3733800"/>
            <a:ext cx="2222500" cy="2209800"/>
            <a:chOff x="1040" y="2252"/>
            <a:chExt cx="3500" cy="3480"/>
          </a:xfrm>
        </p:grpSpPr>
        <p:sp>
          <p:nvSpPr>
            <p:cNvPr id="25639" name="AutoShape 39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AutoShape 40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AutoShape 41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AutoShape 42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43" name="Group 43"/>
          <p:cNvGrpSpPr>
            <a:grpSpLocks/>
          </p:cNvGrpSpPr>
          <p:nvPr/>
        </p:nvGrpSpPr>
        <p:grpSpPr bwMode="auto">
          <a:xfrm>
            <a:off x="6350000" y="1227138"/>
            <a:ext cx="2222500" cy="2209800"/>
            <a:chOff x="1040" y="2252"/>
            <a:chExt cx="3500" cy="3480"/>
          </a:xfrm>
        </p:grpSpPr>
        <p:sp>
          <p:nvSpPr>
            <p:cNvPr id="25644" name="AutoShape 44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AutoShape 45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AutoShape 46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AutoShape 47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48" name="Rectangle 48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49" name="Rectangle 49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5650" name="Group 50"/>
          <p:cNvGrpSpPr>
            <a:grpSpLocks/>
          </p:cNvGrpSpPr>
          <p:nvPr/>
        </p:nvGrpSpPr>
        <p:grpSpPr bwMode="auto">
          <a:xfrm>
            <a:off x="457200" y="4038600"/>
            <a:ext cx="2222500" cy="2209800"/>
            <a:chOff x="6400" y="2280"/>
            <a:chExt cx="3500" cy="3480"/>
          </a:xfrm>
        </p:grpSpPr>
        <p:sp>
          <p:nvSpPr>
            <p:cNvPr id="25651" name="AutoShape 51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AutoShape 52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AutoShape 53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AutoShape 54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55" name="Group 55"/>
          <p:cNvGrpSpPr>
            <a:grpSpLocks/>
          </p:cNvGrpSpPr>
          <p:nvPr/>
        </p:nvGrpSpPr>
        <p:grpSpPr bwMode="auto">
          <a:xfrm>
            <a:off x="457200" y="2590800"/>
            <a:ext cx="2222500" cy="2209800"/>
            <a:chOff x="3700" y="2260"/>
            <a:chExt cx="3500" cy="3480"/>
          </a:xfrm>
        </p:grpSpPr>
        <p:sp>
          <p:nvSpPr>
            <p:cNvPr id="25656" name="AutoShape 56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AutoShape 57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AutoShape 58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AutoShape 59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60" name="Group 60"/>
          <p:cNvGrpSpPr>
            <a:grpSpLocks/>
          </p:cNvGrpSpPr>
          <p:nvPr/>
        </p:nvGrpSpPr>
        <p:grpSpPr bwMode="auto">
          <a:xfrm>
            <a:off x="457200" y="1143000"/>
            <a:ext cx="2222500" cy="2209800"/>
            <a:chOff x="1040" y="2252"/>
            <a:chExt cx="3500" cy="3480"/>
          </a:xfrm>
        </p:grpSpPr>
        <p:sp>
          <p:nvSpPr>
            <p:cNvPr id="25661" name="AutoShape 61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AutoShape 62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3" name="AutoShape 63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4" name="AutoShape 64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65" name="Rectangle 65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66" name="Rectangle 66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533400" y="304800"/>
            <a:ext cx="8610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Another Tiling Problem </a:t>
            </a:r>
          </a:p>
        </p:txBody>
      </p:sp>
      <p:pic>
        <p:nvPicPr>
          <p:cNvPr id="39939" name="Picture 3" descr="Exampl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371600"/>
            <a:ext cx="5859463" cy="2033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0237"/>
          </a:xfrm>
        </p:spPr>
        <p:txBody>
          <a:bodyPr/>
          <a:lstStyle/>
          <a:p>
            <a:r>
              <a:rPr lang="en-US" sz="3200" b="1"/>
              <a:t>Another Tiling Problem</a:t>
            </a:r>
          </a:p>
        </p:txBody>
      </p:sp>
      <p:sp>
        <p:nvSpPr>
          <p:cNvPr id="41003" name="Rectangle 43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04" name="Rectangle 44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1005" name="Group 45"/>
          <p:cNvGrpSpPr>
            <a:grpSpLocks/>
          </p:cNvGrpSpPr>
          <p:nvPr/>
        </p:nvGrpSpPr>
        <p:grpSpPr bwMode="auto">
          <a:xfrm>
            <a:off x="660400" y="3429000"/>
            <a:ext cx="2222500" cy="2209800"/>
            <a:chOff x="6400" y="2280"/>
            <a:chExt cx="3500" cy="3480"/>
          </a:xfrm>
        </p:grpSpPr>
        <p:sp>
          <p:nvSpPr>
            <p:cNvPr id="41006" name="AutoShape 46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7" name="AutoShape 47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008" name="AutoShape 48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41009" name="AutoShape 49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1010" name="Group 50"/>
          <p:cNvGrpSpPr>
            <a:grpSpLocks/>
          </p:cNvGrpSpPr>
          <p:nvPr/>
        </p:nvGrpSpPr>
        <p:grpSpPr bwMode="auto">
          <a:xfrm>
            <a:off x="660400" y="1981200"/>
            <a:ext cx="2222500" cy="2209800"/>
            <a:chOff x="3700" y="2260"/>
            <a:chExt cx="3500" cy="3480"/>
          </a:xfrm>
        </p:grpSpPr>
        <p:sp>
          <p:nvSpPr>
            <p:cNvPr id="41011" name="AutoShape 51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2" name="AutoShape 52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3" name="AutoShape 53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014" name="AutoShape 54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5" name="Group 55"/>
          <p:cNvGrpSpPr>
            <a:grpSpLocks/>
          </p:cNvGrpSpPr>
          <p:nvPr/>
        </p:nvGrpSpPr>
        <p:grpSpPr bwMode="auto">
          <a:xfrm>
            <a:off x="660400" y="533400"/>
            <a:ext cx="2222500" cy="2209800"/>
            <a:chOff x="1040" y="2252"/>
            <a:chExt cx="3500" cy="3480"/>
          </a:xfrm>
        </p:grpSpPr>
        <p:sp>
          <p:nvSpPr>
            <p:cNvPr id="41016" name="AutoShape 56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7" name="AutoShape 57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8" name="AutoShape 58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9" name="AutoShape 59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20" name="Rectangle 60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21" name="Rectangle 61"/>
          <p:cNvSpPr>
            <a:spLocks noChangeArrowheads="1"/>
          </p:cNvSpPr>
          <p:nvPr/>
        </p:nvSpPr>
        <p:spPr bwMode="auto">
          <a:xfrm>
            <a:off x="0" y="1951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1022" name="Group 62"/>
          <p:cNvGrpSpPr>
            <a:grpSpLocks/>
          </p:cNvGrpSpPr>
          <p:nvPr/>
        </p:nvGrpSpPr>
        <p:grpSpPr bwMode="auto">
          <a:xfrm>
            <a:off x="660400" y="4876800"/>
            <a:ext cx="2222500" cy="2209800"/>
            <a:chOff x="6400" y="2280"/>
            <a:chExt cx="3500" cy="3480"/>
          </a:xfrm>
        </p:grpSpPr>
        <p:sp>
          <p:nvSpPr>
            <p:cNvPr id="41023" name="AutoShape 63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4" name="AutoShape 64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5" name="AutoShape 65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41026" name="AutoShape 66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0237"/>
          </a:xfrm>
        </p:spPr>
        <p:txBody>
          <a:bodyPr/>
          <a:lstStyle/>
          <a:p>
            <a:r>
              <a:rPr lang="en-US" sz="3200" b="1"/>
              <a:t>Another Tiling Problem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5689600" y="2479675"/>
            <a:ext cx="2222500" cy="2209800"/>
            <a:chOff x="6400" y="2280"/>
            <a:chExt cx="3500" cy="3480"/>
          </a:xfrm>
        </p:grpSpPr>
        <p:sp>
          <p:nvSpPr>
            <p:cNvPr id="41988" name="AutoShape 4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0" name="AutoShape 6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1" name="AutoShape 7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2" name="Group 8"/>
          <p:cNvGrpSpPr>
            <a:grpSpLocks/>
          </p:cNvGrpSpPr>
          <p:nvPr/>
        </p:nvGrpSpPr>
        <p:grpSpPr bwMode="auto">
          <a:xfrm>
            <a:off x="4386263" y="1212850"/>
            <a:ext cx="2222500" cy="2209800"/>
            <a:chOff x="6400" y="2280"/>
            <a:chExt cx="3500" cy="3480"/>
          </a:xfrm>
        </p:grpSpPr>
        <p:sp>
          <p:nvSpPr>
            <p:cNvPr id="41993" name="AutoShape 9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AutoShape 10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AutoShape 11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AutoShape 12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7" name="Group 13"/>
          <p:cNvGrpSpPr>
            <a:grpSpLocks/>
          </p:cNvGrpSpPr>
          <p:nvPr/>
        </p:nvGrpSpPr>
        <p:grpSpPr bwMode="auto">
          <a:xfrm>
            <a:off x="5689600" y="1219200"/>
            <a:ext cx="2222500" cy="2209800"/>
            <a:chOff x="3700" y="2260"/>
            <a:chExt cx="3500" cy="3480"/>
          </a:xfrm>
        </p:grpSpPr>
        <p:sp>
          <p:nvSpPr>
            <p:cNvPr id="41998" name="AutoShape 1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AutoShape 1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AutoShape 1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AutoShape 1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02" name="Group 18"/>
          <p:cNvGrpSpPr>
            <a:grpSpLocks/>
          </p:cNvGrpSpPr>
          <p:nvPr/>
        </p:nvGrpSpPr>
        <p:grpSpPr bwMode="auto">
          <a:xfrm>
            <a:off x="4381500" y="2474913"/>
            <a:ext cx="2222500" cy="2209800"/>
            <a:chOff x="1040" y="2252"/>
            <a:chExt cx="3500" cy="3480"/>
          </a:xfrm>
        </p:grpSpPr>
        <p:sp>
          <p:nvSpPr>
            <p:cNvPr id="42003" name="AutoShape 19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AutoShape 20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AutoShape 21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AutoShape 22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07" name="Group 23"/>
          <p:cNvGrpSpPr>
            <a:grpSpLocks/>
          </p:cNvGrpSpPr>
          <p:nvPr/>
        </p:nvGrpSpPr>
        <p:grpSpPr bwMode="auto">
          <a:xfrm>
            <a:off x="4381500" y="3738563"/>
            <a:ext cx="2222500" cy="2209800"/>
            <a:chOff x="3700" y="2260"/>
            <a:chExt cx="3500" cy="3480"/>
          </a:xfrm>
        </p:grpSpPr>
        <p:sp>
          <p:nvSpPr>
            <p:cNvPr id="42008" name="AutoShape 24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AutoShape 25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AutoShape 26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AutoShape 27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12" name="Group 28"/>
          <p:cNvGrpSpPr>
            <a:grpSpLocks/>
          </p:cNvGrpSpPr>
          <p:nvPr/>
        </p:nvGrpSpPr>
        <p:grpSpPr bwMode="auto">
          <a:xfrm>
            <a:off x="5689600" y="3733800"/>
            <a:ext cx="2222500" cy="2209800"/>
            <a:chOff x="1040" y="2252"/>
            <a:chExt cx="3500" cy="3480"/>
          </a:xfrm>
        </p:grpSpPr>
        <p:sp>
          <p:nvSpPr>
            <p:cNvPr id="42013" name="AutoShape 29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4" name="AutoShape 30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AutoShape 31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6" name="AutoShape 32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8" name="Rectangle 34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2019" name="Group 35"/>
          <p:cNvGrpSpPr>
            <a:grpSpLocks/>
          </p:cNvGrpSpPr>
          <p:nvPr/>
        </p:nvGrpSpPr>
        <p:grpSpPr bwMode="auto">
          <a:xfrm>
            <a:off x="660400" y="3429000"/>
            <a:ext cx="2222500" cy="2209800"/>
            <a:chOff x="6400" y="2280"/>
            <a:chExt cx="3500" cy="3480"/>
          </a:xfrm>
        </p:grpSpPr>
        <p:sp>
          <p:nvSpPr>
            <p:cNvPr id="42020" name="AutoShape 36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1" name="AutoShape 37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22" name="AutoShape 38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42023" name="AutoShape 39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2024" name="Group 40"/>
          <p:cNvGrpSpPr>
            <a:grpSpLocks/>
          </p:cNvGrpSpPr>
          <p:nvPr/>
        </p:nvGrpSpPr>
        <p:grpSpPr bwMode="auto">
          <a:xfrm>
            <a:off x="660400" y="1981200"/>
            <a:ext cx="2222500" cy="2209800"/>
            <a:chOff x="3700" y="2260"/>
            <a:chExt cx="3500" cy="3480"/>
          </a:xfrm>
        </p:grpSpPr>
        <p:sp>
          <p:nvSpPr>
            <p:cNvPr id="42025" name="AutoShape 41"/>
            <p:cNvSpPr>
              <a:spLocks noChangeArrowheads="1"/>
            </p:cNvSpPr>
            <p:nvPr/>
          </p:nvSpPr>
          <p:spPr bwMode="auto">
            <a:xfrm rot="-8100000">
              <a:off x="3700" y="3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6" name="AutoShape 42"/>
            <p:cNvSpPr>
              <a:spLocks noChangeArrowheads="1"/>
            </p:cNvSpPr>
            <p:nvPr/>
          </p:nvSpPr>
          <p:spPr bwMode="auto">
            <a:xfrm rot="8100000" flipH="1">
              <a:off x="5760" y="328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7" name="AutoShape 43"/>
            <p:cNvSpPr>
              <a:spLocks noChangeArrowheads="1"/>
            </p:cNvSpPr>
            <p:nvPr/>
          </p:nvSpPr>
          <p:spPr bwMode="auto">
            <a:xfrm rot="13500000" flipH="1">
              <a:off x="4740" y="4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28" name="AutoShape 44"/>
            <p:cNvSpPr>
              <a:spLocks noChangeArrowheads="1"/>
            </p:cNvSpPr>
            <p:nvPr/>
          </p:nvSpPr>
          <p:spPr bwMode="auto">
            <a:xfrm rot="2700000" flipH="1">
              <a:off x="4740" y="226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29" name="Group 45"/>
          <p:cNvGrpSpPr>
            <a:grpSpLocks/>
          </p:cNvGrpSpPr>
          <p:nvPr/>
        </p:nvGrpSpPr>
        <p:grpSpPr bwMode="auto">
          <a:xfrm>
            <a:off x="660400" y="533400"/>
            <a:ext cx="2222500" cy="2209800"/>
            <a:chOff x="1040" y="2252"/>
            <a:chExt cx="3500" cy="3480"/>
          </a:xfrm>
        </p:grpSpPr>
        <p:sp>
          <p:nvSpPr>
            <p:cNvPr id="42030" name="AutoShape 46"/>
            <p:cNvSpPr>
              <a:spLocks noChangeArrowheads="1"/>
            </p:cNvSpPr>
            <p:nvPr/>
          </p:nvSpPr>
          <p:spPr bwMode="auto">
            <a:xfrm rot="-8100000">
              <a:off x="1040" y="327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1" name="AutoShape 47"/>
            <p:cNvSpPr>
              <a:spLocks noChangeArrowheads="1"/>
            </p:cNvSpPr>
            <p:nvPr/>
          </p:nvSpPr>
          <p:spPr bwMode="auto">
            <a:xfrm rot="8100000" flipH="1">
              <a:off x="3100" y="3272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2" name="AutoShape 48"/>
            <p:cNvSpPr>
              <a:spLocks noChangeArrowheads="1"/>
            </p:cNvSpPr>
            <p:nvPr/>
          </p:nvSpPr>
          <p:spPr bwMode="auto">
            <a:xfrm rot="13500000" flipH="1">
              <a:off x="2080" y="4292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3" name="AutoShape 49"/>
            <p:cNvSpPr>
              <a:spLocks noChangeArrowheads="1"/>
            </p:cNvSpPr>
            <p:nvPr/>
          </p:nvSpPr>
          <p:spPr bwMode="auto">
            <a:xfrm rot="2700000" flipH="1">
              <a:off x="2080" y="2252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34" name="Rectangle 50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660400" y="1951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2036" name="Group 52"/>
          <p:cNvGrpSpPr>
            <a:grpSpLocks/>
          </p:cNvGrpSpPr>
          <p:nvPr/>
        </p:nvGrpSpPr>
        <p:grpSpPr bwMode="auto">
          <a:xfrm>
            <a:off x="660400" y="4876800"/>
            <a:ext cx="2222500" cy="2209800"/>
            <a:chOff x="6400" y="2280"/>
            <a:chExt cx="3500" cy="3480"/>
          </a:xfrm>
        </p:grpSpPr>
        <p:sp>
          <p:nvSpPr>
            <p:cNvPr id="42037" name="AutoShape 53"/>
            <p:cNvSpPr>
              <a:spLocks noChangeArrowheads="1"/>
            </p:cNvSpPr>
            <p:nvPr/>
          </p:nvSpPr>
          <p:spPr bwMode="auto">
            <a:xfrm rot="-8100000">
              <a:off x="6400" y="3300"/>
              <a:ext cx="1440" cy="1440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8" name="AutoShape 54"/>
            <p:cNvSpPr>
              <a:spLocks noChangeArrowheads="1"/>
            </p:cNvSpPr>
            <p:nvPr/>
          </p:nvSpPr>
          <p:spPr bwMode="auto">
            <a:xfrm rot="8100000" flipH="1">
              <a:off x="8460" y="330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9" name="AutoShape 55"/>
            <p:cNvSpPr>
              <a:spLocks noChangeArrowheads="1"/>
            </p:cNvSpPr>
            <p:nvPr/>
          </p:nvSpPr>
          <p:spPr bwMode="auto">
            <a:xfrm rot="13500000" flipH="1">
              <a:off x="7440" y="4320"/>
              <a:ext cx="1440" cy="144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42040" name="AutoShape 56"/>
            <p:cNvSpPr>
              <a:spLocks noChangeArrowheads="1"/>
            </p:cNvSpPr>
            <p:nvPr/>
          </p:nvSpPr>
          <p:spPr bwMode="auto">
            <a:xfrm rot="2700000" flipH="1">
              <a:off x="7440" y="2280"/>
              <a:ext cx="1440" cy="1440"/>
            </a:xfrm>
            <a:prstGeom prst="rtTriangl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44537"/>
          </a:xfrm>
        </p:spPr>
        <p:txBody>
          <a:bodyPr/>
          <a:lstStyle/>
          <a:p>
            <a:r>
              <a:rPr lang="en-US" sz="3200" b="1"/>
              <a:t>Can A Program Do This?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914400" y="1243013"/>
            <a:ext cx="777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Can we write a program to answer the following question: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665288" y="2708275"/>
            <a:ext cx="62118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a tiling problem </a:t>
            </a:r>
            <a:r>
              <a:rPr lang="en-US" sz="2400" i="1"/>
              <a:t>T</a:t>
            </a:r>
            <a:r>
              <a:rPr lang="en-US" sz="2400"/>
              <a:t>, decide whether or not </a:t>
            </a:r>
            <a:r>
              <a:rPr lang="en-US" sz="2400" i="1"/>
              <a:t>T</a:t>
            </a:r>
            <a:r>
              <a:rPr lang="en-US" sz="2400"/>
              <a:t> can tile a plane.  Return: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2051050" y="4067175"/>
            <a:ext cx="371633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/>
              <a:t>True</a:t>
            </a:r>
            <a:r>
              <a:rPr lang="en-US" sz="2400"/>
              <a:t> if it can.</a:t>
            </a:r>
          </a:p>
          <a:p>
            <a:pPr>
              <a:spcBef>
                <a:spcPct val="50000"/>
              </a:spcBef>
            </a:pPr>
            <a:r>
              <a:rPr lang="en-US" sz="2400" i="1"/>
              <a:t>False</a:t>
            </a:r>
            <a:r>
              <a:rPr lang="en-US" sz="2400"/>
              <a:t> if it can not.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Deciding a Tiling Problem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1143000" y="36576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841420" y="1240665"/>
            <a:ext cx="82296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A program to solve this problem:</a:t>
            </a:r>
          </a:p>
          <a:p>
            <a:pPr>
              <a:spcBef>
                <a:spcPct val="50000"/>
              </a:spcBef>
            </a:pPr>
            <a:endParaRPr lang="en-US" sz="2400" dirty="0"/>
          </a:p>
          <a:p>
            <a:r>
              <a:rPr lang="en-US" sz="2400" dirty="0"/>
              <a:t>Until the answer is clearly yes or a dead end is found do:</a:t>
            </a:r>
          </a:p>
          <a:p>
            <a:pPr lvl="1"/>
            <a:r>
              <a:rPr lang="en-US" sz="2400" dirty="0"/>
              <a:t>	If dead end, halt and report no. </a:t>
            </a:r>
          </a:p>
          <a:p>
            <a:pPr lvl="1"/>
            <a:r>
              <a:rPr lang="en-US" sz="2400" dirty="0"/>
              <a:t>	Generate the next candidate solution.</a:t>
            </a:r>
          </a:p>
          <a:p>
            <a:pPr lvl="1"/>
            <a:r>
              <a:rPr lang="en-US" sz="2400" dirty="0"/>
              <a:t>	Test it.  If it is a solution, halt and report yes.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9612"/>
          </a:xfrm>
        </p:spPr>
        <p:txBody>
          <a:bodyPr/>
          <a:lstStyle/>
          <a:p>
            <a:r>
              <a:rPr lang="en-US" sz="3200" b="1"/>
              <a:t>Will This Work?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sz="2400"/>
              <a:t>If </a:t>
            </a:r>
            <a:r>
              <a:rPr lang="en-US" sz="2400" i="1"/>
              <a:t>T</a:t>
            </a:r>
            <a:r>
              <a:rPr lang="en-US" sz="2400"/>
              <a:t> can tile a plane: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If </a:t>
            </a:r>
            <a:r>
              <a:rPr lang="en-US" sz="2400" i="1"/>
              <a:t>T</a:t>
            </a:r>
            <a:r>
              <a:rPr lang="en-US" sz="2400"/>
              <a:t> can not tile a plane: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/>
          <a:lstStyle/>
          <a:p>
            <a:r>
              <a:rPr lang="en-US" sz="3200" b="1"/>
              <a:t>Programs Debug Programs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33400" y="1604963"/>
            <a:ext cx="815340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  <a:p>
            <a:r>
              <a:rPr lang="en-US"/>
              <a:t>	</a:t>
            </a:r>
            <a:r>
              <a:rPr lang="en-US" sz="2400"/>
              <a:t>read name</a:t>
            </a:r>
          </a:p>
          <a:p>
            <a:r>
              <a:rPr lang="en-US" sz="2400"/>
              <a:t>	if name = “Elaine”</a:t>
            </a:r>
          </a:p>
          <a:p>
            <a:r>
              <a:rPr lang="en-US" sz="2400"/>
              <a:t>	     then print “You win!!”</a:t>
            </a:r>
          </a:p>
          <a:p>
            <a:r>
              <a:rPr lang="en-US" sz="2400"/>
              <a:t>	     else print “You lose </a:t>
            </a:r>
            <a:r>
              <a:rPr lang="en-US" sz="2400">
                <a:sym typeface="Wingdings" pitchFamily="2" charset="2"/>
              </a:rPr>
              <a:t></a:t>
            </a:r>
            <a:r>
              <a:rPr lang="en-US" sz="2400"/>
              <a:t>”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	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685800" y="993775"/>
            <a:ext cx="786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an arbitrary program, can it be guaranteed to halt?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/>
          <a:lstStyle/>
          <a:p>
            <a:r>
              <a:rPr lang="en-US" sz="3200" b="1"/>
              <a:t>Programs Debug Programs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925513" y="1608138"/>
            <a:ext cx="48545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read number</a:t>
            </a:r>
          </a:p>
          <a:p>
            <a:r>
              <a:rPr lang="en-US" sz="2400"/>
              <a:t>set result to 1</a:t>
            </a:r>
          </a:p>
          <a:p>
            <a:r>
              <a:rPr lang="en-US" sz="2400"/>
              <a:t>set counter to 2</a:t>
            </a:r>
          </a:p>
          <a:p>
            <a:r>
              <a:rPr lang="en-US" sz="2400"/>
              <a:t>until counter &gt; number do</a:t>
            </a:r>
          </a:p>
          <a:p>
            <a:r>
              <a:rPr lang="en-US" sz="2400"/>
              <a:t>	set result to result * counter</a:t>
            </a:r>
          </a:p>
          <a:p>
            <a:r>
              <a:rPr lang="en-US" sz="2400"/>
              <a:t>	add 1 to counter</a:t>
            </a:r>
          </a:p>
          <a:p>
            <a:r>
              <a:rPr lang="en-US" sz="2400"/>
              <a:t>print result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685800" y="993775"/>
            <a:ext cx="786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an arbitrary program, can it be guaranteed to halt?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/>
          <a:lstStyle/>
          <a:p>
            <a:r>
              <a:rPr lang="en-US" sz="3200" b="1"/>
              <a:t>Programs Debug Programs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925513" y="1608138"/>
            <a:ext cx="48545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read number</a:t>
            </a:r>
          </a:p>
          <a:p>
            <a:r>
              <a:rPr lang="en-US" sz="2400"/>
              <a:t>set result to 1</a:t>
            </a:r>
          </a:p>
          <a:p>
            <a:r>
              <a:rPr lang="en-US" sz="2400"/>
              <a:t>set counter to 2</a:t>
            </a:r>
          </a:p>
          <a:p>
            <a:r>
              <a:rPr lang="en-US" sz="2400"/>
              <a:t>until counter &gt; number do</a:t>
            </a:r>
          </a:p>
          <a:p>
            <a:r>
              <a:rPr lang="en-US" sz="2400"/>
              <a:t>	set result to result * counter</a:t>
            </a:r>
          </a:p>
          <a:p>
            <a:r>
              <a:rPr lang="en-US" sz="2400"/>
              <a:t>	add 1 to counter</a:t>
            </a:r>
          </a:p>
          <a:p>
            <a:r>
              <a:rPr lang="en-US" sz="2400"/>
              <a:t>print result</a:t>
            </a: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685800" y="993775"/>
            <a:ext cx="786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an arbitrary program, can it be guaranteed to halt?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4735513" y="3644900"/>
            <a:ext cx="4408487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30000"/>
              </a:spcAft>
            </a:pPr>
            <a:r>
              <a:rPr lang="en-US" sz="2400">
                <a:solidFill>
                  <a:srgbClr val="FF3300"/>
                </a:solidFill>
              </a:rPr>
              <a:t>Suppose number = 5:</a:t>
            </a:r>
          </a:p>
          <a:p>
            <a:r>
              <a:rPr lang="en-US" sz="2400">
                <a:solidFill>
                  <a:srgbClr val="FF3300"/>
                </a:solidFill>
              </a:rPr>
              <a:t>result</a:t>
            </a:r>
            <a:r>
              <a:rPr lang="en-US"/>
              <a:t>	          </a:t>
            </a:r>
            <a:r>
              <a:rPr lang="en-US" sz="2400">
                <a:solidFill>
                  <a:srgbClr val="FF0000"/>
                </a:solidFill>
              </a:rPr>
              <a:t>number	  counter</a:t>
            </a:r>
          </a:p>
          <a:p>
            <a:r>
              <a:rPr lang="en-US" sz="2400">
                <a:solidFill>
                  <a:srgbClr val="FF0000"/>
                </a:solidFill>
              </a:rPr>
              <a:t>    1		5		2</a:t>
            </a:r>
          </a:p>
          <a:p>
            <a:r>
              <a:rPr lang="en-US" sz="2400">
                <a:solidFill>
                  <a:srgbClr val="FF0000"/>
                </a:solidFill>
              </a:rPr>
              <a:t>    2		5 		3</a:t>
            </a:r>
          </a:p>
          <a:p>
            <a:r>
              <a:rPr lang="en-US" sz="2400">
                <a:solidFill>
                  <a:srgbClr val="FF0000"/>
                </a:solidFill>
              </a:rPr>
              <a:t>    6		5		4</a:t>
            </a:r>
          </a:p>
          <a:p>
            <a:r>
              <a:rPr lang="en-US" sz="2400">
                <a:solidFill>
                  <a:srgbClr val="FF0000"/>
                </a:solidFill>
              </a:rPr>
              <a:t>  24		5		5</a:t>
            </a:r>
          </a:p>
          <a:p>
            <a:r>
              <a:rPr lang="en-US" sz="2400">
                <a:solidFill>
                  <a:srgbClr val="FF0000"/>
                </a:solidFill>
              </a:rPr>
              <a:t>120		5		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/>
              <a:t>How Much Computation Does it Take?</a:t>
            </a:r>
          </a:p>
        </p:txBody>
      </p:sp>
      <p:pic>
        <p:nvPicPr>
          <p:cNvPr id="122883" name="Picture 3" descr="Figure 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338" y="1133475"/>
            <a:ext cx="6445250" cy="3176588"/>
          </a:xfrm>
          <a:prstGeom prst="rect">
            <a:avLst/>
          </a:prstGeom>
          <a:noFill/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1001713" y="4548188"/>
            <a:ext cx="7685087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Middle game branching factor  </a:t>
            </a:r>
            <a:r>
              <a:rPr lang="en-US">
                <a:sym typeface="Symbol" pitchFamily="18" charset="2"/>
              </a:rPr>
              <a:t></a:t>
            </a:r>
            <a:r>
              <a:rPr lang="en-US"/>
              <a:t> 35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Lookahead required to play master level chess  </a:t>
            </a:r>
            <a:r>
              <a:rPr lang="en-US">
                <a:sym typeface="Symbol" pitchFamily="18" charset="2"/>
              </a:rPr>
              <a:t></a:t>
            </a:r>
            <a:r>
              <a:rPr lang="en-US"/>
              <a:t> 8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35</a:t>
            </a:r>
            <a:r>
              <a:rPr lang="en-US" baseline="30000"/>
              <a:t>8</a:t>
            </a:r>
            <a:r>
              <a:rPr lang="en-US"/>
              <a:t>   </a:t>
            </a:r>
            <a:r>
              <a:rPr lang="en-US">
                <a:sym typeface="Symbol" pitchFamily="18" charset="2"/>
              </a:rPr>
              <a:t> 				</a:t>
            </a:r>
            <a:r>
              <a:rPr lang="en-US">
                <a:latin typeface="Courier New" pitchFamily="49" charset="0"/>
                <a:sym typeface="Symbol" pitchFamily="18" charset="2"/>
              </a:rPr>
              <a:t>      2,000,000,000,000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Seconds in a year </a:t>
            </a:r>
            <a:r>
              <a:rPr lang="en-US">
                <a:sym typeface="Symbol" pitchFamily="18" charset="2"/>
              </a:rPr>
              <a:t> 	       	</a:t>
            </a:r>
            <a:endParaRPr lang="en-US">
              <a:latin typeface="Courier New" pitchFamily="49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/>
          <a:lstStyle/>
          <a:p>
            <a:r>
              <a:rPr lang="en-US" sz="3200" b="1"/>
              <a:t>Programs Debug Programs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925513" y="1608138"/>
            <a:ext cx="57800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read number</a:t>
            </a:r>
          </a:p>
          <a:p>
            <a:r>
              <a:rPr lang="en-US" sz="2400"/>
              <a:t>set result to 1</a:t>
            </a:r>
          </a:p>
          <a:p>
            <a:r>
              <a:rPr lang="en-US" sz="2400"/>
              <a:t>set counter to 2</a:t>
            </a:r>
          </a:p>
          <a:p>
            <a:r>
              <a:rPr lang="en-US" sz="2400"/>
              <a:t>until counter &gt; number do</a:t>
            </a:r>
          </a:p>
          <a:p>
            <a:r>
              <a:rPr lang="en-US" sz="2400"/>
              <a:t>	set </a:t>
            </a:r>
            <a:r>
              <a:rPr lang="en-US" sz="2400">
                <a:solidFill>
                  <a:srgbClr val="CC0099"/>
                </a:solidFill>
              </a:rPr>
              <a:t>number</a:t>
            </a:r>
            <a:r>
              <a:rPr lang="en-US" sz="2400"/>
              <a:t> to </a:t>
            </a:r>
            <a:r>
              <a:rPr lang="en-US" sz="2400">
                <a:solidFill>
                  <a:srgbClr val="CC0099"/>
                </a:solidFill>
              </a:rPr>
              <a:t>number </a:t>
            </a:r>
            <a:r>
              <a:rPr lang="en-US" sz="2400"/>
              <a:t>* counter</a:t>
            </a:r>
          </a:p>
          <a:p>
            <a:r>
              <a:rPr lang="en-US" sz="2400"/>
              <a:t>	add 1 to counter</a:t>
            </a:r>
          </a:p>
          <a:p>
            <a:r>
              <a:rPr lang="en-US" sz="2400"/>
              <a:t>print result</a:t>
            </a: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685800" y="993775"/>
            <a:ext cx="786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an arbitrary program, can it be guaranteed to halt?</a:t>
            </a: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4735513" y="3644900"/>
            <a:ext cx="4408487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30000"/>
              </a:spcAft>
            </a:pPr>
            <a:r>
              <a:rPr lang="en-US" sz="2400">
                <a:solidFill>
                  <a:srgbClr val="FF3300"/>
                </a:solidFill>
              </a:rPr>
              <a:t>Suppose number = 5:</a:t>
            </a:r>
          </a:p>
          <a:p>
            <a:r>
              <a:rPr lang="en-US" sz="2400">
                <a:solidFill>
                  <a:srgbClr val="FF3300"/>
                </a:solidFill>
              </a:rPr>
              <a:t>result</a:t>
            </a:r>
            <a:r>
              <a:rPr lang="en-US"/>
              <a:t>	          </a:t>
            </a:r>
            <a:r>
              <a:rPr lang="en-US" sz="2400">
                <a:solidFill>
                  <a:srgbClr val="FF0000"/>
                </a:solidFill>
              </a:rPr>
              <a:t>number	  counter</a:t>
            </a:r>
          </a:p>
          <a:p>
            <a:r>
              <a:rPr lang="en-US" sz="2400">
                <a:solidFill>
                  <a:srgbClr val="FF0000"/>
                </a:solidFill>
              </a:rPr>
              <a:t>    1		    5		2</a:t>
            </a:r>
          </a:p>
          <a:p>
            <a:r>
              <a:rPr lang="en-US" sz="2400">
                <a:solidFill>
                  <a:srgbClr val="FF0000"/>
                </a:solidFill>
              </a:rPr>
              <a:t>    1		  10 		3</a:t>
            </a:r>
          </a:p>
          <a:p>
            <a:r>
              <a:rPr lang="en-US" sz="2400">
                <a:solidFill>
                  <a:srgbClr val="FF0000"/>
                </a:solidFill>
              </a:rPr>
              <a:t>    1		  30		4</a:t>
            </a:r>
          </a:p>
          <a:p>
            <a:r>
              <a:rPr lang="en-US" sz="2400">
                <a:solidFill>
                  <a:srgbClr val="FF0000"/>
                </a:solidFill>
              </a:rPr>
              <a:t>    1		120		5</a:t>
            </a:r>
          </a:p>
          <a:p>
            <a:r>
              <a:rPr lang="en-US" sz="2400">
                <a:solidFill>
                  <a:srgbClr val="FF0000"/>
                </a:solidFill>
              </a:rPr>
              <a:t>    1		600		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/>
          <a:lstStyle/>
          <a:p>
            <a:r>
              <a:rPr lang="en-US" sz="3200" b="1"/>
              <a:t>Programs Debug Programs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685800" y="993775"/>
            <a:ext cx="786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an arbitrary program, can it be guaranteed to halt?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55625" y="2870200"/>
            <a:ext cx="8382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	</a:t>
            </a:r>
            <a:r>
              <a:rPr lang="en-US" sz="2400"/>
              <a:t>read number</a:t>
            </a:r>
          </a:p>
          <a:p>
            <a:r>
              <a:rPr lang="en-US" sz="2400"/>
              <a:t>	until number = 1 do</a:t>
            </a:r>
          </a:p>
          <a:p>
            <a:r>
              <a:rPr lang="en-US" sz="2400"/>
              <a:t>     	     if number is even then set number to number/2</a:t>
            </a:r>
          </a:p>
          <a:p>
            <a:r>
              <a:rPr lang="en-US" sz="2400"/>
              <a:t>	     if number is odd then set number to 3</a:t>
            </a:r>
            <a:r>
              <a:rPr lang="en-US" sz="2400">
                <a:sym typeface="Symbol" pitchFamily="18" charset="2"/>
              </a:rPr>
              <a:t>number + 1</a:t>
            </a:r>
            <a:r>
              <a:rPr lang="en-US" sz="2400"/>
              <a:t>			     </a:t>
            </a:r>
          </a:p>
          <a:p>
            <a:r>
              <a:rPr lang="en-US" sz="2400"/>
              <a:t>	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50875" y="526415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Suppose number is 7: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2860675" y="1747838"/>
            <a:ext cx="39989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The 3x + 1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/>
          <a:lstStyle/>
          <a:p>
            <a:r>
              <a:rPr lang="en-US" sz="3200" b="1"/>
              <a:t>Programs Debug Programs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685800" y="993775"/>
            <a:ext cx="786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Given an arbitrary program, can it be guaranteed to halt?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533400" y="1908175"/>
            <a:ext cx="8382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	</a:t>
            </a:r>
            <a:r>
              <a:rPr lang="en-US" sz="2400"/>
              <a:t>read number</a:t>
            </a:r>
          </a:p>
          <a:p>
            <a:r>
              <a:rPr lang="en-US" sz="2400"/>
              <a:t>	until number = 1 do</a:t>
            </a:r>
          </a:p>
          <a:p>
            <a:r>
              <a:rPr lang="en-US" sz="2400"/>
              <a:t>     	     if number is even then set number to number/2</a:t>
            </a:r>
          </a:p>
          <a:p>
            <a:r>
              <a:rPr lang="en-US" sz="2400"/>
              <a:t>	     if number is odd then set number to 3</a:t>
            </a:r>
            <a:r>
              <a:rPr lang="en-US" sz="2400">
                <a:sym typeface="Symbol" pitchFamily="18" charset="2"/>
              </a:rPr>
              <a:t>number + 1</a:t>
            </a:r>
            <a:r>
              <a:rPr lang="en-US" sz="2400"/>
              <a:t>			     </a:t>
            </a:r>
          </a:p>
          <a:p>
            <a:r>
              <a:rPr lang="en-US" sz="2400"/>
              <a:t>	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685800" y="4191000"/>
            <a:ext cx="8229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Collatz Conjecture: This program always halts.</a:t>
            </a:r>
          </a:p>
          <a:p>
            <a:pPr>
              <a:spcBef>
                <a:spcPct val="50000"/>
              </a:spcBef>
            </a:pPr>
            <a:endParaRPr lang="en-US" sz="2400"/>
          </a:p>
          <a:p>
            <a:pPr>
              <a:spcBef>
                <a:spcPct val="50000"/>
              </a:spcBef>
            </a:pPr>
            <a:r>
              <a:rPr lang="en-US" sz="2400"/>
              <a:t>We can try it on big numbers: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052513" y="6108700"/>
            <a:ext cx="786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hlinkClick r:id="rId2"/>
              </a:rPr>
              <a:t>http://math.carleton.ca/%7Eamingare/mathzone/3n+1.html</a:t>
            </a:r>
            <a:r>
              <a:rPr lang="en-US"/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2312"/>
          </a:xfrm>
        </p:spPr>
        <p:txBody>
          <a:bodyPr/>
          <a:lstStyle/>
          <a:p>
            <a:r>
              <a:rPr lang="en-US" sz="3200" b="1" dirty="0"/>
              <a:t>The Impossible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973138" y="1762125"/>
            <a:ext cx="77136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</a:rPr>
              <a:t>The halting problem cannot be solved.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436688" y="3016250"/>
            <a:ext cx="6519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We can prove that no program can ever be written that can look at arbitrary other programs and decide whether or not they always halt.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What is a Program?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778" y="1574444"/>
            <a:ext cx="8229600" cy="1828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Python program</a:t>
            </a:r>
          </a:p>
          <a:p>
            <a:endParaRPr lang="en-US" sz="2400" dirty="0" smtClean="0"/>
          </a:p>
          <a:p>
            <a:r>
              <a:rPr lang="en-US" sz="2400" dirty="0" smtClean="0"/>
              <a:t>But before Python, before computers even, a simple mathematical model: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38100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Turing Machine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8833"/>
            <a:ext cx="2345637" cy="293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5937" y="641213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Alan Turing  1912- 1954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63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Turing Machines</a:t>
            </a:r>
            <a:endParaRPr lang="en-US" sz="3200" b="1" dirty="0"/>
          </a:p>
        </p:txBody>
      </p:sp>
      <p:pic>
        <p:nvPicPr>
          <p:cNvPr id="4" name="Picture 11" descr="Fig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6" y="1752600"/>
            <a:ext cx="800985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1177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Turing Machines</a:t>
            </a:r>
            <a:endParaRPr lang="en-US" sz="3200" b="1" dirty="0"/>
          </a:p>
        </p:txBody>
      </p:sp>
      <p:pic>
        <p:nvPicPr>
          <p:cNvPr id="4" name="Picture 11" descr="Fig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8" y="1752600"/>
            <a:ext cx="803561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1368" y="4876800"/>
            <a:ext cx="7932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But we can prove that anything that any standard computer can do can also be done on a Turing machine.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10329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 dirty="0"/>
              <a:t>Watch One in Action</a:t>
            </a: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838200" y="5943600"/>
            <a:ext cx="800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hlinkClick r:id="rId3"/>
              </a:rPr>
              <a:t>http://www.youtube.com/watch?v=cYw2ewoO6c4&amp;eurl=http://www.google.com/ig?hl=en</a:t>
            </a:r>
            <a:r>
              <a:rPr lang="en-US"/>
              <a:t> </a:t>
            </a:r>
          </a:p>
        </p:txBody>
      </p:sp>
      <p:pic>
        <p:nvPicPr>
          <p:cNvPr id="244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3598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b="1" dirty="0"/>
              <a:t>The Halting Problem is Not Solvable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773113" y="1143000"/>
            <a:ext cx="798988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smtClean="0"/>
              <a:t>Suppose, for the sake of argument,  that the following program did exist: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latin typeface="Courier" pitchFamily="18" charset="0"/>
              </a:rPr>
              <a:t>def halts(string1,string2): </a:t>
            </a:r>
            <a:endParaRPr lang="en-US" sz="2400" dirty="0">
              <a:latin typeface="Courier" pitchFamily="18" charset="0"/>
            </a:endParaRPr>
          </a:p>
          <a:p>
            <a:r>
              <a:rPr lang="en-US" sz="2400" dirty="0" smtClean="0">
                <a:latin typeface="Courier" pitchFamily="18" charset="0"/>
              </a:rPr>
              <a:t>   if </a:t>
            </a:r>
            <a:r>
              <a:rPr lang="en-US" sz="2400" dirty="0" smtClean="0"/>
              <a:t>string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would halt if run on string</a:t>
            </a:r>
            <a:r>
              <a:rPr lang="en-US" sz="2400" baseline="-25000" dirty="0" smtClean="0"/>
              <a:t>2</a:t>
            </a:r>
            <a:r>
              <a:rPr lang="en-US" sz="2400" dirty="0" smtClean="0">
                <a:latin typeface="Courier" pitchFamily="18" charset="0"/>
              </a:rPr>
              <a:t>:</a:t>
            </a:r>
          </a:p>
          <a:p>
            <a:r>
              <a:rPr lang="en-US" sz="2400" dirty="0" smtClean="0">
                <a:latin typeface="Courier" pitchFamily="18" charset="0"/>
              </a:rPr>
              <a:t>     return(True) </a:t>
            </a:r>
          </a:p>
          <a:p>
            <a:r>
              <a:rPr lang="en-US" sz="2400" dirty="0">
                <a:latin typeface="Courier" pitchFamily="18" charset="0"/>
              </a:rPr>
              <a:t> </a:t>
            </a:r>
            <a:r>
              <a:rPr lang="en-US" sz="2400" dirty="0" smtClean="0">
                <a:latin typeface="Courier" pitchFamily="18" charset="0"/>
              </a:rPr>
              <a:t>  else:</a:t>
            </a:r>
          </a:p>
          <a:p>
            <a:r>
              <a:rPr lang="en-US" sz="2400" dirty="0">
                <a:latin typeface="Courier" pitchFamily="18" charset="0"/>
              </a:rPr>
              <a:t> </a:t>
            </a:r>
            <a:r>
              <a:rPr lang="en-US" sz="2400" dirty="0" smtClean="0">
                <a:latin typeface="Courier" pitchFamily="18" charset="0"/>
              </a:rPr>
              <a:t>    return(False)</a:t>
            </a:r>
            <a:endParaRPr lang="en-US" sz="2400" dirty="0">
              <a:latin typeface="Courier" pitchFamily="18" charset="0"/>
            </a:endParaRP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295722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b="1" dirty="0"/>
              <a:t>The Halting Problem is Not Solvable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773113" y="990600"/>
            <a:ext cx="8294687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Consider the following program:</a:t>
            </a:r>
          </a:p>
          <a:p>
            <a:endParaRPr lang="en-US" sz="2000" dirty="0"/>
          </a:p>
          <a:p>
            <a:r>
              <a:rPr lang="en-US" dirty="0" smtClean="0">
                <a:latin typeface="Courier" pitchFamily="18" charset="0"/>
              </a:rPr>
              <a:t>  def trouble(string): </a:t>
            </a:r>
            <a:endParaRPr lang="en-US" dirty="0">
              <a:latin typeface="Courier" pitchFamily="18" charset="0"/>
            </a:endParaRPr>
          </a:p>
          <a:p>
            <a:r>
              <a:rPr lang="en-US" dirty="0" smtClean="0">
                <a:latin typeface="Courier" pitchFamily="18" charset="0"/>
              </a:rPr>
              <a:t>     if halts(string</a:t>
            </a:r>
            <a:r>
              <a:rPr lang="en-US" dirty="0">
                <a:latin typeface="Courier" pitchFamily="18" charset="0"/>
              </a:rPr>
              <a:t>, string</a:t>
            </a:r>
            <a:r>
              <a:rPr lang="en-US" dirty="0" smtClean="0">
                <a:latin typeface="Courier" pitchFamily="18" charset="0"/>
              </a:rPr>
              <a:t>):</a:t>
            </a:r>
          </a:p>
          <a:p>
            <a:r>
              <a:rPr lang="en-US" dirty="0" smtClean="0">
                <a:latin typeface="Courier" pitchFamily="18" charset="0"/>
              </a:rPr>
              <a:t>       while 1 == 1:</a:t>
            </a:r>
          </a:p>
          <a:p>
            <a:r>
              <a:rPr lang="en-US" dirty="0">
                <a:latin typeface="Courier" pitchFamily="18" charset="0"/>
              </a:rPr>
              <a:t> </a:t>
            </a:r>
            <a:r>
              <a:rPr lang="en-US" dirty="0" smtClean="0">
                <a:latin typeface="Courier" pitchFamily="18" charset="0"/>
              </a:rPr>
              <a:t>         pass 		# loop </a:t>
            </a:r>
            <a:r>
              <a:rPr lang="en-US" dirty="0">
                <a:latin typeface="Courier" pitchFamily="18" charset="0"/>
              </a:rPr>
              <a:t>forever</a:t>
            </a:r>
          </a:p>
          <a:p>
            <a:r>
              <a:rPr lang="en-US" dirty="0" smtClean="0">
                <a:latin typeface="Courier" pitchFamily="18" charset="0"/>
              </a:rPr>
              <a:t>       else:</a:t>
            </a:r>
          </a:p>
          <a:p>
            <a:r>
              <a:rPr lang="en-US" dirty="0">
                <a:latin typeface="Courier" pitchFamily="18" charset="0"/>
              </a:rPr>
              <a:t> </a:t>
            </a:r>
            <a:r>
              <a:rPr lang="en-US" dirty="0" smtClean="0">
                <a:latin typeface="Courier" pitchFamily="18" charset="0"/>
              </a:rPr>
              <a:t>         return</a:t>
            </a:r>
            <a:endParaRPr lang="en-US" dirty="0">
              <a:latin typeface="Courier" pitchFamily="18" charset="0"/>
            </a:endParaRPr>
          </a:p>
          <a:p>
            <a:endParaRPr lang="en-US" sz="2400" dirty="0" smtClean="0"/>
          </a:p>
          <a:p>
            <a:r>
              <a:rPr lang="en-US" sz="2000" dirty="0" smtClean="0"/>
              <a:t>Now </a:t>
            </a:r>
            <a:r>
              <a:rPr lang="en-US" sz="2000" dirty="0"/>
              <a:t>we </a:t>
            </a:r>
            <a:r>
              <a:rPr lang="en-US" sz="2000" dirty="0" smtClean="0"/>
              <a:t>invoke  </a:t>
            </a:r>
            <a:r>
              <a:rPr lang="en-US" sz="2000" dirty="0" smtClean="0">
                <a:latin typeface="Courier" pitchFamily="18" charset="0"/>
              </a:rPr>
              <a:t>trouble(&lt;trouble&gt;)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smtClean="0"/>
              <a:t>What should  </a:t>
            </a:r>
            <a:r>
              <a:rPr lang="en-US" sz="2000" dirty="0" smtClean="0">
                <a:latin typeface="Courier" pitchFamily="18" charset="0"/>
              </a:rPr>
              <a:t>halts(&lt;trouble&gt;,&lt;trouble&gt;)</a:t>
            </a:r>
            <a:r>
              <a:rPr lang="en-US" sz="2000" dirty="0" smtClean="0"/>
              <a:t> say?   If it:</a:t>
            </a:r>
          </a:p>
          <a:p>
            <a:pPr lvl="1">
              <a:buFontTx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Returns True 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Courier" pitchFamily="18" charset="0"/>
              </a:rPr>
              <a:t>trouble</a:t>
            </a:r>
            <a:r>
              <a:rPr lang="en-US" sz="2000" dirty="0" smtClean="0"/>
              <a:t> </a:t>
            </a:r>
            <a:r>
              <a:rPr lang="en-US" sz="2000" dirty="0"/>
              <a:t>will halt</a:t>
            </a:r>
            <a:r>
              <a:rPr lang="en-US" sz="2000" dirty="0" smtClean="0"/>
              <a:t>):		</a:t>
            </a:r>
            <a:r>
              <a:rPr lang="en-US" sz="2000" dirty="0" smtClean="0">
                <a:latin typeface="Courier" pitchFamily="18" charset="0"/>
              </a:rPr>
              <a:t>trouble</a:t>
            </a:r>
            <a:r>
              <a:rPr lang="en-US" sz="2000" dirty="0" smtClean="0"/>
              <a:t>  	</a:t>
            </a:r>
            <a:endParaRPr lang="en-US" sz="2000" dirty="0"/>
          </a:p>
          <a:p>
            <a:pPr lvl="1">
              <a:buFontTx/>
              <a:buChar char="•"/>
            </a:pPr>
            <a:r>
              <a:rPr lang="en-US" sz="2000" dirty="0"/>
              <a:t> Returns False 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Courier" pitchFamily="18" charset="0"/>
              </a:rPr>
              <a:t>trouble</a:t>
            </a:r>
            <a:r>
              <a:rPr lang="en-US" sz="2000" dirty="0" smtClean="0"/>
              <a:t> </a:t>
            </a:r>
            <a:r>
              <a:rPr lang="en-US" sz="2000" dirty="0"/>
              <a:t>will not halt</a:t>
            </a:r>
            <a:r>
              <a:rPr lang="en-US" sz="2000" dirty="0" smtClean="0"/>
              <a:t>):	</a:t>
            </a:r>
            <a:r>
              <a:rPr lang="en-US" sz="2000" dirty="0" smtClean="0">
                <a:latin typeface="Courier" pitchFamily="18" charset="0"/>
              </a:rPr>
              <a:t>trouble</a:t>
            </a:r>
            <a:endParaRPr lang="en-US" sz="2000" dirty="0"/>
          </a:p>
          <a:p>
            <a:r>
              <a:rPr lang="en-US" sz="2000" dirty="0"/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543800" y="4794161"/>
            <a:ext cx="685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82928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3811</TotalTime>
  <Words>2752</Words>
  <Application>Microsoft Office PowerPoint</Application>
  <PresentationFormat>On-screen Show (4:3)</PresentationFormat>
  <Paragraphs>900</Paragraphs>
  <Slides>110</Slides>
  <Notes>39</Notes>
  <HiddenSlides>9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2" baseType="lpstr">
      <vt:lpstr>Default Design</vt:lpstr>
      <vt:lpstr>CorelPhotoPaint.Image.10</vt:lpstr>
      <vt:lpstr> Easy, Hard, and Impossible</vt:lpstr>
      <vt:lpstr>Easy</vt:lpstr>
      <vt:lpstr>Tic Tac Toe</vt:lpstr>
      <vt:lpstr>Hard</vt:lpstr>
      <vt:lpstr>Chess</vt:lpstr>
      <vt:lpstr>The Turk</vt:lpstr>
      <vt:lpstr>Searching for the Best Move</vt:lpstr>
      <vt:lpstr>How Much Computation Does it Take?</vt:lpstr>
      <vt:lpstr>How Much Computation Does it Take?</vt:lpstr>
      <vt:lpstr>How Much Computation Does it Take?</vt:lpstr>
      <vt:lpstr>Growth Rates of Functions</vt:lpstr>
      <vt:lpstr>The Turk</vt:lpstr>
      <vt:lpstr>How Did It Work?</vt:lpstr>
      <vt:lpstr>A Modern Reconstruction</vt:lpstr>
      <vt:lpstr>Chess Today</vt:lpstr>
      <vt:lpstr>Seems Hard But Really Easy</vt:lpstr>
      <vt:lpstr>Nim</vt:lpstr>
      <vt:lpstr>Nim</vt:lpstr>
      <vt:lpstr>Nim</vt:lpstr>
      <vt:lpstr>Nim</vt:lpstr>
      <vt:lpstr>Decimal Numbers</vt:lpstr>
      <vt:lpstr>Decimal Numbers</vt:lpstr>
      <vt:lpstr>Decimal Numbers</vt:lpstr>
      <vt:lpstr>Decimal Numbers</vt:lpstr>
      <vt:lpstr>Binary Numbers</vt:lpstr>
      <vt:lpstr>Binary Numbers</vt:lpstr>
      <vt:lpstr>Binary Numbers</vt:lpstr>
      <vt:lpstr>Binary Numbers</vt:lpstr>
      <vt:lpstr>Binary Numbers</vt:lpstr>
      <vt:lpstr>Binary Numbers</vt:lpstr>
      <vt:lpstr>Nim</vt:lpstr>
      <vt:lpstr>Nim</vt:lpstr>
      <vt:lpstr>Nim</vt:lpstr>
      <vt:lpstr>Or You Could Use Your Toothpicks for …</vt:lpstr>
      <vt:lpstr>Or You Could Use Your Toothpicks for …</vt:lpstr>
      <vt:lpstr>Or You Could Use Your Toothpicks for …</vt:lpstr>
      <vt:lpstr>Following Paths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Good King and the Evil King</vt:lpstr>
      <vt:lpstr>PowerPoint Presentation</vt:lpstr>
      <vt:lpstr>PowerPoint Presentation</vt:lpstr>
      <vt:lpstr>Unfortuntately, There Isn’t Always a Trick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Growth Rates of Functions</vt:lpstr>
      <vt:lpstr>PowerPoint Presentation</vt:lpstr>
      <vt:lpstr>Is This The Best We Can Do?</vt:lpstr>
      <vt:lpstr>Impossible</vt:lpstr>
      <vt:lpstr>An Interesting Puzzle</vt:lpstr>
      <vt:lpstr>An Interesting Puzzle</vt:lpstr>
      <vt:lpstr>An Interesting Puzzle</vt:lpstr>
      <vt:lpstr>An Interesting Puzzle</vt:lpstr>
      <vt:lpstr>PowerPoint Presentation</vt:lpstr>
      <vt:lpstr>The Post Correspondence Problem</vt:lpstr>
      <vt:lpstr>The Post Correspondence Problem</vt:lpstr>
      <vt:lpstr>The Post Correspondence Problem</vt:lpstr>
      <vt:lpstr>Can A Program Do This?</vt:lpstr>
      <vt:lpstr>What is a Program?</vt:lpstr>
      <vt:lpstr>What is a Program?</vt:lpstr>
      <vt:lpstr>The Post Correspondence Problem</vt:lpstr>
      <vt:lpstr>Will This Work?</vt:lpstr>
      <vt:lpstr>A Tiling Problem</vt:lpstr>
      <vt:lpstr>A Tiling Problem</vt:lpstr>
      <vt:lpstr>A Tiling Problem</vt:lpstr>
      <vt:lpstr>A Tiling Problem</vt:lpstr>
      <vt:lpstr>A Tiling Problem</vt:lpstr>
      <vt:lpstr>A Tiling Problem</vt:lpstr>
      <vt:lpstr>A Tiling Problem</vt:lpstr>
      <vt:lpstr>A Tiling Problem</vt:lpstr>
      <vt:lpstr>A Tiling Problem</vt:lpstr>
      <vt:lpstr>A Tiling Problem</vt:lpstr>
      <vt:lpstr>PowerPoint Presentation</vt:lpstr>
      <vt:lpstr>Another Tiling Problem</vt:lpstr>
      <vt:lpstr>Another Tiling Problem</vt:lpstr>
      <vt:lpstr>Can A Program Do This?</vt:lpstr>
      <vt:lpstr>Deciding a Tiling Problem</vt:lpstr>
      <vt:lpstr>Will This Work?</vt:lpstr>
      <vt:lpstr>Programs Debug Programs</vt:lpstr>
      <vt:lpstr>Programs Debug Programs</vt:lpstr>
      <vt:lpstr>Programs Debug Programs</vt:lpstr>
      <vt:lpstr>Programs Debug Programs</vt:lpstr>
      <vt:lpstr>Programs Debug Programs</vt:lpstr>
      <vt:lpstr>Programs Debug Programs</vt:lpstr>
      <vt:lpstr>The Impossible</vt:lpstr>
      <vt:lpstr>What is a Program?</vt:lpstr>
      <vt:lpstr>Turing Machines</vt:lpstr>
      <vt:lpstr>Turing Machines</vt:lpstr>
      <vt:lpstr>Watch One in Action</vt:lpstr>
      <vt:lpstr>The Halting Problem is Not Solvable</vt:lpstr>
      <vt:lpstr>The Halting Problem is Not Solvable</vt:lpstr>
      <vt:lpstr>The Halting Problem is Not Solvable</vt:lpstr>
      <vt:lpstr>The Halting Problem is Not Solvable</vt:lpstr>
      <vt:lpstr> Recall the Tiling Problem</vt:lpstr>
      <vt:lpstr>Other Unsolvable Problems</vt:lpstr>
      <vt:lpstr>Recall the Post Correspondence Problem</vt:lpstr>
      <vt:lpstr>Other Unsolvable Problems</vt:lpstr>
      <vt:lpstr>Which is Amazing</vt:lpstr>
      <vt:lpstr>Which is Amazing</vt:lpstr>
      <vt:lpstr>Which is Amazing</vt:lpstr>
      <vt:lpstr>Which is Amazing</vt:lpstr>
      <vt:lpstr>Which is Amazing</vt:lpstr>
    </vt:vector>
  </TitlesOfParts>
  <Company> University of Texas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Breakfast Bytes</dc:title>
  <dc:creator>Elaine A. Rich</dc:creator>
  <cp:lastModifiedBy>ear</cp:lastModifiedBy>
  <cp:revision>104</cp:revision>
  <cp:lastPrinted>2012-04-19T13:50:57Z</cp:lastPrinted>
  <dcterms:created xsi:type="dcterms:W3CDTF">2009-02-11T20:31:24Z</dcterms:created>
  <dcterms:modified xsi:type="dcterms:W3CDTF">2014-04-23T01:15:29Z</dcterms:modified>
</cp:coreProperties>
</file>