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618" r:id="rId2"/>
    <p:sldId id="629" r:id="rId3"/>
    <p:sldId id="628" r:id="rId4"/>
    <p:sldId id="631" r:id="rId5"/>
    <p:sldId id="632" r:id="rId6"/>
    <p:sldId id="323" r:id="rId7"/>
    <p:sldId id="630" r:id="rId8"/>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6939" autoAdjust="0"/>
  </p:normalViewPr>
  <p:slideViewPr>
    <p:cSldViewPr snapToGrid="0">
      <p:cViewPr varScale="1">
        <p:scale>
          <a:sx n="56" d="100"/>
          <a:sy n="56" d="100"/>
        </p:scale>
        <p:origin x="100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43AA4C1E-F3F3-4C58-90C0-0B223CA63F7B}" type="datetimeFigureOut">
              <a:rPr lang="en-US" smtClean="0"/>
              <a:t>3/25/2020</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3EEC2982-7B59-436D-A83F-77C86954E3D3}" type="slidenum">
              <a:rPr lang="en-US" smtClean="0"/>
              <a:t>‹#›</a:t>
            </a:fld>
            <a:endParaRPr lang="en-US"/>
          </a:p>
        </p:txBody>
      </p:sp>
    </p:spTree>
    <p:extLst>
      <p:ext uri="{BB962C8B-B14F-4D97-AF65-F5344CB8AC3E}">
        <p14:creationId xmlns:p14="http://schemas.microsoft.com/office/powerpoint/2010/main" val="355593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tannica.com/plant/tobacco-genu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ocf.berkeley.edu/~arihuang/academic/abg/slavery/history.html" TargetMode="External"/><Relationship Id="rId5" Type="http://schemas.openxmlformats.org/officeDocument/2006/relationships/hyperlink" Target="https://newsela.com/read/lib-ushistory-native-americans-virginia/id/29038/" TargetMode="External"/><Relationship Id="rId4" Type="http://schemas.openxmlformats.org/officeDocument/2006/relationships/hyperlink" Target="https://www.smithsonianmag.com/smart-news/cigarette-warning-labels-more-graphic-18096172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csusa.org/resources/vehicles-air-pollution-human-health"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ytimes.com/interactive/2019/08/14/magazine/traffic-atlanta-segregation.html" TargetMode="External"/><Relationship Id="rId4" Type="http://schemas.openxmlformats.org/officeDocument/2006/relationships/hyperlink" Target="https://www.researchgate.net/figure/Map-of-the-giant-oil-and-gas-fields-in-the-Middle-East-Horn-2004_fig2_31157371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ccanherald.com/national/south/coronavirus-telangana-fighting-fake-news-rumours-too-about-covid-19-814720.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Digital_divide#/media/File:BandwidthInequality1986-2014.jp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nBkQQ6czRJI"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medium.com/@DonotInnovate/73-mind-blowing-implications-of-a-driverless-future-58d23d1f338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QGSk3Lt9X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youtu.be/nBkQQ6czRJI"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530" indent="-293665">
              <a:spcBef>
                <a:spcPct val="30000"/>
              </a:spcBef>
              <a:defRPr sz="1200">
                <a:solidFill>
                  <a:schemeClr val="tx1"/>
                </a:solidFill>
                <a:latin typeface="Arial" panose="020B0604020202020204" pitchFamily="34" charset="0"/>
              </a:defRPr>
            </a:lvl2pPr>
            <a:lvl3pPr marL="1174661" indent="-234932">
              <a:spcBef>
                <a:spcPct val="30000"/>
              </a:spcBef>
              <a:defRPr sz="1200">
                <a:solidFill>
                  <a:schemeClr val="tx1"/>
                </a:solidFill>
                <a:latin typeface="Arial" panose="020B0604020202020204" pitchFamily="34" charset="0"/>
              </a:defRPr>
            </a:lvl3pPr>
            <a:lvl4pPr marL="1644526" indent="-234932">
              <a:spcBef>
                <a:spcPct val="30000"/>
              </a:spcBef>
              <a:defRPr sz="1200">
                <a:solidFill>
                  <a:schemeClr val="tx1"/>
                </a:solidFill>
                <a:latin typeface="Arial" panose="020B0604020202020204" pitchFamily="34" charset="0"/>
              </a:defRPr>
            </a:lvl4pPr>
            <a:lvl5pPr marL="2114390" indent="-234932">
              <a:spcBef>
                <a:spcPct val="30000"/>
              </a:spcBef>
              <a:defRPr sz="1200">
                <a:solidFill>
                  <a:schemeClr val="tx1"/>
                </a:solidFill>
                <a:latin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5052B4-AE03-4769-8567-08C6B6A29793}" type="slidenum">
              <a:rPr lang="en-US" altLang="en-US"/>
              <a:pPr>
                <a:spcBef>
                  <a:spcPct val="0"/>
                </a:spcBef>
              </a:pPr>
              <a:t>2</a:t>
            </a:fld>
            <a:endParaRPr lang="en-US" altLang="en-US"/>
          </a:p>
        </p:txBody>
      </p:sp>
      <p:sp>
        <p:nvSpPr>
          <p:cNvPr id="157699" name="Rectangle 2"/>
          <p:cNvSpPr>
            <a:spLocks noGrp="1" noRot="1" noChangeAspect="1" noChangeArrowheads="1" noTextEdit="1"/>
          </p:cNvSpPr>
          <p:nvPr>
            <p:ph type="sldImg"/>
          </p:nvPr>
        </p:nvSpPr>
        <p:spPr>
          <a:xfrm>
            <a:off x="439738" y="698500"/>
            <a:ext cx="6199187" cy="3486150"/>
          </a:xfrm>
          <a:ln/>
        </p:spPr>
      </p:sp>
      <p:sp>
        <p:nvSpPr>
          <p:cNvPr id="15770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https://www.aoc.gov/art/historic-rotunda-paintings/baptism-Pocahontas    </a:t>
            </a:r>
          </a:p>
          <a:p>
            <a:pPr eaLnBrk="1" hangingPunct="1"/>
            <a:r>
              <a:rPr lang="en-US" altLang="en-US" dirty="0">
                <a:latin typeface="Arial" panose="020B0604020202020204" pitchFamily="34" charset="0"/>
              </a:rPr>
              <a:t>John Rolfe (c. 1585 – 1622) </a:t>
            </a:r>
          </a:p>
          <a:p>
            <a:pPr eaLnBrk="1" hangingPunct="1"/>
            <a:r>
              <a:rPr lang="en-US" altLang="en-US" dirty="0">
                <a:latin typeface="Arial" panose="020B0604020202020204" pitchFamily="34" charset="0"/>
              </a:rPr>
              <a:t>Rolfe developed new technology – a strain of tobacco that grew well in VA and that Europeans wanted.  It kept the VA colony alive.  But what were some unintended consequences?  (tobacco deaths today, slavery back then)  Do we need to worry about unintended consequences of today’s technologies?</a:t>
            </a:r>
          </a:p>
          <a:p>
            <a:pPr eaLnBrk="1" hangingPunct="1"/>
            <a:r>
              <a:rPr lang="en-US" dirty="0">
                <a:hlinkClick r:id="rId3"/>
              </a:rPr>
              <a:t>https://www.britannica.com/plant/tobacco-genus</a:t>
            </a:r>
            <a:endParaRPr lang="en-US" dirty="0"/>
          </a:p>
          <a:p>
            <a:pPr eaLnBrk="1" hangingPunct="1"/>
            <a:r>
              <a:rPr lang="en-US" dirty="0">
                <a:hlinkClick r:id="rId4"/>
              </a:rPr>
              <a:t>https://www.smithsonianmag.com/smart-news/cigarette-warning-labels-more-graphic-180961721/</a:t>
            </a:r>
            <a:endParaRPr lang="en-US" dirty="0"/>
          </a:p>
          <a:p>
            <a:pPr eaLnBrk="1" hangingPunct="1"/>
            <a:r>
              <a:rPr lang="en-US" dirty="0">
                <a:hlinkClick r:id="rId5"/>
              </a:rPr>
              <a:t>https://newsela.com/read/lib-ushistory-native-americans-virginia/id/29038/</a:t>
            </a:r>
            <a:endParaRPr lang="en-US" dirty="0"/>
          </a:p>
          <a:p>
            <a:pPr eaLnBrk="1" hangingPunct="1"/>
            <a:r>
              <a:rPr lang="en-US" dirty="0">
                <a:hlinkClick r:id="rId6"/>
              </a:rPr>
              <a:t>https://www.ocf.berkeley.edu/~arihuang/academic/abg/slavery/history.html</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3150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530" indent="-293665">
              <a:spcBef>
                <a:spcPct val="30000"/>
              </a:spcBef>
              <a:defRPr sz="1200">
                <a:solidFill>
                  <a:schemeClr val="tx1"/>
                </a:solidFill>
                <a:latin typeface="Arial" panose="020B0604020202020204" pitchFamily="34" charset="0"/>
              </a:defRPr>
            </a:lvl2pPr>
            <a:lvl3pPr marL="1174661" indent="-234932">
              <a:spcBef>
                <a:spcPct val="30000"/>
              </a:spcBef>
              <a:defRPr sz="1200">
                <a:solidFill>
                  <a:schemeClr val="tx1"/>
                </a:solidFill>
                <a:latin typeface="Arial" panose="020B0604020202020204" pitchFamily="34" charset="0"/>
              </a:defRPr>
            </a:lvl3pPr>
            <a:lvl4pPr marL="1644526" indent="-234932">
              <a:spcBef>
                <a:spcPct val="30000"/>
              </a:spcBef>
              <a:defRPr sz="1200">
                <a:solidFill>
                  <a:schemeClr val="tx1"/>
                </a:solidFill>
                <a:latin typeface="Arial" panose="020B0604020202020204" pitchFamily="34" charset="0"/>
              </a:defRPr>
            </a:lvl4pPr>
            <a:lvl5pPr marL="2114390" indent="-234932">
              <a:spcBef>
                <a:spcPct val="30000"/>
              </a:spcBef>
              <a:defRPr sz="1200">
                <a:solidFill>
                  <a:schemeClr val="tx1"/>
                </a:solidFill>
                <a:latin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5052B4-AE03-4769-8567-08C6B6A29793}" type="slidenum">
              <a:rPr lang="en-US" altLang="en-US"/>
              <a:pPr>
                <a:spcBef>
                  <a:spcPct val="0"/>
                </a:spcBef>
              </a:pPr>
              <a:t>3</a:t>
            </a:fld>
            <a:endParaRPr lang="en-US" altLang="en-US"/>
          </a:p>
        </p:txBody>
      </p:sp>
      <p:sp>
        <p:nvSpPr>
          <p:cNvPr id="157699" name="Rectangle 2"/>
          <p:cNvSpPr>
            <a:spLocks noGrp="1" noRot="1" noChangeAspect="1" noChangeArrowheads="1" noTextEdit="1"/>
          </p:cNvSpPr>
          <p:nvPr>
            <p:ph type="sldImg"/>
          </p:nvPr>
        </p:nvSpPr>
        <p:spPr>
          <a:xfrm>
            <a:off x="439738" y="698500"/>
            <a:ext cx="6199187" cy="3486150"/>
          </a:xfrm>
          <a:ln/>
        </p:spPr>
      </p:sp>
      <p:sp>
        <p:nvSpPr>
          <p:cNvPr id="15770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What have been some unintended consequences of cars?  Highways were often built on top of black communities and then used to keep whites and blacks apart.</a:t>
            </a:r>
          </a:p>
          <a:p>
            <a:pPr eaLnBrk="1" hangingPunct="1"/>
            <a:r>
              <a:rPr lang="en-US" dirty="0">
                <a:hlinkClick r:id="rId3"/>
              </a:rPr>
              <a:t>https://www.ucsusa.org/resources/vehicles-air-pollution-human-health</a:t>
            </a:r>
            <a:endParaRPr lang="en-US" dirty="0"/>
          </a:p>
          <a:p>
            <a:pPr eaLnBrk="1" hangingPunct="1"/>
            <a:r>
              <a:rPr lang="en-US" dirty="0">
                <a:hlinkClick r:id="rId4"/>
              </a:rPr>
              <a:t>https://www.researchgate.net/figure/Map-of-the-giant-oil-and-gas-fields-in-the-Middle-East-Horn-2004_fig2_311573711</a:t>
            </a:r>
            <a:endParaRPr lang="en-US" dirty="0"/>
          </a:p>
          <a:p>
            <a:pPr eaLnBrk="1" hangingPunct="1"/>
            <a:r>
              <a:rPr lang="en-US" dirty="0">
                <a:hlinkClick r:id="rId5"/>
              </a:rPr>
              <a:t>https://www.nytimes.com/interactive/2019/08/14/magazine/traffic-atlanta-segregation.html</a:t>
            </a:r>
            <a:endParaRPr lang="en-US" dirty="0"/>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8677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530" indent="-293665">
              <a:spcBef>
                <a:spcPct val="30000"/>
              </a:spcBef>
              <a:defRPr sz="1200">
                <a:solidFill>
                  <a:schemeClr val="tx1"/>
                </a:solidFill>
                <a:latin typeface="Arial" panose="020B0604020202020204" pitchFamily="34" charset="0"/>
              </a:defRPr>
            </a:lvl2pPr>
            <a:lvl3pPr marL="1174661" indent="-234932">
              <a:spcBef>
                <a:spcPct val="30000"/>
              </a:spcBef>
              <a:defRPr sz="1200">
                <a:solidFill>
                  <a:schemeClr val="tx1"/>
                </a:solidFill>
                <a:latin typeface="Arial" panose="020B0604020202020204" pitchFamily="34" charset="0"/>
              </a:defRPr>
            </a:lvl3pPr>
            <a:lvl4pPr marL="1644526" indent="-234932">
              <a:spcBef>
                <a:spcPct val="30000"/>
              </a:spcBef>
              <a:defRPr sz="1200">
                <a:solidFill>
                  <a:schemeClr val="tx1"/>
                </a:solidFill>
                <a:latin typeface="Arial" panose="020B0604020202020204" pitchFamily="34" charset="0"/>
              </a:defRPr>
            </a:lvl4pPr>
            <a:lvl5pPr marL="2114390" indent="-234932">
              <a:spcBef>
                <a:spcPct val="30000"/>
              </a:spcBef>
              <a:defRPr sz="1200">
                <a:solidFill>
                  <a:schemeClr val="tx1"/>
                </a:solidFill>
                <a:latin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5052B4-AE03-4769-8567-08C6B6A29793}" type="slidenum">
              <a:rPr lang="en-US" altLang="en-US"/>
              <a:pPr>
                <a:spcBef>
                  <a:spcPct val="0"/>
                </a:spcBef>
              </a:pPr>
              <a:t>4</a:t>
            </a:fld>
            <a:endParaRPr lang="en-US" altLang="en-US"/>
          </a:p>
        </p:txBody>
      </p:sp>
      <p:sp>
        <p:nvSpPr>
          <p:cNvPr id="157699" name="Rectangle 2"/>
          <p:cNvSpPr>
            <a:spLocks noGrp="1" noRot="1" noChangeAspect="1" noChangeArrowheads="1" noTextEdit="1"/>
          </p:cNvSpPr>
          <p:nvPr>
            <p:ph type="sldImg"/>
          </p:nvPr>
        </p:nvSpPr>
        <p:spPr>
          <a:xfrm>
            <a:off x="439738" y="698500"/>
            <a:ext cx="6199187" cy="3486150"/>
          </a:xfrm>
          <a:ln/>
        </p:spPr>
      </p:sp>
      <p:sp>
        <p:nvSpPr>
          <p:cNvPr id="15770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The internet was supposed to make it easier for everyone to have access to information.  Now it spreads fake news and conspiracy theories.</a:t>
            </a:r>
          </a:p>
          <a:p>
            <a:pPr eaLnBrk="1" hangingPunct="1"/>
            <a:r>
              <a:rPr lang="en-US" dirty="0">
                <a:hlinkClick r:id="rId3"/>
              </a:rPr>
              <a:t>https://www.deccanherald.com/national/south/coronavirus-telangana-fighting-fake-news-rumours-too-about-covid-19-814720.html</a:t>
            </a:r>
            <a:endParaRPr lang="en-US" dirty="0"/>
          </a:p>
          <a:p>
            <a:pPr eaLnBrk="1" hangingPunct="1"/>
            <a:r>
              <a:rPr lang="en-US" dirty="0">
                <a:hlinkClick r:id="rId4"/>
              </a:rPr>
              <a:t>https://en.wikipedia.org/wiki/Digital_divide#/media/File:BandwidthInequality1986-2014.jpg</a:t>
            </a:r>
            <a:endParaRPr lang="en-US" altLang="en-US" dirty="0">
              <a:latin typeface="Arial" panose="020B0604020202020204" pitchFamily="34" charset="0"/>
            </a:endParaRPr>
          </a:p>
        </p:txBody>
      </p:sp>
    </p:spTree>
    <p:extLst>
      <p:ext uri="{BB962C8B-B14F-4D97-AF65-F5344CB8AC3E}">
        <p14:creationId xmlns:p14="http://schemas.microsoft.com/office/powerpoint/2010/main" val="136308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530" indent="-293665">
              <a:spcBef>
                <a:spcPct val="30000"/>
              </a:spcBef>
              <a:defRPr sz="1200">
                <a:solidFill>
                  <a:schemeClr val="tx1"/>
                </a:solidFill>
                <a:latin typeface="Arial" panose="020B0604020202020204" pitchFamily="34" charset="0"/>
              </a:defRPr>
            </a:lvl2pPr>
            <a:lvl3pPr marL="1174661" indent="-234932">
              <a:spcBef>
                <a:spcPct val="30000"/>
              </a:spcBef>
              <a:defRPr sz="1200">
                <a:solidFill>
                  <a:schemeClr val="tx1"/>
                </a:solidFill>
                <a:latin typeface="Arial" panose="020B0604020202020204" pitchFamily="34" charset="0"/>
              </a:defRPr>
            </a:lvl3pPr>
            <a:lvl4pPr marL="1644526" indent="-234932">
              <a:spcBef>
                <a:spcPct val="30000"/>
              </a:spcBef>
              <a:defRPr sz="1200">
                <a:solidFill>
                  <a:schemeClr val="tx1"/>
                </a:solidFill>
                <a:latin typeface="Arial" panose="020B0604020202020204" pitchFamily="34" charset="0"/>
              </a:defRPr>
            </a:lvl4pPr>
            <a:lvl5pPr marL="2114390" indent="-234932">
              <a:spcBef>
                <a:spcPct val="30000"/>
              </a:spcBef>
              <a:defRPr sz="1200">
                <a:solidFill>
                  <a:schemeClr val="tx1"/>
                </a:solidFill>
                <a:latin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5052B4-AE03-4769-8567-08C6B6A29793}" type="slidenum">
              <a:rPr lang="en-US" altLang="en-US"/>
              <a:pPr>
                <a:spcBef>
                  <a:spcPct val="0"/>
                </a:spcBef>
              </a:pPr>
              <a:t>5</a:t>
            </a:fld>
            <a:endParaRPr lang="en-US" altLang="en-US"/>
          </a:p>
        </p:txBody>
      </p:sp>
      <p:sp>
        <p:nvSpPr>
          <p:cNvPr id="157699" name="Rectangle 2"/>
          <p:cNvSpPr>
            <a:spLocks noGrp="1" noRot="1" noChangeAspect="1" noChangeArrowheads="1" noTextEdit="1"/>
          </p:cNvSpPr>
          <p:nvPr>
            <p:ph type="sldImg"/>
          </p:nvPr>
        </p:nvSpPr>
        <p:spPr>
          <a:xfrm>
            <a:off x="439738" y="698500"/>
            <a:ext cx="6199187" cy="3486150"/>
          </a:xfrm>
          <a:ln/>
        </p:spPr>
      </p:sp>
      <p:sp>
        <p:nvSpPr>
          <p:cNvPr id="157700" name="Rectangle 3"/>
          <p:cNvSpPr>
            <a:spLocks noGrp="1" noChangeArrowheads="1"/>
          </p:cNvSpPr>
          <p:nvPr>
            <p:ph type="body" idx="1"/>
          </p:nvPr>
        </p:nvSpPr>
        <p:spPr>
          <a:noFill/>
        </p:spPr>
        <p:txBody>
          <a:bodyPr/>
          <a:lstStyle/>
          <a:p>
            <a:pPr defTabSz="939729" fontAlgn="base">
              <a:spcBef>
                <a:spcPct val="30000"/>
              </a:spcBef>
              <a:spcAft>
                <a:spcPct val="0"/>
              </a:spcAft>
              <a:defRPr/>
            </a:pPr>
            <a:r>
              <a:rPr lang="en-US" altLang="en-US" dirty="0"/>
              <a:t>Google car:  </a:t>
            </a:r>
            <a:r>
              <a:rPr lang="en-US" dirty="0">
                <a:hlinkClick r:id="rId3"/>
              </a:rPr>
              <a:t>https://youtu.be/nBkQQ6czRJI</a:t>
            </a:r>
            <a:r>
              <a:rPr lang="en-US" dirty="0"/>
              <a:t> </a:t>
            </a:r>
          </a:p>
          <a:p>
            <a:pPr defTabSz="939729" fontAlgn="base">
              <a:spcBef>
                <a:spcPct val="30000"/>
              </a:spcBef>
              <a:spcAft>
                <a:spcPct val="0"/>
              </a:spcAft>
              <a:defRPr/>
            </a:pPr>
            <a:r>
              <a:rPr lang="en-US" dirty="0"/>
              <a:t>Good article on this: </a:t>
            </a:r>
            <a:r>
              <a:rPr lang="en-US" dirty="0">
                <a:hlinkClick r:id="rId4"/>
              </a:rPr>
              <a:t>https://medium.com/@DonotInnovate/73-mind-blowing-implications-of-a-driverless-future-58d23d1f338d</a:t>
            </a:r>
            <a:endParaRPr lang="en-US" dirty="0"/>
          </a:p>
          <a:p>
            <a:pPr defTabSz="939729" fontAlgn="base">
              <a:spcBef>
                <a:spcPct val="30000"/>
              </a:spcBef>
              <a:spcAft>
                <a:spcPct val="0"/>
              </a:spcAft>
              <a:defRPr/>
            </a:pPr>
            <a:endParaRPr lang="en-US" dirty="0"/>
          </a:p>
          <a:p>
            <a:pPr defTabSz="939729" fontAlgn="base">
              <a:spcBef>
                <a:spcPct val="30000"/>
              </a:spcBef>
              <a:spcAft>
                <a:spcPct val="0"/>
              </a:spcAft>
              <a:defRPr/>
            </a:pPr>
            <a:r>
              <a:rPr lang="en-US" dirty="0"/>
              <a:t>Traffic tickets can be bad because of loss of revenue to cities</a:t>
            </a:r>
          </a:p>
          <a:p>
            <a:pPr defTabSz="939729" fontAlgn="base">
              <a:spcBef>
                <a:spcPct val="30000"/>
              </a:spcBef>
              <a:spcAft>
                <a:spcPct val="0"/>
              </a:spcAft>
              <a:defRPr/>
            </a:pPr>
            <a:r>
              <a:rPr lang="en-US" dirty="0"/>
              <a:t>No privacy – the small number of autonomous car companies will know everything about you</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604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a:t>
            </a:r>
            <a:r>
              <a:rPr lang="en-US" baseline="0" dirty="0"/>
              <a:t> change affects many aspects of society.  Let’s look at one: jobs.       EAR</a:t>
            </a:r>
            <a:endParaRPr lang="en-US" dirty="0"/>
          </a:p>
          <a:p>
            <a:pPr defTabSz="939729">
              <a:defRPr/>
            </a:pPr>
            <a:r>
              <a:rPr lang="en-US" dirty="0"/>
              <a:t>Robotic pharmacist:</a:t>
            </a:r>
            <a:r>
              <a:rPr lang="en-US" baseline="0" dirty="0"/>
              <a:t> </a:t>
            </a:r>
            <a:r>
              <a:rPr lang="en-US" altLang="en-US" dirty="0">
                <a:hlinkClick r:id="rId3"/>
              </a:rPr>
              <a:t>https://www.youtube.com/watch?v=EQGSk3Lt9X0</a:t>
            </a:r>
            <a:r>
              <a:rPr lang="en-US" altLang="en-US" dirty="0"/>
              <a:t> </a:t>
            </a:r>
          </a:p>
          <a:p>
            <a:pPr defTabSz="939729">
              <a:defRPr/>
            </a:pPr>
            <a:r>
              <a:rPr lang="en-US" altLang="en-US" dirty="0"/>
              <a:t>Coors factory:  Note no people. https://www.tripadvisor.com/LocationPhotoDirectLink-g33388-i23828601-Denver_Colorado.html  </a:t>
            </a:r>
          </a:p>
          <a:p>
            <a:pPr defTabSz="939729">
              <a:defRPr/>
            </a:pPr>
            <a:r>
              <a:rPr lang="en-US" altLang="en-US" dirty="0"/>
              <a:t>Google car:  </a:t>
            </a:r>
            <a:r>
              <a:rPr lang="en-US" dirty="0">
                <a:hlinkClick r:id="rId4"/>
              </a:rPr>
              <a:t>https://youtu.be/nBkQQ6czRJI</a:t>
            </a:r>
            <a:r>
              <a:rPr lang="en-US" dirty="0"/>
              <a:t> </a:t>
            </a:r>
          </a:p>
          <a:p>
            <a:pPr defTabSz="939729">
              <a:defRPr/>
            </a:pPr>
            <a:r>
              <a:rPr lang="en-US" dirty="0"/>
              <a:t>Software reads mammograms with 99% accuracy and fewer false positives than humans.  It’s not just blue collar jobs.</a:t>
            </a:r>
          </a:p>
          <a:p>
            <a:pPr defTabSz="939729">
              <a:defRPr/>
            </a:pPr>
            <a:r>
              <a:rPr lang="en-US" dirty="0"/>
              <a:t>https://futurism.com/artificial-intelligence-reads-mammograms-with-99-accuracy/</a:t>
            </a:r>
          </a:p>
          <a:p>
            <a:pPr defTabSz="939729">
              <a:defRPr/>
            </a:pPr>
            <a:endParaRPr lang="en-US" dirty="0"/>
          </a:p>
          <a:p>
            <a:pPr defTabSz="939729">
              <a:defRPr/>
            </a:pPr>
            <a:endParaRPr lang="en-US" altLang="en-US" dirty="0"/>
          </a:p>
          <a:p>
            <a:r>
              <a:rPr lang="en-US" dirty="0"/>
              <a:t> </a:t>
            </a:r>
          </a:p>
        </p:txBody>
      </p:sp>
      <p:sp>
        <p:nvSpPr>
          <p:cNvPr id="4" name="Slide Number Placeholder 3"/>
          <p:cNvSpPr>
            <a:spLocks noGrp="1"/>
          </p:cNvSpPr>
          <p:nvPr>
            <p:ph type="sldNum" sz="quarter" idx="10"/>
          </p:nvPr>
        </p:nvSpPr>
        <p:spPr/>
        <p:txBody>
          <a:bodyPr/>
          <a:lstStyle/>
          <a:p>
            <a:pPr defTabSz="469864">
              <a:defRPr/>
            </a:pPr>
            <a:fld id="{CEB079BF-A437-47DF-9227-A50AFF7EC7D6}" type="slidenum">
              <a:rPr lang="en-US">
                <a:solidFill>
                  <a:prstClr val="black"/>
                </a:solidFill>
                <a:latin typeface="Calibri" panose="020F0502020204030204"/>
              </a:rPr>
              <a:pPr defTabSz="46986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6927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3530" indent="-293665">
              <a:spcBef>
                <a:spcPct val="30000"/>
              </a:spcBef>
              <a:defRPr sz="1200">
                <a:solidFill>
                  <a:schemeClr val="tx1"/>
                </a:solidFill>
                <a:latin typeface="Arial" panose="020B0604020202020204" pitchFamily="34" charset="0"/>
              </a:defRPr>
            </a:lvl2pPr>
            <a:lvl3pPr marL="1174661" indent="-234932">
              <a:spcBef>
                <a:spcPct val="30000"/>
              </a:spcBef>
              <a:defRPr sz="1200">
                <a:solidFill>
                  <a:schemeClr val="tx1"/>
                </a:solidFill>
                <a:latin typeface="Arial" panose="020B0604020202020204" pitchFamily="34" charset="0"/>
              </a:defRPr>
            </a:lvl3pPr>
            <a:lvl4pPr marL="1644526" indent="-234932">
              <a:spcBef>
                <a:spcPct val="30000"/>
              </a:spcBef>
              <a:defRPr sz="1200">
                <a:solidFill>
                  <a:schemeClr val="tx1"/>
                </a:solidFill>
                <a:latin typeface="Arial" panose="020B0604020202020204" pitchFamily="34" charset="0"/>
              </a:defRPr>
            </a:lvl4pPr>
            <a:lvl5pPr marL="2114390" indent="-234932">
              <a:spcBef>
                <a:spcPct val="30000"/>
              </a:spcBef>
              <a:defRPr sz="1200">
                <a:solidFill>
                  <a:schemeClr val="tx1"/>
                </a:solidFill>
                <a:latin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5052B4-AE03-4769-8567-08C6B6A29793}" type="slidenum">
              <a:rPr lang="en-US" altLang="en-US"/>
              <a:pPr>
                <a:spcBef>
                  <a:spcPct val="0"/>
                </a:spcBef>
              </a:pPr>
              <a:t>7</a:t>
            </a:fld>
            <a:endParaRPr lang="en-US" altLang="en-US"/>
          </a:p>
        </p:txBody>
      </p:sp>
      <p:sp>
        <p:nvSpPr>
          <p:cNvPr id="157699" name="Rectangle 2"/>
          <p:cNvSpPr>
            <a:spLocks noGrp="1" noRot="1" noChangeAspect="1" noChangeArrowheads="1" noTextEdit="1"/>
          </p:cNvSpPr>
          <p:nvPr>
            <p:ph type="sldImg"/>
          </p:nvPr>
        </p:nvSpPr>
        <p:spPr>
          <a:xfrm>
            <a:off x="439738" y="698500"/>
            <a:ext cx="6199187" cy="3486150"/>
          </a:xfrm>
          <a:ln/>
        </p:spPr>
      </p:sp>
      <p:sp>
        <p:nvSpPr>
          <p:cNvPr id="15770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https://www.aoc.gov/art/historic-rotunda-paintings/baptism-Pocahontas    </a:t>
            </a:r>
          </a:p>
          <a:p>
            <a:pPr eaLnBrk="1" hangingPunct="1"/>
            <a:r>
              <a:rPr lang="en-US" altLang="en-US" dirty="0">
                <a:latin typeface="Arial" panose="020B0604020202020204" pitchFamily="34" charset="0"/>
              </a:rPr>
              <a:t>John Rolfe (c. 1585 – 1622) </a:t>
            </a:r>
          </a:p>
          <a:p>
            <a:pPr eaLnBrk="1" hangingPunct="1"/>
            <a:r>
              <a:rPr lang="en-US" altLang="en-US" dirty="0">
                <a:latin typeface="Arial" panose="020B0604020202020204" pitchFamily="34" charset="0"/>
              </a:rPr>
              <a:t>Rolfe developed new technology – a strain of tobacco that grew well in VA and that Europeans wanted.  It kept the VA colony alive.  But what were some unintended consequences?  (tobacco deaths today, slavery back then)  Do we need to worry about unintended consequences of today’s technologies?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3435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6364-90B5-4C7E-8700-51CEAD35DC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55D07-C5A5-4445-87B8-7D68A2620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E2575-4CAE-4E5D-B1DB-0A3EF48BC59A}"/>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5" name="Footer Placeholder 4">
            <a:extLst>
              <a:ext uri="{FF2B5EF4-FFF2-40B4-BE49-F238E27FC236}">
                <a16:creationId xmlns:a16="http://schemas.microsoft.com/office/drawing/2014/main" id="{A6CB6A9E-3070-431F-8622-B0C05810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484AC-431E-467E-90EB-87C05CA76D3B}"/>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40006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486-5EE5-482D-9B44-168866244D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EDE682-0240-4EE1-B7AC-65BC326398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C14-2A37-4BF0-B5CB-D7DCA0A50768}"/>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5" name="Footer Placeholder 4">
            <a:extLst>
              <a:ext uri="{FF2B5EF4-FFF2-40B4-BE49-F238E27FC236}">
                <a16:creationId xmlns:a16="http://schemas.microsoft.com/office/drawing/2014/main" id="{93671A84-8859-460A-8564-C3B8D0AC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A5F4-11FE-4118-817F-2F346109EF15}"/>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91805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C93A-29A6-4240-8AC3-97F906568A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DDAE2-5C4F-49BB-9764-31618909D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3C6F4-4168-40C9-BD8E-48197624419C}"/>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5" name="Footer Placeholder 4">
            <a:extLst>
              <a:ext uri="{FF2B5EF4-FFF2-40B4-BE49-F238E27FC236}">
                <a16:creationId xmlns:a16="http://schemas.microsoft.com/office/drawing/2014/main" id="{C2FC0C76-F565-4396-9A61-8F53EFC42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CB3D3-AAFC-464C-9CD0-088139868B5E}"/>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331973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A096-7DE1-4379-835F-6708CAD1C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DC204-AC1C-4A7F-915E-84CB4B253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331C5-E501-47CA-A064-FCEE0220FDF6}"/>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5" name="Footer Placeholder 4">
            <a:extLst>
              <a:ext uri="{FF2B5EF4-FFF2-40B4-BE49-F238E27FC236}">
                <a16:creationId xmlns:a16="http://schemas.microsoft.com/office/drawing/2014/main" id="{8105014A-C1F4-4FFB-AE02-3364B6A2F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02C2F-D7E1-4912-A01B-404F3520B167}"/>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309458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F026-B72A-4BE2-BB1B-EFC2C9915A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A4043D-D079-4CF2-A878-42D9FD362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6F9414-E9E1-4C9D-B9B8-1AA555F06F25}"/>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5" name="Footer Placeholder 4">
            <a:extLst>
              <a:ext uri="{FF2B5EF4-FFF2-40B4-BE49-F238E27FC236}">
                <a16:creationId xmlns:a16="http://schemas.microsoft.com/office/drawing/2014/main" id="{7DE50AD1-172F-45B4-8D5E-D163CE20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27C03-E219-46B9-BDD9-577295AC2FDA}"/>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292443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77CE-225A-4924-B48C-522AB5481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F9888-72AE-4B42-B5B7-A57FBC88D3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E8B345-E435-4943-851D-F8E1D18C2D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DEE630-52C7-4BD2-912D-71887B0D4AC4}"/>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6" name="Footer Placeholder 5">
            <a:extLst>
              <a:ext uri="{FF2B5EF4-FFF2-40B4-BE49-F238E27FC236}">
                <a16:creationId xmlns:a16="http://schemas.microsoft.com/office/drawing/2014/main" id="{244D3AD2-4984-47B6-9D49-701A8ECB0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27A4B-9B8F-416B-94B2-23DBE84B0676}"/>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401631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3AC6-2E2E-4A8C-9695-F7F4DA1739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7EE28-9C4F-4F6F-BCB0-D7EBC6434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0A0A6-20D7-444F-AA9B-505EACF0A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5D2EF-A24D-4953-B1B5-C6918B215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0F7C8-346F-41B0-85F1-CAF0B942A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BFC86C-6C79-4830-8FAA-6338997A1EE3}"/>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8" name="Footer Placeholder 7">
            <a:extLst>
              <a:ext uri="{FF2B5EF4-FFF2-40B4-BE49-F238E27FC236}">
                <a16:creationId xmlns:a16="http://schemas.microsoft.com/office/drawing/2014/main" id="{09105F45-622C-4DC4-BA60-33F599FBF3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00A52-C4B0-4B6D-BA5A-FDF2374A962C}"/>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184276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5C7F-2648-4FE2-90F9-60E8E094D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0E4DD-0430-4CB6-A089-4CC616FD3DA0}"/>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4" name="Footer Placeholder 3">
            <a:extLst>
              <a:ext uri="{FF2B5EF4-FFF2-40B4-BE49-F238E27FC236}">
                <a16:creationId xmlns:a16="http://schemas.microsoft.com/office/drawing/2014/main" id="{DFFF4DCE-FAA9-4792-AF7B-63955C6BC4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BB4D8-EBDA-4FB0-BDBC-36FCBD39036F}"/>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31294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ACBA2-B88F-4B54-97E0-0C037A169B48}"/>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3" name="Footer Placeholder 2">
            <a:extLst>
              <a:ext uri="{FF2B5EF4-FFF2-40B4-BE49-F238E27FC236}">
                <a16:creationId xmlns:a16="http://schemas.microsoft.com/office/drawing/2014/main" id="{4C68831D-EDE1-4F36-ADB9-0A8C14C385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1FDA81-C2C4-4115-8116-02CC3AB1CED1}"/>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29670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0552-11D6-4B25-8174-E937CDE04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501C1B-3A0C-4989-BF48-C547B9820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EDE9D-F7DA-4FAC-BEFF-91B781B9B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B1E14-B949-4736-91E5-81110C096DC7}"/>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6" name="Footer Placeholder 5">
            <a:extLst>
              <a:ext uri="{FF2B5EF4-FFF2-40B4-BE49-F238E27FC236}">
                <a16:creationId xmlns:a16="http://schemas.microsoft.com/office/drawing/2014/main" id="{2D92C3E9-A8ED-43AB-B455-8653037D2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CD02B-C655-4D45-90F4-3E46BFEBF374}"/>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421307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45EA-175B-4AAA-8D89-42C90C548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08379-5376-4128-9821-F4A3BD779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80E251-C001-40D2-B3D4-5C2068861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B8C08-8829-48A4-816C-420C7FEBC095}"/>
              </a:ext>
            </a:extLst>
          </p:cNvPr>
          <p:cNvSpPr>
            <a:spLocks noGrp="1"/>
          </p:cNvSpPr>
          <p:nvPr>
            <p:ph type="dt" sz="half" idx="10"/>
          </p:nvPr>
        </p:nvSpPr>
        <p:spPr/>
        <p:txBody>
          <a:bodyPr/>
          <a:lstStyle/>
          <a:p>
            <a:fld id="{41C78E6E-2DCA-42B6-8234-CA4872AD170E}" type="datetimeFigureOut">
              <a:rPr lang="en-US" smtClean="0"/>
              <a:t>3/25/2020</a:t>
            </a:fld>
            <a:endParaRPr lang="en-US"/>
          </a:p>
        </p:txBody>
      </p:sp>
      <p:sp>
        <p:nvSpPr>
          <p:cNvPr id="6" name="Footer Placeholder 5">
            <a:extLst>
              <a:ext uri="{FF2B5EF4-FFF2-40B4-BE49-F238E27FC236}">
                <a16:creationId xmlns:a16="http://schemas.microsoft.com/office/drawing/2014/main" id="{BFA24CF1-1B5A-41BD-8C87-4A75D8AF2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ACBA6-DE07-4291-B274-AC1A20836BCF}"/>
              </a:ext>
            </a:extLst>
          </p:cNvPr>
          <p:cNvSpPr>
            <a:spLocks noGrp="1"/>
          </p:cNvSpPr>
          <p:nvPr>
            <p:ph type="sldNum" sz="quarter" idx="12"/>
          </p:nvPr>
        </p:nvSpPr>
        <p:spPr/>
        <p:txBody>
          <a:bodyPr/>
          <a:lstStyle/>
          <a:p>
            <a:fld id="{CC3B50D2-C0D0-45FD-B5C4-D666B5AC0411}" type="slidenum">
              <a:rPr lang="en-US" smtClean="0"/>
              <a:t>‹#›</a:t>
            </a:fld>
            <a:endParaRPr lang="en-US"/>
          </a:p>
        </p:txBody>
      </p:sp>
    </p:spTree>
    <p:extLst>
      <p:ext uri="{BB962C8B-B14F-4D97-AF65-F5344CB8AC3E}">
        <p14:creationId xmlns:p14="http://schemas.microsoft.com/office/powerpoint/2010/main" val="16391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5678B-CB70-49AA-AF18-F122807FF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5B8D95-545B-4F43-8873-838FEA2FA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4EABF-3F3F-476B-9DFA-D630A2888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8E6E-2DCA-42B6-8234-CA4872AD170E}" type="datetimeFigureOut">
              <a:rPr lang="en-US" smtClean="0"/>
              <a:t>3/25/2020</a:t>
            </a:fld>
            <a:endParaRPr lang="en-US"/>
          </a:p>
        </p:txBody>
      </p:sp>
      <p:sp>
        <p:nvSpPr>
          <p:cNvPr id="5" name="Footer Placeholder 4">
            <a:extLst>
              <a:ext uri="{FF2B5EF4-FFF2-40B4-BE49-F238E27FC236}">
                <a16:creationId xmlns:a16="http://schemas.microsoft.com/office/drawing/2014/main" id="{4DC54472-0767-453D-A763-966943EBF5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2D0365-91F6-476C-829F-5452D91A2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B50D2-C0D0-45FD-B5C4-D666B5AC0411}" type="slidenum">
              <a:rPr lang="en-US" smtClean="0"/>
              <a:t>‹#›</a:t>
            </a:fld>
            <a:endParaRPr lang="en-US"/>
          </a:p>
        </p:txBody>
      </p:sp>
    </p:spTree>
    <p:extLst>
      <p:ext uri="{BB962C8B-B14F-4D97-AF65-F5344CB8AC3E}">
        <p14:creationId xmlns:p14="http://schemas.microsoft.com/office/powerpoint/2010/main" val="233112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audio" Target="../media/media2.m4a"/><Relationship Id="rId7" Type="http://schemas.openxmlformats.org/officeDocument/2006/relationships/image" Target="../media/image3.jpe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jpeg"/><Relationship Id="rId11"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6.gif"/><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media3.m4a"/><Relationship Id="rId7" Type="http://schemas.openxmlformats.org/officeDocument/2006/relationships/image" Target="../media/image8.jpeg"/><Relationship Id="rId12"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notesSlide" Target="../notesSlides/notesSlide2.xml"/><Relationship Id="rId10" Type="http://schemas.openxmlformats.org/officeDocument/2006/relationships/image" Target="../media/image11.jpeg"/><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media4.m4a"/><Relationship Id="rId7" Type="http://schemas.openxmlformats.org/officeDocument/2006/relationships/image" Target="../media/image14.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5.m4a"/><Relationship Id="rId7" Type="http://schemas.openxmlformats.org/officeDocument/2006/relationships/hyperlink" Target="https://medium.com/@DonotInnovate/73-mind-blowing-implications-of-a-driverless-future-58d23d1f338d" TargetMode="External"/><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media6.m4a"/><Relationship Id="rId7" Type="http://schemas.openxmlformats.org/officeDocument/2006/relationships/image" Target="../media/image16.jpe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notesSlide" Target="../notesSlides/notesSlide5.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0.png"/><Relationship Id="rId5" Type="http://schemas.openxmlformats.org/officeDocument/2006/relationships/image" Target="../media/image16.jpeg"/><Relationship Id="rId4" Type="http://schemas.openxmlformats.org/officeDocument/2006/relationships/notesSlide" Target="../notesSlides/notesSlide6.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B52F-F18A-4742-94BA-E51380739A60}"/>
              </a:ext>
            </a:extLst>
          </p:cNvPr>
          <p:cNvSpPr>
            <a:spLocks noGrp="1"/>
          </p:cNvSpPr>
          <p:nvPr>
            <p:ph type="ctrTitle"/>
          </p:nvPr>
        </p:nvSpPr>
        <p:spPr/>
        <p:txBody>
          <a:bodyPr>
            <a:normAutofit fontScale="90000"/>
          </a:bodyPr>
          <a:lstStyle/>
          <a:p>
            <a:r>
              <a:rPr lang="en-US" dirty="0">
                <a:latin typeface="Century" panose="02040604050505020304" pitchFamily="18" charset="0"/>
              </a:rPr>
              <a:t>Implementing Utilitarianism – Unexpected Consequences</a:t>
            </a:r>
          </a:p>
        </p:txBody>
      </p:sp>
      <p:pic>
        <p:nvPicPr>
          <p:cNvPr id="4" name="Audio 3">
            <a:hlinkClick r:id="" action="ppaction://media"/>
            <a:extLst>
              <a:ext uri="{FF2B5EF4-FFF2-40B4-BE49-F238E27FC236}">
                <a16:creationId xmlns:a16="http://schemas.microsoft.com/office/drawing/2014/main" id="{6921D7A5-1733-457A-872F-D814D5FEF6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1369379577"/>
      </p:ext>
    </p:extLst>
  </p:cSld>
  <p:clrMapOvr>
    <a:masterClrMapping/>
  </p:clrMapOvr>
  <mc:AlternateContent xmlns:mc="http://schemas.openxmlformats.org/markup-compatibility/2006">
    <mc:Choice xmlns:p14="http://schemas.microsoft.com/office/powerpoint/2010/main" Requires="p14">
      <p:transition spd="slow" p14:dur="2000" advTm="8299"/>
    </mc:Choice>
    <mc:Fallback>
      <p:transition spd="slow" advTm="8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981200" y="274638"/>
            <a:ext cx="8229600" cy="639762"/>
          </a:xfrm>
        </p:spPr>
        <p:txBody>
          <a:bodyPr/>
          <a:lstStyle/>
          <a:p>
            <a:pPr eaLnBrk="1" hangingPunct="1"/>
            <a:r>
              <a:rPr lang="en-US" altLang="en-US" sz="3200" b="1" dirty="0">
                <a:latin typeface="Arial" panose="020B0604020202020204" pitchFamily="34" charset="0"/>
                <a:cs typeface="Arial" panose="020B0604020202020204" pitchFamily="34" charset="0"/>
              </a:rPr>
              <a:t>Implementing Utilitarianism</a:t>
            </a:r>
          </a:p>
        </p:txBody>
      </p:sp>
      <p:sp>
        <p:nvSpPr>
          <p:cNvPr id="156675" name="Text Box 3"/>
          <p:cNvSpPr txBox="1">
            <a:spLocks noChangeArrowheads="1"/>
          </p:cNvSpPr>
          <p:nvPr/>
        </p:nvSpPr>
        <p:spPr bwMode="auto">
          <a:xfrm>
            <a:off x="457200" y="9081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Can we determine effects? </a:t>
            </a:r>
          </a:p>
        </p:txBody>
      </p:sp>
      <p:pic>
        <p:nvPicPr>
          <p:cNvPr id="7" name="Picture 2" descr="baptism_pocahontas">
            <a:extLst>
              <a:ext uri="{FF2B5EF4-FFF2-40B4-BE49-F238E27FC236}">
                <a16:creationId xmlns:a16="http://schemas.microsoft.com/office/drawing/2014/main" id="{489CE98A-2FF4-44E7-A25C-3ED7BCA7A9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391" y="1723663"/>
            <a:ext cx="7014071" cy="459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a:extLst>
              <a:ext uri="{FF2B5EF4-FFF2-40B4-BE49-F238E27FC236}">
                <a16:creationId xmlns:a16="http://schemas.microsoft.com/office/drawing/2014/main" id="{8FC29E3E-9D47-48A7-9013-CD641CE0E793}"/>
              </a:ext>
            </a:extLst>
          </p:cNvPr>
          <p:cNvSpPr>
            <a:spLocks noChangeShapeType="1"/>
          </p:cNvSpPr>
          <p:nvPr/>
        </p:nvSpPr>
        <p:spPr bwMode="auto">
          <a:xfrm>
            <a:off x="3568889" y="1723663"/>
            <a:ext cx="838200" cy="1932797"/>
          </a:xfrm>
          <a:prstGeom prst="line">
            <a:avLst/>
          </a:prstGeom>
          <a:noFill/>
          <a:ln w="762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5">
            <a:extLst>
              <a:ext uri="{FF2B5EF4-FFF2-40B4-BE49-F238E27FC236}">
                <a16:creationId xmlns:a16="http://schemas.microsoft.com/office/drawing/2014/main" id="{553ACDE9-509B-4418-AC32-CE62EE61FCA1}"/>
              </a:ext>
            </a:extLst>
          </p:cNvPr>
          <p:cNvSpPr>
            <a:spLocks noChangeArrowheads="1"/>
          </p:cNvSpPr>
          <p:nvPr/>
        </p:nvSpPr>
        <p:spPr bwMode="auto">
          <a:xfrm>
            <a:off x="4048836" y="3550879"/>
            <a:ext cx="1143000" cy="2743200"/>
          </a:xfrm>
          <a:prstGeom prst="ellipse">
            <a:avLst/>
          </a:prstGeom>
          <a:noFill/>
          <a:ln w="38100">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tobacco plants">
            <a:extLst>
              <a:ext uri="{FF2B5EF4-FFF2-40B4-BE49-F238E27FC236}">
                <a16:creationId xmlns:a16="http://schemas.microsoft.com/office/drawing/2014/main" id="{4BD0BDE8-6948-4A53-B214-9E563B584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9884">
            <a:off x="9503422" y="462526"/>
            <a:ext cx="1882538" cy="1255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arning label on cigarettes">
            <a:extLst>
              <a:ext uri="{FF2B5EF4-FFF2-40B4-BE49-F238E27FC236}">
                <a16:creationId xmlns:a16="http://schemas.microsoft.com/office/drawing/2014/main" id="{E007B926-9BD0-45CD-8E81-54D0DF434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10797">
            <a:off x="10054149" y="5234157"/>
            <a:ext cx="1576873" cy="1182655"/>
          </a:xfrm>
          <a:prstGeom prst="rect">
            <a:avLst/>
          </a:prstGeom>
        </p:spPr>
      </p:pic>
      <p:pic>
        <p:nvPicPr>
          <p:cNvPr id="1030" name="Picture 6" descr="A painting indigenous people in Virginia.">
            <a:extLst>
              <a:ext uri="{FF2B5EF4-FFF2-40B4-BE49-F238E27FC236}">
                <a16:creationId xmlns:a16="http://schemas.microsoft.com/office/drawing/2014/main" id="{76F6437F-098B-400A-A6C1-251BC983C8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9509" y="1962123"/>
            <a:ext cx="2113786" cy="11870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laves">
            <a:extLst>
              <a:ext uri="{FF2B5EF4-FFF2-40B4-BE49-F238E27FC236}">
                <a16:creationId xmlns:a16="http://schemas.microsoft.com/office/drawing/2014/main" id="{10964718-5323-4C78-96C0-4EFEF50D83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5459" y="3429000"/>
            <a:ext cx="2340655" cy="182051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5AC3807D-8256-4163-A5E7-A85BFAB7A48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3157777542"/>
      </p:ext>
    </p:extLst>
  </p:cSld>
  <p:clrMapOvr>
    <a:masterClrMapping/>
  </p:clrMapOvr>
  <mc:AlternateContent xmlns:mc="http://schemas.openxmlformats.org/markup-compatibility/2006">
    <mc:Choice xmlns:p14="http://schemas.microsoft.com/office/powerpoint/2010/main" Requires="p14">
      <p:transition spd="slow" p14:dur="2000" advTm="34182"/>
    </mc:Choice>
    <mc:Fallback>
      <p:transition spd="slow" advTm="34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981200" y="274638"/>
            <a:ext cx="8229600" cy="639762"/>
          </a:xfrm>
        </p:spPr>
        <p:txBody>
          <a:bodyPr/>
          <a:lstStyle/>
          <a:p>
            <a:pPr algn="ctr" eaLnBrk="1" hangingPunct="1"/>
            <a:r>
              <a:rPr lang="en-US" altLang="en-US" sz="3200" b="1" dirty="0">
                <a:latin typeface="Arial" panose="020B0604020202020204" pitchFamily="34" charset="0"/>
                <a:cs typeface="Arial" panose="020B0604020202020204" pitchFamily="34" charset="0"/>
              </a:rPr>
              <a:t>Implementing Utilitarianism</a:t>
            </a:r>
          </a:p>
        </p:txBody>
      </p:sp>
      <p:sp>
        <p:nvSpPr>
          <p:cNvPr id="7" name="Text Box 3">
            <a:extLst>
              <a:ext uri="{FF2B5EF4-FFF2-40B4-BE49-F238E27FC236}">
                <a16:creationId xmlns:a16="http://schemas.microsoft.com/office/drawing/2014/main" id="{AFC529A1-F118-40C4-9AD8-4C4E3B961A35}"/>
              </a:ext>
            </a:extLst>
          </p:cNvPr>
          <p:cNvSpPr txBox="1">
            <a:spLocks noChangeArrowheads="1"/>
          </p:cNvSpPr>
          <p:nvPr/>
        </p:nvSpPr>
        <p:spPr bwMode="auto">
          <a:xfrm>
            <a:off x="457200" y="9081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Can we determine effects? </a:t>
            </a:r>
          </a:p>
        </p:txBody>
      </p:sp>
      <p:pic>
        <p:nvPicPr>
          <p:cNvPr id="5" name="Picture 2">
            <a:extLst>
              <a:ext uri="{FF2B5EF4-FFF2-40B4-BE49-F238E27FC236}">
                <a16:creationId xmlns:a16="http://schemas.microsoft.com/office/drawing/2014/main" id="{AD640F62-4C6B-42C4-AE05-2E458F3DF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8812" y="1029878"/>
            <a:ext cx="2387007" cy="1452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raffic">
            <a:extLst>
              <a:ext uri="{FF2B5EF4-FFF2-40B4-BE49-F238E27FC236}">
                <a16:creationId xmlns:a16="http://schemas.microsoft.com/office/drawing/2014/main" id="{B0928F93-E5A2-4672-BEBD-D1F2690F80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5557" y="1638007"/>
            <a:ext cx="2387007" cy="15928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rs driving in smog">
            <a:extLst>
              <a:ext uri="{FF2B5EF4-FFF2-40B4-BE49-F238E27FC236}">
                <a16:creationId xmlns:a16="http://schemas.microsoft.com/office/drawing/2014/main" id="{39D94BC4-35A4-4FD8-B407-025BFB0C4C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6278" y="2741113"/>
            <a:ext cx="2673530" cy="12030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p of the giant oil and gas fields in the Middle East (Horn, 2004).  ">
            <a:extLst>
              <a:ext uri="{FF2B5EF4-FFF2-40B4-BE49-F238E27FC236}">
                <a16:creationId xmlns:a16="http://schemas.microsoft.com/office/drawing/2014/main" id="{364206A3-1C35-48B9-88D6-ED0A7E41B4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6278" y="4446054"/>
            <a:ext cx="2939387" cy="1729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ffic jam in Atlanta">
            <a:extLst>
              <a:ext uri="{FF2B5EF4-FFF2-40B4-BE49-F238E27FC236}">
                <a16:creationId xmlns:a16="http://schemas.microsoft.com/office/drawing/2014/main" id="{A56A503B-F557-4C00-A753-EE9772F91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7900" y="3572367"/>
            <a:ext cx="1938351" cy="29034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Model T Ford">
            <a:extLst>
              <a:ext uri="{FF2B5EF4-FFF2-40B4-BE49-F238E27FC236}">
                <a16:creationId xmlns:a16="http://schemas.microsoft.com/office/drawing/2014/main" id="{70980DE1-DC0E-413A-9F31-11D062D1CCEA}"/>
              </a:ext>
            </a:extLst>
          </p:cNvPr>
          <p:cNvPicPr>
            <a:picLocks noChangeAspect="1"/>
          </p:cNvPicPr>
          <p:nvPr/>
        </p:nvPicPr>
        <p:blipFill>
          <a:blip r:embed="rId11"/>
          <a:stretch>
            <a:fillRect/>
          </a:stretch>
        </p:blipFill>
        <p:spPr>
          <a:xfrm>
            <a:off x="216335" y="1945298"/>
            <a:ext cx="5784603" cy="3650284"/>
          </a:xfrm>
          <a:prstGeom prst="rect">
            <a:avLst/>
          </a:prstGeom>
        </p:spPr>
      </p:pic>
      <p:pic>
        <p:nvPicPr>
          <p:cNvPr id="4" name="Audio 3">
            <a:hlinkClick r:id="" action="ppaction://media"/>
            <a:extLst>
              <a:ext uri="{FF2B5EF4-FFF2-40B4-BE49-F238E27FC236}">
                <a16:creationId xmlns:a16="http://schemas.microsoft.com/office/drawing/2014/main" id="{C1F1777F-081F-4CA2-AE8E-C30EFB909AF8}"/>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272102306"/>
      </p:ext>
    </p:extLst>
  </p:cSld>
  <p:clrMapOvr>
    <a:masterClrMapping/>
  </p:clrMapOvr>
  <mc:AlternateContent xmlns:mc="http://schemas.openxmlformats.org/markup-compatibility/2006">
    <mc:Choice xmlns:p14="http://schemas.microsoft.com/office/powerpoint/2010/main" Requires="p14">
      <p:transition spd="slow" p14:dur="2000" advTm="55876"/>
    </mc:Choice>
    <mc:Fallback>
      <p:transition spd="slow" advTm="55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981200" y="274638"/>
            <a:ext cx="8229600" cy="639762"/>
          </a:xfrm>
        </p:spPr>
        <p:txBody>
          <a:bodyPr/>
          <a:lstStyle/>
          <a:p>
            <a:pPr algn="ctr" eaLnBrk="1" hangingPunct="1"/>
            <a:r>
              <a:rPr lang="en-US" altLang="en-US" sz="3200" b="1" dirty="0">
                <a:latin typeface="Arial" panose="020B0604020202020204" pitchFamily="34" charset="0"/>
                <a:cs typeface="Arial" panose="020B0604020202020204" pitchFamily="34" charset="0"/>
              </a:rPr>
              <a:t>Implementing Utilitarianism</a:t>
            </a:r>
          </a:p>
        </p:txBody>
      </p:sp>
      <p:pic>
        <p:nvPicPr>
          <p:cNvPr id="2" name="Picture 1" descr="the global internet">
            <a:extLst>
              <a:ext uri="{FF2B5EF4-FFF2-40B4-BE49-F238E27FC236}">
                <a16:creationId xmlns:a16="http://schemas.microsoft.com/office/drawing/2014/main" id="{AFC22E5A-6407-47B7-BCBF-DFD3BEFEDF9F}"/>
              </a:ext>
            </a:extLst>
          </p:cNvPr>
          <p:cNvPicPr>
            <a:picLocks noChangeAspect="1"/>
          </p:cNvPicPr>
          <p:nvPr/>
        </p:nvPicPr>
        <p:blipFill>
          <a:blip r:embed="rId6"/>
          <a:stretch>
            <a:fillRect/>
          </a:stretch>
        </p:blipFill>
        <p:spPr>
          <a:xfrm>
            <a:off x="457200" y="1665027"/>
            <a:ext cx="6979889" cy="4665852"/>
          </a:xfrm>
          <a:prstGeom prst="rect">
            <a:avLst/>
          </a:prstGeom>
        </p:spPr>
      </p:pic>
      <p:sp>
        <p:nvSpPr>
          <p:cNvPr id="7" name="Text Box 3">
            <a:extLst>
              <a:ext uri="{FF2B5EF4-FFF2-40B4-BE49-F238E27FC236}">
                <a16:creationId xmlns:a16="http://schemas.microsoft.com/office/drawing/2014/main" id="{F9683BEF-8C77-4FF9-9F6F-A45B16FCB0D4}"/>
              </a:ext>
            </a:extLst>
          </p:cNvPr>
          <p:cNvSpPr txBox="1">
            <a:spLocks noChangeArrowheads="1"/>
          </p:cNvSpPr>
          <p:nvPr/>
        </p:nvSpPr>
        <p:spPr bwMode="auto">
          <a:xfrm>
            <a:off x="457200" y="9081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Can we determine effects? </a:t>
            </a:r>
          </a:p>
        </p:txBody>
      </p:sp>
      <p:pic>
        <p:nvPicPr>
          <p:cNvPr id="3" name="Picture 2">
            <a:extLst>
              <a:ext uri="{FF2B5EF4-FFF2-40B4-BE49-F238E27FC236}">
                <a16:creationId xmlns:a16="http://schemas.microsoft.com/office/drawing/2014/main" id="{8E506E0B-F452-4E52-B55D-2DBD511E9D7C}"/>
              </a:ext>
            </a:extLst>
          </p:cNvPr>
          <p:cNvPicPr>
            <a:picLocks noChangeAspect="1"/>
          </p:cNvPicPr>
          <p:nvPr/>
        </p:nvPicPr>
        <p:blipFill>
          <a:blip r:embed="rId7"/>
          <a:stretch>
            <a:fillRect/>
          </a:stretch>
        </p:blipFill>
        <p:spPr>
          <a:xfrm rot="779870">
            <a:off x="8949754" y="684773"/>
            <a:ext cx="2313359" cy="2874854"/>
          </a:xfrm>
          <a:prstGeom prst="rect">
            <a:avLst/>
          </a:prstGeom>
        </p:spPr>
      </p:pic>
      <p:pic>
        <p:nvPicPr>
          <p:cNvPr id="3074" name="Picture 2" descr="the digital divide">
            <a:extLst>
              <a:ext uri="{FF2B5EF4-FFF2-40B4-BE49-F238E27FC236}">
                <a16:creationId xmlns:a16="http://schemas.microsoft.com/office/drawing/2014/main" id="{6938C53C-1EE0-42DA-AD16-0D5094664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3722" y="4178140"/>
            <a:ext cx="3633053" cy="2338666"/>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AFBDEF25-673D-408A-A695-139F6E3615B2}"/>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1910381020"/>
      </p:ext>
    </p:extLst>
  </p:cSld>
  <p:clrMapOvr>
    <a:masterClrMapping/>
  </p:clrMapOvr>
  <mc:AlternateContent xmlns:mc="http://schemas.openxmlformats.org/markup-compatibility/2006">
    <mc:Choice xmlns:p14="http://schemas.microsoft.com/office/powerpoint/2010/main" Requires="p14">
      <p:transition spd="slow" p14:dur="2000" advTm="48095"/>
    </mc:Choice>
    <mc:Fallback>
      <p:transition spd="slow" advTm="48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981200" y="274638"/>
            <a:ext cx="8229600" cy="639762"/>
          </a:xfrm>
        </p:spPr>
        <p:txBody>
          <a:bodyPr/>
          <a:lstStyle/>
          <a:p>
            <a:pPr algn="ctr" eaLnBrk="1" hangingPunct="1"/>
            <a:r>
              <a:rPr lang="en-US" altLang="en-US" sz="3200" b="1" dirty="0">
                <a:latin typeface="Arial" panose="020B0604020202020204" pitchFamily="34" charset="0"/>
                <a:cs typeface="Arial" panose="020B0604020202020204" pitchFamily="34" charset="0"/>
              </a:rPr>
              <a:t>Implementing Utilitarianism</a:t>
            </a:r>
          </a:p>
        </p:txBody>
      </p:sp>
      <p:sp>
        <p:nvSpPr>
          <p:cNvPr id="7" name="Text Box 3">
            <a:extLst>
              <a:ext uri="{FF2B5EF4-FFF2-40B4-BE49-F238E27FC236}">
                <a16:creationId xmlns:a16="http://schemas.microsoft.com/office/drawing/2014/main" id="{F9683BEF-8C77-4FF9-9F6F-A45B16FCB0D4}"/>
              </a:ext>
            </a:extLst>
          </p:cNvPr>
          <p:cNvSpPr txBox="1">
            <a:spLocks noChangeArrowheads="1"/>
          </p:cNvSpPr>
          <p:nvPr/>
        </p:nvSpPr>
        <p:spPr bwMode="auto">
          <a:xfrm>
            <a:off x="457200" y="90810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Can we determine effects? </a:t>
            </a:r>
          </a:p>
        </p:txBody>
      </p:sp>
      <p:pic>
        <p:nvPicPr>
          <p:cNvPr id="5" name="Picture 3" descr="http://blogs-images.forbes.com/brookecrothers/files/2015/11/google-self-driving-car-repaint-1200x615.jpg">
            <a:extLst>
              <a:ext uri="{FF2B5EF4-FFF2-40B4-BE49-F238E27FC236}">
                <a16:creationId xmlns:a16="http://schemas.microsoft.com/office/drawing/2014/main" id="{DD411425-1C6F-4F16-B765-248B8A66DD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600200"/>
            <a:ext cx="7583668" cy="38866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A75A63-BBF6-4F87-8E93-AA6ACA3B1D8C}"/>
              </a:ext>
            </a:extLst>
          </p:cNvPr>
          <p:cNvSpPr txBox="1"/>
          <p:nvPr/>
        </p:nvSpPr>
        <p:spPr>
          <a:xfrm>
            <a:off x="7892143" y="1156777"/>
            <a:ext cx="4267200" cy="5524589"/>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strike="sngStrike" dirty="0"/>
              <a:t>Parking lots</a:t>
            </a:r>
          </a:p>
          <a:p>
            <a:pPr marL="457200" indent="-457200">
              <a:spcBef>
                <a:spcPts val="600"/>
              </a:spcBef>
              <a:buFont typeface="Arial" panose="020B0604020202020204" pitchFamily="34" charset="0"/>
              <a:buChar char="•"/>
            </a:pPr>
            <a:r>
              <a:rPr lang="en-US" sz="2800" strike="sngStrike" dirty="0"/>
              <a:t>Gas stations</a:t>
            </a:r>
          </a:p>
          <a:p>
            <a:pPr marL="457200" indent="-457200">
              <a:spcBef>
                <a:spcPts val="600"/>
              </a:spcBef>
              <a:buFont typeface="Arial" panose="020B0604020202020204" pitchFamily="34" charset="0"/>
              <a:buChar char="•"/>
            </a:pPr>
            <a:r>
              <a:rPr lang="en-US" sz="2800" strike="sngStrike" dirty="0"/>
              <a:t>Traffic tickets</a:t>
            </a:r>
          </a:p>
          <a:p>
            <a:pPr marL="457200" indent="-457200">
              <a:spcBef>
                <a:spcPts val="600"/>
              </a:spcBef>
              <a:buFont typeface="Arial" panose="020B0604020202020204" pitchFamily="34" charset="0"/>
              <a:buChar char="•"/>
            </a:pPr>
            <a:r>
              <a:rPr lang="en-US" sz="2800" strike="sngStrike" dirty="0"/>
              <a:t>Demand for oil</a:t>
            </a:r>
          </a:p>
          <a:p>
            <a:pPr marL="457200" indent="-457200">
              <a:spcBef>
                <a:spcPts val="600"/>
              </a:spcBef>
              <a:buFont typeface="Arial" panose="020B0604020202020204" pitchFamily="34" charset="0"/>
              <a:buChar char="•"/>
            </a:pPr>
            <a:r>
              <a:rPr lang="en-US" sz="2800" strike="sngStrike" dirty="0"/>
              <a:t>Car dealers</a:t>
            </a:r>
          </a:p>
          <a:p>
            <a:pPr marL="457200" indent="-457200">
              <a:spcBef>
                <a:spcPts val="600"/>
              </a:spcBef>
              <a:buFont typeface="Arial" panose="020B0604020202020204" pitchFamily="34" charset="0"/>
              <a:buChar char="•"/>
            </a:pPr>
            <a:r>
              <a:rPr lang="en-US" sz="2800" strike="sngStrike" dirty="0"/>
              <a:t>Car financing</a:t>
            </a:r>
          </a:p>
          <a:p>
            <a:pPr marL="457200" indent="-457200">
              <a:spcBef>
                <a:spcPts val="600"/>
              </a:spcBef>
              <a:buFont typeface="Arial" panose="020B0604020202020204" pitchFamily="34" charset="0"/>
              <a:buChar char="•"/>
            </a:pPr>
            <a:r>
              <a:rPr lang="en-US" sz="2800" strike="sngStrike" dirty="0"/>
              <a:t>Taxi drivers</a:t>
            </a:r>
          </a:p>
          <a:p>
            <a:pPr marL="457200" indent="-457200">
              <a:spcBef>
                <a:spcPts val="600"/>
              </a:spcBef>
              <a:buFont typeface="Arial" panose="020B0604020202020204" pitchFamily="34" charset="0"/>
              <a:buChar char="•"/>
            </a:pPr>
            <a:r>
              <a:rPr lang="en-US" sz="2800" strike="sngStrike" dirty="0"/>
              <a:t>Truck drivers</a:t>
            </a:r>
          </a:p>
          <a:p>
            <a:pPr marL="457200" indent="-457200">
              <a:spcBef>
                <a:spcPts val="600"/>
              </a:spcBef>
              <a:buFont typeface="Arial" panose="020B0604020202020204" pitchFamily="34" charset="0"/>
              <a:buChar char="•"/>
            </a:pPr>
            <a:r>
              <a:rPr lang="en-US" sz="2800" strike="sngStrike" dirty="0"/>
              <a:t>Privacy</a:t>
            </a:r>
          </a:p>
          <a:p>
            <a:pPr marL="457200" indent="-457200">
              <a:spcBef>
                <a:spcPts val="600"/>
              </a:spcBef>
              <a:buFont typeface="Arial" panose="020B0604020202020204" pitchFamily="34" charset="0"/>
              <a:buChar char="•"/>
            </a:pPr>
            <a:r>
              <a:rPr lang="en-US" sz="2800" dirty="0"/>
              <a:t>Wealth concentration</a:t>
            </a:r>
          </a:p>
          <a:p>
            <a:endParaRPr lang="en-US" sz="2800" dirty="0"/>
          </a:p>
        </p:txBody>
      </p:sp>
      <p:sp>
        <p:nvSpPr>
          <p:cNvPr id="4" name="TextBox 3">
            <a:extLst>
              <a:ext uri="{FF2B5EF4-FFF2-40B4-BE49-F238E27FC236}">
                <a16:creationId xmlns:a16="http://schemas.microsoft.com/office/drawing/2014/main" id="{D216B440-8C17-43E1-BF04-63CF244B83E9}"/>
              </a:ext>
            </a:extLst>
          </p:cNvPr>
          <p:cNvSpPr txBox="1"/>
          <p:nvPr/>
        </p:nvSpPr>
        <p:spPr>
          <a:xfrm>
            <a:off x="304800" y="6172200"/>
            <a:ext cx="11125200" cy="369332"/>
          </a:xfrm>
          <a:prstGeom prst="rect">
            <a:avLst/>
          </a:prstGeom>
          <a:noFill/>
        </p:spPr>
        <p:txBody>
          <a:bodyPr wrap="square" rtlCol="0">
            <a:spAutoFit/>
          </a:bodyPr>
          <a:lstStyle/>
          <a:p>
            <a:r>
              <a:rPr lang="en-US" dirty="0">
                <a:hlinkClick r:id="rId7"/>
              </a:rPr>
              <a:t>https://medium.com/@DonotInnovate/73-mind-blowing-implications-of-a-driverless-future-58d23d1f338d</a:t>
            </a:r>
            <a:endParaRPr lang="en-US" dirty="0"/>
          </a:p>
        </p:txBody>
      </p:sp>
      <p:pic>
        <p:nvPicPr>
          <p:cNvPr id="6" name="Audio 5">
            <a:hlinkClick r:id="" action="ppaction://media"/>
            <a:extLst>
              <a:ext uri="{FF2B5EF4-FFF2-40B4-BE49-F238E27FC236}">
                <a16:creationId xmlns:a16="http://schemas.microsoft.com/office/drawing/2014/main" id="{65769F49-B41E-421B-9535-22A2592669DC}"/>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534911529"/>
      </p:ext>
    </p:extLst>
  </p:cSld>
  <p:clrMapOvr>
    <a:masterClrMapping/>
  </p:clrMapOvr>
  <mc:AlternateContent xmlns:mc="http://schemas.openxmlformats.org/markup-compatibility/2006">
    <mc:Choice xmlns:p14="http://schemas.microsoft.com/office/powerpoint/2010/main" Requires="p14">
      <p:transition spd="slow" p14:dur="2000" advTm="61516"/>
    </mc:Choice>
    <mc:Fallback>
      <p:transition spd="slow" advTm="61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654"/>
            <a:ext cx="10972800" cy="927356"/>
          </a:xfrm>
        </p:spPr>
        <p:txBody>
          <a:bodyPr/>
          <a:lstStyle/>
          <a:p>
            <a:pPr algn="ctr"/>
            <a:r>
              <a:rPr lang="en-US" sz="3200" b="1" dirty="0">
                <a:latin typeface="+mn-lt"/>
              </a:rPr>
              <a:t>Jobs</a:t>
            </a:r>
          </a:p>
        </p:txBody>
      </p:sp>
      <p:pic>
        <p:nvPicPr>
          <p:cNvPr id="32770" name="Picture 2" descr="https://media-cdn.tripadvisor.com/media/photo-s/01/6b/98/79/coors-facto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430" y="1172713"/>
            <a:ext cx="3261851" cy="2443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ttp://blogs-images.forbes.com/brookecrothers/files/2015/11/google-self-driving-car-repaint-1200x6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1436" y="4021016"/>
            <a:ext cx="4163961" cy="2134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obotic pharmacist">
            <a:extLst>
              <a:ext uri="{FF2B5EF4-FFF2-40B4-BE49-F238E27FC236}">
                <a16:creationId xmlns:a16="http://schemas.microsoft.com/office/drawing/2014/main" id="{DB2975D3-2F14-4826-A279-D813008088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6668" y="1103010"/>
            <a:ext cx="3591881" cy="202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mammograms">
            <a:extLst>
              <a:ext uri="{FF2B5EF4-FFF2-40B4-BE49-F238E27FC236}">
                <a16:creationId xmlns:a16="http://schemas.microsoft.com/office/drawing/2014/main" id="{534B77B0-3240-462A-A264-C09FE064F3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8265" y="3685841"/>
            <a:ext cx="3672840" cy="270273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993DDD00-308E-42CC-ADB8-A61EA0B3A384}"/>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795125" y="6461125"/>
            <a:ext cx="244475" cy="244475"/>
          </a:xfrm>
          <a:prstGeom prst="rect">
            <a:avLst/>
          </a:prstGeom>
        </p:spPr>
      </p:pic>
    </p:spTree>
    <p:custDataLst>
      <p:tags r:id="rId1"/>
    </p:custDataLst>
    <p:extLst>
      <p:ext uri="{BB962C8B-B14F-4D97-AF65-F5344CB8AC3E}">
        <p14:creationId xmlns:p14="http://schemas.microsoft.com/office/powerpoint/2010/main" val="2195478823"/>
      </p:ext>
    </p:extLst>
  </p:cSld>
  <p:clrMapOvr>
    <a:masterClrMapping/>
  </p:clrMapOvr>
  <mc:AlternateContent xmlns:mc="http://schemas.openxmlformats.org/markup-compatibility/2006">
    <mc:Choice xmlns:p14="http://schemas.microsoft.com/office/powerpoint/2010/main" Requires="p14">
      <p:transition spd="slow" p14:dur="2000" advTm="26970"/>
    </mc:Choice>
    <mc:Fallback>
      <p:transition spd="slow" advTm="26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http://blogs-images.forbes.com/brookecrothers/files/2015/11/google-self-driving-car-repaint-1200x615.jpg">
            <a:extLst>
              <a:ext uri="{FF2B5EF4-FFF2-40B4-BE49-F238E27FC236}">
                <a16:creationId xmlns:a16="http://schemas.microsoft.com/office/drawing/2014/main" id="{EA991BB4-054B-4EC3-AE5B-F02BCFAFF4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6987" y="3669706"/>
            <a:ext cx="4495800" cy="23040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C00E675F-6144-432A-A9E2-5E6F2350D4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483" y="3497342"/>
            <a:ext cx="3824097" cy="23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4" name="Rectangle 2"/>
          <p:cNvSpPr>
            <a:spLocks noGrp="1" noChangeArrowheads="1"/>
          </p:cNvSpPr>
          <p:nvPr>
            <p:ph type="title"/>
          </p:nvPr>
        </p:nvSpPr>
        <p:spPr>
          <a:xfrm>
            <a:off x="1981200" y="274638"/>
            <a:ext cx="8229600" cy="639762"/>
          </a:xfrm>
        </p:spPr>
        <p:txBody>
          <a:bodyPr/>
          <a:lstStyle/>
          <a:p>
            <a:pPr algn="ctr" eaLnBrk="1" hangingPunct="1"/>
            <a:r>
              <a:rPr lang="en-US" altLang="en-US" sz="3200" b="1" dirty="0">
                <a:latin typeface="Arial" panose="020B0604020202020204" pitchFamily="34" charset="0"/>
                <a:cs typeface="Arial" panose="020B0604020202020204" pitchFamily="34" charset="0"/>
              </a:rPr>
              <a:t>Implementing Utilitarianism</a:t>
            </a:r>
          </a:p>
        </p:txBody>
      </p:sp>
      <p:sp>
        <p:nvSpPr>
          <p:cNvPr id="156675" name="Text Box 3"/>
          <p:cNvSpPr txBox="1">
            <a:spLocks noChangeArrowheads="1"/>
          </p:cNvSpPr>
          <p:nvPr/>
        </p:nvSpPr>
        <p:spPr bwMode="auto">
          <a:xfrm>
            <a:off x="533400" y="10390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Can we determine effects? </a:t>
            </a:r>
          </a:p>
        </p:txBody>
      </p:sp>
      <p:sp>
        <p:nvSpPr>
          <p:cNvPr id="3" name="TextBox 2">
            <a:extLst>
              <a:ext uri="{FF2B5EF4-FFF2-40B4-BE49-F238E27FC236}">
                <a16:creationId xmlns:a16="http://schemas.microsoft.com/office/drawing/2014/main" id="{64D804B2-8D85-4E98-9F2D-66EBEF40E75E}"/>
              </a:ext>
            </a:extLst>
          </p:cNvPr>
          <p:cNvSpPr txBox="1"/>
          <p:nvPr/>
        </p:nvSpPr>
        <p:spPr>
          <a:xfrm>
            <a:off x="339213" y="5943600"/>
            <a:ext cx="11513574" cy="523220"/>
          </a:xfrm>
          <a:prstGeom prst="rect">
            <a:avLst/>
          </a:prstGeom>
          <a:noFill/>
        </p:spPr>
        <p:txBody>
          <a:bodyPr wrap="square" rtlCol="0">
            <a:spAutoFit/>
          </a:bodyPr>
          <a:lstStyle/>
          <a:p>
            <a:r>
              <a:rPr lang="en-US" sz="2800" b="1" dirty="0"/>
              <a:t>Do we have a moral responsibility to think hard about this issue?</a:t>
            </a:r>
          </a:p>
        </p:txBody>
      </p:sp>
      <p:pic>
        <p:nvPicPr>
          <p:cNvPr id="7" name="Picture 2" descr="baptism_pocahontas">
            <a:extLst>
              <a:ext uri="{FF2B5EF4-FFF2-40B4-BE49-F238E27FC236}">
                <a16:creationId xmlns:a16="http://schemas.microsoft.com/office/drawing/2014/main" id="{489CE98A-2FF4-44E7-A25C-3ED7BCA7A9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046" y="1752600"/>
            <a:ext cx="3657601" cy="239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7F8F0-4D6D-4FBE-AA7D-2F60D4A2BF51}"/>
              </a:ext>
            </a:extLst>
          </p:cNvPr>
          <p:cNvPicPr>
            <a:picLocks noChangeAspect="1"/>
          </p:cNvPicPr>
          <p:nvPr/>
        </p:nvPicPr>
        <p:blipFill>
          <a:blip r:embed="rId8"/>
          <a:stretch>
            <a:fillRect/>
          </a:stretch>
        </p:blipFill>
        <p:spPr>
          <a:xfrm>
            <a:off x="6784469" y="1169757"/>
            <a:ext cx="3499861" cy="2452659"/>
          </a:xfrm>
          <a:prstGeom prst="rect">
            <a:avLst/>
          </a:prstGeom>
        </p:spPr>
      </p:pic>
      <p:pic>
        <p:nvPicPr>
          <p:cNvPr id="4" name="Audio 3">
            <a:hlinkClick r:id="" action="ppaction://media"/>
            <a:extLst>
              <a:ext uri="{FF2B5EF4-FFF2-40B4-BE49-F238E27FC236}">
                <a16:creationId xmlns:a16="http://schemas.microsoft.com/office/drawing/2014/main" id="{7DD1CDB6-E3D5-4E48-B9FB-9149C91A56B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95125" y="6461125"/>
            <a:ext cx="244475" cy="244475"/>
          </a:xfrm>
          <a:prstGeom prst="rect">
            <a:avLst/>
          </a:prstGeom>
        </p:spPr>
      </p:pic>
    </p:spTree>
    <p:extLst>
      <p:ext uri="{BB962C8B-B14F-4D97-AF65-F5344CB8AC3E}">
        <p14:creationId xmlns:p14="http://schemas.microsoft.com/office/powerpoint/2010/main" val="4289798479"/>
      </p:ext>
    </p:extLst>
  </p:cSld>
  <p:clrMapOvr>
    <a:masterClrMapping/>
  </p:clrMapOvr>
  <mc:AlternateContent xmlns:mc="http://schemas.openxmlformats.org/markup-compatibility/2006">
    <mc:Choice xmlns:p14="http://schemas.microsoft.com/office/powerpoint/2010/main" Requires="p14">
      <p:transition spd="slow" p14:dur="2000" advTm="12714"/>
    </mc:Choice>
    <mc:Fallback>
      <p:transition spd="slow" advTm="12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4.7|9|7.5"/>
</p:tagLst>
</file>

<file path=ppt/tags/tag2.xml><?xml version="1.0" encoding="utf-8"?>
<p:tagLst xmlns:a="http://schemas.openxmlformats.org/drawingml/2006/main" xmlns:r="http://schemas.openxmlformats.org/officeDocument/2006/relationships" xmlns:p="http://schemas.openxmlformats.org/presentationml/2006/main">
  <p:tag name="TIMING" val="|15.6|6.9|3.3|4.4|14.8"/>
</p:tagLst>
</file>

<file path=ppt/tags/tag3.xml><?xml version="1.0" encoding="utf-8"?>
<p:tagLst xmlns:a="http://schemas.openxmlformats.org/drawingml/2006/main" xmlns:r="http://schemas.openxmlformats.org/officeDocument/2006/relationships" xmlns:p="http://schemas.openxmlformats.org/presentationml/2006/main">
  <p:tag name="TIMING" val="|12.5|5.4"/>
</p:tagLst>
</file>

<file path=ppt/tags/tag4.xml><?xml version="1.0" encoding="utf-8"?>
<p:tagLst xmlns:a="http://schemas.openxmlformats.org/drawingml/2006/main" xmlns:r="http://schemas.openxmlformats.org/officeDocument/2006/relationships" xmlns:p="http://schemas.openxmlformats.org/presentationml/2006/main">
  <p:tag name="TIMING" val="|10.2|2.4|2.8|2.3|4.2|6.6|6.1|2.9|2.5|6.2"/>
</p:tagLst>
</file>

<file path=ppt/tags/tag5.xml><?xml version="1.0" encoding="utf-8"?>
<p:tagLst xmlns:a="http://schemas.openxmlformats.org/drawingml/2006/main" xmlns:r="http://schemas.openxmlformats.org/officeDocument/2006/relationships" xmlns:p="http://schemas.openxmlformats.org/presentationml/2006/main">
  <p:tag name="TIMING" val="|6.8|3.8|2.7|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572</Words>
  <Application>Microsoft Office PowerPoint</Application>
  <PresentationFormat>Widescreen</PresentationFormat>
  <Paragraphs>61</Paragraphs>
  <Slides>7</Slides>
  <Notes>6</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vt:lpstr>
      <vt:lpstr>Office Theme</vt:lpstr>
      <vt:lpstr>Implementing Utilitarianism – Unexpected Consequences</vt:lpstr>
      <vt:lpstr>Implementing Utilitarianism</vt:lpstr>
      <vt:lpstr>Implementing Utilitarianism</vt:lpstr>
      <vt:lpstr>Implementing Utilitarianism</vt:lpstr>
      <vt:lpstr>Implementing Utilitarianism</vt:lpstr>
      <vt:lpstr>Jobs</vt:lpstr>
      <vt:lpstr>Implementing Utilitarianism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Utilitarianism – Unexpected Consequences</dc:title>
  <dc:creator>Elaine Rich</dc:creator>
  <cp:lastModifiedBy>Elaine Rich</cp:lastModifiedBy>
  <cp:revision>16</cp:revision>
  <cp:lastPrinted>2020-03-26T03:56:38Z</cp:lastPrinted>
  <dcterms:created xsi:type="dcterms:W3CDTF">2020-03-23T20:20:43Z</dcterms:created>
  <dcterms:modified xsi:type="dcterms:W3CDTF">2020-03-26T04:18:13Z</dcterms:modified>
</cp:coreProperties>
</file>