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618" r:id="rId2"/>
    <p:sldId id="635" r:id="rId3"/>
    <p:sldId id="613" r:id="rId4"/>
    <p:sldId id="634" r:id="rId5"/>
    <p:sldId id="638" r:id="rId6"/>
    <p:sldId id="598" r:id="rId7"/>
    <p:sldId id="636" r:id="rId8"/>
    <p:sldId id="359" r:id="rId9"/>
    <p:sldId id="637" r:id="rId10"/>
    <p:sldId id="3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5176" autoAdjust="0"/>
  </p:normalViewPr>
  <p:slideViewPr>
    <p:cSldViewPr snapToGrid="0">
      <p:cViewPr varScale="1">
        <p:scale>
          <a:sx n="55" d="100"/>
          <a:sy n="55" d="100"/>
        </p:scale>
        <p:origin x="1034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28D74-3958-4D31-BB86-192C6D3C79C8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6802A-BC4D-4BC9-969A-2AF5AC49A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4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0/01/11/style/college-tech-recruiting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partlogo.com/istock/politicians-people-vector-set-1733320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lipartart.com/categories/clipart-us-capitol-building.html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item.com/middle/iRJwiRx_transparent-i-voted-sticker-png-transparent-i-voted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wensound.ca/en/city-hall/election_2018_internet_voting.aspx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http://news.mit.edu/2018/mit-reshapes-itself-stephen-schwarzman-college-of-computing-1015</a:t>
            </a:r>
          </a:p>
          <a:p>
            <a:endParaRPr lang="en-US" dirty="0"/>
          </a:p>
          <a:p>
            <a:r>
              <a:rPr lang="en-US" dirty="0"/>
              <a:t>Note last two bullet items.  Particular emphasis on the need for ethics in thinking about 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9B1E8A-AB7A-4221-8824-FBA98A09A43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959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https://www.nytimes.com/2020/01/11/style/college-tech-recruiting.html</a:t>
            </a:r>
            <a:endParaRPr lang="en-US" dirty="0"/>
          </a:p>
          <a:p>
            <a:r>
              <a:rPr lang="en-US" dirty="0"/>
              <a:t>How much do your principles matter in choosing a job?  Can individual tech employees make </a:t>
            </a:r>
            <a:r>
              <a:rPr lang="en-US"/>
              <a:t>a difference?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9B1E8A-AB7A-4221-8824-FBA98A09A43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13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https://www.clipartlogo.com/istock/politicians-people-vector-set-1733320.html</a:t>
            </a:r>
            <a:endParaRPr lang="en-US" dirty="0"/>
          </a:p>
          <a:p>
            <a:r>
              <a:rPr lang="en-US" dirty="0">
                <a:hlinkClick r:id="rId4"/>
              </a:rPr>
              <a:t>https://clipartart.com/categories/clipart-us-capitol-building.html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9B1E8A-AB7A-4221-8824-FBA98A09A43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402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231DE4-DA1E-476F-95B9-B57A0845E78C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Why California’s new wide-wide delete button for teens  won’t work.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Now all this sounds nice in theory, but more than anything, this law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is a testament to the fact that lawmakers (at least in California)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have no real idea how the internet actually works.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https://www.pngitem.com/middle/iRJwiRx_transparent-i-voted-sticker-png-transparent-i-voted/</a:t>
            </a:r>
            <a:endParaRPr lang="en-US" dirty="0"/>
          </a:p>
          <a:p>
            <a:r>
              <a:rPr lang="en-US" dirty="0">
                <a:hlinkClick r:id="rId4"/>
              </a:rPr>
              <a:t>https://www.owensound.ca/en/city-hall/election_2018_internet_voting.aspx#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6802A-BC4D-4BC9-969A-2AF5AC49A0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3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F999-FBB1-4847-8C81-939D016E9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88059-36E6-454C-9A49-C517155A4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BCB63-5941-4968-A15A-2EFD362D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D5F32-1496-4E02-9CE3-F488AC56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F9E40-74B6-4E8D-8CDF-5428D3D5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9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E939-82EE-497D-88C0-4E218175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3D058E-5B97-4D19-A8BC-E5B812DC3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9A733-78B3-44D5-8402-A57A596E0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F7A88-D4E8-4846-ACBE-F18C42BE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45408-4E08-46D3-8C11-05DCDA41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1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44A670-EA7C-4D97-BCEC-60F27A839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3D597-D8D9-4EEF-92ED-A6CC2BAF9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EC51F-7719-49F2-BB53-4999410D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2919-7D0F-4D93-A501-410B4E65C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E6E4-69D2-4323-AC3C-5C83D15A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31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5661-5F1C-42DF-A5FA-7E91B0CBF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F0BEE-CF7F-48E8-B0B5-66CE92B36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9ED0C-9248-448C-8BE8-DD32AE01E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A5FEE-7455-4198-BCC2-89608996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14910-DDE7-4BAA-B7B6-5DC7A498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A5A0-EF95-47C5-88D6-8E4561CE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40FFA-03FB-4E2E-927B-42C0D77CA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75B5F-344C-450B-B1D2-C90D897A2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47C8C-8F4C-49E0-A108-F023A90E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FA052-7B9F-47F3-BC97-C5381595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25BB-5203-40C9-AACB-1B298D567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7983D-5E35-46E0-9B91-F3C5F9750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7AFE9-4F38-467C-A601-FF83EABAF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B66A2-BB01-4D16-84CF-CA6700090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EF199-20C1-4130-B54B-7AB1D412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4744C-A6AC-4F17-8D30-9E4259D5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6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7A5EE-A612-49B9-A821-7CA820DA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0C22C-E5BA-4E02-942F-B2718FB32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C95B8-0464-4D08-A158-A9272B251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13EED-7276-4867-824A-1B44841B7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A6AEF-0193-4947-A6BB-02CAC07E5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B9DBD5-A2D5-4EC1-AE8A-910DE5C4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291A34-787A-4685-B3EF-130E73293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DEA04-1976-4054-8ED7-0E712A45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0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0BCB7-5F1D-4EE4-8F97-CDEE8CBB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D5DE43-35FF-434B-9706-A1E1157BD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66D03-72B6-47D1-B246-FED218EE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17F04-555F-4FB0-87C3-4FB114D5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1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120D9-8B15-4ECE-AB79-5D14B3C70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6819A-C0AE-4774-B4A8-9183C890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46496-3E4F-4F93-A57B-B314CA3F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C24A1-343C-4DC6-8B1F-8E785CB1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666E1-C7F3-43DB-B9CD-708216741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29992-7DBF-401F-815F-C88CFED75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9EFF3-A5A8-493D-B38A-99404906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B29C7-6932-4365-A198-0CB0AA19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93F3A-4194-45D2-82DD-FED92CD4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8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8AA01-B7EC-4185-B166-7ACC722F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D8800E-2122-4C07-B92D-FDFFB5CC5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A9508-1CD3-4C2B-908B-975A9A040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56C64-40F6-4D85-9DDE-466DF7F4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1F998-AD39-4E96-BA7B-5B8037A6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27785-F542-4ED7-8C20-15BC1E3C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1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739DF-FDD7-47B0-9436-F6496FD2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13F2-DEE1-45E7-84B8-F0DCC1F42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03C63-9006-4278-905A-97655447D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4F485-1513-4088-B293-4EA7C66735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8048A-8F2B-4E6B-9795-FD89437D7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18D27-9733-4A71-9DF2-26DA8F6FA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AAE70-038A-4ECD-830A-7ED34ED6C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0.m4a"/><Relationship Id="rId7" Type="http://schemas.openxmlformats.org/officeDocument/2006/relationships/hyperlink" Target="http://cpsr.org/index.html" TargetMode="External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1.png"/><Relationship Id="rId5" Type="http://schemas.openxmlformats.org/officeDocument/2006/relationships/hyperlink" Target="http://www.fas.org/index.html" TargetMode="Externa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gizmodo.com/why-californias-new-web-wide-delete-button-for-teens-w-1377730365" TargetMode="Externa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13.jpe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hyperlink" Target="http://www.acm.org/about/code-of-ethics" TargetMode="Externa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hyperlink" Target="https://www.ieee.org/about/corporate/governance/p7-8.html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B52F-F18A-4742-94BA-E51380739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entury" panose="02040604050505020304" pitchFamily="18" charset="0"/>
              </a:rPr>
              <a:t>Professional Ethics and You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359AB8-85EC-4949-A2ED-CE8DF8767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7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9"/>
    </mc:Choice>
    <mc:Fallback>
      <p:transition spd="slow" advTm="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Are Science and Technology Morally Neutral?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1E071C96-6E08-44DA-8481-8AAA719CF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310403"/>
            <a:ext cx="4186238" cy="1834578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85CFDC7F-A379-472F-910B-C80E7422B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631" y="3214255"/>
            <a:ext cx="9712542" cy="1453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64017-E568-47BD-B0A1-BB74C7BB36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344" y="4846904"/>
            <a:ext cx="7936057" cy="1954528"/>
          </a:xfrm>
          <a:prstGeom prst="rect">
            <a:avLst/>
          </a:prstGeom>
        </p:spPr>
      </p:pic>
      <p:pic>
        <p:nvPicPr>
          <p:cNvPr id="7" name="Hiroshima_Obama">
            <a:hlinkClick r:id="" action="ppaction://media"/>
            <a:extLst>
              <a:ext uri="{FF2B5EF4-FFF2-40B4-BE49-F238E27FC236}">
                <a16:creationId xmlns:a16="http://schemas.microsoft.com/office/drawing/2014/main" id="{4A2FFDEC-0F51-4423-A355-A40A218013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449" y="1457152"/>
            <a:ext cx="6637867" cy="3733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B5CB21-B553-4411-B1CB-B767A909EA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70"/>
    </mc:Choice>
    <mc:Fallback>
      <p:transition spd="slow" advTm="5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8A618-AFF7-4D79-8483-E8E6ACEFA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2" y="1155362"/>
            <a:ext cx="3896138" cy="219157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9599A67-A107-4C80-B914-DB84588C87F7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274638"/>
            <a:ext cx="8229600" cy="563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Systems We Build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8E709DF-1D50-43A3-B2E6-52B3E35BE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26" y="1134386"/>
            <a:ext cx="2769576" cy="223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Image result for self driving car">
            <a:extLst>
              <a:ext uri="{FF2B5EF4-FFF2-40B4-BE49-F238E27FC236}">
                <a16:creationId xmlns:a16="http://schemas.microsoft.com/office/drawing/2014/main" id="{01CDE330-D56D-4DCA-97A4-1B9B788BB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88" y="715108"/>
            <a:ext cx="3897829" cy="19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global internet">
            <a:extLst>
              <a:ext uri="{FF2B5EF4-FFF2-40B4-BE49-F238E27FC236}">
                <a16:creationId xmlns:a16="http://schemas.microsoft.com/office/drawing/2014/main" id="{28AAEB84-4276-4D8F-9280-686371BE5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974123"/>
            <a:ext cx="3525591" cy="2356755"/>
          </a:xfrm>
          <a:prstGeom prst="rect">
            <a:avLst/>
          </a:prstGeom>
        </p:spPr>
      </p:pic>
      <p:pic>
        <p:nvPicPr>
          <p:cNvPr id="12" name="Picture 2" descr="mammograms">
            <a:extLst>
              <a:ext uri="{FF2B5EF4-FFF2-40B4-BE49-F238E27FC236}">
                <a16:creationId xmlns:a16="http://schemas.microsoft.com/office/drawing/2014/main" id="{32CC6F2A-DF0B-4684-85BB-5D1EA6AFE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00" y="4179277"/>
            <a:ext cx="2738880" cy="20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876E27-D3BD-4726-99A1-1E60DFAA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347" y="2956410"/>
            <a:ext cx="2769576" cy="332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162D6D9-694F-49E3-A127-896F22C17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6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04"/>
    </mc:Choice>
    <mc:Fallback>
      <p:transition spd="slow" advTm="2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AF810-5257-46DE-88B0-A0D77946A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163001"/>
            <a:ext cx="7378658" cy="653199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8D27181-7227-4E4E-AF79-A2D0E2DFC72C}"/>
              </a:ext>
            </a:extLst>
          </p:cNvPr>
          <p:cNvCxnSpPr/>
          <p:nvPr/>
        </p:nvCxnSpPr>
        <p:spPr>
          <a:xfrm flipH="1">
            <a:off x="9149862" y="4923692"/>
            <a:ext cx="1002323" cy="5040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4A01BB-41F4-4A25-9423-E53165356263}"/>
              </a:ext>
            </a:extLst>
          </p:cNvPr>
          <p:cNvCxnSpPr/>
          <p:nvPr/>
        </p:nvCxnSpPr>
        <p:spPr>
          <a:xfrm flipH="1">
            <a:off x="9202615" y="5557298"/>
            <a:ext cx="1002323" cy="5040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95B28B-BE30-4D23-93D3-F164F83ACD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01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14"/>
    </mc:Choice>
    <mc:Fallback>
      <p:transition spd="slow" advTm="28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69F551C-344B-4E80-927E-B73A018C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800"/>
            <a:ext cx="3352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Job</a:t>
            </a:r>
          </a:p>
        </p:txBody>
      </p:sp>
      <p:pic>
        <p:nvPicPr>
          <p:cNvPr id="323586" name="Picture 2">
            <a:extLst>
              <a:ext uri="{FF2B5EF4-FFF2-40B4-BE49-F238E27FC236}">
                <a16:creationId xmlns:a16="http://schemas.microsoft.com/office/drawing/2014/main" id="{04F09EA3-BC92-4585-B8C8-0960919C1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5715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1238E4-01AC-4D12-8C58-60D8CA79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5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9"/>
    </mc:Choice>
    <mc:Fallback>
      <p:transition spd="slow" advTm="1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69F551C-344B-4E80-927E-B73A018C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800"/>
            <a:ext cx="939338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</a:t>
            </a:r>
          </a:p>
        </p:txBody>
      </p:sp>
      <p:pic>
        <p:nvPicPr>
          <p:cNvPr id="3074" name="Picture 2" descr="Politicians campaigning">
            <a:extLst>
              <a:ext uri="{FF2B5EF4-FFF2-40B4-BE49-F238E27FC236}">
                <a16:creationId xmlns:a16="http://schemas.microsoft.com/office/drawing/2014/main" id="{3415F41A-06F4-4E51-9D12-A4B760C9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91" y="2001514"/>
            <a:ext cx="5178136" cy="399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 UU capitol building ">
            <a:extLst>
              <a:ext uri="{FF2B5EF4-FFF2-40B4-BE49-F238E27FC236}">
                <a16:creationId xmlns:a16="http://schemas.microsoft.com/office/drawing/2014/main" id="{98990C35-98B0-4D13-9135-C12A0B1B1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27" y="1041529"/>
            <a:ext cx="6142230" cy="339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74848D-B8BE-4857-A7FC-B5A46AEEC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1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42"/>
    </mc:Choice>
    <mc:Fallback>
      <p:transition spd="slow" advTm="1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0162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Why Is It So Important That Computer Professionals Get involved?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057400" y="1600200"/>
            <a:ext cx="792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33" name="Picture 2" descr="kid at a compu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37730"/>
            <a:ext cx="5864225" cy="330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2400300" y="5368925"/>
            <a:ext cx="7283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hlinkClick r:id="rId6"/>
              </a:rPr>
              <a:t>http://gizmodo.com/why-californias-new-web-wide-delete-button-for-teens-w-1377730365</a:t>
            </a:r>
            <a:r>
              <a:rPr lang="en-US" altLang="en-US" sz="140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E4DE89-85ED-4D04-87C9-F66F776CE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5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03"/>
    </mc:Choice>
    <mc:Fallback>
      <p:transition spd="slow" advTm="10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8A4074F-FC25-4486-989F-5D38916063D1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274637"/>
            <a:ext cx="8229600" cy="11895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Why Is It So Important That Computer Professionals Get involved?</a:t>
            </a:r>
          </a:p>
        </p:txBody>
      </p:sp>
      <p:pic>
        <p:nvPicPr>
          <p:cNvPr id="3" name="Picture 2" descr="voting machine">
            <a:extLst>
              <a:ext uri="{FF2B5EF4-FFF2-40B4-BE49-F238E27FC236}">
                <a16:creationId xmlns:a16="http://schemas.microsoft.com/office/drawing/2014/main" id="{4808B8AB-0CEA-409C-9A8F-1408B628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2" y="1988059"/>
            <a:ext cx="2769576" cy="332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elephone and Internet icon">
            <a:extLst>
              <a:ext uri="{FF2B5EF4-FFF2-40B4-BE49-F238E27FC236}">
                <a16:creationId xmlns:a16="http://schemas.microsoft.com/office/drawing/2014/main" id="{90DEAEF7-6550-46C8-AE8E-6D8CCDCA1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37" y="3429000"/>
            <a:ext cx="4823012" cy="33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sparent I Voted Sticker Png - Transparent I Voted Sticker, Png Download">
            <a:extLst>
              <a:ext uri="{FF2B5EF4-FFF2-40B4-BE49-F238E27FC236}">
                <a16:creationId xmlns:a16="http://schemas.microsoft.com/office/drawing/2014/main" id="{47AB354D-27B3-4530-85C5-EFA989236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9" y="1464234"/>
            <a:ext cx="3658920" cy="242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A0DA0-F693-4F01-A09F-C1DDB47CC6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6266" y="4090200"/>
            <a:ext cx="5149952" cy="2310600"/>
          </a:xfrm>
          <a:prstGeom prst="rect">
            <a:avLst/>
          </a:prstGeom>
        </p:spPr>
      </p:pic>
      <p:pic>
        <p:nvPicPr>
          <p:cNvPr id="2054" name="Picture 6" descr="Verified Voting">
            <a:extLst>
              <a:ext uri="{FF2B5EF4-FFF2-40B4-BE49-F238E27FC236}">
                <a16:creationId xmlns:a16="http://schemas.microsoft.com/office/drawing/2014/main" id="{18632DDD-D9C2-4CD4-8A2A-3ECB46D5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44" y="1657931"/>
            <a:ext cx="3474074" cy="9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B7778B-9135-4FF1-8F59-B969FEB669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67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41"/>
    </mc:Choice>
    <mc:Fallback>
      <p:transition spd="slow" advTm="61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Professional Ethics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1973"/>
            <a:ext cx="10515600" cy="41499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800" dirty="0">
                <a:hlinkClick r:id="rId5"/>
              </a:rPr>
              <a:t>ACM Code of Ethics and Professional Conduct</a:t>
            </a:r>
            <a:endParaRPr lang="en-US" alt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61EA2-0979-4F2C-AA88-2580A422D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662" y="1002654"/>
            <a:ext cx="10214975" cy="43748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592219-3575-4F37-A5B5-0DB92F4262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5"/>
    </mc:Choice>
    <mc:Fallback>
      <p:transition spd="slow" advTm="13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86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BD810C-5D8D-4703-9BE5-604C3464E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650" y="1121080"/>
            <a:ext cx="6307143" cy="4672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26DBBF-C7CE-4FF8-B98A-C123ECC06A02}"/>
              </a:ext>
            </a:extLst>
          </p:cNvPr>
          <p:cNvSpPr txBox="1"/>
          <p:nvPr/>
        </p:nvSpPr>
        <p:spPr>
          <a:xfrm>
            <a:off x="895611" y="6018756"/>
            <a:ext cx="685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https://www.ieee.org/about/corporate/governance/p7-8.html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DDA6F1-DA1F-457A-B9EB-311FC046C32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274638"/>
            <a:ext cx="8229600" cy="563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Professional Ethics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E2CE8C-DEFF-4C7B-98A9-85A3C810D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6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6"/>
    </mc:Choice>
    <mc:Fallback>
      <p:transition spd="slow" advTm="2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7|4.3|1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2.7|3.8|3.6|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254</Words>
  <Application>Microsoft Office PowerPoint</Application>
  <PresentationFormat>Widescreen</PresentationFormat>
  <Paragraphs>31</Paragraphs>
  <Slides>10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</vt:lpstr>
      <vt:lpstr>Office Theme</vt:lpstr>
      <vt:lpstr>Professional Ethics and You</vt:lpstr>
      <vt:lpstr>PowerPoint Presentation</vt:lpstr>
      <vt:lpstr>PowerPoint Presentation</vt:lpstr>
      <vt:lpstr>PowerPoint Presentation</vt:lpstr>
      <vt:lpstr>PowerPoint Presentation</vt:lpstr>
      <vt:lpstr>Why Is It So Important That Computer Professionals Get involved?</vt:lpstr>
      <vt:lpstr>PowerPoint Presentation</vt:lpstr>
      <vt:lpstr>Professional Ethics</vt:lpstr>
      <vt:lpstr>PowerPoint Presentation</vt:lpstr>
      <vt:lpstr>Are Science and Technology Morally Neutral?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Ethics and You</dc:title>
  <dc:creator>Elaine Rich</dc:creator>
  <cp:lastModifiedBy>Elaine Rich</cp:lastModifiedBy>
  <cp:revision>19</cp:revision>
  <dcterms:created xsi:type="dcterms:W3CDTF">2020-03-24T01:31:18Z</dcterms:created>
  <dcterms:modified xsi:type="dcterms:W3CDTF">2020-03-27T19:27:21Z</dcterms:modified>
</cp:coreProperties>
</file>