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618" r:id="rId2"/>
    <p:sldId id="619" r:id="rId3"/>
    <p:sldId id="319" r:id="rId4"/>
    <p:sldId id="516" r:id="rId5"/>
    <p:sldId id="324" r:id="rId6"/>
    <p:sldId id="62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5497" autoAdjust="0"/>
  </p:normalViewPr>
  <p:slideViewPr>
    <p:cSldViewPr snapToGrid="0">
      <p:cViewPr varScale="1">
        <p:scale>
          <a:sx n="55" d="100"/>
          <a:sy n="55" d="100"/>
        </p:scale>
        <p:origin x="103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9080F-0FF5-4CE7-901F-836B640E05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E74E9-5184-4156-B713-8AD0FA37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moji.com/view/emoji/56/smileys-people/thumbs-u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emoji.com/view/emoji/57/smileys-people/thumbs-down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https://www.iemoji.com/view/emoji/56/smileys-people/thumbs-up</a:t>
            </a:r>
            <a:endParaRPr lang="en-US" dirty="0"/>
          </a:p>
          <a:p>
            <a:r>
              <a:rPr lang="en-US" dirty="0">
                <a:hlinkClick r:id="rId4"/>
              </a:rPr>
              <a:t>https://www.iemoji.com/view/emoji/57/smileys-people/thumbs-down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E74E9-5184-4156-B713-8AD0FA37B0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0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A8490F-FF7E-4E65-A571-17BFB0E6811B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1038"/>
            <a:ext cx="6049962" cy="34036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3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A8490F-FF7E-4E65-A571-17BFB0E6811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1038"/>
            <a:ext cx="6049962" cy="34036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8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EF28-3EF3-473E-9C50-3C68F2DEB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3B388-2F03-462C-B9C1-7F6AF0471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11F78-0A4D-4E5E-82A0-66C29AF62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4820-F6BC-400A-A122-887D5959527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AA093-5950-46B2-876D-B11C1673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B0A3-3525-479A-A573-7CC45766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828F-E68E-4104-A714-F28F53EB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8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7E15-9A9F-4280-85D9-516BC594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6B082-7542-497D-9497-9DDA7DC30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305A5-8356-4F50-9608-C5AD4C34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4820-F6BC-400A-A122-887D5959527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3C732-242D-4CEC-AAF3-8E0D90EC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83142-7D1A-4F4F-BD3E-5ECB0FD7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828F-E68E-4104-A714-F28F53EB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BB778-EF4A-499C-AD01-3BC669139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B3146-1080-4DB9-8061-31919E502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F4D03-D2BC-4D9A-B4EB-635434FF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4820-F6BC-400A-A122-887D5959527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DF5D2-7E82-46F5-9676-9C93FAC7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7C3B1-B300-4D14-BF99-EB0EE956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828F-E68E-4104-A714-F28F53EB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0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14167-C158-4F32-9B13-A4C3146B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1EE8B-43F4-4341-923E-42F1144D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FC1AD-FF07-4FFF-96DE-AFB1C700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4820-F6BC-400A-A122-887D5959527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CCBF4-41D0-43D3-8743-3C138715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CCB4D-8F9F-4C94-A104-83A096E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828F-E68E-4104-A714-F28F53EB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5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66F7-FFB9-48FE-86B4-E46F0EFD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D60D5-0462-49C3-B11B-ACDC372B6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54F49-81DB-4F35-B23F-A1BA7C57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4820-F6BC-400A-A122-887D5959527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EE9F1-DEF9-4A5B-8023-D7F8CE02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6A8B4-A989-4F77-B3A2-EFDB96AB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828F-E68E-4104-A714-F28F53EB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1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7214-86DA-438B-9D5A-B4666A7D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D359-59F4-4624-84B3-26A806342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34B00-BD79-4B04-AA0D-BA30149E0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FA4E3-6574-4D2E-8F60-E569E70F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4820-F6BC-400A-A122-887D5959527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C8C9F-603E-410A-8426-1D66BCC1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0063B-74CB-4821-B23A-321B5586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828F-E68E-4104-A714-F28F53EB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1378-5F0B-4033-9278-56CED500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2CDEF-4EA0-42AA-A831-093EDF205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73BC6-221D-4C68-A9E0-C2B09E5C5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23B8-803B-4D93-A7B8-A4B9EAA8E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A8296-2C03-4BB8-A98C-94D9F92F3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3E24A-F453-4DFE-81C9-24715C4E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4820-F6BC-400A-A122-887D5959527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A3478D-42CF-45AA-BC85-B7A31A45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A2120-6866-4732-81FF-87797117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828F-E68E-4104-A714-F28F53EB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1102-35BA-43DD-97F4-685E0A32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37149-D351-45AF-ABFF-400FB050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4820-F6BC-400A-A122-887D5959527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DE1AF-327E-44B9-8AAE-FE546971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E8AF5-72FF-45FC-8CFC-BAD0E910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828F-E68E-4104-A714-F28F53EB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6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6CB42A-DC69-4FCD-9D87-E749DCA3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4820-F6BC-400A-A122-887D5959527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D3BF1-3A59-402D-B41D-6ED67C1F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D16C1-BE7A-4142-AE8C-44E56BBA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828F-E68E-4104-A714-F28F53EB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26A5-50C2-462E-AACF-00D38F3B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6635E-5A5A-4160-A1B1-831DB4FF4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159FF-41C8-429A-A572-065DF890E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CB091-0EF6-41C9-84B2-3A1612AC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4820-F6BC-400A-A122-887D5959527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9909B-75D8-4B11-A08A-8A1BD863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7ED7B-A7DA-4BB3-AA89-FC53B91C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828F-E68E-4104-A714-F28F53EB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6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E3E2-539D-45F6-A29E-CB2356EB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FE32C-5B15-4A3B-94DC-A0A684C3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987E-0DBF-4832-A331-78E5FB159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4C0D2-BFDB-468F-A212-3BB5AA49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4820-F6BC-400A-A122-887D5959527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D3C22-22FF-4611-9FFF-4641F98A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7ACF1-2341-4004-A907-B6452070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828F-E68E-4104-A714-F28F53EB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9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85A201-F98D-47A8-A89B-529299F6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02070-9ABC-4975-AC76-D7ACA6274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DFDD-2399-431D-AD88-040BB2DEF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04820-F6BC-400A-A122-887D5959527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F0802-5905-47E2-AB37-26AC5644F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DF82D-D7AD-4B61-8EE2-B364A7365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828F-E68E-4104-A714-F28F53EB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6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hyperlink" Target="http://www.youtube.com/watch?v=xwOCmJevig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1B52F-F18A-4742-94BA-E51380739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entury" panose="02040604050505020304" pitchFamily="18" charset="0"/>
              </a:rPr>
            </a:br>
            <a:r>
              <a:rPr lang="en-US" dirty="0">
                <a:latin typeface="Century" panose="02040604050505020304" pitchFamily="18" charset="0"/>
              </a:rPr>
              <a:t>Deontological Theories – Kant and the Categorical Imperative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17EE93A-A22D-4A35-8714-B26C7983C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7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68"/>
    </mc:Choice>
    <mc:Fallback>
      <p:transition spd="slow" advTm="5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Deontological (Duty-Based Approaches)</a:t>
            </a:r>
            <a:b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F4D3B-7D90-4275-B8C6-DCCE77972E47}"/>
              </a:ext>
            </a:extLst>
          </p:cNvPr>
          <p:cNvSpPr txBox="1"/>
          <p:nvPr/>
        </p:nvSpPr>
        <p:spPr>
          <a:xfrm>
            <a:off x="1037492" y="1482969"/>
            <a:ext cx="1005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Actions are inherently good or bad.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Help the less fortunate.     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Steal.</a:t>
            </a:r>
          </a:p>
        </p:txBody>
      </p:sp>
      <p:pic>
        <p:nvPicPr>
          <p:cNvPr id="1026" name="Picture 2" descr="Thumbs up.">
            <a:extLst>
              <a:ext uri="{FF2B5EF4-FFF2-40B4-BE49-F238E27FC236}">
                <a16:creationId xmlns:a16="http://schemas.microsoft.com/office/drawing/2014/main" id="{62582C01-66F6-41B6-A658-6C4E6EB28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33" y="2605721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umbs down.">
            <a:extLst>
              <a:ext uri="{FF2B5EF4-FFF2-40B4-BE49-F238E27FC236}">
                <a16:creationId xmlns:a16="http://schemas.microsoft.com/office/drawing/2014/main" id="{E542293A-36FF-49D7-8BB1-D42F35A0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24" y="436418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DE1BA2C-4A19-40EA-8773-FEB22849ED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36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84"/>
    </mc:Choice>
    <mc:Fallback>
      <p:transition spd="slow" advTm="12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Kant’s Categorical Imperative</a:t>
            </a:r>
            <a:b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7620000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Act always on the principle that ensures that all individuals will be treated as ends in themselves and never as merely a means to an end.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Act always on the principle that you would be willing to have be universally binding, without exception, on everyone.</a:t>
            </a:r>
          </a:p>
        </p:txBody>
      </p:sp>
      <p:pic>
        <p:nvPicPr>
          <p:cNvPr id="4" name="Picture 2" descr="http://media-2.web.britannica.com/eb-media/69/99069-004-1D777F95.jpg">
            <a:extLst>
              <a:ext uri="{FF2B5EF4-FFF2-40B4-BE49-F238E27FC236}">
                <a16:creationId xmlns:a16="http://schemas.microsoft.com/office/drawing/2014/main" id="{9B15060A-7319-4024-912A-1979F7498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295399"/>
            <a:ext cx="2809875" cy="38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DF99039-F1C9-412F-87B3-0E9FC333BBE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77"/>
    </mc:Choice>
    <mc:Fallback>
      <p:transition spd="slow" advTm="54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Box 3"/>
          <p:cNvSpPr txBox="1">
            <a:spLocks noChangeArrowheads="1"/>
          </p:cNvSpPr>
          <p:nvPr/>
        </p:nvSpPr>
        <p:spPr bwMode="auto">
          <a:xfrm>
            <a:off x="2133600" y="6096000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4"/>
              </a:rPr>
              <a:t>http://www.youtube.com/watch?v=xwOCmJevigw</a:t>
            </a:r>
            <a:r>
              <a:rPr lang="en-US" altLang="en-US" sz="1800"/>
              <a:t> </a:t>
            </a:r>
          </a:p>
        </p:txBody>
      </p:sp>
      <p:pic>
        <p:nvPicPr>
          <p:cNvPr id="17817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533400"/>
            <a:ext cx="8382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6A25F08-74A5-4712-93E0-63353A76A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24"/>
    </mc:Choice>
    <mc:Fallback>
      <p:transition spd="slow" advTm="12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Problems with the Categorical Imperative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019908" y="1158270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Suppose we have the </a:t>
            </a:r>
            <a:r>
              <a:rPr lang="en-US" altLang="en-US" sz="2400" b="1" dirty="0"/>
              <a:t>two</a:t>
            </a:r>
            <a:r>
              <a:rPr lang="en-US" altLang="en-US" sz="2400" dirty="0"/>
              <a:t> rules.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Tell the truth.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Keep your promises.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309446" y="3018692"/>
            <a:ext cx="784273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You are part of the marketing department of a cool tech company.  You have signed an employment agreement to protect your company’s trade secrets. The organizer of a trade show invites you to be on a  panel showcasing upcoming products.  Companies typically fall all over each other to get such invitations.  Yet you know that your new product has a critical flaw, known only to company insiders. Should you: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 Accept the invitation and tell the truth about your product.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 Accept the invitation and misrepresent the quality of your product.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 Tell the organizer that you don’t feel comfortable talking about your product.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A30C68D-275B-4341-8A1B-D97E340386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81"/>
    </mc:Choice>
    <mc:Fallback>
      <p:transition spd="slow" advTm="78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14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Bottom Line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014045" y="1120676"/>
            <a:ext cx="9903337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/>
              <a:t>No single ethical theory is a magic bullet.  </a:t>
            </a:r>
          </a:p>
          <a:p>
            <a:pPr eaLnBrk="1" hangingPunct="1">
              <a:spcBef>
                <a:spcPct val="50000"/>
              </a:spcBef>
              <a:buNone/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/>
              <a:t>Many real life situations are complex.</a:t>
            </a:r>
          </a:p>
          <a:p>
            <a:pPr eaLnBrk="1" hangingPunct="1">
              <a:spcBef>
                <a:spcPct val="50000"/>
              </a:spcBef>
              <a:buNone/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/>
              <a:t>But these theories can help guide you as you think about what your personal answer is to the question:</a:t>
            </a:r>
          </a:p>
          <a:p>
            <a:pPr eaLnBrk="1" hangingPunct="1">
              <a:spcBef>
                <a:spcPct val="50000"/>
              </a:spcBef>
              <a:buNone/>
            </a:pPr>
            <a:endParaRPr lang="en-US" altLang="en-US" sz="2400" dirty="0"/>
          </a:p>
          <a:p>
            <a:pPr algn="ctr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BlackBoardDisplaySCapsSSK" panose="00000400000000000000" pitchFamily="2" charset="0"/>
              </a:rPr>
              <a:t>What is right?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DA3C56F-6428-4EB7-A0C7-44BB7FA8B00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000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52"/>
    </mc:Choice>
    <mc:Fallback>
      <p:transition spd="slow" advTm="21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3|3.9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313</Words>
  <Application>Microsoft Office PowerPoint</Application>
  <PresentationFormat>Widescreen</PresentationFormat>
  <Paragraphs>38</Paragraphs>
  <Slides>6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BlackBoardDisplaySCapsSSK</vt:lpstr>
      <vt:lpstr>Calibri</vt:lpstr>
      <vt:lpstr>Calibri Light</vt:lpstr>
      <vt:lpstr>Century</vt:lpstr>
      <vt:lpstr>Office Theme</vt:lpstr>
      <vt:lpstr> Deontological Theories – Kant and the Categorical Imperative</vt:lpstr>
      <vt:lpstr>Deontological (Duty-Based Approaches) </vt:lpstr>
      <vt:lpstr>Kant’s Categorical Imperative </vt:lpstr>
      <vt:lpstr>PowerPoint Presentation</vt:lpstr>
      <vt:lpstr>Problems with the Categorical Imperative</vt:lpstr>
      <vt:lpstr>The Bottom 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Deontolotototogical Theories – Kant and the Categorical Imperative</dc:title>
  <dc:creator>Elaine Rich</dc:creator>
  <cp:lastModifiedBy>Elaine Rich</cp:lastModifiedBy>
  <cp:revision>13</cp:revision>
  <dcterms:created xsi:type="dcterms:W3CDTF">2020-03-23T20:33:58Z</dcterms:created>
  <dcterms:modified xsi:type="dcterms:W3CDTF">2020-03-25T22:03:46Z</dcterms:modified>
</cp:coreProperties>
</file>