
<file path=[Content_Types].xml><?xml version="1.0" encoding="utf-8"?>
<Types xmlns="http://schemas.openxmlformats.org/package/2006/content-types">
  <Default Extension="bin" ContentType="application/vnd.openxmlformats-officedocument.oleObject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625" r:id="rId2"/>
    <p:sldId id="364" r:id="rId3"/>
    <p:sldId id="509" r:id="rId4"/>
    <p:sldId id="510" r:id="rId5"/>
    <p:sldId id="512" r:id="rId6"/>
    <p:sldId id="504" r:id="rId7"/>
    <p:sldId id="492" r:id="rId8"/>
    <p:sldId id="505" r:id="rId9"/>
    <p:sldId id="506" r:id="rId10"/>
    <p:sldId id="518" r:id="rId11"/>
    <p:sldId id="519" r:id="rId12"/>
    <p:sldId id="629" r:id="rId13"/>
    <p:sldId id="507" r:id="rId14"/>
    <p:sldId id="628" r:id="rId15"/>
    <p:sldId id="627" r:id="rId16"/>
    <p:sldId id="626" r:id="rId17"/>
    <p:sldId id="632" r:id="rId18"/>
    <p:sldId id="630" r:id="rId19"/>
    <p:sldId id="633" r:id="rId20"/>
    <p:sldId id="315" r:id="rId21"/>
    <p:sldId id="399" r:id="rId22"/>
    <p:sldId id="400" r:id="rId23"/>
    <p:sldId id="401" r:id="rId24"/>
    <p:sldId id="520" r:id="rId25"/>
    <p:sldId id="63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8" autoAdjust="0"/>
    <p:restoredTop sz="91834" autoAdjust="0"/>
  </p:normalViewPr>
  <p:slideViewPr>
    <p:cSldViewPr snapToGrid="0">
      <p:cViewPr varScale="1">
        <p:scale>
          <a:sx n="68" d="100"/>
          <a:sy n="68" d="100"/>
        </p:scale>
        <p:origin x="5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AD280-E30C-40BD-893F-DFECD78FA47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954F1-F9C7-4B74-A6EE-E56D1C859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80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errill_Flood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Albert_W._Tucker" TargetMode="External"/><Relationship Id="rId5" Type="http://schemas.openxmlformats.org/officeDocument/2006/relationships/hyperlink" Target="http://en.wikipedia.org/wiki/RAND" TargetMode="External"/><Relationship Id="rId4" Type="http://schemas.openxmlformats.org/officeDocument/2006/relationships/hyperlink" Target="http://en.wikipedia.org/wiki/Melvin_Dresher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errill_Flood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Albert_W._Tucker" TargetMode="External"/><Relationship Id="rId5" Type="http://schemas.openxmlformats.org/officeDocument/2006/relationships/hyperlink" Target="http://en.wikipedia.org/wiki/RAND" TargetMode="External"/><Relationship Id="rId4" Type="http://schemas.openxmlformats.org/officeDocument/2006/relationships/hyperlink" Target="http://en.wikipedia.org/wiki/Melvin_Dresher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>
            <a:extLst>
              <a:ext uri="{FF2B5EF4-FFF2-40B4-BE49-F238E27FC236}">
                <a16:creationId xmlns:a16="http://schemas.microsoft.com/office/drawing/2014/main" id="{067FF640-AAFB-4992-84A0-15107A3C24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AAE7BC-AB28-4137-8128-48F841E3EF8E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223235" name="Rectangle 2">
            <a:extLst>
              <a:ext uri="{FF2B5EF4-FFF2-40B4-BE49-F238E27FC236}">
                <a16:creationId xmlns:a16="http://schemas.microsoft.com/office/drawing/2014/main" id="{B4098811-A674-4919-8C11-0A498E53B0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>
            <a:extLst>
              <a:ext uri="{FF2B5EF4-FFF2-40B4-BE49-F238E27FC236}">
                <a16:creationId xmlns:a16="http://schemas.microsoft.com/office/drawing/2014/main" id="{3A80CA2B-1D63-4658-BFAA-B91C7F1AAD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From wikipedia: The Prisoner's Dilemma was originally framed by </a:t>
            </a:r>
            <a:r>
              <a:rPr lang="en-US" altLang="en-US">
                <a:latin typeface="Arial" panose="020B0604020202020204" pitchFamily="34" charset="0"/>
                <a:hlinkClick r:id="rId3" tooltip="Merrill Flood"/>
              </a:rPr>
              <a:t>Merrill Flood</a:t>
            </a:r>
            <a:r>
              <a:rPr lang="en-US" altLang="en-US">
                <a:latin typeface="Arial" panose="020B0604020202020204" pitchFamily="34" charset="0"/>
              </a:rPr>
              <a:t> and </a:t>
            </a:r>
            <a:r>
              <a:rPr lang="en-US" altLang="en-US">
                <a:latin typeface="Arial" panose="020B0604020202020204" pitchFamily="34" charset="0"/>
                <a:hlinkClick r:id="rId4" tooltip="Melvin Dresher"/>
              </a:rPr>
              <a:t>Melvin Dresher</a:t>
            </a:r>
            <a:r>
              <a:rPr lang="en-US" altLang="en-US">
                <a:latin typeface="Arial" panose="020B0604020202020204" pitchFamily="34" charset="0"/>
              </a:rPr>
              <a:t> working at </a:t>
            </a:r>
            <a:r>
              <a:rPr lang="en-US" altLang="en-US">
                <a:latin typeface="Arial" panose="020B0604020202020204" pitchFamily="34" charset="0"/>
                <a:hlinkClick r:id="rId5" tooltip="RAND"/>
              </a:rPr>
              <a:t>RAND</a:t>
            </a:r>
            <a:r>
              <a:rPr lang="en-US" altLang="en-US">
                <a:latin typeface="Arial" panose="020B0604020202020204" pitchFamily="34" charset="0"/>
              </a:rPr>
              <a:t> in 1950. </a:t>
            </a:r>
            <a:r>
              <a:rPr lang="en-US" altLang="en-US">
                <a:latin typeface="Arial" panose="020B0604020202020204" pitchFamily="34" charset="0"/>
                <a:hlinkClick r:id="rId6" tooltip="Albert W. Tucker"/>
              </a:rPr>
              <a:t>Albert W. Tucker</a:t>
            </a:r>
            <a:r>
              <a:rPr lang="en-US" altLang="en-US">
                <a:latin typeface="Arial" panose="020B0604020202020204" pitchFamily="34" charset="0"/>
              </a:rPr>
              <a:t> formalized the game with prison sentence payoffs and gave it the "Prisoner's Dilemma" name (Poundstone, 1992).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>
            <a:extLst>
              <a:ext uri="{FF2B5EF4-FFF2-40B4-BE49-F238E27FC236}">
                <a16:creationId xmlns:a16="http://schemas.microsoft.com/office/drawing/2014/main" id="{B427958F-D435-4552-9F4D-FECD1395EC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Notes Placeholder 2">
            <a:extLst>
              <a:ext uri="{FF2B5EF4-FFF2-40B4-BE49-F238E27FC236}">
                <a16:creationId xmlns:a16="http://schemas.microsoft.com/office/drawing/2014/main" id="{FACDFEB5-D50C-4F90-9677-294F0EE7C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1668" name="Slide Number Placeholder 3">
            <a:extLst>
              <a:ext uri="{FF2B5EF4-FFF2-40B4-BE49-F238E27FC236}">
                <a16:creationId xmlns:a16="http://schemas.microsoft.com/office/drawing/2014/main" id="{7EAC8AEE-A914-4A73-B490-DBAA439EE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755669-13FA-4B9C-A6BB-146A93CD9591}" type="slidenum">
              <a:rPr lang="en-US" altLang="en-US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519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>
            <a:extLst>
              <a:ext uri="{FF2B5EF4-FFF2-40B4-BE49-F238E27FC236}">
                <a16:creationId xmlns:a16="http://schemas.microsoft.com/office/drawing/2014/main" id="{B427958F-D435-4552-9F4D-FECD1395EC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Notes Placeholder 2">
            <a:extLst>
              <a:ext uri="{FF2B5EF4-FFF2-40B4-BE49-F238E27FC236}">
                <a16:creationId xmlns:a16="http://schemas.microsoft.com/office/drawing/2014/main" id="{FACDFEB5-D50C-4F90-9677-294F0EE7C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1668" name="Slide Number Placeholder 3">
            <a:extLst>
              <a:ext uri="{FF2B5EF4-FFF2-40B4-BE49-F238E27FC236}">
                <a16:creationId xmlns:a16="http://schemas.microsoft.com/office/drawing/2014/main" id="{7EAC8AEE-A914-4A73-B490-DBAA439EE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755669-13FA-4B9C-A6BB-146A93CD9591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090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>
            <a:extLst>
              <a:ext uri="{FF2B5EF4-FFF2-40B4-BE49-F238E27FC236}">
                <a16:creationId xmlns:a16="http://schemas.microsoft.com/office/drawing/2014/main" id="{B427958F-D435-4552-9F4D-FECD1395EC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Notes Placeholder 2">
            <a:extLst>
              <a:ext uri="{FF2B5EF4-FFF2-40B4-BE49-F238E27FC236}">
                <a16:creationId xmlns:a16="http://schemas.microsoft.com/office/drawing/2014/main" id="{FACDFEB5-D50C-4F90-9677-294F0EE7C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1668" name="Slide Number Placeholder 3">
            <a:extLst>
              <a:ext uri="{FF2B5EF4-FFF2-40B4-BE49-F238E27FC236}">
                <a16:creationId xmlns:a16="http://schemas.microsoft.com/office/drawing/2014/main" id="{7EAC8AEE-A914-4A73-B490-DBAA439EE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755669-13FA-4B9C-A6BB-146A93CD9591}" type="slidenum">
              <a:rPr lang="en-US" altLang="en-US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01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>
            <a:extLst>
              <a:ext uri="{FF2B5EF4-FFF2-40B4-BE49-F238E27FC236}">
                <a16:creationId xmlns:a16="http://schemas.microsoft.com/office/drawing/2014/main" id="{B427958F-D435-4552-9F4D-FECD1395EC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Notes Placeholder 2">
            <a:extLst>
              <a:ext uri="{FF2B5EF4-FFF2-40B4-BE49-F238E27FC236}">
                <a16:creationId xmlns:a16="http://schemas.microsoft.com/office/drawing/2014/main" id="{FACDFEB5-D50C-4F90-9677-294F0EE7C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1668" name="Slide Number Placeholder 3">
            <a:extLst>
              <a:ext uri="{FF2B5EF4-FFF2-40B4-BE49-F238E27FC236}">
                <a16:creationId xmlns:a16="http://schemas.microsoft.com/office/drawing/2014/main" id="{7EAC8AEE-A914-4A73-B490-DBAA439EE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755669-13FA-4B9C-A6BB-146A93CD9591}" type="slidenum">
              <a:rPr lang="en-US" altLang="en-US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4240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>
            <a:extLst>
              <a:ext uri="{FF2B5EF4-FFF2-40B4-BE49-F238E27FC236}">
                <a16:creationId xmlns:a16="http://schemas.microsoft.com/office/drawing/2014/main" id="{B427958F-D435-4552-9F4D-FECD1395EC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Notes Placeholder 2">
            <a:extLst>
              <a:ext uri="{FF2B5EF4-FFF2-40B4-BE49-F238E27FC236}">
                <a16:creationId xmlns:a16="http://schemas.microsoft.com/office/drawing/2014/main" id="{FACDFEB5-D50C-4F90-9677-294F0EE7C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1668" name="Slide Number Placeholder 3">
            <a:extLst>
              <a:ext uri="{FF2B5EF4-FFF2-40B4-BE49-F238E27FC236}">
                <a16:creationId xmlns:a16="http://schemas.microsoft.com/office/drawing/2014/main" id="{7EAC8AEE-A914-4A73-B490-DBAA439EE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755669-13FA-4B9C-A6BB-146A93CD9591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8145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>
            <a:extLst>
              <a:ext uri="{FF2B5EF4-FFF2-40B4-BE49-F238E27FC236}">
                <a16:creationId xmlns:a16="http://schemas.microsoft.com/office/drawing/2014/main" id="{B427958F-D435-4552-9F4D-FECD1395EC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Notes Placeholder 2">
            <a:extLst>
              <a:ext uri="{FF2B5EF4-FFF2-40B4-BE49-F238E27FC236}">
                <a16:creationId xmlns:a16="http://schemas.microsoft.com/office/drawing/2014/main" id="{FACDFEB5-D50C-4F90-9677-294F0EE7C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1668" name="Slide Number Placeholder 3">
            <a:extLst>
              <a:ext uri="{FF2B5EF4-FFF2-40B4-BE49-F238E27FC236}">
                <a16:creationId xmlns:a16="http://schemas.microsoft.com/office/drawing/2014/main" id="{7EAC8AEE-A914-4A73-B490-DBAA439EE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755669-13FA-4B9C-A6BB-146A93CD9591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752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>
            <a:extLst>
              <a:ext uri="{FF2B5EF4-FFF2-40B4-BE49-F238E27FC236}">
                <a16:creationId xmlns:a16="http://schemas.microsoft.com/office/drawing/2014/main" id="{98CB5BE8-5D21-4082-A86E-FAE2F75E32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C11E09-0038-4CCE-8D91-3D75BE3FD009}" type="slidenum">
              <a:rPr lang="en-US" altLang="en-US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282627" name="Rectangle 2">
            <a:extLst>
              <a:ext uri="{FF2B5EF4-FFF2-40B4-BE49-F238E27FC236}">
                <a16:creationId xmlns:a16="http://schemas.microsoft.com/office/drawing/2014/main" id="{A6560DA5-FD7B-459A-B84F-6B20E75012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8" name="Rectangle 3">
            <a:extLst>
              <a:ext uri="{FF2B5EF4-FFF2-40B4-BE49-F238E27FC236}">
                <a16:creationId xmlns:a16="http://schemas.microsoft.com/office/drawing/2014/main" id="{2994A393-8C75-4488-A554-11EBCFBB05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Just consequentialism  James Moor  Need to briefly introduce the idea of Rights of Persons – we can’t optimize for the masses while, for example, enslaving some people.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>
            <a:extLst>
              <a:ext uri="{FF2B5EF4-FFF2-40B4-BE49-F238E27FC236}">
                <a16:creationId xmlns:a16="http://schemas.microsoft.com/office/drawing/2014/main" id="{B48E6920-5BD3-4B6C-81D4-BB8427A017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BCA5BF-5E3D-481B-B4C0-690003C8F5EA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227331" name="Rectangle 2">
            <a:extLst>
              <a:ext uri="{FF2B5EF4-FFF2-40B4-BE49-F238E27FC236}">
                <a16:creationId xmlns:a16="http://schemas.microsoft.com/office/drawing/2014/main" id="{44F5C0B0-AD1A-43B9-AC42-FD3F0EF533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>
            <a:extLst>
              <a:ext uri="{FF2B5EF4-FFF2-40B4-BE49-F238E27FC236}">
                <a16:creationId xmlns:a16="http://schemas.microsoft.com/office/drawing/2014/main" id="{C14E7949-EB58-45B8-BF51-F9EDDB1DF2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From wikipedia: The Prisoner's Dilemma was originally framed by </a:t>
            </a:r>
            <a:r>
              <a:rPr lang="en-US" altLang="en-US">
                <a:latin typeface="Arial" panose="020B0604020202020204" pitchFamily="34" charset="0"/>
                <a:hlinkClick r:id="rId3" tooltip="Merrill Flood"/>
              </a:rPr>
              <a:t>Merrill Flood</a:t>
            </a:r>
            <a:r>
              <a:rPr lang="en-US" altLang="en-US">
                <a:latin typeface="Arial" panose="020B0604020202020204" pitchFamily="34" charset="0"/>
              </a:rPr>
              <a:t> and </a:t>
            </a:r>
            <a:r>
              <a:rPr lang="en-US" altLang="en-US">
                <a:latin typeface="Arial" panose="020B0604020202020204" pitchFamily="34" charset="0"/>
                <a:hlinkClick r:id="rId4" tooltip="Melvin Dresher"/>
              </a:rPr>
              <a:t>Melvin Dresher</a:t>
            </a:r>
            <a:r>
              <a:rPr lang="en-US" altLang="en-US">
                <a:latin typeface="Arial" panose="020B0604020202020204" pitchFamily="34" charset="0"/>
              </a:rPr>
              <a:t> working at </a:t>
            </a:r>
            <a:r>
              <a:rPr lang="en-US" altLang="en-US">
                <a:latin typeface="Arial" panose="020B0604020202020204" pitchFamily="34" charset="0"/>
                <a:hlinkClick r:id="rId5" tooltip="RAND"/>
              </a:rPr>
              <a:t>RAND</a:t>
            </a:r>
            <a:r>
              <a:rPr lang="en-US" altLang="en-US">
                <a:latin typeface="Arial" panose="020B0604020202020204" pitchFamily="34" charset="0"/>
              </a:rPr>
              <a:t> in 1950. </a:t>
            </a:r>
            <a:r>
              <a:rPr lang="en-US" altLang="en-US">
                <a:latin typeface="Arial" panose="020B0604020202020204" pitchFamily="34" charset="0"/>
                <a:hlinkClick r:id="rId6" tooltip="Albert W. Tucker"/>
              </a:rPr>
              <a:t>Albert W. Tucker</a:t>
            </a:r>
            <a:r>
              <a:rPr lang="en-US" altLang="en-US">
                <a:latin typeface="Arial" panose="020B0604020202020204" pitchFamily="34" charset="0"/>
              </a:rPr>
              <a:t> formalized the game with prison sentence payoffs and gave it the "Prisoner's Dilemma" name (Poundstone, 1992).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>
            <a:extLst>
              <a:ext uri="{FF2B5EF4-FFF2-40B4-BE49-F238E27FC236}">
                <a16:creationId xmlns:a16="http://schemas.microsoft.com/office/drawing/2014/main" id="{21CCCC48-D643-4BAC-8BB1-B2845586BF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Notes Placeholder 2">
            <a:extLst>
              <a:ext uri="{FF2B5EF4-FFF2-40B4-BE49-F238E27FC236}">
                <a16:creationId xmlns:a16="http://schemas.microsoft.com/office/drawing/2014/main" id="{4D6CA2F3-1C36-437C-BDEF-06067683C2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Use this to idealize the question and get rid of issues like loyalty, will they break my knee caps, etc.</a:t>
            </a:r>
          </a:p>
        </p:txBody>
      </p:sp>
      <p:sp>
        <p:nvSpPr>
          <p:cNvPr id="229380" name="Slide Number Placeholder 3">
            <a:extLst>
              <a:ext uri="{FF2B5EF4-FFF2-40B4-BE49-F238E27FC236}">
                <a16:creationId xmlns:a16="http://schemas.microsoft.com/office/drawing/2014/main" id="{DB4643A5-5DC2-473E-AB0D-33097D03F5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6229BB-AA3D-4817-A7E5-D78E491D4D6A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>
            <a:extLst>
              <a:ext uri="{FF2B5EF4-FFF2-40B4-BE49-F238E27FC236}">
                <a16:creationId xmlns:a16="http://schemas.microsoft.com/office/drawing/2014/main" id="{B16AD21A-4B1C-4CA7-94B5-2F59868EB3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Notes Placeholder 2">
            <a:extLst>
              <a:ext uri="{FF2B5EF4-FFF2-40B4-BE49-F238E27FC236}">
                <a16:creationId xmlns:a16="http://schemas.microsoft.com/office/drawing/2014/main" id="{1FA1BFA6-C4D2-41DE-AA25-ABABA5C3B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Watch the video.  Is the result what we’d expect from Dan Ariely?  These people had to look each other in the eye and make a promise.</a:t>
            </a:r>
          </a:p>
        </p:txBody>
      </p:sp>
      <p:sp>
        <p:nvSpPr>
          <p:cNvPr id="231428" name="Slide Number Placeholder 3">
            <a:extLst>
              <a:ext uri="{FF2B5EF4-FFF2-40B4-BE49-F238E27FC236}">
                <a16:creationId xmlns:a16="http://schemas.microsoft.com/office/drawing/2014/main" id="{70B5EBDE-6D51-47FD-99A5-1103B618D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267E70-82B9-46BC-A186-491797C53171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>
            <a:extLst>
              <a:ext uri="{FF2B5EF4-FFF2-40B4-BE49-F238E27FC236}">
                <a16:creationId xmlns:a16="http://schemas.microsoft.com/office/drawing/2014/main" id="{6A0BDF63-93A2-46F6-A60E-A68B9173F6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>
            <a:extLst>
              <a:ext uri="{FF2B5EF4-FFF2-40B4-BE49-F238E27FC236}">
                <a16:creationId xmlns:a16="http://schemas.microsoft.com/office/drawing/2014/main" id="{F5C44F0E-FD3C-4C30-9231-7DA4653ED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Red is a Nash equilibrium.  Green is a Pareto optimum.</a:t>
            </a:r>
          </a:p>
        </p:txBody>
      </p:sp>
      <p:sp>
        <p:nvSpPr>
          <p:cNvPr id="233476" name="Slide Number Placeholder 3">
            <a:extLst>
              <a:ext uri="{FF2B5EF4-FFF2-40B4-BE49-F238E27FC236}">
                <a16:creationId xmlns:a16="http://schemas.microsoft.com/office/drawing/2014/main" id="{6B382AAB-70FE-4222-8431-53D592FB63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A950BA-FD07-4839-B8E6-01A029CD4C8B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>
            <a:extLst>
              <a:ext uri="{FF2B5EF4-FFF2-40B4-BE49-F238E27FC236}">
                <a16:creationId xmlns:a16="http://schemas.microsoft.com/office/drawing/2014/main" id="{C9F77B67-BD37-4AF4-B831-B856487F8C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Notes Placeholder 2">
            <a:extLst>
              <a:ext uri="{FF2B5EF4-FFF2-40B4-BE49-F238E27FC236}">
                <a16:creationId xmlns:a16="http://schemas.microsoft.com/office/drawing/2014/main" id="{230CC1F5-8CFD-4C5A-92D1-6E600BA448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35524" name="Slide Number Placeholder 3">
            <a:extLst>
              <a:ext uri="{FF2B5EF4-FFF2-40B4-BE49-F238E27FC236}">
                <a16:creationId xmlns:a16="http://schemas.microsoft.com/office/drawing/2014/main" id="{CCCB14C7-13B2-47A4-9106-F82F146DFB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86DBD1-2E87-4D74-9C46-6E445D27A54A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>
            <a:extLst>
              <a:ext uri="{FF2B5EF4-FFF2-40B4-BE49-F238E27FC236}">
                <a16:creationId xmlns:a16="http://schemas.microsoft.com/office/drawing/2014/main" id="{99235165-1167-4CF8-AFE2-35F086759C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Notes Placeholder 2">
            <a:extLst>
              <a:ext uri="{FF2B5EF4-FFF2-40B4-BE49-F238E27FC236}">
                <a16:creationId xmlns:a16="http://schemas.microsoft.com/office/drawing/2014/main" id="{8E05F053-0414-42D8-86EA-C75FF78A83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Lights in the Tunnel points out that free market doesn’t do a good job of dealing with externalities.  Something “external”, like the government, is required.</a:t>
            </a:r>
          </a:p>
        </p:txBody>
      </p:sp>
      <p:sp>
        <p:nvSpPr>
          <p:cNvPr id="237572" name="Slide Number Placeholder 3">
            <a:extLst>
              <a:ext uri="{FF2B5EF4-FFF2-40B4-BE49-F238E27FC236}">
                <a16:creationId xmlns:a16="http://schemas.microsoft.com/office/drawing/2014/main" id="{C764462A-9831-41F9-A7AB-23D6C34CA7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763704-8583-4316-9FB1-A60822CE62C6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>
            <a:extLst>
              <a:ext uri="{FF2B5EF4-FFF2-40B4-BE49-F238E27FC236}">
                <a16:creationId xmlns:a16="http://schemas.microsoft.com/office/drawing/2014/main" id="{5752E5B8-806D-4DE6-8C00-3DF09D25ED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Notes Placeholder 2">
            <a:extLst>
              <a:ext uri="{FF2B5EF4-FFF2-40B4-BE49-F238E27FC236}">
                <a16:creationId xmlns:a16="http://schemas.microsoft.com/office/drawing/2014/main" id="{4E619398-0435-46E7-A869-242F6A0D5C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What to do here to prevent us landing in nukes/nukes, where no one can make any  money because there are no customers?</a:t>
            </a:r>
          </a:p>
        </p:txBody>
      </p:sp>
      <p:sp>
        <p:nvSpPr>
          <p:cNvPr id="239620" name="Slide Number Placeholder 3">
            <a:extLst>
              <a:ext uri="{FF2B5EF4-FFF2-40B4-BE49-F238E27FC236}">
                <a16:creationId xmlns:a16="http://schemas.microsoft.com/office/drawing/2014/main" id="{556C6465-7869-4B6D-88B7-553E7CDA7A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7CCB81-A9D1-461A-ABDB-2A5E1C4E3863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>
            <a:extLst>
              <a:ext uri="{FF2B5EF4-FFF2-40B4-BE49-F238E27FC236}">
                <a16:creationId xmlns:a16="http://schemas.microsoft.com/office/drawing/2014/main" id="{B427958F-D435-4552-9F4D-FECD1395EC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Notes Placeholder 2">
            <a:extLst>
              <a:ext uri="{FF2B5EF4-FFF2-40B4-BE49-F238E27FC236}">
                <a16:creationId xmlns:a16="http://schemas.microsoft.com/office/drawing/2014/main" id="{FACDFEB5-D50C-4F90-9677-294F0EE7C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1668" name="Slide Number Placeholder 3">
            <a:extLst>
              <a:ext uri="{FF2B5EF4-FFF2-40B4-BE49-F238E27FC236}">
                <a16:creationId xmlns:a16="http://schemas.microsoft.com/office/drawing/2014/main" id="{7EAC8AEE-A914-4A73-B490-DBAA439EE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755669-13FA-4B9C-A6BB-146A93CD9591}" type="slidenum">
              <a:rPr lang="en-US" altLang="en-US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129AF-CA70-43F1-942E-3C3815E89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B11F92-D6DB-4973-A992-CDD1A343B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1DEFE-1677-421D-A647-9995AE14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D018-D260-4B50-B6B7-5C8F384D41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CB681-08B5-491E-964D-3C7502E03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78AEB-C688-426C-84F5-027BD810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BE3D-0B0F-4A34-9229-3675BD63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9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82CC9-DD2E-488C-AAAF-8F8641E54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76A5EF-CD28-43C2-ADE2-DA5D9F43B7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2F01E-E663-407B-B000-52CBF04E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D018-D260-4B50-B6B7-5C8F384D41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4EA71-8975-465F-993B-21871F502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B1A0A-CDC8-4FDE-93F3-7BB9F9706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BE3D-0B0F-4A34-9229-3675BD63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02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3944C0-8C4C-49B1-89DA-E4F751B14B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CF63E8-438E-469E-B187-02C8FDC42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9B481-F3B7-40CA-B5CC-BAC00061B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D018-D260-4B50-B6B7-5C8F384D41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7D3F0-E9D4-460E-8FC0-E925EFFC1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B1372-88B5-4D22-A144-481701B5D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BE3D-0B0F-4A34-9229-3675BD63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93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49DE13-941E-430A-A692-62158BF903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6484B5-EC4A-4146-B757-34DEB92559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1A302-C0F3-4053-839F-04BE0A3F78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CF0705-1178-41DF-A473-4C87AE8E3B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105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5182F-DE8D-49F3-8718-46261A9A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010E2-8E8D-42E2-8A2C-BF31B1B44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BA1DE-B62E-4E43-B6B3-374819EC3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D018-D260-4B50-B6B7-5C8F384D41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963C1-DAA4-41E1-B674-5A042D9E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8AD2A-56EA-41AB-A786-E763EC438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BE3D-0B0F-4A34-9229-3675BD63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87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3FD4B-7860-400A-A1F9-2896825A8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58337-54F0-4A87-9675-A698C68C0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99F4F-C338-4F37-9145-7AAE0BFE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D018-D260-4B50-B6B7-5C8F384D41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D4A7E-69C7-4DE8-A008-D0B35E3D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B0599-C2E6-49BE-B5EB-74E12C082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BE3D-0B0F-4A34-9229-3675BD63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47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05546-7ECA-4CD3-B243-F9DB81C7B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1A6FF-4999-481C-98A4-634EC8AA14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CFE80-2532-4B7D-B762-309AF6179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04B5A-3FE3-4389-9258-5CA54F7DA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D018-D260-4B50-B6B7-5C8F384D41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84F27D-A631-4B5B-BCCF-7D2033A76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521C6-69B3-4749-8901-D8CAAD511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BE3D-0B0F-4A34-9229-3675BD63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64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26573-053C-4E00-B42F-D9B6D843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93CC5-A8C9-428D-AFAA-EEFA9DBA8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BDF421-BF43-43A8-ADE0-2A955F77E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C0399E-E72F-409F-8302-E4AA03BB68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AE81B-7DD2-4771-B503-18D5AF973D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8150B8-F8E6-4AA9-B010-E48981832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D018-D260-4B50-B6B7-5C8F384D41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24DE4F-EEF7-4912-94FE-60A687E0F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01BCD8-D9FA-4515-A2B2-27806D22A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BE3D-0B0F-4A34-9229-3675BD63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0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75FE5-929D-45E9-B64E-35BDA3132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8C8CC3-B7A9-4938-ADC8-D81E186C3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D018-D260-4B50-B6B7-5C8F384D41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3B45D0-E996-4C2F-A9C6-4506C13FD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9DCDC-747E-490C-9A42-5AB631F5B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BE3D-0B0F-4A34-9229-3675BD63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68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54BEF2-BC44-4831-A5DA-63B7DC48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D018-D260-4B50-B6B7-5C8F384D41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10BA4D-941F-41FE-806E-11749D9DE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014E6-4ADB-49B8-B995-49B948F0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BE3D-0B0F-4A34-9229-3675BD63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9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D43AF-D525-422E-8933-EC61E2906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CD5E6-AA59-4D02-A4AC-B56E25759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CB7529-9FA9-48C0-A443-7CCE36544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2DDC2-F2A0-4261-B8F1-8FC3D48FB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D018-D260-4B50-B6B7-5C8F384D41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9ECA8-CAE8-41D2-959F-8357B3B00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A1069-1FE7-4B77-AF1E-D8D96E5FF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BE3D-0B0F-4A34-9229-3675BD63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69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AD3FD-BDB7-4102-8798-CAA2D699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262099-6FFB-41D7-A518-E52883ECB3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CDD0C-584A-423E-981A-0FD647BE0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48EF7-39F6-49D0-AFAB-E9EA0921B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D018-D260-4B50-B6B7-5C8F384D41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7CE87-3EE1-4D65-BD66-06488DFE9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5EA45-9788-40E2-BDCA-799051CC5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BE3D-0B0F-4A34-9229-3675BD63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79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E79663-8E9E-42B3-8C24-E3CEBBFD9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71F3F-15C1-40F8-87BC-1C97A6EF8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A3D68-31C9-4F17-BE4F-DF1F3F50B0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D018-D260-4B50-B6B7-5C8F384D4152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0E5A3-DD6C-40FD-BBBB-6572E8FE2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07ADB-4468-4E75-BF9E-30973B3946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5BE3D-0B0F-4A34-9229-3675BD63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2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9.m4a"/><Relationship Id="rId7" Type="http://schemas.openxmlformats.org/officeDocument/2006/relationships/image" Target="../media/image3.wmf"/><Relationship Id="rId2" Type="http://schemas.microsoft.com/office/2007/relationships/media" Target="../media/media19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4.wmf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5.wmf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2.m4a"/><Relationship Id="rId7" Type="http://schemas.openxmlformats.org/officeDocument/2006/relationships/image" Target="../media/image8.png"/><Relationship Id="rId2" Type="http://schemas.microsoft.com/office/2007/relationships/media" Target="../media/media22.m4a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://articles.businessinsider.com/2012-04-21/news/31377623_1_contestants-split-prisoner-s-dilemma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1B52F-F18A-4742-94BA-E51380739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9394"/>
            <a:ext cx="9144000" cy="899212"/>
          </a:xfrm>
        </p:spPr>
        <p:txBody>
          <a:bodyPr>
            <a:normAutofit fontScale="90000"/>
          </a:bodyPr>
          <a:lstStyle/>
          <a:p>
            <a:r>
              <a:rPr lang="en-US" dirty="0"/>
              <a:t>The Prisoner’s Dilemma</a:t>
            </a:r>
            <a:endParaRPr lang="en-US" dirty="0">
              <a:latin typeface="Century" panose="020406040505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F5CBCB-07CE-4D8D-863E-9E82E06A7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7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3"/>
    </mc:Choice>
    <mc:Fallback xmlns="">
      <p:transition spd="slow" advTm="13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>
            <a:extLst>
              <a:ext uri="{FF2B5EF4-FFF2-40B4-BE49-F238E27FC236}">
                <a16:creationId xmlns:a16="http://schemas.microsoft.com/office/drawing/2014/main" id="{E4CDA5DD-8D0E-4D67-9C6F-26CDC1F73C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82296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/>
              <a:t>Externalities</a:t>
            </a:r>
          </a:p>
        </p:txBody>
      </p:sp>
      <p:graphicFrame>
        <p:nvGraphicFramePr>
          <p:cNvPr id="192534" name="Group 22">
            <a:extLst>
              <a:ext uri="{FF2B5EF4-FFF2-40B4-BE49-F238E27FC236}">
                <a16:creationId xmlns:a16="http://schemas.microsoft.com/office/drawing/2014/main" id="{4643DAF2-3A95-4095-A653-A883C4163E1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99795749"/>
              </p:ext>
            </p:extLst>
          </p:nvPr>
        </p:nvGraphicFramePr>
        <p:xfrm>
          <a:off x="1600200" y="792165"/>
          <a:ext cx="9465067" cy="5750057"/>
        </p:xfrm>
        <a:graphic>
          <a:graphicData uri="http://schemas.openxmlformats.org/drawingml/2006/table">
            <a:tbl>
              <a:tblPr/>
              <a:tblGrid>
                <a:gridCol w="2008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04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3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is clean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pollutes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73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is clean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A: Small expense; Clean environment;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competitive advantage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A: Small expense;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Competitive disadvantage to 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7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pollutes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A: No expense;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Competitive advantage over 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A: No expense;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competitive disadvantage.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Horrible environment;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Cost of disasters high.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74F48BD-3CD9-4AE1-B9FC-656FE436F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59"/>
    </mc:Choice>
    <mc:Fallback xmlns="">
      <p:transition spd="slow" advTm="94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>
            <a:extLst>
              <a:ext uri="{FF2B5EF4-FFF2-40B4-BE49-F238E27FC236}">
                <a16:creationId xmlns:a16="http://schemas.microsoft.com/office/drawing/2014/main" id="{45CE0314-DA93-4309-8BDC-81103BEFB8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/>
              <a:t>Jobs</a:t>
            </a:r>
          </a:p>
        </p:txBody>
      </p:sp>
      <p:graphicFrame>
        <p:nvGraphicFramePr>
          <p:cNvPr id="192534" name="Group 22">
            <a:extLst>
              <a:ext uri="{FF2B5EF4-FFF2-40B4-BE49-F238E27FC236}">
                <a16:creationId xmlns:a16="http://schemas.microsoft.com/office/drawing/2014/main" id="{5A8256AF-C76D-418A-AD3F-C084EF991312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676400" y="914400"/>
          <a:ext cx="8839200" cy="5127624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0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4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22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keeps jobs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nukes jobs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9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keeps jobs</a:t>
                      </a: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A: Payroll expense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competitive advantage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Plenty of customers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A: Payroll expense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At competitive disadvantage to 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Some customers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6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nukes jobs with technology</a:t>
                      </a: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A: Lower payroll expense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At competitive advantage over 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Some customers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A: Lowest payroll expense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competitive advantage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customers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2EAC21-B4A7-465E-9B3F-9A53B8E5F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05"/>
    </mc:Choice>
    <mc:Fallback xmlns="">
      <p:transition spd="slow" advTm="95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FD054-3F1E-41C3-8E5F-639F1BF1B9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68324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 </a:t>
            </a:r>
            <a:r>
              <a:rPr lang="en-US" b="1" dirty="0"/>
              <a:t>prisoner's dilemma</a:t>
            </a:r>
            <a:r>
              <a:rPr lang="en-US" dirty="0"/>
              <a:t> is a paradox in decision analysis in which two individuals acting in their own self-interests do not produce the optimal outcome. The typical </a:t>
            </a:r>
            <a:r>
              <a:rPr lang="en-US" b="1" dirty="0"/>
              <a:t>prisoner's dilemma</a:t>
            </a:r>
            <a:r>
              <a:rPr lang="en-US" dirty="0"/>
              <a:t> is set up in such a way that both parties choose to protect themselves at the expense of the other participant.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2E37B4-0B5E-4D92-B6E0-815401BC6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89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91"/>
    </mc:Choice>
    <mc:Fallback>
      <p:transition spd="slow" advTm="25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>
            <a:extLst>
              <a:ext uri="{FF2B5EF4-FFF2-40B4-BE49-F238E27FC236}">
                <a16:creationId xmlns:a16="http://schemas.microsoft.com/office/drawing/2014/main" id="{986A46A6-77A7-477A-B29D-90DF8007A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/>
              <a:t>More Examples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A3E30283-9E90-4DC5-B317-A3C37CAAAA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7"/>
    </mc:Choice>
    <mc:Fallback xmlns="">
      <p:transition spd="slow" advTm="5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>
            <a:extLst>
              <a:ext uri="{FF2B5EF4-FFF2-40B4-BE49-F238E27FC236}">
                <a16:creationId xmlns:a16="http://schemas.microsoft.com/office/drawing/2014/main" id="{986A46A6-77A7-477A-B29D-90DF8007A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/>
              <a:t>More Examples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336930-75A2-4B69-93DA-53CFE606A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05000" y="1600201"/>
            <a:ext cx="84582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b="1" dirty="0"/>
              <a:t>Corporate advertising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40EF99-7717-4928-8872-5B7081ED4D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82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51"/>
    </mc:Choice>
    <mc:Fallback xmlns="">
      <p:transition spd="slow" advTm="27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>
            <a:extLst>
              <a:ext uri="{FF2B5EF4-FFF2-40B4-BE49-F238E27FC236}">
                <a16:creationId xmlns:a16="http://schemas.microsoft.com/office/drawing/2014/main" id="{986A46A6-77A7-477A-B29D-90DF8007A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/>
              <a:t>More Examples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336930-75A2-4B69-93DA-53CFE606A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05000" y="1600201"/>
            <a:ext cx="84582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b="1" dirty="0"/>
              <a:t>Corporate advertising</a:t>
            </a:r>
          </a:p>
          <a:p>
            <a:pPr>
              <a:spcAft>
                <a:spcPts val="1200"/>
              </a:spcAft>
              <a:defRPr/>
            </a:pPr>
            <a:r>
              <a:rPr lang="en-US" b="1" dirty="0"/>
              <a:t>Climate and environmental protection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3AF078-0870-421D-8472-2ECEC6F204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566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61"/>
    </mc:Choice>
    <mc:Fallback xmlns="">
      <p:transition spd="slow" advTm="3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>
            <a:extLst>
              <a:ext uri="{FF2B5EF4-FFF2-40B4-BE49-F238E27FC236}">
                <a16:creationId xmlns:a16="http://schemas.microsoft.com/office/drawing/2014/main" id="{986A46A6-77A7-477A-B29D-90DF8007A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/>
              <a:t>More Examples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336930-75A2-4B69-93DA-53CFE606A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05000" y="1600201"/>
            <a:ext cx="84582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b="1" dirty="0"/>
              <a:t>Corporate advertising</a:t>
            </a:r>
          </a:p>
          <a:p>
            <a:pPr>
              <a:spcAft>
                <a:spcPts val="1200"/>
              </a:spcAft>
              <a:defRPr/>
            </a:pPr>
            <a:r>
              <a:rPr lang="en-US" b="1" dirty="0"/>
              <a:t>Climate and environmental protection</a:t>
            </a:r>
          </a:p>
          <a:p>
            <a:pPr>
              <a:spcAft>
                <a:spcPts val="1200"/>
              </a:spcAft>
              <a:defRPr/>
            </a:pPr>
            <a:r>
              <a:rPr lang="en-US" b="1" dirty="0"/>
              <a:t>Intercollegiate athletics</a:t>
            </a:r>
          </a:p>
          <a:p>
            <a:pPr>
              <a:defRPr/>
            </a:pPr>
            <a:endParaRPr lang="en-US" b="1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CA64C66-850E-4DCE-A0C6-DE324CAF54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9934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72"/>
    </mc:Choice>
    <mc:Fallback>
      <p:transition spd="slow" advTm="39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>
            <a:extLst>
              <a:ext uri="{FF2B5EF4-FFF2-40B4-BE49-F238E27FC236}">
                <a16:creationId xmlns:a16="http://schemas.microsoft.com/office/drawing/2014/main" id="{986A46A6-77A7-477A-B29D-90DF8007A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/>
              <a:t>More Examples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336930-75A2-4B69-93DA-53CFE606A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05000" y="1600201"/>
            <a:ext cx="84582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b="1" dirty="0"/>
              <a:t>Corporate advertising</a:t>
            </a:r>
          </a:p>
          <a:p>
            <a:pPr>
              <a:spcAft>
                <a:spcPts val="1200"/>
              </a:spcAft>
              <a:defRPr/>
            </a:pPr>
            <a:r>
              <a:rPr lang="en-US" b="1" dirty="0"/>
              <a:t>Climate and environmental protection</a:t>
            </a:r>
          </a:p>
          <a:p>
            <a:pPr>
              <a:spcAft>
                <a:spcPts val="1200"/>
              </a:spcAft>
              <a:defRPr/>
            </a:pPr>
            <a:r>
              <a:rPr lang="en-US" b="1" dirty="0"/>
              <a:t>Intercollegiate athletics</a:t>
            </a:r>
          </a:p>
          <a:p>
            <a:pPr>
              <a:spcAft>
                <a:spcPts val="1200"/>
              </a:spcAft>
              <a:defRPr/>
            </a:pPr>
            <a:r>
              <a:rPr lang="en-US" b="1" dirty="0"/>
              <a:t>Cheating on tests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659B0BC-9839-4528-9AAD-DA89321A2C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6199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73"/>
    </mc:Choice>
    <mc:Fallback>
      <p:transition spd="slow" advTm="29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>
            <a:extLst>
              <a:ext uri="{FF2B5EF4-FFF2-40B4-BE49-F238E27FC236}">
                <a16:creationId xmlns:a16="http://schemas.microsoft.com/office/drawing/2014/main" id="{986A46A6-77A7-477A-B29D-90DF8007A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/>
              <a:t>More Examples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336930-75A2-4B69-93DA-53CFE606A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05000" y="1600201"/>
            <a:ext cx="84582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b="1" dirty="0"/>
              <a:t>Corporate advertising</a:t>
            </a:r>
          </a:p>
          <a:p>
            <a:pPr>
              <a:spcAft>
                <a:spcPts val="1200"/>
              </a:spcAft>
              <a:defRPr/>
            </a:pPr>
            <a:r>
              <a:rPr lang="en-US" b="1" dirty="0"/>
              <a:t>Climate and environmental protection</a:t>
            </a:r>
          </a:p>
          <a:p>
            <a:pPr>
              <a:spcAft>
                <a:spcPts val="1200"/>
              </a:spcAft>
              <a:defRPr/>
            </a:pPr>
            <a:r>
              <a:rPr lang="en-US" b="1" dirty="0"/>
              <a:t>Intercollegiate athletics</a:t>
            </a:r>
          </a:p>
          <a:p>
            <a:pPr>
              <a:spcAft>
                <a:spcPts val="1200"/>
              </a:spcAft>
              <a:defRPr/>
            </a:pPr>
            <a:r>
              <a:rPr lang="en-US" b="1" dirty="0"/>
              <a:t>Cheating on tests</a:t>
            </a:r>
          </a:p>
          <a:p>
            <a:pPr>
              <a:spcAft>
                <a:spcPts val="1200"/>
              </a:spcAft>
              <a:defRPr/>
            </a:pPr>
            <a:r>
              <a:rPr lang="en-US" b="1" dirty="0"/>
              <a:t>Immediate vs. long term goals</a:t>
            </a:r>
          </a:p>
          <a:p>
            <a:pPr>
              <a:spcAft>
                <a:spcPts val="1200"/>
              </a:spcAft>
              <a:defRPr/>
            </a:pPr>
            <a:endParaRPr lang="en-US" sz="1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EA0FCD-DCD4-41DF-ACD3-F4D24C6C86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779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68"/>
    </mc:Choice>
    <mc:Fallback>
      <p:transition spd="slow" advTm="24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>
            <a:extLst>
              <a:ext uri="{FF2B5EF4-FFF2-40B4-BE49-F238E27FC236}">
                <a16:creationId xmlns:a16="http://schemas.microsoft.com/office/drawing/2014/main" id="{986A46A6-77A7-477A-B29D-90DF8007A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/>
              <a:t>More Examples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336930-75A2-4B69-93DA-53CFE606A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05000" y="1600201"/>
            <a:ext cx="8458200" cy="4525963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  <a:defRPr/>
            </a:pPr>
            <a:r>
              <a:rPr lang="en-US" b="1" dirty="0"/>
              <a:t>Corporate advertising</a:t>
            </a:r>
          </a:p>
          <a:p>
            <a:pPr>
              <a:spcAft>
                <a:spcPts val="1200"/>
              </a:spcAft>
              <a:defRPr/>
            </a:pPr>
            <a:r>
              <a:rPr lang="en-US" b="1" dirty="0"/>
              <a:t>Climate and environmental protection</a:t>
            </a:r>
          </a:p>
          <a:p>
            <a:pPr>
              <a:spcAft>
                <a:spcPts val="1200"/>
              </a:spcAft>
              <a:defRPr/>
            </a:pPr>
            <a:r>
              <a:rPr lang="en-US" b="1" dirty="0"/>
              <a:t>Intercollegiate athletics</a:t>
            </a:r>
          </a:p>
          <a:p>
            <a:pPr>
              <a:spcAft>
                <a:spcPts val="1200"/>
              </a:spcAft>
              <a:defRPr/>
            </a:pPr>
            <a:r>
              <a:rPr lang="en-US" b="1" dirty="0"/>
              <a:t>Cheating on tests</a:t>
            </a:r>
          </a:p>
          <a:p>
            <a:pPr>
              <a:spcAft>
                <a:spcPts val="1200"/>
              </a:spcAft>
              <a:defRPr/>
            </a:pPr>
            <a:r>
              <a:rPr lang="en-US" b="1" dirty="0"/>
              <a:t>Immediate vs. long term goals</a:t>
            </a:r>
          </a:p>
          <a:p>
            <a:pPr>
              <a:spcAft>
                <a:spcPts val="1200"/>
              </a:spcAft>
              <a:defRPr/>
            </a:pPr>
            <a:r>
              <a:rPr lang="en-US" b="1" dirty="0"/>
              <a:t>Stealing software</a:t>
            </a:r>
          </a:p>
          <a:p>
            <a:pPr>
              <a:defRPr/>
            </a:pPr>
            <a:endParaRPr lang="en-US" b="1" dirty="0"/>
          </a:p>
          <a:p>
            <a:pPr marL="0" indent="0">
              <a:buNone/>
              <a:defRPr/>
            </a:pPr>
            <a:r>
              <a:rPr lang="en-US" sz="1400" dirty="0"/>
              <a:t>http://www.nytimes.com/1986/06/17/science/prisoner-s-dilemma-has-unexpected-applications.html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CB774F-EB4F-4197-98EC-63B2021CC9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1093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00"/>
    </mc:Choice>
    <mc:Fallback>
      <p:transition spd="slow" advTm="2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F6674E2E-045C-44C1-87F4-8D88234D90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/>
              <a:t>The Prisoner’s Dilemma</a:t>
            </a:r>
          </a:p>
        </p:txBody>
      </p:sp>
      <p:graphicFrame>
        <p:nvGraphicFramePr>
          <p:cNvPr id="192534" name="Group 22">
            <a:extLst>
              <a:ext uri="{FF2B5EF4-FFF2-40B4-BE49-F238E27FC236}">
                <a16:creationId xmlns:a16="http://schemas.microsoft.com/office/drawing/2014/main" id="{0F3025D5-BC8B-4704-AE87-A72D973498C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96319149"/>
              </p:ext>
            </p:extLst>
          </p:nvPr>
        </p:nvGraphicFramePr>
        <p:xfrm>
          <a:off x="1981200" y="1828800"/>
          <a:ext cx="8382000" cy="3200400"/>
        </p:xfrm>
        <a:graphic>
          <a:graphicData uri="http://schemas.openxmlformats.org/drawingml/2006/table">
            <a:tbl>
              <a:tblPr/>
              <a:tblGrid>
                <a:gridCol w="279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cooperates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defects (rats)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cooperates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A: 1 year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B: 1 year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A: 3 years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B: goes free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defects (rats)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A: goes free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B: 3 years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A: 2 years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B: 2 years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FE81D40-2BE4-43BC-85D6-23D9517E6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51"/>
    </mc:Choice>
    <mc:Fallback xmlns="">
      <p:transition spd="slow" advTm="35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>
            <a:extLst>
              <a:ext uri="{FF2B5EF4-FFF2-40B4-BE49-F238E27FC236}">
                <a16:creationId xmlns:a16="http://schemas.microsoft.com/office/drawing/2014/main" id="{473B3633-ECCC-48F2-9E23-7B6407E22E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Combining Approaches:</a:t>
            </a:r>
            <a:b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Just Consequentialism</a:t>
            </a:r>
          </a:p>
        </p:txBody>
      </p:sp>
      <p:sp>
        <p:nvSpPr>
          <p:cNvPr id="281603" name="Text Box 4">
            <a:extLst>
              <a:ext uri="{FF2B5EF4-FFF2-40B4-BE49-F238E27FC236}">
                <a16:creationId xmlns:a16="http://schemas.microsoft.com/office/drawing/2014/main" id="{8375707A-1B8E-4D19-BBC7-454AA67AB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76400"/>
            <a:ext cx="8305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Choosing the “right” action is a 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400" dirty="0"/>
              <a:t> Utilitarianism asks to maximize good.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400" dirty="0"/>
              <a:t> Rights of Persons provides constraints on that process.</a:t>
            </a:r>
          </a:p>
        </p:txBody>
      </p:sp>
      <p:graphicFrame>
        <p:nvGraphicFramePr>
          <p:cNvPr id="281604" name="Object 11">
            <a:extLst>
              <a:ext uri="{FF2B5EF4-FFF2-40B4-BE49-F238E27FC236}">
                <a16:creationId xmlns:a16="http://schemas.microsoft.com/office/drawing/2014/main" id="{3583F9E7-5EAD-4BBD-880B-B56188FFD622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200400" y="4343401"/>
          <a:ext cx="5791200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6" imgW="2489200" imgH="342900" progId="Equation.3">
                  <p:embed/>
                </p:oleObj>
              </mc:Choice>
              <mc:Fallback>
                <p:oleObj name="Equation" r:id="rId6" imgW="2489200" imgH="342900" progId="Equation.3">
                  <p:embed/>
                  <p:pic>
                    <p:nvPicPr>
                      <p:cNvPr id="281604" name="Object 11">
                        <a:extLst>
                          <a:ext uri="{FF2B5EF4-FFF2-40B4-BE49-F238E27FC236}">
                            <a16:creationId xmlns:a16="http://schemas.microsoft.com/office/drawing/2014/main" id="{3583F9E7-5EAD-4BBD-880B-B56188FFD6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343401"/>
                        <a:ext cx="5791200" cy="79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6B7F72-268D-4626-BB1E-1966095E0A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39"/>
    </mc:Choice>
    <mc:Fallback>
      <p:transition spd="slow" advTm="66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>
            <a:extLst>
              <a:ext uri="{FF2B5EF4-FFF2-40B4-BE49-F238E27FC236}">
                <a16:creationId xmlns:a16="http://schemas.microsoft.com/office/drawing/2014/main" id="{AF06814C-E9AA-4B2C-80C9-FCA46911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9144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3651" name="Text Box 3">
            <a:extLst>
              <a:ext uri="{FF2B5EF4-FFF2-40B4-BE49-F238E27FC236}">
                <a16:creationId xmlns:a16="http://schemas.microsoft.com/office/drawing/2014/main" id="{F0DD88D3-B9D4-481F-BBAE-793E1F207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5240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Constrained Optimization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443D720-5F7F-403B-9764-F0DA141E5FF0}"/>
              </a:ext>
            </a:extLst>
          </p:cNvPr>
          <p:cNvCxnSpPr>
            <a:cxnSpLocks/>
          </p:cNvCxnSpPr>
          <p:nvPr/>
        </p:nvCxnSpPr>
        <p:spPr>
          <a:xfrm>
            <a:off x="5835721" y="2147299"/>
            <a:ext cx="0" cy="2640458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3D1836-99D0-4773-BD2D-E5A96AF8A20C}"/>
              </a:ext>
            </a:extLst>
          </p:cNvPr>
          <p:cNvCxnSpPr/>
          <p:nvPr/>
        </p:nvCxnSpPr>
        <p:spPr>
          <a:xfrm flipV="1">
            <a:off x="3924728" y="4839128"/>
            <a:ext cx="1869897" cy="503434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570DE5-54E7-4D0D-8DC1-59EFA4A81CC0}"/>
              </a:ext>
            </a:extLst>
          </p:cNvPr>
          <p:cNvCxnSpPr>
            <a:cxnSpLocks/>
          </p:cNvCxnSpPr>
          <p:nvPr/>
        </p:nvCxnSpPr>
        <p:spPr>
          <a:xfrm flipH="1" flipV="1">
            <a:off x="5907641" y="4839128"/>
            <a:ext cx="1839074" cy="821933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F5976A8-286A-4C00-9AAA-4B0F812D4D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>
            <a:extLst>
              <a:ext uri="{FF2B5EF4-FFF2-40B4-BE49-F238E27FC236}">
                <a16:creationId xmlns:a16="http://schemas.microsoft.com/office/drawing/2014/main" id="{23C06F31-E57B-49F0-92B4-0779E75B9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"/>
            <a:ext cx="8382000" cy="628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4675" name="Text Box 3">
            <a:extLst>
              <a:ext uri="{FF2B5EF4-FFF2-40B4-BE49-F238E27FC236}">
                <a16:creationId xmlns:a16="http://schemas.microsoft.com/office/drawing/2014/main" id="{46FF1AC7-D4A0-4353-BA51-1222619A8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6096001"/>
            <a:ext cx="6115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Where’s the highest point within the marked region?</a:t>
            </a:r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96C8C327-0B29-4F5D-A3FE-88A448C51D78}"/>
              </a:ext>
            </a:extLst>
          </p:cNvPr>
          <p:cNvSpPr/>
          <p:nvPr/>
        </p:nvSpPr>
        <p:spPr>
          <a:xfrm>
            <a:off x="5999252" y="1561671"/>
            <a:ext cx="148119" cy="226032"/>
          </a:xfrm>
          <a:prstGeom prst="irregularSeal1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A02FE46-86C7-4142-B681-1199252C92E3}"/>
              </a:ext>
            </a:extLst>
          </p:cNvPr>
          <p:cNvSpPr/>
          <p:nvPr/>
        </p:nvSpPr>
        <p:spPr>
          <a:xfrm>
            <a:off x="4962418" y="1243173"/>
            <a:ext cx="1921267" cy="2691829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00648DF-D01F-46C2-9D48-6C01671FEA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41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>
            <a:extLst>
              <a:ext uri="{FF2B5EF4-FFF2-40B4-BE49-F238E27FC236}">
                <a16:creationId xmlns:a16="http://schemas.microsoft.com/office/drawing/2014/main" id="{7FE69F7D-CD55-4D53-8FE2-981053B73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"/>
            <a:ext cx="8382000" cy="628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5699" name="Text Box 3">
            <a:extLst>
              <a:ext uri="{FF2B5EF4-FFF2-40B4-BE49-F238E27FC236}">
                <a16:creationId xmlns:a16="http://schemas.microsoft.com/office/drawing/2014/main" id="{E53EDA7A-F547-4ED4-A548-F8DB057E8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096001"/>
            <a:ext cx="708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Now, where’s it the highest point within the marked region?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7B78F2-8E3F-465F-95F6-FC63FEE41A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704" y="1794059"/>
            <a:ext cx="182896" cy="3109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7E2562-825E-4E9B-B0B2-AF3B995D4D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807" y="1892370"/>
            <a:ext cx="1944793" cy="271905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1C71C7-D933-4AC1-9E9F-EF696C8C63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8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7F941D-8023-4288-A85F-49A8C32D7588}"/>
              </a:ext>
            </a:extLst>
          </p:cNvPr>
          <p:cNvSpPr txBox="1"/>
          <p:nvPr/>
        </p:nvSpPr>
        <p:spPr>
          <a:xfrm>
            <a:off x="897847" y="1437740"/>
            <a:ext cx="9975872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Either:</a:t>
            </a:r>
          </a:p>
          <a:p>
            <a:endParaRPr lang="en-US" sz="2400" dirty="0"/>
          </a:p>
          <a:p>
            <a:r>
              <a:rPr lang="en-US" sz="2400" dirty="0"/>
              <a:t>1. The optimum is not affected by small movements in the constraints</a:t>
            </a:r>
          </a:p>
          <a:p>
            <a:endParaRPr lang="en-US" sz="2400" dirty="0"/>
          </a:p>
          <a:p>
            <a:r>
              <a:rPr lang="en-US" sz="2400" dirty="0"/>
              <a:t>Or</a:t>
            </a:r>
          </a:p>
          <a:p>
            <a:endParaRPr lang="en-US" sz="2400" dirty="0"/>
          </a:p>
          <a:p>
            <a:r>
              <a:rPr lang="en-US" sz="2400" dirty="0"/>
              <a:t>2. The optimum sits on the constraints and is totally affected by small changes.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F75B48-A02C-40D6-A5FE-1C1CB497B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8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78"/>
    </mc:Choice>
    <mc:Fallback xmlns="">
      <p:transition spd="slow" advTm="121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7F941D-8023-4288-A85F-49A8C32D7588}"/>
              </a:ext>
            </a:extLst>
          </p:cNvPr>
          <p:cNvSpPr txBox="1"/>
          <p:nvPr/>
        </p:nvSpPr>
        <p:spPr>
          <a:xfrm>
            <a:off x="1738557" y="2413338"/>
            <a:ext cx="87148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So what?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What’s this have do with prisoner’s dilemma?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6A2B829-30CD-45BA-9A9D-C8C18E995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0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06"/>
    </mc:Choice>
    <mc:Fallback>
      <p:transition spd="slow" advTm="72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:a16="http://schemas.microsoft.com/office/drawing/2014/main" id="{31EC1102-BAE7-4BE8-B162-55AD5CE603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/>
              <a:t>The Theory of Games</a:t>
            </a:r>
          </a:p>
        </p:txBody>
      </p:sp>
      <p:sp>
        <p:nvSpPr>
          <p:cNvPr id="221187" name="Rectangle 3">
            <a:extLst>
              <a:ext uri="{FF2B5EF4-FFF2-40B4-BE49-F238E27FC236}">
                <a16:creationId xmlns:a16="http://schemas.microsoft.com/office/drawing/2014/main" id="{2433F437-78F9-4711-83FE-C3232F64EA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219201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Zero-sum games</a:t>
            </a:r>
          </a:p>
          <a:p>
            <a:pPr lvl="1" eaLnBrk="1" hangingPunct="1">
              <a:buFontTx/>
              <a:buChar char="•"/>
            </a:pPr>
            <a:r>
              <a:rPr lang="en-US" altLang="en-US" dirty="0"/>
              <a:t>Chess</a:t>
            </a:r>
          </a:p>
          <a:p>
            <a:pPr lvl="1" eaLnBrk="1" hangingPunct="1">
              <a:buFontTx/>
              <a:buChar char="•"/>
            </a:pPr>
            <a:r>
              <a:rPr lang="en-US" altLang="en-US" dirty="0"/>
              <a:t>The fight for page rank</a:t>
            </a:r>
          </a:p>
          <a:p>
            <a:pPr lvl="1" eaLnBrk="1" hangingPunct="1">
              <a:buFontTx/>
              <a:buChar char="•"/>
            </a:pPr>
            <a:endParaRPr lang="en-US" altLang="en-US" dirty="0"/>
          </a:p>
          <a:p>
            <a:pPr lvl="1" eaLnBrk="1" hangingPunct="1">
              <a:buFontTx/>
              <a:buChar char="•"/>
            </a:pPr>
            <a:endParaRPr lang="en-US" altLang="en-US" dirty="0"/>
          </a:p>
          <a:p>
            <a:pPr lvl="1" eaLnBrk="1" hangingPunct="1">
              <a:buFontTx/>
              <a:buChar char="•"/>
            </a:pPr>
            <a:endParaRPr lang="en-US" altLang="en-US" dirty="0"/>
          </a:p>
          <a:p>
            <a:pPr eaLnBrk="1" hangingPunct="1"/>
            <a:r>
              <a:rPr lang="en-US" altLang="en-US" dirty="0"/>
              <a:t>Nonzero-sum games</a:t>
            </a:r>
          </a:p>
          <a:p>
            <a:pPr lvl="1" eaLnBrk="1" hangingPunct="1">
              <a:buFontTx/>
              <a:buChar char="•"/>
            </a:pPr>
            <a:r>
              <a:rPr lang="en-US" altLang="en-US" dirty="0"/>
              <a:t>Prisoner’s Dilemma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72798B-9BFA-4CE0-BAC2-C413A63C46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49"/>
    </mc:Choice>
    <mc:Fallback xmlns="">
      <p:transition spd="slow" advTm="107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>
            <a:extLst>
              <a:ext uri="{FF2B5EF4-FFF2-40B4-BE49-F238E27FC236}">
                <a16:creationId xmlns:a16="http://schemas.microsoft.com/office/drawing/2014/main" id="{C581F6ED-F113-4631-A312-DCC6A2A347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/>
          <a:lstStyle/>
          <a:p>
            <a:pPr eaLnBrk="1" hangingPunct="1"/>
            <a:r>
              <a:rPr lang="en-US" altLang="en-US" sz="3200" b="1"/>
              <a:t>The Prisoner’s Dilemma</a:t>
            </a:r>
          </a:p>
        </p:txBody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5EECD202-697D-470D-8CE6-CDA77ABFBEB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28800" y="1600201"/>
            <a:ext cx="3810000" cy="4525963"/>
          </a:xfrm>
        </p:spPr>
        <p:txBody>
          <a:bodyPr/>
          <a:lstStyle/>
          <a:p>
            <a:pPr eaLnBrk="1" hangingPunct="1"/>
            <a:r>
              <a:rPr lang="en-US" altLang="en-US" sz="2000" dirty="0"/>
              <a:t>Defect dominates cooperate.</a:t>
            </a:r>
          </a:p>
          <a:p>
            <a:pPr eaLnBrk="1" hangingPunct="1"/>
            <a:endParaRPr lang="en-US" altLang="en-US" sz="20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2000" dirty="0">
                <a:solidFill>
                  <a:srgbClr val="FF0000"/>
                </a:solidFill>
              </a:rPr>
              <a:t>A  single Nash equilibrium (defect/defect)</a:t>
            </a:r>
          </a:p>
          <a:p>
            <a:pPr lvl="1" eaLnBrk="1" hangingPunct="1">
              <a:buFontTx/>
              <a:buChar char="•"/>
            </a:pPr>
            <a:r>
              <a:rPr lang="en-US" altLang="en-US" sz="2000" dirty="0">
                <a:solidFill>
                  <a:srgbClr val="FF0000"/>
                </a:solidFill>
              </a:rPr>
              <a:t>(No one can unilaterally improve his position)</a:t>
            </a:r>
          </a:p>
          <a:p>
            <a:pPr lvl="1" eaLnBrk="1" hangingPunct="1">
              <a:buFontTx/>
              <a:buChar char="•"/>
            </a:pPr>
            <a:endParaRPr lang="en-US" altLang="en-US" sz="2000" dirty="0"/>
          </a:p>
        </p:txBody>
      </p:sp>
      <p:graphicFrame>
        <p:nvGraphicFramePr>
          <p:cNvPr id="193565" name="Group 29">
            <a:extLst>
              <a:ext uri="{FF2B5EF4-FFF2-40B4-BE49-F238E27FC236}">
                <a16:creationId xmlns:a16="http://schemas.microsoft.com/office/drawing/2014/main" id="{6FCA8FD5-F0A5-404A-B78E-C2AA5541C24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44068460"/>
              </p:ext>
            </p:extLst>
          </p:nvPr>
        </p:nvGraphicFramePr>
        <p:xfrm>
          <a:off x="5791200" y="1600200"/>
          <a:ext cx="4648200" cy="3200400"/>
        </p:xfrm>
        <a:graphic>
          <a:graphicData uri="http://schemas.openxmlformats.org/drawingml/2006/table">
            <a:tbl>
              <a:tblPr/>
              <a:tblGrid>
                <a:gridCol w="1497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3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cooperates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defects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(rats)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cooperates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A: 1 year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B: 1 year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A: 3 years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B: goes free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defects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(rats)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A: goes free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B: 3 years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A: 2 years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B: 2 years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536C0A-2D68-4A52-A5B0-B82D36CE00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54"/>
    </mc:Choice>
    <mc:Fallback xmlns="">
      <p:transition spd="slow" advTm="65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29">
            <a:extLst>
              <a:ext uri="{FF2B5EF4-FFF2-40B4-BE49-F238E27FC236}">
                <a16:creationId xmlns:a16="http://schemas.microsoft.com/office/drawing/2014/main" id="{2AEAD674-BDC2-446E-A438-9C3F868B0E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594325"/>
              </p:ext>
            </p:extLst>
          </p:nvPr>
        </p:nvGraphicFramePr>
        <p:xfrm>
          <a:off x="5791200" y="1600200"/>
          <a:ext cx="4648200" cy="3200400"/>
        </p:xfrm>
        <a:graphic>
          <a:graphicData uri="http://schemas.openxmlformats.org/drawingml/2006/table">
            <a:tbl>
              <a:tblPr/>
              <a:tblGrid>
                <a:gridCol w="1497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3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cooperates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defects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(rats)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cooperates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A: 1 year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B: 1 year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A: 3 years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B: goes free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defects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(rats)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A: goes free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B: 3 years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A: 2 years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B: 2 years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6306" name="Rectangle 2">
            <a:extLst>
              <a:ext uri="{FF2B5EF4-FFF2-40B4-BE49-F238E27FC236}">
                <a16:creationId xmlns:a16="http://schemas.microsoft.com/office/drawing/2014/main" id="{AA12EC49-BD81-4CAF-BBDF-383F8FD0CA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/>
          <a:lstStyle/>
          <a:p>
            <a:pPr eaLnBrk="1" hangingPunct="1"/>
            <a:r>
              <a:rPr lang="en-US" altLang="en-US" sz="3200" b="1"/>
              <a:t>The Prisoner’s Dilemma</a:t>
            </a:r>
          </a:p>
        </p:txBody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7DF4AA27-A421-40CC-9265-AFC2B04F3EF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28800" y="1600201"/>
            <a:ext cx="3810000" cy="4525963"/>
          </a:xfrm>
        </p:spPr>
        <p:txBody>
          <a:bodyPr/>
          <a:lstStyle/>
          <a:p>
            <a:pPr eaLnBrk="1" hangingPunct="1"/>
            <a:r>
              <a:rPr lang="en-US" altLang="en-US" sz="2000" dirty="0"/>
              <a:t>Defect dominates cooperate.</a:t>
            </a:r>
          </a:p>
          <a:p>
            <a:pPr eaLnBrk="1" hangingPunct="1"/>
            <a:endParaRPr lang="en-US" altLang="en-US" sz="20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2000" dirty="0">
                <a:solidFill>
                  <a:srgbClr val="FF0000"/>
                </a:solidFill>
              </a:rPr>
              <a:t>A  single Nash equilibrium (defect/defect)</a:t>
            </a:r>
          </a:p>
          <a:p>
            <a:pPr lvl="1" eaLnBrk="1" hangingPunct="1">
              <a:buFontTx/>
              <a:buChar char="•"/>
            </a:pPr>
            <a:r>
              <a:rPr lang="en-US" altLang="en-US" sz="2000" dirty="0">
                <a:solidFill>
                  <a:srgbClr val="FF0000"/>
                </a:solidFill>
              </a:rPr>
              <a:t>(No one can unilaterally improve his position)</a:t>
            </a:r>
          </a:p>
          <a:p>
            <a:pPr lvl="1" eaLnBrk="1" hangingPunct="1">
              <a:buFontTx/>
              <a:buChar char="•"/>
            </a:pPr>
            <a:endParaRPr lang="en-US" altLang="en-US" sz="2000" dirty="0"/>
          </a:p>
          <a:p>
            <a:pPr eaLnBrk="1" hangingPunct="1"/>
            <a:r>
              <a:rPr lang="en-US" altLang="en-US" sz="2000" dirty="0">
                <a:solidFill>
                  <a:srgbClr val="00B0F0"/>
                </a:solidFill>
              </a:rPr>
              <a:t>A single Pareto optimum</a:t>
            </a:r>
          </a:p>
          <a:p>
            <a:pPr lvl="1" eaLnBrk="1" hangingPunct="1">
              <a:buFontTx/>
              <a:buChar char="•"/>
            </a:pPr>
            <a:r>
              <a:rPr lang="en-US" altLang="en-US" sz="2000" dirty="0">
                <a:solidFill>
                  <a:srgbClr val="00B0F0"/>
                </a:solidFill>
              </a:rPr>
              <a:t>(There exists no alternative that is better for at least one player and not worse for anyone.)</a:t>
            </a:r>
          </a:p>
        </p:txBody>
      </p:sp>
      <p:sp>
        <p:nvSpPr>
          <p:cNvPr id="226326" name="TextBox 1">
            <a:extLst>
              <a:ext uri="{FF2B5EF4-FFF2-40B4-BE49-F238E27FC236}">
                <a16:creationId xmlns:a16="http://schemas.microsoft.com/office/drawing/2014/main" id="{73DA563E-3DF6-44F9-9FC7-6789035EC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410200"/>
            <a:ext cx="510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The Nash equilibrium is not Pareto optimal.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1B0DF5D-DA43-40AA-B88C-0ECCDCA82D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81"/>
    </mc:Choice>
    <mc:Fallback xmlns="">
      <p:transition spd="slow" advTm="48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263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>
            <a:extLst>
              <a:ext uri="{FF2B5EF4-FFF2-40B4-BE49-F238E27FC236}">
                <a16:creationId xmlns:a16="http://schemas.microsoft.com/office/drawing/2014/main" id="{7FA38EC5-CEC2-4EE7-B66A-0EB904F3B9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/>
              <a:t>The Money Dilemma</a:t>
            </a:r>
          </a:p>
        </p:txBody>
      </p:sp>
      <p:graphicFrame>
        <p:nvGraphicFramePr>
          <p:cNvPr id="192534" name="Group 22">
            <a:extLst>
              <a:ext uri="{FF2B5EF4-FFF2-40B4-BE49-F238E27FC236}">
                <a16:creationId xmlns:a16="http://schemas.microsoft.com/office/drawing/2014/main" id="{872F447D-3F32-4B14-A4EB-5641A9EE4EFF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981200" y="1828800"/>
          <a:ext cx="8382000" cy="3200400"/>
        </p:xfrm>
        <a:graphic>
          <a:graphicData uri="http://schemas.openxmlformats.org/drawingml/2006/table">
            <a:tbl>
              <a:tblPr/>
              <a:tblGrid>
                <a:gridCol w="279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cooperates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defects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cooperates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A: $ 100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B: $ 100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A: $     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B: $ 200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defects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A: $ 200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B: $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A: $   50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B: $   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Title 1">
            <a:extLst>
              <a:ext uri="{FF2B5EF4-FFF2-40B4-BE49-F238E27FC236}">
                <a16:creationId xmlns:a16="http://schemas.microsoft.com/office/drawing/2014/main" id="{86763CD5-8F64-4E14-8153-D773709A24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/>
          <a:lstStyle/>
          <a:p>
            <a:r>
              <a:rPr lang="en-US" altLang="en-US" sz="3200" b="1"/>
              <a:t>What Will People Actually Do?</a:t>
            </a:r>
          </a:p>
        </p:txBody>
      </p:sp>
      <p:pic>
        <p:nvPicPr>
          <p:cNvPr id="230403" name="Picture 2">
            <a:extLst>
              <a:ext uri="{FF2B5EF4-FFF2-40B4-BE49-F238E27FC236}">
                <a16:creationId xmlns:a16="http://schemas.microsoft.com/office/drawing/2014/main" id="{118E980B-E8ED-43DA-A909-A6C9A111C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43001"/>
            <a:ext cx="7543800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0404" name="TextBox 3">
            <a:extLst>
              <a:ext uri="{FF2B5EF4-FFF2-40B4-BE49-F238E27FC236}">
                <a16:creationId xmlns:a16="http://schemas.microsoft.com/office/drawing/2014/main" id="{F508D2CA-82FC-4B19-88BC-786AA2AE8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248401"/>
            <a:ext cx="7315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hlinkClick r:id="rId6"/>
              </a:rPr>
              <a:t>http://articles.businessinsider.com/2012-04-21/news/31377623_1_contestants-split-prisoner-s-dilemma</a:t>
            </a:r>
            <a:r>
              <a:rPr lang="en-US" altLang="en-US" sz="120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0822F8B-55A5-4A0C-9E19-0A54FA526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41"/>
    </mc:Choice>
    <mc:Fallback xmlns="">
      <p:transition spd="slow" advTm="18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>
            <a:extLst>
              <a:ext uri="{FF2B5EF4-FFF2-40B4-BE49-F238E27FC236}">
                <a16:creationId xmlns:a16="http://schemas.microsoft.com/office/drawing/2014/main" id="{8C3FFE44-542F-45FC-9945-40FF4212BF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/>
              <a:t>Nuclear Disarmament</a:t>
            </a:r>
          </a:p>
        </p:txBody>
      </p:sp>
      <p:graphicFrame>
        <p:nvGraphicFramePr>
          <p:cNvPr id="192534" name="Group 22">
            <a:extLst>
              <a:ext uri="{FF2B5EF4-FFF2-40B4-BE49-F238E27FC236}">
                <a16:creationId xmlns:a16="http://schemas.microsoft.com/office/drawing/2014/main" id="{C1FCBFDA-4CF6-48BE-B2B1-E6E4B3C5B0B7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133600" y="1584326"/>
          <a:ext cx="8153400" cy="3262313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Disarms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Arms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20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Disarms</a:t>
                      </a: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safer and less expense for both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saves money but is wiped out by  B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20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Arms</a:t>
                      </a: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saves money but is wiped out by A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major expense for both and riskier world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4FB6F0E-5C41-44B4-95C1-95C21B012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51"/>
    </mc:Choice>
    <mc:Fallback xmlns="">
      <p:transition spd="slow" advTm="114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99A23333-F8E6-4E1E-96CF-283BABC72B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/>
              <a:t>Sports Doping</a:t>
            </a:r>
          </a:p>
        </p:txBody>
      </p:sp>
      <p:graphicFrame>
        <p:nvGraphicFramePr>
          <p:cNvPr id="192534" name="Group 22">
            <a:extLst>
              <a:ext uri="{FF2B5EF4-FFF2-40B4-BE49-F238E27FC236}">
                <a16:creationId xmlns:a16="http://schemas.microsoft.com/office/drawing/2014/main" id="{289C2299-ACDF-4CF2-AC7A-0ECB7B58ECF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676400" y="1524001"/>
          <a:ext cx="8839200" cy="4359275"/>
        </p:xfrm>
        <a:graphic>
          <a:graphicData uri="http://schemas.openxmlformats.org/drawingml/2006/table">
            <a:tbl>
              <a:tblPr/>
              <a:tblGrid>
                <a:gridCol w="2008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4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21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is clean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dopes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8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is clean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A: clean and honest competition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A: at competitive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disadvatage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to B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8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dopes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A: at competitive advantage over B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A: dishonest (but balanced) competition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1E153FA-9D16-44E6-866E-9D314DC36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07"/>
    </mc:Choice>
    <mc:Fallback xmlns="">
      <p:transition spd="slow" advTm="74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8|23.2|17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1.5|15.2|26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4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9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1.5|15.2|2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1.5|15.2|26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1.5|15.2|2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1.5|15.2|26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1.5|15.2|26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1.5|15.2|2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1003</Words>
  <Application>Microsoft Office PowerPoint</Application>
  <PresentationFormat>Widescreen</PresentationFormat>
  <Paragraphs>203</Paragraphs>
  <Slides>25</Slides>
  <Notes>16</Notes>
  <HiddenSlides>2</HiddenSlides>
  <MMClips>24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Century</vt:lpstr>
      <vt:lpstr>Office Theme</vt:lpstr>
      <vt:lpstr>Equation</vt:lpstr>
      <vt:lpstr>The Prisoner’s Dilemma</vt:lpstr>
      <vt:lpstr>The Prisoner’s Dilemma</vt:lpstr>
      <vt:lpstr>The Theory of Games</vt:lpstr>
      <vt:lpstr>The Prisoner’s Dilemma</vt:lpstr>
      <vt:lpstr>The Prisoner’s Dilemma</vt:lpstr>
      <vt:lpstr>The Money Dilemma</vt:lpstr>
      <vt:lpstr>What Will People Actually Do?</vt:lpstr>
      <vt:lpstr>Nuclear Disarmament</vt:lpstr>
      <vt:lpstr>Sports Doping</vt:lpstr>
      <vt:lpstr>Externalities</vt:lpstr>
      <vt:lpstr>Jobs</vt:lpstr>
      <vt:lpstr>PowerPoint Presentation</vt:lpstr>
      <vt:lpstr>More Examples</vt:lpstr>
      <vt:lpstr>More Examples</vt:lpstr>
      <vt:lpstr>More Examples</vt:lpstr>
      <vt:lpstr>More Examples</vt:lpstr>
      <vt:lpstr>More Examples</vt:lpstr>
      <vt:lpstr>More Examples</vt:lpstr>
      <vt:lpstr>More Examples</vt:lpstr>
      <vt:lpstr>Combining Approaches: Just Consequentialism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Prisoner’s Dilemma</dc:title>
  <dc:creator>Elaine Rich</dc:creator>
  <cp:lastModifiedBy>Alan Cline</cp:lastModifiedBy>
  <cp:revision>22</cp:revision>
  <dcterms:created xsi:type="dcterms:W3CDTF">2020-03-23T19:29:31Z</dcterms:created>
  <dcterms:modified xsi:type="dcterms:W3CDTF">2020-03-26T23:03:46Z</dcterms:modified>
</cp:coreProperties>
</file>