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618" r:id="rId2"/>
    <p:sldId id="617" r:id="rId3"/>
    <p:sldId id="604" r:id="rId4"/>
    <p:sldId id="616" r:id="rId5"/>
    <p:sldId id="619" r:id="rId6"/>
    <p:sldId id="564" r:id="rId7"/>
    <p:sldId id="562" r:id="rId8"/>
    <p:sldId id="577" r:id="rId9"/>
    <p:sldId id="615" r:id="rId10"/>
    <p:sldId id="608" r:id="rId11"/>
    <p:sldId id="578" r:id="rId12"/>
    <p:sldId id="311" r:id="rId13"/>
    <p:sldId id="377" r:id="rId14"/>
    <p:sldId id="455" r:id="rId15"/>
    <p:sldId id="329" r:id="rId16"/>
    <p:sldId id="62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61" d="100"/>
          <a:sy n="61" d="100"/>
        </p:scale>
        <p:origin x="809"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BF5AD-AA4F-4F6F-978D-E71A4541800C}" type="datetimeFigureOut">
              <a:rPr lang="en-US" smtClean="0"/>
              <a:t>3/25/2020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AD481F-22E5-47CF-B020-B74C45DD983E}" type="slidenum">
              <a:rPr lang="en-US" smtClean="0"/>
              <a:t>‹#›</a:t>
            </a:fld>
            <a:endParaRPr lang="en-US"/>
          </a:p>
        </p:txBody>
      </p:sp>
    </p:spTree>
    <p:extLst>
      <p:ext uri="{BB962C8B-B14F-4D97-AF65-F5344CB8AC3E}">
        <p14:creationId xmlns:p14="http://schemas.microsoft.com/office/powerpoint/2010/main" val="226703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DonotInnovate/73-mind-blowing-implications-of-a-driverless-future-58d23d1f338d"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lpng.com/png/28112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2</a:t>
            </a:fld>
            <a:endParaRPr lang="en-US"/>
          </a:p>
        </p:txBody>
      </p:sp>
    </p:spTree>
    <p:extLst>
      <p:ext uri="{BB962C8B-B14F-4D97-AF65-F5344CB8AC3E}">
        <p14:creationId xmlns:p14="http://schemas.microsoft.com/office/powerpoint/2010/main" val="4260185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Yes.  Doing nothing, when something is possible, is no different from killing all those people. </a:t>
            </a:r>
          </a:p>
          <a:p>
            <a:pPr rtl="0"/>
            <a:br>
              <a:rPr lang="en-US" sz="1200" b="0" i="0" kern="1200" dirty="0">
                <a:solidFill>
                  <a:schemeClr val="tx1"/>
                </a:solidFill>
                <a:effectLst/>
                <a:latin typeface="Arial" charset="0"/>
                <a:ea typeface="+mn-ea"/>
                <a:cs typeface="+mn-cs"/>
                <a:hlinkClick r:id="rId3"/>
              </a:rPr>
            </a:br>
            <a:r>
              <a:rPr lang="en-US" sz="1200" b="0" i="0" kern="1200" dirty="0">
                <a:solidFill>
                  <a:schemeClr val="tx1"/>
                </a:solidFill>
                <a:effectLst/>
                <a:latin typeface="Arial" charset="0"/>
                <a:ea typeface="+mn-ea"/>
                <a:cs typeface="+mn-cs"/>
                <a:hlinkClick r:id="rId3"/>
              </a:rPr>
              <a:t>https://medium.com/@DonotInnovate/73-mind-blowing-implications-of-a-driverless-future-58d23d1f338d</a:t>
            </a:r>
            <a:endParaRPr lang="en-US" dirty="0"/>
          </a:p>
          <a:p>
            <a:endParaRPr lang="en-US" dirty="0"/>
          </a:p>
          <a:p>
            <a:r>
              <a:rPr lang="en-US" dirty="0"/>
              <a:t>https://en.wikipedia.org/wiki/List_of_motor_vehicle_deaths_in_U.S._by_year</a:t>
            </a:r>
          </a:p>
          <a:p>
            <a:r>
              <a:rPr lang="en-US" dirty="0"/>
              <a:t>https://assets.wired.com/photos/w_1025/wp-content/uploads/2014/06/traffic-jam-getty.jpg</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http://www.forbes.com/sites/brookecrothers/2015/11/12/google-is-leader-in-revolutionary-self-driving-cars-says-ihs/#1fc314e3e6b1</a:t>
            </a:r>
          </a:p>
          <a:p>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11</a:t>
            </a:fld>
            <a:endParaRPr lang="en-US" altLang="en-US"/>
          </a:p>
        </p:txBody>
      </p:sp>
    </p:spTree>
    <p:extLst>
      <p:ext uri="{BB962C8B-B14F-4D97-AF65-F5344CB8AC3E}">
        <p14:creationId xmlns:p14="http://schemas.microsoft.com/office/powerpoint/2010/main" val="263300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430820-2148-452E-958D-29C887AB9A22}" type="slidenum">
              <a:rPr lang="en-US" altLang="en-US"/>
              <a:pPr>
                <a:spcBef>
                  <a:spcPct val="0"/>
                </a:spcBef>
              </a:pPr>
              <a:t>12</a:t>
            </a:fld>
            <a:endParaRPr lang="en-US" altLang="en-US"/>
          </a:p>
        </p:txBody>
      </p:sp>
      <p:sp>
        <p:nvSpPr>
          <p:cNvPr id="168963" name="Rectangle 2"/>
          <p:cNvSpPr>
            <a:spLocks noGrp="1" noRot="1" noChangeAspect="1" noChangeArrowheads="1" noTextEdit="1"/>
          </p:cNvSpPr>
          <p:nvPr>
            <p:ph type="sldImg"/>
          </p:nvPr>
        </p:nvSpPr>
        <p:spPr>
          <a:xfrm>
            <a:off x="404813" y="681038"/>
            <a:ext cx="6049962" cy="3403600"/>
          </a:xfrm>
          <a:ln/>
        </p:spPr>
      </p:sp>
      <p:sp>
        <p:nvSpPr>
          <p:cNvPr id="168964"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Or we can implement a new technology that makes great stuff cheap for everyone but puts 10% of the population out of work?</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Coors bottling plant – no workers visible.  Keeps cost of beer down.</a:t>
            </a:r>
          </a:p>
          <a:p>
            <a:pPr eaLnBrk="1" hangingPunct="1"/>
            <a:r>
              <a:rPr lang="en-US" altLang="en-US" dirty="0">
                <a:latin typeface="Arial" panose="020B0604020202020204" pitchFamily="34" charset="0"/>
              </a:rPr>
              <a:t>http://visitgolden.com/wp-content/uploads/2016/03/CoorsCompany.jpg</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But people out of work.</a:t>
            </a:r>
          </a:p>
          <a:p>
            <a:pPr eaLnBrk="1" hangingPunct="1"/>
            <a:r>
              <a:rPr lang="en-US" altLang="en-US" dirty="0">
                <a:latin typeface="Arial" panose="020B0604020202020204" pitchFamily="34" charset="0"/>
              </a:rPr>
              <a:t>http://media.mlive.com/businessreview/western_impact/photo/unemployment-line-0febebd9276aed6b.jpg </a:t>
            </a: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4042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2B3EBA-2562-4DB8-9C18-56C402A8C081}" type="slidenum">
              <a:rPr lang="en-US" altLang="en-US"/>
              <a:pPr>
                <a:spcBef>
                  <a:spcPct val="0"/>
                </a:spcBef>
              </a:pPr>
              <a:t>13</a:t>
            </a:fld>
            <a:endParaRPr lang="en-US" altLang="en-US"/>
          </a:p>
        </p:txBody>
      </p:sp>
      <p:sp>
        <p:nvSpPr>
          <p:cNvPr id="175107" name="Rectangle 2"/>
          <p:cNvSpPr>
            <a:spLocks noGrp="1" noRot="1" noChangeAspect="1" noChangeArrowheads="1" noTextEdit="1"/>
          </p:cNvSpPr>
          <p:nvPr>
            <p:ph type="sldImg"/>
          </p:nvPr>
        </p:nvSpPr>
        <p:spPr>
          <a:xfrm>
            <a:off x="404813" y="681038"/>
            <a:ext cx="6049962" cy="3403600"/>
          </a:xfrm>
          <a:ln/>
        </p:spPr>
      </p:sp>
      <p:sp>
        <p:nvSpPr>
          <p:cNvPr id="17510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http://www.freevector.com/music-piracy</a:t>
            </a:r>
          </a:p>
        </p:txBody>
      </p:sp>
    </p:spTree>
    <p:extLst>
      <p:ext uri="{BB962C8B-B14F-4D97-AF65-F5344CB8AC3E}">
        <p14:creationId xmlns:p14="http://schemas.microsoft.com/office/powerpoint/2010/main" val="1686322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https://dlpng.com/png/281126</a:t>
            </a:r>
            <a:endParaRPr lang="en-US" dirty="0"/>
          </a:p>
        </p:txBody>
      </p:sp>
      <p:sp>
        <p:nvSpPr>
          <p:cNvPr id="4" name="Slide Number Placeholder 3"/>
          <p:cNvSpPr>
            <a:spLocks noGrp="1"/>
          </p:cNvSpPr>
          <p:nvPr>
            <p:ph type="sldNum" sz="quarter" idx="5"/>
          </p:nvPr>
        </p:nvSpPr>
        <p:spPr/>
        <p:txBody>
          <a:bodyPr/>
          <a:lstStyle/>
          <a:p>
            <a:fld id="{07AD481F-22E5-47CF-B020-B74C45DD983E}" type="slidenum">
              <a:rPr lang="en-US" smtClean="0"/>
              <a:t>16</a:t>
            </a:fld>
            <a:endParaRPr lang="en-US"/>
          </a:p>
        </p:txBody>
      </p:sp>
    </p:spTree>
    <p:extLst>
      <p:ext uri="{BB962C8B-B14F-4D97-AF65-F5344CB8AC3E}">
        <p14:creationId xmlns:p14="http://schemas.microsoft.com/office/powerpoint/2010/main" val="116719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3</a:t>
            </a:fld>
            <a:endParaRPr lang="en-US"/>
          </a:p>
        </p:txBody>
      </p:sp>
    </p:spTree>
    <p:extLst>
      <p:ext uri="{BB962C8B-B14F-4D97-AF65-F5344CB8AC3E}">
        <p14:creationId xmlns:p14="http://schemas.microsoft.com/office/powerpoint/2010/main" val="102046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4</a:t>
            </a:fld>
            <a:endParaRPr lang="en-US"/>
          </a:p>
        </p:txBody>
      </p:sp>
    </p:spTree>
    <p:extLst>
      <p:ext uri="{BB962C8B-B14F-4D97-AF65-F5344CB8AC3E}">
        <p14:creationId xmlns:p14="http://schemas.microsoft.com/office/powerpoint/2010/main" val="22348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We present philosophical approaches.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Mill (hair sticking out): http://www.utilitarian.net/jsmill/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Kant: http://media-2.web.britannica.com/eb-media/69/99069-004-1D777F95.jpg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a:t>
            </a:r>
            <a:r>
              <a:rPr lang="en-US" altLang="en-US" baseline="0" dirty="0"/>
              <a:t> is outcome based.  How to compute outcomes?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Utilitarianism is optimization based.  Deontological</a:t>
            </a:r>
            <a:r>
              <a:rPr lang="en-US" altLang="en-US" baseline="0" dirty="0"/>
              <a:t> approaches impose constraints.  So how does constrained optimization 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to behave in a world where other agents are rational?  Prisoner’s dilemma.</a:t>
            </a: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endParaRPr lang="en-US" dirty="0"/>
          </a:p>
        </p:txBody>
      </p:sp>
      <p:sp>
        <p:nvSpPr>
          <p:cNvPr id="4" name="Slide Number Placeholder 3"/>
          <p:cNvSpPr>
            <a:spLocks noGrp="1"/>
          </p:cNvSpPr>
          <p:nvPr>
            <p:ph type="sldNum" sz="quarter" idx="10"/>
          </p:nvPr>
        </p:nvSpPr>
        <p:spPr/>
        <p:txBody>
          <a:bodyPr/>
          <a:lstStyle/>
          <a:p>
            <a:fld id="{CEB079BF-A437-47DF-9227-A50AFF7EC7D6}" type="slidenum">
              <a:rPr lang="en-US" smtClean="0"/>
              <a:t>5</a:t>
            </a:fld>
            <a:endParaRPr lang="en-US"/>
          </a:p>
        </p:txBody>
      </p:sp>
    </p:spTree>
    <p:extLst>
      <p:ext uri="{BB962C8B-B14F-4D97-AF65-F5344CB8AC3E}">
        <p14:creationId xmlns:p14="http://schemas.microsoft.com/office/powerpoint/2010/main" val="12277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2CDC99-927C-4C1C-A85F-90C20AEFF919}" type="slidenum">
              <a:rPr lang="en-US" altLang="en-US"/>
              <a:pPr>
                <a:spcBef>
                  <a:spcPct val="0"/>
                </a:spcBef>
              </a:pPr>
              <a:t>6</a:t>
            </a:fld>
            <a:endParaRPr lang="en-US" altLang="en-US"/>
          </a:p>
        </p:txBody>
      </p:sp>
      <p:sp>
        <p:nvSpPr>
          <p:cNvPr id="104451" name="Rectangle 2"/>
          <p:cNvSpPr>
            <a:spLocks noGrp="1" noRot="1" noChangeAspect="1" noChangeArrowheads="1" noTextEdit="1"/>
          </p:cNvSpPr>
          <p:nvPr>
            <p:ph type="sldImg"/>
          </p:nvPr>
        </p:nvSpPr>
        <p:spPr>
          <a:xfrm>
            <a:off x="404813" y="681038"/>
            <a:ext cx="6049962" cy="3403600"/>
          </a:xfrm>
          <a:ln/>
        </p:spPr>
      </p:sp>
      <p:sp>
        <p:nvSpPr>
          <p:cNvPr id="10445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Examples of ways technology is good from a preference utilitarian’s perspective: </a:t>
            </a:r>
          </a:p>
          <a:p>
            <a:pPr eaLnBrk="1" hangingPunct="1"/>
            <a:r>
              <a:rPr lang="en-US" altLang="en-US" dirty="0">
                <a:latin typeface="Arial" panose="020B0604020202020204" pitchFamily="34" charset="0"/>
              </a:rPr>
              <a:t>We don’t all have to read the same news or watch the same </a:t>
            </a:r>
            <a:r>
              <a:rPr lang="en-US" altLang="en-US" dirty="0" err="1">
                <a:latin typeface="Arial" panose="020B0604020202020204" pitchFamily="34" charset="0"/>
              </a:rPr>
              <a:t>tv</a:t>
            </a:r>
            <a:r>
              <a:rPr lang="en-US" altLang="en-US" dirty="0">
                <a:latin typeface="Arial" panose="020B0604020202020204" pitchFamily="34" charset="0"/>
              </a:rPr>
              <a:t>.  Or have the same privacy settings on Facebook.</a:t>
            </a:r>
          </a:p>
          <a:p>
            <a:pPr eaLnBrk="1" hangingPunct="1"/>
            <a:r>
              <a:rPr lang="en-US" altLang="en-US" dirty="0">
                <a:latin typeface="Arial" panose="020B0604020202020204" pitchFamily="34" charset="0"/>
              </a:rPr>
              <a:t>IP law protects your work if you want it too.</a:t>
            </a:r>
            <a:r>
              <a:rPr lang="en-US" altLang="en-US" baseline="0" dirty="0">
                <a:latin typeface="Arial" panose="020B0604020202020204" pitchFamily="34" charset="0"/>
              </a:rPr>
              <a:t>  But you don’t have to use it.</a:t>
            </a:r>
            <a:endParaRPr lang="en-US" altLang="en-US" dirty="0">
              <a:latin typeface="Arial" panose="020B0604020202020204" pitchFamily="34" charset="0"/>
            </a:endParaRPr>
          </a:p>
          <a:p>
            <a:pPr eaLnBrk="1" hangingPunct="1"/>
            <a:r>
              <a:rPr lang="en-US" altLang="en-US" dirty="0">
                <a:latin typeface="Arial" panose="020B0604020202020204" pitchFamily="34" charset="0"/>
              </a:rPr>
              <a:t>http://ianthro.com/microsoft-vs-open-source-software</a:t>
            </a:r>
          </a:p>
        </p:txBody>
      </p:sp>
    </p:spTree>
    <p:extLst>
      <p:ext uri="{BB962C8B-B14F-4D97-AF65-F5344CB8AC3E}">
        <p14:creationId xmlns:p14="http://schemas.microsoft.com/office/powerpoint/2010/main" val="244437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2CDC99-927C-4C1C-A85F-90C20AEFF919}" type="slidenum">
              <a:rPr lang="en-US" altLang="en-US"/>
              <a:pPr>
                <a:spcBef>
                  <a:spcPct val="0"/>
                </a:spcBef>
              </a:pPr>
              <a:t>7</a:t>
            </a:fld>
            <a:endParaRPr lang="en-US" altLang="en-US"/>
          </a:p>
        </p:txBody>
      </p:sp>
      <p:sp>
        <p:nvSpPr>
          <p:cNvPr id="104451" name="Rectangle 2"/>
          <p:cNvSpPr>
            <a:spLocks noGrp="1" noRot="1" noChangeAspect="1" noChangeArrowheads="1" noTextEdit="1"/>
          </p:cNvSpPr>
          <p:nvPr>
            <p:ph type="sldImg"/>
          </p:nvPr>
        </p:nvSpPr>
        <p:spPr>
          <a:xfrm>
            <a:off x="404813" y="681038"/>
            <a:ext cx="6049962" cy="3403600"/>
          </a:xfrm>
          <a:ln/>
        </p:spPr>
      </p:sp>
      <p:sp>
        <p:nvSpPr>
          <p:cNvPr id="104452"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Examples of ways technology is good from a preference utilitarian’s perspective: </a:t>
            </a:r>
          </a:p>
          <a:p>
            <a:pPr eaLnBrk="1" hangingPunct="1"/>
            <a:r>
              <a:rPr lang="en-US" altLang="en-US" dirty="0">
                <a:latin typeface="Arial" panose="020B0604020202020204" pitchFamily="34" charset="0"/>
              </a:rPr>
              <a:t>We don’t all have to read the same news or watch the same </a:t>
            </a:r>
            <a:r>
              <a:rPr lang="en-US" altLang="en-US" dirty="0" err="1">
                <a:latin typeface="Arial" panose="020B0604020202020204" pitchFamily="34" charset="0"/>
              </a:rPr>
              <a:t>tv</a:t>
            </a:r>
            <a:r>
              <a:rPr lang="en-US" altLang="en-US" dirty="0">
                <a:latin typeface="Arial" panose="020B0604020202020204" pitchFamily="34" charset="0"/>
              </a:rPr>
              <a:t>.  Or have the same privacy settings on Facebook.</a:t>
            </a:r>
          </a:p>
          <a:p>
            <a:pPr eaLnBrk="1" hangingPunct="1"/>
            <a:r>
              <a:rPr lang="en-US" altLang="en-US" dirty="0">
                <a:latin typeface="Arial" panose="020B0604020202020204" pitchFamily="34" charset="0"/>
              </a:rPr>
              <a:t>https://www.theguardian.com/technology/2010/may/27/how-new-facebook-privacy-settings-work</a:t>
            </a:r>
          </a:p>
        </p:txBody>
      </p:sp>
    </p:spTree>
    <p:extLst>
      <p:ext uri="{BB962C8B-B14F-4D97-AF65-F5344CB8AC3E}">
        <p14:creationId xmlns:p14="http://schemas.microsoft.com/office/powerpoint/2010/main" val="3271981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http://www.nytimes.com/2016/07/01/business/self-driving-tesla-fatal-crash-investigation.html?_r=0 </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8</a:t>
            </a:fld>
            <a:endParaRPr lang="en-US" altLang="en-US"/>
          </a:p>
        </p:txBody>
      </p:sp>
    </p:spTree>
    <p:extLst>
      <p:ext uri="{BB962C8B-B14F-4D97-AF65-F5344CB8AC3E}">
        <p14:creationId xmlns:p14="http://schemas.microsoft.com/office/powerpoint/2010/main" val="1136490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https://www.theverge.com/2018/6/22/17492320/safety-driver-self-driving-uber-crash-hulu-police-report</a:t>
            </a:r>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9</a:t>
            </a:fld>
            <a:endParaRPr lang="en-US" altLang="en-US"/>
          </a:p>
        </p:txBody>
      </p:sp>
    </p:spTree>
    <p:extLst>
      <p:ext uri="{BB962C8B-B14F-4D97-AF65-F5344CB8AC3E}">
        <p14:creationId xmlns:p14="http://schemas.microsoft.com/office/powerpoint/2010/main" val="3249040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9962" cy="3403600"/>
          </a:xfrm>
        </p:spPr>
      </p:sp>
      <p:sp>
        <p:nvSpPr>
          <p:cNvPr id="3" name="Notes Placeholder 2"/>
          <p:cNvSpPr>
            <a:spLocks noGrp="1"/>
          </p:cNvSpPr>
          <p:nvPr>
            <p:ph type="body" idx="1"/>
          </p:nvPr>
        </p:nvSpPr>
        <p:spPr/>
        <p:txBody>
          <a:bodyPr/>
          <a:lstStyle/>
          <a:p>
            <a:r>
              <a:rPr lang="en-US" dirty="0"/>
              <a:t>https://en.wikipedia.org/wiki/List_of_motor_vehicle_deaths_in_U.S._by_year</a:t>
            </a:r>
          </a:p>
          <a:p>
            <a:endParaRPr lang="en-US" dirty="0"/>
          </a:p>
          <a:p>
            <a:r>
              <a:rPr lang="en-US" dirty="0"/>
              <a:t>Why the decline</a:t>
            </a:r>
            <a:r>
              <a:rPr lang="en-US" baseline="0" dirty="0"/>
              <a:t> even as passenger miles have increased? http://www.cnn.com/2011/US/04/01/traffic.fatalities/ </a:t>
            </a:r>
          </a:p>
          <a:p>
            <a:r>
              <a:rPr lang="en-US" sz="1200" b="0" i="0" kern="1200" dirty="0">
                <a:solidFill>
                  <a:schemeClr val="tx1"/>
                </a:solidFill>
                <a:effectLst/>
                <a:latin typeface="Arial" charset="0"/>
                <a:ea typeface="+mn-ea"/>
                <a:cs typeface="+mn-cs"/>
              </a:rPr>
              <a:t>Experts attribute the change to a variety of reasons, including changes to cars -- such as vehicle rollover protection -- and programs to change driver behavior -- such as campaigns addressing drunk driving, distracted driving and seat belt use. Laws aimed at young people also likely have had an impact, notably older minimum drinking ages and graduated drivers' licenses.</a:t>
            </a:r>
            <a:endParaRPr lang="en-US" dirty="0"/>
          </a:p>
        </p:txBody>
      </p:sp>
      <p:sp>
        <p:nvSpPr>
          <p:cNvPr id="4" name="Slide Number Placeholder 3"/>
          <p:cNvSpPr>
            <a:spLocks noGrp="1"/>
          </p:cNvSpPr>
          <p:nvPr>
            <p:ph type="sldNum" sz="quarter" idx="10"/>
          </p:nvPr>
        </p:nvSpPr>
        <p:spPr/>
        <p:txBody>
          <a:bodyPr/>
          <a:lstStyle/>
          <a:p>
            <a:pPr>
              <a:defRPr/>
            </a:pPr>
            <a:fld id="{429B1E8A-AB7A-4221-8824-FBA98A09A435}" type="slidenum">
              <a:rPr lang="en-US" altLang="en-US" smtClean="0"/>
              <a:pPr>
                <a:defRPr/>
              </a:pPr>
              <a:t>10</a:t>
            </a:fld>
            <a:endParaRPr lang="en-US" altLang="en-US"/>
          </a:p>
        </p:txBody>
      </p:sp>
    </p:spTree>
    <p:extLst>
      <p:ext uri="{BB962C8B-B14F-4D97-AF65-F5344CB8AC3E}">
        <p14:creationId xmlns:p14="http://schemas.microsoft.com/office/powerpoint/2010/main" val="256260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4874-E84A-4C43-8E69-8EA469501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DF584F-1403-4719-A81D-5CEA368386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72FBAA-7937-49A4-AB74-7D235B30A9B4}"/>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5" name="Footer Placeholder 4">
            <a:extLst>
              <a:ext uri="{FF2B5EF4-FFF2-40B4-BE49-F238E27FC236}">
                <a16:creationId xmlns:a16="http://schemas.microsoft.com/office/drawing/2014/main" id="{C3FCA9B1-1A80-44D0-ACE2-89FA1C874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49679-759A-45C2-BCA3-5F1786A9BB9E}"/>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1048378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56A63-502C-4EF9-99A7-06AE1D7C4A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2DB394-9F57-4CD6-8DDD-783D37F008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0634B-11B7-4089-852F-D55EB29CBA48}"/>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5" name="Footer Placeholder 4">
            <a:extLst>
              <a:ext uri="{FF2B5EF4-FFF2-40B4-BE49-F238E27FC236}">
                <a16:creationId xmlns:a16="http://schemas.microsoft.com/office/drawing/2014/main" id="{4CBC8022-17C3-4685-9C17-365E99D46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F7D3B-CF58-4E38-8645-458D22F779B6}"/>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2828954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90F49B-5177-4DA9-A282-B394BCE485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13E0EB-0235-459A-9D51-C1E46C069F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18F80-7BAA-4876-8DE8-6F187B590AD6}"/>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5" name="Footer Placeholder 4">
            <a:extLst>
              <a:ext uri="{FF2B5EF4-FFF2-40B4-BE49-F238E27FC236}">
                <a16:creationId xmlns:a16="http://schemas.microsoft.com/office/drawing/2014/main" id="{879CCAB0-063F-4D4D-97A8-E49B1AAC3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D977D-6208-46C9-A5DF-4300CB296818}"/>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234977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9D06A-220D-4471-8DFC-4B00F3A109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7F624-3E91-41A1-A3A3-206473FD6F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C0EAF-7F49-4B7B-8217-89856074F215}"/>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5" name="Footer Placeholder 4">
            <a:extLst>
              <a:ext uri="{FF2B5EF4-FFF2-40B4-BE49-F238E27FC236}">
                <a16:creationId xmlns:a16="http://schemas.microsoft.com/office/drawing/2014/main" id="{64C567EA-7C55-46E2-ADC4-C7D729EC9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7BA4B-A13D-4FB1-A707-11D718E98A3B}"/>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824148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707D7-E190-4421-82D8-79A12C8489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1995E-C4A4-4B3D-A3C9-2A6D3D05B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04B71B-7B24-415B-89C6-04197789EA30}"/>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5" name="Footer Placeholder 4">
            <a:extLst>
              <a:ext uri="{FF2B5EF4-FFF2-40B4-BE49-F238E27FC236}">
                <a16:creationId xmlns:a16="http://schemas.microsoft.com/office/drawing/2014/main" id="{BDA0D06B-1301-417C-BB34-381E67CCA2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06EE89-3C5A-42EE-B192-C1BB709E73F0}"/>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1703608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AD59B-E682-4CDA-A35E-7FF1352B41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55B933-2E9B-4133-B114-494B493258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4C575A-8648-4EB4-8F27-AA01AFC71D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619260-E53A-4315-816E-C50C5F591BF3}"/>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6" name="Footer Placeholder 5">
            <a:extLst>
              <a:ext uri="{FF2B5EF4-FFF2-40B4-BE49-F238E27FC236}">
                <a16:creationId xmlns:a16="http://schemas.microsoft.com/office/drawing/2014/main" id="{577B882C-336B-4BBD-8023-0773B0D96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7ED0C-AF92-4730-893E-EB01F9A2114C}"/>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3967693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8CE00-58CA-4A99-BAFE-CB3238E5E4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F87402-58D8-483B-A5E0-8C30CB9714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62D343-B713-479D-AA3C-7AF1801BA9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38A7B2-B31E-4D2B-9A56-53B7967FBD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09C2E-7264-427B-8989-8DCC8C33E6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F65000-5119-43BE-B1D6-C0497B4D08C0}"/>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8" name="Footer Placeholder 7">
            <a:extLst>
              <a:ext uri="{FF2B5EF4-FFF2-40B4-BE49-F238E27FC236}">
                <a16:creationId xmlns:a16="http://schemas.microsoft.com/office/drawing/2014/main" id="{CAB8489D-F882-4298-9967-84AA04B2CB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6B4673-2ACD-4775-A690-3C2C95EC710F}"/>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1213317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DE251-B10A-42F6-B43B-3F992098AF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8E09F3-377D-41C1-A7EE-2E75B8BA64FC}"/>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4" name="Footer Placeholder 3">
            <a:extLst>
              <a:ext uri="{FF2B5EF4-FFF2-40B4-BE49-F238E27FC236}">
                <a16:creationId xmlns:a16="http://schemas.microsoft.com/office/drawing/2014/main" id="{B5EFD6F3-6636-4AB6-A7E3-A1DF968CAE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116F9-F874-4E63-AB51-F054D9B5837D}"/>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326986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6C4C4-F713-4E2E-8F5A-BA205B4EFA39}"/>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3" name="Footer Placeholder 2">
            <a:extLst>
              <a:ext uri="{FF2B5EF4-FFF2-40B4-BE49-F238E27FC236}">
                <a16:creationId xmlns:a16="http://schemas.microsoft.com/office/drawing/2014/main" id="{4A9A399D-5F31-495A-B0ED-472FE242A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7C7EF9-F9AB-4EC0-AEA2-F5A8DE8B29CA}"/>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220103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DCB0-D5F2-47E2-92A0-D64900027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71DD8D-E118-4F65-92B7-9600564998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B2C01C-4489-4F24-9092-DE626460D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84FFE-D398-485F-9EF1-7C0E80A5B1D0}"/>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6" name="Footer Placeholder 5">
            <a:extLst>
              <a:ext uri="{FF2B5EF4-FFF2-40B4-BE49-F238E27FC236}">
                <a16:creationId xmlns:a16="http://schemas.microsoft.com/office/drawing/2014/main" id="{4AB692FF-38A8-4DFF-908C-2F01FBBEB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4F092C-6C5B-4E0A-8FB3-6E733BAD4F5A}"/>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2603112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D6B0-8FE6-406F-A10B-261A95BE1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B6E745-5F6C-431B-BEE2-7C4DCE866A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C3E2D7-1E83-4C40-99E9-72A99F8AD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D38F2-FF8E-4B25-B622-9CEA6479DF4C}"/>
              </a:ext>
            </a:extLst>
          </p:cNvPr>
          <p:cNvSpPr>
            <a:spLocks noGrp="1"/>
          </p:cNvSpPr>
          <p:nvPr>
            <p:ph type="dt" sz="half" idx="10"/>
          </p:nvPr>
        </p:nvSpPr>
        <p:spPr/>
        <p:txBody>
          <a:bodyPr/>
          <a:lstStyle/>
          <a:p>
            <a:fld id="{4E0B306A-8EBA-4E11-B175-3B9543827402}" type="datetimeFigureOut">
              <a:rPr lang="en-US" smtClean="0"/>
              <a:t>3/25/2020</a:t>
            </a:fld>
            <a:endParaRPr lang="en-US"/>
          </a:p>
        </p:txBody>
      </p:sp>
      <p:sp>
        <p:nvSpPr>
          <p:cNvPr id="6" name="Footer Placeholder 5">
            <a:extLst>
              <a:ext uri="{FF2B5EF4-FFF2-40B4-BE49-F238E27FC236}">
                <a16:creationId xmlns:a16="http://schemas.microsoft.com/office/drawing/2014/main" id="{36656A44-F930-475B-A42C-196AAB42D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9919E-905E-49F8-9195-DA889FC387EF}"/>
              </a:ext>
            </a:extLst>
          </p:cNvPr>
          <p:cNvSpPr>
            <a:spLocks noGrp="1"/>
          </p:cNvSpPr>
          <p:nvPr>
            <p:ph type="sldNum" sz="quarter" idx="12"/>
          </p:nvPr>
        </p:nvSpPr>
        <p:spPr/>
        <p:txBody>
          <a:bodyPr/>
          <a:lstStyle/>
          <a:p>
            <a:fld id="{48B8C42F-7BA1-4F63-93AF-097075EBC94C}" type="slidenum">
              <a:rPr lang="en-US" smtClean="0"/>
              <a:t>‹#›</a:t>
            </a:fld>
            <a:endParaRPr lang="en-US"/>
          </a:p>
        </p:txBody>
      </p:sp>
    </p:spTree>
    <p:extLst>
      <p:ext uri="{BB962C8B-B14F-4D97-AF65-F5344CB8AC3E}">
        <p14:creationId xmlns:p14="http://schemas.microsoft.com/office/powerpoint/2010/main" val="2786226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8E420-0A27-4ED5-86FE-79ECF23B9D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3A2AD7-82E6-4C06-AED7-C9A123DCD2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8E2F9-1F14-49D2-B839-013D0DCA1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B306A-8EBA-4E11-B175-3B9543827402}" type="datetimeFigureOut">
              <a:rPr lang="en-US" smtClean="0"/>
              <a:t>3/25/2020</a:t>
            </a:fld>
            <a:endParaRPr lang="en-US"/>
          </a:p>
        </p:txBody>
      </p:sp>
      <p:sp>
        <p:nvSpPr>
          <p:cNvPr id="5" name="Footer Placeholder 4">
            <a:extLst>
              <a:ext uri="{FF2B5EF4-FFF2-40B4-BE49-F238E27FC236}">
                <a16:creationId xmlns:a16="http://schemas.microsoft.com/office/drawing/2014/main" id="{E920CDD2-1C02-4C0A-BC3C-78460B380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426F8-61AF-4691-B084-ABA8FCA8D0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8C42F-7BA1-4F63-93AF-097075EBC94C}" type="slidenum">
              <a:rPr lang="en-US" smtClean="0"/>
              <a:t>‹#›</a:t>
            </a:fld>
            <a:endParaRPr lang="en-US"/>
          </a:p>
        </p:txBody>
      </p:sp>
    </p:spTree>
    <p:extLst>
      <p:ext uri="{BB962C8B-B14F-4D97-AF65-F5344CB8AC3E}">
        <p14:creationId xmlns:p14="http://schemas.microsoft.com/office/powerpoint/2010/main" val="2437625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8.jpeg"/><Relationship Id="rId2" Type="http://schemas.microsoft.com/office/2007/relationships/media" Target="../media/media12.m4a"/><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19.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15.m4a"/><Relationship Id="rId7" Type="http://schemas.openxmlformats.org/officeDocument/2006/relationships/image" Target="../media/image20.wmf"/><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png"/><Relationship Id="rId5" Type="http://schemas.openxmlformats.org/officeDocument/2006/relationships/slideLayout" Target="../slideLayouts/slideLayout2.xml"/><Relationship Id="rId10" Type="http://schemas.openxmlformats.org/officeDocument/2006/relationships/image" Target="../media/image22.png"/><Relationship Id="rId4" Type="http://schemas.openxmlformats.org/officeDocument/2006/relationships/audio" Target="../media/media15.m4a"/><Relationship Id="rId9"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xml"/><Relationship Id="rId7" Type="http://schemas.openxmlformats.org/officeDocument/2006/relationships/image" Target="../media/image4.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pn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6.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B52F-F18A-4742-94BA-E51380739A60}"/>
              </a:ext>
            </a:extLst>
          </p:cNvPr>
          <p:cNvSpPr>
            <a:spLocks noGrp="1"/>
          </p:cNvSpPr>
          <p:nvPr>
            <p:ph type="ctrTitle"/>
          </p:nvPr>
        </p:nvSpPr>
        <p:spPr/>
        <p:txBody>
          <a:bodyPr>
            <a:normAutofit fontScale="90000"/>
          </a:bodyPr>
          <a:lstStyle/>
          <a:p>
            <a:r>
              <a:rPr lang="en-US" dirty="0">
                <a:latin typeface="Century" panose="02040604050505020304" pitchFamily="18" charset="0"/>
              </a:rPr>
              <a:t>Philosophical Frameworks and</a:t>
            </a:r>
            <a:br>
              <a:rPr lang="en-US" dirty="0">
                <a:latin typeface="Century" panose="02040604050505020304" pitchFamily="18" charset="0"/>
              </a:rPr>
            </a:br>
            <a:r>
              <a:rPr lang="en-US" dirty="0">
                <a:latin typeface="Century" panose="02040604050505020304" pitchFamily="18" charset="0"/>
              </a:rPr>
              <a:t>Utilitarianism</a:t>
            </a:r>
          </a:p>
        </p:txBody>
      </p:sp>
      <p:pic>
        <p:nvPicPr>
          <p:cNvPr id="3" name="Audio 2">
            <a:hlinkClick r:id="" action="ppaction://media"/>
            <a:extLst>
              <a:ext uri="{FF2B5EF4-FFF2-40B4-BE49-F238E27FC236}">
                <a16:creationId xmlns:a16="http://schemas.microsoft.com/office/drawing/2014/main" id="{F4E5CAE8-1DF9-4657-B7BF-152CE01A0D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369379577"/>
      </p:ext>
    </p:extLst>
  </p:cSld>
  <p:clrMapOvr>
    <a:masterClrMapping/>
  </p:clrMapOvr>
  <mc:AlternateContent xmlns:mc="http://schemas.openxmlformats.org/markup-compatibility/2006">
    <mc:Choice xmlns:p14="http://schemas.microsoft.com/office/powerpoint/2010/main" Requires="p14">
      <p:transition spd="slow" p14:dur="2000" advTm="8316"/>
    </mc:Choice>
    <mc:Fallback>
      <p:transition spd="slow" advTm="8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pPr algn="ctr"/>
            <a:r>
              <a:rPr lang="en-US" sz="3200" b="1" dirty="0">
                <a:latin typeface="Arial" panose="020B0604020202020204" pitchFamily="34" charset="0"/>
                <a:cs typeface="Arial" panose="020B0604020202020204" pitchFamily="34" charset="0"/>
              </a:rPr>
              <a:t>The Risk of Doing Nothing</a:t>
            </a:r>
          </a:p>
        </p:txBody>
      </p:sp>
      <p:sp>
        <p:nvSpPr>
          <p:cNvPr id="3" name="TextBox 2"/>
          <p:cNvSpPr txBox="1"/>
          <p:nvPr/>
        </p:nvSpPr>
        <p:spPr>
          <a:xfrm>
            <a:off x="2514600" y="1168540"/>
            <a:ext cx="7162800" cy="461665"/>
          </a:xfrm>
          <a:prstGeom prst="rect">
            <a:avLst/>
          </a:prstGeom>
          <a:noFill/>
        </p:spPr>
        <p:txBody>
          <a:bodyPr wrap="square" rtlCol="0">
            <a:spAutoFit/>
          </a:bodyPr>
          <a:lstStyle/>
          <a:p>
            <a:r>
              <a:rPr lang="en-US" sz="2400" dirty="0"/>
              <a:t>Human driven cars: people killed per year</a:t>
            </a:r>
          </a:p>
        </p:txBody>
      </p:sp>
      <p:pic>
        <p:nvPicPr>
          <p:cNvPr id="323586" name="Picture 2">
            <a:extLst>
              <a:ext uri="{FF2B5EF4-FFF2-40B4-BE49-F238E27FC236}">
                <a16:creationId xmlns:a16="http://schemas.microsoft.com/office/drawing/2014/main" id="{5CBA9D5B-DFA3-4CF1-85AD-B6FEBCAFD7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808756"/>
            <a:ext cx="7843837" cy="477460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536AA3A-FE26-4891-AF07-1EECE6221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532174162"/>
      </p:ext>
    </p:extLst>
  </p:cSld>
  <p:clrMapOvr>
    <a:masterClrMapping/>
  </p:clrMapOvr>
  <mc:AlternateContent xmlns:mc="http://schemas.openxmlformats.org/markup-compatibility/2006">
    <mc:Choice xmlns:p14="http://schemas.microsoft.com/office/powerpoint/2010/main" Requires="p14">
      <p:transition spd="slow" p14:dur="2000" advTm="40201"/>
    </mc:Choice>
    <mc:Fallback>
      <p:transition spd="slow" advTm="4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10591800" cy="868362"/>
          </a:xfrm>
        </p:spPr>
        <p:txBody>
          <a:bodyPr/>
          <a:lstStyle/>
          <a:p>
            <a:pPr algn="ctr"/>
            <a:r>
              <a:rPr lang="en-US" sz="3200" b="1" dirty="0">
                <a:latin typeface="Arial" panose="020B0604020202020204" pitchFamily="34" charset="0"/>
                <a:cs typeface="Arial" panose="020B0604020202020204" pitchFamily="34" charset="0"/>
              </a:rPr>
              <a:t>The Risk of Doing Nothing – An Ethical Issue?</a:t>
            </a:r>
          </a:p>
        </p:txBody>
      </p:sp>
      <p:pic>
        <p:nvPicPr>
          <p:cNvPr id="5" name="Picture 4" descr="Image result for self driving car">
            <a:extLst>
              <a:ext uri="{FF2B5EF4-FFF2-40B4-BE49-F238E27FC236}">
                <a16:creationId xmlns:a16="http://schemas.microsoft.com/office/drawing/2014/main" id="{332B15D5-8095-4884-9C70-54188E18BC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3495" y="1235638"/>
            <a:ext cx="356838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20514" name="Picture 2" descr="Image result for traffic">
            <a:extLst>
              <a:ext uri="{FF2B5EF4-FFF2-40B4-BE49-F238E27FC236}">
                <a16:creationId xmlns:a16="http://schemas.microsoft.com/office/drawing/2014/main" id="{3A993B8F-BC96-4984-BA6E-08A13C9D10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876424"/>
            <a:ext cx="5295496" cy="3533775"/>
          </a:xfrm>
          <a:prstGeom prst="rect">
            <a:avLst/>
          </a:prstGeom>
          <a:noFill/>
          <a:extLst>
            <a:ext uri="{909E8E84-426E-40DD-AFC4-6F175D3DCCD1}">
              <a14:hiddenFill xmlns:a14="http://schemas.microsoft.com/office/drawing/2010/main">
                <a:solidFill>
                  <a:srgbClr val="FFFFFF"/>
                </a:solidFill>
              </a14:hiddenFill>
            </a:ext>
          </a:extLst>
        </p:spPr>
      </p:pic>
      <p:pic>
        <p:nvPicPr>
          <p:cNvPr id="324610" name="Picture 2">
            <a:extLst>
              <a:ext uri="{FF2B5EF4-FFF2-40B4-BE49-F238E27FC236}">
                <a16:creationId xmlns:a16="http://schemas.microsoft.com/office/drawing/2014/main" id="{A23745F6-9484-478C-9C89-02121C5F13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3618794"/>
            <a:ext cx="3729037" cy="226989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C4FB05B-18CC-4D77-A06B-E381C5BBC3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161366949"/>
      </p:ext>
    </p:extLst>
  </p:cSld>
  <p:clrMapOvr>
    <a:masterClrMapping/>
  </p:clrMapOvr>
  <mc:AlternateContent xmlns:mc="http://schemas.openxmlformats.org/markup-compatibility/2006">
    <mc:Choice xmlns:p14="http://schemas.microsoft.com/office/powerpoint/2010/main" Requires="p14">
      <p:transition spd="slow" p14:dur="2000" advTm="8036"/>
    </mc:Choice>
    <mc:Fallback>
      <p:transition spd="slow" advTm="8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981200" y="274638"/>
            <a:ext cx="8229600" cy="639762"/>
          </a:xfrm>
        </p:spPr>
        <p:txBody>
          <a:bodyPr/>
          <a:lstStyle/>
          <a:p>
            <a:pPr algn="ctr" eaLnBrk="1" hangingPunct="1"/>
            <a:r>
              <a:rPr lang="en-US" altLang="en-US" sz="3200" b="1" dirty="0">
                <a:latin typeface="Arial" panose="020B0604020202020204" pitchFamily="34" charset="0"/>
                <a:cs typeface="Arial" panose="020B0604020202020204" pitchFamily="34" charset="0"/>
              </a:rPr>
              <a:t>Implementing Utilitarianism</a:t>
            </a:r>
          </a:p>
        </p:txBody>
      </p:sp>
      <p:sp>
        <p:nvSpPr>
          <p:cNvPr id="167939" name="Text Box 3"/>
          <p:cNvSpPr txBox="1">
            <a:spLocks noChangeArrowheads="1"/>
          </p:cNvSpPr>
          <p:nvPr/>
        </p:nvSpPr>
        <p:spPr bwMode="auto">
          <a:xfrm>
            <a:off x="1060939" y="1473490"/>
            <a:ext cx="8001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Can we trade off:</a:t>
            </a:r>
          </a:p>
          <a:p>
            <a:pPr eaLnBrk="1" hangingPunct="1">
              <a:spcBef>
                <a:spcPct val="50000"/>
              </a:spcBef>
              <a:buFontTx/>
              <a:buNone/>
            </a:pPr>
            <a:endParaRPr lang="en-US" altLang="en-US" sz="2400" dirty="0"/>
          </a:p>
          <a:p>
            <a:pPr lvl="1" eaLnBrk="1" hangingPunct="1">
              <a:spcBef>
                <a:spcPct val="50000"/>
              </a:spcBef>
              <a:buFontTx/>
              <a:buChar char="•"/>
            </a:pPr>
            <a:r>
              <a:rPr lang="en-US" altLang="en-US" sz="2400" dirty="0"/>
              <a:t> the good of the many </a:t>
            </a:r>
          </a:p>
          <a:p>
            <a:pPr eaLnBrk="1" hangingPunct="1">
              <a:spcBef>
                <a:spcPct val="50000"/>
              </a:spcBef>
              <a:buFontTx/>
              <a:buNone/>
            </a:pPr>
            <a:endParaRPr lang="en-US" altLang="en-US" sz="2400" dirty="0"/>
          </a:p>
          <a:p>
            <a:pPr eaLnBrk="1" hangingPunct="1">
              <a:spcBef>
                <a:spcPct val="50000"/>
              </a:spcBef>
              <a:buFontTx/>
              <a:buNone/>
            </a:pPr>
            <a:r>
              <a:rPr lang="en-US" altLang="en-US" sz="2400" dirty="0"/>
              <a:t>		for </a:t>
            </a:r>
          </a:p>
          <a:p>
            <a:pPr eaLnBrk="1" hangingPunct="1">
              <a:spcBef>
                <a:spcPct val="50000"/>
              </a:spcBef>
              <a:buFontTx/>
              <a:buNone/>
            </a:pPr>
            <a:endParaRPr lang="en-US" altLang="en-US" sz="2400" dirty="0"/>
          </a:p>
          <a:p>
            <a:pPr lvl="1" eaLnBrk="1" hangingPunct="1">
              <a:spcBef>
                <a:spcPct val="50000"/>
              </a:spcBef>
              <a:buFontTx/>
              <a:buChar char="•"/>
            </a:pPr>
            <a:r>
              <a:rPr lang="en-US" altLang="en-US" sz="2400" dirty="0"/>
              <a:t> the suffering of a few? </a:t>
            </a:r>
          </a:p>
        </p:txBody>
      </p:sp>
      <p:pic>
        <p:nvPicPr>
          <p:cNvPr id="321538" name="Picture 2" descr="http://visitgolden.com/wp-content/uploads/2016/03/CoorsCompany.jpg">
            <a:extLst>
              <a:ext uri="{FF2B5EF4-FFF2-40B4-BE49-F238E27FC236}">
                <a16:creationId xmlns:a16="http://schemas.microsoft.com/office/drawing/2014/main" id="{B472B65E-E825-4EF4-ADFE-C8D47899B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2269" y="1598858"/>
            <a:ext cx="5374268" cy="4091794"/>
          </a:xfrm>
          <a:prstGeom prst="rect">
            <a:avLst/>
          </a:prstGeom>
          <a:noFill/>
          <a:extLst>
            <a:ext uri="{909E8E84-426E-40DD-AFC4-6F175D3DCCD1}">
              <a14:hiddenFill xmlns:a14="http://schemas.microsoft.com/office/drawing/2010/main">
                <a:solidFill>
                  <a:srgbClr val="FFFFFF"/>
                </a:solidFill>
              </a14:hiddenFill>
            </a:ext>
          </a:extLst>
        </p:spPr>
      </p:pic>
      <p:pic>
        <p:nvPicPr>
          <p:cNvPr id="321540" name="Picture 4" descr="http://media.mlive.com/businessreview/western_impact/photo/unemployment-line-0febebd9276aed6b.jpg">
            <a:extLst>
              <a:ext uri="{FF2B5EF4-FFF2-40B4-BE49-F238E27FC236}">
                <a16:creationId xmlns:a16="http://schemas.microsoft.com/office/drawing/2014/main" id="{9C7962D1-B79C-4806-9767-EC9C5EE43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6879" y="1598858"/>
            <a:ext cx="4865047" cy="409179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148DF30-372C-44A4-B72F-9C7A391B7B6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95125" y="6461125"/>
            <a:ext cx="244475" cy="2444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5018"/>
    </mc:Choice>
    <mc:Fallback>
      <p:transition spd="slow" advTm="5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15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154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215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0" y="274638"/>
            <a:ext cx="9144000" cy="639762"/>
          </a:xfrm>
        </p:spPr>
        <p:txBody>
          <a:bodyPr/>
          <a:lstStyle/>
          <a:p>
            <a:pPr algn="ctr" eaLnBrk="1" hangingPunct="1"/>
            <a:r>
              <a:rPr lang="en-US" altLang="en-US" sz="3200" b="1" dirty="0">
                <a:latin typeface="Arial" panose="020B0604020202020204" pitchFamily="34" charset="0"/>
                <a:cs typeface="Arial" panose="020B0604020202020204" pitchFamily="34" charset="0"/>
              </a:rPr>
              <a:t>Another Example of the Tradeoff</a:t>
            </a:r>
          </a:p>
        </p:txBody>
      </p:sp>
      <p:sp>
        <p:nvSpPr>
          <p:cNvPr id="174083" name="Text Box 4"/>
          <p:cNvSpPr txBox="1">
            <a:spLocks noChangeArrowheads="1"/>
          </p:cNvSpPr>
          <p:nvPr/>
        </p:nvSpPr>
        <p:spPr bwMode="auto">
          <a:xfrm>
            <a:off x="714895" y="1066800"/>
            <a:ext cx="115062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X has written a hit song. </a:t>
            </a:r>
          </a:p>
          <a:p>
            <a:pPr eaLnBrk="1" hangingPunct="1">
              <a:spcBef>
                <a:spcPct val="50000"/>
              </a:spcBef>
              <a:buFontTx/>
              <a:buNone/>
            </a:pPr>
            <a:r>
              <a:rPr lang="en-US" altLang="en-US" sz="2400" dirty="0"/>
              <a:t> </a:t>
            </a:r>
          </a:p>
          <a:p>
            <a:pPr eaLnBrk="1" hangingPunct="1">
              <a:spcBef>
                <a:spcPct val="50000"/>
              </a:spcBef>
              <a:buFontTx/>
              <a:buNone/>
            </a:pPr>
            <a:r>
              <a:rPr lang="en-US" altLang="en-US" sz="2400" dirty="0"/>
              <a:t>You can put the song up on the web and distribute it to all the fans.  </a:t>
            </a:r>
          </a:p>
          <a:p>
            <a:pPr eaLnBrk="1" hangingPunct="1">
              <a:spcBef>
                <a:spcPct val="50000"/>
              </a:spcBef>
              <a:buFontTx/>
              <a:buNone/>
            </a:pPr>
            <a:endParaRPr lang="en-US" altLang="en-US" sz="2400" dirty="0"/>
          </a:p>
          <a:p>
            <a:pPr lvl="1" eaLnBrk="1" hangingPunct="1">
              <a:spcBef>
                <a:spcPct val="50000"/>
              </a:spcBef>
              <a:buFontTx/>
              <a:buChar char="•"/>
            </a:pPr>
            <a:r>
              <a:rPr lang="en-US" altLang="en-US" sz="2400" dirty="0"/>
              <a:t> Millions of people win.  </a:t>
            </a:r>
          </a:p>
          <a:p>
            <a:pPr lvl="1" eaLnBrk="1" hangingPunct="1">
              <a:spcBef>
                <a:spcPct val="50000"/>
              </a:spcBef>
              <a:buFontTx/>
              <a:buChar char="•"/>
            </a:pPr>
            <a:endParaRPr lang="en-US" altLang="en-US" sz="2400" dirty="0"/>
          </a:p>
          <a:p>
            <a:pPr lvl="1" eaLnBrk="1" hangingPunct="1">
              <a:spcBef>
                <a:spcPct val="50000"/>
              </a:spcBef>
              <a:buFontTx/>
              <a:buChar char="•"/>
            </a:pPr>
            <a:r>
              <a:rPr lang="en-US" altLang="en-US" sz="2400" dirty="0"/>
              <a:t> One person loses.</a:t>
            </a:r>
          </a:p>
        </p:txBody>
      </p:sp>
      <p:pic>
        <p:nvPicPr>
          <p:cNvPr id="309250" name="Picture 2" descr="Image result for music pirac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487" y="2667000"/>
            <a:ext cx="4648200" cy="347228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04ADA40-2055-454E-AB6E-1C12268256C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8698"/>
    </mc:Choice>
    <mc:Fallback>
      <p:transition spd="slow" advTm="3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981200" y="274638"/>
            <a:ext cx="8229600" cy="563562"/>
          </a:xfrm>
        </p:spPr>
        <p:txBody>
          <a:bodyPr/>
          <a:lstStyle/>
          <a:p>
            <a:pPr algn="ctr" eaLnBrk="1" hangingPunct="1"/>
            <a:r>
              <a:rPr lang="en-US" altLang="en-US" sz="3200" b="1" dirty="0">
                <a:latin typeface="Arial" panose="020B0604020202020204" pitchFamily="34" charset="0"/>
                <a:cs typeface="Arial" panose="020B0604020202020204" pitchFamily="34" charset="0"/>
              </a:rPr>
              <a:t>Implementing Utilitarianism</a:t>
            </a:r>
          </a:p>
        </p:txBody>
      </p:sp>
      <p:sp>
        <p:nvSpPr>
          <p:cNvPr id="98307" name="Text Box 4"/>
          <p:cNvSpPr txBox="1">
            <a:spLocks noChangeArrowheads="1"/>
          </p:cNvSpPr>
          <p:nvPr/>
        </p:nvSpPr>
        <p:spPr bwMode="auto">
          <a:xfrm>
            <a:off x="1905000" y="1447801"/>
            <a:ext cx="83058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the action that results in the greatest total </a:t>
            </a:r>
          </a:p>
          <a:p>
            <a:pPr eaLnBrk="1" hangingPunct="1">
              <a:spcBef>
                <a:spcPct val="50000"/>
              </a:spcBef>
              <a:buFontTx/>
              <a:buNone/>
            </a:pPr>
            <a:endParaRPr lang="en-US" altLang="en-US" sz="2400" dirty="0"/>
          </a:p>
          <a:p>
            <a:pPr eaLnBrk="1" hangingPunct="1">
              <a:spcBef>
                <a:spcPct val="50000"/>
              </a:spcBef>
              <a:buFontTx/>
              <a:buNone/>
            </a:pPr>
            <a:r>
              <a:rPr lang="en-US" altLang="en-US" sz="2400" dirty="0"/>
              <a:t>To do this, we need to:</a:t>
            </a:r>
          </a:p>
          <a:p>
            <a:pPr lvl="1" eaLnBrk="1" hangingPunct="1">
              <a:spcBef>
                <a:spcPts val="2400"/>
              </a:spcBef>
              <a:buFontTx/>
              <a:buChar char="•"/>
            </a:pPr>
            <a:r>
              <a:rPr lang="en-US" altLang="en-US" sz="2400" dirty="0"/>
              <a:t> Define what’s good.</a:t>
            </a:r>
          </a:p>
          <a:p>
            <a:pPr lvl="1" eaLnBrk="1" hangingPunct="1">
              <a:spcBef>
                <a:spcPct val="50000"/>
              </a:spcBef>
              <a:buFontTx/>
              <a:buChar char="•"/>
            </a:pPr>
            <a:r>
              <a:rPr lang="en-US" altLang="en-US" sz="2400" dirty="0"/>
              <a:t> Find a way to measure it.</a:t>
            </a:r>
          </a:p>
        </p:txBody>
      </p:sp>
      <p:sp>
        <p:nvSpPr>
          <p:cNvPr id="2" name="TextBox 1"/>
          <p:cNvSpPr txBox="1"/>
          <p:nvPr/>
        </p:nvSpPr>
        <p:spPr>
          <a:xfrm>
            <a:off x="8686800" y="1458947"/>
            <a:ext cx="1143000" cy="461665"/>
          </a:xfrm>
          <a:prstGeom prst="rect">
            <a:avLst/>
          </a:prstGeom>
          <a:noFill/>
        </p:spPr>
        <p:txBody>
          <a:bodyPr wrap="square" rtlCol="0">
            <a:spAutoFit/>
          </a:bodyPr>
          <a:lstStyle/>
          <a:p>
            <a:r>
              <a:rPr lang="en-US" sz="2400" b="1" dirty="0">
                <a:solidFill>
                  <a:srgbClr val="FF0000"/>
                </a:solidFill>
              </a:rPr>
              <a:t>utility.</a:t>
            </a:r>
          </a:p>
        </p:txBody>
      </p:sp>
      <p:sp>
        <p:nvSpPr>
          <p:cNvPr id="5" name="TextBox 4"/>
          <p:cNvSpPr txBox="1"/>
          <p:nvPr/>
        </p:nvSpPr>
        <p:spPr>
          <a:xfrm>
            <a:off x="8686800" y="1447801"/>
            <a:ext cx="1219200" cy="461665"/>
          </a:xfrm>
          <a:prstGeom prst="rect">
            <a:avLst/>
          </a:prstGeom>
          <a:noFill/>
        </p:spPr>
        <p:txBody>
          <a:bodyPr wrap="square" rtlCol="0">
            <a:spAutoFit/>
          </a:bodyPr>
          <a:lstStyle/>
          <a:p>
            <a:r>
              <a:rPr lang="en-US" sz="2400" b="1" dirty="0"/>
              <a:t>good.</a:t>
            </a:r>
          </a:p>
        </p:txBody>
      </p:sp>
      <p:pic>
        <p:nvPicPr>
          <p:cNvPr id="3" name="Audio 2">
            <a:hlinkClick r:id="" action="ppaction://media"/>
            <a:extLst>
              <a:ext uri="{FF2B5EF4-FFF2-40B4-BE49-F238E27FC236}">
                <a16:creationId xmlns:a16="http://schemas.microsoft.com/office/drawing/2014/main" id="{38DC471C-B44D-40E3-9770-FA2C60A0F6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795125" y="6461125"/>
            <a:ext cx="244475" cy="24447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9485"/>
    </mc:Choice>
    <mc:Fallback>
      <p:transition spd="slow" advTm="2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830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8307">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830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3"/>
                </p:tgtEl>
              </p:cMediaNode>
            </p:audio>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981200" y="274638"/>
            <a:ext cx="8229600" cy="563562"/>
          </a:xfrm>
        </p:spPr>
        <p:txBody>
          <a:bodyPr/>
          <a:lstStyle/>
          <a:p>
            <a:pPr algn="ctr" eaLnBrk="1" hangingPunct="1"/>
            <a:r>
              <a:rPr lang="en-US" altLang="en-US" sz="3200" b="1" dirty="0">
                <a:latin typeface="Arial" panose="020B0604020202020204" pitchFamily="34" charset="0"/>
                <a:cs typeface="Arial" panose="020B0604020202020204" pitchFamily="34" charset="0"/>
              </a:rPr>
              <a:t>Implementing Utilitarianism</a:t>
            </a:r>
          </a:p>
        </p:txBody>
      </p:sp>
      <p:sp>
        <p:nvSpPr>
          <p:cNvPr id="116739" name="Rectangle 6"/>
          <p:cNvSpPr>
            <a:spLocks noChangeArrowheads="1"/>
          </p:cNvSpPr>
          <p:nvPr/>
        </p:nvSpPr>
        <p:spPr bwMode="auto">
          <a:xfrm>
            <a:off x="-114298" y="256293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aphicFrame>
        <p:nvGraphicFramePr>
          <p:cNvPr id="116740" name="Object 5"/>
          <p:cNvGraphicFramePr>
            <a:graphicFrameLocks noChangeAspect="1"/>
          </p:cNvGraphicFramePr>
          <p:nvPr>
            <p:extLst>
              <p:ext uri="{D42A27DB-BD31-4B8C-83A1-F6EECF244321}">
                <p14:modId xmlns:p14="http://schemas.microsoft.com/office/powerpoint/2010/main" val="3131266296"/>
              </p:ext>
            </p:extLst>
          </p:nvPr>
        </p:nvGraphicFramePr>
        <p:xfrm>
          <a:off x="1697039" y="1471246"/>
          <a:ext cx="6056312" cy="954088"/>
        </p:xfrm>
        <a:graphic>
          <a:graphicData uri="http://schemas.openxmlformats.org/presentationml/2006/ole">
            <mc:AlternateContent xmlns:mc="http://schemas.openxmlformats.org/markup-compatibility/2006">
              <mc:Choice xmlns:v="urn:schemas-microsoft-com:vml" Requires="v">
                <p:oleObj spid="_x0000_s1066" name="Equation" r:id="rId6" imgW="2171520" imgH="342720" progId="Equation.3">
                  <p:embed/>
                </p:oleObj>
              </mc:Choice>
              <mc:Fallback>
                <p:oleObj name="Equation" r:id="rId6" imgW="2171520" imgH="342720" progId="Equation.3">
                  <p:embed/>
                  <p:pic>
                    <p:nvPicPr>
                      <p:cNvPr id="116740" name="Object 5"/>
                      <p:cNvPicPr>
                        <a:picLocks noChangeAspect="1" noChangeArrowheads="1"/>
                      </p:cNvPicPr>
                      <p:nvPr/>
                    </p:nvPicPr>
                    <p:blipFill>
                      <a:blip r:embed="rId7"/>
                      <a:srcRect/>
                      <a:stretch>
                        <a:fillRect/>
                      </a:stretch>
                    </p:blipFill>
                    <p:spPr bwMode="auto">
                      <a:xfrm>
                        <a:off x="1697039" y="1471246"/>
                        <a:ext cx="6056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6741" name="Object 7"/>
          <p:cNvGraphicFramePr>
            <a:graphicFrameLocks noGrp="1" noChangeAspect="1"/>
          </p:cNvGraphicFramePr>
          <p:nvPr>
            <p:ph idx="1"/>
            <p:extLst>
              <p:ext uri="{D42A27DB-BD31-4B8C-83A1-F6EECF244321}">
                <p14:modId xmlns:p14="http://schemas.microsoft.com/office/powerpoint/2010/main" val="4238314546"/>
              </p:ext>
            </p:extLst>
          </p:nvPr>
        </p:nvGraphicFramePr>
        <p:xfrm>
          <a:off x="1714501" y="3757246"/>
          <a:ext cx="6172200" cy="890588"/>
        </p:xfrm>
        <a:graphic>
          <a:graphicData uri="http://schemas.openxmlformats.org/presentationml/2006/ole">
            <mc:AlternateContent xmlns:mc="http://schemas.openxmlformats.org/markup-compatibility/2006">
              <mc:Choice xmlns:v="urn:schemas-microsoft-com:vml" Requires="v">
                <p:oleObj spid="_x0000_s1067" name="Equation" r:id="rId8" imgW="2374560" imgH="342720" progId="Equation.3">
                  <p:embed/>
                </p:oleObj>
              </mc:Choice>
              <mc:Fallback>
                <p:oleObj name="Equation" r:id="rId8" imgW="2374560" imgH="342720" progId="Equation.3">
                  <p:embed/>
                  <p:pic>
                    <p:nvPicPr>
                      <p:cNvPr id="116741" name="Object 7"/>
                      <p:cNvPicPr>
                        <a:picLocks noChangeAspect="1" noChangeArrowheads="1"/>
                      </p:cNvPicPr>
                      <p:nvPr/>
                    </p:nvPicPr>
                    <p:blipFill>
                      <a:blip r:embed="rId9"/>
                      <a:srcRect/>
                      <a:stretch>
                        <a:fillRect/>
                      </a:stretch>
                    </p:blipFill>
                    <p:spPr bwMode="auto">
                      <a:xfrm>
                        <a:off x="1714501" y="3757246"/>
                        <a:ext cx="6172200" cy="89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190501" y="1547446"/>
            <a:ext cx="1066800" cy="523220"/>
          </a:xfrm>
          <a:prstGeom prst="rect">
            <a:avLst/>
          </a:prstGeom>
          <a:noFill/>
        </p:spPr>
        <p:txBody>
          <a:bodyPr wrap="square" rtlCol="0">
            <a:spAutoFit/>
          </a:bodyPr>
          <a:lstStyle/>
          <a:p>
            <a:r>
              <a:rPr lang="en-US" sz="2800" dirty="0"/>
              <a:t>ACT: </a:t>
            </a:r>
          </a:p>
        </p:txBody>
      </p:sp>
      <p:sp>
        <p:nvSpPr>
          <p:cNvPr id="7" name="TextBox 6"/>
          <p:cNvSpPr txBox="1"/>
          <p:nvPr/>
        </p:nvSpPr>
        <p:spPr>
          <a:xfrm>
            <a:off x="190501" y="3833446"/>
            <a:ext cx="1600200" cy="523220"/>
          </a:xfrm>
          <a:prstGeom prst="rect">
            <a:avLst/>
          </a:prstGeom>
          <a:noFill/>
        </p:spPr>
        <p:txBody>
          <a:bodyPr wrap="square" rtlCol="0">
            <a:spAutoFit/>
          </a:bodyPr>
          <a:lstStyle/>
          <a:p>
            <a:r>
              <a:rPr lang="en-US" sz="2800" dirty="0"/>
              <a:t>RULE: </a:t>
            </a:r>
          </a:p>
        </p:txBody>
      </p:sp>
      <p:sp>
        <p:nvSpPr>
          <p:cNvPr id="3" name="Oval 2"/>
          <p:cNvSpPr/>
          <p:nvPr/>
        </p:nvSpPr>
        <p:spPr>
          <a:xfrm>
            <a:off x="3771901" y="1471246"/>
            <a:ext cx="8382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7101" name="Picture 365" descr="https://upload.wikimedia.org/wikipedia/commons/thumb/5/59/Si_sinc.svg/670px-Si_sinc.svg.png">
            <a:extLst>
              <a:ext uri="{FF2B5EF4-FFF2-40B4-BE49-F238E27FC236}">
                <a16:creationId xmlns:a16="http://schemas.microsoft.com/office/drawing/2014/main" id="{7E3C9F5B-34C8-4ABA-A178-734C00406A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78970" y="2562930"/>
            <a:ext cx="4552950" cy="362197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E4407FA-8842-464E-9BCC-71A9EFAD6345}"/>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795125" y="6461125"/>
            <a:ext cx="244475" cy="24447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advTm="83710"/>
    </mc:Choice>
    <mc:Fallback>
      <p:transition spd="slow" advTm="8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71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710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67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2" grpId="0"/>
      <p:bldP spid="7" grpId="0"/>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981200" y="274638"/>
            <a:ext cx="8229600" cy="563562"/>
          </a:xfrm>
        </p:spPr>
        <p:txBody>
          <a:bodyPr/>
          <a:lstStyle/>
          <a:p>
            <a:pPr algn="ctr" eaLnBrk="1" hangingPunct="1"/>
            <a:r>
              <a:rPr lang="en-US" altLang="en-US" sz="3200" b="1" dirty="0">
                <a:latin typeface="Arial" panose="020B0604020202020204" pitchFamily="34" charset="0"/>
                <a:cs typeface="Arial" panose="020B0604020202020204" pitchFamily="34" charset="0"/>
              </a:rPr>
              <a:t>Implementing Utilitarianism</a:t>
            </a:r>
          </a:p>
        </p:txBody>
      </p:sp>
      <p:sp>
        <p:nvSpPr>
          <p:cNvPr id="98307" name="Text Box 4"/>
          <p:cNvSpPr txBox="1">
            <a:spLocks noChangeArrowheads="1"/>
          </p:cNvSpPr>
          <p:nvPr/>
        </p:nvSpPr>
        <p:spPr bwMode="auto">
          <a:xfrm>
            <a:off x="1166446" y="1447801"/>
            <a:ext cx="90443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What happens when we can’t predict outcomes with certainty?</a:t>
            </a:r>
          </a:p>
        </p:txBody>
      </p:sp>
      <p:pic>
        <p:nvPicPr>
          <p:cNvPr id="4" name="Picture 3" descr="dice">
            <a:extLst>
              <a:ext uri="{FF2B5EF4-FFF2-40B4-BE49-F238E27FC236}">
                <a16:creationId xmlns:a16="http://schemas.microsoft.com/office/drawing/2014/main" id="{240838D8-460A-41CF-B632-4A0372507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9691" y="1763038"/>
            <a:ext cx="3399959" cy="4399947"/>
          </a:xfrm>
          <a:prstGeom prst="rect">
            <a:avLst/>
          </a:prstGeom>
        </p:spPr>
      </p:pic>
      <p:pic>
        <p:nvPicPr>
          <p:cNvPr id="2" name="Audio 1">
            <a:hlinkClick r:id="" action="ppaction://media"/>
            <a:extLst>
              <a:ext uri="{FF2B5EF4-FFF2-40B4-BE49-F238E27FC236}">
                <a16:creationId xmlns:a16="http://schemas.microsoft.com/office/drawing/2014/main" id="{023F1969-16F7-4891-8A29-09B16E14EE8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4013079109"/>
      </p:ext>
    </p:extLst>
  </p:cSld>
  <p:clrMapOvr>
    <a:masterClrMapping/>
  </p:clrMapOvr>
  <mc:AlternateContent xmlns:mc="http://schemas.openxmlformats.org/markup-compatibility/2006">
    <mc:Choice xmlns:p14="http://schemas.microsoft.com/office/powerpoint/2010/main" Requires="p14">
      <p:transition spd="slow" p14:dur="2000" advTm="12808"/>
    </mc:Choice>
    <mc:Fallback>
      <p:transition spd="slow" advTm="12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96757"/>
          </a:xfrm>
        </p:spPr>
        <p:txBody>
          <a:bodyPr>
            <a:normAutofit/>
          </a:bodyPr>
          <a:lstStyle/>
          <a:p>
            <a:pPr algn="ctr"/>
            <a:r>
              <a:rPr lang="en-US" sz="3200" b="1" dirty="0">
                <a:latin typeface="+mn-lt"/>
              </a:rPr>
              <a:t>Ethical  Frameworks  Help  Us  Find  Answers</a:t>
            </a:r>
          </a:p>
        </p:txBody>
      </p:sp>
      <p:pic>
        <p:nvPicPr>
          <p:cNvPr id="11" name="Picture 6" descr="http://blogs.gonzaga.edu/guswtech/files/2013/09/suggestionbox.gif">
            <a:extLst>
              <a:ext uri="{FF2B5EF4-FFF2-40B4-BE49-F238E27FC236}">
                <a16:creationId xmlns:a16="http://schemas.microsoft.com/office/drawing/2014/main" id="{DF9F7024-BD60-4F65-B67D-AE1F22674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04" y="1119379"/>
            <a:ext cx="3652338" cy="3421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FF2B5EF4-FFF2-40B4-BE49-F238E27FC236}">
                <a16:creationId xmlns:a16="http://schemas.microsoft.com/office/drawing/2014/main" id="{E064C272-D53A-469B-BBC4-920561848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3171" y="1325661"/>
            <a:ext cx="3276600" cy="264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A VW Golf VI car is pictured at the ">
            <a:extLst>
              <a:ext uri="{FF2B5EF4-FFF2-40B4-BE49-F238E27FC236}">
                <a16:creationId xmlns:a16="http://schemas.microsoft.com/office/drawing/2014/main" id="{4E86BB03-8729-4975-8DE6-7B2D7C5B6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1999" y="3968080"/>
            <a:ext cx="3923915" cy="220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A36AC4A8-A297-40D2-9DCB-60EC05704CC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756193798"/>
      </p:ext>
    </p:extLst>
  </p:cSld>
  <p:clrMapOvr>
    <a:masterClrMapping/>
  </p:clrMapOvr>
  <mc:AlternateContent xmlns:mc="http://schemas.openxmlformats.org/markup-compatibility/2006">
    <mc:Choice xmlns:p14="http://schemas.microsoft.com/office/powerpoint/2010/main" Requires="p14">
      <p:transition spd="slow" p14:dur="2000" advTm="11588"/>
    </mc:Choice>
    <mc:Fallback>
      <p:transition spd="slow" advTm="11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96757"/>
          </a:xfrm>
        </p:spPr>
        <p:txBody>
          <a:bodyPr>
            <a:normAutofit/>
          </a:bodyPr>
          <a:lstStyle/>
          <a:p>
            <a:pPr algn="ctr"/>
            <a:r>
              <a:rPr lang="en-US" sz="3200" b="1" dirty="0">
                <a:latin typeface="+mn-lt"/>
              </a:rPr>
              <a:t>Ethical  Frameworks  Help  Us  Find  Answers</a:t>
            </a:r>
          </a:p>
        </p:txBody>
      </p:sp>
      <p:sp>
        <p:nvSpPr>
          <p:cNvPr id="3" name="TextBox 2"/>
          <p:cNvSpPr txBox="1"/>
          <p:nvPr/>
        </p:nvSpPr>
        <p:spPr>
          <a:xfrm>
            <a:off x="4240162" y="1204574"/>
            <a:ext cx="3318387" cy="1077218"/>
          </a:xfrm>
          <a:prstGeom prst="rect">
            <a:avLst/>
          </a:prstGeom>
          <a:noFill/>
        </p:spPr>
        <p:txBody>
          <a:bodyPr wrap="square" rtlCol="0">
            <a:spAutoFit/>
          </a:bodyPr>
          <a:lstStyle/>
          <a:p>
            <a:r>
              <a:rPr lang="en-US" sz="3200" b="1" dirty="0"/>
              <a:t>         and  Mathematics </a:t>
            </a:r>
          </a:p>
        </p:txBody>
      </p:sp>
      <p:sp>
        <p:nvSpPr>
          <p:cNvPr id="4" name="Up Arrow Callout 3"/>
          <p:cNvSpPr/>
          <p:nvPr/>
        </p:nvSpPr>
        <p:spPr>
          <a:xfrm>
            <a:off x="4007742" y="740758"/>
            <a:ext cx="3495368" cy="1510455"/>
          </a:xfrm>
          <a:prstGeom prst="upArrow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4380" y="1061884"/>
            <a:ext cx="1654175" cy="203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edia-2.web.britannica.com/eb-media/69/99069-004-1D777F9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2243" y="1236092"/>
            <a:ext cx="1514475" cy="20841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6278" y="2788301"/>
            <a:ext cx="2101645" cy="280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343103" y="3180991"/>
            <a:ext cx="2283542" cy="400110"/>
          </a:xfrm>
          <a:prstGeom prst="rect">
            <a:avLst/>
          </a:prstGeom>
          <a:noFill/>
        </p:spPr>
        <p:txBody>
          <a:bodyPr wrap="square" rtlCol="0">
            <a:spAutoFit/>
          </a:bodyPr>
          <a:lstStyle/>
          <a:p>
            <a:r>
              <a:rPr lang="en-US" sz="2000" dirty="0"/>
              <a:t>Utilitarianism</a:t>
            </a:r>
          </a:p>
        </p:txBody>
      </p:sp>
      <p:sp>
        <p:nvSpPr>
          <p:cNvPr id="10" name="TextBox 9"/>
          <p:cNvSpPr txBox="1"/>
          <p:nvPr/>
        </p:nvSpPr>
        <p:spPr>
          <a:xfrm>
            <a:off x="1283799" y="3294385"/>
            <a:ext cx="2686665" cy="400110"/>
          </a:xfrm>
          <a:prstGeom prst="rect">
            <a:avLst/>
          </a:prstGeom>
          <a:noFill/>
        </p:spPr>
        <p:txBody>
          <a:bodyPr wrap="square" rtlCol="0">
            <a:spAutoFit/>
          </a:bodyPr>
          <a:lstStyle/>
          <a:p>
            <a:r>
              <a:rPr lang="en-US" sz="2000" dirty="0"/>
              <a:t>Kant and Deontology</a:t>
            </a:r>
          </a:p>
        </p:txBody>
      </p:sp>
      <p:sp>
        <p:nvSpPr>
          <p:cNvPr id="11" name="TextBox 10"/>
          <p:cNvSpPr txBox="1"/>
          <p:nvPr/>
        </p:nvSpPr>
        <p:spPr>
          <a:xfrm>
            <a:off x="5145329" y="5791200"/>
            <a:ext cx="2687910" cy="400110"/>
          </a:xfrm>
          <a:prstGeom prst="rect">
            <a:avLst/>
          </a:prstGeom>
          <a:noFill/>
        </p:spPr>
        <p:txBody>
          <a:bodyPr wrap="square" rtlCol="0">
            <a:spAutoFit/>
          </a:bodyPr>
          <a:lstStyle/>
          <a:p>
            <a:r>
              <a:rPr lang="en-US" sz="2000" dirty="0"/>
              <a:t>Prisoner’s Dilemma</a:t>
            </a:r>
          </a:p>
        </p:txBody>
      </p:sp>
      <p:pic>
        <p:nvPicPr>
          <p:cNvPr id="14" name="Picture 13"/>
          <p:cNvPicPr>
            <a:picLocks noChangeAspect="1"/>
          </p:cNvPicPr>
          <p:nvPr/>
        </p:nvPicPr>
        <p:blipFill>
          <a:blip r:embed="rId9"/>
          <a:stretch>
            <a:fillRect/>
          </a:stretch>
        </p:blipFill>
        <p:spPr>
          <a:xfrm>
            <a:off x="835952" y="3825259"/>
            <a:ext cx="3577865" cy="2667614"/>
          </a:xfrm>
          <a:prstGeom prst="rect">
            <a:avLst/>
          </a:prstGeom>
        </p:spPr>
      </p:pic>
      <p:sp>
        <p:nvSpPr>
          <p:cNvPr id="15" name="Rectangle 14"/>
          <p:cNvSpPr/>
          <p:nvPr/>
        </p:nvSpPr>
        <p:spPr>
          <a:xfrm>
            <a:off x="780898" y="3752874"/>
            <a:ext cx="3569725" cy="285381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10"/>
          <a:stretch>
            <a:fillRect/>
          </a:stretch>
        </p:blipFill>
        <p:spPr>
          <a:xfrm>
            <a:off x="8718894" y="3882344"/>
            <a:ext cx="2861903" cy="2328328"/>
          </a:xfrm>
          <a:prstGeom prst="rect">
            <a:avLst/>
          </a:prstGeom>
        </p:spPr>
      </p:pic>
      <p:sp>
        <p:nvSpPr>
          <p:cNvPr id="17" name="Rectangle 16"/>
          <p:cNvSpPr/>
          <p:nvPr/>
        </p:nvSpPr>
        <p:spPr>
          <a:xfrm>
            <a:off x="8655700" y="3789237"/>
            <a:ext cx="2993923" cy="249247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FC2A576E-D1BB-47C2-B6D4-5F56F00B528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795125" y="6461125"/>
            <a:ext cx="244475" cy="244475"/>
          </a:xfrm>
          <a:prstGeom prst="rect">
            <a:avLst/>
          </a:prstGeom>
        </p:spPr>
      </p:pic>
    </p:spTree>
    <p:custDataLst>
      <p:tags r:id="rId1"/>
    </p:custDataLst>
    <p:extLst>
      <p:ext uri="{BB962C8B-B14F-4D97-AF65-F5344CB8AC3E}">
        <p14:creationId xmlns:p14="http://schemas.microsoft.com/office/powerpoint/2010/main" val="555238628"/>
      </p:ext>
    </p:extLst>
  </p:cSld>
  <p:clrMapOvr>
    <a:masterClrMapping/>
  </p:clrMapOvr>
  <mc:AlternateContent xmlns:mc="http://schemas.openxmlformats.org/markup-compatibility/2006">
    <mc:Choice xmlns:p14="http://schemas.microsoft.com/office/powerpoint/2010/main" Requires="p14">
      <p:transition spd="slow" p14:dur="2000" advTm="38454"/>
    </mc:Choice>
    <mc:Fallback>
      <p:transition spd="slow" advTm="3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par>
                                <p:cTn id="23" presetID="2" presetClass="entr" presetSubtype="9"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bldLst>
      <p:bldP spid="3" grpId="0"/>
      <p:bldP spid="4" grpId="0" animBg="1"/>
      <p:bldP spid="9" grpId="0"/>
      <p:bldP spid="10" grpId="0"/>
      <p:bldP spid="11" grpId="0"/>
      <p:bldP spid="15"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96757"/>
          </a:xfrm>
        </p:spPr>
        <p:txBody>
          <a:bodyPr>
            <a:normAutofit/>
          </a:bodyPr>
          <a:lstStyle/>
          <a:p>
            <a:pPr algn="ctr"/>
            <a:r>
              <a:rPr lang="en-US" sz="3200" b="1" dirty="0">
                <a:latin typeface="+mn-lt"/>
              </a:rPr>
              <a:t>Ethical  Frameworks  Help  Us  Find  Answers</a:t>
            </a: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4380" y="1061884"/>
            <a:ext cx="1654175" cy="203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media-2.web.britannica.com/eb-media/69/99069-004-1D777F9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243" y="1236092"/>
            <a:ext cx="1514475" cy="2084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43103" y="3180991"/>
            <a:ext cx="2283542" cy="400110"/>
          </a:xfrm>
          <a:prstGeom prst="rect">
            <a:avLst/>
          </a:prstGeom>
          <a:noFill/>
        </p:spPr>
        <p:txBody>
          <a:bodyPr wrap="square" rtlCol="0">
            <a:spAutoFit/>
          </a:bodyPr>
          <a:lstStyle/>
          <a:p>
            <a:r>
              <a:rPr lang="en-US" sz="2000" dirty="0"/>
              <a:t>Utilitarianism</a:t>
            </a:r>
          </a:p>
        </p:txBody>
      </p:sp>
      <p:sp>
        <p:nvSpPr>
          <p:cNvPr id="10" name="TextBox 9"/>
          <p:cNvSpPr txBox="1"/>
          <p:nvPr/>
        </p:nvSpPr>
        <p:spPr>
          <a:xfrm>
            <a:off x="1283799" y="3294385"/>
            <a:ext cx="2686665" cy="400110"/>
          </a:xfrm>
          <a:prstGeom prst="rect">
            <a:avLst/>
          </a:prstGeom>
          <a:noFill/>
        </p:spPr>
        <p:txBody>
          <a:bodyPr wrap="square" rtlCol="0">
            <a:spAutoFit/>
          </a:bodyPr>
          <a:lstStyle/>
          <a:p>
            <a:r>
              <a:rPr lang="en-US" sz="2000" dirty="0"/>
              <a:t>Kant and Deontology</a:t>
            </a:r>
          </a:p>
        </p:txBody>
      </p:sp>
      <p:sp>
        <p:nvSpPr>
          <p:cNvPr id="18" name="TextBox 17">
            <a:extLst>
              <a:ext uri="{FF2B5EF4-FFF2-40B4-BE49-F238E27FC236}">
                <a16:creationId xmlns:a16="http://schemas.microsoft.com/office/drawing/2014/main" id="{56071D88-DFFE-4101-BAAD-4832CAB58DFF}"/>
              </a:ext>
            </a:extLst>
          </p:cNvPr>
          <p:cNvSpPr txBox="1"/>
          <p:nvPr/>
        </p:nvSpPr>
        <p:spPr>
          <a:xfrm>
            <a:off x="225872" y="3611133"/>
            <a:ext cx="5281691" cy="461665"/>
          </a:xfrm>
          <a:prstGeom prst="rect">
            <a:avLst/>
          </a:prstGeom>
          <a:noFill/>
        </p:spPr>
        <p:txBody>
          <a:bodyPr wrap="square" rtlCol="0">
            <a:spAutoFit/>
          </a:bodyPr>
          <a:lstStyle/>
          <a:p>
            <a:r>
              <a:rPr lang="en-US" sz="2400" b="1" dirty="0">
                <a:solidFill>
                  <a:srgbClr val="FF0000"/>
                </a:solidFill>
                <a:latin typeface="Dark Ages" pitchFamily="2" charset="0"/>
              </a:rPr>
              <a:t>Actions are good or bad.</a:t>
            </a:r>
          </a:p>
        </p:txBody>
      </p:sp>
      <p:sp>
        <p:nvSpPr>
          <p:cNvPr id="19" name="TextBox 18">
            <a:extLst>
              <a:ext uri="{FF2B5EF4-FFF2-40B4-BE49-F238E27FC236}">
                <a16:creationId xmlns:a16="http://schemas.microsoft.com/office/drawing/2014/main" id="{6074A204-7146-4DE9-B5D3-B812A3ABB4C3}"/>
              </a:ext>
            </a:extLst>
          </p:cNvPr>
          <p:cNvSpPr txBox="1"/>
          <p:nvPr/>
        </p:nvSpPr>
        <p:spPr>
          <a:xfrm>
            <a:off x="7532790" y="3611133"/>
            <a:ext cx="4659210" cy="461665"/>
          </a:xfrm>
          <a:prstGeom prst="rect">
            <a:avLst/>
          </a:prstGeom>
          <a:noFill/>
        </p:spPr>
        <p:txBody>
          <a:bodyPr wrap="square" rtlCol="0">
            <a:spAutoFit/>
          </a:bodyPr>
          <a:lstStyle/>
          <a:p>
            <a:r>
              <a:rPr lang="en-US" sz="2400" b="1" dirty="0">
                <a:solidFill>
                  <a:srgbClr val="FF0000"/>
                </a:solidFill>
                <a:latin typeface="Dark Ages" pitchFamily="2" charset="0"/>
              </a:rPr>
              <a:t>What matters is outcome.</a:t>
            </a:r>
          </a:p>
        </p:txBody>
      </p:sp>
      <p:pic>
        <p:nvPicPr>
          <p:cNvPr id="3" name="Audio 2">
            <a:hlinkClick r:id="" action="ppaction://media"/>
            <a:extLst>
              <a:ext uri="{FF2B5EF4-FFF2-40B4-BE49-F238E27FC236}">
                <a16:creationId xmlns:a16="http://schemas.microsoft.com/office/drawing/2014/main" id="{88F4B20B-056B-4F83-9D32-9FC1825100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812294839"/>
      </p:ext>
    </p:extLst>
  </p:cSld>
  <p:clrMapOvr>
    <a:masterClrMapping/>
  </p:clrMapOvr>
  <mc:AlternateContent xmlns:mc="http://schemas.openxmlformats.org/markup-compatibility/2006">
    <mc:Choice xmlns:p14="http://schemas.microsoft.com/office/powerpoint/2010/main" Requires="p14">
      <p:transition spd="slow" p14:dur="2000" advTm="11377"/>
    </mc:Choice>
    <mc:Fallback>
      <p:transition spd="slow" advTm="11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696757"/>
          </a:xfrm>
        </p:spPr>
        <p:txBody>
          <a:bodyPr>
            <a:normAutofit/>
          </a:bodyPr>
          <a:lstStyle/>
          <a:p>
            <a:pPr algn="ctr"/>
            <a:r>
              <a:rPr lang="en-US" sz="3200" b="1" dirty="0">
                <a:latin typeface="+mn-lt"/>
              </a:rPr>
              <a:t>Ethical  Frameworks  Help  Us  Find  Answers</a:t>
            </a: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4380" y="1061884"/>
            <a:ext cx="1654175" cy="2031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343103" y="3180991"/>
            <a:ext cx="2283542" cy="400110"/>
          </a:xfrm>
          <a:prstGeom prst="rect">
            <a:avLst/>
          </a:prstGeom>
          <a:noFill/>
        </p:spPr>
        <p:txBody>
          <a:bodyPr wrap="square" rtlCol="0">
            <a:spAutoFit/>
          </a:bodyPr>
          <a:lstStyle/>
          <a:p>
            <a:r>
              <a:rPr lang="en-US" sz="2000" dirty="0"/>
              <a:t>Utilitarianism</a:t>
            </a:r>
          </a:p>
        </p:txBody>
      </p:sp>
      <p:sp>
        <p:nvSpPr>
          <p:cNvPr id="19" name="TextBox 18">
            <a:extLst>
              <a:ext uri="{FF2B5EF4-FFF2-40B4-BE49-F238E27FC236}">
                <a16:creationId xmlns:a16="http://schemas.microsoft.com/office/drawing/2014/main" id="{6074A204-7146-4DE9-B5D3-B812A3ABB4C3}"/>
              </a:ext>
            </a:extLst>
          </p:cNvPr>
          <p:cNvSpPr txBox="1"/>
          <p:nvPr/>
        </p:nvSpPr>
        <p:spPr>
          <a:xfrm>
            <a:off x="7532790" y="3611133"/>
            <a:ext cx="4659210" cy="461665"/>
          </a:xfrm>
          <a:prstGeom prst="rect">
            <a:avLst/>
          </a:prstGeom>
          <a:noFill/>
        </p:spPr>
        <p:txBody>
          <a:bodyPr wrap="square" rtlCol="0">
            <a:spAutoFit/>
          </a:bodyPr>
          <a:lstStyle/>
          <a:p>
            <a:r>
              <a:rPr lang="en-US" sz="2400" b="1" dirty="0">
                <a:solidFill>
                  <a:srgbClr val="FF0000"/>
                </a:solidFill>
                <a:latin typeface="Dark Ages" pitchFamily="2" charset="0"/>
              </a:rPr>
              <a:t>What matters is outcome.</a:t>
            </a:r>
          </a:p>
        </p:txBody>
      </p:sp>
      <p:sp>
        <p:nvSpPr>
          <p:cNvPr id="5" name="TextBox 4">
            <a:extLst>
              <a:ext uri="{FF2B5EF4-FFF2-40B4-BE49-F238E27FC236}">
                <a16:creationId xmlns:a16="http://schemas.microsoft.com/office/drawing/2014/main" id="{3B1EBDA7-804D-4551-A5DD-F2ADCC968FD8}"/>
              </a:ext>
            </a:extLst>
          </p:cNvPr>
          <p:cNvSpPr txBox="1"/>
          <p:nvPr/>
        </p:nvSpPr>
        <p:spPr>
          <a:xfrm>
            <a:off x="0" y="4636580"/>
            <a:ext cx="12192000" cy="707886"/>
          </a:xfrm>
          <a:prstGeom prst="rect">
            <a:avLst/>
          </a:prstGeom>
          <a:noFill/>
        </p:spPr>
        <p:txBody>
          <a:bodyPr wrap="square" rtlCol="0">
            <a:spAutoFit/>
          </a:bodyPr>
          <a:lstStyle/>
          <a:p>
            <a:pPr algn="ctr"/>
            <a:r>
              <a:rPr lang="en-US" sz="4000" dirty="0">
                <a:solidFill>
                  <a:srgbClr val="0070C0"/>
                </a:solidFill>
                <a:latin typeface="Dark Ages" pitchFamily="2" charset="0"/>
              </a:rPr>
              <a:t>Greatest good for greatest number.</a:t>
            </a:r>
          </a:p>
        </p:txBody>
      </p:sp>
      <p:pic>
        <p:nvPicPr>
          <p:cNvPr id="3" name="Audio 2">
            <a:hlinkClick r:id="" action="ppaction://media"/>
            <a:extLst>
              <a:ext uri="{FF2B5EF4-FFF2-40B4-BE49-F238E27FC236}">
                <a16:creationId xmlns:a16="http://schemas.microsoft.com/office/drawing/2014/main" id="{53DA0A1E-1D2A-4C66-8A7C-6C4170D9EC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69353864"/>
      </p:ext>
    </p:extLst>
  </p:cSld>
  <p:clrMapOvr>
    <a:masterClrMapping/>
  </p:clrMapOvr>
  <mc:AlternateContent xmlns:mc="http://schemas.openxmlformats.org/markup-compatibility/2006">
    <mc:Choice xmlns:p14="http://schemas.microsoft.com/office/powerpoint/2010/main" Requires="p14">
      <p:transition spd="slow" p14:dur="2000" advTm="8246"/>
    </mc:Choice>
    <mc:Fallback>
      <p:transition spd="slow" advTm="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274638"/>
            <a:ext cx="8229600" cy="563562"/>
          </a:xfrm>
        </p:spPr>
        <p:txBody>
          <a:bodyPr/>
          <a:lstStyle/>
          <a:p>
            <a:pPr algn="ctr" eaLnBrk="1" hangingPunct="1"/>
            <a:r>
              <a:rPr lang="en-US" altLang="en-US" sz="3200" b="1" dirty="0">
                <a:latin typeface="Arial" panose="020B0604020202020204" pitchFamily="34" charset="0"/>
                <a:cs typeface="Arial" panose="020B0604020202020204" pitchFamily="34" charset="0"/>
              </a:rPr>
              <a:t>Preference Utilitarianism</a:t>
            </a:r>
          </a:p>
        </p:txBody>
      </p:sp>
      <p:sp>
        <p:nvSpPr>
          <p:cNvPr id="7" name="Text Box 3"/>
          <p:cNvSpPr txBox="1">
            <a:spLocks noChangeArrowheads="1"/>
          </p:cNvSpPr>
          <p:nvPr/>
        </p:nvSpPr>
        <p:spPr bwMode="auto">
          <a:xfrm>
            <a:off x="1277309" y="1308086"/>
            <a:ext cx="96373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actions that allow individuals to maximize good to them. </a:t>
            </a:r>
          </a:p>
        </p:txBody>
      </p:sp>
      <p:pic>
        <p:nvPicPr>
          <p:cNvPr id="310274" name="Picture 2" descr="Image result for Open Source Softw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1" y="2133600"/>
            <a:ext cx="616648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4E74C90-8233-41C9-BE7E-7CBB9FE7BA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212640141"/>
      </p:ext>
    </p:extLst>
  </p:cSld>
  <p:clrMapOvr>
    <a:masterClrMapping/>
  </p:clrMapOvr>
  <mc:AlternateContent xmlns:mc="http://schemas.openxmlformats.org/markup-compatibility/2006">
    <mc:Choice xmlns:p14="http://schemas.microsoft.com/office/powerpoint/2010/main" Requires="p14">
      <p:transition spd="slow" p14:dur="2000" advTm="30153"/>
    </mc:Choice>
    <mc:Fallback>
      <p:transition spd="slow" advTm="30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1981200" y="274638"/>
            <a:ext cx="8229600" cy="563562"/>
          </a:xfrm>
        </p:spPr>
        <p:txBody>
          <a:bodyPr/>
          <a:lstStyle/>
          <a:p>
            <a:pPr algn="ctr" eaLnBrk="1" hangingPunct="1"/>
            <a:r>
              <a:rPr lang="en-US" altLang="en-US" sz="3200" b="1" dirty="0">
                <a:latin typeface="Arial" panose="020B0604020202020204" pitchFamily="34" charset="0"/>
                <a:cs typeface="Arial" panose="020B0604020202020204" pitchFamily="34" charset="0"/>
              </a:rPr>
              <a:t>Preference Utilitarianism</a:t>
            </a:r>
          </a:p>
        </p:txBody>
      </p:sp>
      <p:pic>
        <p:nvPicPr>
          <p:cNvPr id="3" name="Picture 2"/>
          <p:cNvPicPr>
            <a:picLocks noChangeAspect="1"/>
          </p:cNvPicPr>
          <p:nvPr/>
        </p:nvPicPr>
        <p:blipFill>
          <a:blip r:embed="rId5"/>
          <a:stretch>
            <a:fillRect/>
          </a:stretch>
        </p:blipFill>
        <p:spPr>
          <a:xfrm>
            <a:off x="2750876" y="2142371"/>
            <a:ext cx="5687245" cy="3733800"/>
          </a:xfrm>
          <a:prstGeom prst="rect">
            <a:avLst/>
          </a:prstGeom>
        </p:spPr>
      </p:pic>
      <p:sp>
        <p:nvSpPr>
          <p:cNvPr id="7" name="Text Box 3"/>
          <p:cNvSpPr txBox="1">
            <a:spLocks noChangeArrowheads="1"/>
          </p:cNvSpPr>
          <p:nvPr/>
        </p:nvSpPr>
        <p:spPr bwMode="auto">
          <a:xfrm>
            <a:off x="2095499" y="1150204"/>
            <a:ext cx="9147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dirty="0"/>
              <a:t>Choose actions that allow individuals to maximize good to them. </a:t>
            </a:r>
          </a:p>
        </p:txBody>
      </p:sp>
      <p:pic>
        <p:nvPicPr>
          <p:cNvPr id="2" name="Audio 1">
            <a:hlinkClick r:id="" action="ppaction://media"/>
            <a:extLst>
              <a:ext uri="{FF2B5EF4-FFF2-40B4-BE49-F238E27FC236}">
                <a16:creationId xmlns:a16="http://schemas.microsoft.com/office/drawing/2014/main" id="{4986D37C-C425-4414-9117-2C5080A5D5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766222355"/>
      </p:ext>
    </p:extLst>
  </p:cSld>
  <p:clrMapOvr>
    <a:masterClrMapping/>
  </p:clrMapOvr>
  <mc:AlternateContent xmlns:mc="http://schemas.openxmlformats.org/markup-compatibility/2006">
    <mc:Choice xmlns:p14="http://schemas.microsoft.com/office/powerpoint/2010/main" Requires="p14">
      <p:transition spd="slow" p14:dur="2000" advTm="38766"/>
    </mc:Choice>
    <mc:Fallback>
      <p:transition spd="slow" advTm="38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pPr algn="ctr"/>
            <a:r>
              <a:rPr lang="en-US" sz="3200" b="1" dirty="0">
                <a:latin typeface="Arial" panose="020B0604020202020204" pitchFamily="34" charset="0"/>
                <a:cs typeface="Arial" panose="020B0604020202020204" pitchFamily="34" charset="0"/>
              </a:rPr>
              <a:t>The Risk of Doing Nothing</a:t>
            </a:r>
          </a:p>
        </p:txBody>
      </p:sp>
      <p:pic>
        <p:nvPicPr>
          <p:cNvPr id="307202" name="Picture 2" descr="https://static01.nyt.com/images/2016/07/01/business/01TESLA/01TESLA-master7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4387" y="2286000"/>
            <a:ext cx="5483225" cy="33413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1405235"/>
            <a:ext cx="7162800" cy="461665"/>
          </a:xfrm>
          <a:prstGeom prst="rect">
            <a:avLst/>
          </a:prstGeom>
          <a:noFill/>
        </p:spPr>
        <p:txBody>
          <a:bodyPr wrap="square" rtlCol="0">
            <a:spAutoFit/>
          </a:bodyPr>
          <a:lstStyle/>
          <a:p>
            <a:r>
              <a:rPr lang="en-US" sz="2400" dirty="0"/>
              <a:t>2016: Self-driving Tesla in accident:  1 person killed</a:t>
            </a:r>
          </a:p>
        </p:txBody>
      </p:sp>
      <p:pic>
        <p:nvPicPr>
          <p:cNvPr id="4" name="Audio 3">
            <a:hlinkClick r:id="" action="ppaction://media"/>
            <a:extLst>
              <a:ext uri="{FF2B5EF4-FFF2-40B4-BE49-F238E27FC236}">
                <a16:creationId xmlns:a16="http://schemas.microsoft.com/office/drawing/2014/main" id="{FA12A535-0A22-401C-AB58-21D24E29D3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3975451194"/>
      </p:ext>
    </p:extLst>
  </p:cSld>
  <p:clrMapOvr>
    <a:masterClrMapping/>
  </p:clrMapOvr>
  <mc:AlternateContent xmlns:mc="http://schemas.openxmlformats.org/markup-compatibility/2006">
    <mc:Choice xmlns:p14="http://schemas.microsoft.com/office/powerpoint/2010/main" Requires="p14">
      <p:transition spd="slow" p14:dur="2000" advTm="25434"/>
    </mc:Choice>
    <mc:Fallback>
      <p:transition spd="slow" advTm="2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pPr algn="ctr"/>
            <a:r>
              <a:rPr lang="en-US" sz="3200" b="1" dirty="0">
                <a:latin typeface="Arial" panose="020B0604020202020204" pitchFamily="34" charset="0"/>
                <a:cs typeface="Arial" panose="020B0604020202020204" pitchFamily="34" charset="0"/>
              </a:rPr>
              <a:t>The Risk of Doing Nothing</a:t>
            </a:r>
          </a:p>
        </p:txBody>
      </p:sp>
      <p:sp>
        <p:nvSpPr>
          <p:cNvPr id="3" name="TextBox 2"/>
          <p:cNvSpPr txBox="1"/>
          <p:nvPr/>
        </p:nvSpPr>
        <p:spPr>
          <a:xfrm>
            <a:off x="2209800" y="1405235"/>
            <a:ext cx="7162800" cy="461665"/>
          </a:xfrm>
          <a:prstGeom prst="rect">
            <a:avLst/>
          </a:prstGeom>
          <a:noFill/>
        </p:spPr>
        <p:txBody>
          <a:bodyPr wrap="square" rtlCol="0">
            <a:spAutoFit/>
          </a:bodyPr>
          <a:lstStyle/>
          <a:p>
            <a:r>
              <a:rPr lang="en-US" sz="2400" dirty="0"/>
              <a:t>2018: Self-driving Uber in accident:  1 person killed</a:t>
            </a:r>
          </a:p>
        </p:txBody>
      </p:sp>
      <p:pic>
        <p:nvPicPr>
          <p:cNvPr id="320514" name="Picture 2" descr="https://cdn.vox-cdn.com/thumbor/mN-NgZ1CdoaN6Fte3oQyErTFxIk=/0x0:1432x802/1200x800/filters:focal(602x287:830x515)/cdn.vox-cdn.com/uploads/chorus_image/image/60148741/uber_tempe.0.png">
            <a:extLst>
              <a:ext uri="{FF2B5EF4-FFF2-40B4-BE49-F238E27FC236}">
                <a16:creationId xmlns:a16="http://schemas.microsoft.com/office/drawing/2014/main" id="{3DE90D9E-BC64-4663-963E-C22E9DDEF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129135"/>
            <a:ext cx="5676900" cy="378460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19AE692-E402-499E-943C-E31D3560E6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extLst>
      <p:ext uri="{BB962C8B-B14F-4D97-AF65-F5344CB8AC3E}">
        <p14:creationId xmlns:p14="http://schemas.microsoft.com/office/powerpoint/2010/main" val="1275465486"/>
      </p:ext>
    </p:extLst>
  </p:cSld>
  <p:clrMapOvr>
    <a:masterClrMapping/>
  </p:clrMapOvr>
  <mc:AlternateContent xmlns:mc="http://schemas.openxmlformats.org/markup-compatibility/2006">
    <mc:Choice xmlns:p14="http://schemas.microsoft.com/office/powerpoint/2010/main" Requires="p14">
      <p:transition spd="slow" p14:dur="2000" advTm="15629"/>
    </mc:Choice>
    <mc:Fallback>
      <p:transition spd="slow" advTm="1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7.7|8|5.2|2.9|2.6"/>
</p:tagLst>
</file>

<file path=ppt/tags/tag2.xml><?xml version="1.0" encoding="utf-8"?>
<p:tagLst xmlns:a="http://schemas.openxmlformats.org/drawingml/2006/main" xmlns:r="http://schemas.openxmlformats.org/officeDocument/2006/relationships" xmlns:p="http://schemas.openxmlformats.org/presentationml/2006/main">
  <p:tag name="TIMING" val="|14.9|15"/>
</p:tagLst>
</file>

<file path=ppt/tags/tag3.xml><?xml version="1.0" encoding="utf-8"?>
<p:tagLst xmlns:a="http://schemas.openxmlformats.org/drawingml/2006/main" xmlns:r="http://schemas.openxmlformats.org/officeDocument/2006/relationships" xmlns:p="http://schemas.openxmlformats.org/presentationml/2006/main">
  <p:tag name="TIMING" val="|14.4"/>
</p:tagLst>
</file>

<file path=ppt/tags/tag4.xml><?xml version="1.0" encoding="utf-8"?>
<p:tagLst xmlns:a="http://schemas.openxmlformats.org/drawingml/2006/main" xmlns:r="http://schemas.openxmlformats.org/officeDocument/2006/relationships" xmlns:p="http://schemas.openxmlformats.org/presentationml/2006/main">
  <p:tag name="TIMING" val="|11.9|10.4"/>
</p:tagLst>
</file>

<file path=ppt/tags/tag5.xml><?xml version="1.0" encoding="utf-8"?>
<p:tagLst xmlns:a="http://schemas.openxmlformats.org/drawingml/2006/main" xmlns:r="http://schemas.openxmlformats.org/officeDocument/2006/relationships" xmlns:p="http://schemas.openxmlformats.org/presentationml/2006/main">
  <p:tag name="TIMING" val="|17|5.4|18.2|18.9"/>
</p:tagLst>
</file>

<file path=ppt/tags/tag6.xml><?xml version="1.0" encoding="utf-8"?>
<p:tagLst xmlns:a="http://schemas.openxmlformats.org/drawingml/2006/main" xmlns:r="http://schemas.openxmlformats.org/officeDocument/2006/relationships" xmlns:p="http://schemas.openxmlformats.org/presentationml/2006/main">
  <p:tag name="TIMING" val="|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1057</Words>
  <Application>Microsoft Office PowerPoint</Application>
  <PresentationFormat>Widescreen</PresentationFormat>
  <Paragraphs>121</Paragraphs>
  <Slides>16</Slides>
  <Notes>13</Notes>
  <HiddenSlides>0</HiddenSlides>
  <MMClips>16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3" baseType="lpstr">
      <vt:lpstr>Arial</vt:lpstr>
      <vt:lpstr>Calibri</vt:lpstr>
      <vt:lpstr>Calibri Light</vt:lpstr>
      <vt:lpstr>Century</vt:lpstr>
      <vt:lpstr>Dark Ages</vt:lpstr>
      <vt:lpstr>Office Theme</vt:lpstr>
      <vt:lpstr>Equation</vt:lpstr>
      <vt:lpstr>Philosophical Frameworks and Utilitarianism</vt:lpstr>
      <vt:lpstr>Ethical  Frameworks  Help  Us  Find  Answers</vt:lpstr>
      <vt:lpstr>Ethical  Frameworks  Help  Us  Find  Answers</vt:lpstr>
      <vt:lpstr>Ethical  Frameworks  Help  Us  Find  Answers</vt:lpstr>
      <vt:lpstr>Ethical  Frameworks  Help  Us  Find  Answers</vt:lpstr>
      <vt:lpstr>Preference Utilitarianism</vt:lpstr>
      <vt:lpstr>Preference Utilitarianism</vt:lpstr>
      <vt:lpstr>The Risk of Doing Nothing</vt:lpstr>
      <vt:lpstr>The Risk of Doing Nothing</vt:lpstr>
      <vt:lpstr>The Risk of Doing Nothing</vt:lpstr>
      <vt:lpstr>The Risk of Doing Nothing – An Ethical Issue?</vt:lpstr>
      <vt:lpstr>Implementing Utilitarianism</vt:lpstr>
      <vt:lpstr>Another Example of the Tradeoff</vt:lpstr>
      <vt:lpstr>Implementing Utilitarianism</vt:lpstr>
      <vt:lpstr>Implementing Utilitarianism</vt:lpstr>
      <vt:lpstr>Implementing Utilitarianism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Utilitarianism</dc:title>
  <dc:creator>Elaine Rich</dc:creator>
  <cp:lastModifiedBy>Elaine Rich</cp:lastModifiedBy>
  <cp:revision>18</cp:revision>
  <dcterms:created xsi:type="dcterms:W3CDTF">2020-03-23T19:05:44Z</dcterms:created>
  <dcterms:modified xsi:type="dcterms:W3CDTF">2020-03-26T02:28:57Z</dcterms:modified>
</cp:coreProperties>
</file>