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389" r:id="rId3"/>
    <p:sldId id="402" r:id="rId4"/>
    <p:sldId id="403" r:id="rId5"/>
    <p:sldId id="404" r:id="rId6"/>
    <p:sldId id="278" r:id="rId7"/>
    <p:sldId id="285" r:id="rId8"/>
    <p:sldId id="279" r:id="rId9"/>
    <p:sldId id="280" r:id="rId10"/>
    <p:sldId id="282" r:id="rId11"/>
    <p:sldId id="281" r:id="rId12"/>
    <p:sldId id="283" r:id="rId13"/>
    <p:sldId id="284" r:id="rId14"/>
    <p:sldId id="286" r:id="rId15"/>
    <p:sldId id="288" r:id="rId16"/>
    <p:sldId id="287" r:id="rId17"/>
    <p:sldId id="411" r:id="rId18"/>
    <p:sldId id="289" r:id="rId19"/>
    <p:sldId id="257" r:id="rId20"/>
    <p:sldId id="364" r:id="rId21"/>
    <p:sldId id="363" r:id="rId22"/>
    <p:sldId id="303" r:id="rId23"/>
    <p:sldId id="304" r:id="rId24"/>
    <p:sldId id="305" r:id="rId25"/>
    <p:sldId id="312" r:id="rId26"/>
    <p:sldId id="306" r:id="rId27"/>
    <p:sldId id="360" r:id="rId28"/>
    <p:sldId id="262" r:id="rId29"/>
    <p:sldId id="308" r:id="rId30"/>
    <p:sldId id="309" r:id="rId31"/>
    <p:sldId id="310" r:id="rId32"/>
    <p:sldId id="311" r:id="rId33"/>
    <p:sldId id="392" r:id="rId34"/>
    <p:sldId id="391" r:id="rId35"/>
    <p:sldId id="393" r:id="rId36"/>
    <p:sldId id="263" r:id="rId37"/>
    <p:sldId id="313" r:id="rId38"/>
    <p:sldId id="314" r:id="rId39"/>
    <p:sldId id="290" r:id="rId40"/>
    <p:sldId id="291" r:id="rId41"/>
    <p:sldId id="292" r:id="rId42"/>
    <p:sldId id="365" r:id="rId43"/>
    <p:sldId id="324" r:id="rId44"/>
    <p:sldId id="414" r:id="rId45"/>
    <p:sldId id="293" r:id="rId46"/>
    <p:sldId id="294" r:id="rId47"/>
    <p:sldId id="315" r:id="rId48"/>
    <p:sldId id="316" r:id="rId49"/>
    <p:sldId id="325" r:id="rId50"/>
    <p:sldId id="326" r:id="rId51"/>
    <p:sldId id="327" r:id="rId52"/>
    <p:sldId id="328" r:id="rId53"/>
    <p:sldId id="320" r:id="rId54"/>
    <p:sldId id="368" r:id="rId55"/>
    <p:sldId id="369" r:id="rId56"/>
    <p:sldId id="370" r:id="rId57"/>
    <p:sldId id="362" r:id="rId58"/>
    <p:sldId id="361" r:id="rId59"/>
    <p:sldId id="321" r:id="rId60"/>
    <p:sldId id="329" r:id="rId61"/>
    <p:sldId id="268" r:id="rId62"/>
    <p:sldId id="318" r:id="rId63"/>
    <p:sldId id="319" r:id="rId64"/>
    <p:sldId id="394" r:id="rId65"/>
    <p:sldId id="332" r:id="rId66"/>
    <p:sldId id="300" r:id="rId67"/>
    <p:sldId id="371" r:id="rId68"/>
    <p:sldId id="372" r:id="rId69"/>
    <p:sldId id="301" r:id="rId70"/>
    <p:sldId id="330" r:id="rId71"/>
    <p:sldId id="331" r:id="rId72"/>
    <p:sldId id="299" r:id="rId73"/>
    <p:sldId id="415" r:id="rId74"/>
    <p:sldId id="333" r:id="rId75"/>
    <p:sldId id="342" r:id="rId76"/>
    <p:sldId id="334" r:id="rId77"/>
    <p:sldId id="336" r:id="rId78"/>
    <p:sldId id="337" r:id="rId79"/>
    <p:sldId id="343" r:id="rId80"/>
    <p:sldId id="338" r:id="rId81"/>
    <p:sldId id="344" r:id="rId82"/>
    <p:sldId id="345" r:id="rId83"/>
    <p:sldId id="341" r:id="rId84"/>
    <p:sldId id="346" r:id="rId85"/>
    <p:sldId id="395" r:id="rId86"/>
    <p:sldId id="366" r:id="rId87"/>
    <p:sldId id="367" r:id="rId88"/>
    <p:sldId id="302" r:id="rId89"/>
    <p:sldId id="347" r:id="rId90"/>
    <p:sldId id="348" r:id="rId91"/>
    <p:sldId id="349" r:id="rId92"/>
    <p:sldId id="351" r:id="rId93"/>
    <p:sldId id="350" r:id="rId94"/>
    <p:sldId id="352" r:id="rId95"/>
    <p:sldId id="384" r:id="rId96"/>
    <p:sldId id="396" r:id="rId97"/>
    <p:sldId id="397" r:id="rId98"/>
    <p:sldId id="373" r:id="rId99"/>
    <p:sldId id="374" r:id="rId100"/>
    <p:sldId id="375" r:id="rId101"/>
    <p:sldId id="376" r:id="rId102"/>
    <p:sldId id="412" r:id="rId103"/>
    <p:sldId id="377" r:id="rId104"/>
    <p:sldId id="382" r:id="rId105"/>
    <p:sldId id="383" r:id="rId106"/>
    <p:sldId id="385" r:id="rId107"/>
    <p:sldId id="386" r:id="rId108"/>
    <p:sldId id="387" r:id="rId109"/>
    <p:sldId id="380" r:id="rId110"/>
    <p:sldId id="381" r:id="rId111"/>
    <p:sldId id="379" r:id="rId112"/>
    <p:sldId id="398" r:id="rId113"/>
    <p:sldId id="399" r:id="rId114"/>
    <p:sldId id="400" r:id="rId115"/>
    <p:sldId id="401" r:id="rId116"/>
    <p:sldId id="266" r:id="rId117"/>
    <p:sldId id="322" r:id="rId118"/>
    <p:sldId id="406" r:id="rId119"/>
    <p:sldId id="277" r:id="rId120"/>
    <p:sldId id="323" r:id="rId121"/>
    <p:sldId id="267" r:id="rId122"/>
    <p:sldId id="353" r:id="rId123"/>
    <p:sldId id="354" r:id="rId124"/>
    <p:sldId id="355" r:id="rId125"/>
    <p:sldId id="357" r:id="rId126"/>
    <p:sldId id="388" r:id="rId127"/>
    <p:sldId id="390" r:id="rId128"/>
    <p:sldId id="407" r:id="rId129"/>
    <p:sldId id="408" r:id="rId130"/>
    <p:sldId id="409" r:id="rId131"/>
    <p:sldId id="358" r:id="rId132"/>
    <p:sldId id="359" r:id="rId133"/>
    <p:sldId id="413" r:id="rId134"/>
    <p:sldId id="410"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35" autoAdjust="0"/>
  </p:normalViewPr>
  <p:slideViewPr>
    <p:cSldViewPr snapToGrid="0">
      <p:cViewPr varScale="1">
        <p:scale>
          <a:sx n="69" d="100"/>
          <a:sy n="69" d="100"/>
        </p:scale>
        <p:origin x="-119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BDE6D-E714-4A9F-B954-96E6324D14FA}" type="datetimeFigureOut">
              <a:rPr lang="en-US" smtClean="0"/>
              <a:t>2/18/2014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DC56B6-7B66-4BFB-92CD-E0D77983E46D}" type="slidenum">
              <a:rPr lang="en-US" smtClean="0"/>
              <a:t>‹#›</a:t>
            </a:fld>
            <a:endParaRPr lang="en-US"/>
          </a:p>
        </p:txBody>
      </p:sp>
    </p:spTree>
    <p:extLst>
      <p:ext uri="{BB962C8B-B14F-4D97-AF65-F5344CB8AC3E}">
        <p14:creationId xmlns:p14="http://schemas.microsoft.com/office/powerpoint/2010/main" val="2387400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en.wikipedia.org/wiki/Armenian_alphabet" TargetMode="External"/><Relationship Id="rId13" Type="http://schemas.openxmlformats.org/officeDocument/2006/relationships/hyperlink" Target="http://en.wikipedia.org/wiki/Mapping_of_Unicode_character_planes" TargetMode="External"/><Relationship Id="rId3" Type="http://schemas.openxmlformats.org/officeDocument/2006/relationships/hyperlink" Target="http://en.wikipedia.org/wiki/Latin_alphabet" TargetMode="External"/><Relationship Id="rId7" Type="http://schemas.openxmlformats.org/officeDocument/2006/relationships/hyperlink" Target="http://en.wikipedia.org/wiki/Coptic_alphabet" TargetMode="External"/><Relationship Id="rId12" Type="http://schemas.openxmlformats.org/officeDocument/2006/relationships/hyperlink" Target="http://en.wikipedia.org/wiki/T%C4%81na"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en.wikipedia.org/wiki/Cyrillic_alphabet" TargetMode="External"/><Relationship Id="rId11" Type="http://schemas.openxmlformats.org/officeDocument/2006/relationships/hyperlink" Target="http://en.wikipedia.org/wiki/Syriac_alphabet" TargetMode="External"/><Relationship Id="rId5" Type="http://schemas.openxmlformats.org/officeDocument/2006/relationships/hyperlink" Target="http://en.wikipedia.org/wiki/Greek_alphabet" TargetMode="External"/><Relationship Id="rId15" Type="http://schemas.openxmlformats.org/officeDocument/2006/relationships/hyperlink" Target="http://en.wikipedia.org/wiki/CJK_characters" TargetMode="External"/><Relationship Id="rId10" Type="http://schemas.openxmlformats.org/officeDocument/2006/relationships/hyperlink" Target="http://en.wikipedia.org/wiki/Arabic_alphabet" TargetMode="External"/><Relationship Id="rId4" Type="http://schemas.openxmlformats.org/officeDocument/2006/relationships/hyperlink" Target="http://en.wikipedia.org/wiki/Diacritic" TargetMode="External"/><Relationship Id="rId9" Type="http://schemas.openxmlformats.org/officeDocument/2006/relationships/hyperlink" Target="http://en.wikipedia.org/wiki/Hebrew_alphabet" TargetMode="External"/><Relationship Id="rId14" Type="http://schemas.openxmlformats.org/officeDocument/2006/relationships/hyperlink" Target="http://en.wikipedia.org/wiki/Mapping_of_Unicode_character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taken from David Reed, “A Balanced Introduction to Computer Science”, 3</a:t>
            </a:r>
            <a:r>
              <a:rPr lang="en-US" baseline="30000" dirty="0" smtClean="0"/>
              <a:t>rd</a:t>
            </a:r>
            <a:r>
              <a:rPr lang="en-US" dirty="0" smtClean="0"/>
              <a:t> Edition, page216.</a:t>
            </a:r>
          </a:p>
          <a:p>
            <a:r>
              <a:rPr lang="en-US" dirty="0" smtClean="0"/>
              <a:t>Steps: http://www.co.marshall.ia.us/zenphoto/conservation/TB+4+-+Trail+Steps.jpg.php </a:t>
            </a:r>
          </a:p>
          <a:p>
            <a:r>
              <a:rPr lang="en-US" dirty="0" smtClean="0"/>
              <a:t>Trail: http://cookjmex.blogspot.com/2009_04_01_archive.html </a:t>
            </a:r>
          </a:p>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3</a:t>
            </a:fld>
            <a:endParaRPr lang="en-US"/>
          </a:p>
        </p:txBody>
      </p:sp>
    </p:spTree>
    <p:extLst>
      <p:ext uri="{BB962C8B-B14F-4D97-AF65-F5344CB8AC3E}">
        <p14:creationId xmlns:p14="http://schemas.microsoft.com/office/powerpoint/2010/main" val="315130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Candelabra vs Edison, , even when new things are introduced, they must conform.</a:t>
            </a:r>
          </a:p>
          <a:p>
            <a:endParaRPr lang="en-US" dirty="0" smtClean="0"/>
          </a:p>
          <a:p>
            <a:r>
              <a:rPr lang="en-US" dirty="0" smtClean="0"/>
              <a:t>http://www.lightbulbmarket.com/product/048702_40-Watt-BA9-Philips-DuraMax-Clear-Long-Life-Bent-Tip-Candelabra-Bulb</a:t>
            </a:r>
          </a:p>
          <a:p>
            <a:r>
              <a:rPr lang="en-US" dirty="0" smtClean="0"/>
              <a:t>http://stuartmillerdesign.co.uk/Other%20Services/otherservices.htm</a:t>
            </a:r>
          </a:p>
          <a:p>
            <a:r>
              <a:rPr lang="en-US" dirty="0" smtClean="0"/>
              <a:t>http://www.seanpaune.com/2007/06/17/compact-fluorescent-light-bulb/</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13</a:t>
            </a:fld>
            <a:endParaRPr lang="en-US"/>
          </a:p>
        </p:txBody>
      </p:sp>
    </p:spTree>
    <p:extLst>
      <p:ext uri="{BB962C8B-B14F-4D97-AF65-F5344CB8AC3E}">
        <p14:creationId xmlns:p14="http://schemas.microsoft.com/office/powerpoint/2010/main" val="393395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http://www.iecee.org/whatsnew/archives/whatsnew_2004.html</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14</a:t>
            </a:fld>
            <a:endParaRPr lang="en-US"/>
          </a:p>
        </p:txBody>
      </p:sp>
    </p:spTree>
    <p:extLst>
      <p:ext uri="{BB962C8B-B14F-4D97-AF65-F5344CB8AC3E}">
        <p14:creationId xmlns:p14="http://schemas.microsoft.com/office/powerpoint/2010/main" val="201715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http://www.jbhifionline.com.au/dvd/dvd-genres/tv/doc-martin-collection-7-dvd-set/373019</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15</a:t>
            </a:fld>
            <a:endParaRPr lang="en-US"/>
          </a:p>
        </p:txBody>
      </p:sp>
    </p:spTree>
    <p:extLst>
      <p:ext uri="{BB962C8B-B14F-4D97-AF65-F5344CB8AC3E}">
        <p14:creationId xmlns:p14="http://schemas.microsoft.com/office/powerpoint/2010/main" val="201715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 codes intended to make it hard for things</a:t>
            </a:r>
            <a:r>
              <a:rPr lang="en-US" baseline="0" dirty="0" smtClean="0"/>
              <a:t> to be universal</a:t>
            </a:r>
          </a:p>
          <a:p>
            <a:r>
              <a:rPr lang="en-US" dirty="0" smtClean="0"/>
              <a:t>http://en.wikipedia.org/wiki/DVD_region_code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16</a:t>
            </a:fld>
            <a:endParaRPr lang="en-US"/>
          </a:p>
        </p:txBody>
      </p:sp>
    </p:spTree>
    <p:extLst>
      <p:ext uri="{BB962C8B-B14F-4D97-AF65-F5344CB8AC3E}">
        <p14:creationId xmlns:p14="http://schemas.microsoft.com/office/powerpoint/2010/main" val="201715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this article to see how complicated</a:t>
            </a:r>
            <a:r>
              <a:rPr lang="en-US" baseline="0" dirty="0" smtClean="0"/>
              <a:t> the tire size situation is.</a:t>
            </a:r>
          </a:p>
          <a:p>
            <a:r>
              <a:rPr lang="en-US" baseline="0" smtClean="0"/>
              <a:t>Image: http://blogs.villagevoice.com/dailymusto/2010/11/my_rules_for_bi.php </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17</a:t>
            </a:fld>
            <a:endParaRPr lang="en-US"/>
          </a:p>
        </p:txBody>
      </p:sp>
    </p:spTree>
    <p:extLst>
      <p:ext uri="{BB962C8B-B14F-4D97-AF65-F5344CB8AC3E}">
        <p14:creationId xmlns:p14="http://schemas.microsoft.com/office/powerpoint/2010/main" val="106167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EDSAC</a:t>
            </a:r>
            <a:r>
              <a:rPr lang="en-US" baseline="0" dirty="0" smtClean="0"/>
              <a:t> had 18 bits but the first one wasn’t usable</a:t>
            </a:r>
          </a:p>
          <a:p>
            <a:r>
              <a:rPr lang="en-US" baseline="0" dirty="0" smtClean="0"/>
              <a:t>CSIRAC - Australian</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18</a:t>
            </a:fld>
            <a:endParaRPr lang="en-US"/>
          </a:p>
        </p:txBody>
      </p:sp>
    </p:spTree>
    <p:extLst>
      <p:ext uri="{BB962C8B-B14F-4D97-AF65-F5344CB8AC3E}">
        <p14:creationId xmlns:p14="http://schemas.microsoft.com/office/powerpoint/2010/main" val="722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about the range issue.  Then run it. It works at least up to 10000.</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20</a:t>
            </a:fld>
            <a:endParaRPr lang="en-US"/>
          </a:p>
        </p:txBody>
      </p:sp>
    </p:spTree>
    <p:extLst>
      <p:ext uri="{BB962C8B-B14F-4D97-AF65-F5344CB8AC3E}">
        <p14:creationId xmlns:p14="http://schemas.microsoft.com/office/powerpoint/2010/main" val="397545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you have to tell me how many bits.  Then use</a:t>
            </a:r>
            <a:r>
              <a:rPr lang="en-US" baseline="0" dirty="0" smtClean="0"/>
              <a:t> leading 0’s as necessary.</a:t>
            </a:r>
          </a:p>
          <a:p>
            <a:r>
              <a:rPr lang="en-US" dirty="0" smtClean="0"/>
              <a:t>Point out that now addition and subtraction just work.</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23</a:t>
            </a:fld>
            <a:endParaRPr lang="en-US"/>
          </a:p>
        </p:txBody>
      </p:sp>
    </p:spTree>
    <p:extLst>
      <p:ext uri="{BB962C8B-B14F-4D97-AF65-F5344CB8AC3E}">
        <p14:creationId xmlns:p14="http://schemas.microsoft.com/office/powerpoint/2010/main" val="4280260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Python implements long integers.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25</a:t>
            </a:fld>
            <a:endParaRPr lang="en-US"/>
          </a:p>
        </p:txBody>
      </p:sp>
    </p:spTree>
    <p:extLst>
      <p:ext uri="{BB962C8B-B14F-4D97-AF65-F5344CB8AC3E}">
        <p14:creationId xmlns:p14="http://schemas.microsoft.com/office/powerpoint/2010/main" val="3990799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Sort of like counting cents instead of dollars.  But we want</a:t>
            </a:r>
            <a:r>
              <a:rPr lang="en-US" baseline="0" dirty="0" smtClean="0"/>
              <a:t> a more general solution.</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26</a:t>
            </a:fld>
            <a:endParaRPr lang="en-US"/>
          </a:p>
        </p:txBody>
      </p:sp>
    </p:spTree>
    <p:extLst>
      <p:ext uri="{BB962C8B-B14F-4D97-AF65-F5344CB8AC3E}">
        <p14:creationId xmlns:p14="http://schemas.microsoft.com/office/powerpoint/2010/main" val="239130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a:t>
            </a:r>
            <a:r>
              <a:rPr lang="en-US" baseline="0" dirty="0" smtClean="0"/>
              <a:t> hard to get right, jiggle, can’t store.</a:t>
            </a:r>
          </a:p>
          <a:p>
            <a:r>
              <a:rPr lang="en-US" dirty="0" smtClean="0"/>
              <a:t>Old radio: http://sellingtobigcompanies.blogs.com/selling/podcasts/ </a:t>
            </a:r>
          </a:p>
          <a:p>
            <a:r>
              <a:rPr lang="en-US" dirty="0" smtClean="0"/>
              <a:t>Sony: http://www.dlp108.com/theater-systems/sony-xdrf1hd-high-fidelity-amfm-hd-radio-tuner.html  </a:t>
            </a:r>
          </a:p>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4</a:t>
            </a:fld>
            <a:endParaRPr lang="en-US"/>
          </a:p>
        </p:txBody>
      </p:sp>
    </p:spTree>
    <p:extLst>
      <p:ext uri="{BB962C8B-B14F-4D97-AF65-F5344CB8AC3E}">
        <p14:creationId xmlns:p14="http://schemas.microsoft.com/office/powerpoint/2010/main" val="3151303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Sort of like counting cents instead of dollars.  But we want</a:t>
            </a:r>
            <a:r>
              <a:rPr lang="en-US" baseline="0" smtClean="0"/>
              <a:t> a more general solution.</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27</a:t>
            </a:fld>
            <a:endParaRPr lang="en-US"/>
          </a:p>
        </p:txBody>
      </p:sp>
    </p:spTree>
    <p:extLst>
      <p:ext uri="{BB962C8B-B14F-4D97-AF65-F5344CB8AC3E}">
        <p14:creationId xmlns:p14="http://schemas.microsoft.com/office/powerpoint/2010/main" val="2391304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solve</a:t>
            </a:r>
            <a:r>
              <a:rPr lang="en-US" baseline="0" dirty="0" smtClean="0"/>
              <a:t> both the fractions and the very large numbers problem in the same way.</a:t>
            </a:r>
          </a:p>
          <a:p>
            <a:r>
              <a:rPr lang="en-US" baseline="0" dirty="0" smtClean="0"/>
              <a:t>Go to IDLE and play.  You won’t get floats until you divide.</a:t>
            </a:r>
          </a:p>
          <a:p>
            <a:r>
              <a:rPr lang="en-US" baseline="0" dirty="0" smtClean="0"/>
              <a:t>Tell them that binary works the same way.</a:t>
            </a:r>
          </a:p>
          <a:p>
            <a:r>
              <a:rPr lang="en-US" baseline="0" dirty="0" smtClean="0"/>
              <a:t>In IDLE, import math.  Then do sqrt(10).  Multiply by 100000000.  Then again.</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28</a:t>
            </a:fld>
            <a:endParaRPr lang="en-US"/>
          </a:p>
        </p:txBody>
      </p:sp>
    </p:spTree>
    <p:extLst>
      <p:ext uri="{BB962C8B-B14F-4D97-AF65-F5344CB8AC3E}">
        <p14:creationId xmlns:p14="http://schemas.microsoft.com/office/powerpoint/2010/main" val="640371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solve</a:t>
            </a:r>
            <a:r>
              <a:rPr lang="en-US" baseline="0" dirty="0" smtClean="0"/>
              <a:t> both the fractions and the very large numbers problem in the same way.</a:t>
            </a:r>
          </a:p>
          <a:p>
            <a:r>
              <a:rPr lang="en-US" baseline="0" dirty="0" smtClean="0"/>
              <a:t>Go to IDLE and play.  You won’t get floats until you divide.</a:t>
            </a:r>
          </a:p>
          <a:p>
            <a:r>
              <a:rPr lang="en-US" baseline="0" dirty="0" smtClean="0"/>
              <a:t>Tell them that binary works the same way.</a:t>
            </a:r>
          </a:p>
          <a:p>
            <a:r>
              <a:rPr lang="en-US" baseline="0" dirty="0" smtClean="0"/>
              <a:t>In IDLE, import math.  Then do sqrt(10).  Multiply by 100000000.  Then again.</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29</a:t>
            </a:fld>
            <a:endParaRPr lang="en-US"/>
          </a:p>
        </p:txBody>
      </p:sp>
    </p:spTree>
    <p:extLst>
      <p:ext uri="{BB962C8B-B14F-4D97-AF65-F5344CB8AC3E}">
        <p14:creationId xmlns:p14="http://schemas.microsoft.com/office/powerpoint/2010/main" val="640371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solve</a:t>
            </a:r>
            <a:r>
              <a:rPr lang="en-US" baseline="0" dirty="0" smtClean="0"/>
              <a:t> both the fractions and the very large numbers problem in the same way.</a:t>
            </a:r>
          </a:p>
          <a:p>
            <a:r>
              <a:rPr lang="en-US" baseline="0" dirty="0" smtClean="0"/>
              <a:t>Go to IDLE and play.  You won’t get floats until you divide.</a:t>
            </a:r>
          </a:p>
          <a:p>
            <a:r>
              <a:rPr lang="en-US" baseline="0" dirty="0" smtClean="0"/>
              <a:t>Tell them that binary works the same way.</a:t>
            </a:r>
          </a:p>
          <a:p>
            <a:r>
              <a:rPr lang="en-US" baseline="0" dirty="0" smtClean="0"/>
              <a:t>In IDLE, import math.  Then do sqrt(10).  Multiply by 100000000.  Then again.</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30</a:t>
            </a:fld>
            <a:endParaRPr lang="en-US"/>
          </a:p>
        </p:txBody>
      </p:sp>
    </p:spTree>
    <p:extLst>
      <p:ext uri="{BB962C8B-B14F-4D97-AF65-F5344CB8AC3E}">
        <p14:creationId xmlns:p14="http://schemas.microsoft.com/office/powerpoint/2010/main" val="640371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solve</a:t>
            </a:r>
            <a:r>
              <a:rPr lang="en-US" baseline="0" dirty="0" smtClean="0"/>
              <a:t> both the fractions and the very large numbers problem in the same way.</a:t>
            </a:r>
          </a:p>
          <a:p>
            <a:r>
              <a:rPr lang="en-US" baseline="0" dirty="0" smtClean="0"/>
              <a:t>Go to IDLE and play.  You won’t get floats until you divide.</a:t>
            </a:r>
          </a:p>
          <a:p>
            <a:r>
              <a:rPr lang="en-US" baseline="0" dirty="0" smtClean="0"/>
              <a:t>Tell them that binary works the same way.</a:t>
            </a:r>
          </a:p>
          <a:p>
            <a:r>
              <a:rPr lang="en-US" baseline="0" dirty="0" smtClean="0"/>
              <a:t>In IDLE, import math.  Then do sqrt(10).  Multiply by 100000000.  Then again.</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31</a:t>
            </a:fld>
            <a:endParaRPr lang="en-US"/>
          </a:p>
        </p:txBody>
      </p:sp>
    </p:spTree>
    <p:extLst>
      <p:ext uri="{BB962C8B-B14F-4D97-AF65-F5344CB8AC3E}">
        <p14:creationId xmlns:p14="http://schemas.microsoft.com/office/powerpoint/2010/main" val="64037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solve</a:t>
            </a:r>
            <a:r>
              <a:rPr lang="en-US" baseline="0" dirty="0" smtClean="0"/>
              <a:t> both the fractions and the very large numbers problem in the same way.</a:t>
            </a:r>
          </a:p>
          <a:p>
            <a:r>
              <a:rPr lang="en-US" baseline="0" dirty="0" smtClean="0"/>
              <a:t>Go to IDLE and play.  You won’t get floats until you divide.</a:t>
            </a:r>
          </a:p>
          <a:p>
            <a:r>
              <a:rPr lang="en-US" baseline="0" dirty="0" smtClean="0"/>
              <a:t>Tell them that binary works the same way.</a:t>
            </a:r>
          </a:p>
          <a:p>
            <a:r>
              <a:rPr lang="en-US" baseline="0" dirty="0" smtClean="0"/>
              <a:t>In IDLE, import math.  Then do sqrt(10).  Multiply by 100000000.  Then again.</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32</a:t>
            </a:fld>
            <a:endParaRPr lang="en-US"/>
          </a:p>
        </p:txBody>
      </p:sp>
    </p:spTree>
    <p:extLst>
      <p:ext uri="{BB962C8B-B14F-4D97-AF65-F5344CB8AC3E}">
        <p14:creationId xmlns:p14="http://schemas.microsoft.com/office/powerpoint/2010/main" val="640371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round up all the time, we lose.  If we round down</a:t>
            </a:r>
            <a:r>
              <a:rPr lang="en-US" baseline="0" dirty="0" smtClean="0"/>
              <a:t> all the time, the customer loses.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34</a:t>
            </a:fld>
            <a:endParaRPr lang="en-US"/>
          </a:p>
        </p:txBody>
      </p:sp>
    </p:spTree>
    <p:extLst>
      <p:ext uri="{BB962C8B-B14F-4D97-AF65-F5344CB8AC3E}">
        <p14:creationId xmlns:p14="http://schemas.microsoft.com/office/powerpoint/2010/main" val="3579884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is that a lot of very thin slices</a:t>
            </a:r>
            <a:r>
              <a:rPr lang="en-US" baseline="0" dirty="0" smtClean="0"/>
              <a:t> add up to real money.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35</a:t>
            </a:fld>
            <a:endParaRPr lang="en-US"/>
          </a:p>
        </p:txBody>
      </p:sp>
    </p:spTree>
    <p:extLst>
      <p:ext uri="{BB962C8B-B14F-4D97-AF65-F5344CB8AC3E}">
        <p14:creationId xmlns:p14="http://schemas.microsoft.com/office/powerpoint/2010/main" val="1959347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A2043-81CA-41F9-A69A-ED2AF7714585}" type="slidenum">
              <a:rPr lang="en-US"/>
              <a:pPr/>
              <a:t>40</a:t>
            </a:fld>
            <a:endParaRPr 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US" dirty="0"/>
              <a:t>http://www.asciitable.com</a:t>
            </a:r>
            <a:r>
              <a:rPr lang="en-US" dirty="0" smtClean="0"/>
              <a:t>/  Note that</a:t>
            </a:r>
            <a:r>
              <a:rPr lang="en-US" baseline="0" dirty="0" smtClean="0"/>
              <a:t> most of the control codes are obsolete now.</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Octal 40 to all the letters (but not the punctuation).  Show how to do it in Python.  If </a:t>
            </a:r>
            <a:r>
              <a:rPr lang="en-US" dirty="0" err="1" smtClean="0"/>
              <a:t>st</a:t>
            </a:r>
            <a:r>
              <a:rPr lang="en-US" dirty="0" smtClean="0"/>
              <a:t> has a string, then use </a:t>
            </a:r>
            <a:r>
              <a:rPr lang="en-US" dirty="0" err="1" smtClean="0"/>
              <a:t>st.upper</a:t>
            </a:r>
            <a:r>
              <a:rPr lang="en-US" dirty="0" smtClean="0"/>
              <a:t>().</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43</a:t>
            </a:fld>
            <a:endParaRPr lang="en-US"/>
          </a:p>
        </p:txBody>
      </p:sp>
    </p:spTree>
    <p:extLst>
      <p:ext uri="{BB962C8B-B14F-4D97-AF65-F5344CB8AC3E}">
        <p14:creationId xmlns:p14="http://schemas.microsoft.com/office/powerpoint/2010/main" val="103945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a:t>
            </a:r>
            <a:r>
              <a:rPr lang="en-US" baseline="0" dirty="0" smtClean="0"/>
              <a:t> hard to get right, jiggle, can’t store.</a:t>
            </a:r>
          </a:p>
          <a:p>
            <a:r>
              <a:rPr lang="en-US" dirty="0" smtClean="0"/>
              <a:t>Old radio: http://sellingtobigcompanies.blogs.com/selling/podcasts/ </a:t>
            </a:r>
          </a:p>
          <a:p>
            <a:r>
              <a:rPr lang="en-US" smtClean="0"/>
              <a:t>Sony: http://www.dlp108.com/theater-systems/sony-xdrf1hd-high-fidelity-amfm-hd-radio-tuner.html  </a:t>
            </a:r>
          </a:p>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5</a:t>
            </a:fld>
            <a:endParaRPr lang="en-US"/>
          </a:p>
        </p:txBody>
      </p:sp>
    </p:spTree>
    <p:extLst>
      <p:ext uri="{BB962C8B-B14F-4D97-AF65-F5344CB8AC3E}">
        <p14:creationId xmlns:p14="http://schemas.microsoft.com/office/powerpoint/2010/main" val="3151303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1C94F1-FE85-4906-9456-64F6832AD6BA}" type="slidenum">
              <a:rPr lang="en-US"/>
              <a:pPr/>
              <a:t>45</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r>
              <a:rPr lang="en-US" dirty="0"/>
              <a:t>Chinese string means “simple writing”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614C1E-3D9C-444C-9FE1-60D16A43B184}" type="slidenum">
              <a:rPr lang="en-US"/>
              <a:pPr/>
              <a:t>46</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a:t>Chinese string means “simple writing”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614C1E-3D9C-444C-9FE1-60D16A43B184}" type="slidenum">
              <a:rPr lang="en-US"/>
              <a:pPr/>
              <a:t>47</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614C1E-3D9C-444C-9FE1-60D16A43B184}" type="slidenum">
              <a:rPr lang="en-US"/>
              <a:pPr/>
              <a:t>48</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dirty="0" smtClean="0"/>
              <a:t>Good summary</a:t>
            </a:r>
            <a:r>
              <a:rPr lang="en-US" baseline="0" dirty="0" smtClean="0"/>
              <a:t> of history of character encodings: http://coding.smashingmagazine.com/2012/06/06/all-about-unicode-utf8-character-sets/</a:t>
            </a:r>
          </a:p>
          <a:p>
            <a:r>
              <a:rPr lang="en-US" dirty="0" smtClean="0"/>
              <a:t>Why not just do them in order using 4 bytes</a:t>
            </a:r>
            <a:r>
              <a:rPr lang="en-US" baseline="0" dirty="0" smtClean="0"/>
              <a:t> each?  Because then standard Roman alphabet takes 4 times the space it takes in ASCII.</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list of 500 most common words in English</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49</a:t>
            </a:fld>
            <a:endParaRPr lang="en-US"/>
          </a:p>
        </p:txBody>
      </p:sp>
    </p:spTree>
    <p:extLst>
      <p:ext uri="{BB962C8B-B14F-4D97-AF65-F5344CB8AC3E}">
        <p14:creationId xmlns:p14="http://schemas.microsoft.com/office/powerpoint/2010/main" val="183027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http://homepage.ntlworld.com/dmitrismirnov/MorseMusic.html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50</a:t>
            </a:fld>
            <a:endParaRPr lang="en-US"/>
          </a:p>
        </p:txBody>
      </p:sp>
    </p:spTree>
    <p:extLst>
      <p:ext uri="{BB962C8B-B14F-4D97-AF65-F5344CB8AC3E}">
        <p14:creationId xmlns:p14="http://schemas.microsoft.com/office/powerpoint/2010/main" val="2729650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Tradeoff: how much space do</a:t>
            </a:r>
            <a:r>
              <a:rPr lang="en-US" baseline="0" dirty="0" smtClean="0"/>
              <a:t> we save vs time to decode?  Also, is error checking harder?</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51</a:t>
            </a:fld>
            <a:endParaRPr lang="en-US"/>
          </a:p>
        </p:txBody>
      </p:sp>
    </p:spTree>
    <p:extLst>
      <p:ext uri="{BB962C8B-B14F-4D97-AF65-F5344CB8AC3E}">
        <p14:creationId xmlns:p14="http://schemas.microsoft.com/office/powerpoint/2010/main" val="2357712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first 128 characters (US-ASCII) need one byte. The next 1,920 characters need two bytes to encode. This includes </a:t>
            </a:r>
            <a:r>
              <a:rPr lang="en-US" dirty="0" smtClean="0">
                <a:hlinkClick r:id="rId3" tooltip="Latin &#10;alphabet"/>
              </a:rPr>
              <a:t>Latin</a:t>
            </a:r>
            <a:r>
              <a:rPr lang="en-US" dirty="0" smtClean="0"/>
              <a:t> letters with </a:t>
            </a:r>
            <a:r>
              <a:rPr lang="en-US" dirty="0" smtClean="0">
                <a:hlinkClick r:id="rId4" tooltip="Diacritic"/>
              </a:rPr>
              <a:t>diacritics</a:t>
            </a:r>
            <a:r>
              <a:rPr lang="en-US" dirty="0" smtClean="0"/>
              <a:t> and characters from the </a:t>
            </a:r>
            <a:r>
              <a:rPr lang="en-US" dirty="0" smtClean="0">
                <a:hlinkClick r:id="rId5" tooltip="Greek &#10;alphabet"/>
              </a:rPr>
              <a:t>Greek</a:t>
            </a:r>
            <a:r>
              <a:rPr lang="en-US" dirty="0" smtClean="0"/>
              <a:t>, </a:t>
            </a:r>
            <a:r>
              <a:rPr lang="en-US" dirty="0" smtClean="0">
                <a:hlinkClick r:id="rId6" tooltip="Cyrillic &#10;alphabet"/>
              </a:rPr>
              <a:t>Cyrillic</a:t>
            </a:r>
            <a:r>
              <a:rPr lang="en-US" dirty="0" smtClean="0"/>
              <a:t>, </a:t>
            </a:r>
            <a:r>
              <a:rPr lang="en-US" dirty="0" smtClean="0">
                <a:hlinkClick r:id="rId7" tooltip="Coptic &#10;alphabet"/>
              </a:rPr>
              <a:t>Coptic</a:t>
            </a:r>
            <a:r>
              <a:rPr lang="en-US" dirty="0" smtClean="0"/>
              <a:t>, </a:t>
            </a:r>
            <a:r>
              <a:rPr lang="en-US" dirty="0" smtClean="0">
                <a:hlinkClick r:id="rId8" tooltip="Armenian &#10;alphabet"/>
              </a:rPr>
              <a:t>Armenian</a:t>
            </a:r>
            <a:r>
              <a:rPr lang="en-US" dirty="0" smtClean="0"/>
              <a:t>, </a:t>
            </a:r>
            <a:r>
              <a:rPr lang="en-US" dirty="0" smtClean="0">
                <a:hlinkClick r:id="rId9" tooltip="Hebrew &#10;alphabet"/>
              </a:rPr>
              <a:t>Hebrew</a:t>
            </a:r>
            <a:r>
              <a:rPr lang="en-US" dirty="0" smtClean="0"/>
              <a:t>, </a:t>
            </a:r>
            <a:r>
              <a:rPr lang="en-US" dirty="0" smtClean="0">
                <a:hlinkClick r:id="rId10" tooltip="Arabic &#10;alphabet"/>
              </a:rPr>
              <a:t>Arabic</a:t>
            </a:r>
            <a:r>
              <a:rPr lang="en-US" dirty="0" smtClean="0"/>
              <a:t>, </a:t>
            </a:r>
            <a:r>
              <a:rPr lang="en-US" dirty="0" smtClean="0">
                <a:hlinkClick r:id="rId11" tooltip="Syriac &#10;alphabet"/>
              </a:rPr>
              <a:t>Syriac</a:t>
            </a:r>
            <a:r>
              <a:rPr lang="en-US" dirty="0" smtClean="0"/>
              <a:t> and </a:t>
            </a:r>
            <a:r>
              <a:rPr lang="en-US" dirty="0" smtClean="0">
                <a:hlinkClick r:id="rId12" tooltip="Tāna"/>
              </a:rPr>
              <a:t>Tāna</a:t>
            </a:r>
            <a:r>
              <a:rPr lang="en-US" dirty="0" smtClean="0"/>
              <a:t> alphabets. Three bytes are needed for the rest of the </a:t>
            </a:r>
            <a:r>
              <a:rPr lang="en-US" dirty="0" smtClean="0">
                <a:hlinkClick r:id="rId13" tooltip="Mapping of Unicode character planes"/>
              </a:rPr>
              <a:t>Basic Multilingual Plane</a:t>
            </a:r>
            <a:r>
              <a:rPr lang="en-US" dirty="0" smtClean="0"/>
              <a:t> (which contains virtually all characters in common use). Four bytes are needed for characters in the </a:t>
            </a:r>
            <a:r>
              <a:rPr lang="en-US" dirty="0" smtClean="0">
                <a:hlinkClick r:id="rId14" tooltip="Mapping of Unicode characters"/>
              </a:rPr>
              <a:t>other planes of Unicode</a:t>
            </a:r>
            <a:r>
              <a:rPr lang="en-US" dirty="0" smtClean="0"/>
              <a:t>, which include less common </a:t>
            </a:r>
            <a:r>
              <a:rPr lang="en-US" dirty="0" smtClean="0">
                <a:hlinkClick r:id="rId15" tooltip="CJK &#10;characters"/>
              </a:rPr>
              <a:t>CJK characters</a:t>
            </a:r>
            <a:r>
              <a:rPr lang="en-US" dirty="0" smtClean="0"/>
              <a:t> and various historic scripts.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52</a:t>
            </a:fld>
            <a:endParaRPr lang="en-US"/>
          </a:p>
        </p:txBody>
      </p:sp>
    </p:spTree>
    <p:extLst>
      <p:ext uri="{BB962C8B-B14F-4D97-AF65-F5344CB8AC3E}">
        <p14:creationId xmlns:p14="http://schemas.microsoft.com/office/powerpoint/2010/main" val="3468256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keep the text</a:t>
            </a:r>
            <a:r>
              <a:rPr lang="en-US" baseline="0" dirty="0" smtClean="0"/>
              <a:t> in a form that is suitable for all these operations. </a:t>
            </a:r>
          </a:p>
          <a:p>
            <a:r>
              <a:rPr lang="en-US" dirty="0" smtClean="0"/>
              <a:t>But what does a font look like?</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54</a:t>
            </a:fld>
            <a:endParaRPr lang="en-US"/>
          </a:p>
        </p:txBody>
      </p:sp>
    </p:spTree>
    <p:extLst>
      <p:ext uri="{BB962C8B-B14F-4D97-AF65-F5344CB8AC3E}">
        <p14:creationId xmlns:p14="http://schemas.microsoft.com/office/powerpoint/2010/main" val="903285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 we keep the text</a:t>
            </a:r>
            <a:r>
              <a:rPr lang="en-US" baseline="0" smtClean="0"/>
              <a:t> in a form that is suitable for all these operations. </a:t>
            </a:r>
          </a:p>
          <a:p>
            <a:r>
              <a:rPr lang="en-US" smtClean="0"/>
              <a:t>But what does a font look like?</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55</a:t>
            </a:fld>
            <a:endParaRPr lang="en-US"/>
          </a:p>
        </p:txBody>
      </p:sp>
    </p:spTree>
    <p:extLst>
      <p:ext uri="{BB962C8B-B14F-4D97-AF65-F5344CB8AC3E}">
        <p14:creationId xmlns:p14="http://schemas.microsoft.com/office/powerpoint/2010/main" val="90328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http://picasaweb.google.com/lh/photo/wumuAyQZash7tIq_upEDQA</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7</a:t>
            </a:fld>
            <a:endParaRPr lang="en-US"/>
          </a:p>
        </p:txBody>
      </p:sp>
    </p:spTree>
    <p:extLst>
      <p:ext uri="{BB962C8B-B14F-4D97-AF65-F5344CB8AC3E}">
        <p14:creationId xmlns:p14="http://schemas.microsoft.com/office/powerpoint/2010/main" val="953109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 we keep the text</a:t>
            </a:r>
            <a:r>
              <a:rPr lang="en-US" baseline="0" smtClean="0"/>
              <a:t> in a form that is suitable for all these operations. </a:t>
            </a:r>
          </a:p>
          <a:p>
            <a:r>
              <a:rPr lang="en-US" smtClean="0"/>
              <a:t>But what does a font look like?</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56</a:t>
            </a:fld>
            <a:endParaRPr lang="en-US"/>
          </a:p>
        </p:txBody>
      </p:sp>
    </p:spTree>
    <p:extLst>
      <p:ext uri="{BB962C8B-B14F-4D97-AF65-F5344CB8AC3E}">
        <p14:creationId xmlns:p14="http://schemas.microsoft.com/office/powerpoint/2010/main" val="903285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http://mckgyver.pbworks.com/w/page/20654171/Sharkskin_Plastic_Extruder </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57</a:t>
            </a:fld>
            <a:endParaRPr lang="en-US"/>
          </a:p>
        </p:txBody>
      </p:sp>
    </p:spTree>
    <p:extLst>
      <p:ext uri="{BB962C8B-B14F-4D97-AF65-F5344CB8AC3E}">
        <p14:creationId xmlns:p14="http://schemas.microsoft.com/office/powerpoint/2010/main" val="2697972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much better.  But there are still issues of scalability.</a:t>
            </a:r>
          </a:p>
          <a:p>
            <a:r>
              <a:rPr lang="en-US" dirty="0" smtClean="0"/>
              <a:t>http://www.dreamstime.com/royalty-free-stock-photo-lower-case-pixel-font-image6323035</a:t>
            </a:r>
          </a:p>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58</a:t>
            </a:fld>
            <a:endParaRPr lang="en-US"/>
          </a:p>
        </p:txBody>
      </p:sp>
    </p:spTree>
    <p:extLst>
      <p:ext uri="{BB962C8B-B14F-4D97-AF65-F5344CB8AC3E}">
        <p14:creationId xmlns:p14="http://schemas.microsoft.com/office/powerpoint/2010/main" val="2697972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http://en.wikipedia.org/wiki/File:Circle_and_quadratic_bezier.svg   Go to Control Panel and look at them.</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59</a:t>
            </a:fld>
            <a:endParaRPr lang="en-US"/>
          </a:p>
        </p:txBody>
      </p:sp>
    </p:spTree>
    <p:extLst>
      <p:ext uri="{BB962C8B-B14F-4D97-AF65-F5344CB8AC3E}">
        <p14:creationId xmlns:p14="http://schemas.microsoft.com/office/powerpoint/2010/main" val="2365141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There are just lots of bits until there’s a pdf viewer that knows what to do with them.</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61</a:t>
            </a:fld>
            <a:endParaRPr lang="en-US"/>
          </a:p>
        </p:txBody>
      </p:sp>
    </p:spTree>
    <p:extLst>
      <p:ext uri="{BB962C8B-B14F-4D97-AF65-F5344CB8AC3E}">
        <p14:creationId xmlns:p14="http://schemas.microsoft.com/office/powerpoint/2010/main" val="2098176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There are just lots of bits until there’s a pdf viewer that knows what to do with them.</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62</a:t>
            </a:fld>
            <a:endParaRPr lang="en-US"/>
          </a:p>
        </p:txBody>
      </p:sp>
    </p:spTree>
    <p:extLst>
      <p:ext uri="{BB962C8B-B14F-4D97-AF65-F5344CB8AC3E}">
        <p14:creationId xmlns:p14="http://schemas.microsoft.com/office/powerpoint/2010/main" val="2098176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There are just lots of bits until there’s a pdf viewer that knows what to do with them.</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63</a:t>
            </a:fld>
            <a:endParaRPr lang="en-US"/>
          </a:p>
        </p:txBody>
      </p:sp>
    </p:spTree>
    <p:extLst>
      <p:ext uri="{BB962C8B-B14F-4D97-AF65-F5344CB8AC3E}">
        <p14:creationId xmlns:p14="http://schemas.microsoft.com/office/powerpoint/2010/main" val="2098176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Vector works well when the image can be described as a composite of lines and other basic</a:t>
            </a:r>
            <a:r>
              <a:rPr lang="en-US" baseline="0" dirty="0" smtClean="0"/>
              <a:t> shapes.  Easy to render in different colors.  Easy to scale.  But, to display on a bit mapped screen, must be converted to bitmap.  Doesn’t work well for photos, which don’t tend to have regular regions.  Click link to see examples of good vector graphics.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64</a:t>
            </a:fld>
            <a:endParaRPr lang="en-US"/>
          </a:p>
        </p:txBody>
      </p:sp>
    </p:spTree>
    <p:extLst>
      <p:ext uri="{BB962C8B-B14F-4D97-AF65-F5344CB8AC3E}">
        <p14:creationId xmlns:p14="http://schemas.microsoft.com/office/powerpoint/2010/main" val="1019045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http://www.featurepics.com/online/Black-White-Dice-Stacked-Picture398297.aspx</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65</a:t>
            </a:fld>
            <a:endParaRPr lang="en-US"/>
          </a:p>
        </p:txBody>
      </p:sp>
    </p:spTree>
    <p:extLst>
      <p:ext uri="{BB962C8B-B14F-4D97-AF65-F5344CB8AC3E}">
        <p14:creationId xmlns:p14="http://schemas.microsoft.com/office/powerpoint/2010/main" val="3322437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http://lucaskrech.com/blog/index.php/2010/01/22/color-theory-basics-additive-and-subtractive-color-mixing/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69</a:t>
            </a:fld>
            <a:endParaRPr lang="en-US"/>
          </a:p>
        </p:txBody>
      </p:sp>
    </p:spTree>
    <p:extLst>
      <p:ext uri="{BB962C8B-B14F-4D97-AF65-F5344CB8AC3E}">
        <p14:creationId xmlns:p14="http://schemas.microsoft.com/office/powerpoint/2010/main" val="90279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http://www.owlhaven.net/2010/01/05/kitchen-storage-making-the-most-of-space/</a:t>
            </a:r>
          </a:p>
          <a:p>
            <a:r>
              <a:rPr lang="en-US" dirty="0" smtClean="0"/>
              <a:t>http://www.countryliving.com/homes/makeovers/country-kitchen-makeover-0306</a:t>
            </a:r>
          </a:p>
          <a:p>
            <a:r>
              <a:rPr lang="en-US" dirty="0" smtClean="0"/>
              <a:t>http://fiveprime.org/hivemind/Tags/fiestaware</a:t>
            </a:r>
          </a:p>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8</a:t>
            </a:fld>
            <a:endParaRPr lang="en-US"/>
          </a:p>
        </p:txBody>
      </p:sp>
    </p:spTree>
    <p:extLst>
      <p:ext uri="{BB962C8B-B14F-4D97-AF65-F5344CB8AC3E}">
        <p14:creationId xmlns:p14="http://schemas.microsoft.com/office/powerpoint/2010/main" val="39339548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http://jennifergeldard.wordpress.com/2009/05/20/crayons/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70</a:t>
            </a:fld>
            <a:endParaRPr lang="en-US"/>
          </a:p>
        </p:txBody>
      </p:sp>
    </p:spTree>
    <p:extLst>
      <p:ext uri="{BB962C8B-B14F-4D97-AF65-F5344CB8AC3E}">
        <p14:creationId xmlns:p14="http://schemas.microsoft.com/office/powerpoint/2010/main" val="3750753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http://www.theatre-lighting-hire.co.uk/stage_lighting/stage_lighting.php</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71</a:t>
            </a:fld>
            <a:endParaRPr lang="en-US"/>
          </a:p>
        </p:txBody>
      </p:sp>
    </p:spTree>
    <p:extLst>
      <p:ext uri="{BB962C8B-B14F-4D97-AF65-F5344CB8AC3E}">
        <p14:creationId xmlns:p14="http://schemas.microsoft.com/office/powerpoint/2010/main" val="3750753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01ECF7-91B9-410F-AA8A-54A05D4CD6EA}" type="slidenum">
              <a:rPr lang="en-US"/>
              <a:pPr/>
              <a:t>72</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dirty="0" smtClean="0"/>
              <a:t>First app is java.  First control </a:t>
            </a:r>
            <a:r>
              <a:rPr lang="en-US" dirty="0"/>
              <a:t>holds blue at 0.  Second one hold green at 0.  From: http://hydra.nac.uci.edu/~wiedeman/cspace/me/inforgb.html </a:t>
            </a:r>
            <a:endParaRPr lang="en-US" dirty="0" smtClean="0"/>
          </a:p>
          <a:p>
            <a:r>
              <a:rPr lang="en-US" dirty="0" smtClean="0"/>
              <a:t>Second app isn’t.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77</a:t>
            </a:fld>
            <a:endParaRPr lang="en-US"/>
          </a:p>
        </p:txBody>
      </p:sp>
    </p:spTree>
    <p:extLst>
      <p:ext uri="{BB962C8B-B14F-4D97-AF65-F5344CB8AC3E}">
        <p14:creationId xmlns:p14="http://schemas.microsoft.com/office/powerpoint/2010/main" val="2628276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78</a:t>
            </a:fld>
            <a:endParaRPr lang="en-US"/>
          </a:p>
        </p:txBody>
      </p:sp>
    </p:spTree>
    <p:extLst>
      <p:ext uri="{BB962C8B-B14F-4D97-AF65-F5344CB8AC3E}">
        <p14:creationId xmlns:p14="http://schemas.microsoft.com/office/powerpoint/2010/main" val="2585384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bit gray</a:t>
            </a:r>
            <a:r>
              <a:rPr lang="en-US" baseline="0" dirty="0" smtClean="0"/>
              <a:t> scale.</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79</a:t>
            </a:fld>
            <a:endParaRPr lang="en-US"/>
          </a:p>
        </p:txBody>
      </p:sp>
    </p:spTree>
    <p:extLst>
      <p:ext uri="{BB962C8B-B14F-4D97-AF65-F5344CB8AC3E}">
        <p14:creationId xmlns:p14="http://schemas.microsoft.com/office/powerpoint/2010/main" val="2356599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White means all of everything.</a:t>
            </a:r>
            <a:r>
              <a:rPr lang="en-US" baseline="0" dirty="0" smtClean="0"/>
              <a:t>  Black means no light.</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80</a:t>
            </a:fld>
            <a:endParaRPr lang="en-US"/>
          </a:p>
        </p:txBody>
      </p:sp>
    </p:spTree>
    <p:extLst>
      <p:ext uri="{BB962C8B-B14F-4D97-AF65-F5344CB8AC3E}">
        <p14:creationId xmlns:p14="http://schemas.microsoft.com/office/powerpoint/2010/main" val="1897478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no FFFFFF?  Because no white in picture</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84</a:t>
            </a:fld>
            <a:endParaRPr lang="en-US"/>
          </a:p>
        </p:txBody>
      </p:sp>
    </p:spTree>
    <p:extLst>
      <p:ext uri="{BB962C8B-B14F-4D97-AF65-F5344CB8AC3E}">
        <p14:creationId xmlns:p14="http://schemas.microsoft.com/office/powerpoint/2010/main" val="11890859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Pretty</a:t>
            </a:r>
            <a:r>
              <a:rPr lang="en-US" baseline="0" dirty="0" smtClean="0"/>
              <a:t> much obsolete now that everyone has 24 bit video cards.  But an interesting example of compromises that get made at particular technology points.  Note that there aren’t enough blues to make the gradual bar across the top.   This was a standard “web safe” palette used back in the day.</a:t>
            </a:r>
          </a:p>
          <a:p>
            <a:r>
              <a:rPr lang="en-US" dirty="0" smtClean="0"/>
              <a:t>http://www.scantips.com/palettes.html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85</a:t>
            </a:fld>
            <a:endParaRPr lang="en-US"/>
          </a:p>
        </p:txBody>
      </p:sp>
    </p:spTree>
    <p:extLst>
      <p:ext uri="{BB962C8B-B14F-4D97-AF65-F5344CB8AC3E}">
        <p14:creationId xmlns:p14="http://schemas.microsoft.com/office/powerpoint/2010/main" val="19323848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original.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86</a:t>
            </a:fld>
            <a:endParaRPr lang="en-US"/>
          </a:p>
        </p:txBody>
      </p:sp>
    </p:spTree>
    <p:extLst>
      <p:ext uri="{BB962C8B-B14F-4D97-AF65-F5344CB8AC3E}">
        <p14:creationId xmlns:p14="http://schemas.microsoft.com/office/powerpoint/2010/main" val="3743715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getting better</a:t>
            </a:r>
          </a:p>
          <a:p>
            <a:r>
              <a:rPr lang="en-US" dirty="0" smtClean="0"/>
              <a:t>http://www.puremobile.ca/insiderblog/tag/chargers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9</a:t>
            </a:fld>
            <a:endParaRPr lang="en-US"/>
          </a:p>
        </p:txBody>
      </p:sp>
    </p:spTree>
    <p:extLst>
      <p:ext uri="{BB962C8B-B14F-4D97-AF65-F5344CB8AC3E}">
        <p14:creationId xmlns:p14="http://schemas.microsoft.com/office/powerpoint/2010/main" val="39339548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what we lose with only 8 bits.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87</a:t>
            </a:fld>
            <a:endParaRPr lang="en-US"/>
          </a:p>
        </p:txBody>
      </p:sp>
    </p:spTree>
    <p:extLst>
      <p:ext uri="{BB962C8B-B14F-4D97-AF65-F5344CB8AC3E}">
        <p14:creationId xmlns:p14="http://schemas.microsoft.com/office/powerpoint/2010/main" val="2432522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Boat picture: http://www.gregtutor.plus.com/digphoto/levels.html</a:t>
            </a:r>
          </a:p>
          <a:p>
            <a:r>
              <a:rPr lang="en-US" dirty="0" smtClean="0"/>
              <a:t>No need to replicate all those identical pixels.</a:t>
            </a:r>
            <a:r>
              <a:rPr lang="en-US" baseline="0" dirty="0" smtClean="0"/>
              <a:t>  Just indicate how many there are.</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89</a:t>
            </a:fld>
            <a:endParaRPr lang="en-US"/>
          </a:p>
        </p:txBody>
      </p:sp>
    </p:spTree>
    <p:extLst>
      <p:ext uri="{BB962C8B-B14F-4D97-AF65-F5344CB8AC3E}">
        <p14:creationId xmlns:p14="http://schemas.microsoft.com/office/powerpoint/2010/main" val="3808599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how similar one frame is to the next.  Now compression is critical.</a:t>
            </a:r>
          </a:p>
          <a:p>
            <a:r>
              <a:rPr lang="en-US" dirty="0" smtClean="0"/>
              <a:t>http://www.flickr.com/photos/badastronomy/3150922619/</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94</a:t>
            </a:fld>
            <a:endParaRPr lang="en-US"/>
          </a:p>
        </p:txBody>
      </p:sp>
    </p:spTree>
    <p:extLst>
      <p:ext uri="{BB962C8B-B14F-4D97-AF65-F5344CB8AC3E}">
        <p14:creationId xmlns:p14="http://schemas.microsoft.com/office/powerpoint/2010/main" val="3656808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numbers argument comes</a:t>
            </a:r>
            <a:r>
              <a:rPr lang="en-US" baseline="0" dirty="0" smtClean="0"/>
              <a:t> from Charles Petzold, Code p. 379</a:t>
            </a:r>
          </a:p>
          <a:p>
            <a:r>
              <a:rPr lang="en-US" baseline="0" dirty="0" smtClean="0"/>
              <a:t>iPod number: http://wiki.answers.com/Q/How_many_songs_and_movies_could_you_fit_on_a_16GB_ipod_touch_or_a_32GB_ipod_touch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95</a:t>
            </a:fld>
            <a:endParaRPr lang="en-US"/>
          </a:p>
        </p:txBody>
      </p:sp>
    </p:spTree>
    <p:extLst>
      <p:ext uri="{BB962C8B-B14F-4D97-AF65-F5344CB8AC3E}">
        <p14:creationId xmlns:p14="http://schemas.microsoft.com/office/powerpoint/2010/main" val="1886820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MPEG – Moving</a:t>
            </a:r>
            <a:r>
              <a:rPr lang="en-US" baseline="0" dirty="0" smtClean="0"/>
              <a:t> Pictures Expert Group</a:t>
            </a:r>
          </a:p>
          <a:p>
            <a:r>
              <a:rPr lang="en-US" baseline="0" dirty="0" smtClean="0"/>
              <a:t>http://www.roughlydrafted.com/RD/RDM.Tech.Q1.07/6FFE4614-E1AB-45C7-8611-19D06ECCAD9F.html</a:t>
            </a:r>
          </a:p>
        </p:txBody>
      </p:sp>
      <p:sp>
        <p:nvSpPr>
          <p:cNvPr id="4" name="Slide Number Placeholder 3"/>
          <p:cNvSpPr>
            <a:spLocks noGrp="1"/>
          </p:cNvSpPr>
          <p:nvPr>
            <p:ph type="sldNum" sz="quarter" idx="10"/>
          </p:nvPr>
        </p:nvSpPr>
        <p:spPr/>
        <p:txBody>
          <a:bodyPr/>
          <a:lstStyle/>
          <a:p>
            <a:fld id="{1DDC56B6-7B66-4BFB-92CD-E0D77983E46D}" type="slidenum">
              <a:rPr lang="en-US" smtClean="0"/>
              <a:t>96</a:t>
            </a:fld>
            <a:endParaRPr lang="en-US"/>
          </a:p>
        </p:txBody>
      </p:sp>
    </p:spTree>
    <p:extLst>
      <p:ext uri="{BB962C8B-B14F-4D97-AF65-F5344CB8AC3E}">
        <p14:creationId xmlns:p14="http://schemas.microsoft.com/office/powerpoint/2010/main" val="2763425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More compact, but way less redundancy.</a:t>
            </a:r>
          </a:p>
          <a:p>
            <a:r>
              <a:rPr lang="en-US" baseline="0" dirty="0" smtClean="0"/>
              <a:t>Example of what happens if the reference frame packet is lost.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http://www.tmworld.com/article/325225-IPTV_Video_s_latest_test_frontier.php</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97</a:t>
            </a:fld>
            <a:endParaRPr lang="en-US"/>
          </a:p>
        </p:txBody>
      </p:sp>
    </p:spTree>
    <p:extLst>
      <p:ext uri="{BB962C8B-B14F-4D97-AF65-F5344CB8AC3E}">
        <p14:creationId xmlns:p14="http://schemas.microsoft.com/office/powerpoint/2010/main" val="27634256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vibrating object produces</a:t>
            </a:r>
            <a:r>
              <a:rPr lang="en-US" baseline="0" dirty="0" smtClean="0"/>
              <a:t> waves of vibrating air.  The ear picks up the vibrations.</a:t>
            </a:r>
            <a:endParaRPr lang="en-US" dirty="0" smtClean="0"/>
          </a:p>
          <a:p>
            <a:r>
              <a:rPr lang="en-US" dirty="0" smtClean="0"/>
              <a:t>http://www.privateline.com/TelephoneHistory/speech.jpg</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98</a:t>
            </a:fld>
            <a:endParaRPr lang="en-US"/>
          </a:p>
        </p:txBody>
      </p:sp>
    </p:spTree>
    <p:extLst>
      <p:ext uri="{BB962C8B-B14F-4D97-AF65-F5344CB8AC3E}">
        <p14:creationId xmlns:p14="http://schemas.microsoft.com/office/powerpoint/2010/main" val="3128859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relationship between what</a:t>
            </a:r>
            <a:r>
              <a:rPr lang="en-US" baseline="0" dirty="0" smtClean="0"/>
              <a:t> the air is doing and the wave that we draw.</a:t>
            </a:r>
          </a:p>
          <a:p>
            <a:r>
              <a:rPr lang="en-US" dirty="0" smtClean="0"/>
              <a:t>http://library.thinkquest.org/06aug/02101/physics_soundwaves.htm</a:t>
            </a:r>
          </a:p>
        </p:txBody>
      </p:sp>
      <p:sp>
        <p:nvSpPr>
          <p:cNvPr id="4" name="Slide Number Placeholder 3"/>
          <p:cNvSpPr>
            <a:spLocks noGrp="1"/>
          </p:cNvSpPr>
          <p:nvPr>
            <p:ph type="sldNum" sz="quarter" idx="10"/>
          </p:nvPr>
        </p:nvSpPr>
        <p:spPr/>
        <p:txBody>
          <a:bodyPr/>
          <a:lstStyle/>
          <a:p>
            <a:fld id="{1DDC56B6-7B66-4BFB-92CD-E0D77983E46D}" type="slidenum">
              <a:rPr lang="en-US" smtClean="0"/>
              <a:t>99</a:t>
            </a:fld>
            <a:endParaRPr lang="en-US"/>
          </a:p>
        </p:txBody>
      </p:sp>
    </p:spTree>
    <p:extLst>
      <p:ext uri="{BB962C8B-B14F-4D97-AF65-F5344CB8AC3E}">
        <p14:creationId xmlns:p14="http://schemas.microsoft.com/office/powerpoint/2010/main" val="2426922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http://library.thinkquest.org/06aug/02101/images/Sine2xWave.jpg</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100</a:t>
            </a:fld>
            <a:endParaRPr lang="en-US"/>
          </a:p>
        </p:txBody>
      </p:sp>
    </p:spTree>
    <p:extLst>
      <p:ext uri="{BB962C8B-B14F-4D97-AF65-F5344CB8AC3E}">
        <p14:creationId xmlns:p14="http://schemas.microsoft.com/office/powerpoint/2010/main" val="3128859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http://www.thundersquee.com/wp-content/uploads/2009/09/old_rocker_dude_vinyl_record_ornament_photosculpture-p1535574711764372443s98_400.jpg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101</a:t>
            </a:fld>
            <a:endParaRPr lang="en-US"/>
          </a:p>
        </p:txBody>
      </p:sp>
    </p:spTree>
    <p:extLst>
      <p:ext uri="{BB962C8B-B14F-4D97-AF65-F5344CB8AC3E}">
        <p14:creationId xmlns:p14="http://schemas.microsoft.com/office/powerpoint/2010/main" val="1440585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 11.5” doll.  Why?  For competition.</a:t>
            </a:r>
          </a:p>
          <a:p>
            <a:endParaRPr lang="en-US" dirty="0" smtClean="0"/>
          </a:p>
          <a:p>
            <a:r>
              <a:rPr lang="en-US" dirty="0" smtClean="0"/>
              <a:t>http://www.product-reviews.net/2007/08/22/toy-maker-mattel-suing-china-barbie-over-adult-site-abusing-the-name/</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a:t>
            </a:fld>
            <a:endParaRPr lang="en-US"/>
          </a:p>
        </p:txBody>
      </p:sp>
    </p:spTree>
    <p:extLst>
      <p:ext uri="{BB962C8B-B14F-4D97-AF65-F5344CB8AC3E}">
        <p14:creationId xmlns:p14="http://schemas.microsoft.com/office/powerpoint/2010/main" val="39339548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http://www.thundersquee.com/wp-content/uploads/2009/09/old_rocker_dude_vinyl_record_ornament_photosculpture-p1535574711764372443s98_400.jpg </a:t>
            </a:r>
          </a:p>
          <a:p>
            <a:r>
              <a:rPr lang="en-US" dirty="0" smtClean="0"/>
              <a:t>CD: https://www.google.com/</a:t>
            </a:r>
            <a:r>
              <a:rPr lang="en-US" dirty="0" err="1" smtClean="0"/>
              <a:t>search?hl</a:t>
            </a:r>
            <a:r>
              <a:rPr lang="en-US" dirty="0" smtClean="0"/>
              <a:t>=</a:t>
            </a:r>
            <a:r>
              <a:rPr lang="en-US" dirty="0" err="1" smtClean="0"/>
              <a:t>en&amp;site</a:t>
            </a:r>
            <a:r>
              <a:rPr lang="en-US" dirty="0" smtClean="0"/>
              <a:t>=</a:t>
            </a:r>
            <a:r>
              <a:rPr lang="en-US" dirty="0" err="1" smtClean="0"/>
              <a:t>imghp&amp;tbm</a:t>
            </a:r>
            <a:r>
              <a:rPr lang="en-US" dirty="0" smtClean="0"/>
              <a:t>=</a:t>
            </a:r>
            <a:r>
              <a:rPr lang="en-US" dirty="0" err="1" smtClean="0"/>
              <a:t>isch&amp;source</a:t>
            </a:r>
            <a:r>
              <a:rPr lang="en-US" dirty="0" smtClean="0"/>
              <a:t>=</a:t>
            </a:r>
            <a:r>
              <a:rPr lang="en-US" dirty="0" err="1" smtClean="0"/>
              <a:t>hp&amp;biw</a:t>
            </a:r>
            <a:r>
              <a:rPr lang="en-US" dirty="0" smtClean="0"/>
              <a:t>=1280&amp;bih=654&amp;q=</a:t>
            </a:r>
            <a:r>
              <a:rPr lang="en-US" dirty="0" err="1" smtClean="0"/>
              <a:t>compact+disc&amp;oq</a:t>
            </a:r>
            <a:r>
              <a:rPr lang="en-US" dirty="0" smtClean="0"/>
              <a:t>=</a:t>
            </a:r>
            <a:r>
              <a:rPr lang="en-US" dirty="0" err="1" smtClean="0"/>
              <a:t>compact+disc&amp;gs_l</a:t>
            </a:r>
            <a:r>
              <a:rPr lang="en-US" dirty="0" smtClean="0"/>
              <a:t>=img.12...0.0.1.14801.0.0.0.0.0.0.0.0..0.0.ernk_timediscountb..0.0...1..2.img.SOXGBoyFJpY#imgrc=E_zJRMO_pFC8VM%3A%3BElQ8xiW0LCgmDM%3Bhttp%253A%252F%252Fwww.freefoto.com%252Fimages%252F11%252F12%252F11_12_9---Compact-Disc_web.jpg%3Bhttp%253A%252F%252Fwww.freefoto.com%252Fpreview%252F11-12-9%252FCompact-Disc%3B600%3B400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102</a:t>
            </a:fld>
            <a:endParaRPr lang="en-US"/>
          </a:p>
        </p:txBody>
      </p:sp>
    </p:spTree>
    <p:extLst>
      <p:ext uri="{BB962C8B-B14F-4D97-AF65-F5344CB8AC3E}">
        <p14:creationId xmlns:p14="http://schemas.microsoft.com/office/powerpoint/2010/main" val="14405856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http://volga.eng.yale.edu/uploads/Main/soundwave.png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103</a:t>
            </a:fld>
            <a:endParaRPr lang="en-US"/>
          </a:p>
        </p:txBody>
      </p:sp>
    </p:spTree>
    <p:extLst>
      <p:ext uri="{BB962C8B-B14F-4D97-AF65-F5344CB8AC3E}">
        <p14:creationId xmlns:p14="http://schemas.microsoft.com/office/powerpoint/2010/main" val="11225833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http://help.adobe.com/en_US/Soundbooth/2.0/images/da06.png</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104</a:t>
            </a:fld>
            <a:endParaRPr lang="en-US"/>
          </a:p>
        </p:txBody>
      </p:sp>
    </p:spTree>
    <p:extLst>
      <p:ext uri="{BB962C8B-B14F-4D97-AF65-F5344CB8AC3E}">
        <p14:creationId xmlns:p14="http://schemas.microsoft.com/office/powerpoint/2010/main" val="1122583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Nyquist</a:t>
            </a:r>
            <a:r>
              <a:rPr lang="en-US" dirty="0" smtClean="0"/>
              <a:t> frequency is half the sampling rate – point where</a:t>
            </a:r>
            <a:r>
              <a:rPr lang="en-US" baseline="0" dirty="0" smtClean="0"/>
              <a:t> the sound appears to fold</a:t>
            </a:r>
            <a:r>
              <a:rPr lang="en-US" dirty="0" smtClean="0"/>
              <a:t> – this </a:t>
            </a:r>
            <a:r>
              <a:rPr lang="en-US" dirty="0" err="1" smtClean="0"/>
              <a:t>youtub</a:t>
            </a:r>
            <a:r>
              <a:rPr lang="en-US" baseline="0" dirty="0" err="1" smtClean="0"/>
              <a:t>e</a:t>
            </a:r>
            <a:r>
              <a:rPr lang="en-US" baseline="0" dirty="0" smtClean="0"/>
              <a:t> is a cool demonstration.  Keep sampling rate fixed.  Go through sine wave with increasing frequency (starting well below half of sampling rate).  The pitch appears to go up until it hits half the sampling rate.  Then it appears to go down.</a:t>
            </a:r>
            <a:endParaRPr lang="en-US" dirty="0" smtClean="0"/>
          </a:p>
          <a:p>
            <a:r>
              <a:rPr lang="en-US" dirty="0" smtClean="0"/>
              <a:t>http://help.adobe.com/en_US/Soundbooth/2.0/images/da06.png</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105</a:t>
            </a:fld>
            <a:endParaRPr lang="en-US"/>
          </a:p>
        </p:txBody>
      </p:sp>
    </p:spTree>
    <p:extLst>
      <p:ext uri="{BB962C8B-B14F-4D97-AF65-F5344CB8AC3E}">
        <p14:creationId xmlns:p14="http://schemas.microsoft.com/office/powerpoint/2010/main" val="11225833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96 and the numbers on the following slides come from Charles Petzold,</a:t>
            </a:r>
            <a:r>
              <a:rPr lang="en-US" baseline="0" dirty="0" smtClean="0"/>
              <a:t> Code, p. 377ff</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106</a:t>
            </a:fld>
            <a:endParaRPr lang="en-US"/>
          </a:p>
        </p:txBody>
      </p:sp>
    </p:spTree>
    <p:extLst>
      <p:ext uri="{BB962C8B-B14F-4D97-AF65-F5344CB8AC3E}">
        <p14:creationId xmlns:p14="http://schemas.microsoft.com/office/powerpoint/2010/main" val="11225833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http://help.adobe.com/en_US/Soundbooth/2.0/WS41FBD92E-39EA-4eda-B490-EDE8EA1175C8a.html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107</a:t>
            </a:fld>
            <a:endParaRPr lang="en-US"/>
          </a:p>
        </p:txBody>
      </p:sp>
    </p:spTree>
    <p:extLst>
      <p:ext uri="{BB962C8B-B14F-4D97-AF65-F5344CB8AC3E}">
        <p14:creationId xmlns:p14="http://schemas.microsoft.com/office/powerpoint/2010/main" val="11225833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smtClean="0"/>
              <a:t>numbers come </a:t>
            </a:r>
            <a:r>
              <a:rPr lang="en-US" dirty="0" smtClean="0"/>
              <a:t>from Charles Petzold,</a:t>
            </a:r>
            <a:r>
              <a:rPr lang="en-US" baseline="0" dirty="0" smtClean="0"/>
              <a:t> Code, p. 377ff</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108</a:t>
            </a:fld>
            <a:endParaRPr lang="en-US"/>
          </a:p>
        </p:txBody>
      </p:sp>
    </p:spTree>
    <p:extLst>
      <p:ext uri="{BB962C8B-B14F-4D97-AF65-F5344CB8AC3E}">
        <p14:creationId xmlns:p14="http://schemas.microsoft.com/office/powerpoint/2010/main" val="11225833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How high is the stack that corresponds</a:t>
            </a:r>
            <a:r>
              <a:rPr lang="en-US" baseline="0" smtClean="0"/>
              <a:t> to an iPod?</a:t>
            </a:r>
          </a:p>
          <a:p>
            <a:r>
              <a:rPr lang="en-US" smtClean="0"/>
              <a:t>Records</a:t>
            </a:r>
            <a:r>
              <a:rPr lang="en-US" dirty="0" smtClean="0"/>
              <a:t>: http://www.istockphoto.com/file_thumbview_approve/4301538/2/istockphoto_4301538-stack-of-old-scratched-45rpm-records.jpg</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109</a:t>
            </a:fld>
            <a:endParaRPr lang="en-US"/>
          </a:p>
        </p:txBody>
      </p:sp>
    </p:spTree>
    <p:extLst>
      <p:ext uri="{BB962C8B-B14F-4D97-AF65-F5344CB8AC3E}">
        <p14:creationId xmlns:p14="http://schemas.microsoft.com/office/powerpoint/2010/main" val="4785594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 each record</a:t>
            </a:r>
            <a:r>
              <a:rPr lang="en-US" baseline="0" dirty="0" smtClean="0"/>
              <a:t> is 1/16” thick, 125” = about 10’ = about one story.</a:t>
            </a:r>
            <a:endParaRPr lang="en-US" dirty="0" smtClean="0"/>
          </a:p>
          <a:p>
            <a:r>
              <a:rPr lang="en-US" dirty="0" smtClean="0"/>
              <a:t>Records: http://www.istockphoto.com/file_thumbview_approve/4301538/2/istockphoto_4301538-stack-of-old-scratched-45rpm-records.jpg</a:t>
            </a:r>
          </a:p>
          <a:p>
            <a:r>
              <a:rPr lang="en-US" dirty="0" smtClean="0"/>
              <a:t>Triceratops: http://i6.photobucket.com/albums/y231/eternalrecluse/rttriceratops.jpg</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110</a:t>
            </a:fld>
            <a:endParaRPr lang="en-US"/>
          </a:p>
        </p:txBody>
      </p:sp>
    </p:spTree>
    <p:extLst>
      <p:ext uri="{BB962C8B-B14F-4D97-AF65-F5344CB8AC3E}">
        <p14:creationId xmlns:p14="http://schemas.microsoft.com/office/powerpoint/2010/main" val="4785594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want to compose it, play it, etc. we want a more abstract model than exact physical sounds.  </a:t>
            </a:r>
            <a:r>
              <a:rPr lang="en-US" baseline="0" smtClean="0"/>
              <a:t>Also note that the more abstract, the smaller the files.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112</a:t>
            </a:fld>
            <a:endParaRPr lang="en-US"/>
          </a:p>
        </p:txBody>
      </p:sp>
    </p:spTree>
    <p:extLst>
      <p:ext uri="{BB962C8B-B14F-4D97-AF65-F5344CB8AC3E}">
        <p14:creationId xmlns:p14="http://schemas.microsoft.com/office/powerpoint/2010/main" val="294721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Imperial vs. metric</a:t>
            </a:r>
          </a:p>
          <a:p>
            <a:r>
              <a:rPr lang="en-US" dirty="0" smtClean="0"/>
              <a:t>http://www.drumsanders.net/drillbitsset-c-8_15_16.html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a:t>
            </a:fld>
            <a:endParaRPr lang="en-US"/>
          </a:p>
        </p:txBody>
      </p:sp>
    </p:spTree>
    <p:extLst>
      <p:ext uri="{BB962C8B-B14F-4D97-AF65-F5344CB8AC3E}">
        <p14:creationId xmlns:p14="http://schemas.microsoft.com/office/powerpoint/2010/main" val="39339548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notation supports printing the score.</a:t>
            </a:r>
          </a:p>
          <a:p>
            <a:r>
              <a:rPr lang="en-US" dirty="0" smtClean="0"/>
              <a:t>http://books.google.com/books?id=81_KSO-VWTQC&amp;pg=PA752&amp;lpg=PA752&amp;dq=DARMS+music+example&amp;source=bl&amp;ots=GA299ksg8i&amp;sig=epBk01j7_TkTxM9o2EA3_D8RChY&amp;hl=en&amp;ei=r3NQTZaeEobEgQeAodEY&amp;sa=X&amp;oi=book_result&amp;ct=result&amp;resnum=1&amp;ved=0CBYQ6AEwAA#v=onepage&amp;q=DARMS%20music%20example&amp;f=false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113</a:t>
            </a:fld>
            <a:endParaRPr lang="en-US"/>
          </a:p>
        </p:txBody>
      </p:sp>
    </p:spTree>
    <p:extLst>
      <p:ext uri="{BB962C8B-B14F-4D97-AF65-F5344CB8AC3E}">
        <p14:creationId xmlns:p14="http://schemas.microsoft.com/office/powerpoint/2010/main" val="27255292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books.google.com/books?id=81_KSO-VWTQC&amp;pg=PA752&amp;lpg=PA752&amp;dq=DARMS+music+example&amp;source=bl&amp;ots=GA299ksg8i&amp;sig=epBk01j7_TkTxM9o2EA3_D8RChY&amp;hl=en&amp;ei=r3NQTZaeEobEgQeAodEY&amp;sa=X&amp;oi=book_result&amp;ct=result&amp;resnum=1&amp;ved=0CBYQ6AEwAA#v=onepage&amp;q&amp;f=false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114</a:t>
            </a:fld>
            <a:endParaRPr lang="en-US"/>
          </a:p>
        </p:txBody>
      </p:sp>
    </p:spTree>
    <p:extLst>
      <p:ext uri="{BB962C8B-B14F-4D97-AF65-F5344CB8AC3E}">
        <p14:creationId xmlns:p14="http://schemas.microsoft.com/office/powerpoint/2010/main" val="5264085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 down </a:t>
            </a:r>
            <a:r>
              <a:rPr lang="en-US" dirty="0" err="1" smtClean="0"/>
              <a:t>til</a:t>
            </a:r>
            <a:r>
              <a:rPr lang="en-US" dirty="0" smtClean="0"/>
              <a:t> you can enter the numbers</a:t>
            </a:r>
            <a:r>
              <a:rPr lang="en-US" baseline="0" dirty="0" smtClean="0"/>
              <a:t> for the instruments.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115</a:t>
            </a:fld>
            <a:endParaRPr lang="en-US"/>
          </a:p>
        </p:txBody>
      </p:sp>
    </p:spTree>
    <p:extLst>
      <p:ext uri="{BB962C8B-B14F-4D97-AF65-F5344CB8AC3E}">
        <p14:creationId xmlns:p14="http://schemas.microsoft.com/office/powerpoint/2010/main" val="3124403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a page, then the html.  The point is that there are conventions and progams</a:t>
            </a:r>
            <a:r>
              <a:rPr lang="en-US" baseline="0" dirty="0" smtClean="0"/>
              <a:t> that agree to use them.</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116</a:t>
            </a:fld>
            <a:endParaRPr lang="en-US"/>
          </a:p>
        </p:txBody>
      </p:sp>
    </p:spTree>
    <p:extLst>
      <p:ext uri="{BB962C8B-B14F-4D97-AF65-F5344CB8AC3E}">
        <p14:creationId xmlns:p14="http://schemas.microsoft.com/office/powerpoint/2010/main" val="35830098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Snyder, Chapter 8, p. 238</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118</a:t>
            </a:fld>
            <a:endParaRPr lang="en-US"/>
          </a:p>
        </p:txBody>
      </p:sp>
    </p:spTree>
    <p:extLst>
      <p:ext uri="{BB962C8B-B14F-4D97-AF65-F5344CB8AC3E}">
        <p14:creationId xmlns:p14="http://schemas.microsoft.com/office/powerpoint/2010/main" val="23375476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map is pixels.</a:t>
            </a:r>
            <a:r>
              <a:rPr lang="en-US" baseline="0" dirty="0" smtClean="0"/>
              <a:t>  The mouse controlled picks up the x,y coordinates of wherever you click.   Thus it knows where on the map.</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119</a:t>
            </a:fld>
            <a:endParaRPr lang="en-US"/>
          </a:p>
        </p:txBody>
      </p:sp>
    </p:spTree>
    <p:extLst>
      <p:ext uri="{BB962C8B-B14F-4D97-AF65-F5344CB8AC3E}">
        <p14:creationId xmlns:p14="http://schemas.microsoft.com/office/powerpoint/2010/main" val="13280974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http://en.wikipedia.org/wiki/MDL_Molfile </a:t>
            </a:r>
          </a:p>
          <a:p>
            <a:r>
              <a:rPr lang="en-US" smtClean="0"/>
              <a:t>http://www.physics.sfsu.edu/~mugawa/molecule.html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121</a:t>
            </a:fld>
            <a:endParaRPr lang="en-US"/>
          </a:p>
        </p:txBody>
      </p:sp>
    </p:spTree>
    <p:extLst>
      <p:ext uri="{BB962C8B-B14F-4D97-AF65-F5344CB8AC3E}">
        <p14:creationId xmlns:p14="http://schemas.microsoft.com/office/powerpoint/2010/main" val="18133914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nature with amino acids.  For computers, they’re just character strings.</a:t>
            </a:r>
          </a:p>
          <a:p>
            <a:r>
              <a:rPr lang="en-US" baseline="0" dirty="0" smtClean="0"/>
              <a:t>Protein in color: http://www.mpsciences.com/index-2.html</a:t>
            </a:r>
          </a:p>
          <a:p>
            <a:r>
              <a:rPr lang="en-US" baseline="0" dirty="0" smtClean="0"/>
              <a:t>Strand: http://www.ispub.com/journal/the_internet_journal_of_endocrinology/volume_4_number_1_16/article_printable/insulin_detemir_and_its_unique_mechanism_of_action.html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122</a:t>
            </a:fld>
            <a:endParaRPr lang="en-US"/>
          </a:p>
        </p:txBody>
      </p:sp>
    </p:spTree>
    <p:extLst>
      <p:ext uri="{BB962C8B-B14F-4D97-AF65-F5344CB8AC3E}">
        <p14:creationId xmlns:p14="http://schemas.microsoft.com/office/powerpoint/2010/main" val="34289801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digits gives us just 16 values.  So we need 3.</a:t>
            </a:r>
          </a:p>
          <a:p>
            <a:r>
              <a:rPr lang="en-US" dirty="0" smtClean="0"/>
              <a:t>http://dna.microbiologyguide.com/516-components-of-dna-chemical-macromolecules-nucleotides/</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123</a:t>
            </a:fld>
            <a:endParaRPr lang="en-US"/>
          </a:p>
        </p:txBody>
      </p:sp>
    </p:spTree>
    <p:extLst>
      <p:ext uri="{BB962C8B-B14F-4D97-AF65-F5344CB8AC3E}">
        <p14:creationId xmlns:p14="http://schemas.microsoft.com/office/powerpoint/2010/main" val="42847319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http://en.wikipedia.org/wiki/Genetic_code</a:t>
            </a:r>
          </a:p>
          <a:p>
            <a:r>
              <a:rPr lang="en-US" dirty="0" smtClean="0"/>
              <a:t>Scroll down to the see the table</a:t>
            </a:r>
            <a:r>
              <a:rPr lang="en-US" baseline="0" dirty="0" smtClean="0"/>
              <a:t> of encodings.  See why many mutations have no effect.</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124</a:t>
            </a:fld>
            <a:endParaRPr lang="en-US"/>
          </a:p>
        </p:txBody>
      </p:sp>
    </p:spTree>
    <p:extLst>
      <p:ext uri="{BB962C8B-B14F-4D97-AF65-F5344CB8AC3E}">
        <p14:creationId xmlns:p14="http://schemas.microsoft.com/office/powerpoint/2010/main" val="3073046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Candelabra vs Edisonhttp://www.lightbulbmarket.com/product/048702_40-Watt-BA9-Philips-DuraMax-Clear-Long-Life-Bent-Tip-Candelabra-Bulb</a:t>
            </a:r>
          </a:p>
          <a:p>
            <a:r>
              <a:rPr lang="en-US" dirty="0" smtClean="0"/>
              <a:t>http://stuartmillerdesign.co.uk/Other%20Services/otherservices.htm</a:t>
            </a:r>
          </a:p>
        </p:txBody>
      </p:sp>
      <p:sp>
        <p:nvSpPr>
          <p:cNvPr id="4" name="Slide Number Placeholder 3"/>
          <p:cNvSpPr>
            <a:spLocks noGrp="1"/>
          </p:cNvSpPr>
          <p:nvPr>
            <p:ph type="sldNum" sz="quarter" idx="10"/>
          </p:nvPr>
        </p:nvSpPr>
        <p:spPr/>
        <p:txBody>
          <a:bodyPr/>
          <a:lstStyle/>
          <a:p>
            <a:fld id="{1DDC56B6-7B66-4BFB-92CD-E0D77983E46D}" type="slidenum">
              <a:rPr lang="en-US" smtClean="0"/>
              <a:t>12</a:t>
            </a:fld>
            <a:endParaRPr lang="en-US"/>
          </a:p>
        </p:txBody>
      </p:sp>
    </p:spTree>
    <p:extLst>
      <p:ext uri="{BB962C8B-B14F-4D97-AF65-F5344CB8AC3E}">
        <p14:creationId xmlns:p14="http://schemas.microsoft.com/office/powerpoint/2010/main" val="39339548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we even need a whole byte for each symbol?</a:t>
            </a:r>
            <a:endParaRPr lang="en-US" dirty="0" smtClean="0"/>
          </a:p>
          <a:p>
            <a:r>
              <a:rPr lang="en-US" dirty="0" smtClean="0"/>
              <a:t>http://en.wikipedia.org/wiki/Genetic_code</a:t>
            </a:r>
          </a:p>
        </p:txBody>
      </p:sp>
      <p:sp>
        <p:nvSpPr>
          <p:cNvPr id="4" name="Slide Number Placeholder 3"/>
          <p:cNvSpPr>
            <a:spLocks noGrp="1"/>
          </p:cNvSpPr>
          <p:nvPr>
            <p:ph type="sldNum" sz="quarter" idx="10"/>
          </p:nvPr>
        </p:nvSpPr>
        <p:spPr/>
        <p:txBody>
          <a:bodyPr/>
          <a:lstStyle/>
          <a:p>
            <a:fld id="{1DDC56B6-7B66-4BFB-92CD-E0D77983E46D}" type="slidenum">
              <a:rPr lang="en-US" smtClean="0"/>
              <a:t>125</a:t>
            </a:fld>
            <a:endParaRPr lang="en-US"/>
          </a:p>
        </p:txBody>
      </p:sp>
    </p:spTree>
    <p:extLst>
      <p:ext uri="{BB962C8B-B14F-4D97-AF65-F5344CB8AC3E}">
        <p14:creationId xmlns:p14="http://schemas.microsoft.com/office/powerpoint/2010/main" val="30730464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Chromosomes: http://rameshgar.blogspot.com/ </a:t>
            </a:r>
          </a:p>
          <a:p>
            <a:r>
              <a:rPr lang="en-US" dirty="0" smtClean="0"/>
              <a:t>Numbers: http://en.wikipedia.org/wiki/Human_Genome_Project </a:t>
            </a:r>
          </a:p>
          <a:p>
            <a:r>
              <a:rPr lang="en-US" dirty="0" smtClean="0"/>
              <a:t>CD : http://the-human-genome-project.blogspot.com/2009/06/human-genome-project-cd-rom-multimedia.html</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126</a:t>
            </a:fld>
            <a:endParaRPr lang="en-US"/>
          </a:p>
        </p:txBody>
      </p:sp>
    </p:spTree>
    <p:extLst>
      <p:ext uri="{BB962C8B-B14F-4D97-AF65-F5344CB8AC3E}">
        <p14:creationId xmlns:p14="http://schemas.microsoft.com/office/powerpoint/2010/main" val="6747398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Chromosomes: http://rameshgar.blogspot.com/ </a:t>
            </a:r>
          </a:p>
          <a:p>
            <a:r>
              <a:rPr lang="en-US" dirty="0" smtClean="0"/>
              <a:t>Numbers: http://en.wikipedia.org/wiki/Human_Genome_Project </a:t>
            </a:r>
          </a:p>
          <a:p>
            <a:r>
              <a:rPr lang="en-US" smtClean="0"/>
              <a:t>CD : http://the-human-genome-project.blogspot.com/2009/06/human-genome-project-cd-rom-multimedia.html</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127</a:t>
            </a:fld>
            <a:endParaRPr lang="en-US"/>
          </a:p>
        </p:txBody>
      </p:sp>
    </p:spTree>
    <p:extLst>
      <p:ext uri="{BB962C8B-B14F-4D97-AF65-F5344CB8AC3E}">
        <p14:creationId xmlns:p14="http://schemas.microsoft.com/office/powerpoint/2010/main" val="6747398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http://en.wikipedia.org/wiki/Universal_Product_Code </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131</a:t>
            </a:fld>
            <a:endParaRPr lang="en-US"/>
          </a:p>
        </p:txBody>
      </p:sp>
    </p:spTree>
    <p:extLst>
      <p:ext uri="{BB962C8B-B14F-4D97-AF65-F5344CB8AC3E}">
        <p14:creationId xmlns:p14="http://schemas.microsoft.com/office/powerpoint/2010/main" val="34020538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Charles</a:t>
            </a:r>
            <a:r>
              <a:rPr lang="en-US" baseline="0" dirty="0" smtClean="0"/>
              <a:t> Petzold, The Hidden Langauge of Computer Hardware and Software, p. 79-80</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132</a:t>
            </a:fld>
            <a:endParaRPr lang="en-US"/>
          </a:p>
        </p:txBody>
      </p:sp>
    </p:spTree>
    <p:extLst>
      <p:ext uri="{BB962C8B-B14F-4D97-AF65-F5344CB8AC3E}">
        <p14:creationId xmlns:p14="http://schemas.microsoft.com/office/powerpoint/2010/main" val="4539332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http://en.wikipedia.org/wiki/File:QR_Code_Structure_Example_2.svg</a:t>
            </a:r>
          </a:p>
          <a:p>
            <a:r>
              <a:rPr lang="en-US" dirty="0" smtClean="0"/>
              <a:t>Developed</a:t>
            </a:r>
            <a:r>
              <a:rPr lang="en-US" baseline="0" dirty="0" smtClean="0"/>
              <a:t> at Toyota, so in native mode supports numeric, alphanumeric, binary and Kanji.</a:t>
            </a:r>
            <a:endParaRPr lang="en-US" dirty="0"/>
          </a:p>
        </p:txBody>
      </p:sp>
      <p:sp>
        <p:nvSpPr>
          <p:cNvPr id="4" name="Slide Number Placeholder 3"/>
          <p:cNvSpPr>
            <a:spLocks noGrp="1"/>
          </p:cNvSpPr>
          <p:nvPr>
            <p:ph type="sldNum" sz="quarter" idx="10"/>
          </p:nvPr>
        </p:nvSpPr>
        <p:spPr/>
        <p:txBody>
          <a:bodyPr/>
          <a:lstStyle/>
          <a:p>
            <a:fld id="{1DDC56B6-7B66-4BFB-92CD-E0D77983E46D}" type="slidenum">
              <a:rPr lang="en-US" smtClean="0"/>
              <a:t>133</a:t>
            </a:fld>
            <a:endParaRPr lang="en-US"/>
          </a:p>
        </p:txBody>
      </p:sp>
    </p:spTree>
    <p:extLst>
      <p:ext uri="{BB962C8B-B14F-4D97-AF65-F5344CB8AC3E}">
        <p14:creationId xmlns:p14="http://schemas.microsoft.com/office/powerpoint/2010/main" val="19093873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Since it’s all bits, we can massage the data</a:t>
            </a:r>
            <a:r>
              <a:rPr lang="en-US" baseline="0" smtClean="0"/>
              <a:t> and then figure out how to display them.</a:t>
            </a:r>
            <a:endParaRPr lang="en-US"/>
          </a:p>
        </p:txBody>
      </p:sp>
      <p:sp>
        <p:nvSpPr>
          <p:cNvPr id="4" name="Slide Number Placeholder 3"/>
          <p:cNvSpPr>
            <a:spLocks noGrp="1"/>
          </p:cNvSpPr>
          <p:nvPr>
            <p:ph type="sldNum" sz="quarter" idx="10"/>
          </p:nvPr>
        </p:nvSpPr>
        <p:spPr/>
        <p:txBody>
          <a:bodyPr/>
          <a:lstStyle/>
          <a:p>
            <a:fld id="{1DDC56B6-7B66-4BFB-92CD-E0D77983E46D}" type="slidenum">
              <a:rPr lang="en-US" smtClean="0"/>
              <a:t>134</a:t>
            </a:fld>
            <a:endParaRPr lang="en-US"/>
          </a:p>
        </p:txBody>
      </p:sp>
    </p:spTree>
    <p:extLst>
      <p:ext uri="{BB962C8B-B14F-4D97-AF65-F5344CB8AC3E}">
        <p14:creationId xmlns:p14="http://schemas.microsoft.com/office/powerpoint/2010/main" val="410544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F5C34D-507A-428D-B850-DE73BA222315}"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83489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5C34D-507A-428D-B850-DE73BA222315}"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51881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5C34D-507A-428D-B850-DE73BA222315}"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188179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5C34D-507A-428D-B850-DE73BA222315}"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99492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5C34D-507A-428D-B850-DE73BA222315}"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24651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F5C34D-507A-428D-B850-DE73BA222315}" type="datetimeFigureOut">
              <a:rPr lang="en-US" smtClean="0"/>
              <a:t>2/18/2014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3496353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F5C34D-507A-428D-B850-DE73BA222315}" type="datetimeFigureOut">
              <a:rPr lang="en-US" smtClean="0"/>
              <a:t>2/18/2014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133032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5C34D-507A-428D-B850-DE73BA222315}" type="datetimeFigureOut">
              <a:rPr lang="en-US" smtClean="0"/>
              <a:t>2/18/2014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74609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5C34D-507A-428D-B850-DE73BA222315}" type="datetimeFigureOut">
              <a:rPr lang="en-US" smtClean="0"/>
              <a:t>2/18/2014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228710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5C34D-507A-428D-B850-DE73BA222315}" type="datetimeFigureOut">
              <a:rPr lang="en-US" smtClean="0"/>
              <a:t>2/18/2014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755769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5C34D-507A-428D-B850-DE73BA222315}" type="datetimeFigureOut">
              <a:rPr lang="en-US" smtClean="0"/>
              <a:t>2/18/2014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17109F-A3E7-42CC-9EEA-2BDE643A4C4A}" type="slidenum">
              <a:rPr lang="en-US" smtClean="0"/>
              <a:t>‹#›</a:t>
            </a:fld>
            <a:endParaRPr lang="en-US"/>
          </a:p>
        </p:txBody>
      </p:sp>
    </p:spTree>
    <p:extLst>
      <p:ext uri="{BB962C8B-B14F-4D97-AF65-F5344CB8AC3E}">
        <p14:creationId xmlns:p14="http://schemas.microsoft.com/office/powerpoint/2010/main" val="234257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5C34D-507A-428D-B850-DE73BA222315}" type="datetimeFigureOut">
              <a:rPr lang="en-US" smtClean="0"/>
              <a:t>2/18/2014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7109F-A3E7-42CC-9EEA-2BDE643A4C4A}" type="slidenum">
              <a:rPr lang="en-US" smtClean="0"/>
              <a:t>‹#›</a:t>
            </a:fld>
            <a:endParaRPr lang="en-US"/>
          </a:p>
        </p:txBody>
      </p:sp>
    </p:spTree>
    <p:extLst>
      <p:ext uri="{BB962C8B-B14F-4D97-AF65-F5344CB8AC3E}">
        <p14:creationId xmlns:p14="http://schemas.microsoft.com/office/powerpoint/2010/main" val="632461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hyperlink" Target="http://www.youtube.com/watch?v=6Td03cIpAF8" TargetMode="External"/><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02.xml.rels><?xml version="1.0" encoding="UTF-8" standalone="yes"?>
<Relationships xmlns="http://schemas.openxmlformats.org/package/2006/relationships"><Relationship Id="rId3" Type="http://schemas.openxmlformats.org/officeDocument/2006/relationships/hyperlink" Target="http://www.youtube.com/watch?v=5YLqwTqpDhA" TargetMode="External"/><Relationship Id="rId7"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hyperlink" Target="http://www.youtube.com/watch?v=4zpmjhue_bs"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animations.physics.unsw.edu.au/jw/dB.htm"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sonicspot.com/guide/midifiles.htm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sunsite.univie.ac.at/Mozart/dice/midiedit.cgi"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hyperlink" Target="http://www.easternaviationfuels.com/rep_map.ph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en.wikipedia.org/wiki/Forsyth-Edwards_Notation" TargetMode="Externa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hyperlink" Target="http://en.wikipedia.org/wiki/Genetic_code"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1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8" Type="http://schemas.openxmlformats.org/officeDocument/2006/relationships/hyperlink" Target="http://en.wikipedia.org/wiki/Reliability_engineering" TargetMode="External"/><Relationship Id="rId3" Type="http://schemas.openxmlformats.org/officeDocument/2006/relationships/image" Target="../media/image89.png"/><Relationship Id="rId7" Type="http://schemas.openxmlformats.org/officeDocument/2006/relationships/hyperlink" Target="http://en.wikipedia.org/wiki/Hamming_distance"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hyperlink" Target="http://en.wikipedia.org/wiki/Bit" TargetMode="External"/><Relationship Id="rId5" Type="http://schemas.openxmlformats.org/officeDocument/2006/relationships/hyperlink" Target="http://en.wikipedia.org/wiki/Numerical_digit" TargetMode="External"/><Relationship Id="rId4" Type="http://schemas.openxmlformats.org/officeDocument/2006/relationships/hyperlink" Target="http://en.wikipedia.org/wiki/Encoding"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1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hyperlink" Target="http://qrcode.kaywa.com/"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stanford.edu/group/spatialhistory/cgi-bin/site/viz.php?id=265"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heldonbrown.com/tire-sizing.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youtube.com/watch?v=WFR3lOm_xh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cs.cornell.edu/~tomf/notes/cps104/twoscomp.html"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krisl.net/cgi-bin/ascbin.p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pinyin.info/tools/converter/chars2uninumbers.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unicode.org/chart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babelstone.co.uk/Unicode/unicode.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lnoll.com/Books/Clear-English/English-3000-common-words.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en.wikipedia.org/wiki/UTF-8"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www.cs.utexas.edu/~ear/cs302/Encoding.doc"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cs.utexas.edu/~ear/cs302/Encoding.doc"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cs.cmu.edu/afs/cs/usr/wing/www/publications/Wing06.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cs.utexas.edu/~ear/cs302/Encoding.doc"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cs.cmu.edu/afs/cs/usr/wing/www/publications/Wing06.pdf"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vecteezy.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jgiesen.de/ColorTheory/CMYColorApplet/cmycolorapplet.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jgiesen.de/ColorTheory/RGBColorApplet/rgbcolorapplet.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easycalculation.com/color-coder.php" TargetMode="Externa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hyperlink" Target="http://easycalculation.com/color-coder.php" TargetMode="External"/><Relationship Id="rId2" Type="http://schemas.openxmlformats.org/officeDocument/2006/relationships/hyperlink" Target="http://www.jgiesen.de/ColorTheory/RGBColorApplet/rgbcolorapplet.html"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school-for-champions.com/science/sound.htm"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Encoding Things for Computers</a:t>
            </a:r>
            <a:endParaRPr lang="en-US" b="1" dirty="0"/>
          </a:p>
        </p:txBody>
      </p:sp>
      <p:sp>
        <p:nvSpPr>
          <p:cNvPr id="3" name="TextBox 2"/>
          <p:cNvSpPr txBox="1"/>
          <p:nvPr/>
        </p:nvSpPr>
        <p:spPr>
          <a:xfrm>
            <a:off x="1571223" y="3979572"/>
            <a:ext cx="6130343" cy="1323439"/>
          </a:xfrm>
          <a:prstGeom prst="rect">
            <a:avLst/>
          </a:prstGeom>
          <a:noFill/>
        </p:spPr>
        <p:txBody>
          <a:bodyPr wrap="square" rtlCol="0">
            <a:spAutoFit/>
          </a:bodyPr>
          <a:lstStyle/>
          <a:p>
            <a:pPr algn="ctr"/>
            <a:r>
              <a:rPr lang="en-US" sz="4000" dirty="0" smtClean="0"/>
              <a:t>Section 17.1</a:t>
            </a:r>
          </a:p>
          <a:p>
            <a:pPr algn="ctr"/>
            <a:r>
              <a:rPr lang="en-US" sz="4000" dirty="0" smtClean="0"/>
              <a:t>Chapter 3</a:t>
            </a:r>
            <a:endParaRPr lang="en-US" sz="4000" dirty="0"/>
          </a:p>
        </p:txBody>
      </p:sp>
    </p:spTree>
    <p:extLst>
      <p:ext uri="{BB962C8B-B14F-4D97-AF65-F5344CB8AC3E}">
        <p14:creationId xmlns:p14="http://schemas.microsoft.com/office/powerpoint/2010/main" val="2390823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t>Some Common Standards</a:t>
            </a:r>
            <a:endParaRPr lang="en-US" sz="36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409700"/>
            <a:ext cx="392430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0408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sz="3600" b="1" dirty="0" smtClean="0">
                <a:cs typeface="Arial" pitchFamily="34" charset="0"/>
              </a:rPr>
              <a:t>More Interesting Sounds</a:t>
            </a:r>
            <a:endParaRPr lang="en-US" sz="3600" b="1" dirty="0">
              <a:cs typeface="Arial" pitchFamily="34" charset="0"/>
            </a:endParaRPr>
          </a:p>
        </p:txBody>
      </p:sp>
      <p:sp>
        <p:nvSpPr>
          <p:cNvPr id="4" name="TextBox 3"/>
          <p:cNvSpPr txBox="1"/>
          <p:nvPr/>
        </p:nvSpPr>
        <p:spPr>
          <a:xfrm>
            <a:off x="342900" y="4724400"/>
            <a:ext cx="8229600" cy="1938992"/>
          </a:xfrm>
          <a:prstGeom prst="rect">
            <a:avLst/>
          </a:prstGeom>
          <a:noFill/>
        </p:spPr>
        <p:txBody>
          <a:bodyPr wrap="square" rtlCol="0">
            <a:spAutoFit/>
          </a:bodyPr>
          <a:lstStyle/>
          <a:p>
            <a:pPr marL="342900" indent="-342900">
              <a:buFont typeface="Arial" pitchFamily="34" charset="0"/>
              <a:buChar char="•"/>
            </a:pPr>
            <a:r>
              <a:rPr lang="en-US" sz="2400" dirty="0" smtClean="0"/>
              <a:t>The amplitude is how much the material is compressed (loudness).  </a:t>
            </a:r>
          </a:p>
          <a:p>
            <a:pPr marL="342900" indent="-342900">
              <a:buFont typeface="Arial" pitchFamily="34" charset="0"/>
              <a:buChar char="•"/>
            </a:pPr>
            <a:r>
              <a:rPr lang="en-US" sz="2400" dirty="0" smtClean="0"/>
              <a:t>The wavelength is the time between maximal compressions (pitch, usually measured as frequency, the inverse of wavelength).</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41401"/>
            <a:ext cx="4527550" cy="355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2197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Analog Representation of Sound</a:t>
            </a:r>
            <a:endParaRPr lang="en-US" sz="3600" b="1" dirty="0">
              <a:cs typeface="Arial" pitchFamily="34" charset="0"/>
            </a:endParaRPr>
          </a:p>
        </p:txBody>
      </p:sp>
      <p:sp>
        <p:nvSpPr>
          <p:cNvPr id="6" name="TextBox 5"/>
          <p:cNvSpPr txBox="1"/>
          <p:nvPr/>
        </p:nvSpPr>
        <p:spPr>
          <a:xfrm>
            <a:off x="381000" y="5574268"/>
            <a:ext cx="8153400" cy="830997"/>
          </a:xfrm>
          <a:prstGeom prst="rect">
            <a:avLst/>
          </a:prstGeom>
          <a:noFill/>
        </p:spPr>
        <p:txBody>
          <a:bodyPr wrap="square" rtlCol="0">
            <a:spAutoFit/>
          </a:bodyPr>
          <a:lstStyle/>
          <a:p>
            <a:r>
              <a:rPr lang="en-US" sz="2400" dirty="0" smtClean="0"/>
              <a:t>How does it work: </a:t>
            </a:r>
          </a:p>
          <a:p>
            <a:r>
              <a:rPr lang="en-US" sz="2400" dirty="0"/>
              <a:t>	</a:t>
            </a:r>
            <a:r>
              <a:rPr lang="en-US" sz="1600" dirty="0">
                <a:hlinkClick r:id="rId3"/>
              </a:rPr>
              <a:t>http://</a:t>
            </a:r>
            <a:r>
              <a:rPr lang="en-US" sz="1600" dirty="0" smtClean="0">
                <a:hlinkClick r:id="rId3"/>
              </a:rPr>
              <a:t>www.youtube.com/watch?v=6Td03cIpAF8</a:t>
            </a:r>
            <a:r>
              <a:rPr lang="en-US" sz="1600" dirty="0" smtClean="0"/>
              <a:t> </a:t>
            </a:r>
            <a:endParaRPr lang="en-US" sz="16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166" y="1867989"/>
            <a:ext cx="3352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8138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Analog/Digital  Representation of Sound</a:t>
            </a:r>
            <a:endParaRPr lang="en-US" sz="3600" b="1" dirty="0">
              <a:cs typeface="Arial" pitchFamily="34" charset="0"/>
            </a:endParaRPr>
          </a:p>
        </p:txBody>
      </p:sp>
      <p:sp>
        <p:nvSpPr>
          <p:cNvPr id="6" name="TextBox 5"/>
          <p:cNvSpPr txBox="1"/>
          <p:nvPr/>
        </p:nvSpPr>
        <p:spPr>
          <a:xfrm>
            <a:off x="381000" y="5574268"/>
            <a:ext cx="8153400" cy="830997"/>
          </a:xfrm>
          <a:prstGeom prst="rect">
            <a:avLst/>
          </a:prstGeom>
          <a:noFill/>
        </p:spPr>
        <p:txBody>
          <a:bodyPr wrap="square" rtlCol="0">
            <a:spAutoFit/>
          </a:bodyPr>
          <a:lstStyle/>
          <a:p>
            <a:r>
              <a:rPr lang="en-US" sz="2400" dirty="0" smtClean="0"/>
              <a:t>How does a CD work: </a:t>
            </a:r>
          </a:p>
          <a:p>
            <a:r>
              <a:rPr lang="en-US" sz="2400" dirty="0"/>
              <a:t>	</a:t>
            </a:r>
            <a:r>
              <a:rPr lang="en-US" sz="1600" dirty="0">
                <a:hlinkClick r:id="rId3"/>
              </a:rPr>
              <a:t>http://</a:t>
            </a:r>
            <a:r>
              <a:rPr lang="en-US" sz="1600" dirty="0" smtClean="0">
                <a:hlinkClick r:id="rId3"/>
              </a:rPr>
              <a:t>www.youtube.com/watch?v=5YLqwTqpDhA</a:t>
            </a:r>
            <a:r>
              <a:rPr lang="en-US" sz="1600" dirty="0" smtClean="0"/>
              <a:t> </a:t>
            </a:r>
            <a:endParaRPr lang="en-US" sz="16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725" y="1071872"/>
            <a:ext cx="2564675" cy="256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049" y="1352281"/>
            <a:ext cx="1880711" cy="279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4201" y="1352282"/>
            <a:ext cx="2077976" cy="2770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freefoto.com/images/11/12/11_12_9---Compact-Disc_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9097" y="3817691"/>
            <a:ext cx="3160546" cy="210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6173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Sound</a:t>
            </a:r>
            <a:endParaRPr lang="en-US" sz="3600" b="1" dirty="0">
              <a:cs typeface="Arial" pitchFamily="34" charset="0"/>
            </a:endParaRPr>
          </a:p>
        </p:txBody>
      </p:sp>
      <p:sp>
        <p:nvSpPr>
          <p:cNvPr id="3" name="TextBox 2"/>
          <p:cNvSpPr txBox="1"/>
          <p:nvPr/>
        </p:nvSpPr>
        <p:spPr>
          <a:xfrm>
            <a:off x="800100" y="1219200"/>
            <a:ext cx="7086600" cy="461665"/>
          </a:xfrm>
          <a:prstGeom prst="rect">
            <a:avLst/>
          </a:prstGeom>
          <a:noFill/>
        </p:spPr>
        <p:txBody>
          <a:bodyPr wrap="square" rtlCol="0">
            <a:spAutoFit/>
          </a:bodyPr>
          <a:lstStyle/>
          <a:p>
            <a:r>
              <a:rPr lang="en-US" sz="2400" dirty="0" smtClean="0">
                <a:cs typeface="Arial" pitchFamily="34" charset="0"/>
              </a:rPr>
              <a:t>Digitizing sound </a:t>
            </a:r>
            <a:endParaRPr lang="en-US" sz="2400" dirty="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6223552" cy="466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433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Sound</a:t>
            </a:r>
            <a:endParaRPr lang="en-US" sz="3600" b="1" dirty="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53992"/>
            <a:ext cx="570984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0100" y="1219200"/>
            <a:ext cx="7086600" cy="461665"/>
          </a:xfrm>
          <a:prstGeom prst="rect">
            <a:avLst/>
          </a:prstGeom>
          <a:noFill/>
        </p:spPr>
        <p:txBody>
          <a:bodyPr wrap="square" rtlCol="0">
            <a:spAutoFit/>
          </a:bodyPr>
          <a:lstStyle/>
          <a:p>
            <a:r>
              <a:rPr lang="en-US" sz="2400" dirty="0" smtClean="0"/>
              <a:t>What happens if we don’t sample frequently enough?</a:t>
            </a:r>
            <a:endParaRPr lang="en-US" sz="2400" dirty="0"/>
          </a:p>
        </p:txBody>
      </p:sp>
    </p:spTree>
    <p:extLst>
      <p:ext uri="{BB962C8B-B14F-4D97-AF65-F5344CB8AC3E}">
        <p14:creationId xmlns:p14="http://schemas.microsoft.com/office/powerpoint/2010/main" val="26344717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Sound</a:t>
            </a:r>
            <a:endParaRPr lang="en-US" sz="3600" b="1" dirty="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75169"/>
            <a:ext cx="570984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0100" y="988367"/>
            <a:ext cx="7086600" cy="461665"/>
          </a:xfrm>
          <a:prstGeom prst="rect">
            <a:avLst/>
          </a:prstGeom>
          <a:noFill/>
        </p:spPr>
        <p:txBody>
          <a:bodyPr wrap="square" rtlCol="0">
            <a:spAutoFit/>
          </a:bodyPr>
          <a:lstStyle/>
          <a:p>
            <a:r>
              <a:rPr lang="en-US" sz="2400" dirty="0" smtClean="0"/>
              <a:t>What happens if we don’t sample frequently enough?</a:t>
            </a:r>
            <a:endParaRPr lang="en-US" sz="2400" dirty="0"/>
          </a:p>
        </p:txBody>
      </p:sp>
      <p:sp>
        <p:nvSpPr>
          <p:cNvPr id="4" name="TextBox 3"/>
          <p:cNvSpPr txBox="1"/>
          <p:nvPr/>
        </p:nvSpPr>
        <p:spPr>
          <a:xfrm>
            <a:off x="425002" y="4748753"/>
            <a:ext cx="8075053" cy="1785104"/>
          </a:xfrm>
          <a:prstGeom prst="rect">
            <a:avLst/>
          </a:prstGeom>
          <a:noFill/>
        </p:spPr>
        <p:txBody>
          <a:bodyPr wrap="square" rtlCol="0">
            <a:spAutoFit/>
          </a:bodyPr>
          <a:lstStyle/>
          <a:p>
            <a:r>
              <a:rPr lang="en-US" sz="2400" dirty="0" smtClean="0"/>
              <a:t>We can hear up to about 22,000 cycles per second (22kHz).</a:t>
            </a:r>
          </a:p>
          <a:p>
            <a:endParaRPr lang="en-US" sz="2400" dirty="0"/>
          </a:p>
          <a:p>
            <a:r>
              <a:rPr lang="en-US" sz="2400" dirty="0" smtClean="0"/>
              <a:t>So we need to sample at about 44 kHz (the </a:t>
            </a:r>
            <a:r>
              <a:rPr lang="en-US" sz="2400" dirty="0" err="1" smtClean="0"/>
              <a:t>Nyquist</a:t>
            </a:r>
            <a:r>
              <a:rPr lang="en-US" sz="2400" dirty="0" smtClean="0"/>
              <a:t> rate).</a:t>
            </a:r>
          </a:p>
          <a:p>
            <a:endParaRPr lang="en-US" sz="1400" dirty="0" smtClean="0"/>
          </a:p>
          <a:p>
            <a:r>
              <a:rPr lang="en-US" sz="2400" dirty="0" smtClean="0"/>
              <a:t>	</a:t>
            </a:r>
            <a:r>
              <a:rPr lang="en-US" sz="2400" dirty="0"/>
              <a:t>	</a:t>
            </a:r>
            <a:r>
              <a:rPr lang="en-US" dirty="0" smtClean="0">
                <a:hlinkClick r:id="rId4"/>
              </a:rPr>
              <a:t>http</a:t>
            </a:r>
            <a:r>
              <a:rPr lang="en-US" dirty="0">
                <a:hlinkClick r:id="rId4"/>
              </a:rPr>
              <a:t>://</a:t>
            </a:r>
            <a:r>
              <a:rPr lang="en-US" dirty="0" smtClean="0">
                <a:hlinkClick r:id="rId4"/>
              </a:rPr>
              <a:t>www.youtube.com/watch?v=4zpmjhue_bs</a:t>
            </a:r>
            <a:r>
              <a:rPr lang="en-US" dirty="0" smtClean="0"/>
              <a:t>   </a:t>
            </a:r>
            <a:endParaRPr lang="en-US" dirty="0"/>
          </a:p>
        </p:txBody>
      </p:sp>
    </p:spTree>
    <p:extLst>
      <p:ext uri="{BB962C8B-B14F-4D97-AF65-F5344CB8AC3E}">
        <p14:creationId xmlns:p14="http://schemas.microsoft.com/office/powerpoint/2010/main" val="13495001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Sound</a:t>
            </a:r>
            <a:endParaRPr lang="en-US" sz="3600" b="1" dirty="0">
              <a:cs typeface="Arial" pitchFamily="34" charset="0"/>
            </a:endParaRPr>
          </a:p>
        </p:txBody>
      </p:sp>
      <p:sp>
        <p:nvSpPr>
          <p:cNvPr id="4" name="TextBox 3"/>
          <p:cNvSpPr txBox="1"/>
          <p:nvPr/>
        </p:nvSpPr>
        <p:spPr>
          <a:xfrm>
            <a:off x="425003" y="1127706"/>
            <a:ext cx="8075053" cy="1200329"/>
          </a:xfrm>
          <a:prstGeom prst="rect">
            <a:avLst/>
          </a:prstGeom>
          <a:noFill/>
        </p:spPr>
        <p:txBody>
          <a:bodyPr wrap="square" rtlCol="0">
            <a:spAutoFit/>
          </a:bodyPr>
          <a:lstStyle/>
          <a:p>
            <a:r>
              <a:rPr lang="en-US" sz="2400" dirty="0" smtClean="0"/>
              <a:t>So we need to sample at about 44 kHz.</a:t>
            </a:r>
          </a:p>
          <a:p>
            <a:endParaRPr lang="en-US" sz="2400" dirty="0"/>
          </a:p>
          <a:p>
            <a:r>
              <a:rPr lang="en-US" sz="2400" b="1" dirty="0" smtClean="0"/>
              <a:t>How many bits do we need per sample?</a:t>
            </a:r>
            <a:endParaRPr lang="en-US" sz="2400" b="1" dirty="0"/>
          </a:p>
        </p:txBody>
      </p:sp>
      <p:sp>
        <p:nvSpPr>
          <p:cNvPr id="5" name="TextBox 4"/>
          <p:cNvSpPr txBox="1"/>
          <p:nvPr/>
        </p:nvSpPr>
        <p:spPr>
          <a:xfrm>
            <a:off x="1275008" y="2691685"/>
            <a:ext cx="6323527" cy="1569660"/>
          </a:xfrm>
          <a:prstGeom prst="rect">
            <a:avLst/>
          </a:prstGeom>
          <a:noFill/>
        </p:spPr>
        <p:txBody>
          <a:bodyPr wrap="square" rtlCol="0">
            <a:spAutoFit/>
          </a:bodyPr>
          <a:lstStyle/>
          <a:p>
            <a:r>
              <a:rPr lang="en-US" sz="2400" dirty="0" smtClean="0"/>
              <a:t>96 decibels is about the range between:</a:t>
            </a:r>
          </a:p>
          <a:p>
            <a:r>
              <a:rPr lang="en-US" sz="2400" dirty="0" smtClean="0"/>
              <a:t>	“can barely hear” and “physical pain”.</a:t>
            </a:r>
          </a:p>
          <a:p>
            <a:endParaRPr lang="en-US" sz="2400" dirty="0"/>
          </a:p>
          <a:p>
            <a:r>
              <a:rPr lang="en-US" sz="2400" dirty="0" smtClean="0"/>
              <a:t>How loud is 1 db?</a:t>
            </a:r>
            <a:endParaRPr lang="en-US" sz="2400" dirty="0"/>
          </a:p>
        </p:txBody>
      </p:sp>
      <p:sp>
        <p:nvSpPr>
          <p:cNvPr id="6" name="TextBox 5"/>
          <p:cNvSpPr txBox="1"/>
          <p:nvPr/>
        </p:nvSpPr>
        <p:spPr>
          <a:xfrm>
            <a:off x="1584101" y="4481847"/>
            <a:ext cx="6774288" cy="369332"/>
          </a:xfrm>
          <a:prstGeom prst="rect">
            <a:avLst/>
          </a:prstGeom>
          <a:noFill/>
        </p:spPr>
        <p:txBody>
          <a:bodyPr wrap="square" rtlCol="0">
            <a:spAutoFit/>
          </a:bodyPr>
          <a:lstStyle/>
          <a:p>
            <a:r>
              <a:rPr lang="en-US" dirty="0">
                <a:hlinkClick r:id="rId3"/>
              </a:rPr>
              <a:t>http://</a:t>
            </a:r>
            <a:r>
              <a:rPr lang="en-US" dirty="0" smtClean="0">
                <a:hlinkClick r:id="rId3"/>
              </a:rPr>
              <a:t>www.animations.physics.unsw.edu.au/jw/dB.htm</a:t>
            </a:r>
            <a:r>
              <a:rPr lang="en-US" dirty="0" smtClean="0"/>
              <a:t>  </a:t>
            </a:r>
            <a:endParaRPr lang="en-US" dirty="0"/>
          </a:p>
        </p:txBody>
      </p:sp>
      <p:sp>
        <p:nvSpPr>
          <p:cNvPr id="7" name="TextBox 6"/>
          <p:cNvSpPr txBox="1"/>
          <p:nvPr/>
        </p:nvSpPr>
        <p:spPr>
          <a:xfrm>
            <a:off x="1275008" y="5447763"/>
            <a:ext cx="6297769" cy="830997"/>
          </a:xfrm>
          <a:prstGeom prst="rect">
            <a:avLst/>
          </a:prstGeom>
          <a:noFill/>
        </p:spPr>
        <p:txBody>
          <a:bodyPr wrap="square" rtlCol="0">
            <a:spAutoFit/>
          </a:bodyPr>
          <a:lstStyle/>
          <a:p>
            <a:r>
              <a:rPr lang="en-US" sz="2400" dirty="0" smtClean="0"/>
              <a:t>But db is a logarithmic scale.  So high values correspond to VERY high amplitudes.</a:t>
            </a:r>
            <a:endParaRPr lang="en-US" sz="2400" dirty="0"/>
          </a:p>
        </p:txBody>
      </p:sp>
    </p:spTree>
    <p:extLst>
      <p:ext uri="{BB962C8B-B14F-4D97-AF65-F5344CB8AC3E}">
        <p14:creationId xmlns:p14="http://schemas.microsoft.com/office/powerpoint/2010/main" val="36153352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Sound</a:t>
            </a:r>
            <a:endParaRPr lang="en-US" sz="3600" b="1" dirty="0">
              <a:cs typeface="Arial" pitchFamily="34" charset="0"/>
            </a:endParaRPr>
          </a:p>
        </p:txBody>
      </p:sp>
      <p:sp>
        <p:nvSpPr>
          <p:cNvPr id="4" name="TextBox 3"/>
          <p:cNvSpPr txBox="1"/>
          <p:nvPr/>
        </p:nvSpPr>
        <p:spPr>
          <a:xfrm>
            <a:off x="425003" y="1127706"/>
            <a:ext cx="8075053" cy="1200329"/>
          </a:xfrm>
          <a:prstGeom prst="rect">
            <a:avLst/>
          </a:prstGeom>
          <a:noFill/>
        </p:spPr>
        <p:txBody>
          <a:bodyPr wrap="square" rtlCol="0">
            <a:spAutoFit/>
          </a:bodyPr>
          <a:lstStyle/>
          <a:p>
            <a:r>
              <a:rPr lang="en-US" sz="2400" dirty="0" smtClean="0"/>
              <a:t>So we need to sample at about 44 kHz.</a:t>
            </a:r>
          </a:p>
          <a:p>
            <a:endParaRPr lang="en-US" sz="2400" dirty="0"/>
          </a:p>
          <a:p>
            <a:r>
              <a:rPr lang="en-US" sz="2400" b="1" dirty="0" smtClean="0"/>
              <a:t>How many bits do we need per sample?</a:t>
            </a:r>
            <a:endParaRPr lang="en-US" sz="2400" b="1" dirty="0"/>
          </a:p>
        </p:txBody>
      </p:sp>
      <p:graphicFrame>
        <p:nvGraphicFramePr>
          <p:cNvPr id="3" name="Table 2"/>
          <p:cNvGraphicFramePr>
            <a:graphicFrameLocks noGrp="1"/>
          </p:cNvGraphicFramePr>
          <p:nvPr>
            <p:extLst>
              <p:ext uri="{D42A27DB-BD31-4B8C-83A1-F6EECF244321}">
                <p14:modId xmlns:p14="http://schemas.microsoft.com/office/powerpoint/2010/main" val="3609390817"/>
              </p:ext>
            </p:extLst>
          </p:nvPr>
        </p:nvGraphicFramePr>
        <p:xfrm>
          <a:off x="425003" y="2552231"/>
          <a:ext cx="8229600" cy="1752600"/>
        </p:xfrm>
        <a:graphic>
          <a:graphicData uri="http://schemas.openxmlformats.org/drawingml/2006/table">
            <a:tbl>
              <a:tblPr/>
              <a:tblGrid>
                <a:gridCol w="2057400"/>
                <a:gridCol w="2057400"/>
                <a:gridCol w="2057400"/>
                <a:gridCol w="2057400"/>
              </a:tblGrid>
              <a:tr h="0">
                <a:tc>
                  <a:txBody>
                    <a:bodyPr/>
                    <a:lstStyle/>
                    <a:p>
                      <a:r>
                        <a:rPr lang="en-US" dirty="0"/>
                        <a:t>Bit depth</a:t>
                      </a:r>
                    </a:p>
                  </a:txBody>
                  <a:tcPr marL="38100" marR="38100" marT="38100" marB="38100">
                    <a:lnL>
                      <a:noFill/>
                    </a:lnL>
                    <a:lnR>
                      <a:noFill/>
                    </a:lnR>
                    <a:lnT>
                      <a:noFill/>
                    </a:lnT>
                    <a:lnB>
                      <a:noFill/>
                    </a:lnB>
                  </a:tcPr>
                </a:tc>
                <a:tc>
                  <a:txBody>
                    <a:bodyPr/>
                    <a:lstStyle/>
                    <a:p>
                      <a:r>
                        <a:rPr lang="en-US" dirty="0"/>
                        <a:t>Quality level</a:t>
                      </a:r>
                    </a:p>
                  </a:txBody>
                  <a:tcPr marL="38100" marR="38100" marT="38100" marB="38100">
                    <a:lnL>
                      <a:noFill/>
                    </a:lnL>
                    <a:lnR>
                      <a:noFill/>
                    </a:lnR>
                    <a:lnT>
                      <a:noFill/>
                    </a:lnT>
                    <a:lnB>
                      <a:noFill/>
                    </a:lnB>
                  </a:tcPr>
                </a:tc>
                <a:tc>
                  <a:txBody>
                    <a:bodyPr/>
                    <a:lstStyle/>
                    <a:p>
                      <a:r>
                        <a:rPr lang="en-US"/>
                        <a:t>Amplitude values</a:t>
                      </a:r>
                    </a:p>
                  </a:txBody>
                  <a:tcPr marL="38100" marR="38100" marT="38100" marB="38100">
                    <a:lnL>
                      <a:noFill/>
                    </a:lnL>
                    <a:lnR>
                      <a:noFill/>
                    </a:lnR>
                    <a:lnT>
                      <a:noFill/>
                    </a:lnT>
                    <a:lnB>
                      <a:noFill/>
                    </a:lnB>
                  </a:tcPr>
                </a:tc>
                <a:tc>
                  <a:txBody>
                    <a:bodyPr/>
                    <a:lstStyle/>
                    <a:p>
                      <a:r>
                        <a:rPr lang="en-US"/>
                        <a:t>Dynamic range</a:t>
                      </a:r>
                    </a:p>
                  </a:txBody>
                  <a:tcPr marL="38100" marR="38100" marT="38100" marB="38100">
                    <a:lnL>
                      <a:noFill/>
                    </a:lnL>
                    <a:lnR>
                      <a:noFill/>
                    </a:lnR>
                    <a:lnT>
                      <a:noFill/>
                    </a:lnT>
                    <a:lnB>
                      <a:noFill/>
                    </a:lnB>
                  </a:tcPr>
                </a:tc>
              </a:tr>
              <a:tr h="0">
                <a:tc>
                  <a:txBody>
                    <a:bodyPr/>
                    <a:lstStyle/>
                    <a:p>
                      <a:r>
                        <a:rPr lang="en-US"/>
                        <a:t>8‑bit</a:t>
                      </a:r>
                    </a:p>
                  </a:txBody>
                  <a:tcPr marL="38100" marR="38100" marT="38100" marB="38100">
                    <a:lnL>
                      <a:noFill/>
                    </a:lnL>
                    <a:lnR>
                      <a:noFill/>
                    </a:lnR>
                    <a:lnT>
                      <a:noFill/>
                    </a:lnT>
                    <a:lnB>
                      <a:noFill/>
                    </a:lnB>
                  </a:tcPr>
                </a:tc>
                <a:tc>
                  <a:txBody>
                    <a:bodyPr/>
                    <a:lstStyle/>
                    <a:p>
                      <a:r>
                        <a:rPr lang="en-US" dirty="0"/>
                        <a:t>Telephony</a:t>
                      </a:r>
                    </a:p>
                  </a:txBody>
                  <a:tcPr marL="38100" marR="38100" marT="38100" marB="38100">
                    <a:lnL>
                      <a:noFill/>
                    </a:lnL>
                    <a:lnR>
                      <a:noFill/>
                    </a:lnR>
                    <a:lnT>
                      <a:noFill/>
                    </a:lnT>
                    <a:lnB>
                      <a:noFill/>
                    </a:lnB>
                  </a:tcPr>
                </a:tc>
                <a:tc>
                  <a:txBody>
                    <a:bodyPr/>
                    <a:lstStyle/>
                    <a:p>
                      <a:r>
                        <a:rPr lang="en-US"/>
                        <a:t>256</a:t>
                      </a:r>
                    </a:p>
                  </a:txBody>
                  <a:tcPr marL="38100" marR="38100" marT="38100" marB="38100">
                    <a:lnL>
                      <a:noFill/>
                    </a:lnL>
                    <a:lnR>
                      <a:noFill/>
                    </a:lnR>
                    <a:lnT>
                      <a:noFill/>
                    </a:lnT>
                    <a:lnB>
                      <a:noFill/>
                    </a:lnB>
                  </a:tcPr>
                </a:tc>
                <a:tc>
                  <a:txBody>
                    <a:bodyPr/>
                    <a:lstStyle/>
                    <a:p>
                      <a:r>
                        <a:rPr lang="en-US"/>
                        <a:t>48 dB</a:t>
                      </a:r>
                    </a:p>
                  </a:txBody>
                  <a:tcPr marL="38100" marR="38100" marT="38100" marB="38100">
                    <a:lnL>
                      <a:noFill/>
                    </a:lnL>
                    <a:lnR>
                      <a:noFill/>
                    </a:lnR>
                    <a:lnT>
                      <a:noFill/>
                    </a:lnT>
                    <a:lnB>
                      <a:noFill/>
                    </a:lnB>
                  </a:tcPr>
                </a:tc>
              </a:tr>
              <a:tr h="0">
                <a:tc>
                  <a:txBody>
                    <a:bodyPr/>
                    <a:lstStyle/>
                    <a:p>
                      <a:r>
                        <a:rPr lang="en-US"/>
                        <a:t>16‑bit</a:t>
                      </a:r>
                    </a:p>
                  </a:txBody>
                  <a:tcPr marL="38100" marR="38100" marT="38100" marB="38100">
                    <a:lnL>
                      <a:noFill/>
                    </a:lnL>
                    <a:lnR>
                      <a:noFill/>
                    </a:lnR>
                    <a:lnT>
                      <a:noFill/>
                    </a:lnT>
                    <a:lnB>
                      <a:noFill/>
                    </a:lnB>
                  </a:tcPr>
                </a:tc>
                <a:tc>
                  <a:txBody>
                    <a:bodyPr/>
                    <a:lstStyle/>
                    <a:p>
                      <a:r>
                        <a:rPr lang="en-US"/>
                        <a:t>CD</a:t>
                      </a:r>
                    </a:p>
                  </a:txBody>
                  <a:tcPr marL="38100" marR="38100" marT="38100" marB="38100">
                    <a:lnL>
                      <a:noFill/>
                    </a:lnL>
                    <a:lnR>
                      <a:noFill/>
                    </a:lnR>
                    <a:lnT>
                      <a:noFill/>
                    </a:lnT>
                    <a:lnB>
                      <a:noFill/>
                    </a:lnB>
                  </a:tcPr>
                </a:tc>
                <a:tc>
                  <a:txBody>
                    <a:bodyPr/>
                    <a:lstStyle/>
                    <a:p>
                      <a:r>
                        <a:rPr lang="en-US"/>
                        <a:t>65,536</a:t>
                      </a:r>
                    </a:p>
                  </a:txBody>
                  <a:tcPr marL="38100" marR="38100" marT="38100" marB="38100">
                    <a:lnL>
                      <a:noFill/>
                    </a:lnL>
                    <a:lnR>
                      <a:noFill/>
                    </a:lnR>
                    <a:lnT>
                      <a:noFill/>
                    </a:lnT>
                    <a:lnB>
                      <a:noFill/>
                    </a:lnB>
                  </a:tcPr>
                </a:tc>
                <a:tc>
                  <a:txBody>
                    <a:bodyPr/>
                    <a:lstStyle/>
                    <a:p>
                      <a:r>
                        <a:rPr lang="en-US"/>
                        <a:t>96 dB</a:t>
                      </a:r>
                    </a:p>
                  </a:txBody>
                  <a:tcPr marL="38100" marR="38100" marT="38100" marB="38100">
                    <a:lnL>
                      <a:noFill/>
                    </a:lnL>
                    <a:lnR>
                      <a:noFill/>
                    </a:lnR>
                    <a:lnT>
                      <a:noFill/>
                    </a:lnT>
                    <a:lnB>
                      <a:noFill/>
                    </a:lnB>
                  </a:tcPr>
                </a:tc>
              </a:tr>
              <a:tr h="0">
                <a:tc>
                  <a:txBody>
                    <a:bodyPr/>
                    <a:lstStyle/>
                    <a:p>
                      <a:r>
                        <a:rPr lang="en-US"/>
                        <a:t>24‑bit</a:t>
                      </a:r>
                    </a:p>
                  </a:txBody>
                  <a:tcPr marL="38100" marR="38100" marT="38100" marB="38100">
                    <a:lnL>
                      <a:noFill/>
                    </a:lnL>
                    <a:lnR>
                      <a:noFill/>
                    </a:lnR>
                    <a:lnT>
                      <a:noFill/>
                    </a:lnT>
                    <a:lnB>
                      <a:noFill/>
                    </a:lnB>
                  </a:tcPr>
                </a:tc>
                <a:tc>
                  <a:txBody>
                    <a:bodyPr/>
                    <a:lstStyle/>
                    <a:p>
                      <a:r>
                        <a:rPr lang="en-US"/>
                        <a:t>DVD</a:t>
                      </a:r>
                    </a:p>
                  </a:txBody>
                  <a:tcPr marL="38100" marR="38100" marT="38100" marB="38100">
                    <a:lnL>
                      <a:noFill/>
                    </a:lnL>
                    <a:lnR>
                      <a:noFill/>
                    </a:lnR>
                    <a:lnT>
                      <a:noFill/>
                    </a:lnT>
                    <a:lnB>
                      <a:noFill/>
                    </a:lnB>
                  </a:tcPr>
                </a:tc>
                <a:tc>
                  <a:txBody>
                    <a:bodyPr/>
                    <a:lstStyle/>
                    <a:p>
                      <a:r>
                        <a:rPr lang="en-US" dirty="0"/>
                        <a:t>16,777,216</a:t>
                      </a:r>
                    </a:p>
                  </a:txBody>
                  <a:tcPr marL="38100" marR="38100" marT="38100" marB="38100">
                    <a:lnL>
                      <a:noFill/>
                    </a:lnL>
                    <a:lnR>
                      <a:noFill/>
                    </a:lnR>
                    <a:lnT>
                      <a:noFill/>
                    </a:lnT>
                    <a:lnB>
                      <a:noFill/>
                    </a:lnB>
                  </a:tcPr>
                </a:tc>
                <a:tc>
                  <a:txBody>
                    <a:bodyPr/>
                    <a:lstStyle/>
                    <a:p>
                      <a:r>
                        <a:rPr lang="en-US"/>
                        <a:t>144 dB</a:t>
                      </a:r>
                    </a:p>
                  </a:txBody>
                  <a:tcPr marL="38100" marR="38100" marT="38100" marB="38100">
                    <a:lnL>
                      <a:noFill/>
                    </a:lnL>
                    <a:lnR>
                      <a:noFill/>
                    </a:lnR>
                    <a:lnT>
                      <a:noFill/>
                    </a:lnT>
                    <a:lnB>
                      <a:noFill/>
                    </a:lnB>
                  </a:tcPr>
                </a:tc>
              </a:tr>
              <a:tr h="0">
                <a:tc>
                  <a:txBody>
                    <a:bodyPr/>
                    <a:lstStyle/>
                    <a:p>
                      <a:r>
                        <a:rPr lang="en-US"/>
                        <a:t>32‑bit</a:t>
                      </a:r>
                    </a:p>
                  </a:txBody>
                  <a:tcPr marL="38100" marR="38100" marT="38100" marB="38100">
                    <a:lnL>
                      <a:noFill/>
                    </a:lnL>
                    <a:lnR>
                      <a:noFill/>
                    </a:lnR>
                    <a:lnT>
                      <a:noFill/>
                    </a:lnT>
                    <a:lnB>
                      <a:noFill/>
                    </a:lnB>
                  </a:tcPr>
                </a:tc>
                <a:tc>
                  <a:txBody>
                    <a:bodyPr/>
                    <a:lstStyle/>
                    <a:p>
                      <a:r>
                        <a:rPr lang="en-US"/>
                        <a:t>Best</a:t>
                      </a:r>
                    </a:p>
                  </a:txBody>
                  <a:tcPr marL="38100" marR="38100" marT="38100" marB="38100">
                    <a:lnL>
                      <a:noFill/>
                    </a:lnL>
                    <a:lnR>
                      <a:noFill/>
                    </a:lnR>
                    <a:lnT>
                      <a:noFill/>
                    </a:lnT>
                    <a:lnB>
                      <a:noFill/>
                    </a:lnB>
                  </a:tcPr>
                </a:tc>
                <a:tc>
                  <a:txBody>
                    <a:bodyPr/>
                    <a:lstStyle/>
                    <a:p>
                      <a:r>
                        <a:rPr lang="en-US"/>
                        <a:t>4,294,967,296</a:t>
                      </a:r>
                    </a:p>
                  </a:txBody>
                  <a:tcPr marL="38100" marR="38100" marT="38100" marB="38100">
                    <a:lnL>
                      <a:noFill/>
                    </a:lnL>
                    <a:lnR>
                      <a:noFill/>
                    </a:lnR>
                    <a:lnT>
                      <a:noFill/>
                    </a:lnT>
                    <a:lnB>
                      <a:noFill/>
                    </a:lnB>
                  </a:tcPr>
                </a:tc>
                <a:tc>
                  <a:txBody>
                    <a:bodyPr/>
                    <a:lstStyle/>
                    <a:p>
                      <a:r>
                        <a:rPr lang="en-US" dirty="0"/>
                        <a:t>192 dB</a:t>
                      </a:r>
                    </a:p>
                  </a:txBody>
                  <a:tcPr marL="38100" marR="38100" marT="38100" marB="38100">
                    <a:lnL>
                      <a:noFill/>
                    </a:lnL>
                    <a:lnR>
                      <a:noFill/>
                    </a:lnR>
                    <a:lnT>
                      <a:noFill/>
                    </a:lnT>
                    <a:lnB>
                      <a:noFill/>
                    </a:lnB>
                  </a:tcPr>
                </a:tc>
              </a:tr>
            </a:tbl>
          </a:graphicData>
        </a:graphic>
      </p:graphicFrame>
      <p:pic>
        <p:nvPicPr>
          <p:cNvPr id="1025" name="Picture 1" descr="http://help.adobe.com/en_US/Soundbooth/2.0/images/da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481" y="4480038"/>
            <a:ext cx="34575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532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Sound</a:t>
            </a:r>
            <a:endParaRPr lang="en-US" sz="3600" b="1" dirty="0">
              <a:cs typeface="Arial" pitchFamily="34" charset="0"/>
            </a:endParaRPr>
          </a:p>
        </p:txBody>
      </p:sp>
      <p:sp>
        <p:nvSpPr>
          <p:cNvPr id="4" name="TextBox 3"/>
          <p:cNvSpPr txBox="1"/>
          <p:nvPr/>
        </p:nvSpPr>
        <p:spPr>
          <a:xfrm>
            <a:off x="425003" y="1037554"/>
            <a:ext cx="8075053" cy="1938992"/>
          </a:xfrm>
          <a:prstGeom prst="rect">
            <a:avLst/>
          </a:prstGeom>
          <a:noFill/>
        </p:spPr>
        <p:txBody>
          <a:bodyPr wrap="square" rtlCol="0">
            <a:spAutoFit/>
          </a:bodyPr>
          <a:lstStyle/>
          <a:p>
            <a:r>
              <a:rPr lang="en-US" sz="2400" dirty="0" smtClean="0"/>
              <a:t>So we need to sample at about 44 kHz.</a:t>
            </a:r>
          </a:p>
          <a:p>
            <a:endParaRPr lang="en-US" sz="2400" dirty="0" smtClean="0"/>
          </a:p>
          <a:p>
            <a:r>
              <a:rPr lang="en-US" sz="2400" dirty="0" smtClean="0"/>
              <a:t>We need 2 bytes/sample for CD quality.</a:t>
            </a:r>
          </a:p>
          <a:p>
            <a:endParaRPr lang="en-US" sz="2400" dirty="0"/>
          </a:p>
          <a:p>
            <a:r>
              <a:rPr lang="en-US" sz="2400" dirty="0" smtClean="0"/>
              <a:t>So:</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267010167"/>
              </p:ext>
            </p:extLst>
          </p:nvPr>
        </p:nvGraphicFramePr>
        <p:xfrm>
          <a:off x="1401648" y="2391181"/>
          <a:ext cx="6969618" cy="1981200"/>
        </p:xfrm>
        <a:graphic>
          <a:graphicData uri="http://schemas.openxmlformats.org/drawingml/2006/table">
            <a:tbl>
              <a:tblPr>
                <a:tableStyleId>{5C22544A-7EE6-4342-B048-85BDC9FD1C3A}</a:tableStyleId>
              </a:tblPr>
              <a:tblGrid>
                <a:gridCol w="1277158"/>
                <a:gridCol w="1841678"/>
                <a:gridCol w="3850782"/>
              </a:tblGrid>
              <a:tr h="370840">
                <a:tc>
                  <a:txBody>
                    <a:bodyPr/>
                    <a:lstStyle/>
                    <a:p>
                      <a:r>
                        <a:rPr lang="en-US" sz="2000" dirty="0" smtClean="0"/>
                        <a:t>Mono</a:t>
                      </a:r>
                      <a:endParaRPr lang="en-US" sz="2000" dirty="0"/>
                    </a:p>
                  </a:txBody>
                  <a:tcPr/>
                </a:tc>
                <a:tc>
                  <a:txBody>
                    <a:bodyPr/>
                    <a:lstStyle/>
                    <a:p>
                      <a:r>
                        <a:rPr lang="en-US" sz="2000" dirty="0" smtClean="0"/>
                        <a:t>44,100 * 2</a:t>
                      </a:r>
                      <a:endParaRPr lang="en-US" sz="2000" dirty="0"/>
                    </a:p>
                  </a:txBody>
                  <a:tcPr/>
                </a:tc>
                <a:tc>
                  <a:txBody>
                    <a:bodyPr/>
                    <a:lstStyle/>
                    <a:p>
                      <a:r>
                        <a:rPr lang="en-US" sz="2000" dirty="0" smtClean="0"/>
                        <a:t> 88,100 bytes/sec</a:t>
                      </a:r>
                      <a:endParaRPr lang="en-US" sz="2000" dirty="0"/>
                    </a:p>
                  </a:txBody>
                  <a:tcPr/>
                </a:tc>
              </a:tr>
              <a:tr h="370840">
                <a:tc>
                  <a:txBody>
                    <a:bodyPr/>
                    <a:lstStyle/>
                    <a:p>
                      <a:r>
                        <a:rPr lang="en-US" sz="2000" dirty="0" smtClean="0"/>
                        <a:t>Stereo</a:t>
                      </a:r>
                      <a:endParaRPr lang="en-US" sz="2000" dirty="0"/>
                    </a:p>
                  </a:txBody>
                  <a:tcPr/>
                </a:tc>
                <a:tc>
                  <a:txBody>
                    <a:bodyPr/>
                    <a:lstStyle/>
                    <a:p>
                      <a:r>
                        <a:rPr lang="en-US" sz="2000" dirty="0" smtClean="0"/>
                        <a:t>44,100* 2 * 2</a:t>
                      </a:r>
                      <a:endParaRPr lang="en-US" sz="2000" dirty="0"/>
                    </a:p>
                  </a:txBody>
                  <a:tcPr/>
                </a:tc>
                <a:tc>
                  <a:txBody>
                    <a:bodyPr/>
                    <a:lstStyle/>
                    <a:p>
                      <a:r>
                        <a:rPr lang="en-US" sz="2000" dirty="0" smtClean="0"/>
                        <a:t>176,400 bytes/sec</a:t>
                      </a:r>
                      <a:endParaRPr lang="en-US" sz="2000" dirty="0"/>
                    </a:p>
                  </a:txBody>
                  <a:tcPr/>
                </a:tc>
              </a:tr>
              <a:tr h="370840">
                <a:tc>
                  <a:txBody>
                    <a:bodyPr/>
                    <a:lstStyle/>
                    <a:p>
                      <a:endParaRPr lang="en-US" sz="2000" dirty="0"/>
                    </a:p>
                  </a:txBody>
                  <a:tcPr/>
                </a:tc>
                <a:tc>
                  <a:txBody>
                    <a:bodyPr/>
                    <a:lstStyle/>
                    <a:p>
                      <a:endParaRPr lang="en-US" sz="2000" dirty="0"/>
                    </a:p>
                  </a:txBody>
                  <a:tcPr/>
                </a:tc>
                <a:tc>
                  <a:txBody>
                    <a:bodyPr/>
                    <a:lstStyle/>
                    <a:p>
                      <a:r>
                        <a:rPr lang="en-US" sz="2000" dirty="0" smtClean="0"/>
                        <a:t>10,584,000 bytes/min</a:t>
                      </a:r>
                    </a:p>
                  </a:txBody>
                  <a:tcPr/>
                </a:tc>
              </a:tr>
              <a:tr h="370840">
                <a:tc>
                  <a:txBody>
                    <a:bodyPr/>
                    <a:lstStyle/>
                    <a:p>
                      <a:endParaRPr lang="en-US" sz="2000" dirty="0"/>
                    </a:p>
                  </a:txBody>
                  <a:tcPr/>
                </a:tc>
                <a:tc>
                  <a:txBody>
                    <a:bodyPr/>
                    <a:lstStyle/>
                    <a:p>
                      <a:endParaRPr lang="en-US" sz="2000" dirty="0"/>
                    </a:p>
                  </a:txBody>
                  <a:tcPr/>
                </a:tc>
                <a:tc>
                  <a:txBody>
                    <a:bodyPr/>
                    <a:lstStyle/>
                    <a:p>
                      <a:r>
                        <a:rPr lang="en-US" sz="2000" dirty="0" smtClean="0"/>
                        <a:t>783,216,000 bytes/74 min</a:t>
                      </a:r>
                    </a:p>
                  </a:txBody>
                  <a:tcPr/>
                </a:tc>
              </a:tr>
              <a:tr h="370840">
                <a:tc>
                  <a:txBody>
                    <a:bodyPr/>
                    <a:lstStyle/>
                    <a:p>
                      <a:endParaRPr lang="en-US" sz="2000" dirty="0"/>
                    </a:p>
                  </a:txBody>
                  <a:tcPr/>
                </a:tc>
                <a:tc>
                  <a:txBody>
                    <a:bodyPr/>
                    <a:lstStyle/>
                    <a:p>
                      <a:endParaRPr lang="en-US" sz="2000" dirty="0"/>
                    </a:p>
                  </a:txBody>
                  <a:tcPr/>
                </a:tc>
                <a:tc>
                  <a:txBody>
                    <a:bodyPr/>
                    <a:lstStyle/>
                    <a:p>
                      <a:r>
                        <a:rPr lang="en-US" sz="2000" dirty="0" smtClean="0"/>
                        <a:t>783 MB/74 min</a:t>
                      </a:r>
                    </a:p>
                  </a:txBody>
                  <a:tcPr/>
                </a:tc>
              </a:tr>
            </a:tbl>
          </a:graphicData>
        </a:graphic>
      </p:graphicFrame>
      <p:sp>
        <p:nvSpPr>
          <p:cNvPr id="9" name="TextBox 8"/>
          <p:cNvSpPr txBox="1"/>
          <p:nvPr/>
        </p:nvSpPr>
        <p:spPr>
          <a:xfrm>
            <a:off x="540913" y="5061397"/>
            <a:ext cx="1249250" cy="461665"/>
          </a:xfrm>
          <a:prstGeom prst="rect">
            <a:avLst/>
          </a:prstGeom>
          <a:noFill/>
        </p:spPr>
        <p:txBody>
          <a:bodyPr wrap="square" rtlCol="0">
            <a:spAutoFit/>
          </a:bodyPr>
          <a:lstStyle/>
          <a:p>
            <a:r>
              <a:rPr lang="en-US" sz="2400" dirty="0" smtClean="0"/>
              <a:t>Recall:</a:t>
            </a:r>
            <a:endParaRPr lang="en-US" sz="24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63" y="4694353"/>
            <a:ext cx="2971800" cy="199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06096" y="5090322"/>
            <a:ext cx="3193960" cy="1200329"/>
          </a:xfrm>
          <a:prstGeom prst="rect">
            <a:avLst/>
          </a:prstGeom>
          <a:noFill/>
        </p:spPr>
        <p:txBody>
          <a:bodyPr wrap="square" rtlCol="0">
            <a:spAutoFit/>
          </a:bodyPr>
          <a:lstStyle/>
          <a:p>
            <a:r>
              <a:rPr lang="en-US" sz="2400" dirty="0" smtClean="0"/>
              <a:t>IBM 360/67, in 1970:</a:t>
            </a:r>
          </a:p>
          <a:p>
            <a:endParaRPr lang="en-US" sz="2400" dirty="0"/>
          </a:p>
          <a:p>
            <a:r>
              <a:rPr lang="en-US" sz="2400" dirty="0" smtClean="0"/>
              <a:t>	2 MB.</a:t>
            </a:r>
            <a:endParaRPr lang="en-US" sz="2400" dirty="0"/>
          </a:p>
        </p:txBody>
      </p:sp>
    </p:spTree>
    <p:extLst>
      <p:ext uri="{BB962C8B-B14F-4D97-AF65-F5344CB8AC3E}">
        <p14:creationId xmlns:p14="http://schemas.microsoft.com/office/powerpoint/2010/main" val="42373135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smtClean="0">
                <a:cs typeface="Arial" pitchFamily="34" charset="0"/>
              </a:rPr>
              <a:t>Storing Sound</a:t>
            </a:r>
            <a:endParaRPr lang="en-US" sz="3600" b="1" dirty="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66495"/>
            <a:ext cx="2683311" cy="170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0" y="2209800"/>
            <a:ext cx="990600" cy="584775"/>
          </a:xfrm>
          <a:prstGeom prst="rect">
            <a:avLst/>
          </a:prstGeom>
          <a:noFill/>
        </p:spPr>
        <p:txBody>
          <a:bodyPr wrap="square" rtlCol="0">
            <a:spAutoFit/>
          </a:bodyPr>
          <a:lstStyle/>
          <a:p>
            <a:r>
              <a:rPr lang="en-US" sz="3200" dirty="0" smtClean="0"/>
              <a:t>=</a:t>
            </a:r>
            <a:endParaRPr lang="en-US" sz="3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799" y="1031147"/>
            <a:ext cx="2212543" cy="332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06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t>A Small Number of Standards</a:t>
            </a:r>
            <a:endParaRPr lang="en-US" sz="3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4800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84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smtClean="0">
                <a:cs typeface="Arial" pitchFamily="34" charset="0"/>
              </a:rPr>
              <a:t>Storing Sound</a:t>
            </a:r>
            <a:endParaRPr lang="en-US" sz="3600" b="1" dirty="0">
              <a:cs typeface="Arial"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19" y="1566498"/>
            <a:ext cx="1264539" cy="80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179" y="1124331"/>
            <a:ext cx="2212543" cy="332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8979" y="4978411"/>
            <a:ext cx="3200400" cy="461665"/>
          </a:xfrm>
          <a:prstGeom prst="rect">
            <a:avLst/>
          </a:prstGeom>
          <a:noFill/>
        </p:spPr>
        <p:txBody>
          <a:bodyPr wrap="square" rtlCol="0">
            <a:spAutoFit/>
          </a:bodyPr>
          <a:lstStyle/>
          <a:p>
            <a:r>
              <a:rPr lang="en-US" sz="2400" dirty="0" smtClean="0"/>
              <a:t>16 GB </a:t>
            </a:r>
            <a:r>
              <a:rPr lang="en-US" sz="2400" dirty="0" smtClean="0">
                <a:sym typeface="Symbol"/>
              </a:rPr>
              <a:t> 4,000 songs</a:t>
            </a:r>
            <a:endParaRPr lang="en-US" sz="2400" dirty="0"/>
          </a:p>
        </p:txBody>
      </p:sp>
      <p:sp>
        <p:nvSpPr>
          <p:cNvPr id="7" name="TextBox 6"/>
          <p:cNvSpPr txBox="1"/>
          <p:nvPr/>
        </p:nvSpPr>
        <p:spPr>
          <a:xfrm>
            <a:off x="4666445" y="4978412"/>
            <a:ext cx="2022042" cy="461665"/>
          </a:xfrm>
          <a:prstGeom prst="rect">
            <a:avLst/>
          </a:prstGeom>
          <a:noFill/>
        </p:spPr>
        <p:txBody>
          <a:bodyPr wrap="square" rtlCol="0">
            <a:spAutoFit/>
          </a:bodyPr>
          <a:lstStyle/>
          <a:p>
            <a:r>
              <a:rPr lang="en-US" sz="2400" dirty="0" smtClean="0"/>
              <a:t>2,000 records</a:t>
            </a:r>
            <a:endParaRPr lang="en-US" sz="24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818" y="1437709"/>
            <a:ext cx="5163030" cy="288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04758" y="1968106"/>
            <a:ext cx="528842" cy="523220"/>
          </a:xfrm>
          <a:prstGeom prst="rect">
            <a:avLst/>
          </a:prstGeom>
          <a:noFill/>
        </p:spPr>
        <p:txBody>
          <a:bodyPr wrap="square" rtlCol="0">
            <a:spAutoFit/>
          </a:bodyPr>
          <a:lstStyle/>
          <a:p>
            <a:r>
              <a:rPr lang="en-US" sz="2800" dirty="0" smtClean="0"/>
              <a:t>=</a:t>
            </a:r>
            <a:endParaRPr lang="en-US" sz="2800" dirty="0"/>
          </a:p>
        </p:txBody>
      </p:sp>
    </p:spTree>
    <p:extLst>
      <p:ext uri="{BB962C8B-B14F-4D97-AF65-F5344CB8AC3E}">
        <p14:creationId xmlns:p14="http://schemas.microsoft.com/office/powerpoint/2010/main" val="1199929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Once Sampled, It’s All Bits</a:t>
            </a:r>
            <a:endParaRPr lang="en-US" sz="3600" b="1" dirty="0"/>
          </a:p>
        </p:txBody>
      </p:sp>
      <p:sp>
        <p:nvSpPr>
          <p:cNvPr id="3" name="Content Placeholder 2"/>
          <p:cNvSpPr>
            <a:spLocks noGrp="1"/>
          </p:cNvSpPr>
          <p:nvPr>
            <p:ph idx="1"/>
          </p:nvPr>
        </p:nvSpPr>
        <p:spPr>
          <a:xfrm>
            <a:off x="1262130" y="2179750"/>
            <a:ext cx="7424670" cy="4525963"/>
          </a:xfrm>
        </p:spPr>
        <p:txBody>
          <a:bodyPr>
            <a:normAutofit/>
          </a:bodyPr>
          <a:lstStyle/>
          <a:p>
            <a:r>
              <a:rPr lang="en-US" sz="2400" dirty="0" smtClean="0"/>
              <a:t>Store</a:t>
            </a:r>
          </a:p>
          <a:p>
            <a:r>
              <a:rPr lang="en-US" sz="2400" dirty="0" smtClean="0"/>
              <a:t>Replay</a:t>
            </a:r>
          </a:p>
          <a:p>
            <a:r>
              <a:rPr lang="en-US" sz="2400" dirty="0" smtClean="0"/>
              <a:t>Transmit</a:t>
            </a:r>
          </a:p>
          <a:p>
            <a:r>
              <a:rPr lang="en-US" sz="2400" dirty="0" smtClean="0"/>
              <a:t>Speed it up</a:t>
            </a:r>
          </a:p>
          <a:p>
            <a:r>
              <a:rPr lang="en-US" sz="2400" dirty="0" smtClean="0"/>
              <a:t>Make it sound like a different instrument</a:t>
            </a:r>
          </a:p>
          <a:p>
            <a:r>
              <a:rPr lang="en-US" sz="2400" dirty="0" smtClean="0"/>
              <a:t>Analyze it to understand speech</a:t>
            </a:r>
            <a:endParaRPr lang="en-US" sz="2400" dirty="0"/>
          </a:p>
        </p:txBody>
      </p:sp>
      <p:sp>
        <p:nvSpPr>
          <p:cNvPr id="4" name="TextBox 3"/>
          <p:cNvSpPr txBox="1"/>
          <p:nvPr/>
        </p:nvSpPr>
        <p:spPr>
          <a:xfrm>
            <a:off x="437881" y="1382401"/>
            <a:ext cx="8190963" cy="461665"/>
          </a:xfrm>
          <a:prstGeom prst="rect">
            <a:avLst/>
          </a:prstGeom>
          <a:noFill/>
        </p:spPr>
        <p:txBody>
          <a:bodyPr wrap="square" rtlCol="0">
            <a:spAutoFit/>
          </a:bodyPr>
          <a:lstStyle/>
          <a:p>
            <a:r>
              <a:rPr lang="en-US" sz="2400" dirty="0" smtClean="0"/>
              <a:t>So, we can:</a:t>
            </a:r>
            <a:endParaRPr lang="en-US" sz="2400" dirty="0"/>
          </a:p>
        </p:txBody>
      </p:sp>
    </p:spTree>
    <p:extLst>
      <p:ext uri="{BB962C8B-B14F-4D97-AF65-F5344CB8AC3E}">
        <p14:creationId xmlns:p14="http://schemas.microsoft.com/office/powerpoint/2010/main" val="39287690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2793"/>
          </a:xfrm>
        </p:spPr>
        <p:txBody>
          <a:bodyPr>
            <a:normAutofit/>
          </a:bodyPr>
          <a:lstStyle/>
          <a:p>
            <a:r>
              <a:rPr lang="en-US" sz="3600" b="1" dirty="0" smtClean="0"/>
              <a:t>The Special Case of Music</a:t>
            </a:r>
            <a:endParaRPr lang="en-US" sz="3600" b="1" dirty="0"/>
          </a:p>
        </p:txBody>
      </p:sp>
      <p:sp>
        <p:nvSpPr>
          <p:cNvPr id="4" name="TextBox 3"/>
          <p:cNvSpPr txBox="1"/>
          <p:nvPr/>
        </p:nvSpPr>
        <p:spPr>
          <a:xfrm>
            <a:off x="785611" y="1493949"/>
            <a:ext cx="7856113" cy="3046988"/>
          </a:xfrm>
          <a:prstGeom prst="rect">
            <a:avLst/>
          </a:prstGeom>
          <a:noFill/>
        </p:spPr>
        <p:txBody>
          <a:bodyPr wrap="square" rtlCol="0">
            <a:spAutoFit/>
          </a:bodyPr>
          <a:lstStyle/>
          <a:p>
            <a:pPr marL="285750" indent="-285750">
              <a:buFont typeface="Arial" pitchFamily="34" charset="0"/>
              <a:buChar char="•"/>
            </a:pPr>
            <a:r>
              <a:rPr lang="en-US" sz="2400" dirty="0" smtClean="0"/>
              <a:t>Representing the score (DARMS)</a:t>
            </a:r>
          </a:p>
          <a:p>
            <a:pPr marL="285750" indent="-285750">
              <a:buFont typeface="Arial" pitchFamily="34" charset="0"/>
              <a:buChar char="•"/>
            </a:pPr>
            <a:endParaRPr lang="en-US" sz="2400" dirty="0" smtClean="0"/>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Representing the notes, the voices, the amplitude, etc. (MIDI)</a:t>
            </a:r>
          </a:p>
          <a:p>
            <a:pPr marL="285750" indent="-285750">
              <a:buFont typeface="Arial" pitchFamily="34" charset="0"/>
              <a:buChar char="•"/>
            </a:pPr>
            <a:endParaRPr lang="en-US" sz="2400" dirty="0" smtClean="0"/>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Recording the actual sound (MP3)</a:t>
            </a:r>
            <a:endParaRPr lang="en-US" sz="2400" dirty="0"/>
          </a:p>
        </p:txBody>
      </p:sp>
    </p:spTree>
    <p:extLst>
      <p:ext uri="{BB962C8B-B14F-4D97-AF65-F5344CB8AC3E}">
        <p14:creationId xmlns:p14="http://schemas.microsoft.com/office/powerpoint/2010/main" val="37345794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2793"/>
          </a:xfrm>
        </p:spPr>
        <p:txBody>
          <a:bodyPr>
            <a:normAutofit/>
          </a:bodyPr>
          <a:lstStyle/>
          <a:p>
            <a:r>
              <a:rPr lang="en-US" sz="3600" b="1" dirty="0" smtClean="0"/>
              <a:t>DARMS Representation of Musical Score</a:t>
            </a:r>
            <a:endParaRPr lang="en-US" sz="36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617" y="1146220"/>
            <a:ext cx="5551299" cy="484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8186" y="6246254"/>
            <a:ext cx="7225048" cy="373487"/>
          </a:xfrm>
          <a:prstGeom prst="rect">
            <a:avLst/>
          </a:prstGeom>
          <a:noFill/>
        </p:spPr>
        <p:txBody>
          <a:bodyPr wrap="square" rtlCol="0">
            <a:spAutoFit/>
          </a:bodyPr>
          <a:lstStyle/>
          <a:p>
            <a:r>
              <a:rPr lang="en-US" dirty="0" smtClean="0"/>
              <a:t>Bartok, String Quartet No. 4, measures 1 – 6.</a:t>
            </a:r>
            <a:endParaRPr lang="en-US" dirty="0"/>
          </a:p>
        </p:txBody>
      </p:sp>
    </p:spTree>
    <p:extLst>
      <p:ext uri="{BB962C8B-B14F-4D97-AF65-F5344CB8AC3E}">
        <p14:creationId xmlns:p14="http://schemas.microsoft.com/office/powerpoint/2010/main" val="571849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a:t>DARMS Representation of Musical Score</a:t>
            </a:r>
            <a:endParaRPr lang="en-US" sz="36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06" y="1864151"/>
            <a:ext cx="7571998" cy="337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11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MIDI</a:t>
            </a:r>
            <a:endParaRPr lang="en-US" sz="3600" b="1" dirty="0"/>
          </a:p>
        </p:txBody>
      </p:sp>
      <p:sp>
        <p:nvSpPr>
          <p:cNvPr id="4" name="TextBox 3"/>
          <p:cNvSpPr txBox="1"/>
          <p:nvPr/>
        </p:nvSpPr>
        <p:spPr>
          <a:xfrm>
            <a:off x="489397" y="5460642"/>
            <a:ext cx="8178084" cy="369332"/>
          </a:xfrm>
          <a:prstGeom prst="rect">
            <a:avLst/>
          </a:prstGeom>
          <a:noFill/>
        </p:spPr>
        <p:txBody>
          <a:bodyPr wrap="square" rtlCol="0">
            <a:spAutoFit/>
          </a:bodyPr>
          <a:lstStyle/>
          <a:p>
            <a:r>
              <a:rPr lang="en-US" dirty="0"/>
              <a:t>See what a MIDI file contains: </a:t>
            </a:r>
            <a:r>
              <a:rPr lang="en-US" dirty="0">
                <a:hlinkClick r:id="rId3"/>
              </a:rPr>
              <a:t>http://</a:t>
            </a:r>
            <a:r>
              <a:rPr lang="en-US" dirty="0" smtClean="0">
                <a:hlinkClick r:id="rId3"/>
              </a:rPr>
              <a:t>www.sonicspot.com/guide/midifiles.html</a:t>
            </a:r>
            <a:r>
              <a:rPr lang="en-US" dirty="0" smtClean="0"/>
              <a:t>  </a:t>
            </a:r>
            <a:endParaRPr lang="en-US" dirty="0"/>
          </a:p>
        </p:txBody>
      </p:sp>
      <p:sp>
        <p:nvSpPr>
          <p:cNvPr id="5" name="TextBox 4"/>
          <p:cNvSpPr txBox="1"/>
          <p:nvPr/>
        </p:nvSpPr>
        <p:spPr>
          <a:xfrm>
            <a:off x="489397" y="1300766"/>
            <a:ext cx="8178084" cy="1569660"/>
          </a:xfrm>
          <a:prstGeom prst="rect">
            <a:avLst/>
          </a:prstGeom>
          <a:noFill/>
        </p:spPr>
        <p:txBody>
          <a:bodyPr wrap="square" rtlCol="0">
            <a:spAutoFit/>
          </a:bodyPr>
          <a:lstStyle/>
          <a:p>
            <a:pPr marL="342900" indent="-342900">
              <a:buFont typeface="Arial" pitchFamily="34" charset="0"/>
              <a:buChar char="•"/>
            </a:pPr>
            <a:r>
              <a:rPr lang="en-US" sz="2400" dirty="0" smtClean="0"/>
              <a:t>Tell a synthesizer what notes to play when.  </a:t>
            </a:r>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Separately tell it what instruments to play on.</a:t>
            </a:r>
            <a:endParaRPr lang="en-US" sz="2400" dirty="0"/>
          </a:p>
        </p:txBody>
      </p:sp>
      <p:sp>
        <p:nvSpPr>
          <p:cNvPr id="6" name="TextBox 5"/>
          <p:cNvSpPr txBox="1"/>
          <p:nvPr/>
        </p:nvSpPr>
        <p:spPr>
          <a:xfrm>
            <a:off x="489397" y="3683358"/>
            <a:ext cx="8023538" cy="646331"/>
          </a:xfrm>
          <a:prstGeom prst="rect">
            <a:avLst/>
          </a:prstGeom>
          <a:noFill/>
        </p:spPr>
        <p:txBody>
          <a:bodyPr wrap="square" rtlCol="0">
            <a:spAutoFit/>
          </a:bodyPr>
          <a:lstStyle/>
          <a:p>
            <a:r>
              <a:rPr lang="en-US" dirty="0"/>
              <a:t>Play a MIDI file on different instruments: </a:t>
            </a:r>
            <a:endParaRPr lang="en-US" dirty="0" smtClean="0"/>
          </a:p>
          <a:p>
            <a:r>
              <a:rPr lang="en-US" dirty="0"/>
              <a:t>	</a:t>
            </a:r>
            <a:r>
              <a:rPr lang="en-US" dirty="0" smtClean="0">
                <a:hlinkClick r:id="rId4"/>
              </a:rPr>
              <a:t>http</a:t>
            </a:r>
            <a:r>
              <a:rPr lang="en-US" dirty="0">
                <a:hlinkClick r:id="rId4"/>
              </a:rPr>
              <a:t>://</a:t>
            </a:r>
            <a:r>
              <a:rPr lang="en-US" dirty="0" smtClean="0">
                <a:hlinkClick r:id="rId4"/>
              </a:rPr>
              <a:t>sunsite.univie.ac.at/Mozart/dice/midiedit.cgi</a:t>
            </a:r>
            <a:r>
              <a:rPr lang="en-US" dirty="0" smtClean="0"/>
              <a:t>  </a:t>
            </a:r>
            <a:endParaRPr lang="en-US" dirty="0"/>
          </a:p>
        </p:txBody>
      </p:sp>
    </p:spTree>
    <p:extLst>
      <p:ext uri="{BB962C8B-B14F-4D97-AF65-F5344CB8AC3E}">
        <p14:creationId xmlns:p14="http://schemas.microsoft.com/office/powerpoint/2010/main" val="12758941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647700"/>
          </a:xfrm>
        </p:spPr>
        <p:txBody>
          <a:bodyPr>
            <a:normAutofit/>
          </a:bodyPr>
          <a:lstStyle/>
          <a:p>
            <a:r>
              <a:rPr lang="en-US" sz="3600" b="1" dirty="0" smtClean="0">
                <a:cs typeface="Arial" pitchFamily="34" charset="0"/>
              </a:rPr>
              <a:t>Web Pages</a:t>
            </a:r>
            <a:endParaRPr lang="en-US" sz="3600" b="1" dirty="0">
              <a:cs typeface="Arial"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081985"/>
            <a:ext cx="8775149" cy="548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5851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647700"/>
          </a:xfrm>
        </p:spPr>
        <p:txBody>
          <a:bodyPr>
            <a:normAutofit/>
          </a:bodyPr>
          <a:lstStyle/>
          <a:p>
            <a:r>
              <a:rPr lang="en-US" sz="3600" b="1" dirty="0" smtClean="0"/>
              <a:t>The HTML</a:t>
            </a:r>
            <a:endParaRPr lang="en-US" sz="3600" b="1" dirty="0"/>
          </a:p>
        </p:txBody>
      </p:sp>
      <p:sp>
        <p:nvSpPr>
          <p:cNvPr id="3" name="TextBox 2"/>
          <p:cNvSpPr txBox="1"/>
          <p:nvPr/>
        </p:nvSpPr>
        <p:spPr>
          <a:xfrm>
            <a:off x="127000" y="927100"/>
            <a:ext cx="8826500" cy="5693866"/>
          </a:xfrm>
          <a:prstGeom prst="rect">
            <a:avLst/>
          </a:prstGeom>
          <a:noFill/>
        </p:spPr>
        <p:txBody>
          <a:bodyPr wrap="square" rtlCol="0">
            <a:spAutoFit/>
          </a:bodyPr>
          <a:lstStyle/>
          <a:p>
            <a:r>
              <a:rPr lang="en-US" sz="1400" dirty="0"/>
              <a:t>&lt;!DOCTYPE html PUBLIC "-//W3C//DTD XHTML 1.0 Transitional//EN" "http://www.w3.org/TR/xhtml1/DTD/xhtml1-transitional.dtd"&gt;</a:t>
            </a:r>
          </a:p>
          <a:p>
            <a:r>
              <a:rPr lang="en-US" sz="1400" dirty="0"/>
              <a:t>&lt;html xmlns="http://www.w3.org/1999/xhtml"&gt;</a:t>
            </a:r>
          </a:p>
          <a:p>
            <a:r>
              <a:rPr lang="en-US" sz="1400" dirty="0"/>
              <a:t>&lt;head&gt;</a:t>
            </a:r>
          </a:p>
          <a:p>
            <a:r>
              <a:rPr lang="en-US" sz="1400" dirty="0"/>
              <a:t>&lt;meta http-equiv="Content-Type" content="text/html; charset=iso-8859-1" /&gt;</a:t>
            </a:r>
          </a:p>
          <a:p>
            <a:r>
              <a:rPr lang="en-US" sz="1400" dirty="0"/>
              <a:t>&lt;meta name="verify-v1" content="ItY/sHkwIRAAb87RkiU3Px7sSC9ZKfDw0+Qesj0p1FI=" /&gt;</a:t>
            </a:r>
          </a:p>
          <a:p>
            <a:r>
              <a:rPr lang="en-US" sz="1400" dirty="0"/>
              <a:t>&lt;title&gt;Automata, Computability and Complexity: Theory &amp;amp; Applications&lt;/title&gt;</a:t>
            </a:r>
          </a:p>
          <a:p>
            <a:endParaRPr lang="en-US" sz="1400" dirty="0"/>
          </a:p>
          <a:p>
            <a:r>
              <a:rPr lang="en-US" sz="1400" dirty="0"/>
              <a:t>&lt;link href="style/style.css" type="text/css" media="all" rel="stylesheet" /&gt;</a:t>
            </a:r>
          </a:p>
          <a:p>
            <a:endParaRPr lang="en-US" sz="1400" dirty="0"/>
          </a:p>
          <a:p>
            <a:r>
              <a:rPr lang="en-US" sz="1400" dirty="0"/>
              <a:t>&lt;/head&gt;</a:t>
            </a:r>
          </a:p>
          <a:p>
            <a:endParaRPr lang="en-US" sz="1400" dirty="0"/>
          </a:p>
          <a:p>
            <a:r>
              <a:rPr lang="en-US" sz="1400" dirty="0"/>
              <a:t>&lt;body&gt;</a:t>
            </a:r>
          </a:p>
          <a:p>
            <a:r>
              <a:rPr lang="en-US" sz="1400" dirty="0"/>
              <a:t>&lt;div id="envelope"&gt;</a:t>
            </a:r>
          </a:p>
          <a:p>
            <a:r>
              <a:rPr lang="en-US" sz="1400" dirty="0"/>
              <a:t>	&lt;div id="container"&gt;</a:t>
            </a:r>
          </a:p>
          <a:p>
            <a:r>
              <a:rPr lang="en-US" sz="1400" dirty="0"/>
              <a:t>	  &lt;div id="titleblock"&gt;&lt;a href="index.html"&gt;&lt;img src="images/title.gif" alt="Automata, Computability, and Complexity: Theory and Applications by Elaine Rich" /&gt;&lt;/a&gt;&lt;/div&gt;</a:t>
            </a:r>
          </a:p>
          <a:p>
            <a:r>
              <a:rPr lang="en-US" sz="1400" dirty="0"/>
              <a:t>	  &lt;div id="menublock"&gt;&lt;img src="images/menu/section.png" alt="Section" style="width: 137px; height: 39px;" /&gt;&lt;img src="images/menu/chapter.png" alt="Chapter" style="width: 138px; height: 39px;" /&gt;&lt;img src="images/menu/link.png" alt="Link" style="width: 137px; height: 39px;" /&gt;&lt;a href="students.html"&gt;&lt;img src="images/menu/students.png" alt="Information for students" style="width: 129px; height: 39px;" class="domroll images/menu/students_r.png" /&gt;&lt;/a&gt;&lt;a href="instructors.html"&gt;&lt;img src="images/menu/instructors.png" alt="Information for instructors" style="width: 129px; height: 39px;" class="domroll images/menu/instructors_r.png" /&gt;&lt;/a&gt;&lt;a href="errata.html"&gt;&lt;img src="images/menu/errata.png" alt="Errata" style="width: 129px; height: 39px;" class="domroll images/menu/errata_r.png" /&gt;&lt;/a&gt;&lt;/div&gt;</a:t>
            </a:r>
          </a:p>
          <a:p>
            <a:r>
              <a:rPr lang="en-US" sz="1400" dirty="0"/>
              <a:t>		&lt;div id="contentblock</a:t>
            </a:r>
            <a:r>
              <a:rPr lang="en-US" sz="1400" dirty="0" smtClean="0"/>
              <a:t>"&gt;</a:t>
            </a:r>
            <a:endParaRPr lang="en-US" sz="1400" dirty="0"/>
          </a:p>
        </p:txBody>
      </p:sp>
    </p:spTree>
    <p:extLst>
      <p:ext uri="{BB962C8B-B14F-4D97-AF65-F5344CB8AC3E}">
        <p14:creationId xmlns:p14="http://schemas.microsoft.com/office/powerpoint/2010/main" val="463363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4294967295"/>
          </p:nvPr>
        </p:nvSpPr>
        <p:spPr bwMode="auto">
          <a:xfrm>
            <a:off x="7162800" y="6397625"/>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pitchFamily="71" charset="-128"/>
              </a:defRPr>
            </a:lvl1pPr>
            <a:lvl2pPr marL="742950" indent="-285750">
              <a:defRPr sz="2400">
                <a:solidFill>
                  <a:schemeClr val="tx1"/>
                </a:solidFill>
                <a:latin typeface="Arial" charset="0"/>
                <a:ea typeface="ヒラギノ角ゴ Pro W3" pitchFamily="71" charset="-128"/>
              </a:defRPr>
            </a:lvl2pPr>
            <a:lvl3pPr marL="1143000" indent="-228600">
              <a:defRPr sz="2400">
                <a:solidFill>
                  <a:schemeClr val="tx1"/>
                </a:solidFill>
                <a:latin typeface="Arial" charset="0"/>
                <a:ea typeface="ヒラギノ角ゴ Pro W3" pitchFamily="71" charset="-128"/>
              </a:defRPr>
            </a:lvl3pPr>
            <a:lvl4pPr marL="1600200" indent="-228600">
              <a:defRPr sz="2400">
                <a:solidFill>
                  <a:schemeClr val="tx1"/>
                </a:solidFill>
                <a:latin typeface="Arial" charset="0"/>
                <a:ea typeface="ヒラギノ角ゴ Pro W3" pitchFamily="71" charset="-128"/>
              </a:defRPr>
            </a:lvl4pPr>
            <a:lvl5pPr marL="2057400" indent="-228600">
              <a:defRPr sz="2400">
                <a:solidFill>
                  <a:schemeClr val="tx1"/>
                </a:solidFill>
                <a:latin typeface="Arial" charset="0"/>
                <a:ea typeface="ヒラギノ角ゴ Pro W3" pitchFamily="7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7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7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7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71" charset="-128"/>
              </a:defRPr>
            </a:lvl9pPr>
          </a:lstStyle>
          <a:p>
            <a:pPr algn="r"/>
            <a:r>
              <a:rPr lang="en-US" sz="1000"/>
              <a:t>8-</a:t>
            </a:r>
            <a:fld id="{9A070281-68F3-464C-9D17-DC307DE633F6}" type="slidenum">
              <a:rPr lang="en-US" sz="1000"/>
              <a:pPr algn="r"/>
              <a:t>118</a:t>
            </a:fld>
            <a:endParaRPr lang="en-US" sz="1000"/>
          </a:p>
        </p:txBody>
      </p:sp>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216" y="974546"/>
            <a:ext cx="7391400"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274638"/>
            <a:ext cx="8229600" cy="74279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mtClean="0"/>
              <a:t>Markup Languages More Generally</a:t>
            </a:r>
            <a:endParaRPr lang="en-US" sz="3600" b="1" dirty="0"/>
          </a:p>
        </p:txBody>
      </p:sp>
    </p:spTree>
    <p:extLst>
      <p:ext uri="{BB962C8B-B14F-4D97-AF65-F5344CB8AC3E}">
        <p14:creationId xmlns:p14="http://schemas.microsoft.com/office/powerpoint/2010/main" val="2241028988"/>
      </p:ext>
    </p:extLst>
  </p:cSld>
  <p:clrMapOvr>
    <a:masterClrMapping/>
  </p:clrMapOvr>
  <p:transition spd="med">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23900"/>
          </a:xfrm>
        </p:spPr>
        <p:txBody>
          <a:bodyPr>
            <a:normAutofit/>
          </a:bodyPr>
          <a:lstStyle/>
          <a:p>
            <a:r>
              <a:rPr lang="en-US" sz="3600" b="1" dirty="0" smtClean="0"/>
              <a:t>Graphic User Interfaces (GUIs)</a:t>
            </a:r>
            <a:endParaRPr lang="en-US" sz="36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2" y="1603375"/>
            <a:ext cx="5705475"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1028700"/>
            <a:ext cx="8216900" cy="461665"/>
          </a:xfrm>
          <a:prstGeom prst="rect">
            <a:avLst/>
          </a:prstGeom>
          <a:noFill/>
        </p:spPr>
        <p:txBody>
          <a:bodyPr wrap="square" rtlCol="0">
            <a:spAutoFit/>
          </a:bodyPr>
          <a:lstStyle/>
          <a:p>
            <a:r>
              <a:rPr lang="en-US" sz="2400" dirty="0" smtClean="0"/>
              <a:t>How does something like this work?</a:t>
            </a:r>
            <a:endParaRPr lang="en-US" sz="2400" dirty="0"/>
          </a:p>
        </p:txBody>
      </p:sp>
      <p:sp>
        <p:nvSpPr>
          <p:cNvPr id="5" name="TextBox 4"/>
          <p:cNvSpPr txBox="1"/>
          <p:nvPr/>
        </p:nvSpPr>
        <p:spPr>
          <a:xfrm>
            <a:off x="304800" y="6273800"/>
            <a:ext cx="8559800" cy="369332"/>
          </a:xfrm>
          <a:prstGeom prst="rect">
            <a:avLst/>
          </a:prstGeom>
          <a:noFill/>
        </p:spPr>
        <p:txBody>
          <a:bodyPr wrap="square" rtlCol="0">
            <a:spAutoFit/>
          </a:bodyPr>
          <a:lstStyle/>
          <a:p>
            <a:r>
              <a:rPr lang="en-US" dirty="0">
                <a:hlinkClick r:id="rId4"/>
              </a:rPr>
              <a:t>http://</a:t>
            </a:r>
            <a:r>
              <a:rPr lang="en-US" dirty="0" smtClean="0">
                <a:hlinkClick r:id="rId4"/>
              </a:rPr>
              <a:t>www.easternaviationfuels.com/rep_map.php</a:t>
            </a:r>
            <a:r>
              <a:rPr lang="en-US" dirty="0" smtClean="0"/>
              <a:t> </a:t>
            </a:r>
            <a:endParaRPr lang="en-US" dirty="0"/>
          </a:p>
        </p:txBody>
      </p:sp>
    </p:spTree>
    <p:extLst>
      <p:ext uri="{BB962C8B-B14F-4D97-AF65-F5344CB8AC3E}">
        <p14:creationId xmlns:p14="http://schemas.microsoft.com/office/powerpoint/2010/main" val="414287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t>A Small Number of Standards</a:t>
            </a:r>
            <a:endParaRPr lang="en-US" sz="36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73300"/>
            <a:ext cx="199961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1295400"/>
            <a:ext cx="16986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3483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0562"/>
          </a:xfrm>
        </p:spPr>
        <p:txBody>
          <a:bodyPr>
            <a:normAutofit/>
          </a:bodyPr>
          <a:lstStyle/>
          <a:p>
            <a:r>
              <a:rPr lang="en-US" sz="3600" b="1" dirty="0" smtClean="0"/>
              <a:t>Chess Boards</a:t>
            </a:r>
            <a:endParaRPr lang="en-US" sz="3600" b="1" dirty="0"/>
          </a:p>
        </p:txBody>
      </p:sp>
      <p:sp>
        <p:nvSpPr>
          <p:cNvPr id="3" name="TextBox 2"/>
          <p:cNvSpPr txBox="1"/>
          <p:nvPr/>
        </p:nvSpPr>
        <p:spPr>
          <a:xfrm>
            <a:off x="419100" y="1242367"/>
            <a:ext cx="8267700" cy="461665"/>
          </a:xfrm>
          <a:prstGeom prst="rect">
            <a:avLst/>
          </a:prstGeom>
          <a:noFill/>
        </p:spPr>
        <p:txBody>
          <a:bodyPr wrap="square" rtlCol="0">
            <a:spAutoFit/>
          </a:bodyPr>
          <a:lstStyle/>
          <a:p>
            <a:r>
              <a:rPr lang="en-US" sz="2400" dirty="0" smtClean="0"/>
              <a:t>Forsythe-Edwards Notation</a:t>
            </a:r>
            <a:endParaRPr lang="en-US" sz="2400" dirty="0"/>
          </a:p>
        </p:txBody>
      </p:sp>
      <p:sp>
        <p:nvSpPr>
          <p:cNvPr id="4" name="TextBox 3"/>
          <p:cNvSpPr txBox="1"/>
          <p:nvPr/>
        </p:nvSpPr>
        <p:spPr>
          <a:xfrm>
            <a:off x="419100" y="6159500"/>
            <a:ext cx="8382000" cy="369332"/>
          </a:xfrm>
          <a:prstGeom prst="rect">
            <a:avLst/>
          </a:prstGeom>
          <a:noFill/>
        </p:spPr>
        <p:txBody>
          <a:bodyPr wrap="square" rtlCol="0">
            <a:spAutoFit/>
          </a:bodyPr>
          <a:lstStyle/>
          <a:p>
            <a:r>
              <a:rPr lang="en-US" dirty="0">
                <a:hlinkClick r:id="rId2"/>
              </a:rPr>
              <a:t>http://</a:t>
            </a:r>
            <a:r>
              <a:rPr lang="en-US" dirty="0" smtClean="0">
                <a:hlinkClick r:id="rId2"/>
              </a:rPr>
              <a:t>en.wikipedia.org/wiki/Forsyth-Edwards_Notation</a:t>
            </a:r>
            <a:r>
              <a:rPr lang="en-US" dirty="0" smtClean="0"/>
              <a:t> </a:t>
            </a:r>
            <a:endParaRPr lang="en-US" dirty="0"/>
          </a:p>
        </p:txBody>
      </p:sp>
      <p:sp>
        <p:nvSpPr>
          <p:cNvPr id="5" name="TextBox 4"/>
          <p:cNvSpPr txBox="1"/>
          <p:nvPr/>
        </p:nvSpPr>
        <p:spPr>
          <a:xfrm>
            <a:off x="546100" y="4940300"/>
            <a:ext cx="8496300" cy="461665"/>
          </a:xfrm>
          <a:prstGeom prst="rect">
            <a:avLst/>
          </a:prstGeom>
          <a:noFill/>
        </p:spPr>
        <p:txBody>
          <a:bodyPr wrap="square" rtlCol="0">
            <a:spAutoFit/>
          </a:bodyPr>
          <a:lstStyle/>
          <a:p>
            <a:r>
              <a:rPr lang="en-US" sz="2400" dirty="0"/>
              <a:t>rnbqkbnr/pppppppp/8/8/8/8/PPPPPPPP/RNBQKBNR w KQkq - 0 </a:t>
            </a:r>
            <a:r>
              <a:rPr lang="en-US" sz="2400" dirty="0" smtClean="0"/>
              <a:t>1 </a:t>
            </a:r>
            <a:endParaRPr lang="en-US" sz="24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130299"/>
            <a:ext cx="3581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0364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685800"/>
          </a:xfrm>
        </p:spPr>
        <p:txBody>
          <a:bodyPr>
            <a:normAutofit/>
          </a:bodyPr>
          <a:lstStyle/>
          <a:p>
            <a:r>
              <a:rPr lang="en-US" sz="3600" b="1" dirty="0" smtClean="0">
                <a:cs typeface="Arial" pitchFamily="34" charset="0"/>
              </a:rPr>
              <a:t>Molecules</a:t>
            </a:r>
            <a:endParaRPr lang="en-US" sz="3600" b="1" dirty="0">
              <a:cs typeface="Arial"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47" y="1129180"/>
            <a:ext cx="8265550" cy="457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735" y="4109257"/>
            <a:ext cx="3064971" cy="245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5851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145849"/>
            <a:ext cx="8229600" cy="742793"/>
          </a:xfrm>
        </p:spPr>
        <p:txBody>
          <a:bodyPr>
            <a:normAutofit/>
          </a:bodyPr>
          <a:lstStyle/>
          <a:p>
            <a:r>
              <a:rPr lang="en-US" sz="3600" b="1" dirty="0" smtClean="0"/>
              <a:t>Proteins</a:t>
            </a:r>
            <a:endParaRPr lang="en-US" sz="36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475" y="2218856"/>
            <a:ext cx="46101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1107517"/>
            <a:ext cx="375285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3359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91" y="145849"/>
            <a:ext cx="8229600" cy="717035"/>
          </a:xfrm>
        </p:spPr>
        <p:txBody>
          <a:bodyPr>
            <a:normAutofit/>
          </a:bodyPr>
          <a:lstStyle/>
          <a:p>
            <a:r>
              <a:rPr lang="en-US" sz="3600" b="1" dirty="0" smtClean="0"/>
              <a:t>How Does Nature Do It?</a:t>
            </a:r>
            <a:endParaRPr lang="en-US" sz="3600" b="1" dirty="0"/>
          </a:p>
        </p:txBody>
      </p:sp>
      <p:sp>
        <p:nvSpPr>
          <p:cNvPr id="4" name="TextBox 3"/>
          <p:cNvSpPr txBox="1"/>
          <p:nvPr/>
        </p:nvSpPr>
        <p:spPr>
          <a:xfrm>
            <a:off x="592427" y="4198512"/>
            <a:ext cx="4378818" cy="1938992"/>
          </a:xfrm>
          <a:prstGeom prst="rect">
            <a:avLst/>
          </a:prstGeom>
          <a:noFill/>
        </p:spPr>
        <p:txBody>
          <a:bodyPr wrap="square" rtlCol="0">
            <a:spAutoFit/>
          </a:bodyPr>
          <a:lstStyle/>
          <a:p>
            <a:r>
              <a:rPr lang="en-US" sz="2400" dirty="0" smtClean="0"/>
              <a:t>There are 20 standard amino acids.</a:t>
            </a:r>
          </a:p>
          <a:p>
            <a:endParaRPr lang="en-US" sz="2400" dirty="0"/>
          </a:p>
          <a:p>
            <a:r>
              <a:rPr lang="en-US" sz="2400" dirty="0" smtClean="0"/>
              <a:t>So how many “digits” do we need to specify one?</a:t>
            </a:r>
            <a:endParaRPr lang="en-US" sz="2400" dirty="0"/>
          </a:p>
        </p:txBody>
      </p:sp>
      <p:sp>
        <p:nvSpPr>
          <p:cNvPr id="5" name="TextBox 4"/>
          <p:cNvSpPr txBox="1"/>
          <p:nvPr/>
        </p:nvSpPr>
        <p:spPr>
          <a:xfrm>
            <a:off x="592427" y="1210613"/>
            <a:ext cx="4559122" cy="2677656"/>
          </a:xfrm>
          <a:prstGeom prst="rect">
            <a:avLst/>
          </a:prstGeom>
          <a:noFill/>
        </p:spPr>
        <p:txBody>
          <a:bodyPr wrap="square" rtlCol="0">
            <a:spAutoFit/>
          </a:bodyPr>
          <a:lstStyle/>
          <a:p>
            <a:r>
              <a:rPr lang="en-US" sz="2400" dirty="0" smtClean="0"/>
              <a:t>A gene (a fragment of DNA) is composed of a sequence of nucleotides.</a:t>
            </a:r>
          </a:p>
          <a:p>
            <a:endParaRPr lang="en-US" sz="2400" dirty="0"/>
          </a:p>
          <a:p>
            <a:r>
              <a:rPr lang="en-US" sz="2400" dirty="0" smtClean="0"/>
              <a:t>There are four nucleotides.   So we’re using base 4 (but instead of 0, 1, 2, 3, we use T, A, G, C).</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116" y="1154943"/>
            <a:ext cx="3084475" cy="426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8212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63" y="132971"/>
            <a:ext cx="8229600" cy="704156"/>
          </a:xfrm>
        </p:spPr>
        <p:txBody>
          <a:bodyPr>
            <a:normAutofit/>
          </a:bodyPr>
          <a:lstStyle/>
          <a:p>
            <a:r>
              <a:rPr lang="en-US" sz="3600" b="1" dirty="0" smtClean="0"/>
              <a:t>How Does Nature Do It?</a:t>
            </a:r>
            <a:endParaRPr lang="en-US" sz="3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080" y="1209942"/>
            <a:ext cx="3147007" cy="534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32608" y="1996225"/>
            <a:ext cx="3567448" cy="461665"/>
          </a:xfrm>
          <a:prstGeom prst="rect">
            <a:avLst/>
          </a:prstGeom>
          <a:noFill/>
        </p:spPr>
        <p:txBody>
          <a:bodyPr wrap="square" rtlCol="0">
            <a:spAutoFit/>
          </a:bodyPr>
          <a:lstStyle/>
          <a:p>
            <a:r>
              <a:rPr lang="en-US" sz="2400" dirty="0" smtClean="0"/>
              <a:t>So there’s redundancy.</a:t>
            </a:r>
            <a:endParaRPr lang="en-US" sz="2400" dirty="0"/>
          </a:p>
        </p:txBody>
      </p:sp>
      <p:sp>
        <p:nvSpPr>
          <p:cNvPr id="5" name="Rectangle 4"/>
          <p:cNvSpPr/>
          <p:nvPr/>
        </p:nvSpPr>
        <p:spPr>
          <a:xfrm>
            <a:off x="3619430" y="6039049"/>
            <a:ext cx="4610169" cy="369332"/>
          </a:xfrm>
          <a:prstGeom prst="rect">
            <a:avLst/>
          </a:prstGeom>
        </p:spPr>
        <p:txBody>
          <a:bodyPr wrap="square">
            <a:spAutoFit/>
          </a:bodyPr>
          <a:lstStyle/>
          <a:p>
            <a:r>
              <a:rPr lang="en-US" dirty="0">
                <a:hlinkClick r:id="rId4"/>
              </a:rPr>
              <a:t>http://</a:t>
            </a:r>
            <a:r>
              <a:rPr lang="en-US" dirty="0" smtClean="0">
                <a:hlinkClick r:id="rId4"/>
              </a:rPr>
              <a:t>en.wikipedia.org/wiki/Genetic_code</a:t>
            </a:r>
            <a:r>
              <a:rPr lang="en-US" dirty="0" smtClean="0"/>
              <a:t> </a:t>
            </a:r>
            <a:endParaRPr lang="en-US" dirty="0"/>
          </a:p>
        </p:txBody>
      </p:sp>
    </p:spTree>
    <p:extLst>
      <p:ext uri="{BB962C8B-B14F-4D97-AF65-F5344CB8AC3E}">
        <p14:creationId xmlns:p14="http://schemas.microsoft.com/office/powerpoint/2010/main" val="34456231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57" y="184486"/>
            <a:ext cx="8229600" cy="704156"/>
          </a:xfrm>
        </p:spPr>
        <p:txBody>
          <a:bodyPr>
            <a:normAutofit/>
          </a:bodyPr>
          <a:lstStyle/>
          <a:p>
            <a:r>
              <a:rPr lang="en-US" sz="3600" b="1" dirty="0" smtClean="0"/>
              <a:t>How  Programs Do It?</a:t>
            </a:r>
            <a:endParaRPr lang="en-US" sz="3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080" y="1209942"/>
            <a:ext cx="3147007" cy="534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36771" y="5434884"/>
            <a:ext cx="3567448" cy="461665"/>
          </a:xfrm>
          <a:prstGeom prst="rect">
            <a:avLst/>
          </a:prstGeom>
          <a:noFill/>
        </p:spPr>
        <p:txBody>
          <a:bodyPr wrap="square" rtlCol="0">
            <a:spAutoFit/>
          </a:bodyPr>
          <a:lstStyle/>
          <a:p>
            <a:r>
              <a:rPr lang="en-US" sz="2400" dirty="0" smtClean="0"/>
              <a:t>It’s just a string:</a:t>
            </a:r>
          </a:p>
        </p:txBody>
      </p:sp>
      <p:sp>
        <p:nvSpPr>
          <p:cNvPr id="3" name="TextBox 2"/>
          <p:cNvSpPr txBox="1"/>
          <p:nvPr/>
        </p:nvSpPr>
        <p:spPr>
          <a:xfrm>
            <a:off x="3528811" y="6190522"/>
            <a:ext cx="5383369" cy="461665"/>
          </a:xfrm>
          <a:prstGeom prst="rect">
            <a:avLst/>
          </a:prstGeom>
          <a:noFill/>
        </p:spPr>
        <p:txBody>
          <a:bodyPr wrap="square" rtlCol="0">
            <a:spAutoFit/>
          </a:bodyPr>
          <a:lstStyle/>
          <a:p>
            <a:r>
              <a:rPr lang="en-US" sz="2400" dirty="0" smtClean="0"/>
              <a:t>AUGACGGAGCUUCGGAGCUAG</a:t>
            </a:r>
            <a:endParaRPr lang="en-US" sz="2400" dirty="0"/>
          </a:p>
        </p:txBody>
      </p:sp>
    </p:spTree>
    <p:extLst>
      <p:ext uri="{BB962C8B-B14F-4D97-AF65-F5344CB8AC3E}">
        <p14:creationId xmlns:p14="http://schemas.microsoft.com/office/powerpoint/2010/main" val="25415066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The Human Genome Project</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706" y="1244653"/>
            <a:ext cx="3322748" cy="33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8338" y="4919730"/>
            <a:ext cx="4018208" cy="1200329"/>
          </a:xfrm>
          <a:prstGeom prst="rect">
            <a:avLst/>
          </a:prstGeom>
          <a:noFill/>
        </p:spPr>
        <p:txBody>
          <a:bodyPr wrap="square" rtlCol="0">
            <a:spAutoFit/>
          </a:bodyPr>
          <a:lstStyle/>
          <a:p>
            <a:pPr marL="285750" indent="-285750">
              <a:buFont typeface="Arial" pitchFamily="34" charset="0"/>
              <a:buChar char="•"/>
            </a:pPr>
            <a:r>
              <a:rPr lang="en-US" sz="2400" dirty="0"/>
              <a:t>3.3 billion </a:t>
            </a:r>
            <a:r>
              <a:rPr lang="en-US" sz="2400" dirty="0" smtClean="0"/>
              <a:t>base-pairs</a:t>
            </a:r>
          </a:p>
          <a:p>
            <a:pPr marL="285750" indent="-285750">
              <a:buFont typeface="Arial" pitchFamily="34" charset="0"/>
              <a:buChar char="•"/>
            </a:pPr>
            <a:r>
              <a:rPr lang="en-US" sz="2400" dirty="0" smtClean="0"/>
              <a:t>2 bits/pair</a:t>
            </a:r>
          </a:p>
          <a:p>
            <a:pPr marL="285750" indent="-285750">
              <a:buFont typeface="Arial" pitchFamily="34" charset="0"/>
              <a:buChar char="•"/>
            </a:pPr>
            <a:r>
              <a:rPr lang="en-US" sz="2400" dirty="0" smtClean="0"/>
              <a:t>825 MB</a:t>
            </a:r>
            <a:endParaRPr lang="en-US" sz="2400" dirty="0"/>
          </a:p>
        </p:txBody>
      </p:sp>
    </p:spTree>
    <p:extLst>
      <p:ext uri="{BB962C8B-B14F-4D97-AF65-F5344CB8AC3E}">
        <p14:creationId xmlns:p14="http://schemas.microsoft.com/office/powerpoint/2010/main" val="33711830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The Human Genome Project</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706" y="1244653"/>
            <a:ext cx="3322748" cy="33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8338" y="4919730"/>
            <a:ext cx="4018208" cy="1200329"/>
          </a:xfrm>
          <a:prstGeom prst="rect">
            <a:avLst/>
          </a:prstGeom>
          <a:noFill/>
        </p:spPr>
        <p:txBody>
          <a:bodyPr wrap="square" rtlCol="0">
            <a:spAutoFit/>
          </a:bodyPr>
          <a:lstStyle/>
          <a:p>
            <a:pPr marL="285750" indent="-285750">
              <a:buFont typeface="Arial" pitchFamily="34" charset="0"/>
              <a:buChar char="•"/>
            </a:pPr>
            <a:r>
              <a:rPr lang="en-US" sz="2400" dirty="0"/>
              <a:t>3.3 billion </a:t>
            </a:r>
            <a:r>
              <a:rPr lang="en-US" sz="2400" dirty="0" smtClean="0"/>
              <a:t>base-pairs</a:t>
            </a:r>
          </a:p>
          <a:p>
            <a:pPr marL="285750" indent="-285750">
              <a:buFont typeface="Arial" pitchFamily="34" charset="0"/>
              <a:buChar char="•"/>
            </a:pPr>
            <a:r>
              <a:rPr lang="en-US" sz="2400" dirty="0" smtClean="0"/>
              <a:t>2 bits/pair</a:t>
            </a:r>
          </a:p>
          <a:p>
            <a:pPr marL="285750" indent="-285750">
              <a:buFont typeface="Arial" pitchFamily="34" charset="0"/>
              <a:buChar char="•"/>
            </a:pPr>
            <a:r>
              <a:rPr lang="en-US" sz="2400" dirty="0" smtClean="0"/>
              <a:t>825 MB</a:t>
            </a:r>
            <a:endParaRPr lang="en-US" sz="24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303" y="2400569"/>
            <a:ext cx="29622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100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5672"/>
          </a:xfrm>
        </p:spPr>
        <p:txBody>
          <a:bodyPr>
            <a:normAutofit/>
          </a:bodyPr>
          <a:lstStyle/>
          <a:p>
            <a:r>
              <a:rPr lang="en-US" sz="3600" b="1" dirty="0" smtClean="0"/>
              <a:t>What Happens When You Double Click?</a:t>
            </a:r>
            <a:endParaRPr lang="en-US" sz="3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920" y="1123414"/>
            <a:ext cx="6465193" cy="554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9889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A .</a:t>
            </a:r>
            <a:r>
              <a:rPr lang="en-US" sz="3600" b="1" dirty="0" err="1" smtClean="0"/>
              <a:t>ppt</a:t>
            </a:r>
            <a:r>
              <a:rPr lang="en-US" sz="3600" b="1" dirty="0" smtClean="0"/>
              <a:t> Saved as a .txt File</a:t>
            </a:r>
            <a:endParaRPr lang="en-US"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176204"/>
            <a:ext cx="885825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18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t>A Small Number of Standards</a:t>
            </a:r>
            <a:endParaRPr lang="en-US" sz="3600" b="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1295400"/>
            <a:ext cx="4699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700" y="2247900"/>
            <a:ext cx="199961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1295400"/>
            <a:ext cx="16986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5661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8551"/>
          </a:xfrm>
        </p:spPr>
        <p:txBody>
          <a:bodyPr>
            <a:normAutofit/>
          </a:bodyPr>
          <a:lstStyle/>
          <a:p>
            <a:r>
              <a:rPr lang="en-US" sz="3600" b="1" dirty="0" smtClean="0"/>
              <a:t>Saved as a .ppt File</a:t>
            </a:r>
            <a:endParaRPr lang="en-US" sz="36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1305529"/>
            <a:ext cx="626745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3343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UPCs</a:t>
            </a:r>
            <a:endParaRPr lang="en-US" sz="36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567" y="1254081"/>
            <a:ext cx="28575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66147796"/>
              </p:ext>
            </p:extLst>
          </p:nvPr>
        </p:nvGraphicFramePr>
        <p:xfrm>
          <a:off x="508716" y="1413619"/>
          <a:ext cx="3470856" cy="4023360"/>
        </p:xfrm>
        <a:graphic>
          <a:graphicData uri="http://schemas.openxmlformats.org/drawingml/2006/table">
            <a:tbl>
              <a:tblPr/>
              <a:tblGrid>
                <a:gridCol w="1156952"/>
                <a:gridCol w="1156952"/>
                <a:gridCol w="1156952"/>
              </a:tblGrid>
              <a:tr h="0">
                <a:tc>
                  <a:txBody>
                    <a:bodyPr/>
                    <a:lstStyle/>
                    <a:p>
                      <a:r>
                        <a:rPr lang="en-US"/>
                        <a:t>Digit</a:t>
                      </a:r>
                    </a:p>
                  </a:txBody>
                  <a:tcPr anchor="ctr">
                    <a:lnL>
                      <a:noFill/>
                    </a:lnL>
                    <a:lnR>
                      <a:noFill/>
                    </a:lnR>
                    <a:lnT>
                      <a:noFill/>
                    </a:lnT>
                    <a:lnB>
                      <a:noFill/>
                    </a:lnB>
                  </a:tcPr>
                </a:tc>
                <a:tc>
                  <a:txBody>
                    <a:bodyPr/>
                    <a:lstStyle/>
                    <a:p>
                      <a:r>
                        <a:rPr lang="en-US"/>
                        <a:t>L Pattern</a:t>
                      </a:r>
                    </a:p>
                  </a:txBody>
                  <a:tcPr anchor="ctr">
                    <a:lnL>
                      <a:noFill/>
                    </a:lnL>
                    <a:lnR>
                      <a:noFill/>
                    </a:lnR>
                    <a:lnT>
                      <a:noFill/>
                    </a:lnT>
                    <a:lnB>
                      <a:noFill/>
                    </a:lnB>
                  </a:tcPr>
                </a:tc>
                <a:tc>
                  <a:txBody>
                    <a:bodyPr/>
                    <a:lstStyle/>
                    <a:p>
                      <a:r>
                        <a:rPr lang="en-US"/>
                        <a:t>R Pattern</a:t>
                      </a:r>
                    </a:p>
                  </a:txBody>
                  <a:tcPr anchor="ctr">
                    <a:lnL>
                      <a:noFill/>
                    </a:lnL>
                    <a:lnR>
                      <a:noFill/>
                    </a:lnR>
                    <a:lnT>
                      <a:noFill/>
                    </a:lnT>
                    <a:lnB>
                      <a:noFill/>
                    </a:lnB>
                  </a:tcPr>
                </a:tc>
              </a:tr>
              <a:tr h="0">
                <a:tc>
                  <a:txBody>
                    <a:bodyPr/>
                    <a:lstStyle/>
                    <a:p>
                      <a:r>
                        <a:rPr lang="en-US"/>
                        <a:t>0</a:t>
                      </a:r>
                    </a:p>
                  </a:txBody>
                  <a:tcPr anchor="ctr">
                    <a:lnL>
                      <a:noFill/>
                    </a:lnL>
                    <a:lnR>
                      <a:noFill/>
                    </a:lnR>
                    <a:lnT>
                      <a:noFill/>
                    </a:lnT>
                    <a:lnB>
                      <a:noFill/>
                    </a:lnB>
                  </a:tcPr>
                </a:tc>
                <a:tc>
                  <a:txBody>
                    <a:bodyPr/>
                    <a:lstStyle/>
                    <a:p>
                      <a:r>
                        <a:rPr lang="en-US"/>
                        <a:t>0001101</a:t>
                      </a:r>
                    </a:p>
                  </a:txBody>
                  <a:tcPr anchor="ctr">
                    <a:lnL>
                      <a:noFill/>
                    </a:lnL>
                    <a:lnR>
                      <a:noFill/>
                    </a:lnR>
                    <a:lnT>
                      <a:noFill/>
                    </a:lnT>
                    <a:lnB>
                      <a:noFill/>
                    </a:lnB>
                  </a:tcPr>
                </a:tc>
                <a:tc>
                  <a:txBody>
                    <a:bodyPr/>
                    <a:lstStyle/>
                    <a:p>
                      <a:r>
                        <a:rPr lang="en-US"/>
                        <a:t>1110010</a:t>
                      </a:r>
                    </a:p>
                  </a:txBody>
                  <a:tcPr anchor="ctr">
                    <a:lnL>
                      <a:noFill/>
                    </a:lnL>
                    <a:lnR>
                      <a:noFill/>
                    </a:lnR>
                    <a:lnT>
                      <a:noFill/>
                    </a:lnT>
                    <a:lnB>
                      <a:noFill/>
                    </a:lnB>
                  </a:tcPr>
                </a:tc>
              </a:tr>
              <a:tr h="0">
                <a:tc>
                  <a:txBody>
                    <a:bodyPr/>
                    <a:lstStyle/>
                    <a:p>
                      <a:r>
                        <a:rPr lang="en-US"/>
                        <a:t>1</a:t>
                      </a:r>
                    </a:p>
                  </a:txBody>
                  <a:tcPr anchor="ctr">
                    <a:lnL>
                      <a:noFill/>
                    </a:lnL>
                    <a:lnR>
                      <a:noFill/>
                    </a:lnR>
                    <a:lnT>
                      <a:noFill/>
                    </a:lnT>
                    <a:lnB>
                      <a:noFill/>
                    </a:lnB>
                  </a:tcPr>
                </a:tc>
                <a:tc>
                  <a:txBody>
                    <a:bodyPr/>
                    <a:lstStyle/>
                    <a:p>
                      <a:r>
                        <a:rPr lang="en-US"/>
                        <a:t>0011001</a:t>
                      </a:r>
                    </a:p>
                  </a:txBody>
                  <a:tcPr anchor="ctr">
                    <a:lnL>
                      <a:noFill/>
                    </a:lnL>
                    <a:lnR>
                      <a:noFill/>
                    </a:lnR>
                    <a:lnT>
                      <a:noFill/>
                    </a:lnT>
                    <a:lnB>
                      <a:noFill/>
                    </a:lnB>
                  </a:tcPr>
                </a:tc>
                <a:tc>
                  <a:txBody>
                    <a:bodyPr/>
                    <a:lstStyle/>
                    <a:p>
                      <a:r>
                        <a:rPr lang="en-US"/>
                        <a:t>1100110</a:t>
                      </a:r>
                    </a:p>
                  </a:txBody>
                  <a:tcPr anchor="ctr">
                    <a:lnL>
                      <a:noFill/>
                    </a:lnL>
                    <a:lnR>
                      <a:noFill/>
                    </a:lnR>
                    <a:lnT>
                      <a:noFill/>
                    </a:lnT>
                    <a:lnB>
                      <a:noFill/>
                    </a:lnB>
                  </a:tcPr>
                </a:tc>
              </a:tr>
              <a:tr h="0">
                <a:tc>
                  <a:txBody>
                    <a:bodyPr/>
                    <a:lstStyle/>
                    <a:p>
                      <a:r>
                        <a:rPr lang="en-US"/>
                        <a:t>2</a:t>
                      </a:r>
                    </a:p>
                  </a:txBody>
                  <a:tcPr anchor="ctr">
                    <a:lnL>
                      <a:noFill/>
                    </a:lnL>
                    <a:lnR>
                      <a:noFill/>
                    </a:lnR>
                    <a:lnT>
                      <a:noFill/>
                    </a:lnT>
                    <a:lnB>
                      <a:noFill/>
                    </a:lnB>
                  </a:tcPr>
                </a:tc>
                <a:tc>
                  <a:txBody>
                    <a:bodyPr/>
                    <a:lstStyle/>
                    <a:p>
                      <a:r>
                        <a:rPr lang="en-US"/>
                        <a:t>0010011</a:t>
                      </a:r>
                    </a:p>
                  </a:txBody>
                  <a:tcPr anchor="ctr">
                    <a:lnL>
                      <a:noFill/>
                    </a:lnL>
                    <a:lnR>
                      <a:noFill/>
                    </a:lnR>
                    <a:lnT>
                      <a:noFill/>
                    </a:lnT>
                    <a:lnB>
                      <a:noFill/>
                    </a:lnB>
                  </a:tcPr>
                </a:tc>
                <a:tc>
                  <a:txBody>
                    <a:bodyPr/>
                    <a:lstStyle/>
                    <a:p>
                      <a:r>
                        <a:rPr lang="en-US"/>
                        <a:t>1101100</a:t>
                      </a:r>
                    </a:p>
                  </a:txBody>
                  <a:tcPr anchor="ctr">
                    <a:lnL>
                      <a:noFill/>
                    </a:lnL>
                    <a:lnR>
                      <a:noFill/>
                    </a:lnR>
                    <a:lnT>
                      <a:noFill/>
                    </a:lnT>
                    <a:lnB>
                      <a:noFill/>
                    </a:lnB>
                  </a:tcPr>
                </a:tc>
              </a:tr>
              <a:tr h="0">
                <a:tc>
                  <a:txBody>
                    <a:bodyPr/>
                    <a:lstStyle/>
                    <a:p>
                      <a:r>
                        <a:rPr lang="en-US"/>
                        <a:t>3</a:t>
                      </a:r>
                    </a:p>
                  </a:txBody>
                  <a:tcPr anchor="ctr">
                    <a:lnL>
                      <a:noFill/>
                    </a:lnL>
                    <a:lnR>
                      <a:noFill/>
                    </a:lnR>
                    <a:lnT>
                      <a:noFill/>
                    </a:lnT>
                    <a:lnB>
                      <a:noFill/>
                    </a:lnB>
                  </a:tcPr>
                </a:tc>
                <a:tc>
                  <a:txBody>
                    <a:bodyPr/>
                    <a:lstStyle/>
                    <a:p>
                      <a:r>
                        <a:rPr lang="en-US"/>
                        <a:t>0111101</a:t>
                      </a:r>
                    </a:p>
                  </a:txBody>
                  <a:tcPr anchor="ctr">
                    <a:lnL>
                      <a:noFill/>
                    </a:lnL>
                    <a:lnR>
                      <a:noFill/>
                    </a:lnR>
                    <a:lnT>
                      <a:noFill/>
                    </a:lnT>
                    <a:lnB>
                      <a:noFill/>
                    </a:lnB>
                  </a:tcPr>
                </a:tc>
                <a:tc>
                  <a:txBody>
                    <a:bodyPr/>
                    <a:lstStyle/>
                    <a:p>
                      <a:r>
                        <a:rPr lang="en-US"/>
                        <a:t>1000010</a:t>
                      </a:r>
                    </a:p>
                  </a:txBody>
                  <a:tcPr anchor="ctr">
                    <a:lnL>
                      <a:noFill/>
                    </a:lnL>
                    <a:lnR>
                      <a:noFill/>
                    </a:lnR>
                    <a:lnT>
                      <a:noFill/>
                    </a:lnT>
                    <a:lnB>
                      <a:noFill/>
                    </a:lnB>
                  </a:tcPr>
                </a:tc>
              </a:tr>
              <a:tr h="0">
                <a:tc>
                  <a:txBody>
                    <a:bodyPr/>
                    <a:lstStyle/>
                    <a:p>
                      <a:r>
                        <a:rPr lang="en-US"/>
                        <a:t>4</a:t>
                      </a:r>
                    </a:p>
                  </a:txBody>
                  <a:tcPr anchor="ctr">
                    <a:lnL>
                      <a:noFill/>
                    </a:lnL>
                    <a:lnR>
                      <a:noFill/>
                    </a:lnR>
                    <a:lnT>
                      <a:noFill/>
                    </a:lnT>
                    <a:lnB>
                      <a:noFill/>
                    </a:lnB>
                  </a:tcPr>
                </a:tc>
                <a:tc>
                  <a:txBody>
                    <a:bodyPr/>
                    <a:lstStyle/>
                    <a:p>
                      <a:r>
                        <a:rPr lang="en-US"/>
                        <a:t>0100011</a:t>
                      </a:r>
                    </a:p>
                  </a:txBody>
                  <a:tcPr anchor="ctr">
                    <a:lnL>
                      <a:noFill/>
                    </a:lnL>
                    <a:lnR>
                      <a:noFill/>
                    </a:lnR>
                    <a:lnT>
                      <a:noFill/>
                    </a:lnT>
                    <a:lnB>
                      <a:noFill/>
                    </a:lnB>
                  </a:tcPr>
                </a:tc>
                <a:tc>
                  <a:txBody>
                    <a:bodyPr/>
                    <a:lstStyle/>
                    <a:p>
                      <a:r>
                        <a:rPr lang="en-US" dirty="0"/>
                        <a:t>1011100</a:t>
                      </a:r>
                    </a:p>
                  </a:txBody>
                  <a:tcPr anchor="ctr">
                    <a:lnL>
                      <a:noFill/>
                    </a:lnL>
                    <a:lnR>
                      <a:noFill/>
                    </a:lnR>
                    <a:lnT>
                      <a:noFill/>
                    </a:lnT>
                    <a:lnB>
                      <a:noFill/>
                    </a:lnB>
                  </a:tcPr>
                </a:tc>
              </a:tr>
              <a:tr h="0">
                <a:tc>
                  <a:txBody>
                    <a:bodyPr/>
                    <a:lstStyle/>
                    <a:p>
                      <a:r>
                        <a:rPr lang="en-US"/>
                        <a:t>5</a:t>
                      </a:r>
                    </a:p>
                  </a:txBody>
                  <a:tcPr anchor="ctr">
                    <a:lnL>
                      <a:noFill/>
                    </a:lnL>
                    <a:lnR>
                      <a:noFill/>
                    </a:lnR>
                    <a:lnT>
                      <a:noFill/>
                    </a:lnT>
                    <a:lnB>
                      <a:noFill/>
                    </a:lnB>
                  </a:tcPr>
                </a:tc>
                <a:tc>
                  <a:txBody>
                    <a:bodyPr/>
                    <a:lstStyle/>
                    <a:p>
                      <a:r>
                        <a:rPr lang="en-US"/>
                        <a:t>0110001</a:t>
                      </a:r>
                    </a:p>
                  </a:txBody>
                  <a:tcPr anchor="ctr">
                    <a:lnL>
                      <a:noFill/>
                    </a:lnL>
                    <a:lnR>
                      <a:noFill/>
                    </a:lnR>
                    <a:lnT>
                      <a:noFill/>
                    </a:lnT>
                    <a:lnB>
                      <a:noFill/>
                    </a:lnB>
                  </a:tcPr>
                </a:tc>
                <a:tc>
                  <a:txBody>
                    <a:bodyPr/>
                    <a:lstStyle/>
                    <a:p>
                      <a:r>
                        <a:rPr lang="en-US"/>
                        <a:t>1001110</a:t>
                      </a:r>
                    </a:p>
                  </a:txBody>
                  <a:tcPr anchor="ctr">
                    <a:lnL>
                      <a:noFill/>
                    </a:lnL>
                    <a:lnR>
                      <a:noFill/>
                    </a:lnR>
                    <a:lnT>
                      <a:noFill/>
                    </a:lnT>
                    <a:lnB>
                      <a:noFill/>
                    </a:lnB>
                  </a:tcPr>
                </a:tc>
              </a:tr>
              <a:tr h="0">
                <a:tc>
                  <a:txBody>
                    <a:bodyPr/>
                    <a:lstStyle/>
                    <a:p>
                      <a:r>
                        <a:rPr lang="en-US"/>
                        <a:t>6</a:t>
                      </a:r>
                    </a:p>
                  </a:txBody>
                  <a:tcPr anchor="ctr">
                    <a:lnL>
                      <a:noFill/>
                    </a:lnL>
                    <a:lnR>
                      <a:noFill/>
                    </a:lnR>
                    <a:lnT>
                      <a:noFill/>
                    </a:lnT>
                    <a:lnB>
                      <a:noFill/>
                    </a:lnB>
                  </a:tcPr>
                </a:tc>
                <a:tc>
                  <a:txBody>
                    <a:bodyPr/>
                    <a:lstStyle/>
                    <a:p>
                      <a:r>
                        <a:rPr lang="en-US"/>
                        <a:t>0101111</a:t>
                      </a:r>
                    </a:p>
                  </a:txBody>
                  <a:tcPr anchor="ctr">
                    <a:lnL>
                      <a:noFill/>
                    </a:lnL>
                    <a:lnR>
                      <a:noFill/>
                    </a:lnR>
                    <a:lnT>
                      <a:noFill/>
                    </a:lnT>
                    <a:lnB>
                      <a:noFill/>
                    </a:lnB>
                  </a:tcPr>
                </a:tc>
                <a:tc>
                  <a:txBody>
                    <a:bodyPr/>
                    <a:lstStyle/>
                    <a:p>
                      <a:r>
                        <a:rPr lang="en-US"/>
                        <a:t>1010000</a:t>
                      </a:r>
                    </a:p>
                  </a:txBody>
                  <a:tcPr anchor="ctr">
                    <a:lnL>
                      <a:noFill/>
                    </a:lnL>
                    <a:lnR>
                      <a:noFill/>
                    </a:lnR>
                    <a:lnT>
                      <a:noFill/>
                    </a:lnT>
                    <a:lnB>
                      <a:noFill/>
                    </a:lnB>
                  </a:tcPr>
                </a:tc>
              </a:tr>
              <a:tr h="0">
                <a:tc>
                  <a:txBody>
                    <a:bodyPr/>
                    <a:lstStyle/>
                    <a:p>
                      <a:r>
                        <a:rPr lang="en-US"/>
                        <a:t>7</a:t>
                      </a:r>
                    </a:p>
                  </a:txBody>
                  <a:tcPr anchor="ctr">
                    <a:lnL>
                      <a:noFill/>
                    </a:lnL>
                    <a:lnR>
                      <a:noFill/>
                    </a:lnR>
                    <a:lnT>
                      <a:noFill/>
                    </a:lnT>
                    <a:lnB>
                      <a:noFill/>
                    </a:lnB>
                  </a:tcPr>
                </a:tc>
                <a:tc>
                  <a:txBody>
                    <a:bodyPr/>
                    <a:lstStyle/>
                    <a:p>
                      <a:r>
                        <a:rPr lang="en-US"/>
                        <a:t>0111011</a:t>
                      </a:r>
                    </a:p>
                  </a:txBody>
                  <a:tcPr anchor="ctr">
                    <a:lnL>
                      <a:noFill/>
                    </a:lnL>
                    <a:lnR>
                      <a:noFill/>
                    </a:lnR>
                    <a:lnT>
                      <a:noFill/>
                    </a:lnT>
                    <a:lnB>
                      <a:noFill/>
                    </a:lnB>
                  </a:tcPr>
                </a:tc>
                <a:tc>
                  <a:txBody>
                    <a:bodyPr/>
                    <a:lstStyle/>
                    <a:p>
                      <a:r>
                        <a:rPr lang="en-US"/>
                        <a:t>1000100</a:t>
                      </a:r>
                    </a:p>
                  </a:txBody>
                  <a:tcPr anchor="ctr">
                    <a:lnL>
                      <a:noFill/>
                    </a:lnL>
                    <a:lnR>
                      <a:noFill/>
                    </a:lnR>
                    <a:lnT>
                      <a:noFill/>
                    </a:lnT>
                    <a:lnB>
                      <a:noFill/>
                    </a:lnB>
                  </a:tcPr>
                </a:tc>
              </a:tr>
              <a:tr h="0">
                <a:tc>
                  <a:txBody>
                    <a:bodyPr/>
                    <a:lstStyle/>
                    <a:p>
                      <a:r>
                        <a:rPr lang="en-US"/>
                        <a:t>8</a:t>
                      </a:r>
                    </a:p>
                  </a:txBody>
                  <a:tcPr anchor="ctr">
                    <a:lnL>
                      <a:noFill/>
                    </a:lnL>
                    <a:lnR>
                      <a:noFill/>
                    </a:lnR>
                    <a:lnT>
                      <a:noFill/>
                    </a:lnT>
                    <a:lnB>
                      <a:noFill/>
                    </a:lnB>
                  </a:tcPr>
                </a:tc>
                <a:tc>
                  <a:txBody>
                    <a:bodyPr/>
                    <a:lstStyle/>
                    <a:p>
                      <a:r>
                        <a:rPr lang="en-US"/>
                        <a:t>0110111</a:t>
                      </a:r>
                    </a:p>
                  </a:txBody>
                  <a:tcPr anchor="ctr">
                    <a:lnL>
                      <a:noFill/>
                    </a:lnL>
                    <a:lnR>
                      <a:noFill/>
                    </a:lnR>
                    <a:lnT>
                      <a:noFill/>
                    </a:lnT>
                    <a:lnB>
                      <a:noFill/>
                    </a:lnB>
                  </a:tcPr>
                </a:tc>
                <a:tc>
                  <a:txBody>
                    <a:bodyPr/>
                    <a:lstStyle/>
                    <a:p>
                      <a:r>
                        <a:rPr lang="en-US"/>
                        <a:t>1001000</a:t>
                      </a:r>
                    </a:p>
                  </a:txBody>
                  <a:tcPr anchor="ctr">
                    <a:lnL>
                      <a:noFill/>
                    </a:lnL>
                    <a:lnR>
                      <a:noFill/>
                    </a:lnR>
                    <a:lnT>
                      <a:noFill/>
                    </a:lnT>
                    <a:lnB>
                      <a:noFill/>
                    </a:lnB>
                  </a:tcPr>
                </a:tc>
              </a:tr>
              <a:tr h="0">
                <a:tc>
                  <a:txBody>
                    <a:bodyPr/>
                    <a:lstStyle/>
                    <a:p>
                      <a:r>
                        <a:rPr lang="en-US"/>
                        <a:t>9</a:t>
                      </a:r>
                    </a:p>
                  </a:txBody>
                  <a:tcPr anchor="ctr">
                    <a:lnL>
                      <a:noFill/>
                    </a:lnL>
                    <a:lnR>
                      <a:noFill/>
                    </a:lnR>
                    <a:lnT>
                      <a:noFill/>
                    </a:lnT>
                    <a:lnB>
                      <a:noFill/>
                    </a:lnB>
                  </a:tcPr>
                </a:tc>
                <a:tc>
                  <a:txBody>
                    <a:bodyPr/>
                    <a:lstStyle/>
                    <a:p>
                      <a:r>
                        <a:rPr lang="en-US"/>
                        <a:t>0001011</a:t>
                      </a:r>
                    </a:p>
                  </a:txBody>
                  <a:tcPr anchor="ctr">
                    <a:lnL>
                      <a:noFill/>
                    </a:lnL>
                    <a:lnR>
                      <a:noFill/>
                    </a:lnR>
                    <a:lnT>
                      <a:noFill/>
                    </a:lnT>
                    <a:lnB>
                      <a:noFill/>
                    </a:lnB>
                  </a:tcPr>
                </a:tc>
                <a:tc>
                  <a:txBody>
                    <a:bodyPr/>
                    <a:lstStyle/>
                    <a:p>
                      <a:r>
                        <a:rPr lang="en-US" dirty="0"/>
                        <a:t>1110100</a:t>
                      </a:r>
                    </a:p>
                  </a:txBody>
                  <a:tcPr anchor="ctr">
                    <a:lnL>
                      <a:noFill/>
                    </a:lnL>
                    <a:lnR>
                      <a:noFill/>
                    </a:lnR>
                    <a:lnT>
                      <a:noFill/>
                    </a:lnT>
                    <a:lnB>
                      <a:noFill/>
                    </a:lnB>
                  </a:tcPr>
                </a:tc>
              </a:tr>
            </a:tbl>
          </a:graphicData>
        </a:graphic>
      </p:graphicFrame>
      <p:sp>
        <p:nvSpPr>
          <p:cNvPr id="4" name="TextBox 3"/>
          <p:cNvSpPr txBox="1"/>
          <p:nvPr/>
        </p:nvSpPr>
        <p:spPr>
          <a:xfrm>
            <a:off x="4262906" y="3541690"/>
            <a:ext cx="4520484" cy="3139321"/>
          </a:xfrm>
          <a:prstGeom prst="rect">
            <a:avLst/>
          </a:prstGeom>
          <a:noFill/>
        </p:spPr>
        <p:txBody>
          <a:bodyPr wrap="square" rtlCol="0">
            <a:spAutoFit/>
          </a:bodyPr>
          <a:lstStyle/>
          <a:p>
            <a:r>
              <a:rPr lang="en-US" dirty="0"/>
              <a:t>The UPC </a:t>
            </a:r>
            <a:r>
              <a:rPr lang="en-US" dirty="0">
                <a:hlinkClick r:id="rId4" tooltip="Encoding"/>
              </a:rPr>
              <a:t>encodes</a:t>
            </a:r>
            <a:r>
              <a:rPr lang="en-US" dirty="0"/>
              <a:t> 12 </a:t>
            </a:r>
            <a:r>
              <a:rPr lang="en-US" dirty="0">
                <a:hlinkClick r:id="rId5" tooltip="Numerical &#10;digit"/>
              </a:rPr>
              <a:t>decimal digits</a:t>
            </a:r>
            <a:r>
              <a:rPr lang="en-US" dirty="0"/>
              <a:t> as S</a:t>
            </a:r>
            <a:r>
              <a:rPr lang="en-US" b="1" u="sng" dirty="0"/>
              <a:t>L</a:t>
            </a:r>
            <a:r>
              <a:rPr lang="en-US" b="1" dirty="0"/>
              <a:t>LLLLL</a:t>
            </a:r>
            <a:r>
              <a:rPr lang="en-US" dirty="0"/>
              <a:t>M</a:t>
            </a:r>
            <a:r>
              <a:rPr lang="en-US" b="1" dirty="0"/>
              <a:t>RRRRR</a:t>
            </a:r>
            <a:r>
              <a:rPr lang="en-US" b="1" u="sng" dirty="0"/>
              <a:t>R</a:t>
            </a:r>
            <a:r>
              <a:rPr lang="en-US" dirty="0"/>
              <a:t>E, where S (start) and E (end) are the </a:t>
            </a:r>
            <a:r>
              <a:rPr lang="en-US" dirty="0">
                <a:hlinkClick r:id="rId6" tooltip="Bit"/>
              </a:rPr>
              <a:t>bit</a:t>
            </a:r>
            <a:r>
              <a:rPr lang="en-US" dirty="0"/>
              <a:t> pattern 101, M (middle) is the bit pattern 01010 (called guard bars), and each L (left) and R (right) are digits, each one represented by a seven-bit code. This is a total of 95 bits. The bit pattern for each numeral is designed to be </a:t>
            </a:r>
            <a:r>
              <a:rPr lang="en-US" dirty="0">
                <a:hlinkClick r:id="rId7" tooltip="Hamming distance"/>
              </a:rPr>
              <a:t>as little like the others as possible</a:t>
            </a:r>
            <a:r>
              <a:rPr lang="en-US" dirty="0"/>
              <a:t>, and to have no more than four consecutive 1s or 0s in order. Both are for </a:t>
            </a:r>
            <a:r>
              <a:rPr lang="en-US" dirty="0">
                <a:hlinkClick r:id="rId8" tooltip="Reliability engineering"/>
              </a:rPr>
              <a:t>reliability</a:t>
            </a:r>
            <a:r>
              <a:rPr lang="en-US" dirty="0"/>
              <a:t> in scanning.</a:t>
            </a:r>
          </a:p>
        </p:txBody>
      </p:sp>
    </p:spTree>
    <p:extLst>
      <p:ext uri="{BB962C8B-B14F-4D97-AF65-F5344CB8AC3E}">
        <p14:creationId xmlns:p14="http://schemas.microsoft.com/office/powerpoint/2010/main" val="42394227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8399"/>
          </a:xfrm>
        </p:spPr>
        <p:txBody>
          <a:bodyPr>
            <a:normAutofit/>
          </a:bodyPr>
          <a:lstStyle/>
          <a:p>
            <a:r>
              <a:rPr lang="en-US" sz="3600" b="1" dirty="0" smtClean="0"/>
              <a:t>UPCs</a:t>
            </a:r>
            <a:endParaRPr lang="en-US"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6" y="4014990"/>
            <a:ext cx="839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5005658"/>
            <a:ext cx="86391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6" y="1089338"/>
            <a:ext cx="34575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87155" y="1661375"/>
            <a:ext cx="3438659" cy="830997"/>
          </a:xfrm>
          <a:prstGeom prst="rect">
            <a:avLst/>
          </a:prstGeom>
          <a:noFill/>
        </p:spPr>
        <p:txBody>
          <a:bodyPr wrap="square" rtlCol="0">
            <a:spAutoFit/>
          </a:bodyPr>
          <a:lstStyle/>
          <a:p>
            <a:r>
              <a:rPr lang="en-US" sz="2400" dirty="0" smtClean="0"/>
              <a:t>Campbell’s Chicken Noodle Soup</a:t>
            </a:r>
            <a:endParaRPr lang="en-US" sz="2400" dirty="0"/>
          </a:p>
        </p:txBody>
      </p:sp>
    </p:spTree>
    <p:extLst>
      <p:ext uri="{BB962C8B-B14F-4D97-AF65-F5344CB8AC3E}">
        <p14:creationId xmlns:p14="http://schemas.microsoft.com/office/powerpoint/2010/main" val="11226623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1202"/>
          </a:xfrm>
        </p:spPr>
        <p:txBody>
          <a:bodyPr>
            <a:normAutofit/>
          </a:bodyPr>
          <a:lstStyle/>
          <a:p>
            <a:r>
              <a:rPr lang="en-US" sz="3600" b="1" dirty="0" smtClean="0"/>
              <a:t>QR Codes</a:t>
            </a:r>
            <a:endParaRPr lang="en-US" sz="3600"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1262063"/>
            <a:ext cx="787717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3413" y="5995851"/>
            <a:ext cx="7877175" cy="369332"/>
          </a:xfrm>
          <a:prstGeom prst="rect">
            <a:avLst/>
          </a:prstGeom>
          <a:noFill/>
        </p:spPr>
        <p:txBody>
          <a:bodyPr wrap="square" rtlCol="0">
            <a:spAutoFit/>
          </a:bodyPr>
          <a:lstStyle/>
          <a:p>
            <a:r>
              <a:rPr lang="en-US" dirty="0"/>
              <a:t>Let’s generate one: </a:t>
            </a:r>
            <a:r>
              <a:rPr lang="en-US" dirty="0">
                <a:hlinkClick r:id="rId4"/>
              </a:rPr>
              <a:t>http://qrcode.kaywa.com</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1532254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Visualizing Data</a:t>
            </a:r>
            <a:endParaRPr lang="en-US" sz="3600" b="1" dirty="0"/>
          </a:p>
        </p:txBody>
      </p:sp>
      <p:sp>
        <p:nvSpPr>
          <p:cNvPr id="4" name="TextBox 3"/>
          <p:cNvSpPr txBox="1"/>
          <p:nvPr/>
        </p:nvSpPr>
        <p:spPr>
          <a:xfrm>
            <a:off x="457200" y="6019800"/>
            <a:ext cx="8077200" cy="369332"/>
          </a:xfrm>
          <a:prstGeom prst="rect">
            <a:avLst/>
          </a:prstGeom>
          <a:noFill/>
        </p:spPr>
        <p:txBody>
          <a:bodyPr wrap="square" rtlCol="0">
            <a:spAutoFit/>
          </a:bodyPr>
          <a:lstStyle/>
          <a:p>
            <a:r>
              <a:rPr lang="en-US" dirty="0">
                <a:hlinkClick r:id="rId3"/>
              </a:rPr>
              <a:t>http://</a:t>
            </a:r>
            <a:r>
              <a:rPr lang="en-US" dirty="0" smtClean="0">
                <a:hlinkClick r:id="rId3"/>
              </a:rPr>
              <a:t>www.stanford.edu/group/spatialhistory/cgi-bin/site/viz.php?id=265</a:t>
            </a:r>
            <a:r>
              <a:rPr lang="en-US" dirty="0" smtClean="0"/>
              <a:t> </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934" y="1138237"/>
            <a:ext cx="6883940" cy="465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78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Bitten by Lack of a Single Standard</a:t>
            </a:r>
            <a:endParaRPr lang="en-US" sz="3600" b="1"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5467350" cy="410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27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Bitten by Lack of a Single Standard</a:t>
            </a:r>
            <a:endParaRPr lang="en-US" sz="3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799"/>
            <a:ext cx="2900362" cy="40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328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Bitten by Lack of a Single Standard</a:t>
            </a:r>
            <a:endParaRPr lang="en-US" sz="3600" b="1"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477000" cy="330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354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28"/>
            <a:ext cx="8229600" cy="678399"/>
          </a:xfrm>
        </p:spPr>
        <p:txBody>
          <a:bodyPr>
            <a:normAutofit/>
          </a:bodyPr>
          <a:lstStyle/>
          <a:p>
            <a:r>
              <a:rPr lang="en-US" sz="3600" b="1" dirty="0" smtClean="0"/>
              <a:t>Wishing for Standards</a:t>
            </a:r>
            <a:endParaRPr lang="en-US" sz="3600" b="1" dirty="0"/>
          </a:p>
        </p:txBody>
      </p:sp>
      <p:sp>
        <p:nvSpPr>
          <p:cNvPr id="4" name="TextBox 3"/>
          <p:cNvSpPr txBox="1"/>
          <p:nvPr/>
        </p:nvSpPr>
        <p:spPr>
          <a:xfrm>
            <a:off x="334851" y="6104586"/>
            <a:ext cx="8500056" cy="369332"/>
          </a:xfrm>
          <a:prstGeom prst="rect">
            <a:avLst/>
          </a:prstGeom>
          <a:noFill/>
        </p:spPr>
        <p:txBody>
          <a:bodyPr wrap="square" rtlCol="0">
            <a:spAutoFit/>
          </a:bodyPr>
          <a:lstStyle/>
          <a:p>
            <a:r>
              <a:rPr lang="en-US" dirty="0">
                <a:hlinkClick r:id="rId3"/>
              </a:rPr>
              <a:t>http://</a:t>
            </a:r>
            <a:r>
              <a:rPr lang="en-US" dirty="0" smtClean="0">
                <a:hlinkClick r:id="rId3"/>
              </a:rPr>
              <a:t>www.sheldonbrown.com/tire-sizing.html</a:t>
            </a:r>
            <a:r>
              <a:rPr lang="en-US" dirty="0" smtClean="0"/>
              <a:t> </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075" y="1394071"/>
            <a:ext cx="6204465" cy="350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06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A General Trend Toward Standards</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1000907466"/>
              </p:ext>
            </p:extLst>
          </p:nvPr>
        </p:nvGraphicFramePr>
        <p:xfrm>
          <a:off x="1524000" y="1219200"/>
          <a:ext cx="6096000" cy="4820920"/>
        </p:xfrm>
        <a:graphic>
          <a:graphicData uri="http://schemas.openxmlformats.org/drawingml/2006/table">
            <a:tbl>
              <a:tblPr firstRow="1" bandRow="1">
                <a:tableStyleId>{5C22544A-7EE6-4342-B048-85BDC9FD1C3A}</a:tableStyleId>
              </a:tblPr>
              <a:tblGrid>
                <a:gridCol w="2032000"/>
                <a:gridCol w="2032000"/>
                <a:gridCol w="2032000"/>
              </a:tblGrid>
              <a:tr h="370840">
                <a:tc gridSpan="3">
                  <a:txBody>
                    <a:bodyPr/>
                    <a:lstStyle/>
                    <a:p>
                      <a:pPr algn="ctr"/>
                      <a:r>
                        <a:rPr lang="en-US" dirty="0" smtClean="0"/>
                        <a:t>Word Sizes of Early Computers</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t>EDVAC</a:t>
                      </a:r>
                      <a:endParaRPr lang="en-US" dirty="0"/>
                    </a:p>
                  </a:txBody>
                  <a:tcPr/>
                </a:tc>
                <a:tc>
                  <a:txBody>
                    <a:bodyPr/>
                    <a:lstStyle/>
                    <a:p>
                      <a:r>
                        <a:rPr lang="en-US" dirty="0" smtClean="0"/>
                        <a:t>44 bits</a:t>
                      </a:r>
                      <a:endParaRPr lang="en-US" dirty="0"/>
                    </a:p>
                  </a:txBody>
                  <a:tcPr/>
                </a:tc>
                <a:tc>
                  <a:txBody>
                    <a:bodyPr/>
                    <a:lstStyle/>
                    <a:p>
                      <a:r>
                        <a:rPr lang="en-US" dirty="0" smtClean="0"/>
                        <a:t>1947</a:t>
                      </a:r>
                    </a:p>
                  </a:txBody>
                  <a:tcPr/>
                </a:tc>
              </a:tr>
              <a:tr h="370840">
                <a:tc>
                  <a:txBody>
                    <a:bodyPr/>
                    <a:lstStyle/>
                    <a:p>
                      <a:r>
                        <a:rPr lang="en-US" dirty="0" smtClean="0"/>
                        <a:t>MARK</a:t>
                      </a:r>
                      <a:r>
                        <a:rPr lang="en-US" baseline="0" dirty="0" smtClean="0"/>
                        <a:t> 1</a:t>
                      </a:r>
                      <a:endParaRPr lang="en-US" dirty="0"/>
                    </a:p>
                  </a:txBody>
                  <a:tcPr/>
                </a:tc>
                <a:tc>
                  <a:txBody>
                    <a:bodyPr/>
                    <a:lstStyle/>
                    <a:p>
                      <a:r>
                        <a:rPr lang="en-US" dirty="0" smtClean="0"/>
                        <a:t>40 bits</a:t>
                      </a:r>
                      <a:endParaRPr lang="en-US" dirty="0"/>
                    </a:p>
                  </a:txBody>
                  <a:tcPr/>
                </a:tc>
                <a:tc>
                  <a:txBody>
                    <a:bodyPr/>
                    <a:lstStyle/>
                    <a:p>
                      <a:r>
                        <a:rPr lang="en-US" dirty="0" smtClean="0"/>
                        <a:t>1948</a:t>
                      </a:r>
                    </a:p>
                  </a:txBody>
                  <a:tcPr/>
                </a:tc>
              </a:tr>
              <a:tr h="370840">
                <a:tc>
                  <a:txBody>
                    <a:bodyPr/>
                    <a:lstStyle/>
                    <a:p>
                      <a:r>
                        <a:rPr lang="en-US" dirty="0" smtClean="0"/>
                        <a:t>EDSAC</a:t>
                      </a:r>
                      <a:endParaRPr lang="en-US" dirty="0"/>
                    </a:p>
                  </a:txBody>
                  <a:tcPr/>
                </a:tc>
                <a:tc>
                  <a:txBody>
                    <a:bodyPr/>
                    <a:lstStyle/>
                    <a:p>
                      <a:r>
                        <a:rPr lang="en-US" dirty="0" smtClean="0"/>
                        <a:t>17 bits</a:t>
                      </a:r>
                      <a:endParaRPr lang="en-US" dirty="0"/>
                    </a:p>
                  </a:txBody>
                  <a:tcPr/>
                </a:tc>
                <a:tc>
                  <a:txBody>
                    <a:bodyPr/>
                    <a:lstStyle/>
                    <a:p>
                      <a:r>
                        <a:rPr lang="en-US" dirty="0" smtClean="0"/>
                        <a:t>1949</a:t>
                      </a:r>
                      <a:endParaRPr lang="en-US" dirty="0"/>
                    </a:p>
                  </a:txBody>
                  <a:tcPr/>
                </a:tc>
              </a:tr>
              <a:tr h="370840">
                <a:tc>
                  <a:txBody>
                    <a:bodyPr/>
                    <a:lstStyle/>
                    <a:p>
                      <a:r>
                        <a:rPr lang="en-US" dirty="0" smtClean="0"/>
                        <a:t>CSIRAC</a:t>
                      </a:r>
                      <a:endParaRPr lang="en-US" dirty="0"/>
                    </a:p>
                  </a:txBody>
                  <a:tcPr/>
                </a:tc>
                <a:tc>
                  <a:txBody>
                    <a:bodyPr/>
                    <a:lstStyle/>
                    <a:p>
                      <a:r>
                        <a:rPr lang="en-US" dirty="0" smtClean="0"/>
                        <a:t>20 bits</a:t>
                      </a:r>
                      <a:endParaRPr lang="en-US" dirty="0"/>
                    </a:p>
                  </a:txBody>
                  <a:tcPr/>
                </a:tc>
                <a:tc>
                  <a:txBody>
                    <a:bodyPr/>
                    <a:lstStyle/>
                    <a:p>
                      <a:r>
                        <a:rPr lang="en-US" dirty="0" smtClean="0"/>
                        <a:t>1949</a:t>
                      </a:r>
                      <a:endParaRPr lang="en-US" dirty="0"/>
                    </a:p>
                  </a:txBody>
                  <a:tcPr/>
                </a:tc>
              </a:tr>
              <a:tr h="370840">
                <a:tc>
                  <a:txBody>
                    <a:bodyPr/>
                    <a:lstStyle/>
                    <a:p>
                      <a:r>
                        <a:rPr lang="en-US" dirty="0" smtClean="0"/>
                        <a:t>UNIVAC I</a:t>
                      </a:r>
                      <a:endParaRPr lang="en-US" dirty="0"/>
                    </a:p>
                  </a:txBody>
                  <a:tcPr/>
                </a:tc>
                <a:tc>
                  <a:txBody>
                    <a:bodyPr/>
                    <a:lstStyle/>
                    <a:p>
                      <a:r>
                        <a:rPr lang="en-US" dirty="0" smtClean="0"/>
                        <a:t>12 digits</a:t>
                      </a:r>
                      <a:endParaRPr lang="en-US" dirty="0"/>
                    </a:p>
                  </a:txBody>
                  <a:tcPr/>
                </a:tc>
                <a:tc>
                  <a:txBody>
                    <a:bodyPr/>
                    <a:lstStyle/>
                    <a:p>
                      <a:r>
                        <a:rPr lang="en-US" dirty="0" smtClean="0"/>
                        <a:t>1951</a:t>
                      </a:r>
                      <a:endParaRPr lang="en-US" dirty="0"/>
                    </a:p>
                  </a:txBody>
                  <a:tcPr/>
                </a:tc>
              </a:tr>
              <a:tr h="370840">
                <a:tc>
                  <a:txBody>
                    <a:bodyPr/>
                    <a:lstStyle/>
                    <a:p>
                      <a:r>
                        <a:rPr lang="en-US" dirty="0" smtClean="0"/>
                        <a:t>IBM 701</a:t>
                      </a:r>
                      <a:endParaRPr lang="en-US" dirty="0"/>
                    </a:p>
                  </a:txBody>
                  <a:tcPr/>
                </a:tc>
                <a:tc>
                  <a:txBody>
                    <a:bodyPr/>
                    <a:lstStyle/>
                    <a:p>
                      <a:r>
                        <a:rPr lang="en-US" dirty="0" smtClean="0"/>
                        <a:t>36 bits</a:t>
                      </a:r>
                      <a:endParaRPr lang="en-US" dirty="0"/>
                    </a:p>
                  </a:txBody>
                  <a:tcPr/>
                </a:tc>
                <a:tc>
                  <a:txBody>
                    <a:bodyPr/>
                    <a:lstStyle/>
                    <a:p>
                      <a:r>
                        <a:rPr lang="en-US" dirty="0" smtClean="0"/>
                        <a:t>1952</a:t>
                      </a:r>
                      <a:endParaRPr lang="en-US" dirty="0"/>
                    </a:p>
                  </a:txBody>
                  <a:tcPr/>
                </a:tc>
              </a:tr>
              <a:tr h="370840">
                <a:tc>
                  <a:txBody>
                    <a:bodyPr/>
                    <a:lstStyle/>
                    <a:p>
                      <a:r>
                        <a:rPr lang="en-US" dirty="0" smtClean="0"/>
                        <a:t>CDC 1604</a:t>
                      </a:r>
                      <a:endParaRPr lang="en-US" dirty="0"/>
                    </a:p>
                  </a:txBody>
                  <a:tcPr/>
                </a:tc>
                <a:tc>
                  <a:txBody>
                    <a:bodyPr/>
                    <a:lstStyle/>
                    <a:p>
                      <a:r>
                        <a:rPr lang="en-US" dirty="0" smtClean="0"/>
                        <a:t>48 bits</a:t>
                      </a:r>
                      <a:endParaRPr lang="en-US" dirty="0"/>
                    </a:p>
                  </a:txBody>
                  <a:tcPr/>
                </a:tc>
                <a:tc>
                  <a:txBody>
                    <a:bodyPr/>
                    <a:lstStyle/>
                    <a:p>
                      <a:r>
                        <a:rPr lang="en-US" dirty="0" smtClean="0"/>
                        <a:t>1959</a:t>
                      </a:r>
                      <a:endParaRPr lang="en-US" dirty="0"/>
                    </a:p>
                  </a:txBody>
                  <a:tcPr/>
                </a:tc>
              </a:tr>
              <a:tr h="370840">
                <a:tc>
                  <a:txBody>
                    <a:bodyPr/>
                    <a:lstStyle/>
                    <a:p>
                      <a:r>
                        <a:rPr lang="en-US" dirty="0" smtClean="0"/>
                        <a:t>CDC 6600</a:t>
                      </a:r>
                      <a:endParaRPr lang="en-US" dirty="0"/>
                    </a:p>
                  </a:txBody>
                  <a:tcPr/>
                </a:tc>
                <a:tc>
                  <a:txBody>
                    <a:bodyPr/>
                    <a:lstStyle/>
                    <a:p>
                      <a:r>
                        <a:rPr lang="en-US" dirty="0" smtClean="0"/>
                        <a:t>60 bits</a:t>
                      </a:r>
                      <a:endParaRPr lang="en-US" dirty="0"/>
                    </a:p>
                  </a:txBody>
                  <a:tcPr/>
                </a:tc>
                <a:tc>
                  <a:txBody>
                    <a:bodyPr/>
                    <a:lstStyle/>
                    <a:p>
                      <a:r>
                        <a:rPr lang="en-US" dirty="0" smtClean="0"/>
                        <a:t>1964</a:t>
                      </a:r>
                      <a:endParaRPr lang="en-US" dirty="0"/>
                    </a:p>
                  </a:txBody>
                  <a:tcPr/>
                </a:tc>
              </a:tr>
              <a:tr h="370840">
                <a:tc>
                  <a:txBody>
                    <a:bodyPr/>
                    <a:lstStyle/>
                    <a:p>
                      <a:r>
                        <a:rPr lang="en-US" dirty="0" smtClean="0"/>
                        <a:t>IBM 360</a:t>
                      </a:r>
                      <a:endParaRPr lang="en-US" dirty="0"/>
                    </a:p>
                  </a:txBody>
                  <a:tcPr/>
                </a:tc>
                <a:tc>
                  <a:txBody>
                    <a:bodyPr/>
                    <a:lstStyle/>
                    <a:p>
                      <a:r>
                        <a:rPr lang="en-US" dirty="0" smtClean="0"/>
                        <a:t>32 bits</a:t>
                      </a:r>
                      <a:endParaRPr lang="en-US" dirty="0"/>
                    </a:p>
                  </a:txBody>
                  <a:tcPr/>
                </a:tc>
                <a:tc>
                  <a:txBody>
                    <a:bodyPr/>
                    <a:lstStyle/>
                    <a:p>
                      <a:r>
                        <a:rPr lang="en-US" dirty="0" smtClean="0"/>
                        <a:t>1965</a:t>
                      </a:r>
                      <a:endParaRPr lang="en-US" dirty="0"/>
                    </a:p>
                  </a:txBody>
                  <a:tcPr/>
                </a:tc>
              </a:tr>
              <a:tr h="370840">
                <a:tc>
                  <a:txBody>
                    <a:bodyPr/>
                    <a:lstStyle/>
                    <a:p>
                      <a:r>
                        <a:rPr lang="en-US" dirty="0" smtClean="0"/>
                        <a:t>x-86</a:t>
                      </a:r>
                      <a:endParaRPr lang="en-US" dirty="0"/>
                    </a:p>
                  </a:txBody>
                  <a:tcPr/>
                </a:tc>
                <a:tc>
                  <a:txBody>
                    <a:bodyPr/>
                    <a:lstStyle/>
                    <a:p>
                      <a:r>
                        <a:rPr lang="en-US" dirty="0" smtClean="0"/>
                        <a:t>16 bits</a:t>
                      </a:r>
                      <a:endParaRPr lang="en-US" dirty="0"/>
                    </a:p>
                  </a:txBody>
                  <a:tcPr/>
                </a:tc>
                <a:tc>
                  <a:txBody>
                    <a:bodyPr/>
                    <a:lstStyle/>
                    <a:p>
                      <a:r>
                        <a:rPr lang="en-US" dirty="0" smtClean="0"/>
                        <a:t>1978</a:t>
                      </a:r>
                      <a:endParaRPr lang="en-US" dirty="0"/>
                    </a:p>
                  </a:txBody>
                  <a:tcPr/>
                </a:tc>
              </a:tr>
              <a:tr h="370840">
                <a:tc>
                  <a:txBody>
                    <a:bodyPr/>
                    <a:lstStyle/>
                    <a:p>
                      <a:r>
                        <a:rPr lang="en-US" dirty="0" smtClean="0"/>
                        <a:t>x-32</a:t>
                      </a:r>
                      <a:endParaRPr lang="en-US" dirty="0"/>
                    </a:p>
                  </a:txBody>
                  <a:tcPr/>
                </a:tc>
                <a:tc>
                  <a:txBody>
                    <a:bodyPr/>
                    <a:lstStyle/>
                    <a:p>
                      <a:r>
                        <a:rPr lang="en-US" dirty="0" smtClean="0"/>
                        <a:t>32 bits</a:t>
                      </a:r>
                      <a:endParaRPr lang="en-US" dirty="0"/>
                    </a:p>
                  </a:txBody>
                  <a:tcPr/>
                </a:tc>
                <a:tc>
                  <a:txBody>
                    <a:bodyPr/>
                    <a:lstStyle/>
                    <a:p>
                      <a:r>
                        <a:rPr lang="en-US" dirty="0" smtClean="0"/>
                        <a:t>1986</a:t>
                      </a:r>
                      <a:endParaRPr lang="en-US" dirty="0"/>
                    </a:p>
                  </a:txBody>
                  <a:tcPr/>
                </a:tc>
              </a:tr>
              <a:tr h="370840">
                <a:tc>
                  <a:txBody>
                    <a:bodyPr/>
                    <a:lstStyle/>
                    <a:p>
                      <a:r>
                        <a:rPr lang="en-US" dirty="0" smtClean="0"/>
                        <a:t>x-64</a:t>
                      </a:r>
                      <a:endParaRPr lang="en-US" dirty="0"/>
                    </a:p>
                  </a:txBody>
                  <a:tcPr/>
                </a:tc>
                <a:tc>
                  <a:txBody>
                    <a:bodyPr/>
                    <a:lstStyle/>
                    <a:p>
                      <a:r>
                        <a:rPr lang="en-US" dirty="0" smtClean="0"/>
                        <a:t>64 bits</a:t>
                      </a:r>
                      <a:endParaRPr lang="en-US" dirty="0"/>
                    </a:p>
                  </a:txBody>
                  <a:tcPr/>
                </a:tc>
                <a:tc>
                  <a:txBody>
                    <a:bodyPr/>
                    <a:lstStyle/>
                    <a:p>
                      <a:r>
                        <a:rPr lang="en-US" dirty="0" smtClean="0"/>
                        <a:t>2004</a:t>
                      </a:r>
                      <a:endParaRPr lang="en-US" dirty="0"/>
                    </a:p>
                  </a:txBody>
                  <a:tcPr/>
                </a:tc>
              </a:tr>
            </a:tbl>
          </a:graphicData>
        </a:graphic>
      </p:graphicFrame>
    </p:spTree>
    <p:extLst>
      <p:ext uri="{BB962C8B-B14F-4D97-AF65-F5344CB8AC3E}">
        <p14:creationId xmlns:p14="http://schemas.microsoft.com/office/powerpoint/2010/main" val="3253448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Integers</a:t>
            </a:r>
            <a:endParaRPr lang="en-US" sz="3600" b="1" dirty="0">
              <a:cs typeface="Arial" pitchFamily="34" charset="0"/>
            </a:endParaRPr>
          </a:p>
        </p:txBody>
      </p:sp>
      <p:sp>
        <p:nvSpPr>
          <p:cNvPr id="3" name="TextBox 2"/>
          <p:cNvSpPr txBox="1"/>
          <p:nvPr/>
        </p:nvSpPr>
        <p:spPr>
          <a:xfrm>
            <a:off x="762000" y="2146300"/>
            <a:ext cx="8077200" cy="523220"/>
          </a:xfrm>
          <a:prstGeom prst="rect">
            <a:avLst/>
          </a:prstGeom>
          <a:noFill/>
        </p:spPr>
        <p:txBody>
          <a:bodyPr wrap="square" rtlCol="0">
            <a:spAutoFit/>
          </a:bodyPr>
          <a:lstStyle/>
          <a:p>
            <a:r>
              <a:rPr lang="en-US" sz="2800" dirty="0" smtClean="0">
                <a:latin typeface="Courier" pitchFamily="18" charset="0"/>
              </a:rPr>
              <a:t>     104</a:t>
            </a:r>
            <a:r>
              <a:rPr lang="en-US" sz="2800" dirty="0">
                <a:latin typeface="Courier" pitchFamily="18" charset="0"/>
              </a:rPr>
              <a:t>		</a:t>
            </a:r>
            <a:r>
              <a:rPr lang="en-US" sz="2800" dirty="0" smtClean="0">
                <a:latin typeface="Courier" pitchFamily="18" charset="0"/>
              </a:rPr>
              <a:t>0 1 1 0 1 0 0 </a:t>
            </a:r>
            <a:r>
              <a:rPr lang="en-US" sz="2800" dirty="0">
                <a:latin typeface="Courier" pitchFamily="18" charset="0"/>
              </a:rPr>
              <a:t>0</a:t>
            </a:r>
            <a:r>
              <a:rPr lang="en-US" sz="2800" dirty="0" smtClean="0">
                <a:latin typeface="Courier" pitchFamily="18" charset="0"/>
              </a:rPr>
              <a:t> </a:t>
            </a:r>
            <a:endParaRPr lang="en-US" sz="2800" dirty="0">
              <a:latin typeface="Courier" pitchFamily="18" charset="0"/>
            </a:endParaRPr>
          </a:p>
        </p:txBody>
      </p:sp>
      <p:sp>
        <p:nvSpPr>
          <p:cNvPr id="14" name="TextBox 13"/>
          <p:cNvSpPr txBox="1"/>
          <p:nvPr/>
        </p:nvSpPr>
        <p:spPr>
          <a:xfrm>
            <a:off x="635000" y="1257300"/>
            <a:ext cx="6781800" cy="461665"/>
          </a:xfrm>
          <a:prstGeom prst="rect">
            <a:avLst/>
          </a:prstGeom>
          <a:noFill/>
        </p:spPr>
        <p:txBody>
          <a:bodyPr wrap="square" rtlCol="0">
            <a:spAutoFit/>
          </a:bodyPr>
          <a:lstStyle/>
          <a:p>
            <a:r>
              <a:rPr lang="en-US" sz="2400" dirty="0" smtClean="0"/>
              <a:t>The first step is obvious:</a:t>
            </a:r>
            <a:endParaRPr lang="en-US" sz="2400" dirty="0"/>
          </a:p>
        </p:txBody>
      </p:sp>
      <p:sp>
        <p:nvSpPr>
          <p:cNvPr id="20" name="Rectangle 19"/>
          <p:cNvSpPr/>
          <p:nvPr/>
        </p:nvSpPr>
        <p:spPr>
          <a:xfrm>
            <a:off x="3492500" y="2146300"/>
            <a:ext cx="35052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9497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68800" y="211581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00600" y="212851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451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007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833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405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534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Watson</a:t>
            </a:r>
            <a:endParaRPr lang="en-US" sz="3600" b="1" dirty="0"/>
          </a:p>
        </p:txBody>
      </p:sp>
      <p:sp>
        <p:nvSpPr>
          <p:cNvPr id="4" name="TextBox 3"/>
          <p:cNvSpPr txBox="1"/>
          <p:nvPr/>
        </p:nvSpPr>
        <p:spPr>
          <a:xfrm>
            <a:off x="386366" y="5731098"/>
            <a:ext cx="6606862" cy="369332"/>
          </a:xfrm>
          <a:prstGeom prst="rect">
            <a:avLst/>
          </a:prstGeom>
          <a:noFill/>
        </p:spPr>
        <p:txBody>
          <a:bodyPr wrap="square" rtlCol="0">
            <a:spAutoFit/>
          </a:bodyPr>
          <a:lstStyle/>
          <a:p>
            <a:r>
              <a:rPr lang="en-US" dirty="0">
                <a:hlinkClick r:id="rId2"/>
              </a:rPr>
              <a:t>http://</a:t>
            </a:r>
            <a:r>
              <a:rPr lang="en-US" dirty="0" smtClean="0">
                <a:hlinkClick r:id="rId2"/>
              </a:rPr>
              <a:t>www.youtube.com/watch?v=WFR3lOm_xhE</a:t>
            </a:r>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19" y="1159099"/>
            <a:ext cx="6673873" cy="415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08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2793"/>
          </a:xfrm>
        </p:spPr>
        <p:txBody>
          <a:bodyPr>
            <a:normAutofit/>
          </a:bodyPr>
          <a:lstStyle/>
          <a:p>
            <a:r>
              <a:rPr lang="en-US" sz="3600" b="1" dirty="0" smtClean="0"/>
              <a:t>What About Long Integers?</a:t>
            </a:r>
            <a:endParaRPr lang="en-US" sz="3600" b="1" dirty="0"/>
          </a:p>
        </p:txBody>
      </p:sp>
      <p:sp>
        <p:nvSpPr>
          <p:cNvPr id="3" name="TextBox 2"/>
          <p:cNvSpPr txBox="1"/>
          <p:nvPr/>
        </p:nvSpPr>
        <p:spPr>
          <a:xfrm>
            <a:off x="1068946" y="1571223"/>
            <a:ext cx="5666705" cy="830997"/>
          </a:xfrm>
          <a:prstGeom prst="rect">
            <a:avLst/>
          </a:prstGeom>
          <a:noFill/>
        </p:spPr>
        <p:txBody>
          <a:bodyPr wrap="square" rtlCol="0">
            <a:spAutoFit/>
          </a:bodyPr>
          <a:lstStyle/>
          <a:p>
            <a:r>
              <a:rPr lang="en-US" sz="2400" dirty="0" smtClean="0"/>
              <a:t>n! :      if n = 1  	then 1</a:t>
            </a:r>
          </a:p>
          <a:p>
            <a:r>
              <a:rPr lang="en-US" sz="2400" dirty="0"/>
              <a:t> </a:t>
            </a:r>
            <a:r>
              <a:rPr lang="en-US" sz="2400" dirty="0" smtClean="0"/>
              <a:t>                     	else  n * (n-1)!</a:t>
            </a:r>
            <a:endParaRPr lang="en-US" sz="2400" dirty="0"/>
          </a:p>
        </p:txBody>
      </p:sp>
      <p:sp>
        <p:nvSpPr>
          <p:cNvPr id="4" name="TextBox 3"/>
          <p:cNvSpPr txBox="1"/>
          <p:nvPr/>
        </p:nvSpPr>
        <p:spPr>
          <a:xfrm>
            <a:off x="1815921" y="3387144"/>
            <a:ext cx="6735651" cy="1754326"/>
          </a:xfrm>
          <a:prstGeom prst="rect">
            <a:avLst/>
          </a:prstGeom>
          <a:noFill/>
        </p:spPr>
        <p:txBody>
          <a:bodyPr wrap="square" rtlCol="0">
            <a:spAutoFit/>
          </a:bodyPr>
          <a:lstStyle/>
          <a:p>
            <a:r>
              <a:rPr lang="en-US" dirty="0">
                <a:latin typeface="Courier" pitchFamily="18" charset="0"/>
              </a:rPr>
              <a:t>def factorial(n):</a:t>
            </a:r>
          </a:p>
          <a:p>
            <a:r>
              <a:rPr lang="en-US" dirty="0">
                <a:latin typeface="Courier" pitchFamily="18" charset="0"/>
              </a:rPr>
              <a:t>    result = 1</a:t>
            </a:r>
          </a:p>
          <a:p>
            <a:r>
              <a:rPr lang="en-US" dirty="0">
                <a:latin typeface="Courier" pitchFamily="18" charset="0"/>
              </a:rPr>
              <a:t>    for j in range(1,n+1):</a:t>
            </a:r>
          </a:p>
          <a:p>
            <a:r>
              <a:rPr lang="en-US" dirty="0">
                <a:latin typeface="Courier" pitchFamily="18" charset="0"/>
              </a:rPr>
              <a:t>        result </a:t>
            </a:r>
            <a:r>
              <a:rPr lang="en-US" dirty="0" smtClean="0">
                <a:latin typeface="Courier" pitchFamily="18" charset="0"/>
              </a:rPr>
              <a:t>= </a:t>
            </a:r>
            <a:r>
              <a:rPr lang="en-US" dirty="0">
                <a:latin typeface="Courier" pitchFamily="18" charset="0"/>
              </a:rPr>
              <a:t>result * j</a:t>
            </a:r>
          </a:p>
          <a:p>
            <a:r>
              <a:rPr lang="en-US" dirty="0">
                <a:latin typeface="Courier" pitchFamily="18" charset="0"/>
              </a:rPr>
              <a:t>    return (result)</a:t>
            </a:r>
          </a:p>
          <a:p>
            <a:endParaRPr lang="en-US" dirty="0">
              <a:latin typeface="Courier" pitchFamily="18" charset="0"/>
            </a:endParaRPr>
          </a:p>
        </p:txBody>
      </p:sp>
    </p:spTree>
    <p:extLst>
      <p:ext uri="{BB962C8B-B14F-4D97-AF65-F5344CB8AC3E}">
        <p14:creationId xmlns:p14="http://schemas.microsoft.com/office/powerpoint/2010/main" val="39496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Integers</a:t>
            </a:r>
            <a:endParaRPr lang="en-US" sz="3600" b="1" dirty="0">
              <a:cs typeface="Arial" pitchFamily="34" charset="0"/>
            </a:endParaRPr>
          </a:p>
        </p:txBody>
      </p:sp>
      <p:sp>
        <p:nvSpPr>
          <p:cNvPr id="3" name="TextBox 2"/>
          <p:cNvSpPr txBox="1"/>
          <p:nvPr/>
        </p:nvSpPr>
        <p:spPr>
          <a:xfrm>
            <a:off x="762000" y="2146300"/>
            <a:ext cx="8077200" cy="523220"/>
          </a:xfrm>
          <a:prstGeom prst="rect">
            <a:avLst/>
          </a:prstGeom>
          <a:noFill/>
        </p:spPr>
        <p:txBody>
          <a:bodyPr wrap="square" rtlCol="0">
            <a:spAutoFit/>
          </a:bodyPr>
          <a:lstStyle/>
          <a:p>
            <a:r>
              <a:rPr lang="en-US" sz="2800" dirty="0" smtClean="0">
                <a:latin typeface="Courier" pitchFamily="18" charset="0"/>
              </a:rPr>
              <a:t>     104</a:t>
            </a:r>
            <a:r>
              <a:rPr lang="en-US" sz="2800" dirty="0">
                <a:latin typeface="Courier" pitchFamily="18" charset="0"/>
              </a:rPr>
              <a:t>		</a:t>
            </a:r>
            <a:r>
              <a:rPr lang="en-US" sz="2800" dirty="0" smtClean="0">
                <a:latin typeface="Courier" pitchFamily="18" charset="0"/>
              </a:rPr>
              <a:t>0 1 1 0 1 0 0 </a:t>
            </a:r>
            <a:r>
              <a:rPr lang="en-US" sz="2800" dirty="0">
                <a:latin typeface="Courier" pitchFamily="18" charset="0"/>
              </a:rPr>
              <a:t>0</a:t>
            </a:r>
            <a:r>
              <a:rPr lang="en-US" sz="2800" dirty="0" smtClean="0">
                <a:latin typeface="Courier" pitchFamily="18" charset="0"/>
              </a:rPr>
              <a:t> </a:t>
            </a:r>
            <a:endParaRPr lang="en-US" sz="2800" dirty="0">
              <a:latin typeface="Courier" pitchFamily="18" charset="0"/>
            </a:endParaRPr>
          </a:p>
        </p:txBody>
      </p:sp>
      <p:sp>
        <p:nvSpPr>
          <p:cNvPr id="4" name="Rectangle 3"/>
          <p:cNvSpPr/>
          <p:nvPr/>
        </p:nvSpPr>
        <p:spPr>
          <a:xfrm>
            <a:off x="3517900" y="4645630"/>
            <a:ext cx="35052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949700" y="4645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864100" y="4645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45100" y="4645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02300" y="4645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83300" y="4645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40500" y="4645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81500" y="4645630"/>
            <a:ext cx="0" cy="52322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5000" y="1257300"/>
            <a:ext cx="6781800" cy="461665"/>
          </a:xfrm>
          <a:prstGeom prst="rect">
            <a:avLst/>
          </a:prstGeom>
          <a:noFill/>
        </p:spPr>
        <p:txBody>
          <a:bodyPr wrap="square" rtlCol="0">
            <a:spAutoFit/>
          </a:bodyPr>
          <a:lstStyle/>
          <a:p>
            <a:r>
              <a:rPr lang="en-US" sz="2400" dirty="0" smtClean="0"/>
              <a:t>The first step was obvious:</a:t>
            </a:r>
            <a:endParaRPr lang="en-US" sz="2400" dirty="0"/>
          </a:p>
        </p:txBody>
      </p:sp>
      <p:sp>
        <p:nvSpPr>
          <p:cNvPr id="15" name="TextBox 14"/>
          <p:cNvSpPr txBox="1"/>
          <p:nvPr/>
        </p:nvSpPr>
        <p:spPr>
          <a:xfrm>
            <a:off x="635000" y="3431231"/>
            <a:ext cx="3860800" cy="461665"/>
          </a:xfrm>
          <a:prstGeom prst="rect">
            <a:avLst/>
          </a:prstGeom>
          <a:noFill/>
        </p:spPr>
        <p:txBody>
          <a:bodyPr wrap="square" rtlCol="0">
            <a:spAutoFit/>
          </a:bodyPr>
          <a:lstStyle/>
          <a:p>
            <a:r>
              <a:rPr lang="en-US" sz="2400" dirty="0" smtClean="0"/>
              <a:t>But </a:t>
            </a:r>
            <a:r>
              <a:rPr lang="en-US" sz="2400" smtClean="0"/>
              <a:t>what about this:</a:t>
            </a:r>
            <a:endParaRPr lang="en-US" sz="2400" dirty="0"/>
          </a:p>
        </p:txBody>
      </p:sp>
      <p:sp>
        <p:nvSpPr>
          <p:cNvPr id="16" name="TextBox 15"/>
          <p:cNvSpPr txBox="1"/>
          <p:nvPr/>
        </p:nvSpPr>
        <p:spPr>
          <a:xfrm>
            <a:off x="838200" y="4643110"/>
            <a:ext cx="8077200" cy="523220"/>
          </a:xfrm>
          <a:prstGeom prst="rect">
            <a:avLst/>
          </a:prstGeom>
          <a:noFill/>
        </p:spPr>
        <p:txBody>
          <a:bodyPr wrap="square" rtlCol="0">
            <a:spAutoFit/>
          </a:bodyPr>
          <a:lstStyle/>
          <a:p>
            <a:r>
              <a:rPr lang="en-US" sz="2800" dirty="0" smtClean="0">
                <a:latin typeface="Courier" pitchFamily="18" charset="0"/>
              </a:rPr>
              <a:t>    -104 </a:t>
            </a:r>
            <a:r>
              <a:rPr lang="en-US" sz="2800" dirty="0">
                <a:latin typeface="Courier" pitchFamily="18" charset="0"/>
              </a:rPr>
              <a:t>	</a:t>
            </a:r>
            <a:r>
              <a:rPr lang="en-US" sz="2800" dirty="0" smtClean="0">
                <a:latin typeface="Courier" pitchFamily="18" charset="0"/>
              </a:rPr>
              <a:t>1 1 1 0 1 0 0 </a:t>
            </a:r>
            <a:r>
              <a:rPr lang="en-US" sz="2800" dirty="0">
                <a:latin typeface="Courier" pitchFamily="18" charset="0"/>
              </a:rPr>
              <a:t>0</a:t>
            </a:r>
            <a:r>
              <a:rPr lang="en-US" sz="2800" dirty="0" smtClean="0">
                <a:latin typeface="Courier" pitchFamily="18" charset="0"/>
              </a:rPr>
              <a:t> </a:t>
            </a:r>
            <a:endParaRPr lang="en-US" sz="2800" dirty="0">
              <a:latin typeface="Courier" pitchFamily="18" charset="0"/>
            </a:endParaRPr>
          </a:p>
        </p:txBody>
      </p:sp>
      <p:sp>
        <p:nvSpPr>
          <p:cNvPr id="17" name="TextBox 16"/>
          <p:cNvSpPr txBox="1"/>
          <p:nvPr/>
        </p:nvSpPr>
        <p:spPr>
          <a:xfrm>
            <a:off x="4203700" y="5778500"/>
            <a:ext cx="2336800" cy="461665"/>
          </a:xfrm>
          <a:prstGeom prst="rect">
            <a:avLst/>
          </a:prstGeom>
          <a:noFill/>
        </p:spPr>
        <p:txBody>
          <a:bodyPr wrap="square" rtlCol="0">
            <a:spAutoFit/>
          </a:bodyPr>
          <a:lstStyle/>
          <a:p>
            <a:r>
              <a:rPr lang="en-US" sz="2400" dirty="0"/>
              <a:t>s</a:t>
            </a:r>
            <a:r>
              <a:rPr lang="en-US" sz="2400" dirty="0" smtClean="0"/>
              <a:t>ign bit</a:t>
            </a:r>
            <a:endParaRPr lang="en-US" sz="2400" dirty="0"/>
          </a:p>
        </p:txBody>
      </p:sp>
      <p:cxnSp>
        <p:nvCxnSpPr>
          <p:cNvPr id="19" name="Curved Connector 18"/>
          <p:cNvCxnSpPr>
            <a:stCxn id="17" idx="1"/>
          </p:cNvCxnSpPr>
          <p:nvPr/>
        </p:nvCxnSpPr>
        <p:spPr>
          <a:xfrm rot="10800000">
            <a:off x="3759200" y="5270501"/>
            <a:ext cx="444500" cy="738833"/>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492500" y="2146300"/>
            <a:ext cx="35052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9497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68800" y="211581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00600" y="212851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451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007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833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40500" y="2146300"/>
            <a:ext cx="0" cy="5232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739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8662"/>
          </a:xfrm>
        </p:spPr>
        <p:txBody>
          <a:bodyPr>
            <a:normAutofit/>
          </a:bodyPr>
          <a:lstStyle/>
          <a:p>
            <a:r>
              <a:rPr lang="en-US" sz="3600" b="1" dirty="0" smtClean="0"/>
              <a:t>Two Problems</a:t>
            </a:r>
            <a:endParaRPr lang="en-US" sz="3600" b="1" dirty="0"/>
          </a:p>
        </p:txBody>
      </p:sp>
      <p:sp>
        <p:nvSpPr>
          <p:cNvPr id="3" name="Rectangle 2"/>
          <p:cNvSpPr/>
          <p:nvPr/>
        </p:nvSpPr>
        <p:spPr>
          <a:xfrm>
            <a:off x="3314700" y="1343630"/>
            <a:ext cx="35052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746500" y="1343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660900" y="1343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041900" y="1343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99100" y="1343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880100" y="1343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37300" y="134363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78300" y="1343630"/>
            <a:ext cx="0" cy="52322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00500" y="2476500"/>
            <a:ext cx="2336800" cy="461665"/>
          </a:xfrm>
          <a:prstGeom prst="rect">
            <a:avLst/>
          </a:prstGeom>
          <a:noFill/>
        </p:spPr>
        <p:txBody>
          <a:bodyPr wrap="square" rtlCol="0">
            <a:spAutoFit/>
          </a:bodyPr>
          <a:lstStyle/>
          <a:p>
            <a:r>
              <a:rPr lang="en-US" sz="2400" dirty="0"/>
              <a:t>s</a:t>
            </a:r>
            <a:r>
              <a:rPr lang="en-US" sz="2400" dirty="0" smtClean="0"/>
              <a:t>ign bit</a:t>
            </a:r>
            <a:endParaRPr lang="en-US" sz="2400" dirty="0"/>
          </a:p>
        </p:txBody>
      </p:sp>
      <p:cxnSp>
        <p:nvCxnSpPr>
          <p:cNvPr id="12" name="Curved Connector 11"/>
          <p:cNvCxnSpPr>
            <a:stCxn id="11" idx="1"/>
          </p:cNvCxnSpPr>
          <p:nvPr/>
        </p:nvCxnSpPr>
        <p:spPr>
          <a:xfrm rot="10800000">
            <a:off x="3556000" y="1968501"/>
            <a:ext cx="444500" cy="738833"/>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5000" y="1341110"/>
            <a:ext cx="8077200" cy="523220"/>
          </a:xfrm>
          <a:prstGeom prst="rect">
            <a:avLst/>
          </a:prstGeom>
          <a:noFill/>
        </p:spPr>
        <p:txBody>
          <a:bodyPr wrap="square" rtlCol="0">
            <a:spAutoFit/>
          </a:bodyPr>
          <a:lstStyle/>
          <a:p>
            <a:r>
              <a:rPr lang="en-US" sz="2800" dirty="0" smtClean="0">
                <a:latin typeface="Courier" pitchFamily="18" charset="0"/>
              </a:rPr>
              <a:t>     -104</a:t>
            </a:r>
            <a:r>
              <a:rPr lang="en-US" sz="2800" dirty="0">
                <a:latin typeface="Courier" pitchFamily="18" charset="0"/>
              </a:rPr>
              <a:t>	</a:t>
            </a:r>
            <a:r>
              <a:rPr lang="en-US" sz="2800" dirty="0" smtClean="0">
                <a:latin typeface="Courier" pitchFamily="18" charset="0"/>
              </a:rPr>
              <a:t>1 1 1 0 1 0 0 0 </a:t>
            </a:r>
            <a:endParaRPr lang="en-US" sz="2800" dirty="0">
              <a:latin typeface="Courier" pitchFamily="18" charset="0"/>
            </a:endParaRPr>
          </a:p>
        </p:txBody>
      </p:sp>
      <p:sp>
        <p:nvSpPr>
          <p:cNvPr id="14" name="TextBox 13"/>
          <p:cNvSpPr txBox="1"/>
          <p:nvPr/>
        </p:nvSpPr>
        <p:spPr>
          <a:xfrm>
            <a:off x="635000" y="3238500"/>
            <a:ext cx="7823200" cy="3046988"/>
          </a:xfrm>
          <a:prstGeom prst="rect">
            <a:avLst/>
          </a:prstGeom>
          <a:noFill/>
        </p:spPr>
        <p:txBody>
          <a:bodyPr wrap="square" rtlCol="0">
            <a:spAutoFit/>
          </a:bodyPr>
          <a:lstStyle/>
          <a:p>
            <a:pPr marL="342900" indent="-342900">
              <a:buFont typeface="Arial" pitchFamily="34" charset="0"/>
              <a:buChar char="•"/>
            </a:pPr>
            <a:r>
              <a:rPr lang="en-US" sz="2400" dirty="0" smtClean="0"/>
              <a:t>Two representations of 0:</a:t>
            </a:r>
          </a:p>
          <a:p>
            <a:pPr marL="342900" indent="-342900">
              <a:buFont typeface="Arial" pitchFamily="34" charset="0"/>
              <a:buChar char="•"/>
            </a:pPr>
            <a:endParaRPr lang="en-US" sz="2400" dirty="0"/>
          </a:p>
          <a:p>
            <a:pPr marL="342900" indent="-342900">
              <a:buFont typeface="Arial" pitchFamily="34" charset="0"/>
              <a:buChar char="•"/>
            </a:pPr>
            <a:r>
              <a:rPr lang="en-US" sz="2400" dirty="0" smtClean="0"/>
              <a:t>Adder and subtractor have to check sign bit and branch accordingly.</a:t>
            </a:r>
          </a:p>
          <a:p>
            <a:endParaRPr lang="en-US" sz="2400" dirty="0" smtClean="0"/>
          </a:p>
          <a:p>
            <a:r>
              <a:rPr lang="en-US" sz="2400" dirty="0" smtClean="0"/>
              <a:t>The best representation:</a:t>
            </a:r>
          </a:p>
          <a:p>
            <a:pPr marL="342900" indent="-342900">
              <a:buFont typeface="Arial" pitchFamily="34" charset="0"/>
              <a:buChar char="•"/>
            </a:pPr>
            <a:r>
              <a:rPr lang="en-US" sz="2400" dirty="0" smtClean="0"/>
              <a:t>Should make things easy for the computer.</a:t>
            </a:r>
          </a:p>
          <a:p>
            <a:pPr marL="342900" indent="-342900">
              <a:buFont typeface="Arial" pitchFamily="34" charset="0"/>
              <a:buChar char="•"/>
            </a:pPr>
            <a:r>
              <a:rPr lang="en-US" sz="2400" dirty="0" smtClean="0"/>
              <a:t>Since people don’t matter: we’ll never see it.</a:t>
            </a:r>
          </a:p>
        </p:txBody>
      </p:sp>
    </p:spTree>
    <p:extLst>
      <p:ext uri="{BB962C8B-B14F-4D97-AF65-F5344CB8AC3E}">
        <p14:creationId xmlns:p14="http://schemas.microsoft.com/office/powerpoint/2010/main" val="1803718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Two’s Complement</a:t>
            </a:r>
            <a:endParaRPr lang="en-US" sz="3600" b="1" dirty="0">
              <a:cs typeface="Arial" pitchFamily="34" charset="0"/>
            </a:endParaRPr>
          </a:p>
        </p:txBody>
      </p:sp>
      <p:sp>
        <p:nvSpPr>
          <p:cNvPr id="3" name="TextBox 2"/>
          <p:cNvSpPr txBox="1"/>
          <p:nvPr/>
        </p:nvSpPr>
        <p:spPr>
          <a:xfrm>
            <a:off x="812800" y="1574800"/>
            <a:ext cx="8077200" cy="523220"/>
          </a:xfrm>
          <a:prstGeom prst="rect">
            <a:avLst/>
          </a:prstGeom>
          <a:noFill/>
        </p:spPr>
        <p:txBody>
          <a:bodyPr wrap="square" rtlCol="0">
            <a:spAutoFit/>
          </a:bodyPr>
          <a:lstStyle/>
          <a:p>
            <a:r>
              <a:rPr lang="en-US" sz="2800" dirty="0" smtClean="0">
                <a:latin typeface="Courier" pitchFamily="18" charset="0"/>
              </a:rPr>
              <a:t>    104 </a:t>
            </a:r>
            <a:r>
              <a:rPr lang="en-US" sz="2800" dirty="0">
                <a:latin typeface="Courier" pitchFamily="18" charset="0"/>
              </a:rPr>
              <a:t>		0</a:t>
            </a:r>
            <a:r>
              <a:rPr lang="en-US" sz="2800" dirty="0" smtClean="0">
                <a:latin typeface="Courier" pitchFamily="18" charset="0"/>
              </a:rPr>
              <a:t> 1 1 0 1 0 0 0 </a:t>
            </a:r>
            <a:endParaRPr lang="en-US" sz="2800" dirty="0">
              <a:latin typeface="Courier" pitchFamily="18" charset="0"/>
            </a:endParaRPr>
          </a:p>
        </p:txBody>
      </p:sp>
      <p:sp>
        <p:nvSpPr>
          <p:cNvPr id="4" name="Rectangle 3"/>
          <p:cNvSpPr/>
          <p:nvPr/>
        </p:nvSpPr>
        <p:spPr>
          <a:xfrm>
            <a:off x="3441700" y="3556695"/>
            <a:ext cx="35052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873500" y="35566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787900" y="35566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68900" y="35566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26100" y="35566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07100" y="35566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64300" y="35566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05300" y="3556695"/>
            <a:ext cx="0" cy="52322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12800" y="2692350"/>
            <a:ext cx="8077200" cy="1384995"/>
          </a:xfrm>
          <a:prstGeom prst="rect">
            <a:avLst/>
          </a:prstGeom>
          <a:noFill/>
        </p:spPr>
        <p:txBody>
          <a:bodyPr wrap="square" rtlCol="0">
            <a:spAutoFit/>
          </a:bodyPr>
          <a:lstStyle/>
          <a:p>
            <a:r>
              <a:rPr lang="en-US" sz="2800" dirty="0" smtClean="0">
                <a:latin typeface="Courier" pitchFamily="18" charset="0"/>
              </a:rPr>
              <a:t>   -104: </a:t>
            </a:r>
            <a:r>
              <a:rPr lang="en-US" sz="2800" dirty="0">
                <a:latin typeface="Courier" pitchFamily="18" charset="0"/>
              </a:rPr>
              <a:t>	</a:t>
            </a:r>
            <a:endParaRPr lang="en-US" sz="2800" dirty="0" smtClean="0">
              <a:latin typeface="Courier" pitchFamily="18" charset="0"/>
            </a:endParaRPr>
          </a:p>
          <a:p>
            <a:endParaRPr lang="en-US" sz="2800" dirty="0">
              <a:latin typeface="Courier" pitchFamily="18" charset="0"/>
            </a:endParaRPr>
          </a:p>
          <a:p>
            <a:r>
              <a:rPr lang="en-US" sz="2800" dirty="0" smtClean="0">
                <a:latin typeface="Courier" pitchFamily="18" charset="0"/>
              </a:rPr>
              <a:t>			1 0 0 </a:t>
            </a:r>
            <a:r>
              <a:rPr lang="en-US" sz="2800" dirty="0">
                <a:latin typeface="Courier" pitchFamily="18" charset="0"/>
              </a:rPr>
              <a:t>1</a:t>
            </a:r>
            <a:r>
              <a:rPr lang="en-US" sz="2800" dirty="0" smtClean="0">
                <a:latin typeface="Courier" pitchFamily="18" charset="0"/>
              </a:rPr>
              <a:t> 0 1 1 1 </a:t>
            </a:r>
            <a:endParaRPr lang="en-US" sz="2800" dirty="0">
              <a:latin typeface="Courier" pitchFamily="18" charset="0"/>
            </a:endParaRPr>
          </a:p>
        </p:txBody>
      </p:sp>
      <p:sp>
        <p:nvSpPr>
          <p:cNvPr id="20" name="Rectangle 19"/>
          <p:cNvSpPr/>
          <p:nvPr/>
        </p:nvSpPr>
        <p:spPr>
          <a:xfrm>
            <a:off x="3467100" y="1592590"/>
            <a:ext cx="35052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924300" y="159259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43400" y="15621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75200" y="157480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19700" y="159259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75300" y="159259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57900" y="1592590"/>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15100" y="1592590"/>
            <a:ext cx="0" cy="52322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9600" y="3556695"/>
            <a:ext cx="2374900" cy="461665"/>
          </a:xfrm>
          <a:prstGeom prst="rect">
            <a:avLst/>
          </a:prstGeom>
          <a:noFill/>
        </p:spPr>
        <p:txBody>
          <a:bodyPr wrap="square" rtlCol="0">
            <a:spAutoFit/>
          </a:bodyPr>
          <a:lstStyle/>
          <a:p>
            <a:r>
              <a:rPr lang="en-US" sz="2400" dirty="0" smtClean="0"/>
              <a:t>Flip the bits: </a:t>
            </a:r>
            <a:endParaRPr lang="en-US" sz="2400" dirty="0"/>
          </a:p>
        </p:txBody>
      </p:sp>
      <p:sp>
        <p:nvSpPr>
          <p:cNvPr id="29" name="TextBox 28"/>
          <p:cNvSpPr txBox="1"/>
          <p:nvPr/>
        </p:nvSpPr>
        <p:spPr>
          <a:xfrm>
            <a:off x="666750" y="4598094"/>
            <a:ext cx="2374900" cy="461665"/>
          </a:xfrm>
          <a:prstGeom prst="rect">
            <a:avLst/>
          </a:prstGeom>
          <a:noFill/>
        </p:spPr>
        <p:txBody>
          <a:bodyPr wrap="square" rtlCol="0">
            <a:spAutoFit/>
          </a:bodyPr>
          <a:lstStyle/>
          <a:p>
            <a:r>
              <a:rPr lang="en-US" sz="2400" dirty="0" smtClean="0"/>
              <a:t>Add 1: </a:t>
            </a:r>
            <a:endParaRPr lang="en-US" sz="2400" dirty="0"/>
          </a:p>
        </p:txBody>
      </p:sp>
      <p:sp>
        <p:nvSpPr>
          <p:cNvPr id="13" name="TextBox 12"/>
          <p:cNvSpPr txBox="1"/>
          <p:nvPr/>
        </p:nvSpPr>
        <p:spPr>
          <a:xfrm>
            <a:off x="3568700" y="4614415"/>
            <a:ext cx="3670300" cy="523220"/>
          </a:xfrm>
          <a:prstGeom prst="rect">
            <a:avLst/>
          </a:prstGeom>
          <a:noFill/>
        </p:spPr>
        <p:txBody>
          <a:bodyPr wrap="square" rtlCol="0">
            <a:spAutoFit/>
          </a:bodyPr>
          <a:lstStyle/>
          <a:p>
            <a:r>
              <a:rPr lang="en-US" sz="2800" dirty="0">
                <a:latin typeface="Courier" pitchFamily="18" charset="0"/>
              </a:rPr>
              <a:t>1 0 0 1 1 </a:t>
            </a:r>
            <a:r>
              <a:rPr lang="en-US" sz="2800" dirty="0" smtClean="0">
                <a:latin typeface="Courier" pitchFamily="18" charset="0"/>
              </a:rPr>
              <a:t>0 0 0 </a:t>
            </a:r>
            <a:endParaRPr lang="en-US" sz="2800" dirty="0">
              <a:latin typeface="Courier" pitchFamily="18" charset="0"/>
            </a:endParaRPr>
          </a:p>
        </p:txBody>
      </p:sp>
      <p:sp>
        <p:nvSpPr>
          <p:cNvPr id="30" name="Rectangle 29"/>
          <p:cNvSpPr/>
          <p:nvPr/>
        </p:nvSpPr>
        <p:spPr>
          <a:xfrm>
            <a:off x="3467100" y="4614415"/>
            <a:ext cx="3505200"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3911600" y="461441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00600" y="461441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32400" y="4639121"/>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626100" y="45980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7900" y="4639121"/>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15100" y="4598095"/>
            <a:ext cx="0" cy="523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56100" y="4598095"/>
            <a:ext cx="0" cy="52322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0200" y="5880100"/>
            <a:ext cx="8229600" cy="646331"/>
          </a:xfrm>
          <a:prstGeom prst="rect">
            <a:avLst/>
          </a:prstGeom>
          <a:noFill/>
        </p:spPr>
        <p:txBody>
          <a:bodyPr wrap="square" rtlCol="0">
            <a:spAutoFit/>
          </a:bodyPr>
          <a:lstStyle/>
          <a:p>
            <a:r>
              <a:rPr lang="en-US" dirty="0" smtClean="0"/>
              <a:t>A good explanation of why it works: </a:t>
            </a:r>
          </a:p>
          <a:p>
            <a:r>
              <a:rPr lang="en-US" dirty="0"/>
              <a:t>	</a:t>
            </a:r>
            <a:r>
              <a:rPr lang="en-US" dirty="0">
                <a:hlinkClick r:id="rId3"/>
              </a:rPr>
              <a:t>http://www.cs.cornell.edu/~</a:t>
            </a:r>
            <a:r>
              <a:rPr lang="en-US" dirty="0" smtClean="0">
                <a:hlinkClick r:id="rId3"/>
              </a:rPr>
              <a:t>tomf/notes/cps104/twoscomp.html</a:t>
            </a:r>
            <a:r>
              <a:rPr lang="en-US" dirty="0" smtClean="0"/>
              <a:t> </a:t>
            </a:r>
            <a:endParaRPr lang="en-US" dirty="0"/>
          </a:p>
        </p:txBody>
      </p:sp>
    </p:spTree>
    <p:extLst>
      <p:ext uri="{BB962C8B-B14F-4D97-AF65-F5344CB8AC3E}">
        <p14:creationId xmlns:p14="http://schemas.microsoft.com/office/powerpoint/2010/main" val="331119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462"/>
          </a:xfrm>
        </p:spPr>
        <p:txBody>
          <a:bodyPr>
            <a:normAutofit/>
          </a:bodyPr>
          <a:lstStyle/>
          <a:p>
            <a:r>
              <a:rPr lang="en-US" sz="3600" b="1" dirty="0" smtClean="0"/>
              <a:t>But What Happens Now?</a:t>
            </a:r>
            <a:endParaRPr lang="en-US" sz="3600" b="1" dirty="0"/>
          </a:p>
        </p:txBody>
      </p:sp>
      <p:sp>
        <p:nvSpPr>
          <p:cNvPr id="3" name="TextBox 2"/>
          <p:cNvSpPr txBox="1"/>
          <p:nvPr/>
        </p:nvSpPr>
        <p:spPr>
          <a:xfrm>
            <a:off x="2235200" y="1790700"/>
            <a:ext cx="4343400" cy="1384995"/>
          </a:xfrm>
          <a:prstGeom prst="rect">
            <a:avLst/>
          </a:prstGeom>
          <a:noFill/>
        </p:spPr>
        <p:txBody>
          <a:bodyPr wrap="square" rtlCol="0">
            <a:spAutoFit/>
          </a:bodyPr>
          <a:lstStyle/>
          <a:p>
            <a:r>
              <a:rPr lang="en-US" sz="2800" dirty="0" smtClean="0">
                <a:latin typeface="Courier" pitchFamily="18" charset="0"/>
              </a:rPr>
              <a:t>  11011001</a:t>
            </a:r>
          </a:p>
          <a:p>
            <a:r>
              <a:rPr lang="en-US" sz="2800" u="sng" dirty="0" smtClean="0">
                <a:latin typeface="Courier" pitchFamily="18" charset="0"/>
              </a:rPr>
              <a:t>+ 11100101</a:t>
            </a:r>
          </a:p>
          <a:p>
            <a:endParaRPr lang="en-US" sz="2800" dirty="0">
              <a:latin typeface="Courier" pitchFamily="18" charset="0"/>
            </a:endParaRPr>
          </a:p>
        </p:txBody>
      </p:sp>
    </p:spTree>
    <p:extLst>
      <p:ext uri="{BB962C8B-B14F-4D97-AF65-F5344CB8AC3E}">
        <p14:creationId xmlns:p14="http://schemas.microsoft.com/office/powerpoint/2010/main" val="18206757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462"/>
          </a:xfrm>
        </p:spPr>
        <p:txBody>
          <a:bodyPr>
            <a:normAutofit/>
          </a:bodyPr>
          <a:lstStyle/>
          <a:p>
            <a:r>
              <a:rPr lang="en-US" sz="3600" b="1" dirty="0" smtClean="0"/>
              <a:t>But What Happens Now?</a:t>
            </a:r>
            <a:endParaRPr lang="en-US" sz="3600" b="1" dirty="0"/>
          </a:p>
        </p:txBody>
      </p:sp>
      <p:sp>
        <p:nvSpPr>
          <p:cNvPr id="3" name="TextBox 2"/>
          <p:cNvSpPr txBox="1"/>
          <p:nvPr/>
        </p:nvSpPr>
        <p:spPr>
          <a:xfrm>
            <a:off x="2235200" y="1790700"/>
            <a:ext cx="4343400" cy="1384995"/>
          </a:xfrm>
          <a:prstGeom prst="rect">
            <a:avLst/>
          </a:prstGeom>
          <a:noFill/>
        </p:spPr>
        <p:txBody>
          <a:bodyPr wrap="square" rtlCol="0">
            <a:spAutoFit/>
          </a:bodyPr>
          <a:lstStyle/>
          <a:p>
            <a:r>
              <a:rPr lang="en-US" sz="2800" dirty="0" smtClean="0">
                <a:latin typeface="Courier" pitchFamily="18" charset="0"/>
              </a:rPr>
              <a:t>  11011001</a:t>
            </a:r>
          </a:p>
          <a:p>
            <a:r>
              <a:rPr lang="en-US" sz="2800" u="sng" dirty="0" smtClean="0">
                <a:latin typeface="Courier" pitchFamily="18" charset="0"/>
              </a:rPr>
              <a:t>+ 11100101</a:t>
            </a:r>
          </a:p>
          <a:p>
            <a:endParaRPr lang="en-US" sz="2800" dirty="0">
              <a:latin typeface="Courier" pitchFamily="18" charset="0"/>
            </a:endParaRPr>
          </a:p>
        </p:txBody>
      </p:sp>
      <p:sp>
        <p:nvSpPr>
          <p:cNvPr id="4" name="TextBox 3"/>
          <p:cNvSpPr txBox="1"/>
          <p:nvPr/>
        </p:nvSpPr>
        <p:spPr>
          <a:xfrm>
            <a:off x="1600199" y="4775200"/>
            <a:ext cx="6938493" cy="954107"/>
          </a:xfrm>
          <a:prstGeom prst="rect">
            <a:avLst/>
          </a:prstGeom>
          <a:noFill/>
        </p:spPr>
        <p:txBody>
          <a:bodyPr wrap="square" rtlCol="0">
            <a:spAutoFit/>
          </a:bodyPr>
          <a:lstStyle/>
          <a:p>
            <a:r>
              <a:rPr lang="en-US" sz="2800" dirty="0" smtClean="0"/>
              <a:t>Overflow, if we stick with a fixed-length word (which Python doesn’t do)</a:t>
            </a:r>
            <a:endParaRPr lang="en-US" sz="2800" dirty="0"/>
          </a:p>
        </p:txBody>
      </p:sp>
    </p:spTree>
    <p:extLst>
      <p:ext uri="{BB962C8B-B14F-4D97-AF65-F5344CB8AC3E}">
        <p14:creationId xmlns:p14="http://schemas.microsoft.com/office/powerpoint/2010/main" val="4127380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Another Problem</a:t>
            </a:r>
            <a:endParaRPr lang="en-US" sz="3600" b="1" dirty="0">
              <a:cs typeface="Arial" pitchFamily="34" charset="0"/>
            </a:endParaRPr>
          </a:p>
        </p:txBody>
      </p:sp>
      <p:sp>
        <p:nvSpPr>
          <p:cNvPr id="3" name="TextBox 2"/>
          <p:cNvSpPr txBox="1"/>
          <p:nvPr/>
        </p:nvSpPr>
        <p:spPr>
          <a:xfrm>
            <a:off x="762000" y="2146300"/>
            <a:ext cx="8077200" cy="523220"/>
          </a:xfrm>
          <a:prstGeom prst="rect">
            <a:avLst/>
          </a:prstGeom>
          <a:noFill/>
        </p:spPr>
        <p:txBody>
          <a:bodyPr wrap="square" rtlCol="0">
            <a:spAutoFit/>
          </a:bodyPr>
          <a:lstStyle/>
          <a:p>
            <a:r>
              <a:rPr lang="en-US" sz="2800" dirty="0" smtClean="0">
                <a:latin typeface="Courier" pitchFamily="18" charset="0"/>
              </a:rPr>
              <a:t>     104.23</a:t>
            </a:r>
            <a:r>
              <a:rPr lang="en-US" sz="2800" dirty="0">
                <a:latin typeface="Courier" pitchFamily="18" charset="0"/>
              </a:rPr>
              <a:t>		</a:t>
            </a:r>
          </a:p>
        </p:txBody>
      </p:sp>
      <p:sp>
        <p:nvSpPr>
          <p:cNvPr id="14" name="TextBox 13"/>
          <p:cNvSpPr txBox="1"/>
          <p:nvPr/>
        </p:nvSpPr>
        <p:spPr>
          <a:xfrm>
            <a:off x="635000" y="1257300"/>
            <a:ext cx="6781800" cy="461665"/>
          </a:xfrm>
          <a:prstGeom prst="rect">
            <a:avLst/>
          </a:prstGeom>
          <a:noFill/>
        </p:spPr>
        <p:txBody>
          <a:bodyPr wrap="square" rtlCol="0">
            <a:spAutoFit/>
          </a:bodyPr>
          <a:lstStyle/>
          <a:p>
            <a:r>
              <a:rPr lang="en-US" sz="2400" dirty="0" smtClean="0"/>
              <a:t>What should we do about:</a:t>
            </a:r>
            <a:endParaRPr lang="en-US" sz="2400" dirty="0"/>
          </a:p>
        </p:txBody>
      </p:sp>
    </p:spTree>
    <p:extLst>
      <p:ext uri="{BB962C8B-B14F-4D97-AF65-F5344CB8AC3E}">
        <p14:creationId xmlns:p14="http://schemas.microsoft.com/office/powerpoint/2010/main" val="3445346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Another Problem</a:t>
            </a:r>
            <a:endParaRPr lang="en-US" sz="3600" b="1" dirty="0">
              <a:cs typeface="Arial" pitchFamily="34" charset="0"/>
            </a:endParaRPr>
          </a:p>
        </p:txBody>
      </p:sp>
      <p:sp>
        <p:nvSpPr>
          <p:cNvPr id="3" name="TextBox 2"/>
          <p:cNvSpPr txBox="1"/>
          <p:nvPr/>
        </p:nvSpPr>
        <p:spPr>
          <a:xfrm>
            <a:off x="762000" y="2146300"/>
            <a:ext cx="8077200" cy="523220"/>
          </a:xfrm>
          <a:prstGeom prst="rect">
            <a:avLst/>
          </a:prstGeom>
          <a:noFill/>
        </p:spPr>
        <p:txBody>
          <a:bodyPr wrap="square" rtlCol="0">
            <a:spAutoFit/>
          </a:bodyPr>
          <a:lstStyle/>
          <a:p>
            <a:r>
              <a:rPr lang="en-US" sz="2800" dirty="0" smtClean="0">
                <a:latin typeface="Courier" pitchFamily="18" charset="0"/>
              </a:rPr>
              <a:t>     104.23</a:t>
            </a:r>
            <a:r>
              <a:rPr lang="en-US" sz="2800" dirty="0">
                <a:latin typeface="Courier" pitchFamily="18" charset="0"/>
              </a:rPr>
              <a:t>		</a:t>
            </a:r>
          </a:p>
        </p:txBody>
      </p:sp>
      <p:sp>
        <p:nvSpPr>
          <p:cNvPr id="14" name="TextBox 13"/>
          <p:cNvSpPr txBox="1"/>
          <p:nvPr/>
        </p:nvSpPr>
        <p:spPr>
          <a:xfrm>
            <a:off x="635000" y="1257300"/>
            <a:ext cx="6781800" cy="461665"/>
          </a:xfrm>
          <a:prstGeom prst="rect">
            <a:avLst/>
          </a:prstGeom>
          <a:noFill/>
        </p:spPr>
        <p:txBody>
          <a:bodyPr wrap="square" rtlCol="0">
            <a:spAutoFit/>
          </a:bodyPr>
          <a:lstStyle/>
          <a:p>
            <a:r>
              <a:rPr lang="en-US" sz="2400" dirty="0" smtClean="0"/>
              <a:t>What should we do about:</a:t>
            </a:r>
            <a:endParaRPr lang="en-US" sz="2400" dirty="0"/>
          </a:p>
        </p:txBody>
      </p:sp>
      <p:sp>
        <p:nvSpPr>
          <p:cNvPr id="4" name="TextBox 3"/>
          <p:cNvSpPr txBox="1"/>
          <p:nvPr/>
        </p:nvSpPr>
        <p:spPr>
          <a:xfrm>
            <a:off x="1004553" y="3528811"/>
            <a:ext cx="7585656" cy="461665"/>
          </a:xfrm>
          <a:prstGeom prst="rect">
            <a:avLst/>
          </a:prstGeom>
          <a:noFill/>
        </p:spPr>
        <p:txBody>
          <a:bodyPr wrap="square" rtlCol="0">
            <a:spAutoFit/>
          </a:bodyPr>
          <a:lstStyle/>
          <a:p>
            <a:r>
              <a:rPr lang="en-US" sz="2400" dirty="0" smtClean="0"/>
              <a:t>If we always want two places after . : Then we could write:</a:t>
            </a:r>
          </a:p>
        </p:txBody>
      </p:sp>
      <p:sp>
        <p:nvSpPr>
          <p:cNvPr id="6" name="TextBox 5"/>
          <p:cNvSpPr txBox="1"/>
          <p:nvPr/>
        </p:nvSpPr>
        <p:spPr>
          <a:xfrm>
            <a:off x="1906073" y="4204773"/>
            <a:ext cx="4520485" cy="523220"/>
          </a:xfrm>
          <a:prstGeom prst="rect">
            <a:avLst/>
          </a:prstGeom>
          <a:noFill/>
        </p:spPr>
        <p:txBody>
          <a:bodyPr wrap="square" rtlCol="0">
            <a:spAutoFit/>
          </a:bodyPr>
          <a:lstStyle/>
          <a:p>
            <a:r>
              <a:rPr lang="en-US" sz="2800" dirty="0" smtClean="0">
                <a:latin typeface="Courier" pitchFamily="18" charset="0"/>
              </a:rPr>
              <a:t>     10423</a:t>
            </a:r>
            <a:r>
              <a:rPr lang="en-US" sz="2800" dirty="0">
                <a:latin typeface="Courier" pitchFamily="18" charset="0"/>
              </a:rPr>
              <a:t>		</a:t>
            </a:r>
          </a:p>
        </p:txBody>
      </p:sp>
      <p:sp>
        <p:nvSpPr>
          <p:cNvPr id="5" name="TextBox 4"/>
          <p:cNvSpPr txBox="1"/>
          <p:nvPr/>
        </p:nvSpPr>
        <p:spPr>
          <a:xfrm>
            <a:off x="1313645" y="5241701"/>
            <a:ext cx="7160654" cy="830997"/>
          </a:xfrm>
          <a:prstGeom prst="rect">
            <a:avLst/>
          </a:prstGeom>
          <a:noFill/>
        </p:spPr>
        <p:txBody>
          <a:bodyPr wrap="square" rtlCol="0">
            <a:spAutoFit/>
          </a:bodyPr>
          <a:lstStyle/>
          <a:p>
            <a:r>
              <a:rPr lang="en-US" sz="2400" dirty="0" smtClean="0"/>
              <a:t>And then always treat it as though the decimal point were there.</a:t>
            </a:r>
            <a:endParaRPr lang="en-US" sz="2400" dirty="0"/>
          </a:p>
        </p:txBody>
      </p:sp>
    </p:spTree>
    <p:extLst>
      <p:ext uri="{BB962C8B-B14F-4D97-AF65-F5344CB8AC3E}">
        <p14:creationId xmlns:p14="http://schemas.microsoft.com/office/powerpoint/2010/main" val="2211582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Floating Point</a:t>
            </a:r>
            <a:endParaRPr lang="en-US" sz="3600" b="1" dirty="0">
              <a:cs typeface="Arial" pitchFamily="34" charset="0"/>
            </a:endParaRPr>
          </a:p>
        </p:txBody>
      </p:sp>
      <p:sp>
        <p:nvSpPr>
          <p:cNvPr id="4" name="TextBox 3"/>
          <p:cNvSpPr txBox="1"/>
          <p:nvPr/>
        </p:nvSpPr>
        <p:spPr>
          <a:xfrm>
            <a:off x="685800" y="1367135"/>
            <a:ext cx="7924800" cy="461665"/>
          </a:xfrm>
          <a:prstGeom prst="rect">
            <a:avLst/>
          </a:prstGeom>
          <a:noFill/>
        </p:spPr>
        <p:txBody>
          <a:bodyPr wrap="square" rtlCol="0">
            <a:spAutoFit/>
          </a:bodyPr>
          <a:lstStyle/>
          <a:p>
            <a:r>
              <a:rPr lang="en-US" sz="2400" dirty="0" smtClean="0"/>
              <a:t>We’ll do it in decimal:</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2382334530"/>
              </p:ext>
            </p:extLst>
          </p:nvPr>
        </p:nvGraphicFramePr>
        <p:xfrm>
          <a:off x="685800" y="2387600"/>
          <a:ext cx="8229600" cy="914400"/>
        </p:xfrm>
        <a:graphic>
          <a:graphicData uri="http://schemas.openxmlformats.org/drawingml/2006/table">
            <a:tbl>
              <a:tblPr firstRow="1" bandRow="1">
                <a:tableStyleId>{5C22544A-7EE6-4342-B048-85BDC9FD1C3A}</a:tableStyleId>
              </a:tblPr>
              <a:tblGrid>
                <a:gridCol w="4558402"/>
                <a:gridCol w="3671198"/>
              </a:tblGrid>
              <a:tr h="370840">
                <a:tc>
                  <a:txBody>
                    <a:bodyPr/>
                    <a:lstStyle/>
                    <a:p>
                      <a:pPr algn="ctr"/>
                      <a:r>
                        <a:rPr lang="en-US" sz="2400" dirty="0" smtClean="0"/>
                        <a:t>Number</a:t>
                      </a:r>
                      <a:endParaRPr lang="en-US" sz="2400" dirty="0"/>
                    </a:p>
                  </a:txBody>
                  <a:tcPr/>
                </a:tc>
                <a:tc>
                  <a:txBody>
                    <a:bodyPr/>
                    <a:lstStyle/>
                    <a:p>
                      <a:pPr algn="ctr"/>
                      <a:r>
                        <a:rPr lang="en-US" sz="2400" dirty="0" smtClean="0"/>
                        <a:t>Floating Point</a:t>
                      </a:r>
                      <a:endParaRPr lang="en-US" sz="2400" dirty="0"/>
                    </a:p>
                  </a:txBody>
                  <a:tcPr/>
                </a:tc>
              </a:tr>
              <a:tr h="370840">
                <a:tc>
                  <a:txBody>
                    <a:bodyPr/>
                    <a:lstStyle/>
                    <a:p>
                      <a:r>
                        <a:rPr lang="en-US" sz="2400" dirty="0" smtClean="0"/>
                        <a:t>4.32</a:t>
                      </a:r>
                      <a:endParaRPr lang="en-US" sz="2400" dirty="0"/>
                    </a:p>
                  </a:txBody>
                  <a:tcPr/>
                </a:tc>
                <a:tc>
                  <a:txBody>
                    <a:bodyPr/>
                    <a:lstStyle/>
                    <a:p>
                      <a:r>
                        <a:rPr lang="en-US" sz="2400" dirty="0" smtClean="0"/>
                        <a:t>4.32e0</a:t>
                      </a:r>
                      <a:endParaRPr lang="en-US" sz="2400" dirty="0"/>
                    </a:p>
                  </a:txBody>
                  <a:tcPr/>
                </a:tc>
              </a:tr>
            </a:tbl>
          </a:graphicData>
        </a:graphic>
      </p:graphicFrame>
    </p:spTree>
    <p:extLst>
      <p:ext uri="{BB962C8B-B14F-4D97-AF65-F5344CB8AC3E}">
        <p14:creationId xmlns:p14="http://schemas.microsoft.com/office/powerpoint/2010/main" val="2339844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Floating Point</a:t>
            </a:r>
            <a:endParaRPr lang="en-US" sz="3600" b="1" dirty="0">
              <a:cs typeface="Arial" pitchFamily="34" charset="0"/>
            </a:endParaRPr>
          </a:p>
        </p:txBody>
      </p:sp>
      <p:sp>
        <p:nvSpPr>
          <p:cNvPr id="4" name="TextBox 3"/>
          <p:cNvSpPr txBox="1"/>
          <p:nvPr/>
        </p:nvSpPr>
        <p:spPr>
          <a:xfrm>
            <a:off x="685800" y="1367135"/>
            <a:ext cx="7924800" cy="461665"/>
          </a:xfrm>
          <a:prstGeom prst="rect">
            <a:avLst/>
          </a:prstGeom>
          <a:noFill/>
        </p:spPr>
        <p:txBody>
          <a:bodyPr wrap="square" rtlCol="0">
            <a:spAutoFit/>
          </a:bodyPr>
          <a:lstStyle/>
          <a:p>
            <a:r>
              <a:rPr lang="en-US" sz="2400" dirty="0" smtClean="0"/>
              <a:t>We’ll do it in decimal:</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2269865877"/>
              </p:ext>
            </p:extLst>
          </p:nvPr>
        </p:nvGraphicFramePr>
        <p:xfrm>
          <a:off x="685800" y="2387600"/>
          <a:ext cx="8229600" cy="1371600"/>
        </p:xfrm>
        <a:graphic>
          <a:graphicData uri="http://schemas.openxmlformats.org/drawingml/2006/table">
            <a:tbl>
              <a:tblPr firstRow="1" bandRow="1">
                <a:tableStyleId>{5C22544A-7EE6-4342-B048-85BDC9FD1C3A}</a:tableStyleId>
              </a:tblPr>
              <a:tblGrid>
                <a:gridCol w="4558402"/>
                <a:gridCol w="3671198"/>
              </a:tblGrid>
              <a:tr h="370840">
                <a:tc>
                  <a:txBody>
                    <a:bodyPr/>
                    <a:lstStyle/>
                    <a:p>
                      <a:pPr algn="ctr"/>
                      <a:r>
                        <a:rPr lang="en-US" sz="2400" dirty="0" smtClean="0"/>
                        <a:t>Number</a:t>
                      </a:r>
                      <a:endParaRPr lang="en-US" sz="2400" dirty="0"/>
                    </a:p>
                  </a:txBody>
                  <a:tcPr/>
                </a:tc>
                <a:tc>
                  <a:txBody>
                    <a:bodyPr/>
                    <a:lstStyle/>
                    <a:p>
                      <a:pPr algn="ctr"/>
                      <a:r>
                        <a:rPr lang="en-US" sz="2400" dirty="0" smtClean="0"/>
                        <a:t>Floating Point</a:t>
                      </a:r>
                      <a:endParaRPr lang="en-US" sz="2400" dirty="0"/>
                    </a:p>
                  </a:txBody>
                  <a:tcPr/>
                </a:tc>
              </a:tr>
              <a:tr h="370840">
                <a:tc>
                  <a:txBody>
                    <a:bodyPr/>
                    <a:lstStyle/>
                    <a:p>
                      <a:r>
                        <a:rPr lang="en-US" sz="2400" dirty="0" smtClean="0"/>
                        <a:t>4.32</a:t>
                      </a:r>
                      <a:endParaRPr lang="en-US" sz="2400" dirty="0"/>
                    </a:p>
                  </a:txBody>
                  <a:tcPr/>
                </a:tc>
                <a:tc>
                  <a:txBody>
                    <a:bodyPr/>
                    <a:lstStyle/>
                    <a:p>
                      <a:r>
                        <a:rPr lang="en-US" sz="2400" dirty="0" smtClean="0"/>
                        <a:t>4.32e0</a:t>
                      </a:r>
                      <a:endParaRPr lang="en-US" sz="2400" dirty="0"/>
                    </a:p>
                  </a:txBody>
                  <a:tcPr/>
                </a:tc>
              </a:tr>
              <a:tr h="370840">
                <a:tc>
                  <a:txBody>
                    <a:bodyPr/>
                    <a:lstStyle/>
                    <a:p>
                      <a:r>
                        <a:rPr lang="en-US" sz="2400" dirty="0" smtClean="0"/>
                        <a:t>456.2</a:t>
                      </a:r>
                      <a:endParaRPr lang="en-US" sz="2400" dirty="0"/>
                    </a:p>
                  </a:txBody>
                  <a:tcPr/>
                </a:tc>
                <a:tc>
                  <a:txBody>
                    <a:bodyPr/>
                    <a:lstStyle/>
                    <a:p>
                      <a:r>
                        <a:rPr lang="en-US" sz="2400" dirty="0" smtClean="0"/>
                        <a:t>4.56e+2</a:t>
                      </a:r>
                      <a:endParaRPr lang="en-US" sz="2400" dirty="0"/>
                    </a:p>
                  </a:txBody>
                  <a:tcPr/>
                </a:tc>
              </a:tr>
            </a:tbl>
          </a:graphicData>
        </a:graphic>
      </p:graphicFrame>
      <p:sp>
        <p:nvSpPr>
          <p:cNvPr id="6" name="TextBox 5"/>
          <p:cNvSpPr txBox="1"/>
          <p:nvPr/>
        </p:nvSpPr>
        <p:spPr>
          <a:xfrm>
            <a:off x="6001555" y="4453128"/>
            <a:ext cx="2382591" cy="461665"/>
          </a:xfrm>
          <a:prstGeom prst="rect">
            <a:avLst/>
          </a:prstGeom>
          <a:noFill/>
        </p:spPr>
        <p:txBody>
          <a:bodyPr wrap="square" rtlCol="0">
            <a:spAutoFit/>
          </a:bodyPr>
          <a:lstStyle/>
          <a:p>
            <a:r>
              <a:rPr lang="en-US" sz="2400" dirty="0" smtClean="0"/>
              <a:t>Multiply by 10</a:t>
            </a:r>
            <a:r>
              <a:rPr lang="en-US" sz="2400" baseline="30000" dirty="0" smtClean="0"/>
              <a:t>2</a:t>
            </a:r>
            <a:endParaRPr lang="en-US" sz="2400" baseline="30000" dirty="0"/>
          </a:p>
        </p:txBody>
      </p:sp>
      <p:cxnSp>
        <p:nvCxnSpPr>
          <p:cNvPr id="8" name="Straight Arrow Connector 7"/>
          <p:cNvCxnSpPr/>
          <p:nvPr/>
        </p:nvCxnSpPr>
        <p:spPr>
          <a:xfrm flipH="1" flipV="1">
            <a:off x="6111027" y="3834942"/>
            <a:ext cx="399245" cy="618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Left Brace 8"/>
          <p:cNvSpPr/>
          <p:nvPr/>
        </p:nvSpPr>
        <p:spPr>
          <a:xfrm rot="16200000">
            <a:off x="6049532" y="3507111"/>
            <a:ext cx="45719" cy="4765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90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914"/>
          </a:xfrm>
        </p:spPr>
        <p:txBody>
          <a:bodyPr>
            <a:normAutofit/>
          </a:bodyPr>
          <a:lstStyle/>
          <a:p>
            <a:r>
              <a:rPr lang="en-US" sz="3600" b="1" dirty="0" smtClean="0"/>
              <a:t>Digital vs Analog</a:t>
            </a:r>
            <a:endParaRPr lang="en-US" sz="3600" b="1"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49" y="1352281"/>
            <a:ext cx="2828165" cy="41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168" y="1352281"/>
            <a:ext cx="3108960" cy="414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5155" y="5950039"/>
            <a:ext cx="8023538" cy="461665"/>
          </a:xfrm>
          <a:prstGeom prst="rect">
            <a:avLst/>
          </a:prstGeom>
          <a:noFill/>
        </p:spPr>
        <p:txBody>
          <a:bodyPr wrap="square" rtlCol="0">
            <a:spAutoFit/>
          </a:bodyPr>
          <a:lstStyle/>
          <a:p>
            <a:r>
              <a:rPr lang="en-US" sz="2400" dirty="0" smtClean="0"/>
              <a:t>Digital is to analog as steps are to ramps. </a:t>
            </a:r>
            <a:endParaRPr lang="en-US" sz="2400" dirty="0"/>
          </a:p>
        </p:txBody>
      </p:sp>
    </p:spTree>
    <p:extLst>
      <p:ext uri="{BB962C8B-B14F-4D97-AF65-F5344CB8AC3E}">
        <p14:creationId xmlns:p14="http://schemas.microsoft.com/office/powerpoint/2010/main" val="1304805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Floating Point</a:t>
            </a:r>
            <a:endParaRPr lang="en-US" sz="3600" b="1" dirty="0">
              <a:cs typeface="Arial" pitchFamily="34" charset="0"/>
            </a:endParaRPr>
          </a:p>
        </p:txBody>
      </p:sp>
      <p:sp>
        <p:nvSpPr>
          <p:cNvPr id="4" name="TextBox 3"/>
          <p:cNvSpPr txBox="1"/>
          <p:nvPr/>
        </p:nvSpPr>
        <p:spPr>
          <a:xfrm>
            <a:off x="685800" y="1367135"/>
            <a:ext cx="7924800" cy="461665"/>
          </a:xfrm>
          <a:prstGeom prst="rect">
            <a:avLst/>
          </a:prstGeom>
          <a:noFill/>
        </p:spPr>
        <p:txBody>
          <a:bodyPr wrap="square" rtlCol="0">
            <a:spAutoFit/>
          </a:bodyPr>
          <a:lstStyle/>
          <a:p>
            <a:r>
              <a:rPr lang="en-US" sz="2400" dirty="0" smtClean="0"/>
              <a:t>We’ll do it in decimal:</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3152942570"/>
              </p:ext>
            </p:extLst>
          </p:nvPr>
        </p:nvGraphicFramePr>
        <p:xfrm>
          <a:off x="685800" y="2387600"/>
          <a:ext cx="8229600" cy="1828800"/>
        </p:xfrm>
        <a:graphic>
          <a:graphicData uri="http://schemas.openxmlformats.org/drawingml/2006/table">
            <a:tbl>
              <a:tblPr firstRow="1" bandRow="1">
                <a:tableStyleId>{5C22544A-7EE6-4342-B048-85BDC9FD1C3A}</a:tableStyleId>
              </a:tblPr>
              <a:tblGrid>
                <a:gridCol w="4558402"/>
                <a:gridCol w="3671198"/>
              </a:tblGrid>
              <a:tr h="370840">
                <a:tc>
                  <a:txBody>
                    <a:bodyPr/>
                    <a:lstStyle/>
                    <a:p>
                      <a:pPr algn="ctr"/>
                      <a:r>
                        <a:rPr lang="en-US" sz="2400" dirty="0" smtClean="0"/>
                        <a:t>Number</a:t>
                      </a:r>
                      <a:endParaRPr lang="en-US" sz="2400" dirty="0"/>
                    </a:p>
                  </a:txBody>
                  <a:tcPr/>
                </a:tc>
                <a:tc>
                  <a:txBody>
                    <a:bodyPr/>
                    <a:lstStyle/>
                    <a:p>
                      <a:pPr algn="ctr"/>
                      <a:r>
                        <a:rPr lang="en-US" sz="2400" dirty="0" smtClean="0"/>
                        <a:t>Floating Point</a:t>
                      </a:r>
                      <a:endParaRPr lang="en-US" sz="2400" dirty="0"/>
                    </a:p>
                  </a:txBody>
                  <a:tcPr/>
                </a:tc>
              </a:tr>
              <a:tr h="370840">
                <a:tc>
                  <a:txBody>
                    <a:bodyPr/>
                    <a:lstStyle/>
                    <a:p>
                      <a:r>
                        <a:rPr lang="en-US" sz="2400" dirty="0" smtClean="0"/>
                        <a:t>4.32</a:t>
                      </a:r>
                      <a:endParaRPr lang="en-US" sz="2400" dirty="0"/>
                    </a:p>
                  </a:txBody>
                  <a:tcPr/>
                </a:tc>
                <a:tc>
                  <a:txBody>
                    <a:bodyPr/>
                    <a:lstStyle/>
                    <a:p>
                      <a:r>
                        <a:rPr lang="en-US" sz="2400" dirty="0" smtClean="0"/>
                        <a:t>4.32e0</a:t>
                      </a:r>
                      <a:endParaRPr lang="en-US" sz="2400" dirty="0"/>
                    </a:p>
                  </a:txBody>
                  <a:tcPr/>
                </a:tc>
              </a:tr>
              <a:tr h="370840">
                <a:tc>
                  <a:txBody>
                    <a:bodyPr/>
                    <a:lstStyle/>
                    <a:p>
                      <a:r>
                        <a:rPr lang="en-US" sz="2400" dirty="0" smtClean="0"/>
                        <a:t>456.2</a:t>
                      </a:r>
                      <a:endParaRPr lang="en-US" sz="2400" dirty="0"/>
                    </a:p>
                  </a:txBody>
                  <a:tcPr/>
                </a:tc>
                <a:tc>
                  <a:txBody>
                    <a:bodyPr/>
                    <a:lstStyle/>
                    <a:p>
                      <a:r>
                        <a:rPr lang="en-US" sz="2400" dirty="0" smtClean="0"/>
                        <a:t>4.56e+2</a:t>
                      </a:r>
                      <a:endParaRPr lang="en-US" sz="2400" dirty="0"/>
                    </a:p>
                  </a:txBody>
                  <a:tcPr/>
                </a:tc>
              </a:tr>
              <a:tr h="370840">
                <a:tc>
                  <a:txBody>
                    <a:bodyPr/>
                    <a:lstStyle/>
                    <a:p>
                      <a:r>
                        <a:rPr lang="en-US" sz="2400" dirty="0" smtClean="0"/>
                        <a:t>.0004</a:t>
                      </a:r>
                      <a:endParaRPr lang="en-US" sz="2400" dirty="0"/>
                    </a:p>
                  </a:txBody>
                  <a:tcPr/>
                </a:tc>
                <a:tc>
                  <a:txBody>
                    <a:bodyPr/>
                    <a:lstStyle/>
                    <a:p>
                      <a:r>
                        <a:rPr lang="en-US" sz="2400" dirty="0" smtClean="0"/>
                        <a:t>4.0e-4</a:t>
                      </a:r>
                      <a:endParaRPr lang="en-US" sz="2400" dirty="0"/>
                    </a:p>
                  </a:txBody>
                  <a:tcPr/>
                </a:tc>
              </a:tr>
            </a:tbl>
          </a:graphicData>
        </a:graphic>
      </p:graphicFrame>
      <p:sp>
        <p:nvSpPr>
          <p:cNvPr id="5" name="TextBox 4"/>
          <p:cNvSpPr txBox="1"/>
          <p:nvPr/>
        </p:nvSpPr>
        <p:spPr>
          <a:xfrm>
            <a:off x="6001554" y="4914792"/>
            <a:ext cx="2382591" cy="461665"/>
          </a:xfrm>
          <a:prstGeom prst="rect">
            <a:avLst/>
          </a:prstGeom>
          <a:noFill/>
        </p:spPr>
        <p:txBody>
          <a:bodyPr wrap="square" rtlCol="0">
            <a:spAutoFit/>
          </a:bodyPr>
          <a:lstStyle/>
          <a:p>
            <a:r>
              <a:rPr lang="en-US" sz="2400" dirty="0" smtClean="0"/>
              <a:t>Multiply by 10</a:t>
            </a:r>
            <a:r>
              <a:rPr lang="en-US" sz="2400" baseline="30000" dirty="0" smtClean="0"/>
              <a:t>-4</a:t>
            </a:r>
            <a:endParaRPr lang="en-US" sz="2400" baseline="30000" dirty="0"/>
          </a:p>
        </p:txBody>
      </p:sp>
      <p:sp>
        <p:nvSpPr>
          <p:cNvPr id="6" name="Left Brace 5"/>
          <p:cNvSpPr/>
          <p:nvPr/>
        </p:nvSpPr>
        <p:spPr>
          <a:xfrm rot="16200000">
            <a:off x="5978693" y="4083371"/>
            <a:ext cx="45719" cy="3799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flipH="1" flipV="1">
            <a:off x="6091707" y="4443211"/>
            <a:ext cx="605307" cy="4715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0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Floating Point</a:t>
            </a:r>
            <a:endParaRPr lang="en-US" sz="3600" b="1" dirty="0">
              <a:cs typeface="Arial" pitchFamily="34" charset="0"/>
            </a:endParaRPr>
          </a:p>
        </p:txBody>
      </p:sp>
      <p:sp>
        <p:nvSpPr>
          <p:cNvPr id="4" name="TextBox 3"/>
          <p:cNvSpPr txBox="1"/>
          <p:nvPr/>
        </p:nvSpPr>
        <p:spPr>
          <a:xfrm>
            <a:off x="685800" y="1367135"/>
            <a:ext cx="7924800" cy="461665"/>
          </a:xfrm>
          <a:prstGeom prst="rect">
            <a:avLst/>
          </a:prstGeom>
          <a:noFill/>
        </p:spPr>
        <p:txBody>
          <a:bodyPr wrap="square" rtlCol="0">
            <a:spAutoFit/>
          </a:bodyPr>
          <a:lstStyle/>
          <a:p>
            <a:r>
              <a:rPr lang="en-US" sz="2400" dirty="0" smtClean="0"/>
              <a:t>We’ll do it in decimal:</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3790095765"/>
              </p:ext>
            </p:extLst>
          </p:nvPr>
        </p:nvGraphicFramePr>
        <p:xfrm>
          <a:off x="685800" y="2387600"/>
          <a:ext cx="8229600" cy="2286000"/>
        </p:xfrm>
        <a:graphic>
          <a:graphicData uri="http://schemas.openxmlformats.org/drawingml/2006/table">
            <a:tbl>
              <a:tblPr firstRow="1" bandRow="1">
                <a:tableStyleId>{5C22544A-7EE6-4342-B048-85BDC9FD1C3A}</a:tableStyleId>
              </a:tblPr>
              <a:tblGrid>
                <a:gridCol w="4558402"/>
                <a:gridCol w="3671198"/>
              </a:tblGrid>
              <a:tr h="370840">
                <a:tc>
                  <a:txBody>
                    <a:bodyPr/>
                    <a:lstStyle/>
                    <a:p>
                      <a:pPr algn="ctr"/>
                      <a:r>
                        <a:rPr lang="en-US" sz="2400" dirty="0" smtClean="0"/>
                        <a:t>Number</a:t>
                      </a:r>
                      <a:endParaRPr lang="en-US" sz="2400" dirty="0"/>
                    </a:p>
                  </a:txBody>
                  <a:tcPr/>
                </a:tc>
                <a:tc>
                  <a:txBody>
                    <a:bodyPr/>
                    <a:lstStyle/>
                    <a:p>
                      <a:pPr algn="ctr"/>
                      <a:r>
                        <a:rPr lang="en-US" sz="2400" dirty="0" smtClean="0"/>
                        <a:t>Floating Point</a:t>
                      </a:r>
                      <a:endParaRPr lang="en-US" sz="2400" dirty="0"/>
                    </a:p>
                  </a:txBody>
                  <a:tcPr/>
                </a:tc>
              </a:tr>
              <a:tr h="370840">
                <a:tc>
                  <a:txBody>
                    <a:bodyPr/>
                    <a:lstStyle/>
                    <a:p>
                      <a:r>
                        <a:rPr lang="en-US" sz="2400" dirty="0" smtClean="0"/>
                        <a:t>4.32</a:t>
                      </a:r>
                      <a:endParaRPr lang="en-US" sz="2400" dirty="0"/>
                    </a:p>
                  </a:txBody>
                  <a:tcPr/>
                </a:tc>
                <a:tc>
                  <a:txBody>
                    <a:bodyPr/>
                    <a:lstStyle/>
                    <a:p>
                      <a:r>
                        <a:rPr lang="en-US" sz="2400" dirty="0" smtClean="0"/>
                        <a:t>4.32e0</a:t>
                      </a:r>
                      <a:endParaRPr lang="en-US" sz="2400" dirty="0"/>
                    </a:p>
                  </a:txBody>
                  <a:tcPr/>
                </a:tc>
              </a:tr>
              <a:tr h="370840">
                <a:tc>
                  <a:txBody>
                    <a:bodyPr/>
                    <a:lstStyle/>
                    <a:p>
                      <a:r>
                        <a:rPr lang="en-US" sz="2400" dirty="0" smtClean="0"/>
                        <a:t>456.2</a:t>
                      </a:r>
                      <a:endParaRPr lang="en-US" sz="2400" dirty="0"/>
                    </a:p>
                  </a:txBody>
                  <a:tcPr/>
                </a:tc>
                <a:tc>
                  <a:txBody>
                    <a:bodyPr/>
                    <a:lstStyle/>
                    <a:p>
                      <a:r>
                        <a:rPr lang="en-US" sz="2400" dirty="0" smtClean="0"/>
                        <a:t>4.56e+2</a:t>
                      </a:r>
                      <a:endParaRPr lang="en-US" sz="2400" dirty="0"/>
                    </a:p>
                  </a:txBody>
                  <a:tcPr/>
                </a:tc>
              </a:tr>
              <a:tr h="370840">
                <a:tc>
                  <a:txBody>
                    <a:bodyPr/>
                    <a:lstStyle/>
                    <a:p>
                      <a:r>
                        <a:rPr lang="en-US" sz="2400" dirty="0" smtClean="0"/>
                        <a:t>.0004</a:t>
                      </a:r>
                      <a:endParaRPr lang="en-US" sz="2400" dirty="0"/>
                    </a:p>
                  </a:txBody>
                  <a:tcPr/>
                </a:tc>
                <a:tc>
                  <a:txBody>
                    <a:bodyPr/>
                    <a:lstStyle/>
                    <a:p>
                      <a:r>
                        <a:rPr lang="en-US" sz="2400" dirty="0" smtClean="0"/>
                        <a:t>4.0e-4</a:t>
                      </a:r>
                      <a:endParaRPr lang="en-US" sz="2400" dirty="0"/>
                    </a:p>
                  </a:txBody>
                  <a:tcPr/>
                </a:tc>
              </a:tr>
              <a:tr h="370840">
                <a:tc>
                  <a:txBody>
                    <a:bodyPr/>
                    <a:lstStyle/>
                    <a:p>
                      <a:r>
                        <a:rPr lang="en-US" sz="2400" dirty="0" smtClean="0"/>
                        <a:t>56784657846352*34526251</a:t>
                      </a:r>
                      <a:endParaRPr lang="en-US" sz="2400" dirty="0"/>
                    </a:p>
                  </a:txBody>
                  <a:tcPr/>
                </a:tc>
                <a:tc>
                  <a:txBody>
                    <a:bodyPr/>
                    <a:lstStyle/>
                    <a:p>
                      <a:r>
                        <a:rPr lang="en-US" sz="2400" dirty="0" smtClean="0">
                          <a:solidFill>
                            <a:srgbClr val="C00000"/>
                          </a:solidFill>
                        </a:rPr>
                        <a:t>1960561349752268586352</a:t>
                      </a:r>
                      <a:endParaRPr lang="en-US" sz="2400" dirty="0">
                        <a:solidFill>
                          <a:srgbClr val="C00000"/>
                        </a:solidFill>
                      </a:endParaRPr>
                    </a:p>
                  </a:txBody>
                  <a:tcPr/>
                </a:tc>
              </a:tr>
            </a:tbl>
          </a:graphicData>
        </a:graphic>
      </p:graphicFrame>
      <p:sp>
        <p:nvSpPr>
          <p:cNvPr id="5" name="TextBox 4"/>
          <p:cNvSpPr txBox="1"/>
          <p:nvPr/>
        </p:nvSpPr>
        <p:spPr>
          <a:xfrm>
            <a:off x="1358900" y="5791200"/>
            <a:ext cx="7442200" cy="369332"/>
          </a:xfrm>
          <a:prstGeom prst="rect">
            <a:avLst/>
          </a:prstGeom>
          <a:noFill/>
        </p:spPr>
        <p:txBody>
          <a:bodyPr wrap="square" rtlCol="0">
            <a:spAutoFit/>
          </a:bodyPr>
          <a:lstStyle/>
          <a:p>
            <a:r>
              <a:rPr lang="en-US" dirty="0" smtClean="0">
                <a:solidFill>
                  <a:schemeClr val="accent2"/>
                </a:solidFill>
              </a:rPr>
              <a:t>Note: Python will create very large integers.</a:t>
            </a:r>
            <a:endParaRPr lang="en-US" dirty="0">
              <a:solidFill>
                <a:schemeClr val="accent2"/>
              </a:solidFill>
            </a:endParaRPr>
          </a:p>
        </p:txBody>
      </p:sp>
    </p:spTree>
    <p:extLst>
      <p:ext uri="{BB962C8B-B14F-4D97-AF65-F5344CB8AC3E}">
        <p14:creationId xmlns:p14="http://schemas.microsoft.com/office/powerpoint/2010/main" val="18190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Floating Point</a:t>
            </a:r>
            <a:endParaRPr lang="en-US" sz="3600" b="1" dirty="0">
              <a:cs typeface="Arial" pitchFamily="34" charset="0"/>
            </a:endParaRPr>
          </a:p>
        </p:txBody>
      </p:sp>
      <p:sp>
        <p:nvSpPr>
          <p:cNvPr id="4" name="TextBox 3"/>
          <p:cNvSpPr txBox="1"/>
          <p:nvPr/>
        </p:nvSpPr>
        <p:spPr>
          <a:xfrm>
            <a:off x="685800" y="1367135"/>
            <a:ext cx="7924800" cy="461665"/>
          </a:xfrm>
          <a:prstGeom prst="rect">
            <a:avLst/>
          </a:prstGeom>
          <a:noFill/>
        </p:spPr>
        <p:txBody>
          <a:bodyPr wrap="square" rtlCol="0">
            <a:spAutoFit/>
          </a:bodyPr>
          <a:lstStyle/>
          <a:p>
            <a:r>
              <a:rPr lang="en-US" sz="2400" dirty="0" smtClean="0"/>
              <a:t>We’ll do it in decimal:</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596329886"/>
              </p:ext>
            </p:extLst>
          </p:nvPr>
        </p:nvGraphicFramePr>
        <p:xfrm>
          <a:off x="685800" y="2387600"/>
          <a:ext cx="8229600" cy="2743200"/>
        </p:xfrm>
        <a:graphic>
          <a:graphicData uri="http://schemas.openxmlformats.org/drawingml/2006/table">
            <a:tbl>
              <a:tblPr firstRow="1" bandRow="1">
                <a:tableStyleId>{5C22544A-7EE6-4342-B048-85BDC9FD1C3A}</a:tableStyleId>
              </a:tblPr>
              <a:tblGrid>
                <a:gridCol w="4558402"/>
                <a:gridCol w="3671198"/>
              </a:tblGrid>
              <a:tr h="370840">
                <a:tc>
                  <a:txBody>
                    <a:bodyPr/>
                    <a:lstStyle/>
                    <a:p>
                      <a:pPr algn="ctr"/>
                      <a:r>
                        <a:rPr lang="en-US" sz="2400" dirty="0" smtClean="0"/>
                        <a:t>Number</a:t>
                      </a:r>
                      <a:endParaRPr lang="en-US" sz="2400" dirty="0"/>
                    </a:p>
                  </a:txBody>
                  <a:tcPr/>
                </a:tc>
                <a:tc>
                  <a:txBody>
                    <a:bodyPr/>
                    <a:lstStyle/>
                    <a:p>
                      <a:pPr algn="ctr"/>
                      <a:r>
                        <a:rPr lang="en-US" sz="2400" dirty="0" smtClean="0"/>
                        <a:t>Floating Point</a:t>
                      </a:r>
                      <a:endParaRPr lang="en-US" sz="2400" dirty="0"/>
                    </a:p>
                  </a:txBody>
                  <a:tcPr/>
                </a:tc>
              </a:tr>
              <a:tr h="370840">
                <a:tc>
                  <a:txBody>
                    <a:bodyPr/>
                    <a:lstStyle/>
                    <a:p>
                      <a:r>
                        <a:rPr lang="en-US" sz="2400" dirty="0" smtClean="0"/>
                        <a:t>4.32</a:t>
                      </a:r>
                      <a:endParaRPr lang="en-US" sz="2400" dirty="0"/>
                    </a:p>
                  </a:txBody>
                  <a:tcPr/>
                </a:tc>
                <a:tc>
                  <a:txBody>
                    <a:bodyPr/>
                    <a:lstStyle/>
                    <a:p>
                      <a:r>
                        <a:rPr lang="en-US" sz="2400" dirty="0" smtClean="0"/>
                        <a:t>4.32e0</a:t>
                      </a:r>
                      <a:endParaRPr lang="en-US" sz="2400" dirty="0"/>
                    </a:p>
                  </a:txBody>
                  <a:tcPr/>
                </a:tc>
              </a:tr>
              <a:tr h="370840">
                <a:tc>
                  <a:txBody>
                    <a:bodyPr/>
                    <a:lstStyle/>
                    <a:p>
                      <a:r>
                        <a:rPr lang="en-US" sz="2400" dirty="0" smtClean="0"/>
                        <a:t>456.2</a:t>
                      </a:r>
                      <a:endParaRPr lang="en-US" sz="2400" dirty="0"/>
                    </a:p>
                  </a:txBody>
                  <a:tcPr/>
                </a:tc>
                <a:tc>
                  <a:txBody>
                    <a:bodyPr/>
                    <a:lstStyle/>
                    <a:p>
                      <a:r>
                        <a:rPr lang="en-US" sz="2400" dirty="0" smtClean="0"/>
                        <a:t>4.56e+2</a:t>
                      </a:r>
                      <a:endParaRPr lang="en-US" sz="2400" dirty="0"/>
                    </a:p>
                  </a:txBody>
                  <a:tcPr/>
                </a:tc>
              </a:tr>
              <a:tr h="370840">
                <a:tc>
                  <a:txBody>
                    <a:bodyPr/>
                    <a:lstStyle/>
                    <a:p>
                      <a:r>
                        <a:rPr lang="en-US" sz="2400" dirty="0" smtClean="0"/>
                        <a:t>.0004</a:t>
                      </a:r>
                      <a:endParaRPr lang="en-US" sz="2400" dirty="0"/>
                    </a:p>
                  </a:txBody>
                  <a:tcPr/>
                </a:tc>
                <a:tc>
                  <a:txBody>
                    <a:bodyPr/>
                    <a:lstStyle/>
                    <a:p>
                      <a:r>
                        <a:rPr lang="en-US" sz="2400" dirty="0" smtClean="0"/>
                        <a:t>4.0e-4</a:t>
                      </a:r>
                      <a:endParaRPr lang="en-US" sz="2400" dirty="0"/>
                    </a:p>
                  </a:txBody>
                  <a:tcPr/>
                </a:tc>
              </a:tr>
              <a:tr h="370840">
                <a:tc>
                  <a:txBody>
                    <a:bodyPr/>
                    <a:lstStyle/>
                    <a:p>
                      <a:r>
                        <a:rPr lang="en-US" sz="2400" dirty="0" smtClean="0"/>
                        <a:t>56784657846352*34526251</a:t>
                      </a:r>
                      <a:endParaRPr lang="en-US" sz="2400" dirty="0"/>
                    </a:p>
                  </a:txBody>
                  <a:tcPr/>
                </a:tc>
                <a:tc>
                  <a:txBody>
                    <a:bodyPr/>
                    <a:lstStyle/>
                    <a:p>
                      <a:r>
                        <a:rPr lang="en-US" sz="2400" dirty="0" smtClean="0">
                          <a:solidFill>
                            <a:srgbClr val="C00000"/>
                          </a:solidFill>
                        </a:rPr>
                        <a:t>1960561349752268586352</a:t>
                      </a:r>
                      <a:endParaRPr lang="en-US" sz="2400" dirty="0">
                        <a:solidFill>
                          <a:srgbClr val="C00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1960561349752268586352/2</a:t>
                      </a:r>
                    </a:p>
                  </a:txBody>
                  <a:tcPr/>
                </a:tc>
                <a:tc>
                  <a:txBody>
                    <a:bodyPr/>
                    <a:lstStyle/>
                    <a:p>
                      <a:r>
                        <a:rPr lang="en-US" sz="2400" dirty="0" smtClean="0">
                          <a:solidFill>
                            <a:schemeClr val="tx1"/>
                          </a:solidFill>
                        </a:rPr>
                        <a:t>9.802806748761343e+20</a:t>
                      </a:r>
                      <a:endParaRPr lang="en-US" sz="2400" dirty="0">
                        <a:solidFill>
                          <a:schemeClr val="tx1"/>
                        </a:solidFill>
                      </a:endParaRPr>
                    </a:p>
                  </a:txBody>
                  <a:tcPr/>
                </a:tc>
              </a:tr>
            </a:tbl>
          </a:graphicData>
        </a:graphic>
      </p:graphicFrame>
    </p:spTree>
    <p:extLst>
      <p:ext uri="{BB962C8B-B14F-4D97-AF65-F5344CB8AC3E}">
        <p14:creationId xmlns:p14="http://schemas.microsoft.com/office/powerpoint/2010/main" val="18190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1277"/>
          </a:xfrm>
        </p:spPr>
        <p:txBody>
          <a:bodyPr>
            <a:normAutofit/>
          </a:bodyPr>
          <a:lstStyle/>
          <a:p>
            <a:r>
              <a:rPr lang="en-US" sz="3600" b="1" dirty="0" smtClean="0"/>
              <a:t>Rounding Error</a:t>
            </a:r>
            <a:endParaRPr lang="en-US" sz="3600" b="1" dirty="0"/>
          </a:p>
        </p:txBody>
      </p:sp>
      <p:sp>
        <p:nvSpPr>
          <p:cNvPr id="4" name="TextBox 3"/>
          <p:cNvSpPr txBox="1"/>
          <p:nvPr/>
        </p:nvSpPr>
        <p:spPr>
          <a:xfrm>
            <a:off x="1390918" y="1845260"/>
            <a:ext cx="3786389" cy="1938992"/>
          </a:xfrm>
          <a:prstGeom prst="rect">
            <a:avLst/>
          </a:prstGeom>
          <a:noFill/>
        </p:spPr>
        <p:txBody>
          <a:bodyPr wrap="square" rtlCol="0">
            <a:spAutoFit/>
          </a:bodyPr>
          <a:lstStyle/>
          <a:p>
            <a:r>
              <a:rPr lang="en-US" sz="2400" dirty="0">
                <a:latin typeface="Courier" pitchFamily="18" charset="0"/>
              </a:rPr>
              <a:t>&gt;&gt;&gt; 156738*.028</a:t>
            </a:r>
          </a:p>
          <a:p>
            <a:r>
              <a:rPr lang="en-US" sz="2400" dirty="0">
                <a:latin typeface="Courier" pitchFamily="18" charset="0"/>
              </a:rPr>
              <a:t>4388.664</a:t>
            </a:r>
          </a:p>
          <a:p>
            <a:r>
              <a:rPr lang="en-US" sz="2400" dirty="0">
                <a:latin typeface="Courier" pitchFamily="18" charset="0"/>
              </a:rPr>
              <a:t>&gt;&gt;&gt; int(_)</a:t>
            </a:r>
          </a:p>
          <a:p>
            <a:r>
              <a:rPr lang="en-US" sz="2400" dirty="0">
                <a:latin typeface="Courier" pitchFamily="18" charset="0"/>
              </a:rPr>
              <a:t>4388</a:t>
            </a:r>
          </a:p>
          <a:p>
            <a:r>
              <a:rPr lang="en-US" sz="2400" dirty="0">
                <a:latin typeface="Courier" pitchFamily="18" charset="0"/>
              </a:rPr>
              <a:t>&gt;&gt;&gt; </a:t>
            </a:r>
          </a:p>
        </p:txBody>
      </p:sp>
      <p:sp>
        <p:nvSpPr>
          <p:cNvPr id="5" name="TextBox 4"/>
          <p:cNvSpPr txBox="1"/>
          <p:nvPr/>
        </p:nvSpPr>
        <p:spPr>
          <a:xfrm>
            <a:off x="785611" y="4187608"/>
            <a:ext cx="7624293" cy="1200329"/>
          </a:xfrm>
          <a:prstGeom prst="rect">
            <a:avLst/>
          </a:prstGeom>
          <a:noFill/>
        </p:spPr>
        <p:txBody>
          <a:bodyPr wrap="square" rtlCol="0">
            <a:spAutoFit/>
          </a:bodyPr>
          <a:lstStyle/>
          <a:p>
            <a:r>
              <a:rPr lang="en-US" sz="2400" dirty="0" smtClean="0"/>
              <a:t>Where did the .664 cents go?</a:t>
            </a:r>
          </a:p>
          <a:p>
            <a:endParaRPr lang="en-US" sz="2400" dirty="0"/>
          </a:p>
          <a:p>
            <a:r>
              <a:rPr lang="en-US" sz="2400" dirty="0" smtClean="0"/>
              <a:t>We can force Python to round instead of truncate.</a:t>
            </a:r>
            <a:endParaRPr lang="en-US" sz="2400" dirty="0"/>
          </a:p>
        </p:txBody>
      </p:sp>
      <p:sp>
        <p:nvSpPr>
          <p:cNvPr id="6" name="TextBox 5"/>
          <p:cNvSpPr txBox="1"/>
          <p:nvPr/>
        </p:nvSpPr>
        <p:spPr>
          <a:xfrm>
            <a:off x="785611" y="1184856"/>
            <a:ext cx="7572778" cy="461665"/>
          </a:xfrm>
          <a:prstGeom prst="rect">
            <a:avLst/>
          </a:prstGeom>
          <a:noFill/>
        </p:spPr>
        <p:txBody>
          <a:bodyPr wrap="square" rtlCol="0">
            <a:spAutoFit/>
          </a:bodyPr>
          <a:lstStyle/>
          <a:p>
            <a:r>
              <a:rPr lang="en-US" sz="2400" dirty="0" smtClean="0"/>
              <a:t>Our balance is $1,567.38 and the interest rate is 2.8%:</a:t>
            </a:r>
            <a:endParaRPr lang="en-US" sz="2400" dirty="0"/>
          </a:p>
        </p:txBody>
      </p:sp>
    </p:spTree>
    <p:extLst>
      <p:ext uri="{BB962C8B-B14F-4D97-AF65-F5344CB8AC3E}">
        <p14:creationId xmlns:p14="http://schemas.microsoft.com/office/powerpoint/2010/main" val="482222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1277"/>
          </a:xfrm>
        </p:spPr>
        <p:txBody>
          <a:bodyPr>
            <a:normAutofit/>
          </a:bodyPr>
          <a:lstStyle/>
          <a:p>
            <a:r>
              <a:rPr lang="en-US" sz="3600" b="1" dirty="0" smtClean="0"/>
              <a:t>Rounding Error</a:t>
            </a:r>
            <a:endParaRPr lang="en-US" sz="3600" b="1" dirty="0"/>
          </a:p>
        </p:txBody>
      </p:sp>
      <p:sp>
        <p:nvSpPr>
          <p:cNvPr id="5" name="TextBox 4"/>
          <p:cNvSpPr txBox="1"/>
          <p:nvPr/>
        </p:nvSpPr>
        <p:spPr>
          <a:xfrm>
            <a:off x="785611" y="4187608"/>
            <a:ext cx="7624293" cy="461665"/>
          </a:xfrm>
          <a:prstGeom prst="rect">
            <a:avLst/>
          </a:prstGeom>
          <a:noFill/>
        </p:spPr>
        <p:txBody>
          <a:bodyPr wrap="square" rtlCol="0">
            <a:spAutoFit/>
          </a:bodyPr>
          <a:lstStyle/>
          <a:p>
            <a:r>
              <a:rPr lang="en-US" sz="2400" dirty="0" smtClean="0"/>
              <a:t>But what about this:</a:t>
            </a:r>
            <a:endParaRPr lang="en-US" sz="2400" dirty="0"/>
          </a:p>
        </p:txBody>
      </p:sp>
      <p:sp>
        <p:nvSpPr>
          <p:cNvPr id="6" name="TextBox 5"/>
          <p:cNvSpPr txBox="1"/>
          <p:nvPr/>
        </p:nvSpPr>
        <p:spPr>
          <a:xfrm>
            <a:off x="785611" y="1184856"/>
            <a:ext cx="7572778" cy="461665"/>
          </a:xfrm>
          <a:prstGeom prst="rect">
            <a:avLst/>
          </a:prstGeom>
          <a:noFill/>
        </p:spPr>
        <p:txBody>
          <a:bodyPr wrap="square" rtlCol="0">
            <a:spAutoFit/>
          </a:bodyPr>
          <a:lstStyle/>
          <a:p>
            <a:r>
              <a:rPr lang="en-US" sz="2400" dirty="0" smtClean="0"/>
              <a:t>Our balance is $1,567.38 and the interest rate is 2.8%:</a:t>
            </a:r>
            <a:endParaRPr lang="en-US" sz="2400" dirty="0"/>
          </a:p>
        </p:txBody>
      </p:sp>
      <p:sp>
        <p:nvSpPr>
          <p:cNvPr id="7" name="Rectangle 6"/>
          <p:cNvSpPr/>
          <p:nvPr/>
        </p:nvSpPr>
        <p:spPr>
          <a:xfrm>
            <a:off x="1384479" y="1827147"/>
            <a:ext cx="4572000" cy="1938992"/>
          </a:xfrm>
          <a:prstGeom prst="rect">
            <a:avLst/>
          </a:prstGeom>
        </p:spPr>
        <p:txBody>
          <a:bodyPr>
            <a:spAutoFit/>
          </a:bodyPr>
          <a:lstStyle/>
          <a:p>
            <a:r>
              <a:rPr lang="en-US" sz="2400" dirty="0">
                <a:latin typeface="Courier" pitchFamily="18" charset="0"/>
              </a:rPr>
              <a:t>&gt;&gt;&gt; 156738*.028</a:t>
            </a:r>
          </a:p>
          <a:p>
            <a:r>
              <a:rPr lang="en-US" sz="2400" dirty="0">
                <a:latin typeface="Courier" pitchFamily="18" charset="0"/>
              </a:rPr>
              <a:t>4388.664</a:t>
            </a:r>
          </a:p>
          <a:p>
            <a:r>
              <a:rPr lang="en-US" sz="2400" dirty="0">
                <a:latin typeface="Courier" pitchFamily="18" charset="0"/>
              </a:rPr>
              <a:t>&gt;&gt;&gt; int(_ + .5)</a:t>
            </a:r>
          </a:p>
          <a:p>
            <a:r>
              <a:rPr lang="en-US" sz="2400" dirty="0">
                <a:latin typeface="Courier" pitchFamily="18" charset="0"/>
              </a:rPr>
              <a:t>4389</a:t>
            </a:r>
          </a:p>
          <a:p>
            <a:r>
              <a:rPr lang="en-US" sz="2400" dirty="0">
                <a:latin typeface="Courier" pitchFamily="18" charset="0"/>
              </a:rPr>
              <a:t>&gt;&gt;&gt; </a:t>
            </a:r>
          </a:p>
        </p:txBody>
      </p:sp>
      <p:sp>
        <p:nvSpPr>
          <p:cNvPr id="8" name="TextBox 7"/>
          <p:cNvSpPr txBox="1"/>
          <p:nvPr/>
        </p:nvSpPr>
        <p:spPr>
          <a:xfrm>
            <a:off x="1384479" y="4790941"/>
            <a:ext cx="6851561" cy="1200329"/>
          </a:xfrm>
          <a:prstGeom prst="rect">
            <a:avLst/>
          </a:prstGeom>
          <a:noFill/>
        </p:spPr>
        <p:txBody>
          <a:bodyPr wrap="square" rtlCol="0">
            <a:spAutoFit/>
          </a:bodyPr>
          <a:lstStyle/>
          <a:p>
            <a:r>
              <a:rPr lang="en-US" sz="2400" dirty="0">
                <a:latin typeface="Courier" pitchFamily="18" charset="0"/>
              </a:rPr>
              <a:t>&gt;&gt;&gt; 166730*.05</a:t>
            </a:r>
          </a:p>
          <a:p>
            <a:r>
              <a:rPr lang="en-US" sz="2400" dirty="0">
                <a:latin typeface="Courier" pitchFamily="18" charset="0"/>
              </a:rPr>
              <a:t>8336.5</a:t>
            </a:r>
          </a:p>
          <a:p>
            <a:r>
              <a:rPr lang="en-US" sz="2400" dirty="0">
                <a:latin typeface="Courier" pitchFamily="18" charset="0"/>
              </a:rPr>
              <a:t>&gt;&gt;&gt; </a:t>
            </a:r>
          </a:p>
        </p:txBody>
      </p:sp>
    </p:spTree>
    <p:extLst>
      <p:ext uri="{BB962C8B-B14F-4D97-AF65-F5344CB8AC3E}">
        <p14:creationId xmlns:p14="http://schemas.microsoft.com/office/powerpoint/2010/main" val="2999404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Salami Slicing</a:t>
            </a:r>
            <a:endParaRPr lang="en-US" sz="3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837" y="1427945"/>
            <a:ext cx="55911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251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Text</a:t>
            </a:r>
            <a:endParaRPr lang="en-US" sz="3600" b="1" dirty="0">
              <a:cs typeface="Arial" pitchFamily="34" charset="0"/>
            </a:endParaRPr>
          </a:p>
        </p:txBody>
      </p:sp>
      <p:sp>
        <p:nvSpPr>
          <p:cNvPr id="4" name="TextBox 3"/>
          <p:cNvSpPr txBox="1"/>
          <p:nvPr/>
        </p:nvSpPr>
        <p:spPr>
          <a:xfrm>
            <a:off x="520700" y="1168400"/>
            <a:ext cx="8001000" cy="1569660"/>
          </a:xfrm>
          <a:prstGeom prst="rect">
            <a:avLst/>
          </a:prstGeom>
          <a:noFill/>
        </p:spPr>
        <p:txBody>
          <a:bodyPr wrap="square" rtlCol="0">
            <a:spAutoFit/>
          </a:bodyPr>
          <a:lstStyle/>
          <a:p>
            <a:r>
              <a:rPr lang="en-US" sz="2400" dirty="0"/>
              <a:t>Computers have revolutionized our world.  They have changed the course of our daily lives, the way we do science, the way we entertain ourselves, the way that business is conducted, and the way we protect our security. </a:t>
            </a:r>
          </a:p>
        </p:txBody>
      </p:sp>
    </p:spTree>
    <p:extLst>
      <p:ext uri="{BB962C8B-B14F-4D97-AF65-F5344CB8AC3E}">
        <p14:creationId xmlns:p14="http://schemas.microsoft.com/office/powerpoint/2010/main" val="3301664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Text</a:t>
            </a:r>
            <a:endParaRPr lang="en-US" sz="3600" b="1" dirty="0">
              <a:cs typeface="Arial" pitchFamily="34" charset="0"/>
            </a:endParaRPr>
          </a:p>
        </p:txBody>
      </p:sp>
      <p:sp>
        <p:nvSpPr>
          <p:cNvPr id="4" name="TextBox 3"/>
          <p:cNvSpPr txBox="1"/>
          <p:nvPr/>
        </p:nvSpPr>
        <p:spPr>
          <a:xfrm>
            <a:off x="520700" y="1168400"/>
            <a:ext cx="8001000" cy="1569660"/>
          </a:xfrm>
          <a:prstGeom prst="rect">
            <a:avLst/>
          </a:prstGeom>
          <a:noFill/>
        </p:spPr>
        <p:txBody>
          <a:bodyPr wrap="square" rtlCol="0">
            <a:spAutoFit/>
          </a:bodyPr>
          <a:lstStyle/>
          <a:p>
            <a:r>
              <a:rPr lang="en-US" sz="2400" dirty="0"/>
              <a:t>Computers have revolutionized our world.  They have changed the course of our daily lives, the way we do science, the way we entertain ourselves, the way that business is conducted, and the way we protect our security. </a:t>
            </a:r>
          </a:p>
        </p:txBody>
      </p:sp>
      <p:sp>
        <p:nvSpPr>
          <p:cNvPr id="7" name="TextBox 6"/>
          <p:cNvSpPr txBox="1"/>
          <p:nvPr/>
        </p:nvSpPr>
        <p:spPr>
          <a:xfrm>
            <a:off x="520700" y="2959100"/>
            <a:ext cx="7899400" cy="1938992"/>
          </a:xfrm>
          <a:prstGeom prst="rect">
            <a:avLst/>
          </a:prstGeom>
          <a:noFill/>
        </p:spPr>
        <p:txBody>
          <a:bodyPr wrap="square" rtlCol="0">
            <a:spAutoFit/>
          </a:bodyPr>
          <a:lstStyle/>
          <a:p>
            <a:r>
              <a:rPr lang="fr-FR" sz="2400" dirty="0"/>
              <a:t>Les ordinateurs ont révolutionné notre monde. Ils ont changé le cours de notre vie quotidienne, notre façon de faire la science, la façon dont nous nous divertissons, la façon dont les affaires sont menées, et la façon dont nous protégeons notre sécurité</a:t>
            </a:r>
            <a:r>
              <a:rPr lang="fr-FR" sz="2400" dirty="0" smtClean="0"/>
              <a:t>.</a:t>
            </a:r>
            <a:endParaRPr lang="en-US" sz="2400" dirty="0"/>
          </a:p>
        </p:txBody>
      </p:sp>
    </p:spTree>
    <p:extLst>
      <p:ext uri="{BB962C8B-B14F-4D97-AF65-F5344CB8AC3E}">
        <p14:creationId xmlns:p14="http://schemas.microsoft.com/office/powerpoint/2010/main" val="30326017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Text</a:t>
            </a:r>
            <a:endParaRPr lang="en-US" sz="3600" b="1" dirty="0">
              <a:cs typeface="Arial" pitchFamily="34" charset="0"/>
            </a:endParaRPr>
          </a:p>
        </p:txBody>
      </p:sp>
      <p:sp>
        <p:nvSpPr>
          <p:cNvPr id="4" name="TextBox 3"/>
          <p:cNvSpPr txBox="1"/>
          <p:nvPr/>
        </p:nvSpPr>
        <p:spPr>
          <a:xfrm>
            <a:off x="520700" y="1168400"/>
            <a:ext cx="8001000" cy="1569660"/>
          </a:xfrm>
          <a:prstGeom prst="rect">
            <a:avLst/>
          </a:prstGeom>
          <a:noFill/>
        </p:spPr>
        <p:txBody>
          <a:bodyPr wrap="square" rtlCol="0">
            <a:spAutoFit/>
          </a:bodyPr>
          <a:lstStyle/>
          <a:p>
            <a:r>
              <a:rPr lang="en-US" sz="2400" dirty="0"/>
              <a:t>Computers have revolutionized our world.  They have changed the course of our daily lives, the way we do science, the way we entertain ourselves, the way that business is conducted, and the way we protect our security. </a:t>
            </a:r>
          </a:p>
        </p:txBody>
      </p:sp>
      <p:sp>
        <p:nvSpPr>
          <p:cNvPr id="6" name="TextBox 5"/>
          <p:cNvSpPr txBox="1"/>
          <p:nvPr/>
        </p:nvSpPr>
        <p:spPr>
          <a:xfrm>
            <a:off x="533400" y="5105400"/>
            <a:ext cx="8153400" cy="1200329"/>
          </a:xfrm>
          <a:prstGeom prst="rect">
            <a:avLst/>
          </a:prstGeom>
          <a:noFill/>
        </p:spPr>
        <p:txBody>
          <a:bodyPr wrap="square" rtlCol="0">
            <a:spAutoFit/>
          </a:bodyPr>
          <a:lstStyle/>
          <a:p>
            <a:r>
              <a:rPr lang="zh-TW" altLang="en-US" sz="2400" dirty="0"/>
              <a:t>計算機已經徹底改變我們的世界。當然，他們已經改變了我們的日常生活中，我們這樣做科研，我們自娛自樂的方式，經營的方式進行的方式，以及我們保護我們的安全。</a:t>
            </a:r>
            <a:endParaRPr lang="en-US" sz="2400" dirty="0"/>
          </a:p>
        </p:txBody>
      </p:sp>
      <p:sp>
        <p:nvSpPr>
          <p:cNvPr id="7" name="TextBox 6"/>
          <p:cNvSpPr txBox="1"/>
          <p:nvPr/>
        </p:nvSpPr>
        <p:spPr>
          <a:xfrm>
            <a:off x="520700" y="2959100"/>
            <a:ext cx="7899400" cy="1938992"/>
          </a:xfrm>
          <a:prstGeom prst="rect">
            <a:avLst/>
          </a:prstGeom>
          <a:noFill/>
        </p:spPr>
        <p:txBody>
          <a:bodyPr wrap="square" rtlCol="0">
            <a:spAutoFit/>
          </a:bodyPr>
          <a:lstStyle/>
          <a:p>
            <a:r>
              <a:rPr lang="fr-FR" sz="2400" dirty="0"/>
              <a:t>Les ordinateurs ont révolutionné notre monde. Ils ont changé le cours de notre vie quotidienne, notre façon de faire la science, la façon dont nous nous divertissons, la façon dont les affaires sont menées, et la façon dont nous protégeons notre sécurité</a:t>
            </a:r>
            <a:r>
              <a:rPr lang="fr-FR" sz="2400" dirty="0" smtClean="0"/>
              <a:t>.</a:t>
            </a:r>
            <a:endParaRPr lang="en-US" sz="2400" dirty="0"/>
          </a:p>
        </p:txBody>
      </p:sp>
    </p:spTree>
    <p:extLst>
      <p:ext uri="{BB962C8B-B14F-4D97-AF65-F5344CB8AC3E}">
        <p14:creationId xmlns:p14="http://schemas.microsoft.com/office/powerpoint/2010/main" val="30326017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274638"/>
            <a:ext cx="8229600" cy="792162"/>
          </a:xfrm>
        </p:spPr>
        <p:txBody>
          <a:bodyPr>
            <a:normAutofit/>
          </a:bodyPr>
          <a:lstStyle/>
          <a:p>
            <a:r>
              <a:rPr lang="en-US" sz="3600" b="1" dirty="0"/>
              <a:t>Representing Text</a:t>
            </a:r>
          </a:p>
        </p:txBody>
      </p:sp>
      <p:sp>
        <p:nvSpPr>
          <p:cNvPr id="207875" name="Rectangle 3"/>
          <p:cNvSpPr>
            <a:spLocks noGrp="1" noChangeArrowheads="1"/>
          </p:cNvSpPr>
          <p:nvPr>
            <p:ph type="body" idx="1"/>
          </p:nvPr>
        </p:nvSpPr>
        <p:spPr>
          <a:xfrm>
            <a:off x="469900" y="1333500"/>
            <a:ext cx="8229600" cy="4525963"/>
          </a:xfrm>
        </p:spPr>
        <p:txBody>
          <a:bodyPr>
            <a:normAutofit/>
          </a:bodyPr>
          <a:lstStyle/>
          <a:p>
            <a:r>
              <a:rPr lang="en-US" sz="2800" dirty="0"/>
              <a:t>Decide how many characters we need to represent.</a:t>
            </a:r>
          </a:p>
          <a:p>
            <a:endParaRPr lang="en-US" sz="2800" dirty="0"/>
          </a:p>
          <a:p>
            <a:r>
              <a:rPr lang="en-US" sz="2800" dirty="0"/>
              <a:t>Determine the required number of bits.</a:t>
            </a:r>
          </a:p>
          <a:p>
            <a:endParaRPr lang="en-US" sz="2800" dirty="0"/>
          </a:p>
          <a:p>
            <a:r>
              <a:rPr lang="en-US" sz="2800" dirty="0" smtClean="0"/>
              <a:t>ASCII: </a:t>
            </a:r>
            <a:r>
              <a:rPr lang="en-US" sz="2800" dirty="0"/>
              <a:t>7 bits.  Can encode 2</a:t>
            </a:r>
            <a:r>
              <a:rPr lang="en-US" sz="2800" baseline="30000" dirty="0"/>
              <a:t>7</a:t>
            </a:r>
            <a:r>
              <a:rPr lang="en-US" sz="2800" dirty="0"/>
              <a:t> = 128 different symbols</a:t>
            </a:r>
            <a:r>
              <a:rPr lang="en-US" sz="2800" dirty="0" smtClean="0"/>
              <a:t>.</a:t>
            </a:r>
          </a:p>
          <a:p>
            <a:pPr lvl="1">
              <a:buFont typeface="Arial" pitchFamily="34" charset="0"/>
              <a:buChar char="•"/>
            </a:pPr>
            <a:r>
              <a:rPr lang="en-US" sz="2400" dirty="0" smtClean="0"/>
              <a:t>At the time (1963), it was felt that this was enough.</a:t>
            </a:r>
          </a:p>
          <a:p>
            <a:pPr lvl="1">
              <a:buFont typeface="Arial" pitchFamily="34" charset="0"/>
              <a:buChar char="•"/>
            </a:pPr>
            <a:r>
              <a:rPr lang="en-US" sz="2400" dirty="0" smtClean="0"/>
              <a:t>Much concern about data transmission speed.</a:t>
            </a:r>
          </a:p>
          <a:p>
            <a:pPr lvl="1">
              <a:buFont typeface="Arial" pitchFamily="34" charset="0"/>
              <a:buChar char="•"/>
            </a:pPr>
            <a:r>
              <a:rPr lang="en-US" sz="2400" dirty="0" smtClean="0"/>
              <a:t>The 8</a:t>
            </a:r>
            <a:r>
              <a:rPr lang="en-US" sz="2400" baseline="30000" dirty="0" smtClean="0"/>
              <a:t>th</a:t>
            </a:r>
            <a:r>
              <a:rPr lang="en-US" sz="2400" dirty="0" smtClean="0"/>
              <a:t> bit, if available, could be used for a parity bit.</a:t>
            </a:r>
            <a:endParaRPr lang="en-US" sz="2400" dirty="0"/>
          </a:p>
        </p:txBody>
      </p:sp>
    </p:spTree>
    <p:extLst>
      <p:ext uri="{BB962C8B-B14F-4D97-AF65-F5344CB8AC3E}">
        <p14:creationId xmlns:p14="http://schemas.microsoft.com/office/powerpoint/2010/main" val="790796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914"/>
          </a:xfrm>
        </p:spPr>
        <p:txBody>
          <a:bodyPr>
            <a:normAutofit/>
          </a:bodyPr>
          <a:lstStyle/>
          <a:p>
            <a:r>
              <a:rPr lang="en-US" sz="3600" b="1" dirty="0" smtClean="0"/>
              <a:t>Digital vs Analog</a:t>
            </a:r>
            <a:endParaRPr lang="en-US" sz="3600" b="1" dirty="0"/>
          </a:p>
        </p:txBody>
      </p:sp>
      <p:sp>
        <p:nvSpPr>
          <p:cNvPr id="4" name="TextBox 3"/>
          <p:cNvSpPr txBox="1"/>
          <p:nvPr/>
        </p:nvSpPr>
        <p:spPr>
          <a:xfrm>
            <a:off x="515155" y="5950039"/>
            <a:ext cx="8023538" cy="461665"/>
          </a:xfrm>
          <a:prstGeom prst="rect">
            <a:avLst/>
          </a:prstGeom>
          <a:noFill/>
        </p:spPr>
        <p:txBody>
          <a:bodyPr wrap="square" rtlCol="0">
            <a:spAutoFit/>
          </a:bodyPr>
          <a:lstStyle/>
          <a:p>
            <a:r>
              <a:rPr lang="en-US" sz="2400" dirty="0" smtClean="0"/>
              <a:t>. </a:t>
            </a:r>
            <a:endParaRPr lang="en-US" sz="24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95" y="1437067"/>
            <a:ext cx="3810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677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179388"/>
            <a:ext cx="8229600" cy="596900"/>
          </a:xfrm>
        </p:spPr>
        <p:txBody>
          <a:bodyPr>
            <a:noAutofit/>
          </a:bodyPr>
          <a:lstStyle/>
          <a:p>
            <a:r>
              <a:rPr lang="en-US" sz="3600" b="1" dirty="0" smtClean="0"/>
              <a:t>ASCII</a:t>
            </a:r>
            <a:endParaRPr lang="en-US" sz="3600" b="1" dirty="0"/>
          </a:p>
        </p:txBody>
      </p:sp>
      <p:sp>
        <p:nvSpPr>
          <p:cNvPr id="208899" name="Text Box 3"/>
          <p:cNvSpPr txBox="1">
            <a:spLocks noChangeArrowheads="1"/>
          </p:cNvSpPr>
          <p:nvPr/>
        </p:nvSpPr>
        <p:spPr bwMode="auto">
          <a:xfrm>
            <a:off x="485775" y="6289675"/>
            <a:ext cx="807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 </a:t>
            </a:r>
            <a:r>
              <a:rPr lang="en-US" sz="1400" dirty="0">
                <a:hlinkClick r:id="rId3"/>
              </a:rPr>
              <a:t>http://www.krisl.net/cgi-bin/ascbin.pl</a:t>
            </a:r>
            <a:r>
              <a:rPr lang="en-US" sz="1400" dirty="0"/>
              <a:t> </a:t>
            </a:r>
          </a:p>
        </p:txBody>
      </p:sp>
      <p:pic>
        <p:nvPicPr>
          <p:cNvPr id="208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844550"/>
            <a:ext cx="7977187"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5107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274638"/>
            <a:ext cx="8229600" cy="792162"/>
          </a:xfrm>
        </p:spPr>
        <p:txBody>
          <a:bodyPr>
            <a:normAutofit/>
          </a:bodyPr>
          <a:lstStyle/>
          <a:p>
            <a:r>
              <a:rPr lang="en-US" sz="3600" b="1" dirty="0"/>
              <a:t>Representing Text</a:t>
            </a:r>
          </a:p>
        </p:txBody>
      </p:sp>
      <p:sp>
        <p:nvSpPr>
          <p:cNvPr id="209923" name="Text Box 3"/>
          <p:cNvSpPr txBox="1">
            <a:spLocks noChangeArrowheads="1"/>
          </p:cNvSpPr>
          <p:nvPr/>
        </p:nvSpPr>
        <p:spPr bwMode="auto">
          <a:xfrm>
            <a:off x="609600" y="1524000"/>
            <a:ext cx="807720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smtClean="0"/>
              <a:t>Fourscore and seven …</a:t>
            </a:r>
            <a:endParaRPr lang="en-US" sz="2400" dirty="0"/>
          </a:p>
          <a:p>
            <a:pPr>
              <a:spcBef>
                <a:spcPct val="50000"/>
              </a:spcBef>
            </a:pPr>
            <a:endParaRPr lang="en-US" sz="2400" dirty="0" smtClean="0"/>
          </a:p>
          <a:p>
            <a:pPr>
              <a:spcBef>
                <a:spcPct val="50000"/>
              </a:spcBef>
            </a:pPr>
            <a:r>
              <a:rPr lang="en-US" sz="2400" dirty="0"/>
              <a:t> </a:t>
            </a:r>
            <a:r>
              <a:rPr lang="en-US" sz="2400" dirty="0" smtClean="0"/>
              <a:t>    F	      o	        u              r</a:t>
            </a:r>
            <a:endParaRPr lang="en-US" sz="2400" dirty="0"/>
          </a:p>
          <a:p>
            <a:pPr>
              <a:spcBef>
                <a:spcPct val="50000"/>
              </a:spcBef>
            </a:pPr>
            <a:r>
              <a:rPr lang="en-US" dirty="0"/>
              <a:t>01000110  01101111  01110101  01110010 </a:t>
            </a:r>
          </a:p>
        </p:txBody>
      </p:sp>
    </p:spTree>
    <p:extLst>
      <p:ext uri="{BB962C8B-B14F-4D97-AF65-F5344CB8AC3E}">
        <p14:creationId xmlns:p14="http://schemas.microsoft.com/office/powerpoint/2010/main" val="6738705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274638"/>
            <a:ext cx="8229600" cy="792162"/>
          </a:xfrm>
        </p:spPr>
        <p:txBody>
          <a:bodyPr>
            <a:normAutofit/>
          </a:bodyPr>
          <a:lstStyle/>
          <a:p>
            <a:r>
              <a:rPr lang="en-US" sz="3600" b="1" dirty="0"/>
              <a:t>Representing Text</a:t>
            </a:r>
          </a:p>
        </p:txBody>
      </p:sp>
      <p:sp>
        <p:nvSpPr>
          <p:cNvPr id="209923" name="Text Box 3"/>
          <p:cNvSpPr txBox="1">
            <a:spLocks noChangeArrowheads="1"/>
          </p:cNvSpPr>
          <p:nvPr/>
        </p:nvSpPr>
        <p:spPr bwMode="auto">
          <a:xfrm>
            <a:off x="609600" y="1524000"/>
            <a:ext cx="807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smtClean="0"/>
              <a:t>T  h  e      n  u  m  b  e  r       i  s      1  7  .</a:t>
            </a:r>
          </a:p>
        </p:txBody>
      </p:sp>
      <p:sp>
        <p:nvSpPr>
          <p:cNvPr id="2" name="TextBox 1"/>
          <p:cNvSpPr txBox="1"/>
          <p:nvPr/>
        </p:nvSpPr>
        <p:spPr>
          <a:xfrm>
            <a:off x="609600" y="2511380"/>
            <a:ext cx="6027312" cy="369332"/>
          </a:xfrm>
          <a:prstGeom prst="rect">
            <a:avLst/>
          </a:prstGeom>
          <a:noFill/>
        </p:spPr>
        <p:txBody>
          <a:bodyPr wrap="square" rtlCol="0">
            <a:spAutoFit/>
          </a:bodyPr>
          <a:lstStyle/>
          <a:p>
            <a:r>
              <a:rPr lang="en-US" dirty="0" smtClean="0"/>
              <a:t>54  68   65 20  6E  75   6D  62   65  72  20  69 73  20 31 37 2E </a:t>
            </a:r>
            <a:endParaRPr lang="en-US" dirty="0"/>
          </a:p>
        </p:txBody>
      </p:sp>
    </p:spTree>
    <p:extLst>
      <p:ext uri="{BB962C8B-B14F-4D97-AF65-F5344CB8AC3E}">
        <p14:creationId xmlns:p14="http://schemas.microsoft.com/office/powerpoint/2010/main" val="4243718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Computing with Text</a:t>
            </a:r>
            <a:endParaRPr lang="en-US" sz="3600" b="1" dirty="0"/>
          </a:p>
        </p:txBody>
      </p:sp>
      <p:sp>
        <p:nvSpPr>
          <p:cNvPr id="4" name="TextBox 3"/>
          <p:cNvSpPr txBox="1"/>
          <p:nvPr/>
        </p:nvSpPr>
        <p:spPr>
          <a:xfrm>
            <a:off x="901519" y="2095679"/>
            <a:ext cx="7620179" cy="1569660"/>
          </a:xfrm>
          <a:prstGeom prst="rect">
            <a:avLst/>
          </a:prstGeom>
          <a:noFill/>
        </p:spPr>
        <p:txBody>
          <a:bodyPr wrap="square" rtlCol="0">
            <a:spAutoFit/>
          </a:bodyPr>
          <a:lstStyle/>
          <a:p>
            <a:r>
              <a:rPr lang="en-US" sz="2400" dirty="0"/>
              <a:t>Computers have revolutionized our world.  They have changed the course of our daily lives, the way we do science, the way we entertain ourselves, the way that business is conducted, and the way we protect our security. </a:t>
            </a:r>
          </a:p>
        </p:txBody>
      </p:sp>
      <p:sp>
        <p:nvSpPr>
          <p:cNvPr id="5" name="TextBox 4"/>
          <p:cNvSpPr txBox="1"/>
          <p:nvPr/>
        </p:nvSpPr>
        <p:spPr>
          <a:xfrm>
            <a:off x="520700" y="1081826"/>
            <a:ext cx="7528596" cy="461665"/>
          </a:xfrm>
          <a:prstGeom prst="rect">
            <a:avLst/>
          </a:prstGeom>
          <a:noFill/>
        </p:spPr>
        <p:txBody>
          <a:bodyPr wrap="square" rtlCol="0">
            <a:spAutoFit/>
          </a:bodyPr>
          <a:lstStyle/>
          <a:p>
            <a:r>
              <a:rPr lang="en-US" sz="2400" dirty="0" smtClean="0"/>
              <a:t>Suppose we want to capitalize this entire paragraph:</a:t>
            </a:r>
            <a:endParaRPr lang="en-US" sz="2400" dirty="0"/>
          </a:p>
        </p:txBody>
      </p:sp>
      <p:sp>
        <p:nvSpPr>
          <p:cNvPr id="6" name="TextBox 5"/>
          <p:cNvSpPr txBox="1"/>
          <p:nvPr/>
        </p:nvSpPr>
        <p:spPr>
          <a:xfrm>
            <a:off x="618186" y="4262907"/>
            <a:ext cx="7997780" cy="461665"/>
          </a:xfrm>
          <a:prstGeom prst="rect">
            <a:avLst/>
          </a:prstGeom>
          <a:noFill/>
        </p:spPr>
        <p:txBody>
          <a:bodyPr wrap="square" rtlCol="0">
            <a:spAutoFit/>
          </a:bodyPr>
          <a:lstStyle/>
          <a:p>
            <a:r>
              <a:rPr lang="en-US" sz="2400" dirty="0" smtClean="0"/>
              <a:t>Let’s go back and look at the ASCII table to see how to do that.</a:t>
            </a:r>
            <a:endParaRPr lang="en-US" sz="2400" dirty="0"/>
          </a:p>
        </p:txBody>
      </p:sp>
    </p:spTree>
    <p:extLst>
      <p:ext uri="{BB962C8B-B14F-4D97-AF65-F5344CB8AC3E}">
        <p14:creationId xmlns:p14="http://schemas.microsoft.com/office/powerpoint/2010/main" val="3227435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2013"/>
          </a:xfrm>
        </p:spPr>
        <p:txBody>
          <a:bodyPr>
            <a:normAutofit/>
          </a:bodyPr>
          <a:lstStyle/>
          <a:p>
            <a:r>
              <a:rPr lang="en-US" sz="3600" b="1" dirty="0" smtClean="0"/>
              <a:t>Computing with Text in Python</a:t>
            </a:r>
            <a:endParaRPr lang="en-US" sz="3600" b="1" dirty="0"/>
          </a:p>
        </p:txBody>
      </p:sp>
      <p:sp>
        <p:nvSpPr>
          <p:cNvPr id="4" name="TextBox 3"/>
          <p:cNvSpPr txBox="1"/>
          <p:nvPr/>
        </p:nvSpPr>
        <p:spPr>
          <a:xfrm>
            <a:off x="862149" y="1319349"/>
            <a:ext cx="7537268" cy="369332"/>
          </a:xfrm>
          <a:prstGeom prst="rect">
            <a:avLst/>
          </a:prstGeom>
          <a:noFill/>
        </p:spPr>
        <p:txBody>
          <a:bodyPr wrap="square" rtlCol="0">
            <a:spAutoFit/>
          </a:bodyPr>
          <a:lstStyle/>
          <a:p>
            <a:r>
              <a:rPr lang="en-US" dirty="0" smtClean="0"/>
              <a:t> </a:t>
            </a:r>
            <a:endParaRPr lang="en-US" dirty="0"/>
          </a:p>
        </p:txBody>
      </p:sp>
      <p:sp>
        <p:nvSpPr>
          <p:cNvPr id="5" name="TextBox 4"/>
          <p:cNvSpPr txBox="1"/>
          <p:nvPr/>
        </p:nvSpPr>
        <p:spPr>
          <a:xfrm>
            <a:off x="770709" y="1020268"/>
            <a:ext cx="7628708" cy="6001643"/>
          </a:xfrm>
          <a:prstGeom prst="rect">
            <a:avLst/>
          </a:prstGeom>
          <a:noFill/>
        </p:spPr>
        <p:txBody>
          <a:bodyPr wrap="square" rtlCol="0">
            <a:spAutoFit/>
          </a:bodyPr>
          <a:lstStyle/>
          <a:p>
            <a:r>
              <a:rPr lang="en-US" sz="2400" dirty="0" err="1">
                <a:latin typeface="Courier" panose="02027200000000000000" pitchFamily="18" charset="0"/>
              </a:rPr>
              <a:t>c</a:t>
            </a:r>
            <a:r>
              <a:rPr lang="en-US" sz="2400" dirty="0" err="1" smtClean="0">
                <a:latin typeface="Courier" panose="02027200000000000000" pitchFamily="18" charset="0"/>
              </a:rPr>
              <a:t>hr</a:t>
            </a:r>
            <a:r>
              <a:rPr lang="en-US" sz="2400" dirty="0" smtClean="0">
                <a:latin typeface="Courier" panose="02027200000000000000" pitchFamily="18" charset="0"/>
              </a:rPr>
              <a:t>(65)</a:t>
            </a:r>
          </a:p>
          <a:p>
            <a:endParaRPr lang="en-US" sz="2400" dirty="0">
              <a:latin typeface="Courier" panose="02027200000000000000" pitchFamily="18" charset="0"/>
            </a:endParaRPr>
          </a:p>
          <a:p>
            <a:endParaRPr lang="en-US" sz="2400" dirty="0" smtClean="0">
              <a:latin typeface="Courier" panose="02027200000000000000" pitchFamily="18" charset="0"/>
            </a:endParaRPr>
          </a:p>
          <a:p>
            <a:r>
              <a:rPr lang="en-US" sz="2400" dirty="0" err="1">
                <a:latin typeface="Courier" panose="02027200000000000000" pitchFamily="18" charset="0"/>
              </a:rPr>
              <a:t>ord</a:t>
            </a:r>
            <a:r>
              <a:rPr lang="en-US" sz="2400" dirty="0">
                <a:latin typeface="Courier" panose="02027200000000000000" pitchFamily="18" charset="0"/>
              </a:rPr>
              <a:t>('A</a:t>
            </a:r>
            <a:r>
              <a:rPr lang="en-US" sz="2400" dirty="0" smtClean="0">
                <a:latin typeface="Courier" panose="02027200000000000000" pitchFamily="18" charset="0"/>
              </a:rPr>
              <a:t>')</a:t>
            </a:r>
          </a:p>
          <a:p>
            <a:endParaRPr lang="en-US" sz="2400" dirty="0">
              <a:latin typeface="Courier" panose="02027200000000000000" pitchFamily="18" charset="0"/>
            </a:endParaRPr>
          </a:p>
          <a:p>
            <a:endParaRPr lang="en-US" sz="2400" dirty="0" smtClean="0">
              <a:latin typeface="Courier" panose="02027200000000000000" pitchFamily="18" charset="0"/>
            </a:endParaRPr>
          </a:p>
          <a:p>
            <a:r>
              <a:rPr lang="en-US" sz="2400" dirty="0" err="1">
                <a:latin typeface="Courier" panose="02027200000000000000" pitchFamily="18" charset="0"/>
              </a:rPr>
              <a:t>ord</a:t>
            </a:r>
            <a:r>
              <a:rPr lang="en-US" sz="2400" dirty="0">
                <a:latin typeface="Courier" panose="02027200000000000000" pitchFamily="18" charset="0"/>
              </a:rPr>
              <a:t>('A</a:t>
            </a:r>
            <a:r>
              <a:rPr lang="en-US" sz="2400" dirty="0" smtClean="0">
                <a:latin typeface="Courier" panose="02027200000000000000" pitchFamily="18" charset="0"/>
              </a:rPr>
              <a:t>') + 32</a:t>
            </a:r>
          </a:p>
          <a:p>
            <a:endParaRPr lang="en-US" sz="2400" dirty="0">
              <a:latin typeface="Courier" panose="02027200000000000000" pitchFamily="18" charset="0"/>
            </a:endParaRPr>
          </a:p>
          <a:p>
            <a:endParaRPr lang="en-US" sz="2400" dirty="0" smtClean="0">
              <a:latin typeface="Courier" panose="02027200000000000000" pitchFamily="18" charset="0"/>
            </a:endParaRPr>
          </a:p>
          <a:p>
            <a:r>
              <a:rPr lang="en-US" sz="2400" dirty="0" err="1">
                <a:latin typeface="Courier" panose="02027200000000000000" pitchFamily="18" charset="0"/>
              </a:rPr>
              <a:t>s</a:t>
            </a:r>
            <a:r>
              <a:rPr lang="en-US" sz="2400" dirty="0" err="1" smtClean="0">
                <a:latin typeface="Courier" panose="02027200000000000000" pitchFamily="18" charset="0"/>
              </a:rPr>
              <a:t>t</a:t>
            </a:r>
            <a:r>
              <a:rPr lang="en-US" sz="2400" dirty="0" smtClean="0">
                <a:latin typeface="Courier" panose="02027200000000000000" pitchFamily="18" charset="0"/>
              </a:rPr>
              <a:t> = </a:t>
            </a:r>
            <a:r>
              <a:rPr lang="en-US" sz="2400" dirty="0" err="1" smtClean="0">
                <a:latin typeface="Courier" panose="02027200000000000000" pitchFamily="18" charset="0"/>
              </a:rPr>
              <a:t>chr</a:t>
            </a:r>
            <a:r>
              <a:rPr lang="en-US" sz="2400" dirty="0" smtClean="0">
                <a:latin typeface="Courier" panose="02027200000000000000" pitchFamily="18" charset="0"/>
              </a:rPr>
              <a:t>(_)</a:t>
            </a:r>
          </a:p>
          <a:p>
            <a:endParaRPr lang="en-US" sz="2400" dirty="0">
              <a:latin typeface="Courier" panose="02027200000000000000" pitchFamily="18" charset="0"/>
            </a:endParaRPr>
          </a:p>
          <a:p>
            <a:r>
              <a:rPr lang="en-US" sz="2400" dirty="0" err="1" smtClean="0">
                <a:latin typeface="Courier" panose="02027200000000000000" pitchFamily="18" charset="0"/>
              </a:rPr>
              <a:t>mystuff</a:t>
            </a:r>
            <a:r>
              <a:rPr lang="en-US" sz="2400" dirty="0" smtClean="0">
                <a:latin typeface="Courier" panose="02027200000000000000" pitchFamily="18" charset="0"/>
              </a:rPr>
              <a:t> </a:t>
            </a:r>
            <a:r>
              <a:rPr lang="en-US" sz="2400" dirty="0">
                <a:latin typeface="Courier" panose="02027200000000000000" pitchFamily="18" charset="0"/>
              </a:rPr>
              <a:t>= </a:t>
            </a:r>
            <a:r>
              <a:rPr lang="en-US" sz="2400" dirty="0" smtClean="0">
                <a:latin typeface="Courier" panose="02027200000000000000" pitchFamily="18" charset="0"/>
              </a:rPr>
              <a:t>'Now is the time</a:t>
            </a:r>
            <a:r>
              <a:rPr lang="en-US" sz="2400" dirty="0">
                <a:latin typeface="Courier" panose="02027200000000000000" pitchFamily="18" charset="0"/>
              </a:rPr>
              <a:t> </a:t>
            </a:r>
            <a:r>
              <a:rPr lang="en-US" sz="2400" dirty="0" smtClean="0">
                <a:latin typeface="Courier" panose="02027200000000000000" pitchFamily="18" charset="0"/>
              </a:rPr>
              <a:t>')</a:t>
            </a:r>
          </a:p>
          <a:p>
            <a:endParaRPr lang="en-US" sz="2400" dirty="0">
              <a:latin typeface="Courier" panose="02027200000000000000" pitchFamily="18" charset="0"/>
            </a:endParaRPr>
          </a:p>
          <a:p>
            <a:endParaRPr lang="en-US" sz="2400" dirty="0" smtClean="0">
              <a:latin typeface="Courier" panose="02027200000000000000" pitchFamily="18" charset="0"/>
            </a:endParaRPr>
          </a:p>
          <a:p>
            <a:r>
              <a:rPr lang="en-US" sz="2400" smtClean="0">
                <a:latin typeface="Courier" panose="02027200000000000000" pitchFamily="18" charset="0"/>
              </a:rPr>
              <a:t>mystuff.upper</a:t>
            </a:r>
            <a:r>
              <a:rPr lang="en-US" sz="2400" dirty="0" smtClean="0">
                <a:latin typeface="Courier" panose="02027200000000000000" pitchFamily="18" charset="0"/>
              </a:rPr>
              <a:t>()</a:t>
            </a:r>
          </a:p>
          <a:p>
            <a:endParaRPr lang="en-US" sz="2400" dirty="0">
              <a:latin typeface="Courier" panose="02027200000000000000" pitchFamily="18" charset="0"/>
            </a:endParaRPr>
          </a:p>
        </p:txBody>
      </p:sp>
    </p:spTree>
    <p:extLst>
      <p:ext uri="{BB962C8B-B14F-4D97-AF65-F5344CB8AC3E}">
        <p14:creationId xmlns:p14="http://schemas.microsoft.com/office/powerpoint/2010/main" val="527745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274638"/>
            <a:ext cx="8229600" cy="639762"/>
          </a:xfrm>
        </p:spPr>
        <p:txBody>
          <a:bodyPr>
            <a:noAutofit/>
          </a:bodyPr>
          <a:lstStyle/>
          <a:p>
            <a:r>
              <a:rPr lang="en-US" sz="3600" b="1" dirty="0"/>
              <a:t>When We Need More Characters</a:t>
            </a:r>
          </a:p>
        </p:txBody>
      </p:sp>
      <p:sp>
        <p:nvSpPr>
          <p:cNvPr id="210947" name="Rectangle 3"/>
          <p:cNvSpPr>
            <a:spLocks noChangeArrowheads="1"/>
          </p:cNvSpPr>
          <p:nvPr/>
        </p:nvSpPr>
        <p:spPr bwMode="auto">
          <a:xfrm>
            <a:off x="1066800" y="2057400"/>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CN" altLang="en-US" sz="2800">
                <a:ea typeface="SimSun" pitchFamily="2" charset="-122"/>
              </a:rPr>
              <a:t>简体字 </a:t>
            </a:r>
          </a:p>
        </p:txBody>
      </p:sp>
      <p:sp>
        <p:nvSpPr>
          <p:cNvPr id="210948" name="Text Box 4"/>
          <p:cNvSpPr txBox="1">
            <a:spLocks noChangeArrowheads="1"/>
          </p:cNvSpPr>
          <p:nvPr/>
        </p:nvSpPr>
        <p:spPr bwMode="auto">
          <a:xfrm>
            <a:off x="685800" y="12192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What about things like:</a:t>
            </a:r>
          </a:p>
        </p:txBody>
      </p:sp>
    </p:spTree>
    <p:extLst>
      <p:ext uri="{BB962C8B-B14F-4D97-AF65-F5344CB8AC3E}">
        <p14:creationId xmlns:p14="http://schemas.microsoft.com/office/powerpoint/2010/main" val="1734802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274638"/>
            <a:ext cx="8229600" cy="677862"/>
          </a:xfrm>
        </p:spPr>
        <p:txBody>
          <a:bodyPr>
            <a:normAutofit/>
          </a:bodyPr>
          <a:lstStyle/>
          <a:p>
            <a:r>
              <a:rPr lang="en-US" sz="3600" b="1" dirty="0"/>
              <a:t>When We Need More Characters</a:t>
            </a:r>
          </a:p>
        </p:txBody>
      </p:sp>
      <p:sp>
        <p:nvSpPr>
          <p:cNvPr id="212996" name="Rectangle 4"/>
          <p:cNvSpPr>
            <a:spLocks noChangeArrowheads="1"/>
          </p:cNvSpPr>
          <p:nvPr/>
        </p:nvSpPr>
        <p:spPr bwMode="auto">
          <a:xfrm>
            <a:off x="1066800" y="2057400"/>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CN" altLang="en-US" sz="2800" dirty="0">
                <a:ea typeface="SimSun" pitchFamily="2" charset="-122"/>
              </a:rPr>
              <a:t>简体字 </a:t>
            </a:r>
          </a:p>
        </p:txBody>
      </p:sp>
      <p:sp>
        <p:nvSpPr>
          <p:cNvPr id="212997" name="Text Box 5"/>
          <p:cNvSpPr txBox="1">
            <a:spLocks noChangeArrowheads="1"/>
          </p:cNvSpPr>
          <p:nvPr/>
        </p:nvSpPr>
        <p:spPr bwMode="auto">
          <a:xfrm>
            <a:off x="685800" y="12192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t>What about things like:</a:t>
            </a:r>
          </a:p>
        </p:txBody>
      </p:sp>
      <p:sp>
        <p:nvSpPr>
          <p:cNvPr id="212998" name="Text Box 6"/>
          <p:cNvSpPr txBox="1">
            <a:spLocks noChangeArrowheads="1"/>
          </p:cNvSpPr>
          <p:nvPr/>
        </p:nvSpPr>
        <p:spPr bwMode="auto">
          <a:xfrm>
            <a:off x="685800" y="3446840"/>
            <a:ext cx="792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t>Answer:  </a:t>
            </a:r>
            <a:r>
              <a:rPr lang="en-US" sz="2800" b="1" dirty="0" smtClean="0"/>
              <a:t>Unicode</a:t>
            </a:r>
            <a:endParaRPr lang="en-US" sz="2800" b="1" dirty="0"/>
          </a:p>
        </p:txBody>
      </p:sp>
      <p:sp>
        <p:nvSpPr>
          <p:cNvPr id="2" name="TextBox 1"/>
          <p:cNvSpPr txBox="1"/>
          <p:nvPr/>
        </p:nvSpPr>
        <p:spPr>
          <a:xfrm>
            <a:off x="1645920" y="4650377"/>
            <a:ext cx="6753497" cy="1215717"/>
          </a:xfrm>
          <a:prstGeom prst="rect">
            <a:avLst/>
          </a:prstGeom>
          <a:noFill/>
        </p:spPr>
        <p:txBody>
          <a:bodyPr wrap="square" rtlCol="0">
            <a:spAutoFit/>
          </a:bodyPr>
          <a:lstStyle/>
          <a:p>
            <a:pPr>
              <a:spcBef>
                <a:spcPct val="50000"/>
              </a:spcBef>
            </a:pPr>
            <a:r>
              <a:rPr lang="en-US" sz="2800" dirty="0"/>
              <a:t>A conversion applet:</a:t>
            </a:r>
          </a:p>
          <a:p>
            <a:pPr>
              <a:spcBef>
                <a:spcPct val="50000"/>
              </a:spcBef>
            </a:pPr>
            <a:r>
              <a:rPr lang="en-US" dirty="0">
                <a:hlinkClick r:id="rId3"/>
              </a:rPr>
              <a:t>http://www.pinyin.info/tools/converter/chars2uninumbers.html</a:t>
            </a:r>
            <a:r>
              <a:rPr lang="en-US" dirty="0"/>
              <a:t> </a:t>
            </a:r>
          </a:p>
          <a:p>
            <a:endParaRPr lang="en-US" dirty="0"/>
          </a:p>
        </p:txBody>
      </p:sp>
    </p:spTree>
    <p:extLst>
      <p:ext uri="{BB962C8B-B14F-4D97-AF65-F5344CB8AC3E}">
        <p14:creationId xmlns:p14="http://schemas.microsoft.com/office/powerpoint/2010/main" val="2508733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274638"/>
            <a:ext cx="8229600" cy="677862"/>
          </a:xfrm>
        </p:spPr>
        <p:txBody>
          <a:bodyPr>
            <a:normAutofit/>
          </a:bodyPr>
          <a:lstStyle/>
          <a:p>
            <a:r>
              <a:rPr lang="en-US" sz="3600" b="1" dirty="0" smtClean="0"/>
              <a:t>Unicode</a:t>
            </a:r>
            <a:endParaRPr lang="en-US" sz="3600" b="1" dirty="0"/>
          </a:p>
        </p:txBody>
      </p:sp>
      <p:sp>
        <p:nvSpPr>
          <p:cNvPr id="212998" name="Text Box 6"/>
          <p:cNvSpPr txBox="1">
            <a:spLocks noChangeArrowheads="1"/>
          </p:cNvSpPr>
          <p:nvPr/>
        </p:nvSpPr>
        <p:spPr bwMode="auto">
          <a:xfrm>
            <a:off x="685800" y="1069973"/>
            <a:ext cx="7924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t>Unicode lists 1,114,112 code points in the </a:t>
            </a:r>
            <a:r>
              <a:rPr lang="en-US" sz="2400" dirty="0" smtClean="0"/>
              <a:t>range:</a:t>
            </a:r>
          </a:p>
          <a:p>
            <a:pPr>
              <a:spcBef>
                <a:spcPct val="50000"/>
              </a:spcBef>
            </a:pPr>
            <a:r>
              <a:rPr lang="en-US" sz="2400" dirty="0" smtClean="0"/>
              <a:t>	 0</a:t>
            </a:r>
            <a:r>
              <a:rPr lang="en-US" sz="2400" baseline="-25000" dirty="0" smtClean="0"/>
              <a:t>16</a:t>
            </a:r>
            <a:r>
              <a:rPr lang="en-US" sz="2400" dirty="0" smtClean="0"/>
              <a:t> </a:t>
            </a:r>
            <a:r>
              <a:rPr lang="en-US" sz="2400" dirty="0"/>
              <a:t>to </a:t>
            </a:r>
            <a:r>
              <a:rPr lang="en-US" sz="2400" dirty="0" smtClean="0"/>
              <a:t>10FFFF</a:t>
            </a:r>
            <a:r>
              <a:rPr lang="en-US" sz="2400" baseline="-25000" dirty="0" smtClean="0"/>
              <a:t>16</a:t>
            </a:r>
          </a:p>
          <a:p>
            <a:pPr>
              <a:spcBef>
                <a:spcPct val="50000"/>
              </a:spcBef>
            </a:pPr>
            <a:r>
              <a:rPr lang="en-US" sz="2400" dirty="0" smtClean="0"/>
              <a:t>divided </a:t>
            </a:r>
            <a:r>
              <a:rPr lang="en-US" sz="2400" dirty="0"/>
              <a:t>into </a:t>
            </a:r>
            <a:r>
              <a:rPr lang="en-US" sz="2400" dirty="0" smtClean="0"/>
              <a:t>seventeen planes:</a:t>
            </a:r>
          </a:p>
          <a:p>
            <a:pPr marL="342900" indent="-342900">
              <a:spcBef>
                <a:spcPct val="50000"/>
              </a:spcBef>
              <a:buFont typeface="Arial" pitchFamily="34" charset="0"/>
              <a:buChar char="•"/>
            </a:pPr>
            <a:r>
              <a:rPr lang="en-US" sz="2400" dirty="0" smtClean="0"/>
              <a:t>the </a:t>
            </a:r>
            <a:r>
              <a:rPr lang="en-US" sz="2400" dirty="0"/>
              <a:t>basic multilingual plane, and </a:t>
            </a:r>
            <a:endParaRPr lang="en-US" sz="2400" dirty="0" smtClean="0"/>
          </a:p>
          <a:p>
            <a:pPr marL="342900" indent="-342900">
              <a:spcBef>
                <a:spcPct val="50000"/>
              </a:spcBef>
              <a:buFont typeface="Arial" pitchFamily="34" charset="0"/>
              <a:buChar char="•"/>
            </a:pPr>
            <a:r>
              <a:rPr lang="en-US" sz="2400" dirty="0" smtClean="0"/>
              <a:t>16 </a:t>
            </a:r>
            <a:r>
              <a:rPr lang="en-US" sz="2400" dirty="0"/>
              <a:t>supplementary planes), </a:t>
            </a:r>
            <a:endParaRPr lang="en-US" sz="2400" dirty="0" smtClean="0"/>
          </a:p>
          <a:p>
            <a:pPr>
              <a:spcBef>
                <a:spcPct val="50000"/>
              </a:spcBef>
            </a:pPr>
            <a:r>
              <a:rPr lang="en-US" sz="2400" dirty="0" smtClean="0"/>
              <a:t>each </a:t>
            </a:r>
            <a:r>
              <a:rPr lang="en-US" sz="2400" dirty="0"/>
              <a:t>with 65,536 (= 2</a:t>
            </a:r>
            <a:r>
              <a:rPr lang="en-US" sz="2400" baseline="30000" dirty="0"/>
              <a:t>16</a:t>
            </a:r>
            <a:r>
              <a:rPr lang="en-US" sz="2400" dirty="0"/>
              <a:t>) code points</a:t>
            </a:r>
            <a:r>
              <a:rPr lang="en-US" sz="2400" dirty="0" smtClean="0"/>
              <a:t>.</a:t>
            </a:r>
          </a:p>
          <a:p>
            <a:pPr>
              <a:spcBef>
                <a:spcPct val="50000"/>
              </a:spcBef>
            </a:pPr>
            <a:endParaRPr lang="en-US" sz="2400" dirty="0"/>
          </a:p>
          <a:p>
            <a:pPr>
              <a:spcBef>
                <a:spcPct val="50000"/>
              </a:spcBef>
            </a:pPr>
            <a:endParaRPr lang="en-US" sz="2400" dirty="0" smtClean="0"/>
          </a:p>
          <a:p>
            <a:pPr>
              <a:spcBef>
                <a:spcPct val="50000"/>
              </a:spcBef>
            </a:pPr>
            <a:r>
              <a:rPr lang="en-US" sz="2400" dirty="0" smtClean="0">
                <a:hlinkClick r:id="rId3"/>
              </a:rPr>
              <a:t>http</a:t>
            </a:r>
            <a:r>
              <a:rPr lang="en-US" sz="2400" dirty="0">
                <a:hlinkClick r:id="rId3"/>
              </a:rPr>
              <a:t>://www.unicode.org/charts/</a:t>
            </a:r>
            <a:r>
              <a:rPr lang="en-US" sz="2400" dirty="0"/>
              <a:t> </a:t>
            </a:r>
          </a:p>
        </p:txBody>
      </p:sp>
    </p:spTree>
    <p:extLst>
      <p:ext uri="{BB962C8B-B14F-4D97-AF65-F5344CB8AC3E}">
        <p14:creationId xmlns:p14="http://schemas.microsoft.com/office/powerpoint/2010/main" val="3535794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274638"/>
            <a:ext cx="8229600" cy="677862"/>
          </a:xfrm>
        </p:spPr>
        <p:txBody>
          <a:bodyPr>
            <a:normAutofit/>
          </a:bodyPr>
          <a:lstStyle/>
          <a:p>
            <a:r>
              <a:rPr lang="en-US" sz="3600" b="1" dirty="0" smtClean="0"/>
              <a:t>Unicode</a:t>
            </a:r>
            <a:endParaRPr lang="en-US" sz="3600" b="1" dirty="0"/>
          </a:p>
        </p:txBody>
      </p:sp>
      <p:sp>
        <p:nvSpPr>
          <p:cNvPr id="212998" name="Text Box 6"/>
          <p:cNvSpPr txBox="1">
            <a:spLocks noChangeArrowheads="1"/>
          </p:cNvSpPr>
          <p:nvPr/>
        </p:nvSpPr>
        <p:spPr bwMode="auto">
          <a:xfrm>
            <a:off x="685800" y="1211640"/>
            <a:ext cx="79248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smtClean="0"/>
              <a:t>There exist different ways of mapping  </a:t>
            </a:r>
            <a:r>
              <a:rPr lang="en-US" sz="2400" dirty="0"/>
              <a:t>those 1,114,112 </a:t>
            </a:r>
            <a:r>
              <a:rPr lang="en-US" sz="2400" dirty="0" smtClean="0"/>
              <a:t> code points to specific byte patterns.</a:t>
            </a:r>
          </a:p>
          <a:p>
            <a:pPr>
              <a:spcBef>
                <a:spcPct val="50000"/>
              </a:spcBef>
            </a:pPr>
            <a:endParaRPr lang="en-US" sz="2400" dirty="0" smtClean="0"/>
          </a:p>
          <a:p>
            <a:pPr>
              <a:spcBef>
                <a:spcPct val="50000"/>
              </a:spcBef>
            </a:pPr>
            <a:r>
              <a:rPr lang="en-US" sz="2400" dirty="0" smtClean="0"/>
              <a:t>In December, 2007 UTF-8 surpassed Ascii on the Web.</a:t>
            </a:r>
          </a:p>
          <a:p>
            <a:pPr>
              <a:spcBef>
                <a:spcPct val="50000"/>
              </a:spcBef>
            </a:pPr>
            <a:endParaRPr lang="en-US" sz="2400" dirty="0" smtClean="0"/>
          </a:p>
        </p:txBody>
      </p:sp>
      <p:sp>
        <p:nvSpPr>
          <p:cNvPr id="2" name="TextBox 1"/>
          <p:cNvSpPr txBox="1"/>
          <p:nvPr/>
        </p:nvSpPr>
        <p:spPr>
          <a:xfrm>
            <a:off x="796834" y="4467497"/>
            <a:ext cx="7602583" cy="830997"/>
          </a:xfrm>
          <a:prstGeom prst="rect">
            <a:avLst/>
          </a:prstGeom>
          <a:noFill/>
        </p:spPr>
        <p:txBody>
          <a:bodyPr wrap="square" rtlCol="0">
            <a:spAutoFit/>
          </a:bodyPr>
          <a:lstStyle/>
          <a:p>
            <a:r>
              <a:rPr lang="en-US" sz="2400" dirty="0" smtClean="0"/>
              <a:t>Watch </a:t>
            </a:r>
            <a:r>
              <a:rPr lang="en-US" sz="2400" dirty="0"/>
              <a:t>them stream by: </a:t>
            </a:r>
            <a:endParaRPr lang="en-US" sz="2400" dirty="0" smtClean="0"/>
          </a:p>
          <a:p>
            <a:r>
              <a:rPr lang="en-US" sz="2400" dirty="0"/>
              <a:t>	</a:t>
            </a:r>
            <a:r>
              <a:rPr lang="en-US" dirty="0" smtClean="0">
                <a:hlinkClick r:id="rId3"/>
              </a:rPr>
              <a:t>http</a:t>
            </a:r>
            <a:r>
              <a:rPr lang="en-US" dirty="0">
                <a:hlinkClick r:id="rId3"/>
              </a:rPr>
              <a:t>://</a:t>
            </a:r>
            <a:r>
              <a:rPr lang="en-US" dirty="0" smtClean="0">
                <a:hlinkClick r:id="rId3"/>
              </a:rPr>
              <a:t>www.babelstone.co.uk/Unicode/unicode.html</a:t>
            </a:r>
            <a:r>
              <a:rPr lang="en-US" dirty="0" smtClean="0"/>
              <a:t>  </a:t>
            </a:r>
            <a:endParaRPr lang="en-US" dirty="0"/>
          </a:p>
        </p:txBody>
      </p:sp>
    </p:spTree>
    <p:extLst>
      <p:ext uri="{BB962C8B-B14F-4D97-AF65-F5344CB8AC3E}">
        <p14:creationId xmlns:p14="http://schemas.microsoft.com/office/powerpoint/2010/main" val="29342622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Saving Space</a:t>
            </a:r>
            <a:endParaRPr lang="en-US" sz="3600" b="1" dirty="0"/>
          </a:p>
        </p:txBody>
      </p:sp>
      <p:sp>
        <p:nvSpPr>
          <p:cNvPr id="4" name="TextBox 3"/>
          <p:cNvSpPr txBox="1"/>
          <p:nvPr/>
        </p:nvSpPr>
        <p:spPr>
          <a:xfrm>
            <a:off x="669701" y="1262130"/>
            <a:ext cx="7920507" cy="1938992"/>
          </a:xfrm>
          <a:prstGeom prst="rect">
            <a:avLst/>
          </a:prstGeom>
          <a:noFill/>
        </p:spPr>
        <p:txBody>
          <a:bodyPr wrap="square" rtlCol="0">
            <a:spAutoFit/>
          </a:bodyPr>
          <a:lstStyle/>
          <a:p>
            <a:r>
              <a:rPr lang="en-US" sz="2400" dirty="0" smtClean="0"/>
              <a:t>Key idea:  Common things should be short.</a:t>
            </a:r>
          </a:p>
          <a:p>
            <a:endParaRPr lang="en-US" sz="2400" dirty="0"/>
          </a:p>
          <a:p>
            <a:r>
              <a:rPr lang="en-US" sz="2400" dirty="0" smtClean="0"/>
              <a:t>Natural languages evolve to do this.</a:t>
            </a:r>
          </a:p>
          <a:p>
            <a:endParaRPr lang="en-US" sz="2400" dirty="0"/>
          </a:p>
          <a:p>
            <a:r>
              <a:rPr lang="en-US" sz="2400" dirty="0" smtClean="0"/>
              <a:t>	Examples:</a:t>
            </a:r>
            <a:endParaRPr lang="en-US" sz="2400" dirty="0"/>
          </a:p>
        </p:txBody>
      </p:sp>
      <p:sp>
        <p:nvSpPr>
          <p:cNvPr id="3" name="TextBox 2"/>
          <p:cNvSpPr txBox="1"/>
          <p:nvPr/>
        </p:nvSpPr>
        <p:spPr>
          <a:xfrm>
            <a:off x="463639" y="6053070"/>
            <a:ext cx="7868992" cy="369332"/>
          </a:xfrm>
          <a:prstGeom prst="rect">
            <a:avLst/>
          </a:prstGeom>
          <a:noFill/>
        </p:spPr>
        <p:txBody>
          <a:bodyPr wrap="square" rtlCol="0">
            <a:spAutoFit/>
          </a:bodyPr>
          <a:lstStyle/>
          <a:p>
            <a:r>
              <a:rPr lang="en-US" dirty="0">
                <a:hlinkClick r:id="rId3"/>
              </a:rPr>
              <a:t>http://</a:t>
            </a:r>
            <a:r>
              <a:rPr lang="en-US" dirty="0" smtClean="0">
                <a:hlinkClick r:id="rId3"/>
              </a:rPr>
              <a:t>www.paulnoll.com/Books/Clear-English/English-3000-common-words.html</a:t>
            </a:r>
            <a:r>
              <a:rPr lang="en-US" dirty="0" smtClean="0"/>
              <a:t> </a:t>
            </a:r>
            <a:endParaRPr lang="en-US" dirty="0"/>
          </a:p>
        </p:txBody>
      </p:sp>
    </p:spTree>
    <p:extLst>
      <p:ext uri="{BB962C8B-B14F-4D97-AF65-F5344CB8AC3E}">
        <p14:creationId xmlns:p14="http://schemas.microsoft.com/office/powerpoint/2010/main" val="690328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914"/>
          </a:xfrm>
        </p:spPr>
        <p:txBody>
          <a:bodyPr>
            <a:normAutofit/>
          </a:bodyPr>
          <a:lstStyle/>
          <a:p>
            <a:r>
              <a:rPr lang="en-US" sz="3600" b="1" dirty="0" smtClean="0"/>
              <a:t>Digital vs Analog</a:t>
            </a:r>
            <a:endParaRPr lang="en-US" sz="3600" b="1" dirty="0"/>
          </a:p>
        </p:txBody>
      </p:sp>
      <p:sp>
        <p:nvSpPr>
          <p:cNvPr id="4" name="TextBox 3"/>
          <p:cNvSpPr txBox="1"/>
          <p:nvPr/>
        </p:nvSpPr>
        <p:spPr>
          <a:xfrm>
            <a:off x="515155" y="5950039"/>
            <a:ext cx="8023538" cy="461665"/>
          </a:xfrm>
          <a:prstGeom prst="rect">
            <a:avLst/>
          </a:prstGeom>
          <a:noFill/>
        </p:spPr>
        <p:txBody>
          <a:bodyPr wrap="square" rtlCol="0">
            <a:spAutoFit/>
          </a:bodyPr>
          <a:lstStyle/>
          <a:p>
            <a:r>
              <a:rPr lang="en-US" sz="2400" dirty="0" smtClean="0"/>
              <a:t>. </a:t>
            </a:r>
            <a:endParaRPr lang="en-US" sz="24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95" y="1437067"/>
            <a:ext cx="3810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7148" y="3976914"/>
            <a:ext cx="4457499" cy="230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1534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Saving Space</a:t>
            </a:r>
            <a:endParaRPr lang="en-US" sz="3600" b="1" dirty="0"/>
          </a:p>
        </p:txBody>
      </p:sp>
      <p:sp>
        <p:nvSpPr>
          <p:cNvPr id="4" name="TextBox 3"/>
          <p:cNvSpPr txBox="1"/>
          <p:nvPr/>
        </p:nvSpPr>
        <p:spPr>
          <a:xfrm>
            <a:off x="669701" y="1262130"/>
            <a:ext cx="7920507" cy="1938992"/>
          </a:xfrm>
          <a:prstGeom prst="rect">
            <a:avLst/>
          </a:prstGeom>
          <a:noFill/>
        </p:spPr>
        <p:txBody>
          <a:bodyPr wrap="square" rtlCol="0">
            <a:spAutoFit/>
          </a:bodyPr>
          <a:lstStyle/>
          <a:p>
            <a:r>
              <a:rPr lang="en-US" sz="2400" dirty="0" smtClean="0"/>
              <a:t>Key idea:  Common things should be short.</a:t>
            </a:r>
          </a:p>
          <a:p>
            <a:endParaRPr lang="en-US" sz="2400" dirty="0"/>
          </a:p>
          <a:p>
            <a:r>
              <a:rPr lang="en-US" sz="2400" dirty="0" smtClean="0"/>
              <a:t>Samuel Morse:</a:t>
            </a:r>
          </a:p>
          <a:p>
            <a:endParaRPr lang="en-US" sz="2400" dirty="0"/>
          </a:p>
          <a:p>
            <a:r>
              <a:rPr lang="en-US" sz="2400" dirty="0" smtClean="0"/>
              <a:t>	</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910" y="2540157"/>
            <a:ext cx="597217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77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Saving Space</a:t>
            </a:r>
            <a:endParaRPr lang="en-US" sz="3600" b="1" dirty="0"/>
          </a:p>
        </p:txBody>
      </p:sp>
      <p:sp>
        <p:nvSpPr>
          <p:cNvPr id="4" name="TextBox 3"/>
          <p:cNvSpPr txBox="1"/>
          <p:nvPr/>
        </p:nvSpPr>
        <p:spPr>
          <a:xfrm>
            <a:off x="669701" y="1262130"/>
            <a:ext cx="7920507" cy="1938992"/>
          </a:xfrm>
          <a:prstGeom prst="rect">
            <a:avLst/>
          </a:prstGeom>
          <a:noFill/>
        </p:spPr>
        <p:txBody>
          <a:bodyPr wrap="square" rtlCol="0">
            <a:spAutoFit/>
          </a:bodyPr>
          <a:lstStyle/>
          <a:p>
            <a:r>
              <a:rPr lang="en-US" sz="2400" dirty="0" smtClean="0"/>
              <a:t>Key idea:  Common things should be short.</a:t>
            </a:r>
          </a:p>
          <a:p>
            <a:endParaRPr lang="en-US" sz="2400" dirty="0"/>
          </a:p>
          <a:p>
            <a:r>
              <a:rPr lang="en-US" sz="2400" dirty="0" smtClean="0"/>
              <a:t>Huffman coding:</a:t>
            </a:r>
          </a:p>
          <a:p>
            <a:endParaRPr lang="en-US" sz="2400" dirty="0"/>
          </a:p>
          <a:p>
            <a:r>
              <a:rPr lang="en-US" sz="2400" dirty="0" smtClean="0"/>
              <a:t>	</a:t>
            </a:r>
            <a:endParaRPr lang="en-US" sz="2400" dirty="0"/>
          </a:p>
        </p:txBody>
      </p:sp>
      <p:pic>
        <p:nvPicPr>
          <p:cNvPr id="5" name="Picture 7" descr="17606_02_0029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361384" y="2460984"/>
            <a:ext cx="3947375" cy="3323418"/>
          </a:xfrm>
          <a:prstGeom prst="rect">
            <a:avLst/>
          </a:prstGeom>
        </p:spPr>
      </p:pic>
    </p:spTree>
    <p:extLst>
      <p:ext uri="{BB962C8B-B14F-4D97-AF65-F5344CB8AC3E}">
        <p14:creationId xmlns:p14="http://schemas.microsoft.com/office/powerpoint/2010/main" val="133164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Saving Space</a:t>
            </a:r>
            <a:endParaRPr lang="en-US" sz="3600" b="1" dirty="0"/>
          </a:p>
        </p:txBody>
      </p:sp>
      <p:sp>
        <p:nvSpPr>
          <p:cNvPr id="4" name="TextBox 3"/>
          <p:cNvSpPr txBox="1"/>
          <p:nvPr/>
        </p:nvSpPr>
        <p:spPr>
          <a:xfrm>
            <a:off x="669701" y="1120462"/>
            <a:ext cx="7920507" cy="1938992"/>
          </a:xfrm>
          <a:prstGeom prst="rect">
            <a:avLst/>
          </a:prstGeom>
          <a:noFill/>
        </p:spPr>
        <p:txBody>
          <a:bodyPr wrap="square" rtlCol="0">
            <a:spAutoFit/>
          </a:bodyPr>
          <a:lstStyle/>
          <a:p>
            <a:r>
              <a:rPr lang="en-US" sz="2400" dirty="0" smtClean="0"/>
              <a:t>Key idea:  Common things should be short.</a:t>
            </a:r>
          </a:p>
          <a:p>
            <a:endParaRPr lang="en-US" sz="2400" dirty="0"/>
          </a:p>
          <a:p>
            <a:r>
              <a:rPr lang="en-US" sz="2400" dirty="0" smtClean="0"/>
              <a:t>UTF-8 encoding of Unicode </a:t>
            </a:r>
          </a:p>
          <a:p>
            <a:endParaRPr lang="en-US" sz="2400" dirty="0"/>
          </a:p>
          <a:p>
            <a:r>
              <a:rPr lang="en-US" sz="2400" dirty="0" smtClean="0"/>
              <a:t>	</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994" y="2350726"/>
            <a:ext cx="7459214" cy="403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1500" y="6520084"/>
            <a:ext cx="8229600" cy="276999"/>
          </a:xfrm>
          <a:prstGeom prst="rect">
            <a:avLst/>
          </a:prstGeom>
          <a:noFill/>
        </p:spPr>
        <p:txBody>
          <a:bodyPr wrap="square" rtlCol="0">
            <a:spAutoFit/>
          </a:bodyPr>
          <a:lstStyle/>
          <a:p>
            <a:r>
              <a:rPr lang="en-US" sz="1200" dirty="0">
                <a:hlinkClick r:id="rId4"/>
              </a:rPr>
              <a:t>http://</a:t>
            </a:r>
            <a:r>
              <a:rPr lang="en-US" sz="1200" dirty="0" smtClean="0">
                <a:hlinkClick r:id="rId4"/>
              </a:rPr>
              <a:t>en.wikipedia.org/wiki/UTF-8</a:t>
            </a:r>
            <a:r>
              <a:rPr lang="en-US" sz="1200" dirty="0" smtClean="0"/>
              <a:t> </a:t>
            </a:r>
            <a:endParaRPr lang="en-US" sz="1200" dirty="0"/>
          </a:p>
        </p:txBody>
      </p:sp>
    </p:spTree>
    <p:extLst>
      <p:ext uri="{BB962C8B-B14F-4D97-AF65-F5344CB8AC3E}">
        <p14:creationId xmlns:p14="http://schemas.microsoft.com/office/powerpoint/2010/main" val="17835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6762"/>
          </a:xfrm>
        </p:spPr>
        <p:txBody>
          <a:bodyPr>
            <a:normAutofit/>
          </a:bodyPr>
          <a:lstStyle/>
          <a:p>
            <a:r>
              <a:rPr lang="en-US" sz="3600" b="1" dirty="0" smtClean="0"/>
              <a:t>But What Do Symbols Look Like?</a:t>
            </a:r>
            <a:endParaRPr lang="en-US" sz="3600" b="1" dirty="0"/>
          </a:p>
        </p:txBody>
      </p:sp>
      <p:sp>
        <p:nvSpPr>
          <p:cNvPr id="4" name="TextBox 3"/>
          <p:cNvSpPr txBox="1"/>
          <p:nvPr/>
        </p:nvSpPr>
        <p:spPr>
          <a:xfrm>
            <a:off x="660400" y="1346200"/>
            <a:ext cx="7607300" cy="369332"/>
          </a:xfrm>
          <a:prstGeom prst="rect">
            <a:avLst/>
          </a:prstGeom>
          <a:noFill/>
        </p:spPr>
        <p:txBody>
          <a:bodyPr wrap="square" rtlCol="0">
            <a:spAutoFit/>
          </a:bodyPr>
          <a:lstStyle/>
          <a:p>
            <a:r>
              <a:rPr lang="en-US" dirty="0"/>
              <a:t>Computers have revolutionized our world.</a:t>
            </a:r>
          </a:p>
        </p:txBody>
      </p:sp>
      <p:sp>
        <p:nvSpPr>
          <p:cNvPr id="5" name="TextBox 4"/>
          <p:cNvSpPr txBox="1"/>
          <p:nvPr/>
        </p:nvSpPr>
        <p:spPr>
          <a:xfrm>
            <a:off x="660400" y="1981200"/>
            <a:ext cx="7886700" cy="584775"/>
          </a:xfrm>
          <a:prstGeom prst="rect">
            <a:avLst/>
          </a:prstGeom>
          <a:noFill/>
        </p:spPr>
        <p:txBody>
          <a:bodyPr wrap="square" rtlCol="0">
            <a:spAutoFit/>
          </a:bodyPr>
          <a:lstStyle/>
          <a:p>
            <a:r>
              <a:rPr lang="en-US" sz="3200" dirty="0"/>
              <a:t>Computers have revolutionized our world.</a:t>
            </a:r>
          </a:p>
        </p:txBody>
      </p:sp>
      <p:sp>
        <p:nvSpPr>
          <p:cNvPr id="6" name="TextBox 5"/>
          <p:cNvSpPr txBox="1"/>
          <p:nvPr/>
        </p:nvSpPr>
        <p:spPr>
          <a:xfrm>
            <a:off x="762000" y="3022600"/>
            <a:ext cx="7137400" cy="369332"/>
          </a:xfrm>
          <a:prstGeom prst="rect">
            <a:avLst/>
          </a:prstGeom>
          <a:noFill/>
        </p:spPr>
        <p:txBody>
          <a:bodyPr wrap="square" rtlCol="0">
            <a:spAutoFit/>
          </a:bodyPr>
          <a:lstStyle/>
          <a:p>
            <a:r>
              <a:rPr lang="en-US" dirty="0">
                <a:latin typeface="13" pitchFamily="18" charset="0"/>
              </a:rPr>
              <a:t>Computers have revolutionized our world.</a:t>
            </a:r>
          </a:p>
        </p:txBody>
      </p:sp>
      <p:sp>
        <p:nvSpPr>
          <p:cNvPr id="7" name="TextBox 6"/>
          <p:cNvSpPr txBox="1"/>
          <p:nvPr/>
        </p:nvSpPr>
        <p:spPr>
          <a:xfrm>
            <a:off x="762000" y="3851245"/>
            <a:ext cx="7505700" cy="400110"/>
          </a:xfrm>
          <a:prstGeom prst="rect">
            <a:avLst/>
          </a:prstGeom>
          <a:noFill/>
        </p:spPr>
        <p:txBody>
          <a:bodyPr wrap="square" rtlCol="0">
            <a:spAutoFit/>
          </a:bodyPr>
          <a:lstStyle/>
          <a:p>
            <a:r>
              <a:rPr lang="en-US" sz="2000" dirty="0">
                <a:latin typeface="AngelasHand" pitchFamily="2" charset="0"/>
              </a:rPr>
              <a:t>Computers have revolutionized our world.</a:t>
            </a:r>
          </a:p>
        </p:txBody>
      </p:sp>
      <p:sp>
        <p:nvSpPr>
          <p:cNvPr id="8" name="TextBox 7"/>
          <p:cNvSpPr txBox="1"/>
          <p:nvPr/>
        </p:nvSpPr>
        <p:spPr>
          <a:xfrm>
            <a:off x="762000" y="4671367"/>
            <a:ext cx="6616700" cy="461665"/>
          </a:xfrm>
          <a:prstGeom prst="rect">
            <a:avLst/>
          </a:prstGeom>
          <a:noFill/>
        </p:spPr>
        <p:txBody>
          <a:bodyPr wrap="square" rtlCol="0">
            <a:spAutoFit/>
          </a:bodyPr>
          <a:lstStyle/>
          <a:p>
            <a:r>
              <a:rPr lang="en-US" sz="2400" dirty="0">
                <a:latin typeface="GlooGun" pitchFamily="2" charset="0"/>
              </a:rPr>
              <a:t>Computers have revolutionized our world.</a:t>
            </a:r>
          </a:p>
        </p:txBody>
      </p:sp>
    </p:spTree>
    <p:extLst>
      <p:ext uri="{BB962C8B-B14F-4D97-AF65-F5344CB8AC3E}">
        <p14:creationId xmlns:p14="http://schemas.microsoft.com/office/powerpoint/2010/main" val="2737422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The Basic Idea</a:t>
            </a:r>
            <a:endParaRPr lang="en-US" sz="3600" b="1" dirty="0"/>
          </a:p>
        </p:txBody>
      </p:sp>
      <p:sp>
        <p:nvSpPr>
          <p:cNvPr id="3" name="TextBox 2"/>
          <p:cNvSpPr txBox="1"/>
          <p:nvPr/>
        </p:nvSpPr>
        <p:spPr>
          <a:xfrm>
            <a:off x="1017431" y="1223494"/>
            <a:ext cx="7637172" cy="1815882"/>
          </a:xfrm>
          <a:prstGeom prst="rect">
            <a:avLst/>
          </a:prstGeom>
          <a:noFill/>
        </p:spPr>
        <p:txBody>
          <a:bodyPr wrap="square" rtlCol="0">
            <a:spAutoFit/>
          </a:bodyPr>
          <a:lstStyle/>
          <a:p>
            <a:r>
              <a:rPr lang="en-US" sz="2800" dirty="0" smtClean="0">
                <a:latin typeface="Courier" pitchFamily="18" charset="0"/>
              </a:rPr>
              <a:t>results = google(text, query)</a:t>
            </a:r>
          </a:p>
          <a:p>
            <a:endParaRPr lang="en-US" sz="2800" dirty="0" smtClean="0">
              <a:latin typeface="Courier" pitchFamily="18" charset="0"/>
            </a:endParaRPr>
          </a:p>
          <a:p>
            <a:endParaRPr lang="en-US" sz="2800" dirty="0" smtClean="0">
              <a:latin typeface="Courier" pitchFamily="18" charset="0"/>
            </a:endParaRPr>
          </a:p>
          <a:p>
            <a:endParaRPr lang="en-US" sz="2800" dirty="0">
              <a:latin typeface="Courier" pitchFamily="18" charset="0"/>
            </a:endParaRPr>
          </a:p>
        </p:txBody>
      </p:sp>
    </p:spTree>
    <p:extLst>
      <p:ext uri="{BB962C8B-B14F-4D97-AF65-F5344CB8AC3E}">
        <p14:creationId xmlns:p14="http://schemas.microsoft.com/office/powerpoint/2010/main" val="31212279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The Basic Idea</a:t>
            </a:r>
            <a:endParaRPr lang="en-US" sz="3600" b="1" dirty="0"/>
          </a:p>
        </p:txBody>
      </p:sp>
      <p:sp>
        <p:nvSpPr>
          <p:cNvPr id="3" name="TextBox 2"/>
          <p:cNvSpPr txBox="1"/>
          <p:nvPr/>
        </p:nvSpPr>
        <p:spPr>
          <a:xfrm>
            <a:off x="1017431" y="1223494"/>
            <a:ext cx="7637172" cy="4832092"/>
          </a:xfrm>
          <a:prstGeom prst="rect">
            <a:avLst/>
          </a:prstGeom>
          <a:noFill/>
        </p:spPr>
        <p:txBody>
          <a:bodyPr wrap="square" rtlCol="0">
            <a:spAutoFit/>
          </a:bodyPr>
          <a:lstStyle/>
          <a:p>
            <a:r>
              <a:rPr lang="en-US" sz="2800" dirty="0" smtClean="0">
                <a:latin typeface="Courier" pitchFamily="18" charset="0"/>
              </a:rPr>
              <a:t>results = google(text, query)</a:t>
            </a:r>
          </a:p>
          <a:p>
            <a:endParaRPr lang="en-US" sz="2800" dirty="0" smtClean="0">
              <a:latin typeface="Courier" pitchFamily="18" charset="0"/>
            </a:endParaRPr>
          </a:p>
          <a:p>
            <a:endParaRPr lang="en-US" sz="2800" dirty="0" smtClean="0">
              <a:latin typeface="Courier" pitchFamily="18" charset="0"/>
            </a:endParaRPr>
          </a:p>
          <a:p>
            <a:endParaRPr lang="en-US" sz="2800" dirty="0">
              <a:latin typeface="Courier" pitchFamily="18" charset="0"/>
            </a:endParaRPr>
          </a:p>
          <a:p>
            <a:r>
              <a:rPr lang="en-US" sz="2800" dirty="0" smtClean="0">
                <a:latin typeface="Courier" pitchFamily="18" charset="0"/>
              </a:rPr>
              <a:t>if word_count(text) &gt; 5000:</a:t>
            </a:r>
          </a:p>
          <a:p>
            <a:r>
              <a:rPr lang="en-US" sz="2800" dirty="0">
                <a:latin typeface="Courier" pitchFamily="18" charset="0"/>
              </a:rPr>
              <a:t> </a:t>
            </a:r>
            <a:r>
              <a:rPr lang="en-US" sz="2800" dirty="0" smtClean="0">
                <a:latin typeface="Courier" pitchFamily="18" charset="0"/>
              </a:rPr>
              <a:t>   return(“Done!!”)</a:t>
            </a:r>
          </a:p>
          <a:p>
            <a:r>
              <a:rPr lang="en-US" sz="2800" dirty="0" smtClean="0">
                <a:latin typeface="Courier" pitchFamily="18" charset="0"/>
              </a:rPr>
              <a:t>else:</a:t>
            </a:r>
          </a:p>
          <a:p>
            <a:r>
              <a:rPr lang="en-US" sz="2800" dirty="0">
                <a:latin typeface="Courier" pitchFamily="18" charset="0"/>
              </a:rPr>
              <a:t>	</a:t>
            </a:r>
            <a:r>
              <a:rPr lang="en-US" sz="2800" dirty="0" smtClean="0">
                <a:latin typeface="Courier" pitchFamily="18" charset="0"/>
              </a:rPr>
              <a:t>return(“No sleep </a:t>
            </a:r>
            <a:r>
              <a:rPr lang="en-US" sz="2800" smtClean="0">
                <a:latin typeface="Courier" pitchFamily="18" charset="0"/>
              </a:rPr>
              <a:t>yet.”)</a:t>
            </a:r>
            <a:endParaRPr lang="en-US" sz="2800" dirty="0" smtClean="0">
              <a:latin typeface="Courier" pitchFamily="18" charset="0"/>
            </a:endParaRPr>
          </a:p>
          <a:p>
            <a:endParaRPr lang="en-US" sz="2800" dirty="0" smtClean="0">
              <a:latin typeface="Courier" pitchFamily="18" charset="0"/>
            </a:endParaRPr>
          </a:p>
          <a:p>
            <a:endParaRPr lang="en-US" sz="2800" dirty="0" smtClean="0">
              <a:latin typeface="Courier" pitchFamily="18" charset="0"/>
            </a:endParaRPr>
          </a:p>
          <a:p>
            <a:endParaRPr lang="en-US" sz="2800" dirty="0">
              <a:latin typeface="Courier" pitchFamily="18" charset="0"/>
            </a:endParaRPr>
          </a:p>
        </p:txBody>
      </p:sp>
    </p:spTree>
    <p:extLst>
      <p:ext uri="{BB962C8B-B14F-4D97-AF65-F5344CB8AC3E}">
        <p14:creationId xmlns:p14="http://schemas.microsoft.com/office/powerpoint/2010/main" val="38007250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The Basic Idea</a:t>
            </a:r>
            <a:endParaRPr lang="en-US" sz="3600" b="1" dirty="0"/>
          </a:p>
        </p:txBody>
      </p:sp>
      <p:sp>
        <p:nvSpPr>
          <p:cNvPr id="4" name="Rounded Rectangle 3"/>
          <p:cNvSpPr/>
          <p:nvPr/>
        </p:nvSpPr>
        <p:spPr>
          <a:xfrm>
            <a:off x="888642" y="5808372"/>
            <a:ext cx="6890197" cy="862884"/>
          </a:xfrm>
          <a:prstGeom prst="roundRect">
            <a:avLst/>
          </a:prstGeom>
          <a:solidFill>
            <a:schemeClr val="accent1">
              <a:lumMod val="40000"/>
              <a:lumOff val="60000"/>
            </a:schemeClr>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7431" y="1223494"/>
            <a:ext cx="7637172" cy="5262979"/>
          </a:xfrm>
          <a:prstGeom prst="rect">
            <a:avLst/>
          </a:prstGeom>
          <a:noFill/>
        </p:spPr>
        <p:txBody>
          <a:bodyPr wrap="square" rtlCol="0">
            <a:spAutoFit/>
          </a:bodyPr>
          <a:lstStyle/>
          <a:p>
            <a:r>
              <a:rPr lang="en-US" sz="2800" dirty="0" smtClean="0">
                <a:latin typeface="Courier" pitchFamily="18" charset="0"/>
              </a:rPr>
              <a:t>results = google(text, query)</a:t>
            </a:r>
          </a:p>
          <a:p>
            <a:endParaRPr lang="en-US" sz="2800" dirty="0" smtClean="0">
              <a:latin typeface="Courier" pitchFamily="18" charset="0"/>
            </a:endParaRPr>
          </a:p>
          <a:p>
            <a:endParaRPr lang="en-US" sz="2800" dirty="0" smtClean="0">
              <a:latin typeface="Courier" pitchFamily="18" charset="0"/>
            </a:endParaRPr>
          </a:p>
          <a:p>
            <a:endParaRPr lang="en-US" sz="2800" dirty="0">
              <a:latin typeface="Courier" pitchFamily="18" charset="0"/>
            </a:endParaRPr>
          </a:p>
          <a:p>
            <a:r>
              <a:rPr lang="en-US" sz="2800" dirty="0" smtClean="0">
                <a:latin typeface="Courier" pitchFamily="18" charset="0"/>
              </a:rPr>
              <a:t>if word_count(text) &gt; 5000:</a:t>
            </a:r>
          </a:p>
          <a:p>
            <a:r>
              <a:rPr lang="en-US" sz="2800" dirty="0">
                <a:latin typeface="Courier" pitchFamily="18" charset="0"/>
              </a:rPr>
              <a:t> </a:t>
            </a:r>
            <a:r>
              <a:rPr lang="en-US" sz="2800" dirty="0" smtClean="0">
                <a:latin typeface="Courier" pitchFamily="18" charset="0"/>
              </a:rPr>
              <a:t>   return(“Done!!”)</a:t>
            </a:r>
          </a:p>
          <a:p>
            <a:r>
              <a:rPr lang="en-US" sz="2800" dirty="0" smtClean="0">
                <a:latin typeface="Courier" pitchFamily="18" charset="0"/>
              </a:rPr>
              <a:t>else:</a:t>
            </a:r>
          </a:p>
          <a:p>
            <a:r>
              <a:rPr lang="en-US" sz="2800" dirty="0">
                <a:latin typeface="Courier" pitchFamily="18" charset="0"/>
              </a:rPr>
              <a:t>	</a:t>
            </a:r>
            <a:r>
              <a:rPr lang="en-US" sz="2800" dirty="0" smtClean="0">
                <a:latin typeface="Courier" pitchFamily="18" charset="0"/>
              </a:rPr>
              <a:t>return(“No sleep yet.”</a:t>
            </a:r>
          </a:p>
          <a:p>
            <a:endParaRPr lang="en-US" sz="2800" dirty="0" smtClean="0">
              <a:latin typeface="Courier" pitchFamily="18" charset="0"/>
            </a:endParaRPr>
          </a:p>
          <a:p>
            <a:endParaRPr lang="en-US" sz="2800" dirty="0" smtClean="0">
              <a:latin typeface="Courier" pitchFamily="18" charset="0"/>
            </a:endParaRPr>
          </a:p>
          <a:p>
            <a:endParaRPr lang="en-US" sz="2800" dirty="0">
              <a:latin typeface="Courier" pitchFamily="18" charset="0"/>
            </a:endParaRPr>
          </a:p>
          <a:p>
            <a:r>
              <a:rPr lang="en-US" sz="2800" dirty="0">
                <a:latin typeface="Courier" pitchFamily="18" charset="0"/>
              </a:rPr>
              <a:t>display = render(text, font</a:t>
            </a:r>
            <a:r>
              <a:rPr lang="en-US" sz="2800" dirty="0" smtClean="0">
                <a:latin typeface="Courier" pitchFamily="18" charset="0"/>
              </a:rPr>
              <a:t>)</a:t>
            </a:r>
            <a:endParaRPr lang="en-US" sz="2800" dirty="0">
              <a:latin typeface="Courier" pitchFamily="18" charset="0"/>
            </a:endParaRPr>
          </a:p>
        </p:txBody>
      </p:sp>
    </p:spTree>
    <p:extLst>
      <p:ext uri="{BB962C8B-B14F-4D97-AF65-F5344CB8AC3E}">
        <p14:creationId xmlns:p14="http://schemas.microsoft.com/office/powerpoint/2010/main" val="38007250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Pixel Based Fonts</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155" y="1061568"/>
            <a:ext cx="44481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0992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Pixel Based Fonts</a:t>
            </a:r>
            <a:endParaRPr lang="en-US" sz="3600"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448" y="1330817"/>
            <a:ext cx="4516192" cy="451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8883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462"/>
          </a:xfrm>
        </p:spPr>
        <p:txBody>
          <a:bodyPr>
            <a:normAutofit/>
          </a:bodyPr>
          <a:lstStyle/>
          <a:p>
            <a:r>
              <a:rPr lang="en-US" sz="3600" b="1" dirty="0" smtClean="0"/>
              <a:t>TrueType Fonts</a:t>
            </a:r>
            <a:endParaRPr lang="en-US" sz="3600" b="1" dirty="0"/>
          </a:p>
        </p:txBody>
      </p:sp>
      <p:sp>
        <p:nvSpPr>
          <p:cNvPr id="3" name="TextBox 2"/>
          <p:cNvSpPr txBox="1"/>
          <p:nvPr/>
        </p:nvSpPr>
        <p:spPr>
          <a:xfrm>
            <a:off x="469900" y="1485900"/>
            <a:ext cx="8153400" cy="461665"/>
          </a:xfrm>
          <a:prstGeom prst="rect">
            <a:avLst/>
          </a:prstGeom>
          <a:noFill/>
        </p:spPr>
        <p:txBody>
          <a:bodyPr wrap="square" rtlCol="0">
            <a:spAutoFit/>
          </a:bodyPr>
          <a:lstStyle/>
          <a:p>
            <a:r>
              <a:rPr lang="en-US" sz="2400" dirty="0" smtClean="0"/>
              <a:t>Each symbol is represented as a set of lines and B</a:t>
            </a:r>
            <a:r>
              <a:rPr lang="en-US" sz="2400" dirty="0" smtClean="0">
                <a:latin typeface="Calibri"/>
                <a:cs typeface="Calibri"/>
              </a:rPr>
              <a:t>é</a:t>
            </a:r>
            <a:r>
              <a:rPr lang="en-US" sz="2400" dirty="0" smtClean="0"/>
              <a:t>zier curves:</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2209800"/>
            <a:ext cx="1955800"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9900" y="4597400"/>
            <a:ext cx="7912100" cy="1569660"/>
          </a:xfrm>
          <a:prstGeom prst="rect">
            <a:avLst/>
          </a:prstGeom>
          <a:noFill/>
        </p:spPr>
        <p:txBody>
          <a:bodyPr wrap="square" rtlCol="0">
            <a:spAutoFit/>
          </a:bodyPr>
          <a:lstStyle/>
          <a:p>
            <a:r>
              <a:rPr lang="en-US" sz="2400" dirty="0" smtClean="0"/>
              <a:t>Then code associated with each display device turns the description into pixels or rasters as necessary.</a:t>
            </a:r>
          </a:p>
          <a:p>
            <a:endParaRPr lang="en-US" sz="2400" dirty="0"/>
          </a:p>
          <a:p>
            <a:r>
              <a:rPr lang="en-US" sz="2400" dirty="0" smtClean="0"/>
              <a:t>So a font is just another file of bits.</a:t>
            </a:r>
            <a:endParaRPr lang="en-US" sz="2400" dirty="0"/>
          </a:p>
        </p:txBody>
      </p:sp>
    </p:spTree>
    <p:extLst>
      <p:ext uri="{BB962C8B-B14F-4D97-AF65-F5344CB8AC3E}">
        <p14:creationId xmlns:p14="http://schemas.microsoft.com/office/powerpoint/2010/main" val="3005258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Standards</a:t>
            </a:r>
            <a:endParaRPr lang="en-US" sz="3600" b="1" dirty="0"/>
          </a:p>
        </p:txBody>
      </p:sp>
      <p:sp>
        <p:nvSpPr>
          <p:cNvPr id="3" name="Content Placeholder 2"/>
          <p:cNvSpPr>
            <a:spLocks noGrp="1"/>
          </p:cNvSpPr>
          <p:nvPr>
            <p:ph idx="1"/>
          </p:nvPr>
        </p:nvSpPr>
        <p:spPr/>
        <p:txBody>
          <a:bodyPr>
            <a:normAutofit/>
          </a:bodyPr>
          <a:lstStyle/>
          <a:p>
            <a:r>
              <a:rPr lang="en-US" sz="2400" dirty="0" smtClean="0"/>
              <a:t>A very old idea.</a:t>
            </a:r>
          </a:p>
          <a:p>
            <a:endParaRPr lang="en-US" sz="2400" dirty="0"/>
          </a:p>
          <a:p>
            <a:r>
              <a:rPr lang="en-US" sz="2400" dirty="0" smtClean="0"/>
              <a:t>Sometimes there aren’t any.</a:t>
            </a:r>
          </a:p>
          <a:p>
            <a:endParaRPr lang="en-US" sz="2400" dirty="0"/>
          </a:p>
          <a:p>
            <a:r>
              <a:rPr lang="en-US" sz="2400" dirty="0" smtClean="0"/>
              <a:t>But they’re very common.</a:t>
            </a:r>
          </a:p>
          <a:p>
            <a:endParaRPr lang="en-US" sz="2400" dirty="0"/>
          </a:p>
          <a:p>
            <a:r>
              <a:rPr lang="en-US" sz="2400" dirty="0" smtClean="0"/>
              <a:t>And there’s a general trend in the direction of standards.</a:t>
            </a:r>
            <a:endParaRPr lang="en-US" sz="2400" dirty="0"/>
          </a:p>
        </p:txBody>
      </p:sp>
    </p:spTree>
    <p:extLst>
      <p:ext uri="{BB962C8B-B14F-4D97-AF65-F5344CB8AC3E}">
        <p14:creationId xmlns:p14="http://schemas.microsoft.com/office/powerpoint/2010/main" val="1126906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2641"/>
          </a:xfrm>
        </p:spPr>
        <p:txBody>
          <a:bodyPr>
            <a:normAutofit/>
          </a:bodyPr>
          <a:lstStyle/>
          <a:p>
            <a:r>
              <a:rPr lang="en-US" sz="3600" b="1" dirty="0" smtClean="0"/>
              <a:t>The First Part of the Arial TrueType Font File</a:t>
            </a:r>
            <a:endParaRPr lang="en-US" sz="3600" b="1" dirty="0"/>
          </a:p>
        </p:txBody>
      </p:sp>
      <p:sp>
        <p:nvSpPr>
          <p:cNvPr id="3" name="TextBox 2"/>
          <p:cNvSpPr txBox="1"/>
          <p:nvPr/>
        </p:nvSpPr>
        <p:spPr>
          <a:xfrm>
            <a:off x="437881" y="1107583"/>
            <a:ext cx="8371267" cy="5509200"/>
          </a:xfrm>
          <a:prstGeom prst="rect">
            <a:avLst/>
          </a:prstGeom>
          <a:noFill/>
        </p:spPr>
        <p:txBody>
          <a:bodyPr wrap="square" rtlCol="0">
            <a:spAutoFit/>
          </a:bodyPr>
          <a:lstStyle/>
          <a:p>
            <a:r>
              <a:rPr lang="pt-BR" sz="1600" dirty="0"/>
              <a:t>???????pDSIG$=ùç?Œ??|GDEF^#]r?u???¦GSUBÕðÝÌ?uÀ??	ªJSTFm*i?l???LTSH€eú&lt;??x??ŽOS/2ß2k??ø???VPCLTý{&gt;C?tà???6VDMXP’jõ??#??”cmapç@j:??ÑÄ??jcvt –*Òv??ú ??0fpgmÌyYš??é0??ngasp??	?tÐ???glyf÷ì?ü?çbhdmx¾»Ã—??4œ??(headÎ˜&amp;’??|???6hhea3ÿ??´???$hmtx4X@??P??(kern7a96?`??`locaai2??Ð??,maxp</a:t>
            </a:r>
            <a:br>
              <a:rPr lang="pt-BR" sz="1600" dirty="0"/>
            </a:br>
            <a:r>
              <a:rPr lang="pt-BR" sz="1600" dirty="0"/>
              <a:t>G¨??Ø??? nameÀòe;?À??</a:t>
            </a:r>
          </a:p>
          <a:p>
            <a:r>
              <a:rPr lang="en-US" sz="1600" dirty="0"/>
              <a:t>posté×~?2Ð??AÿprepRþÄé??ï ??</a:t>
            </a:r>
          </a:p>
          <a:p>
            <a:r>
              <a:rPr lang="en-US" sz="1600" dirty="0"/>
              <a:t>ÿ??????æèºê_&lt;õ?????¢ã'*????¹Õ´öú¯ýg????	????????? &gt;þN?C?ú¯þ&amp;????????????????Š???Š????v? ???/?V??</a:t>
            </a:r>
          </a:p>
          <a:p>
            <a:r>
              <a:rPr lang="en-US" sz="1600" dirty="0"/>
              <a:t>ÿ???ˆ???š3??š3??Ñ?f</a:t>
            </a:r>
            <a:br>
              <a:rPr lang="en-US" sz="1600" dirty="0"/>
            </a:br>
            <a:r>
              <a:rPr lang="en-US" sz="1600" dirty="0"/>
              <a:t>??z‡€??????????Mono?@? ÿüÓþQ3 &gt;²@?ÿÿÿ??????????9??9??9?°×?^s?s?I ?wV?X‡?Zª?|ª?|?@¬?r9?ªª?A9?º9??s?Us?ßs?&lt;s?Vs?s?Us?Ms?as?Ss?U9?¹9?ª¬?p¬?r¬?ps?Z?oVÿýV?–Ç?fÇ?žV?¢ã?¨9?mÇ?¤9?¿??7V?–s?–ª?˜Ç?œ9?cV?ž9?XÇ?¡V?\ã?0Ç?¡V?	 ?V?	V?ã?)9?‹9??9?'Á?6sÿáª?Ys?Js?†??Ps?Fs?K9?s?Bs?‡Ç?ˆÇÿ¢??ˆÇ?ƒª?‡s?‡s?Ds?‡s?Hª?…???9?$s?ƒ??Ç?????!??(¬?9?¼¬?/¬?WVÿýVÿýÇ?hV?¢Ç?œ9?cÇ?¡s?Js?Js?Js?Js?Js?J??Ps?Ks?Ks?Ks?K9?½9?#9ÿå9?	s?‡s?Ds?Ds?Ds?Ds?Ds?ƒs?ƒs?ƒs?ƒs?I3?€s?ks?s?QÍ?mL?ã?™å?å???áª?Þª?=d?N??9?S´?šd?Nd?Md?Msÿýœ? ô?8´?z–?¡d??1??ö?/ì?-%? ?Dã?ã?žª?è¬?rd?Ts?.d?3å?s?†s?Œ??ïVÿýVÿý9?c?? ?Rsÿü</a:t>
            </a:r>
          </a:p>
        </p:txBody>
      </p:sp>
    </p:spTree>
    <p:extLst>
      <p:ext uri="{BB962C8B-B14F-4D97-AF65-F5344CB8AC3E}">
        <p14:creationId xmlns:p14="http://schemas.microsoft.com/office/powerpoint/2010/main" val="2446915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1300"/>
            <a:ext cx="8229600" cy="715962"/>
          </a:xfrm>
        </p:spPr>
        <p:txBody>
          <a:bodyPr>
            <a:normAutofit/>
          </a:bodyPr>
          <a:lstStyle/>
          <a:p>
            <a:r>
              <a:rPr lang="en-US" sz="3600" b="1" dirty="0" smtClean="0">
                <a:cs typeface="Arial" pitchFamily="34" charset="0"/>
              </a:rPr>
              <a:t>It’s Just About Using the Bits</a:t>
            </a:r>
            <a:endParaRPr lang="en-US" sz="3600" b="1" dirty="0">
              <a:cs typeface="Arial" pitchFamily="34" charset="0"/>
            </a:endParaRPr>
          </a:p>
        </p:txBody>
      </p:sp>
      <p:sp>
        <p:nvSpPr>
          <p:cNvPr id="5" name="TextBox 4"/>
          <p:cNvSpPr txBox="1"/>
          <p:nvPr/>
        </p:nvSpPr>
        <p:spPr>
          <a:xfrm>
            <a:off x="381000" y="1676400"/>
            <a:ext cx="7924800" cy="1015663"/>
          </a:xfrm>
          <a:prstGeom prst="rect">
            <a:avLst/>
          </a:prstGeom>
          <a:noFill/>
        </p:spPr>
        <p:txBody>
          <a:bodyPr wrap="square" rtlCol="0">
            <a:spAutoFit/>
          </a:bodyPr>
          <a:lstStyle/>
          <a:p>
            <a:r>
              <a:rPr lang="en-US" sz="2400" dirty="0" smtClean="0"/>
              <a:t>What is this?</a:t>
            </a:r>
          </a:p>
          <a:p>
            <a:endParaRPr lang="en-US" dirty="0"/>
          </a:p>
          <a:p>
            <a:r>
              <a:rPr lang="en-US" dirty="0" smtClean="0"/>
              <a:t>	</a:t>
            </a:r>
            <a:r>
              <a:rPr lang="en-US" dirty="0" smtClean="0">
                <a:hlinkClick r:id="rId3"/>
              </a:rPr>
              <a:t>http://www.cs.utexas.edu/~ear/cs302/Encoding.doc</a:t>
            </a:r>
            <a:r>
              <a:rPr lang="en-US" dirty="0" smtClean="0"/>
              <a:t>  </a:t>
            </a:r>
            <a:endParaRPr lang="en-US" dirty="0"/>
          </a:p>
        </p:txBody>
      </p:sp>
    </p:spTree>
    <p:extLst>
      <p:ext uri="{BB962C8B-B14F-4D97-AF65-F5344CB8AC3E}">
        <p14:creationId xmlns:p14="http://schemas.microsoft.com/office/powerpoint/2010/main" val="27439838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1300"/>
            <a:ext cx="8229600" cy="715962"/>
          </a:xfrm>
        </p:spPr>
        <p:txBody>
          <a:bodyPr>
            <a:normAutofit/>
          </a:bodyPr>
          <a:lstStyle/>
          <a:p>
            <a:r>
              <a:rPr lang="en-US" sz="3600" b="1" dirty="0" smtClean="0">
                <a:cs typeface="Arial" pitchFamily="34" charset="0"/>
              </a:rPr>
              <a:t>It’s Just About Using the Bits</a:t>
            </a:r>
            <a:endParaRPr lang="en-US" sz="3600" b="1" dirty="0">
              <a:cs typeface="Arial" pitchFamily="34" charset="0"/>
            </a:endParaRPr>
          </a:p>
        </p:txBody>
      </p:sp>
      <p:sp>
        <p:nvSpPr>
          <p:cNvPr id="5" name="TextBox 4"/>
          <p:cNvSpPr txBox="1"/>
          <p:nvPr/>
        </p:nvSpPr>
        <p:spPr>
          <a:xfrm>
            <a:off x="381000" y="1676400"/>
            <a:ext cx="7924800" cy="1015663"/>
          </a:xfrm>
          <a:prstGeom prst="rect">
            <a:avLst/>
          </a:prstGeom>
          <a:noFill/>
        </p:spPr>
        <p:txBody>
          <a:bodyPr wrap="square" rtlCol="0">
            <a:spAutoFit/>
          </a:bodyPr>
          <a:lstStyle/>
          <a:p>
            <a:r>
              <a:rPr lang="en-US" sz="2400" dirty="0" smtClean="0"/>
              <a:t>What is this?</a:t>
            </a:r>
          </a:p>
          <a:p>
            <a:endParaRPr lang="en-US" dirty="0"/>
          </a:p>
          <a:p>
            <a:r>
              <a:rPr lang="en-US" dirty="0" smtClean="0"/>
              <a:t>	</a:t>
            </a:r>
            <a:r>
              <a:rPr lang="en-US" dirty="0" smtClean="0">
                <a:hlinkClick r:id="rId3"/>
              </a:rPr>
              <a:t>http://www.cs.utexas.edu/~ear/cs302/Encoding.doc</a:t>
            </a:r>
            <a:r>
              <a:rPr lang="en-US" dirty="0" smtClean="0"/>
              <a:t>  </a:t>
            </a:r>
            <a:endParaRPr lang="en-US" dirty="0"/>
          </a:p>
        </p:txBody>
      </p:sp>
      <p:sp>
        <p:nvSpPr>
          <p:cNvPr id="4" name="TextBox 3"/>
          <p:cNvSpPr txBox="1"/>
          <p:nvPr/>
        </p:nvSpPr>
        <p:spPr>
          <a:xfrm>
            <a:off x="381000" y="3505200"/>
            <a:ext cx="7924800" cy="1015663"/>
          </a:xfrm>
          <a:prstGeom prst="rect">
            <a:avLst/>
          </a:prstGeom>
          <a:noFill/>
        </p:spPr>
        <p:txBody>
          <a:bodyPr wrap="square" rtlCol="0">
            <a:spAutoFit/>
          </a:bodyPr>
          <a:lstStyle/>
          <a:p>
            <a:r>
              <a:rPr lang="en-US" sz="2400" dirty="0" smtClean="0"/>
              <a:t>Answer:</a:t>
            </a:r>
          </a:p>
          <a:p>
            <a:endParaRPr lang="en-US" dirty="0"/>
          </a:p>
          <a:p>
            <a:r>
              <a:rPr lang="en-US" dirty="0"/>
              <a:t>	</a:t>
            </a:r>
            <a:r>
              <a:rPr lang="en-US" dirty="0">
                <a:hlinkClick r:id="rId4"/>
              </a:rPr>
              <a:t>http://</a:t>
            </a:r>
            <a:r>
              <a:rPr lang="en-US" dirty="0" smtClean="0">
                <a:hlinkClick r:id="rId4"/>
              </a:rPr>
              <a:t>www.cs.cmu.edu/afs/cs/usr/wing/www/publications/Wing06.pdf</a:t>
            </a:r>
            <a:r>
              <a:rPr lang="en-US" dirty="0" smtClean="0"/>
              <a:t> </a:t>
            </a:r>
            <a:endParaRPr lang="en-US" dirty="0"/>
          </a:p>
        </p:txBody>
      </p:sp>
    </p:spTree>
    <p:extLst>
      <p:ext uri="{BB962C8B-B14F-4D97-AF65-F5344CB8AC3E}">
        <p14:creationId xmlns:p14="http://schemas.microsoft.com/office/powerpoint/2010/main" val="5189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1300"/>
            <a:ext cx="8229600" cy="715962"/>
          </a:xfrm>
        </p:spPr>
        <p:txBody>
          <a:bodyPr>
            <a:normAutofit/>
          </a:bodyPr>
          <a:lstStyle/>
          <a:p>
            <a:r>
              <a:rPr lang="en-US" sz="3600" b="1" dirty="0" smtClean="0">
                <a:cs typeface="Arial" pitchFamily="34" charset="0"/>
              </a:rPr>
              <a:t>It’s Just About Using the Bits</a:t>
            </a:r>
            <a:endParaRPr lang="en-US" sz="3600" b="1" dirty="0">
              <a:cs typeface="Arial" pitchFamily="34" charset="0"/>
            </a:endParaRPr>
          </a:p>
        </p:txBody>
      </p:sp>
      <p:sp>
        <p:nvSpPr>
          <p:cNvPr id="5" name="TextBox 4"/>
          <p:cNvSpPr txBox="1"/>
          <p:nvPr/>
        </p:nvSpPr>
        <p:spPr>
          <a:xfrm>
            <a:off x="381000" y="1676400"/>
            <a:ext cx="7924800" cy="1015663"/>
          </a:xfrm>
          <a:prstGeom prst="rect">
            <a:avLst/>
          </a:prstGeom>
          <a:noFill/>
        </p:spPr>
        <p:txBody>
          <a:bodyPr wrap="square" rtlCol="0">
            <a:spAutoFit/>
          </a:bodyPr>
          <a:lstStyle/>
          <a:p>
            <a:r>
              <a:rPr lang="en-US" sz="2400" dirty="0" smtClean="0"/>
              <a:t>What is this?</a:t>
            </a:r>
          </a:p>
          <a:p>
            <a:endParaRPr lang="en-US" dirty="0"/>
          </a:p>
          <a:p>
            <a:r>
              <a:rPr lang="en-US" dirty="0" smtClean="0"/>
              <a:t>	</a:t>
            </a:r>
            <a:r>
              <a:rPr lang="en-US" dirty="0" smtClean="0">
                <a:hlinkClick r:id="rId3"/>
              </a:rPr>
              <a:t>http://www.cs.utexas.edu/~ear/cs302/Encoding.doc</a:t>
            </a:r>
            <a:r>
              <a:rPr lang="en-US" dirty="0" smtClean="0"/>
              <a:t>  </a:t>
            </a:r>
            <a:endParaRPr lang="en-US" dirty="0"/>
          </a:p>
        </p:txBody>
      </p:sp>
      <p:sp>
        <p:nvSpPr>
          <p:cNvPr id="4" name="TextBox 3"/>
          <p:cNvSpPr txBox="1"/>
          <p:nvPr/>
        </p:nvSpPr>
        <p:spPr>
          <a:xfrm>
            <a:off x="381000" y="3505200"/>
            <a:ext cx="7924800" cy="1015663"/>
          </a:xfrm>
          <a:prstGeom prst="rect">
            <a:avLst/>
          </a:prstGeom>
          <a:noFill/>
        </p:spPr>
        <p:txBody>
          <a:bodyPr wrap="square" rtlCol="0">
            <a:spAutoFit/>
          </a:bodyPr>
          <a:lstStyle/>
          <a:p>
            <a:r>
              <a:rPr lang="en-US" sz="2400" dirty="0" smtClean="0"/>
              <a:t>Answer:</a:t>
            </a:r>
          </a:p>
          <a:p>
            <a:endParaRPr lang="en-US" dirty="0"/>
          </a:p>
          <a:p>
            <a:r>
              <a:rPr lang="en-US" dirty="0"/>
              <a:t>	</a:t>
            </a:r>
            <a:r>
              <a:rPr lang="en-US" dirty="0">
                <a:hlinkClick r:id="rId4"/>
              </a:rPr>
              <a:t>http://</a:t>
            </a:r>
            <a:r>
              <a:rPr lang="en-US" dirty="0" smtClean="0">
                <a:hlinkClick r:id="rId4"/>
              </a:rPr>
              <a:t>www.cs.cmu.edu/afs/cs/usr/wing/www/publications/Wing06.pdf</a:t>
            </a:r>
            <a:r>
              <a:rPr lang="en-US" dirty="0" smtClean="0"/>
              <a:t> </a:t>
            </a:r>
            <a:endParaRPr lang="en-US" dirty="0"/>
          </a:p>
        </p:txBody>
      </p:sp>
      <p:sp>
        <p:nvSpPr>
          <p:cNvPr id="6" name="TextBox 5"/>
          <p:cNvSpPr txBox="1"/>
          <p:nvPr/>
        </p:nvSpPr>
        <p:spPr>
          <a:xfrm>
            <a:off x="381000" y="5105400"/>
            <a:ext cx="7924800" cy="1107996"/>
          </a:xfrm>
          <a:prstGeom prst="rect">
            <a:avLst/>
          </a:prstGeom>
          <a:noFill/>
        </p:spPr>
        <p:txBody>
          <a:bodyPr wrap="square" rtlCol="0">
            <a:spAutoFit/>
          </a:bodyPr>
          <a:lstStyle/>
          <a:p>
            <a:r>
              <a:rPr lang="en-US" sz="2400" dirty="0" smtClean="0"/>
              <a:t>Because:</a:t>
            </a:r>
          </a:p>
          <a:p>
            <a:endParaRPr lang="en-US" dirty="0"/>
          </a:p>
          <a:p>
            <a:r>
              <a:rPr lang="en-US" dirty="0"/>
              <a:t>	</a:t>
            </a:r>
            <a:r>
              <a:rPr lang="en-US" sz="2400" dirty="0" smtClean="0"/>
              <a:t>PDF is a standard.</a:t>
            </a:r>
            <a:endParaRPr lang="en-US" sz="2400" dirty="0"/>
          </a:p>
        </p:txBody>
      </p:sp>
    </p:spTree>
    <p:extLst>
      <p:ext uri="{BB962C8B-B14F-4D97-AF65-F5344CB8AC3E}">
        <p14:creationId xmlns:p14="http://schemas.microsoft.com/office/powerpoint/2010/main" val="51898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Images</a:t>
            </a:r>
            <a:endParaRPr lang="en-US" sz="3600" b="1" dirty="0"/>
          </a:p>
        </p:txBody>
      </p:sp>
      <p:sp>
        <p:nvSpPr>
          <p:cNvPr id="3" name="Content Placeholder 2"/>
          <p:cNvSpPr>
            <a:spLocks noGrp="1"/>
          </p:cNvSpPr>
          <p:nvPr>
            <p:ph idx="1"/>
          </p:nvPr>
        </p:nvSpPr>
        <p:spPr/>
        <p:txBody>
          <a:bodyPr/>
          <a:lstStyle/>
          <a:p>
            <a:r>
              <a:rPr lang="en-US" dirty="0" smtClean="0"/>
              <a:t>Vector graphics</a:t>
            </a:r>
          </a:p>
          <a:p>
            <a:pPr marL="1257300" lvl="3" indent="0">
              <a:buNone/>
            </a:pPr>
            <a:endParaRPr lang="en-US" dirty="0" smtClean="0">
              <a:hlinkClick r:id="rId3"/>
            </a:endParaRPr>
          </a:p>
          <a:p>
            <a:pPr marL="1257300" lvl="3" indent="0">
              <a:buNone/>
            </a:pPr>
            <a:r>
              <a:rPr lang="en-US" dirty="0" smtClean="0">
                <a:hlinkClick r:id="rId3"/>
              </a:rPr>
              <a:t>http</a:t>
            </a:r>
            <a:r>
              <a:rPr lang="en-US" dirty="0">
                <a:hlinkClick r:id="rId3"/>
              </a:rPr>
              <a:t>://www.vecteezy.com</a:t>
            </a:r>
            <a:r>
              <a:rPr lang="en-US" dirty="0" smtClean="0">
                <a:hlinkClick r:id="rId3"/>
              </a:rPr>
              <a:t>/</a:t>
            </a:r>
            <a:r>
              <a:rPr lang="en-US" dirty="0" smtClean="0"/>
              <a:t> </a:t>
            </a:r>
            <a:endParaRPr lang="en-US" dirty="0"/>
          </a:p>
          <a:p>
            <a:endParaRPr lang="en-US" dirty="0" smtClean="0"/>
          </a:p>
          <a:p>
            <a:r>
              <a:rPr lang="en-US" dirty="0" smtClean="0"/>
              <a:t>Raster (bit mapped) graphics</a:t>
            </a:r>
            <a:endParaRPr lang="en-US" dirty="0"/>
          </a:p>
        </p:txBody>
      </p:sp>
    </p:spTree>
    <p:extLst>
      <p:ext uri="{BB962C8B-B14F-4D97-AF65-F5344CB8AC3E}">
        <p14:creationId xmlns:p14="http://schemas.microsoft.com/office/powerpoint/2010/main" val="25444106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1277"/>
          </a:xfrm>
        </p:spPr>
        <p:txBody>
          <a:bodyPr>
            <a:normAutofit/>
          </a:bodyPr>
          <a:lstStyle/>
          <a:p>
            <a:r>
              <a:rPr lang="en-US" sz="3600" b="1" dirty="0" smtClean="0"/>
              <a:t>Images</a:t>
            </a:r>
            <a:endParaRPr lang="en-US" sz="36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819275"/>
            <a:ext cx="42862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2164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Pixels</a:t>
            </a:r>
            <a:endParaRPr lang="en-US" sz="3600" b="1"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169" y="1130857"/>
            <a:ext cx="5419725"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6232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Pixels</a:t>
            </a:r>
            <a:endParaRPr lang="en-US" sz="3600" b="1" dirty="0"/>
          </a:p>
        </p:txBody>
      </p:sp>
      <p:graphicFrame>
        <p:nvGraphicFramePr>
          <p:cNvPr id="3" name="Table 2"/>
          <p:cNvGraphicFramePr>
            <a:graphicFrameLocks noGrp="1"/>
          </p:cNvGraphicFramePr>
          <p:nvPr>
            <p:extLst>
              <p:ext uri="{D42A27DB-BD31-4B8C-83A1-F6EECF244321}">
                <p14:modId xmlns:p14="http://schemas.microsoft.com/office/powerpoint/2010/main" val="280376397"/>
              </p:ext>
            </p:extLst>
          </p:nvPr>
        </p:nvGraphicFramePr>
        <p:xfrm>
          <a:off x="2446984" y="1139422"/>
          <a:ext cx="4198510" cy="3708400"/>
        </p:xfrm>
        <a:graphic>
          <a:graphicData uri="http://schemas.openxmlformats.org/drawingml/2006/table">
            <a:tbl>
              <a:tblPr>
                <a:tableStyleId>{5C22544A-7EE6-4342-B048-85BDC9FD1C3A}</a:tableStyleId>
              </a:tblPr>
              <a:tblGrid>
                <a:gridCol w="419851"/>
                <a:gridCol w="419851"/>
                <a:gridCol w="419851"/>
                <a:gridCol w="419851"/>
                <a:gridCol w="419851"/>
                <a:gridCol w="419851"/>
                <a:gridCol w="419851"/>
                <a:gridCol w="419851"/>
                <a:gridCol w="419851"/>
                <a:gridCol w="419851"/>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r>
            </a:tbl>
          </a:graphicData>
        </a:graphic>
      </p:graphicFrame>
      <p:sp>
        <p:nvSpPr>
          <p:cNvPr id="4" name="TextBox 3"/>
          <p:cNvSpPr txBox="1"/>
          <p:nvPr/>
        </p:nvSpPr>
        <p:spPr>
          <a:xfrm>
            <a:off x="399243" y="5410114"/>
            <a:ext cx="8628845" cy="461665"/>
          </a:xfrm>
          <a:prstGeom prst="rect">
            <a:avLst/>
          </a:prstGeom>
          <a:noFill/>
        </p:spPr>
        <p:txBody>
          <a:bodyPr wrap="square" rtlCol="0">
            <a:spAutoFit/>
          </a:bodyPr>
          <a:lstStyle/>
          <a:p>
            <a:r>
              <a:rPr lang="en-US" sz="2400" dirty="0" smtClean="0"/>
              <a:t>Now we must turn this 2-dimensional bit matrix into a string of bits.</a:t>
            </a:r>
            <a:endParaRPr lang="en-US" sz="2400" dirty="0"/>
          </a:p>
        </p:txBody>
      </p:sp>
    </p:spTree>
    <p:extLst>
      <p:ext uri="{BB962C8B-B14F-4D97-AF65-F5344CB8AC3E}">
        <p14:creationId xmlns:p14="http://schemas.microsoft.com/office/powerpoint/2010/main" val="33724982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Pixels</a:t>
            </a:r>
            <a:endParaRPr lang="en-US" sz="3600" b="1" dirty="0"/>
          </a:p>
        </p:txBody>
      </p:sp>
      <p:graphicFrame>
        <p:nvGraphicFramePr>
          <p:cNvPr id="3" name="Table 2"/>
          <p:cNvGraphicFramePr>
            <a:graphicFrameLocks noGrp="1"/>
          </p:cNvGraphicFramePr>
          <p:nvPr>
            <p:extLst>
              <p:ext uri="{D42A27DB-BD31-4B8C-83A1-F6EECF244321}">
                <p14:modId xmlns:p14="http://schemas.microsoft.com/office/powerpoint/2010/main" val="2992854153"/>
              </p:ext>
            </p:extLst>
          </p:nvPr>
        </p:nvGraphicFramePr>
        <p:xfrm>
          <a:off x="2446984" y="1139422"/>
          <a:ext cx="4198510" cy="3708400"/>
        </p:xfrm>
        <a:graphic>
          <a:graphicData uri="http://schemas.openxmlformats.org/drawingml/2006/table">
            <a:tbl>
              <a:tblPr>
                <a:tableStyleId>{5C22544A-7EE6-4342-B048-85BDC9FD1C3A}</a:tableStyleId>
              </a:tblPr>
              <a:tblGrid>
                <a:gridCol w="419851"/>
                <a:gridCol w="419851"/>
                <a:gridCol w="419851"/>
                <a:gridCol w="419851"/>
                <a:gridCol w="419851"/>
                <a:gridCol w="419851"/>
                <a:gridCol w="419851"/>
                <a:gridCol w="419851"/>
                <a:gridCol w="419851"/>
                <a:gridCol w="419851"/>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370840">
                <a:tc>
                  <a:txBody>
                    <a:bodyPr/>
                    <a:lstStyle/>
                    <a:p>
                      <a:endParaRPr lang="en-US"/>
                    </a:p>
                  </a:txBody>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r>
            </a:tbl>
          </a:graphicData>
        </a:graphic>
      </p:graphicFrame>
      <p:sp>
        <p:nvSpPr>
          <p:cNvPr id="4" name="TextBox 3"/>
          <p:cNvSpPr txBox="1"/>
          <p:nvPr/>
        </p:nvSpPr>
        <p:spPr>
          <a:xfrm>
            <a:off x="399243" y="5410114"/>
            <a:ext cx="8628845" cy="1200329"/>
          </a:xfrm>
          <a:prstGeom prst="rect">
            <a:avLst/>
          </a:prstGeom>
          <a:noFill/>
        </p:spPr>
        <p:txBody>
          <a:bodyPr wrap="square" rtlCol="0">
            <a:spAutoFit/>
          </a:bodyPr>
          <a:lstStyle/>
          <a:p>
            <a:r>
              <a:rPr lang="en-US" sz="2400" dirty="0" smtClean="0"/>
              <a:t>0000110000  0001111000  0011111100  </a:t>
            </a:r>
          </a:p>
          <a:p>
            <a:r>
              <a:rPr lang="en-US" sz="2400" dirty="0" smtClean="0"/>
              <a:t>0111111110  0111111110  0111111110</a:t>
            </a:r>
            <a:endParaRPr lang="en-US" sz="2400" dirty="0"/>
          </a:p>
          <a:p>
            <a:r>
              <a:rPr lang="en-US" sz="2400" dirty="0" smtClean="0"/>
              <a:t>0111001110  0111001110  0111001110  0111001110</a:t>
            </a:r>
            <a:endParaRPr lang="en-US" sz="2400" dirty="0"/>
          </a:p>
        </p:txBody>
      </p:sp>
    </p:spTree>
    <p:extLst>
      <p:ext uri="{BB962C8B-B14F-4D97-AF65-F5344CB8AC3E}">
        <p14:creationId xmlns:p14="http://schemas.microsoft.com/office/powerpoint/2010/main" val="40393642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Two Color Models</a:t>
            </a:r>
            <a:endParaRPr lang="en-US"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8153400" cy="445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474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52800" cy="792162"/>
          </a:xfrm>
        </p:spPr>
        <p:txBody>
          <a:bodyPr>
            <a:normAutofit/>
          </a:bodyPr>
          <a:lstStyle/>
          <a:p>
            <a:r>
              <a:rPr lang="en-US" sz="3600" b="1" dirty="0" smtClean="0"/>
              <a:t>A Very Old Idea</a:t>
            </a:r>
            <a:endParaRPr lang="en-US" sz="3600" b="1"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016000"/>
            <a:ext cx="4267200"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5410200"/>
            <a:ext cx="2514600" cy="369332"/>
          </a:xfrm>
          <a:prstGeom prst="rect">
            <a:avLst/>
          </a:prstGeom>
          <a:noFill/>
        </p:spPr>
        <p:txBody>
          <a:bodyPr wrap="square" rtlCol="0">
            <a:spAutoFit/>
          </a:bodyPr>
          <a:lstStyle/>
          <a:p>
            <a:r>
              <a:rPr lang="en-US" dirty="0" smtClean="0"/>
              <a:t>Along the Danube River</a:t>
            </a:r>
            <a:endParaRPr lang="en-US" dirty="0"/>
          </a:p>
        </p:txBody>
      </p:sp>
    </p:spTree>
    <p:extLst>
      <p:ext uri="{BB962C8B-B14F-4D97-AF65-F5344CB8AC3E}">
        <p14:creationId xmlns:p14="http://schemas.microsoft.com/office/powerpoint/2010/main" val="40130125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64" y="158728"/>
            <a:ext cx="8229600" cy="691277"/>
          </a:xfrm>
        </p:spPr>
        <p:txBody>
          <a:bodyPr>
            <a:normAutofit/>
          </a:bodyPr>
          <a:lstStyle/>
          <a:p>
            <a:r>
              <a:rPr lang="en-US" sz="3600" b="1" dirty="0" smtClean="0"/>
              <a:t>Subtractive Color</a:t>
            </a:r>
            <a:endParaRPr lang="en-US" sz="3600" b="1" dirty="0"/>
          </a:p>
        </p:txBody>
      </p:sp>
      <p:sp>
        <p:nvSpPr>
          <p:cNvPr id="4" name="TextBox 3"/>
          <p:cNvSpPr txBox="1"/>
          <p:nvPr/>
        </p:nvSpPr>
        <p:spPr>
          <a:xfrm>
            <a:off x="631065" y="6051096"/>
            <a:ext cx="8139448" cy="461665"/>
          </a:xfrm>
          <a:prstGeom prst="rect">
            <a:avLst/>
          </a:prstGeom>
          <a:noFill/>
        </p:spPr>
        <p:txBody>
          <a:bodyPr wrap="square" rtlCol="0">
            <a:spAutoFit/>
          </a:bodyPr>
          <a:lstStyle/>
          <a:p>
            <a:r>
              <a:rPr lang="en-US" sz="2400" dirty="0"/>
              <a:t>Let’s try it: </a:t>
            </a:r>
            <a:r>
              <a:rPr lang="en-US" sz="1400" dirty="0">
                <a:hlinkClick r:id="rId3"/>
              </a:rPr>
              <a:t>http://</a:t>
            </a:r>
            <a:r>
              <a:rPr lang="en-US" sz="1400" dirty="0" smtClean="0">
                <a:hlinkClick r:id="rId3"/>
              </a:rPr>
              <a:t>www.jgiesen.de/ColorTheory/CMYColorApplet/cmycolorapplet.html</a:t>
            </a:r>
            <a:r>
              <a:rPr lang="en-US" sz="1400" dirty="0" smtClean="0"/>
              <a:t> </a:t>
            </a:r>
            <a:endParaRPr lang="en-US" sz="14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451" y="1046408"/>
            <a:ext cx="4851042" cy="388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1065" y="5409127"/>
            <a:ext cx="7340957" cy="461665"/>
          </a:xfrm>
          <a:prstGeom prst="rect">
            <a:avLst/>
          </a:prstGeom>
          <a:noFill/>
        </p:spPr>
        <p:txBody>
          <a:bodyPr wrap="square" rtlCol="0">
            <a:spAutoFit/>
          </a:bodyPr>
          <a:lstStyle/>
          <a:p>
            <a:r>
              <a:rPr lang="en-US" sz="2400" dirty="0" smtClean="0"/>
              <a:t>More generally:  Pigments</a:t>
            </a:r>
            <a:endParaRPr lang="en-US" sz="2400" dirty="0"/>
          </a:p>
        </p:txBody>
      </p:sp>
    </p:spTree>
    <p:extLst>
      <p:ext uri="{BB962C8B-B14F-4D97-AF65-F5344CB8AC3E}">
        <p14:creationId xmlns:p14="http://schemas.microsoft.com/office/powerpoint/2010/main" val="16908141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64" y="158728"/>
            <a:ext cx="8229600" cy="691277"/>
          </a:xfrm>
        </p:spPr>
        <p:txBody>
          <a:bodyPr>
            <a:normAutofit/>
          </a:bodyPr>
          <a:lstStyle/>
          <a:p>
            <a:r>
              <a:rPr lang="en-US" sz="3600" b="1" dirty="0" smtClean="0"/>
              <a:t>Additive Color</a:t>
            </a:r>
            <a:endParaRPr lang="en-US" sz="3600" b="1" dirty="0"/>
          </a:p>
        </p:txBody>
      </p:sp>
      <p:sp>
        <p:nvSpPr>
          <p:cNvPr id="5" name="TextBox 4"/>
          <p:cNvSpPr txBox="1"/>
          <p:nvPr/>
        </p:nvSpPr>
        <p:spPr>
          <a:xfrm>
            <a:off x="631065" y="5409127"/>
            <a:ext cx="8229600" cy="461665"/>
          </a:xfrm>
          <a:prstGeom prst="rect">
            <a:avLst/>
          </a:prstGeom>
          <a:noFill/>
        </p:spPr>
        <p:txBody>
          <a:bodyPr wrap="square" rtlCol="0">
            <a:spAutoFit/>
          </a:bodyPr>
          <a:lstStyle/>
          <a:p>
            <a:r>
              <a:rPr lang="en-US" sz="2400" dirty="0" smtClean="0"/>
              <a:t>More generally: Any light, including computer screens and tvs</a:t>
            </a: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037" y="1107583"/>
            <a:ext cx="5334270" cy="400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5299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274638"/>
            <a:ext cx="8229600" cy="684212"/>
          </a:xfrm>
        </p:spPr>
        <p:txBody>
          <a:bodyPr>
            <a:normAutofit/>
          </a:bodyPr>
          <a:lstStyle/>
          <a:p>
            <a:r>
              <a:rPr lang="en-US" sz="3600" b="1" dirty="0"/>
              <a:t>Experimenting with RGB</a:t>
            </a:r>
          </a:p>
        </p:txBody>
      </p:sp>
      <p:sp>
        <p:nvSpPr>
          <p:cNvPr id="223236" name="Text Box 4"/>
          <p:cNvSpPr txBox="1">
            <a:spLocks noChangeArrowheads="1"/>
          </p:cNvSpPr>
          <p:nvPr/>
        </p:nvSpPr>
        <p:spPr bwMode="auto">
          <a:xfrm>
            <a:off x="349250" y="4977312"/>
            <a:ext cx="741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hlinkClick r:id="rId3"/>
              </a:rPr>
              <a:t>http://</a:t>
            </a:r>
            <a:r>
              <a:rPr lang="en-US" dirty="0" smtClean="0">
                <a:hlinkClick r:id="rId3"/>
              </a:rPr>
              <a:t>www.jgiesen.de/ColorTheory/RGBColorApplet/rgbcolorapplet.html</a:t>
            </a:r>
            <a:r>
              <a:rPr lang="en-US" dirty="0" smtClean="0"/>
              <a:t> </a:t>
            </a:r>
            <a:endParaRPr lang="en-US" dirty="0"/>
          </a:p>
        </p:txBody>
      </p:sp>
      <p:pic>
        <p:nvPicPr>
          <p:cNvPr id="223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81200"/>
            <a:ext cx="4560887"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9250" y="5562600"/>
            <a:ext cx="7410450" cy="381000"/>
          </a:xfrm>
          <a:prstGeom prst="rect">
            <a:avLst/>
          </a:prstGeom>
          <a:noFill/>
        </p:spPr>
        <p:txBody>
          <a:bodyPr wrap="square" rtlCol="0">
            <a:spAutoFit/>
          </a:bodyPr>
          <a:lstStyle/>
          <a:p>
            <a:r>
              <a:rPr lang="en-US" dirty="0">
                <a:hlinkClick r:id="rId5"/>
              </a:rPr>
              <a:t>http://</a:t>
            </a:r>
            <a:r>
              <a:rPr lang="en-US" dirty="0" smtClean="0">
                <a:hlinkClick r:id="rId5"/>
              </a:rPr>
              <a:t>easycalculation.com/color-coder.php</a:t>
            </a:r>
            <a:r>
              <a:rPr lang="en-US" dirty="0" smtClean="0"/>
              <a:t> </a:t>
            </a:r>
            <a:endParaRPr lang="en-US" dirty="0"/>
          </a:p>
        </p:txBody>
      </p:sp>
    </p:spTree>
    <p:extLst>
      <p:ext uri="{BB962C8B-B14F-4D97-AF65-F5344CB8AC3E}">
        <p14:creationId xmlns:p14="http://schemas.microsoft.com/office/powerpoint/2010/main" val="3790255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035"/>
          </a:xfrm>
        </p:spPr>
        <p:txBody>
          <a:bodyPr>
            <a:normAutofit/>
          </a:bodyPr>
          <a:lstStyle/>
          <a:p>
            <a:r>
              <a:rPr lang="en-US" sz="3600" b="1" dirty="0" smtClean="0"/>
              <a:t>Burnt Orange</a:t>
            </a:r>
            <a:endParaRPr lang="en-US" sz="3600" b="1" dirty="0"/>
          </a:p>
        </p:txBody>
      </p:sp>
      <p:sp>
        <p:nvSpPr>
          <p:cNvPr id="4" name="Text Box 4"/>
          <p:cNvSpPr txBox="1">
            <a:spLocks noChangeArrowheads="1"/>
          </p:cNvSpPr>
          <p:nvPr/>
        </p:nvSpPr>
        <p:spPr bwMode="auto">
          <a:xfrm>
            <a:off x="349250" y="4977312"/>
            <a:ext cx="741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hlinkClick r:id="rId2"/>
              </a:rPr>
              <a:t>http://</a:t>
            </a:r>
            <a:r>
              <a:rPr lang="en-US" dirty="0" smtClean="0">
                <a:hlinkClick r:id="rId2"/>
              </a:rPr>
              <a:t>www.jgiesen.de/ColorTheory/RGBColorApplet/rgbcolorapplet.html</a:t>
            </a:r>
            <a:r>
              <a:rPr lang="en-US" dirty="0" smtClean="0"/>
              <a:t> </a:t>
            </a:r>
            <a:endParaRPr lang="en-US" dirty="0"/>
          </a:p>
        </p:txBody>
      </p:sp>
      <p:sp>
        <p:nvSpPr>
          <p:cNvPr id="5" name="TextBox 4"/>
          <p:cNvSpPr txBox="1"/>
          <p:nvPr/>
        </p:nvSpPr>
        <p:spPr>
          <a:xfrm>
            <a:off x="349250" y="5562600"/>
            <a:ext cx="7410450" cy="381000"/>
          </a:xfrm>
          <a:prstGeom prst="rect">
            <a:avLst/>
          </a:prstGeom>
          <a:noFill/>
        </p:spPr>
        <p:txBody>
          <a:bodyPr wrap="square" rtlCol="0">
            <a:spAutoFit/>
          </a:bodyPr>
          <a:lstStyle/>
          <a:p>
            <a:r>
              <a:rPr lang="en-US" dirty="0">
                <a:hlinkClick r:id="rId3"/>
              </a:rPr>
              <a:t>http://</a:t>
            </a:r>
            <a:r>
              <a:rPr lang="en-US" dirty="0" smtClean="0">
                <a:hlinkClick r:id="rId3"/>
              </a:rPr>
              <a:t>easycalculation.com/color-coder.php</a:t>
            </a:r>
            <a:r>
              <a:rPr lang="en-US" dirty="0" smtClean="0"/>
              <a:t> </a:t>
            </a:r>
            <a:endParaRPr lang="en-US" dirty="0"/>
          </a:p>
        </p:txBody>
      </p:sp>
      <p:pic>
        <p:nvPicPr>
          <p:cNvPr id="1026" name="Picture 2" descr="PMS 1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502" y="1200871"/>
            <a:ext cx="1742498" cy="2630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68982" y="2516288"/>
            <a:ext cx="2909454" cy="461665"/>
          </a:xfrm>
          <a:prstGeom prst="rect">
            <a:avLst/>
          </a:prstGeom>
          <a:noFill/>
        </p:spPr>
        <p:txBody>
          <a:bodyPr wrap="square" rtlCol="0">
            <a:spAutoFit/>
          </a:bodyPr>
          <a:lstStyle/>
          <a:p>
            <a:r>
              <a:rPr lang="en-US" sz="2400" dirty="0" smtClean="0"/>
              <a:t>CC5500</a:t>
            </a:r>
            <a:endParaRPr lang="en-US" sz="2400" dirty="0"/>
          </a:p>
        </p:txBody>
      </p:sp>
    </p:spTree>
    <p:extLst>
      <p:ext uri="{BB962C8B-B14F-4D97-AF65-F5344CB8AC3E}">
        <p14:creationId xmlns:p14="http://schemas.microsoft.com/office/powerpoint/2010/main" val="2076985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704156"/>
          </a:xfrm>
        </p:spPr>
        <p:txBody>
          <a:bodyPr>
            <a:normAutofit/>
          </a:bodyPr>
          <a:lstStyle/>
          <a:p>
            <a:r>
              <a:rPr lang="en-US" sz="3600" b="1" dirty="0" smtClean="0"/>
              <a:t>Representing Images</a:t>
            </a:r>
            <a:endParaRPr lang="en-US" sz="36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09382"/>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215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704156"/>
          </a:xfrm>
        </p:spPr>
        <p:txBody>
          <a:bodyPr>
            <a:normAutofit/>
          </a:bodyPr>
          <a:lstStyle/>
          <a:p>
            <a:r>
              <a:rPr lang="en-US" sz="3600" b="1" dirty="0" smtClean="0"/>
              <a:t>Representing Images</a:t>
            </a:r>
            <a:endParaRPr lang="en-US" sz="36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83624"/>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663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704156"/>
          </a:xfrm>
        </p:spPr>
        <p:txBody>
          <a:bodyPr>
            <a:normAutofit/>
          </a:bodyPr>
          <a:lstStyle/>
          <a:p>
            <a:r>
              <a:rPr lang="en-US" sz="3600" b="1" dirty="0" smtClean="0"/>
              <a:t>Black and White</a:t>
            </a:r>
            <a:endParaRPr lang="en-US" sz="36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32" y="983623"/>
            <a:ext cx="4011769" cy="300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485" y="3355954"/>
            <a:ext cx="4365938" cy="337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210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678399"/>
          </a:xfrm>
        </p:spPr>
        <p:txBody>
          <a:bodyPr>
            <a:normAutofit/>
          </a:bodyPr>
          <a:lstStyle/>
          <a:p>
            <a:r>
              <a:rPr lang="en-US" sz="3600" b="1" dirty="0" smtClean="0"/>
              <a:t>Black and White</a:t>
            </a:r>
            <a:endParaRPr lang="en-US" sz="3600"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639" y="2732445"/>
            <a:ext cx="4108361" cy="396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6366" y="6130344"/>
            <a:ext cx="8474299" cy="461665"/>
          </a:xfrm>
          <a:prstGeom prst="rect">
            <a:avLst/>
          </a:prstGeom>
          <a:noFill/>
        </p:spPr>
        <p:txBody>
          <a:bodyPr wrap="square" rtlCol="0">
            <a:spAutoFit/>
          </a:bodyPr>
          <a:lstStyle/>
          <a:p>
            <a:r>
              <a:rPr lang="en-US" sz="2400" dirty="0" smtClean="0"/>
              <a:t>How many bits per pixel? </a:t>
            </a:r>
            <a:endParaRPr lang="en-US" sz="2400" dirty="0"/>
          </a:p>
        </p:txBody>
      </p:sp>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18" y="973362"/>
            <a:ext cx="4649273" cy="359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861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678399"/>
          </a:xfrm>
        </p:spPr>
        <p:txBody>
          <a:bodyPr>
            <a:normAutofit/>
          </a:bodyPr>
          <a:lstStyle/>
          <a:p>
            <a:r>
              <a:rPr lang="en-US" sz="3600" b="1" dirty="0" smtClean="0"/>
              <a:t>Black and White</a:t>
            </a:r>
            <a:endParaRPr lang="en-US" sz="3600" b="1" dirty="0"/>
          </a:p>
        </p:txBody>
      </p:sp>
      <p:sp>
        <p:nvSpPr>
          <p:cNvPr id="3" name="TextBox 2"/>
          <p:cNvSpPr txBox="1"/>
          <p:nvPr/>
        </p:nvSpPr>
        <p:spPr>
          <a:xfrm>
            <a:off x="386366" y="6130344"/>
            <a:ext cx="8474299" cy="461665"/>
          </a:xfrm>
          <a:prstGeom prst="rect">
            <a:avLst/>
          </a:prstGeom>
          <a:noFill/>
        </p:spPr>
        <p:txBody>
          <a:bodyPr wrap="square" rtlCol="0">
            <a:spAutoFit/>
          </a:bodyPr>
          <a:lstStyle/>
          <a:p>
            <a:r>
              <a:rPr lang="en-US" sz="2400" dirty="0" smtClean="0"/>
              <a:t>How many bits per pixel? </a:t>
            </a:r>
            <a:endParaRPr lang="en-US" sz="2400"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869" y="2785056"/>
            <a:ext cx="4207131" cy="405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22" y="980069"/>
            <a:ext cx="463867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9777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678399"/>
          </a:xfrm>
        </p:spPr>
        <p:txBody>
          <a:bodyPr>
            <a:normAutofit/>
          </a:bodyPr>
          <a:lstStyle/>
          <a:p>
            <a:r>
              <a:rPr lang="en-US" sz="3600" b="1" dirty="0" smtClean="0"/>
              <a:t>Black and White</a:t>
            </a:r>
            <a:endParaRPr lang="en-US" sz="3600" b="1" dirty="0"/>
          </a:p>
        </p:txBody>
      </p:sp>
      <p:sp>
        <p:nvSpPr>
          <p:cNvPr id="3" name="TextBox 2"/>
          <p:cNvSpPr txBox="1"/>
          <p:nvPr/>
        </p:nvSpPr>
        <p:spPr>
          <a:xfrm>
            <a:off x="386366" y="6130344"/>
            <a:ext cx="8474299" cy="461665"/>
          </a:xfrm>
          <a:prstGeom prst="rect">
            <a:avLst/>
          </a:prstGeom>
          <a:noFill/>
        </p:spPr>
        <p:txBody>
          <a:bodyPr wrap="square" rtlCol="0">
            <a:spAutoFit/>
          </a:bodyPr>
          <a:lstStyle/>
          <a:p>
            <a:r>
              <a:rPr lang="en-US" sz="2400" dirty="0" smtClean="0"/>
              <a:t>How many bits per pixel? </a:t>
            </a:r>
            <a:endParaRPr lang="en-US" sz="2400"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55" y="2785056"/>
            <a:ext cx="3628210" cy="375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97" y="1018168"/>
            <a:ext cx="45720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42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t>No Standards</a:t>
            </a:r>
            <a:endParaRPr lang="en-US"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024734"/>
            <a:ext cx="3504844"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799"/>
            <a:ext cx="2667000" cy="340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29000"/>
            <a:ext cx="2167467"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2070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197364"/>
            <a:ext cx="8229600" cy="626883"/>
          </a:xfrm>
        </p:spPr>
        <p:txBody>
          <a:bodyPr>
            <a:noAutofit/>
          </a:bodyPr>
          <a:lstStyle/>
          <a:p>
            <a:r>
              <a:rPr lang="en-US" sz="3600" b="1" dirty="0" smtClean="0"/>
              <a:t>Color</a:t>
            </a:r>
            <a:endParaRPr lang="en-US" sz="3600" b="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611" y="1350135"/>
            <a:ext cx="3089857" cy="308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5155" y="4744568"/>
            <a:ext cx="8293994" cy="1938992"/>
          </a:xfrm>
          <a:prstGeom prst="rect">
            <a:avLst/>
          </a:prstGeom>
          <a:noFill/>
        </p:spPr>
        <p:txBody>
          <a:bodyPr wrap="square" rtlCol="0">
            <a:spAutoFit/>
          </a:bodyPr>
          <a:lstStyle/>
          <a:p>
            <a:r>
              <a:rPr lang="en-US" sz="2400" dirty="0" smtClean="0"/>
              <a:t>For each pixel, we will specify how much of each.</a:t>
            </a:r>
          </a:p>
          <a:p>
            <a:endParaRPr lang="en-US" sz="2400" dirty="0"/>
          </a:p>
          <a:p>
            <a:r>
              <a:rPr lang="en-US" sz="2400" dirty="0" smtClean="0"/>
              <a:t>The more bits for each such number, the more colors we can get.</a:t>
            </a:r>
          </a:p>
          <a:p>
            <a:endParaRPr lang="en-US" sz="2400" dirty="0"/>
          </a:p>
          <a:p>
            <a:r>
              <a:rPr lang="en-US" sz="2400" dirty="0" smtClean="0"/>
              <a:t>24 bits is standard, so 8 bits per channel.</a:t>
            </a:r>
            <a:endParaRPr lang="en-US" sz="2400" dirty="0"/>
          </a:p>
        </p:txBody>
      </p:sp>
      <p:sp>
        <p:nvSpPr>
          <p:cNvPr id="5" name="TextBox 4"/>
          <p:cNvSpPr txBox="1"/>
          <p:nvPr/>
        </p:nvSpPr>
        <p:spPr>
          <a:xfrm>
            <a:off x="319825" y="1350136"/>
            <a:ext cx="4020355" cy="2677656"/>
          </a:xfrm>
          <a:prstGeom prst="rect">
            <a:avLst/>
          </a:prstGeom>
          <a:noFill/>
        </p:spPr>
        <p:txBody>
          <a:bodyPr wrap="square" rtlCol="0">
            <a:spAutoFit/>
          </a:bodyPr>
          <a:lstStyle/>
          <a:p>
            <a:r>
              <a:rPr lang="en-US" sz="2400" dirty="0" smtClean="0"/>
              <a:t>Think of three lights:</a:t>
            </a:r>
          </a:p>
          <a:p>
            <a:r>
              <a:rPr lang="en-US" sz="2400" dirty="0" smtClean="0"/>
              <a:t> </a:t>
            </a:r>
          </a:p>
          <a:p>
            <a:pPr marL="800100" lvl="1" indent="-342900">
              <a:buFont typeface="Arial" pitchFamily="34" charset="0"/>
              <a:buChar char="•"/>
            </a:pPr>
            <a:r>
              <a:rPr lang="en-US" sz="2400" dirty="0">
                <a:solidFill>
                  <a:srgbClr val="FF0000"/>
                </a:solidFill>
              </a:rPr>
              <a:t>R</a:t>
            </a:r>
            <a:r>
              <a:rPr lang="en-US" sz="2400" dirty="0" smtClean="0">
                <a:solidFill>
                  <a:srgbClr val="FF0000"/>
                </a:solidFill>
              </a:rPr>
              <a:t>ed</a:t>
            </a:r>
            <a:r>
              <a:rPr lang="en-US" sz="2400" dirty="0" smtClean="0"/>
              <a:t> </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a:solidFill>
                  <a:srgbClr val="0070C0"/>
                </a:solidFill>
              </a:rPr>
              <a:t>B</a:t>
            </a:r>
            <a:r>
              <a:rPr lang="en-US" sz="2400" dirty="0" smtClean="0">
                <a:solidFill>
                  <a:srgbClr val="0070C0"/>
                </a:solidFill>
              </a:rPr>
              <a:t>lue</a:t>
            </a:r>
            <a:r>
              <a:rPr lang="en-US" sz="2400" dirty="0" smtClean="0"/>
              <a:t> </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a:solidFill>
                  <a:srgbClr val="00B050"/>
                </a:solidFill>
              </a:rPr>
              <a:t>G</a:t>
            </a:r>
            <a:r>
              <a:rPr lang="en-US" sz="2400" dirty="0" smtClean="0">
                <a:solidFill>
                  <a:srgbClr val="00B050"/>
                </a:solidFill>
              </a:rPr>
              <a:t>reen</a:t>
            </a:r>
          </a:p>
        </p:txBody>
      </p:sp>
    </p:spTree>
    <p:extLst>
      <p:ext uri="{BB962C8B-B14F-4D97-AF65-F5344CB8AC3E}">
        <p14:creationId xmlns:p14="http://schemas.microsoft.com/office/powerpoint/2010/main" val="3157421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0" y="143692"/>
            <a:ext cx="8229600" cy="678399"/>
          </a:xfrm>
        </p:spPr>
        <p:txBody>
          <a:bodyPr>
            <a:normAutofit/>
          </a:bodyPr>
          <a:lstStyle/>
          <a:p>
            <a:r>
              <a:rPr lang="en-US" sz="3600" b="1" dirty="0" smtClean="0"/>
              <a:t>The Red Channel</a:t>
            </a:r>
            <a:endParaRPr lang="en-US" sz="3600" b="1" dirty="0"/>
          </a:p>
        </p:txBody>
      </p:sp>
      <p:sp>
        <p:nvSpPr>
          <p:cNvPr id="4" name="TextBox 3"/>
          <p:cNvSpPr txBox="1"/>
          <p:nvPr/>
        </p:nvSpPr>
        <p:spPr>
          <a:xfrm>
            <a:off x="489397" y="5995114"/>
            <a:ext cx="8152327" cy="461665"/>
          </a:xfrm>
          <a:prstGeom prst="rect">
            <a:avLst/>
          </a:prstGeom>
          <a:noFill/>
        </p:spPr>
        <p:txBody>
          <a:bodyPr wrap="square" rtlCol="0">
            <a:spAutoFit/>
          </a:bodyPr>
          <a:lstStyle/>
          <a:p>
            <a:r>
              <a:rPr lang="en-US" sz="2400" dirty="0" smtClean="0"/>
              <a:t>Each pixel has a value in the range 00 to FF.</a:t>
            </a:r>
            <a:endParaRPr lang="en-US"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87" y="822091"/>
            <a:ext cx="6065414" cy="455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7188" y="4782891"/>
            <a:ext cx="2766812" cy="207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6818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0" y="171607"/>
            <a:ext cx="8229600" cy="678399"/>
          </a:xfrm>
        </p:spPr>
        <p:txBody>
          <a:bodyPr>
            <a:normAutofit/>
          </a:bodyPr>
          <a:lstStyle/>
          <a:p>
            <a:r>
              <a:rPr lang="en-US" sz="3600" b="1" dirty="0" smtClean="0"/>
              <a:t>The Green Channel</a:t>
            </a:r>
            <a:endParaRPr lang="en-US" sz="3600" b="1" dirty="0"/>
          </a:p>
        </p:txBody>
      </p:sp>
      <p:sp>
        <p:nvSpPr>
          <p:cNvPr id="4" name="TextBox 3"/>
          <p:cNvSpPr txBox="1"/>
          <p:nvPr/>
        </p:nvSpPr>
        <p:spPr>
          <a:xfrm>
            <a:off x="489397" y="5995114"/>
            <a:ext cx="8152327" cy="461665"/>
          </a:xfrm>
          <a:prstGeom prst="rect">
            <a:avLst/>
          </a:prstGeom>
          <a:noFill/>
        </p:spPr>
        <p:txBody>
          <a:bodyPr wrap="square" rtlCol="0">
            <a:spAutoFit/>
          </a:bodyPr>
          <a:lstStyle/>
          <a:p>
            <a:r>
              <a:rPr lang="en-US" sz="2400" dirty="0" smtClean="0"/>
              <a:t>Each pixel has a value in the range 00 to FF.</a:t>
            </a:r>
            <a:endParaRPr lang="en-US"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86" y="850006"/>
            <a:ext cx="6062539" cy="454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7188" y="4782891"/>
            <a:ext cx="2766812" cy="207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769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678399"/>
          </a:xfrm>
        </p:spPr>
        <p:txBody>
          <a:bodyPr>
            <a:normAutofit/>
          </a:bodyPr>
          <a:lstStyle/>
          <a:p>
            <a:r>
              <a:rPr lang="en-US" sz="3600" b="1" dirty="0" smtClean="0"/>
              <a:t>The Blue Channel</a:t>
            </a:r>
            <a:endParaRPr lang="en-US" sz="3600" b="1" dirty="0"/>
          </a:p>
        </p:txBody>
      </p:sp>
      <p:sp>
        <p:nvSpPr>
          <p:cNvPr id="4" name="TextBox 3"/>
          <p:cNvSpPr txBox="1"/>
          <p:nvPr/>
        </p:nvSpPr>
        <p:spPr>
          <a:xfrm>
            <a:off x="489397" y="5995114"/>
            <a:ext cx="8152327" cy="461665"/>
          </a:xfrm>
          <a:prstGeom prst="rect">
            <a:avLst/>
          </a:prstGeom>
          <a:noFill/>
        </p:spPr>
        <p:txBody>
          <a:bodyPr wrap="square" rtlCol="0">
            <a:spAutoFit/>
          </a:bodyPr>
          <a:lstStyle/>
          <a:p>
            <a:r>
              <a:rPr lang="en-US" sz="2400" dirty="0" smtClean="0"/>
              <a:t>Each pixel has a value in the range 00 to FF.</a:t>
            </a:r>
            <a:endParaRPr lang="en-US"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86" y="841720"/>
            <a:ext cx="6065414" cy="455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7188" y="4782891"/>
            <a:ext cx="2766812" cy="207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6311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678399"/>
          </a:xfrm>
        </p:spPr>
        <p:txBody>
          <a:bodyPr>
            <a:normAutofit/>
          </a:bodyPr>
          <a:lstStyle/>
          <a:p>
            <a:r>
              <a:rPr lang="en-US" sz="3600" b="1" dirty="0" smtClean="0"/>
              <a:t>Putting the Three Channels Together</a:t>
            </a:r>
            <a:endParaRPr lang="en-US" sz="3600" b="1" dirty="0"/>
          </a:p>
        </p:txBody>
      </p:sp>
      <p:sp>
        <p:nvSpPr>
          <p:cNvPr id="4" name="TextBox 3"/>
          <p:cNvSpPr txBox="1"/>
          <p:nvPr/>
        </p:nvSpPr>
        <p:spPr>
          <a:xfrm>
            <a:off x="489397" y="5995114"/>
            <a:ext cx="8152327" cy="461665"/>
          </a:xfrm>
          <a:prstGeom prst="rect">
            <a:avLst/>
          </a:prstGeom>
          <a:noFill/>
        </p:spPr>
        <p:txBody>
          <a:bodyPr wrap="square" rtlCol="0">
            <a:spAutoFit/>
          </a:bodyPr>
          <a:lstStyle/>
          <a:p>
            <a:r>
              <a:rPr lang="en-US" sz="2400" dirty="0" smtClean="0"/>
              <a:t>Each pixel has a value in the range 00 to FF.</a:t>
            </a:r>
            <a:endParaRPr lang="en-US" sz="24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86" y="841720"/>
            <a:ext cx="6065414" cy="455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7188" y="4782891"/>
            <a:ext cx="2766812" cy="207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65560" y="2459865"/>
            <a:ext cx="45719" cy="772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80349" y="3230659"/>
            <a:ext cx="1957589" cy="461665"/>
          </a:xfrm>
          <a:prstGeom prst="rect">
            <a:avLst/>
          </a:prstGeom>
          <a:noFill/>
        </p:spPr>
        <p:txBody>
          <a:bodyPr wrap="square" rtlCol="0">
            <a:spAutoFit/>
          </a:bodyPr>
          <a:lstStyle/>
          <a:p>
            <a:r>
              <a:rPr lang="en-US" sz="2400" dirty="0" smtClean="0">
                <a:latin typeface="Courier" pitchFamily="18" charset="0"/>
              </a:rPr>
              <a:t>000000</a:t>
            </a:r>
            <a:endParaRPr lang="en-US" sz="2400" dirty="0">
              <a:latin typeface="Courier" pitchFamily="18" charset="0"/>
            </a:endParaRPr>
          </a:p>
        </p:txBody>
      </p:sp>
      <p:cxnSp>
        <p:nvCxnSpPr>
          <p:cNvPr id="8" name="Curved Connector 7"/>
          <p:cNvCxnSpPr/>
          <p:nvPr/>
        </p:nvCxnSpPr>
        <p:spPr>
          <a:xfrm>
            <a:off x="4739425" y="2498501"/>
            <a:ext cx="2240924" cy="978795"/>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6515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What if We Don’t Want to Spend 24 Bits/Pixel?</a:t>
            </a:r>
            <a:endParaRPr lang="en-US" sz="3600" b="1" dirty="0"/>
          </a:p>
        </p:txBody>
      </p:sp>
      <p:sp>
        <p:nvSpPr>
          <p:cNvPr id="3" name="TextBox 2"/>
          <p:cNvSpPr txBox="1"/>
          <p:nvPr/>
        </p:nvSpPr>
        <p:spPr>
          <a:xfrm>
            <a:off x="360609" y="1677473"/>
            <a:ext cx="7701566" cy="1569660"/>
          </a:xfrm>
          <a:prstGeom prst="rect">
            <a:avLst/>
          </a:prstGeom>
          <a:noFill/>
        </p:spPr>
        <p:txBody>
          <a:bodyPr wrap="square" rtlCol="0">
            <a:spAutoFit/>
          </a:bodyPr>
          <a:lstStyle/>
          <a:p>
            <a:r>
              <a:rPr lang="en-US" sz="2400" dirty="0" smtClean="0"/>
              <a:t>The gif file format uses 8 bits.</a:t>
            </a:r>
          </a:p>
          <a:p>
            <a:endParaRPr lang="en-US" sz="2400" dirty="0"/>
          </a:p>
          <a:p>
            <a:r>
              <a:rPr lang="en-US" sz="2400" dirty="0" smtClean="0"/>
              <a:t>Those bits index into a palette:</a:t>
            </a:r>
          </a:p>
          <a:p>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01" y="2462303"/>
            <a:ext cx="3923496" cy="360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84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07"/>
            <a:ext cx="8229600" cy="704156"/>
          </a:xfrm>
        </p:spPr>
        <p:txBody>
          <a:bodyPr>
            <a:normAutofit/>
          </a:bodyPr>
          <a:lstStyle/>
          <a:p>
            <a:r>
              <a:rPr lang="en-US" sz="3600" b="1" dirty="0" smtClean="0"/>
              <a:t>The Original Again</a:t>
            </a:r>
            <a:endParaRPr lang="en-US" sz="3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32" y="1017432"/>
            <a:ext cx="7609267" cy="57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55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2305" y="145849"/>
            <a:ext cx="8229600" cy="717035"/>
          </a:xfrm>
        </p:spPr>
        <p:txBody>
          <a:bodyPr>
            <a:normAutofit/>
          </a:bodyPr>
          <a:lstStyle/>
          <a:p>
            <a:r>
              <a:rPr lang="en-US" sz="3600" b="1" dirty="0" smtClean="0"/>
              <a:t>8 Bit Color with a Palette (gif)</a:t>
            </a:r>
            <a:endParaRPr lang="en-US" sz="36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74" y="1043188"/>
            <a:ext cx="7618062" cy="5701627"/>
          </a:xfrm>
          <a:prstGeom prst="rect">
            <a:avLst/>
          </a:prstGeom>
        </p:spPr>
      </p:pic>
    </p:spTree>
    <p:extLst>
      <p:ext uri="{BB962C8B-B14F-4D97-AF65-F5344CB8AC3E}">
        <p14:creationId xmlns:p14="http://schemas.microsoft.com/office/powerpoint/2010/main" val="33017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Compression</a:t>
            </a:r>
            <a:endParaRPr lang="en-US" sz="3600" b="1" dirty="0"/>
          </a:p>
        </p:txBody>
      </p:sp>
      <p:sp>
        <p:nvSpPr>
          <p:cNvPr id="3" name="Content Placeholder 2"/>
          <p:cNvSpPr>
            <a:spLocks noGrp="1"/>
          </p:cNvSpPr>
          <p:nvPr>
            <p:ph idx="1"/>
          </p:nvPr>
        </p:nvSpPr>
        <p:spPr>
          <a:xfrm>
            <a:off x="563451" y="1625958"/>
            <a:ext cx="7543800" cy="4525963"/>
          </a:xfrm>
        </p:spPr>
        <p:txBody>
          <a:bodyPr>
            <a:normAutofit/>
          </a:bodyPr>
          <a:lstStyle/>
          <a:p>
            <a:r>
              <a:rPr lang="en-US" sz="2800" dirty="0" smtClean="0"/>
              <a:t>Lossless</a:t>
            </a:r>
          </a:p>
          <a:p>
            <a:endParaRPr lang="en-US" sz="2800" dirty="0" smtClean="0"/>
          </a:p>
          <a:p>
            <a:endParaRPr lang="en-US" sz="2800" dirty="0"/>
          </a:p>
          <a:p>
            <a:endParaRPr lang="en-US" sz="2800" dirty="0"/>
          </a:p>
          <a:p>
            <a:r>
              <a:rPr lang="en-US" sz="2800" dirty="0" smtClean="0"/>
              <a:t>Lossy</a:t>
            </a:r>
            <a:endParaRPr lang="en-US" sz="2800" dirty="0"/>
          </a:p>
        </p:txBody>
      </p:sp>
    </p:spTree>
    <p:extLst>
      <p:ext uri="{BB962C8B-B14F-4D97-AF65-F5344CB8AC3E}">
        <p14:creationId xmlns:p14="http://schemas.microsoft.com/office/powerpoint/2010/main" val="26551869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Compression</a:t>
            </a:r>
            <a:endParaRPr lang="en-US" sz="3600" b="1" dirty="0"/>
          </a:p>
        </p:txBody>
      </p:sp>
      <p:sp>
        <p:nvSpPr>
          <p:cNvPr id="3" name="Content Placeholder 2"/>
          <p:cNvSpPr>
            <a:spLocks noGrp="1"/>
          </p:cNvSpPr>
          <p:nvPr>
            <p:ph idx="1"/>
          </p:nvPr>
        </p:nvSpPr>
        <p:spPr>
          <a:xfrm>
            <a:off x="563451" y="1625958"/>
            <a:ext cx="7543800" cy="666481"/>
          </a:xfrm>
        </p:spPr>
        <p:txBody>
          <a:bodyPr>
            <a:normAutofit/>
          </a:bodyPr>
          <a:lstStyle/>
          <a:p>
            <a:r>
              <a:rPr lang="en-US" sz="2800" dirty="0" smtClean="0"/>
              <a:t>Lossless</a:t>
            </a:r>
          </a:p>
          <a:p>
            <a:endParaRPr lang="en-US" sz="2800" dirty="0" smtClean="0"/>
          </a:p>
          <a:p>
            <a:endParaRPr lang="en-US" sz="2800" dirty="0"/>
          </a:p>
          <a:p>
            <a:endParaRPr lang="en-US" sz="28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053" y="1476375"/>
            <a:ext cx="28575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7882" y="5950039"/>
            <a:ext cx="8551572" cy="646331"/>
          </a:xfrm>
          <a:prstGeom prst="rect">
            <a:avLst/>
          </a:prstGeom>
          <a:noFill/>
        </p:spPr>
        <p:txBody>
          <a:bodyPr wrap="square" rtlCol="0">
            <a:spAutoFit/>
          </a:bodyPr>
          <a:lstStyle/>
          <a:p>
            <a:r>
              <a:rPr lang="en-US" dirty="0" smtClean="0"/>
              <a:t>FFFFFF </a:t>
            </a:r>
            <a:r>
              <a:rPr lang="en-US" dirty="0"/>
              <a:t>FFFFFF FFFFFF FFFFFF FFFFFF FFFFFF FFFFFF FFFFFF FFFFFF </a:t>
            </a:r>
            <a:r>
              <a:rPr lang="en-US" dirty="0" smtClean="0"/>
              <a:t>FFFFFF </a:t>
            </a:r>
            <a:r>
              <a:rPr lang="en-US" dirty="0"/>
              <a:t>FFFFFF </a:t>
            </a:r>
            <a:r>
              <a:rPr lang="en-US" dirty="0" smtClean="0"/>
              <a:t> </a:t>
            </a:r>
            <a:endParaRPr lang="en-US" dirty="0"/>
          </a:p>
          <a:p>
            <a:endParaRPr lang="en-US" dirty="0"/>
          </a:p>
        </p:txBody>
      </p:sp>
      <p:cxnSp>
        <p:nvCxnSpPr>
          <p:cNvPr id="6" name="Curved Connector 5"/>
          <p:cNvCxnSpPr/>
          <p:nvPr/>
        </p:nvCxnSpPr>
        <p:spPr>
          <a:xfrm rot="10800000" flipV="1">
            <a:off x="1867437" y="2343954"/>
            <a:ext cx="5731100" cy="293638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0800000" flipV="1">
            <a:off x="1275008" y="5280338"/>
            <a:ext cx="592428" cy="16098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rot="10800000" flipV="1">
            <a:off x="574005" y="5441325"/>
            <a:ext cx="727934" cy="508714"/>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456868" y="2343954"/>
            <a:ext cx="14166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042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t>Not Much of a Standard</a:t>
            </a:r>
            <a:endParaRPr lang="en-US"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00200"/>
            <a:ext cx="4405312" cy="440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2939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Compression</a:t>
            </a:r>
            <a:endParaRPr lang="en-US" sz="3600" b="1" dirty="0"/>
          </a:p>
        </p:txBody>
      </p:sp>
      <p:sp>
        <p:nvSpPr>
          <p:cNvPr id="3" name="Content Placeholder 2"/>
          <p:cNvSpPr>
            <a:spLocks noGrp="1"/>
          </p:cNvSpPr>
          <p:nvPr>
            <p:ph idx="1"/>
          </p:nvPr>
        </p:nvSpPr>
        <p:spPr>
          <a:xfrm>
            <a:off x="563451" y="1625958"/>
            <a:ext cx="7543800" cy="4525963"/>
          </a:xfrm>
        </p:spPr>
        <p:txBody>
          <a:bodyPr>
            <a:normAutofit/>
          </a:bodyPr>
          <a:lstStyle/>
          <a:p>
            <a:r>
              <a:rPr lang="en-US" sz="2800" dirty="0" smtClean="0"/>
              <a:t>Lossless</a:t>
            </a:r>
          </a:p>
          <a:p>
            <a:endParaRPr lang="en-US" sz="2800" dirty="0" smtClean="0"/>
          </a:p>
          <a:p>
            <a:endParaRPr lang="en-US" sz="2800" dirty="0"/>
          </a:p>
          <a:p>
            <a:endParaRPr lang="en-US" sz="2800" dirty="0"/>
          </a:p>
          <a:p>
            <a:r>
              <a:rPr lang="en-US" sz="2800" dirty="0" smtClean="0"/>
              <a:t>Lossy  </a:t>
            </a:r>
          </a:p>
          <a:p>
            <a:pPr lvl="1">
              <a:buFont typeface="Arial" pitchFamily="34" charset="0"/>
              <a:buChar char="•"/>
            </a:pPr>
            <a:r>
              <a:rPr lang="en-US" sz="2400" dirty="0" smtClean="0"/>
              <a:t>Example: jpeg</a:t>
            </a:r>
            <a:endParaRPr lang="en-US" sz="2400" dirty="0"/>
          </a:p>
        </p:txBody>
      </p:sp>
    </p:spTree>
    <p:extLst>
      <p:ext uri="{BB962C8B-B14F-4D97-AF65-F5344CB8AC3E}">
        <p14:creationId xmlns:p14="http://schemas.microsoft.com/office/powerpoint/2010/main" val="12109870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914"/>
          </a:xfrm>
        </p:spPr>
        <p:txBody>
          <a:bodyPr>
            <a:normAutofit/>
          </a:bodyPr>
          <a:lstStyle/>
          <a:p>
            <a:r>
              <a:rPr lang="en-US" sz="3600" b="1" dirty="0" smtClean="0"/>
              <a:t>JPEG </a:t>
            </a:r>
            <a:endParaRPr lang="en-US" sz="3600" b="1"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96" y="1287887"/>
            <a:ext cx="5548648" cy="416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1696" y="5872766"/>
            <a:ext cx="5020614" cy="461665"/>
          </a:xfrm>
          <a:prstGeom prst="rect">
            <a:avLst/>
          </a:prstGeom>
          <a:noFill/>
        </p:spPr>
        <p:txBody>
          <a:bodyPr wrap="square" rtlCol="0">
            <a:spAutoFit/>
          </a:bodyPr>
          <a:lstStyle/>
          <a:p>
            <a:r>
              <a:rPr lang="en-US" sz="2400" dirty="0" smtClean="0"/>
              <a:t>628 KB</a:t>
            </a:r>
            <a:endParaRPr lang="en-US" sz="2400" dirty="0"/>
          </a:p>
        </p:txBody>
      </p:sp>
    </p:spTree>
    <p:extLst>
      <p:ext uri="{BB962C8B-B14F-4D97-AF65-F5344CB8AC3E}">
        <p14:creationId xmlns:p14="http://schemas.microsoft.com/office/powerpoint/2010/main" val="39551406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035"/>
          </a:xfrm>
        </p:spPr>
        <p:txBody>
          <a:bodyPr>
            <a:normAutofit/>
          </a:bodyPr>
          <a:lstStyle/>
          <a:p>
            <a:r>
              <a:rPr lang="en-US" sz="3600" b="1" dirty="0" smtClean="0"/>
              <a:t>JPEG</a:t>
            </a:r>
            <a:endParaRPr lang="en-US" sz="3600" b="1"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413" y="1169154"/>
            <a:ext cx="7210157" cy="512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2115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914"/>
          </a:xfrm>
        </p:spPr>
        <p:txBody>
          <a:bodyPr>
            <a:normAutofit/>
          </a:bodyPr>
          <a:lstStyle/>
          <a:p>
            <a:r>
              <a:rPr lang="en-US" sz="3600" b="1" dirty="0" smtClean="0"/>
              <a:t>JPEG </a:t>
            </a:r>
            <a:endParaRPr lang="en-US" sz="3600" b="1" dirty="0"/>
          </a:p>
        </p:txBody>
      </p:sp>
      <p:sp>
        <p:nvSpPr>
          <p:cNvPr id="3" name="TextBox 2"/>
          <p:cNvSpPr txBox="1"/>
          <p:nvPr/>
        </p:nvSpPr>
        <p:spPr>
          <a:xfrm>
            <a:off x="581696" y="5872766"/>
            <a:ext cx="5020614" cy="461665"/>
          </a:xfrm>
          <a:prstGeom prst="rect">
            <a:avLst/>
          </a:prstGeom>
          <a:noFill/>
        </p:spPr>
        <p:txBody>
          <a:bodyPr wrap="square" rtlCol="0">
            <a:spAutoFit/>
          </a:bodyPr>
          <a:lstStyle/>
          <a:p>
            <a:r>
              <a:rPr lang="en-US" sz="2400" dirty="0" smtClean="0"/>
              <a:t>19KB</a:t>
            </a:r>
            <a:endParaRPr lang="en-US" sz="24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96" y="1255690"/>
            <a:ext cx="5896377" cy="442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1513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22372" cy="691277"/>
          </a:xfrm>
        </p:spPr>
        <p:txBody>
          <a:bodyPr>
            <a:normAutofit/>
          </a:bodyPr>
          <a:lstStyle/>
          <a:p>
            <a:r>
              <a:rPr lang="en-US" sz="3600" b="1" dirty="0" smtClean="0"/>
              <a:t>Video</a:t>
            </a:r>
            <a:endParaRPr lang="en-US"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465" y="509789"/>
            <a:ext cx="404812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069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8551"/>
          </a:xfrm>
        </p:spPr>
        <p:txBody>
          <a:bodyPr>
            <a:normAutofit/>
          </a:bodyPr>
          <a:lstStyle/>
          <a:p>
            <a:r>
              <a:rPr lang="en-US" sz="3600" b="1" dirty="0" smtClean="0"/>
              <a:t>Video  - Why Compression is Key</a:t>
            </a:r>
            <a:endParaRPr lang="en-US" sz="3600" b="1" dirty="0"/>
          </a:p>
        </p:txBody>
      </p:sp>
      <p:sp>
        <p:nvSpPr>
          <p:cNvPr id="3" name="Content Placeholder 2"/>
          <p:cNvSpPr>
            <a:spLocks noGrp="1"/>
          </p:cNvSpPr>
          <p:nvPr>
            <p:ph idx="1"/>
          </p:nvPr>
        </p:nvSpPr>
        <p:spPr>
          <a:xfrm>
            <a:off x="470078" y="1188076"/>
            <a:ext cx="8673921" cy="4105141"/>
          </a:xfrm>
        </p:spPr>
        <p:txBody>
          <a:bodyPr/>
          <a:lstStyle/>
          <a:p>
            <a:r>
              <a:rPr lang="en-US" sz="2400" dirty="0" smtClean="0"/>
              <a:t>Assume a 640 x 480 pixel screen.  	= 307,200 pixels </a:t>
            </a:r>
          </a:p>
          <a:p>
            <a:pPr marL="1257300" lvl="3" indent="0">
              <a:buNone/>
            </a:pPr>
            <a:r>
              <a:rPr lang="en-US" sz="1200" dirty="0" smtClean="0"/>
              <a:t>(I’m currently using 1280 x 800.)</a:t>
            </a:r>
          </a:p>
          <a:p>
            <a:r>
              <a:rPr lang="en-US" sz="2400" dirty="0" smtClean="0"/>
              <a:t>Assume 24 bit color.   		= 921,600 bytes/frame</a:t>
            </a:r>
          </a:p>
          <a:p>
            <a:endParaRPr lang="en-US" sz="2400" dirty="0"/>
          </a:p>
          <a:p>
            <a:r>
              <a:rPr lang="en-US" sz="2400" dirty="0" smtClean="0"/>
              <a:t>Assume 30 frames/second. 	= 27,648,000 bytes/sec</a:t>
            </a:r>
          </a:p>
          <a:p>
            <a:endParaRPr lang="en-US" sz="2400" dirty="0"/>
          </a:p>
          <a:p>
            <a:pPr marL="114300" indent="0">
              <a:buNone/>
            </a:pPr>
            <a:r>
              <a:rPr lang="en-US" sz="2400" dirty="0" smtClean="0"/>
              <a:t>					= 1,658,889,000 bytes/min</a:t>
            </a:r>
          </a:p>
          <a:p>
            <a:pPr marL="114300" indent="0">
              <a:buNone/>
            </a:pPr>
            <a:endParaRPr lang="en-US" sz="2400" dirty="0"/>
          </a:p>
          <a:p>
            <a:pPr marL="114300" indent="0">
              <a:buNone/>
            </a:pPr>
            <a:r>
              <a:rPr lang="en-US" sz="2400" dirty="0" smtClean="0"/>
              <a:t>					= 100 GB/hour (without sound)</a:t>
            </a:r>
          </a:p>
          <a:p>
            <a:pPr marL="0" indent="0">
              <a:buNone/>
            </a:pPr>
            <a:endParaRPr lang="en-US" dirty="0"/>
          </a:p>
        </p:txBody>
      </p:sp>
      <p:sp>
        <p:nvSpPr>
          <p:cNvPr id="4" name="TextBox 3"/>
          <p:cNvSpPr txBox="1"/>
          <p:nvPr/>
        </p:nvSpPr>
        <p:spPr>
          <a:xfrm>
            <a:off x="425003" y="5782614"/>
            <a:ext cx="8306873" cy="461665"/>
          </a:xfrm>
          <a:prstGeom prst="rect">
            <a:avLst/>
          </a:prstGeom>
          <a:noFill/>
        </p:spPr>
        <p:txBody>
          <a:bodyPr wrap="square" rtlCol="0">
            <a:spAutoFit/>
          </a:bodyPr>
          <a:lstStyle/>
          <a:p>
            <a:r>
              <a:rPr lang="en-US" sz="2400" dirty="0" smtClean="0"/>
              <a:t>Yet the 16GB </a:t>
            </a:r>
            <a:r>
              <a:rPr lang="en-US" sz="2400" dirty="0"/>
              <a:t>iPod Touch </a:t>
            </a:r>
            <a:r>
              <a:rPr lang="en-US" sz="2400" dirty="0" smtClean="0"/>
              <a:t> holds 20 </a:t>
            </a:r>
            <a:r>
              <a:rPr lang="en-US" sz="2400" dirty="0"/>
              <a:t>hours </a:t>
            </a:r>
            <a:r>
              <a:rPr lang="en-US" sz="2400" dirty="0" smtClean="0"/>
              <a:t>of video.</a:t>
            </a:r>
            <a:endParaRPr lang="en-US" sz="2400" dirty="0"/>
          </a:p>
        </p:txBody>
      </p:sp>
    </p:spTree>
    <p:extLst>
      <p:ext uri="{BB962C8B-B14F-4D97-AF65-F5344CB8AC3E}">
        <p14:creationId xmlns:p14="http://schemas.microsoft.com/office/powerpoint/2010/main" val="8925874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MPEG</a:t>
            </a:r>
            <a:endParaRPr lang="en-US" sz="3600" b="1" dirty="0"/>
          </a:p>
        </p:txBody>
      </p:sp>
      <p:sp>
        <p:nvSpPr>
          <p:cNvPr id="4" name="TextBox 3"/>
          <p:cNvSpPr txBox="1"/>
          <p:nvPr/>
        </p:nvSpPr>
        <p:spPr>
          <a:xfrm>
            <a:off x="566670" y="1210614"/>
            <a:ext cx="8384147" cy="461665"/>
          </a:xfrm>
          <a:prstGeom prst="rect">
            <a:avLst/>
          </a:prstGeom>
          <a:noFill/>
        </p:spPr>
        <p:txBody>
          <a:bodyPr wrap="square" rtlCol="0">
            <a:spAutoFit/>
          </a:bodyPr>
          <a:lstStyle/>
          <a:p>
            <a:r>
              <a:rPr lang="en-US" sz="2400" dirty="0" smtClean="0"/>
              <a:t>Key idea: Store only the changes from one frame to the next.</a:t>
            </a: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773" y="2047741"/>
            <a:ext cx="6501309" cy="366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492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156"/>
          </a:xfrm>
        </p:spPr>
        <p:txBody>
          <a:bodyPr>
            <a:normAutofit/>
          </a:bodyPr>
          <a:lstStyle/>
          <a:p>
            <a:r>
              <a:rPr lang="en-US" sz="3600" b="1" dirty="0" smtClean="0"/>
              <a:t>MPEG</a:t>
            </a:r>
            <a:endParaRPr lang="en-US" sz="3600" b="1" dirty="0"/>
          </a:p>
        </p:txBody>
      </p:sp>
      <p:sp>
        <p:nvSpPr>
          <p:cNvPr id="4" name="TextBox 3"/>
          <p:cNvSpPr txBox="1"/>
          <p:nvPr/>
        </p:nvSpPr>
        <p:spPr>
          <a:xfrm>
            <a:off x="566670" y="1210614"/>
            <a:ext cx="8384147" cy="461665"/>
          </a:xfrm>
          <a:prstGeom prst="rect">
            <a:avLst/>
          </a:prstGeom>
          <a:noFill/>
        </p:spPr>
        <p:txBody>
          <a:bodyPr wrap="square" rtlCol="0">
            <a:spAutoFit/>
          </a:bodyPr>
          <a:lstStyle/>
          <a:p>
            <a:r>
              <a:rPr lang="en-US" sz="2400" dirty="0" smtClean="0"/>
              <a:t>Key idea: Store only the changes from one frame to the next.</a:t>
            </a:r>
            <a:endParaRPr lang="en-US"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94964"/>
            <a:ext cx="5687120"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444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229600" cy="639762"/>
          </a:xfrm>
        </p:spPr>
        <p:txBody>
          <a:bodyPr>
            <a:noAutofit/>
          </a:bodyPr>
          <a:lstStyle/>
          <a:p>
            <a:r>
              <a:rPr lang="en-US" sz="3600" b="1" dirty="0" smtClean="0">
                <a:cs typeface="Arial" pitchFamily="34" charset="0"/>
              </a:rPr>
              <a:t>Sound</a:t>
            </a:r>
            <a:endParaRPr lang="en-US" sz="3600" b="1" dirty="0">
              <a:cs typeface="Arial" pitchFamily="34" charset="0"/>
            </a:endParaRPr>
          </a:p>
        </p:txBody>
      </p:sp>
      <p:sp>
        <p:nvSpPr>
          <p:cNvPr id="4" name="TextBox 3"/>
          <p:cNvSpPr txBox="1"/>
          <p:nvPr/>
        </p:nvSpPr>
        <p:spPr>
          <a:xfrm>
            <a:off x="304800" y="5650468"/>
            <a:ext cx="7543800" cy="369332"/>
          </a:xfrm>
          <a:prstGeom prst="rect">
            <a:avLst/>
          </a:prstGeom>
          <a:noFill/>
        </p:spPr>
        <p:txBody>
          <a:bodyPr wrap="square" rtlCol="0">
            <a:spAutoFit/>
          </a:bodyPr>
          <a:lstStyle/>
          <a:p>
            <a:r>
              <a:rPr lang="en-US" dirty="0" smtClean="0"/>
              <a:t>A good introduction to sound waves:</a:t>
            </a:r>
            <a:endParaRPr lang="en-US" dirty="0"/>
          </a:p>
        </p:txBody>
      </p:sp>
      <p:sp>
        <p:nvSpPr>
          <p:cNvPr id="5" name="TextBox 4"/>
          <p:cNvSpPr txBox="1"/>
          <p:nvPr/>
        </p:nvSpPr>
        <p:spPr>
          <a:xfrm>
            <a:off x="1181100" y="6019800"/>
            <a:ext cx="6400800" cy="369332"/>
          </a:xfrm>
          <a:prstGeom prst="rect">
            <a:avLst/>
          </a:prstGeom>
          <a:noFill/>
        </p:spPr>
        <p:txBody>
          <a:bodyPr wrap="square" rtlCol="0">
            <a:spAutoFit/>
          </a:bodyPr>
          <a:lstStyle/>
          <a:p>
            <a:r>
              <a:rPr lang="en-US" dirty="0">
                <a:hlinkClick r:id="rId3"/>
              </a:rPr>
              <a:t>http://</a:t>
            </a:r>
            <a:r>
              <a:rPr lang="en-US" dirty="0" smtClean="0">
                <a:hlinkClick r:id="rId3"/>
              </a:rPr>
              <a:t>www.school-for-champions.com/science/sound.htm</a:t>
            </a:r>
            <a:r>
              <a:rPr lang="en-US" dirty="0" smtClean="0"/>
              <a:t> </a:t>
            </a:r>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066800"/>
            <a:ext cx="5562600" cy="431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5111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rPr>
              <a:t>The Simplest Sound</a:t>
            </a:r>
            <a:endParaRPr lang="en-US" sz="3600" b="1" dirty="0">
              <a:cs typeface="Arial" pitchFamily="34"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194560"/>
            <a:ext cx="61181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1468398"/>
            <a:ext cx="6324600" cy="461665"/>
          </a:xfrm>
          <a:prstGeom prst="rect">
            <a:avLst/>
          </a:prstGeom>
          <a:noFill/>
        </p:spPr>
        <p:txBody>
          <a:bodyPr wrap="square" rtlCol="0">
            <a:spAutoFit/>
          </a:bodyPr>
          <a:lstStyle/>
          <a:p>
            <a:r>
              <a:rPr lang="en-US" sz="2400" dirty="0" smtClean="0"/>
              <a:t>A sine wave:</a:t>
            </a:r>
            <a:endParaRPr lang="en-US" sz="2400" dirty="0"/>
          </a:p>
        </p:txBody>
      </p:sp>
      <p:pic>
        <p:nvPicPr>
          <p:cNvPr id="4" name="A4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9400" y="1163598"/>
            <a:ext cx="609600" cy="609600"/>
          </a:xfrm>
          <a:prstGeom prst="rect">
            <a:avLst/>
          </a:prstGeom>
        </p:spPr>
      </p:pic>
    </p:spTree>
    <p:extLst>
      <p:ext uri="{BB962C8B-B14F-4D97-AF65-F5344CB8AC3E}">
        <p14:creationId xmlns:p14="http://schemas.microsoft.com/office/powerpoint/2010/main" val="375152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7496</TotalTime>
  <Words>4574</Words>
  <Application>Microsoft Office PowerPoint</Application>
  <PresentationFormat>On-screen Show (4:3)</PresentationFormat>
  <Paragraphs>930</Paragraphs>
  <Slides>134</Slides>
  <Notes>96</Notes>
  <HiddenSlides>10</HiddenSlides>
  <MMClips>1</MMClips>
  <ScaleCrop>false</ScaleCrop>
  <HeadingPairs>
    <vt:vector size="4" baseType="variant">
      <vt:variant>
        <vt:lpstr>Theme</vt:lpstr>
      </vt:variant>
      <vt:variant>
        <vt:i4>1</vt:i4>
      </vt:variant>
      <vt:variant>
        <vt:lpstr>Slide Titles</vt:lpstr>
      </vt:variant>
      <vt:variant>
        <vt:i4>134</vt:i4>
      </vt:variant>
    </vt:vector>
  </HeadingPairs>
  <TitlesOfParts>
    <vt:vector size="135" baseType="lpstr">
      <vt:lpstr>Office Theme</vt:lpstr>
      <vt:lpstr>Encoding Things for Computers</vt:lpstr>
      <vt:lpstr>Watson</vt:lpstr>
      <vt:lpstr>Digital vs Analog</vt:lpstr>
      <vt:lpstr>Digital vs Analog</vt:lpstr>
      <vt:lpstr>Digital vs Analog</vt:lpstr>
      <vt:lpstr>Standards</vt:lpstr>
      <vt:lpstr>A Very Old Idea</vt:lpstr>
      <vt:lpstr>No Standards</vt:lpstr>
      <vt:lpstr>Not Much of a Standard</vt:lpstr>
      <vt:lpstr>Some Common Standards</vt:lpstr>
      <vt:lpstr>A Small Number of Standards</vt:lpstr>
      <vt:lpstr>A Small Number of Standards</vt:lpstr>
      <vt:lpstr>A Small Number of Standards</vt:lpstr>
      <vt:lpstr>Bitten by Lack of a Single Standard</vt:lpstr>
      <vt:lpstr>Bitten by Lack of a Single Standard</vt:lpstr>
      <vt:lpstr>Bitten by Lack of a Single Standard</vt:lpstr>
      <vt:lpstr>Wishing for Standards</vt:lpstr>
      <vt:lpstr>A General Trend Toward Standards</vt:lpstr>
      <vt:lpstr>Integers</vt:lpstr>
      <vt:lpstr>What About Long Integers?</vt:lpstr>
      <vt:lpstr>Integers</vt:lpstr>
      <vt:lpstr>Two Problems</vt:lpstr>
      <vt:lpstr>Two’s Complement</vt:lpstr>
      <vt:lpstr>But What Happens Now?</vt:lpstr>
      <vt:lpstr>But What Happens Now?</vt:lpstr>
      <vt:lpstr>Another Problem</vt:lpstr>
      <vt:lpstr>Another Problem</vt:lpstr>
      <vt:lpstr>Floating Point</vt:lpstr>
      <vt:lpstr>Floating Point</vt:lpstr>
      <vt:lpstr>Floating Point</vt:lpstr>
      <vt:lpstr>Floating Point</vt:lpstr>
      <vt:lpstr>Floating Point</vt:lpstr>
      <vt:lpstr>Rounding Error</vt:lpstr>
      <vt:lpstr>Rounding Error</vt:lpstr>
      <vt:lpstr>Salami Slicing</vt:lpstr>
      <vt:lpstr>Text</vt:lpstr>
      <vt:lpstr>Text</vt:lpstr>
      <vt:lpstr>Text</vt:lpstr>
      <vt:lpstr>Representing Text</vt:lpstr>
      <vt:lpstr>ASCII</vt:lpstr>
      <vt:lpstr>Representing Text</vt:lpstr>
      <vt:lpstr>Representing Text</vt:lpstr>
      <vt:lpstr>Computing with Text</vt:lpstr>
      <vt:lpstr>Computing with Text in Python</vt:lpstr>
      <vt:lpstr>When We Need More Characters</vt:lpstr>
      <vt:lpstr>When We Need More Characters</vt:lpstr>
      <vt:lpstr>Unicode</vt:lpstr>
      <vt:lpstr>Unicode</vt:lpstr>
      <vt:lpstr>Saving Space</vt:lpstr>
      <vt:lpstr>Saving Space</vt:lpstr>
      <vt:lpstr>Saving Space</vt:lpstr>
      <vt:lpstr>Saving Space</vt:lpstr>
      <vt:lpstr>But What Do Symbols Look Like?</vt:lpstr>
      <vt:lpstr>The Basic Idea</vt:lpstr>
      <vt:lpstr>The Basic Idea</vt:lpstr>
      <vt:lpstr>The Basic Idea</vt:lpstr>
      <vt:lpstr>Pixel Based Fonts</vt:lpstr>
      <vt:lpstr>Pixel Based Fonts</vt:lpstr>
      <vt:lpstr>TrueType Fonts</vt:lpstr>
      <vt:lpstr>The First Part of the Arial TrueType Font File</vt:lpstr>
      <vt:lpstr>It’s Just About Using the Bits</vt:lpstr>
      <vt:lpstr>It’s Just About Using the Bits</vt:lpstr>
      <vt:lpstr>It’s Just About Using the Bits</vt:lpstr>
      <vt:lpstr>Images</vt:lpstr>
      <vt:lpstr>Images</vt:lpstr>
      <vt:lpstr>Pixels</vt:lpstr>
      <vt:lpstr>Pixels</vt:lpstr>
      <vt:lpstr>Pixels</vt:lpstr>
      <vt:lpstr>Two Color Models</vt:lpstr>
      <vt:lpstr>Subtractive Color</vt:lpstr>
      <vt:lpstr>Additive Color</vt:lpstr>
      <vt:lpstr>Experimenting with RGB</vt:lpstr>
      <vt:lpstr>Burnt Orange</vt:lpstr>
      <vt:lpstr>Representing Images</vt:lpstr>
      <vt:lpstr>Representing Images</vt:lpstr>
      <vt:lpstr>Black and White</vt:lpstr>
      <vt:lpstr>Black and White</vt:lpstr>
      <vt:lpstr>Black and White</vt:lpstr>
      <vt:lpstr>Black and White</vt:lpstr>
      <vt:lpstr>Color</vt:lpstr>
      <vt:lpstr>The Red Channel</vt:lpstr>
      <vt:lpstr>The Green Channel</vt:lpstr>
      <vt:lpstr>The Blue Channel</vt:lpstr>
      <vt:lpstr>Putting the Three Channels Together</vt:lpstr>
      <vt:lpstr>What if We Don’t Want to Spend 24 Bits/Pixel?</vt:lpstr>
      <vt:lpstr>The Original Again</vt:lpstr>
      <vt:lpstr>8 Bit Color with a Palette (gif)</vt:lpstr>
      <vt:lpstr>Compression</vt:lpstr>
      <vt:lpstr>Compression</vt:lpstr>
      <vt:lpstr>Compression</vt:lpstr>
      <vt:lpstr>JPEG </vt:lpstr>
      <vt:lpstr>JPEG</vt:lpstr>
      <vt:lpstr>JPEG </vt:lpstr>
      <vt:lpstr>Video</vt:lpstr>
      <vt:lpstr>Video  - Why Compression is Key</vt:lpstr>
      <vt:lpstr>MPEG</vt:lpstr>
      <vt:lpstr>MPEG</vt:lpstr>
      <vt:lpstr>Sound</vt:lpstr>
      <vt:lpstr>The Simplest Sound</vt:lpstr>
      <vt:lpstr>More Interesting Sounds</vt:lpstr>
      <vt:lpstr>Analog Representation of Sound</vt:lpstr>
      <vt:lpstr>Analog/Digital  Representation of Sound</vt:lpstr>
      <vt:lpstr>Sound</vt:lpstr>
      <vt:lpstr>Sound</vt:lpstr>
      <vt:lpstr>Sound</vt:lpstr>
      <vt:lpstr>Sound</vt:lpstr>
      <vt:lpstr>Sound</vt:lpstr>
      <vt:lpstr>Sound</vt:lpstr>
      <vt:lpstr>Storing Sound</vt:lpstr>
      <vt:lpstr>Storing Sound</vt:lpstr>
      <vt:lpstr>Once Sampled, It’s All Bits</vt:lpstr>
      <vt:lpstr>The Special Case of Music</vt:lpstr>
      <vt:lpstr>DARMS Representation of Musical Score</vt:lpstr>
      <vt:lpstr>DARMS Representation of Musical Score</vt:lpstr>
      <vt:lpstr>MIDI</vt:lpstr>
      <vt:lpstr>Web Pages</vt:lpstr>
      <vt:lpstr>The HTML</vt:lpstr>
      <vt:lpstr>PowerPoint Presentation</vt:lpstr>
      <vt:lpstr>Graphic User Interfaces (GUIs)</vt:lpstr>
      <vt:lpstr>Chess Boards</vt:lpstr>
      <vt:lpstr>Molecules</vt:lpstr>
      <vt:lpstr>Proteins</vt:lpstr>
      <vt:lpstr>How Does Nature Do It?</vt:lpstr>
      <vt:lpstr>How Does Nature Do It?</vt:lpstr>
      <vt:lpstr>How  Programs Do It?</vt:lpstr>
      <vt:lpstr>The Human Genome Project</vt:lpstr>
      <vt:lpstr>The Human Genome Project</vt:lpstr>
      <vt:lpstr>What Happens When You Double Click?</vt:lpstr>
      <vt:lpstr>A .ppt Saved as a .txt File</vt:lpstr>
      <vt:lpstr>Saved as a .ppt File</vt:lpstr>
      <vt:lpstr>UPCs</vt:lpstr>
      <vt:lpstr>UPCs</vt:lpstr>
      <vt:lpstr>QR Codes</vt:lpstr>
      <vt:lpstr>Visualizing Data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Rich</dc:creator>
  <cp:lastModifiedBy>ear</cp:lastModifiedBy>
  <cp:revision>212</cp:revision>
  <dcterms:created xsi:type="dcterms:W3CDTF">2010-12-01T23:43:18Z</dcterms:created>
  <dcterms:modified xsi:type="dcterms:W3CDTF">2014-02-18T15:12:37Z</dcterms:modified>
</cp:coreProperties>
</file>