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9"/>
  </p:notesMasterIdLst>
  <p:sldIdLst>
    <p:sldId id="256" r:id="rId2"/>
    <p:sldId id="303" r:id="rId3"/>
    <p:sldId id="305" r:id="rId4"/>
    <p:sldId id="306" r:id="rId5"/>
    <p:sldId id="307" r:id="rId6"/>
    <p:sldId id="308" r:id="rId7"/>
    <p:sldId id="257" r:id="rId8"/>
    <p:sldId id="258" r:id="rId9"/>
    <p:sldId id="259" r:id="rId10"/>
    <p:sldId id="260" r:id="rId11"/>
    <p:sldId id="261" r:id="rId12"/>
    <p:sldId id="262" r:id="rId13"/>
    <p:sldId id="263" r:id="rId14"/>
    <p:sldId id="274" r:id="rId15"/>
    <p:sldId id="272" r:id="rId16"/>
    <p:sldId id="273" r:id="rId17"/>
    <p:sldId id="309" r:id="rId18"/>
    <p:sldId id="264" r:id="rId19"/>
    <p:sldId id="265" r:id="rId20"/>
    <p:sldId id="266" r:id="rId21"/>
    <p:sldId id="267" r:id="rId22"/>
    <p:sldId id="268" r:id="rId23"/>
    <p:sldId id="269" r:id="rId24"/>
    <p:sldId id="278" r:id="rId25"/>
    <p:sldId id="279" r:id="rId26"/>
    <p:sldId id="275" r:id="rId27"/>
    <p:sldId id="280" r:id="rId28"/>
    <p:sldId id="282" r:id="rId29"/>
    <p:sldId id="283" r:id="rId30"/>
    <p:sldId id="284" r:id="rId31"/>
    <p:sldId id="285" r:id="rId32"/>
    <p:sldId id="286" r:id="rId33"/>
    <p:sldId id="287" r:id="rId34"/>
    <p:sldId id="288" r:id="rId35"/>
    <p:sldId id="289" r:id="rId36"/>
    <p:sldId id="271" r:id="rId37"/>
    <p:sldId id="276" r:id="rId38"/>
    <p:sldId id="277" r:id="rId39"/>
    <p:sldId id="281" r:id="rId40"/>
    <p:sldId id="290" r:id="rId41"/>
    <p:sldId id="291" r:id="rId42"/>
    <p:sldId id="292" r:id="rId43"/>
    <p:sldId id="294" r:id="rId44"/>
    <p:sldId id="326" r:id="rId45"/>
    <p:sldId id="327" r:id="rId46"/>
    <p:sldId id="328" r:id="rId47"/>
    <p:sldId id="329" r:id="rId48"/>
    <p:sldId id="330" r:id="rId49"/>
    <p:sldId id="302" r:id="rId50"/>
    <p:sldId id="331" r:id="rId51"/>
    <p:sldId id="332" r:id="rId52"/>
    <p:sldId id="333" r:id="rId53"/>
    <p:sldId id="334" r:id="rId54"/>
    <p:sldId id="419" r:id="rId55"/>
    <p:sldId id="420" r:id="rId56"/>
    <p:sldId id="421" r:id="rId57"/>
    <p:sldId id="422" r:id="rId58"/>
    <p:sldId id="423" r:id="rId59"/>
    <p:sldId id="424" r:id="rId60"/>
    <p:sldId id="425" r:id="rId61"/>
    <p:sldId id="336" r:id="rId62"/>
    <p:sldId id="337" r:id="rId63"/>
    <p:sldId id="338" r:id="rId64"/>
    <p:sldId id="341" r:id="rId65"/>
    <p:sldId id="346" r:id="rId66"/>
    <p:sldId id="347" r:id="rId67"/>
    <p:sldId id="356" r:id="rId68"/>
    <p:sldId id="357" r:id="rId69"/>
    <p:sldId id="359" r:id="rId70"/>
    <p:sldId id="362" r:id="rId71"/>
    <p:sldId id="367" r:id="rId72"/>
    <p:sldId id="368" r:id="rId73"/>
    <p:sldId id="370" r:id="rId74"/>
    <p:sldId id="371" r:id="rId75"/>
    <p:sldId id="373" r:id="rId76"/>
    <p:sldId id="377" r:id="rId77"/>
    <p:sldId id="378" r:id="rId78"/>
    <p:sldId id="391" r:id="rId79"/>
    <p:sldId id="392" r:id="rId80"/>
    <p:sldId id="393" r:id="rId81"/>
    <p:sldId id="394" r:id="rId82"/>
    <p:sldId id="395" r:id="rId83"/>
    <p:sldId id="396" r:id="rId84"/>
    <p:sldId id="397" r:id="rId85"/>
    <p:sldId id="398" r:id="rId86"/>
    <p:sldId id="400" r:id="rId87"/>
    <p:sldId id="401" r:id="rId88"/>
    <p:sldId id="402" r:id="rId89"/>
    <p:sldId id="403" r:id="rId90"/>
    <p:sldId id="404" r:id="rId91"/>
    <p:sldId id="405" r:id="rId92"/>
    <p:sldId id="406" r:id="rId93"/>
    <p:sldId id="407" r:id="rId94"/>
    <p:sldId id="408" r:id="rId95"/>
    <p:sldId id="409" r:id="rId96"/>
    <p:sldId id="412" r:id="rId97"/>
    <p:sldId id="304" r:id="rId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06" autoAdjust="0"/>
    <p:restoredTop sz="88571" autoAdjust="0"/>
  </p:normalViewPr>
  <p:slideViewPr>
    <p:cSldViewPr>
      <p:cViewPr varScale="1">
        <p:scale>
          <a:sx n="69" d="100"/>
          <a:sy n="69" d="100"/>
        </p:scale>
        <p:origin x="-1200"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47B620-7187-4B3B-B68F-DB5964F25675}" type="datetimeFigureOut">
              <a:rPr lang="en-US" smtClean="0"/>
              <a:t>4/23/2014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AE9804-5AD9-4B8E-B9CC-03AFA73CC955}" type="slidenum">
              <a:rPr lang="en-US" smtClean="0"/>
              <a:t>‹#›</a:t>
            </a:fld>
            <a:endParaRPr lang="en-US"/>
          </a:p>
        </p:txBody>
      </p:sp>
    </p:spTree>
    <p:extLst>
      <p:ext uri="{BB962C8B-B14F-4D97-AF65-F5344CB8AC3E}">
        <p14:creationId xmlns:p14="http://schemas.microsoft.com/office/powerpoint/2010/main" val="9617832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hansonrobotics.com/einstein_video.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nytimes.com/2013/04/29/business/media/social-medias-effects-on-markets-concern-regulators.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youtube.com/watch?v=9sMatUNCQHA"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youtube.com/watch?feature=player_detailpage&amp;v=4MTHGWPqd14#t=190s"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nytimes.com/2011/10/24/technology/economists-see-more-jobs-for-machines-not-people.html"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nytimes.com/2011/10/24/technology/economists-see-more-jobs-for-machines-not-people.html" TargetMode="External"/><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3C69289-6F4B-4A94-9B62-82943D327A00}" type="slidenum">
              <a:rPr lang="en-US" smtClean="0"/>
              <a:pPr eaLnBrk="1" hangingPunct="1"/>
              <a:t>3</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p:spPr>
        <p:txBody>
          <a:bodyPr/>
          <a:lstStyle/>
          <a:p>
            <a:pPr eaLnBrk="1" hangingPunct="1"/>
            <a:r>
              <a:rPr lang="en-US" smtClean="0"/>
              <a:t>http://patdollard.com/wp-content/uploads/voting-machine.jpg </a:t>
            </a:r>
          </a:p>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p:spPr>
        <p:txBody>
          <a:bodyPr/>
          <a:lstStyle/>
          <a:p>
            <a:r>
              <a:rPr lang="en-US" altLang="en-US" dirty="0" smtClean="0"/>
              <a:t>Just have the IBM site here for people who want to learn more.</a:t>
            </a:r>
          </a:p>
          <a:p>
            <a:r>
              <a:rPr lang="en-US" altLang="en-US" dirty="0" smtClean="0"/>
              <a:t>Intro motivates, mentions Deep Blue, mentions Hume.  Probably watched in Intro.</a:t>
            </a:r>
          </a:p>
          <a:p>
            <a:r>
              <a:rPr lang="en-US" altLang="en-US" dirty="0" smtClean="0"/>
              <a:t>Sample round is good.  Watch it.</a:t>
            </a:r>
          </a:p>
          <a:p>
            <a:r>
              <a:rPr lang="en-US" altLang="en-US" dirty="0" smtClean="0"/>
              <a:t>Day 1 had lots of good material on Watson.</a:t>
            </a:r>
          </a:p>
          <a:p>
            <a:r>
              <a:rPr lang="en-US" altLang="en-US" dirty="0" smtClean="0"/>
              <a:t>Power7: http://www.deathandtaxesmag.com/tag/watson-ibm/</a:t>
            </a:r>
          </a:p>
        </p:txBody>
      </p:sp>
      <p:sp>
        <p:nvSpPr>
          <p:cNvPr id="58372" name="Slide Number Placeholder 3"/>
          <p:cNvSpPr>
            <a:spLocks noGrp="1"/>
          </p:cNvSpPr>
          <p:nvPr>
            <p:ph type="sldNum" sz="quarter" idx="5"/>
          </p:nvPr>
        </p:nvSpPr>
        <p:spPr>
          <a:noFill/>
        </p:spPr>
        <p:txBody>
          <a:bodyPr/>
          <a:lstStyle>
            <a:lvl1pPr eaLnBrk="0" hangingPunct="0">
              <a:defRPr>
                <a:solidFill>
                  <a:schemeClr val="tx1"/>
                </a:solidFill>
                <a:latin typeface="Arial" charset="0"/>
              </a:defRPr>
            </a:lvl1pPr>
            <a:lvl2pPr marL="722147" indent="-277749" eaLnBrk="0" hangingPunct="0">
              <a:defRPr>
                <a:solidFill>
                  <a:schemeClr val="tx1"/>
                </a:solidFill>
                <a:latin typeface="Arial" charset="0"/>
              </a:defRPr>
            </a:lvl2pPr>
            <a:lvl3pPr marL="1110996" indent="-222199" eaLnBrk="0" hangingPunct="0">
              <a:defRPr>
                <a:solidFill>
                  <a:schemeClr val="tx1"/>
                </a:solidFill>
                <a:latin typeface="Arial" charset="0"/>
              </a:defRPr>
            </a:lvl3pPr>
            <a:lvl4pPr marL="1555394" indent="-222199" eaLnBrk="0" hangingPunct="0">
              <a:defRPr>
                <a:solidFill>
                  <a:schemeClr val="tx1"/>
                </a:solidFill>
                <a:latin typeface="Arial" charset="0"/>
              </a:defRPr>
            </a:lvl4pPr>
            <a:lvl5pPr marL="1999793" indent="-222199" eaLnBrk="0" hangingPunct="0">
              <a:defRPr>
                <a:solidFill>
                  <a:schemeClr val="tx1"/>
                </a:solidFill>
                <a:latin typeface="Arial" charset="0"/>
              </a:defRPr>
            </a:lvl5pPr>
            <a:lvl6pPr marL="2444191" indent="-222199" eaLnBrk="0" fontAlgn="base" hangingPunct="0">
              <a:spcBef>
                <a:spcPct val="0"/>
              </a:spcBef>
              <a:spcAft>
                <a:spcPct val="0"/>
              </a:spcAft>
              <a:defRPr>
                <a:solidFill>
                  <a:schemeClr val="tx1"/>
                </a:solidFill>
                <a:latin typeface="Arial" charset="0"/>
              </a:defRPr>
            </a:lvl6pPr>
            <a:lvl7pPr marL="2888590" indent="-222199" eaLnBrk="0" fontAlgn="base" hangingPunct="0">
              <a:spcBef>
                <a:spcPct val="0"/>
              </a:spcBef>
              <a:spcAft>
                <a:spcPct val="0"/>
              </a:spcAft>
              <a:defRPr>
                <a:solidFill>
                  <a:schemeClr val="tx1"/>
                </a:solidFill>
                <a:latin typeface="Arial" charset="0"/>
              </a:defRPr>
            </a:lvl7pPr>
            <a:lvl8pPr marL="3332988" indent="-222199" eaLnBrk="0" fontAlgn="base" hangingPunct="0">
              <a:spcBef>
                <a:spcPct val="0"/>
              </a:spcBef>
              <a:spcAft>
                <a:spcPct val="0"/>
              </a:spcAft>
              <a:defRPr>
                <a:solidFill>
                  <a:schemeClr val="tx1"/>
                </a:solidFill>
                <a:latin typeface="Arial" charset="0"/>
              </a:defRPr>
            </a:lvl8pPr>
            <a:lvl9pPr marL="3777386" indent="-222199" eaLnBrk="0" fontAlgn="base" hangingPunct="0">
              <a:spcBef>
                <a:spcPct val="0"/>
              </a:spcBef>
              <a:spcAft>
                <a:spcPct val="0"/>
              </a:spcAft>
              <a:defRPr>
                <a:solidFill>
                  <a:schemeClr val="tx1"/>
                </a:solidFill>
                <a:latin typeface="Arial" charset="0"/>
              </a:defRPr>
            </a:lvl9pPr>
          </a:lstStyle>
          <a:p>
            <a:pPr eaLnBrk="1" hangingPunct="1"/>
            <a:fld id="{3B1D0400-09AC-43C3-BBE0-28FFE15B4095}" type="slidenum">
              <a:rPr lang="en-US" altLang="en-US" smtClean="0"/>
              <a:pPr eaLnBrk="1" hangingPunct="1"/>
              <a:t>13</a:t>
            </a:fld>
            <a:endParaRPr lang="en-US"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p:spPr>
        <p:txBody>
          <a:bodyPr/>
          <a:lstStyle/>
          <a:p>
            <a:r>
              <a:rPr lang="en-US" altLang="en-US" smtClean="0"/>
              <a:t>Jeopardy may seem trivial as a measure of “humanness”.  But what about medical diagnosis?</a:t>
            </a:r>
          </a:p>
        </p:txBody>
      </p:sp>
      <p:sp>
        <p:nvSpPr>
          <p:cNvPr id="1187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BB001C0-3BD5-43CC-88A1-FC61A5AC9EDB}" type="slidenum">
              <a:rPr lang="en-US" altLang="en-US" smtClean="0"/>
              <a:pPr eaLnBrk="1" hangingPunct="1">
                <a:spcBef>
                  <a:spcPct val="0"/>
                </a:spcBef>
              </a:pPr>
              <a:t>14</a:t>
            </a:fld>
            <a:endParaRPr lang="en-US" alt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p:cNvSpPr>
            <a:spLocks noGrp="1" noRot="1" noChangeAspect="1" noTextEdit="1"/>
          </p:cNvSpPr>
          <p:nvPr>
            <p:ph type="sldImg"/>
          </p:nvPr>
        </p:nvSpPr>
        <p:spPr>
          <a:ln/>
        </p:spPr>
      </p:sp>
      <p:sp>
        <p:nvSpPr>
          <p:cNvPr id="115715" name="Notes Placeholder 2"/>
          <p:cNvSpPr>
            <a:spLocks noGrp="1"/>
          </p:cNvSpPr>
          <p:nvPr>
            <p:ph type="body" idx="1"/>
          </p:nvPr>
        </p:nvSpPr>
        <p:spPr>
          <a:noFill/>
        </p:spPr>
        <p:txBody>
          <a:bodyPr/>
          <a:lstStyle/>
          <a:p>
            <a:r>
              <a:rPr lang="en-US" altLang="en-US" smtClean="0"/>
              <a:t>Tv.com</a:t>
            </a:r>
          </a:p>
        </p:txBody>
      </p:sp>
      <p:sp>
        <p:nvSpPr>
          <p:cNvPr id="115716"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36CC306-25F2-4AEA-9C91-692036F30BD8}" type="slidenum">
              <a:rPr lang="en-US" altLang="en-US" smtClean="0"/>
              <a:pPr eaLnBrk="1" hangingPunct="1">
                <a:spcBef>
                  <a:spcPct val="0"/>
                </a:spcBef>
              </a:pPr>
              <a:t>15</a:t>
            </a:fld>
            <a:endParaRPr lang="en-US"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a:ln/>
        </p:spPr>
      </p:sp>
      <p:sp>
        <p:nvSpPr>
          <p:cNvPr id="116739" name="Notes Placeholder 2"/>
          <p:cNvSpPr>
            <a:spLocks noGrp="1"/>
          </p:cNvSpPr>
          <p:nvPr>
            <p:ph type="body" idx="1"/>
          </p:nvPr>
        </p:nvSpPr>
        <p:spPr>
          <a:noFill/>
        </p:spPr>
        <p:txBody>
          <a:bodyPr/>
          <a:lstStyle/>
          <a:p>
            <a:r>
              <a:rPr lang="en-US" altLang="en-US" smtClean="0"/>
              <a:t>Go to the second one to watch a short video.</a:t>
            </a:r>
          </a:p>
        </p:txBody>
      </p:sp>
      <p:sp>
        <p:nvSpPr>
          <p:cNvPr id="11674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1340CB1-A15B-4A2F-8485-43638310504A}" type="slidenum">
              <a:rPr lang="en-US" altLang="en-US" smtClean="0"/>
              <a:pPr eaLnBrk="1" hangingPunct="1">
                <a:spcBef>
                  <a:spcPct val="0"/>
                </a:spcBef>
              </a:pPr>
              <a:t>16</a:t>
            </a:fld>
            <a:endParaRPr lang="en-US"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Times New Roman" pitchFamily="18" charset="0"/>
              </a:rPr>
              <a:t>Three paintings done by Harold Cohen’s Aaron program:</a:t>
            </a:r>
          </a:p>
          <a:p>
            <a:endParaRPr lang="en-US" dirty="0"/>
          </a:p>
        </p:txBody>
      </p:sp>
      <p:sp>
        <p:nvSpPr>
          <p:cNvPr id="4" name="Slide Number Placeholder 3"/>
          <p:cNvSpPr>
            <a:spLocks noGrp="1"/>
          </p:cNvSpPr>
          <p:nvPr>
            <p:ph type="sldNum" sz="quarter" idx="10"/>
          </p:nvPr>
        </p:nvSpPr>
        <p:spPr/>
        <p:txBody>
          <a:bodyPr/>
          <a:lstStyle/>
          <a:p>
            <a:fld id="{62AE9804-5AD9-4B8E-B9CC-03AFA73CC955}" type="slidenum">
              <a:rPr lang="en-US" smtClean="0"/>
              <a:t>17</a:t>
            </a:fld>
            <a:endParaRPr lang="en-US"/>
          </a:p>
        </p:txBody>
      </p:sp>
    </p:spTree>
    <p:extLst>
      <p:ext uri="{BB962C8B-B14F-4D97-AF65-F5344CB8AC3E}">
        <p14:creationId xmlns:p14="http://schemas.microsoft.com/office/powerpoint/2010/main" val="6349782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 tell you this is a picture.  Do you have any idea what it is when you just see the bits (represented in hex) like this?  </a:t>
            </a:r>
          </a:p>
          <a:p>
            <a:r>
              <a:rPr lang="en-US" baseline="0" dirty="0" smtClean="0"/>
              <a:t>Get this by running picture_test in trivia.py.</a:t>
            </a:r>
            <a:endParaRPr lang="en-US" dirty="0"/>
          </a:p>
        </p:txBody>
      </p:sp>
      <p:sp>
        <p:nvSpPr>
          <p:cNvPr id="4" name="Slide Number Placeholder 3"/>
          <p:cNvSpPr>
            <a:spLocks noGrp="1"/>
          </p:cNvSpPr>
          <p:nvPr>
            <p:ph type="sldNum" sz="quarter" idx="10"/>
          </p:nvPr>
        </p:nvSpPr>
        <p:spPr/>
        <p:txBody>
          <a:bodyPr/>
          <a:lstStyle/>
          <a:p>
            <a:fld id="{0F6F6E89-71D6-445B-9D55-01899F7E11EA}" type="slidenum">
              <a:rPr lang="en-US" smtClean="0"/>
              <a:t>19</a:t>
            </a:fld>
            <a:endParaRPr lang="en-US"/>
          </a:p>
        </p:txBody>
      </p:sp>
    </p:spTree>
    <p:extLst>
      <p:ext uri="{BB962C8B-B14F-4D97-AF65-F5344CB8AC3E}">
        <p14:creationId xmlns:p14="http://schemas.microsoft.com/office/powerpoint/2010/main" val="316787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6F6E89-71D6-445B-9D55-01899F7E11EA}" type="slidenum">
              <a:rPr lang="en-US" smtClean="0"/>
              <a:t>20</a:t>
            </a:fld>
            <a:endParaRPr lang="en-US"/>
          </a:p>
        </p:txBody>
      </p:sp>
    </p:spTree>
    <p:extLst>
      <p:ext uri="{BB962C8B-B14F-4D97-AF65-F5344CB8AC3E}">
        <p14:creationId xmlns:p14="http://schemas.microsoft.com/office/powerpoint/2010/main" val="31678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that “firsts” are often controversial.  It depends on what you count.</a:t>
            </a:r>
            <a:r>
              <a:rPr lang="en-US" baseline="0" dirty="0" smtClean="0"/>
              <a:t>  But this is still a good very fast (just over one minute) view of the evolution </a:t>
            </a:r>
            <a:r>
              <a:rPr lang="en-US" baseline="0" smtClean="0"/>
              <a:t>of robots.</a:t>
            </a:r>
          </a:p>
          <a:p>
            <a:endParaRPr lang="en-US"/>
          </a:p>
        </p:txBody>
      </p:sp>
      <p:sp>
        <p:nvSpPr>
          <p:cNvPr id="4" name="Slide Number Placeholder 3"/>
          <p:cNvSpPr>
            <a:spLocks noGrp="1"/>
          </p:cNvSpPr>
          <p:nvPr>
            <p:ph type="sldNum" sz="quarter" idx="10"/>
          </p:nvPr>
        </p:nvSpPr>
        <p:spPr/>
        <p:txBody>
          <a:bodyPr/>
          <a:lstStyle/>
          <a:p>
            <a:pPr>
              <a:defRPr/>
            </a:pPr>
            <a:fld id="{BAC9F9A0-D185-4DAF-91A0-802B17641B1A}" type="slidenum">
              <a:rPr lang="en-US" smtClean="0"/>
              <a:pPr>
                <a:defRPr/>
              </a:pPr>
              <a:t>21</a:t>
            </a:fld>
            <a:endParaRPr lang="en-US"/>
          </a:p>
        </p:txBody>
      </p:sp>
    </p:spTree>
    <p:extLst>
      <p:ext uri="{BB962C8B-B14F-4D97-AF65-F5344CB8AC3E}">
        <p14:creationId xmlns:p14="http://schemas.microsoft.com/office/powerpoint/2010/main" val="14354746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CE3FEBA4-4FC7-4493-98A9-C28EB91B04B2}" type="slidenum">
              <a:rPr lang="en-US"/>
              <a:pPr/>
              <a:t>22</a:t>
            </a:fld>
            <a:endParaRPr lang="en-US"/>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r>
              <a:rPr lang="en-US"/>
              <a:t>Watch the video.</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28A333-759D-4946-A17C-85EA1F3008FB}" type="slidenum">
              <a:rPr lang="en-US"/>
              <a:pPr/>
              <a:t>23</a:t>
            </a:fld>
            <a:endParaRPr 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a:t>Watch the video.</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B3E52BE-CFE8-4EE5-92B8-D812E26C8C2C}" type="slidenum">
              <a:rPr lang="en-US" smtClean="0"/>
              <a:pPr>
                <a:defRPr/>
              </a:pPr>
              <a:t>4</a:t>
            </a:fld>
            <a:endParaRPr lang="en-US"/>
          </a:p>
        </p:txBody>
      </p:sp>
    </p:spTree>
    <p:extLst>
      <p:ext uri="{BB962C8B-B14F-4D97-AF65-F5344CB8AC3E}">
        <p14:creationId xmlns:p14="http://schemas.microsoft.com/office/powerpoint/2010/main" val="31635029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p:spPr>
        <p:txBody>
          <a:bodyPr/>
          <a:lstStyle/>
          <a:p>
            <a:r>
              <a:rPr lang="en-US" altLang="en-US" smtClean="0"/>
              <a:t>http://2011.iranopen.ir/Default.aspx?tabid=1117&amp;language=en-GB</a:t>
            </a:r>
          </a:p>
        </p:txBody>
      </p:sp>
      <p:sp>
        <p:nvSpPr>
          <p:cNvPr id="13926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F6641FCB-B19F-4FC3-809D-8E79798B7543}" type="slidenum">
              <a:rPr lang="en-US" altLang="en-US" smtClean="0"/>
              <a:pPr eaLnBrk="1" hangingPunct="1">
                <a:spcBef>
                  <a:spcPct val="0"/>
                </a:spcBef>
              </a:pPr>
              <a:t>24</a:t>
            </a:fld>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p:spPr>
        <p:txBody>
          <a:bodyPr/>
          <a:lstStyle/>
          <a:p>
            <a:r>
              <a:rPr lang="en-US" altLang="en-US" smtClean="0"/>
              <a:t>CMU robot named HERB.  The idea is to help disabled people with lots of tasks.</a:t>
            </a:r>
          </a:p>
        </p:txBody>
      </p:sp>
      <p:sp>
        <p:nvSpPr>
          <p:cNvPr id="12698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65BC081D-DBFB-4E8B-A560-58960D903247}" type="slidenum">
              <a:rPr lang="en-US" altLang="en-US" smtClean="0"/>
              <a:pPr eaLnBrk="1" hangingPunct="1">
                <a:spcBef>
                  <a:spcPct val="0"/>
                </a:spcBef>
              </a:pPr>
              <a:t>26</a:t>
            </a:fld>
            <a:endParaRPr lang="en-US"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0C40B34-B701-4B2C-A541-66D5A57AA4D9}" type="slidenum">
              <a:rPr lang="en-US" altLang="en-US" smtClean="0"/>
              <a:pPr eaLnBrk="1" hangingPunct="1">
                <a:spcBef>
                  <a:spcPct val="0"/>
                </a:spcBef>
              </a:pPr>
              <a:t>27</a:t>
            </a:fld>
            <a:endParaRPr lang="en-US" alt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r>
              <a:rPr lang="en-US" altLang="en-US" smtClean="0"/>
              <a:t>There’s a video embedded in the article.</a:t>
            </a:r>
          </a:p>
          <a:p>
            <a:pPr eaLnBrk="1" hangingPunct="1"/>
            <a:r>
              <a:rPr lang="en-US" altLang="en-US" smtClean="0"/>
              <a:t>Image and text from: http://dwave.wordpress.com/2008/09/12/conditional-robot-response-based-on-camera-input/</a:t>
            </a:r>
          </a:p>
          <a:p>
            <a:pPr eaLnBrk="1" hangingPunct="1"/>
            <a:r>
              <a:rPr lang="en-US" altLang="en-US" smtClean="0"/>
              <a:t>For example, you could acquire a </a:t>
            </a:r>
            <a:r>
              <a:rPr lang="en-US" altLang="en-US" smtClean="0">
                <a:hlinkClick r:id="rId3"/>
              </a:rPr>
              <a:t>Hansen Robotics Einstein</a:t>
            </a:r>
            <a:r>
              <a:rPr lang="en-US" altLang="en-US" smtClean="0"/>
              <a:t>, sit it him on your desk, train a camera on your face, use an anger feature detector that causes the Einstein robot to laugh harder the angrier you get. </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700AE71-64D7-4CFB-B8A1-67DD2817EEA6}" type="slidenum">
              <a:rPr lang="en-US" altLang="en-US" smtClean="0"/>
              <a:pPr eaLnBrk="1" hangingPunct="1">
                <a:spcBef>
                  <a:spcPct val="0"/>
                </a:spcBef>
              </a:pPr>
              <a:t>28</a:t>
            </a:fld>
            <a:endParaRPr lang="en-US" alt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r>
              <a:rPr lang="en-US" altLang="en-US" smtClean="0"/>
              <a:t>http://thisrecording.squarespace.com/science-corner/2008/10/16/in-which-robots-are-your-homies.html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182B7FAD-71C1-46FF-A3B3-4306CE328956}" type="slidenum">
              <a:rPr lang="en-US" altLang="en-US" smtClean="0"/>
              <a:pPr eaLnBrk="1" hangingPunct="1">
                <a:spcBef>
                  <a:spcPct val="0"/>
                </a:spcBef>
              </a:pPr>
              <a:t>29</a:t>
            </a:fld>
            <a:endParaRPr lang="en-US" altLang="en-US"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p:spPr>
        <p:txBody>
          <a:bodyPr/>
          <a:lstStyle/>
          <a:p>
            <a:pPr eaLnBrk="1" hangingPunct="1"/>
            <a:r>
              <a:rPr lang="en-US" altLang="en-US" smtClean="0"/>
              <a:t>http://thisrecording.squarespace.com/science-corner/2008/10/16/in-which-robots-are-your-homies.html </a:t>
            </a:r>
          </a:p>
          <a:p>
            <a:pPr eaLnBrk="1" hangingPunct="1"/>
            <a:r>
              <a:rPr lang="en-US" altLang="en-US" smtClean="0"/>
              <a:t>Don’t need to click on 2 and 3.</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A8A1DBE-B697-4BCD-B5B3-314996E4DAF0}" type="slidenum">
              <a:rPr lang="en-US" altLang="en-US" smtClean="0"/>
              <a:pPr eaLnBrk="1" hangingPunct="1">
                <a:spcBef>
                  <a:spcPct val="0"/>
                </a:spcBef>
              </a:pPr>
              <a:t>30</a:t>
            </a:fld>
            <a:endParaRPr lang="en-US" altLang="en-US" smtClean="0"/>
          </a:p>
        </p:txBody>
      </p:sp>
      <p:sp>
        <p:nvSpPr>
          <p:cNvPr id="163843" name="Rectangle 2"/>
          <p:cNvSpPr>
            <a:spLocks noGrp="1" noRot="1" noChangeAspect="1" noChangeArrowheads="1" noTextEdit="1"/>
          </p:cNvSpPr>
          <p:nvPr>
            <p:ph type="sldImg"/>
          </p:nvPr>
        </p:nvSpPr>
        <p:spPr>
          <a:xfrm>
            <a:off x="1147763" y="685800"/>
            <a:ext cx="4570412" cy="3429000"/>
          </a:xfrm>
          <a:ln/>
        </p:spPr>
      </p:sp>
      <p:sp>
        <p:nvSpPr>
          <p:cNvPr id="163844" name="Rectangle 3"/>
          <p:cNvSpPr>
            <a:spLocks noGrp="1" noChangeArrowheads="1"/>
          </p:cNvSpPr>
          <p:nvPr>
            <p:ph type="body" idx="1"/>
          </p:nvPr>
        </p:nvSpPr>
        <p:spPr>
          <a:xfrm>
            <a:off x="914400" y="4343320"/>
            <a:ext cx="5029200" cy="4114641"/>
          </a:xfrm>
          <a:noFill/>
        </p:spPr>
        <p:txBody>
          <a:bodyPr/>
          <a:lstStyle/>
          <a:p>
            <a:pPr eaLnBrk="1" hangingPunct="1"/>
            <a:r>
              <a:rPr lang="en-US" altLang="en-US" smtClean="0"/>
              <a:t>There’s also material on autonomous cars in the risk slides.</a:t>
            </a:r>
          </a:p>
          <a:p>
            <a:pPr eaLnBrk="1" hangingPunct="1"/>
            <a:r>
              <a:rPr lang="en-US" altLang="en-US" smtClean="0"/>
              <a:t>Sandstorm is a modified Humvee.  It cost $3M.  The prize for the grand challenge is $1M.  Sandstorm made it 9 miles.  15 teams entered.  Sandstorm got the farthest of all: </a:t>
            </a:r>
            <a:r>
              <a:rPr lang="en-US" altLang="en-US" smtClean="0">
                <a:latin typeface="TimesNewRomanPSMT" charset="0"/>
              </a:rPr>
              <a:t>At mile 7.4, on switchbacks in a mountainous section, vehicle went off course, got caught on a berm and rubber on the front wheels caught fire, which was quickly extinguished. Vehicle was command-disabled.</a:t>
            </a:r>
          </a:p>
          <a:p>
            <a:pPr eaLnBrk="1" hangingPunct="1"/>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F28A333-759D-4946-A17C-85EA1F3008FB}" type="slidenum">
              <a:rPr lang="en-US"/>
              <a:pPr/>
              <a:t>36</a:t>
            </a:fld>
            <a:endParaRPr lang="en-US"/>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r>
              <a:rPr lang="en-US" dirty="0"/>
              <a:t>Watch the video.</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p:spPr>
        <p:txBody>
          <a:bodyPr/>
          <a:lstStyle/>
          <a:p>
            <a:r>
              <a:rPr lang="en-US" altLang="en-US" smtClean="0"/>
              <a:t>Watch the first one.</a:t>
            </a:r>
          </a:p>
        </p:txBody>
      </p:sp>
      <p:sp>
        <p:nvSpPr>
          <p:cNvPr id="12800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53B2AD9-7451-4F1C-B77F-FD6491C5C69E}" type="slidenum">
              <a:rPr lang="en-US" altLang="en-US" smtClean="0"/>
              <a:pPr eaLnBrk="1" hangingPunct="1">
                <a:spcBef>
                  <a:spcPct val="0"/>
                </a:spcBef>
              </a:pPr>
              <a:t>37</a:t>
            </a:fld>
            <a:endParaRPr lang="en-US" altLang="en-US"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p:spPr>
        <p:txBody>
          <a:bodyPr/>
          <a:lstStyle/>
          <a:p>
            <a:r>
              <a:rPr lang="en-US" altLang="en-US" smtClean="0"/>
              <a:t>Our standard of living keeps going up because of technology.</a:t>
            </a:r>
          </a:p>
          <a:p>
            <a:r>
              <a:rPr lang="en-US" altLang="en-US" smtClean="0"/>
              <a:t>http://visualizingeconomics.com/2011/03/08/long-term-real-growth-in-us-gdp-per-capita-1871-2009/</a:t>
            </a:r>
          </a:p>
        </p:txBody>
      </p:sp>
      <p:sp>
        <p:nvSpPr>
          <p:cNvPr id="12902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5147936-CC6C-4A68-A2F1-DCCC5A3131DE}" type="slidenum">
              <a:rPr lang="en-US" altLang="en-US" smtClean="0"/>
              <a:pPr eaLnBrk="1" hangingPunct="1">
                <a:spcBef>
                  <a:spcPct val="0"/>
                </a:spcBef>
              </a:pPr>
              <a:t>38</a:t>
            </a:fld>
            <a:endParaRPr lang="en-US" alt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p:spPr>
        <p:txBody>
          <a:bodyPr/>
          <a:lstStyle/>
          <a:p>
            <a:r>
              <a:rPr lang="en-US" altLang="en-US" smtClean="0"/>
              <a:t>Scroll down a bit to get to the video and watch it.  Big deal – Baxter can work alongside humans and not be a danger to them.  Also, it can learn by demonstration.  Baxter, while being somewhat anthropomorphic, is so obviously not human that it’s not creepy.</a:t>
            </a:r>
          </a:p>
          <a:p>
            <a:endParaRPr lang="en-US" altLang="en-US" smtClean="0"/>
          </a:p>
          <a:p>
            <a:r>
              <a:rPr lang="en-US" altLang="en-US" smtClean="0"/>
              <a:t>Cost number is from The Second Machine Age, p. 142.</a:t>
            </a:r>
          </a:p>
        </p:txBody>
      </p:sp>
      <p:sp>
        <p:nvSpPr>
          <p:cNvPr id="14746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90408B6-6404-480C-8CDD-F4B91FA7454A}" type="slidenum">
              <a:rPr lang="en-US" altLang="en-US" smtClean="0"/>
              <a:pPr eaLnBrk="1" hangingPunct="1">
                <a:spcBef>
                  <a:spcPct val="0"/>
                </a:spcBef>
              </a:pPr>
              <a:t>39</a:t>
            </a:fld>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u="sng" kern="1200" dirty="0" smtClean="0">
                <a:solidFill>
                  <a:schemeClr val="tx1"/>
                </a:solidFill>
                <a:effectLst/>
                <a:latin typeface="+mn-lt"/>
                <a:ea typeface="+mn-ea"/>
                <a:cs typeface="+mn-cs"/>
                <a:hlinkClick r:id="rId3"/>
              </a:rPr>
              <a:t>http://www.nytimes.com/2013/04/29/business/media/social-medias-effects-on-markets-concern-regulators.html</a:t>
            </a:r>
            <a:endParaRPr lang="en-US" sz="1200" u="sng"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dirty="0" smtClean="0">
                <a:solidFill>
                  <a:schemeClr val="tx1"/>
                </a:solidFill>
                <a:effectLst/>
                <a:latin typeface="+mn-lt"/>
                <a:ea typeface="+mn-ea"/>
                <a:cs typeface="+mn-cs"/>
              </a:rPr>
              <a:t>Twitter</a:t>
            </a:r>
            <a:r>
              <a:rPr lang="en-US" sz="1200" u="none" kern="1200" baseline="0" dirty="0" smtClean="0">
                <a:solidFill>
                  <a:schemeClr val="tx1"/>
                </a:solidFill>
                <a:effectLst/>
                <a:latin typeface="+mn-lt"/>
                <a:ea typeface="+mn-ea"/>
                <a:cs typeface="+mn-cs"/>
              </a:rPr>
              <a:t> image: http://hackread.com/hackers-hack-twitter-of-the-associated-press-claiming-obamas-injury-white-house-blast/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u="none" kern="1200" baseline="0" dirty="0" smtClean="0">
                <a:solidFill>
                  <a:schemeClr val="tx1"/>
                </a:solidFill>
                <a:effectLst/>
                <a:latin typeface="+mn-lt"/>
                <a:ea typeface="+mn-ea"/>
                <a:cs typeface="+mn-cs"/>
              </a:rPr>
              <a:t>Dow </a:t>
            </a:r>
            <a:r>
              <a:rPr lang="en-US" sz="1200" u="none" kern="1200" baseline="0" smtClean="0">
                <a:solidFill>
                  <a:schemeClr val="tx1"/>
                </a:solidFill>
                <a:effectLst/>
                <a:latin typeface="+mn-lt"/>
                <a:ea typeface="+mn-ea"/>
                <a:cs typeface="+mn-cs"/>
              </a:rPr>
              <a:t>Jones image: http://arstechnica.com/security/2013/04/hacked-ap-twitter-feed-rocks-market-after-sending-false-news-flash/  </a:t>
            </a:r>
            <a:endParaRPr lang="en-US" sz="1200" u="none" kern="1200" dirty="0" smtClean="0">
              <a:solidFill>
                <a:schemeClr val="tx1"/>
              </a:solidFill>
              <a:effectLst/>
              <a:latin typeface="+mn-lt"/>
              <a:ea typeface="+mn-ea"/>
              <a:cs typeface="+mn-cs"/>
            </a:endParaRPr>
          </a:p>
          <a:p>
            <a:r>
              <a:rPr lang="en-US" u="none" dirty="0" smtClean="0"/>
              <a:t> </a:t>
            </a:r>
            <a:endParaRPr lang="en-US" u="none" dirty="0"/>
          </a:p>
        </p:txBody>
      </p:sp>
      <p:sp>
        <p:nvSpPr>
          <p:cNvPr id="4" name="Slide Number Placeholder 3"/>
          <p:cNvSpPr>
            <a:spLocks noGrp="1"/>
          </p:cNvSpPr>
          <p:nvPr>
            <p:ph type="sldNum" sz="quarter" idx="10"/>
          </p:nvPr>
        </p:nvSpPr>
        <p:spPr/>
        <p:txBody>
          <a:bodyPr/>
          <a:lstStyle/>
          <a:p>
            <a:fld id="{3D54FE71-C534-4325-8F25-DB232A913964}" type="slidenum">
              <a:rPr lang="en-US" smtClean="0"/>
              <a:t>5</a:t>
            </a:fld>
            <a:endParaRPr lang="en-US"/>
          </a:p>
        </p:txBody>
      </p:sp>
    </p:spTree>
    <p:extLst>
      <p:ext uri="{BB962C8B-B14F-4D97-AF65-F5344CB8AC3E}">
        <p14:creationId xmlns:p14="http://schemas.microsoft.com/office/powerpoint/2010/main" val="7735944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a:ln/>
        </p:spPr>
      </p:sp>
      <p:sp>
        <p:nvSpPr>
          <p:cNvPr id="167939" name="Notes Placeholder 2"/>
          <p:cNvSpPr>
            <a:spLocks noGrp="1"/>
          </p:cNvSpPr>
          <p:nvPr>
            <p:ph type="body" idx="1"/>
          </p:nvPr>
        </p:nvSpPr>
        <p:spPr>
          <a:noFill/>
        </p:spPr>
        <p:txBody>
          <a:bodyPr/>
          <a:lstStyle/>
          <a:p>
            <a:r>
              <a:rPr lang="en-US" altLang="en-US" smtClean="0"/>
              <a:t>Info on Watson: http://gcn.com/articles/2011/02/10/watson-vs-human-brain-tale-of-the-tape.aspx</a:t>
            </a:r>
          </a:p>
          <a:p>
            <a:r>
              <a:rPr lang="en-US" altLang="en-US" smtClean="0"/>
              <a:t>Its processing power: 8*10^7 MIPS  (Quoted as 80 teraflops)</a:t>
            </a:r>
          </a:p>
          <a:p>
            <a:r>
              <a:rPr lang="en-US" altLang="en-US" smtClean="0"/>
              <a:t>Memory: 16 terabytes RAM.</a:t>
            </a:r>
          </a:p>
          <a:p>
            <a:r>
              <a:rPr lang="en-US" altLang="en-US" smtClean="0"/>
              <a:t>http://www.ibmsystemsmag.com/ibmi/trends/whatsnew/It%E2%80%99s-Technical,-Dear-Watson/</a:t>
            </a:r>
          </a:p>
        </p:txBody>
      </p:sp>
      <p:sp>
        <p:nvSpPr>
          <p:cNvPr id="167940"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DB7F2B6-A18A-44EB-9F7C-4E8216CA35C6}" type="slidenum">
              <a:rPr lang="en-US" altLang="en-US" smtClean="0"/>
              <a:pPr eaLnBrk="1" hangingPunct="1">
                <a:spcBef>
                  <a:spcPct val="0"/>
                </a:spcBef>
              </a:pPr>
              <a:t>40</a:t>
            </a:fld>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p:spPr>
        <p:txBody>
          <a:bodyPr/>
          <a:lstStyle/>
          <a:p>
            <a:r>
              <a:rPr lang="en-US" altLang="en-US" smtClean="0"/>
              <a:t>A newer one from: http://www.donbot.com/Futurebot/NewTech/NT01370MoravecsGraphUpdated2020.html </a:t>
            </a:r>
          </a:p>
          <a:p>
            <a:r>
              <a:rPr lang="en-US" altLang="en-US" smtClean="0"/>
              <a:t>Note that it puts people at 1000 times more compute power than Moravec, yet still projects matching them before 2020.</a:t>
            </a:r>
          </a:p>
        </p:txBody>
      </p:sp>
      <p:sp>
        <p:nvSpPr>
          <p:cNvPr id="168964"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950" indent="-285750" eaLnBrk="0" hangingPunct="0">
              <a:spcBef>
                <a:spcPct val="30000"/>
              </a:spcBef>
              <a:defRPr sz="1200">
                <a:solidFill>
                  <a:schemeClr val="tx1"/>
                </a:solidFill>
                <a:latin typeface="Arial" pitchFamily="34" charset="0"/>
              </a:defRPr>
            </a:lvl2pPr>
            <a:lvl3pPr marL="1143000" indent="-228600" eaLnBrk="0" hangingPunct="0">
              <a:spcBef>
                <a:spcPct val="30000"/>
              </a:spcBef>
              <a:defRPr sz="1200">
                <a:solidFill>
                  <a:schemeClr val="tx1"/>
                </a:solidFill>
                <a:latin typeface="Arial" pitchFamily="34" charset="0"/>
              </a:defRPr>
            </a:lvl3pPr>
            <a:lvl4pPr marL="1600200" indent="-228600" eaLnBrk="0" hangingPunct="0">
              <a:spcBef>
                <a:spcPct val="30000"/>
              </a:spcBef>
              <a:defRPr sz="1200">
                <a:solidFill>
                  <a:schemeClr val="tx1"/>
                </a:solidFill>
                <a:latin typeface="Arial" pitchFamily="34" charset="0"/>
              </a:defRPr>
            </a:lvl4pPr>
            <a:lvl5pPr marL="2057400" indent="-228600" eaLnBrk="0" hangingPunct="0">
              <a:spcBef>
                <a:spcPct val="30000"/>
              </a:spcBef>
              <a:defRPr sz="1200">
                <a:solidFill>
                  <a:schemeClr val="tx1"/>
                </a:solidFill>
                <a:latin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2EE59630-B896-4122-983B-71E6A351FD54}" type="slidenum">
              <a:rPr lang="en-US" altLang="en-US" smtClean="0"/>
              <a:pPr eaLnBrk="1" hangingPunct="1">
                <a:spcBef>
                  <a:spcPct val="0"/>
                </a:spcBef>
              </a:pPr>
              <a:t>42</a:t>
            </a:fld>
            <a:endParaRPr lang="en-US" alt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35755" indent="-282983" eaLnBrk="0" hangingPunct="0">
              <a:defRPr>
                <a:solidFill>
                  <a:schemeClr val="tx1"/>
                </a:solidFill>
                <a:latin typeface="Arial" pitchFamily="34" charset="0"/>
              </a:defRPr>
            </a:lvl2pPr>
            <a:lvl3pPr marL="1131930" indent="-226386" eaLnBrk="0" hangingPunct="0">
              <a:defRPr>
                <a:solidFill>
                  <a:schemeClr val="tx1"/>
                </a:solidFill>
                <a:latin typeface="Arial" pitchFamily="34" charset="0"/>
              </a:defRPr>
            </a:lvl3pPr>
            <a:lvl4pPr marL="1584702" indent="-226386" eaLnBrk="0" hangingPunct="0">
              <a:defRPr>
                <a:solidFill>
                  <a:schemeClr val="tx1"/>
                </a:solidFill>
                <a:latin typeface="Arial" pitchFamily="34" charset="0"/>
              </a:defRPr>
            </a:lvl4pPr>
            <a:lvl5pPr marL="2037473" indent="-226386" eaLnBrk="0" hangingPunct="0">
              <a:defRPr>
                <a:solidFill>
                  <a:schemeClr val="tx1"/>
                </a:solidFill>
                <a:latin typeface="Arial" pitchFamily="34" charset="0"/>
              </a:defRPr>
            </a:lvl5pPr>
            <a:lvl6pPr marL="2490246" indent="-226386" eaLnBrk="0" fontAlgn="base" hangingPunct="0">
              <a:spcBef>
                <a:spcPct val="0"/>
              </a:spcBef>
              <a:spcAft>
                <a:spcPct val="0"/>
              </a:spcAft>
              <a:defRPr>
                <a:solidFill>
                  <a:schemeClr val="tx1"/>
                </a:solidFill>
                <a:latin typeface="Arial" pitchFamily="34" charset="0"/>
              </a:defRPr>
            </a:lvl6pPr>
            <a:lvl7pPr marL="2943018" indent="-226386" eaLnBrk="0" fontAlgn="base" hangingPunct="0">
              <a:spcBef>
                <a:spcPct val="0"/>
              </a:spcBef>
              <a:spcAft>
                <a:spcPct val="0"/>
              </a:spcAft>
              <a:defRPr>
                <a:solidFill>
                  <a:schemeClr val="tx1"/>
                </a:solidFill>
                <a:latin typeface="Arial" pitchFamily="34" charset="0"/>
              </a:defRPr>
            </a:lvl7pPr>
            <a:lvl8pPr marL="3395790" indent="-226386" eaLnBrk="0" fontAlgn="base" hangingPunct="0">
              <a:spcBef>
                <a:spcPct val="0"/>
              </a:spcBef>
              <a:spcAft>
                <a:spcPct val="0"/>
              </a:spcAft>
              <a:defRPr>
                <a:solidFill>
                  <a:schemeClr val="tx1"/>
                </a:solidFill>
                <a:latin typeface="Arial" pitchFamily="34" charset="0"/>
              </a:defRPr>
            </a:lvl8pPr>
            <a:lvl9pPr marL="3848562" indent="-226386" eaLnBrk="0" fontAlgn="base" hangingPunct="0">
              <a:spcBef>
                <a:spcPct val="0"/>
              </a:spcBef>
              <a:spcAft>
                <a:spcPct val="0"/>
              </a:spcAft>
              <a:defRPr>
                <a:solidFill>
                  <a:schemeClr val="tx1"/>
                </a:solidFill>
                <a:latin typeface="Arial" pitchFamily="34" charset="0"/>
              </a:defRPr>
            </a:lvl9pPr>
          </a:lstStyle>
          <a:p>
            <a:pPr eaLnBrk="1" hangingPunct="1">
              <a:defRPr/>
            </a:pPr>
            <a:fld id="{824D4CEF-3230-4720-9898-E3EDE1135FF6}" type="slidenum">
              <a:rPr lang="en-US" smtClean="0"/>
              <a:pPr eaLnBrk="1" hangingPunct="1">
                <a:defRPr/>
              </a:pPr>
              <a:t>43</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r>
              <a:rPr lang="en-US" dirty="0" smtClean="0"/>
              <a:t>Image from: http://brent.kearneys.ca/2009/02/14/the-singularity-summit-2008/ </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 this one first because it’s shorter.  Franklin’s </a:t>
            </a:r>
            <a:r>
              <a:rPr lang="en-US" dirty="0" err="1" smtClean="0"/>
              <a:t>bbq</a:t>
            </a:r>
            <a:r>
              <a:rPr lang="en-US" dirty="0" smtClean="0"/>
              <a:t>.  People in line.  If line gets too long, people</a:t>
            </a:r>
            <a:r>
              <a:rPr lang="en-US" baseline="0" dirty="0" smtClean="0"/>
              <a:t> will go to second best </a:t>
            </a:r>
            <a:r>
              <a:rPr lang="en-US" baseline="0" dirty="0" err="1" smtClean="0"/>
              <a:t>bbq</a:t>
            </a:r>
            <a:r>
              <a:rPr lang="en-US" baseline="0" dirty="0" smtClean="0"/>
              <a:t>.</a:t>
            </a:r>
          </a:p>
          <a:p>
            <a:r>
              <a:rPr lang="en-US" dirty="0" smtClean="0"/>
              <a:t>http://www.theguardian.com/travel/2012/oct/17/10-best-local-food-diners-austin</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45</a:t>
            </a:fld>
            <a:endParaRPr lang="en-US"/>
          </a:p>
        </p:txBody>
      </p:sp>
    </p:spTree>
    <p:extLst>
      <p:ext uri="{BB962C8B-B14F-4D97-AF65-F5344CB8AC3E}">
        <p14:creationId xmlns:p14="http://schemas.microsoft.com/office/powerpoint/2010/main" val="5866167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46</a:t>
            </a:fld>
            <a:endParaRPr lang="en-US"/>
          </a:p>
        </p:txBody>
      </p:sp>
    </p:spTree>
    <p:extLst>
      <p:ext uri="{BB962C8B-B14F-4D97-AF65-F5344CB8AC3E}">
        <p14:creationId xmlns:p14="http://schemas.microsoft.com/office/powerpoint/2010/main" val="5866167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Sometimes there might be two, at least for a while.  There’s always the taste issue.  But not lots.</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47</a:t>
            </a:fld>
            <a:endParaRPr lang="en-US"/>
          </a:p>
        </p:txBody>
      </p:sp>
    </p:spTree>
    <p:extLst>
      <p:ext uri="{BB962C8B-B14F-4D97-AF65-F5344CB8AC3E}">
        <p14:creationId xmlns:p14="http://schemas.microsoft.com/office/powerpoint/2010/main" val="112120969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Rvdg’s</a:t>
            </a:r>
            <a:r>
              <a:rPr lang="en-US" dirty="0" smtClean="0"/>
              <a:t> MOOC</a:t>
            </a:r>
          </a:p>
          <a:p>
            <a:endParaRPr lang="en-US" dirty="0" smtClean="0"/>
          </a:p>
          <a:p>
            <a:r>
              <a:rPr lang="en-US" dirty="0" smtClean="0"/>
              <a:t>Remind – these examples aren’t about machines replacing</a:t>
            </a:r>
            <a:r>
              <a:rPr lang="en-US" baseline="0" dirty="0" smtClean="0"/>
              <a:t> human labor (very much).  They are about technology enabling a small number of people to get all the customers in some businesses.  And to do it without having to hire a lot of employees.</a:t>
            </a:r>
          </a:p>
          <a:p>
            <a:endParaRPr lang="en-US" baseline="0" dirty="0" smtClean="0"/>
          </a:p>
          <a:p>
            <a:r>
              <a:rPr lang="en-US" baseline="0" dirty="0" smtClean="0"/>
              <a:t>Note that, in some arenas, there is still a long tail.  Musicians, for example, because of variations in taste.</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48</a:t>
            </a:fld>
            <a:endParaRPr lang="en-US"/>
          </a:p>
        </p:txBody>
      </p:sp>
    </p:spTree>
    <p:extLst>
      <p:ext uri="{BB962C8B-B14F-4D97-AF65-F5344CB8AC3E}">
        <p14:creationId xmlns:p14="http://schemas.microsoft.com/office/powerpoint/2010/main" val="18856088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49</a:t>
            </a:fld>
            <a:endParaRPr lang="en-US"/>
          </a:p>
        </p:txBody>
      </p:sp>
    </p:spTree>
    <p:extLst>
      <p:ext uri="{BB962C8B-B14F-4D97-AF65-F5344CB8AC3E}">
        <p14:creationId xmlns:p14="http://schemas.microsoft.com/office/powerpoint/2010/main" val="26683448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p:spPr>
        <p:txBody>
          <a:bodyPr/>
          <a:lstStyle/>
          <a:p>
            <a:r>
              <a:rPr lang="en-US" smtClean="0"/>
              <a:t>But here’s the other side.</a:t>
            </a:r>
          </a:p>
        </p:txBody>
      </p:sp>
      <p:sp>
        <p:nvSpPr>
          <p:cNvPr id="4" name="Slide Number Placeholder 3"/>
          <p:cNvSpPr>
            <a:spLocks noGrp="1"/>
          </p:cNvSpPr>
          <p:nvPr>
            <p:ph type="sldNum" sz="quarter" idx="5"/>
          </p:nvPr>
        </p:nvSpPr>
        <p:spPr/>
        <p:txBody>
          <a:bodyPr/>
          <a:lstStyle/>
          <a:p>
            <a:pPr>
              <a:defRPr/>
            </a:pPr>
            <a:fld id="{FC44A46F-2451-40AC-839F-4ADE95907177}" type="slidenum">
              <a:rPr lang="en-US" smtClean="0"/>
              <a:pPr>
                <a:defRPr/>
              </a:pPr>
              <a:t>50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35755" indent="-282983" eaLnBrk="0" hangingPunct="0">
              <a:defRPr>
                <a:solidFill>
                  <a:schemeClr val="tx1"/>
                </a:solidFill>
                <a:latin typeface="Arial" pitchFamily="34" charset="0"/>
              </a:defRPr>
            </a:lvl2pPr>
            <a:lvl3pPr marL="1131930" indent="-226386" eaLnBrk="0" hangingPunct="0">
              <a:defRPr>
                <a:solidFill>
                  <a:schemeClr val="tx1"/>
                </a:solidFill>
                <a:latin typeface="Arial" pitchFamily="34" charset="0"/>
              </a:defRPr>
            </a:lvl3pPr>
            <a:lvl4pPr marL="1584702" indent="-226386" eaLnBrk="0" hangingPunct="0">
              <a:defRPr>
                <a:solidFill>
                  <a:schemeClr val="tx1"/>
                </a:solidFill>
                <a:latin typeface="Arial" pitchFamily="34" charset="0"/>
              </a:defRPr>
            </a:lvl4pPr>
            <a:lvl5pPr marL="2037473" indent="-226386" eaLnBrk="0" hangingPunct="0">
              <a:defRPr>
                <a:solidFill>
                  <a:schemeClr val="tx1"/>
                </a:solidFill>
                <a:latin typeface="Arial" pitchFamily="34" charset="0"/>
              </a:defRPr>
            </a:lvl5pPr>
            <a:lvl6pPr marL="2490246" indent="-226386" eaLnBrk="0" fontAlgn="base" hangingPunct="0">
              <a:spcBef>
                <a:spcPct val="0"/>
              </a:spcBef>
              <a:spcAft>
                <a:spcPct val="0"/>
              </a:spcAft>
              <a:defRPr>
                <a:solidFill>
                  <a:schemeClr val="tx1"/>
                </a:solidFill>
                <a:latin typeface="Arial" pitchFamily="34" charset="0"/>
              </a:defRPr>
            </a:lvl6pPr>
            <a:lvl7pPr marL="2943018" indent="-226386" eaLnBrk="0" fontAlgn="base" hangingPunct="0">
              <a:spcBef>
                <a:spcPct val="0"/>
              </a:spcBef>
              <a:spcAft>
                <a:spcPct val="0"/>
              </a:spcAft>
              <a:defRPr>
                <a:solidFill>
                  <a:schemeClr val="tx1"/>
                </a:solidFill>
                <a:latin typeface="Arial" pitchFamily="34" charset="0"/>
              </a:defRPr>
            </a:lvl7pPr>
            <a:lvl8pPr marL="3395790" indent="-226386" eaLnBrk="0" fontAlgn="base" hangingPunct="0">
              <a:spcBef>
                <a:spcPct val="0"/>
              </a:spcBef>
              <a:spcAft>
                <a:spcPct val="0"/>
              </a:spcAft>
              <a:defRPr>
                <a:solidFill>
                  <a:schemeClr val="tx1"/>
                </a:solidFill>
                <a:latin typeface="Arial" pitchFamily="34" charset="0"/>
              </a:defRPr>
            </a:lvl8pPr>
            <a:lvl9pPr marL="3848562" indent="-226386" eaLnBrk="0" fontAlgn="base" hangingPunct="0">
              <a:spcBef>
                <a:spcPct val="0"/>
              </a:spcBef>
              <a:spcAft>
                <a:spcPct val="0"/>
              </a:spcAft>
              <a:defRPr>
                <a:solidFill>
                  <a:schemeClr val="tx1"/>
                </a:solidFill>
                <a:latin typeface="Arial" pitchFamily="34" charset="0"/>
              </a:defRPr>
            </a:lvl9pPr>
          </a:lstStyle>
          <a:p>
            <a:pPr eaLnBrk="1" hangingPunct="1">
              <a:defRPr/>
            </a:pPr>
            <a:fld id="{6E858442-F9CF-4282-B218-40C9803CDE26}" type="slidenum">
              <a:rPr lang="en-US" smtClean="0"/>
              <a:pPr eaLnBrk="1" hangingPunct="1">
                <a:defRPr/>
              </a:pPr>
              <a:t>51</a:t>
            </a:fld>
            <a:endParaRPr lang="en-US"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p:spPr>
        <p:txBody>
          <a:bodyPr/>
          <a:lstStyle/>
          <a:p>
            <a:pPr eaLnBrk="1" hangingPunct="1"/>
            <a:r>
              <a:rPr lang="en-US" dirty="0" smtClean="0"/>
              <a:t>http://www.spartacus.schoolnet.co.uk/PRluddites1.JPG </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D54FE71-C534-4325-8F25-DB232A913964}" type="slidenum">
              <a:rPr lang="en-US" smtClean="0"/>
              <a:t>6</a:t>
            </a:fld>
            <a:endParaRPr lang="en-US"/>
          </a:p>
        </p:txBody>
      </p:sp>
    </p:spTree>
    <p:extLst>
      <p:ext uri="{BB962C8B-B14F-4D97-AF65-F5344CB8AC3E}">
        <p14:creationId xmlns:p14="http://schemas.microsoft.com/office/powerpoint/2010/main" val="20957001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Larkrise</a:t>
            </a:r>
            <a:r>
              <a:rPr lang="en-US" dirty="0" smtClean="0"/>
              <a:t> to </a:t>
            </a:r>
            <a:r>
              <a:rPr lang="en-US" dirty="0" err="1" smtClean="0"/>
              <a:t>Candleford</a:t>
            </a:r>
            <a:r>
              <a:rPr lang="en-US" dirty="0" smtClean="0"/>
              <a:t> Season 4 Episode</a:t>
            </a:r>
            <a:r>
              <a:rPr lang="en-US" baseline="0" dirty="0" smtClean="0"/>
              <a:t> 2 part 2   (called 2-2) :</a:t>
            </a:r>
          </a:p>
          <a:p>
            <a:pPr defTabSz="889620" eaLnBrk="0" fontAlgn="base" hangingPunct="0">
              <a:spcBef>
                <a:spcPct val="30000"/>
              </a:spcBef>
              <a:spcAft>
                <a:spcPct val="0"/>
              </a:spcAft>
              <a:defRPr/>
            </a:pPr>
            <a:r>
              <a:rPr lang="en-US" dirty="0" smtClean="0">
                <a:hlinkClick r:id="rId3"/>
              </a:rPr>
              <a:t>http://www.youtube.com/watch?v=9sMatUNCQHA</a:t>
            </a:r>
            <a:r>
              <a:rPr lang="en-US" dirty="0" smtClean="0"/>
              <a:t>  start </a:t>
            </a:r>
            <a:r>
              <a:rPr lang="en-US" smtClean="0"/>
              <a:t>at 2:09</a:t>
            </a:r>
            <a:endParaRPr lang="en-US" dirty="0" smtClean="0"/>
          </a:p>
          <a:p>
            <a:endParaRPr lang="en-US" baseline="0" dirty="0" smtClean="0"/>
          </a:p>
          <a:p>
            <a:r>
              <a:rPr lang="en-US" baseline="0" dirty="0" smtClean="0"/>
              <a:t>This is where Queenie tries to sell her lace to the Misses Pratt.</a:t>
            </a:r>
          </a:p>
          <a:p>
            <a:r>
              <a:rPr lang="en-US" baseline="0" dirty="0" smtClean="0"/>
              <a:t>But this picture is from part 3, 6:14:</a:t>
            </a:r>
          </a:p>
          <a:p>
            <a:r>
              <a:rPr lang="en-US" baseline="0" dirty="0" smtClean="0"/>
              <a:t>http://www.youtube.com/watch?v=Jg_69ZKe-3U&amp;feature=relmfu </a:t>
            </a:r>
          </a:p>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52</a:t>
            </a:fld>
            <a:endParaRPr lang="en-US"/>
          </a:p>
        </p:txBody>
      </p:sp>
    </p:spTree>
    <p:extLst>
      <p:ext uri="{BB962C8B-B14F-4D97-AF65-F5344CB8AC3E}">
        <p14:creationId xmlns:p14="http://schemas.microsoft.com/office/powerpoint/2010/main" val="729890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p:spPr>
        <p:txBody>
          <a:bodyPr/>
          <a:lstStyle/>
          <a:p>
            <a:r>
              <a:rPr lang="en-US" smtClean="0"/>
              <a:t>Our standard of living keeps going up because of technology.</a:t>
            </a:r>
          </a:p>
          <a:p>
            <a:r>
              <a:rPr lang="en-US" smtClean="0"/>
              <a:t>http://visualizingeconomics.com/2011/03/08/long-term-real-growth-in-us-gdp-per-capita-1871-2009/</a:t>
            </a:r>
          </a:p>
        </p:txBody>
      </p:sp>
      <p:sp>
        <p:nvSpPr>
          <p:cNvPr id="129028"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35755" indent="-282983" eaLnBrk="0" hangingPunct="0">
              <a:defRPr>
                <a:solidFill>
                  <a:schemeClr val="tx1"/>
                </a:solidFill>
                <a:latin typeface="Arial" pitchFamily="34" charset="0"/>
              </a:defRPr>
            </a:lvl2pPr>
            <a:lvl3pPr marL="1131930" indent="-226386" eaLnBrk="0" hangingPunct="0">
              <a:defRPr>
                <a:solidFill>
                  <a:schemeClr val="tx1"/>
                </a:solidFill>
                <a:latin typeface="Arial" pitchFamily="34" charset="0"/>
              </a:defRPr>
            </a:lvl3pPr>
            <a:lvl4pPr marL="1584702" indent="-226386" eaLnBrk="0" hangingPunct="0">
              <a:defRPr>
                <a:solidFill>
                  <a:schemeClr val="tx1"/>
                </a:solidFill>
                <a:latin typeface="Arial" pitchFamily="34" charset="0"/>
              </a:defRPr>
            </a:lvl4pPr>
            <a:lvl5pPr marL="2037473" indent="-226386" eaLnBrk="0" hangingPunct="0">
              <a:defRPr>
                <a:solidFill>
                  <a:schemeClr val="tx1"/>
                </a:solidFill>
                <a:latin typeface="Arial" pitchFamily="34" charset="0"/>
              </a:defRPr>
            </a:lvl5pPr>
            <a:lvl6pPr marL="2490246" indent="-226386" eaLnBrk="0" fontAlgn="base" hangingPunct="0">
              <a:spcBef>
                <a:spcPct val="0"/>
              </a:spcBef>
              <a:spcAft>
                <a:spcPct val="0"/>
              </a:spcAft>
              <a:defRPr>
                <a:solidFill>
                  <a:schemeClr val="tx1"/>
                </a:solidFill>
                <a:latin typeface="Arial" pitchFamily="34" charset="0"/>
              </a:defRPr>
            </a:lvl6pPr>
            <a:lvl7pPr marL="2943018" indent="-226386" eaLnBrk="0" fontAlgn="base" hangingPunct="0">
              <a:spcBef>
                <a:spcPct val="0"/>
              </a:spcBef>
              <a:spcAft>
                <a:spcPct val="0"/>
              </a:spcAft>
              <a:defRPr>
                <a:solidFill>
                  <a:schemeClr val="tx1"/>
                </a:solidFill>
                <a:latin typeface="Arial" pitchFamily="34" charset="0"/>
              </a:defRPr>
            </a:lvl7pPr>
            <a:lvl8pPr marL="3395790" indent="-226386" eaLnBrk="0" fontAlgn="base" hangingPunct="0">
              <a:spcBef>
                <a:spcPct val="0"/>
              </a:spcBef>
              <a:spcAft>
                <a:spcPct val="0"/>
              </a:spcAft>
              <a:defRPr>
                <a:solidFill>
                  <a:schemeClr val="tx1"/>
                </a:solidFill>
                <a:latin typeface="Arial" pitchFamily="34" charset="0"/>
              </a:defRPr>
            </a:lvl8pPr>
            <a:lvl9pPr marL="3848562" indent="-226386" eaLnBrk="0" fontAlgn="base" hangingPunct="0">
              <a:spcBef>
                <a:spcPct val="0"/>
              </a:spcBef>
              <a:spcAft>
                <a:spcPct val="0"/>
              </a:spcAft>
              <a:defRPr>
                <a:solidFill>
                  <a:schemeClr val="tx1"/>
                </a:solidFill>
                <a:latin typeface="Arial" pitchFamily="34" charset="0"/>
              </a:defRPr>
            </a:lvl9pPr>
          </a:lstStyle>
          <a:p>
            <a:pPr eaLnBrk="1" hangingPunct="1">
              <a:defRPr/>
            </a:pPr>
            <a:fld id="{B434B059-81DB-4B80-BBBC-44B3F959B76D}" type="slidenum">
              <a:rPr lang="en-US" smtClean="0"/>
              <a:pPr eaLnBrk="1" hangingPunct="1">
                <a:defRPr/>
              </a:pPr>
              <a:t>54</a:t>
            </a:fld>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p:spPr>
        <p:txBody>
          <a:bodyPr/>
          <a:lstStyle/>
          <a:p>
            <a:r>
              <a:rPr lang="en-US" altLang="en-US" dirty="0" smtClean="0"/>
              <a:t>This one goes out farther. </a:t>
            </a:r>
          </a:p>
          <a:p>
            <a:r>
              <a:rPr lang="en-US" altLang="en-US" dirty="0" smtClean="0"/>
              <a:t>http://aneconomicsense.com/2012/07/20/the-shift-from-equitable-to-inequitable-growth-after-1980-helping-the-rich-has-not-helped-the-not-so-rich/  </a:t>
            </a:r>
          </a:p>
        </p:txBody>
      </p:sp>
      <p:sp>
        <p:nvSpPr>
          <p:cNvPr id="118788"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6669" indent="-287181" eaLnBrk="0" hangingPunct="0">
              <a:spcBef>
                <a:spcPct val="30000"/>
              </a:spcBef>
              <a:defRPr sz="1200">
                <a:solidFill>
                  <a:schemeClr val="tx1"/>
                </a:solidFill>
                <a:latin typeface="Arial" pitchFamily="34" charset="0"/>
              </a:defRPr>
            </a:lvl2pPr>
            <a:lvl3pPr marL="1148722" indent="-229744" eaLnBrk="0" hangingPunct="0">
              <a:spcBef>
                <a:spcPct val="30000"/>
              </a:spcBef>
              <a:defRPr sz="1200">
                <a:solidFill>
                  <a:schemeClr val="tx1"/>
                </a:solidFill>
                <a:latin typeface="Arial" pitchFamily="34" charset="0"/>
              </a:defRPr>
            </a:lvl3pPr>
            <a:lvl4pPr marL="1608211" indent="-229744" eaLnBrk="0" hangingPunct="0">
              <a:spcBef>
                <a:spcPct val="30000"/>
              </a:spcBef>
              <a:defRPr sz="1200">
                <a:solidFill>
                  <a:schemeClr val="tx1"/>
                </a:solidFill>
                <a:latin typeface="Arial" pitchFamily="34" charset="0"/>
              </a:defRPr>
            </a:lvl4pPr>
            <a:lvl5pPr marL="2067699" indent="-229744" eaLnBrk="0" hangingPunct="0">
              <a:spcBef>
                <a:spcPct val="30000"/>
              </a:spcBef>
              <a:defRPr sz="1200">
                <a:solidFill>
                  <a:schemeClr val="tx1"/>
                </a:solidFill>
                <a:latin typeface="Arial" pitchFamily="34" charset="0"/>
              </a:defRPr>
            </a:lvl5pPr>
            <a:lvl6pPr marL="2527188" indent="-229744" eaLnBrk="0" fontAlgn="base" hangingPunct="0">
              <a:spcBef>
                <a:spcPct val="30000"/>
              </a:spcBef>
              <a:spcAft>
                <a:spcPct val="0"/>
              </a:spcAft>
              <a:defRPr sz="1200">
                <a:solidFill>
                  <a:schemeClr val="tx1"/>
                </a:solidFill>
                <a:latin typeface="Arial" pitchFamily="34" charset="0"/>
              </a:defRPr>
            </a:lvl6pPr>
            <a:lvl7pPr marL="2986676" indent="-229744" eaLnBrk="0" fontAlgn="base" hangingPunct="0">
              <a:spcBef>
                <a:spcPct val="30000"/>
              </a:spcBef>
              <a:spcAft>
                <a:spcPct val="0"/>
              </a:spcAft>
              <a:defRPr sz="1200">
                <a:solidFill>
                  <a:schemeClr val="tx1"/>
                </a:solidFill>
                <a:latin typeface="Arial" pitchFamily="34" charset="0"/>
              </a:defRPr>
            </a:lvl7pPr>
            <a:lvl8pPr marL="3446165" indent="-229744" eaLnBrk="0" fontAlgn="base" hangingPunct="0">
              <a:spcBef>
                <a:spcPct val="30000"/>
              </a:spcBef>
              <a:spcAft>
                <a:spcPct val="0"/>
              </a:spcAft>
              <a:defRPr sz="1200">
                <a:solidFill>
                  <a:schemeClr val="tx1"/>
                </a:solidFill>
                <a:latin typeface="Arial" pitchFamily="34" charset="0"/>
              </a:defRPr>
            </a:lvl8pPr>
            <a:lvl9pPr marL="3905654" indent="-229744"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DA1ADD2-8A6A-4987-BBB7-E74303AA8CE1}" type="slidenum">
              <a:rPr lang="en-US" altLang="en-US" smtClean="0"/>
              <a:pPr eaLnBrk="1" hangingPunct="1">
                <a:spcBef>
                  <a:spcPct val="0"/>
                </a:spcBef>
              </a:pPr>
              <a:t>55</a:t>
            </a:fld>
            <a:endParaRPr lang="en-US" altLang="en-US"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9620" eaLnBrk="0" fontAlgn="base" hangingPunct="0">
              <a:spcBef>
                <a:spcPct val="30000"/>
              </a:spcBef>
              <a:spcAft>
                <a:spcPct val="0"/>
              </a:spcAft>
              <a:defRPr/>
            </a:pPr>
            <a:r>
              <a:rPr lang="en-US" dirty="0" smtClean="0"/>
              <a:t>We have a lot more “product” but how can we measure it?</a:t>
            </a:r>
            <a:r>
              <a:rPr lang="en-US" baseline="0" dirty="0" smtClean="0"/>
              <a:t>  In fact, if Encyclopedia Britannica isn’t selling these sets anymore, it looks like there’s less product.  March, 2012 – Encyclopedia Britannica announced the end of the print edition after 244 years.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56</a:t>
            </a:fld>
            <a:endParaRPr lang="en-US"/>
          </a:p>
        </p:txBody>
      </p:sp>
    </p:spTree>
    <p:extLst>
      <p:ext uri="{BB962C8B-B14F-4D97-AF65-F5344CB8AC3E}">
        <p14:creationId xmlns:p14="http://schemas.microsoft.com/office/powerpoint/2010/main" val="254872250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9620" eaLnBrk="0" fontAlgn="base" hangingPunct="0">
              <a:spcBef>
                <a:spcPct val="30000"/>
              </a:spcBef>
              <a:spcAft>
                <a:spcPct val="0"/>
              </a:spcAft>
              <a:defRPr/>
            </a:pPr>
            <a:r>
              <a:rPr lang="en-US" dirty="0" smtClean="0"/>
              <a:t>We have a lot more “product” but how can we measure it?</a:t>
            </a:r>
            <a:r>
              <a:rPr lang="en-US" baseline="0" dirty="0" smtClean="0"/>
              <a:t>  In fact, if Encyclopedia Britannica isn’t selling these sets anymore, it looks like there’s less product.  March, 2012 – Encyclopedia Britannica announced the end of the print edition after 244 years.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57</a:t>
            </a:fld>
            <a:endParaRPr lang="en-US"/>
          </a:p>
        </p:txBody>
      </p:sp>
    </p:spTree>
    <p:extLst>
      <p:ext uri="{BB962C8B-B14F-4D97-AF65-F5344CB8AC3E}">
        <p14:creationId xmlns:p14="http://schemas.microsoft.com/office/powerpoint/2010/main" val="2548722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9620" eaLnBrk="0" fontAlgn="base" hangingPunct="0">
              <a:spcBef>
                <a:spcPct val="30000"/>
              </a:spcBef>
              <a:spcAft>
                <a:spcPct val="0"/>
              </a:spcAft>
              <a:defRPr/>
            </a:pPr>
            <a:r>
              <a:rPr lang="en-US" dirty="0" smtClean="0"/>
              <a:t>We have a lot more “product” but how can we measure it?</a:t>
            </a:r>
            <a:r>
              <a:rPr lang="en-US" baseline="0" dirty="0" smtClean="0"/>
              <a:t>  In fact, if Encyclopedia Britannica isn’t selling these sets anymore, it looks like there’s less product.  March, 2012 – Encyclopedia Britannica announced the end of the print edition after 244 years.</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58</a:t>
            </a:fld>
            <a:endParaRPr lang="en-US"/>
          </a:p>
        </p:txBody>
      </p:sp>
    </p:spTree>
    <p:extLst>
      <p:ext uri="{BB962C8B-B14F-4D97-AF65-F5344CB8AC3E}">
        <p14:creationId xmlns:p14="http://schemas.microsoft.com/office/powerpoint/2010/main" val="25487225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p:spPr>
        <p:txBody>
          <a:bodyPr/>
          <a:lstStyle/>
          <a:p>
            <a:r>
              <a:rPr lang="en-US" altLang="en-US" dirty="0" smtClean="0"/>
              <a:t>But things</a:t>
            </a:r>
            <a:r>
              <a:rPr lang="en-US" altLang="en-US" baseline="0" dirty="0" smtClean="0"/>
              <a:t> may no longer be continuing to get better in the same way.  </a:t>
            </a:r>
            <a:r>
              <a:rPr lang="en-US" altLang="en-US" dirty="0" smtClean="0"/>
              <a:t>A  rich person doesn’t buy 100 times as many cars or iPhones as 100 regular people.  So this trend is very scary.</a:t>
            </a:r>
          </a:p>
          <a:p>
            <a:r>
              <a:rPr lang="en-US" altLang="en-US" dirty="0" smtClean="0"/>
              <a:t>http://animalspiritspage.blogspot.com/2009/05/income-inequality-debt-crisis-and.html</a:t>
            </a:r>
          </a:p>
        </p:txBody>
      </p:sp>
      <p:sp>
        <p:nvSpPr>
          <p:cNvPr id="1198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6669" indent="-287181" eaLnBrk="0" hangingPunct="0">
              <a:spcBef>
                <a:spcPct val="30000"/>
              </a:spcBef>
              <a:defRPr sz="1200">
                <a:solidFill>
                  <a:schemeClr val="tx1"/>
                </a:solidFill>
                <a:latin typeface="Arial" pitchFamily="34" charset="0"/>
              </a:defRPr>
            </a:lvl2pPr>
            <a:lvl3pPr marL="1148722" indent="-229744" eaLnBrk="0" hangingPunct="0">
              <a:spcBef>
                <a:spcPct val="30000"/>
              </a:spcBef>
              <a:defRPr sz="1200">
                <a:solidFill>
                  <a:schemeClr val="tx1"/>
                </a:solidFill>
                <a:latin typeface="Arial" pitchFamily="34" charset="0"/>
              </a:defRPr>
            </a:lvl3pPr>
            <a:lvl4pPr marL="1608211" indent="-229744" eaLnBrk="0" hangingPunct="0">
              <a:spcBef>
                <a:spcPct val="30000"/>
              </a:spcBef>
              <a:defRPr sz="1200">
                <a:solidFill>
                  <a:schemeClr val="tx1"/>
                </a:solidFill>
                <a:latin typeface="Arial" pitchFamily="34" charset="0"/>
              </a:defRPr>
            </a:lvl4pPr>
            <a:lvl5pPr marL="2067699" indent="-229744" eaLnBrk="0" hangingPunct="0">
              <a:spcBef>
                <a:spcPct val="30000"/>
              </a:spcBef>
              <a:defRPr sz="1200">
                <a:solidFill>
                  <a:schemeClr val="tx1"/>
                </a:solidFill>
                <a:latin typeface="Arial" pitchFamily="34" charset="0"/>
              </a:defRPr>
            </a:lvl5pPr>
            <a:lvl6pPr marL="2527188" indent="-229744" eaLnBrk="0" fontAlgn="base" hangingPunct="0">
              <a:spcBef>
                <a:spcPct val="30000"/>
              </a:spcBef>
              <a:spcAft>
                <a:spcPct val="0"/>
              </a:spcAft>
              <a:defRPr sz="1200">
                <a:solidFill>
                  <a:schemeClr val="tx1"/>
                </a:solidFill>
                <a:latin typeface="Arial" pitchFamily="34" charset="0"/>
              </a:defRPr>
            </a:lvl6pPr>
            <a:lvl7pPr marL="2986676" indent="-229744" eaLnBrk="0" fontAlgn="base" hangingPunct="0">
              <a:spcBef>
                <a:spcPct val="30000"/>
              </a:spcBef>
              <a:spcAft>
                <a:spcPct val="0"/>
              </a:spcAft>
              <a:defRPr sz="1200">
                <a:solidFill>
                  <a:schemeClr val="tx1"/>
                </a:solidFill>
                <a:latin typeface="Arial" pitchFamily="34" charset="0"/>
              </a:defRPr>
            </a:lvl7pPr>
            <a:lvl8pPr marL="3446165" indent="-229744" eaLnBrk="0" fontAlgn="base" hangingPunct="0">
              <a:spcBef>
                <a:spcPct val="30000"/>
              </a:spcBef>
              <a:spcAft>
                <a:spcPct val="0"/>
              </a:spcAft>
              <a:defRPr sz="1200">
                <a:solidFill>
                  <a:schemeClr val="tx1"/>
                </a:solidFill>
                <a:latin typeface="Arial" pitchFamily="34" charset="0"/>
              </a:defRPr>
            </a:lvl8pPr>
            <a:lvl9pPr marL="3905654" indent="-229744"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86B9DF1-0146-497D-A6F7-26D3E379043A}" type="slidenum">
              <a:rPr lang="en-US" altLang="en-US" smtClean="0"/>
              <a:pPr eaLnBrk="1" hangingPunct="1">
                <a:spcBef>
                  <a:spcPct val="0"/>
                </a:spcBef>
              </a:pPr>
              <a:t>59</a:t>
            </a:fld>
            <a:endParaRPr lang="en-US" altLang="en-US"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p:spPr>
        <p:txBody>
          <a:bodyPr/>
          <a:lstStyle/>
          <a:p>
            <a:r>
              <a:rPr lang="en-US" altLang="en-US" dirty="0" smtClean="0"/>
              <a:t>Another view.  Note logarithmic</a:t>
            </a:r>
            <a:r>
              <a:rPr lang="en-US" altLang="en-US" baseline="0" dirty="0" smtClean="0"/>
              <a:t> scale, so a constant rate of growth would be a straight line.</a:t>
            </a:r>
          </a:p>
          <a:p>
            <a:r>
              <a:rPr lang="en-US" altLang="en-US" dirty="0" smtClean="0"/>
              <a:t>http://aneconomicsense.com/2012/07/20/the-shift-from-equitable-to-inequitable-growth-after-1980-helping-the-rich-has-not-helped-the-not-so-rich/ </a:t>
            </a:r>
          </a:p>
        </p:txBody>
      </p:sp>
      <p:sp>
        <p:nvSpPr>
          <p:cNvPr id="119812" name="Slide Number Placeholder 3"/>
          <p:cNvSpPr>
            <a:spLocks noGrp="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6669" indent="-287181" eaLnBrk="0" hangingPunct="0">
              <a:spcBef>
                <a:spcPct val="30000"/>
              </a:spcBef>
              <a:defRPr sz="1200">
                <a:solidFill>
                  <a:schemeClr val="tx1"/>
                </a:solidFill>
                <a:latin typeface="Arial" pitchFamily="34" charset="0"/>
              </a:defRPr>
            </a:lvl2pPr>
            <a:lvl3pPr marL="1148722" indent="-229744" eaLnBrk="0" hangingPunct="0">
              <a:spcBef>
                <a:spcPct val="30000"/>
              </a:spcBef>
              <a:defRPr sz="1200">
                <a:solidFill>
                  <a:schemeClr val="tx1"/>
                </a:solidFill>
                <a:latin typeface="Arial" pitchFamily="34" charset="0"/>
              </a:defRPr>
            </a:lvl3pPr>
            <a:lvl4pPr marL="1608211" indent="-229744" eaLnBrk="0" hangingPunct="0">
              <a:spcBef>
                <a:spcPct val="30000"/>
              </a:spcBef>
              <a:defRPr sz="1200">
                <a:solidFill>
                  <a:schemeClr val="tx1"/>
                </a:solidFill>
                <a:latin typeface="Arial" pitchFamily="34" charset="0"/>
              </a:defRPr>
            </a:lvl4pPr>
            <a:lvl5pPr marL="2067699" indent="-229744" eaLnBrk="0" hangingPunct="0">
              <a:spcBef>
                <a:spcPct val="30000"/>
              </a:spcBef>
              <a:defRPr sz="1200">
                <a:solidFill>
                  <a:schemeClr val="tx1"/>
                </a:solidFill>
                <a:latin typeface="Arial" pitchFamily="34" charset="0"/>
              </a:defRPr>
            </a:lvl5pPr>
            <a:lvl6pPr marL="2527188" indent="-229744" eaLnBrk="0" fontAlgn="base" hangingPunct="0">
              <a:spcBef>
                <a:spcPct val="30000"/>
              </a:spcBef>
              <a:spcAft>
                <a:spcPct val="0"/>
              </a:spcAft>
              <a:defRPr sz="1200">
                <a:solidFill>
                  <a:schemeClr val="tx1"/>
                </a:solidFill>
                <a:latin typeface="Arial" pitchFamily="34" charset="0"/>
              </a:defRPr>
            </a:lvl6pPr>
            <a:lvl7pPr marL="2986676" indent="-229744" eaLnBrk="0" fontAlgn="base" hangingPunct="0">
              <a:spcBef>
                <a:spcPct val="30000"/>
              </a:spcBef>
              <a:spcAft>
                <a:spcPct val="0"/>
              </a:spcAft>
              <a:defRPr sz="1200">
                <a:solidFill>
                  <a:schemeClr val="tx1"/>
                </a:solidFill>
                <a:latin typeface="Arial" pitchFamily="34" charset="0"/>
              </a:defRPr>
            </a:lvl7pPr>
            <a:lvl8pPr marL="3446165" indent="-229744" eaLnBrk="0" fontAlgn="base" hangingPunct="0">
              <a:spcBef>
                <a:spcPct val="30000"/>
              </a:spcBef>
              <a:spcAft>
                <a:spcPct val="0"/>
              </a:spcAft>
              <a:defRPr sz="1200">
                <a:solidFill>
                  <a:schemeClr val="tx1"/>
                </a:solidFill>
                <a:latin typeface="Arial" pitchFamily="34" charset="0"/>
              </a:defRPr>
            </a:lvl8pPr>
            <a:lvl9pPr marL="3905654" indent="-229744"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86B9DF1-0146-497D-A6F7-26D3E379043A}" type="slidenum">
              <a:rPr lang="en-US" altLang="en-US" smtClean="0"/>
              <a:pPr eaLnBrk="1" hangingPunct="1">
                <a:spcBef>
                  <a:spcPct val="0"/>
                </a:spcBef>
              </a:pPr>
              <a:t>60</a:t>
            </a:fld>
            <a:endParaRPr lang="en-US" altLang="en-US"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p:spPr>
        <p:txBody>
          <a:bodyPr/>
          <a:lstStyle/>
          <a:p>
            <a:r>
              <a:rPr lang="en-US" dirty="0" smtClean="0">
                <a:latin typeface="Arial" pitchFamily="34" charset="0"/>
              </a:rPr>
              <a:t>I have made a copy of this video.</a:t>
            </a:r>
            <a:r>
              <a:rPr lang="en-US" baseline="0" dirty="0" smtClean="0">
                <a:latin typeface="Arial" pitchFamily="34" charset="0"/>
              </a:rPr>
              <a:t>  It is in Ear\</a:t>
            </a:r>
            <a:r>
              <a:rPr lang="en-US" baseline="0" dirty="0" err="1" smtClean="0">
                <a:latin typeface="Arial" pitchFamily="34" charset="0"/>
              </a:rPr>
              <a:t>Cswork</a:t>
            </a:r>
            <a:r>
              <a:rPr lang="en-US" baseline="0" dirty="0" smtClean="0">
                <a:latin typeface="Arial" pitchFamily="34" charset="0"/>
              </a:rPr>
              <a:t>\CS349\TheJetsonsStartAt3-10.</a:t>
            </a:r>
          </a:p>
          <a:p>
            <a:r>
              <a:rPr lang="en-US" dirty="0" smtClean="0">
                <a:latin typeface="Arial" pitchFamily="34" charset="0"/>
              </a:rPr>
              <a:t>The idea is a humanoid that simply does things the way people did before. </a:t>
            </a:r>
          </a:p>
          <a:p>
            <a:r>
              <a:rPr lang="en-US" dirty="0" smtClean="0">
                <a:latin typeface="Arial" pitchFamily="34" charset="0"/>
              </a:rPr>
              <a:t>http://heightofhappiness.files.wordpress.com/2010/04/rosie-cleaning-jetsons3.jpg</a:t>
            </a:r>
          </a:p>
          <a:p>
            <a:pPr defTabSz="889620" eaLnBrk="0" fontAlgn="base" hangingPunct="0">
              <a:spcBef>
                <a:spcPct val="30000"/>
              </a:spcBef>
              <a:spcAft>
                <a:spcPct val="0"/>
              </a:spcAft>
              <a:defRPr/>
            </a:pPr>
            <a:r>
              <a:rPr lang="en-US" smtClean="0">
                <a:hlinkClick r:id="rId3"/>
              </a:rPr>
              <a:t>http://www.youtube.com/watch?feature=player_detailpage&amp;v=4MTHGWPqd14#t=190s</a:t>
            </a:r>
            <a:r>
              <a:rPr lang="en-US" smtClean="0"/>
              <a:t>   3:10</a:t>
            </a:r>
          </a:p>
          <a:p>
            <a:endParaRPr lang="en-US" dirty="0" smtClean="0">
              <a:latin typeface="Arial" pitchFamily="34" charset="0"/>
            </a:endParaRPr>
          </a:p>
        </p:txBody>
      </p:sp>
      <p:sp>
        <p:nvSpPr>
          <p:cNvPr id="123908"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43561" indent="-285985" eaLnBrk="0" hangingPunct="0">
              <a:defRPr>
                <a:solidFill>
                  <a:schemeClr val="tx1"/>
                </a:solidFill>
                <a:latin typeface="Arial" pitchFamily="34" charset="0"/>
              </a:defRPr>
            </a:lvl2pPr>
            <a:lvl3pPr marL="1143940" indent="-228788" eaLnBrk="0" hangingPunct="0">
              <a:defRPr>
                <a:solidFill>
                  <a:schemeClr val="tx1"/>
                </a:solidFill>
                <a:latin typeface="Arial" pitchFamily="34" charset="0"/>
              </a:defRPr>
            </a:lvl3pPr>
            <a:lvl4pPr marL="1601516" indent="-228788" eaLnBrk="0" hangingPunct="0">
              <a:defRPr>
                <a:solidFill>
                  <a:schemeClr val="tx1"/>
                </a:solidFill>
                <a:latin typeface="Arial" pitchFamily="34" charset="0"/>
              </a:defRPr>
            </a:lvl4pPr>
            <a:lvl5pPr marL="2059091" indent="-228788" eaLnBrk="0" hangingPunct="0">
              <a:defRPr>
                <a:solidFill>
                  <a:schemeClr val="tx1"/>
                </a:solidFill>
                <a:latin typeface="Arial" pitchFamily="34" charset="0"/>
              </a:defRPr>
            </a:lvl5pPr>
            <a:lvl6pPr marL="2516668" indent="-228788" eaLnBrk="0" fontAlgn="base" hangingPunct="0">
              <a:spcBef>
                <a:spcPct val="0"/>
              </a:spcBef>
              <a:spcAft>
                <a:spcPct val="0"/>
              </a:spcAft>
              <a:defRPr>
                <a:solidFill>
                  <a:schemeClr val="tx1"/>
                </a:solidFill>
                <a:latin typeface="Arial" pitchFamily="34" charset="0"/>
              </a:defRPr>
            </a:lvl6pPr>
            <a:lvl7pPr marL="2974244" indent="-228788" eaLnBrk="0" fontAlgn="base" hangingPunct="0">
              <a:spcBef>
                <a:spcPct val="0"/>
              </a:spcBef>
              <a:spcAft>
                <a:spcPct val="0"/>
              </a:spcAft>
              <a:defRPr>
                <a:solidFill>
                  <a:schemeClr val="tx1"/>
                </a:solidFill>
                <a:latin typeface="Arial" pitchFamily="34" charset="0"/>
              </a:defRPr>
            </a:lvl7pPr>
            <a:lvl8pPr marL="3431819" indent="-228788" eaLnBrk="0" fontAlgn="base" hangingPunct="0">
              <a:spcBef>
                <a:spcPct val="0"/>
              </a:spcBef>
              <a:spcAft>
                <a:spcPct val="0"/>
              </a:spcAft>
              <a:defRPr>
                <a:solidFill>
                  <a:schemeClr val="tx1"/>
                </a:solidFill>
                <a:latin typeface="Arial" pitchFamily="34" charset="0"/>
              </a:defRPr>
            </a:lvl8pPr>
            <a:lvl9pPr marL="3889395" indent="-228788" eaLnBrk="0" fontAlgn="base" hangingPunct="0">
              <a:spcBef>
                <a:spcPct val="0"/>
              </a:spcBef>
              <a:spcAft>
                <a:spcPct val="0"/>
              </a:spcAft>
              <a:defRPr>
                <a:solidFill>
                  <a:schemeClr val="tx1"/>
                </a:solidFill>
                <a:latin typeface="Arial" pitchFamily="34" charset="0"/>
              </a:defRPr>
            </a:lvl9pPr>
          </a:lstStyle>
          <a:p>
            <a:pPr eaLnBrk="1" hangingPunct="1">
              <a:defRPr/>
            </a:pPr>
            <a:fld id="{E1309825-6210-414F-8743-D4E9B671826E}" type="slidenum">
              <a:rPr lang="en-US" smtClean="0"/>
              <a:pPr eaLnBrk="1" hangingPunct="1">
                <a:defRPr/>
              </a:pPr>
              <a:t>61</a:t>
            </a:fld>
            <a:endParaRPr lang="en-US"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a:ln/>
        </p:spPr>
      </p:sp>
      <p:sp>
        <p:nvSpPr>
          <p:cNvPr id="169987" name="Notes Placeholder 2"/>
          <p:cNvSpPr>
            <a:spLocks noGrp="1"/>
          </p:cNvSpPr>
          <p:nvPr>
            <p:ph type="body" idx="1"/>
          </p:nvPr>
        </p:nvSpPr>
        <p:spPr>
          <a:noFill/>
        </p:spPr>
        <p:txBody>
          <a:bodyPr/>
          <a:lstStyle/>
          <a:p>
            <a:r>
              <a:rPr lang="en-US" dirty="0" smtClean="0"/>
              <a:t>But it hasn’t worked that way.  We haven’t created robots that bring in wood (or coal), lay fires, monitor them, and clean up all the dust they make in the house.  We’ve created a totally different way to cook food and heat houses.  Similarly, the Luddites weren’t upset about weaving robots.  They were upset about machines that simply did the task differently.  Maybe some tasks will require humanoid robots, but many haven’t/won’t.</a:t>
            </a:r>
          </a:p>
          <a:p>
            <a:r>
              <a:rPr lang="en-US" dirty="0" smtClean="0"/>
              <a:t>Maid image: http://3.bp.blogspot.com/_8Mva9I-cdIU/Rc99Aaf0FxI/AAAAAAAAAN0/wAxJVjkO5oQ/s320/maid.jpg </a:t>
            </a:r>
          </a:p>
        </p:txBody>
      </p:sp>
      <p:sp>
        <p:nvSpPr>
          <p:cNvPr id="124932"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35755" indent="-282983" eaLnBrk="0" hangingPunct="0">
              <a:defRPr>
                <a:solidFill>
                  <a:schemeClr val="tx1"/>
                </a:solidFill>
                <a:latin typeface="Arial" pitchFamily="34" charset="0"/>
              </a:defRPr>
            </a:lvl2pPr>
            <a:lvl3pPr marL="1131930" indent="-226386" eaLnBrk="0" hangingPunct="0">
              <a:defRPr>
                <a:solidFill>
                  <a:schemeClr val="tx1"/>
                </a:solidFill>
                <a:latin typeface="Arial" pitchFamily="34" charset="0"/>
              </a:defRPr>
            </a:lvl3pPr>
            <a:lvl4pPr marL="1584702" indent="-226386" eaLnBrk="0" hangingPunct="0">
              <a:defRPr>
                <a:solidFill>
                  <a:schemeClr val="tx1"/>
                </a:solidFill>
                <a:latin typeface="Arial" pitchFamily="34" charset="0"/>
              </a:defRPr>
            </a:lvl4pPr>
            <a:lvl5pPr marL="2037473" indent="-226386" eaLnBrk="0" hangingPunct="0">
              <a:defRPr>
                <a:solidFill>
                  <a:schemeClr val="tx1"/>
                </a:solidFill>
                <a:latin typeface="Arial" pitchFamily="34" charset="0"/>
              </a:defRPr>
            </a:lvl5pPr>
            <a:lvl6pPr marL="2490246" indent="-226386" eaLnBrk="0" fontAlgn="base" hangingPunct="0">
              <a:spcBef>
                <a:spcPct val="0"/>
              </a:spcBef>
              <a:spcAft>
                <a:spcPct val="0"/>
              </a:spcAft>
              <a:defRPr>
                <a:solidFill>
                  <a:schemeClr val="tx1"/>
                </a:solidFill>
                <a:latin typeface="Arial" pitchFamily="34" charset="0"/>
              </a:defRPr>
            </a:lvl6pPr>
            <a:lvl7pPr marL="2943018" indent="-226386" eaLnBrk="0" fontAlgn="base" hangingPunct="0">
              <a:spcBef>
                <a:spcPct val="0"/>
              </a:spcBef>
              <a:spcAft>
                <a:spcPct val="0"/>
              </a:spcAft>
              <a:defRPr>
                <a:solidFill>
                  <a:schemeClr val="tx1"/>
                </a:solidFill>
                <a:latin typeface="Arial" pitchFamily="34" charset="0"/>
              </a:defRPr>
            </a:lvl7pPr>
            <a:lvl8pPr marL="3395790" indent="-226386" eaLnBrk="0" fontAlgn="base" hangingPunct="0">
              <a:spcBef>
                <a:spcPct val="0"/>
              </a:spcBef>
              <a:spcAft>
                <a:spcPct val="0"/>
              </a:spcAft>
              <a:defRPr>
                <a:solidFill>
                  <a:schemeClr val="tx1"/>
                </a:solidFill>
                <a:latin typeface="Arial" pitchFamily="34" charset="0"/>
              </a:defRPr>
            </a:lvl8pPr>
            <a:lvl9pPr marL="3848562" indent="-226386" eaLnBrk="0" fontAlgn="base" hangingPunct="0">
              <a:spcBef>
                <a:spcPct val="0"/>
              </a:spcBef>
              <a:spcAft>
                <a:spcPct val="0"/>
              </a:spcAft>
              <a:defRPr>
                <a:solidFill>
                  <a:schemeClr val="tx1"/>
                </a:solidFill>
                <a:latin typeface="Arial" pitchFamily="34" charset="0"/>
              </a:defRPr>
            </a:lvl9pPr>
          </a:lstStyle>
          <a:p>
            <a:pPr eaLnBrk="1" hangingPunct="1">
              <a:defRPr/>
            </a:pPr>
            <a:fld id="{6FC03E7E-D51B-4B7C-B5AF-34B834FB128E}" type="slidenum">
              <a:rPr lang="en-US" smtClean="0"/>
              <a:pPr eaLnBrk="1" hangingPunct="1">
                <a:defRPr/>
              </a:pPr>
              <a:t>62</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8D18E49-700B-4D54-8C61-4E06BEDD2890}" type="slidenum">
              <a:rPr lang="en-US"/>
              <a:pPr/>
              <a:t>7</a:t>
            </a:fld>
            <a:endParaRPr lang="en-US"/>
          </a:p>
        </p:txBody>
      </p:sp>
      <p:sp>
        <p:nvSpPr>
          <p:cNvPr id="182274" name="Rectangle 2"/>
          <p:cNvSpPr>
            <a:spLocks noGrp="1" noRot="1" noChangeAspect="1" noChangeArrowheads="1" noTextEdit="1"/>
          </p:cNvSpPr>
          <p:nvPr>
            <p:ph type="sldImg"/>
          </p:nvPr>
        </p:nvSpPr>
        <p:spPr>
          <a:xfrm>
            <a:off x="1147763" y="685800"/>
            <a:ext cx="4570412" cy="3429000"/>
          </a:xfrm>
          <a:ln/>
        </p:spPr>
      </p:sp>
      <p:sp>
        <p:nvSpPr>
          <p:cNvPr id="182275" name="Rectangle 3"/>
          <p:cNvSpPr>
            <a:spLocks noGrp="1" noChangeArrowheads="1"/>
          </p:cNvSpPr>
          <p:nvPr>
            <p:ph type="body" idx="1"/>
          </p:nvPr>
        </p:nvSpPr>
        <p:spPr>
          <a:xfrm>
            <a:off x="914400" y="4343320"/>
            <a:ext cx="5029200" cy="4114641"/>
          </a:xfrm>
        </p:spPr>
        <p:txBody>
          <a:bodyPr/>
          <a:lstStyle/>
          <a:p>
            <a:r>
              <a:rPr lang="en-US"/>
              <a:t>Image from: http://images.google.com/imgres?imgurl=http://www.alanturing.net/turing_archive/graphics/turingtest.gif&amp;imgrefurl=http://www.alanturing.net/turing_archive/pages/Reference%2520Articles/TheTuringTest.html&amp;usg=__SSmxr2hwl9gH1LlPRpGrZwhyN6Y=&amp;h=495&amp;w=500&amp;sz=32&amp;hl=en&amp;start=2&amp;tbnid=V71nJ309tUf54M:&amp;tbnh=129&amp;tbnw=130&amp;prev=/images%3Fq%3DTuring%2BTest%26gbv%3D2%26hl%3Den</a:t>
            </a:r>
          </a:p>
          <a:p>
            <a:r>
              <a:rPr lang="en-US"/>
              <a:t>http://cogsci.ucsd.edu/~asaygin/tt/ttest.html</a:t>
            </a:r>
          </a:p>
          <a:p>
            <a:r>
              <a:rPr lang="en-US"/>
              <a:t>http://www.loebner.net/Prizef/loebner-prize.html</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Taken with permission at </a:t>
            </a:r>
            <a:r>
              <a:rPr lang="en-US" dirty="0" err="1" smtClean="0"/>
              <a:t>Torchy’s</a:t>
            </a:r>
            <a:r>
              <a:rPr lang="en-US" dirty="0" smtClean="0"/>
              <a:t> Tacos, May 1, 2012.</a:t>
            </a:r>
            <a:r>
              <a:rPr lang="en-US" baseline="0" dirty="0" smtClean="0"/>
              <a:t>  Can we imagine how to get the tables cleaned without a robot that mimics </a:t>
            </a:r>
            <a:r>
              <a:rPr lang="en-US" baseline="0" smtClean="0"/>
              <a:t>a person?</a:t>
            </a:r>
            <a:endParaRPr lang="en-US"/>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64</a:t>
            </a:fld>
            <a:endParaRPr lang="en-US"/>
          </a:p>
        </p:txBody>
      </p:sp>
    </p:spTree>
    <p:extLst>
      <p:ext uri="{BB962C8B-B14F-4D97-AF65-F5344CB8AC3E}">
        <p14:creationId xmlns:p14="http://schemas.microsoft.com/office/powerpoint/2010/main" val="17624604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a:ln/>
        </p:spPr>
      </p:sp>
      <p:sp>
        <p:nvSpPr>
          <p:cNvPr id="184323" name="Notes Placeholder 2"/>
          <p:cNvSpPr>
            <a:spLocks noGrp="1"/>
          </p:cNvSpPr>
          <p:nvPr>
            <p:ph type="body" idx="1"/>
          </p:nvPr>
        </p:nvSpPr>
        <p:spPr>
          <a:noFill/>
        </p:spPr>
        <p:txBody>
          <a:bodyPr/>
          <a:lstStyle/>
          <a:p>
            <a:r>
              <a:rPr lang="en-US" smtClean="0"/>
              <a:t>Source: </a:t>
            </a:r>
            <a:r>
              <a:rPr lang="en-US" u="sng" smtClean="0">
                <a:hlinkClick r:id="rId3"/>
              </a:rPr>
              <a:t>http://www.nytimes.com/2011/10/24/technology/economists-see-more-jobs-for-machines-not-people.html</a:t>
            </a:r>
            <a:endParaRPr lang="en-US" u="sng" smtClean="0"/>
          </a:p>
          <a:p>
            <a:r>
              <a:rPr lang="en-US" u="sng" smtClean="0"/>
              <a:t>Switchboard: http://kressmark.blogspot.com/2011/05/lync-operator-solutions.html</a:t>
            </a:r>
          </a:p>
          <a:p>
            <a:r>
              <a:rPr lang="en-US" u="sng" smtClean="0"/>
              <a:t>Gas station: http://www.superstock.com/stock-photos-images/255-18980 </a:t>
            </a:r>
          </a:p>
          <a:p>
            <a:r>
              <a:rPr lang="en-US" u="sng" smtClean="0"/>
              <a:t>Typing pool: http://david-toms.blogspot.com/2011/05/tuesday-morning-at-office.html  </a:t>
            </a:r>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0A4C36F5-18D8-416D-9255-CA735EC3ED9A}" type="slidenum">
              <a:rPr lang="en-US" smtClean="0"/>
              <a:pPr>
                <a:defRPr/>
              </a:pPr>
              <a:t>65</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a:ln/>
        </p:spPr>
      </p:sp>
      <p:sp>
        <p:nvSpPr>
          <p:cNvPr id="185347" name="Notes Placeholder 2"/>
          <p:cNvSpPr>
            <a:spLocks noGrp="1"/>
          </p:cNvSpPr>
          <p:nvPr>
            <p:ph type="body" idx="1"/>
          </p:nvPr>
        </p:nvSpPr>
        <p:spPr>
          <a:noFill/>
        </p:spPr>
        <p:txBody>
          <a:bodyPr/>
          <a:lstStyle/>
          <a:p>
            <a:r>
              <a:rPr lang="en-US" smtClean="0"/>
              <a:t>Source: </a:t>
            </a:r>
            <a:r>
              <a:rPr lang="en-US" u="sng" smtClean="0">
                <a:hlinkClick r:id="rId3"/>
              </a:rPr>
              <a:t>http://www.nytimes.com/2011/10/24/technology/economists-see-more-jobs-for-machines-not-people.html</a:t>
            </a:r>
            <a:endParaRPr lang="en-US" u="sng" smtClean="0"/>
          </a:p>
          <a:p>
            <a:r>
              <a:rPr lang="en-US" u="sng" smtClean="0"/>
              <a:t>Bank teller: http://www.moneyandrisk.com/hot-dates/deadlines/small-businesses-will-be-required-to-make-tax-payments-electronically/ </a:t>
            </a:r>
          </a:p>
          <a:p>
            <a:r>
              <a:rPr lang="en-US" u="sng" smtClean="0"/>
              <a:t>Self checkout: http://www.cracked.com/funny-6085-self-checkout-machines/ </a:t>
            </a:r>
          </a:p>
          <a:p>
            <a:r>
              <a:rPr lang="en-US" u="sng" smtClean="0"/>
              <a:t>File clerk: http://www.ohs.org/education/focus/internet-links-womens-history.cfm  </a:t>
            </a:r>
          </a:p>
          <a:p>
            <a:endParaRPr lang="en-US" smtClean="0"/>
          </a:p>
        </p:txBody>
      </p:sp>
      <p:sp>
        <p:nvSpPr>
          <p:cNvPr id="4" name="Slide Number Placeholder 3"/>
          <p:cNvSpPr>
            <a:spLocks noGrp="1"/>
          </p:cNvSpPr>
          <p:nvPr>
            <p:ph type="sldNum" sz="quarter" idx="5"/>
          </p:nvPr>
        </p:nvSpPr>
        <p:spPr/>
        <p:txBody>
          <a:bodyPr/>
          <a:lstStyle/>
          <a:p>
            <a:pPr>
              <a:defRPr/>
            </a:pPr>
            <a:fld id="{C13A896C-9E4F-4E03-8F35-A6D719E03036}" type="slidenum">
              <a:rPr lang="en-US" smtClean="0"/>
              <a:pPr>
                <a:defRPr/>
              </a:pPr>
              <a:t>66</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a:ln/>
        </p:spPr>
      </p:sp>
      <p:sp>
        <p:nvSpPr>
          <p:cNvPr id="196611" name="Notes Placeholder 2"/>
          <p:cNvSpPr>
            <a:spLocks noGrp="1"/>
          </p:cNvSpPr>
          <p:nvPr>
            <p:ph type="body" idx="1"/>
          </p:nvPr>
        </p:nvSpPr>
        <p:spPr>
          <a:noFill/>
        </p:spPr>
        <p:txBody>
          <a:bodyPr/>
          <a:lstStyle/>
          <a:p>
            <a:r>
              <a:rPr lang="en-US" smtClean="0"/>
              <a:t>http://www.theatlantic.com/magazine/archive/2012/01/making-it-in-america/8844/   Picture of Maddie, worker at Standard Motor Products</a:t>
            </a:r>
          </a:p>
        </p:txBody>
      </p:sp>
      <p:sp>
        <p:nvSpPr>
          <p:cNvPr id="4" name="Slide Number Placeholder 3"/>
          <p:cNvSpPr>
            <a:spLocks noGrp="1"/>
          </p:cNvSpPr>
          <p:nvPr>
            <p:ph type="sldNum" sz="quarter" idx="5"/>
          </p:nvPr>
        </p:nvSpPr>
        <p:spPr/>
        <p:txBody>
          <a:bodyPr/>
          <a:lstStyle/>
          <a:p>
            <a:pPr>
              <a:defRPr/>
            </a:pPr>
            <a:fld id="{6D3AFE74-4324-4E45-9E95-68700D775998}" type="slidenum">
              <a:rPr lang="en-US" smtClean="0"/>
              <a:pPr>
                <a:defRPr/>
              </a:pPr>
              <a:t>67</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Slide Image Placeholder 1"/>
          <p:cNvSpPr>
            <a:spLocks noGrp="1" noRot="1" noChangeAspect="1" noTextEdit="1"/>
          </p:cNvSpPr>
          <p:nvPr>
            <p:ph type="sldImg"/>
          </p:nvPr>
        </p:nvSpPr>
        <p:spPr>
          <a:ln/>
        </p:spPr>
      </p:sp>
      <p:sp>
        <p:nvSpPr>
          <p:cNvPr id="197635" name="Notes Placeholder 2"/>
          <p:cNvSpPr>
            <a:spLocks noGrp="1"/>
          </p:cNvSpPr>
          <p:nvPr>
            <p:ph type="body" idx="1"/>
          </p:nvPr>
        </p:nvSpPr>
        <p:spPr>
          <a:noFill/>
        </p:spPr>
        <p:txBody>
          <a:bodyPr/>
          <a:lstStyle/>
          <a:p>
            <a:r>
              <a:rPr lang="en-US" smtClean="0"/>
              <a:t>http://www.theatlantic.com/magazine/archive/2012/01/making-it-in-america/8844/   Strange thing: if demand goes up, jobs go down.</a:t>
            </a:r>
          </a:p>
        </p:txBody>
      </p:sp>
      <p:sp>
        <p:nvSpPr>
          <p:cNvPr id="4" name="Slide Number Placeholder 3"/>
          <p:cNvSpPr>
            <a:spLocks noGrp="1"/>
          </p:cNvSpPr>
          <p:nvPr>
            <p:ph type="sldNum" sz="quarter" idx="5"/>
          </p:nvPr>
        </p:nvSpPr>
        <p:spPr/>
        <p:txBody>
          <a:bodyPr/>
          <a:lstStyle/>
          <a:p>
            <a:pPr>
              <a:defRPr/>
            </a:pPr>
            <a:fld id="{1BEDEB31-5879-425A-8C33-F44EC3974D30}" type="slidenum">
              <a:rPr lang="en-US" smtClean="0"/>
              <a:pPr>
                <a:defRPr/>
              </a:pPr>
              <a:t>68</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Watch the video if </a:t>
            </a:r>
            <a:r>
              <a:rPr lang="en-US" smtClean="0"/>
              <a:t>there’s time.</a:t>
            </a:r>
            <a:endParaRPr lang="en-US"/>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69</a:t>
            </a:fld>
            <a:endParaRPr lang="en-US"/>
          </a:p>
        </p:txBody>
      </p:sp>
    </p:spTree>
    <p:extLst>
      <p:ext uri="{BB962C8B-B14F-4D97-AF65-F5344CB8AC3E}">
        <p14:creationId xmlns:p14="http://schemas.microsoft.com/office/powerpoint/2010/main" val="5251499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http://www.economist.com/blogs/babbage/2011/11/artificial-intelligence </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70</a:t>
            </a:fld>
            <a:endParaRPr lang="en-US"/>
          </a:p>
        </p:txBody>
      </p:sp>
    </p:spTree>
    <p:extLst>
      <p:ext uri="{BB962C8B-B14F-4D97-AF65-F5344CB8AC3E}">
        <p14:creationId xmlns:p14="http://schemas.microsoft.com/office/powerpoint/2010/main" val="36536760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35755" indent="-282983" eaLnBrk="0" hangingPunct="0">
              <a:defRPr>
                <a:solidFill>
                  <a:schemeClr val="tx1"/>
                </a:solidFill>
                <a:latin typeface="Arial" pitchFamily="34" charset="0"/>
              </a:defRPr>
            </a:lvl2pPr>
            <a:lvl3pPr marL="1131930" indent="-226386" eaLnBrk="0" hangingPunct="0">
              <a:defRPr>
                <a:solidFill>
                  <a:schemeClr val="tx1"/>
                </a:solidFill>
                <a:latin typeface="Arial" pitchFamily="34" charset="0"/>
              </a:defRPr>
            </a:lvl3pPr>
            <a:lvl4pPr marL="1584702" indent="-226386" eaLnBrk="0" hangingPunct="0">
              <a:defRPr>
                <a:solidFill>
                  <a:schemeClr val="tx1"/>
                </a:solidFill>
                <a:latin typeface="Arial" pitchFamily="34" charset="0"/>
              </a:defRPr>
            </a:lvl4pPr>
            <a:lvl5pPr marL="2037473" indent="-226386" eaLnBrk="0" hangingPunct="0">
              <a:defRPr>
                <a:solidFill>
                  <a:schemeClr val="tx1"/>
                </a:solidFill>
                <a:latin typeface="Arial" pitchFamily="34" charset="0"/>
              </a:defRPr>
            </a:lvl5pPr>
            <a:lvl6pPr marL="2490246" indent="-226386" eaLnBrk="0" fontAlgn="base" hangingPunct="0">
              <a:spcBef>
                <a:spcPct val="0"/>
              </a:spcBef>
              <a:spcAft>
                <a:spcPct val="0"/>
              </a:spcAft>
              <a:defRPr>
                <a:solidFill>
                  <a:schemeClr val="tx1"/>
                </a:solidFill>
                <a:latin typeface="Arial" pitchFamily="34" charset="0"/>
              </a:defRPr>
            </a:lvl6pPr>
            <a:lvl7pPr marL="2943018" indent="-226386" eaLnBrk="0" fontAlgn="base" hangingPunct="0">
              <a:spcBef>
                <a:spcPct val="0"/>
              </a:spcBef>
              <a:spcAft>
                <a:spcPct val="0"/>
              </a:spcAft>
              <a:defRPr>
                <a:solidFill>
                  <a:schemeClr val="tx1"/>
                </a:solidFill>
                <a:latin typeface="Arial" pitchFamily="34" charset="0"/>
              </a:defRPr>
            </a:lvl7pPr>
            <a:lvl8pPr marL="3395790" indent="-226386" eaLnBrk="0" fontAlgn="base" hangingPunct="0">
              <a:spcBef>
                <a:spcPct val="0"/>
              </a:spcBef>
              <a:spcAft>
                <a:spcPct val="0"/>
              </a:spcAft>
              <a:defRPr>
                <a:solidFill>
                  <a:schemeClr val="tx1"/>
                </a:solidFill>
                <a:latin typeface="Arial" pitchFamily="34" charset="0"/>
              </a:defRPr>
            </a:lvl8pPr>
            <a:lvl9pPr marL="3848562" indent="-226386" eaLnBrk="0" fontAlgn="base" hangingPunct="0">
              <a:spcBef>
                <a:spcPct val="0"/>
              </a:spcBef>
              <a:spcAft>
                <a:spcPct val="0"/>
              </a:spcAft>
              <a:defRPr>
                <a:solidFill>
                  <a:schemeClr val="tx1"/>
                </a:solidFill>
                <a:latin typeface="Arial" pitchFamily="34" charset="0"/>
              </a:defRPr>
            </a:lvl9pPr>
          </a:lstStyle>
          <a:p>
            <a:pPr eaLnBrk="1" hangingPunct="1">
              <a:defRPr/>
            </a:pPr>
            <a:fld id="{14A0E294-A1CA-4B16-B735-A60D999C6314}" type="slidenum">
              <a:rPr lang="en-US" smtClean="0"/>
              <a:pPr eaLnBrk="1" hangingPunct="1">
                <a:defRPr/>
              </a:pPr>
              <a:t>72</a:t>
            </a:fld>
            <a:endParaRPr lang="en-US" smtClean="0"/>
          </a:p>
        </p:txBody>
      </p:sp>
      <p:sp>
        <p:nvSpPr>
          <p:cNvPr id="177155" name="Rectangle 2"/>
          <p:cNvSpPr>
            <a:spLocks noGrp="1" noRot="1" noChangeAspect="1" noChangeArrowheads="1" noTextEdit="1"/>
          </p:cNvSpPr>
          <p:nvPr>
            <p:ph type="sldImg"/>
          </p:nvPr>
        </p:nvSpPr>
        <p:spPr>
          <a:xfrm>
            <a:off x="1146175" y="684213"/>
            <a:ext cx="4573588" cy="3430587"/>
          </a:xfrm>
          <a:ln/>
        </p:spPr>
      </p:sp>
      <p:sp>
        <p:nvSpPr>
          <p:cNvPr id="177156" name="Rectangle 3"/>
          <p:cNvSpPr>
            <a:spLocks noGrp="1" noChangeArrowheads="1"/>
          </p:cNvSpPr>
          <p:nvPr>
            <p:ph type="body" idx="1"/>
          </p:nvPr>
        </p:nvSpPr>
        <p:spPr>
          <a:noFill/>
        </p:spPr>
        <p:txBody>
          <a:bodyPr/>
          <a:lstStyle/>
          <a:p>
            <a:pPr eaLnBrk="1" hangingPunct="1"/>
            <a:r>
              <a:rPr lang="en-US" smtClean="0"/>
              <a:t>http://picasaweb.google.com/brucemcdon/2007NovemberCruise/photo#5131725272362099410</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p:txBody>
          <a:bodyPr/>
          <a:lstStyle>
            <a:lvl1pPr eaLnBrk="0" hangingPunct="0">
              <a:defRPr>
                <a:solidFill>
                  <a:schemeClr val="tx1"/>
                </a:solidFill>
                <a:latin typeface="Arial" pitchFamily="34" charset="0"/>
              </a:defRPr>
            </a:lvl1pPr>
            <a:lvl2pPr marL="735755" indent="-282983" eaLnBrk="0" hangingPunct="0">
              <a:defRPr>
                <a:solidFill>
                  <a:schemeClr val="tx1"/>
                </a:solidFill>
                <a:latin typeface="Arial" pitchFamily="34" charset="0"/>
              </a:defRPr>
            </a:lvl2pPr>
            <a:lvl3pPr marL="1131930" indent="-226386" eaLnBrk="0" hangingPunct="0">
              <a:defRPr>
                <a:solidFill>
                  <a:schemeClr val="tx1"/>
                </a:solidFill>
                <a:latin typeface="Arial" pitchFamily="34" charset="0"/>
              </a:defRPr>
            </a:lvl3pPr>
            <a:lvl4pPr marL="1584702" indent="-226386" eaLnBrk="0" hangingPunct="0">
              <a:defRPr>
                <a:solidFill>
                  <a:schemeClr val="tx1"/>
                </a:solidFill>
                <a:latin typeface="Arial" pitchFamily="34" charset="0"/>
              </a:defRPr>
            </a:lvl4pPr>
            <a:lvl5pPr marL="2037473" indent="-226386" eaLnBrk="0" hangingPunct="0">
              <a:defRPr>
                <a:solidFill>
                  <a:schemeClr val="tx1"/>
                </a:solidFill>
                <a:latin typeface="Arial" pitchFamily="34" charset="0"/>
              </a:defRPr>
            </a:lvl5pPr>
            <a:lvl6pPr marL="2490246" indent="-226386" eaLnBrk="0" fontAlgn="base" hangingPunct="0">
              <a:spcBef>
                <a:spcPct val="0"/>
              </a:spcBef>
              <a:spcAft>
                <a:spcPct val="0"/>
              </a:spcAft>
              <a:defRPr>
                <a:solidFill>
                  <a:schemeClr val="tx1"/>
                </a:solidFill>
                <a:latin typeface="Arial" pitchFamily="34" charset="0"/>
              </a:defRPr>
            </a:lvl6pPr>
            <a:lvl7pPr marL="2943018" indent="-226386" eaLnBrk="0" fontAlgn="base" hangingPunct="0">
              <a:spcBef>
                <a:spcPct val="0"/>
              </a:spcBef>
              <a:spcAft>
                <a:spcPct val="0"/>
              </a:spcAft>
              <a:defRPr>
                <a:solidFill>
                  <a:schemeClr val="tx1"/>
                </a:solidFill>
                <a:latin typeface="Arial" pitchFamily="34" charset="0"/>
              </a:defRPr>
            </a:lvl7pPr>
            <a:lvl8pPr marL="3395790" indent="-226386" eaLnBrk="0" fontAlgn="base" hangingPunct="0">
              <a:spcBef>
                <a:spcPct val="0"/>
              </a:spcBef>
              <a:spcAft>
                <a:spcPct val="0"/>
              </a:spcAft>
              <a:defRPr>
                <a:solidFill>
                  <a:schemeClr val="tx1"/>
                </a:solidFill>
                <a:latin typeface="Arial" pitchFamily="34" charset="0"/>
              </a:defRPr>
            </a:lvl8pPr>
            <a:lvl9pPr marL="3848562" indent="-226386" eaLnBrk="0" fontAlgn="base" hangingPunct="0">
              <a:spcBef>
                <a:spcPct val="0"/>
              </a:spcBef>
              <a:spcAft>
                <a:spcPct val="0"/>
              </a:spcAft>
              <a:defRPr>
                <a:solidFill>
                  <a:schemeClr val="tx1"/>
                </a:solidFill>
                <a:latin typeface="Arial" pitchFamily="34" charset="0"/>
              </a:defRPr>
            </a:lvl9pPr>
          </a:lstStyle>
          <a:p>
            <a:pPr eaLnBrk="1" hangingPunct="1">
              <a:defRPr/>
            </a:pPr>
            <a:fld id="{DD1F2BD6-1792-48EA-AE92-8FFBAEB1A54E}" type="slidenum">
              <a:rPr lang="en-US" smtClean="0"/>
              <a:pPr eaLnBrk="1" hangingPunct="1">
                <a:defRPr/>
              </a:pPr>
              <a:t>73</a:t>
            </a:fld>
            <a:endParaRPr lang="en-US" smtClean="0"/>
          </a:p>
        </p:txBody>
      </p:sp>
      <p:sp>
        <p:nvSpPr>
          <p:cNvPr id="179203" name="Rectangle 2"/>
          <p:cNvSpPr>
            <a:spLocks noGrp="1" noRot="1" noChangeAspect="1" noChangeArrowheads="1" noTextEdit="1"/>
          </p:cNvSpPr>
          <p:nvPr>
            <p:ph type="sldImg"/>
          </p:nvPr>
        </p:nvSpPr>
        <p:spPr>
          <a:xfrm>
            <a:off x="1146175" y="684213"/>
            <a:ext cx="4573588" cy="3430587"/>
          </a:xfrm>
          <a:ln/>
        </p:spPr>
      </p:sp>
      <p:sp>
        <p:nvSpPr>
          <p:cNvPr id="179204" name="Rectangle 3"/>
          <p:cNvSpPr>
            <a:spLocks noGrp="1" noChangeArrowheads="1"/>
          </p:cNvSpPr>
          <p:nvPr>
            <p:ph type="body" idx="1"/>
          </p:nvPr>
        </p:nvSpPr>
        <p:spPr>
          <a:noFill/>
        </p:spPr>
        <p:txBody>
          <a:bodyPr/>
          <a:lstStyle/>
          <a:p>
            <a:pPr eaLnBrk="1" hangingPunct="1"/>
            <a:r>
              <a:rPr lang="en-US" smtClean="0"/>
              <a:t>In Saipan, Northern Mariana Islands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Royale Comfort Seating, N.C. (not China) – people blow glue onto foam and sustain significant neurological</a:t>
            </a:r>
            <a:r>
              <a:rPr lang="en-US" baseline="0" dirty="0" smtClean="0"/>
              <a:t> damage.</a:t>
            </a:r>
            <a:endParaRPr lang="en-US" dirty="0"/>
          </a:p>
        </p:txBody>
      </p:sp>
      <p:sp>
        <p:nvSpPr>
          <p:cNvPr id="4" name="Slide Number Placeholder 3"/>
          <p:cNvSpPr>
            <a:spLocks noGrp="1"/>
          </p:cNvSpPr>
          <p:nvPr>
            <p:ph type="sldNum" sz="quarter" idx="10"/>
          </p:nvPr>
        </p:nvSpPr>
        <p:spPr/>
        <p:txBody>
          <a:bodyPr/>
          <a:lstStyle/>
          <a:p>
            <a:pPr>
              <a:defRPr/>
            </a:pPr>
            <a:fld id="{D1228A08-7A31-41C6-B948-C10147FB939C}" type="slidenum">
              <a:rPr lang="en-US" smtClean="0"/>
              <a:pPr>
                <a:defRPr/>
              </a:pPr>
              <a:t>74</a:t>
            </a:fld>
            <a:endParaRPr lang="en-US"/>
          </a:p>
        </p:txBody>
      </p:sp>
    </p:spTree>
    <p:extLst>
      <p:ext uri="{BB962C8B-B14F-4D97-AF65-F5344CB8AC3E}">
        <p14:creationId xmlns:p14="http://schemas.microsoft.com/office/powerpoint/2010/main" val="2376176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BE3FF07-5A46-4341-A4F7-DC4487103B94}" type="slidenum">
              <a:rPr lang="en-US"/>
              <a:pPr/>
              <a:t>8</a:t>
            </a:fld>
            <a:endParaRPr lang="en-US"/>
          </a:p>
        </p:txBody>
      </p:sp>
      <p:sp>
        <p:nvSpPr>
          <p:cNvPr id="126978" name="Rectangle 2"/>
          <p:cNvSpPr>
            <a:spLocks noGrp="1" noRot="1" noChangeAspect="1" noChangeArrowheads="1" noTextEdit="1"/>
          </p:cNvSpPr>
          <p:nvPr>
            <p:ph type="sldImg"/>
          </p:nvPr>
        </p:nvSpPr>
        <p:spPr>
          <a:xfrm>
            <a:off x="1147763" y="685800"/>
            <a:ext cx="4570412" cy="3429000"/>
          </a:xfrm>
          <a:ln/>
        </p:spPr>
      </p:sp>
      <p:sp>
        <p:nvSpPr>
          <p:cNvPr id="126979" name="Rectangle 3"/>
          <p:cNvSpPr>
            <a:spLocks noGrp="1" noChangeArrowheads="1"/>
          </p:cNvSpPr>
          <p:nvPr>
            <p:ph type="body" idx="1"/>
          </p:nvPr>
        </p:nvSpPr>
        <p:spPr>
          <a:xfrm>
            <a:off x="914400" y="4343320"/>
            <a:ext cx="5029200" cy="4114641"/>
          </a:xfrm>
        </p:spPr>
        <p:txBody>
          <a:bodyPr/>
          <a:lstStyle/>
          <a:p>
            <a:r>
              <a:rPr lang="en-US" dirty="0" smtClean="0"/>
              <a:t>https://en.wikipedia.org/wiki/Alan_Turing  </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good discussion of this: http://www.angrybearblog.com/2012/08/the-luddite-fallacy-fallacy.html   Note, in the last point, that two things are</a:t>
            </a:r>
            <a:r>
              <a:rPr lang="en-US" baseline="0" dirty="0" smtClean="0"/>
              <a:t> happening: Less talented people are getting left behind.  But also some very smart people, like (Ford’s example) radiologists.</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76</a:t>
            </a:fld>
            <a:endParaRPr lang="en-US"/>
          </a:p>
        </p:txBody>
      </p:sp>
    </p:spTree>
    <p:extLst>
      <p:ext uri="{BB962C8B-B14F-4D97-AF65-F5344CB8AC3E}">
        <p14:creationId xmlns:p14="http://schemas.microsoft.com/office/powerpoint/2010/main" val="13163864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Second Machine Age p. 178</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77</a:t>
            </a:fld>
            <a:endParaRPr lang="en-US"/>
          </a:p>
        </p:txBody>
      </p:sp>
    </p:spTree>
    <p:extLst>
      <p:ext uri="{BB962C8B-B14F-4D97-AF65-F5344CB8AC3E}">
        <p14:creationId xmlns:p14="http://schemas.microsoft.com/office/powerpoint/2010/main" val="17570153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Slide Image Placeholder 1"/>
          <p:cNvSpPr>
            <a:spLocks noGrp="1" noRot="1" noChangeAspect="1" noTextEdit="1"/>
          </p:cNvSpPr>
          <p:nvPr>
            <p:ph type="sldImg"/>
          </p:nvPr>
        </p:nvSpPr>
        <p:spPr>
          <a:ln/>
        </p:spPr>
      </p:sp>
      <p:sp>
        <p:nvSpPr>
          <p:cNvPr id="207875" name="Notes Placeholder 2"/>
          <p:cNvSpPr>
            <a:spLocks noGrp="1"/>
          </p:cNvSpPr>
          <p:nvPr>
            <p:ph type="body" idx="1"/>
          </p:nvPr>
        </p:nvSpPr>
        <p:spPr>
          <a:noFill/>
        </p:spPr>
        <p:txBody>
          <a:bodyPr/>
          <a:lstStyle/>
          <a:p>
            <a:r>
              <a:rPr lang="en-US" smtClean="0"/>
              <a:t>http://animalspiritspage.blogspot.com/2009/05/income-inequality-debt-crisis-and.html</a:t>
            </a:r>
          </a:p>
        </p:txBody>
      </p:sp>
      <p:sp>
        <p:nvSpPr>
          <p:cNvPr id="4" name="Slide Number Placeholder 3"/>
          <p:cNvSpPr>
            <a:spLocks noGrp="1"/>
          </p:cNvSpPr>
          <p:nvPr>
            <p:ph type="sldNum" sz="quarter" idx="5"/>
          </p:nvPr>
        </p:nvSpPr>
        <p:spPr/>
        <p:txBody>
          <a:bodyPr/>
          <a:lstStyle/>
          <a:p>
            <a:pPr>
              <a:defRPr/>
            </a:pPr>
            <a:fld id="{9F2A3D32-B080-45FC-94FE-071C27F03D43}" type="slidenum">
              <a:rPr lang="en-US" smtClean="0"/>
              <a:pPr>
                <a:defRPr/>
              </a:pPr>
              <a:t>78</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Slide Image Placeholder 1"/>
          <p:cNvSpPr>
            <a:spLocks noGrp="1" noRot="1" noChangeAspect="1" noTextEdit="1"/>
          </p:cNvSpPr>
          <p:nvPr>
            <p:ph type="sldImg"/>
          </p:nvPr>
        </p:nvSpPr>
        <p:spPr>
          <a:ln/>
        </p:spPr>
      </p:sp>
      <p:sp>
        <p:nvSpPr>
          <p:cNvPr id="208899" name="Notes Placeholder 2"/>
          <p:cNvSpPr>
            <a:spLocks noGrp="1"/>
          </p:cNvSpPr>
          <p:nvPr>
            <p:ph type="body" idx="1"/>
          </p:nvPr>
        </p:nvSpPr>
        <p:spPr>
          <a:noFill/>
        </p:spPr>
        <p:txBody>
          <a:bodyPr/>
          <a:lstStyle/>
          <a:p>
            <a:r>
              <a:rPr lang="en-US" dirty="0" smtClean="0"/>
              <a:t>We saw these</a:t>
            </a:r>
            <a:r>
              <a:rPr lang="en-US" baseline="0" dirty="0" smtClean="0"/>
              <a:t> in the intro.  </a:t>
            </a:r>
            <a:r>
              <a:rPr lang="en-US" baseline="0" smtClean="0"/>
              <a:t>Now again.  </a:t>
            </a:r>
            <a:r>
              <a:rPr lang="en-US" smtClean="0"/>
              <a:t>As </a:t>
            </a:r>
            <a:r>
              <a:rPr lang="en-US" dirty="0" smtClean="0"/>
              <a:t>long as there are some customers, the business owner class can keep cutting costs and increasing profits.</a:t>
            </a:r>
          </a:p>
          <a:p>
            <a:r>
              <a:rPr lang="en-US" dirty="0" smtClean="0"/>
              <a:t>http://www.nytimes.com/2008/02/09/business/09idol.html?_r=1  </a:t>
            </a:r>
          </a:p>
          <a:p>
            <a:endParaRPr lang="en-US" dirty="0" smtClean="0"/>
          </a:p>
        </p:txBody>
      </p:sp>
      <p:sp>
        <p:nvSpPr>
          <p:cNvPr id="4" name="Slide Number Placeholder 3"/>
          <p:cNvSpPr>
            <a:spLocks noGrp="1"/>
          </p:cNvSpPr>
          <p:nvPr>
            <p:ph type="sldNum" sz="quarter" idx="5"/>
          </p:nvPr>
        </p:nvSpPr>
        <p:spPr/>
        <p:txBody>
          <a:bodyPr/>
          <a:lstStyle/>
          <a:p>
            <a:pPr>
              <a:defRPr/>
            </a:pPr>
            <a:fld id="{5D333A45-08C6-4211-A4CD-F3BE590ED35D}" type="slidenum">
              <a:rPr lang="en-US" smtClean="0"/>
              <a:pPr>
                <a:defRPr/>
              </a:pPr>
              <a:t>79</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Slide Image Placeholder 1"/>
          <p:cNvSpPr>
            <a:spLocks noGrp="1" noRot="1" noChangeAspect="1" noTextEdit="1"/>
          </p:cNvSpPr>
          <p:nvPr>
            <p:ph type="sldImg"/>
          </p:nvPr>
        </p:nvSpPr>
        <p:spPr>
          <a:ln/>
        </p:spPr>
      </p:sp>
      <p:sp>
        <p:nvSpPr>
          <p:cNvPr id="209923" name="Notes Placeholder 2"/>
          <p:cNvSpPr>
            <a:spLocks noGrp="1"/>
          </p:cNvSpPr>
          <p:nvPr>
            <p:ph type="body" idx="1"/>
          </p:nvPr>
        </p:nvSpPr>
        <p:spPr>
          <a:noFill/>
        </p:spPr>
        <p:txBody>
          <a:bodyPr/>
          <a:lstStyle/>
          <a:p>
            <a:r>
              <a:rPr lang="en-US" smtClean="0"/>
              <a:t>As long as there are some customers, the business owner class can keep cutting costs and increasing profits.  Here, almost no employees in sight.</a:t>
            </a:r>
          </a:p>
          <a:p>
            <a:r>
              <a:rPr lang="en-US" smtClean="0"/>
              <a:t>I edited this picture: http://sixthseal.com/category/fast-food-inc/</a:t>
            </a:r>
          </a:p>
        </p:txBody>
      </p:sp>
      <p:sp>
        <p:nvSpPr>
          <p:cNvPr id="4" name="Slide Number Placeholder 3"/>
          <p:cNvSpPr>
            <a:spLocks noGrp="1"/>
          </p:cNvSpPr>
          <p:nvPr>
            <p:ph type="sldNum" sz="quarter" idx="5"/>
          </p:nvPr>
        </p:nvSpPr>
        <p:spPr/>
        <p:txBody>
          <a:bodyPr/>
          <a:lstStyle/>
          <a:p>
            <a:pPr>
              <a:defRPr/>
            </a:pPr>
            <a:fld id="{7E833F79-E8B5-4345-9A8D-D14B08556B9B}" type="slidenum">
              <a:rPr lang="en-US" smtClean="0"/>
              <a:pPr>
                <a:defRPr/>
              </a:pPr>
              <a:t>80</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Slide Image Placeholder 1"/>
          <p:cNvSpPr>
            <a:spLocks noGrp="1" noRot="1" noChangeAspect="1" noTextEdit="1"/>
          </p:cNvSpPr>
          <p:nvPr>
            <p:ph type="sldImg"/>
          </p:nvPr>
        </p:nvSpPr>
        <p:spPr>
          <a:ln/>
        </p:spPr>
      </p:sp>
      <p:sp>
        <p:nvSpPr>
          <p:cNvPr id="210947" name="Notes Placeholder 2"/>
          <p:cNvSpPr>
            <a:spLocks noGrp="1"/>
          </p:cNvSpPr>
          <p:nvPr>
            <p:ph type="body" idx="1"/>
          </p:nvPr>
        </p:nvSpPr>
        <p:spPr>
          <a:noFill/>
        </p:spPr>
        <p:txBody>
          <a:bodyPr/>
          <a:lstStyle/>
          <a:p>
            <a:r>
              <a:rPr lang="en-US" smtClean="0"/>
              <a:t>As long as there are some customers, the business owner class can keep cutting costs and increasing profits.  Here, no employees in sight.</a:t>
            </a:r>
          </a:p>
          <a:p>
            <a:r>
              <a:rPr lang="en-US" smtClean="0"/>
              <a:t>http://www.designboom.com/weblog/cat/10/view/13925/superflex-flooded-mcdonalds.html </a:t>
            </a:r>
          </a:p>
          <a:p>
            <a:endParaRPr lang="en-US" smtClean="0"/>
          </a:p>
        </p:txBody>
      </p:sp>
      <p:sp>
        <p:nvSpPr>
          <p:cNvPr id="4" name="Slide Number Placeholder 3"/>
          <p:cNvSpPr>
            <a:spLocks noGrp="1"/>
          </p:cNvSpPr>
          <p:nvPr>
            <p:ph type="sldNum" sz="quarter" idx="5"/>
          </p:nvPr>
        </p:nvSpPr>
        <p:spPr/>
        <p:txBody>
          <a:bodyPr/>
          <a:lstStyle/>
          <a:p>
            <a:pPr>
              <a:defRPr/>
            </a:pPr>
            <a:fld id="{AB4AD4AD-C968-4FE7-9122-B63F6A0B2AC8}" type="slidenum">
              <a:rPr lang="en-US" smtClean="0"/>
              <a:pPr>
                <a:defRPr/>
              </a:pPr>
              <a:t>81</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http://www.zerohedge.com/news/2014-01-12/meet-smart-restaurant-minimum-wage-crushing-burger-flipping-robot</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84</a:t>
            </a:fld>
            <a:endParaRPr lang="en-US"/>
          </a:p>
        </p:txBody>
      </p:sp>
    </p:spTree>
    <p:extLst>
      <p:ext uri="{BB962C8B-B14F-4D97-AF65-F5344CB8AC3E}">
        <p14:creationId xmlns:p14="http://schemas.microsoft.com/office/powerpoint/2010/main" val="362100029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Sept 2012: http://www.siliconvalley.com/ci_21602139</a:t>
            </a:r>
          </a:p>
          <a:p>
            <a:r>
              <a:rPr lang="en-US" dirty="0" smtClean="0"/>
              <a:t>Red quote: http://www.xconomy.com/san-francisco/2012/06/12/hamburgers-coffee-guitars-and-cars-a-report-from-lemnos-labs/</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85</a:t>
            </a:fld>
            <a:endParaRPr lang="en-US"/>
          </a:p>
        </p:txBody>
      </p:sp>
    </p:spTree>
    <p:extLst>
      <p:ext uri="{BB962C8B-B14F-4D97-AF65-F5344CB8AC3E}">
        <p14:creationId xmlns:p14="http://schemas.microsoft.com/office/powerpoint/2010/main" val="177601332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http://www.letspizza.it/index-en.html </a:t>
            </a:r>
            <a:endParaRPr lang="en-US"/>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86</a:t>
            </a:fld>
            <a:endParaRPr lang="en-US"/>
          </a:p>
        </p:txBody>
      </p:sp>
    </p:spTree>
    <p:extLst>
      <p:ext uri="{BB962C8B-B14F-4D97-AF65-F5344CB8AC3E}">
        <p14:creationId xmlns:p14="http://schemas.microsoft.com/office/powerpoint/2010/main" val="87426794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a:ln/>
        </p:spPr>
      </p:sp>
      <p:sp>
        <p:nvSpPr>
          <p:cNvPr id="187395" name="Notes Placeholder 2"/>
          <p:cNvSpPr>
            <a:spLocks noGrp="1"/>
          </p:cNvSpPr>
          <p:nvPr>
            <p:ph type="body" idx="1"/>
          </p:nvPr>
        </p:nvSpPr>
        <p:spPr>
          <a:noFill/>
        </p:spPr>
        <p:txBody>
          <a:bodyPr/>
          <a:lstStyle/>
          <a:p>
            <a:r>
              <a:rPr lang="en-US" dirty="0" smtClean="0"/>
              <a:t>Now: you get the big bucks and you spend them on things you want.  That money pays other people to produce those things.  You don’t think of it as you giving charity to those workers.</a:t>
            </a:r>
          </a:p>
          <a:p>
            <a:r>
              <a:rPr lang="en-US" dirty="0" smtClean="0"/>
              <a:t>Programmer: http://thesubwaydevcorp.wordpress.com/2011/02/  </a:t>
            </a:r>
          </a:p>
          <a:p>
            <a:r>
              <a:rPr lang="en-US" dirty="0" smtClean="0"/>
              <a:t>Car: http://www.rentexoticcars.com/dallas.html</a:t>
            </a:r>
          </a:p>
          <a:p>
            <a:r>
              <a:rPr lang="en-US" dirty="0" smtClean="0"/>
              <a:t>Tropical vacation: http://jamaicabeachresorts.net/your-dream-tropical-vacation-within-the-budget/</a:t>
            </a:r>
          </a:p>
          <a:p>
            <a:r>
              <a:rPr lang="en-US" dirty="0" smtClean="0"/>
              <a:t>Shirts: http://gearjunkie.com/preppy-cycling-gear</a:t>
            </a:r>
          </a:p>
          <a:p>
            <a:r>
              <a:rPr lang="en-US" dirty="0" smtClean="0"/>
              <a:t>Burger and fries: http://www.dogwoodcafe.com/burgers-sandwiches.html </a:t>
            </a:r>
          </a:p>
          <a:p>
            <a:r>
              <a:rPr lang="en-US" dirty="0" smtClean="0"/>
              <a:t>French fry cooker: http://www.anarkismo.net/article/5169</a:t>
            </a:r>
          </a:p>
          <a:p>
            <a:r>
              <a:rPr lang="en-US" dirty="0" smtClean="0"/>
              <a:t>Garment workers: http://drpinna.com/economic-rip-tide-chapter-two-2-4113</a:t>
            </a:r>
          </a:p>
          <a:p>
            <a:r>
              <a:rPr lang="en-US" dirty="0" smtClean="0"/>
              <a:t>Hotel worker: http://positivepsychologynews.com/news/senia-maymin/20070525259</a:t>
            </a:r>
          </a:p>
          <a:p>
            <a:r>
              <a:rPr lang="en-US" dirty="0" smtClean="0"/>
              <a:t>Car factory worker: http://www.businessinsider.com/company-is-dying-to-hire-unemployed-americans-with-the-right-skills-cant-find-any-2010-7  </a:t>
            </a:r>
          </a:p>
          <a:p>
            <a:r>
              <a:rPr lang="en-US" dirty="0" smtClean="0"/>
              <a:t>Money: http://paraibaparadise.com/index.php/Joao-Pessoa/2009/10/11/brazil-may-use-sovereign-fund-to-buy-u-s-dollars-estado-says/</a:t>
            </a:r>
          </a:p>
          <a:p>
            <a:endParaRPr lang="en-US" dirty="0" smtClean="0"/>
          </a:p>
          <a:p>
            <a:endParaRPr lang="en-US" dirty="0" smtClean="0"/>
          </a:p>
          <a:p>
            <a:endParaRPr lang="en-US" dirty="0" smtClean="0"/>
          </a:p>
          <a:p>
            <a:endParaRPr lang="en-US" dirty="0" smtClean="0"/>
          </a:p>
        </p:txBody>
      </p:sp>
      <p:sp>
        <p:nvSpPr>
          <p:cNvPr id="146436"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35755" indent="-282983" eaLnBrk="0" hangingPunct="0">
              <a:defRPr>
                <a:solidFill>
                  <a:schemeClr val="tx1"/>
                </a:solidFill>
                <a:latin typeface="Arial" pitchFamily="34" charset="0"/>
              </a:defRPr>
            </a:lvl2pPr>
            <a:lvl3pPr marL="1131930" indent="-226386" eaLnBrk="0" hangingPunct="0">
              <a:defRPr>
                <a:solidFill>
                  <a:schemeClr val="tx1"/>
                </a:solidFill>
                <a:latin typeface="Arial" pitchFamily="34" charset="0"/>
              </a:defRPr>
            </a:lvl3pPr>
            <a:lvl4pPr marL="1584702" indent="-226386" eaLnBrk="0" hangingPunct="0">
              <a:defRPr>
                <a:solidFill>
                  <a:schemeClr val="tx1"/>
                </a:solidFill>
                <a:latin typeface="Arial" pitchFamily="34" charset="0"/>
              </a:defRPr>
            </a:lvl4pPr>
            <a:lvl5pPr marL="2037473" indent="-226386" eaLnBrk="0" hangingPunct="0">
              <a:defRPr>
                <a:solidFill>
                  <a:schemeClr val="tx1"/>
                </a:solidFill>
                <a:latin typeface="Arial" pitchFamily="34" charset="0"/>
              </a:defRPr>
            </a:lvl5pPr>
            <a:lvl6pPr marL="2490246" indent="-226386" eaLnBrk="0" fontAlgn="base" hangingPunct="0">
              <a:spcBef>
                <a:spcPct val="0"/>
              </a:spcBef>
              <a:spcAft>
                <a:spcPct val="0"/>
              </a:spcAft>
              <a:defRPr>
                <a:solidFill>
                  <a:schemeClr val="tx1"/>
                </a:solidFill>
                <a:latin typeface="Arial" pitchFamily="34" charset="0"/>
              </a:defRPr>
            </a:lvl6pPr>
            <a:lvl7pPr marL="2943018" indent="-226386" eaLnBrk="0" fontAlgn="base" hangingPunct="0">
              <a:spcBef>
                <a:spcPct val="0"/>
              </a:spcBef>
              <a:spcAft>
                <a:spcPct val="0"/>
              </a:spcAft>
              <a:defRPr>
                <a:solidFill>
                  <a:schemeClr val="tx1"/>
                </a:solidFill>
                <a:latin typeface="Arial" pitchFamily="34" charset="0"/>
              </a:defRPr>
            </a:lvl7pPr>
            <a:lvl8pPr marL="3395790" indent="-226386" eaLnBrk="0" fontAlgn="base" hangingPunct="0">
              <a:spcBef>
                <a:spcPct val="0"/>
              </a:spcBef>
              <a:spcAft>
                <a:spcPct val="0"/>
              </a:spcAft>
              <a:defRPr>
                <a:solidFill>
                  <a:schemeClr val="tx1"/>
                </a:solidFill>
                <a:latin typeface="Arial" pitchFamily="34" charset="0"/>
              </a:defRPr>
            </a:lvl8pPr>
            <a:lvl9pPr marL="3848562" indent="-226386" eaLnBrk="0" fontAlgn="base" hangingPunct="0">
              <a:spcBef>
                <a:spcPct val="0"/>
              </a:spcBef>
              <a:spcAft>
                <a:spcPct val="0"/>
              </a:spcAft>
              <a:defRPr>
                <a:solidFill>
                  <a:schemeClr val="tx1"/>
                </a:solidFill>
                <a:latin typeface="Arial" pitchFamily="34" charset="0"/>
              </a:defRPr>
            </a:lvl9pPr>
          </a:lstStyle>
          <a:p>
            <a:pPr eaLnBrk="1" hangingPunct="1">
              <a:defRPr/>
            </a:pPr>
            <a:fld id="{17A1D9DA-0C60-4A9A-8903-4D16CF6B9A2F}" type="slidenum">
              <a:rPr lang="en-US" smtClean="0"/>
              <a:pPr eaLnBrk="1" hangingPunct="1">
                <a:defRPr/>
              </a:pPr>
              <a:t>88</a:t>
            </a:fld>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6D65946-8A25-4758-BA26-C8C83CB4605B}" type="slidenum">
              <a:rPr lang="en-US"/>
              <a:pPr/>
              <a:t>10</a:t>
            </a:fld>
            <a:endParaRPr lang="en-US"/>
          </a:p>
        </p:txBody>
      </p:sp>
      <p:sp>
        <p:nvSpPr>
          <p:cNvPr id="141314" name="Rectangle 2"/>
          <p:cNvSpPr>
            <a:spLocks noGrp="1" noRot="1" noChangeAspect="1" noChangeArrowheads="1" noTextEdit="1"/>
          </p:cNvSpPr>
          <p:nvPr>
            <p:ph type="sldImg"/>
          </p:nvPr>
        </p:nvSpPr>
        <p:spPr>
          <a:xfrm>
            <a:off x="1147763" y="685800"/>
            <a:ext cx="4570412" cy="3429000"/>
          </a:xfrm>
          <a:ln/>
        </p:spPr>
      </p:sp>
      <p:sp>
        <p:nvSpPr>
          <p:cNvPr id="141315" name="Rectangle 3"/>
          <p:cNvSpPr>
            <a:spLocks noGrp="1" noChangeArrowheads="1"/>
          </p:cNvSpPr>
          <p:nvPr>
            <p:ph type="body" idx="1"/>
          </p:nvPr>
        </p:nvSpPr>
        <p:spPr>
          <a:xfrm>
            <a:off x="914400" y="4343320"/>
            <a:ext cx="5029200" cy="4114641"/>
          </a:xfrm>
        </p:spPr>
        <p:txBody>
          <a:bodyPr/>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p:spPr>
        <p:txBody>
          <a:bodyPr/>
          <a:lstStyle/>
          <a:p>
            <a:r>
              <a:rPr lang="en-US" dirty="0" smtClean="0"/>
              <a:t>But you may feel grumpy about having your money go to support folks who are “lazy” or just not trying to contribute.  But what if we simply don’t need everyone to work?</a:t>
            </a:r>
          </a:p>
          <a:p>
            <a:r>
              <a:rPr lang="en-US" dirty="0" smtClean="0"/>
              <a:t>Programmer: http://thesubwaydevcorp.wordpress.com/2011/02/  </a:t>
            </a:r>
          </a:p>
          <a:p>
            <a:r>
              <a:rPr lang="en-US" dirty="0" smtClean="0"/>
              <a:t>Car: http://www.rentexoticcars.com/dallas.html</a:t>
            </a:r>
          </a:p>
          <a:p>
            <a:r>
              <a:rPr lang="en-US" dirty="0" smtClean="0"/>
              <a:t>Tropical vacation: http://jamaicabeachresorts.net/your-dream-tropical-vacation-within-the-budget/</a:t>
            </a:r>
          </a:p>
          <a:p>
            <a:r>
              <a:rPr lang="en-US" dirty="0" smtClean="0"/>
              <a:t>Shirts: http://gearjunkie.com/preppy-cycling-gear</a:t>
            </a:r>
          </a:p>
          <a:p>
            <a:r>
              <a:rPr lang="en-US" dirty="0" smtClean="0"/>
              <a:t>Burger and fries: http://www.dogwoodcafe.com/burgers-sandwiches.html </a:t>
            </a:r>
          </a:p>
          <a:p>
            <a:r>
              <a:rPr lang="en-US" dirty="0" smtClean="0"/>
              <a:t>Welfare poster: http://chicksontheright.com/2011/01/28/welfare-recipients-in-washington-are-about-to-be-cut-off/ </a:t>
            </a:r>
          </a:p>
          <a:p>
            <a:r>
              <a:rPr lang="en-US" dirty="0" smtClean="0"/>
              <a:t>Gang picture: http://txt3.tv/crips-bloods-ms-13-and-the-church/</a:t>
            </a:r>
          </a:p>
          <a:p>
            <a:r>
              <a:rPr lang="en-US" dirty="0" smtClean="0"/>
              <a:t>WIC coupon: http://www.dailykos.com/story/2011/04/14/966873/-WIC-cutsthe-real-story </a:t>
            </a:r>
          </a:p>
          <a:p>
            <a:r>
              <a:rPr lang="en-US" dirty="0" smtClean="0"/>
              <a:t>Section 8 housing: http://www.surveymagnet.com/2010/04/section-8-homes/ </a:t>
            </a:r>
          </a:p>
          <a:p>
            <a:endParaRPr lang="en-US" dirty="0" smtClean="0"/>
          </a:p>
        </p:txBody>
      </p:sp>
      <p:sp>
        <p:nvSpPr>
          <p:cNvPr id="146436"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35755" indent="-282983" eaLnBrk="0" hangingPunct="0">
              <a:defRPr>
                <a:solidFill>
                  <a:schemeClr val="tx1"/>
                </a:solidFill>
                <a:latin typeface="Arial" pitchFamily="34" charset="0"/>
              </a:defRPr>
            </a:lvl2pPr>
            <a:lvl3pPr marL="1131930" indent="-226386" eaLnBrk="0" hangingPunct="0">
              <a:defRPr>
                <a:solidFill>
                  <a:schemeClr val="tx1"/>
                </a:solidFill>
                <a:latin typeface="Arial" pitchFamily="34" charset="0"/>
              </a:defRPr>
            </a:lvl3pPr>
            <a:lvl4pPr marL="1584702" indent="-226386" eaLnBrk="0" hangingPunct="0">
              <a:defRPr>
                <a:solidFill>
                  <a:schemeClr val="tx1"/>
                </a:solidFill>
                <a:latin typeface="Arial" pitchFamily="34" charset="0"/>
              </a:defRPr>
            </a:lvl4pPr>
            <a:lvl5pPr marL="2037473" indent="-226386" eaLnBrk="0" hangingPunct="0">
              <a:defRPr>
                <a:solidFill>
                  <a:schemeClr val="tx1"/>
                </a:solidFill>
                <a:latin typeface="Arial" pitchFamily="34" charset="0"/>
              </a:defRPr>
            </a:lvl5pPr>
            <a:lvl6pPr marL="2490246" indent="-226386" eaLnBrk="0" fontAlgn="base" hangingPunct="0">
              <a:spcBef>
                <a:spcPct val="0"/>
              </a:spcBef>
              <a:spcAft>
                <a:spcPct val="0"/>
              </a:spcAft>
              <a:defRPr>
                <a:solidFill>
                  <a:schemeClr val="tx1"/>
                </a:solidFill>
                <a:latin typeface="Arial" pitchFamily="34" charset="0"/>
              </a:defRPr>
            </a:lvl6pPr>
            <a:lvl7pPr marL="2943018" indent="-226386" eaLnBrk="0" fontAlgn="base" hangingPunct="0">
              <a:spcBef>
                <a:spcPct val="0"/>
              </a:spcBef>
              <a:spcAft>
                <a:spcPct val="0"/>
              </a:spcAft>
              <a:defRPr>
                <a:solidFill>
                  <a:schemeClr val="tx1"/>
                </a:solidFill>
                <a:latin typeface="Arial" pitchFamily="34" charset="0"/>
              </a:defRPr>
            </a:lvl7pPr>
            <a:lvl8pPr marL="3395790" indent="-226386" eaLnBrk="0" fontAlgn="base" hangingPunct="0">
              <a:spcBef>
                <a:spcPct val="0"/>
              </a:spcBef>
              <a:spcAft>
                <a:spcPct val="0"/>
              </a:spcAft>
              <a:defRPr>
                <a:solidFill>
                  <a:schemeClr val="tx1"/>
                </a:solidFill>
                <a:latin typeface="Arial" pitchFamily="34" charset="0"/>
              </a:defRPr>
            </a:lvl8pPr>
            <a:lvl9pPr marL="3848562" indent="-226386" eaLnBrk="0" fontAlgn="base" hangingPunct="0">
              <a:spcBef>
                <a:spcPct val="0"/>
              </a:spcBef>
              <a:spcAft>
                <a:spcPct val="0"/>
              </a:spcAft>
              <a:defRPr>
                <a:solidFill>
                  <a:schemeClr val="tx1"/>
                </a:solidFill>
                <a:latin typeface="Arial" pitchFamily="34" charset="0"/>
              </a:defRPr>
            </a:lvl9pPr>
          </a:lstStyle>
          <a:p>
            <a:pPr eaLnBrk="1" hangingPunct="1">
              <a:defRPr/>
            </a:pPr>
            <a:fld id="{F9728304-F579-45D1-84BF-4468EC112FC8}" type="slidenum">
              <a:rPr lang="en-US" smtClean="0"/>
              <a:pPr eaLnBrk="1" hangingPunct="1">
                <a:defRPr/>
              </a:pPr>
              <a:t>89</a:t>
            </a:fld>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Slide Image Placeholder 1"/>
          <p:cNvSpPr>
            <a:spLocks noGrp="1" noRot="1" noChangeAspect="1" noTextEdit="1"/>
          </p:cNvSpPr>
          <p:nvPr>
            <p:ph type="sldImg"/>
          </p:nvPr>
        </p:nvSpPr>
        <p:spPr>
          <a:ln/>
        </p:spPr>
      </p:sp>
      <p:sp>
        <p:nvSpPr>
          <p:cNvPr id="189443" name="Notes Placeholder 2"/>
          <p:cNvSpPr>
            <a:spLocks noGrp="1"/>
          </p:cNvSpPr>
          <p:nvPr>
            <p:ph type="body" idx="1"/>
          </p:nvPr>
        </p:nvSpPr>
        <p:spPr>
          <a:noFill/>
        </p:spPr>
        <p:txBody>
          <a:bodyPr/>
          <a:lstStyle/>
          <a:p>
            <a:r>
              <a:rPr lang="en-US" dirty="0" smtClean="0"/>
              <a:t>Then: No need for the workers any more. You get what you want for a lot less money.  What happens to the rest of your money?  What happens to the people who are now unemployed?  Would you be “willing” to support them with your extra money?</a:t>
            </a:r>
          </a:p>
          <a:p>
            <a:endParaRPr lang="en-US" dirty="0" smtClean="0"/>
          </a:p>
          <a:p>
            <a:r>
              <a:rPr lang="en-US" dirty="0" smtClean="0"/>
              <a:t>Programmer: http://thesubwaydevcorp.wordpress.com/2011/02/  </a:t>
            </a:r>
          </a:p>
          <a:p>
            <a:r>
              <a:rPr lang="en-US" dirty="0" smtClean="0"/>
              <a:t>Car: http://www.rentexoticcars.com/dallas.html</a:t>
            </a:r>
          </a:p>
          <a:p>
            <a:r>
              <a:rPr lang="en-US" dirty="0" smtClean="0"/>
              <a:t>Tropical vacation: http://jamaicabeachresorts.net/your-dream-tropical-vacation-within-the-budget/</a:t>
            </a:r>
          </a:p>
          <a:p>
            <a:r>
              <a:rPr lang="en-US" dirty="0" smtClean="0"/>
              <a:t>Shirts: http://gearjunkie.com/preppy-cycling-gear</a:t>
            </a:r>
          </a:p>
          <a:p>
            <a:r>
              <a:rPr lang="en-US" dirty="0" smtClean="0"/>
              <a:t>Burger and fries: http://www.dogwoodcafe.com/burgers-sandwiches.html </a:t>
            </a:r>
          </a:p>
          <a:p>
            <a:r>
              <a:rPr lang="en-US" dirty="0" smtClean="0"/>
              <a:t>Money: http://paraibaparadise.com/index.php/Joao-Pessoa/2009/10/11/brazil-may-use-sovereign-fund-to-buy-u-s-dollars-estado-says/</a:t>
            </a:r>
          </a:p>
          <a:p>
            <a:r>
              <a:rPr lang="en-US" dirty="0" smtClean="0"/>
              <a:t>Army of robots: http://www.sodahead.com/fun/my-problem-with-peace/blog-37972/?page=10&amp;link=ibaf&amp;imgurl=http://www.istockphoto.com/file_thumbview_approve/1716577/2/istockphoto_1716577_robot_army.jpg&amp;q=army%2Bof%2Brobots </a:t>
            </a:r>
          </a:p>
          <a:p>
            <a:r>
              <a:rPr lang="en-US" dirty="0" smtClean="0"/>
              <a:t>Question mark: http://gyantunplugged.com/sound-off/sound-off-artists-managers-needs-to-read-this/attachment/question-mark/</a:t>
            </a:r>
          </a:p>
          <a:p>
            <a:endParaRPr lang="en-US" dirty="0" smtClean="0"/>
          </a:p>
        </p:txBody>
      </p:sp>
      <p:sp>
        <p:nvSpPr>
          <p:cNvPr id="147460"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35755" indent="-282983" eaLnBrk="0" hangingPunct="0">
              <a:defRPr>
                <a:solidFill>
                  <a:schemeClr val="tx1"/>
                </a:solidFill>
                <a:latin typeface="Arial" pitchFamily="34" charset="0"/>
              </a:defRPr>
            </a:lvl2pPr>
            <a:lvl3pPr marL="1131930" indent="-226386" eaLnBrk="0" hangingPunct="0">
              <a:defRPr>
                <a:solidFill>
                  <a:schemeClr val="tx1"/>
                </a:solidFill>
                <a:latin typeface="Arial" pitchFamily="34" charset="0"/>
              </a:defRPr>
            </a:lvl3pPr>
            <a:lvl4pPr marL="1584702" indent="-226386" eaLnBrk="0" hangingPunct="0">
              <a:defRPr>
                <a:solidFill>
                  <a:schemeClr val="tx1"/>
                </a:solidFill>
                <a:latin typeface="Arial" pitchFamily="34" charset="0"/>
              </a:defRPr>
            </a:lvl4pPr>
            <a:lvl5pPr marL="2037473" indent="-226386" eaLnBrk="0" hangingPunct="0">
              <a:defRPr>
                <a:solidFill>
                  <a:schemeClr val="tx1"/>
                </a:solidFill>
                <a:latin typeface="Arial" pitchFamily="34" charset="0"/>
              </a:defRPr>
            </a:lvl5pPr>
            <a:lvl6pPr marL="2490246" indent="-226386" eaLnBrk="0" fontAlgn="base" hangingPunct="0">
              <a:spcBef>
                <a:spcPct val="0"/>
              </a:spcBef>
              <a:spcAft>
                <a:spcPct val="0"/>
              </a:spcAft>
              <a:defRPr>
                <a:solidFill>
                  <a:schemeClr val="tx1"/>
                </a:solidFill>
                <a:latin typeface="Arial" pitchFamily="34" charset="0"/>
              </a:defRPr>
            </a:lvl6pPr>
            <a:lvl7pPr marL="2943018" indent="-226386" eaLnBrk="0" fontAlgn="base" hangingPunct="0">
              <a:spcBef>
                <a:spcPct val="0"/>
              </a:spcBef>
              <a:spcAft>
                <a:spcPct val="0"/>
              </a:spcAft>
              <a:defRPr>
                <a:solidFill>
                  <a:schemeClr val="tx1"/>
                </a:solidFill>
                <a:latin typeface="Arial" pitchFamily="34" charset="0"/>
              </a:defRPr>
            </a:lvl7pPr>
            <a:lvl8pPr marL="3395790" indent="-226386" eaLnBrk="0" fontAlgn="base" hangingPunct="0">
              <a:spcBef>
                <a:spcPct val="0"/>
              </a:spcBef>
              <a:spcAft>
                <a:spcPct val="0"/>
              </a:spcAft>
              <a:defRPr>
                <a:solidFill>
                  <a:schemeClr val="tx1"/>
                </a:solidFill>
                <a:latin typeface="Arial" pitchFamily="34" charset="0"/>
              </a:defRPr>
            </a:lvl8pPr>
            <a:lvl9pPr marL="3848562" indent="-226386" eaLnBrk="0" fontAlgn="base" hangingPunct="0">
              <a:spcBef>
                <a:spcPct val="0"/>
              </a:spcBef>
              <a:spcAft>
                <a:spcPct val="0"/>
              </a:spcAft>
              <a:defRPr>
                <a:solidFill>
                  <a:schemeClr val="tx1"/>
                </a:solidFill>
                <a:latin typeface="Arial" pitchFamily="34" charset="0"/>
              </a:defRPr>
            </a:lvl9pPr>
          </a:lstStyle>
          <a:p>
            <a:pPr eaLnBrk="1" hangingPunct="1">
              <a:defRPr/>
            </a:pPr>
            <a:fld id="{B0013D4D-2658-4D30-B900-E32924E3C61E}" type="slidenum">
              <a:rPr lang="en-US" smtClean="0"/>
              <a:pPr eaLnBrk="1" hangingPunct="1">
                <a:defRPr/>
              </a:pPr>
              <a:t>90</a:t>
            </a:fld>
            <a:endParaRPr lang="en-US"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a:ln/>
        </p:spPr>
      </p:sp>
      <p:sp>
        <p:nvSpPr>
          <p:cNvPr id="190467" name="Notes Placeholder 2"/>
          <p:cNvSpPr>
            <a:spLocks noGrp="1"/>
          </p:cNvSpPr>
          <p:nvPr>
            <p:ph type="body" idx="1"/>
          </p:nvPr>
        </p:nvSpPr>
        <p:spPr>
          <a:noFill/>
        </p:spPr>
        <p:txBody>
          <a:bodyPr/>
          <a:lstStyle/>
          <a:p>
            <a:r>
              <a:rPr lang="en-US" dirty="0" smtClean="0"/>
              <a:t>Then: No need for the workers any more. You get what you want for a lot less money.  What happens to the rest of your money?  What happens to the people who are now unemployed?  Would you be “willing” to support them with your extra money?</a:t>
            </a:r>
          </a:p>
          <a:p>
            <a:r>
              <a:rPr lang="en-US" dirty="0" smtClean="0"/>
              <a:t>Homeless guy: http://stuffunemployedpeoplelike.com/page/2/</a:t>
            </a:r>
          </a:p>
          <a:p>
            <a:endParaRPr lang="en-US" dirty="0" smtClean="0"/>
          </a:p>
          <a:p>
            <a:r>
              <a:rPr lang="en-US" dirty="0" smtClean="0"/>
              <a:t>Programmer: http://thesubwaydevcorp.wordpress.com/2011/02/  </a:t>
            </a:r>
          </a:p>
          <a:p>
            <a:r>
              <a:rPr lang="en-US" dirty="0" smtClean="0"/>
              <a:t>Car: http://www.rentexoticcars.com/dallas.html</a:t>
            </a:r>
          </a:p>
          <a:p>
            <a:r>
              <a:rPr lang="en-US" dirty="0" smtClean="0"/>
              <a:t>Tropical vacation: http://jamaicabeachresorts.net/your-dream-tropical-vacation-within-the-budget/</a:t>
            </a:r>
          </a:p>
          <a:p>
            <a:r>
              <a:rPr lang="en-US" dirty="0" smtClean="0"/>
              <a:t>Shirts: http://gearjunkie.com/preppy-cycling-gear</a:t>
            </a:r>
          </a:p>
          <a:p>
            <a:r>
              <a:rPr lang="en-US" dirty="0" smtClean="0"/>
              <a:t>Burger and fries: http://www.dogwoodcafe.com/burgers-sandwiches.html </a:t>
            </a:r>
          </a:p>
          <a:p>
            <a:r>
              <a:rPr lang="en-US" dirty="0" smtClean="0"/>
              <a:t>Money: http://paraibaparadise.com/index.php/Joao-Pessoa/2009/10/11/brazil-may-use-sovereign-fund-to-buy-u-s-dollars-estado-says/</a:t>
            </a:r>
          </a:p>
          <a:p>
            <a:r>
              <a:rPr lang="en-US" dirty="0" smtClean="0"/>
              <a:t>Army of robots: http://www.sodahead.com/fun/my-problem-with-peace/blog-37972/?page=10&amp;link=ibaf&amp;imgurl=http://www.istockphoto.com/file_thumbview_approve/1716577/2/istockphoto_1716577_robot_army.jpg&amp;q=army%2Bof%2Brobots </a:t>
            </a:r>
          </a:p>
          <a:p>
            <a:r>
              <a:rPr lang="en-US" dirty="0" smtClean="0"/>
              <a:t>Breadline: http://www.walletpop.com/tag/bureau+of+labor+statistics/ </a:t>
            </a:r>
          </a:p>
        </p:txBody>
      </p:sp>
      <p:sp>
        <p:nvSpPr>
          <p:cNvPr id="148484"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35755" indent="-282983" eaLnBrk="0" hangingPunct="0">
              <a:defRPr>
                <a:solidFill>
                  <a:schemeClr val="tx1"/>
                </a:solidFill>
                <a:latin typeface="Arial" pitchFamily="34" charset="0"/>
              </a:defRPr>
            </a:lvl2pPr>
            <a:lvl3pPr marL="1131930" indent="-226386" eaLnBrk="0" hangingPunct="0">
              <a:defRPr>
                <a:solidFill>
                  <a:schemeClr val="tx1"/>
                </a:solidFill>
                <a:latin typeface="Arial" pitchFamily="34" charset="0"/>
              </a:defRPr>
            </a:lvl3pPr>
            <a:lvl4pPr marL="1584702" indent="-226386" eaLnBrk="0" hangingPunct="0">
              <a:defRPr>
                <a:solidFill>
                  <a:schemeClr val="tx1"/>
                </a:solidFill>
                <a:latin typeface="Arial" pitchFamily="34" charset="0"/>
              </a:defRPr>
            </a:lvl4pPr>
            <a:lvl5pPr marL="2037473" indent="-226386" eaLnBrk="0" hangingPunct="0">
              <a:defRPr>
                <a:solidFill>
                  <a:schemeClr val="tx1"/>
                </a:solidFill>
                <a:latin typeface="Arial" pitchFamily="34" charset="0"/>
              </a:defRPr>
            </a:lvl5pPr>
            <a:lvl6pPr marL="2490246" indent="-226386" eaLnBrk="0" fontAlgn="base" hangingPunct="0">
              <a:spcBef>
                <a:spcPct val="0"/>
              </a:spcBef>
              <a:spcAft>
                <a:spcPct val="0"/>
              </a:spcAft>
              <a:defRPr>
                <a:solidFill>
                  <a:schemeClr val="tx1"/>
                </a:solidFill>
                <a:latin typeface="Arial" pitchFamily="34" charset="0"/>
              </a:defRPr>
            </a:lvl6pPr>
            <a:lvl7pPr marL="2943018" indent="-226386" eaLnBrk="0" fontAlgn="base" hangingPunct="0">
              <a:spcBef>
                <a:spcPct val="0"/>
              </a:spcBef>
              <a:spcAft>
                <a:spcPct val="0"/>
              </a:spcAft>
              <a:defRPr>
                <a:solidFill>
                  <a:schemeClr val="tx1"/>
                </a:solidFill>
                <a:latin typeface="Arial" pitchFamily="34" charset="0"/>
              </a:defRPr>
            </a:lvl7pPr>
            <a:lvl8pPr marL="3395790" indent="-226386" eaLnBrk="0" fontAlgn="base" hangingPunct="0">
              <a:spcBef>
                <a:spcPct val="0"/>
              </a:spcBef>
              <a:spcAft>
                <a:spcPct val="0"/>
              </a:spcAft>
              <a:defRPr>
                <a:solidFill>
                  <a:schemeClr val="tx1"/>
                </a:solidFill>
                <a:latin typeface="Arial" pitchFamily="34" charset="0"/>
              </a:defRPr>
            </a:lvl8pPr>
            <a:lvl9pPr marL="3848562" indent="-226386" eaLnBrk="0" fontAlgn="base" hangingPunct="0">
              <a:spcBef>
                <a:spcPct val="0"/>
              </a:spcBef>
              <a:spcAft>
                <a:spcPct val="0"/>
              </a:spcAft>
              <a:defRPr>
                <a:solidFill>
                  <a:schemeClr val="tx1"/>
                </a:solidFill>
                <a:latin typeface="Arial" pitchFamily="34" charset="0"/>
              </a:defRPr>
            </a:lvl9pPr>
          </a:lstStyle>
          <a:p>
            <a:pPr eaLnBrk="1" hangingPunct="1">
              <a:defRPr/>
            </a:pPr>
            <a:fld id="{8AF9504A-A1A6-425B-BAF9-FB24FA255A5E}" type="slidenum">
              <a:rPr lang="en-US" smtClean="0"/>
              <a:pPr eaLnBrk="1" hangingPunct="1">
                <a:defRPr/>
              </a:pPr>
              <a:t>91</a:t>
            </a:fld>
            <a:endParaRPr lang="en-US"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a:ln/>
        </p:spPr>
      </p:sp>
      <p:sp>
        <p:nvSpPr>
          <p:cNvPr id="191491" name="Notes Placeholder 2"/>
          <p:cNvSpPr>
            <a:spLocks noGrp="1"/>
          </p:cNvSpPr>
          <p:nvPr>
            <p:ph type="body" idx="1"/>
          </p:nvPr>
        </p:nvSpPr>
        <p:spPr>
          <a:noFill/>
        </p:spPr>
        <p:txBody>
          <a:bodyPr/>
          <a:lstStyle/>
          <a:p>
            <a:r>
              <a:rPr lang="en-US" dirty="0" smtClean="0"/>
              <a:t>More modern version.</a:t>
            </a:r>
          </a:p>
          <a:p>
            <a:r>
              <a:rPr lang="en-US" dirty="0" smtClean="0"/>
              <a:t>Then: No need for the workers any more. You get what you want for a lot less money.  What happens to the rest of your money?  What happens to the people who are now unemployed?  Would you be “willing” to support them with your extra money?</a:t>
            </a:r>
          </a:p>
          <a:p>
            <a:r>
              <a:rPr lang="en-US" dirty="0" smtClean="0"/>
              <a:t>Homeless guy: http://stuffunemployedpeoplelike.com/page/2/</a:t>
            </a:r>
          </a:p>
          <a:p>
            <a:endParaRPr lang="en-US" dirty="0" smtClean="0"/>
          </a:p>
          <a:p>
            <a:r>
              <a:rPr lang="en-US" dirty="0" smtClean="0"/>
              <a:t>Programmer: http://thesubwaydevcorp.wordpress.com/2011/02/  </a:t>
            </a:r>
          </a:p>
          <a:p>
            <a:r>
              <a:rPr lang="en-US" dirty="0" smtClean="0"/>
              <a:t>Car: http://www.rentexoticcars.com/dallas.html</a:t>
            </a:r>
          </a:p>
          <a:p>
            <a:r>
              <a:rPr lang="en-US" dirty="0" smtClean="0"/>
              <a:t>Tropical vacation: http://jamaicabeachresorts.net/your-dream-tropical-vacation-within-the-budget/</a:t>
            </a:r>
          </a:p>
          <a:p>
            <a:r>
              <a:rPr lang="en-US" dirty="0" smtClean="0"/>
              <a:t>Shirts: http://gearjunkie.com/preppy-cycling-gear</a:t>
            </a:r>
          </a:p>
          <a:p>
            <a:r>
              <a:rPr lang="en-US" dirty="0" smtClean="0"/>
              <a:t>Burger and fries: http://www.dogwoodcafe.com/burgers-sandwiches.html </a:t>
            </a:r>
          </a:p>
          <a:p>
            <a:r>
              <a:rPr lang="en-US" dirty="0" smtClean="0"/>
              <a:t>Money: http://paraibaparadise.com/index.php/Joao-Pessoa/2009/10/11/brazil-may-use-sovereign-fund-to-buy-u-s-dollars-estado-says/</a:t>
            </a:r>
          </a:p>
          <a:p>
            <a:r>
              <a:rPr lang="en-US" dirty="0" smtClean="0"/>
              <a:t>Army of robots: http://www.sodahead.com/fun/my-problem-with-peace/blog-37972/?page=10&amp;link=ibaf&amp;imgurl=http://www.istockphoto.com/file_thumbview_approve/1716577/2/istockphoto_1716577_robot_army.jpg&amp;q=army%2Bof%2Brobots </a:t>
            </a:r>
          </a:p>
        </p:txBody>
      </p:sp>
      <p:sp>
        <p:nvSpPr>
          <p:cNvPr id="149508" name="Slide Number Placeholder 3"/>
          <p:cNvSpPr>
            <a:spLocks noGrp="1"/>
          </p:cNvSpPr>
          <p:nvPr>
            <p:ph type="sldNum" sz="quarter" idx="5"/>
          </p:nvPr>
        </p:nvSpPr>
        <p:spPr/>
        <p:txBody>
          <a:bodyPr/>
          <a:lstStyle>
            <a:lvl1pPr eaLnBrk="0" hangingPunct="0">
              <a:defRPr>
                <a:solidFill>
                  <a:schemeClr val="tx1"/>
                </a:solidFill>
                <a:latin typeface="Arial" pitchFamily="34" charset="0"/>
              </a:defRPr>
            </a:lvl1pPr>
            <a:lvl2pPr marL="735755" indent="-282983" eaLnBrk="0" hangingPunct="0">
              <a:defRPr>
                <a:solidFill>
                  <a:schemeClr val="tx1"/>
                </a:solidFill>
                <a:latin typeface="Arial" pitchFamily="34" charset="0"/>
              </a:defRPr>
            </a:lvl2pPr>
            <a:lvl3pPr marL="1131930" indent="-226386" eaLnBrk="0" hangingPunct="0">
              <a:defRPr>
                <a:solidFill>
                  <a:schemeClr val="tx1"/>
                </a:solidFill>
                <a:latin typeface="Arial" pitchFamily="34" charset="0"/>
              </a:defRPr>
            </a:lvl3pPr>
            <a:lvl4pPr marL="1584702" indent="-226386" eaLnBrk="0" hangingPunct="0">
              <a:defRPr>
                <a:solidFill>
                  <a:schemeClr val="tx1"/>
                </a:solidFill>
                <a:latin typeface="Arial" pitchFamily="34" charset="0"/>
              </a:defRPr>
            </a:lvl4pPr>
            <a:lvl5pPr marL="2037473" indent="-226386" eaLnBrk="0" hangingPunct="0">
              <a:defRPr>
                <a:solidFill>
                  <a:schemeClr val="tx1"/>
                </a:solidFill>
                <a:latin typeface="Arial" pitchFamily="34" charset="0"/>
              </a:defRPr>
            </a:lvl5pPr>
            <a:lvl6pPr marL="2490246" indent="-226386" eaLnBrk="0" fontAlgn="base" hangingPunct="0">
              <a:spcBef>
                <a:spcPct val="0"/>
              </a:spcBef>
              <a:spcAft>
                <a:spcPct val="0"/>
              </a:spcAft>
              <a:defRPr>
                <a:solidFill>
                  <a:schemeClr val="tx1"/>
                </a:solidFill>
                <a:latin typeface="Arial" pitchFamily="34" charset="0"/>
              </a:defRPr>
            </a:lvl6pPr>
            <a:lvl7pPr marL="2943018" indent="-226386" eaLnBrk="0" fontAlgn="base" hangingPunct="0">
              <a:spcBef>
                <a:spcPct val="0"/>
              </a:spcBef>
              <a:spcAft>
                <a:spcPct val="0"/>
              </a:spcAft>
              <a:defRPr>
                <a:solidFill>
                  <a:schemeClr val="tx1"/>
                </a:solidFill>
                <a:latin typeface="Arial" pitchFamily="34" charset="0"/>
              </a:defRPr>
            </a:lvl7pPr>
            <a:lvl8pPr marL="3395790" indent="-226386" eaLnBrk="0" fontAlgn="base" hangingPunct="0">
              <a:spcBef>
                <a:spcPct val="0"/>
              </a:spcBef>
              <a:spcAft>
                <a:spcPct val="0"/>
              </a:spcAft>
              <a:defRPr>
                <a:solidFill>
                  <a:schemeClr val="tx1"/>
                </a:solidFill>
                <a:latin typeface="Arial" pitchFamily="34" charset="0"/>
              </a:defRPr>
            </a:lvl8pPr>
            <a:lvl9pPr marL="3848562" indent="-226386" eaLnBrk="0" fontAlgn="base" hangingPunct="0">
              <a:spcBef>
                <a:spcPct val="0"/>
              </a:spcBef>
              <a:spcAft>
                <a:spcPct val="0"/>
              </a:spcAft>
              <a:defRPr>
                <a:solidFill>
                  <a:schemeClr val="tx1"/>
                </a:solidFill>
                <a:latin typeface="Arial" pitchFamily="34" charset="0"/>
              </a:defRPr>
            </a:lvl9pPr>
          </a:lstStyle>
          <a:p>
            <a:pPr eaLnBrk="1" hangingPunct="1">
              <a:defRPr/>
            </a:pPr>
            <a:fld id="{DE6BB607-812E-4D00-8389-CA63F51C2324}" type="slidenum">
              <a:rPr lang="en-US" smtClean="0"/>
              <a:pPr eaLnBrk="1" hangingPunct="1">
                <a:defRPr/>
              </a:pPr>
              <a:t>92</a:t>
            </a:fld>
            <a:endParaRPr lang="en-US"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education?  Make more regular</a:t>
            </a:r>
            <a:r>
              <a:rPr lang="en-US" baseline="0" dirty="0" smtClean="0"/>
              <a:t> people employable.  Also generate more geniuses who create whole new things that generate new jobs.</a:t>
            </a:r>
          </a:p>
          <a:p>
            <a:r>
              <a:rPr lang="en-US" baseline="0" dirty="0" smtClean="0"/>
              <a:t>But for that first thing:  can that be any more than a temporary patch?</a:t>
            </a:r>
          </a:p>
          <a:p>
            <a:r>
              <a:rPr lang="en-US" baseline="0" dirty="0" smtClean="0"/>
              <a:t>Why research and infrastructure?  Again so that we create whole new things and continue to raise productivity.  Again, anything more than a patch?</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93</a:t>
            </a:fld>
            <a:endParaRPr lang="en-US"/>
          </a:p>
        </p:txBody>
      </p:sp>
    </p:spTree>
    <p:extLst>
      <p:ext uri="{BB962C8B-B14F-4D97-AF65-F5344CB8AC3E}">
        <p14:creationId xmlns:p14="http://schemas.microsoft.com/office/powerpoint/2010/main" val="15611395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Payroll taxes</a:t>
            </a:r>
            <a:r>
              <a:rPr lang="en-US" baseline="0" dirty="0" smtClean="0"/>
              <a:t> made sense when there was no alternative to human labor.  But now there is.  But government still needs money, so raise the other ones.</a:t>
            </a:r>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94</a:t>
            </a:fld>
            <a:endParaRPr lang="en-US"/>
          </a:p>
        </p:txBody>
      </p:sp>
    </p:spTree>
    <p:extLst>
      <p:ext uri="{BB962C8B-B14F-4D97-AF65-F5344CB8AC3E}">
        <p14:creationId xmlns:p14="http://schemas.microsoft.com/office/powerpoint/2010/main" val="42166175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2EBB87C-C8BE-42AC-B4FB-5E0A2638462F}" type="slidenum">
              <a:rPr lang="en-US" smtClean="0"/>
              <a:pPr>
                <a:defRPr/>
              </a:pPr>
              <a:t>95</a:t>
            </a:fld>
            <a:endParaRPr lang="en-US"/>
          </a:p>
        </p:txBody>
      </p:sp>
    </p:spTree>
    <p:extLst>
      <p:ext uri="{BB962C8B-B14F-4D97-AF65-F5344CB8AC3E}">
        <p14:creationId xmlns:p14="http://schemas.microsoft.com/office/powerpoint/2010/main" val="42166175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from: http://favim.com/image/248973/</a:t>
            </a:r>
          </a:p>
          <a:p>
            <a:r>
              <a:rPr lang="en-US" dirty="0" smtClean="0"/>
              <a:t>http://singularityhub.com/  </a:t>
            </a:r>
            <a:endParaRPr lang="en-US" dirty="0"/>
          </a:p>
        </p:txBody>
      </p:sp>
      <p:sp>
        <p:nvSpPr>
          <p:cNvPr id="4" name="Slide Number Placeholder 3"/>
          <p:cNvSpPr>
            <a:spLocks noGrp="1"/>
          </p:cNvSpPr>
          <p:nvPr>
            <p:ph type="sldNum" sz="quarter" idx="10"/>
          </p:nvPr>
        </p:nvSpPr>
        <p:spPr/>
        <p:txBody>
          <a:bodyPr/>
          <a:lstStyle/>
          <a:p>
            <a:pPr>
              <a:defRPr/>
            </a:pPr>
            <a:fld id="{95DECD66-FA29-4574-B616-1433D79FA92E}" type="slidenum">
              <a:rPr lang="en-US" smtClean="0"/>
              <a:pPr>
                <a:defRPr/>
              </a:pPr>
              <a:t>96</a:t>
            </a:fld>
            <a:endParaRPr lang="en-US"/>
          </a:p>
        </p:txBody>
      </p:sp>
    </p:spTree>
    <p:extLst>
      <p:ext uri="{BB962C8B-B14F-4D97-AF65-F5344CB8AC3E}">
        <p14:creationId xmlns:p14="http://schemas.microsoft.com/office/powerpoint/2010/main" val="8327212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2AE9804-5AD9-4B8E-B9CC-03AFA73CC955}" type="slidenum">
              <a:rPr lang="en-US" smtClean="0"/>
              <a:t>97</a:t>
            </a:fld>
            <a:endParaRPr lang="en-US"/>
          </a:p>
        </p:txBody>
      </p:sp>
    </p:spTree>
    <p:extLst>
      <p:ext uri="{BB962C8B-B14F-4D97-AF65-F5344CB8AC3E}">
        <p14:creationId xmlns:p14="http://schemas.microsoft.com/office/powerpoint/2010/main" val="34175632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9EB50EA-B026-4CB8-9D15-D72DD5F9D290}" type="slidenum">
              <a:rPr lang="en-US"/>
              <a:pPr/>
              <a:t>11</a:t>
            </a:fld>
            <a:endParaRPr lang="en-US"/>
          </a:p>
        </p:txBody>
      </p:sp>
      <p:sp>
        <p:nvSpPr>
          <p:cNvPr id="159746" name="Rectangle 2"/>
          <p:cNvSpPr>
            <a:spLocks noGrp="1" noRot="1" noChangeAspect="1" noChangeArrowheads="1" noTextEdit="1"/>
          </p:cNvSpPr>
          <p:nvPr>
            <p:ph type="sldImg"/>
          </p:nvPr>
        </p:nvSpPr>
        <p:spPr>
          <a:ln/>
        </p:spPr>
      </p:sp>
      <p:sp>
        <p:nvSpPr>
          <p:cNvPr id="159747" name="Rectangle 3"/>
          <p:cNvSpPr>
            <a:spLocks noGrp="1" noChangeArrowheads="1"/>
          </p:cNvSpPr>
          <p:nvPr>
            <p:ph type="body" idx="1"/>
          </p:nvPr>
        </p:nvSpPr>
        <p:spPr>
          <a:xfrm>
            <a:off x="914400" y="4343320"/>
            <a:ext cx="5029200" cy="4114641"/>
          </a:xfrm>
        </p:spPr>
        <p:txBody>
          <a:bodyPr/>
          <a:lstStyle/>
          <a:p>
            <a:r>
              <a:rPr lang="en-US"/>
              <a:t>http://cogsci.ucsd.edu/~asaygin/tt/ttest.html</a:t>
            </a:r>
          </a:p>
          <a:p>
            <a:r>
              <a:rPr lang="en-US"/>
              <a:t>http://www.loebner.net/Prizef/loebner-prize.html</a:t>
            </a:r>
          </a:p>
          <a:p>
            <a:pPr lvl="1">
              <a:spcBef>
                <a:spcPct val="50000"/>
              </a:spcBef>
              <a:buFontTx/>
              <a:buChar char="•"/>
            </a:pPr>
            <a:r>
              <a:rPr lang="en-US" sz="2400"/>
              <a:t>Elbot: http://www.elbot.com/</a:t>
            </a:r>
          </a:p>
          <a:p>
            <a:pPr lvl="1">
              <a:spcBef>
                <a:spcPct val="50000"/>
              </a:spcBef>
              <a:buFontTx/>
              <a:buChar char="•"/>
            </a:pPr>
            <a:r>
              <a:rPr lang="en-US" sz="2400"/>
              <a:t>Alice: http://www.alicebot.org/ </a:t>
            </a:r>
          </a:p>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Arial" charset="0"/>
              </a:rPr>
              <a:t>Say to Joan: Don’t you think it’s better to eat out than to cook?</a:t>
            </a:r>
          </a:p>
          <a:p>
            <a:endParaRPr lang="en-US" dirty="0"/>
          </a:p>
        </p:txBody>
      </p:sp>
      <p:sp>
        <p:nvSpPr>
          <p:cNvPr id="4" name="Slide Number Placeholder 3"/>
          <p:cNvSpPr>
            <a:spLocks noGrp="1"/>
          </p:cNvSpPr>
          <p:nvPr>
            <p:ph type="sldNum" sz="quarter" idx="10"/>
          </p:nvPr>
        </p:nvSpPr>
        <p:spPr/>
        <p:txBody>
          <a:bodyPr/>
          <a:lstStyle/>
          <a:p>
            <a:fld id="{0F6F6E89-71D6-445B-9D55-01899F7E11EA}" type="slidenum">
              <a:rPr lang="en-US" smtClean="0"/>
              <a:t>12</a:t>
            </a:fld>
            <a:endParaRPr lang="en-US"/>
          </a:p>
        </p:txBody>
      </p:sp>
    </p:spTree>
    <p:extLst>
      <p:ext uri="{BB962C8B-B14F-4D97-AF65-F5344CB8AC3E}">
        <p14:creationId xmlns:p14="http://schemas.microsoft.com/office/powerpoint/2010/main" val="29632026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97C94BF-1DD3-474D-8ED6-765817F45854}" type="datetimeFigureOut">
              <a:rPr lang="en-US" smtClean="0"/>
              <a:t>4/23/2014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2F8FA-046A-4234-972C-2CB73B9BC494}" type="slidenum">
              <a:rPr lang="en-US" smtClean="0"/>
              <a:t>‹#›</a:t>
            </a:fld>
            <a:endParaRPr lang="en-US"/>
          </a:p>
        </p:txBody>
      </p:sp>
    </p:spTree>
    <p:extLst>
      <p:ext uri="{BB962C8B-B14F-4D97-AF65-F5344CB8AC3E}">
        <p14:creationId xmlns:p14="http://schemas.microsoft.com/office/powerpoint/2010/main" val="1120245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7C94BF-1DD3-474D-8ED6-765817F45854}" type="datetimeFigureOut">
              <a:rPr lang="en-US" smtClean="0"/>
              <a:t>4/23/2014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2F8FA-046A-4234-972C-2CB73B9BC494}" type="slidenum">
              <a:rPr lang="en-US" smtClean="0"/>
              <a:t>‹#›</a:t>
            </a:fld>
            <a:endParaRPr lang="en-US"/>
          </a:p>
        </p:txBody>
      </p:sp>
    </p:spTree>
    <p:extLst>
      <p:ext uri="{BB962C8B-B14F-4D97-AF65-F5344CB8AC3E}">
        <p14:creationId xmlns:p14="http://schemas.microsoft.com/office/powerpoint/2010/main" val="28337277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7C94BF-1DD3-474D-8ED6-765817F45854}" type="datetimeFigureOut">
              <a:rPr lang="en-US" smtClean="0"/>
              <a:t>4/23/2014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2F8FA-046A-4234-972C-2CB73B9BC494}" type="slidenum">
              <a:rPr lang="en-US" smtClean="0"/>
              <a:t>‹#›</a:t>
            </a:fld>
            <a:endParaRPr lang="en-US"/>
          </a:p>
        </p:txBody>
      </p:sp>
    </p:spTree>
    <p:extLst>
      <p:ext uri="{BB962C8B-B14F-4D97-AF65-F5344CB8AC3E}">
        <p14:creationId xmlns:p14="http://schemas.microsoft.com/office/powerpoint/2010/main" val="25686282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D4232B7D-D669-4F07-B4C9-B7552D358195}" type="slidenum">
              <a:rPr lang="en-US"/>
              <a:pPr/>
              <a:t>‹#›</a:t>
            </a:fld>
            <a:endParaRPr lang="en-US"/>
          </a:p>
        </p:txBody>
      </p:sp>
    </p:spTree>
    <p:extLst>
      <p:ext uri="{BB962C8B-B14F-4D97-AF65-F5344CB8AC3E}">
        <p14:creationId xmlns:p14="http://schemas.microsoft.com/office/powerpoint/2010/main" val="2809204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97C94BF-1DD3-474D-8ED6-765817F45854}" type="datetimeFigureOut">
              <a:rPr lang="en-US" smtClean="0"/>
              <a:t>4/23/2014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2F8FA-046A-4234-972C-2CB73B9BC494}" type="slidenum">
              <a:rPr lang="en-US" smtClean="0"/>
              <a:t>‹#›</a:t>
            </a:fld>
            <a:endParaRPr lang="en-US"/>
          </a:p>
        </p:txBody>
      </p:sp>
    </p:spTree>
    <p:extLst>
      <p:ext uri="{BB962C8B-B14F-4D97-AF65-F5344CB8AC3E}">
        <p14:creationId xmlns:p14="http://schemas.microsoft.com/office/powerpoint/2010/main" val="21599461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7C94BF-1DD3-474D-8ED6-765817F45854}" type="datetimeFigureOut">
              <a:rPr lang="en-US" smtClean="0"/>
              <a:t>4/23/2014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F2F8FA-046A-4234-972C-2CB73B9BC494}" type="slidenum">
              <a:rPr lang="en-US" smtClean="0"/>
              <a:t>‹#›</a:t>
            </a:fld>
            <a:endParaRPr lang="en-US"/>
          </a:p>
        </p:txBody>
      </p:sp>
    </p:spTree>
    <p:extLst>
      <p:ext uri="{BB962C8B-B14F-4D97-AF65-F5344CB8AC3E}">
        <p14:creationId xmlns:p14="http://schemas.microsoft.com/office/powerpoint/2010/main" val="4135854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97C94BF-1DD3-474D-8ED6-765817F45854}" type="datetimeFigureOut">
              <a:rPr lang="en-US" smtClean="0"/>
              <a:t>4/23/2014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2F8FA-046A-4234-972C-2CB73B9BC494}" type="slidenum">
              <a:rPr lang="en-US" smtClean="0"/>
              <a:t>‹#›</a:t>
            </a:fld>
            <a:endParaRPr lang="en-US"/>
          </a:p>
        </p:txBody>
      </p:sp>
    </p:spTree>
    <p:extLst>
      <p:ext uri="{BB962C8B-B14F-4D97-AF65-F5344CB8AC3E}">
        <p14:creationId xmlns:p14="http://schemas.microsoft.com/office/powerpoint/2010/main" val="21270729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97C94BF-1DD3-474D-8ED6-765817F45854}" type="datetimeFigureOut">
              <a:rPr lang="en-US" smtClean="0"/>
              <a:t>4/23/2014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F2F8FA-046A-4234-972C-2CB73B9BC494}" type="slidenum">
              <a:rPr lang="en-US" smtClean="0"/>
              <a:t>‹#›</a:t>
            </a:fld>
            <a:endParaRPr lang="en-US"/>
          </a:p>
        </p:txBody>
      </p:sp>
    </p:spTree>
    <p:extLst>
      <p:ext uri="{BB962C8B-B14F-4D97-AF65-F5344CB8AC3E}">
        <p14:creationId xmlns:p14="http://schemas.microsoft.com/office/powerpoint/2010/main" val="24301000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97C94BF-1DD3-474D-8ED6-765817F45854}" type="datetimeFigureOut">
              <a:rPr lang="en-US" smtClean="0"/>
              <a:t>4/23/2014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F2F8FA-046A-4234-972C-2CB73B9BC494}" type="slidenum">
              <a:rPr lang="en-US" smtClean="0"/>
              <a:t>‹#›</a:t>
            </a:fld>
            <a:endParaRPr lang="en-US"/>
          </a:p>
        </p:txBody>
      </p:sp>
    </p:spTree>
    <p:extLst>
      <p:ext uri="{BB962C8B-B14F-4D97-AF65-F5344CB8AC3E}">
        <p14:creationId xmlns:p14="http://schemas.microsoft.com/office/powerpoint/2010/main" val="2066471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7C94BF-1DD3-474D-8ED6-765817F45854}" type="datetimeFigureOut">
              <a:rPr lang="en-US" smtClean="0"/>
              <a:t>4/23/2014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F2F8FA-046A-4234-972C-2CB73B9BC494}" type="slidenum">
              <a:rPr lang="en-US" smtClean="0"/>
              <a:t>‹#›</a:t>
            </a:fld>
            <a:endParaRPr lang="en-US"/>
          </a:p>
        </p:txBody>
      </p:sp>
    </p:spTree>
    <p:extLst>
      <p:ext uri="{BB962C8B-B14F-4D97-AF65-F5344CB8AC3E}">
        <p14:creationId xmlns:p14="http://schemas.microsoft.com/office/powerpoint/2010/main" val="25536429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7C94BF-1DD3-474D-8ED6-765817F45854}" type="datetimeFigureOut">
              <a:rPr lang="en-US" smtClean="0"/>
              <a:t>4/23/2014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2F8FA-046A-4234-972C-2CB73B9BC494}" type="slidenum">
              <a:rPr lang="en-US" smtClean="0"/>
              <a:t>‹#›</a:t>
            </a:fld>
            <a:endParaRPr lang="en-US"/>
          </a:p>
        </p:txBody>
      </p:sp>
    </p:spTree>
    <p:extLst>
      <p:ext uri="{BB962C8B-B14F-4D97-AF65-F5344CB8AC3E}">
        <p14:creationId xmlns:p14="http://schemas.microsoft.com/office/powerpoint/2010/main" val="582268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7C94BF-1DD3-474D-8ED6-765817F45854}" type="datetimeFigureOut">
              <a:rPr lang="en-US" smtClean="0"/>
              <a:t>4/23/2014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F2F8FA-046A-4234-972C-2CB73B9BC494}" type="slidenum">
              <a:rPr lang="en-US" smtClean="0"/>
              <a:t>‹#›</a:t>
            </a:fld>
            <a:endParaRPr lang="en-US"/>
          </a:p>
        </p:txBody>
      </p:sp>
    </p:spTree>
    <p:extLst>
      <p:ext uri="{BB962C8B-B14F-4D97-AF65-F5344CB8AC3E}">
        <p14:creationId xmlns:p14="http://schemas.microsoft.com/office/powerpoint/2010/main" val="29602524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7C94BF-1DD3-474D-8ED6-765817F45854}" type="datetimeFigureOut">
              <a:rPr lang="en-US" smtClean="0"/>
              <a:t>4/23/2014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F2F8FA-046A-4234-972C-2CB73B9BC494}" type="slidenum">
              <a:rPr lang="en-US" smtClean="0"/>
              <a:t>‹#›</a:t>
            </a:fld>
            <a:endParaRPr lang="en-US"/>
          </a:p>
        </p:txBody>
      </p:sp>
    </p:spTree>
    <p:extLst>
      <p:ext uri="{BB962C8B-B14F-4D97-AF65-F5344CB8AC3E}">
        <p14:creationId xmlns:p14="http://schemas.microsoft.com/office/powerpoint/2010/main" val="17077383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turing.org.uk/turing/scrapbook/manmach.html"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openxmlformats.org/officeDocument/2006/relationships/hyperlink" Target="http://chayden.net/eliza/Eliza.html" TargetMode="External"/><Relationship Id="rId7" Type="http://schemas.openxmlformats.org/officeDocument/2006/relationships/hyperlink" Target="http://www.jabberwacky.com/chat-joa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www.elbot.com/" TargetMode="External"/><Relationship Id="rId5" Type="http://schemas.openxmlformats.org/officeDocument/2006/relationships/hyperlink" Target="http://www.jabberwacky.com/" TargetMode="External"/><Relationship Id="rId4" Type="http://schemas.openxmlformats.org/officeDocument/2006/relationships/hyperlink" Target="http://www.alicebot.org/"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www.youtube.com/watch?v=FC3IryWr4c8" TargetMode="External"/><Relationship Id="rId3" Type="http://schemas.openxmlformats.org/officeDocument/2006/relationships/hyperlink" Target="http://www.youtube.com/watch?v=d_yXV22O6n4" TargetMode="External"/><Relationship Id="rId7" Type="http://schemas.openxmlformats.org/officeDocument/2006/relationships/hyperlink" Target="http://www.youtube.com/watch?v=seNkjYyG3gI"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hyperlink" Target="http://www.youtube.com/watch?v=WFR3lOm_xhE" TargetMode="External"/><Relationship Id="rId11" Type="http://schemas.openxmlformats.org/officeDocument/2006/relationships/hyperlink" Target="http://thenumerati.net/?postID=726" TargetMode="External"/><Relationship Id="rId5" Type="http://schemas.openxmlformats.org/officeDocument/2006/relationships/image" Target="../media/image13.png"/><Relationship Id="rId10" Type="http://schemas.openxmlformats.org/officeDocument/2006/relationships/hyperlink" Target="http://www.youtube.com/watch?v=mwkoabTl3vM&amp;feature=relmfu" TargetMode="External"/><Relationship Id="rId4" Type="http://schemas.openxmlformats.org/officeDocument/2006/relationships/image" Target="../media/image12.png"/><Relationship Id="rId9" Type="http://schemas.openxmlformats.org/officeDocument/2006/relationships/hyperlink" Target="http://www-03.ibm.com/innovation/us/watson/what-is-watson/index.html" TargetMode="External"/></Relationships>
</file>

<file path=ppt/slides/_rels/slide14.xml.rels><?xml version="1.0" encoding="UTF-8" standalone="yes"?>
<Relationships xmlns="http://schemas.openxmlformats.org/package/2006/relationships"><Relationship Id="rId3" Type="http://schemas.openxmlformats.org/officeDocument/2006/relationships/hyperlink" Target="http://www.wired.com/wiredscience/2012/10/watson-for-medicine/" TargetMode="Externa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www.networkworld.com/community/blog/are-you-human-beats-bots-better-captcha" TargetMode="External"/><Relationship Id="rId5" Type="http://schemas.openxmlformats.org/officeDocument/2006/relationships/hyperlink" Target="http://areyouahuman.com/" TargetMode="Externa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youtube.com/watch?v=mbHy7TZ06_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bdi.com/content/sec.php?section=BigDo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pc.watch.impress.co.jp/docs/2003/1218/sony_06.wmv"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hyperlink" Target="http://www.cs.utexas.edu/~AustinVilla/?p=nao"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www.technovelgy.com/ct/Science-Fiction-News.asp?NewsNum=1212"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hyperlink" Target="https://www.youtube.com/watch?v=kcQro2KwBCk"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oleObject" Target="../embeddings/oleObject1.bin"/><Relationship Id="rId4" Type="http://schemas.openxmlformats.org/officeDocument/2006/relationships/hyperlink" Target="http://www.calit2.net/newsroom/release.php?id=1469"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en.wikipedia.org/wiki/The_Uncanny"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www-rohan.sdsu.edu/~amtower/uncanny.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hyperlink" Target="http://www.youtube.com/watch?v=CNdAIPoh8a4" TargetMode="External"/><Relationship Id="rId5" Type="http://schemas.openxmlformats.org/officeDocument/2006/relationships/hyperlink" Target="http://www.lifeslittlemysteries.com/1847-uncanny-valley-androids-computer-animation.html" TargetMode="External"/><Relationship Id="rId4" Type="http://schemas.openxmlformats.org/officeDocument/2006/relationships/hyperlink" Target="http://en.wikipedia.org/wiki/Uncanny_valley"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www.redteamracing.org/"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www.youtube.com/watch?v=bnv5JP8gL_k" TargetMode="External"/><Relationship Id="rId2" Type="http://schemas.openxmlformats.org/officeDocument/2006/relationships/hyperlink" Target="http://www.youtube.com/watch?v=jTe9qh1wmlE" TargetMode="External"/><Relationship Id="rId1" Type="http://schemas.openxmlformats.org/officeDocument/2006/relationships/slideLayout" Target="../slideLayouts/slideLayout2.xml"/><Relationship Id="rId4" Type="http://schemas.openxmlformats.org/officeDocument/2006/relationships/hyperlink" Target="http://www.youtube.com/watch?v=HacG_FWWPOw&amp;NR=1"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www.youtube.com/watch?v=Atmk07Otu9U"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hyperlink" Target="http://www.youtube.com/watch?v=cdgQpa1pUUE" TargetMode="External"/></Relationships>
</file>

<file path=ppt/slides/_rels/slide37.xml.rels><?xml version="1.0" encoding="UTF-8" standalone="yes"?>
<Relationships xmlns="http://schemas.openxmlformats.org/package/2006/relationships"><Relationship Id="rId3" Type="http://schemas.openxmlformats.org/officeDocument/2006/relationships/hyperlink" Target="http://videos.streetfire.net/video/82D220A1-BAB7-4BAA-AD46-72209AD5F6F3.htm"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hyperlink" Target="http://www.youtube.com/watch?v=sjAZGUcjrP8" TargetMode="Externa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ww.nytimes.com/2012/09/18/science/a-robot-with-a-delicate-touch.html" TargetMode="External"/><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4.xml.rels><?xml version="1.0" encoding="UTF-8" standalone="yes"?>
<Relationships xmlns="http://schemas.openxmlformats.org/package/2006/relationships"><Relationship Id="rId3" Type="http://schemas.openxmlformats.org/officeDocument/2006/relationships/hyperlink" Target="http://finance.fortune.cnn.com/2012/08/02/knight-high-frequency-los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frc.ri.cmu.edu/~hpm/talks/revo.slides/power.aug.curve/power.aug.gif" TargetMode="Externa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http://www.cs.utexas.edu/~ear/cs349/VideosInSlides/Queenie.mp4"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5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hyperlink" Target="http://www.cs.utexas.edu/~ear/cs349/VideosInSlides/JetsonsRosie.mp4"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6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pn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3.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hyperlink" Target="http://mobile.nytimes.com/2013/09/20/business/us-textile-factories-return.html?s=dZeu8lDaSmr&amp;_p=p1&amp;"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hyperlink" Target="http://www.abelard.org/turpap/turpap.htm"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www.msmagazine.com/spring2006/paradise_full.asp" TargetMode="External"/></Relationships>
</file>

<file path=ppt/slides/_rels/slide7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hyperlink" Target="http://www.nytimes.com/2013/03/31/us/osha-emphasizes-safety-health-risks-fester.html?emc=eta1" TargetMode="Externa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hyperlink" Target="http://momentummachines.com/" TargetMode="External"/><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79.jpeg"/></Relationships>
</file>

<file path=ppt/slides/_rels/slide8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http://www.pocket-lint.com/news/48601/bugeon-hamburger-making-robot-fast-food" TargetMode="Externa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hyperlink" Target="https://www.youtube.com/watch?v=j7_lxiU8eLM"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jpe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89.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8.jpeg"/><Relationship Id="rId3" Type="http://schemas.openxmlformats.org/officeDocument/2006/relationships/image" Target="../media/image84.png"/><Relationship Id="rId7" Type="http://schemas.openxmlformats.org/officeDocument/2006/relationships/image" Target="../media/image88.png"/><Relationship Id="rId12" Type="http://schemas.openxmlformats.org/officeDocument/2006/relationships/image" Target="../media/image97.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6.png"/><Relationship Id="rId5" Type="http://schemas.openxmlformats.org/officeDocument/2006/relationships/image" Target="../media/image86.png"/><Relationship Id="rId10" Type="http://schemas.openxmlformats.org/officeDocument/2006/relationships/image" Target="../media/image95.png"/><Relationship Id="rId4" Type="http://schemas.openxmlformats.org/officeDocument/2006/relationships/image" Target="../media/image85.png"/><Relationship Id="rId9" Type="http://schemas.openxmlformats.org/officeDocument/2006/relationships/image" Target="../media/image9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71.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102.png"/><Relationship Id="rId5" Type="http://schemas.openxmlformats.org/officeDocument/2006/relationships/image" Target="../media/image86.png"/><Relationship Id="rId10" Type="http://schemas.openxmlformats.org/officeDocument/2006/relationships/image" Target="../media/image101.jpeg"/><Relationship Id="rId4" Type="http://schemas.openxmlformats.org/officeDocument/2006/relationships/image" Target="../media/image85.png"/><Relationship Id="rId9" Type="http://schemas.openxmlformats.org/officeDocument/2006/relationships/image" Target="../media/image100.png"/></Relationships>
</file>

<file path=ppt/slides/_rels/slide91.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72.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103.png"/><Relationship Id="rId5" Type="http://schemas.openxmlformats.org/officeDocument/2006/relationships/image" Target="../media/image86.png"/><Relationship Id="rId10" Type="http://schemas.openxmlformats.org/officeDocument/2006/relationships/image" Target="../media/image101.jpeg"/><Relationship Id="rId4" Type="http://schemas.openxmlformats.org/officeDocument/2006/relationships/image" Target="../media/image85.png"/><Relationship Id="rId9" Type="http://schemas.openxmlformats.org/officeDocument/2006/relationships/image" Target="../media/image100.png"/></Relationships>
</file>

<file path=ppt/slides/_rels/slide92.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104.png"/><Relationship Id="rId5" Type="http://schemas.openxmlformats.org/officeDocument/2006/relationships/image" Target="../media/image86.png"/><Relationship Id="rId10" Type="http://schemas.openxmlformats.org/officeDocument/2006/relationships/image" Target="../media/image101.jpeg"/><Relationship Id="rId4" Type="http://schemas.openxmlformats.org/officeDocument/2006/relationships/image" Target="../media/image85.png"/><Relationship Id="rId9" Type="http://schemas.openxmlformats.org/officeDocument/2006/relationships/image" Target="../media/image100.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hyperlink" Target="http://www.thelightsinthetunnel.com/" TargetMode="External"/><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hyperlink" Target="http://econfuture.wordpress.com/"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a:t>
            </a:r>
            <a:r>
              <a:rPr lang="en-US" dirty="0" smtClean="0"/>
              <a:t>Future of Technology</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700395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457200" y="274638"/>
            <a:ext cx="8229600" cy="563562"/>
          </a:xfrm>
        </p:spPr>
        <p:txBody>
          <a:bodyPr>
            <a:noAutofit/>
          </a:bodyPr>
          <a:lstStyle/>
          <a:p>
            <a:r>
              <a:rPr lang="en-US" sz="3600" b="1" dirty="0"/>
              <a:t>Perspective</a:t>
            </a:r>
          </a:p>
        </p:txBody>
      </p:sp>
      <p:sp>
        <p:nvSpPr>
          <p:cNvPr id="140291" name="Text Box 3"/>
          <p:cNvSpPr txBox="1">
            <a:spLocks noChangeArrowheads="1"/>
          </p:cNvSpPr>
          <p:nvPr/>
        </p:nvSpPr>
        <p:spPr bwMode="auto">
          <a:xfrm>
            <a:off x="457200" y="914400"/>
            <a:ext cx="8382000" cy="1004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i="1"/>
              <a:t>“… with a storage capacity of about 10</a:t>
            </a:r>
            <a:r>
              <a:rPr lang="en-US" sz="2400" i="1" baseline="30000"/>
              <a:t>9</a:t>
            </a:r>
            <a:r>
              <a:rPr lang="en-US" sz="2400"/>
              <a:t> </a:t>
            </a:r>
            <a:r>
              <a:rPr lang="en-US" sz="2400" i="1"/>
              <a:t>..."</a:t>
            </a:r>
            <a:r>
              <a:rPr lang="en-US" sz="2400"/>
              <a:t> </a:t>
            </a:r>
          </a:p>
          <a:p>
            <a:pPr>
              <a:spcBef>
                <a:spcPct val="50000"/>
              </a:spcBef>
            </a:pPr>
            <a:r>
              <a:rPr lang="en-US" sz="2400"/>
              <a:t>	(assuming he means bits) </a:t>
            </a:r>
            <a:r>
              <a:rPr lang="en-US" sz="2400">
                <a:sym typeface="Symbol" pitchFamily="18" charset="2"/>
              </a:rPr>
              <a:t></a:t>
            </a:r>
            <a:r>
              <a:rPr lang="en-US" sz="2400"/>
              <a:t> 1 gigabit </a:t>
            </a:r>
            <a:r>
              <a:rPr lang="en-US" sz="2400">
                <a:sym typeface="Symbol" pitchFamily="18" charset="2"/>
              </a:rPr>
              <a:t> 125 MB</a:t>
            </a:r>
          </a:p>
        </p:txBody>
      </p:sp>
      <p:sp>
        <p:nvSpPr>
          <p:cNvPr id="140293" name="Text Box 5"/>
          <p:cNvSpPr txBox="1">
            <a:spLocks noChangeArrowheads="1"/>
          </p:cNvSpPr>
          <p:nvPr/>
        </p:nvSpPr>
        <p:spPr bwMode="auto">
          <a:xfrm>
            <a:off x="381000" y="6324600"/>
            <a:ext cx="6934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hlinkClick r:id="rId3"/>
              </a:rPr>
              <a:t>http://www.turing.org.uk/turing/scrapbook/manmach.html</a:t>
            </a:r>
            <a:r>
              <a:rPr lang="en-US"/>
              <a:t> </a:t>
            </a:r>
          </a:p>
        </p:txBody>
      </p:sp>
      <p:graphicFrame>
        <p:nvGraphicFramePr>
          <p:cNvPr id="140587" name="Group 299"/>
          <p:cNvGraphicFramePr>
            <a:graphicFrameLocks noGrp="1"/>
          </p:cNvGraphicFramePr>
          <p:nvPr>
            <p:ph idx="1"/>
          </p:nvPr>
        </p:nvGraphicFramePr>
        <p:xfrm>
          <a:off x="304800" y="2133600"/>
          <a:ext cx="8382000" cy="4083496"/>
        </p:xfrm>
        <a:graphic>
          <a:graphicData uri="http://schemas.openxmlformats.org/drawingml/2006/table">
            <a:tbl>
              <a:tblPr/>
              <a:tblGrid>
                <a:gridCol w="2133600"/>
                <a:gridCol w="1143000"/>
                <a:gridCol w="1066800"/>
                <a:gridCol w="1244600"/>
                <a:gridCol w="1397000"/>
                <a:gridCol w="1397000"/>
              </a:tblGrid>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  bits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sym typeface="Symbol" pitchFamily="18" charset="2"/>
                        </a:rPr>
                        <a:t>  bytes</a:t>
                      </a:r>
                      <a:endParaRPr kumimoji="0" lang="en-US" sz="1800" b="0" i="0" u="none" strike="noStrike" cap="none" normalizeH="0" baseline="30000" smtClean="0">
                        <a:ln>
                          <a:noFill/>
                        </a:ln>
                        <a:solidFill>
                          <a:schemeClr val="tx1"/>
                        </a:solidFill>
                        <a:effectLst/>
                        <a:latin typeface="Arial" pitchFamily="34" charset="0"/>
                        <a:sym typeface="Symbol" pitchFamily="18" charset="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      kB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      MB</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      GB</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6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0000"/>
                          </a:solidFill>
                          <a:effectLst/>
                          <a:latin typeface="Arial" pitchFamily="34" charset="0"/>
                        </a:rPr>
                        <a:t>Turing prediction</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0000"/>
                          </a:solidFill>
                          <a:effectLst/>
                          <a:latin typeface="Arial" pitchFamily="34" charset="0"/>
                        </a:rPr>
                        <a:t>10</a:t>
                      </a:r>
                      <a:r>
                        <a:rPr kumimoji="0" lang="en-US" sz="1800" b="0" i="0" u="none" strike="noStrike" cap="none" normalizeH="0" baseline="30000" smtClean="0">
                          <a:ln>
                            <a:noFill/>
                          </a:ln>
                          <a:solidFill>
                            <a:srgbClr val="FF0000"/>
                          </a:solidFill>
                          <a:effectLst/>
                          <a:latin typeface="Arial" pitchFamily="34" charset="0"/>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0000"/>
                          </a:solidFill>
                          <a:effectLst/>
                          <a:latin typeface="Arial" pitchFamily="34" charset="0"/>
                        </a:rPr>
                        <a:t>1.25</a:t>
                      </a:r>
                      <a:r>
                        <a:rPr kumimoji="0" lang="en-US" sz="1800" b="0" i="0" u="none" strike="noStrike" cap="none" normalizeH="0" baseline="0" smtClean="0">
                          <a:ln>
                            <a:noFill/>
                          </a:ln>
                          <a:solidFill>
                            <a:srgbClr val="FF0000"/>
                          </a:solidFill>
                          <a:effectLst/>
                          <a:latin typeface="Arial" pitchFamily="34" charset="0"/>
                          <a:sym typeface="Symbol" pitchFamily="18" charset="2"/>
                        </a:rPr>
                        <a:t>10</a:t>
                      </a:r>
                      <a:r>
                        <a:rPr kumimoji="0" lang="en-US" sz="1800" b="0" i="0" u="none" strike="noStrike" cap="none" normalizeH="0" baseline="30000" smtClean="0">
                          <a:ln>
                            <a:noFill/>
                          </a:ln>
                          <a:solidFill>
                            <a:srgbClr val="FF0000"/>
                          </a:solidFill>
                          <a:effectLst/>
                          <a:latin typeface="Arial" pitchFamily="34" charset="0"/>
                          <a:sym typeface="Symbol" pitchFamily="18" charset="2"/>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0000"/>
                          </a:solidFill>
                          <a:effectLst/>
                          <a:latin typeface="Arial" pitchFamily="34" charset="0"/>
                        </a:rPr>
                        <a:t>125,000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0000"/>
                          </a:solidFill>
                          <a:effectLst/>
                          <a:latin typeface="Arial" pitchFamily="34" charset="0"/>
                        </a:rPr>
                        <a:t>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0000"/>
                          </a:solidFill>
                          <a:effectLst/>
                          <a:latin typeface="Arial" pitchFamily="34" charset="0"/>
                        </a:rPr>
                        <a:t>.125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Manchester 1948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1024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.128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Manchester </a:t>
                      </a:r>
                      <a:r>
                        <a:rPr kumimoji="0" lang="en-US" sz="1800" b="0" i="0" u="none" strike="noStrike" cap="none" normalizeH="0" baseline="0" smtClean="0">
                          <a:ln>
                            <a:noFill/>
                          </a:ln>
                          <a:solidFill>
                            <a:schemeClr val="tx1"/>
                          </a:solidFill>
                          <a:effectLst/>
                          <a:latin typeface="Arial" pitchFamily="34" charset="0"/>
                          <a:sym typeface="Symbol" pitchFamily="18" charset="2"/>
                        </a:rPr>
                        <a:t>1950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1.65 </a:t>
                      </a:r>
                      <a:r>
                        <a:rPr kumimoji="0" lang="en-US" sz="1800" b="0" i="0" u="none" strike="noStrike" cap="none" normalizeH="0" baseline="0" smtClean="0">
                          <a:ln>
                            <a:noFill/>
                          </a:ln>
                          <a:solidFill>
                            <a:schemeClr val="tx1"/>
                          </a:solidFill>
                          <a:effectLst/>
                          <a:latin typeface="Arial" pitchFamily="34" charset="0"/>
                          <a:sym typeface="Symbol" pitchFamily="18" charset="2"/>
                        </a:rPr>
                        <a:t>10</a:t>
                      </a:r>
                      <a:r>
                        <a:rPr kumimoji="0" lang="en-US" sz="1800" b="0" i="0" u="none" strike="noStrike" cap="none" normalizeH="0" baseline="30000" smtClean="0">
                          <a:ln>
                            <a:noFill/>
                          </a:ln>
                          <a:solidFill>
                            <a:schemeClr val="tx1"/>
                          </a:solidFill>
                          <a:effectLst/>
                          <a:latin typeface="Arial" pitchFamily="34" charset="0"/>
                          <a:sym typeface="Symbol" pitchFamily="18" charset="2"/>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2 </a:t>
                      </a:r>
                      <a:r>
                        <a:rPr kumimoji="0" lang="en-US" sz="1800" b="0" i="0" u="none" strike="noStrike" cap="none" normalizeH="0" baseline="0" smtClean="0">
                          <a:ln>
                            <a:noFill/>
                          </a:ln>
                          <a:solidFill>
                            <a:schemeClr val="tx1"/>
                          </a:solidFill>
                          <a:effectLst/>
                          <a:latin typeface="Arial" pitchFamily="34" charset="0"/>
                          <a:sym typeface="Symbol" pitchFamily="18" charset="2"/>
                        </a:rPr>
                        <a:t>10</a:t>
                      </a:r>
                      <a:r>
                        <a:rPr kumimoji="0" lang="en-US" sz="1800" b="0" i="0" u="none" strike="noStrike" cap="none" normalizeH="0" baseline="30000" smtClean="0">
                          <a:ln>
                            <a:noFill/>
                          </a:ln>
                          <a:solidFill>
                            <a:schemeClr val="tx1"/>
                          </a:solidFill>
                          <a:effectLst/>
                          <a:latin typeface="Arial" pitchFamily="34" charset="0"/>
                          <a:sym typeface="Symbol" pitchFamily="18" charset="2"/>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20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2 </a:t>
                      </a:r>
                      <a:r>
                        <a:rPr kumimoji="0" lang="en-US" sz="1800" b="0" i="0" u="none" strike="noStrike" cap="none" normalizeH="0" baseline="0" smtClean="0">
                          <a:ln>
                            <a:noFill/>
                          </a:ln>
                          <a:solidFill>
                            <a:schemeClr val="tx1"/>
                          </a:solidFill>
                          <a:effectLst/>
                          <a:latin typeface="Arial" pitchFamily="34" charset="0"/>
                          <a:sym typeface="Symbol" pitchFamily="18" charset="2"/>
                        </a:rPr>
                        <a:t>10</a:t>
                      </a:r>
                      <a:r>
                        <a:rPr kumimoji="0" lang="en-US" sz="1800" b="0" i="0" u="none" strike="noStrike" cap="none" normalizeH="0" baseline="30000" smtClean="0">
                          <a:ln>
                            <a:noFill/>
                          </a:ln>
                          <a:solidFill>
                            <a:schemeClr val="tx1"/>
                          </a:solidFill>
                          <a:effectLst/>
                          <a:latin typeface="Arial" pitchFamily="34" charset="0"/>
                          <a:sym typeface="Symbol" pitchFamily="18" charset="2"/>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Typical PC ~1995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8 </a:t>
                      </a:r>
                      <a:r>
                        <a:rPr kumimoji="0" lang="en-US" sz="1800" b="0" i="0" u="none" strike="noStrike" cap="none" normalizeH="0" baseline="0" smtClean="0">
                          <a:ln>
                            <a:noFill/>
                          </a:ln>
                          <a:solidFill>
                            <a:schemeClr val="tx1"/>
                          </a:solidFill>
                          <a:effectLst/>
                          <a:latin typeface="Arial" pitchFamily="34" charset="0"/>
                          <a:sym typeface="Symbol" pitchFamily="18" charset="2"/>
                        </a:rPr>
                        <a:t>10</a:t>
                      </a:r>
                      <a:r>
                        <a:rPr kumimoji="0" lang="en-US" sz="1800" b="0" i="0" u="none" strike="noStrike" cap="none" normalizeH="0" baseline="30000" smtClean="0">
                          <a:ln>
                            <a:noFill/>
                          </a:ln>
                          <a:solidFill>
                            <a:schemeClr val="tx1"/>
                          </a:solidFill>
                          <a:effectLst/>
                          <a:latin typeface="Arial" pitchFamily="34" charset="0"/>
                          <a:sym typeface="Symbol" pitchFamily="18" charset="2"/>
                        </a:rPr>
                        <a:t>6</a:t>
                      </a:r>
                      <a:endParaRPr kumimoji="0" lang="en-US" sz="1800" b="0" i="0" u="none" strike="noStrike" cap="none" normalizeH="0" baseline="0" smtClean="0">
                        <a:ln>
                          <a:noFill/>
                        </a:ln>
                        <a:solidFill>
                          <a:schemeClr val="tx1"/>
                        </a:solidFill>
                        <a:effectLst/>
                        <a:latin typeface="Arial" pitchFamily="34" charset="0"/>
                      </a:endParaRP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pitchFamily="34" charset="0"/>
                        <a:sym typeface="Symbol" pitchFamily="18" charset="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8 </a:t>
                      </a:r>
                      <a:r>
                        <a:rPr kumimoji="0" lang="en-US" sz="1800" b="0" i="0" u="none" strike="noStrike" cap="none" normalizeH="0" baseline="0" smtClean="0">
                          <a:ln>
                            <a:noFill/>
                          </a:ln>
                          <a:solidFill>
                            <a:schemeClr val="tx1"/>
                          </a:solidFill>
                          <a:effectLst/>
                          <a:latin typeface="Arial" pitchFamily="34" charset="0"/>
                          <a:sym typeface="Symbol" pitchFamily="18" charset="2"/>
                        </a:rPr>
                        <a:t>10</a:t>
                      </a:r>
                      <a:r>
                        <a:rPr kumimoji="0" lang="en-US" sz="1800" b="0" i="0" u="none" strike="noStrike" cap="none" normalizeH="0" baseline="30000" smtClean="0">
                          <a:ln>
                            <a:noFill/>
                          </a:ln>
                          <a:solidFill>
                            <a:schemeClr val="tx1"/>
                          </a:solidFill>
                          <a:effectLst/>
                          <a:latin typeface="Arial" pitchFamily="34" charset="0"/>
                          <a:sym typeface="Symbol" pitchFamily="18" charset="2"/>
                        </a:rPr>
                        <a:t>3</a:t>
                      </a: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8 </a:t>
                      </a:r>
                      <a:r>
                        <a:rPr kumimoji="0" lang="en-US" sz="1800" b="0" i="0" u="none" strike="noStrike" cap="none" normalizeH="0" baseline="0" smtClean="0">
                          <a:ln>
                            <a:noFill/>
                          </a:ln>
                          <a:solidFill>
                            <a:schemeClr val="tx1"/>
                          </a:solidFill>
                          <a:effectLst/>
                          <a:latin typeface="Arial" pitchFamily="34" charset="0"/>
                          <a:sym typeface="Symbol" pitchFamily="18" charset="2"/>
                        </a:rPr>
                        <a:t>10</a:t>
                      </a:r>
                      <a:r>
                        <a:rPr kumimoji="0" lang="en-US" sz="1800" b="0" i="0" u="none" strike="noStrike" cap="none" normalizeH="0" baseline="30000" smtClean="0">
                          <a:ln>
                            <a:noFill/>
                          </a:ln>
                          <a:solidFill>
                            <a:schemeClr val="tx1"/>
                          </a:solidFill>
                          <a:effectLst/>
                          <a:latin typeface="Arial" pitchFamily="34" charset="0"/>
                          <a:sym typeface="Symbol" pitchFamily="18" charset="2"/>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84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My laptop memory</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4 </a:t>
                      </a:r>
                      <a:r>
                        <a:rPr kumimoji="0" lang="en-US" sz="1800" b="0" i="0" u="none" strike="noStrike" cap="none" normalizeH="0" baseline="0" smtClean="0">
                          <a:ln>
                            <a:noFill/>
                          </a:ln>
                          <a:solidFill>
                            <a:schemeClr val="tx1"/>
                          </a:solidFill>
                          <a:effectLst/>
                          <a:latin typeface="Arial" pitchFamily="34" charset="0"/>
                          <a:sym typeface="Symbol" pitchFamily="18" charset="2"/>
                        </a:rPr>
                        <a:t>10</a:t>
                      </a:r>
                      <a:r>
                        <a:rPr kumimoji="0" lang="en-US" sz="1800" b="0" i="0" u="none" strike="noStrike" cap="none" normalizeH="0" baseline="30000" smtClean="0">
                          <a:ln>
                            <a:noFill/>
                          </a:ln>
                          <a:solidFill>
                            <a:schemeClr val="tx1"/>
                          </a:solidFill>
                          <a:effectLst/>
                          <a:latin typeface="Arial" pitchFamily="34" charset="0"/>
                          <a:sym typeface="Symbol" pitchFamily="18" charset="2"/>
                        </a:rPr>
                        <a:t>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4 </a:t>
                      </a:r>
                      <a:r>
                        <a:rPr kumimoji="0" lang="en-US" sz="1800" b="0" i="0" u="none" strike="noStrike" cap="none" normalizeH="0" baseline="0" smtClean="0">
                          <a:ln>
                            <a:noFill/>
                          </a:ln>
                          <a:solidFill>
                            <a:schemeClr val="tx1"/>
                          </a:solidFill>
                          <a:effectLst/>
                          <a:latin typeface="Arial" pitchFamily="34" charset="0"/>
                          <a:sym typeface="Symbol" pitchFamily="18" charset="2"/>
                        </a:rPr>
                        <a:t>10</a:t>
                      </a:r>
                      <a:r>
                        <a:rPr kumimoji="0" lang="en-US" sz="1800" b="0" i="0" u="none" strike="noStrike" cap="none" normalizeH="0" baseline="30000" smtClean="0">
                          <a:ln>
                            <a:noFill/>
                          </a:ln>
                          <a:solidFill>
                            <a:schemeClr val="tx1"/>
                          </a:solidFill>
                          <a:effectLst/>
                          <a:latin typeface="Arial" pitchFamily="34" charset="0"/>
                          <a:sym typeface="Symbol" pitchFamily="18" charset="2"/>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4,000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667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My laptop disk</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3 </a:t>
                      </a:r>
                      <a:r>
                        <a:rPr kumimoji="0" lang="en-US" sz="1800" b="0" i="0" u="none" strike="noStrike" cap="none" normalizeH="0" baseline="0" smtClean="0">
                          <a:ln>
                            <a:noFill/>
                          </a:ln>
                          <a:solidFill>
                            <a:schemeClr val="tx1"/>
                          </a:solidFill>
                          <a:effectLst/>
                          <a:latin typeface="Arial" pitchFamily="34" charset="0"/>
                          <a:sym typeface="Symbol" pitchFamily="18" charset="2"/>
                        </a:rPr>
                        <a:t>10</a:t>
                      </a:r>
                      <a:r>
                        <a:rPr kumimoji="0" lang="en-US" sz="1800" b="0" i="0" u="none" strike="noStrike" cap="none" normalizeH="0" baseline="30000" smtClean="0">
                          <a:ln>
                            <a:noFill/>
                          </a:ln>
                          <a:solidFill>
                            <a:schemeClr val="tx1"/>
                          </a:solidFill>
                          <a:effectLst/>
                          <a:latin typeface="Arial" pitchFamily="34" charset="0"/>
                          <a:sym typeface="Symbol" pitchFamily="18" charset="2"/>
                        </a:rPr>
                        <a:t>11</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30000" smtClean="0">
                        <a:ln>
                          <a:noFill/>
                        </a:ln>
                        <a:solidFill>
                          <a:schemeClr val="tx1"/>
                        </a:solidFill>
                        <a:effectLst/>
                        <a:latin typeface="Arial" pitchFamily="34" charset="0"/>
                        <a:sym typeface="Symbol" pitchFamily="18" charset="2"/>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3 </a:t>
                      </a:r>
                      <a:r>
                        <a:rPr kumimoji="0" lang="en-US" sz="1800" b="0" i="0" u="none" strike="noStrike" cap="none" normalizeH="0" baseline="0" smtClean="0">
                          <a:ln>
                            <a:noFill/>
                          </a:ln>
                          <a:solidFill>
                            <a:schemeClr val="tx1"/>
                          </a:solidFill>
                          <a:effectLst/>
                          <a:latin typeface="Arial" pitchFamily="34" charset="0"/>
                          <a:sym typeface="Symbol" pitchFamily="18" charset="2"/>
                        </a:rPr>
                        <a:t>10</a:t>
                      </a:r>
                      <a:r>
                        <a:rPr kumimoji="0" lang="en-US" sz="1800" b="0" i="0" u="none" strike="noStrike" cap="none" normalizeH="0" baseline="30000" smtClean="0">
                          <a:ln>
                            <a:noFill/>
                          </a:ln>
                          <a:solidFill>
                            <a:schemeClr val="tx1"/>
                          </a:solidFill>
                          <a:effectLst/>
                          <a:latin typeface="Arial" pitchFamily="34" charset="0"/>
                          <a:sym typeface="Symbol" pitchFamily="18" charset="2"/>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300,000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rPr>
                        <a:t>300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556271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85800" y="304800"/>
            <a:ext cx="7772400" cy="609600"/>
          </a:xfrm>
        </p:spPr>
        <p:txBody>
          <a:bodyPr>
            <a:noAutofit/>
          </a:bodyPr>
          <a:lstStyle/>
          <a:p>
            <a:r>
              <a:rPr lang="en-US" sz="3600" b="1" dirty="0"/>
              <a:t>Was Turing Right?</a:t>
            </a:r>
          </a:p>
        </p:txBody>
      </p:sp>
      <p:sp>
        <p:nvSpPr>
          <p:cNvPr id="158723" name="Text Box 3"/>
          <p:cNvSpPr txBox="1">
            <a:spLocks noChangeArrowheads="1"/>
          </p:cNvSpPr>
          <p:nvPr/>
        </p:nvSpPr>
        <p:spPr bwMode="auto">
          <a:xfrm>
            <a:off x="533400" y="1066800"/>
            <a:ext cx="7162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latin typeface="Times New Roman" pitchFamily="18" charset="0"/>
              </a:rPr>
              <a:t>1990   Loebner Prize established. </a:t>
            </a:r>
          </a:p>
        </p:txBody>
      </p:sp>
      <p:pic>
        <p:nvPicPr>
          <p:cNvPr id="158724" name="Picture 4" descr="GoldPrizeHG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5052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58725" name="Picture 5" descr="GoldPrizeAM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81600" y="3581400"/>
            <a:ext cx="2781300" cy="2803525"/>
          </a:xfrm>
          <a:prstGeom prst="rect">
            <a:avLst/>
          </a:prstGeom>
          <a:noFill/>
          <a:extLst>
            <a:ext uri="{909E8E84-426E-40DD-AFC4-6F175D3DCCD1}">
              <a14:hiddenFill xmlns:a14="http://schemas.microsoft.com/office/drawing/2010/main">
                <a:solidFill>
                  <a:srgbClr val="FFFFFF"/>
                </a:solidFill>
              </a14:hiddenFill>
            </a:ext>
          </a:extLst>
        </p:spPr>
      </p:pic>
      <p:sp>
        <p:nvSpPr>
          <p:cNvPr id="158726" name="Text Box 6"/>
          <p:cNvSpPr txBox="1">
            <a:spLocks noChangeArrowheads="1"/>
          </p:cNvSpPr>
          <p:nvPr/>
        </p:nvSpPr>
        <p:spPr bwMode="auto">
          <a:xfrm>
            <a:off x="1524000" y="1676400"/>
            <a:ext cx="5791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a:latin typeface="Times New Roman" pitchFamily="18" charset="0"/>
              </a:rPr>
              <a:t>Grand Prize of $100,000 and a Gold Medal for the first computer whose responses are indistinguishable from a human. </a:t>
            </a:r>
          </a:p>
        </p:txBody>
      </p:sp>
    </p:spTree>
    <p:extLst>
      <p:ext uri="{BB962C8B-B14F-4D97-AF65-F5344CB8AC3E}">
        <p14:creationId xmlns:p14="http://schemas.microsoft.com/office/powerpoint/2010/main" val="791504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a:xfrm>
            <a:off x="457200" y="274638"/>
            <a:ext cx="8229600" cy="792162"/>
          </a:xfrm>
        </p:spPr>
        <p:txBody>
          <a:bodyPr>
            <a:normAutofit/>
          </a:bodyPr>
          <a:lstStyle/>
          <a:p>
            <a:r>
              <a:rPr lang="en-US" sz="3600" b="1" dirty="0"/>
              <a:t>Let’s Chat with Bots</a:t>
            </a:r>
          </a:p>
        </p:txBody>
      </p:sp>
      <p:sp>
        <p:nvSpPr>
          <p:cNvPr id="135171" name="Rectangle 3"/>
          <p:cNvSpPr>
            <a:spLocks noGrp="1" noChangeArrowheads="1"/>
          </p:cNvSpPr>
          <p:nvPr>
            <p:ph type="body" idx="1"/>
          </p:nvPr>
        </p:nvSpPr>
        <p:spPr/>
        <p:txBody>
          <a:bodyPr>
            <a:normAutofit/>
          </a:bodyPr>
          <a:lstStyle/>
          <a:p>
            <a:pPr>
              <a:buFontTx/>
              <a:buChar char="•"/>
            </a:pPr>
            <a:r>
              <a:rPr lang="en-US" sz="2400" dirty="0">
                <a:hlinkClick r:id="rId3"/>
              </a:rPr>
              <a:t>Eliza</a:t>
            </a:r>
            <a:r>
              <a:rPr lang="en-US" sz="2400" dirty="0"/>
              <a:t> (the original</a:t>
            </a:r>
            <a:r>
              <a:rPr lang="en-US" sz="2400" dirty="0" smtClean="0"/>
              <a:t>)</a:t>
            </a:r>
          </a:p>
          <a:p>
            <a:pPr>
              <a:buFontTx/>
              <a:buChar char="•"/>
            </a:pPr>
            <a:endParaRPr lang="en-US" sz="2400" dirty="0"/>
          </a:p>
          <a:p>
            <a:r>
              <a:rPr lang="en-US" sz="2400" dirty="0" smtClean="0">
                <a:hlinkClick r:id="rId4"/>
              </a:rPr>
              <a:t>Alice</a:t>
            </a:r>
            <a:endParaRPr lang="en-US" sz="2400" dirty="0"/>
          </a:p>
          <a:p>
            <a:endParaRPr lang="en-US" sz="2400" dirty="0"/>
          </a:p>
          <a:p>
            <a:r>
              <a:rPr lang="en-US" sz="2400" dirty="0">
                <a:hlinkClick r:id="rId5"/>
              </a:rPr>
              <a:t>Jabberwacky</a:t>
            </a:r>
            <a:endParaRPr lang="en-US" sz="2400" dirty="0"/>
          </a:p>
          <a:p>
            <a:endParaRPr lang="en-US" sz="2400" dirty="0"/>
          </a:p>
          <a:p>
            <a:r>
              <a:rPr lang="en-US" sz="2400" dirty="0" smtClean="0">
                <a:hlinkClick r:id="rId6"/>
              </a:rPr>
              <a:t>Elbot</a:t>
            </a:r>
            <a:endParaRPr lang="en-US" sz="2400" dirty="0" smtClean="0"/>
          </a:p>
          <a:p>
            <a:endParaRPr lang="en-US" sz="2400" dirty="0" smtClean="0"/>
          </a:p>
          <a:p>
            <a:pPr marL="342900" lvl="1" indent="-342900">
              <a:buFont typeface="Arial" pitchFamily="34" charset="0"/>
              <a:buChar char="•"/>
            </a:pPr>
            <a:r>
              <a:rPr lang="en-US" sz="2400" dirty="0">
                <a:hlinkClick r:id="rId7"/>
              </a:rPr>
              <a:t>Joan</a:t>
            </a:r>
            <a:endParaRPr lang="en-US" sz="2400" dirty="0"/>
          </a:p>
          <a:p>
            <a:endParaRPr lang="en-US" sz="2400" dirty="0"/>
          </a:p>
        </p:txBody>
      </p:sp>
    </p:spTree>
    <p:extLst>
      <p:ext uri="{BB962C8B-B14F-4D97-AF65-F5344CB8AC3E}">
        <p14:creationId xmlns:p14="http://schemas.microsoft.com/office/powerpoint/2010/main" val="17821946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274638"/>
            <a:ext cx="8229600" cy="715962"/>
          </a:xfrm>
        </p:spPr>
        <p:txBody>
          <a:bodyPr/>
          <a:lstStyle/>
          <a:p>
            <a:r>
              <a:rPr lang="en-US" altLang="en-US" sz="3200" b="1" dirty="0" smtClean="0">
                <a:cs typeface="Arial" charset="0"/>
              </a:rPr>
              <a:t>Watson</a:t>
            </a:r>
          </a:p>
        </p:txBody>
      </p:sp>
      <p:sp>
        <p:nvSpPr>
          <p:cNvPr id="35843" name="TextBox 2"/>
          <p:cNvSpPr txBox="1">
            <a:spLocks noChangeArrowheads="1"/>
          </p:cNvSpPr>
          <p:nvPr/>
        </p:nvSpPr>
        <p:spPr bwMode="auto">
          <a:xfrm>
            <a:off x="271463" y="6299200"/>
            <a:ext cx="8229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a:cs typeface="Arial" charset="0"/>
              </a:rPr>
              <a:t>How does Watson win? </a:t>
            </a:r>
            <a:r>
              <a:rPr lang="en-US" altLang="en-US">
                <a:cs typeface="Arial" charset="0"/>
                <a:hlinkClick r:id="rId3"/>
              </a:rPr>
              <a:t>http://www.youtube.com/watch?v=d_yXV22O6n4</a:t>
            </a:r>
            <a:r>
              <a:rPr lang="en-US" altLang="en-US">
                <a:cs typeface="Arial" charset="0"/>
              </a:rPr>
              <a:t>  </a:t>
            </a:r>
          </a:p>
        </p:txBody>
      </p:sp>
      <p:pic>
        <p:nvPicPr>
          <p:cNvPr id="3584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199" y="1447800"/>
            <a:ext cx="3667125" cy="244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1152525"/>
            <a:ext cx="3810000"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846" name="TextBox 1"/>
          <p:cNvSpPr txBox="1">
            <a:spLocks noChangeArrowheads="1"/>
          </p:cNvSpPr>
          <p:nvPr/>
        </p:nvSpPr>
        <p:spPr bwMode="auto">
          <a:xfrm>
            <a:off x="310115" y="4792663"/>
            <a:ext cx="83994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Watch a sample round: </a:t>
            </a:r>
            <a:r>
              <a:rPr lang="en-US" altLang="en-US" dirty="0">
                <a:hlinkClick r:id="rId6"/>
              </a:rPr>
              <a:t>http://www.youtube.com/watch?v=WFR3lOm_xhE</a:t>
            </a:r>
            <a:r>
              <a:rPr lang="en-US" altLang="en-US" dirty="0"/>
              <a:t> </a:t>
            </a:r>
          </a:p>
        </p:txBody>
      </p:sp>
      <p:sp>
        <p:nvSpPr>
          <p:cNvPr id="35847" name="TextBox 2"/>
          <p:cNvSpPr txBox="1">
            <a:spLocks noChangeArrowheads="1"/>
          </p:cNvSpPr>
          <p:nvPr/>
        </p:nvSpPr>
        <p:spPr bwMode="auto">
          <a:xfrm>
            <a:off x="310115" y="5160342"/>
            <a:ext cx="8162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From Day 1 of the real match: </a:t>
            </a:r>
            <a:r>
              <a:rPr lang="en-US" altLang="en-US" dirty="0">
                <a:hlinkClick r:id="rId7"/>
              </a:rPr>
              <a:t>http://www.youtube.com/watch?v=seNkjYyG3gI</a:t>
            </a:r>
            <a:r>
              <a:rPr lang="en-US" altLang="en-US" dirty="0"/>
              <a:t> </a:t>
            </a:r>
          </a:p>
        </p:txBody>
      </p:sp>
      <p:sp>
        <p:nvSpPr>
          <p:cNvPr id="35848" name="TextBox 3"/>
          <p:cNvSpPr txBox="1">
            <a:spLocks noChangeArrowheads="1"/>
          </p:cNvSpPr>
          <p:nvPr/>
        </p:nvSpPr>
        <p:spPr bwMode="auto">
          <a:xfrm>
            <a:off x="310115" y="4422776"/>
            <a:ext cx="83994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Introduction: </a:t>
            </a:r>
            <a:r>
              <a:rPr lang="en-US" altLang="en-US" dirty="0">
                <a:hlinkClick r:id="rId8"/>
              </a:rPr>
              <a:t>http://www.youtube.com/watch?v=FC3IryWr4c8</a:t>
            </a:r>
            <a:r>
              <a:rPr lang="en-US" altLang="en-US" dirty="0"/>
              <a:t>  </a:t>
            </a:r>
          </a:p>
        </p:txBody>
      </p:sp>
      <p:sp>
        <p:nvSpPr>
          <p:cNvPr id="35849" name="Rectangle 1"/>
          <p:cNvSpPr>
            <a:spLocks noChangeArrowheads="1"/>
          </p:cNvSpPr>
          <p:nvPr/>
        </p:nvSpPr>
        <p:spPr bwMode="auto">
          <a:xfrm>
            <a:off x="291341" y="4062688"/>
            <a:ext cx="8829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IBM’s site: </a:t>
            </a:r>
            <a:r>
              <a:rPr lang="en-US" altLang="en-US" dirty="0">
                <a:hlinkClick r:id="rId9"/>
              </a:rPr>
              <a:t>http://www-03.ibm.com/innovation/us/watson/what-is-watson/index.html</a:t>
            </a:r>
            <a:r>
              <a:rPr lang="en-US" altLang="en-US" dirty="0"/>
              <a:t> </a:t>
            </a:r>
          </a:p>
        </p:txBody>
      </p:sp>
      <p:sp>
        <p:nvSpPr>
          <p:cNvPr id="35850" name="TextBox 9"/>
          <p:cNvSpPr txBox="1">
            <a:spLocks noChangeArrowheads="1"/>
          </p:cNvSpPr>
          <p:nvPr/>
        </p:nvSpPr>
        <p:spPr bwMode="auto">
          <a:xfrm>
            <a:off x="271463" y="5526847"/>
            <a:ext cx="881221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dirty="0"/>
              <a:t>Bad Final Jeopardy: </a:t>
            </a:r>
            <a:r>
              <a:rPr lang="en-US" altLang="en-US" sz="1600" dirty="0">
                <a:hlinkClick r:id="rId10"/>
              </a:rPr>
              <a:t>http://www.youtube.com/watch?v=mwkoabTl3vM&amp;feature=relmfu</a:t>
            </a:r>
            <a:r>
              <a:rPr lang="en-US" altLang="en-US" sz="1600" dirty="0"/>
              <a:t> </a:t>
            </a:r>
          </a:p>
        </p:txBody>
      </p:sp>
      <p:sp>
        <p:nvSpPr>
          <p:cNvPr id="2" name="TextBox 1"/>
          <p:cNvSpPr txBox="1"/>
          <p:nvPr/>
        </p:nvSpPr>
        <p:spPr>
          <a:xfrm>
            <a:off x="838200" y="5896734"/>
            <a:ext cx="7162800" cy="369332"/>
          </a:xfrm>
          <a:prstGeom prst="rect">
            <a:avLst/>
          </a:prstGeom>
          <a:noFill/>
        </p:spPr>
        <p:txBody>
          <a:bodyPr wrap="square" rtlCol="0">
            <a:spAutoFit/>
          </a:bodyPr>
          <a:lstStyle/>
          <a:p>
            <a:r>
              <a:rPr lang="en-US" dirty="0" smtClean="0"/>
              <a:t>Explanation: </a:t>
            </a:r>
            <a:r>
              <a:rPr lang="en-US" dirty="0" smtClean="0">
                <a:hlinkClick r:id="rId11"/>
              </a:rPr>
              <a:t>http://thenumerati.net/?postID=726</a:t>
            </a:r>
            <a:r>
              <a:rPr lang="en-US" dirty="0" smtClean="0"/>
              <a:t> </a:t>
            </a:r>
            <a:endParaRPr lang="en-US" dirty="0"/>
          </a:p>
        </p:txBody>
      </p:sp>
    </p:spTree>
    <p:extLst>
      <p:ext uri="{BB962C8B-B14F-4D97-AF65-F5344CB8AC3E}">
        <p14:creationId xmlns:p14="http://schemas.microsoft.com/office/powerpoint/2010/main" val="32448625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457200" y="274638"/>
            <a:ext cx="8229600" cy="715962"/>
          </a:xfrm>
        </p:spPr>
        <p:txBody>
          <a:bodyPr/>
          <a:lstStyle/>
          <a:p>
            <a:r>
              <a:rPr lang="en-US" altLang="en-US" sz="3200" b="1" smtClean="0"/>
              <a:t>Dr. Watson</a:t>
            </a:r>
          </a:p>
        </p:txBody>
      </p:sp>
      <p:sp>
        <p:nvSpPr>
          <p:cNvPr id="18435" name="TextBox 2"/>
          <p:cNvSpPr txBox="1">
            <a:spLocks noChangeArrowheads="1"/>
          </p:cNvSpPr>
          <p:nvPr/>
        </p:nvSpPr>
        <p:spPr bwMode="auto">
          <a:xfrm>
            <a:off x="304800" y="5943600"/>
            <a:ext cx="8077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hlinkClick r:id="rId3"/>
              </a:rPr>
              <a:t>http://www.wired.com/wiredscience/2012/10/watson-for-medicine/</a:t>
            </a:r>
            <a:r>
              <a:rPr lang="en-US" altLang="en-US" sz="1800"/>
              <a:t> </a:t>
            </a:r>
          </a:p>
        </p:txBody>
      </p:sp>
      <p:sp>
        <p:nvSpPr>
          <p:cNvPr id="18436" name="Rectangle 3"/>
          <p:cNvSpPr>
            <a:spLocks noChangeArrowheads="1"/>
          </p:cNvSpPr>
          <p:nvPr/>
        </p:nvSpPr>
        <p:spPr bwMode="auto">
          <a:xfrm>
            <a:off x="1219200" y="1676400"/>
            <a:ext cx="50292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800" i="1"/>
              <a:t>A machine like that is like 500,000 of me sitting at Google and Pubmed.</a:t>
            </a:r>
          </a:p>
        </p:txBody>
      </p:sp>
    </p:spTree>
    <p:extLst>
      <p:ext uri="{BB962C8B-B14F-4D97-AF65-F5344CB8AC3E}">
        <p14:creationId xmlns:p14="http://schemas.microsoft.com/office/powerpoint/2010/main" val="12290373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457200" y="274638"/>
            <a:ext cx="8229600" cy="715962"/>
          </a:xfrm>
        </p:spPr>
        <p:txBody>
          <a:bodyPr/>
          <a:lstStyle/>
          <a:p>
            <a:r>
              <a:rPr lang="en-US" altLang="en-US" sz="3200" b="1" smtClean="0"/>
              <a:t>But We’re Still Ahead</a:t>
            </a:r>
          </a:p>
        </p:txBody>
      </p:sp>
      <p:pic>
        <p:nvPicPr>
          <p:cNvPr id="1536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1092200"/>
            <a:ext cx="5486400" cy="25415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3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9575" y="3810000"/>
            <a:ext cx="5559425" cy="26209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16496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715962"/>
          </a:xfrm>
        </p:spPr>
        <p:txBody>
          <a:bodyPr/>
          <a:lstStyle/>
          <a:p>
            <a:r>
              <a:rPr lang="en-US" altLang="en-US" sz="3200" b="1" smtClean="0"/>
              <a:t>But We’re Still Ahead</a:t>
            </a:r>
          </a:p>
        </p:txBody>
      </p:sp>
      <p:pic>
        <p:nvPicPr>
          <p:cNvPr id="163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143000"/>
            <a:ext cx="5638800" cy="25320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3829050"/>
            <a:ext cx="564515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89" name="TextBox 1"/>
          <p:cNvSpPr txBox="1">
            <a:spLocks noChangeArrowheads="1"/>
          </p:cNvSpPr>
          <p:nvPr/>
        </p:nvSpPr>
        <p:spPr bwMode="auto">
          <a:xfrm>
            <a:off x="381000" y="6486525"/>
            <a:ext cx="3657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hlinkClick r:id="rId5"/>
              </a:rPr>
              <a:t>http://areyouahuman.com/</a:t>
            </a:r>
            <a:r>
              <a:rPr lang="en-US" altLang="en-US" sz="1800"/>
              <a:t> </a:t>
            </a:r>
          </a:p>
        </p:txBody>
      </p:sp>
      <p:sp>
        <p:nvSpPr>
          <p:cNvPr id="16390" name="TextBox 1"/>
          <p:cNvSpPr txBox="1">
            <a:spLocks noChangeArrowheads="1"/>
          </p:cNvSpPr>
          <p:nvPr/>
        </p:nvSpPr>
        <p:spPr bwMode="auto">
          <a:xfrm>
            <a:off x="3581400" y="6486525"/>
            <a:ext cx="51816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000" dirty="0">
                <a:hlinkClick r:id="rId6"/>
              </a:rPr>
              <a:t>http://www.networkworld.com/community/blog/are-you-human-beats-bots-better-captcha</a:t>
            </a:r>
            <a:r>
              <a:rPr lang="en-US" altLang="en-US" sz="1000" dirty="0"/>
              <a:t> </a:t>
            </a:r>
          </a:p>
        </p:txBody>
      </p:sp>
    </p:spTree>
    <p:extLst>
      <p:ext uri="{BB962C8B-B14F-4D97-AF65-F5344CB8AC3E}">
        <p14:creationId xmlns:p14="http://schemas.microsoft.com/office/powerpoint/2010/main" val="38325399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639762"/>
          </a:xfrm>
        </p:spPr>
        <p:txBody>
          <a:bodyPr/>
          <a:lstStyle/>
          <a:p>
            <a:pPr eaLnBrk="1" hangingPunct="1"/>
            <a:r>
              <a:rPr lang="en-US" sz="3200" b="1" dirty="0" smtClean="0"/>
              <a:t>Are We Special?</a:t>
            </a:r>
          </a:p>
        </p:txBody>
      </p:sp>
      <p:pic>
        <p:nvPicPr>
          <p:cNvPr id="18436" name="Picture 4" descr="Aaronpaint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 y="1417264"/>
            <a:ext cx="28575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5" descr="Aaronpainting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9400" y="4419600"/>
            <a:ext cx="2857500" cy="225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1720" y="1752600"/>
            <a:ext cx="2324100" cy="3074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266121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274638"/>
            <a:ext cx="8229600" cy="639762"/>
          </a:xfrm>
        </p:spPr>
        <p:txBody>
          <a:bodyPr>
            <a:noAutofit/>
          </a:bodyPr>
          <a:lstStyle/>
          <a:p>
            <a:pPr eaLnBrk="1" hangingPunct="1"/>
            <a:r>
              <a:rPr lang="en-US" sz="3600" b="1" dirty="0" smtClean="0"/>
              <a:t>The Key Components</a:t>
            </a:r>
          </a:p>
        </p:txBody>
      </p:sp>
      <p:sp>
        <p:nvSpPr>
          <p:cNvPr id="7171" name="Rectangle 3"/>
          <p:cNvSpPr>
            <a:spLocks noGrp="1" noChangeArrowheads="1"/>
          </p:cNvSpPr>
          <p:nvPr>
            <p:ph type="body" idx="1"/>
          </p:nvPr>
        </p:nvSpPr>
        <p:spPr>
          <a:xfrm>
            <a:off x="914400" y="1066800"/>
            <a:ext cx="7772400" cy="4525963"/>
          </a:xfrm>
        </p:spPr>
        <p:txBody>
          <a:bodyPr>
            <a:normAutofit fontScale="92500" lnSpcReduction="10000"/>
          </a:bodyPr>
          <a:lstStyle/>
          <a:p>
            <a:pPr eaLnBrk="1" hangingPunct="1"/>
            <a:r>
              <a:rPr lang="en-US" sz="2600" dirty="0" smtClean="0"/>
              <a:t>Perception</a:t>
            </a:r>
          </a:p>
          <a:p>
            <a:pPr eaLnBrk="1" hangingPunct="1"/>
            <a:endParaRPr lang="en-US" sz="2600" dirty="0" smtClean="0"/>
          </a:p>
          <a:p>
            <a:pPr eaLnBrk="1" hangingPunct="1"/>
            <a:r>
              <a:rPr lang="en-US" sz="2600" dirty="0" smtClean="0"/>
              <a:t>Knowledge</a:t>
            </a:r>
          </a:p>
          <a:p>
            <a:pPr eaLnBrk="1" hangingPunct="1"/>
            <a:endParaRPr lang="en-US" sz="2600" dirty="0" smtClean="0"/>
          </a:p>
          <a:p>
            <a:pPr eaLnBrk="1" hangingPunct="1"/>
            <a:r>
              <a:rPr lang="en-US" sz="2600" dirty="0" smtClean="0"/>
              <a:t>Reasoning</a:t>
            </a:r>
          </a:p>
          <a:p>
            <a:pPr eaLnBrk="1" hangingPunct="1"/>
            <a:endParaRPr lang="en-US" sz="2600" dirty="0" smtClean="0"/>
          </a:p>
          <a:p>
            <a:pPr eaLnBrk="1" hangingPunct="1"/>
            <a:r>
              <a:rPr lang="en-US" sz="2600" dirty="0" smtClean="0"/>
              <a:t>Language</a:t>
            </a:r>
          </a:p>
          <a:p>
            <a:pPr eaLnBrk="1" hangingPunct="1"/>
            <a:endParaRPr lang="en-US" sz="2600" dirty="0" smtClean="0"/>
          </a:p>
          <a:p>
            <a:pPr eaLnBrk="1" hangingPunct="1"/>
            <a:r>
              <a:rPr lang="en-US" sz="2600" dirty="0" smtClean="0"/>
              <a:t>Moving around</a:t>
            </a:r>
          </a:p>
          <a:p>
            <a:pPr eaLnBrk="1" hangingPunct="1"/>
            <a:endParaRPr lang="en-US" sz="2600" dirty="0"/>
          </a:p>
          <a:p>
            <a:pPr eaLnBrk="1" hangingPunct="1"/>
            <a:r>
              <a:rPr lang="en-US" sz="2600" dirty="0" smtClean="0"/>
              <a:t>Learning</a:t>
            </a:r>
          </a:p>
        </p:txBody>
      </p:sp>
    </p:spTree>
    <p:extLst>
      <p:ext uri="{BB962C8B-B14F-4D97-AF65-F5344CB8AC3E}">
        <p14:creationId xmlns:p14="http://schemas.microsoft.com/office/powerpoint/2010/main" val="80344515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Image Perception</a:t>
            </a:r>
            <a:endParaRPr lang="en-US" sz="3600" b="1" dirty="0"/>
          </a:p>
        </p:txBody>
      </p:sp>
      <p:sp>
        <p:nvSpPr>
          <p:cNvPr id="4" name="TextBox 3"/>
          <p:cNvSpPr txBox="1"/>
          <p:nvPr/>
        </p:nvSpPr>
        <p:spPr>
          <a:xfrm>
            <a:off x="609600" y="1295400"/>
            <a:ext cx="8001000" cy="5355312"/>
          </a:xfrm>
          <a:prstGeom prst="rect">
            <a:avLst/>
          </a:prstGeom>
          <a:noFill/>
        </p:spPr>
        <p:txBody>
          <a:bodyPr wrap="square" rtlCol="0">
            <a:spAutoFit/>
          </a:bodyPr>
          <a:lstStyle/>
          <a:p>
            <a:r>
              <a:rPr lang="en-US" dirty="0" smtClean="0"/>
              <a:t>424d961d0300000000003e00000028000000b2030000a50600000100010000000000581d0300232e0000232e0000020000000000000000000000ffffff00e0a288208a38a388a08a00a2880080380288200a38a0082080380380a00a00a288038a380380000000a00a0080380280a00a00a008008a380280a00a00a0000000000000a00a00a0000000000000000000a0000380380380eb8e00e380e80e38e38abf8e00e38aab8e380380a80a38a388abfe3fffffc000e1c71c71c775c71c71c701c71c01c074071c700775e01c71c0740700700701c71c01c7740700000001e01c01c0740700700701e01c01c7740700700701e0000000000000700701e0000000000000000001e00001c074070071c701c700700775c71c7fc701c71c71c7740700700775c71c71ff7fffffc000e08208208220820820820082080080200208200220a008208020020020020082080082200200000000a0080080200200200200a0080082200200200200a0000000000000200200a0000000000000000000a0000080200200208200020020022002082a020082082082200200200220820820aa2aaaabc000e1111011101111101111011110010010011010111110101100100100101101111401111001000000015010010010010010110110100111100100101101100000000000001011011000000000000000000110000100100100110000010010101001101500010110110010010010101001101110151511c000e000000000000000000000000000000000000000000000000000000000000000000000000000000000000000000000000000000000000000000000000000000000000000000000000000000000000000000000000000000000000000000000000000000000000</a:t>
            </a:r>
            <a:endParaRPr lang="en-US" dirty="0"/>
          </a:p>
        </p:txBody>
      </p:sp>
    </p:spTree>
    <p:extLst>
      <p:ext uri="{BB962C8B-B14F-4D97-AF65-F5344CB8AC3E}">
        <p14:creationId xmlns:p14="http://schemas.microsoft.com/office/powerpoint/2010/main" val="848955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smtClean="0"/>
              <a:t>Where Are We Headed?</a:t>
            </a:r>
            <a:endParaRPr lang="en-US" sz="3200" b="1" dirty="0"/>
          </a:p>
        </p:txBody>
      </p:sp>
      <p:sp>
        <p:nvSpPr>
          <p:cNvPr id="3" name="Content Placeholder 2"/>
          <p:cNvSpPr>
            <a:spLocks noGrp="1"/>
          </p:cNvSpPr>
          <p:nvPr>
            <p:ph idx="1"/>
          </p:nvPr>
        </p:nvSpPr>
        <p:spPr>
          <a:xfrm>
            <a:off x="1219200" y="2286000"/>
            <a:ext cx="7467600" cy="3154363"/>
          </a:xfrm>
        </p:spPr>
        <p:txBody>
          <a:bodyPr>
            <a:normAutofit/>
          </a:bodyPr>
          <a:lstStyle/>
          <a:p>
            <a:r>
              <a:rPr lang="en-US" sz="2800" dirty="0" smtClean="0"/>
              <a:t>Risk vs. reward</a:t>
            </a:r>
          </a:p>
          <a:p>
            <a:endParaRPr lang="en-US" sz="2800" dirty="0"/>
          </a:p>
          <a:p>
            <a:r>
              <a:rPr lang="en-US" sz="2800" dirty="0" smtClean="0"/>
              <a:t>AI, ourselves, and our jobs</a:t>
            </a:r>
            <a:endParaRPr lang="en-US" sz="2800" dirty="0"/>
          </a:p>
        </p:txBody>
      </p:sp>
      <p:sp>
        <p:nvSpPr>
          <p:cNvPr id="4" name="TextBox 3"/>
          <p:cNvSpPr txBox="1"/>
          <p:nvPr/>
        </p:nvSpPr>
        <p:spPr>
          <a:xfrm>
            <a:off x="457200" y="1219200"/>
            <a:ext cx="8229600" cy="523220"/>
          </a:xfrm>
          <a:prstGeom prst="rect">
            <a:avLst/>
          </a:prstGeom>
          <a:noFill/>
        </p:spPr>
        <p:txBody>
          <a:bodyPr wrap="square" rtlCol="0">
            <a:spAutoFit/>
          </a:bodyPr>
          <a:lstStyle/>
          <a:p>
            <a:r>
              <a:rPr lang="en-US" sz="2800" dirty="0" smtClean="0"/>
              <a:t>Many issues we could consider. Two important ones:</a:t>
            </a:r>
            <a:endParaRPr lang="en-US" sz="2800" dirty="0"/>
          </a:p>
        </p:txBody>
      </p:sp>
    </p:spTree>
    <p:extLst>
      <p:ext uri="{BB962C8B-B14F-4D97-AF65-F5344CB8AC3E}">
        <p14:creationId xmlns:p14="http://schemas.microsoft.com/office/powerpoint/2010/main" val="206782262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600" b="1" dirty="0" smtClean="0"/>
              <a:t>Image Perception</a:t>
            </a:r>
            <a:endParaRPr lang="en-US" sz="3600" b="1"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49600" y="1045478"/>
            <a:ext cx="3022600" cy="5495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18217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A Very Quick Introduction to Robotics</a:t>
            </a:r>
            <a:endParaRPr lang="en-US" sz="3200" b="1" dirty="0"/>
          </a:p>
        </p:txBody>
      </p:sp>
      <p:sp>
        <p:nvSpPr>
          <p:cNvPr id="4" name="TextBox 3"/>
          <p:cNvSpPr txBox="1"/>
          <p:nvPr/>
        </p:nvSpPr>
        <p:spPr>
          <a:xfrm>
            <a:off x="609600" y="5791200"/>
            <a:ext cx="7391400" cy="369332"/>
          </a:xfrm>
          <a:prstGeom prst="rect">
            <a:avLst/>
          </a:prstGeom>
          <a:noFill/>
        </p:spPr>
        <p:txBody>
          <a:bodyPr wrap="square" rtlCol="0">
            <a:spAutoFit/>
          </a:bodyPr>
          <a:lstStyle/>
          <a:p>
            <a:r>
              <a:rPr lang="en-US" dirty="0" smtClean="0">
                <a:hlinkClick r:id="rId3"/>
              </a:rPr>
              <a:t>http://www.youtube.com/watch?v=mbHy7TZ06_s</a:t>
            </a:r>
            <a:r>
              <a:rPr lang="en-US" dirty="0" smtClean="0"/>
              <a:t>  </a:t>
            </a:r>
            <a:endParaRPr lang="en-US" dirty="0"/>
          </a:p>
        </p:txBody>
      </p:sp>
      <p:pic>
        <p:nvPicPr>
          <p:cNvPr id="1597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6703" y="1295400"/>
            <a:ext cx="4091548" cy="383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935701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74638"/>
            <a:ext cx="8229600" cy="711200"/>
          </a:xfrm>
        </p:spPr>
        <p:txBody>
          <a:bodyPr>
            <a:normAutofit/>
          </a:bodyPr>
          <a:lstStyle/>
          <a:p>
            <a:r>
              <a:rPr lang="en-US" sz="3600" b="1" dirty="0" smtClean="0"/>
              <a:t>Robots</a:t>
            </a:r>
            <a:endParaRPr lang="en-US" sz="3600" b="1" dirty="0"/>
          </a:p>
        </p:txBody>
      </p:sp>
      <p:pic>
        <p:nvPicPr>
          <p:cNvPr id="88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4738" y="1943100"/>
            <a:ext cx="4191000" cy="3895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69" name="Rectangle 5"/>
          <p:cNvSpPr>
            <a:spLocks noChangeArrowheads="1"/>
          </p:cNvSpPr>
          <p:nvPr/>
        </p:nvSpPr>
        <p:spPr bwMode="auto">
          <a:xfrm>
            <a:off x="1025525" y="6199188"/>
            <a:ext cx="5176838"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atin typeface="Times New Roman" pitchFamily="18" charset="0"/>
                <a:hlinkClick r:id="rId4"/>
              </a:rPr>
              <a:t>http://www.bdi.com/content/sec.php?section=BigDog</a:t>
            </a:r>
            <a:r>
              <a:rPr lang="en-US">
                <a:latin typeface="Times New Roman" pitchFamily="18" charset="0"/>
              </a:rPr>
              <a:t> </a:t>
            </a:r>
          </a:p>
        </p:txBody>
      </p:sp>
    </p:spTree>
    <p:extLst>
      <p:ext uri="{BB962C8B-B14F-4D97-AF65-F5344CB8AC3E}">
        <p14:creationId xmlns:p14="http://schemas.microsoft.com/office/powerpoint/2010/main" val="25997522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274638"/>
            <a:ext cx="8229600" cy="711200"/>
          </a:xfrm>
        </p:spPr>
        <p:txBody>
          <a:bodyPr>
            <a:normAutofit/>
          </a:bodyPr>
          <a:lstStyle/>
          <a:p>
            <a:r>
              <a:rPr lang="en-US" sz="3600" b="1" dirty="0" smtClean="0"/>
              <a:t>Robots</a:t>
            </a:r>
            <a:endParaRPr lang="en-US" sz="3600" b="1" dirty="0"/>
          </a:p>
        </p:txBody>
      </p:sp>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8300" y="1792288"/>
            <a:ext cx="3449638" cy="4605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3" name="Text Box 5"/>
          <p:cNvSpPr txBox="1">
            <a:spLocks noChangeArrowheads="1"/>
          </p:cNvSpPr>
          <p:nvPr/>
        </p:nvSpPr>
        <p:spPr bwMode="auto">
          <a:xfrm>
            <a:off x="879475" y="6397625"/>
            <a:ext cx="79248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hlinkClick r:id="rId4"/>
              </a:rPr>
              <a:t>http://pc.watch.impress.co.jp/docs/2003/1218/sony_06.wmv</a:t>
            </a:r>
            <a:r>
              <a:rPr lang="en-US"/>
              <a:t> </a:t>
            </a:r>
          </a:p>
        </p:txBody>
      </p:sp>
    </p:spTree>
    <p:extLst>
      <p:ext uri="{BB962C8B-B14F-4D97-AF65-F5344CB8AC3E}">
        <p14:creationId xmlns:p14="http://schemas.microsoft.com/office/powerpoint/2010/main" val="10945087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274638"/>
            <a:ext cx="8229600" cy="792162"/>
          </a:xfrm>
        </p:spPr>
        <p:txBody>
          <a:bodyPr/>
          <a:lstStyle/>
          <a:p>
            <a:r>
              <a:rPr lang="en-US" altLang="en-US" sz="3200" b="1" dirty="0" smtClean="0"/>
              <a:t>Robots</a:t>
            </a:r>
          </a:p>
        </p:txBody>
      </p:sp>
      <p:pic>
        <p:nvPicPr>
          <p:cNvPr id="593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66800"/>
            <a:ext cx="608806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6" name="TextBox 2"/>
          <p:cNvSpPr txBox="1">
            <a:spLocks noChangeArrowheads="1"/>
          </p:cNvSpPr>
          <p:nvPr/>
        </p:nvSpPr>
        <p:spPr bwMode="auto">
          <a:xfrm>
            <a:off x="533400" y="54864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t>RoboCup IranOpen Standard Platform League 2011</a:t>
            </a:r>
          </a:p>
        </p:txBody>
      </p:sp>
      <p:sp>
        <p:nvSpPr>
          <p:cNvPr id="59397" name="TextBox 1"/>
          <p:cNvSpPr txBox="1">
            <a:spLocks noChangeArrowheads="1"/>
          </p:cNvSpPr>
          <p:nvPr/>
        </p:nvSpPr>
        <p:spPr bwMode="auto">
          <a:xfrm>
            <a:off x="609600" y="6096000"/>
            <a:ext cx="7543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dirty="0"/>
              <a:t>2013 video: </a:t>
            </a:r>
            <a:r>
              <a:rPr lang="en-US" altLang="en-US" sz="1800" dirty="0">
                <a:hlinkClick r:id="rId4"/>
              </a:rPr>
              <a:t>http://www.cs.utexas.edu/~AustinVilla/?p=nao</a:t>
            </a:r>
            <a:r>
              <a:rPr lang="en-US" altLang="en-US" sz="1800" dirty="0"/>
              <a:t> </a:t>
            </a:r>
          </a:p>
        </p:txBody>
      </p:sp>
    </p:spTree>
    <p:extLst>
      <p:ext uri="{BB962C8B-B14F-4D97-AF65-F5344CB8AC3E}">
        <p14:creationId xmlns:p14="http://schemas.microsoft.com/office/powerpoint/2010/main" val="2978477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3352800" cy="792162"/>
          </a:xfrm>
        </p:spPr>
        <p:txBody>
          <a:bodyPr/>
          <a:lstStyle/>
          <a:p>
            <a:pPr eaLnBrk="1" hangingPunct="1"/>
            <a:r>
              <a:rPr lang="en-US" altLang="en-US" sz="3200" b="1" smtClean="0"/>
              <a:t>REEM-A</a:t>
            </a:r>
          </a:p>
        </p:txBody>
      </p:sp>
      <p:sp>
        <p:nvSpPr>
          <p:cNvPr id="61443" name="Text Box 3"/>
          <p:cNvSpPr txBox="1">
            <a:spLocks noChangeArrowheads="1"/>
          </p:cNvSpPr>
          <p:nvPr/>
        </p:nvSpPr>
        <p:spPr bwMode="auto">
          <a:xfrm>
            <a:off x="381000" y="6019800"/>
            <a:ext cx="75438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hlinkClick r:id="rId2"/>
              </a:rPr>
              <a:t>http://www.technovelgy.com/ct/Science-Fiction-News.asp?NewsNum=1212</a:t>
            </a:r>
            <a:r>
              <a:rPr lang="en-US" altLang="en-US" sz="1800"/>
              <a:t> </a:t>
            </a:r>
          </a:p>
        </p:txBody>
      </p:sp>
      <p:pic>
        <p:nvPicPr>
          <p:cNvPr id="614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381000"/>
            <a:ext cx="3810000" cy="547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54087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457200" y="274638"/>
            <a:ext cx="8229600" cy="715962"/>
          </a:xfrm>
        </p:spPr>
        <p:txBody>
          <a:bodyPr/>
          <a:lstStyle/>
          <a:p>
            <a:r>
              <a:rPr lang="en-US" altLang="en-US" sz="3200" b="1" dirty="0" smtClean="0"/>
              <a:t>A Tricky Task</a:t>
            </a:r>
          </a:p>
        </p:txBody>
      </p:sp>
      <p:pic>
        <p:nvPicPr>
          <p:cNvPr id="3789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8288" y="1738313"/>
            <a:ext cx="6067425" cy="338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2" name="TextBox 2"/>
          <p:cNvSpPr txBox="1">
            <a:spLocks noChangeArrowheads="1"/>
          </p:cNvSpPr>
          <p:nvPr/>
        </p:nvSpPr>
        <p:spPr bwMode="auto">
          <a:xfrm>
            <a:off x="1066800" y="5867400"/>
            <a:ext cx="6538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hlinkClick r:id="rId4"/>
              </a:rPr>
              <a:t>https://www.youtube.com/watch?v=kcQro2KwBCk</a:t>
            </a:r>
            <a:r>
              <a:rPr lang="en-US" altLang="en-US" sz="1800"/>
              <a:t> </a:t>
            </a:r>
          </a:p>
        </p:txBody>
      </p:sp>
    </p:spTree>
    <p:extLst>
      <p:ext uri="{BB962C8B-B14F-4D97-AF65-F5344CB8AC3E}">
        <p14:creationId xmlns:p14="http://schemas.microsoft.com/office/powerpoint/2010/main" val="26665116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457200" y="274638"/>
            <a:ext cx="4191000" cy="1143000"/>
          </a:xfrm>
        </p:spPr>
        <p:txBody>
          <a:bodyPr/>
          <a:lstStyle/>
          <a:p>
            <a:pPr eaLnBrk="1" hangingPunct="1"/>
            <a:r>
              <a:rPr lang="en-US" altLang="en-US" sz="3200" b="1" smtClean="0"/>
              <a:t>Einstein</a:t>
            </a:r>
          </a:p>
        </p:txBody>
      </p:sp>
      <p:sp>
        <p:nvSpPr>
          <p:cNvPr id="69635" name="Text Box 3"/>
          <p:cNvSpPr txBox="1">
            <a:spLocks noChangeArrowheads="1"/>
          </p:cNvSpPr>
          <p:nvPr/>
        </p:nvSpPr>
        <p:spPr bwMode="auto">
          <a:xfrm>
            <a:off x="533400" y="6096000"/>
            <a:ext cx="57150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hlinkClick r:id="rId4"/>
              </a:rPr>
              <a:t>http://www.calit2.net/newsroom/release.php?id=1469</a:t>
            </a:r>
            <a:r>
              <a:rPr lang="en-US" altLang="en-US" sz="1800"/>
              <a:t> </a:t>
            </a:r>
          </a:p>
        </p:txBody>
      </p:sp>
      <p:graphicFrame>
        <p:nvGraphicFramePr>
          <p:cNvPr id="69636" name="Object 4"/>
          <p:cNvGraphicFramePr>
            <a:graphicFrameLocks noGrp="1" noChangeAspect="1"/>
          </p:cNvGraphicFramePr>
          <p:nvPr>
            <p:ph idx="1"/>
          </p:nvPr>
        </p:nvGraphicFramePr>
        <p:xfrm>
          <a:off x="5181600" y="1066800"/>
          <a:ext cx="3236913" cy="4495800"/>
        </p:xfrm>
        <a:graphic>
          <a:graphicData uri="http://schemas.openxmlformats.org/presentationml/2006/ole">
            <mc:AlternateContent xmlns:mc="http://schemas.openxmlformats.org/markup-compatibility/2006">
              <mc:Choice xmlns:v="urn:schemas-microsoft-com:vml" Requires="v">
                <p:oleObj spid="_x0000_s2059" name="CorelPhotoPaint.Image.10" r:id="rId5" imgW="2228571" imgH="3095238" progId="CorelPhotoPaint.Image.10">
                  <p:embed/>
                </p:oleObj>
              </mc:Choice>
              <mc:Fallback>
                <p:oleObj name="CorelPhotoPaint.Image.10" r:id="rId5" imgW="2228571" imgH="3095238" progId="CorelPhotoPaint.Image.10">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81600" y="1066800"/>
                        <a:ext cx="3236913"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382986212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274638"/>
            <a:ext cx="8229600" cy="639762"/>
          </a:xfrm>
        </p:spPr>
        <p:txBody>
          <a:bodyPr/>
          <a:lstStyle/>
          <a:p>
            <a:pPr eaLnBrk="1" hangingPunct="1"/>
            <a:r>
              <a:rPr lang="en-US" altLang="en-US" sz="3200" b="1" smtClean="0"/>
              <a:t>The Uncanny Valley</a:t>
            </a:r>
          </a:p>
        </p:txBody>
      </p:sp>
      <p:sp>
        <p:nvSpPr>
          <p:cNvPr id="76803" name="Text Box 4"/>
          <p:cNvSpPr txBox="1">
            <a:spLocks noChangeArrowheads="1"/>
          </p:cNvSpPr>
          <p:nvPr/>
        </p:nvSpPr>
        <p:spPr bwMode="auto">
          <a:xfrm>
            <a:off x="609600" y="5257800"/>
            <a:ext cx="78486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Ernst Jentsch's 1906 essay, "On the Psychology of the Uncanny." Jentsch's conception was famously elaborated on </a:t>
            </a:r>
            <a:r>
              <a:rPr lang="en-US" altLang="en-US" sz="1800">
                <a:hlinkClick r:id="rId3"/>
              </a:rPr>
              <a:t>by Sigmund Freud</a:t>
            </a:r>
            <a:r>
              <a:rPr lang="en-US" altLang="en-US" sz="1800"/>
              <a:t> in his 1919 essay "The Uncanny" ("</a:t>
            </a:r>
            <a:r>
              <a:rPr lang="en-US" altLang="en-US" sz="1800">
                <a:hlinkClick r:id="rId4"/>
              </a:rPr>
              <a:t>Das Unheimliche</a:t>
            </a:r>
            <a:r>
              <a:rPr lang="en-US" altLang="en-US" sz="1800"/>
              <a:t>"). </a:t>
            </a:r>
          </a:p>
        </p:txBody>
      </p:sp>
      <p:sp>
        <p:nvSpPr>
          <p:cNvPr id="76804" name="Text Box 5"/>
          <p:cNvSpPr txBox="1">
            <a:spLocks noChangeArrowheads="1"/>
          </p:cNvSpPr>
          <p:nvPr/>
        </p:nvSpPr>
        <p:spPr bwMode="auto">
          <a:xfrm>
            <a:off x="685800" y="1447800"/>
            <a:ext cx="762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2400"/>
              <a:t>Are we spooked by “almost us”?</a:t>
            </a:r>
          </a:p>
        </p:txBody>
      </p:sp>
      <p:pic>
        <p:nvPicPr>
          <p:cNvPr id="76805"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143000"/>
            <a:ext cx="2470150"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37620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274638"/>
            <a:ext cx="8229600" cy="639762"/>
          </a:xfrm>
        </p:spPr>
        <p:txBody>
          <a:bodyPr/>
          <a:lstStyle/>
          <a:p>
            <a:pPr eaLnBrk="1" hangingPunct="1"/>
            <a:r>
              <a:rPr lang="en-US" altLang="en-US" sz="3200" b="1" smtClean="0"/>
              <a:t>The Uncanny Valley</a:t>
            </a:r>
          </a:p>
        </p:txBody>
      </p:sp>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143000"/>
            <a:ext cx="4610100" cy="3595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7828" name="Text Box 4"/>
          <p:cNvSpPr txBox="1">
            <a:spLocks noChangeArrowheads="1"/>
          </p:cNvSpPr>
          <p:nvPr/>
        </p:nvSpPr>
        <p:spPr bwMode="auto">
          <a:xfrm>
            <a:off x="685800" y="5257800"/>
            <a:ext cx="8153400"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t>Masahiro Mori, 1970, "Bukimi No Tani" (不気味の谷 </a:t>
            </a:r>
            <a:r>
              <a:rPr lang="en-US" altLang="en-US" sz="1800" i="1"/>
              <a:t>The </a:t>
            </a:r>
            <a:r>
              <a:rPr lang="en-US" altLang="en-US" sz="1800" i="1">
                <a:hlinkClick r:id="rId4" tooltip="Uncanny &#10;valley"/>
              </a:rPr>
              <a:t>Uncanny Valley</a:t>
            </a:r>
            <a:r>
              <a:rPr lang="en-US" altLang="en-US" sz="1800"/>
              <a:t>)  </a:t>
            </a:r>
          </a:p>
          <a:p>
            <a:pPr eaLnBrk="1" hangingPunct="1">
              <a:spcBef>
                <a:spcPct val="50000"/>
              </a:spcBef>
              <a:buFontTx/>
              <a:buNone/>
            </a:pPr>
            <a:r>
              <a:rPr lang="en-US" altLang="en-US" sz="1800"/>
              <a:t>“Why CGI Humans are Creepy” </a:t>
            </a:r>
            <a:r>
              <a:rPr lang="en-US" altLang="en-US" sz="1800">
                <a:hlinkClick r:id="rId5"/>
              </a:rPr>
              <a:t>http://www.lifeslittlemysteries.com/1847-uncanny-valley-androids-computer-animation.html</a:t>
            </a:r>
            <a:r>
              <a:rPr lang="en-US" altLang="en-US" sz="1800"/>
              <a:t> </a:t>
            </a:r>
          </a:p>
        </p:txBody>
      </p:sp>
      <p:sp>
        <p:nvSpPr>
          <p:cNvPr id="77829" name="TextBox 1"/>
          <p:cNvSpPr txBox="1">
            <a:spLocks noChangeArrowheads="1"/>
          </p:cNvSpPr>
          <p:nvPr/>
        </p:nvSpPr>
        <p:spPr bwMode="auto">
          <a:xfrm>
            <a:off x="685800" y="4759325"/>
            <a:ext cx="7315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600"/>
              <a:t>Video:   </a:t>
            </a:r>
            <a:r>
              <a:rPr lang="en-US" altLang="en-US" sz="1600">
                <a:hlinkClick r:id="rId6"/>
              </a:rPr>
              <a:t>http://www.youtube.com/watch?v=CNdAIPoh8a4</a:t>
            </a:r>
            <a:r>
              <a:rPr lang="en-US" altLang="en-US" sz="1600"/>
              <a:t> </a:t>
            </a:r>
          </a:p>
        </p:txBody>
      </p:sp>
    </p:spTree>
    <p:extLst>
      <p:ext uri="{BB962C8B-B14F-4D97-AF65-F5344CB8AC3E}">
        <p14:creationId xmlns:p14="http://schemas.microsoft.com/office/powerpoint/2010/main" val="36835236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274638"/>
            <a:ext cx="9144000" cy="639762"/>
          </a:xfrm>
        </p:spPr>
        <p:txBody>
          <a:bodyPr/>
          <a:lstStyle/>
          <a:p>
            <a:pPr eaLnBrk="1" hangingPunct="1"/>
            <a:r>
              <a:rPr lang="en-US" sz="3200" b="1" dirty="0" smtClean="0"/>
              <a:t>Risk vs. Reward: Electronic Voting</a:t>
            </a:r>
          </a:p>
        </p:txBody>
      </p:sp>
      <p:pic>
        <p:nvPicPr>
          <p:cNvPr id="1536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295400"/>
            <a:ext cx="5334000" cy="401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2198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685800" y="152400"/>
            <a:ext cx="7772400" cy="609600"/>
          </a:xfrm>
        </p:spPr>
        <p:txBody>
          <a:bodyPr/>
          <a:lstStyle/>
          <a:p>
            <a:pPr eaLnBrk="1" hangingPunct="1"/>
            <a:r>
              <a:rPr lang="en-US" altLang="en-US" sz="3200" b="1" smtClean="0"/>
              <a:t>Sandstorm</a:t>
            </a:r>
          </a:p>
        </p:txBody>
      </p:sp>
      <p:pic>
        <p:nvPicPr>
          <p:cNvPr id="94211" name="Picture 3" descr="SandstormCMUrob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685800"/>
            <a:ext cx="6356350" cy="402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2" name="Text Box 4"/>
          <p:cNvSpPr txBox="1">
            <a:spLocks noChangeArrowheads="1"/>
          </p:cNvSpPr>
          <p:nvPr/>
        </p:nvSpPr>
        <p:spPr bwMode="auto">
          <a:xfrm>
            <a:off x="457200" y="5029200"/>
            <a:ext cx="8305800"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2400">
                <a:latin typeface="Times New Roman" pitchFamily="18" charset="0"/>
              </a:rPr>
              <a:t>March 13, 2004 - A DARPA Grand Challenge: an unmanned offroad race, 142 miles from Barstow to Las Vegas. </a:t>
            </a:r>
          </a:p>
          <a:p>
            <a:pPr eaLnBrk="1" hangingPunct="1">
              <a:spcBef>
                <a:spcPct val="50000"/>
              </a:spcBef>
              <a:buFontTx/>
              <a:buNone/>
            </a:pPr>
            <a:r>
              <a:rPr lang="en-US" altLang="en-US" sz="2400">
                <a:latin typeface="Times New Roman" pitchFamily="18" charset="0"/>
                <a:hlinkClick r:id="rId4"/>
              </a:rPr>
              <a:t>http://www.redteamracing.org/</a:t>
            </a:r>
            <a:r>
              <a:rPr lang="en-US" altLang="en-US" sz="2400">
                <a:latin typeface="Times New Roman" pitchFamily="18" charset="0"/>
              </a:rPr>
              <a:t>  </a:t>
            </a:r>
          </a:p>
        </p:txBody>
      </p:sp>
    </p:spTree>
    <p:extLst>
      <p:ext uri="{BB962C8B-B14F-4D97-AF65-F5344CB8AC3E}">
        <p14:creationId xmlns:p14="http://schemas.microsoft.com/office/powerpoint/2010/main" val="29084674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685800" y="152400"/>
            <a:ext cx="7772400" cy="685800"/>
          </a:xfrm>
        </p:spPr>
        <p:txBody>
          <a:bodyPr/>
          <a:lstStyle/>
          <a:p>
            <a:pPr eaLnBrk="1" hangingPunct="1"/>
            <a:r>
              <a:rPr lang="en-US" altLang="en-US" sz="3600" b="1" smtClean="0"/>
              <a:t>The 2005 Course</a:t>
            </a:r>
          </a:p>
        </p:txBody>
      </p:sp>
      <p:pic>
        <p:nvPicPr>
          <p:cNvPr id="952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19200"/>
            <a:ext cx="8201025" cy="5430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98353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685800" y="228600"/>
            <a:ext cx="7772400" cy="609600"/>
          </a:xfrm>
        </p:spPr>
        <p:txBody>
          <a:bodyPr/>
          <a:lstStyle/>
          <a:p>
            <a:pPr eaLnBrk="1" hangingPunct="1"/>
            <a:r>
              <a:rPr lang="en-US" altLang="en-US" sz="3200" b="1" smtClean="0"/>
              <a:t>Stanley – the Winner</a:t>
            </a:r>
          </a:p>
        </p:txBody>
      </p:sp>
      <p:pic>
        <p:nvPicPr>
          <p:cNvPr id="96259" name="Picture 3"/>
          <p:cNvPicPr>
            <a:picLocks noChangeAspect="1" noChangeArrowheads="1"/>
          </p:cNvPicPr>
          <p:nvPr/>
        </p:nvPicPr>
        <p:blipFill>
          <a:blip r:embed="rId2">
            <a:lum bright="-6000"/>
            <a:extLst>
              <a:ext uri="{28A0092B-C50C-407E-A947-70E740481C1C}">
                <a14:useLocalDpi xmlns:a14="http://schemas.microsoft.com/office/drawing/2010/main" val="0"/>
              </a:ext>
            </a:extLst>
          </a:blip>
          <a:srcRect/>
          <a:stretch>
            <a:fillRect/>
          </a:stretch>
        </p:blipFill>
        <p:spPr bwMode="auto">
          <a:xfrm>
            <a:off x="1143000" y="1371600"/>
            <a:ext cx="6781800" cy="450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6260" name="Text Box 4"/>
          <p:cNvSpPr txBox="1">
            <a:spLocks noChangeArrowheads="1"/>
          </p:cNvSpPr>
          <p:nvPr/>
        </p:nvSpPr>
        <p:spPr bwMode="auto">
          <a:xfrm>
            <a:off x="304800" y="60960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2400">
                <a:latin typeface="Times New Roman" pitchFamily="18" charset="0"/>
              </a:rPr>
              <a:t>Completed the course in 6 hours, 53 minutes.</a:t>
            </a:r>
          </a:p>
        </p:txBody>
      </p:sp>
    </p:spTree>
    <p:extLst>
      <p:ext uri="{BB962C8B-B14F-4D97-AF65-F5344CB8AC3E}">
        <p14:creationId xmlns:p14="http://schemas.microsoft.com/office/powerpoint/2010/main" val="30195147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457200" y="274638"/>
            <a:ext cx="8229600" cy="685800"/>
          </a:xfrm>
        </p:spPr>
        <p:txBody>
          <a:bodyPr/>
          <a:lstStyle/>
          <a:p>
            <a:pPr eaLnBrk="1" hangingPunct="1"/>
            <a:r>
              <a:rPr lang="en-US" altLang="en-US" sz="3200" b="1" smtClean="0"/>
              <a:t>The 2007 Urban Grand Challenge</a:t>
            </a:r>
          </a:p>
        </p:txBody>
      </p:sp>
      <p:sp>
        <p:nvSpPr>
          <p:cNvPr id="97283" name="Text Box 3"/>
          <p:cNvSpPr txBox="1">
            <a:spLocks noChangeArrowheads="1"/>
          </p:cNvSpPr>
          <p:nvPr/>
        </p:nvSpPr>
        <p:spPr bwMode="auto">
          <a:xfrm>
            <a:off x="457200" y="1981200"/>
            <a:ext cx="8305800"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t>Autonomous ground vehicles must safely complete a 60-mile urban area course in fewer than six hours. First prize is $2 million, second prize is $500,000 and third prize is $250,000. To succeed, vehicles must autonomously obey traffic laws while merging into moving traffic, navigating traffic circles, negotiating busy intersections and avoiding obstacles.</a:t>
            </a:r>
          </a:p>
        </p:txBody>
      </p:sp>
    </p:spTree>
    <p:extLst>
      <p:ext uri="{BB962C8B-B14F-4D97-AF65-F5344CB8AC3E}">
        <p14:creationId xmlns:p14="http://schemas.microsoft.com/office/powerpoint/2010/main" val="345910289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altLang="en-US" sz="3200" b="1" smtClean="0"/>
              <a:t>The 2007 Urban Grand Challenge</a:t>
            </a:r>
          </a:p>
        </p:txBody>
      </p:sp>
      <p:pic>
        <p:nvPicPr>
          <p:cNvPr id="983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066800"/>
            <a:ext cx="7848600" cy="52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990817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274638"/>
            <a:ext cx="8229600" cy="792162"/>
          </a:xfrm>
        </p:spPr>
        <p:txBody>
          <a:bodyPr/>
          <a:lstStyle/>
          <a:p>
            <a:pPr eaLnBrk="1" hangingPunct="1"/>
            <a:r>
              <a:rPr lang="en-US" altLang="en-US" sz="3200" b="1" smtClean="0"/>
              <a:t>Some Videos</a:t>
            </a:r>
          </a:p>
        </p:txBody>
      </p:sp>
      <p:sp>
        <p:nvSpPr>
          <p:cNvPr id="99331" name="Rectangle 3"/>
          <p:cNvSpPr>
            <a:spLocks noGrp="1" noChangeArrowheads="1"/>
          </p:cNvSpPr>
          <p:nvPr>
            <p:ph type="body" idx="1"/>
          </p:nvPr>
        </p:nvSpPr>
        <p:spPr/>
        <p:txBody>
          <a:bodyPr/>
          <a:lstStyle/>
          <a:p>
            <a:pPr eaLnBrk="1" hangingPunct="1"/>
            <a:r>
              <a:rPr lang="en-US" altLang="en-US" sz="2400" smtClean="0">
                <a:hlinkClick r:id="rId2"/>
              </a:rPr>
              <a:t>Little Ben navigating the course</a:t>
            </a:r>
            <a:endParaRPr lang="en-US" altLang="en-US" sz="2400" smtClean="0"/>
          </a:p>
          <a:p>
            <a:pPr eaLnBrk="1" hangingPunct="1"/>
            <a:r>
              <a:rPr lang="en-US" altLang="en-US" sz="2400" smtClean="0">
                <a:hlinkClick r:id="rId3"/>
              </a:rPr>
              <a:t>Hitting a rail</a:t>
            </a:r>
            <a:endParaRPr lang="en-US" altLang="en-US" sz="2400" smtClean="0"/>
          </a:p>
          <a:p>
            <a:pPr eaLnBrk="1" hangingPunct="1"/>
            <a:r>
              <a:rPr lang="en-US" altLang="en-US" sz="2400" smtClean="0">
                <a:hlinkClick r:id="rId4"/>
              </a:rPr>
              <a:t>A collision</a:t>
            </a:r>
            <a:endParaRPr lang="en-US" altLang="en-US" sz="2400" smtClean="0"/>
          </a:p>
        </p:txBody>
      </p:sp>
    </p:spTree>
    <p:extLst>
      <p:ext uri="{BB962C8B-B14F-4D97-AF65-F5344CB8AC3E}">
        <p14:creationId xmlns:p14="http://schemas.microsoft.com/office/powerpoint/2010/main" val="10498171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274638"/>
            <a:ext cx="8229600" cy="711200"/>
          </a:xfrm>
        </p:spPr>
        <p:txBody>
          <a:bodyPr>
            <a:normAutofit/>
          </a:bodyPr>
          <a:lstStyle/>
          <a:p>
            <a:r>
              <a:rPr lang="en-US" sz="3600" b="1" dirty="0" smtClean="0"/>
              <a:t>Amazing</a:t>
            </a:r>
            <a:endParaRPr lang="en-US" sz="3600" b="1" dirty="0"/>
          </a:p>
        </p:txBody>
      </p:sp>
      <p:sp>
        <p:nvSpPr>
          <p:cNvPr id="6" name="Text Box 5"/>
          <p:cNvSpPr txBox="1">
            <a:spLocks noChangeArrowheads="1"/>
          </p:cNvSpPr>
          <p:nvPr/>
        </p:nvSpPr>
        <p:spPr bwMode="auto">
          <a:xfrm>
            <a:off x="838200" y="5715000"/>
            <a:ext cx="69342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dirty="0">
                <a:hlinkClick r:id="rId3"/>
              </a:rPr>
              <a:t>http://www.youtube.com/watch?v=Atmk07Otu9U</a:t>
            </a:r>
            <a:endParaRPr lang="en-US" dirty="0"/>
          </a:p>
          <a:p>
            <a:pPr eaLnBrk="1" hangingPunct="1">
              <a:spcBef>
                <a:spcPct val="50000"/>
              </a:spcBef>
            </a:pPr>
            <a:r>
              <a:rPr lang="en-US" dirty="0">
                <a:hlinkClick r:id="rId4"/>
              </a:rPr>
              <a:t>http://www.youtube.com/watch?v=cdgQpa1pUUE</a:t>
            </a:r>
            <a:r>
              <a:rPr lang="en-US" dirty="0"/>
              <a:t>  </a:t>
            </a:r>
          </a:p>
        </p:txBody>
      </p:sp>
      <p:pic>
        <p:nvPicPr>
          <p:cNvPr id="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249" y="1600200"/>
            <a:ext cx="5857875" cy="338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505175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altLang="en-US" sz="3200" b="1" smtClean="0"/>
              <a:t>Factory Automation</a:t>
            </a:r>
          </a:p>
        </p:txBody>
      </p:sp>
      <p:sp>
        <p:nvSpPr>
          <p:cNvPr id="43011" name="Text Box 4"/>
          <p:cNvSpPr txBox="1">
            <a:spLocks noChangeArrowheads="1"/>
          </p:cNvSpPr>
          <p:nvPr/>
        </p:nvSpPr>
        <p:spPr bwMode="auto">
          <a:xfrm>
            <a:off x="381000" y="5943600"/>
            <a:ext cx="7772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800">
                <a:hlinkClick r:id="rId3"/>
              </a:rPr>
              <a:t>http://videos.streetfire.net/video/82D220A1-BAB7-4BAA-AD46-72209AD5F6F3.htm</a:t>
            </a:r>
            <a:r>
              <a:rPr lang="en-US" altLang="en-US" sz="1800"/>
              <a:t> </a:t>
            </a:r>
          </a:p>
        </p:txBody>
      </p:sp>
      <p:pic>
        <p:nvPicPr>
          <p:cNvPr id="4301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219200"/>
            <a:ext cx="5105400" cy="3829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3" name="TextBox 5"/>
          <p:cNvSpPr txBox="1">
            <a:spLocks noChangeArrowheads="1"/>
          </p:cNvSpPr>
          <p:nvPr/>
        </p:nvSpPr>
        <p:spPr bwMode="auto">
          <a:xfrm>
            <a:off x="381000" y="5410200"/>
            <a:ext cx="7239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t>KIA Sportage: </a:t>
            </a:r>
            <a:r>
              <a:rPr lang="en-US" altLang="en-US" sz="1800">
                <a:hlinkClick r:id="rId5"/>
              </a:rPr>
              <a:t>http://www.youtube.com/watch?v=sjAZGUcjrP8</a:t>
            </a:r>
            <a:r>
              <a:rPr lang="en-US" altLang="en-US" sz="1800"/>
              <a:t>  </a:t>
            </a:r>
          </a:p>
        </p:txBody>
      </p:sp>
    </p:spTree>
    <p:extLst>
      <p:ext uri="{BB962C8B-B14F-4D97-AF65-F5344CB8AC3E}">
        <p14:creationId xmlns:p14="http://schemas.microsoft.com/office/powerpoint/2010/main" val="30425282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xfrm>
            <a:off x="457200" y="274638"/>
            <a:ext cx="8229600" cy="792162"/>
          </a:xfrm>
        </p:spPr>
        <p:txBody>
          <a:bodyPr/>
          <a:lstStyle/>
          <a:p>
            <a:r>
              <a:rPr lang="en-US" altLang="en-US" sz="3200" b="1" smtClean="0"/>
              <a:t>GDP Growth</a:t>
            </a:r>
          </a:p>
        </p:txBody>
      </p:sp>
      <p:pic>
        <p:nvPicPr>
          <p:cNvPr id="4403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7924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66305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457200" y="274638"/>
            <a:ext cx="8229600" cy="715962"/>
          </a:xfrm>
        </p:spPr>
        <p:txBody>
          <a:bodyPr/>
          <a:lstStyle/>
          <a:p>
            <a:r>
              <a:rPr lang="en-US" altLang="en-US" sz="3200" b="1" smtClean="0"/>
              <a:t>Baxter</a:t>
            </a:r>
          </a:p>
        </p:txBody>
      </p:sp>
      <p:sp>
        <p:nvSpPr>
          <p:cNvPr id="75779" name="TextBox 3"/>
          <p:cNvSpPr txBox="1">
            <a:spLocks noChangeArrowheads="1"/>
          </p:cNvSpPr>
          <p:nvPr/>
        </p:nvSpPr>
        <p:spPr bwMode="auto">
          <a:xfrm>
            <a:off x="457200" y="6237288"/>
            <a:ext cx="845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800">
                <a:hlinkClick r:id="rId3"/>
              </a:rPr>
              <a:t>http://www.nytimes.com/2012/09/18/science/a-robot-with-a-delicate-touch.html</a:t>
            </a:r>
            <a:r>
              <a:rPr lang="en-US" altLang="en-US" sz="1800"/>
              <a:t>  </a:t>
            </a:r>
          </a:p>
        </p:txBody>
      </p:sp>
      <p:pic>
        <p:nvPicPr>
          <p:cNvPr id="75780" name="Picture 2" descr="http://graphics8.nytimes.com/images/2012/09/18/science/18ROBO1_SPAN/18ROBO1-articleLarg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95400"/>
            <a:ext cx="6291263"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TextBox 1"/>
          <p:cNvSpPr txBox="1">
            <a:spLocks noChangeArrowheads="1"/>
          </p:cNvSpPr>
          <p:nvPr/>
        </p:nvSpPr>
        <p:spPr bwMode="auto">
          <a:xfrm>
            <a:off x="457200" y="5334000"/>
            <a:ext cx="8458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t>Estimate:  Baxter costs $4/hour.</a:t>
            </a:r>
          </a:p>
        </p:txBody>
      </p:sp>
    </p:spTree>
    <p:extLst>
      <p:ext uri="{BB962C8B-B14F-4D97-AF65-F5344CB8AC3E}">
        <p14:creationId xmlns:p14="http://schemas.microsoft.com/office/powerpoint/2010/main" val="28120036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Risks and Rewards</a:t>
            </a:r>
            <a:endParaRPr lang="en-US" sz="3200" b="1" dirty="0"/>
          </a:p>
        </p:txBody>
      </p:sp>
      <p:sp>
        <p:nvSpPr>
          <p:cNvPr id="4" name="TextBox 3"/>
          <p:cNvSpPr txBox="1"/>
          <p:nvPr/>
        </p:nvSpPr>
        <p:spPr>
          <a:xfrm>
            <a:off x="609600" y="6084332"/>
            <a:ext cx="7620000" cy="369332"/>
          </a:xfrm>
          <a:prstGeom prst="rect">
            <a:avLst/>
          </a:prstGeom>
          <a:noFill/>
        </p:spPr>
        <p:txBody>
          <a:bodyPr wrap="square" rtlCol="0">
            <a:spAutoFit/>
          </a:bodyPr>
          <a:lstStyle/>
          <a:p>
            <a:r>
              <a:rPr lang="en-US" dirty="0">
                <a:hlinkClick r:id="rId3"/>
              </a:rPr>
              <a:t>http://finance.fortune.cnn.com/2012/08/02/knight-high-frequency-loss</a:t>
            </a:r>
            <a:r>
              <a:rPr lang="en-US" dirty="0" smtClean="0">
                <a:hlinkClick r:id="rId3"/>
              </a:rPr>
              <a:t>/</a:t>
            </a:r>
            <a:r>
              <a:rPr lang="en-US" dirty="0" smtClean="0"/>
              <a:t> </a:t>
            </a:r>
            <a:endParaRPr lang="en-US" dirty="0"/>
          </a:p>
        </p:txBody>
      </p:sp>
      <p:pic>
        <p:nvPicPr>
          <p:cNvPr id="54274" name="Picture 2" descr="http://fortunewallstreet.files.wordpress.com/2012/02/nyse_building2.jpe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314" y="1295400"/>
            <a:ext cx="3759200" cy="2819400"/>
          </a:xfrm>
          <a:prstGeom prst="rect">
            <a:avLst/>
          </a:prstGeom>
          <a:noFill/>
          <a:extLst>
            <a:ext uri="{909E8E84-426E-40DD-AFC4-6F175D3DCCD1}">
              <a14:hiddenFill xmlns:a14="http://schemas.microsoft.com/office/drawing/2010/main">
                <a:solidFill>
                  <a:srgbClr val="FFFFFF"/>
                </a:solidFill>
              </a14:hiddenFill>
            </a:ext>
          </a:extLst>
        </p:spPr>
      </p:pic>
      <p:pic>
        <p:nvPicPr>
          <p:cNvPr id="54276" name="Picture 4" descr="http://www.knight.com/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1295400"/>
            <a:ext cx="2451386" cy="14478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3314" y="4724400"/>
            <a:ext cx="7656286" cy="1200329"/>
          </a:xfrm>
          <a:prstGeom prst="rect">
            <a:avLst/>
          </a:prstGeom>
          <a:noFill/>
        </p:spPr>
        <p:txBody>
          <a:bodyPr wrap="square" rtlCol="0">
            <a:spAutoFit/>
          </a:bodyPr>
          <a:lstStyle/>
          <a:p>
            <a:r>
              <a:rPr lang="en-US" dirty="0"/>
              <a:t>Knight Capital Group installed new software but there was a glitch and they started trading wildly.  In 45 minutes on August 1, 2012, they lost $440 million.</a:t>
            </a:r>
          </a:p>
          <a:p>
            <a:endParaRPr lang="en-US" dirty="0"/>
          </a:p>
        </p:txBody>
      </p:sp>
    </p:spTree>
    <p:extLst>
      <p:ext uri="{BB962C8B-B14F-4D97-AF65-F5344CB8AC3E}">
        <p14:creationId xmlns:p14="http://schemas.microsoft.com/office/powerpoint/2010/main" val="23350377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381000" y="152400"/>
            <a:ext cx="8458200" cy="685800"/>
          </a:xfrm>
        </p:spPr>
        <p:txBody>
          <a:bodyPr/>
          <a:lstStyle/>
          <a:p>
            <a:pPr eaLnBrk="1" hangingPunct="1"/>
            <a:r>
              <a:rPr lang="en-US" altLang="en-US" sz="3200" b="1" smtClean="0"/>
              <a:t>How Much Compute Power Does it Take?</a:t>
            </a:r>
          </a:p>
        </p:txBody>
      </p:sp>
      <p:pic>
        <p:nvPicPr>
          <p:cNvPr id="103427" name="Picture 3" descr="MoravekAllThin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1066800"/>
            <a:ext cx="5867400"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Text Box 4"/>
          <p:cNvSpPr txBox="1">
            <a:spLocks noChangeArrowheads="1"/>
          </p:cNvSpPr>
          <p:nvPr/>
        </p:nvSpPr>
        <p:spPr bwMode="auto">
          <a:xfrm>
            <a:off x="685800" y="6324600"/>
            <a:ext cx="6858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200">
                <a:latin typeface="Times New Roman" pitchFamily="18" charset="0"/>
              </a:rPr>
              <a:t>From Hans Moravec, Robot Mere Machine to Transcendent Mind 1998.</a:t>
            </a:r>
          </a:p>
        </p:txBody>
      </p:sp>
      <p:sp>
        <p:nvSpPr>
          <p:cNvPr id="103429" name="TextBox 1"/>
          <p:cNvSpPr txBox="1">
            <a:spLocks noChangeArrowheads="1"/>
          </p:cNvSpPr>
          <p:nvPr/>
        </p:nvSpPr>
        <p:spPr bwMode="auto">
          <a:xfrm>
            <a:off x="5638800" y="1676400"/>
            <a:ext cx="304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2400">
                <a:solidFill>
                  <a:srgbClr val="7030A0"/>
                </a:solidFill>
                <a:sym typeface="Symbol" pitchFamily="18" charset="2"/>
              </a:rPr>
              <a:t></a:t>
            </a:r>
            <a:endParaRPr lang="en-US" altLang="en-US" sz="2400">
              <a:solidFill>
                <a:srgbClr val="7030A0"/>
              </a:solidFill>
            </a:endParaRPr>
          </a:p>
        </p:txBody>
      </p:sp>
      <p:cxnSp>
        <p:nvCxnSpPr>
          <p:cNvPr id="4" name="Curved Connector 3"/>
          <p:cNvCxnSpPr/>
          <p:nvPr/>
        </p:nvCxnSpPr>
        <p:spPr>
          <a:xfrm>
            <a:off x="5791200" y="1919288"/>
            <a:ext cx="2133600" cy="442912"/>
          </a:xfrm>
          <a:prstGeom prst="curved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103431" name="TextBox 4"/>
          <p:cNvSpPr txBox="1">
            <a:spLocks noChangeArrowheads="1"/>
          </p:cNvSpPr>
          <p:nvPr/>
        </p:nvSpPr>
        <p:spPr bwMode="auto">
          <a:xfrm>
            <a:off x="8001000" y="2208213"/>
            <a:ext cx="838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FontTx/>
              <a:buNone/>
            </a:pPr>
            <a:r>
              <a:rPr lang="en-US" altLang="en-US" sz="1400"/>
              <a:t>Watson</a:t>
            </a:r>
          </a:p>
        </p:txBody>
      </p:sp>
    </p:spTree>
    <p:extLst>
      <p:ext uri="{BB962C8B-B14F-4D97-AF65-F5344CB8AC3E}">
        <p14:creationId xmlns:p14="http://schemas.microsoft.com/office/powerpoint/2010/main" val="17568366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685800" y="0"/>
            <a:ext cx="7772400" cy="533400"/>
          </a:xfrm>
        </p:spPr>
        <p:txBody>
          <a:bodyPr>
            <a:normAutofit fontScale="90000"/>
          </a:bodyPr>
          <a:lstStyle/>
          <a:p>
            <a:pPr eaLnBrk="1" hangingPunct="1"/>
            <a:r>
              <a:rPr lang="en-US" altLang="en-US" sz="3200" b="1" smtClean="0"/>
              <a:t>How Much Compute Power is There?</a:t>
            </a:r>
          </a:p>
        </p:txBody>
      </p:sp>
      <p:sp>
        <p:nvSpPr>
          <p:cNvPr id="104451" name="Text Box 3"/>
          <p:cNvSpPr txBox="1">
            <a:spLocks noChangeArrowheads="1"/>
          </p:cNvSpPr>
          <p:nvPr/>
        </p:nvSpPr>
        <p:spPr bwMode="auto">
          <a:xfrm>
            <a:off x="3200400" y="6477000"/>
            <a:ext cx="56388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FontTx/>
              <a:buNone/>
            </a:pPr>
            <a:r>
              <a:rPr lang="en-US" altLang="en-US" sz="1000"/>
              <a:t>Hans Moravec: </a:t>
            </a:r>
            <a:r>
              <a:rPr lang="en-US" altLang="en-US" sz="1000">
                <a:hlinkClick r:id="rId2"/>
              </a:rPr>
              <a:t>http://www.frc.ri.cmu.edu/~hpm/talks/revo.slides/power.aug.curve/power.aug.gif</a:t>
            </a:r>
            <a:r>
              <a:rPr lang="en-US" altLang="en-US" sz="1000"/>
              <a:t> </a:t>
            </a:r>
          </a:p>
        </p:txBody>
      </p:sp>
      <p:pic>
        <p:nvPicPr>
          <p:cNvPr id="1044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0"/>
            <a:ext cx="8991600" cy="573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596979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381000" y="0"/>
            <a:ext cx="8229600" cy="635000"/>
          </a:xfrm>
        </p:spPr>
        <p:txBody>
          <a:bodyPr/>
          <a:lstStyle/>
          <a:p>
            <a:r>
              <a:rPr lang="en-US" altLang="en-US" sz="3200" b="1" smtClean="0"/>
              <a:t>How Much Compute Power Is There?</a:t>
            </a:r>
          </a:p>
        </p:txBody>
      </p:sp>
      <p:pic>
        <p:nvPicPr>
          <p:cNvPr id="105475" name="Picture 2" descr="http://www.donbot.com/sitebuilder/images/MoravecEvolutionOfComputersMod05-795x63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9650" y="685800"/>
            <a:ext cx="7570788" cy="602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4104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274638"/>
            <a:ext cx="8229600" cy="487362"/>
          </a:xfrm>
        </p:spPr>
        <p:txBody>
          <a:bodyPr>
            <a:normAutofit fontScale="90000"/>
          </a:bodyPr>
          <a:lstStyle/>
          <a:p>
            <a:pPr eaLnBrk="1" hangingPunct="1"/>
            <a:r>
              <a:rPr lang="en-US" sz="3200" b="1" dirty="0" smtClean="0"/>
              <a:t>The Law of Accelerating Returns</a:t>
            </a:r>
          </a:p>
        </p:txBody>
      </p:sp>
      <p:pic>
        <p:nvPicPr>
          <p:cNvPr id="3686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914400"/>
            <a:ext cx="6019800" cy="513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337080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How Does Technology Destroy Jobs?</a:t>
            </a:r>
            <a:endParaRPr lang="en-US" sz="3200" b="1" dirty="0"/>
          </a:p>
        </p:txBody>
      </p:sp>
      <p:sp>
        <p:nvSpPr>
          <p:cNvPr id="3" name="TextBox 2"/>
          <p:cNvSpPr txBox="1"/>
          <p:nvPr/>
        </p:nvSpPr>
        <p:spPr>
          <a:xfrm>
            <a:off x="609600" y="1729339"/>
            <a:ext cx="8305800"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Technology replaces human labor.</a:t>
            </a:r>
          </a:p>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smtClean="0"/>
              <a:t>Winner takes all.</a:t>
            </a:r>
            <a:endParaRPr lang="en-US" sz="2800" dirty="0"/>
          </a:p>
        </p:txBody>
      </p:sp>
    </p:spTree>
    <p:extLst>
      <p:ext uri="{BB962C8B-B14F-4D97-AF65-F5344CB8AC3E}">
        <p14:creationId xmlns:p14="http://schemas.microsoft.com/office/powerpoint/2010/main" val="2648945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Winner Takes All</a:t>
            </a:r>
            <a:endParaRPr lang="en-US" sz="3200" b="1" dirty="0"/>
          </a:p>
        </p:txBody>
      </p:sp>
      <p:pic>
        <p:nvPicPr>
          <p:cNvPr id="57348" name="Picture 4" descr="Franklin Barbecue in Austin, Tex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382566"/>
            <a:ext cx="6934200" cy="4175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24166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Winner Takes All</a:t>
            </a:r>
            <a:endParaRPr lang="en-US" sz="3200" b="1" dirty="0"/>
          </a:p>
        </p:txBody>
      </p:sp>
      <p:sp>
        <p:nvSpPr>
          <p:cNvPr id="3" name="TextBox 2"/>
          <p:cNvSpPr txBox="1"/>
          <p:nvPr/>
        </p:nvSpPr>
        <p:spPr>
          <a:xfrm>
            <a:off x="685800" y="1447800"/>
            <a:ext cx="7772400" cy="523220"/>
          </a:xfrm>
          <a:prstGeom prst="rect">
            <a:avLst/>
          </a:prstGeom>
          <a:noFill/>
        </p:spPr>
        <p:txBody>
          <a:bodyPr wrap="square" rtlCol="0">
            <a:spAutoFit/>
          </a:bodyPr>
          <a:lstStyle/>
          <a:p>
            <a:r>
              <a:rPr lang="en-US" sz="2800" dirty="0" smtClean="0"/>
              <a:t>When it’s digital, no one needs second best:</a:t>
            </a:r>
            <a:endParaRPr lang="en-US" sz="2800" dirty="0"/>
          </a:p>
        </p:txBody>
      </p:sp>
      <p:sp>
        <p:nvSpPr>
          <p:cNvPr id="4" name="TextBox 3"/>
          <p:cNvSpPr txBox="1"/>
          <p:nvPr/>
        </p:nvSpPr>
        <p:spPr>
          <a:xfrm>
            <a:off x="1600200" y="2667000"/>
            <a:ext cx="6629400" cy="1569660"/>
          </a:xfrm>
          <a:prstGeom prst="rect">
            <a:avLst/>
          </a:prstGeom>
          <a:noFill/>
        </p:spPr>
        <p:txBody>
          <a:bodyPr wrap="square" rtlCol="0">
            <a:spAutoFit/>
          </a:bodyPr>
          <a:lstStyle/>
          <a:p>
            <a:r>
              <a:rPr lang="en-US" sz="2400" dirty="0" smtClean="0"/>
              <a:t>No lines.</a:t>
            </a:r>
          </a:p>
          <a:p>
            <a:endParaRPr lang="en-US" sz="2400" dirty="0" smtClean="0"/>
          </a:p>
          <a:p>
            <a:endParaRPr lang="en-US" sz="2400" dirty="0"/>
          </a:p>
          <a:p>
            <a:r>
              <a:rPr lang="en-US" sz="2400" dirty="0" smtClean="0"/>
              <a:t>No geography issues.</a:t>
            </a:r>
            <a:endParaRPr lang="en-US" sz="2400" dirty="0"/>
          </a:p>
        </p:txBody>
      </p:sp>
    </p:spTree>
    <p:extLst>
      <p:ext uri="{BB962C8B-B14F-4D97-AF65-F5344CB8AC3E}">
        <p14:creationId xmlns:p14="http://schemas.microsoft.com/office/powerpoint/2010/main" val="187564113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Software</a:t>
            </a:r>
            <a:endParaRPr lang="en-US" sz="3200" b="1" dirty="0"/>
          </a:p>
        </p:txBody>
      </p:sp>
      <p:pic>
        <p:nvPicPr>
          <p:cNvPr id="58370" name="Picture 2" descr="http://sac.unm.edu/images/longtermfiles/facebook_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219200"/>
            <a:ext cx="3376276" cy="2247901"/>
          </a:xfrm>
          <a:prstGeom prst="rect">
            <a:avLst/>
          </a:prstGeom>
          <a:noFill/>
          <a:extLst>
            <a:ext uri="{909E8E84-426E-40DD-AFC4-6F175D3DCCD1}">
              <a14:hiddenFill xmlns:a14="http://schemas.microsoft.com/office/drawing/2010/main">
                <a:solidFill>
                  <a:srgbClr val="FFFFFF"/>
                </a:solidFill>
              </a14:hiddenFill>
            </a:ext>
          </a:extLst>
        </p:spPr>
      </p:pic>
      <p:pic>
        <p:nvPicPr>
          <p:cNvPr id="58372" name="Picture 4" descr="http://smartblogs.com/wp-content/uploads/2010/06/TurboTax.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5000" y="4114800"/>
            <a:ext cx="2763114" cy="2367317"/>
          </a:xfrm>
          <a:prstGeom prst="rect">
            <a:avLst/>
          </a:prstGeom>
          <a:noFill/>
          <a:extLst>
            <a:ext uri="{909E8E84-426E-40DD-AFC4-6F175D3DCCD1}">
              <a14:hiddenFill xmlns:a14="http://schemas.microsoft.com/office/drawing/2010/main">
                <a:solidFill>
                  <a:srgbClr val="FFFFFF"/>
                </a:solidFill>
              </a14:hiddenFill>
            </a:ext>
          </a:extLst>
        </p:spPr>
      </p:pic>
      <p:pic>
        <p:nvPicPr>
          <p:cNvPr id="58374" name="Picture 6" descr="http://itechbook.net/wp-content/uploads/2013/01/google_maps_log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800" y="3733800"/>
            <a:ext cx="3848100" cy="2114550"/>
          </a:xfrm>
          <a:prstGeom prst="rect">
            <a:avLst/>
          </a:prstGeom>
          <a:noFill/>
          <a:extLst>
            <a:ext uri="{909E8E84-426E-40DD-AFC4-6F175D3DCCD1}">
              <a14:hiddenFill xmlns:a14="http://schemas.microsoft.com/office/drawing/2010/main">
                <a:solidFill>
                  <a:srgbClr val="FFFFFF"/>
                </a:solidFill>
              </a14:hiddenFill>
            </a:ext>
          </a:extLst>
        </p:spPr>
      </p:pic>
      <p:pic>
        <p:nvPicPr>
          <p:cNvPr id="58376" name="Picture 8" descr="http://t3.gstatic.com/images?q=tbn:ANd9GcSYIWoxleH3Sn2Gaow-EOu2rD-pQUSIdNuz5-pkTtzFXJ647LjgL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0468" y="914400"/>
            <a:ext cx="428625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347167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Education</a:t>
            </a:r>
            <a:endParaRPr lang="en-US" sz="3200" b="1" dirty="0"/>
          </a:p>
        </p:txBody>
      </p:sp>
      <p:pic>
        <p:nvPicPr>
          <p:cNvPr id="604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00200"/>
            <a:ext cx="750164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384090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Technology Replaces Humans</a:t>
            </a:r>
            <a:endParaRPr lang="en-US" sz="3200" b="1" dirty="0"/>
          </a:p>
        </p:txBody>
      </p:sp>
      <p:sp>
        <p:nvSpPr>
          <p:cNvPr id="3" name="TextBox 2"/>
          <p:cNvSpPr txBox="1"/>
          <p:nvPr/>
        </p:nvSpPr>
        <p:spPr>
          <a:xfrm>
            <a:off x="838200" y="1447800"/>
            <a:ext cx="7467600" cy="738664"/>
          </a:xfrm>
          <a:prstGeom prst="rect">
            <a:avLst/>
          </a:prstGeom>
          <a:noFill/>
        </p:spPr>
        <p:txBody>
          <a:bodyPr wrap="square" rtlCol="0">
            <a:spAutoFit/>
          </a:bodyPr>
          <a:lstStyle/>
          <a:p>
            <a:r>
              <a:rPr lang="en-US" sz="2400" dirty="0" smtClean="0"/>
              <a:t>Technology eliminates jobs.</a:t>
            </a:r>
          </a:p>
          <a:p>
            <a:endParaRPr lang="en-US" dirty="0"/>
          </a:p>
        </p:txBody>
      </p:sp>
      <p:sp>
        <p:nvSpPr>
          <p:cNvPr id="4" name="TextBox 3"/>
          <p:cNvSpPr txBox="1"/>
          <p:nvPr/>
        </p:nvSpPr>
        <p:spPr>
          <a:xfrm>
            <a:off x="1828800" y="2362200"/>
            <a:ext cx="6603609" cy="1938992"/>
          </a:xfrm>
          <a:prstGeom prst="rect">
            <a:avLst/>
          </a:prstGeom>
          <a:noFill/>
        </p:spPr>
        <p:txBody>
          <a:bodyPr wrap="square" rtlCol="0">
            <a:spAutoFit/>
          </a:bodyPr>
          <a:lstStyle/>
          <a:p>
            <a:r>
              <a:rPr lang="en-US" sz="2400" dirty="0" smtClean="0">
                <a:solidFill>
                  <a:srgbClr val="FF0000"/>
                </a:solidFill>
              </a:rPr>
              <a:t>Of course, technology also creates jobs.  </a:t>
            </a:r>
          </a:p>
          <a:p>
            <a:endParaRPr lang="en-US" sz="2400" dirty="0">
              <a:solidFill>
                <a:srgbClr val="FF0000"/>
              </a:solidFill>
            </a:endParaRPr>
          </a:p>
          <a:p>
            <a:r>
              <a:rPr lang="en-US" sz="2400" dirty="0" smtClean="0">
                <a:solidFill>
                  <a:srgbClr val="FF0000"/>
                </a:solidFill>
              </a:rPr>
              <a:t>		</a:t>
            </a:r>
            <a:r>
              <a:rPr lang="en-US" sz="2400" dirty="0" smtClean="0">
                <a:solidFill>
                  <a:srgbClr val="FF0000"/>
                </a:solidFill>
              </a:rPr>
              <a:t>OURS???  </a:t>
            </a:r>
            <a:endParaRPr lang="en-US" sz="2400" dirty="0" smtClean="0">
              <a:solidFill>
                <a:srgbClr val="FF0000"/>
              </a:solidFill>
            </a:endParaRPr>
          </a:p>
          <a:p>
            <a:endParaRPr lang="en-US" sz="2400" dirty="0">
              <a:solidFill>
                <a:srgbClr val="FF0000"/>
              </a:solidFill>
            </a:endParaRPr>
          </a:p>
          <a:p>
            <a:r>
              <a:rPr lang="en-US" sz="2400" dirty="0" smtClean="0">
                <a:solidFill>
                  <a:srgbClr val="FF0000"/>
                </a:solidFill>
              </a:rPr>
              <a:t>What is the balance?</a:t>
            </a:r>
            <a:endParaRPr lang="en-US" sz="2400" dirty="0">
              <a:solidFill>
                <a:srgbClr val="FF0000"/>
              </a:solidFill>
            </a:endParaRPr>
          </a:p>
        </p:txBody>
      </p:sp>
      <p:sp>
        <p:nvSpPr>
          <p:cNvPr id="5" name="TextBox 4"/>
          <p:cNvSpPr txBox="1"/>
          <p:nvPr/>
        </p:nvSpPr>
        <p:spPr>
          <a:xfrm>
            <a:off x="999978" y="5029200"/>
            <a:ext cx="7467600" cy="1107996"/>
          </a:xfrm>
          <a:prstGeom prst="rect">
            <a:avLst/>
          </a:prstGeom>
          <a:noFill/>
        </p:spPr>
        <p:txBody>
          <a:bodyPr wrap="square" rtlCol="0">
            <a:spAutoFit/>
          </a:bodyPr>
          <a:lstStyle/>
          <a:p>
            <a:r>
              <a:rPr lang="en-US" sz="2400" dirty="0" smtClean="0"/>
              <a:t>And maybe we need jobs to go away (at least in some places).</a:t>
            </a:r>
          </a:p>
          <a:p>
            <a:endParaRPr lang="en-US" dirty="0"/>
          </a:p>
        </p:txBody>
      </p:sp>
    </p:spTree>
    <p:extLst>
      <p:ext uri="{BB962C8B-B14F-4D97-AF65-F5344CB8AC3E}">
        <p14:creationId xmlns:p14="http://schemas.microsoft.com/office/powerpoint/2010/main" val="65868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3200" b="1" dirty="0" smtClean="0"/>
              <a:t>When Technologies Collide</a:t>
            </a:r>
            <a:endParaRPr lang="en-US" sz="3200" b="1" dirty="0"/>
          </a:p>
        </p:txBody>
      </p:sp>
      <p:pic>
        <p:nvPicPr>
          <p:cNvPr id="2050" name="Picture 2" descr="http://hackread.com/wp-content/uploads/2013/04/Hackers-Hijack-Twitter-accounts-of-The-Associated-Press-Claiming-Bomb-Blast-in-White-House-leaving-Obama-Injured.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100" y="1219200"/>
            <a:ext cx="4457700" cy="227204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051560" y="1230632"/>
            <a:ext cx="4434840" cy="226061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http://cdn.arstechnica.net/wp-content/uploads/2013/04/dow-drop-640x368.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132" y="3581400"/>
            <a:ext cx="5300868" cy="304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97098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sz="3200" b="1" dirty="0" smtClean="0"/>
              <a:t>The Luddites</a:t>
            </a:r>
          </a:p>
        </p:txBody>
      </p:sp>
      <p:pic>
        <p:nvPicPr>
          <p:cNvPr id="552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1752600"/>
            <a:ext cx="4257675" cy="3981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0" name="Text Box 4"/>
          <p:cNvSpPr txBox="1">
            <a:spLocks noChangeArrowheads="1"/>
          </p:cNvSpPr>
          <p:nvPr/>
        </p:nvSpPr>
        <p:spPr bwMode="auto">
          <a:xfrm>
            <a:off x="304800" y="4572000"/>
            <a:ext cx="3276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t>The Luddites, 1812</a:t>
            </a:r>
          </a:p>
        </p:txBody>
      </p:sp>
    </p:spTree>
    <p:extLst>
      <p:ext uri="{BB962C8B-B14F-4D97-AF65-F5344CB8AC3E}">
        <p14:creationId xmlns:p14="http://schemas.microsoft.com/office/powerpoint/2010/main" val="362061645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457200" y="274638"/>
            <a:ext cx="3352800" cy="563562"/>
          </a:xfrm>
        </p:spPr>
        <p:txBody>
          <a:bodyPr>
            <a:normAutofit fontScale="90000"/>
          </a:bodyPr>
          <a:lstStyle/>
          <a:p>
            <a:pPr eaLnBrk="1" hangingPunct="1"/>
            <a:r>
              <a:rPr lang="en-US" sz="3200" b="1" dirty="0" smtClean="0"/>
              <a:t>The Luddites</a:t>
            </a:r>
          </a:p>
        </p:txBody>
      </p:sp>
      <p:pic>
        <p:nvPicPr>
          <p:cNvPr id="5632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9050" y="381000"/>
            <a:ext cx="494665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516651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It Was Personal</a:t>
            </a:r>
            <a:endParaRPr lang="en-US" sz="3200" b="1" dirty="0"/>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9238" y="1728788"/>
            <a:ext cx="6105525" cy="3400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381000" y="5638800"/>
            <a:ext cx="4191000" cy="381000"/>
          </a:xfrm>
          <a:prstGeom prst="rect">
            <a:avLst/>
          </a:prstGeom>
          <a:noFill/>
        </p:spPr>
        <p:txBody>
          <a:bodyPr wrap="square" rtlCol="0">
            <a:spAutoFit/>
          </a:bodyPr>
          <a:lstStyle/>
          <a:p>
            <a:r>
              <a:rPr lang="en-US" dirty="0" smtClean="0">
                <a:hlinkClick r:id="rId4"/>
              </a:rPr>
              <a:t>Watch Queenie</a:t>
            </a:r>
            <a:endParaRPr lang="en-US" dirty="0"/>
          </a:p>
        </p:txBody>
      </p:sp>
    </p:spTree>
    <p:extLst>
      <p:ext uri="{BB962C8B-B14F-4D97-AF65-F5344CB8AC3E}">
        <p14:creationId xmlns:p14="http://schemas.microsoft.com/office/powerpoint/2010/main" val="371613917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Bobbin Lace</a:t>
            </a:r>
            <a:endParaRPr lang="en-US" sz="3200" b="1"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37818" y="1066801"/>
            <a:ext cx="3997163" cy="5289176"/>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1098176"/>
            <a:ext cx="3941275" cy="5257800"/>
          </a:xfrm>
          <a:prstGeom prst="rect">
            <a:avLst/>
          </a:prstGeom>
        </p:spPr>
      </p:pic>
    </p:spTree>
    <p:extLst>
      <p:ext uri="{BB962C8B-B14F-4D97-AF65-F5344CB8AC3E}">
        <p14:creationId xmlns:p14="http://schemas.microsoft.com/office/powerpoint/2010/main" val="291716069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xfrm>
            <a:off x="457200" y="274638"/>
            <a:ext cx="8229600" cy="792162"/>
          </a:xfrm>
        </p:spPr>
        <p:txBody>
          <a:bodyPr/>
          <a:lstStyle/>
          <a:p>
            <a:r>
              <a:rPr lang="en-US" sz="3200" b="1" smtClean="0"/>
              <a:t>GDP Growth</a:t>
            </a:r>
          </a:p>
        </p:txBody>
      </p:sp>
      <p:pic>
        <p:nvPicPr>
          <p:cNvPr id="5427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143000"/>
            <a:ext cx="79248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65244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274638"/>
            <a:ext cx="8229600" cy="792162"/>
          </a:xfrm>
        </p:spPr>
        <p:txBody>
          <a:bodyPr/>
          <a:lstStyle/>
          <a:p>
            <a:r>
              <a:rPr lang="en-US" altLang="en-US" sz="3200" b="1" dirty="0" smtClean="0"/>
              <a:t>GDP Growth</a:t>
            </a:r>
          </a:p>
        </p:txBody>
      </p:sp>
      <p:pic>
        <p:nvPicPr>
          <p:cNvPr id="38917" name="Picture 5" descr="http://aneconomicsense.files.wordpress.com/2012/07/long-run-us-gdp-per-capita-growth-1870-2011-levels.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143000"/>
            <a:ext cx="7696200" cy="52903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47537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And GDP Isn’t the Whole Story</a:t>
            </a:r>
            <a:endParaRPr lang="en-US" sz="3200" b="1" dirty="0"/>
          </a:p>
        </p:txBody>
      </p:sp>
      <p:sp>
        <p:nvSpPr>
          <p:cNvPr id="4" name="TextBox 3"/>
          <p:cNvSpPr txBox="1"/>
          <p:nvPr/>
        </p:nvSpPr>
        <p:spPr>
          <a:xfrm>
            <a:off x="762000" y="1371600"/>
            <a:ext cx="7543800" cy="461665"/>
          </a:xfrm>
          <a:prstGeom prst="rect">
            <a:avLst/>
          </a:prstGeom>
          <a:noFill/>
        </p:spPr>
        <p:txBody>
          <a:bodyPr wrap="square" rtlCol="0">
            <a:spAutoFit/>
          </a:bodyPr>
          <a:lstStyle/>
          <a:p>
            <a:r>
              <a:rPr lang="en-US" sz="2400" dirty="0" smtClean="0"/>
              <a:t>GDP doesn’t measure free or almost free.</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133600"/>
            <a:ext cx="3700707" cy="3394057"/>
          </a:xfrm>
          <a:prstGeom prst="rect">
            <a:avLst/>
          </a:prstGeom>
        </p:spPr>
      </p:pic>
      <p:sp>
        <p:nvSpPr>
          <p:cNvPr id="6" name="TextBox 5"/>
          <p:cNvSpPr txBox="1"/>
          <p:nvPr/>
        </p:nvSpPr>
        <p:spPr>
          <a:xfrm>
            <a:off x="1295400" y="5760161"/>
            <a:ext cx="2786306" cy="461665"/>
          </a:xfrm>
          <a:prstGeom prst="rect">
            <a:avLst/>
          </a:prstGeom>
          <a:noFill/>
        </p:spPr>
        <p:txBody>
          <a:bodyPr wrap="square" rtlCol="0">
            <a:spAutoFit/>
          </a:bodyPr>
          <a:lstStyle/>
          <a:p>
            <a:r>
              <a:rPr lang="en-US" sz="2400" dirty="0" smtClean="0"/>
              <a:t>$1,395.00</a:t>
            </a:r>
            <a:endParaRPr lang="en-US" sz="2400" dirty="0"/>
          </a:p>
        </p:txBody>
      </p:sp>
    </p:spTree>
    <p:extLst>
      <p:ext uri="{BB962C8B-B14F-4D97-AF65-F5344CB8AC3E}">
        <p14:creationId xmlns:p14="http://schemas.microsoft.com/office/powerpoint/2010/main" val="221687466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And GDP Isn’t the Whole Story</a:t>
            </a:r>
            <a:endParaRPr lang="en-US" sz="3200" b="1" dirty="0"/>
          </a:p>
        </p:txBody>
      </p:sp>
      <p:sp>
        <p:nvSpPr>
          <p:cNvPr id="4" name="TextBox 3"/>
          <p:cNvSpPr txBox="1"/>
          <p:nvPr/>
        </p:nvSpPr>
        <p:spPr>
          <a:xfrm>
            <a:off x="762000" y="1371600"/>
            <a:ext cx="7543800" cy="461665"/>
          </a:xfrm>
          <a:prstGeom prst="rect">
            <a:avLst/>
          </a:prstGeom>
          <a:noFill/>
        </p:spPr>
        <p:txBody>
          <a:bodyPr wrap="square" rtlCol="0">
            <a:spAutoFit/>
          </a:bodyPr>
          <a:lstStyle/>
          <a:p>
            <a:r>
              <a:rPr lang="en-US" sz="2400" dirty="0" smtClean="0"/>
              <a:t>GDP doesn’t measure free or almost free.</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133600"/>
            <a:ext cx="3700707" cy="3394057"/>
          </a:xfrm>
          <a:prstGeom prst="rect">
            <a:avLst/>
          </a:prstGeom>
        </p:spPr>
      </p:pic>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099603"/>
            <a:ext cx="4607332" cy="3405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95400" y="5760161"/>
            <a:ext cx="2786306" cy="461665"/>
          </a:xfrm>
          <a:prstGeom prst="rect">
            <a:avLst/>
          </a:prstGeom>
          <a:noFill/>
        </p:spPr>
        <p:txBody>
          <a:bodyPr wrap="square" rtlCol="0">
            <a:spAutoFit/>
          </a:bodyPr>
          <a:lstStyle/>
          <a:p>
            <a:r>
              <a:rPr lang="en-US" sz="2400" dirty="0" smtClean="0"/>
              <a:t>$1,395.00</a:t>
            </a:r>
            <a:endParaRPr lang="en-US" sz="2400" dirty="0"/>
          </a:p>
        </p:txBody>
      </p:sp>
    </p:spTree>
    <p:extLst>
      <p:ext uri="{BB962C8B-B14F-4D97-AF65-F5344CB8AC3E}">
        <p14:creationId xmlns:p14="http://schemas.microsoft.com/office/powerpoint/2010/main" val="4633832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And GDP Isn’t the Whole Story</a:t>
            </a:r>
            <a:endParaRPr lang="en-US" sz="3200" b="1" dirty="0"/>
          </a:p>
        </p:txBody>
      </p:sp>
      <p:sp>
        <p:nvSpPr>
          <p:cNvPr id="4" name="TextBox 3"/>
          <p:cNvSpPr txBox="1"/>
          <p:nvPr/>
        </p:nvSpPr>
        <p:spPr>
          <a:xfrm>
            <a:off x="762000" y="1371600"/>
            <a:ext cx="7543800" cy="461665"/>
          </a:xfrm>
          <a:prstGeom prst="rect">
            <a:avLst/>
          </a:prstGeom>
          <a:noFill/>
        </p:spPr>
        <p:txBody>
          <a:bodyPr wrap="square" rtlCol="0">
            <a:spAutoFit/>
          </a:bodyPr>
          <a:lstStyle/>
          <a:p>
            <a:r>
              <a:rPr lang="en-US" sz="2400" dirty="0" smtClean="0"/>
              <a:t>GDP doesn’t measure free or almost free.</a:t>
            </a:r>
            <a:endParaRPr lang="en-US" sz="2400"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2133600"/>
            <a:ext cx="3700707" cy="3394057"/>
          </a:xfrm>
          <a:prstGeom prst="rect">
            <a:avLst/>
          </a:prstGeom>
        </p:spPr>
      </p:pic>
      <p:pic>
        <p:nvPicPr>
          <p:cNvPr id="5120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099603"/>
            <a:ext cx="4607332" cy="3405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295400" y="5760161"/>
            <a:ext cx="2786306" cy="461665"/>
          </a:xfrm>
          <a:prstGeom prst="rect">
            <a:avLst/>
          </a:prstGeom>
          <a:noFill/>
        </p:spPr>
        <p:txBody>
          <a:bodyPr wrap="square" rtlCol="0">
            <a:spAutoFit/>
          </a:bodyPr>
          <a:lstStyle/>
          <a:p>
            <a:r>
              <a:rPr lang="en-US" sz="2400" dirty="0" smtClean="0"/>
              <a:t>$1,395.00</a:t>
            </a:r>
            <a:endParaRPr lang="en-US" sz="2400" dirty="0"/>
          </a:p>
        </p:txBody>
      </p:sp>
      <p:sp>
        <p:nvSpPr>
          <p:cNvPr id="3" name="TextBox 2"/>
          <p:cNvSpPr txBox="1"/>
          <p:nvPr/>
        </p:nvSpPr>
        <p:spPr>
          <a:xfrm>
            <a:off x="3276600" y="6096000"/>
            <a:ext cx="5852160" cy="523220"/>
          </a:xfrm>
          <a:prstGeom prst="rect">
            <a:avLst/>
          </a:prstGeom>
          <a:noFill/>
        </p:spPr>
        <p:txBody>
          <a:bodyPr wrap="square" rtlCol="0">
            <a:spAutoFit/>
          </a:bodyPr>
          <a:lstStyle/>
          <a:p>
            <a:r>
              <a:rPr lang="en-US" sz="2800" b="1" dirty="0" smtClean="0">
                <a:solidFill>
                  <a:srgbClr val="FF0000"/>
                </a:solidFill>
              </a:rPr>
              <a:t>GDP Growth </a:t>
            </a:r>
            <a:r>
              <a:rPr lang="en-US" sz="2800" b="1" dirty="0" smtClean="0">
                <a:solidFill>
                  <a:srgbClr val="FF0000"/>
                </a:solidFill>
                <a:sym typeface="Symbol"/>
              </a:rPr>
              <a:t> Economic Growth</a:t>
            </a:r>
            <a:endParaRPr lang="en-US" sz="2800" b="1" dirty="0">
              <a:solidFill>
                <a:srgbClr val="FF0000"/>
              </a:solidFill>
            </a:endParaRPr>
          </a:p>
        </p:txBody>
      </p:sp>
    </p:spTree>
    <p:extLst>
      <p:ext uri="{BB962C8B-B14F-4D97-AF65-F5344CB8AC3E}">
        <p14:creationId xmlns:p14="http://schemas.microsoft.com/office/powerpoint/2010/main" val="42264850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274638"/>
            <a:ext cx="8229600" cy="715962"/>
          </a:xfrm>
        </p:spPr>
        <p:txBody>
          <a:bodyPr/>
          <a:lstStyle/>
          <a:p>
            <a:r>
              <a:rPr lang="en-US" altLang="en-US" sz="3200" b="1" dirty="0" smtClean="0"/>
              <a:t>Income Disparity</a:t>
            </a:r>
          </a:p>
        </p:txBody>
      </p:sp>
      <p:pic>
        <p:nvPicPr>
          <p:cNvPr id="399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12850"/>
            <a:ext cx="7085013"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82619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74638"/>
            <a:ext cx="8229600" cy="715962"/>
          </a:xfrm>
        </p:spPr>
        <p:txBody>
          <a:bodyPr/>
          <a:lstStyle/>
          <a:p>
            <a:pPr eaLnBrk="1" hangingPunct="1"/>
            <a:r>
              <a:rPr lang="en-US" sz="3200" b="1" dirty="0" smtClean="0"/>
              <a:t>Autonomous Vehicles</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5240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124200"/>
            <a:ext cx="4888302"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867787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a:xfrm>
            <a:off x="457200" y="274638"/>
            <a:ext cx="8229600" cy="715962"/>
          </a:xfrm>
        </p:spPr>
        <p:txBody>
          <a:bodyPr/>
          <a:lstStyle/>
          <a:p>
            <a:r>
              <a:rPr lang="en-US" altLang="en-US" sz="3200" b="1" dirty="0" smtClean="0"/>
              <a:t>Income Disparity</a:t>
            </a:r>
          </a:p>
        </p:txBody>
      </p:sp>
      <p:pic>
        <p:nvPicPr>
          <p:cNvPr id="186370" name="Picture 2" descr="real incomes by distributional shares, 1917 to 2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9200"/>
            <a:ext cx="7324321"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54546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a:xfrm>
            <a:off x="457200" y="274638"/>
            <a:ext cx="8229600" cy="715962"/>
          </a:xfrm>
        </p:spPr>
        <p:txBody>
          <a:bodyPr/>
          <a:lstStyle/>
          <a:p>
            <a:r>
              <a:rPr lang="en-US" sz="3200" b="1" smtClean="0"/>
              <a:t>One Futuristic Vision</a:t>
            </a:r>
          </a:p>
        </p:txBody>
      </p:sp>
      <p:pic>
        <p:nvPicPr>
          <p:cNvPr id="5939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295400"/>
            <a:ext cx="5029200" cy="3848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7" name="TextBox 4"/>
          <p:cNvSpPr txBox="1">
            <a:spLocks noChangeArrowheads="1"/>
          </p:cNvSpPr>
          <p:nvPr/>
        </p:nvSpPr>
        <p:spPr bwMode="auto">
          <a:xfrm>
            <a:off x="304800" y="1828800"/>
            <a:ext cx="25146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sz="2400" dirty="0"/>
              <a:t>Rosie, the</a:t>
            </a:r>
          </a:p>
          <a:p>
            <a:pPr eaLnBrk="1" hangingPunct="1"/>
            <a:r>
              <a:rPr lang="en-US" sz="2400" dirty="0" err="1"/>
              <a:t>Jetsons</a:t>
            </a:r>
            <a:r>
              <a:rPr lang="en-US" sz="2400" dirty="0"/>
              <a:t>’ maid</a:t>
            </a:r>
          </a:p>
          <a:p>
            <a:pPr eaLnBrk="1" hangingPunct="1"/>
            <a:endParaRPr lang="en-US" sz="2400" dirty="0"/>
          </a:p>
          <a:p>
            <a:pPr eaLnBrk="1" hangingPunct="1"/>
            <a:r>
              <a:rPr lang="en-US" sz="2400" dirty="0"/>
              <a:t>~1962</a:t>
            </a:r>
          </a:p>
        </p:txBody>
      </p:sp>
      <p:sp>
        <p:nvSpPr>
          <p:cNvPr id="3" name="TextBox 2"/>
          <p:cNvSpPr txBox="1"/>
          <p:nvPr/>
        </p:nvSpPr>
        <p:spPr>
          <a:xfrm>
            <a:off x="457200" y="5518666"/>
            <a:ext cx="7924800" cy="369332"/>
          </a:xfrm>
          <a:prstGeom prst="rect">
            <a:avLst/>
          </a:prstGeom>
          <a:noFill/>
        </p:spPr>
        <p:txBody>
          <a:bodyPr wrap="square" rtlCol="0">
            <a:spAutoFit/>
          </a:bodyPr>
          <a:lstStyle/>
          <a:p>
            <a:r>
              <a:rPr lang="en-US" dirty="0"/>
              <a:t>Watch Rosie: </a:t>
            </a:r>
            <a:r>
              <a:rPr lang="en-US" sz="1400" dirty="0">
                <a:hlinkClick r:id="rId4"/>
              </a:rPr>
              <a:t>http://www.cs.utexas.edu/~</a:t>
            </a:r>
            <a:r>
              <a:rPr lang="en-US" sz="1400" dirty="0" smtClean="0">
                <a:hlinkClick r:id="rId4"/>
              </a:rPr>
              <a:t>ear/cs349/VideosInSlides/JetsonsRosie.mp4</a:t>
            </a:r>
            <a:r>
              <a:rPr lang="en-US" sz="1400" dirty="0" smtClean="0"/>
              <a:t> </a:t>
            </a:r>
            <a:endParaRPr lang="en-US" sz="1400" dirty="0"/>
          </a:p>
        </p:txBody>
      </p:sp>
    </p:spTree>
    <p:extLst>
      <p:ext uri="{BB962C8B-B14F-4D97-AF65-F5344CB8AC3E}">
        <p14:creationId xmlns:p14="http://schemas.microsoft.com/office/powerpoint/2010/main" val="164061228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sz="3200" b="1" smtClean="0"/>
              <a:t>How Does Technology Replace Human Workers?</a:t>
            </a:r>
          </a:p>
        </p:txBody>
      </p:sp>
      <p:pic>
        <p:nvPicPr>
          <p:cNvPr id="6041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1676400"/>
            <a:ext cx="2971800"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11840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381000" y="228600"/>
            <a:ext cx="8305800" cy="609600"/>
          </a:xfrm>
        </p:spPr>
        <p:txBody>
          <a:bodyPr/>
          <a:lstStyle/>
          <a:p>
            <a:pPr eaLnBrk="1" hangingPunct="1"/>
            <a:r>
              <a:rPr lang="en-US" sz="3200" b="1" dirty="0" smtClean="0"/>
              <a:t>How It Has Actually Happened – Roomba</a:t>
            </a:r>
          </a:p>
        </p:txBody>
      </p:sp>
      <p:pic>
        <p:nvPicPr>
          <p:cNvPr id="27651" name="Picture 3" descr="robotRoomb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438400"/>
            <a:ext cx="41148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xt Box 4"/>
          <p:cNvSpPr txBox="1">
            <a:spLocks noChangeArrowheads="1"/>
          </p:cNvSpPr>
          <p:nvPr/>
        </p:nvSpPr>
        <p:spPr bwMode="auto">
          <a:xfrm>
            <a:off x="685800" y="1676400"/>
            <a:ext cx="28956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spcBef>
                <a:spcPct val="50000"/>
              </a:spcBef>
            </a:pPr>
            <a:r>
              <a:rPr lang="en-US" sz="2400">
                <a:latin typeface="Times New Roman" pitchFamily="18" charset="0"/>
              </a:rPr>
              <a:t>2001	A robot vacuum cleaner</a:t>
            </a:r>
          </a:p>
        </p:txBody>
      </p:sp>
    </p:spTree>
    <p:extLst>
      <p:ext uri="{BB962C8B-B14F-4D97-AF65-F5344CB8AC3E}">
        <p14:creationId xmlns:p14="http://schemas.microsoft.com/office/powerpoint/2010/main" val="5340155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Can We Always Imagine How?</a:t>
            </a:r>
            <a:endParaRPr lang="en-US" sz="3200" b="1"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1219200"/>
            <a:ext cx="3704167" cy="4959298"/>
          </a:xfrm>
          <a:prstGeom prst="rect">
            <a:avLst/>
          </a:prstGeom>
        </p:spPr>
      </p:pic>
    </p:spTree>
    <p:extLst>
      <p:ext uri="{BB962C8B-B14F-4D97-AF65-F5344CB8AC3E}">
        <p14:creationId xmlns:p14="http://schemas.microsoft.com/office/powerpoint/2010/main" val="13205986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a:xfrm>
            <a:off x="457200" y="274638"/>
            <a:ext cx="8229600" cy="563562"/>
          </a:xfrm>
        </p:spPr>
        <p:txBody>
          <a:bodyPr>
            <a:normAutofit fontScale="90000"/>
          </a:bodyPr>
          <a:lstStyle/>
          <a:p>
            <a:r>
              <a:rPr lang="en-US" sz="3200" b="1" dirty="0" smtClean="0"/>
              <a:t>Gone Already</a:t>
            </a:r>
          </a:p>
        </p:txBody>
      </p:sp>
      <p:sp>
        <p:nvSpPr>
          <p:cNvPr id="4" name="TextBox 3"/>
          <p:cNvSpPr txBox="1"/>
          <p:nvPr/>
        </p:nvSpPr>
        <p:spPr>
          <a:xfrm>
            <a:off x="569259" y="990600"/>
            <a:ext cx="7467600" cy="2523768"/>
          </a:xfrm>
          <a:prstGeom prst="rect">
            <a:avLst/>
          </a:prstGeom>
          <a:noFill/>
        </p:spPr>
        <p:txBody>
          <a:bodyPr>
            <a:spAutoFit/>
          </a:bodyPr>
          <a:lstStyle/>
          <a:p>
            <a:pPr>
              <a:defRPr/>
            </a:pPr>
            <a:r>
              <a:rPr lang="en-US" sz="2000" dirty="0">
                <a:latin typeface="Arial" pitchFamily="34" charset="0"/>
                <a:cs typeface="Arial" pitchFamily="34" charset="0"/>
              </a:rPr>
              <a:t>Gone:</a:t>
            </a:r>
          </a:p>
          <a:p>
            <a:pPr marL="285750" indent="-285750">
              <a:buFont typeface="Arial" pitchFamily="34" charset="0"/>
              <a:buChar char="•"/>
              <a:defRPr/>
            </a:pPr>
            <a:r>
              <a:rPr lang="en-US" sz="2000" dirty="0">
                <a:latin typeface="Arial" pitchFamily="34" charset="0"/>
                <a:cs typeface="Arial" pitchFamily="34" charset="0"/>
              </a:rPr>
              <a:t>Automobile assembly (much of it)</a:t>
            </a:r>
          </a:p>
          <a:p>
            <a:pPr marL="285750" indent="-285750">
              <a:buFont typeface="Arial" pitchFamily="34" charset="0"/>
              <a:buChar char="•"/>
              <a:defRPr/>
            </a:pPr>
            <a:r>
              <a:rPr lang="en-US" sz="2000" dirty="0">
                <a:latin typeface="Arial" pitchFamily="34" charset="0"/>
                <a:cs typeface="Arial" pitchFamily="34" charset="0"/>
              </a:rPr>
              <a:t>Gas station attendant</a:t>
            </a:r>
          </a:p>
          <a:p>
            <a:pPr marL="285750" indent="-285750">
              <a:buFont typeface="Arial" pitchFamily="34" charset="0"/>
              <a:buChar char="•"/>
              <a:defRPr/>
            </a:pPr>
            <a:r>
              <a:rPr lang="en-US" sz="2000" dirty="0">
                <a:latin typeface="Arial" pitchFamily="34" charset="0"/>
                <a:cs typeface="Arial" pitchFamily="34" charset="0"/>
              </a:rPr>
              <a:t>Switchboard operator</a:t>
            </a:r>
          </a:p>
          <a:p>
            <a:pPr marL="285750" indent="-285750">
              <a:buFont typeface="Arial" pitchFamily="34" charset="0"/>
              <a:buChar char="•"/>
              <a:defRPr/>
            </a:pPr>
            <a:r>
              <a:rPr lang="en-US" sz="2000" dirty="0" smtClean="0">
                <a:latin typeface="Arial" pitchFamily="34" charset="0"/>
                <a:cs typeface="Arial" pitchFamily="34" charset="0"/>
              </a:rPr>
              <a:t>Typist</a:t>
            </a:r>
          </a:p>
          <a:p>
            <a:pPr marL="285750" indent="-285750">
              <a:buFont typeface="Arial" pitchFamily="34" charset="0"/>
              <a:buChar char="•"/>
              <a:defRPr/>
            </a:pPr>
            <a:r>
              <a:rPr lang="en-US" sz="2000" dirty="0" smtClean="0">
                <a:latin typeface="Arial" pitchFamily="34" charset="0"/>
                <a:cs typeface="Arial" pitchFamily="34" charset="0"/>
              </a:rPr>
              <a:t>Mail sorter</a:t>
            </a:r>
            <a:endParaRPr lang="en-US" sz="2000" dirty="0">
              <a:latin typeface="Arial" pitchFamily="34" charset="0"/>
              <a:cs typeface="Arial" pitchFamily="34" charset="0"/>
            </a:endParaRPr>
          </a:p>
          <a:p>
            <a:pPr>
              <a:defRPr/>
            </a:pPr>
            <a:r>
              <a:rPr lang="en-US" sz="2000" dirty="0">
                <a:latin typeface="Arial" pitchFamily="34" charset="0"/>
                <a:cs typeface="Arial" pitchFamily="34" charset="0"/>
              </a:rPr>
              <a:t> </a:t>
            </a:r>
          </a:p>
          <a:p>
            <a:pPr>
              <a:defRPr/>
            </a:pPr>
            <a:endParaRPr lang="en-US" dirty="0">
              <a:latin typeface="Arial" pitchFamily="34" charset="0"/>
              <a:cs typeface="Arial" pitchFamily="34" charset="0"/>
            </a:endParaRPr>
          </a:p>
        </p:txBody>
      </p:sp>
      <p:pic>
        <p:nvPicPr>
          <p:cNvPr id="9216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199" y="1219201"/>
            <a:ext cx="2682875" cy="2116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400" y="4093615"/>
            <a:ext cx="2679700" cy="215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6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198" y="4351678"/>
            <a:ext cx="2682875" cy="20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descr="http://l.yimg.com/bt/api/res/1.2/j0G1bzzkuCq78tdoI0Xhqw--/YXBwaWQ9eW5ld3M7Zmk9aW5zZXQ7aD00OTY7cT04NTt3PTYzMA--/http:/l.yimg.com/os/152/2013/02/06/06-00607630-jpg_16402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76600" y="3048000"/>
            <a:ext cx="2656200" cy="20912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07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2165"/>
                                        </p:tgtEl>
                                        <p:attrNameLst>
                                          <p:attrName>style.visibility</p:attrName>
                                        </p:attrNameLst>
                                      </p:cBhvr>
                                      <p:to>
                                        <p:strVal val="visible"/>
                                      </p:to>
                                    </p:set>
                                    <p:anim calcmode="lin" valueType="num">
                                      <p:cBhvr additive="base">
                                        <p:cTn id="17" dur="500" fill="hold"/>
                                        <p:tgtEl>
                                          <p:spTgt spid="92165"/>
                                        </p:tgtEl>
                                        <p:attrNameLst>
                                          <p:attrName>ppt_x</p:attrName>
                                        </p:attrNameLst>
                                      </p:cBhvr>
                                      <p:tavLst>
                                        <p:tav tm="0">
                                          <p:val>
                                            <p:strVal val="#ppt_x"/>
                                          </p:val>
                                        </p:tav>
                                        <p:tav tm="100000">
                                          <p:val>
                                            <p:strVal val="#ppt_x"/>
                                          </p:val>
                                        </p:tav>
                                      </p:tavLst>
                                    </p:anim>
                                    <p:anim calcmode="lin" valueType="num">
                                      <p:cBhvr additive="base">
                                        <p:cTn id="18" dur="500" fill="hold"/>
                                        <p:tgtEl>
                                          <p:spTgt spid="9216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calcmode="lin" valueType="num">
                                      <p:cBhvr additive="base">
                                        <p:cTn id="2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92164"/>
                                        </p:tgtEl>
                                        <p:attrNameLst>
                                          <p:attrName>style.visibility</p:attrName>
                                        </p:attrNameLst>
                                      </p:cBhvr>
                                      <p:to>
                                        <p:strVal val="visible"/>
                                      </p:to>
                                    </p:set>
                                    <p:anim calcmode="lin" valueType="num">
                                      <p:cBhvr additive="base">
                                        <p:cTn id="27" dur="500" fill="hold"/>
                                        <p:tgtEl>
                                          <p:spTgt spid="92164"/>
                                        </p:tgtEl>
                                        <p:attrNameLst>
                                          <p:attrName>ppt_x</p:attrName>
                                        </p:attrNameLst>
                                      </p:cBhvr>
                                      <p:tavLst>
                                        <p:tav tm="0">
                                          <p:val>
                                            <p:strVal val="#ppt_x"/>
                                          </p:val>
                                        </p:tav>
                                        <p:tav tm="100000">
                                          <p:val>
                                            <p:strVal val="#ppt_x"/>
                                          </p:val>
                                        </p:tav>
                                      </p:tavLst>
                                    </p:anim>
                                    <p:anim calcmode="lin" valueType="num">
                                      <p:cBhvr additive="base">
                                        <p:cTn id="28" dur="500" fill="hold"/>
                                        <p:tgtEl>
                                          <p:spTgt spid="92164"/>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 calcmode="lin" valueType="num">
                                      <p:cBhvr additive="base">
                                        <p:cTn id="33"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4">
                                            <p:txEl>
                                              <p:pRg st="4" end="4"/>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92166"/>
                                        </p:tgtEl>
                                        <p:attrNameLst>
                                          <p:attrName>style.visibility</p:attrName>
                                        </p:attrNameLst>
                                      </p:cBhvr>
                                      <p:to>
                                        <p:strVal val="visible"/>
                                      </p:to>
                                    </p:set>
                                    <p:anim calcmode="lin" valueType="num">
                                      <p:cBhvr additive="base">
                                        <p:cTn id="37" dur="500" fill="hold"/>
                                        <p:tgtEl>
                                          <p:spTgt spid="92166"/>
                                        </p:tgtEl>
                                        <p:attrNameLst>
                                          <p:attrName>ppt_x</p:attrName>
                                        </p:attrNameLst>
                                      </p:cBhvr>
                                      <p:tavLst>
                                        <p:tav tm="0">
                                          <p:val>
                                            <p:strVal val="#ppt_x"/>
                                          </p:val>
                                        </p:tav>
                                        <p:tav tm="100000">
                                          <p:val>
                                            <p:strVal val="#ppt_x"/>
                                          </p:val>
                                        </p:tav>
                                      </p:tavLst>
                                    </p:anim>
                                    <p:anim calcmode="lin" valueType="num">
                                      <p:cBhvr additive="base">
                                        <p:cTn id="38" dur="500" fill="hold"/>
                                        <p:tgtEl>
                                          <p:spTgt spid="9216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 calcmode="lin" valueType="num">
                                      <p:cBhvr additive="base">
                                        <p:cTn id="43"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5" end="5"/>
                                            </p:txEl>
                                          </p:spTgt>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7"/>
                                        </p:tgtEl>
                                        <p:attrNameLst>
                                          <p:attrName>style.visibility</p:attrName>
                                        </p:attrNameLst>
                                      </p:cBhvr>
                                      <p:to>
                                        <p:strVal val="visible"/>
                                      </p:to>
                                    </p:set>
                                    <p:anim calcmode="lin" valueType="num">
                                      <p:cBhvr additive="base">
                                        <p:cTn id="47" dur="500" fill="hold"/>
                                        <p:tgtEl>
                                          <p:spTgt spid="7"/>
                                        </p:tgtEl>
                                        <p:attrNameLst>
                                          <p:attrName>ppt_x</p:attrName>
                                        </p:attrNameLst>
                                      </p:cBhvr>
                                      <p:tavLst>
                                        <p:tav tm="0">
                                          <p:val>
                                            <p:strVal val="#ppt_x"/>
                                          </p:val>
                                        </p:tav>
                                        <p:tav tm="100000">
                                          <p:val>
                                            <p:strVal val="#ppt_x"/>
                                          </p:val>
                                        </p:tav>
                                      </p:tavLst>
                                    </p:anim>
                                    <p:anim calcmode="lin" valueType="num">
                                      <p:cBhvr additive="base">
                                        <p:cTn id="4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a:xfrm>
            <a:off x="457200" y="274638"/>
            <a:ext cx="8229600" cy="563562"/>
          </a:xfrm>
        </p:spPr>
        <p:txBody>
          <a:bodyPr>
            <a:normAutofit fontScale="90000"/>
          </a:bodyPr>
          <a:lstStyle/>
          <a:p>
            <a:r>
              <a:rPr lang="en-US" sz="3200" b="1" dirty="0" smtClean="0"/>
              <a:t>On the Way Out</a:t>
            </a:r>
          </a:p>
        </p:txBody>
      </p:sp>
      <p:sp>
        <p:nvSpPr>
          <p:cNvPr id="4" name="TextBox 3"/>
          <p:cNvSpPr txBox="1"/>
          <p:nvPr/>
        </p:nvSpPr>
        <p:spPr>
          <a:xfrm>
            <a:off x="533400" y="989013"/>
            <a:ext cx="3276600" cy="3108325"/>
          </a:xfrm>
          <a:prstGeom prst="rect">
            <a:avLst/>
          </a:prstGeom>
          <a:noFill/>
        </p:spPr>
        <p:txBody>
          <a:bodyPr>
            <a:spAutoFit/>
          </a:bodyPr>
          <a:lstStyle/>
          <a:p>
            <a:pPr>
              <a:defRPr/>
            </a:pPr>
            <a:r>
              <a:rPr lang="en-US" sz="2000" dirty="0">
                <a:latin typeface="Arial" pitchFamily="34" charset="0"/>
                <a:cs typeface="Arial" pitchFamily="34" charset="0"/>
              </a:rPr>
              <a:t>On the way out:</a:t>
            </a:r>
          </a:p>
          <a:p>
            <a:pPr marL="342900" indent="-342900">
              <a:buFont typeface="Arial" pitchFamily="34" charset="0"/>
              <a:buChar char="•"/>
              <a:defRPr/>
            </a:pPr>
            <a:r>
              <a:rPr lang="en-US" sz="2000" dirty="0">
                <a:latin typeface="Arial" pitchFamily="34" charset="0"/>
                <a:cs typeface="Arial" pitchFamily="34" charset="0"/>
              </a:rPr>
              <a:t>bank teller</a:t>
            </a:r>
          </a:p>
          <a:p>
            <a:pPr marL="342900" indent="-342900">
              <a:buFont typeface="Arial" pitchFamily="34" charset="0"/>
              <a:buChar char="•"/>
              <a:defRPr/>
            </a:pPr>
            <a:r>
              <a:rPr lang="en-US" sz="2000" dirty="0">
                <a:latin typeface="Arial" pitchFamily="34" charset="0"/>
                <a:cs typeface="Arial" pitchFamily="34" charset="0"/>
              </a:rPr>
              <a:t>cashier </a:t>
            </a:r>
          </a:p>
          <a:p>
            <a:pPr marL="342900" indent="-342900">
              <a:buFont typeface="Arial" pitchFamily="34" charset="0"/>
              <a:buChar char="•"/>
              <a:defRPr/>
            </a:pPr>
            <a:r>
              <a:rPr lang="en-US" sz="2000" dirty="0">
                <a:latin typeface="Arial" pitchFamily="34" charset="0"/>
                <a:cs typeface="Arial" pitchFamily="34" charset="0"/>
              </a:rPr>
              <a:t>home security guards </a:t>
            </a:r>
          </a:p>
          <a:p>
            <a:pPr marL="342900" indent="-342900">
              <a:buFont typeface="Arial" pitchFamily="34" charset="0"/>
              <a:buChar char="•"/>
              <a:defRPr/>
            </a:pPr>
            <a:r>
              <a:rPr lang="en-US" sz="2000" dirty="0">
                <a:latin typeface="Arial" pitchFamily="34" charset="0"/>
                <a:cs typeface="Arial" pitchFamily="34" charset="0"/>
              </a:rPr>
              <a:t>baby sitter </a:t>
            </a:r>
          </a:p>
          <a:p>
            <a:pPr marL="342900" indent="-342900">
              <a:buFont typeface="Arial" pitchFamily="34" charset="0"/>
              <a:buChar char="•"/>
              <a:defRPr/>
            </a:pPr>
            <a:r>
              <a:rPr lang="en-US" sz="2000" dirty="0">
                <a:latin typeface="Arial" pitchFamily="34" charset="0"/>
                <a:cs typeface="Arial" pitchFamily="34" charset="0"/>
              </a:rPr>
              <a:t>language translator </a:t>
            </a:r>
          </a:p>
          <a:p>
            <a:pPr marL="342900" indent="-342900">
              <a:buFont typeface="Arial" pitchFamily="34" charset="0"/>
              <a:buChar char="•"/>
              <a:defRPr/>
            </a:pPr>
            <a:r>
              <a:rPr lang="en-US" sz="2000" dirty="0">
                <a:latin typeface="Arial" pitchFamily="34" charset="0"/>
                <a:cs typeface="Arial" pitchFamily="34" charset="0"/>
              </a:rPr>
              <a:t>librarian </a:t>
            </a:r>
          </a:p>
          <a:p>
            <a:pPr marL="342900" indent="-342900">
              <a:buFont typeface="Arial" pitchFamily="34" charset="0"/>
              <a:buChar char="•"/>
              <a:defRPr/>
            </a:pPr>
            <a:r>
              <a:rPr lang="en-US" sz="2000" dirty="0">
                <a:latin typeface="Arial" pitchFamily="34" charset="0"/>
                <a:cs typeface="Arial" pitchFamily="34" charset="0"/>
              </a:rPr>
              <a:t>file clerk</a:t>
            </a:r>
          </a:p>
          <a:p>
            <a:pPr>
              <a:defRPr/>
            </a:pPr>
            <a:r>
              <a:rPr lang="en-US" dirty="0">
                <a:latin typeface="Arial" pitchFamily="34" charset="0"/>
                <a:cs typeface="Arial" pitchFamily="34" charset="0"/>
              </a:rPr>
              <a:t> </a:t>
            </a:r>
          </a:p>
          <a:p>
            <a:pPr>
              <a:defRPr/>
            </a:pPr>
            <a:endParaRPr lang="en-US" dirty="0">
              <a:latin typeface="Arial" pitchFamily="34" charset="0"/>
              <a:cs typeface="Arial" pitchFamily="34" charset="0"/>
            </a:endParaRPr>
          </a:p>
        </p:txBody>
      </p:sp>
      <p:pic>
        <p:nvPicPr>
          <p:cNvPr id="9318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171575"/>
            <a:ext cx="3529013" cy="264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25" y="3867150"/>
            <a:ext cx="3092450" cy="2319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7800" y="4097338"/>
            <a:ext cx="3267075" cy="2535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432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500"/>
                                        <p:tgtEl>
                                          <p:spTgt spid="4">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93188"/>
                                        </p:tgtEl>
                                        <p:attrNameLst>
                                          <p:attrName>style.visibility</p:attrName>
                                        </p:attrNameLst>
                                      </p:cBhvr>
                                      <p:to>
                                        <p:strVal val="visible"/>
                                      </p:to>
                                    </p:set>
                                    <p:animEffect transition="in" filter="fade">
                                      <p:cBhvr>
                                        <p:cTn id="10" dur="500"/>
                                        <p:tgtEl>
                                          <p:spTgt spid="93188"/>
                                        </p:tgtEl>
                                      </p:cBhvr>
                                    </p:animEffect>
                                  </p:childTnLst>
                                </p:cTn>
                              </p:par>
                              <p:par>
                                <p:cTn id="11" presetID="10" presetClass="entr" presetSubtype="0" fill="hold" nodeType="withEffect">
                                  <p:stCondLst>
                                    <p:cond delay="50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500"/>
                                  </p:stCondLst>
                                  <p:childTnLst>
                                    <p:set>
                                      <p:cBhvr>
                                        <p:cTn id="15" dur="1" fill="hold">
                                          <p:stCondLst>
                                            <p:cond delay="0"/>
                                          </p:stCondLst>
                                        </p:cTn>
                                        <p:tgtEl>
                                          <p:spTgt spid="93189"/>
                                        </p:tgtEl>
                                        <p:attrNameLst>
                                          <p:attrName>style.visibility</p:attrName>
                                        </p:attrNameLst>
                                      </p:cBhvr>
                                      <p:to>
                                        <p:strVal val="visible"/>
                                      </p:to>
                                    </p:set>
                                    <p:animEffect transition="in" filter="fade">
                                      <p:cBhvr>
                                        <p:cTn id="16" dur="500"/>
                                        <p:tgtEl>
                                          <p:spTgt spid="93189"/>
                                        </p:tgtEl>
                                      </p:cBhvr>
                                    </p:animEffect>
                                  </p:childTnLst>
                                </p:cTn>
                              </p:par>
                              <p:par>
                                <p:cTn id="17" presetID="10" presetClass="entr" presetSubtype="0" fill="hold" nodeType="withEffect">
                                  <p:stCondLst>
                                    <p:cond delay="100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150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200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nodeType="withEffect">
                                  <p:stCondLst>
                                    <p:cond delay="250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par>
                                <p:cTn id="29" presetID="10" presetClass="entr" presetSubtype="0" fill="hold" nodeType="withEffect">
                                  <p:stCondLst>
                                    <p:cond delay="300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500"/>
                                        <p:tgtEl>
                                          <p:spTgt spid="4">
                                            <p:txEl>
                                              <p:pRg st="7" end="7"/>
                                            </p:txEl>
                                          </p:spTgt>
                                        </p:tgtEl>
                                      </p:cBhvr>
                                    </p:animEffect>
                                  </p:childTnLst>
                                </p:cTn>
                              </p:par>
                              <p:par>
                                <p:cTn id="32" presetID="10" presetClass="entr" presetSubtype="0" fill="hold" nodeType="withEffect">
                                  <p:stCondLst>
                                    <p:cond delay="3000"/>
                                  </p:stCondLst>
                                  <p:childTnLst>
                                    <p:set>
                                      <p:cBhvr>
                                        <p:cTn id="33" dur="1" fill="hold">
                                          <p:stCondLst>
                                            <p:cond delay="0"/>
                                          </p:stCondLst>
                                        </p:cTn>
                                        <p:tgtEl>
                                          <p:spTgt spid="93190"/>
                                        </p:tgtEl>
                                        <p:attrNameLst>
                                          <p:attrName>style.visibility</p:attrName>
                                        </p:attrNameLst>
                                      </p:cBhvr>
                                      <p:to>
                                        <p:strVal val="visible"/>
                                      </p:to>
                                    </p:set>
                                    <p:animEffect transition="in" filter="fade">
                                      <p:cBhvr>
                                        <p:cTn id="34" dur="500"/>
                                        <p:tgtEl>
                                          <p:spTgt spid="93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a:xfrm>
            <a:off x="457200" y="274638"/>
            <a:ext cx="8229600" cy="715962"/>
          </a:xfrm>
        </p:spPr>
        <p:txBody>
          <a:bodyPr/>
          <a:lstStyle/>
          <a:p>
            <a:r>
              <a:rPr lang="en-US" sz="3200" b="1" smtClean="0"/>
              <a:t>Making It in America</a:t>
            </a:r>
          </a:p>
        </p:txBody>
      </p:sp>
      <p:sp>
        <p:nvSpPr>
          <p:cNvPr id="104451" name="TextBox 2"/>
          <p:cNvSpPr txBox="1">
            <a:spLocks noChangeArrowheads="1"/>
          </p:cNvSpPr>
          <p:nvPr/>
        </p:nvSpPr>
        <p:spPr bwMode="auto">
          <a:xfrm>
            <a:off x="819150" y="1143000"/>
            <a:ext cx="7391400"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2400" dirty="0"/>
              <a:t>In the past decade, the flow of goods emerging from U.S. factories has risen by about a third. </a:t>
            </a:r>
          </a:p>
          <a:p>
            <a:pPr eaLnBrk="1" hangingPunct="1"/>
            <a:endParaRPr lang="en-US" sz="2400" dirty="0"/>
          </a:p>
          <a:p>
            <a:pPr eaLnBrk="1" hangingPunct="1"/>
            <a:r>
              <a:rPr lang="en-US" sz="2400" dirty="0"/>
              <a:t>Factory employment has fallen by roughly the same fraction. </a:t>
            </a:r>
          </a:p>
          <a:p>
            <a:pPr eaLnBrk="1" hangingPunct="1"/>
            <a:endParaRPr lang="en-US" dirty="0"/>
          </a:p>
        </p:txBody>
      </p:sp>
      <p:pic>
        <p:nvPicPr>
          <p:cNvPr id="10445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4650" y="3587750"/>
            <a:ext cx="58578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04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000"/>
                                  </p:stCondLst>
                                  <p:childTnLst>
                                    <p:set>
                                      <p:cBhvr>
                                        <p:cTn id="6" dur="1" fill="hold">
                                          <p:stCondLst>
                                            <p:cond delay="0"/>
                                          </p:stCondLst>
                                        </p:cTn>
                                        <p:tgtEl>
                                          <p:spTgt spid="104451">
                                            <p:txEl>
                                              <p:pRg st="0" end="0"/>
                                            </p:txEl>
                                          </p:spTgt>
                                        </p:tgtEl>
                                        <p:attrNameLst>
                                          <p:attrName>style.visibility</p:attrName>
                                        </p:attrNameLst>
                                      </p:cBhvr>
                                      <p:to>
                                        <p:strVal val="visible"/>
                                      </p:to>
                                    </p:set>
                                    <p:animEffect transition="in" filter="fade">
                                      <p:cBhvr>
                                        <p:cTn id="7" dur="500"/>
                                        <p:tgtEl>
                                          <p:spTgt spid="104451">
                                            <p:txEl>
                                              <p:pRg st="0" end="0"/>
                                            </p:txEl>
                                          </p:spTgt>
                                        </p:tgtEl>
                                      </p:cBhvr>
                                    </p:animEffect>
                                  </p:childTnLst>
                                </p:cTn>
                              </p:par>
                              <p:par>
                                <p:cTn id="8" presetID="2" presetClass="entr" presetSubtype="4" fill="hold" nodeType="withEffect">
                                  <p:stCondLst>
                                    <p:cond delay="2000"/>
                                  </p:stCondLst>
                                  <p:childTnLst>
                                    <p:set>
                                      <p:cBhvr>
                                        <p:cTn id="9" dur="1" fill="hold">
                                          <p:stCondLst>
                                            <p:cond delay="0"/>
                                          </p:stCondLst>
                                        </p:cTn>
                                        <p:tgtEl>
                                          <p:spTgt spid="104451">
                                            <p:txEl>
                                              <p:pRg st="2" end="2"/>
                                            </p:txEl>
                                          </p:spTgt>
                                        </p:tgtEl>
                                        <p:attrNameLst>
                                          <p:attrName>style.visibility</p:attrName>
                                        </p:attrNameLst>
                                      </p:cBhvr>
                                      <p:to>
                                        <p:strVal val="visible"/>
                                      </p:to>
                                    </p:set>
                                    <p:anim calcmode="lin" valueType="num">
                                      <p:cBhvr additive="base">
                                        <p:cTn id="10" dur="500" fill="hold"/>
                                        <p:tgtEl>
                                          <p:spTgt spid="104451">
                                            <p:txEl>
                                              <p:pRg st="2" end="2"/>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10445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a:xfrm>
            <a:off x="457200" y="274638"/>
            <a:ext cx="8229600" cy="715962"/>
          </a:xfrm>
        </p:spPr>
        <p:txBody>
          <a:bodyPr/>
          <a:lstStyle/>
          <a:p>
            <a:r>
              <a:rPr lang="en-US" sz="3200" b="1" smtClean="0"/>
              <a:t>Making It in America</a:t>
            </a:r>
          </a:p>
        </p:txBody>
      </p:sp>
      <p:sp>
        <p:nvSpPr>
          <p:cNvPr id="105475" name="TextBox 2"/>
          <p:cNvSpPr txBox="1">
            <a:spLocks noChangeArrowheads="1"/>
          </p:cNvSpPr>
          <p:nvPr/>
        </p:nvSpPr>
        <p:spPr bwMode="auto">
          <a:xfrm>
            <a:off x="152400" y="4271963"/>
            <a:ext cx="8915400"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t>“Maddie is cheaper than a machine. It would be easy to buy a robotic arm that could take injector bodies and caps from a tray and place them precisely in a laser welder. Yet Standard would have to invest about $100,000 on the arm and a conveyance machine to bring parts to the welder and send them on to the next station. As is common in factories, Standard invests only in machinery that will earn back its cost within two years. For Tony, it’s simple: Maddie makes less in two years than the machine would cost, so her job is safe—for now. If the robotic machines become a little cheaper, or if demand for fuel injectors goes up and Standard starts running three shifts, then investing in those robots might make sense.”</a:t>
            </a:r>
          </a:p>
        </p:txBody>
      </p:sp>
      <p:pic>
        <p:nvPicPr>
          <p:cNvPr id="10547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713" y="1066800"/>
            <a:ext cx="5857875" cy="296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8369450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lstStyle/>
          <a:p>
            <a:r>
              <a:rPr lang="en-US" sz="3200" b="1" dirty="0" smtClean="0"/>
              <a:t>Another Industry - Textiles</a:t>
            </a:r>
            <a:endParaRPr lang="en-US" sz="3200" b="1" dirty="0"/>
          </a:p>
        </p:txBody>
      </p:sp>
      <p:pic>
        <p:nvPicPr>
          <p:cNvPr id="512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1" y="914401"/>
            <a:ext cx="4953000" cy="42756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685800" y="6248400"/>
            <a:ext cx="7391400" cy="276999"/>
          </a:xfrm>
          <a:prstGeom prst="rect">
            <a:avLst/>
          </a:prstGeom>
          <a:noFill/>
        </p:spPr>
        <p:txBody>
          <a:bodyPr wrap="square" rtlCol="0">
            <a:spAutoFit/>
          </a:bodyPr>
          <a:lstStyle/>
          <a:p>
            <a:r>
              <a:rPr lang="en-US" sz="1200" dirty="0">
                <a:hlinkClick r:id="rId4"/>
              </a:rPr>
              <a:t>http://mobile.nytimes.com/2013/09/20/business/us-textile-factories-return.html?s=dZeu8lDaSmr&amp;_p=p1</a:t>
            </a:r>
            <a:r>
              <a:rPr lang="en-US" sz="1200" dirty="0" smtClean="0">
                <a:hlinkClick r:id="rId4"/>
              </a:rPr>
              <a:t>&amp;</a:t>
            </a:r>
            <a:r>
              <a:rPr lang="en-US" sz="1200" dirty="0" smtClean="0"/>
              <a:t> </a:t>
            </a:r>
            <a:endParaRPr lang="en-US" sz="1200" dirty="0"/>
          </a:p>
        </p:txBody>
      </p:sp>
      <p:sp>
        <p:nvSpPr>
          <p:cNvPr id="4" name="TextBox 3"/>
          <p:cNvSpPr txBox="1"/>
          <p:nvPr/>
        </p:nvSpPr>
        <p:spPr>
          <a:xfrm>
            <a:off x="381000" y="5302659"/>
            <a:ext cx="8534400" cy="923330"/>
          </a:xfrm>
          <a:prstGeom prst="rect">
            <a:avLst/>
          </a:prstGeom>
          <a:noFill/>
        </p:spPr>
        <p:txBody>
          <a:bodyPr wrap="square" rtlCol="0">
            <a:spAutoFit/>
          </a:bodyPr>
          <a:lstStyle/>
          <a:p>
            <a:r>
              <a:rPr lang="en-US" dirty="0"/>
              <a:t>Take </a:t>
            </a:r>
            <a:r>
              <a:rPr lang="en-US" dirty="0" err="1"/>
              <a:t>Parkdale</a:t>
            </a:r>
            <a:r>
              <a:rPr lang="en-US" dirty="0"/>
              <a:t>: The mill here produces 2.5 million pounds of yarn a week with about 140 workers. In 1980, that production level would have required more than 2,000 people.</a:t>
            </a:r>
          </a:p>
        </p:txBody>
      </p:sp>
    </p:spTree>
    <p:extLst>
      <p:ext uri="{BB962C8B-B14F-4D97-AF65-F5344CB8AC3E}">
        <p14:creationId xmlns:p14="http://schemas.microsoft.com/office/powerpoint/2010/main" val="390162731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p:cNvSpPr>
            <a:spLocks noGrp="1" noChangeArrowheads="1"/>
          </p:cNvSpPr>
          <p:nvPr>
            <p:ph type="title"/>
          </p:nvPr>
        </p:nvSpPr>
        <p:spPr>
          <a:xfrm>
            <a:off x="685800" y="228600"/>
            <a:ext cx="7772400" cy="609600"/>
          </a:xfrm>
        </p:spPr>
        <p:txBody>
          <a:bodyPr>
            <a:noAutofit/>
          </a:bodyPr>
          <a:lstStyle/>
          <a:p>
            <a:r>
              <a:rPr lang="en-US" sz="3600" b="1" dirty="0" smtClean="0"/>
              <a:t>What Is AI?   The </a:t>
            </a:r>
            <a:r>
              <a:rPr lang="en-US" sz="3600" b="1" dirty="0"/>
              <a:t>Turing Test</a:t>
            </a:r>
          </a:p>
        </p:txBody>
      </p:sp>
      <p:pic>
        <p:nvPicPr>
          <p:cNvPr id="1812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066800"/>
            <a:ext cx="4762500" cy="4714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4"/>
          <p:cNvSpPr txBox="1">
            <a:spLocks noChangeArrowheads="1"/>
          </p:cNvSpPr>
          <p:nvPr/>
        </p:nvSpPr>
        <p:spPr bwMode="auto">
          <a:xfrm>
            <a:off x="609600" y="6096000"/>
            <a:ext cx="7696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000" i="1" dirty="0">
                <a:latin typeface="Times New Roman" pitchFamily="18" charset="0"/>
                <a:hlinkClick r:id="rId4"/>
              </a:rPr>
              <a:t>http://www.abelard.org/turpap/turpap.htm</a:t>
            </a:r>
            <a:r>
              <a:rPr lang="en-US" sz="2800" i="1" dirty="0">
                <a:latin typeface="Times New Roman" pitchFamily="18" charset="0"/>
              </a:rPr>
              <a:t>  </a:t>
            </a:r>
          </a:p>
        </p:txBody>
      </p:sp>
    </p:spTree>
    <p:extLst>
      <p:ext uri="{BB962C8B-B14F-4D97-AF65-F5344CB8AC3E}">
        <p14:creationId xmlns:p14="http://schemas.microsoft.com/office/powerpoint/2010/main" val="8129102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Knowledge Worker Jobs</a:t>
            </a:r>
            <a:endParaRPr lang="en-US" sz="3200" b="1" dirty="0"/>
          </a:p>
        </p:txBody>
      </p:sp>
      <p:sp>
        <p:nvSpPr>
          <p:cNvPr id="3" name="TextBox 2"/>
          <p:cNvSpPr txBox="1"/>
          <p:nvPr/>
        </p:nvSpPr>
        <p:spPr>
          <a:xfrm>
            <a:off x="381000" y="1600200"/>
            <a:ext cx="8305800" cy="2308324"/>
          </a:xfrm>
          <a:prstGeom prst="rect">
            <a:avLst/>
          </a:prstGeom>
          <a:noFill/>
        </p:spPr>
        <p:txBody>
          <a:bodyPr wrap="square" rtlCol="0">
            <a:spAutoFit/>
          </a:bodyPr>
          <a:lstStyle/>
          <a:p>
            <a:r>
              <a:rPr lang="en-US" sz="2400" dirty="0"/>
              <a:t>Not only is AI software much cheaper than mechanical automation to install and operate, there is a far greater incentive to adopt it—given the significantly higher cost of knowledge workers compared with their blue-collar brothers and sisters in the workshop, on the production line, at the check-out and in the </a:t>
            </a:r>
            <a:r>
              <a:rPr lang="en-US" sz="2400" dirty="0" smtClean="0"/>
              <a:t>field.</a:t>
            </a:r>
            <a:endParaRPr lang="en-US" sz="2400" dirty="0"/>
          </a:p>
        </p:txBody>
      </p:sp>
    </p:spTree>
    <p:extLst>
      <p:ext uri="{BB962C8B-B14F-4D97-AF65-F5344CB8AC3E}">
        <p14:creationId xmlns:p14="http://schemas.microsoft.com/office/powerpoint/2010/main" val="320846023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sz="3200" b="1" smtClean="0"/>
              <a:t>Were the Luddites Right?</a:t>
            </a:r>
          </a:p>
        </p:txBody>
      </p:sp>
      <p:sp>
        <p:nvSpPr>
          <p:cNvPr id="61443" name="Rectangle 3"/>
          <p:cNvSpPr>
            <a:spLocks noGrp="1" noChangeArrowheads="1"/>
          </p:cNvSpPr>
          <p:nvPr>
            <p:ph type="body" idx="1"/>
          </p:nvPr>
        </p:nvSpPr>
        <p:spPr>
          <a:xfrm>
            <a:off x="457200" y="1219200"/>
            <a:ext cx="8229600" cy="4906963"/>
          </a:xfrm>
        </p:spPr>
        <p:txBody>
          <a:bodyPr/>
          <a:lstStyle/>
          <a:p>
            <a:pPr eaLnBrk="1" hangingPunct="1"/>
            <a:r>
              <a:rPr lang="en-US" sz="2400" smtClean="0"/>
              <a:t>Will technology destroy some people’s lives as they know them?</a:t>
            </a:r>
          </a:p>
          <a:p>
            <a:pPr eaLnBrk="1" hangingPunct="1"/>
            <a:endParaRPr lang="en-US" sz="2400" smtClean="0"/>
          </a:p>
          <a:p>
            <a:pPr eaLnBrk="1" hangingPunct="1"/>
            <a:endParaRPr lang="en-US" sz="2400" smtClean="0"/>
          </a:p>
          <a:p>
            <a:pPr eaLnBrk="1" hangingPunct="1"/>
            <a:r>
              <a:rPr lang="en-US" sz="2400" smtClean="0"/>
              <a:t>If so, is it worth the price for the greater good?</a:t>
            </a:r>
          </a:p>
          <a:p>
            <a:pPr eaLnBrk="1" hangingPunct="1"/>
            <a:endParaRPr lang="en-US" sz="2400" smtClean="0"/>
          </a:p>
          <a:p>
            <a:pPr eaLnBrk="1" hangingPunct="1"/>
            <a:endParaRPr lang="en-US" sz="2400" smtClean="0"/>
          </a:p>
          <a:p>
            <a:pPr eaLnBrk="1" hangingPunct="1"/>
            <a:r>
              <a:rPr lang="en-US" sz="2400" smtClean="0"/>
              <a:t>Can side effects be mitigated?</a:t>
            </a:r>
          </a:p>
        </p:txBody>
      </p:sp>
    </p:spTree>
    <p:extLst>
      <p:ext uri="{BB962C8B-B14F-4D97-AF65-F5344CB8AC3E}">
        <p14:creationId xmlns:p14="http://schemas.microsoft.com/office/powerpoint/2010/main" val="11791973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274638"/>
            <a:ext cx="8229600" cy="639762"/>
          </a:xfrm>
        </p:spPr>
        <p:txBody>
          <a:bodyPr/>
          <a:lstStyle/>
          <a:p>
            <a:pPr eaLnBrk="1" hangingPunct="1"/>
            <a:r>
              <a:rPr lang="en-US" sz="3200" b="1" smtClean="0"/>
              <a:t>Is This the Future?</a:t>
            </a:r>
          </a:p>
        </p:txBody>
      </p:sp>
      <p:pic>
        <p:nvPicPr>
          <p:cNvPr id="70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600200"/>
            <a:ext cx="5867400"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578843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563562"/>
          </a:xfrm>
        </p:spPr>
        <p:txBody>
          <a:bodyPr>
            <a:normAutofit fontScale="90000"/>
          </a:bodyPr>
          <a:lstStyle/>
          <a:p>
            <a:pPr eaLnBrk="1" hangingPunct="1"/>
            <a:r>
              <a:rPr lang="en-US" sz="3200" b="1" smtClean="0"/>
              <a:t>Is It Better than This?</a:t>
            </a:r>
          </a:p>
        </p:txBody>
      </p:sp>
      <p:pic>
        <p:nvPicPr>
          <p:cNvPr id="727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990600"/>
            <a:ext cx="481965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2708" name="Text Box 4"/>
          <p:cNvSpPr txBox="1">
            <a:spLocks noChangeArrowheads="1"/>
          </p:cNvSpPr>
          <p:nvPr/>
        </p:nvSpPr>
        <p:spPr bwMode="auto">
          <a:xfrm>
            <a:off x="304800" y="6248400"/>
            <a:ext cx="6324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a:hlinkClick r:id="rId4"/>
              </a:rPr>
              <a:t>http://www.msmagazine.com/spring2006/paradise_full.asp</a:t>
            </a:r>
            <a:r>
              <a:rPr lang="en-US"/>
              <a:t> </a:t>
            </a:r>
          </a:p>
        </p:txBody>
      </p:sp>
    </p:spTree>
    <p:extLst>
      <p:ext uri="{BB962C8B-B14F-4D97-AF65-F5344CB8AC3E}">
        <p14:creationId xmlns:p14="http://schemas.microsoft.com/office/powerpoint/2010/main" val="7722000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Or This?</a:t>
            </a:r>
            <a:endParaRPr lang="en-US" sz="3200" b="1" dirty="0"/>
          </a:p>
        </p:txBody>
      </p:sp>
      <p:pic>
        <p:nvPicPr>
          <p:cNvPr id="229378" name="Picture 2" descr="http://graphics8.nytimes.com/packages/images/multimedia/bundles/projects/2013/OSHAArticle/cushion_makers_fa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408113"/>
            <a:ext cx="5486400" cy="320795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400" y="5638800"/>
            <a:ext cx="7848600" cy="646331"/>
          </a:xfrm>
          <a:prstGeom prst="rect">
            <a:avLst/>
          </a:prstGeom>
          <a:noFill/>
        </p:spPr>
        <p:txBody>
          <a:bodyPr wrap="square" rtlCol="0">
            <a:spAutoFit/>
          </a:bodyPr>
          <a:lstStyle/>
          <a:p>
            <a:r>
              <a:rPr lang="en-US" dirty="0" smtClean="0">
                <a:hlinkClick r:id="rId4"/>
              </a:rPr>
              <a:t>http://www.nytimes.com/2013/03/31/us/osha-emphasizes-safety-health-risks-fester.html?emc=eta1</a:t>
            </a:r>
            <a:r>
              <a:rPr lang="en-US" dirty="0" smtClean="0"/>
              <a:t> </a:t>
            </a:r>
            <a:endParaRPr lang="en-US" dirty="0"/>
          </a:p>
        </p:txBody>
      </p:sp>
    </p:spTree>
    <p:extLst>
      <p:ext uri="{BB962C8B-B14F-4D97-AF65-F5344CB8AC3E}">
        <p14:creationId xmlns:p14="http://schemas.microsoft.com/office/powerpoint/2010/main" val="61663429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The Luddite Fallacy</a:t>
            </a:r>
            <a:endParaRPr lang="en-US" sz="3200" b="1" dirty="0"/>
          </a:p>
        </p:txBody>
      </p:sp>
      <p:sp>
        <p:nvSpPr>
          <p:cNvPr id="4" name="TextBox 3"/>
          <p:cNvSpPr txBox="1"/>
          <p:nvPr/>
        </p:nvSpPr>
        <p:spPr>
          <a:xfrm>
            <a:off x="457200" y="1214718"/>
            <a:ext cx="8382000" cy="4154984"/>
          </a:xfrm>
          <a:prstGeom prst="rect">
            <a:avLst/>
          </a:prstGeom>
          <a:noFill/>
        </p:spPr>
        <p:txBody>
          <a:bodyPr wrap="square" rtlCol="0">
            <a:spAutoFit/>
          </a:bodyPr>
          <a:lstStyle/>
          <a:p>
            <a:r>
              <a:rPr lang="en-US" sz="2400" dirty="0" smtClean="0"/>
              <a:t>The Luddite view: automation will eliminate the need for human labor.</a:t>
            </a:r>
          </a:p>
          <a:p>
            <a:endParaRPr lang="en-US" sz="2400" dirty="0"/>
          </a:p>
          <a:p>
            <a:r>
              <a:rPr lang="en-US" sz="2400" dirty="0" smtClean="0"/>
              <a:t>This view has been widely regarded as a fallacy because:</a:t>
            </a:r>
          </a:p>
          <a:p>
            <a:endParaRPr lang="en-US" sz="2400" dirty="0" smtClean="0"/>
          </a:p>
          <a:p>
            <a:pPr marL="342900" indent="-342900">
              <a:buFont typeface="Arial" pitchFamily="34" charset="0"/>
              <a:buChar char="•"/>
            </a:pPr>
            <a:r>
              <a:rPr lang="en-US" sz="2400" dirty="0" smtClean="0"/>
              <a:t>Automation reduced cost and this increased demand.  We all just have more stuff.</a:t>
            </a:r>
          </a:p>
          <a:p>
            <a:pPr marL="342900" indent="-342900">
              <a:buFont typeface="Arial" pitchFamily="34" charset="0"/>
              <a:buChar char="•"/>
            </a:pPr>
            <a:endParaRPr lang="en-US" sz="2400" dirty="0" smtClean="0"/>
          </a:p>
          <a:p>
            <a:pPr marL="342900" indent="-342900">
              <a:buFont typeface="Arial" pitchFamily="34" charset="0"/>
              <a:buChar char="•"/>
            </a:pPr>
            <a:r>
              <a:rPr lang="en-US" sz="2400" dirty="0" smtClean="0"/>
              <a:t>Workers were not up against any hard productivity limit.  Most workers have been smart enough to become more productive with the new technology. </a:t>
            </a:r>
            <a:endParaRPr lang="en-US" sz="2400" dirty="0"/>
          </a:p>
        </p:txBody>
      </p:sp>
    </p:spTree>
    <p:extLst>
      <p:ext uri="{BB962C8B-B14F-4D97-AF65-F5344CB8AC3E}">
        <p14:creationId xmlns:p14="http://schemas.microsoft.com/office/powerpoint/2010/main" val="1901608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The Luddite Fallacy </a:t>
            </a:r>
            <a:r>
              <a:rPr lang="en-US" sz="3200" b="1" dirty="0" err="1" smtClean="0"/>
              <a:t>Fallacy</a:t>
            </a:r>
            <a:endParaRPr lang="en-US" sz="3200" b="1" dirty="0"/>
          </a:p>
        </p:txBody>
      </p:sp>
      <p:sp>
        <p:nvSpPr>
          <p:cNvPr id="4" name="TextBox 3"/>
          <p:cNvSpPr txBox="1"/>
          <p:nvPr/>
        </p:nvSpPr>
        <p:spPr>
          <a:xfrm>
            <a:off x="457200" y="1219200"/>
            <a:ext cx="8686800" cy="4524315"/>
          </a:xfrm>
          <a:prstGeom prst="rect">
            <a:avLst/>
          </a:prstGeom>
          <a:noFill/>
        </p:spPr>
        <p:txBody>
          <a:bodyPr wrap="square" rtlCol="0">
            <a:spAutoFit/>
          </a:bodyPr>
          <a:lstStyle/>
          <a:p>
            <a:r>
              <a:rPr lang="en-US" sz="2400" dirty="0"/>
              <a:t>The Luddite view: automation will eliminate the need for human labor</a:t>
            </a:r>
            <a:r>
              <a:rPr lang="en-US" sz="2400" dirty="0" smtClean="0"/>
              <a:t>.</a:t>
            </a:r>
          </a:p>
          <a:p>
            <a:endParaRPr lang="en-US" sz="2400" dirty="0"/>
          </a:p>
          <a:p>
            <a:r>
              <a:rPr lang="en-US" sz="2400" dirty="0" smtClean="0"/>
              <a:t>The fallacy view may now be wrong because:</a:t>
            </a:r>
          </a:p>
          <a:p>
            <a:endParaRPr lang="en-US" sz="2400" dirty="0" smtClean="0"/>
          </a:p>
          <a:p>
            <a:pPr marL="342900" indent="-342900">
              <a:buFont typeface="Arial" pitchFamily="34" charset="0"/>
              <a:buChar char="•"/>
            </a:pPr>
            <a:r>
              <a:rPr lang="en-US" sz="2400" dirty="0" smtClean="0">
                <a:solidFill>
                  <a:srgbClr val="FF0000"/>
                </a:solidFill>
              </a:rPr>
              <a:t>We are about at the limit of the amount of stuff we can exploit.</a:t>
            </a:r>
          </a:p>
          <a:p>
            <a:pPr marL="342900" indent="-342900">
              <a:buFont typeface="Arial" pitchFamily="34" charset="0"/>
              <a:buChar char="•"/>
            </a:pPr>
            <a:endParaRPr lang="en-US" sz="2400" dirty="0" smtClean="0">
              <a:solidFill>
                <a:srgbClr val="FFFF00"/>
              </a:solidFill>
            </a:endParaRPr>
          </a:p>
          <a:p>
            <a:pPr marL="342900" indent="-342900">
              <a:buFont typeface="Arial" pitchFamily="34" charset="0"/>
              <a:buChar char="•"/>
            </a:pPr>
            <a:r>
              <a:rPr lang="en-US" sz="2400" dirty="0" smtClean="0"/>
              <a:t>Workers  </a:t>
            </a:r>
            <a:r>
              <a:rPr lang="en-US" sz="2400" dirty="0" smtClean="0">
                <a:solidFill>
                  <a:srgbClr val="FF0000"/>
                </a:solidFill>
              </a:rPr>
              <a:t>are </a:t>
            </a:r>
            <a:r>
              <a:rPr lang="en-US" sz="2400" dirty="0" smtClean="0"/>
              <a:t> up against a hard productivity limit.  Most workers </a:t>
            </a:r>
            <a:r>
              <a:rPr lang="en-US" sz="2400" dirty="0" smtClean="0">
                <a:solidFill>
                  <a:srgbClr val="FF0000"/>
                </a:solidFill>
              </a:rPr>
              <a:t>will not be </a:t>
            </a:r>
            <a:r>
              <a:rPr lang="en-US" sz="2400" dirty="0" smtClean="0"/>
              <a:t>smart enough to become more productive with the new technology. </a:t>
            </a:r>
            <a:r>
              <a:rPr lang="en-US" sz="2400" dirty="0" smtClean="0">
                <a:solidFill>
                  <a:srgbClr val="FF0000"/>
                </a:solidFill>
              </a:rPr>
              <a:t>Even some very smart, skilled workers will be eclipsed by machines.</a:t>
            </a:r>
            <a:endParaRPr lang="en-US" sz="2400" dirty="0">
              <a:solidFill>
                <a:srgbClr val="FF0000"/>
              </a:solidFill>
            </a:endParaRPr>
          </a:p>
        </p:txBody>
      </p:sp>
    </p:spTree>
    <p:extLst>
      <p:ext uri="{BB962C8B-B14F-4D97-AF65-F5344CB8AC3E}">
        <p14:creationId xmlns:p14="http://schemas.microsoft.com/office/powerpoint/2010/main" val="133491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 calcmode="lin" valueType="num">
                                      <p:cBhvr additive="base">
                                        <p:cTn id="7"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Technological Unemployment</a:t>
            </a:r>
            <a:endParaRPr lang="en-US" sz="3200" b="1" dirty="0"/>
          </a:p>
        </p:txBody>
      </p:sp>
      <p:sp>
        <p:nvSpPr>
          <p:cNvPr id="4" name="TextBox 3"/>
          <p:cNvSpPr txBox="1"/>
          <p:nvPr/>
        </p:nvSpPr>
        <p:spPr>
          <a:xfrm>
            <a:off x="685800" y="1600200"/>
            <a:ext cx="7772400" cy="3785652"/>
          </a:xfrm>
          <a:prstGeom prst="rect">
            <a:avLst/>
          </a:prstGeom>
          <a:noFill/>
        </p:spPr>
        <p:txBody>
          <a:bodyPr wrap="square" rtlCol="0">
            <a:spAutoFit/>
          </a:bodyPr>
          <a:lstStyle/>
          <a:p>
            <a:r>
              <a:rPr lang="en-US" sz="2400" dirty="0" smtClean="0"/>
              <a:t>What if:</a:t>
            </a:r>
          </a:p>
          <a:p>
            <a:endParaRPr lang="en-US" sz="2400" dirty="0"/>
          </a:p>
          <a:p>
            <a:r>
              <a:rPr lang="en-US" sz="2400" dirty="0" smtClean="0"/>
              <a:t>Amount of time required to retrain workers </a:t>
            </a:r>
          </a:p>
          <a:p>
            <a:r>
              <a:rPr lang="en-US" sz="2400" dirty="0"/>
              <a:t>	</a:t>
            </a:r>
            <a:r>
              <a:rPr lang="en-US" sz="2400" dirty="0" smtClean="0"/>
              <a:t>	(if even possible)</a:t>
            </a:r>
          </a:p>
          <a:p>
            <a:endParaRPr lang="en-US" sz="2400" dirty="0" smtClean="0"/>
          </a:p>
          <a:p>
            <a:endParaRPr lang="en-US" sz="2400" dirty="0"/>
          </a:p>
          <a:p>
            <a:r>
              <a:rPr lang="en-US" sz="2400" dirty="0" smtClean="0"/>
              <a:t>			=</a:t>
            </a:r>
          </a:p>
          <a:p>
            <a:endParaRPr lang="en-US" sz="2400" dirty="0"/>
          </a:p>
          <a:p>
            <a:endParaRPr lang="en-US" sz="2400" dirty="0" smtClean="0"/>
          </a:p>
          <a:p>
            <a:r>
              <a:rPr lang="en-US" sz="2400" dirty="0" smtClean="0"/>
              <a:t>Amount of time before technology changes yet again?</a:t>
            </a:r>
            <a:endParaRPr lang="en-US" sz="2400" dirty="0"/>
          </a:p>
        </p:txBody>
      </p:sp>
    </p:spTree>
    <p:extLst>
      <p:ext uri="{BB962C8B-B14F-4D97-AF65-F5344CB8AC3E}">
        <p14:creationId xmlns:p14="http://schemas.microsoft.com/office/powerpoint/2010/main" val="372543181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p:cNvSpPr>
            <a:spLocks noGrp="1"/>
          </p:cNvSpPr>
          <p:nvPr>
            <p:ph type="title"/>
          </p:nvPr>
        </p:nvSpPr>
        <p:spPr>
          <a:xfrm>
            <a:off x="457200" y="274638"/>
            <a:ext cx="8229600" cy="715962"/>
          </a:xfrm>
        </p:spPr>
        <p:txBody>
          <a:bodyPr/>
          <a:lstStyle/>
          <a:p>
            <a:r>
              <a:rPr lang="en-US" sz="3200" b="1" smtClean="0"/>
              <a:t>Back to Income Disparity</a:t>
            </a:r>
          </a:p>
        </p:txBody>
      </p:sp>
      <p:pic>
        <p:nvPicPr>
          <p:cNvPr id="11776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12850"/>
            <a:ext cx="7085013" cy="4578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2720183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p:cNvSpPr>
            <a:spLocks noGrp="1"/>
          </p:cNvSpPr>
          <p:nvPr>
            <p:ph type="title"/>
          </p:nvPr>
        </p:nvSpPr>
        <p:spPr>
          <a:xfrm>
            <a:off x="457200" y="274638"/>
            <a:ext cx="8229600" cy="715962"/>
          </a:xfrm>
        </p:spPr>
        <p:txBody>
          <a:bodyPr/>
          <a:lstStyle/>
          <a:p>
            <a:r>
              <a:rPr lang="en-US" sz="3200" b="1" dirty="0" smtClean="0"/>
              <a:t>The Rich Get Richer …</a:t>
            </a:r>
          </a:p>
        </p:txBody>
      </p:sp>
      <p:pic>
        <p:nvPicPr>
          <p:cNvPr id="11878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81200"/>
            <a:ext cx="7102475" cy="331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54207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a:xfrm>
            <a:off x="457200" y="274638"/>
            <a:ext cx="8229600" cy="457200"/>
          </a:xfrm>
        </p:spPr>
        <p:txBody>
          <a:bodyPr>
            <a:noAutofit/>
          </a:bodyPr>
          <a:lstStyle/>
          <a:p>
            <a:r>
              <a:rPr lang="en-US" sz="3600" b="1" dirty="0"/>
              <a:t>Turing’s Prediction</a:t>
            </a:r>
          </a:p>
        </p:txBody>
      </p:sp>
      <p:sp>
        <p:nvSpPr>
          <p:cNvPr id="125956" name="Text Box 4"/>
          <p:cNvSpPr txBox="1">
            <a:spLocks noChangeArrowheads="1"/>
          </p:cNvSpPr>
          <p:nvPr/>
        </p:nvSpPr>
        <p:spPr bwMode="auto">
          <a:xfrm>
            <a:off x="685800" y="1543688"/>
            <a:ext cx="4267200"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i="1" dirty="0"/>
              <a:t>“I believe that in about fifty years’ time it will be possible, to </a:t>
            </a:r>
            <a:r>
              <a:rPr lang="en-US" sz="2400" i="1" dirty="0" err="1"/>
              <a:t>programme</a:t>
            </a:r>
            <a:r>
              <a:rPr lang="en-US" sz="2400" i="1" dirty="0"/>
              <a:t> computers, with a storage capacity of about 10</a:t>
            </a:r>
            <a:r>
              <a:rPr lang="en-US" sz="2400" i="1" baseline="30000" dirty="0"/>
              <a:t>9</a:t>
            </a:r>
            <a:r>
              <a:rPr lang="en-US" sz="2400" i="1" dirty="0"/>
              <a:t>, to make them play the imitation game so well that an average interrogator will not have more than a 70 percent chance of making the right identification after five minutes of questioning".</a:t>
            </a:r>
            <a:r>
              <a:rPr lang="en-US" sz="2400" dirty="0"/>
              <a:t> </a:t>
            </a:r>
          </a:p>
        </p:txBody>
      </p:sp>
      <p:pic>
        <p:nvPicPr>
          <p:cNvPr id="1026" name="Picture 2" descr="http://upload.wikimedia.org/wikipedia/en/c/c8/Alan_Turing_phot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447800"/>
            <a:ext cx="3381375" cy="4229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75685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a:xfrm>
            <a:off x="457200" y="274638"/>
            <a:ext cx="8229600" cy="715962"/>
          </a:xfrm>
        </p:spPr>
        <p:txBody>
          <a:bodyPr/>
          <a:lstStyle/>
          <a:p>
            <a:r>
              <a:rPr lang="en-US" sz="3200" b="1" smtClean="0"/>
              <a:t>The Rich Get Richer … Until …</a:t>
            </a:r>
          </a:p>
        </p:txBody>
      </p:sp>
      <p:pic>
        <p:nvPicPr>
          <p:cNvPr id="11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041400"/>
            <a:ext cx="4038600" cy="523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99521"/>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p:cNvSpPr>
            <a:spLocks noGrp="1"/>
          </p:cNvSpPr>
          <p:nvPr>
            <p:ph type="title"/>
          </p:nvPr>
        </p:nvSpPr>
        <p:spPr>
          <a:xfrm>
            <a:off x="228600" y="274638"/>
            <a:ext cx="8610600" cy="715962"/>
          </a:xfrm>
        </p:spPr>
        <p:txBody>
          <a:bodyPr/>
          <a:lstStyle/>
          <a:p>
            <a:r>
              <a:rPr lang="en-US" sz="3200" b="1" smtClean="0"/>
              <a:t>… Until All the Customers Have No Money</a:t>
            </a:r>
          </a:p>
        </p:txBody>
      </p:sp>
      <p:pic>
        <p:nvPicPr>
          <p:cNvPr id="1208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1314450"/>
            <a:ext cx="7791450" cy="4229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488312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Is This Possible?</a:t>
            </a:r>
            <a:endParaRPr lang="en-US" sz="3200" b="1" dirty="0"/>
          </a:p>
        </p:txBody>
      </p:sp>
      <p:pic>
        <p:nvPicPr>
          <p:cNvPr id="52226" name="Picture 2" descr="http://momentummachines.com/wp-content/themes/whiteboard/images/rob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219200"/>
            <a:ext cx="4461937" cy="462915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04800" y="6172200"/>
            <a:ext cx="4724400" cy="381000"/>
          </a:xfrm>
          <a:prstGeom prst="rect">
            <a:avLst/>
          </a:prstGeom>
          <a:noFill/>
        </p:spPr>
        <p:txBody>
          <a:bodyPr wrap="square" rtlCol="0">
            <a:spAutoFit/>
          </a:bodyPr>
          <a:lstStyle/>
          <a:p>
            <a:r>
              <a:rPr lang="en-US" dirty="0">
                <a:hlinkClick r:id="rId3"/>
              </a:rPr>
              <a:t>http://momentummachines.com</a:t>
            </a:r>
            <a:r>
              <a:rPr lang="en-US" dirty="0" smtClean="0">
                <a:hlinkClick r:id="rId3"/>
              </a:rPr>
              <a:t>/</a:t>
            </a:r>
            <a:r>
              <a:rPr lang="en-US" dirty="0" smtClean="0"/>
              <a:t> </a:t>
            </a:r>
            <a:endParaRPr lang="en-US" dirty="0"/>
          </a:p>
        </p:txBody>
      </p:sp>
      <p:pic>
        <p:nvPicPr>
          <p:cNvPr id="52228" name="Picture 4" descr="http://momentummachines.com/wp-content/themes/whiteboard/images/finished.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1219200"/>
            <a:ext cx="3973627" cy="22669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029200" y="4038600"/>
            <a:ext cx="3973627" cy="923330"/>
          </a:xfrm>
          <a:prstGeom prst="rect">
            <a:avLst/>
          </a:prstGeom>
          <a:noFill/>
        </p:spPr>
        <p:txBody>
          <a:bodyPr wrap="square" rtlCol="0">
            <a:spAutoFit/>
          </a:bodyPr>
          <a:lstStyle/>
          <a:p>
            <a:r>
              <a:rPr lang="en-US" dirty="0" smtClean="0"/>
              <a:t>Our </a:t>
            </a:r>
            <a:r>
              <a:rPr lang="en-US" dirty="0"/>
              <a:t>device saves the average restaurant $135,000 per year in wages and overhead.</a:t>
            </a:r>
          </a:p>
        </p:txBody>
      </p:sp>
    </p:spTree>
    <p:extLst>
      <p:ext uri="{BB962C8B-B14F-4D97-AF65-F5344CB8AC3E}">
        <p14:creationId xmlns:p14="http://schemas.microsoft.com/office/powerpoint/2010/main" val="211501944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Is This Possible?</a:t>
            </a:r>
            <a:endParaRPr lang="en-US" sz="3200" b="1" dirty="0"/>
          </a:p>
        </p:txBody>
      </p:sp>
      <p:sp>
        <p:nvSpPr>
          <p:cNvPr id="4" name="TextBox 3"/>
          <p:cNvSpPr txBox="1"/>
          <p:nvPr/>
        </p:nvSpPr>
        <p:spPr>
          <a:xfrm>
            <a:off x="304800" y="6172200"/>
            <a:ext cx="8534400" cy="369332"/>
          </a:xfrm>
          <a:prstGeom prst="rect">
            <a:avLst/>
          </a:prstGeom>
          <a:noFill/>
        </p:spPr>
        <p:txBody>
          <a:bodyPr wrap="square" rtlCol="0">
            <a:spAutoFit/>
          </a:bodyPr>
          <a:lstStyle/>
          <a:p>
            <a:r>
              <a:rPr lang="en-US" dirty="0">
                <a:hlinkClick r:id="rId2"/>
              </a:rPr>
              <a:t>http://</a:t>
            </a:r>
            <a:r>
              <a:rPr lang="en-US" dirty="0" smtClean="0">
                <a:hlinkClick r:id="rId2"/>
              </a:rPr>
              <a:t>www.pocket-lint.com/news/48601/bugeon-hamburger-making-robot-fast-food</a:t>
            </a:r>
            <a:r>
              <a:rPr lang="en-US" dirty="0" smtClean="0"/>
              <a:t>  </a:t>
            </a:r>
            <a:endParaRPr lang="en-US" dirty="0"/>
          </a:p>
        </p:txBody>
      </p:sp>
      <p:pic>
        <p:nvPicPr>
          <p:cNvPr id="51202" name="Picture 2" descr="http://cdn.pocket-lint.com/images/Jvpt/bugeon-hamburger-making-robot-fast-food-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4395788" cy="43957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459121"/>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How It Works</a:t>
            </a:r>
            <a:endParaRPr lang="en-US" sz="3200" b="1" dirty="0"/>
          </a:p>
        </p:txBody>
      </p:sp>
      <p:pic>
        <p:nvPicPr>
          <p:cNvPr id="51202" name="Picture 2" descr="http://www.viceland.com/viceblog/66257674robot-burger-breakdow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47800"/>
            <a:ext cx="6915150" cy="4610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54035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The Burgeon</a:t>
            </a:r>
            <a:endParaRPr lang="en-US" sz="3200" b="1" dirty="0"/>
          </a:p>
        </p:txBody>
      </p:sp>
      <p:sp>
        <p:nvSpPr>
          <p:cNvPr id="4" name="TextBox 3"/>
          <p:cNvSpPr txBox="1"/>
          <p:nvPr/>
        </p:nvSpPr>
        <p:spPr>
          <a:xfrm>
            <a:off x="5334000" y="1143000"/>
            <a:ext cx="3352800" cy="4801314"/>
          </a:xfrm>
          <a:prstGeom prst="rect">
            <a:avLst/>
          </a:prstGeom>
          <a:noFill/>
        </p:spPr>
        <p:txBody>
          <a:bodyPr wrap="square" rtlCol="0">
            <a:spAutoFit/>
          </a:bodyPr>
          <a:lstStyle/>
          <a:p>
            <a:r>
              <a:rPr lang="en-US" dirty="0" smtClean="0"/>
              <a:t>“The </a:t>
            </a:r>
            <a:r>
              <a:rPr lang="en-US" dirty="0"/>
              <a:t>Burgeon can crank out a burger every 16 seconds. It grinds the meat, stamps out the patty, sends it along a conveyor-belt grill, toasts the buns, squirts on the condiments, slices and drops in pickles and tomatoes and lettuce, then pops the finished burger into a bag, all in under five minutes</a:t>
            </a:r>
            <a:r>
              <a:rPr lang="en-US" dirty="0" smtClean="0"/>
              <a:t>.</a:t>
            </a:r>
          </a:p>
          <a:p>
            <a:endParaRPr lang="en-US" dirty="0"/>
          </a:p>
          <a:p>
            <a:r>
              <a:rPr lang="en-US" dirty="0"/>
              <a:t>And, says </a:t>
            </a:r>
            <a:r>
              <a:rPr lang="en-US" dirty="0" smtClean="0"/>
              <a:t>&lt;its creator&gt;, </a:t>
            </a:r>
            <a:r>
              <a:rPr lang="en-US" dirty="0"/>
              <a:t>"we're trying to bring it down to a completed burger every 10 seconds."</a:t>
            </a:r>
          </a:p>
          <a:p>
            <a:endParaRPr lang="en-US" dirty="0"/>
          </a:p>
        </p:txBody>
      </p:sp>
      <p:pic>
        <p:nvPicPr>
          <p:cNvPr id="53250" name="Picture 2" descr="Rise of the robo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43000"/>
            <a:ext cx="4083844" cy="272256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04800" y="4495800"/>
            <a:ext cx="4495800" cy="1938992"/>
          </a:xfrm>
          <a:prstGeom prst="rect">
            <a:avLst/>
          </a:prstGeom>
          <a:noFill/>
        </p:spPr>
        <p:txBody>
          <a:bodyPr wrap="square" rtlCol="0">
            <a:spAutoFit/>
          </a:bodyPr>
          <a:lstStyle/>
          <a:p>
            <a:r>
              <a:rPr lang="en-US" sz="2400" dirty="0">
                <a:solidFill>
                  <a:srgbClr val="FF0000"/>
                </a:solidFill>
              </a:rPr>
              <a:t>“Our device isn’t meant to make employees more efficient,” said co-founder </a:t>
            </a:r>
            <a:r>
              <a:rPr lang="en-US" sz="2400" dirty="0" err="1">
                <a:solidFill>
                  <a:srgbClr val="FF0000"/>
                </a:solidFill>
              </a:rPr>
              <a:t>Alexandros</a:t>
            </a:r>
            <a:r>
              <a:rPr lang="en-US" sz="2400" dirty="0">
                <a:solidFill>
                  <a:srgbClr val="FF0000"/>
                </a:solidFill>
              </a:rPr>
              <a:t> </a:t>
            </a:r>
            <a:r>
              <a:rPr lang="en-US" sz="2400" dirty="0" err="1">
                <a:solidFill>
                  <a:srgbClr val="FF0000"/>
                </a:solidFill>
              </a:rPr>
              <a:t>Vardakostas</a:t>
            </a:r>
            <a:r>
              <a:rPr lang="en-US" sz="2400" dirty="0">
                <a:solidFill>
                  <a:srgbClr val="FF0000"/>
                </a:solidFill>
              </a:rPr>
              <a:t>. “It’s meant to completely obviate them.”</a:t>
            </a:r>
          </a:p>
        </p:txBody>
      </p:sp>
    </p:spTree>
    <p:extLst>
      <p:ext uri="{BB962C8B-B14F-4D97-AF65-F5344CB8AC3E}">
        <p14:creationId xmlns:p14="http://schemas.microsoft.com/office/powerpoint/2010/main" val="12517102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And then Pizza</a:t>
            </a:r>
            <a:endParaRPr lang="en-US" sz="3200" b="1" dirty="0"/>
          </a:p>
        </p:txBody>
      </p:sp>
      <p:pic>
        <p:nvPicPr>
          <p:cNvPr id="53250" name="Picture 2" descr="http://www.letspizza.it/letspizza0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94" y="1447800"/>
            <a:ext cx="8991600" cy="4495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705600" y="1219200"/>
            <a:ext cx="2438400" cy="5262979"/>
          </a:xfrm>
          <a:prstGeom prst="rect">
            <a:avLst/>
          </a:prstGeom>
          <a:noFill/>
        </p:spPr>
        <p:txBody>
          <a:bodyPr wrap="square" rtlCol="0">
            <a:spAutoFit/>
          </a:bodyPr>
          <a:lstStyle/>
          <a:p>
            <a:r>
              <a:rPr lang="en-US" sz="1600" dirty="0"/>
              <a:t>Let's Pizza is the only machine able to create pizza by kneading it on the spot and adding only fresh ingredients; water, flour, tomatoes, mozzarella and various toppings.</a:t>
            </a:r>
            <a:br>
              <a:rPr lang="en-US" sz="1600" dirty="0"/>
            </a:br>
            <a:r>
              <a:rPr lang="en-US" sz="1600" dirty="0"/>
              <a:t>The aroma and the taste of an Italian pizza made with only the best Italian products at any time of the day or night in a practical takeaway cardboard box is ready for you.</a:t>
            </a:r>
            <a:br>
              <a:rPr lang="en-US" sz="1600" dirty="0"/>
            </a:br>
            <a:r>
              <a:rPr lang="en-US" sz="1600" dirty="0"/>
              <a:t>From lunch to a snack, alone or in company, we assure quality and convenience to anyone at any time. </a:t>
            </a:r>
          </a:p>
        </p:txBody>
      </p:sp>
      <p:sp>
        <p:nvSpPr>
          <p:cNvPr id="5" name="TextBox 4"/>
          <p:cNvSpPr txBox="1"/>
          <p:nvPr/>
        </p:nvSpPr>
        <p:spPr>
          <a:xfrm>
            <a:off x="179294" y="6324600"/>
            <a:ext cx="6145306" cy="369332"/>
          </a:xfrm>
          <a:prstGeom prst="rect">
            <a:avLst/>
          </a:prstGeom>
          <a:noFill/>
        </p:spPr>
        <p:txBody>
          <a:bodyPr wrap="square" rtlCol="0">
            <a:spAutoFit/>
          </a:bodyPr>
          <a:lstStyle/>
          <a:p>
            <a:r>
              <a:rPr lang="en-US" dirty="0" smtClean="0"/>
              <a:t>Video: </a:t>
            </a:r>
            <a:r>
              <a:rPr lang="en-US" dirty="0" smtClean="0">
                <a:hlinkClick r:id="rId4"/>
              </a:rPr>
              <a:t>https</a:t>
            </a:r>
            <a:r>
              <a:rPr lang="en-US" dirty="0">
                <a:hlinkClick r:id="rId4"/>
              </a:rPr>
              <a:t>://</a:t>
            </a:r>
            <a:r>
              <a:rPr lang="en-US" dirty="0" smtClean="0">
                <a:hlinkClick r:id="rId4"/>
              </a:rPr>
              <a:t>www.youtube.com/watch?v=j7_lxiU8eLM</a:t>
            </a:r>
            <a:r>
              <a:rPr lang="en-US" dirty="0" smtClean="0"/>
              <a:t>  </a:t>
            </a:r>
            <a:endParaRPr lang="en-US" dirty="0"/>
          </a:p>
        </p:txBody>
      </p:sp>
    </p:spTree>
    <p:extLst>
      <p:ext uri="{BB962C8B-B14F-4D97-AF65-F5344CB8AC3E}">
        <p14:creationId xmlns:p14="http://schemas.microsoft.com/office/powerpoint/2010/main" val="24149223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sz="3200" b="1" dirty="0" smtClean="0"/>
              <a:t>So What Do We Do?</a:t>
            </a:r>
            <a:endParaRPr lang="en-US" sz="3200" b="1" dirty="0"/>
          </a:p>
        </p:txBody>
      </p:sp>
      <p:sp>
        <p:nvSpPr>
          <p:cNvPr id="4" name="TextBox 3"/>
          <p:cNvSpPr txBox="1"/>
          <p:nvPr/>
        </p:nvSpPr>
        <p:spPr>
          <a:xfrm>
            <a:off x="762000" y="1447800"/>
            <a:ext cx="7239000" cy="2062103"/>
          </a:xfrm>
          <a:prstGeom prst="rect">
            <a:avLst/>
          </a:prstGeom>
          <a:noFill/>
        </p:spPr>
        <p:txBody>
          <a:bodyPr wrap="square" rtlCol="0">
            <a:spAutoFit/>
          </a:bodyPr>
          <a:lstStyle/>
          <a:p>
            <a:r>
              <a:rPr lang="en-US" sz="3200" dirty="0" smtClean="0"/>
              <a:t>Halt technological progress.</a:t>
            </a:r>
          </a:p>
          <a:p>
            <a:endParaRPr lang="en-US" sz="3200" dirty="0" smtClean="0"/>
          </a:p>
          <a:p>
            <a:endParaRPr lang="en-US" sz="3200" dirty="0" smtClean="0"/>
          </a:p>
          <a:p>
            <a:r>
              <a:rPr lang="en-US" sz="3200" dirty="0" smtClean="0"/>
              <a:t>Change other things.</a:t>
            </a:r>
            <a:endParaRPr lang="en-US" sz="3200" dirty="0"/>
          </a:p>
        </p:txBody>
      </p:sp>
      <p:cxnSp>
        <p:nvCxnSpPr>
          <p:cNvPr id="6" name="Straight Connector 5"/>
          <p:cNvCxnSpPr/>
          <p:nvPr/>
        </p:nvCxnSpPr>
        <p:spPr>
          <a:xfrm>
            <a:off x="609600" y="1447800"/>
            <a:ext cx="5867400" cy="6858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577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a:xfrm>
            <a:off x="457200" y="274638"/>
            <a:ext cx="8229600" cy="715962"/>
          </a:xfrm>
        </p:spPr>
        <p:txBody>
          <a:bodyPr/>
          <a:lstStyle/>
          <a:p>
            <a:r>
              <a:rPr lang="en-US" sz="3200" b="1" smtClean="0"/>
              <a:t>Now</a:t>
            </a:r>
          </a:p>
        </p:txBody>
      </p:sp>
      <p:pic>
        <p:nvPicPr>
          <p:cNvPr id="9523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14413"/>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650" y="2000250"/>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8"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286125"/>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9"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13" y="4568825"/>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0"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62513" y="4976813"/>
            <a:ext cx="1149350" cy="14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1"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24600" y="4287838"/>
            <a:ext cx="1403350" cy="93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2"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77000" y="2209800"/>
            <a:ext cx="112395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3" name="Picture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573963" y="863600"/>
            <a:ext cx="1333500" cy="100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639763"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2209800"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5246" name="Picture 1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6413" y="1431925"/>
            <a:ext cx="1160462"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47"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59313" y="4114800"/>
            <a:ext cx="1160462"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0538412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a:xfrm>
            <a:off x="457200" y="274638"/>
            <a:ext cx="8229600" cy="715962"/>
          </a:xfrm>
        </p:spPr>
        <p:txBody>
          <a:bodyPr/>
          <a:lstStyle/>
          <a:p>
            <a:r>
              <a:rPr lang="en-US" sz="3200" b="1" smtClean="0"/>
              <a:t>Now</a:t>
            </a:r>
          </a:p>
        </p:txBody>
      </p:sp>
      <p:pic>
        <p:nvPicPr>
          <p:cNvPr id="9625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14413"/>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650" y="2000250"/>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286125"/>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13" y="4568825"/>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639763"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2209800"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6266"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413" y="1431925"/>
            <a:ext cx="1160462"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7" name="Picture 1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59313" y="4114800"/>
            <a:ext cx="1160462" cy="871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77063" y="915988"/>
            <a:ext cx="1749425" cy="1387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9"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35738" y="4614863"/>
            <a:ext cx="2190750" cy="157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0" name="Picture 4"/>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192463" y="5624513"/>
            <a:ext cx="1989137" cy="99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71"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261100" y="2759075"/>
            <a:ext cx="2465388"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1038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p:nvPr>
        </p:nvSpPr>
        <p:spPr>
          <a:xfrm>
            <a:off x="457200" y="274638"/>
            <a:ext cx="8229600" cy="639762"/>
          </a:xfrm>
        </p:spPr>
        <p:txBody>
          <a:bodyPr>
            <a:noAutofit/>
          </a:bodyPr>
          <a:lstStyle/>
          <a:p>
            <a:r>
              <a:rPr lang="en-US" sz="3600" b="1" dirty="0"/>
              <a:t>Measuring Storage</a:t>
            </a:r>
          </a:p>
        </p:txBody>
      </p:sp>
      <p:graphicFrame>
        <p:nvGraphicFramePr>
          <p:cNvPr id="142842" name="Group 506"/>
          <p:cNvGraphicFramePr>
            <a:graphicFrameLocks noGrp="1"/>
          </p:cNvGraphicFramePr>
          <p:nvPr>
            <p:ph idx="1"/>
          </p:nvPr>
        </p:nvGraphicFramePr>
        <p:xfrm>
          <a:off x="457200" y="1981200"/>
          <a:ext cx="8229600" cy="4114800"/>
        </p:xfrm>
        <a:graphic>
          <a:graphicData uri="http://schemas.openxmlformats.org/drawingml/2006/table">
            <a:tbl>
              <a:tblPr/>
              <a:tblGrid>
                <a:gridCol w="1176338"/>
                <a:gridCol w="1174750"/>
                <a:gridCol w="1176337"/>
                <a:gridCol w="1174750"/>
                <a:gridCol w="1176338"/>
                <a:gridCol w="1174750"/>
                <a:gridCol w="1176337"/>
              </a:tblGrid>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Value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SI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Value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1"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smtClean="0">
                          <a:ln>
                            <a:noFill/>
                          </a:ln>
                          <a:solidFill>
                            <a:schemeClr val="tx1"/>
                          </a:solidFill>
                          <a:effectLst/>
                          <a:latin typeface="Arial" pitchFamily="34" charset="0"/>
                        </a:rPr>
                        <a:t>IEC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1000</a:t>
                      </a:r>
                      <a:r>
                        <a:rPr kumimoji="0" lang="en-US" sz="2400" b="0" i="0" u="none" strike="noStrike" cap="none" normalizeH="0" baseline="30000" smtClean="0">
                          <a:ln>
                            <a:noFill/>
                          </a:ln>
                          <a:solidFill>
                            <a:schemeClr val="tx1"/>
                          </a:solidFill>
                          <a:effectLst/>
                          <a:latin typeface="Arial" pitchFamily="34" charset="0"/>
                        </a:rPr>
                        <a:t>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k</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kilo-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1024</a:t>
                      </a:r>
                      <a:r>
                        <a:rPr kumimoji="0" lang="en-US" sz="2400" b="0" i="0" u="none" strike="noStrike" cap="none" normalizeH="0" baseline="30000" smtClean="0">
                          <a:ln>
                            <a:noFill/>
                          </a:ln>
                          <a:solidFill>
                            <a:schemeClr val="tx1"/>
                          </a:solidFill>
                          <a:effectLst/>
                          <a:latin typeface="Arial" pitchFamily="34" charset="0"/>
                        </a:rPr>
                        <a:t>1</a:t>
                      </a: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Ki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kibi-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1000</a:t>
                      </a:r>
                      <a:r>
                        <a:rPr kumimoji="0" lang="en-US" sz="2400" b="0" i="0" u="none" strike="noStrike" cap="none" normalizeH="0" baseline="30000" smtClean="0">
                          <a:ln>
                            <a:noFill/>
                          </a:ln>
                          <a:solidFill>
                            <a:schemeClr val="tx1"/>
                          </a:solidFill>
                          <a:effectLst/>
                          <a:latin typeface="Arial" pitchFamily="34" charset="0"/>
                        </a:rPr>
                        <a:t>2</a:t>
                      </a:r>
                      <a:endParaRPr kumimoji="0" lang="en-US" sz="24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mega-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1024</a:t>
                      </a:r>
                      <a:r>
                        <a:rPr kumimoji="0" lang="en-US" sz="2400" b="0" i="0" u="none" strike="noStrike" cap="none" normalizeH="0" baseline="30000" smtClean="0">
                          <a:ln>
                            <a:noFill/>
                          </a:ln>
                          <a:solidFill>
                            <a:schemeClr val="tx1"/>
                          </a:solidFill>
                          <a:effectLst/>
                          <a:latin typeface="Arial" pitchFamily="34" charset="0"/>
                        </a:rPr>
                        <a:t>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Mi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mebi-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1000</a:t>
                      </a:r>
                      <a:r>
                        <a:rPr kumimoji="0" lang="en-US" sz="2400" b="0" i="0" u="none" strike="noStrike" cap="none" normalizeH="0" baseline="30000" smtClean="0">
                          <a:ln>
                            <a:noFill/>
                          </a:ln>
                          <a:solidFill>
                            <a:schemeClr val="tx1"/>
                          </a:solidFill>
                          <a:effectLst/>
                          <a:latin typeface="Arial" pitchFamily="34" charset="0"/>
                        </a:rPr>
                        <a:t>3</a:t>
                      </a:r>
                      <a:endParaRPr kumimoji="0" lang="en-US" sz="24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giga-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1024</a:t>
                      </a:r>
                      <a:r>
                        <a:rPr kumimoji="0" lang="en-US" sz="2400" b="0" i="0" u="none" strike="noStrike" cap="none" normalizeH="0" baseline="30000" smtClean="0">
                          <a:ln>
                            <a:noFill/>
                          </a:ln>
                          <a:solidFill>
                            <a:schemeClr val="tx1"/>
                          </a:solidFill>
                          <a:effectLst/>
                          <a:latin typeface="Arial" pitchFamily="34" charset="0"/>
                        </a:rPr>
                        <a:t>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Gi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gibi-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1000</a:t>
                      </a:r>
                      <a:r>
                        <a:rPr kumimoji="0" lang="en-US" sz="2400" b="0" i="0" u="none" strike="noStrike" cap="none" normalizeH="0" baseline="30000" smtClean="0">
                          <a:ln>
                            <a:noFill/>
                          </a:ln>
                          <a:solidFill>
                            <a:schemeClr val="tx1"/>
                          </a:solidFill>
                          <a:effectLst/>
                          <a:latin typeface="Arial" pitchFamily="34" charset="0"/>
                        </a:rPr>
                        <a:t>4</a:t>
                      </a:r>
                      <a:endParaRPr kumimoji="0" lang="en-US" sz="24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tera-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1024</a:t>
                      </a:r>
                      <a:r>
                        <a:rPr kumimoji="0" lang="en-US" sz="2400" b="0" i="0" u="none" strike="noStrike" cap="none" normalizeH="0" baseline="30000" smtClean="0">
                          <a:ln>
                            <a:noFill/>
                          </a:ln>
                          <a:solidFill>
                            <a:schemeClr val="tx1"/>
                          </a:solidFill>
                          <a:effectLst/>
                          <a:latin typeface="Arial" pitchFamily="34" charset="0"/>
                        </a:rPr>
                        <a:t>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Ti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tebi-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1000</a:t>
                      </a:r>
                      <a:r>
                        <a:rPr kumimoji="0" lang="en-US" sz="2400" b="0" i="0" u="none" strike="noStrike" cap="none" normalizeH="0" baseline="30000" smtClean="0">
                          <a:ln>
                            <a:noFill/>
                          </a:ln>
                          <a:solidFill>
                            <a:schemeClr val="tx1"/>
                          </a:solidFill>
                          <a:effectLst/>
                          <a:latin typeface="Arial" pitchFamily="34" charset="0"/>
                        </a:rPr>
                        <a:t>5</a:t>
                      </a:r>
                      <a:endParaRPr kumimoji="0" lang="en-US" sz="24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peta-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1024</a:t>
                      </a:r>
                      <a:r>
                        <a:rPr kumimoji="0" lang="en-US" sz="2400" b="0" i="0" u="none" strike="noStrike" cap="none" normalizeH="0" baseline="30000" smtClean="0">
                          <a:ln>
                            <a:noFill/>
                          </a:ln>
                          <a:solidFill>
                            <a:schemeClr val="tx1"/>
                          </a:solidFill>
                          <a:effectLst/>
                          <a:latin typeface="Arial"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Pi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pebi-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1000</a:t>
                      </a:r>
                      <a:r>
                        <a:rPr kumimoji="0" lang="en-US" sz="2400" b="0" i="0" u="none" strike="noStrike" cap="none" normalizeH="0" baseline="30000" smtClean="0">
                          <a:ln>
                            <a:noFill/>
                          </a:ln>
                          <a:solidFill>
                            <a:schemeClr val="tx1"/>
                          </a:solidFill>
                          <a:effectLst/>
                          <a:latin typeface="Arial" pitchFamily="34" charset="0"/>
                        </a:rPr>
                        <a:t>6</a:t>
                      </a:r>
                      <a:endParaRPr kumimoji="0" lang="en-US" sz="24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exa-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1024</a:t>
                      </a:r>
                      <a:r>
                        <a:rPr kumimoji="0" lang="en-US" sz="2400" b="0" i="0" u="none" strike="noStrike" cap="none" normalizeH="0" baseline="30000" smtClean="0">
                          <a:ln>
                            <a:noFill/>
                          </a:ln>
                          <a:solidFill>
                            <a:schemeClr val="tx1"/>
                          </a:solidFill>
                          <a:effectLst/>
                          <a:latin typeface="Arial" pitchFamily="34" charset="0"/>
                        </a:rPr>
                        <a:t>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Ei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exbi-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243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1000</a:t>
                      </a:r>
                      <a:r>
                        <a:rPr kumimoji="0" lang="en-US" sz="2400" b="0" i="0" u="none" strike="noStrike" cap="none" normalizeH="0" baseline="30000" smtClean="0">
                          <a:ln>
                            <a:noFill/>
                          </a:ln>
                          <a:solidFill>
                            <a:schemeClr val="tx1"/>
                          </a:solidFill>
                          <a:effectLst/>
                          <a:latin typeface="Arial" pitchFamily="34" charset="0"/>
                        </a:rPr>
                        <a:t>7</a:t>
                      </a:r>
                      <a:endParaRPr kumimoji="0" lang="en-US" sz="24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Z</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zetta-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1024</a:t>
                      </a:r>
                      <a:r>
                        <a:rPr kumimoji="0" lang="en-US" sz="2400" b="0" i="0" u="none" strike="noStrike" cap="none" normalizeH="0" baseline="30000" smtClean="0">
                          <a:ln>
                            <a:noFill/>
                          </a:ln>
                          <a:solidFill>
                            <a:schemeClr val="tx1"/>
                          </a:solidFill>
                          <a:effectLst/>
                          <a:latin typeface="Arial" pitchFamily="34"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Zi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zebi-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508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1000</a:t>
                      </a:r>
                      <a:r>
                        <a:rPr kumimoji="0" lang="en-US" sz="2400" b="0" i="0" u="none" strike="noStrike" cap="none" normalizeH="0" baseline="30000" smtClean="0">
                          <a:ln>
                            <a:noFill/>
                          </a:ln>
                          <a:solidFill>
                            <a:schemeClr val="tx1"/>
                          </a:solidFill>
                          <a:effectLst/>
                          <a:latin typeface="Arial" pitchFamily="34" charset="0"/>
                        </a:rPr>
                        <a:t>8</a:t>
                      </a:r>
                      <a:endParaRPr kumimoji="0" lang="en-US" sz="2400" b="0" i="0" u="none" strike="noStrike" cap="none" normalizeH="0" baseline="0" smtClean="0">
                        <a:ln>
                          <a:noFill/>
                        </a:ln>
                        <a:solidFill>
                          <a:schemeClr val="tx1"/>
                        </a:solidFill>
                        <a:effectLst/>
                        <a:latin typeface="Arial"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yotta-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1024</a:t>
                      </a:r>
                      <a:r>
                        <a:rPr kumimoji="0" lang="en-US" sz="2400" b="0" i="0" u="none" strike="noStrike" cap="none" normalizeH="0" baseline="30000" smtClean="0">
                          <a:ln>
                            <a:noFill/>
                          </a:ln>
                          <a:solidFill>
                            <a:schemeClr val="tx1"/>
                          </a:solidFill>
                          <a:effectLst/>
                          <a:latin typeface="Arial" pitchFamily="34" charset="0"/>
                        </a:rPr>
                        <a:t>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Yi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smtClean="0">
                          <a:ln>
                            <a:noFill/>
                          </a:ln>
                          <a:solidFill>
                            <a:schemeClr val="tx1"/>
                          </a:solidFill>
                          <a:effectLst/>
                          <a:latin typeface="Arial" pitchFamily="34" charset="0"/>
                        </a:rPr>
                        <a:t>yobi-</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42824" name="Text Box 488"/>
          <p:cNvSpPr txBox="1">
            <a:spLocks noChangeArrowheads="1"/>
          </p:cNvSpPr>
          <p:nvPr/>
        </p:nvSpPr>
        <p:spPr bwMode="auto">
          <a:xfrm>
            <a:off x="381000" y="1219200"/>
            <a:ext cx="8305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a:t>	   Decimal				     Binary	</a:t>
            </a:r>
          </a:p>
        </p:txBody>
      </p:sp>
    </p:spTree>
    <p:extLst>
      <p:ext uri="{BB962C8B-B14F-4D97-AF65-F5344CB8AC3E}">
        <p14:creationId xmlns:p14="http://schemas.microsoft.com/office/powerpoint/2010/main" val="23655296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a:xfrm>
            <a:off x="457200" y="274638"/>
            <a:ext cx="8229600" cy="715962"/>
          </a:xfrm>
        </p:spPr>
        <p:txBody>
          <a:bodyPr/>
          <a:lstStyle/>
          <a:p>
            <a:r>
              <a:rPr lang="en-US" sz="3200" b="1" smtClean="0"/>
              <a:t>Then</a:t>
            </a:r>
          </a:p>
        </p:txBody>
      </p:sp>
      <p:pic>
        <p:nvPicPr>
          <p:cNvPr id="9728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14413"/>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650" y="2000250"/>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286125"/>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13" y="4568825"/>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639763"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2209800"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7290"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413" y="1863725"/>
            <a:ext cx="585787"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1"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1400" y="4192588"/>
            <a:ext cx="585788"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2"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4192588"/>
            <a:ext cx="2959100" cy="221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9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0100" y="915988"/>
            <a:ext cx="84455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2978150" y="1131888"/>
            <a:ext cx="3346450" cy="300037"/>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729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83363" y="889000"/>
            <a:ext cx="2103437" cy="221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75140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a:xfrm>
            <a:off x="457200" y="274638"/>
            <a:ext cx="8229600" cy="715962"/>
          </a:xfrm>
        </p:spPr>
        <p:txBody>
          <a:bodyPr/>
          <a:lstStyle/>
          <a:p>
            <a:r>
              <a:rPr lang="en-US" sz="3200" b="1" smtClean="0"/>
              <a:t>Then</a:t>
            </a:r>
          </a:p>
        </p:txBody>
      </p:sp>
      <p:pic>
        <p:nvPicPr>
          <p:cNvPr id="983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14413"/>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650" y="2000250"/>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286125"/>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13" y="4568825"/>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639763"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2209800"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831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413" y="1863725"/>
            <a:ext cx="585787"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5"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1400" y="4192588"/>
            <a:ext cx="585788"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4192588"/>
            <a:ext cx="2959100" cy="221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17"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0100" y="915988"/>
            <a:ext cx="84455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2978150" y="1131888"/>
            <a:ext cx="3346450" cy="300037"/>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8319" name="Picture 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61100" y="1679575"/>
            <a:ext cx="2481263" cy="174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4452830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a:xfrm>
            <a:off x="457200" y="274638"/>
            <a:ext cx="8229600" cy="715962"/>
          </a:xfrm>
        </p:spPr>
        <p:txBody>
          <a:bodyPr/>
          <a:lstStyle/>
          <a:p>
            <a:r>
              <a:rPr lang="en-US" sz="3200" b="1" smtClean="0"/>
              <a:t>Then</a:t>
            </a:r>
          </a:p>
        </p:txBody>
      </p:sp>
      <p:pic>
        <p:nvPicPr>
          <p:cNvPr id="9933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014413"/>
            <a:ext cx="1292225" cy="1438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5675" y="1131888"/>
            <a:ext cx="1366838" cy="60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14650" y="2000250"/>
            <a:ext cx="1163638" cy="1103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3286125"/>
            <a:ext cx="1209675" cy="1001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5"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1013" y="4568825"/>
            <a:ext cx="1270000" cy="815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reeform 3"/>
          <p:cNvSpPr/>
          <p:nvPr/>
        </p:nvSpPr>
        <p:spPr>
          <a:xfrm>
            <a:off x="639763" y="977900"/>
            <a:ext cx="5621337" cy="5143500"/>
          </a:xfrm>
          <a:custGeom>
            <a:avLst/>
            <a:gdLst>
              <a:gd name="connsiteX0" fmla="*/ 5621619 w 5621619"/>
              <a:gd name="connsiteY0" fmla="*/ 0 h 5143500"/>
              <a:gd name="connsiteX1" fmla="*/ 5469219 w 5621619"/>
              <a:gd name="connsiteY1" fmla="*/ 25400 h 5143500"/>
              <a:gd name="connsiteX2" fmla="*/ 5431119 w 5621619"/>
              <a:gd name="connsiteY2" fmla="*/ 38100 h 5143500"/>
              <a:gd name="connsiteX3" fmla="*/ 5367619 w 5621619"/>
              <a:gd name="connsiteY3" fmla="*/ 50800 h 5143500"/>
              <a:gd name="connsiteX4" fmla="*/ 5291419 w 5621619"/>
              <a:gd name="connsiteY4" fmla="*/ 76200 h 5143500"/>
              <a:gd name="connsiteX5" fmla="*/ 5240619 w 5621619"/>
              <a:gd name="connsiteY5" fmla="*/ 139700 h 5143500"/>
              <a:gd name="connsiteX6" fmla="*/ 5227919 w 5621619"/>
              <a:gd name="connsiteY6" fmla="*/ 177800 h 5143500"/>
              <a:gd name="connsiteX7" fmla="*/ 5177119 w 5621619"/>
              <a:gd name="connsiteY7" fmla="*/ 254000 h 5143500"/>
              <a:gd name="connsiteX8" fmla="*/ 5139019 w 5621619"/>
              <a:gd name="connsiteY8" fmla="*/ 393700 h 5143500"/>
              <a:gd name="connsiteX9" fmla="*/ 5151719 w 5621619"/>
              <a:gd name="connsiteY9" fmla="*/ 520700 h 5143500"/>
              <a:gd name="connsiteX10" fmla="*/ 5164419 w 5621619"/>
              <a:gd name="connsiteY10" fmla="*/ 584200 h 5143500"/>
              <a:gd name="connsiteX11" fmla="*/ 5177119 w 5621619"/>
              <a:gd name="connsiteY11" fmla="*/ 762000 h 5143500"/>
              <a:gd name="connsiteX12" fmla="*/ 5164419 w 5621619"/>
              <a:gd name="connsiteY12" fmla="*/ 1104900 h 5143500"/>
              <a:gd name="connsiteX13" fmla="*/ 5151719 w 5621619"/>
              <a:gd name="connsiteY13" fmla="*/ 1155700 h 5143500"/>
              <a:gd name="connsiteX14" fmla="*/ 5075519 w 5621619"/>
              <a:gd name="connsiteY14" fmla="*/ 1231900 h 5143500"/>
              <a:gd name="connsiteX15" fmla="*/ 4999319 w 5621619"/>
              <a:gd name="connsiteY15" fmla="*/ 1282700 h 5143500"/>
              <a:gd name="connsiteX16" fmla="*/ 4923119 w 5621619"/>
              <a:gd name="connsiteY16" fmla="*/ 1308100 h 5143500"/>
              <a:gd name="connsiteX17" fmla="*/ 4885019 w 5621619"/>
              <a:gd name="connsiteY17" fmla="*/ 1320800 h 5143500"/>
              <a:gd name="connsiteX18" fmla="*/ 4846919 w 5621619"/>
              <a:gd name="connsiteY18" fmla="*/ 1346200 h 5143500"/>
              <a:gd name="connsiteX19" fmla="*/ 4770719 w 5621619"/>
              <a:gd name="connsiteY19" fmla="*/ 1371600 h 5143500"/>
              <a:gd name="connsiteX20" fmla="*/ 4669119 w 5621619"/>
              <a:gd name="connsiteY20" fmla="*/ 1409700 h 5143500"/>
              <a:gd name="connsiteX21" fmla="*/ 4592919 w 5621619"/>
              <a:gd name="connsiteY21" fmla="*/ 1435100 h 5143500"/>
              <a:gd name="connsiteX22" fmla="*/ 4491319 w 5621619"/>
              <a:gd name="connsiteY22" fmla="*/ 1587500 h 5143500"/>
              <a:gd name="connsiteX23" fmla="*/ 4465919 w 5621619"/>
              <a:gd name="connsiteY23" fmla="*/ 1625600 h 5143500"/>
              <a:gd name="connsiteX24" fmla="*/ 4453219 w 5621619"/>
              <a:gd name="connsiteY24" fmla="*/ 1663700 h 5143500"/>
              <a:gd name="connsiteX25" fmla="*/ 4402419 w 5621619"/>
              <a:gd name="connsiteY25" fmla="*/ 1790700 h 5143500"/>
              <a:gd name="connsiteX26" fmla="*/ 4389719 w 5621619"/>
              <a:gd name="connsiteY26" fmla="*/ 1828800 h 5143500"/>
              <a:gd name="connsiteX27" fmla="*/ 4351619 w 5621619"/>
              <a:gd name="connsiteY27" fmla="*/ 1981200 h 5143500"/>
              <a:gd name="connsiteX28" fmla="*/ 4338919 w 5621619"/>
              <a:gd name="connsiteY28" fmla="*/ 2019300 h 5143500"/>
              <a:gd name="connsiteX29" fmla="*/ 4326219 w 5621619"/>
              <a:gd name="connsiteY29" fmla="*/ 2057400 h 5143500"/>
              <a:gd name="connsiteX30" fmla="*/ 4300819 w 5621619"/>
              <a:gd name="connsiteY30" fmla="*/ 2095500 h 5143500"/>
              <a:gd name="connsiteX31" fmla="*/ 4288119 w 5621619"/>
              <a:gd name="connsiteY31" fmla="*/ 2133600 h 5143500"/>
              <a:gd name="connsiteX32" fmla="*/ 4250019 w 5621619"/>
              <a:gd name="connsiteY32" fmla="*/ 2159000 h 5143500"/>
              <a:gd name="connsiteX33" fmla="*/ 4097619 w 5621619"/>
              <a:gd name="connsiteY33" fmla="*/ 2286000 h 5143500"/>
              <a:gd name="connsiteX34" fmla="*/ 4059519 w 5621619"/>
              <a:gd name="connsiteY34" fmla="*/ 2311400 h 5143500"/>
              <a:gd name="connsiteX35" fmla="*/ 4021419 w 5621619"/>
              <a:gd name="connsiteY35" fmla="*/ 2324100 h 5143500"/>
              <a:gd name="connsiteX36" fmla="*/ 3970619 w 5621619"/>
              <a:gd name="connsiteY36" fmla="*/ 2349500 h 5143500"/>
              <a:gd name="connsiteX37" fmla="*/ 3919819 w 5621619"/>
              <a:gd name="connsiteY37" fmla="*/ 2362200 h 5143500"/>
              <a:gd name="connsiteX38" fmla="*/ 3843619 w 5621619"/>
              <a:gd name="connsiteY38" fmla="*/ 2387600 h 5143500"/>
              <a:gd name="connsiteX39" fmla="*/ 3703919 w 5621619"/>
              <a:gd name="connsiteY39" fmla="*/ 2413000 h 5143500"/>
              <a:gd name="connsiteX40" fmla="*/ 3627719 w 5621619"/>
              <a:gd name="connsiteY40" fmla="*/ 2463800 h 5143500"/>
              <a:gd name="connsiteX41" fmla="*/ 3589619 w 5621619"/>
              <a:gd name="connsiteY41" fmla="*/ 2489200 h 5143500"/>
              <a:gd name="connsiteX42" fmla="*/ 3551519 w 5621619"/>
              <a:gd name="connsiteY42" fmla="*/ 2527300 h 5143500"/>
              <a:gd name="connsiteX43" fmla="*/ 3475319 w 5621619"/>
              <a:gd name="connsiteY43" fmla="*/ 2578100 h 5143500"/>
              <a:gd name="connsiteX44" fmla="*/ 3437219 w 5621619"/>
              <a:gd name="connsiteY44" fmla="*/ 2603500 h 5143500"/>
              <a:gd name="connsiteX45" fmla="*/ 3411819 w 5621619"/>
              <a:gd name="connsiteY45" fmla="*/ 2641600 h 5143500"/>
              <a:gd name="connsiteX46" fmla="*/ 3399119 w 5621619"/>
              <a:gd name="connsiteY46" fmla="*/ 2679700 h 5143500"/>
              <a:gd name="connsiteX47" fmla="*/ 3361019 w 5621619"/>
              <a:gd name="connsiteY47" fmla="*/ 2705100 h 5143500"/>
              <a:gd name="connsiteX48" fmla="*/ 3322919 w 5621619"/>
              <a:gd name="connsiteY48" fmla="*/ 2781300 h 5143500"/>
              <a:gd name="connsiteX49" fmla="*/ 3284819 w 5621619"/>
              <a:gd name="connsiteY49" fmla="*/ 2806700 h 5143500"/>
              <a:gd name="connsiteX50" fmla="*/ 3259419 w 5621619"/>
              <a:gd name="connsiteY50" fmla="*/ 2844800 h 5143500"/>
              <a:gd name="connsiteX51" fmla="*/ 3221319 w 5621619"/>
              <a:gd name="connsiteY51" fmla="*/ 2882900 h 5143500"/>
              <a:gd name="connsiteX52" fmla="*/ 3157819 w 5621619"/>
              <a:gd name="connsiteY52" fmla="*/ 2946400 h 5143500"/>
              <a:gd name="connsiteX53" fmla="*/ 3043519 w 5621619"/>
              <a:gd name="connsiteY53" fmla="*/ 3073400 h 5143500"/>
              <a:gd name="connsiteX54" fmla="*/ 3005419 w 5621619"/>
              <a:gd name="connsiteY54" fmla="*/ 3111500 h 5143500"/>
              <a:gd name="connsiteX55" fmla="*/ 2954619 w 5621619"/>
              <a:gd name="connsiteY55" fmla="*/ 3136900 h 5143500"/>
              <a:gd name="connsiteX56" fmla="*/ 2891119 w 5621619"/>
              <a:gd name="connsiteY56" fmla="*/ 3200400 h 5143500"/>
              <a:gd name="connsiteX57" fmla="*/ 2827619 w 5621619"/>
              <a:gd name="connsiteY57" fmla="*/ 3263900 h 5143500"/>
              <a:gd name="connsiteX58" fmla="*/ 2789519 w 5621619"/>
              <a:gd name="connsiteY58" fmla="*/ 3340100 h 5143500"/>
              <a:gd name="connsiteX59" fmla="*/ 2751419 w 5621619"/>
              <a:gd name="connsiteY59" fmla="*/ 3365500 h 5143500"/>
              <a:gd name="connsiteX60" fmla="*/ 2700619 w 5621619"/>
              <a:gd name="connsiteY60" fmla="*/ 3441700 h 5143500"/>
              <a:gd name="connsiteX61" fmla="*/ 2649819 w 5621619"/>
              <a:gd name="connsiteY61" fmla="*/ 3517900 h 5143500"/>
              <a:gd name="connsiteX62" fmla="*/ 2624419 w 5621619"/>
              <a:gd name="connsiteY62" fmla="*/ 3568700 h 5143500"/>
              <a:gd name="connsiteX63" fmla="*/ 2586319 w 5621619"/>
              <a:gd name="connsiteY63" fmla="*/ 3606800 h 5143500"/>
              <a:gd name="connsiteX64" fmla="*/ 2560919 w 5621619"/>
              <a:gd name="connsiteY64" fmla="*/ 3644900 h 5143500"/>
              <a:gd name="connsiteX65" fmla="*/ 2522819 w 5621619"/>
              <a:gd name="connsiteY65" fmla="*/ 3683000 h 5143500"/>
              <a:gd name="connsiteX66" fmla="*/ 2472019 w 5621619"/>
              <a:gd name="connsiteY66" fmla="*/ 3759200 h 5143500"/>
              <a:gd name="connsiteX67" fmla="*/ 2446619 w 5621619"/>
              <a:gd name="connsiteY67" fmla="*/ 3797300 h 5143500"/>
              <a:gd name="connsiteX68" fmla="*/ 2433919 w 5621619"/>
              <a:gd name="connsiteY68" fmla="*/ 3835400 h 5143500"/>
              <a:gd name="connsiteX69" fmla="*/ 2446619 w 5621619"/>
              <a:gd name="connsiteY69" fmla="*/ 4025900 h 5143500"/>
              <a:gd name="connsiteX70" fmla="*/ 2472019 w 5621619"/>
              <a:gd name="connsiteY70" fmla="*/ 4102100 h 5143500"/>
              <a:gd name="connsiteX71" fmla="*/ 2484719 w 5621619"/>
              <a:gd name="connsiteY71" fmla="*/ 4140200 h 5143500"/>
              <a:gd name="connsiteX72" fmla="*/ 2446619 w 5621619"/>
              <a:gd name="connsiteY72" fmla="*/ 4216400 h 5143500"/>
              <a:gd name="connsiteX73" fmla="*/ 2408519 w 5621619"/>
              <a:gd name="connsiteY73" fmla="*/ 4254500 h 5143500"/>
              <a:gd name="connsiteX74" fmla="*/ 2345019 w 5621619"/>
              <a:gd name="connsiteY74" fmla="*/ 4330700 h 5143500"/>
              <a:gd name="connsiteX75" fmla="*/ 2268819 w 5621619"/>
              <a:gd name="connsiteY75" fmla="*/ 4381500 h 5143500"/>
              <a:gd name="connsiteX76" fmla="*/ 2218019 w 5621619"/>
              <a:gd name="connsiteY76" fmla="*/ 4394200 h 5143500"/>
              <a:gd name="connsiteX77" fmla="*/ 2179919 w 5621619"/>
              <a:gd name="connsiteY77" fmla="*/ 4406900 h 5143500"/>
              <a:gd name="connsiteX78" fmla="*/ 1494119 w 5621619"/>
              <a:gd name="connsiteY78" fmla="*/ 4419600 h 5143500"/>
              <a:gd name="connsiteX79" fmla="*/ 1443319 w 5621619"/>
              <a:gd name="connsiteY79" fmla="*/ 4445000 h 5143500"/>
              <a:gd name="connsiteX80" fmla="*/ 1405219 w 5621619"/>
              <a:gd name="connsiteY80" fmla="*/ 4457700 h 5143500"/>
              <a:gd name="connsiteX81" fmla="*/ 1379819 w 5621619"/>
              <a:gd name="connsiteY81" fmla="*/ 4495800 h 5143500"/>
              <a:gd name="connsiteX82" fmla="*/ 1329019 w 5621619"/>
              <a:gd name="connsiteY82" fmla="*/ 4521200 h 5143500"/>
              <a:gd name="connsiteX83" fmla="*/ 1227419 w 5621619"/>
              <a:gd name="connsiteY83" fmla="*/ 4673600 h 5143500"/>
              <a:gd name="connsiteX84" fmla="*/ 1202019 w 5621619"/>
              <a:gd name="connsiteY84" fmla="*/ 4711700 h 5143500"/>
              <a:gd name="connsiteX85" fmla="*/ 1163919 w 5621619"/>
              <a:gd name="connsiteY85" fmla="*/ 4737100 h 5143500"/>
              <a:gd name="connsiteX86" fmla="*/ 1138519 w 5621619"/>
              <a:gd name="connsiteY86" fmla="*/ 4775200 h 5143500"/>
              <a:gd name="connsiteX87" fmla="*/ 1062319 w 5621619"/>
              <a:gd name="connsiteY87" fmla="*/ 4826000 h 5143500"/>
              <a:gd name="connsiteX88" fmla="*/ 960719 w 5621619"/>
              <a:gd name="connsiteY88" fmla="*/ 4889500 h 5143500"/>
              <a:gd name="connsiteX89" fmla="*/ 884519 w 5621619"/>
              <a:gd name="connsiteY89" fmla="*/ 4914900 h 5143500"/>
              <a:gd name="connsiteX90" fmla="*/ 846419 w 5621619"/>
              <a:gd name="connsiteY90" fmla="*/ 4927600 h 5143500"/>
              <a:gd name="connsiteX91" fmla="*/ 795619 w 5621619"/>
              <a:gd name="connsiteY91" fmla="*/ 4953000 h 5143500"/>
              <a:gd name="connsiteX92" fmla="*/ 719419 w 5621619"/>
              <a:gd name="connsiteY92" fmla="*/ 4978400 h 5143500"/>
              <a:gd name="connsiteX93" fmla="*/ 681319 w 5621619"/>
              <a:gd name="connsiteY93" fmla="*/ 4991100 h 5143500"/>
              <a:gd name="connsiteX94" fmla="*/ 579719 w 5621619"/>
              <a:gd name="connsiteY94" fmla="*/ 5029200 h 5143500"/>
              <a:gd name="connsiteX95" fmla="*/ 478119 w 5621619"/>
              <a:gd name="connsiteY95" fmla="*/ 5067300 h 5143500"/>
              <a:gd name="connsiteX96" fmla="*/ 389219 w 5621619"/>
              <a:gd name="connsiteY96" fmla="*/ 5105400 h 5143500"/>
              <a:gd name="connsiteX97" fmla="*/ 351119 w 5621619"/>
              <a:gd name="connsiteY97" fmla="*/ 5130800 h 5143500"/>
              <a:gd name="connsiteX98" fmla="*/ 313019 w 5621619"/>
              <a:gd name="connsiteY98" fmla="*/ 5143500 h 5143500"/>
              <a:gd name="connsiteX99" fmla="*/ 198719 w 5621619"/>
              <a:gd name="connsiteY99" fmla="*/ 5130800 h 5143500"/>
              <a:gd name="connsiteX100" fmla="*/ 160619 w 5621619"/>
              <a:gd name="connsiteY100" fmla="*/ 5118100 h 5143500"/>
              <a:gd name="connsiteX101" fmla="*/ 59019 w 5621619"/>
              <a:gd name="connsiteY101" fmla="*/ 5105400 h 5143500"/>
              <a:gd name="connsiteX102" fmla="*/ 20919 w 5621619"/>
              <a:gd name="connsiteY102" fmla="*/ 50927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5621619" h="5143500">
                <a:moveTo>
                  <a:pt x="5621619" y="0"/>
                </a:moveTo>
                <a:cubicBezTo>
                  <a:pt x="5570819" y="8467"/>
                  <a:pt x="5518077" y="9114"/>
                  <a:pt x="5469219" y="25400"/>
                </a:cubicBezTo>
                <a:cubicBezTo>
                  <a:pt x="5456519" y="29633"/>
                  <a:pt x="5444106" y="34853"/>
                  <a:pt x="5431119" y="38100"/>
                </a:cubicBezTo>
                <a:cubicBezTo>
                  <a:pt x="5410178" y="43335"/>
                  <a:pt x="5388444" y="45120"/>
                  <a:pt x="5367619" y="50800"/>
                </a:cubicBezTo>
                <a:cubicBezTo>
                  <a:pt x="5341788" y="57845"/>
                  <a:pt x="5291419" y="76200"/>
                  <a:pt x="5291419" y="76200"/>
                </a:cubicBezTo>
                <a:cubicBezTo>
                  <a:pt x="5259497" y="171965"/>
                  <a:pt x="5306271" y="57636"/>
                  <a:pt x="5240619" y="139700"/>
                </a:cubicBezTo>
                <a:cubicBezTo>
                  <a:pt x="5232256" y="150153"/>
                  <a:pt x="5234420" y="166098"/>
                  <a:pt x="5227919" y="177800"/>
                </a:cubicBezTo>
                <a:cubicBezTo>
                  <a:pt x="5213094" y="204485"/>
                  <a:pt x="5186772" y="225040"/>
                  <a:pt x="5177119" y="254000"/>
                </a:cubicBezTo>
                <a:cubicBezTo>
                  <a:pt x="5144893" y="350678"/>
                  <a:pt x="5156970" y="303946"/>
                  <a:pt x="5139019" y="393700"/>
                </a:cubicBezTo>
                <a:cubicBezTo>
                  <a:pt x="5143252" y="436033"/>
                  <a:pt x="5146096" y="478529"/>
                  <a:pt x="5151719" y="520700"/>
                </a:cubicBezTo>
                <a:cubicBezTo>
                  <a:pt x="5154572" y="542096"/>
                  <a:pt x="5162159" y="562733"/>
                  <a:pt x="5164419" y="584200"/>
                </a:cubicBezTo>
                <a:cubicBezTo>
                  <a:pt x="5170639" y="643291"/>
                  <a:pt x="5172886" y="702733"/>
                  <a:pt x="5177119" y="762000"/>
                </a:cubicBezTo>
                <a:cubicBezTo>
                  <a:pt x="5172886" y="876300"/>
                  <a:pt x="5171783" y="990759"/>
                  <a:pt x="5164419" y="1104900"/>
                </a:cubicBezTo>
                <a:cubicBezTo>
                  <a:pt x="5163295" y="1122318"/>
                  <a:pt x="5161728" y="1141401"/>
                  <a:pt x="5151719" y="1155700"/>
                </a:cubicBezTo>
                <a:cubicBezTo>
                  <a:pt x="5131120" y="1185128"/>
                  <a:pt x="5105407" y="1211975"/>
                  <a:pt x="5075519" y="1231900"/>
                </a:cubicBezTo>
                <a:cubicBezTo>
                  <a:pt x="5050119" y="1248833"/>
                  <a:pt x="5028279" y="1273047"/>
                  <a:pt x="4999319" y="1282700"/>
                </a:cubicBezTo>
                <a:lnTo>
                  <a:pt x="4923119" y="1308100"/>
                </a:lnTo>
                <a:cubicBezTo>
                  <a:pt x="4910419" y="1312333"/>
                  <a:pt x="4896158" y="1313374"/>
                  <a:pt x="4885019" y="1320800"/>
                </a:cubicBezTo>
                <a:cubicBezTo>
                  <a:pt x="4872319" y="1329267"/>
                  <a:pt x="4860867" y="1340001"/>
                  <a:pt x="4846919" y="1346200"/>
                </a:cubicBezTo>
                <a:cubicBezTo>
                  <a:pt x="4822453" y="1357074"/>
                  <a:pt x="4794666" y="1359626"/>
                  <a:pt x="4770719" y="1371600"/>
                </a:cubicBezTo>
                <a:cubicBezTo>
                  <a:pt x="4685552" y="1414184"/>
                  <a:pt x="4755577" y="1383762"/>
                  <a:pt x="4669119" y="1409700"/>
                </a:cubicBezTo>
                <a:cubicBezTo>
                  <a:pt x="4643474" y="1417393"/>
                  <a:pt x="4592919" y="1435100"/>
                  <a:pt x="4592919" y="1435100"/>
                </a:cubicBezTo>
                <a:lnTo>
                  <a:pt x="4491319" y="1587500"/>
                </a:lnTo>
                <a:cubicBezTo>
                  <a:pt x="4482852" y="1600200"/>
                  <a:pt x="4470746" y="1611120"/>
                  <a:pt x="4465919" y="1625600"/>
                </a:cubicBezTo>
                <a:cubicBezTo>
                  <a:pt x="4461686" y="1638300"/>
                  <a:pt x="4458492" y="1651395"/>
                  <a:pt x="4453219" y="1663700"/>
                </a:cubicBezTo>
                <a:cubicBezTo>
                  <a:pt x="4397158" y="1794508"/>
                  <a:pt x="4460233" y="1617258"/>
                  <a:pt x="4402419" y="1790700"/>
                </a:cubicBezTo>
                <a:cubicBezTo>
                  <a:pt x="4398186" y="1803400"/>
                  <a:pt x="4391920" y="1815595"/>
                  <a:pt x="4389719" y="1828800"/>
                </a:cubicBezTo>
                <a:cubicBezTo>
                  <a:pt x="4372617" y="1931410"/>
                  <a:pt x="4385162" y="1880571"/>
                  <a:pt x="4351619" y="1981200"/>
                </a:cubicBezTo>
                <a:lnTo>
                  <a:pt x="4338919" y="2019300"/>
                </a:lnTo>
                <a:cubicBezTo>
                  <a:pt x="4334686" y="2032000"/>
                  <a:pt x="4333645" y="2046261"/>
                  <a:pt x="4326219" y="2057400"/>
                </a:cubicBezTo>
                <a:cubicBezTo>
                  <a:pt x="4317752" y="2070100"/>
                  <a:pt x="4307645" y="2081848"/>
                  <a:pt x="4300819" y="2095500"/>
                </a:cubicBezTo>
                <a:cubicBezTo>
                  <a:pt x="4294832" y="2107474"/>
                  <a:pt x="4296482" y="2123147"/>
                  <a:pt x="4288119" y="2133600"/>
                </a:cubicBezTo>
                <a:cubicBezTo>
                  <a:pt x="4278584" y="2145519"/>
                  <a:pt x="4261427" y="2148859"/>
                  <a:pt x="4250019" y="2159000"/>
                </a:cubicBezTo>
                <a:cubicBezTo>
                  <a:pt x="4103340" y="2289381"/>
                  <a:pt x="4245258" y="2187574"/>
                  <a:pt x="4097619" y="2286000"/>
                </a:cubicBezTo>
                <a:cubicBezTo>
                  <a:pt x="4084919" y="2294467"/>
                  <a:pt x="4073999" y="2306573"/>
                  <a:pt x="4059519" y="2311400"/>
                </a:cubicBezTo>
                <a:cubicBezTo>
                  <a:pt x="4046819" y="2315633"/>
                  <a:pt x="4033724" y="2318827"/>
                  <a:pt x="4021419" y="2324100"/>
                </a:cubicBezTo>
                <a:cubicBezTo>
                  <a:pt x="4004018" y="2331558"/>
                  <a:pt x="3988346" y="2342853"/>
                  <a:pt x="3970619" y="2349500"/>
                </a:cubicBezTo>
                <a:cubicBezTo>
                  <a:pt x="3954276" y="2355629"/>
                  <a:pt x="3936537" y="2357184"/>
                  <a:pt x="3919819" y="2362200"/>
                </a:cubicBezTo>
                <a:cubicBezTo>
                  <a:pt x="3894174" y="2369893"/>
                  <a:pt x="3870124" y="2383814"/>
                  <a:pt x="3843619" y="2387600"/>
                </a:cubicBezTo>
                <a:cubicBezTo>
                  <a:pt x="3737440" y="2402768"/>
                  <a:pt x="3783759" y="2393040"/>
                  <a:pt x="3703919" y="2413000"/>
                </a:cubicBezTo>
                <a:lnTo>
                  <a:pt x="3627719" y="2463800"/>
                </a:lnTo>
                <a:cubicBezTo>
                  <a:pt x="3615019" y="2472267"/>
                  <a:pt x="3600412" y="2478407"/>
                  <a:pt x="3589619" y="2489200"/>
                </a:cubicBezTo>
                <a:cubicBezTo>
                  <a:pt x="3576919" y="2501900"/>
                  <a:pt x="3565696" y="2516273"/>
                  <a:pt x="3551519" y="2527300"/>
                </a:cubicBezTo>
                <a:cubicBezTo>
                  <a:pt x="3527422" y="2546042"/>
                  <a:pt x="3500719" y="2561167"/>
                  <a:pt x="3475319" y="2578100"/>
                </a:cubicBezTo>
                <a:lnTo>
                  <a:pt x="3437219" y="2603500"/>
                </a:lnTo>
                <a:cubicBezTo>
                  <a:pt x="3428752" y="2616200"/>
                  <a:pt x="3418645" y="2627948"/>
                  <a:pt x="3411819" y="2641600"/>
                </a:cubicBezTo>
                <a:cubicBezTo>
                  <a:pt x="3405832" y="2653574"/>
                  <a:pt x="3407482" y="2669247"/>
                  <a:pt x="3399119" y="2679700"/>
                </a:cubicBezTo>
                <a:cubicBezTo>
                  <a:pt x="3389584" y="2691619"/>
                  <a:pt x="3373719" y="2696633"/>
                  <a:pt x="3361019" y="2705100"/>
                </a:cubicBezTo>
                <a:cubicBezTo>
                  <a:pt x="3350690" y="2736088"/>
                  <a:pt x="3347538" y="2756681"/>
                  <a:pt x="3322919" y="2781300"/>
                </a:cubicBezTo>
                <a:cubicBezTo>
                  <a:pt x="3312126" y="2792093"/>
                  <a:pt x="3297519" y="2798233"/>
                  <a:pt x="3284819" y="2806700"/>
                </a:cubicBezTo>
                <a:cubicBezTo>
                  <a:pt x="3276352" y="2819400"/>
                  <a:pt x="3269190" y="2833074"/>
                  <a:pt x="3259419" y="2844800"/>
                </a:cubicBezTo>
                <a:cubicBezTo>
                  <a:pt x="3247921" y="2858598"/>
                  <a:pt x="3231758" y="2868285"/>
                  <a:pt x="3221319" y="2882900"/>
                </a:cubicBezTo>
                <a:cubicBezTo>
                  <a:pt x="3172277" y="2951559"/>
                  <a:pt x="3226364" y="2923552"/>
                  <a:pt x="3157819" y="2946400"/>
                </a:cubicBezTo>
                <a:cubicBezTo>
                  <a:pt x="3098166" y="3025937"/>
                  <a:pt x="3134686" y="2982233"/>
                  <a:pt x="3043519" y="3073400"/>
                </a:cubicBezTo>
                <a:cubicBezTo>
                  <a:pt x="3030819" y="3086100"/>
                  <a:pt x="3021483" y="3103468"/>
                  <a:pt x="3005419" y="3111500"/>
                </a:cubicBezTo>
                <a:lnTo>
                  <a:pt x="2954619" y="3136900"/>
                </a:lnTo>
                <a:cubicBezTo>
                  <a:pt x="2886886" y="3238500"/>
                  <a:pt x="2975786" y="3115733"/>
                  <a:pt x="2891119" y="3200400"/>
                </a:cubicBezTo>
                <a:cubicBezTo>
                  <a:pt x="2806452" y="3285067"/>
                  <a:pt x="2929219" y="3196167"/>
                  <a:pt x="2827619" y="3263900"/>
                </a:cubicBezTo>
                <a:cubicBezTo>
                  <a:pt x="2817290" y="3294888"/>
                  <a:pt x="2814138" y="3315481"/>
                  <a:pt x="2789519" y="3340100"/>
                </a:cubicBezTo>
                <a:cubicBezTo>
                  <a:pt x="2778726" y="3350893"/>
                  <a:pt x="2764119" y="3357033"/>
                  <a:pt x="2751419" y="3365500"/>
                </a:cubicBezTo>
                <a:cubicBezTo>
                  <a:pt x="2727130" y="3438366"/>
                  <a:pt x="2756113" y="3370351"/>
                  <a:pt x="2700619" y="3441700"/>
                </a:cubicBezTo>
                <a:cubicBezTo>
                  <a:pt x="2681877" y="3465797"/>
                  <a:pt x="2663471" y="3490596"/>
                  <a:pt x="2649819" y="3517900"/>
                </a:cubicBezTo>
                <a:cubicBezTo>
                  <a:pt x="2641352" y="3534833"/>
                  <a:pt x="2635423" y="3553294"/>
                  <a:pt x="2624419" y="3568700"/>
                </a:cubicBezTo>
                <a:cubicBezTo>
                  <a:pt x="2613980" y="3583315"/>
                  <a:pt x="2597817" y="3593002"/>
                  <a:pt x="2586319" y="3606800"/>
                </a:cubicBezTo>
                <a:cubicBezTo>
                  <a:pt x="2576548" y="3618526"/>
                  <a:pt x="2570690" y="3633174"/>
                  <a:pt x="2560919" y="3644900"/>
                </a:cubicBezTo>
                <a:cubicBezTo>
                  <a:pt x="2549421" y="3658698"/>
                  <a:pt x="2533846" y="3668823"/>
                  <a:pt x="2522819" y="3683000"/>
                </a:cubicBezTo>
                <a:cubicBezTo>
                  <a:pt x="2504077" y="3707097"/>
                  <a:pt x="2488952" y="3733800"/>
                  <a:pt x="2472019" y="3759200"/>
                </a:cubicBezTo>
                <a:cubicBezTo>
                  <a:pt x="2463552" y="3771900"/>
                  <a:pt x="2451446" y="3782820"/>
                  <a:pt x="2446619" y="3797300"/>
                </a:cubicBezTo>
                <a:lnTo>
                  <a:pt x="2433919" y="3835400"/>
                </a:lnTo>
                <a:cubicBezTo>
                  <a:pt x="2438152" y="3898900"/>
                  <a:pt x="2437619" y="3962899"/>
                  <a:pt x="2446619" y="4025900"/>
                </a:cubicBezTo>
                <a:cubicBezTo>
                  <a:pt x="2450405" y="4052405"/>
                  <a:pt x="2463552" y="4076700"/>
                  <a:pt x="2472019" y="4102100"/>
                </a:cubicBezTo>
                <a:lnTo>
                  <a:pt x="2484719" y="4140200"/>
                </a:lnTo>
                <a:cubicBezTo>
                  <a:pt x="2471991" y="4178385"/>
                  <a:pt x="2473974" y="4183574"/>
                  <a:pt x="2446619" y="4216400"/>
                </a:cubicBezTo>
                <a:cubicBezTo>
                  <a:pt x="2435121" y="4230198"/>
                  <a:pt x="2420017" y="4240702"/>
                  <a:pt x="2408519" y="4254500"/>
                </a:cubicBezTo>
                <a:cubicBezTo>
                  <a:pt x="2369899" y="4300844"/>
                  <a:pt x="2397745" y="4289691"/>
                  <a:pt x="2345019" y="4330700"/>
                </a:cubicBezTo>
                <a:cubicBezTo>
                  <a:pt x="2320922" y="4349442"/>
                  <a:pt x="2298435" y="4374096"/>
                  <a:pt x="2268819" y="4381500"/>
                </a:cubicBezTo>
                <a:cubicBezTo>
                  <a:pt x="2251886" y="4385733"/>
                  <a:pt x="2234802" y="4389405"/>
                  <a:pt x="2218019" y="4394200"/>
                </a:cubicBezTo>
                <a:cubicBezTo>
                  <a:pt x="2205147" y="4397878"/>
                  <a:pt x="2193298" y="4406431"/>
                  <a:pt x="2179919" y="4406900"/>
                </a:cubicBezTo>
                <a:cubicBezTo>
                  <a:pt x="1951420" y="4414917"/>
                  <a:pt x="1722719" y="4415367"/>
                  <a:pt x="1494119" y="4419600"/>
                </a:cubicBezTo>
                <a:cubicBezTo>
                  <a:pt x="1477186" y="4428067"/>
                  <a:pt x="1460720" y="4437542"/>
                  <a:pt x="1443319" y="4445000"/>
                </a:cubicBezTo>
                <a:cubicBezTo>
                  <a:pt x="1431014" y="4450273"/>
                  <a:pt x="1415672" y="4449337"/>
                  <a:pt x="1405219" y="4457700"/>
                </a:cubicBezTo>
                <a:cubicBezTo>
                  <a:pt x="1393300" y="4467235"/>
                  <a:pt x="1391545" y="4486029"/>
                  <a:pt x="1379819" y="4495800"/>
                </a:cubicBezTo>
                <a:cubicBezTo>
                  <a:pt x="1365275" y="4507920"/>
                  <a:pt x="1345952" y="4512733"/>
                  <a:pt x="1329019" y="4521200"/>
                </a:cubicBezTo>
                <a:lnTo>
                  <a:pt x="1227419" y="4673600"/>
                </a:lnTo>
                <a:cubicBezTo>
                  <a:pt x="1218952" y="4686300"/>
                  <a:pt x="1214719" y="4703233"/>
                  <a:pt x="1202019" y="4711700"/>
                </a:cubicBezTo>
                <a:lnTo>
                  <a:pt x="1163919" y="4737100"/>
                </a:lnTo>
                <a:cubicBezTo>
                  <a:pt x="1155452" y="4749800"/>
                  <a:pt x="1150006" y="4765149"/>
                  <a:pt x="1138519" y="4775200"/>
                </a:cubicBezTo>
                <a:cubicBezTo>
                  <a:pt x="1115545" y="4795302"/>
                  <a:pt x="1086741" y="4807684"/>
                  <a:pt x="1062319" y="4826000"/>
                </a:cubicBezTo>
                <a:cubicBezTo>
                  <a:pt x="1018648" y="4858753"/>
                  <a:pt x="1010528" y="4869577"/>
                  <a:pt x="960719" y="4889500"/>
                </a:cubicBezTo>
                <a:cubicBezTo>
                  <a:pt x="935860" y="4899444"/>
                  <a:pt x="909919" y="4906433"/>
                  <a:pt x="884519" y="4914900"/>
                </a:cubicBezTo>
                <a:cubicBezTo>
                  <a:pt x="871819" y="4919133"/>
                  <a:pt x="858393" y="4921613"/>
                  <a:pt x="846419" y="4927600"/>
                </a:cubicBezTo>
                <a:cubicBezTo>
                  <a:pt x="829486" y="4936067"/>
                  <a:pt x="813197" y="4945969"/>
                  <a:pt x="795619" y="4953000"/>
                </a:cubicBezTo>
                <a:cubicBezTo>
                  <a:pt x="770760" y="4962944"/>
                  <a:pt x="744819" y="4969933"/>
                  <a:pt x="719419" y="4978400"/>
                </a:cubicBezTo>
                <a:cubicBezTo>
                  <a:pt x="706719" y="4982633"/>
                  <a:pt x="693293" y="4985113"/>
                  <a:pt x="681319" y="4991100"/>
                </a:cubicBezTo>
                <a:cubicBezTo>
                  <a:pt x="539885" y="5061817"/>
                  <a:pt x="718053" y="4977325"/>
                  <a:pt x="579719" y="5029200"/>
                </a:cubicBezTo>
                <a:cubicBezTo>
                  <a:pt x="446895" y="5079009"/>
                  <a:pt x="608514" y="5034701"/>
                  <a:pt x="478119" y="5067300"/>
                </a:cubicBezTo>
                <a:cubicBezTo>
                  <a:pt x="382467" y="5131068"/>
                  <a:pt x="504033" y="5056194"/>
                  <a:pt x="389219" y="5105400"/>
                </a:cubicBezTo>
                <a:cubicBezTo>
                  <a:pt x="375190" y="5111413"/>
                  <a:pt x="364771" y="5123974"/>
                  <a:pt x="351119" y="5130800"/>
                </a:cubicBezTo>
                <a:cubicBezTo>
                  <a:pt x="339145" y="5136787"/>
                  <a:pt x="325719" y="5139267"/>
                  <a:pt x="313019" y="5143500"/>
                </a:cubicBezTo>
                <a:cubicBezTo>
                  <a:pt x="274919" y="5139267"/>
                  <a:pt x="236532" y="5137102"/>
                  <a:pt x="198719" y="5130800"/>
                </a:cubicBezTo>
                <a:cubicBezTo>
                  <a:pt x="185514" y="5128599"/>
                  <a:pt x="173790" y="5120495"/>
                  <a:pt x="160619" y="5118100"/>
                </a:cubicBezTo>
                <a:cubicBezTo>
                  <a:pt x="127039" y="5111995"/>
                  <a:pt x="92685" y="5111011"/>
                  <a:pt x="59019" y="5105400"/>
                </a:cubicBezTo>
                <a:cubicBezTo>
                  <a:pt x="-23341" y="5091673"/>
                  <a:pt x="-2577" y="5092700"/>
                  <a:pt x="20919" y="5092700"/>
                </a:cubicBezTo>
              </a:path>
            </a:pathLst>
          </a:custGeom>
          <a:ln w="57150">
            <a:solidFill>
              <a:srgbClr val="C0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p>
        </p:txBody>
      </p:sp>
      <p:cxnSp>
        <p:nvCxnSpPr>
          <p:cNvPr id="6" name="Straight Arrow Connector 5"/>
          <p:cNvCxnSpPr/>
          <p:nvPr/>
        </p:nvCxnSpPr>
        <p:spPr>
          <a:xfrm>
            <a:off x="2209800" y="2438400"/>
            <a:ext cx="2652713" cy="1676400"/>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9338"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76413" y="1863725"/>
            <a:ext cx="585787"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9"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1400" y="4192588"/>
            <a:ext cx="585788" cy="439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40"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15000" y="4192588"/>
            <a:ext cx="2959100" cy="2217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41"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0100" y="915988"/>
            <a:ext cx="844550"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0" name="Straight Arrow Connector 19"/>
          <p:cNvCxnSpPr/>
          <p:nvPr/>
        </p:nvCxnSpPr>
        <p:spPr>
          <a:xfrm>
            <a:off x="2978150" y="1131888"/>
            <a:ext cx="3346450" cy="300037"/>
          </a:xfrm>
          <a:prstGeom prst="straightConnector1">
            <a:avLst/>
          </a:prstGeom>
          <a:ln w="76200">
            <a:solidFill>
              <a:schemeClr val="accent1">
                <a:lumMod val="25000"/>
              </a:schemeClr>
            </a:solidFill>
            <a:tailEnd type="arrow"/>
          </a:ln>
        </p:spPr>
        <p:style>
          <a:lnRef idx="1">
            <a:schemeClr val="accent1"/>
          </a:lnRef>
          <a:fillRef idx="0">
            <a:schemeClr val="accent1"/>
          </a:fillRef>
          <a:effectRef idx="0">
            <a:schemeClr val="accent1"/>
          </a:effectRef>
          <a:fontRef idx="minor">
            <a:schemeClr val="tx1"/>
          </a:fontRef>
        </p:style>
      </p:cxnSp>
      <p:pic>
        <p:nvPicPr>
          <p:cNvPr id="993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781800" y="1014413"/>
            <a:ext cx="1414463" cy="2513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705873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rmAutofit/>
          </a:bodyPr>
          <a:lstStyle/>
          <a:p>
            <a:r>
              <a:rPr lang="en-US" sz="3200" b="1" dirty="0" smtClean="0"/>
              <a:t>What to Do?</a:t>
            </a:r>
            <a:br>
              <a:rPr lang="en-US" sz="3200" b="1" dirty="0" smtClean="0"/>
            </a:br>
            <a:r>
              <a:rPr lang="en-US" sz="3200" b="1" dirty="0" smtClean="0"/>
              <a:t>More Good Stuff</a:t>
            </a:r>
            <a:endParaRPr lang="en-US" sz="3200" b="1" dirty="0"/>
          </a:p>
        </p:txBody>
      </p:sp>
      <p:sp>
        <p:nvSpPr>
          <p:cNvPr id="4" name="TextBox 3"/>
          <p:cNvSpPr txBox="1"/>
          <p:nvPr/>
        </p:nvSpPr>
        <p:spPr>
          <a:xfrm>
            <a:off x="457200" y="1676400"/>
            <a:ext cx="82296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Improve education.</a:t>
            </a:r>
          </a:p>
          <a:p>
            <a:pPr marL="342900" indent="-342900">
              <a:buFont typeface="Arial" panose="020B0604020202020204" pitchFamily="34" charset="0"/>
              <a:buChar char="•"/>
            </a:pPr>
            <a:endParaRPr lang="en-US" sz="2400" dirty="0" smtClean="0"/>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smtClean="0"/>
              <a:t>Invest in more fundamental research and infrastructure development</a:t>
            </a:r>
            <a:r>
              <a:rPr lang="en-US" dirty="0" smtClean="0"/>
              <a:t>.</a:t>
            </a:r>
            <a:endParaRPr lang="en-US" dirty="0"/>
          </a:p>
        </p:txBody>
      </p:sp>
    </p:spTree>
    <p:extLst>
      <p:ext uri="{BB962C8B-B14F-4D97-AF65-F5344CB8AC3E}">
        <p14:creationId xmlns:p14="http://schemas.microsoft.com/office/powerpoint/2010/main" val="139770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 calcmode="lin" valueType="num">
                                      <p:cBhvr additive="base">
                                        <p:cTn id="13"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7" y="274638"/>
            <a:ext cx="9144000" cy="1173162"/>
          </a:xfrm>
        </p:spPr>
        <p:txBody>
          <a:bodyPr>
            <a:normAutofit/>
          </a:bodyPr>
          <a:lstStyle/>
          <a:p>
            <a:r>
              <a:rPr lang="en-US" sz="3200" b="1" dirty="0" smtClean="0"/>
              <a:t>What to Do?</a:t>
            </a:r>
            <a:br>
              <a:rPr lang="en-US" sz="3200" b="1" dirty="0" smtClean="0"/>
            </a:br>
            <a:r>
              <a:rPr lang="en-US" sz="3200" b="1" dirty="0" smtClean="0"/>
              <a:t>Reexamine  the Labor-Based Economy Model</a:t>
            </a:r>
            <a:endParaRPr lang="en-US" sz="3200" b="1" dirty="0"/>
          </a:p>
        </p:txBody>
      </p:sp>
      <p:sp>
        <p:nvSpPr>
          <p:cNvPr id="4" name="TextBox 3"/>
          <p:cNvSpPr txBox="1"/>
          <p:nvPr/>
        </p:nvSpPr>
        <p:spPr>
          <a:xfrm>
            <a:off x="838200" y="1524000"/>
            <a:ext cx="7391400" cy="4062651"/>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Not so radical ideas:</a:t>
            </a:r>
          </a:p>
          <a:p>
            <a:pPr marL="285750"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a:t>Increase taxes on undesirable externalities</a:t>
            </a:r>
            <a:r>
              <a:rPr lang="en-US" sz="2400" dirty="0" smtClean="0"/>
              <a:t>.</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endParaRPr lang="en-US" sz="2400" dirty="0"/>
          </a:p>
          <a:p>
            <a:pPr marL="742950" lvl="1" indent="-285750">
              <a:buFont typeface="Arial" panose="020B0604020202020204" pitchFamily="34" charset="0"/>
              <a:buChar char="•"/>
            </a:pPr>
            <a:r>
              <a:rPr lang="en-US" sz="2400" dirty="0" smtClean="0"/>
              <a:t>Reduce payroll taxes.</a:t>
            </a:r>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V. A. T.</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388653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 calcmode="lin" valueType="num">
                                      <p:cBhvr additive="base">
                                        <p:cTn id="1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6" end="6"/>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8" end="8"/>
                                            </p:txEl>
                                          </p:spTgt>
                                        </p:tgtEl>
                                        <p:attrNameLst>
                                          <p:attrName>style.visibility</p:attrName>
                                        </p:attrNameLst>
                                      </p:cBhvr>
                                      <p:to>
                                        <p:strVal val="visible"/>
                                      </p:to>
                                    </p:set>
                                    <p:anim calcmode="lin" valueType="num">
                                      <p:cBhvr additive="base">
                                        <p:cTn id="17"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57" y="274638"/>
            <a:ext cx="9144000" cy="1173162"/>
          </a:xfrm>
        </p:spPr>
        <p:txBody>
          <a:bodyPr>
            <a:normAutofit/>
          </a:bodyPr>
          <a:lstStyle/>
          <a:p>
            <a:r>
              <a:rPr lang="en-US" sz="3200" b="1" dirty="0" smtClean="0"/>
              <a:t>What to Do?</a:t>
            </a:r>
            <a:br>
              <a:rPr lang="en-US" sz="3200" b="1" dirty="0" smtClean="0"/>
            </a:br>
            <a:r>
              <a:rPr lang="en-US" sz="3200" b="1" dirty="0" smtClean="0"/>
              <a:t>Reexamine  the Labor-Based Economy Model</a:t>
            </a:r>
            <a:endParaRPr lang="en-US" sz="3200" b="1" dirty="0"/>
          </a:p>
        </p:txBody>
      </p:sp>
      <p:sp>
        <p:nvSpPr>
          <p:cNvPr id="4" name="TextBox 3"/>
          <p:cNvSpPr txBox="1"/>
          <p:nvPr/>
        </p:nvSpPr>
        <p:spPr>
          <a:xfrm>
            <a:off x="838200" y="1676400"/>
            <a:ext cx="7391400" cy="3323987"/>
          </a:xfrm>
          <a:prstGeom prst="rect">
            <a:avLst/>
          </a:prstGeom>
          <a:noFill/>
        </p:spPr>
        <p:txBody>
          <a:bodyPr wrap="square" rtlCol="0">
            <a:spAutoFit/>
          </a:bodyPr>
          <a:lstStyle/>
          <a:p>
            <a:pPr marL="285750" indent="-285750">
              <a:buFont typeface="Arial" panose="020B0604020202020204" pitchFamily="34" charset="0"/>
              <a:buChar char="•"/>
            </a:pPr>
            <a:r>
              <a:rPr lang="en-US" sz="2400" dirty="0" smtClean="0"/>
              <a:t>More radical ideas:</a:t>
            </a:r>
          </a:p>
          <a:p>
            <a:pPr marL="285750"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A basic income</a:t>
            </a:r>
          </a:p>
          <a:p>
            <a:pPr marL="742950" lvl="1" indent="-285750">
              <a:buFont typeface="Arial" panose="020B0604020202020204" pitchFamily="34" charset="0"/>
              <a:buChar char="•"/>
            </a:pPr>
            <a:endParaRPr lang="en-US" sz="2400" dirty="0" smtClean="0"/>
          </a:p>
          <a:p>
            <a:pPr marL="1200150" lvl="2" indent="-285750">
              <a:buFont typeface="Arial" panose="020B0604020202020204" pitchFamily="34" charset="0"/>
              <a:buChar char="•"/>
            </a:pPr>
            <a:r>
              <a:rPr lang="en-US" sz="2400" dirty="0" smtClean="0"/>
              <a:t>Swiss proposal to guarantee $33,000 per person</a:t>
            </a:r>
          </a:p>
          <a:p>
            <a:pPr marL="1200150" lvl="2" indent="-285750">
              <a:buFont typeface="Arial" panose="020B0604020202020204" pitchFamily="34" charset="0"/>
              <a:buChar char="•"/>
            </a:pPr>
            <a:endParaRPr lang="en-US" sz="2400" dirty="0"/>
          </a:p>
          <a:p>
            <a:pPr marL="742950" lvl="1" indent="-285750">
              <a:buFont typeface="Arial" panose="020B0604020202020204" pitchFamily="34" charset="0"/>
              <a:buChar char="•"/>
            </a:pPr>
            <a:endParaRPr lang="en-US" sz="2400" dirty="0" smtClean="0"/>
          </a:p>
          <a:p>
            <a:pPr marL="742950" lvl="1" indent="-285750">
              <a:buFont typeface="Arial" panose="020B0604020202020204" pitchFamily="34" charset="0"/>
              <a:buChar char="•"/>
            </a:pPr>
            <a:r>
              <a:rPr lang="en-US" sz="2400" dirty="0" smtClean="0"/>
              <a:t>Lights </a:t>
            </a:r>
            <a:r>
              <a:rPr lang="en-US" sz="2400" dirty="0" smtClean="0"/>
              <a:t>in the Tunnel</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925491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 calcmode="lin" valueType="num">
                                      <p:cBhvr additive="base">
                                        <p:cTn id="7"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 calcmode="lin" valueType="num">
                                      <p:cBhvr additive="base">
                                        <p:cTn id="1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xEl>
                                              <p:pRg st="7" end="7"/>
                                            </p:txEl>
                                          </p:spTgt>
                                        </p:tgtEl>
                                        <p:attrNameLst>
                                          <p:attrName>style.visibility</p:attrName>
                                        </p:attrNameLst>
                                      </p:cBhvr>
                                      <p:to>
                                        <p:strVal val="visible"/>
                                      </p:to>
                                    </p:set>
                                    <p:anim calcmode="lin" valueType="num">
                                      <p:cBhvr additive="base">
                                        <p:cTn id="17"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sz="3200" b="1" dirty="0" smtClean="0"/>
              <a:t>The Lights in the Tunnel</a:t>
            </a:r>
            <a:endParaRPr lang="en-US" sz="3200" b="1" dirty="0"/>
          </a:p>
        </p:txBody>
      </p:sp>
      <p:sp>
        <p:nvSpPr>
          <p:cNvPr id="4" name="TextBox 3"/>
          <p:cNvSpPr txBox="1"/>
          <p:nvPr/>
        </p:nvSpPr>
        <p:spPr>
          <a:xfrm>
            <a:off x="2057400" y="5638800"/>
            <a:ext cx="5105400" cy="1200329"/>
          </a:xfrm>
          <a:prstGeom prst="rect">
            <a:avLst/>
          </a:prstGeom>
          <a:noFill/>
        </p:spPr>
        <p:txBody>
          <a:bodyPr wrap="square" rtlCol="0">
            <a:spAutoFit/>
          </a:bodyPr>
          <a:lstStyle/>
          <a:p>
            <a:r>
              <a:rPr lang="en-US" dirty="0" smtClean="0">
                <a:hlinkClick r:id="rId3"/>
              </a:rPr>
              <a:t>http://www.thelightsinthetunnel.com/</a:t>
            </a:r>
            <a:endParaRPr lang="en-US" dirty="0" smtClean="0"/>
          </a:p>
          <a:p>
            <a:endParaRPr lang="en-US" dirty="0"/>
          </a:p>
          <a:p>
            <a:r>
              <a:rPr lang="en-US" dirty="0">
                <a:hlinkClick r:id="rId4"/>
              </a:rPr>
              <a:t>http://econfuture.wordpress.com</a:t>
            </a:r>
            <a:r>
              <a:rPr lang="en-US" dirty="0" smtClean="0">
                <a:hlinkClick r:id="rId4"/>
              </a:rPr>
              <a:t>/</a:t>
            </a:r>
            <a:r>
              <a:rPr lang="en-US" dirty="0" smtClean="0"/>
              <a:t> </a:t>
            </a:r>
          </a:p>
          <a:p>
            <a:r>
              <a:rPr lang="en-US" dirty="0" smtClean="0"/>
              <a:t>  </a:t>
            </a:r>
            <a:endParaRPr lang="en-US" dirty="0"/>
          </a:p>
        </p:txBody>
      </p:sp>
      <p:pic>
        <p:nvPicPr>
          <p:cNvPr id="51202" name="Picture 2" descr="http://s2.favim.com/orig/31/christmas-lights-pretty-stars-tunnel-Favim.com-24897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7800" y="1143000"/>
            <a:ext cx="6096000"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905098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447800"/>
            <a:ext cx="7467600" cy="1938992"/>
          </a:xfrm>
          <a:prstGeom prst="rect">
            <a:avLst/>
          </a:prstGeom>
          <a:noFill/>
        </p:spPr>
        <p:txBody>
          <a:bodyPr wrap="square" rtlCol="0">
            <a:spAutoFit/>
          </a:bodyPr>
          <a:lstStyle/>
          <a:p>
            <a:pPr algn="just"/>
            <a:r>
              <a:rPr lang="en-US" sz="2400" dirty="0" smtClean="0"/>
              <a:t>Technology creates possibilities and potential, but ultimately, the future we get will depend on the choices we make.  We can reap unprecedented bounty and freedom, or greater disaster than humanity has ever seen before.</a:t>
            </a:r>
            <a:endParaRPr lang="en-US" sz="2400" dirty="0"/>
          </a:p>
        </p:txBody>
      </p:sp>
      <p:sp>
        <p:nvSpPr>
          <p:cNvPr id="5" name="TextBox 4"/>
          <p:cNvSpPr txBox="1"/>
          <p:nvPr/>
        </p:nvSpPr>
        <p:spPr>
          <a:xfrm>
            <a:off x="4572000" y="5867400"/>
            <a:ext cx="3962400" cy="369332"/>
          </a:xfrm>
          <a:prstGeom prst="rect">
            <a:avLst/>
          </a:prstGeom>
          <a:noFill/>
        </p:spPr>
        <p:txBody>
          <a:bodyPr wrap="square" rtlCol="0">
            <a:spAutoFit/>
          </a:bodyPr>
          <a:lstStyle/>
          <a:p>
            <a:r>
              <a:rPr lang="en-US" i="1" dirty="0" smtClean="0"/>
              <a:t>The Second Machine Age</a:t>
            </a:r>
            <a:r>
              <a:rPr lang="en-US" dirty="0" smtClean="0"/>
              <a:t>, p. 256</a:t>
            </a:r>
            <a:endParaRPr lang="en-US" dirty="0"/>
          </a:p>
        </p:txBody>
      </p:sp>
    </p:spTree>
    <p:extLst>
      <p:ext uri="{BB962C8B-B14F-4D97-AF65-F5344CB8AC3E}">
        <p14:creationId xmlns:p14="http://schemas.microsoft.com/office/powerpoint/2010/main" val="299288501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364</TotalTime>
  <Words>4056</Words>
  <Application>Microsoft Office PowerPoint</Application>
  <PresentationFormat>On-screen Show (4:3)</PresentationFormat>
  <Paragraphs>640</Paragraphs>
  <Slides>97</Slides>
  <Notes>78</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97</vt:i4>
      </vt:variant>
    </vt:vector>
  </HeadingPairs>
  <TitlesOfParts>
    <vt:vector size="99" baseType="lpstr">
      <vt:lpstr>Office Theme</vt:lpstr>
      <vt:lpstr>CorelPhotoPaint.Image.10</vt:lpstr>
      <vt:lpstr>The Future of Technology</vt:lpstr>
      <vt:lpstr>Where Are We Headed?</vt:lpstr>
      <vt:lpstr>Risk vs. Reward: Electronic Voting</vt:lpstr>
      <vt:lpstr>Risks and Rewards</vt:lpstr>
      <vt:lpstr>When Technologies Collide</vt:lpstr>
      <vt:lpstr>Autonomous Vehicles</vt:lpstr>
      <vt:lpstr>What Is AI?   The Turing Test</vt:lpstr>
      <vt:lpstr>Turing’s Prediction</vt:lpstr>
      <vt:lpstr>Measuring Storage</vt:lpstr>
      <vt:lpstr>Perspective</vt:lpstr>
      <vt:lpstr>Was Turing Right?</vt:lpstr>
      <vt:lpstr>Let’s Chat with Bots</vt:lpstr>
      <vt:lpstr>Watson</vt:lpstr>
      <vt:lpstr>Dr. Watson</vt:lpstr>
      <vt:lpstr>But We’re Still Ahead</vt:lpstr>
      <vt:lpstr>But We’re Still Ahead</vt:lpstr>
      <vt:lpstr>Are We Special?</vt:lpstr>
      <vt:lpstr>The Key Components</vt:lpstr>
      <vt:lpstr>Image Perception</vt:lpstr>
      <vt:lpstr>Image Perception</vt:lpstr>
      <vt:lpstr>A Very Quick Introduction to Robotics</vt:lpstr>
      <vt:lpstr>Robots</vt:lpstr>
      <vt:lpstr>Robots</vt:lpstr>
      <vt:lpstr>Robots</vt:lpstr>
      <vt:lpstr>REEM-A</vt:lpstr>
      <vt:lpstr>A Tricky Task</vt:lpstr>
      <vt:lpstr>Einstein</vt:lpstr>
      <vt:lpstr>The Uncanny Valley</vt:lpstr>
      <vt:lpstr>The Uncanny Valley</vt:lpstr>
      <vt:lpstr>Sandstorm</vt:lpstr>
      <vt:lpstr>The 2005 Course</vt:lpstr>
      <vt:lpstr>Stanley – the Winner</vt:lpstr>
      <vt:lpstr>The 2007 Urban Grand Challenge</vt:lpstr>
      <vt:lpstr>The 2007 Urban Grand Challenge</vt:lpstr>
      <vt:lpstr>Some Videos</vt:lpstr>
      <vt:lpstr>Amazing</vt:lpstr>
      <vt:lpstr>Factory Automation</vt:lpstr>
      <vt:lpstr>GDP Growth</vt:lpstr>
      <vt:lpstr>Baxter</vt:lpstr>
      <vt:lpstr>How Much Compute Power Does it Take?</vt:lpstr>
      <vt:lpstr>How Much Compute Power is There?</vt:lpstr>
      <vt:lpstr>How Much Compute Power Is There?</vt:lpstr>
      <vt:lpstr>The Law of Accelerating Returns</vt:lpstr>
      <vt:lpstr>How Does Technology Destroy Jobs?</vt:lpstr>
      <vt:lpstr>Winner Takes All</vt:lpstr>
      <vt:lpstr>Winner Takes All</vt:lpstr>
      <vt:lpstr>Software</vt:lpstr>
      <vt:lpstr>Education</vt:lpstr>
      <vt:lpstr>Technology Replaces Humans</vt:lpstr>
      <vt:lpstr>The Luddites</vt:lpstr>
      <vt:lpstr>The Luddites</vt:lpstr>
      <vt:lpstr>It Was Personal</vt:lpstr>
      <vt:lpstr>Bobbin Lace</vt:lpstr>
      <vt:lpstr>GDP Growth</vt:lpstr>
      <vt:lpstr>GDP Growth</vt:lpstr>
      <vt:lpstr>And GDP Isn’t the Whole Story</vt:lpstr>
      <vt:lpstr>And GDP Isn’t the Whole Story</vt:lpstr>
      <vt:lpstr>And GDP Isn’t the Whole Story</vt:lpstr>
      <vt:lpstr>Income Disparity</vt:lpstr>
      <vt:lpstr>Income Disparity</vt:lpstr>
      <vt:lpstr>One Futuristic Vision</vt:lpstr>
      <vt:lpstr>How Does Technology Replace Human Workers?</vt:lpstr>
      <vt:lpstr>How It Has Actually Happened – Roomba</vt:lpstr>
      <vt:lpstr>Can We Always Imagine How?</vt:lpstr>
      <vt:lpstr>Gone Already</vt:lpstr>
      <vt:lpstr>On the Way Out</vt:lpstr>
      <vt:lpstr>Making It in America</vt:lpstr>
      <vt:lpstr>Making It in America</vt:lpstr>
      <vt:lpstr>Another Industry - Textiles</vt:lpstr>
      <vt:lpstr>Knowledge Worker Jobs</vt:lpstr>
      <vt:lpstr>Were the Luddites Right?</vt:lpstr>
      <vt:lpstr>Is This the Future?</vt:lpstr>
      <vt:lpstr>Is It Better than This?</vt:lpstr>
      <vt:lpstr>Or This?</vt:lpstr>
      <vt:lpstr>The Luddite Fallacy</vt:lpstr>
      <vt:lpstr>The Luddite Fallacy Fallacy</vt:lpstr>
      <vt:lpstr>Technological Unemployment</vt:lpstr>
      <vt:lpstr>Back to Income Disparity</vt:lpstr>
      <vt:lpstr>The Rich Get Richer …</vt:lpstr>
      <vt:lpstr>The Rich Get Richer … Until …</vt:lpstr>
      <vt:lpstr>… Until All the Customers Have No Money</vt:lpstr>
      <vt:lpstr>Is This Possible?</vt:lpstr>
      <vt:lpstr>Is This Possible?</vt:lpstr>
      <vt:lpstr>How It Works</vt:lpstr>
      <vt:lpstr>The Burgeon</vt:lpstr>
      <vt:lpstr>And then Pizza</vt:lpstr>
      <vt:lpstr>So What Do We Do?</vt:lpstr>
      <vt:lpstr>Now</vt:lpstr>
      <vt:lpstr>Now</vt:lpstr>
      <vt:lpstr>Then</vt:lpstr>
      <vt:lpstr>Then</vt:lpstr>
      <vt:lpstr>Then</vt:lpstr>
      <vt:lpstr>What to Do? More Good Stuff</vt:lpstr>
      <vt:lpstr>What to Do? Reexamine  the Labor-Based Economy Model</vt:lpstr>
      <vt:lpstr>What to Do? Reexamine  the Labor-Based Economy Model</vt:lpstr>
      <vt:lpstr>The Lights in the Tunnel</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 and the Future of Technology</dc:title>
  <dc:creator>ear</dc:creator>
  <cp:lastModifiedBy>ear</cp:lastModifiedBy>
  <cp:revision>16</cp:revision>
  <dcterms:created xsi:type="dcterms:W3CDTF">2014-04-23T20:10:28Z</dcterms:created>
  <dcterms:modified xsi:type="dcterms:W3CDTF">2014-04-24T02:23:49Z</dcterms:modified>
</cp:coreProperties>
</file>