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1A9988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D0D0D0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7D0CA"/>
          </a:solidFill>
        </a:fill>
      </a:tcStyle>
    </a:wholeTbl>
    <a:band2H>
      <a:tcTxStyle/>
      <a:tcStyle>
        <a:tcBdr/>
        <a:fill>
          <a:solidFill>
            <a:srgbClr val="FBE9E6"/>
          </a:solidFill>
        </a:fill>
      </a:tcStyle>
    </a:band2H>
    <a:firstCol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FFE6DF"/>
          </a:solidFill>
        </a:fill>
      </a:tcStyle>
    </a:wholeTbl>
    <a:band2H>
      <a:tcTxStyle/>
      <a:tcStyle>
        <a:tcBdr/>
        <a:fill>
          <a:solidFill>
            <a:srgbClr val="FFF3F0"/>
          </a:solidFill>
        </a:fill>
      </a:tcStyle>
    </a:band2H>
    <a:firstCol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FED"/>
          </a:solidFill>
        </a:fill>
      </a:tcStyle>
    </a:wholeTbl>
    <a:band2H>
      <a:tcTxStyle/>
      <a:tcStyle>
        <a:tcBdr/>
        <a:fill>
          <a:solidFill>
            <a:srgbClr val="1A9988"/>
          </a:solidFill>
        </a:fill>
      </a:tcStyle>
    </a:band2H>
    <a:firstCol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A9988"/>
          </a:solidFill>
        </a:fill>
      </a:tcStyle>
    </a:lastRow>
    <a:fir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CBDDD9"/>
          </a:solidFill>
        </a:fill>
      </a:tcStyle>
    </a:wholeTbl>
    <a:band2H>
      <a:tcTxStyle/>
      <a:tcStyle>
        <a:tcBdr/>
        <a:fill>
          <a:solidFill>
            <a:srgbClr val="E7EFED"/>
          </a:solidFill>
        </a:fill>
      </a:tcStyle>
    </a:band2H>
    <a:firstCol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/>
          </a:solidFill>
        </a:fill>
      </a:tcStyle>
    </a:firstCol>
    <a:la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381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/>
          </a:solidFill>
        </a:fill>
      </a:tcStyle>
    </a:lastRow>
    <a:fir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381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solidFill>
            <a:srgbClr val="1A9988">
              <a:alpha val="20000"/>
            </a:srgbClr>
          </a:solidFill>
        </a:fill>
      </a:tcStyle>
    </a:firstCol>
    <a:la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50800" cap="flat">
              <a:solidFill>
                <a:srgbClr val="1A9988"/>
              </a:solidFill>
              <a:prstDash val="solid"/>
              <a:round/>
            </a:ln>
          </a:top>
          <a:bottom>
            <a:ln w="127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1A9988"/>
        </a:fontRef>
        <a:srgbClr val="1A9988"/>
      </a:tcTxStyle>
      <a:tcStyle>
        <a:tcBdr>
          <a:left>
            <a:ln w="12700" cap="flat">
              <a:solidFill>
                <a:srgbClr val="1A9988"/>
              </a:solidFill>
              <a:prstDash val="solid"/>
              <a:round/>
            </a:ln>
          </a:left>
          <a:right>
            <a:ln w="12700" cap="flat">
              <a:solidFill>
                <a:srgbClr val="1A9988"/>
              </a:solidFill>
              <a:prstDash val="solid"/>
              <a:round/>
            </a:ln>
          </a:right>
          <a:top>
            <a:ln w="12700" cap="flat">
              <a:solidFill>
                <a:srgbClr val="1A9988"/>
              </a:solidFill>
              <a:prstDash val="solid"/>
              <a:round/>
            </a:ln>
          </a:top>
          <a:bottom>
            <a:ln w="25400" cap="flat">
              <a:solidFill>
                <a:srgbClr val="1A9988"/>
              </a:solidFill>
              <a:prstDash val="solid"/>
              <a:round/>
            </a:ln>
          </a:bottom>
          <a:insideH>
            <a:ln w="12700" cap="flat">
              <a:solidFill>
                <a:srgbClr val="1A9988"/>
              </a:solidFill>
              <a:prstDash val="solid"/>
              <a:round/>
            </a:ln>
          </a:insideH>
          <a:insideV>
            <a:ln w="12700" cap="flat">
              <a:solidFill>
                <a:srgbClr val="1A9988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agent focuses on optimizing for performance while using the expert’s state-transitions as a template for optimal behavior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G_NUMBER">
    <p:bg>
      <p:bgPr>
        <a:solidFill>
          <a:srgbClr val="1A99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74;p11"/>
          <p:cNvGrpSpPr/>
          <p:nvPr/>
        </p:nvGrpSpPr>
        <p:grpSpPr>
          <a:xfrm>
            <a:off x="830391" y="4169129"/>
            <a:ext cx="745766" cy="45829"/>
            <a:chOff x="0" y="0"/>
            <a:chExt cx="745764" cy="45828"/>
          </a:xfrm>
        </p:grpSpPr>
        <p:sp>
          <p:nvSpPr>
            <p:cNvPr id="117" name="Google Shape;75;p11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8" name="Google Shape;76;p11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0" name="Title Text"/>
          <p:cNvSpPr txBox="1">
            <a:spLocks noGrp="1"/>
          </p:cNvSpPr>
          <p:nvPr>
            <p:ph type="title"/>
          </p:nvPr>
        </p:nvSpPr>
        <p:spPr>
          <a:xfrm>
            <a:off x="729450" y="733950"/>
            <a:ext cx="7688400" cy="1244701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9450" y="2272888"/>
            <a:ext cx="7688400" cy="1580402"/>
          </a:xfrm>
          <a:prstGeom prst="rect">
            <a:avLst/>
          </a:prstGeom>
        </p:spPr>
        <p:txBody>
          <a:bodyPr/>
          <a:lstStyle>
            <a:lvl1pPr marL="457200" indent="-311150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●"/>
              <a:defRPr sz="1300">
                <a:solidFill>
                  <a:srgbClr val="FFFFFF"/>
                </a:solidFill>
              </a:defRPr>
            </a:lvl1pPr>
            <a:lvl2pPr marL="968662" indent="-352712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○"/>
              <a:defRPr sz="1300">
                <a:solidFill>
                  <a:srgbClr val="FFFFFF"/>
                </a:solidFill>
              </a:defRPr>
            </a:lvl2pPr>
            <a:lvl3pPr marL="1425862" indent="-352712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■"/>
              <a:defRPr sz="1300">
                <a:solidFill>
                  <a:srgbClr val="FFFFFF"/>
                </a:solidFill>
              </a:defRPr>
            </a:lvl3pPr>
            <a:lvl4pPr marL="1883062" indent="-352712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●"/>
              <a:defRPr sz="1300">
                <a:solidFill>
                  <a:srgbClr val="FFFFFF"/>
                </a:solidFill>
              </a:defRPr>
            </a:lvl4pPr>
            <a:lvl5pPr marL="2340262" indent="-352712">
              <a:lnSpc>
                <a:spcPct val="115000"/>
              </a:lnSpc>
              <a:buClr>
                <a:srgbClr val="FFFFFF"/>
              </a:buClr>
              <a:buSzPts val="1300"/>
              <a:buFont typeface="Helvetica"/>
              <a:buChar char="○"/>
              <a:defRPr sz="13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bg>
      <p:bgPr>
        <a:solidFill>
          <a:srgbClr val="1A99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18;p3"/>
          <p:cNvGrpSpPr/>
          <p:nvPr/>
        </p:nvGrpSpPr>
        <p:grpSpPr>
          <a:xfrm>
            <a:off x="830391" y="1191254"/>
            <a:ext cx="745766" cy="45829"/>
            <a:chOff x="0" y="0"/>
            <a:chExt cx="745764" cy="45828"/>
          </a:xfrm>
        </p:grpSpPr>
        <p:sp>
          <p:nvSpPr>
            <p:cNvPr id="24" name="Google Shape;19;p3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25" name="Google Shape;20;p3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400" cy="1518603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700" cy="53520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700" cy="2261101"/>
          </a:xfrm>
          <a:prstGeom prst="rect">
            <a:avLst/>
          </a:prstGeom>
        </p:spPr>
        <p:txBody>
          <a:bodyPr/>
          <a:lstStyle>
            <a:lvl1pPr marL="457200" indent="-311150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●"/>
            </a:lvl1pPr>
            <a:lvl2pPr marL="1019050" indent="-403100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○"/>
            </a:lvl2pPr>
            <a:lvl3pPr marL="1507258" indent="-434108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■"/>
            </a:lvl3pPr>
            <a:lvl4pPr marL="1964458" indent="-434108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●"/>
            </a:lvl4pPr>
            <a:lvl5pPr marL="2421658" indent="-434108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○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Peter Stone                                                                  UT Austin"/>
          <p:cNvSpPr txBox="1"/>
          <p:nvPr/>
        </p:nvSpPr>
        <p:spPr>
          <a:xfrm>
            <a:off x="287807" y="4847959"/>
            <a:ext cx="52909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accent1">
                    <a:lumOff val="-6980"/>
                  </a:schemeClr>
                </a:solidFill>
              </a:defRPr>
            </a:lvl1pPr>
          </a:lstStyle>
          <a:p>
            <a:r>
              <a:t>Peter Stone                                                                  UT Austin</a:t>
            </a:r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1;p6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48" name="Google Shape;42;p6"/>
          <p:cNvGrpSpPr/>
          <p:nvPr/>
        </p:nvGrpSpPr>
        <p:grpSpPr>
          <a:xfrm>
            <a:off x="830391" y="1191254"/>
            <a:ext cx="745766" cy="45829"/>
            <a:chOff x="0" y="0"/>
            <a:chExt cx="745764" cy="45828"/>
          </a:xfrm>
        </p:grpSpPr>
        <p:sp>
          <p:nvSpPr>
            <p:cNvPr id="46" name="Google Shape;43;p6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7" name="Google Shape;44;p6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Title Text</a:t>
            </a:r>
          </a:p>
        </p:txBody>
      </p:sp>
      <p:sp>
        <p:nvSpPr>
          <p:cNvPr id="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9325" y="2078875"/>
            <a:ext cx="3774300" cy="2261101"/>
          </a:xfrm>
          <a:prstGeom prst="rect">
            <a:avLst/>
          </a:prstGeom>
        </p:spPr>
        <p:txBody>
          <a:bodyPr/>
          <a:lstStyle>
            <a:lvl1pPr marL="481134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sz="1400"/>
            </a:lvl1pPr>
            <a:lvl2pPr marL="9957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○"/>
              <a:defRPr sz="1400"/>
            </a:lvl2pPr>
            <a:lvl3pPr marL="14529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■"/>
              <a:defRPr sz="1400"/>
            </a:lvl3pPr>
            <a:lvl4pPr marL="19101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sz="1400"/>
            </a:lvl4pPr>
            <a:lvl5pPr marL="23673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○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" name="Google Shape;38;p5"/>
          <p:cNvSpPr txBox="1">
            <a:spLocks noGrp="1"/>
          </p:cNvSpPr>
          <p:nvPr>
            <p:ph type="body" sz="quarter" idx="21"/>
          </p:nvPr>
        </p:nvSpPr>
        <p:spPr>
          <a:xfrm>
            <a:off x="4643604" y="2078875"/>
            <a:ext cx="3774300" cy="2261101"/>
          </a:xfrm>
          <a:prstGeom prst="rect">
            <a:avLst/>
          </a:prstGeom>
        </p:spPr>
        <p:txBody>
          <a:bodyPr/>
          <a:lstStyle/>
          <a:p>
            <a:pPr marL="481134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sz="1400"/>
            </a:pP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41;p6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62" name="Google Shape;42;p6"/>
          <p:cNvGrpSpPr/>
          <p:nvPr/>
        </p:nvGrpSpPr>
        <p:grpSpPr>
          <a:xfrm>
            <a:off x="830391" y="1191254"/>
            <a:ext cx="745766" cy="45829"/>
            <a:chOff x="0" y="0"/>
            <a:chExt cx="745764" cy="45828"/>
          </a:xfrm>
        </p:grpSpPr>
        <p:sp>
          <p:nvSpPr>
            <p:cNvPr id="60" name="Google Shape;43;p6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1" name="Google Shape;44;p6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ONE_COLUMN_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41;p6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74" name="Google Shape;42;p6"/>
          <p:cNvGrpSpPr/>
          <p:nvPr/>
        </p:nvGrpSpPr>
        <p:grpSpPr>
          <a:xfrm>
            <a:off x="830391" y="1191254"/>
            <a:ext cx="745766" cy="45829"/>
            <a:chOff x="0" y="0"/>
            <a:chExt cx="745764" cy="45828"/>
          </a:xfrm>
        </p:grpSpPr>
        <p:sp>
          <p:nvSpPr>
            <p:cNvPr id="72" name="Google Shape;43;p6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3" name="Google Shape;44;p6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381502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1225" y="2781724"/>
            <a:ext cx="3300901" cy="1597502"/>
          </a:xfrm>
          <a:prstGeom prst="rect">
            <a:avLst/>
          </a:prstGeom>
        </p:spPr>
        <p:txBody>
          <a:bodyPr/>
          <a:lstStyle>
            <a:lvl1pPr marL="481134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sz="1400"/>
            </a:lvl1pPr>
            <a:lvl2pPr marL="9957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○"/>
              <a:defRPr sz="1400"/>
            </a:lvl2pPr>
            <a:lvl3pPr marL="14529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■"/>
              <a:defRPr sz="1400"/>
            </a:lvl3pPr>
            <a:lvl4pPr marL="19101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sz="1400"/>
            </a:lvl4pPr>
            <a:lvl5pPr marL="2367395" indent="-379845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○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IN_POI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56;p8"/>
          <p:cNvGrpSpPr/>
          <p:nvPr/>
        </p:nvGrpSpPr>
        <p:grpSpPr>
          <a:xfrm>
            <a:off x="830391" y="4169129"/>
            <a:ext cx="745766" cy="45829"/>
            <a:chOff x="0" y="0"/>
            <a:chExt cx="745764" cy="45828"/>
          </a:xfrm>
        </p:grpSpPr>
        <p:sp>
          <p:nvSpPr>
            <p:cNvPr id="84" name="Google Shape;57;p8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85" name="Google Shape;58;p8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729450" y="864298"/>
            <a:ext cx="7021201" cy="2985002"/>
          </a:xfrm>
          <a:prstGeom prst="rect">
            <a:avLst/>
          </a:prstGeom>
        </p:spPr>
        <p:txBody>
          <a:bodyPr anchor="ctr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TITLE_AND_DESCRI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E9ED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98" name="Google Shape;63;p9"/>
          <p:cNvGrpSpPr/>
          <p:nvPr/>
        </p:nvGrpSpPr>
        <p:grpSpPr>
          <a:xfrm>
            <a:off x="830391" y="1191254"/>
            <a:ext cx="745766" cy="45829"/>
            <a:chOff x="0" y="0"/>
            <a:chExt cx="745764" cy="45828"/>
          </a:xfrm>
        </p:grpSpPr>
        <p:sp>
          <p:nvSpPr>
            <p:cNvPr id="96" name="Google Shape;64;p9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7" name="Google Shape;65;p9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1" cy="1687200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Title Text</a:t>
            </a:r>
          </a:p>
        </p:txBody>
      </p:sp>
      <p:sp>
        <p:nvSpPr>
          <p:cNvPr id="1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4949" y="3161525"/>
            <a:ext cx="3300903" cy="75900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Google Shape;68;p9"/>
          <p:cNvSpPr txBox="1">
            <a:spLocks noGrp="1"/>
          </p:cNvSpPr>
          <p:nvPr>
            <p:ph type="body" sz="half" idx="21"/>
          </p:nvPr>
        </p:nvSpPr>
        <p:spPr>
          <a:xfrm>
            <a:off x="5174224" y="1352624"/>
            <a:ext cx="3374400" cy="3025502"/>
          </a:xfrm>
          <a:prstGeom prst="rect">
            <a:avLst/>
          </a:prstGeom>
        </p:spPr>
        <p:txBody>
          <a:bodyPr/>
          <a:lstStyle/>
          <a:p>
            <a:pPr marL="481134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sz="1400"/>
            </a:pPr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PTION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4949" y="4372550"/>
            <a:ext cx="7697401" cy="460502"/>
          </a:xfrm>
          <a:prstGeom prst="rect">
            <a:avLst/>
          </a:prstGeom>
        </p:spPr>
        <p:txBody>
          <a:bodyPr anchor="ctr"/>
          <a:lstStyle>
            <a:lvl1pPr marL="0" indent="228600">
              <a:defRPr sz="1300"/>
            </a:lvl1pPr>
            <a:lvl2pPr marL="968662" indent="-352712">
              <a:buSzPts val="1300"/>
              <a:buChar char="○"/>
              <a:defRPr sz="1300"/>
            </a:lvl2pPr>
            <a:lvl3pPr marL="1425862" indent="-352712">
              <a:buSzPts val="1300"/>
              <a:buChar char="■"/>
              <a:defRPr sz="1300"/>
            </a:lvl3pPr>
            <a:lvl4pPr marL="1883062" indent="-352712">
              <a:buSzPts val="1300"/>
              <a:buChar char="●"/>
              <a:defRPr sz="1300"/>
            </a:lvl4pPr>
            <a:lvl5pPr marL="2340262" indent="-352712">
              <a:buSzPts val="1300"/>
              <a:buChar char="○"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;p2"/>
          <p:cNvSpPr/>
          <p:nvPr/>
        </p:nvSpPr>
        <p:spPr>
          <a:xfrm>
            <a:off x="0" y="-2"/>
            <a:ext cx="9144000" cy="4878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5" name="Google Shape;11;p2"/>
          <p:cNvGrpSpPr/>
          <p:nvPr/>
        </p:nvGrpSpPr>
        <p:grpSpPr>
          <a:xfrm>
            <a:off x="830391" y="1191254"/>
            <a:ext cx="745766" cy="45829"/>
            <a:chOff x="0" y="0"/>
            <a:chExt cx="745764" cy="45828"/>
          </a:xfrm>
        </p:grpSpPr>
        <p:sp>
          <p:nvSpPr>
            <p:cNvPr id="3" name="Google Shape;12;p2"/>
            <p:cNvSpPr/>
            <p:nvPr/>
          </p:nvSpPr>
          <p:spPr>
            <a:xfrm rot="16200000">
              <a:off x="536420" y="-163517"/>
              <a:ext cx="45829" cy="37286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4" name="Google Shape;13;p2"/>
            <p:cNvSpPr/>
            <p:nvPr/>
          </p:nvSpPr>
          <p:spPr>
            <a:xfrm rot="16200000">
              <a:off x="165091" y="-165093"/>
              <a:ext cx="45829" cy="376013"/>
            </a:xfrm>
            <a:prstGeom prst="rect">
              <a:avLst/>
            </a:prstGeom>
            <a:solidFill>
              <a:srgbClr val="1A998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729450" y="1322449"/>
            <a:ext cx="7688100" cy="166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idx="1"/>
          </p:nvPr>
        </p:nvSpPr>
        <p:spPr>
          <a:xfrm>
            <a:off x="729626" y="3172898"/>
            <a:ext cx="7688102" cy="541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48192" y="4779027"/>
            <a:ext cx="336812" cy="335249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solidFill>
            <a:srgbClr val="1A1A1A"/>
          </a:solidFill>
          <a:uFillTx/>
          <a:latin typeface="Source Serif Pro"/>
          <a:ea typeface="Source Serif Pro"/>
          <a:cs typeface="Source Serif Pro"/>
          <a:sym typeface="Source Serif Pro"/>
        </a:defRPr>
      </a:lvl9pPr>
    </p:titleStyle>
    <p:bodyStyle>
      <a:lvl1pPr marL="165100" marR="0" indent="-19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1pPr>
      <a:lvl2pPr marL="16510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2pPr>
      <a:lvl3pPr marL="16510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3pPr>
      <a:lvl4pPr marL="16510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4pPr>
      <a:lvl5pPr marL="165100" marR="0" indent="14605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5pPr>
      <a:lvl6pPr marL="2878858" marR="0" indent="-43410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■"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6pPr>
      <a:lvl7pPr marL="3336058" marR="0" indent="-43410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●"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7pPr>
      <a:lvl8pPr marL="3793258" marR="0" indent="-43410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○"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8pPr>
      <a:lvl9pPr marL="4250458" marR="0" indent="-434108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Pts val="1600"/>
        <a:buFontTx/>
        <a:buChar char="■"/>
        <a:tabLst/>
        <a:defRPr sz="1600" b="0" i="0" u="none" strike="noStrike" cap="none" spc="0" baseline="0">
          <a:solidFill>
            <a:schemeClr val="accent1"/>
          </a:solidFill>
          <a:uFillTx/>
          <a:latin typeface="Source Serif Pro"/>
          <a:ea typeface="Source Serif Pro"/>
          <a:cs typeface="Source Serif Pro"/>
          <a:sym typeface="Source Serif Pro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a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86;p13"/>
          <p:cNvSpPr txBox="1">
            <a:spLocks noGrp="1"/>
          </p:cNvSpPr>
          <p:nvPr>
            <p:ph type="ctrTitle"/>
          </p:nvPr>
        </p:nvSpPr>
        <p:spPr>
          <a:xfrm>
            <a:off x="513725" y="1322449"/>
            <a:ext cx="8375833" cy="1664700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Imitation Learning from Video by Leveraging Proprioception</a:t>
            </a:r>
          </a:p>
        </p:txBody>
      </p:sp>
      <p:sp>
        <p:nvSpPr>
          <p:cNvPr id="139" name="Google Shape;87;p13"/>
          <p:cNvSpPr txBox="1">
            <a:spLocks noGrp="1"/>
          </p:cNvSpPr>
          <p:nvPr>
            <p:ph type="subTitle" sz="quarter" idx="1"/>
          </p:nvPr>
        </p:nvSpPr>
        <p:spPr>
          <a:xfrm>
            <a:off x="615325" y="3287200"/>
            <a:ext cx="7688099" cy="1175045"/>
          </a:xfrm>
          <a:prstGeom prst="rect">
            <a:avLst/>
          </a:prstGeom>
        </p:spPr>
        <p:txBody>
          <a:bodyPr/>
          <a:lstStyle/>
          <a:p>
            <a:pPr marL="0" indent="0">
              <a:defRPr sz="1900"/>
            </a:pPr>
            <a:r>
              <a:t>Faraz Torabi</a:t>
            </a:r>
            <a:r>
              <a:rPr b="1"/>
              <a:t>*, </a:t>
            </a:r>
            <a:r>
              <a:t>Garrett Warnell^</a:t>
            </a:r>
            <a:r>
              <a:rPr b="1"/>
              <a:t>, Peter Stone*</a:t>
            </a:r>
          </a:p>
          <a:p>
            <a:pPr marL="0" indent="0"/>
            <a:r>
              <a:t>*University of Texas at Austin,</a:t>
            </a:r>
          </a:p>
          <a:p>
            <a:pPr marL="0" indent="0"/>
            <a:r>
              <a:t>^Army Research Laboratory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mitation from Observation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Imitation from Observation</a:t>
            </a:r>
          </a:p>
        </p:txBody>
      </p:sp>
      <p:sp>
        <p:nvSpPr>
          <p:cNvPr id="193" name="Goal: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 marL="951034" indent="-335084">
              <a:lnSpc>
                <a:spcPct val="115000"/>
              </a:lnSpc>
              <a:buSzPts val="1400"/>
              <a:buChar char="●"/>
              <a:defRPr sz="1400"/>
            </a:lvl2pPr>
          </a:lstStyle>
          <a:p>
            <a:r>
              <a:t>Goal:</a:t>
            </a:r>
          </a:p>
          <a:p>
            <a:pPr lvl="1"/>
            <a:r>
              <a:t>Learn how to perform a task given state-only demonstrations.</a:t>
            </a:r>
          </a:p>
        </p:txBody>
      </p:sp>
      <p:grpSp>
        <p:nvGrpSpPr>
          <p:cNvPr id="197" name="Group"/>
          <p:cNvGrpSpPr/>
          <p:nvPr/>
        </p:nvGrpSpPr>
        <p:grpSpPr>
          <a:xfrm>
            <a:off x="727649" y="2002295"/>
            <a:ext cx="7688702" cy="2261102"/>
            <a:chOff x="0" y="0"/>
            <a:chExt cx="7688700" cy="2261101"/>
          </a:xfrm>
        </p:grpSpPr>
        <p:sp>
          <p:nvSpPr>
            <p:cNvPr id="194" name="Formulation:…"/>
            <p:cNvSpPr txBox="1"/>
            <p:nvPr/>
          </p:nvSpPr>
          <p:spPr>
            <a:xfrm>
              <a:off x="-1" y="0"/>
              <a:ext cx="7688702" cy="22611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t">
              <a:normAutofit/>
            </a:bodyPr>
            <a:lstStyle/>
            <a:p>
              <a:pPr marL="505068" indent="-359019">
                <a:lnSpc>
                  <a:spcPct val="190000"/>
                </a:lnSpc>
                <a:buClr>
                  <a:schemeClr val="accent1"/>
                </a:buClr>
                <a:buSzPts val="1500"/>
                <a:buFont typeface="Helvetica"/>
                <a:buChar char="●"/>
                <a:defRPr sz="1500" b="1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defRPr>
              </a:pPr>
              <a:r>
                <a:t>Formulation</a:t>
              </a:r>
              <a:r>
                <a:rPr sz="1400"/>
                <a:t>:</a:t>
              </a:r>
            </a:p>
            <a:p>
              <a:pPr marL="974968" lvl="1" indent="-359018">
                <a:lnSpc>
                  <a:spcPct val="200000"/>
                </a:lnSpc>
                <a:buClr>
                  <a:schemeClr val="accent1"/>
                </a:buClr>
                <a:buSzPts val="1500"/>
                <a:buFont typeface="Helvetica"/>
                <a:buChar char="●"/>
                <a:defRPr sz="1500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defRPr>
              </a:pPr>
              <a:r>
                <a:t>Given</a:t>
              </a:r>
              <a:r>
                <a:rPr sz="1400"/>
                <a:t>: </a:t>
              </a:r>
            </a:p>
            <a:p>
              <a:pPr marL="974968" lvl="1" indent="-359018">
                <a:lnSpc>
                  <a:spcPct val="115000"/>
                </a:lnSpc>
                <a:buClr>
                  <a:schemeClr val="accent1"/>
                </a:buClr>
                <a:buSzPts val="1500"/>
                <a:buFont typeface="Helvetica"/>
                <a:buChar char="●"/>
                <a:defRPr sz="1500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defRPr>
              </a:pPr>
              <a:r>
                <a:t>Learn</a:t>
              </a:r>
              <a:r>
                <a:rPr sz="1400"/>
                <a:t>: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5" name="Equation"/>
                <p:cNvSpPr txBox="1"/>
                <p:nvPr/>
              </p:nvSpPr>
              <p:spPr>
                <a:xfrm>
                  <a:off x="1879076" y="526401"/>
                  <a:ext cx="830533" cy="22646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1900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sz="19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sz="1900" i="1">
                            <a:solidFill>
                              <a:srgbClr val="1A9988"/>
                            </a:solidFill>
                            <a:latin typeface="Cambria Math" panose="02040503050406030204" pitchFamily="18" charset="0"/>
                          </a:rPr>
                          <m:t>={</m:t>
                        </m:r>
                        <m:sSub>
                          <m:sSubPr>
                            <m:ctrlPr>
                              <a:rPr sz="19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9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sz="19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sz="1900" i="1">
                            <a:solidFill>
                              <a:srgbClr val="1A9988"/>
                            </a:solidFill>
                            <a:latin typeface="Cambria Math" panose="02040503050406030204" pitchFamily="18" charset="0"/>
                          </a:rPr>
                          <m:t>}</m:t>
                        </m:r>
                      </m:oMath>
                    </m:oMathPara>
                  </a14:m>
                  <a:endParaRPr sz="1900">
                    <a:solidFill>
                      <a:srgbClr val="1A9988"/>
                    </a:solidFill>
                  </a:endParaRPr>
                </a:p>
              </p:txBody>
            </p:sp>
          </mc:Choice>
          <mc:Fallback>
            <p:sp>
              <p:nvSpPr>
                <p:cNvPr id="195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9076" y="526401"/>
                  <a:ext cx="830533" cy="226466"/>
                </a:xfrm>
                <a:prstGeom prst="rect">
                  <a:avLst/>
                </a:prstGeom>
                <a:blipFill>
                  <a:blip r:embed="rId2"/>
                  <a:stretch>
                    <a:fillRect l="-7576" r="-25758" b="-7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6" name="Equation"/>
                <p:cNvSpPr txBox="1"/>
                <p:nvPr/>
              </p:nvSpPr>
              <p:spPr>
                <a:xfrm>
                  <a:off x="1856454" y="1048537"/>
                  <a:ext cx="848994" cy="16402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>
                    <a:defRPr sz="1800">
                      <a:solidFill>
                        <a:srgbClr val="000000"/>
                      </a:solidFill>
                    </a:defRPr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1800" i="1">
                            <a:solidFill>
                              <a:srgbClr val="1A9988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sz="1800" i="1">
                            <a:solidFill>
                              <a:srgbClr val="1A9988"/>
                            </a:solidFill>
                            <a:latin typeface="Cambria Math" panose="02040503050406030204" pitchFamily="18" charset="0"/>
                          </a:rPr>
                          <m:t>:</m:t>
                        </m:r>
                        <m:sSub>
                          <m:sSubPr>
                            <m:ctrlPr>
                              <a:rPr sz="18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sz="1800" i="1">
                            <a:solidFill>
                              <a:srgbClr val="1A9988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sz="18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18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sz="1800" i="1">
                                <a:solidFill>
                                  <a:srgbClr val="1A9988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>
                    <a:solidFill>
                      <a:srgbClr val="1A9988"/>
                    </a:solidFill>
                  </a:endParaRPr>
                </a:p>
              </p:txBody>
            </p:sp>
          </mc:Choice>
          <mc:Fallback>
            <p:sp>
              <p:nvSpPr>
                <p:cNvPr id="196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56454" y="1048537"/>
                  <a:ext cx="848994" cy="164027"/>
                </a:xfrm>
                <a:prstGeom prst="rect">
                  <a:avLst/>
                </a:prstGeom>
                <a:blipFill>
                  <a:blip r:embed="rId3"/>
                  <a:stretch>
                    <a:fillRect l="-5882" r="-17647" b="-1000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enerative Adversarial Imitation from Observation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Generative Adversarial Imitation from Observation</a:t>
            </a:r>
          </a:p>
        </p:txBody>
      </p:sp>
      <p:sp>
        <p:nvSpPr>
          <p:cNvPr id="20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92" y="4779027"/>
            <a:ext cx="33681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202" name="Screen Shot 2019-07-23 at 7.41.39 PM.png" descr="Screen Shot 2019-07-23 at 7.41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745" y="1024782"/>
            <a:ext cx="4904510" cy="35981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roposed method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Proposed method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57555" y="4779027"/>
            <a:ext cx="327448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06" name="Screen Shot 2019-07-22 at 8.13.40 PM.png" descr="Screen Shot 2019-07-22 at 8.13.4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362" y="865633"/>
            <a:ext cx="4553276" cy="384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19-07-22 at 8.13.19 PM.png" descr="Screen Shot 2019-07-22 at 8.13.1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262" y="945220"/>
            <a:ext cx="4749902" cy="384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Screen Shot 2019-07-22 at 8.12.31 PM.png" descr="Screen Shot 2019-07-22 at 8.12.31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0981" y="865633"/>
            <a:ext cx="4622038" cy="3845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creen Shot 2019-07-22 at 8.11.54 PM.png" descr="Screen Shot 2019-07-22 at 8.11.5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590" y="851944"/>
            <a:ext cx="4906731" cy="3930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 Shot 2019-07-22 at 8.07.42 PM.png" descr="Screen Shot 2019-07-22 at 8.07.4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7999" y="940844"/>
            <a:ext cx="4961457" cy="3930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Screen Shot 2019-07-22 at 8.06.20 PM.png" descr="Screen Shot 2019-07-22 at 8.06.20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3164" y="926862"/>
            <a:ext cx="4906733" cy="388187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Propose an algorithm that uses both proprioceptive and visual information in order to: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500"/>
            </a:pPr>
            <a:r>
              <a:t>Propose an algorithm that uses both proprioceptive and visual information in order to:</a:t>
            </a:r>
          </a:p>
          <a:p>
            <a:pPr marL="531394" lvl="1" indent="-150394">
              <a:buClrTx/>
              <a:buSzPct val="100000"/>
              <a:buFontTx/>
              <a:buChar char="•"/>
              <a:defRPr sz="1500"/>
            </a:pPr>
            <a:r>
              <a:t>Improver performance</a:t>
            </a:r>
          </a:p>
          <a:p>
            <a:pPr marL="531394" lvl="1" indent="-150394">
              <a:buClrTx/>
              <a:buSzPct val="100000"/>
              <a:buFontTx/>
              <a:buChar char="•"/>
              <a:defRPr sz="1500"/>
            </a:pPr>
            <a:r>
              <a:t>Improve sample complexity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3" animBg="1" advAuto="0"/>
      <p:bldP spid="207" grpId="4" animBg="1" advAuto="0"/>
      <p:bldP spid="208" grpId="5" animBg="1" advAuto="0"/>
      <p:bldP spid="209" grpId="6" animBg="1" advAuto="0"/>
      <p:bldP spid="210" grpId="7" animBg="1" advAuto="0"/>
      <p:bldP spid="211" grpId="8" animBg="1" advAuto="0"/>
      <p:bldP spid="212" grpId="1" build="p" bldLvl="5" animBg="1" advAuto="0"/>
      <p:bldP spid="212" grpId="2" build="p" bldLvl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Experiments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Experiments</a:t>
            </a:r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92" y="4779027"/>
            <a:ext cx="33681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216" name="Tasks:…"/>
          <p:cNvSpPr txBox="1"/>
          <p:nvPr/>
        </p:nvSpPr>
        <p:spPr>
          <a:xfrm>
            <a:off x="729450" y="1202575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 marL="457200" indent="-311150">
              <a:lnSpc>
                <a:spcPct val="160000"/>
              </a:lnSpc>
              <a:buClr>
                <a:schemeClr val="accent1"/>
              </a:buClr>
              <a:buSzPts val="1500"/>
              <a:buFont typeface="Helvetica"/>
              <a:buChar char="●"/>
              <a:defRPr sz="15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27100" indent="-311150">
              <a:lnSpc>
                <a:spcPct val="160000"/>
              </a:lnSpc>
              <a:buClr>
                <a:schemeClr val="accent1"/>
              </a:buClr>
              <a:buSzPts val="1500"/>
              <a:buFont typeface="Helvetica"/>
              <a:buChar char="●"/>
              <a:defRPr sz="15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</a:lstStyle>
          <a:p>
            <a:r>
              <a:t>Tasks: </a:t>
            </a:r>
          </a:p>
          <a:p>
            <a:pPr lvl="1"/>
            <a:r>
              <a:t>OpenAI Gym Environments</a:t>
            </a:r>
          </a:p>
        </p:txBody>
      </p:sp>
      <p:grpSp>
        <p:nvGrpSpPr>
          <p:cNvPr id="219" name="Group"/>
          <p:cNvGrpSpPr/>
          <p:nvPr/>
        </p:nvGrpSpPr>
        <p:grpSpPr>
          <a:xfrm>
            <a:off x="4497135" y="1347291"/>
            <a:ext cx="4118031" cy="3197440"/>
            <a:chOff x="0" y="0"/>
            <a:chExt cx="4118030" cy="3197439"/>
          </a:xfrm>
        </p:grpSpPr>
        <p:pic>
          <p:nvPicPr>
            <p:cNvPr id="217" name="Screen Shot 2019-07-22 at 8.26.55 PM.png" descr="Screen Shot 2019-07-22 at 8.26.55 PM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4118031" cy="15738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8" name="Screen Shot 2019-07-22 at 8.26.43 PM.png" descr="Screen Shot 2019-07-22 at 8.26.43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1740408"/>
              <a:ext cx="4118031" cy="14570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" name="Expert policies:…"/>
          <p:cNvSpPr txBox="1"/>
          <p:nvPr/>
        </p:nvSpPr>
        <p:spPr>
          <a:xfrm>
            <a:off x="727650" y="2002675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 marL="457200" indent="-311150">
              <a:lnSpc>
                <a:spcPct val="160000"/>
              </a:lnSpc>
              <a:buClr>
                <a:schemeClr val="accent1"/>
              </a:buClr>
              <a:buSzPts val="1500"/>
              <a:buFont typeface="Helvetica"/>
              <a:buChar char="●"/>
              <a:defRPr sz="15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27100" indent="-311150">
              <a:lnSpc>
                <a:spcPct val="160000"/>
              </a:lnSpc>
              <a:buClr>
                <a:schemeClr val="accent1"/>
              </a:buClr>
              <a:buSzPts val="1500"/>
              <a:buFont typeface="Helvetica"/>
              <a:buChar char="●"/>
              <a:defRPr sz="15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</a:lstStyle>
          <a:p>
            <a:r>
              <a:t>Expert policies: </a:t>
            </a:r>
          </a:p>
          <a:p>
            <a:pPr lvl="1"/>
            <a:r>
              <a:t>Learned by PPO</a:t>
            </a:r>
          </a:p>
        </p:txBody>
      </p:sp>
      <p:sp>
        <p:nvSpPr>
          <p:cNvPr id="221" name="Visual demonstrations:…"/>
          <p:cNvSpPr txBox="1"/>
          <p:nvPr/>
        </p:nvSpPr>
        <p:spPr>
          <a:xfrm>
            <a:off x="727650" y="2815475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 marL="457200" indent="-311150">
              <a:lnSpc>
                <a:spcPct val="160000"/>
              </a:lnSpc>
              <a:buClr>
                <a:schemeClr val="accent1"/>
              </a:buClr>
              <a:buSzPts val="1500"/>
              <a:buFont typeface="Helvetica"/>
              <a:buChar char="●"/>
              <a:defRPr sz="15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marL="927100" indent="-311150">
              <a:lnSpc>
                <a:spcPct val="160000"/>
              </a:lnSpc>
              <a:buClr>
                <a:schemeClr val="accent1"/>
              </a:buClr>
              <a:buSzPts val="1500"/>
              <a:buFont typeface="Helvetica"/>
              <a:buChar char="●"/>
              <a:defRPr sz="15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</a:lstStyle>
          <a:p>
            <a:r>
              <a:t>Visual demonstrations: </a:t>
            </a:r>
          </a:p>
          <a:p>
            <a:pPr lvl="1"/>
            <a:r>
              <a:t>64*64 grayscale frames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  <p:bldP spid="219" grpId="2" animBg="1" advAuto="0"/>
      <p:bldP spid="220" grpId="3" animBg="1" advAuto="0"/>
      <p:bldP spid="221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Experiments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Experiments</a:t>
            </a:r>
          </a:p>
        </p:txBody>
      </p:sp>
      <p:sp>
        <p:nvSpPr>
          <p:cNvPr id="224" name="Baselines: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Baselines:</a:t>
            </a:r>
          </a:p>
          <a:p>
            <a:pPr marL="968662" lvl="1" indent="-352712">
              <a:buSzPts val="1400"/>
              <a:defRPr sz="1400"/>
            </a:pPr>
            <a:r>
              <a:t>Generative Adversarial Imitation from Observation (GAIfO)</a:t>
            </a:r>
            <a:r>
              <a:rPr baseline="31999"/>
              <a:t>1</a:t>
            </a:r>
          </a:p>
          <a:p>
            <a:pPr marL="968662" lvl="1" indent="-352712">
              <a:buSzPts val="1400"/>
              <a:defRPr sz="1400"/>
            </a:pPr>
            <a:r>
              <a:t>Behavioral Cloning from Observation (BCO)</a:t>
            </a:r>
            <a:r>
              <a:rPr baseline="31999"/>
              <a:t>2</a:t>
            </a:r>
          </a:p>
          <a:p>
            <a:pPr marL="968662" lvl="1" indent="-352712">
              <a:buSzPts val="1400"/>
              <a:defRPr sz="1400"/>
            </a:pPr>
            <a:r>
              <a:t>Time Contrastive Networks (TCN)</a:t>
            </a:r>
            <a:r>
              <a:rPr baseline="31999"/>
              <a:t>3</a:t>
            </a:r>
          </a:p>
        </p:txBody>
      </p:sp>
      <p:sp>
        <p:nvSpPr>
          <p:cNvPr id="22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226" name="1Torabi, Faraz, Garrett Warnell, and Peter Stone. &quot;Generative adversarial imitation from observation.&quot; arXiv preprint arXiv:1807.06158 (2018).64*64 grayscale frames…"/>
          <p:cNvSpPr txBox="1"/>
          <p:nvPr/>
        </p:nvSpPr>
        <p:spPr>
          <a:xfrm>
            <a:off x="106640" y="3816101"/>
            <a:ext cx="8930720" cy="2261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pPr>
              <a:lnSpc>
                <a:spcPct val="90000"/>
              </a:lnSpc>
              <a:defRPr sz="1100" baseline="31999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1</a:t>
            </a:r>
            <a:r>
              <a:rPr baseline="0"/>
              <a:t>Torabi, Faraz, Garrett Warnell, and Peter Stone. "Generative adversarial imitation from observation." arXiv preprint arXiv:1807.06158 (2018).64*64 grayscale frames</a:t>
            </a:r>
          </a:p>
          <a:p>
            <a:pPr>
              <a:lnSpc>
                <a:spcPct val="90000"/>
              </a:lnSpc>
              <a:defRPr sz="1100" baseline="31999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2</a:t>
            </a:r>
            <a:r>
              <a:rPr baseline="0"/>
              <a:t>Torabi, Faraz, Garrett Warnell, and Peter Stone. "Behavioral cloning from observation." Proceedings of the 27th International Joint Conference on Artificial Intelligence. AAAI Press, 2018.</a:t>
            </a:r>
          </a:p>
          <a:p>
            <a:pPr>
              <a:lnSpc>
                <a:spcPct val="90000"/>
              </a:lnSpc>
              <a:defRPr sz="1100" baseline="31999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3</a:t>
            </a:r>
            <a:r>
              <a:rPr baseline="0"/>
              <a:t>Sermanet, Pierre, et al. "Time-contrastive networks: Self-supervised learning from video." 2018 IEEE International Conference on Robotics and Automation (ICRA). IEEE, 2018.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Experiments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Experiments</a:t>
            </a:r>
          </a:p>
        </p:txBody>
      </p:sp>
      <p:sp>
        <p:nvSpPr>
          <p:cNvPr id="229" name="Demonstration: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Demonstration: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31" name="demonstration.gif" descr="demonstration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393478" y="1734234"/>
            <a:ext cx="2357043" cy="2357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Experiments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Experiments</a:t>
            </a:r>
          </a:p>
        </p:txBody>
      </p:sp>
      <p:sp>
        <p:nvSpPr>
          <p:cNvPr id="2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237" name="hybrid_itr_100.gif" descr="hybrid_itr_100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03600" y="1856782"/>
            <a:ext cx="2555455" cy="2555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hybrid_itr_1941.gif" descr="hybrid_itr_194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83300" y="1856782"/>
            <a:ext cx="2555455" cy="2555455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Iteration 0:"/>
          <p:cNvSpPr txBox="1">
            <a:spLocks noGrp="1"/>
          </p:cNvSpPr>
          <p:nvPr>
            <p:ph type="body" sz="half" idx="1"/>
          </p:nvPr>
        </p:nvSpPr>
        <p:spPr>
          <a:xfrm>
            <a:off x="627850" y="1202575"/>
            <a:ext cx="7688699" cy="22611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Iteration 0:</a:t>
            </a:r>
          </a:p>
        </p:txBody>
      </p:sp>
      <p:sp>
        <p:nvSpPr>
          <p:cNvPr id="240" name="Iteration 100:"/>
          <p:cNvSpPr txBox="1"/>
          <p:nvPr/>
        </p:nvSpPr>
        <p:spPr>
          <a:xfrm>
            <a:off x="3280350" y="1202575"/>
            <a:ext cx="7688700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 marL="457200" indent="-311150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●"/>
              <a:defRPr sz="1600" b="1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t>Iteration 100:</a:t>
            </a:r>
          </a:p>
        </p:txBody>
      </p:sp>
      <p:pic>
        <p:nvPicPr>
          <p:cNvPr id="241" name="hybrid_itr_0.gif" descr="hybrid_itr_0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1856782"/>
            <a:ext cx="2555455" cy="2555455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Iteration 1942:"/>
          <p:cNvSpPr txBox="1"/>
          <p:nvPr/>
        </p:nvSpPr>
        <p:spPr>
          <a:xfrm>
            <a:off x="5960050" y="1202575"/>
            <a:ext cx="7688700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 marL="457200" indent="-311150">
              <a:lnSpc>
                <a:spcPct val="150000"/>
              </a:lnSpc>
              <a:buClr>
                <a:schemeClr val="accent1"/>
              </a:buClr>
              <a:buSzPts val="1600"/>
              <a:buFont typeface="Helvetica"/>
              <a:buChar char="●"/>
              <a:defRPr sz="1600" b="1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t>Iteration 1942: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1" animBg="1" advAuto="0"/>
      <p:bldP spid="240" grpId="2" animBg="1" advAuto="0"/>
      <p:bldP spid="242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Experiments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Experiments</a:t>
            </a:r>
          </a:p>
        </p:txBody>
      </p:sp>
      <p:sp>
        <p:nvSpPr>
          <p:cNvPr id="245" name="Final Performance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r>
              <a:t>Final Performance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92" y="4779027"/>
            <a:ext cx="33681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247" name="performance-bar.pdf" descr="performance-ba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62" y="1618227"/>
            <a:ext cx="6829677" cy="317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performance-bar 2.pdf" descr="performance-bar 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62" y="1618227"/>
            <a:ext cx="6829677" cy="3172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erformance-bar 3.pdf" descr="performance-bar 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162" y="1618227"/>
            <a:ext cx="6829677" cy="3172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1" animBg="1" advAuto="0"/>
      <p:bldP spid="248" grpId="2" animBg="1" advAuto="0"/>
      <p:bldP spid="249" grpId="3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ummary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Summary</a:t>
            </a:r>
          </a:p>
        </p:txBody>
      </p:sp>
      <p:sp>
        <p:nvSpPr>
          <p:cNvPr id="252" name="Hypothesis:…"/>
          <p:cNvSpPr txBox="1">
            <a:spLocks noGrp="1"/>
          </p:cNvSpPr>
          <p:nvPr>
            <p:ph type="body" sz="half" idx="1"/>
          </p:nvPr>
        </p:nvSpPr>
        <p:spPr>
          <a:xfrm>
            <a:off x="673551" y="842361"/>
            <a:ext cx="8042318" cy="22611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40000"/>
              </a:lnSpc>
              <a:buSzPts val="1500"/>
              <a:defRPr sz="1500"/>
            </a:pPr>
            <a:r>
              <a:rPr dirty="0"/>
              <a:t>Hypothesis:</a:t>
            </a:r>
          </a:p>
          <a:p>
            <a:pPr marL="641350" lvl="1" indent="-311150">
              <a:lnSpc>
                <a:spcPct val="140000"/>
              </a:lnSpc>
              <a:buSzPts val="1300"/>
              <a:buChar char="●"/>
              <a:defRPr sz="1300"/>
            </a:pPr>
            <a:r>
              <a:rPr dirty="0"/>
              <a:t>Leveraging proprioceptive information helps with learning speed and performance in </a:t>
            </a:r>
            <a:r>
              <a:rPr dirty="0" err="1"/>
              <a:t>IfO</a:t>
            </a:r>
            <a:r>
              <a:rPr dirty="0"/>
              <a:t> problems</a:t>
            </a:r>
          </a:p>
          <a:p>
            <a:pPr>
              <a:lnSpc>
                <a:spcPct val="140000"/>
              </a:lnSpc>
              <a:buSzPts val="1500"/>
              <a:defRPr sz="1500"/>
            </a:pPr>
            <a:r>
              <a:rPr dirty="0"/>
              <a:t>Proposed an adversarial imitation learning from observation algorithm that:</a:t>
            </a:r>
          </a:p>
          <a:p>
            <a:pPr marL="641350" lvl="1" indent="-311150">
              <a:lnSpc>
                <a:spcPct val="140000"/>
              </a:lnSpc>
              <a:buSzPts val="1300"/>
              <a:buChar char="●"/>
              <a:defRPr sz="1300"/>
            </a:pPr>
            <a:r>
              <a:rPr dirty="0"/>
              <a:t>Results in better final performance</a:t>
            </a:r>
          </a:p>
          <a:p>
            <a:pPr marL="641350" lvl="1" indent="-311150">
              <a:lnSpc>
                <a:spcPct val="140000"/>
              </a:lnSpc>
              <a:buSzPts val="1300"/>
              <a:buChar char="●"/>
              <a:defRPr sz="1300"/>
            </a:pPr>
            <a:r>
              <a:rPr dirty="0"/>
              <a:t>Improves sample efficiency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748189" y="4779026"/>
            <a:ext cx="336812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254" name="Screen Shot 2019-07-22 at 8.06.20 PM.png" descr="Screen Shot 2019-07-22 at 8.06.2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539" y="1974249"/>
            <a:ext cx="3413330" cy="270039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Collaborators"/>
          <p:cNvSpPr txBox="1"/>
          <p:nvPr/>
        </p:nvSpPr>
        <p:spPr>
          <a:xfrm>
            <a:off x="727650" y="2614049"/>
            <a:ext cx="7688699" cy="535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>
              <a:defRPr sz="2100">
                <a:solidFill>
                  <a:srgbClr val="1A1A1A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rPr sz="1800" dirty="0"/>
              <a:t>Collaborators</a:t>
            </a:r>
          </a:p>
        </p:txBody>
      </p:sp>
      <p:sp>
        <p:nvSpPr>
          <p:cNvPr id="256" name="Faraz Torabi"/>
          <p:cNvSpPr txBox="1"/>
          <p:nvPr/>
        </p:nvSpPr>
        <p:spPr>
          <a:xfrm>
            <a:off x="1027169" y="2732962"/>
            <a:ext cx="7688700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>
              <a:lnSpc>
                <a:spcPct val="200000"/>
              </a:lnSpc>
              <a:defRPr sz="17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rPr dirty="0"/>
              <a:t>Faraz Torabi</a:t>
            </a:r>
          </a:p>
        </p:txBody>
      </p:sp>
      <p:sp>
        <p:nvSpPr>
          <p:cNvPr id="257" name="Garrett Warnell"/>
          <p:cNvSpPr txBox="1"/>
          <p:nvPr/>
        </p:nvSpPr>
        <p:spPr>
          <a:xfrm>
            <a:off x="3334496" y="2731625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>
              <a:lnSpc>
                <a:spcPct val="200000"/>
              </a:lnSpc>
              <a:defRPr sz="17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rPr dirty="0"/>
              <a:t>Garrett Warnell</a:t>
            </a:r>
          </a:p>
        </p:txBody>
      </p:sp>
      <p:pic>
        <p:nvPicPr>
          <p:cNvPr id="258" name="faraz.jpg" descr="fara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598" y="3308182"/>
            <a:ext cx="1496995" cy="1504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garrett.jpg" descr="garret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886" y="3313188"/>
            <a:ext cx="1496994" cy="14942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1" build="p" bldLvl="5" animBg="1" advAuto="0"/>
      <p:bldP spid="254" grpId="2" animBg="1" advAuto="0"/>
      <p:bldP spid="255" grpId="3" animBg="1" advAuto="0"/>
      <p:bldP spid="256" grpId="4" animBg="1" advAuto="0"/>
      <p:bldP spid="257" grpId="6" animBg="1" advAuto="0"/>
      <p:bldP spid="258" grpId="5" animBg="1" advAuto="0"/>
      <p:bldP spid="259" grpId="7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79;p28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What is Imitation from Observation?</a:t>
            </a:r>
          </a:p>
        </p:txBody>
      </p:sp>
      <p:sp>
        <p:nvSpPr>
          <p:cNvPr id="14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44" name="bird.gif" descr="bird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11524" y="1252279"/>
            <a:ext cx="3320952" cy="3320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roblem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Related Work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48" name="In IfO problems, how to improve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pPr marL="927100" lvl="1" indent="-311150">
              <a:lnSpc>
                <a:spcPct val="115000"/>
              </a:lnSpc>
              <a:buSzPts val="1500"/>
              <a:buChar char="●"/>
              <a:defRPr sz="1500"/>
            </a:pPr>
            <a:r>
              <a:t>Time Contrastive Networks [Sermanet et al. 2017]</a:t>
            </a:r>
          </a:p>
          <a:p>
            <a:pPr marL="927100" lvl="1" indent="-311150">
              <a:lnSpc>
                <a:spcPct val="115000"/>
              </a:lnSpc>
              <a:buSzPts val="1500"/>
              <a:buChar char="●"/>
              <a:defRPr sz="1500"/>
            </a:pPr>
            <a:r>
              <a:t>Behavioral Cloning from Observation [Torabi et al. 2018]</a:t>
            </a:r>
          </a:p>
          <a:p>
            <a:pPr marL="927100" lvl="1" indent="-311150">
              <a:lnSpc>
                <a:spcPct val="115000"/>
              </a:lnSpc>
              <a:buSzPts val="1500"/>
              <a:buChar char="●"/>
              <a:defRPr sz="1500"/>
            </a:pPr>
            <a:r>
              <a:t>Generative Adversarial Imitation from Observation [Torabi et al. 2018)]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roblem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Problem</a:t>
            </a:r>
          </a:p>
        </p:txBody>
      </p:sp>
      <p:sp>
        <p:nvSpPr>
          <p:cNvPr id="15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52" name="In IfO problems, how to improve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r>
              <a:t>In IfO problems, how to improve</a:t>
            </a:r>
          </a:p>
          <a:p>
            <a:pPr>
              <a:buSzPts val="1800"/>
              <a:defRPr sz="1800"/>
            </a:pPr>
            <a:r>
              <a:t>performance</a:t>
            </a:r>
          </a:p>
          <a:p>
            <a:pPr>
              <a:buSzPts val="1800"/>
              <a:defRPr sz="1800"/>
            </a:pPr>
            <a:r>
              <a:t>and, sample efficiency?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1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roblem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3743561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Visual Information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56" name="In IfO problems, how to improve…"/>
          <p:cNvSpPr txBox="1">
            <a:spLocks noGrp="1"/>
          </p:cNvSpPr>
          <p:nvPr>
            <p:ph type="body" sz="quarter" idx="1"/>
          </p:nvPr>
        </p:nvSpPr>
        <p:spPr>
          <a:xfrm>
            <a:off x="729450" y="1202575"/>
            <a:ext cx="3424460" cy="22611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</a:lstStyle>
          <a:p>
            <a:r>
              <a:t>RGB, Grayscale, etc.</a:t>
            </a:r>
          </a:p>
        </p:txBody>
      </p:sp>
      <p:grpSp>
        <p:nvGrpSpPr>
          <p:cNvPr id="159" name="Group"/>
          <p:cNvGrpSpPr/>
          <p:nvPr/>
        </p:nvGrpSpPr>
        <p:grpSpPr>
          <a:xfrm>
            <a:off x="4533900" y="442350"/>
            <a:ext cx="4035663" cy="3543632"/>
            <a:chOff x="0" y="0"/>
            <a:chExt cx="4035662" cy="3543631"/>
          </a:xfrm>
        </p:grpSpPr>
        <p:sp>
          <p:nvSpPr>
            <p:cNvPr id="157" name="Straight Connector 13"/>
            <p:cNvSpPr/>
            <p:nvPr/>
          </p:nvSpPr>
          <p:spPr>
            <a:xfrm flipH="1">
              <a:off x="-1" y="350399"/>
              <a:ext cx="2" cy="3193233"/>
            </a:xfrm>
            <a:prstGeom prst="line">
              <a:avLst/>
            </a:prstGeom>
            <a:noFill/>
            <a:ln w="76200" cap="flat">
              <a:solidFill>
                <a:srgbClr val="B75418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58" name="Problem"/>
            <p:cNvSpPr txBox="1"/>
            <p:nvPr/>
          </p:nvSpPr>
          <p:spPr>
            <a:xfrm>
              <a:off x="292102" y="0"/>
              <a:ext cx="3743561" cy="5352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t">
              <a:normAutofit/>
            </a:bodyPr>
            <a:lstStyle>
              <a:lvl1pPr defTabSz="795527">
                <a:defRPr sz="2200">
                  <a:solidFill>
                    <a:srgbClr val="1A1A1A"/>
                  </a:solidFill>
                  <a:latin typeface="Source Serif Pro"/>
                  <a:ea typeface="Source Serif Pro"/>
                  <a:cs typeface="Source Serif Pro"/>
                  <a:sym typeface="Source Serif Pro"/>
                </a:defRPr>
              </a:lvl1pPr>
            </a:lstStyle>
            <a:p>
              <a:r>
                <a:t>Proprioceptive Information</a:t>
              </a:r>
            </a:p>
          </p:txBody>
        </p:sp>
      </p:grpSp>
      <p:pic>
        <p:nvPicPr>
          <p:cNvPr id="160" name="humanoid.png" descr="humano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065" y="1836190"/>
            <a:ext cx="2014330" cy="184512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In IfO problems, how to improve…"/>
          <p:cNvSpPr txBox="1"/>
          <p:nvPr/>
        </p:nvSpPr>
        <p:spPr>
          <a:xfrm>
            <a:off x="4913890" y="1202575"/>
            <a:ext cx="3424460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>
              <a:lnSpc>
                <a:spcPct val="150000"/>
              </a:lnSpc>
              <a:buClr>
                <a:schemeClr val="accent1"/>
              </a:buClr>
              <a:buFont typeface="Helvetica"/>
              <a:defRPr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t>Low-level features such as Joint angles</a:t>
            </a:r>
          </a:p>
        </p:txBody>
      </p:sp>
      <p:grpSp>
        <p:nvGrpSpPr>
          <p:cNvPr id="164" name="Group"/>
          <p:cNvGrpSpPr/>
          <p:nvPr/>
        </p:nvGrpSpPr>
        <p:grpSpPr>
          <a:xfrm>
            <a:off x="4859228" y="1866827"/>
            <a:ext cx="6028335" cy="2943451"/>
            <a:chOff x="0" y="0"/>
            <a:chExt cx="6028333" cy="2943450"/>
          </a:xfrm>
        </p:grpSpPr>
        <p:pic>
          <p:nvPicPr>
            <p:cNvPr id="162" name="Screen Shot 2019-07-25 at 10.00.50 PM.png" descr="Screen Shot 2019-07-25 at 10.00.50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176" y="0"/>
              <a:ext cx="2816019" cy="1783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In IfO problems, how to improve…"/>
            <p:cNvSpPr txBox="1"/>
            <p:nvPr/>
          </p:nvSpPr>
          <p:spPr>
            <a:xfrm>
              <a:off x="0" y="2636757"/>
              <a:ext cx="6028334" cy="3066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3" tIns="91423" rIns="91423" bIns="91423" numCol="1" anchor="t">
              <a:normAutofit fontScale="85000" lnSpcReduction="10000"/>
            </a:bodyPr>
            <a:lstStyle>
              <a:lvl1pPr defTabSz="466344">
                <a:lnSpc>
                  <a:spcPct val="150000"/>
                </a:lnSpc>
                <a:buClr>
                  <a:schemeClr val="accent1"/>
                </a:buClr>
                <a:buFont typeface="Helvetica"/>
                <a:defRPr sz="714">
                  <a:solidFill>
                    <a:schemeClr val="accent1"/>
                  </a:solidFill>
                  <a:latin typeface="Source Serif Pro"/>
                  <a:ea typeface="Source Serif Pro"/>
                  <a:cs typeface="Source Serif Pro"/>
                  <a:sym typeface="Source Serif Pro"/>
                </a:defRPr>
              </a:lvl1pPr>
            </a:lstStyle>
            <a:p>
              <a:r>
                <a:t>http://doc.aldebaran.com/2-1/family/robots/joints_robot.html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1" build="p" bldLvl="5" animBg="1" advAuto="0"/>
      <p:bldP spid="159" grpId="3" animBg="1" advAuto="0"/>
      <p:bldP spid="160" grpId="2" animBg="1" advAuto="0"/>
      <p:bldP spid="161" grpId="4" build="p" bldLvl="5" animBg="1" advAuto="0"/>
      <p:bldP spid="164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roblem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Problem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68" name="In IfO problems, how to improve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800"/>
            </a:pPr>
            <a:r>
              <a:t>In IfO problems, how to improve</a:t>
            </a:r>
          </a:p>
          <a:p>
            <a:pPr>
              <a:buSzPts val="1800"/>
              <a:defRPr sz="1800"/>
            </a:pPr>
            <a:r>
              <a:t>performance</a:t>
            </a:r>
          </a:p>
          <a:p>
            <a:pPr>
              <a:buSzPts val="1800"/>
              <a:defRPr sz="1800"/>
            </a:pPr>
            <a:r>
              <a:t>and, sample efficiency?</a:t>
            </a:r>
          </a:p>
        </p:txBody>
      </p:sp>
      <p:sp>
        <p:nvSpPr>
          <p:cNvPr id="169" name="Hypothesis:"/>
          <p:cNvSpPr txBox="1"/>
          <p:nvPr/>
        </p:nvSpPr>
        <p:spPr>
          <a:xfrm>
            <a:off x="727650" y="2545644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t>Hypothesis:</a:t>
            </a:r>
          </a:p>
        </p:txBody>
      </p:sp>
      <p:sp>
        <p:nvSpPr>
          <p:cNvPr id="170" name="Leveraging proprioceptive information will help with both issues"/>
          <p:cNvSpPr txBox="1"/>
          <p:nvPr/>
        </p:nvSpPr>
        <p:spPr>
          <a:xfrm>
            <a:off x="1534422" y="3234376"/>
            <a:ext cx="7688703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>
              <a:lnSpc>
                <a:spcPct val="150000"/>
              </a:lnSpc>
              <a:defRPr sz="18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t>Leveraging proprioceptive information will help with both issues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1" build="p" bldLvl="5" animBg="1" advAuto="0"/>
      <p:bldP spid="170" grpId="2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9;p28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Reinforcement Learning (RL)</a:t>
            </a:r>
          </a:p>
        </p:txBody>
      </p:sp>
      <p:pic>
        <p:nvPicPr>
          <p:cNvPr id="173" name="Google Shape;180;p28" descr="Google Shape;180;p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50" y="1548708"/>
            <a:ext cx="5821700" cy="224549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85;p29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Markov Decision Process (MDP)</a:t>
            </a:r>
          </a:p>
        </p:txBody>
      </p:sp>
      <p:pic>
        <p:nvPicPr>
          <p:cNvPr id="177" name="Google Shape;188;p29" descr="Google Shape;188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08" y="2915025"/>
            <a:ext cx="119598" cy="149837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04743" y="4779026"/>
            <a:ext cx="280257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Equation"/>
              <p:cNvSpPr txBox="1"/>
              <p:nvPr/>
            </p:nvSpPr>
            <p:spPr>
              <a:xfrm>
                <a:off x="3399502" y="3284544"/>
                <a:ext cx="949472" cy="47622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sz="1400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e>
                        <m:lim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lim>
                      </m:limLow>
                      <m:limUpp>
                        <m:limUppPr>
                          <m:ctrlP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</m:ctrlPr>
                        </m:limUppPr>
                        <m:e>
                          <m:limLow>
                            <m:limLowPr>
                              <m:ctrlPr>
                                <a:rPr sz="1400" i="1">
                                  <a:solidFill>
                                    <a:srgbClr val="1A9988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a:rPr sz="1400" i="1">
                                  <a:solidFill>
                                    <a:srgbClr val="1A9988"/>
                                  </a:solidFill>
                                  <a:latin typeface="Cambria Math" panose="02040503050406030204" pitchFamily="18" charset="0"/>
                                </a:rPr>
                                <m:t>∑</m:t>
                              </m:r>
                            </m:e>
                            <m:lim>
                              <m:r>
                                <a:rPr sz="1400" i="1">
                                  <a:solidFill>
                                    <a:srgbClr val="1A9988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sz="1400" i="1">
                                  <a:solidFill>
                                    <a:srgbClr val="1A9988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lim>
                          </m:limLow>
                        </m:e>
                        <m:lim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lim>
                      </m:limUpp>
                      <m:sSup>
                        <m:sSupPr>
                          <m:ctrlP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sSub>
                        <m:sSubPr>
                          <m:ctrlP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sz="1400" i="1">
                              <a:solidFill>
                                <a:srgbClr val="1A9988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sz="1400">
                  <a:solidFill>
                    <a:srgbClr val="1A9988"/>
                  </a:solidFill>
                </a:endParaRPr>
              </a:p>
            </p:txBody>
          </p:sp>
        </mc:Choice>
        <mc:Fallback>
          <p:sp>
            <p:nvSpPr>
              <p:cNvPr id="1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502" y="3284544"/>
                <a:ext cx="949472" cy="476229"/>
              </a:xfrm>
              <a:prstGeom prst="rect">
                <a:avLst/>
              </a:prstGeom>
              <a:blipFill>
                <a:blip r:embed="rId3"/>
                <a:stretch>
                  <a:fillRect l="-3947" r="-526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Formally, we model agent interaction as an MDP i.e.…"/>
          <p:cNvSpPr txBox="1"/>
          <p:nvPr/>
        </p:nvSpPr>
        <p:spPr>
          <a:xfrm>
            <a:off x="729450" y="1202575"/>
            <a:ext cx="7688699" cy="3304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 lnSpcReduction="10000"/>
          </a:bodyPr>
          <a:lstStyle/>
          <a:p>
            <a:pPr defTabSz="804672">
              <a:lnSpc>
                <a:spcPct val="150000"/>
              </a:lnSpc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Formally, we model agent interaction as an MDP i.e. </a:t>
            </a:r>
          </a:p>
          <a:p>
            <a:pPr defTabSz="804672">
              <a:lnSpc>
                <a:spcPct val="150000"/>
              </a:lnSpc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Where,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S is the state space of the agent 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A is the action space of the agent 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T is transition probabilities i.e. 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R is the scalar reward i.e. 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    is  the discount factor</a:t>
            </a:r>
            <a:endParaRPr>
              <a:solidFill>
                <a:srgbClr val="000000"/>
              </a:solidFill>
            </a:endParaRPr>
          </a:p>
          <a:p>
            <a:pPr defTabSz="804672">
              <a:lnSpc>
                <a:spcPct val="150000"/>
              </a:lnSpc>
              <a:defRPr sz="1200">
                <a:solidFill>
                  <a:schemeClr val="accent1">
                    <a:lumOff val="-6980"/>
                  </a:schemeClr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Goal: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>
                    <a:lumOff val="-6980"/>
                  </a:schemeClr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where we want to find policy, </a:t>
            </a:r>
          </a:p>
          <a:p>
            <a:pPr defTabSz="804672">
              <a:lnSpc>
                <a:spcPct val="150000"/>
              </a:lnSpc>
              <a:defRPr sz="1200">
                <a:solidFill>
                  <a:schemeClr val="accent1">
                    <a:lumOff val="-6980"/>
                  </a:schemeClr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Drawback: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>
                    <a:lumOff val="-6980"/>
                  </a:schemeClr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Requires extensive explorations</a:t>
            </a:r>
          </a:p>
          <a:p>
            <a:pPr marL="458804" lvl="1" indent="-123524" defTabSz="804672">
              <a:lnSpc>
                <a:spcPct val="150000"/>
              </a:lnSpc>
              <a:buSzPct val="100000"/>
              <a:buChar char="•"/>
              <a:defRPr sz="1200">
                <a:solidFill>
                  <a:schemeClr val="accent1">
                    <a:lumOff val="-6980"/>
                  </a:schemeClr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Designing reward functions are requires domain knowledge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1" name="Equation"/>
              <p:cNvSpPr txBox="1"/>
              <p:nvPr/>
            </p:nvSpPr>
            <p:spPr>
              <a:xfrm>
                <a:off x="4552308" y="1301198"/>
                <a:ext cx="2013088" cy="20002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=&lt;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sz="18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</m:oMath>
                  </m:oMathPara>
                </a14:m>
                <a:endParaRPr>
                  <a:solidFill>
                    <a:srgbClr val="1A9988"/>
                  </a:solidFill>
                </a:endParaRPr>
              </a:p>
            </p:txBody>
          </p:sp>
        </mc:Choice>
        <mc:Fallback>
          <p:sp>
            <p:nvSpPr>
              <p:cNvPr id="1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308" y="1301198"/>
                <a:ext cx="2013088" cy="200026"/>
              </a:xfrm>
              <a:prstGeom prst="rect">
                <a:avLst/>
              </a:prstGeom>
              <a:blipFill>
                <a:blip r:embed="rId4"/>
                <a:stretch>
                  <a:fillRect l="-1887" r="-1887" b="-7647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2" name="Equation"/>
              <p:cNvSpPr txBox="1"/>
              <p:nvPr/>
            </p:nvSpPr>
            <p:spPr>
              <a:xfrm>
                <a:off x="3366411" y="2653395"/>
                <a:ext cx="1552788" cy="149835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sz="17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sz="1700">
                  <a:solidFill>
                    <a:srgbClr val="1A9988"/>
                  </a:solidFill>
                </a:endParaRPr>
              </a:p>
            </p:txBody>
          </p:sp>
        </mc:Choice>
        <mc:Fallback>
          <p:sp>
            <p:nvSpPr>
              <p:cNvPr id="18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411" y="2653395"/>
                <a:ext cx="1552788" cy="149835"/>
              </a:xfrm>
              <a:prstGeom prst="rect">
                <a:avLst/>
              </a:prstGeom>
              <a:blipFill>
                <a:blip r:embed="rId5"/>
                <a:stretch>
                  <a:fillRect b="-8461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3" name="Equation"/>
              <p:cNvSpPr txBox="1"/>
              <p:nvPr/>
            </p:nvSpPr>
            <p:spPr>
              <a:xfrm>
                <a:off x="3612015" y="2383899"/>
                <a:ext cx="1679854" cy="16926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sz="1600" i="1">
                          <a:solidFill>
                            <a:srgbClr val="1A9988"/>
                          </a:solidFill>
                          <a:latin typeface="Cambria Math" panose="02040503050406030204" pitchFamily="18" charset="0"/>
                        </a:rPr>
                        <m:t>→[0,1]</m:t>
                      </m:r>
                    </m:oMath>
                  </m:oMathPara>
                </a14:m>
                <a:endParaRPr sz="1600">
                  <a:solidFill>
                    <a:srgbClr val="1A9988"/>
                  </a:solidFill>
                </a:endParaRPr>
              </a:p>
            </p:txBody>
          </p:sp>
        </mc:Choice>
        <mc:Fallback>
          <p:sp>
            <p:nvSpPr>
              <p:cNvPr id="183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015" y="2383899"/>
                <a:ext cx="1679854" cy="169266"/>
              </a:xfrm>
              <a:prstGeom prst="rect">
                <a:avLst/>
              </a:prstGeom>
              <a:blipFill>
                <a:blip r:embed="rId6"/>
                <a:stretch>
                  <a:fillRect l="-752" r="-2256" b="-9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Imitation Learning"/>
          <p:cNvSpPr txBox="1">
            <a:spLocks noGrp="1"/>
          </p:cNvSpPr>
          <p:nvPr>
            <p:ph type="title"/>
          </p:nvPr>
        </p:nvSpPr>
        <p:spPr>
          <a:xfrm>
            <a:off x="729450" y="442349"/>
            <a:ext cx="7688699" cy="535202"/>
          </a:xfrm>
          <a:prstGeom prst="rect">
            <a:avLst/>
          </a:prstGeom>
        </p:spPr>
        <p:txBody>
          <a:bodyPr/>
          <a:lstStyle>
            <a:lvl1pPr defTabSz="795527">
              <a:defRPr sz="2200"/>
            </a:lvl1pPr>
          </a:lstStyle>
          <a:p>
            <a:r>
              <a:t>Imitation Learning</a:t>
            </a:r>
          </a:p>
        </p:txBody>
      </p:sp>
      <p:sp>
        <p:nvSpPr>
          <p:cNvPr id="186" name="Goal:…"/>
          <p:cNvSpPr txBox="1">
            <a:spLocks noGrp="1"/>
          </p:cNvSpPr>
          <p:nvPr>
            <p:ph type="body" sz="half" idx="1"/>
          </p:nvPr>
        </p:nvSpPr>
        <p:spPr>
          <a:xfrm>
            <a:off x="729450" y="1202575"/>
            <a:ext cx="7688699" cy="2261101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Goal</a:t>
            </a:r>
            <a:r>
              <a:rPr b="0"/>
              <a:t>:</a:t>
            </a:r>
          </a:p>
          <a:p>
            <a:pPr marL="951034" lvl="1" indent="-335084">
              <a:lnSpc>
                <a:spcPct val="115000"/>
              </a:lnSpc>
              <a:buSzPts val="1400"/>
              <a:buChar char="●"/>
              <a:defRPr sz="1400"/>
            </a:pPr>
            <a:r>
              <a:t>Learn how to make decisions by trying to imitate another agent.</a:t>
            </a:r>
          </a:p>
        </p:txBody>
      </p:sp>
      <p:pic>
        <p:nvPicPr>
          <p:cNvPr id="187" name="lfd.gif" descr="lfd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562132" y="2422173"/>
            <a:ext cx="4019736" cy="2261102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Observations of other agent (demonstrations) consist of state-action pairs."/>
          <p:cNvSpPr txBox="1"/>
          <p:nvPr/>
        </p:nvSpPr>
        <p:spPr>
          <a:xfrm>
            <a:off x="727650" y="1951875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>
            <a:lvl1pPr marL="481134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</a:lstStyle>
          <a:p>
            <a:r>
              <a:t>Observations of other agent (demonstrations) consist of state-action pairs.</a:t>
            </a:r>
          </a:p>
        </p:txBody>
      </p:sp>
      <p:sp>
        <p:nvSpPr>
          <p:cNvPr id="189" name="Limitation:…"/>
          <p:cNvSpPr txBox="1"/>
          <p:nvPr/>
        </p:nvSpPr>
        <p:spPr>
          <a:xfrm>
            <a:off x="727650" y="2307475"/>
            <a:ext cx="7688699" cy="226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pPr marL="481134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 b="1"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Limitation</a:t>
            </a:r>
            <a:r>
              <a:rPr b="0"/>
              <a:t>:</a:t>
            </a:r>
          </a:p>
          <a:p>
            <a:pPr marL="951034" lvl="1" indent="-335084">
              <a:lnSpc>
                <a:spcPct val="115000"/>
              </a:lnSpc>
              <a:buClr>
                <a:schemeClr val="accent1"/>
              </a:buClr>
              <a:buSzPts val="1400"/>
              <a:buFont typeface="Helvetica"/>
              <a:buChar char="●"/>
              <a:defRPr>
                <a:solidFill>
                  <a:schemeClr val="accent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pPr>
            <a:r>
              <a:t>Precludes using a large amount of demonstration data where action sequences are not given (e.g. YouTube videos).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8818819" y="4779026"/>
            <a:ext cx="266181" cy="3352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  <p:bldP spid="187" grpId="2" animBg="1" advAuto="0"/>
      <p:bldP spid="187" grpId="4" animBg="1" advAuto="0"/>
      <p:bldP spid="188" grpId="3" animBg="1" advAuto="0"/>
      <p:bldP spid="189" grpId="5" animBg="1" advAuto="0"/>
    </p:bldLst>
  </p:timing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1A9988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9988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1A998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1A998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0000FF"/>
      </a:hlink>
      <a:folHlink>
        <a:srgbClr val="FF00FF"/>
      </a:folHlink>
    </a:clrScheme>
    <a:fontScheme name="Streamlin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eamlin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9988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1A998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1A9988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</Words>
  <Application>Microsoft Macintosh PowerPoint</Application>
  <PresentationFormat>On-screen Show (16:9)</PresentationFormat>
  <Paragraphs>112</Paragraphs>
  <Slides>18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Lato</vt:lpstr>
      <vt:lpstr>Source Serif Pro</vt:lpstr>
      <vt:lpstr>Streamline</vt:lpstr>
      <vt:lpstr>Imitation Learning from Video by Leveraging Proprioception</vt:lpstr>
      <vt:lpstr>What is Imitation from Observation?</vt:lpstr>
      <vt:lpstr>Related Work</vt:lpstr>
      <vt:lpstr>Problem</vt:lpstr>
      <vt:lpstr>Visual Information</vt:lpstr>
      <vt:lpstr>Problem</vt:lpstr>
      <vt:lpstr>Reinforcement Learning (RL)</vt:lpstr>
      <vt:lpstr>Markov Decision Process (MDP)</vt:lpstr>
      <vt:lpstr>Imitation Learning</vt:lpstr>
      <vt:lpstr>Imitation from Observation</vt:lpstr>
      <vt:lpstr>Generative Adversarial Imitation from Observation</vt:lpstr>
      <vt:lpstr>Proposed method</vt:lpstr>
      <vt:lpstr>Experiments</vt:lpstr>
      <vt:lpstr>Experiments</vt:lpstr>
      <vt:lpstr>Experiments</vt:lpstr>
      <vt:lpstr>Experiments</vt:lpstr>
      <vt:lpstr>Experiments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Imitation Learning from Video by Leveraging Proprioception</dc:title>
  <cp:lastModifiedBy>Faraz Torabi</cp:lastModifiedBy>
  <cp:revision>1</cp:revision>
  <dcterms:modified xsi:type="dcterms:W3CDTF">2021-05-05T00:45:12Z</dcterms:modified>
</cp:coreProperties>
</file>