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4" r:id="rId3"/>
    <p:sldId id="268" r:id="rId4"/>
    <p:sldId id="269" r:id="rId5"/>
    <p:sldId id="257" r:id="rId6"/>
    <p:sldId id="277" r:id="rId7"/>
    <p:sldId id="271" r:id="rId8"/>
    <p:sldId id="259" r:id="rId9"/>
    <p:sldId id="274" r:id="rId10"/>
    <p:sldId id="273" r:id="rId11"/>
    <p:sldId id="272" r:id="rId12"/>
    <p:sldId id="261"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FF8AD8"/>
    <a:srgbClr val="D5FC79"/>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06"/>
    <p:restoredTop sz="94710"/>
  </p:normalViewPr>
  <p:slideViewPr>
    <p:cSldViewPr snapToGrid="0" snapToObjects="1">
      <p:cViewPr>
        <p:scale>
          <a:sx n="98" d="100"/>
          <a:sy n="98" d="100"/>
        </p:scale>
        <p:origin x="240" y="12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C17E9-BE81-8E42-B8F1-DE0B1D44E228}" type="datetimeFigureOut">
              <a:rPr lang="en-US" smtClean="0"/>
              <a:t>8/14/20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1B7EE-520F-1F42-ADC9-A8C2EBBDEF86}" type="slidenum">
              <a:rPr lang="en-US" smtClean="0"/>
              <a:t>‹#›</a:t>
            </a:fld>
            <a:endParaRPr lang="en-US"/>
          </a:p>
        </p:txBody>
      </p:sp>
    </p:spTree>
    <p:extLst>
      <p:ext uri="{BB962C8B-B14F-4D97-AF65-F5344CB8AC3E}">
        <p14:creationId xmlns:p14="http://schemas.microsoft.com/office/powerpoint/2010/main" val="2783603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B7EE-520F-1F42-ADC9-A8C2EBBDEF86}" type="slidenum">
              <a:rPr lang="en-US" smtClean="0"/>
              <a:t>1</a:t>
            </a:fld>
            <a:endParaRPr lang="en-US"/>
          </a:p>
        </p:txBody>
      </p:sp>
    </p:spTree>
    <p:extLst>
      <p:ext uri="{BB962C8B-B14F-4D97-AF65-F5344CB8AC3E}">
        <p14:creationId xmlns:p14="http://schemas.microsoft.com/office/powerpoint/2010/main" val="1873686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B7EE-520F-1F42-ADC9-A8C2EBBDEF86}" type="slidenum">
              <a:rPr lang="en-US" smtClean="0"/>
              <a:t>2</a:t>
            </a:fld>
            <a:endParaRPr lang="en-US"/>
          </a:p>
        </p:txBody>
      </p:sp>
    </p:spTree>
    <p:extLst>
      <p:ext uri="{BB962C8B-B14F-4D97-AF65-F5344CB8AC3E}">
        <p14:creationId xmlns:p14="http://schemas.microsoft.com/office/powerpoint/2010/main" val="264446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1B7EE-520F-1F42-ADC9-A8C2EBBDEF86}" type="slidenum">
              <a:rPr lang="en-US" smtClean="0"/>
              <a:t>8</a:t>
            </a:fld>
            <a:endParaRPr lang="en-US"/>
          </a:p>
        </p:txBody>
      </p:sp>
    </p:spTree>
    <p:extLst>
      <p:ext uri="{BB962C8B-B14F-4D97-AF65-F5344CB8AC3E}">
        <p14:creationId xmlns:p14="http://schemas.microsoft.com/office/powerpoint/2010/main" val="326311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set of experiments that I’m </a:t>
            </a:r>
            <a:r>
              <a:rPr lang="en-US" dirty="0" err="1"/>
              <a:t>gonna</a:t>
            </a:r>
            <a:r>
              <a:rPr lang="en-US" dirty="0"/>
              <a:t> talk about is in </a:t>
            </a:r>
            <a:r>
              <a:rPr lang="en-US" dirty="0" err="1"/>
              <a:t>SimSpark</a:t>
            </a:r>
            <a:r>
              <a:rPr lang="en-US" dirty="0"/>
              <a:t> simulator. This simulator is used in 3D simulation </a:t>
            </a:r>
            <a:r>
              <a:rPr lang="en-US" dirty="0" err="1"/>
              <a:t>robocup</a:t>
            </a:r>
            <a:r>
              <a:rPr lang="en-US" dirty="0"/>
              <a:t> which is a competition that is held every year. There are many teams participating each year. Each team has 11 players like a regular soccer game. Each of the players is a simulated Nao as it is shown in this picture. All of the skills such as walking and kicking of the players should be developed by the teams. Developing these skills is challenging and if a team has a better walk or kick they would have advantage over other teams. At the end of the competition, all of the teams should release a binary of their team which could be used to play against them. The only information that could be accessed through that binary is the joint angles of the agents, in other words their states. So the hypothesis that we want to test here is that whether we can learn other teams skills and potentially outperform them using these binaries.</a:t>
            </a:r>
          </a:p>
        </p:txBody>
      </p:sp>
      <p:sp>
        <p:nvSpPr>
          <p:cNvPr id="4" name="Slide Number Placeholder 3"/>
          <p:cNvSpPr>
            <a:spLocks noGrp="1"/>
          </p:cNvSpPr>
          <p:nvPr>
            <p:ph type="sldNum" sz="quarter" idx="5"/>
          </p:nvPr>
        </p:nvSpPr>
        <p:spPr/>
        <p:txBody>
          <a:bodyPr/>
          <a:lstStyle/>
          <a:p>
            <a:fld id="{0171B7EE-520F-1F42-ADC9-A8C2EBBDEF86}" type="slidenum">
              <a:rPr lang="en-US" smtClean="0"/>
              <a:t>10</a:t>
            </a:fld>
            <a:endParaRPr lang="en-US"/>
          </a:p>
        </p:txBody>
      </p:sp>
    </p:spTree>
    <p:extLst>
      <p:ext uri="{BB962C8B-B14F-4D97-AF65-F5344CB8AC3E}">
        <p14:creationId xmlns:p14="http://schemas.microsoft.com/office/powerpoint/2010/main" val="298836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FAA4-C08C-F442-AF0D-BF7CECB1A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586736-C82D-5B45-A630-37FBEDBA3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F8071A-EFE1-6D47-AD6C-57463DB4FD09}"/>
              </a:ext>
            </a:extLst>
          </p:cNvPr>
          <p:cNvSpPr>
            <a:spLocks noGrp="1"/>
          </p:cNvSpPr>
          <p:nvPr>
            <p:ph type="dt" sz="half" idx="10"/>
          </p:nvPr>
        </p:nvSpPr>
        <p:spPr/>
        <p:txBody>
          <a:bodyPr/>
          <a:lstStyle/>
          <a:p>
            <a:fld id="{9ADB68C9-F14C-5E40-93E8-C3FC6E8F8600}" type="datetime1">
              <a:rPr lang="en-US" smtClean="0"/>
              <a:t>8/14/20</a:t>
            </a:fld>
            <a:endParaRPr lang="en-US"/>
          </a:p>
        </p:txBody>
      </p:sp>
      <p:sp>
        <p:nvSpPr>
          <p:cNvPr id="5" name="Footer Placeholder 4">
            <a:extLst>
              <a:ext uri="{FF2B5EF4-FFF2-40B4-BE49-F238E27FC236}">
                <a16:creationId xmlns:a16="http://schemas.microsoft.com/office/drawing/2014/main" id="{7F42AFB3-3BC1-4D4C-8C2E-E8D4347DC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F107D-3AD7-9B4C-A589-405158CC0193}"/>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2505310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2313-FCC0-EA46-8244-A84F36A109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AD1363-0C2E-774C-8E81-BE12B4074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3961A-A482-BD46-8047-4B2B9C6FE49A}"/>
              </a:ext>
            </a:extLst>
          </p:cNvPr>
          <p:cNvSpPr>
            <a:spLocks noGrp="1"/>
          </p:cNvSpPr>
          <p:nvPr>
            <p:ph type="dt" sz="half" idx="10"/>
          </p:nvPr>
        </p:nvSpPr>
        <p:spPr/>
        <p:txBody>
          <a:bodyPr/>
          <a:lstStyle/>
          <a:p>
            <a:fld id="{D5385B51-A525-844C-BFC4-32060C15518D}" type="datetime1">
              <a:rPr lang="en-US" smtClean="0"/>
              <a:t>8/14/20</a:t>
            </a:fld>
            <a:endParaRPr lang="en-US"/>
          </a:p>
        </p:txBody>
      </p:sp>
      <p:sp>
        <p:nvSpPr>
          <p:cNvPr id="5" name="Footer Placeholder 4">
            <a:extLst>
              <a:ext uri="{FF2B5EF4-FFF2-40B4-BE49-F238E27FC236}">
                <a16:creationId xmlns:a16="http://schemas.microsoft.com/office/drawing/2014/main" id="{39816C87-51EC-5340-9A19-86BEAE0DF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345F2-1D95-9A41-A7E5-67C659E0ABA0}"/>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1543217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987319-A833-DA48-848E-7FE3B50455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39E806-C344-C440-98DC-322734C91C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5133F-1015-454B-8E8C-F1383F4236D5}"/>
              </a:ext>
            </a:extLst>
          </p:cNvPr>
          <p:cNvSpPr>
            <a:spLocks noGrp="1"/>
          </p:cNvSpPr>
          <p:nvPr>
            <p:ph type="dt" sz="half" idx="10"/>
          </p:nvPr>
        </p:nvSpPr>
        <p:spPr/>
        <p:txBody>
          <a:bodyPr/>
          <a:lstStyle/>
          <a:p>
            <a:fld id="{C1109629-7A57-3442-9D71-B04FCA2A6EA3}" type="datetime1">
              <a:rPr lang="en-US" smtClean="0"/>
              <a:t>8/14/20</a:t>
            </a:fld>
            <a:endParaRPr lang="en-US"/>
          </a:p>
        </p:txBody>
      </p:sp>
      <p:sp>
        <p:nvSpPr>
          <p:cNvPr id="5" name="Footer Placeholder 4">
            <a:extLst>
              <a:ext uri="{FF2B5EF4-FFF2-40B4-BE49-F238E27FC236}">
                <a16:creationId xmlns:a16="http://schemas.microsoft.com/office/drawing/2014/main" id="{96D86F31-6B45-094B-B201-C79CE4DA8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A1D14-9070-CD41-B704-F5A963F7A4BA}"/>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344027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E11B-CAFB-5949-A7BC-489BC76BC99F}"/>
              </a:ext>
            </a:extLst>
          </p:cNvPr>
          <p:cNvSpPr>
            <a:spLocks noGrp="1"/>
          </p:cNvSpPr>
          <p:nvPr>
            <p:ph type="title"/>
          </p:nvPr>
        </p:nvSpPr>
        <p:spPr/>
        <p:txBody>
          <a:bodyPr/>
          <a:lstStyle>
            <a:lvl1pPr algn="ctr" fontAlgn="auto">
              <a:defRPr baseline="0">
                <a:solidFill>
                  <a:schemeClr val="bg1"/>
                </a:solidFill>
                <a:latin typeface="Arial Rounded MT Bold" panose="020F070403050403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26B9B13-D94D-2C47-8C28-079466834374}"/>
              </a:ext>
            </a:extLst>
          </p:cNvPr>
          <p:cNvSpPr>
            <a:spLocks noGrp="1"/>
          </p:cNvSpPr>
          <p:nvPr>
            <p:ph idx="1"/>
          </p:nvPr>
        </p:nvSpPr>
        <p:spPr/>
        <p:txBody>
          <a:bodyPr/>
          <a:lstStyle>
            <a:lvl1pPr>
              <a:defRPr sz="3200" baseline="0">
                <a:solidFill>
                  <a:schemeClr val="bg1"/>
                </a:solidFill>
                <a:latin typeface="Angsana New" panose="02020603050405020304" pitchFamily="18" charset="-34"/>
              </a:defRPr>
            </a:lvl1pPr>
            <a:lvl2pPr>
              <a:defRPr sz="2800" baseline="0">
                <a:solidFill>
                  <a:schemeClr val="bg1"/>
                </a:solidFill>
                <a:latin typeface="Angsana New" panose="02020603050405020304" pitchFamily="18" charset="-34"/>
              </a:defRPr>
            </a:lvl2pPr>
            <a:lvl3pPr>
              <a:defRPr sz="2400" baseline="0">
                <a:solidFill>
                  <a:schemeClr val="bg1"/>
                </a:solidFill>
                <a:latin typeface="Angsana New" panose="02020603050405020304" pitchFamily="18" charset="-34"/>
              </a:defRPr>
            </a:lvl3pPr>
            <a:lvl4pPr>
              <a:defRPr sz="2000" baseline="0">
                <a:solidFill>
                  <a:schemeClr val="bg1"/>
                </a:solidFill>
                <a:latin typeface="Angsana New" panose="02020603050405020304" pitchFamily="18" charset="-34"/>
              </a:defRPr>
            </a:lvl4pPr>
            <a:lvl5pPr>
              <a:defRPr sz="2000" baseline="0">
                <a:solidFill>
                  <a:schemeClr val="bg1"/>
                </a:solidFill>
                <a:latin typeface="Angsana New" panose="02020603050405020304" pitchFamily="18"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55EC069-B42F-AC41-8E83-A84BF2C18756}"/>
              </a:ext>
            </a:extLst>
          </p:cNvPr>
          <p:cNvSpPr>
            <a:spLocks noGrp="1"/>
          </p:cNvSpPr>
          <p:nvPr>
            <p:ph type="sldNum" sz="quarter" idx="12"/>
          </p:nvPr>
        </p:nvSpPr>
        <p:spPr/>
        <p:txBody>
          <a:bodyPr/>
          <a:lstStyle/>
          <a:p>
            <a:fld id="{3A99E73A-F435-C848-8FCE-AD3AA93B8A17}" type="slidenum">
              <a:rPr lang="en-US" smtClean="0"/>
              <a:t>‹#›</a:t>
            </a:fld>
            <a:endParaRPr lang="en-US"/>
          </a:p>
        </p:txBody>
      </p:sp>
      <p:sp>
        <p:nvSpPr>
          <p:cNvPr id="8" name="Title 1">
            <a:extLst>
              <a:ext uri="{FF2B5EF4-FFF2-40B4-BE49-F238E27FC236}">
                <a16:creationId xmlns:a16="http://schemas.microsoft.com/office/drawing/2014/main" id="{C37B198C-28B2-144E-A20C-8288D0A31C05}"/>
              </a:ext>
            </a:extLst>
          </p:cNvPr>
          <p:cNvSpPr txBox="1">
            <a:spLocks/>
          </p:cNvSpPr>
          <p:nvPr userDrawn="1"/>
        </p:nvSpPr>
        <p:spPr>
          <a:xfrm>
            <a:off x="838200" y="6492875"/>
            <a:ext cx="10515600" cy="320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aseline="0" dirty="0">
                <a:solidFill>
                  <a:schemeClr val="accent2">
                    <a:lumMod val="75000"/>
                  </a:schemeClr>
                </a:solidFill>
                <a:latin typeface="Arial Rounded MT Bold" panose="020F0704030504030204" pitchFamily="34" charset="77"/>
              </a:rPr>
              <a:t>Faraz Torabi                                                                   UT Austin</a:t>
            </a:r>
          </a:p>
        </p:txBody>
      </p:sp>
    </p:spTree>
    <p:extLst>
      <p:ext uri="{BB962C8B-B14F-4D97-AF65-F5344CB8AC3E}">
        <p14:creationId xmlns:p14="http://schemas.microsoft.com/office/powerpoint/2010/main" val="24049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7FA3-41BE-854D-9052-63AB908C4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1AD163-DF31-CF41-937B-2F7B07C41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D088A-EE7D-7747-B392-8CEA7453B530}"/>
              </a:ext>
            </a:extLst>
          </p:cNvPr>
          <p:cNvSpPr>
            <a:spLocks noGrp="1"/>
          </p:cNvSpPr>
          <p:nvPr>
            <p:ph type="dt" sz="half" idx="10"/>
          </p:nvPr>
        </p:nvSpPr>
        <p:spPr/>
        <p:txBody>
          <a:bodyPr/>
          <a:lstStyle/>
          <a:p>
            <a:fld id="{5622B893-FB0F-914E-8778-7E66DD4E5F0E}" type="datetime1">
              <a:rPr lang="en-US" smtClean="0"/>
              <a:t>8/14/20</a:t>
            </a:fld>
            <a:endParaRPr lang="en-US"/>
          </a:p>
        </p:txBody>
      </p:sp>
      <p:sp>
        <p:nvSpPr>
          <p:cNvPr id="5" name="Footer Placeholder 4">
            <a:extLst>
              <a:ext uri="{FF2B5EF4-FFF2-40B4-BE49-F238E27FC236}">
                <a16:creationId xmlns:a16="http://schemas.microsoft.com/office/drawing/2014/main" id="{604677C3-D0EF-A643-9B9C-6D49D9A70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FC336-9BB2-5547-90A5-A89B7F5137E6}"/>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215501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D0DC-C812-764C-8559-6DF6361B9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E2F50-FDC7-2445-872F-366B0C3145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0DD868-59D6-E344-AF66-E9D1E8B8B8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BD5F95-4E19-9646-A142-9A15C84D258F}"/>
              </a:ext>
            </a:extLst>
          </p:cNvPr>
          <p:cNvSpPr>
            <a:spLocks noGrp="1"/>
          </p:cNvSpPr>
          <p:nvPr>
            <p:ph type="dt" sz="half" idx="10"/>
          </p:nvPr>
        </p:nvSpPr>
        <p:spPr/>
        <p:txBody>
          <a:bodyPr/>
          <a:lstStyle/>
          <a:p>
            <a:fld id="{582B34C2-56F0-EC46-B484-46892D149128}" type="datetime1">
              <a:rPr lang="en-US" smtClean="0"/>
              <a:t>8/14/20</a:t>
            </a:fld>
            <a:endParaRPr lang="en-US"/>
          </a:p>
        </p:txBody>
      </p:sp>
      <p:sp>
        <p:nvSpPr>
          <p:cNvPr id="6" name="Footer Placeholder 5">
            <a:extLst>
              <a:ext uri="{FF2B5EF4-FFF2-40B4-BE49-F238E27FC236}">
                <a16:creationId xmlns:a16="http://schemas.microsoft.com/office/drawing/2014/main" id="{03480615-808B-144C-97BA-BD71DA17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810EC-1180-AB4F-BDC8-C45DA949517F}"/>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241146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3C2AD-4FCC-834C-AD30-7EB678C90C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D80777-077C-8244-8CAA-955E4CDE8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589B1E-A615-1247-BB72-DABEBB97B0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C6A23-8A7F-A841-9FD5-40AD19A7B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7D04E8-716D-5C4A-A199-A66000CE5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4D74BD-4C55-7841-8AF6-1A7A280AD4C9}"/>
              </a:ext>
            </a:extLst>
          </p:cNvPr>
          <p:cNvSpPr>
            <a:spLocks noGrp="1"/>
          </p:cNvSpPr>
          <p:nvPr>
            <p:ph type="dt" sz="half" idx="10"/>
          </p:nvPr>
        </p:nvSpPr>
        <p:spPr/>
        <p:txBody>
          <a:bodyPr/>
          <a:lstStyle/>
          <a:p>
            <a:fld id="{27EF3588-443E-B447-A2D2-97D301EE289F}" type="datetime1">
              <a:rPr lang="en-US" smtClean="0"/>
              <a:t>8/14/20</a:t>
            </a:fld>
            <a:endParaRPr lang="en-US"/>
          </a:p>
        </p:txBody>
      </p:sp>
      <p:sp>
        <p:nvSpPr>
          <p:cNvPr id="8" name="Footer Placeholder 7">
            <a:extLst>
              <a:ext uri="{FF2B5EF4-FFF2-40B4-BE49-F238E27FC236}">
                <a16:creationId xmlns:a16="http://schemas.microsoft.com/office/drawing/2014/main" id="{8A396CF1-D07F-A845-ABD9-ADD6169763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01AF52-5128-074E-A35B-C5F4E28C7632}"/>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3392259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5E42-B06C-3B43-A062-7AB7978CA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717E8-E473-6949-938D-7B05A77D7EED}"/>
              </a:ext>
            </a:extLst>
          </p:cNvPr>
          <p:cNvSpPr>
            <a:spLocks noGrp="1"/>
          </p:cNvSpPr>
          <p:nvPr>
            <p:ph type="dt" sz="half" idx="10"/>
          </p:nvPr>
        </p:nvSpPr>
        <p:spPr/>
        <p:txBody>
          <a:bodyPr/>
          <a:lstStyle/>
          <a:p>
            <a:fld id="{4AE8DF80-BB1B-8142-AAFD-7AD06FBA224D}" type="datetime1">
              <a:rPr lang="en-US" smtClean="0"/>
              <a:t>8/14/20</a:t>
            </a:fld>
            <a:endParaRPr lang="en-US"/>
          </a:p>
        </p:txBody>
      </p:sp>
      <p:sp>
        <p:nvSpPr>
          <p:cNvPr id="4" name="Footer Placeholder 3">
            <a:extLst>
              <a:ext uri="{FF2B5EF4-FFF2-40B4-BE49-F238E27FC236}">
                <a16:creationId xmlns:a16="http://schemas.microsoft.com/office/drawing/2014/main" id="{DD38D3A9-E142-7940-B936-014BFE7025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1304EC-D801-BE40-BF71-826C6BD937E6}"/>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164220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E0064-7E27-3E4D-AE19-BED5916461ED}"/>
              </a:ext>
            </a:extLst>
          </p:cNvPr>
          <p:cNvSpPr>
            <a:spLocks noGrp="1"/>
          </p:cNvSpPr>
          <p:nvPr>
            <p:ph type="dt" sz="half" idx="10"/>
          </p:nvPr>
        </p:nvSpPr>
        <p:spPr/>
        <p:txBody>
          <a:bodyPr/>
          <a:lstStyle/>
          <a:p>
            <a:fld id="{C4D9E6D6-22CC-A74A-9907-D43412851CA3}" type="datetime1">
              <a:rPr lang="en-US" smtClean="0"/>
              <a:t>8/14/20</a:t>
            </a:fld>
            <a:endParaRPr lang="en-US"/>
          </a:p>
        </p:txBody>
      </p:sp>
      <p:sp>
        <p:nvSpPr>
          <p:cNvPr id="3" name="Footer Placeholder 2">
            <a:extLst>
              <a:ext uri="{FF2B5EF4-FFF2-40B4-BE49-F238E27FC236}">
                <a16:creationId xmlns:a16="http://schemas.microsoft.com/office/drawing/2014/main" id="{07F003D3-2DC7-A846-BC11-ADFA54136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D1D924-5695-0747-B667-902B7D44F037}"/>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227884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591E2-4968-604F-B840-F1DC8691F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4BEF56-CC86-CA40-9E86-FB41E5E54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FD9B18-9903-6347-B08D-3A9D65F582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956AA-39E6-214B-9A3E-C8EC722E8EA1}"/>
              </a:ext>
            </a:extLst>
          </p:cNvPr>
          <p:cNvSpPr>
            <a:spLocks noGrp="1"/>
          </p:cNvSpPr>
          <p:nvPr>
            <p:ph type="dt" sz="half" idx="10"/>
          </p:nvPr>
        </p:nvSpPr>
        <p:spPr/>
        <p:txBody>
          <a:bodyPr/>
          <a:lstStyle/>
          <a:p>
            <a:fld id="{A3C07C46-7159-474F-86D9-367720981237}" type="datetime1">
              <a:rPr lang="en-US" smtClean="0"/>
              <a:t>8/14/20</a:t>
            </a:fld>
            <a:endParaRPr lang="en-US"/>
          </a:p>
        </p:txBody>
      </p:sp>
      <p:sp>
        <p:nvSpPr>
          <p:cNvPr id="6" name="Footer Placeholder 5">
            <a:extLst>
              <a:ext uri="{FF2B5EF4-FFF2-40B4-BE49-F238E27FC236}">
                <a16:creationId xmlns:a16="http://schemas.microsoft.com/office/drawing/2014/main" id="{E252B3E4-7F82-6849-B462-8C03C2C81C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F5CBB-F27F-2A4F-B041-FB46D8B84544}"/>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210854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0D83-2063-284B-8EF2-CA7F65BDE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82D11-8351-6E4C-BE01-419AD5E98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A0CDA-9BBC-1145-8EDE-0A96A31B5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4BB30-6642-E145-810A-21C088E2CBF1}"/>
              </a:ext>
            </a:extLst>
          </p:cNvPr>
          <p:cNvSpPr>
            <a:spLocks noGrp="1"/>
          </p:cNvSpPr>
          <p:nvPr>
            <p:ph type="dt" sz="half" idx="10"/>
          </p:nvPr>
        </p:nvSpPr>
        <p:spPr/>
        <p:txBody>
          <a:bodyPr/>
          <a:lstStyle/>
          <a:p>
            <a:fld id="{B099ED90-DE9D-D443-B3C4-9C8E66EAFB31}" type="datetime1">
              <a:rPr lang="en-US" smtClean="0"/>
              <a:t>8/14/20</a:t>
            </a:fld>
            <a:endParaRPr lang="en-US"/>
          </a:p>
        </p:txBody>
      </p:sp>
      <p:sp>
        <p:nvSpPr>
          <p:cNvPr id="6" name="Footer Placeholder 5">
            <a:extLst>
              <a:ext uri="{FF2B5EF4-FFF2-40B4-BE49-F238E27FC236}">
                <a16:creationId xmlns:a16="http://schemas.microsoft.com/office/drawing/2014/main" id="{9817B9F1-2AE6-9A4F-AB39-2A06EB06F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EACA10-C21B-D94E-A89B-FAD7AF8F90AF}"/>
              </a:ext>
            </a:extLst>
          </p:cNvPr>
          <p:cNvSpPr>
            <a:spLocks noGrp="1"/>
          </p:cNvSpPr>
          <p:nvPr>
            <p:ph type="sldNum" sz="quarter" idx="12"/>
          </p:nvPr>
        </p:nvSpPr>
        <p:spPr/>
        <p:txBody>
          <a:bodyPr/>
          <a:lstStyle/>
          <a:p>
            <a:fld id="{3A99E73A-F435-C848-8FCE-AD3AA93B8A17}" type="slidenum">
              <a:rPr lang="en-US" smtClean="0"/>
              <a:t>‹#›</a:t>
            </a:fld>
            <a:endParaRPr lang="en-US"/>
          </a:p>
        </p:txBody>
      </p:sp>
    </p:spTree>
    <p:extLst>
      <p:ext uri="{BB962C8B-B14F-4D97-AF65-F5344CB8AC3E}">
        <p14:creationId xmlns:p14="http://schemas.microsoft.com/office/powerpoint/2010/main" val="207554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360781-7841-0B48-81C5-4893397180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5990F7-F8CD-7748-8BAB-94EA2E0F8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77A7C-EFEE-3143-8A01-146BB0339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2B69A-5A1E-674E-B3F0-D22A34835604}" type="datetime1">
              <a:rPr lang="en-US" smtClean="0"/>
              <a:t>8/14/20</a:t>
            </a:fld>
            <a:endParaRPr lang="en-US"/>
          </a:p>
        </p:txBody>
      </p:sp>
      <p:sp>
        <p:nvSpPr>
          <p:cNvPr id="5" name="Footer Placeholder 4">
            <a:extLst>
              <a:ext uri="{FF2B5EF4-FFF2-40B4-BE49-F238E27FC236}">
                <a16:creationId xmlns:a16="http://schemas.microsoft.com/office/drawing/2014/main" id="{767E2BF8-E57C-BA4A-B459-B51985464E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697D6A-77CB-8A44-97DB-767014DA4F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9E73A-F435-C848-8FCE-AD3AA93B8A17}" type="slidenum">
              <a:rPr lang="en-US" smtClean="0"/>
              <a:t>‹#›</a:t>
            </a:fld>
            <a:endParaRPr lang="en-US"/>
          </a:p>
        </p:txBody>
      </p:sp>
    </p:spTree>
    <p:extLst>
      <p:ext uri="{BB962C8B-B14F-4D97-AF65-F5344CB8AC3E}">
        <p14:creationId xmlns:p14="http://schemas.microsoft.com/office/powerpoint/2010/main" val="3002109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2.xml"/><Relationship Id="rId7" Type="http://schemas.openxmlformats.org/officeDocument/2006/relationships/image" Target="../media/image21.gi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gif"/><Relationship Id="rId5" Type="http://schemas.openxmlformats.org/officeDocument/2006/relationships/image" Target="../media/image1.png"/><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slideLayout" Target="../slideLayouts/slideLayout2.xml"/><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notesSlide" Target="../notesSlides/notesSlide3.xml"/><Relationship Id="rId9" Type="http://schemas.openxmlformats.org/officeDocument/2006/relationships/image" Target="../media/image11.emf"/><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20D9-0DA3-6549-BD6F-EF85B2A7DCD9}"/>
              </a:ext>
            </a:extLst>
          </p:cNvPr>
          <p:cNvSpPr>
            <a:spLocks noGrp="1"/>
          </p:cNvSpPr>
          <p:nvPr>
            <p:ph type="ctrTitle"/>
          </p:nvPr>
        </p:nvSpPr>
        <p:spPr>
          <a:xfrm>
            <a:off x="762000" y="765995"/>
            <a:ext cx="10667999" cy="2663005"/>
          </a:xfrm>
        </p:spPr>
        <p:txBody>
          <a:bodyPr>
            <a:normAutofit fontScale="90000"/>
          </a:bodyPr>
          <a:lstStyle/>
          <a:p>
            <a:r>
              <a:rPr lang="en-US" dirty="0">
                <a:solidFill>
                  <a:schemeClr val="bg1"/>
                </a:solidFill>
                <a:latin typeface="Arial Rounded MT Bold" panose="020F0704030504030204" pitchFamily="34" charset="77"/>
                <a:cs typeface="Abadi" panose="020F0502020204030204" pitchFamily="34" charset="0"/>
              </a:rPr>
              <a:t>RIDM: Reinforced Inverse Dynamics Modeling for Learning from a Single Observed Demonstration</a:t>
            </a:r>
          </a:p>
        </p:txBody>
      </p:sp>
      <p:sp>
        <p:nvSpPr>
          <p:cNvPr id="4" name="Title 1">
            <a:extLst>
              <a:ext uri="{FF2B5EF4-FFF2-40B4-BE49-F238E27FC236}">
                <a16:creationId xmlns:a16="http://schemas.microsoft.com/office/drawing/2014/main" id="{98B3B305-D5F4-BC4A-BEA9-BF737CA4CF04}"/>
              </a:ext>
            </a:extLst>
          </p:cNvPr>
          <p:cNvSpPr txBox="1">
            <a:spLocks/>
          </p:cNvSpPr>
          <p:nvPr/>
        </p:nvSpPr>
        <p:spPr>
          <a:xfrm>
            <a:off x="736270" y="3811979"/>
            <a:ext cx="10486900" cy="612569"/>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bg1"/>
                </a:solidFill>
                <a:cs typeface="Abadi" panose="020F0502020204030204" pitchFamily="34" charset="0"/>
              </a:rPr>
              <a:t>Brahma Pavse</a:t>
            </a:r>
            <a:r>
              <a:rPr lang="en-US" sz="3200" baseline="30000" dirty="0">
                <a:solidFill>
                  <a:schemeClr val="bg1"/>
                </a:solidFill>
                <a:cs typeface="Abadi" panose="020F0502020204030204" pitchFamily="34" charset="0"/>
              </a:rPr>
              <a:t>1</a:t>
            </a:r>
            <a:r>
              <a:rPr lang="en-US" sz="3200" dirty="0">
                <a:solidFill>
                  <a:schemeClr val="bg1"/>
                </a:solidFill>
                <a:cs typeface="Abadi" panose="020F0502020204030204" pitchFamily="34" charset="0"/>
              </a:rPr>
              <a:t>, Faraz Torabi</a:t>
            </a:r>
            <a:r>
              <a:rPr lang="en-US" sz="3200" baseline="30000" dirty="0">
                <a:solidFill>
                  <a:schemeClr val="bg1"/>
                </a:solidFill>
                <a:cs typeface="Abadi" panose="020F0502020204030204" pitchFamily="34" charset="0"/>
              </a:rPr>
              <a:t>1</a:t>
            </a:r>
            <a:r>
              <a:rPr lang="en-US" sz="3200" dirty="0">
                <a:solidFill>
                  <a:schemeClr val="bg1"/>
                </a:solidFill>
                <a:cs typeface="Abadi" panose="020F0502020204030204" pitchFamily="34" charset="0"/>
              </a:rPr>
              <a:t>, Josiah Hanna</a:t>
            </a:r>
            <a:r>
              <a:rPr lang="en-US" sz="3200" baseline="30000" dirty="0">
                <a:solidFill>
                  <a:schemeClr val="bg1"/>
                </a:solidFill>
                <a:cs typeface="Abadi" panose="020F0502020204030204" pitchFamily="34" charset="0"/>
              </a:rPr>
              <a:t>2</a:t>
            </a:r>
            <a:r>
              <a:rPr lang="en-US" sz="3200" dirty="0">
                <a:solidFill>
                  <a:schemeClr val="bg1"/>
                </a:solidFill>
                <a:cs typeface="Abadi" panose="020F0502020204030204" pitchFamily="34" charset="0"/>
              </a:rPr>
              <a:t>, Garrett Warnell</a:t>
            </a:r>
            <a:r>
              <a:rPr lang="en-US" sz="3200" baseline="30000" dirty="0">
                <a:solidFill>
                  <a:schemeClr val="bg1"/>
                </a:solidFill>
                <a:cs typeface="Abadi" panose="020F0502020204030204" pitchFamily="34" charset="0"/>
              </a:rPr>
              <a:t>3</a:t>
            </a:r>
            <a:r>
              <a:rPr lang="en-US" sz="3200" dirty="0">
                <a:solidFill>
                  <a:schemeClr val="bg1"/>
                </a:solidFill>
                <a:cs typeface="Abadi" panose="020F0502020204030204" pitchFamily="34" charset="0"/>
              </a:rPr>
              <a:t>, Peter Stone</a:t>
            </a:r>
            <a:r>
              <a:rPr lang="en-US" sz="3200" baseline="30000" dirty="0">
                <a:solidFill>
                  <a:schemeClr val="bg1"/>
                </a:solidFill>
                <a:cs typeface="Abadi" panose="020F0502020204030204" pitchFamily="34" charset="0"/>
              </a:rPr>
              <a:t>1,4</a:t>
            </a:r>
            <a:endParaRPr lang="en-US" sz="3200" dirty="0">
              <a:solidFill>
                <a:schemeClr val="bg1"/>
              </a:solidFill>
              <a:cs typeface="Abadi" panose="020F0502020204030204" pitchFamily="34" charset="0"/>
            </a:endParaRPr>
          </a:p>
        </p:txBody>
      </p:sp>
      <p:sp>
        <p:nvSpPr>
          <p:cNvPr id="5" name="Title 1">
            <a:extLst>
              <a:ext uri="{FF2B5EF4-FFF2-40B4-BE49-F238E27FC236}">
                <a16:creationId xmlns:a16="http://schemas.microsoft.com/office/drawing/2014/main" id="{680B709B-7DF7-C94E-B6E3-7FDA41807764}"/>
              </a:ext>
            </a:extLst>
          </p:cNvPr>
          <p:cNvSpPr txBox="1">
            <a:spLocks/>
          </p:cNvSpPr>
          <p:nvPr/>
        </p:nvSpPr>
        <p:spPr>
          <a:xfrm>
            <a:off x="296090" y="4834048"/>
            <a:ext cx="11599818" cy="612569"/>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aseline="30000" dirty="0">
                <a:solidFill>
                  <a:schemeClr val="bg1"/>
                </a:solidFill>
                <a:cs typeface="Abadi" panose="020F0502020204030204" pitchFamily="34" charset="0"/>
              </a:rPr>
              <a:t>1</a:t>
            </a:r>
            <a:r>
              <a:rPr lang="en-US" sz="3200" dirty="0">
                <a:solidFill>
                  <a:schemeClr val="bg1"/>
                </a:solidFill>
                <a:cs typeface="Abadi" panose="020F0502020204030204" pitchFamily="34" charset="0"/>
              </a:rPr>
              <a:t>University of Texas at Austin, </a:t>
            </a:r>
            <a:r>
              <a:rPr lang="en-US" sz="3200" baseline="30000" dirty="0">
                <a:solidFill>
                  <a:schemeClr val="bg1"/>
                </a:solidFill>
                <a:cs typeface="Abadi" panose="020F0502020204030204" pitchFamily="34" charset="0"/>
              </a:rPr>
              <a:t>2</a:t>
            </a:r>
            <a:r>
              <a:rPr lang="en-US" sz="3200" dirty="0">
                <a:solidFill>
                  <a:schemeClr val="bg1"/>
                </a:solidFill>
                <a:cs typeface="Abadi" panose="020F0502020204030204" pitchFamily="34" charset="0"/>
              </a:rPr>
              <a:t>University of Wisconsin-Madison, </a:t>
            </a:r>
            <a:r>
              <a:rPr lang="en-US" sz="3200" baseline="30000" dirty="0">
                <a:solidFill>
                  <a:schemeClr val="bg1"/>
                </a:solidFill>
                <a:cs typeface="Abadi" panose="020F0502020204030204" pitchFamily="34" charset="0"/>
              </a:rPr>
              <a:t>3</a:t>
            </a:r>
            <a:r>
              <a:rPr lang="en-US" sz="3200" dirty="0">
                <a:solidFill>
                  <a:schemeClr val="bg1"/>
                </a:solidFill>
                <a:cs typeface="Abadi" panose="020F0502020204030204" pitchFamily="34" charset="0"/>
              </a:rPr>
              <a:t>Army Research Laboratory, </a:t>
            </a:r>
            <a:r>
              <a:rPr lang="en-US" sz="3200" baseline="30000" dirty="0">
                <a:solidFill>
                  <a:schemeClr val="bg1"/>
                </a:solidFill>
                <a:cs typeface="Abadi" panose="020F0502020204030204" pitchFamily="34" charset="0"/>
              </a:rPr>
              <a:t>4</a:t>
            </a:r>
            <a:r>
              <a:rPr lang="en-US" sz="3200" dirty="0">
                <a:solidFill>
                  <a:schemeClr val="bg1"/>
                </a:solidFill>
                <a:cs typeface="Abadi" panose="020F0502020204030204" pitchFamily="34" charset="0"/>
              </a:rPr>
              <a:t>Sony AI</a:t>
            </a:r>
            <a:endParaRPr lang="en-US" sz="3200" baseline="30000" dirty="0">
              <a:solidFill>
                <a:schemeClr val="bg1"/>
              </a:solidFill>
              <a:cs typeface="Abadi" panose="020F0502020204030204" pitchFamily="34" charset="0"/>
            </a:endParaRPr>
          </a:p>
        </p:txBody>
      </p:sp>
      <p:pic>
        <p:nvPicPr>
          <p:cNvPr id="7" name="Audio 6">
            <a:hlinkClick r:id="" action="ppaction://media"/>
            <a:extLst>
              <a:ext uri="{FF2B5EF4-FFF2-40B4-BE49-F238E27FC236}">
                <a16:creationId xmlns:a16="http://schemas.microsoft.com/office/drawing/2014/main" id="{4425D42C-FA0D-8A43-B7B8-D1297905BE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3" name="Slide Number Placeholder 2">
            <a:extLst>
              <a:ext uri="{FF2B5EF4-FFF2-40B4-BE49-F238E27FC236}">
                <a16:creationId xmlns:a16="http://schemas.microsoft.com/office/drawing/2014/main" id="{83C155F7-C803-B047-810C-09E867697778}"/>
              </a:ext>
            </a:extLst>
          </p:cNvPr>
          <p:cNvSpPr>
            <a:spLocks noGrp="1"/>
          </p:cNvSpPr>
          <p:nvPr>
            <p:ph type="sldNum" sz="quarter" idx="12"/>
          </p:nvPr>
        </p:nvSpPr>
        <p:spPr/>
        <p:txBody>
          <a:bodyPr/>
          <a:lstStyle/>
          <a:p>
            <a:fld id="{3A99E73A-F435-C848-8FCE-AD3AA93B8A17}" type="slidenum">
              <a:rPr lang="en-US" smtClean="0"/>
              <a:t>1</a:t>
            </a:fld>
            <a:endParaRPr lang="en-US"/>
          </a:p>
        </p:txBody>
      </p:sp>
    </p:spTree>
    <p:extLst>
      <p:ext uri="{BB962C8B-B14F-4D97-AF65-F5344CB8AC3E}">
        <p14:creationId xmlns:p14="http://schemas.microsoft.com/office/powerpoint/2010/main" val="610723916"/>
      </p:ext>
    </p:extLst>
  </p:cSld>
  <p:clrMapOvr>
    <a:masterClrMapping/>
  </p:clrMapOvr>
  <mc:AlternateContent xmlns:mc="http://schemas.openxmlformats.org/markup-compatibility/2006">
    <mc:Choice xmlns:p14="http://schemas.microsoft.com/office/powerpoint/2010/main" Requires="p14">
      <p:transition spd="slow" p14:dur="2000" advTm="1864"/>
    </mc:Choice>
    <mc:Fallback>
      <p:transition spd="slow" advTm="1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E9A3-DA45-0B47-AF54-ED9D65DDE591}"/>
              </a:ext>
            </a:extLst>
          </p:cNvPr>
          <p:cNvSpPr>
            <a:spLocks noGrp="1"/>
          </p:cNvSpPr>
          <p:nvPr>
            <p:ph type="title"/>
          </p:nvPr>
        </p:nvSpPr>
        <p:spPr/>
        <p:txBody>
          <a:bodyPr/>
          <a:lstStyle/>
          <a:p>
            <a:r>
              <a:rPr lang="en-US" dirty="0"/>
              <a:t>Experiments: </a:t>
            </a:r>
            <a:r>
              <a:rPr lang="en-US" dirty="0" err="1"/>
              <a:t>SimSpark</a:t>
            </a:r>
            <a:r>
              <a:rPr lang="en-US" dirty="0"/>
              <a:t> Robot Soccer</a:t>
            </a:r>
          </a:p>
        </p:txBody>
      </p:sp>
      <p:sp>
        <p:nvSpPr>
          <p:cNvPr id="3" name="Content Placeholder 2">
            <a:extLst>
              <a:ext uri="{FF2B5EF4-FFF2-40B4-BE49-F238E27FC236}">
                <a16:creationId xmlns:a16="http://schemas.microsoft.com/office/drawing/2014/main" id="{764FD28F-794A-1449-9533-887944EF9AF6}"/>
              </a:ext>
            </a:extLst>
          </p:cNvPr>
          <p:cNvSpPr>
            <a:spLocks noGrp="1"/>
          </p:cNvSpPr>
          <p:nvPr>
            <p:ph idx="1"/>
          </p:nvPr>
        </p:nvSpPr>
        <p:spPr/>
        <p:txBody>
          <a:bodyPr>
            <a:normAutofit lnSpcReduction="10000"/>
          </a:bodyPr>
          <a:lstStyle/>
          <a:p>
            <a:r>
              <a:rPr lang="en-US" dirty="0"/>
              <a:t>Used in 3D Simulation </a:t>
            </a:r>
            <a:r>
              <a:rPr lang="en-US" dirty="0" err="1"/>
              <a:t>RoboCup</a:t>
            </a:r>
            <a:r>
              <a:rPr lang="en-US" dirty="0"/>
              <a:t> </a:t>
            </a:r>
          </a:p>
          <a:p>
            <a:r>
              <a:rPr lang="en-US" dirty="0"/>
              <a:t>Developing skills such as walk and kick is challenging</a:t>
            </a:r>
          </a:p>
          <a:p>
            <a:r>
              <a:rPr lang="en-US" dirty="0"/>
              <a:t>Tasks:</a:t>
            </a:r>
          </a:p>
          <a:p>
            <a:pPr lvl="1"/>
            <a:r>
              <a:rPr lang="en-US" dirty="0"/>
              <a:t>Fast Walk</a:t>
            </a:r>
          </a:p>
          <a:p>
            <a:pPr lvl="1"/>
            <a:r>
              <a:rPr lang="en-US" dirty="0"/>
              <a:t>Long Kick</a:t>
            </a:r>
          </a:p>
          <a:p>
            <a:r>
              <a:rPr lang="en-US" dirty="0"/>
              <a:t>Demonstrators:</a:t>
            </a:r>
          </a:p>
          <a:p>
            <a:pPr lvl="1"/>
            <a:r>
              <a:rPr lang="en-US" dirty="0"/>
              <a:t>FUT-K</a:t>
            </a:r>
          </a:p>
          <a:p>
            <a:pPr lvl="1"/>
            <a:r>
              <a:rPr lang="en-US" dirty="0"/>
              <a:t>FC Portugal</a:t>
            </a:r>
          </a:p>
          <a:p>
            <a:r>
              <a:rPr lang="en-US" dirty="0"/>
              <a:t>Demonstrators are sub-optimal with respect to the designed reward</a:t>
            </a:r>
          </a:p>
        </p:txBody>
      </p:sp>
      <p:sp>
        <p:nvSpPr>
          <p:cNvPr id="4" name="Slide Number Placeholder 3">
            <a:extLst>
              <a:ext uri="{FF2B5EF4-FFF2-40B4-BE49-F238E27FC236}">
                <a16:creationId xmlns:a16="http://schemas.microsoft.com/office/drawing/2014/main" id="{45838950-F4CD-4946-9A8C-371CBC75A56F}"/>
              </a:ext>
            </a:extLst>
          </p:cNvPr>
          <p:cNvSpPr>
            <a:spLocks noGrp="1"/>
          </p:cNvSpPr>
          <p:nvPr>
            <p:ph type="sldNum" sz="quarter" idx="12"/>
          </p:nvPr>
        </p:nvSpPr>
        <p:spPr/>
        <p:txBody>
          <a:bodyPr/>
          <a:lstStyle/>
          <a:p>
            <a:fld id="{3A99E73A-F435-C848-8FCE-AD3AA93B8A17}" type="slidenum">
              <a:rPr lang="en-US" smtClean="0"/>
              <a:t>10</a:t>
            </a:fld>
            <a:endParaRPr lang="en-US"/>
          </a:p>
        </p:txBody>
      </p:sp>
      <p:pic>
        <p:nvPicPr>
          <p:cNvPr id="5" name="Picture 4">
            <a:extLst>
              <a:ext uri="{FF2B5EF4-FFF2-40B4-BE49-F238E27FC236}">
                <a16:creationId xmlns:a16="http://schemas.microsoft.com/office/drawing/2014/main" id="{2AB54B57-EBCE-8F4B-9C24-EA109A96D558}"/>
              </a:ext>
            </a:extLst>
          </p:cNvPr>
          <p:cNvPicPr>
            <a:picLocks noChangeAspect="1"/>
          </p:cNvPicPr>
          <p:nvPr/>
        </p:nvPicPr>
        <p:blipFill>
          <a:blip r:embed="rId3"/>
          <a:stretch>
            <a:fillRect/>
          </a:stretch>
        </p:blipFill>
        <p:spPr>
          <a:xfrm>
            <a:off x="8610600" y="2124240"/>
            <a:ext cx="3290901" cy="3754108"/>
          </a:xfrm>
          <a:prstGeom prst="rect">
            <a:avLst/>
          </a:prstGeom>
        </p:spPr>
      </p:pic>
    </p:spTree>
    <p:extLst>
      <p:ext uri="{BB962C8B-B14F-4D97-AF65-F5344CB8AC3E}">
        <p14:creationId xmlns:p14="http://schemas.microsoft.com/office/powerpoint/2010/main" val="259131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71E5-B975-584E-A092-AEDDDA69765D}"/>
              </a:ext>
            </a:extLst>
          </p:cNvPr>
          <p:cNvSpPr>
            <a:spLocks noGrp="1"/>
          </p:cNvSpPr>
          <p:nvPr>
            <p:ph type="title"/>
          </p:nvPr>
        </p:nvSpPr>
        <p:spPr/>
        <p:txBody>
          <a:bodyPr/>
          <a:lstStyle/>
          <a:p>
            <a:pPr algn="ctr"/>
            <a:r>
              <a:rPr lang="en-US" dirty="0">
                <a:solidFill>
                  <a:schemeClr val="bg1"/>
                </a:solidFill>
                <a:latin typeface="Arial Rounded MT Bold" panose="020F0704030504030204" pitchFamily="34" charset="77"/>
              </a:rPr>
              <a:t>Experiments: </a:t>
            </a:r>
            <a:r>
              <a:rPr lang="en-US" dirty="0" err="1">
                <a:solidFill>
                  <a:schemeClr val="bg1"/>
                </a:solidFill>
                <a:latin typeface="Arial Rounded MT Bold" panose="020F0704030504030204" pitchFamily="34" charset="77"/>
              </a:rPr>
              <a:t>SimSpark</a:t>
            </a:r>
            <a:r>
              <a:rPr lang="en-US" dirty="0">
                <a:solidFill>
                  <a:schemeClr val="bg1"/>
                </a:solidFill>
                <a:latin typeface="Arial Rounded MT Bold" panose="020F0704030504030204" pitchFamily="34" charset="77"/>
              </a:rPr>
              <a:t> Robot Soccer</a:t>
            </a:r>
          </a:p>
        </p:txBody>
      </p:sp>
      <p:sp>
        <p:nvSpPr>
          <p:cNvPr id="3" name="Content Placeholder 2">
            <a:extLst>
              <a:ext uri="{FF2B5EF4-FFF2-40B4-BE49-F238E27FC236}">
                <a16:creationId xmlns:a16="http://schemas.microsoft.com/office/drawing/2014/main" id="{86E8D226-AC1E-804C-A000-FD2197CF69A2}"/>
              </a:ext>
            </a:extLst>
          </p:cNvPr>
          <p:cNvSpPr>
            <a:spLocks noGrp="1"/>
          </p:cNvSpPr>
          <p:nvPr>
            <p:ph idx="1"/>
          </p:nvPr>
        </p:nvSpPr>
        <p:spPr>
          <a:xfrm>
            <a:off x="838200" y="1825625"/>
            <a:ext cx="10515600" cy="601232"/>
          </a:xfrm>
        </p:spPr>
        <p:txBody>
          <a:bodyPr>
            <a:normAutofit fontScale="85000" lnSpcReduction="10000"/>
          </a:bodyPr>
          <a:lstStyle/>
          <a:p>
            <a:r>
              <a:rPr lang="en-US" dirty="0">
                <a:solidFill>
                  <a:schemeClr val="bg1"/>
                </a:solidFill>
                <a:latin typeface="Angsana New" panose="02020603050405020304" pitchFamily="18" charset="-34"/>
                <a:cs typeface="Angsana New" panose="02020603050405020304" pitchFamily="18" charset="-34"/>
              </a:rPr>
              <a:t>Our experiments on </a:t>
            </a:r>
            <a:r>
              <a:rPr lang="en-US" dirty="0" err="1">
                <a:solidFill>
                  <a:schemeClr val="bg1"/>
                </a:solidFill>
                <a:latin typeface="Angsana New" panose="02020603050405020304" pitchFamily="18" charset="-34"/>
                <a:cs typeface="Angsana New" panose="02020603050405020304" pitchFamily="18" charset="-34"/>
              </a:rPr>
              <a:t>SimSpark</a:t>
            </a:r>
            <a:r>
              <a:rPr lang="en-US" dirty="0">
                <a:solidFill>
                  <a:schemeClr val="bg1"/>
                </a:solidFill>
                <a:latin typeface="Angsana New" panose="02020603050405020304" pitchFamily="18" charset="-34"/>
                <a:cs typeface="Angsana New" panose="02020603050405020304" pitchFamily="18" charset="-34"/>
              </a:rPr>
              <a:t> 3D simulator show learned behavior outperforms the suboptimal experts.</a:t>
            </a:r>
          </a:p>
        </p:txBody>
      </p:sp>
      <p:sp>
        <p:nvSpPr>
          <p:cNvPr id="7" name="Content Placeholder 2">
            <a:extLst>
              <a:ext uri="{FF2B5EF4-FFF2-40B4-BE49-F238E27FC236}">
                <a16:creationId xmlns:a16="http://schemas.microsoft.com/office/drawing/2014/main" id="{11232726-8C55-AB42-9FCB-0D825ED56FCC}"/>
              </a:ext>
            </a:extLst>
          </p:cNvPr>
          <p:cNvSpPr txBox="1">
            <a:spLocks/>
          </p:cNvSpPr>
          <p:nvPr/>
        </p:nvSpPr>
        <p:spPr>
          <a:xfrm>
            <a:off x="838200" y="2311658"/>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ngsana New" panose="02020603050405020304" pitchFamily="18" charset="-34"/>
                <a:cs typeface="Angsana New" panose="02020603050405020304" pitchFamily="18" charset="-34"/>
              </a:rPr>
              <a:t>Fast Walk (FUT-K):</a:t>
            </a:r>
          </a:p>
        </p:txBody>
      </p:sp>
      <p:sp>
        <p:nvSpPr>
          <p:cNvPr id="8" name="Content Placeholder 2">
            <a:extLst>
              <a:ext uri="{FF2B5EF4-FFF2-40B4-BE49-F238E27FC236}">
                <a16:creationId xmlns:a16="http://schemas.microsoft.com/office/drawing/2014/main" id="{6D870D4B-A225-FC44-AA49-D61336046295}"/>
              </a:ext>
            </a:extLst>
          </p:cNvPr>
          <p:cNvSpPr txBox="1">
            <a:spLocks/>
          </p:cNvSpPr>
          <p:nvPr/>
        </p:nvSpPr>
        <p:spPr>
          <a:xfrm>
            <a:off x="6096000" y="2311658"/>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ngsana New" panose="02020603050405020304" pitchFamily="18" charset="-34"/>
                <a:cs typeface="Angsana New" panose="02020603050405020304" pitchFamily="18" charset="-34"/>
              </a:rPr>
              <a:t>Fast Walk (FC Portugal):</a:t>
            </a:r>
          </a:p>
        </p:txBody>
      </p:sp>
      <p:pic>
        <p:nvPicPr>
          <p:cNvPr id="11" name="Picture 10" descr="A close up of a football game&#10;&#10;Description automatically generated">
            <a:extLst>
              <a:ext uri="{FF2B5EF4-FFF2-40B4-BE49-F238E27FC236}">
                <a16:creationId xmlns:a16="http://schemas.microsoft.com/office/drawing/2014/main" id="{186E1618-E71A-8E41-A98C-7029816B8CF7}"/>
              </a:ext>
            </a:extLst>
          </p:cNvPr>
          <p:cNvPicPr>
            <a:picLocks noChangeAspect="1"/>
          </p:cNvPicPr>
          <p:nvPr/>
        </p:nvPicPr>
        <p:blipFill>
          <a:blip r:embed="rId4"/>
          <a:stretch>
            <a:fillRect/>
          </a:stretch>
        </p:blipFill>
        <p:spPr>
          <a:xfrm>
            <a:off x="974769" y="3047827"/>
            <a:ext cx="5554678" cy="3129135"/>
          </a:xfrm>
          <a:prstGeom prst="rect">
            <a:avLst/>
          </a:prstGeom>
        </p:spPr>
      </p:pic>
      <p:sp>
        <p:nvSpPr>
          <p:cNvPr id="5" name="TextBox 4">
            <a:extLst>
              <a:ext uri="{FF2B5EF4-FFF2-40B4-BE49-F238E27FC236}">
                <a16:creationId xmlns:a16="http://schemas.microsoft.com/office/drawing/2014/main" id="{2928396A-7B72-874C-B073-B8FAD27A125C}"/>
              </a:ext>
            </a:extLst>
          </p:cNvPr>
          <p:cNvSpPr txBox="1"/>
          <p:nvPr/>
        </p:nvSpPr>
        <p:spPr>
          <a:xfrm>
            <a:off x="387344" y="3575430"/>
            <a:ext cx="1075294" cy="646331"/>
          </a:xfrm>
          <a:prstGeom prst="rect">
            <a:avLst/>
          </a:prstGeom>
          <a:noFill/>
        </p:spPr>
        <p:txBody>
          <a:bodyPr wrap="none" rtlCol="0">
            <a:spAutoFit/>
          </a:bodyPr>
          <a:lstStyle/>
          <a:p>
            <a:r>
              <a:rPr lang="en-US" dirty="0">
                <a:solidFill>
                  <a:schemeClr val="bg1"/>
                </a:solidFill>
              </a:rPr>
              <a:t>Learned</a:t>
            </a:r>
          </a:p>
          <a:p>
            <a:r>
              <a:rPr lang="en-US" dirty="0">
                <a:solidFill>
                  <a:schemeClr val="bg1"/>
                </a:solidFill>
              </a:rPr>
              <a:t>Behavior:</a:t>
            </a:r>
          </a:p>
        </p:txBody>
      </p:sp>
      <p:sp>
        <p:nvSpPr>
          <p:cNvPr id="12" name="TextBox 11">
            <a:extLst>
              <a:ext uri="{FF2B5EF4-FFF2-40B4-BE49-F238E27FC236}">
                <a16:creationId xmlns:a16="http://schemas.microsoft.com/office/drawing/2014/main" id="{E75689EB-8525-CA45-8956-15B721751E3F}"/>
              </a:ext>
            </a:extLst>
          </p:cNvPr>
          <p:cNvSpPr txBox="1"/>
          <p:nvPr/>
        </p:nvSpPr>
        <p:spPr>
          <a:xfrm>
            <a:off x="586854" y="5090895"/>
            <a:ext cx="811441" cy="369332"/>
          </a:xfrm>
          <a:prstGeom prst="rect">
            <a:avLst/>
          </a:prstGeom>
          <a:noFill/>
        </p:spPr>
        <p:txBody>
          <a:bodyPr wrap="none" rtlCol="0">
            <a:spAutoFit/>
          </a:bodyPr>
          <a:lstStyle/>
          <a:p>
            <a:r>
              <a:rPr lang="en-US" dirty="0">
                <a:solidFill>
                  <a:schemeClr val="bg1"/>
                </a:solidFill>
              </a:rPr>
              <a:t>Demo:</a:t>
            </a:r>
          </a:p>
        </p:txBody>
      </p:sp>
      <p:pic>
        <p:nvPicPr>
          <p:cNvPr id="9" name="Audio 8">
            <a:hlinkClick r:id="" action="ppaction://media"/>
            <a:extLst>
              <a:ext uri="{FF2B5EF4-FFF2-40B4-BE49-F238E27FC236}">
                <a16:creationId xmlns:a16="http://schemas.microsoft.com/office/drawing/2014/main" id="{66E9A7AE-70D9-CF44-9AE4-EAA2B1DFB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4" name="Slide Number Placeholder 3">
            <a:extLst>
              <a:ext uri="{FF2B5EF4-FFF2-40B4-BE49-F238E27FC236}">
                <a16:creationId xmlns:a16="http://schemas.microsoft.com/office/drawing/2014/main" id="{5CFC678B-7E50-6847-98D5-6ADBBA033AF5}"/>
              </a:ext>
            </a:extLst>
          </p:cNvPr>
          <p:cNvSpPr>
            <a:spLocks noGrp="1"/>
          </p:cNvSpPr>
          <p:nvPr>
            <p:ph type="sldNum" sz="quarter" idx="12"/>
          </p:nvPr>
        </p:nvSpPr>
        <p:spPr/>
        <p:txBody>
          <a:bodyPr/>
          <a:lstStyle/>
          <a:p>
            <a:fld id="{3A99E73A-F435-C848-8FCE-AD3AA93B8A17}" type="slidenum">
              <a:rPr lang="en-US" smtClean="0"/>
              <a:t>11</a:t>
            </a:fld>
            <a:endParaRPr lang="en-US"/>
          </a:p>
        </p:txBody>
      </p:sp>
      <p:pic>
        <p:nvPicPr>
          <p:cNvPr id="15" name="Picture 14" descr="A picture containing grass, player, game, playing&#10;&#10;Description automatically generated">
            <a:extLst>
              <a:ext uri="{FF2B5EF4-FFF2-40B4-BE49-F238E27FC236}">
                <a16:creationId xmlns:a16="http://schemas.microsoft.com/office/drawing/2014/main" id="{31885EDD-F87C-0C45-93FF-5E3470356995}"/>
              </a:ext>
            </a:extLst>
          </p:cNvPr>
          <p:cNvPicPr>
            <a:picLocks noChangeAspect="1"/>
          </p:cNvPicPr>
          <p:nvPr/>
        </p:nvPicPr>
        <p:blipFill>
          <a:blip r:embed="rId6"/>
          <a:stretch>
            <a:fillRect/>
          </a:stretch>
        </p:blipFill>
        <p:spPr>
          <a:xfrm>
            <a:off x="6592576" y="3047827"/>
            <a:ext cx="5554678" cy="3129135"/>
          </a:xfrm>
          <a:prstGeom prst="rect">
            <a:avLst/>
          </a:prstGeom>
        </p:spPr>
      </p:pic>
      <p:sp>
        <p:nvSpPr>
          <p:cNvPr id="14" name="TextBox 13">
            <a:extLst>
              <a:ext uri="{FF2B5EF4-FFF2-40B4-BE49-F238E27FC236}">
                <a16:creationId xmlns:a16="http://schemas.microsoft.com/office/drawing/2014/main" id="{F714511A-CE61-1D41-B504-6C052228A672}"/>
              </a:ext>
            </a:extLst>
          </p:cNvPr>
          <p:cNvSpPr txBox="1"/>
          <p:nvPr/>
        </p:nvSpPr>
        <p:spPr>
          <a:xfrm>
            <a:off x="6044834" y="3375059"/>
            <a:ext cx="1075294" cy="646331"/>
          </a:xfrm>
          <a:prstGeom prst="rect">
            <a:avLst/>
          </a:prstGeom>
          <a:noFill/>
        </p:spPr>
        <p:txBody>
          <a:bodyPr wrap="none" rtlCol="0">
            <a:spAutoFit/>
          </a:bodyPr>
          <a:lstStyle/>
          <a:p>
            <a:r>
              <a:rPr lang="en-US" dirty="0">
                <a:solidFill>
                  <a:schemeClr val="bg1"/>
                </a:solidFill>
              </a:rPr>
              <a:t>Learned</a:t>
            </a:r>
          </a:p>
          <a:p>
            <a:r>
              <a:rPr lang="en-US" dirty="0">
                <a:solidFill>
                  <a:schemeClr val="bg1"/>
                </a:solidFill>
              </a:rPr>
              <a:t>Behavior:</a:t>
            </a:r>
          </a:p>
        </p:txBody>
      </p:sp>
      <p:sp>
        <p:nvSpPr>
          <p:cNvPr id="10" name="TextBox 9">
            <a:extLst>
              <a:ext uri="{FF2B5EF4-FFF2-40B4-BE49-F238E27FC236}">
                <a16:creationId xmlns:a16="http://schemas.microsoft.com/office/drawing/2014/main" id="{13C3979E-AF39-E343-BDFE-F0EBF01A9981}"/>
              </a:ext>
            </a:extLst>
          </p:cNvPr>
          <p:cNvSpPr txBox="1"/>
          <p:nvPr/>
        </p:nvSpPr>
        <p:spPr>
          <a:xfrm>
            <a:off x="6266226" y="5119479"/>
            <a:ext cx="811441" cy="369332"/>
          </a:xfrm>
          <a:prstGeom prst="rect">
            <a:avLst/>
          </a:prstGeom>
          <a:noFill/>
        </p:spPr>
        <p:txBody>
          <a:bodyPr wrap="none" rtlCol="0">
            <a:spAutoFit/>
          </a:bodyPr>
          <a:lstStyle/>
          <a:p>
            <a:r>
              <a:rPr lang="en-US" dirty="0">
                <a:solidFill>
                  <a:schemeClr val="bg1"/>
                </a:solidFill>
              </a:rPr>
              <a:t>Demo:</a:t>
            </a:r>
          </a:p>
        </p:txBody>
      </p:sp>
      <p:pic>
        <p:nvPicPr>
          <p:cNvPr id="16" name="Picture 15" descr="A stadium full of people&#10;&#10;Description automatically generated">
            <a:extLst>
              <a:ext uri="{FF2B5EF4-FFF2-40B4-BE49-F238E27FC236}">
                <a16:creationId xmlns:a16="http://schemas.microsoft.com/office/drawing/2014/main" id="{E3818FF2-E32E-904C-8316-529F46913652}"/>
              </a:ext>
            </a:extLst>
          </p:cNvPr>
          <p:cNvPicPr>
            <a:picLocks noChangeAspect="1"/>
          </p:cNvPicPr>
          <p:nvPr/>
        </p:nvPicPr>
        <p:blipFill>
          <a:blip r:embed="rId7"/>
          <a:stretch>
            <a:fillRect/>
          </a:stretch>
        </p:blipFill>
        <p:spPr>
          <a:xfrm>
            <a:off x="6559574" y="3044113"/>
            <a:ext cx="5549911" cy="3129135"/>
          </a:xfrm>
          <a:prstGeom prst="rect">
            <a:avLst/>
          </a:prstGeom>
        </p:spPr>
      </p:pic>
      <p:sp>
        <p:nvSpPr>
          <p:cNvPr id="17" name="Content Placeholder 2">
            <a:extLst>
              <a:ext uri="{FF2B5EF4-FFF2-40B4-BE49-F238E27FC236}">
                <a16:creationId xmlns:a16="http://schemas.microsoft.com/office/drawing/2014/main" id="{EB14A04F-07D0-F04A-8E60-BFFFAB0A38C1}"/>
              </a:ext>
            </a:extLst>
          </p:cNvPr>
          <p:cNvSpPr txBox="1">
            <a:spLocks/>
          </p:cNvSpPr>
          <p:nvPr/>
        </p:nvSpPr>
        <p:spPr>
          <a:xfrm>
            <a:off x="834486" y="2307944"/>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ngsana New" panose="02020603050405020304" pitchFamily="18" charset="-34"/>
                <a:cs typeface="Angsana New" panose="02020603050405020304" pitchFamily="18" charset="-34"/>
              </a:rPr>
              <a:t>Long Kick (FUT-K):</a:t>
            </a:r>
          </a:p>
        </p:txBody>
      </p:sp>
      <p:sp>
        <p:nvSpPr>
          <p:cNvPr id="18" name="Content Placeholder 2">
            <a:extLst>
              <a:ext uri="{FF2B5EF4-FFF2-40B4-BE49-F238E27FC236}">
                <a16:creationId xmlns:a16="http://schemas.microsoft.com/office/drawing/2014/main" id="{E4DC76EC-5F50-DB4A-96D7-325AB23B0D40}"/>
              </a:ext>
            </a:extLst>
          </p:cNvPr>
          <p:cNvSpPr txBox="1">
            <a:spLocks/>
          </p:cNvSpPr>
          <p:nvPr/>
        </p:nvSpPr>
        <p:spPr>
          <a:xfrm>
            <a:off x="6091934" y="2319596"/>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ngsana New" panose="02020603050405020304" pitchFamily="18" charset="-34"/>
                <a:cs typeface="Angsana New" panose="02020603050405020304" pitchFamily="18" charset="-34"/>
              </a:rPr>
              <a:t>Long Kick (FC Portugal):</a:t>
            </a:r>
          </a:p>
        </p:txBody>
      </p:sp>
      <p:pic>
        <p:nvPicPr>
          <p:cNvPr id="19" name="Picture 18" descr="A large stadium with green grass&#10;&#10;Description automatically generated">
            <a:extLst>
              <a:ext uri="{FF2B5EF4-FFF2-40B4-BE49-F238E27FC236}">
                <a16:creationId xmlns:a16="http://schemas.microsoft.com/office/drawing/2014/main" id="{84905EC3-2EFE-2840-A404-36FD36BF3B25}"/>
              </a:ext>
            </a:extLst>
          </p:cNvPr>
          <p:cNvPicPr>
            <a:picLocks noChangeAspect="1"/>
          </p:cNvPicPr>
          <p:nvPr/>
        </p:nvPicPr>
        <p:blipFill>
          <a:blip r:embed="rId8"/>
          <a:stretch>
            <a:fillRect/>
          </a:stretch>
        </p:blipFill>
        <p:spPr>
          <a:xfrm>
            <a:off x="919691" y="3044113"/>
            <a:ext cx="5554678" cy="3129135"/>
          </a:xfrm>
          <a:prstGeom prst="rect">
            <a:avLst/>
          </a:prstGeom>
        </p:spPr>
      </p:pic>
      <p:sp>
        <p:nvSpPr>
          <p:cNvPr id="20" name="TextBox 19">
            <a:extLst>
              <a:ext uri="{FF2B5EF4-FFF2-40B4-BE49-F238E27FC236}">
                <a16:creationId xmlns:a16="http://schemas.microsoft.com/office/drawing/2014/main" id="{29A2A18C-688E-7641-BD58-B76967247C6F}"/>
              </a:ext>
            </a:extLst>
          </p:cNvPr>
          <p:cNvSpPr txBox="1"/>
          <p:nvPr/>
        </p:nvSpPr>
        <p:spPr>
          <a:xfrm>
            <a:off x="383630" y="3571716"/>
            <a:ext cx="1075294" cy="646331"/>
          </a:xfrm>
          <a:prstGeom prst="rect">
            <a:avLst/>
          </a:prstGeom>
          <a:noFill/>
        </p:spPr>
        <p:txBody>
          <a:bodyPr wrap="none" rtlCol="0">
            <a:spAutoFit/>
          </a:bodyPr>
          <a:lstStyle/>
          <a:p>
            <a:r>
              <a:rPr lang="en-US" dirty="0">
                <a:solidFill>
                  <a:schemeClr val="bg1"/>
                </a:solidFill>
              </a:rPr>
              <a:t>Learned</a:t>
            </a:r>
          </a:p>
          <a:p>
            <a:r>
              <a:rPr lang="en-US" dirty="0">
                <a:solidFill>
                  <a:schemeClr val="bg1"/>
                </a:solidFill>
              </a:rPr>
              <a:t>Behavior:</a:t>
            </a:r>
          </a:p>
        </p:txBody>
      </p:sp>
      <p:sp>
        <p:nvSpPr>
          <p:cNvPr id="21" name="TextBox 20">
            <a:extLst>
              <a:ext uri="{FF2B5EF4-FFF2-40B4-BE49-F238E27FC236}">
                <a16:creationId xmlns:a16="http://schemas.microsoft.com/office/drawing/2014/main" id="{CCAC7C9E-BB30-574D-B7DF-CECD6C44FC27}"/>
              </a:ext>
            </a:extLst>
          </p:cNvPr>
          <p:cNvSpPr txBox="1"/>
          <p:nvPr/>
        </p:nvSpPr>
        <p:spPr>
          <a:xfrm>
            <a:off x="6262512" y="5115765"/>
            <a:ext cx="811441" cy="369332"/>
          </a:xfrm>
          <a:prstGeom prst="rect">
            <a:avLst/>
          </a:prstGeom>
          <a:noFill/>
        </p:spPr>
        <p:txBody>
          <a:bodyPr wrap="none" rtlCol="0">
            <a:spAutoFit/>
          </a:bodyPr>
          <a:lstStyle/>
          <a:p>
            <a:r>
              <a:rPr lang="en-US" dirty="0">
                <a:solidFill>
                  <a:schemeClr val="bg1"/>
                </a:solidFill>
              </a:rPr>
              <a:t>Demo:</a:t>
            </a:r>
          </a:p>
        </p:txBody>
      </p:sp>
      <p:sp>
        <p:nvSpPr>
          <p:cNvPr id="22" name="TextBox 21">
            <a:extLst>
              <a:ext uri="{FF2B5EF4-FFF2-40B4-BE49-F238E27FC236}">
                <a16:creationId xmlns:a16="http://schemas.microsoft.com/office/drawing/2014/main" id="{07078258-F2AF-7E42-BE3D-8C062459D961}"/>
              </a:ext>
            </a:extLst>
          </p:cNvPr>
          <p:cNvSpPr txBox="1"/>
          <p:nvPr/>
        </p:nvSpPr>
        <p:spPr>
          <a:xfrm>
            <a:off x="583140" y="5087181"/>
            <a:ext cx="811441" cy="369332"/>
          </a:xfrm>
          <a:prstGeom prst="rect">
            <a:avLst/>
          </a:prstGeom>
          <a:noFill/>
        </p:spPr>
        <p:txBody>
          <a:bodyPr wrap="none" rtlCol="0">
            <a:spAutoFit/>
          </a:bodyPr>
          <a:lstStyle/>
          <a:p>
            <a:r>
              <a:rPr lang="en-US" dirty="0">
                <a:solidFill>
                  <a:schemeClr val="bg1"/>
                </a:solidFill>
              </a:rPr>
              <a:t>Demo:</a:t>
            </a:r>
          </a:p>
        </p:txBody>
      </p:sp>
      <p:sp>
        <p:nvSpPr>
          <p:cNvPr id="23" name="TextBox 22">
            <a:extLst>
              <a:ext uri="{FF2B5EF4-FFF2-40B4-BE49-F238E27FC236}">
                <a16:creationId xmlns:a16="http://schemas.microsoft.com/office/drawing/2014/main" id="{936AB3C4-1B9A-5B4F-94F1-31BFB2A66B84}"/>
              </a:ext>
            </a:extLst>
          </p:cNvPr>
          <p:cNvSpPr txBox="1"/>
          <p:nvPr/>
        </p:nvSpPr>
        <p:spPr>
          <a:xfrm>
            <a:off x="6041120" y="3371345"/>
            <a:ext cx="1075294" cy="646331"/>
          </a:xfrm>
          <a:prstGeom prst="rect">
            <a:avLst/>
          </a:prstGeom>
          <a:noFill/>
        </p:spPr>
        <p:txBody>
          <a:bodyPr wrap="none" rtlCol="0">
            <a:spAutoFit/>
          </a:bodyPr>
          <a:lstStyle/>
          <a:p>
            <a:r>
              <a:rPr lang="en-US" dirty="0">
                <a:solidFill>
                  <a:schemeClr val="bg1"/>
                </a:solidFill>
              </a:rPr>
              <a:t>Learned</a:t>
            </a:r>
          </a:p>
          <a:p>
            <a:r>
              <a:rPr lang="en-US" dirty="0">
                <a:solidFill>
                  <a:schemeClr val="bg1"/>
                </a:solidFill>
              </a:rPr>
              <a:t>Behavior:</a:t>
            </a:r>
          </a:p>
        </p:txBody>
      </p:sp>
    </p:spTree>
    <p:extLst>
      <p:ext uri="{BB962C8B-B14F-4D97-AF65-F5344CB8AC3E}">
        <p14:creationId xmlns:p14="http://schemas.microsoft.com/office/powerpoint/2010/main" val="756040634"/>
      </p:ext>
    </p:extLst>
  </p:cSld>
  <p:clrMapOvr>
    <a:masterClrMapping/>
  </p:clrMapOvr>
  <mc:AlternateContent xmlns:mc="http://schemas.openxmlformats.org/markup-compatibility/2006">
    <mc:Choice xmlns:p14="http://schemas.microsoft.com/office/powerpoint/2010/main" Requires="p14">
      <p:transition spd="slow" p14:dur="2000" advTm="8803"/>
    </mc:Choice>
    <mc:Fallback>
      <p:transition spd="slow" advTm="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nodeType="after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9"/>
                </p:tgtEl>
              </p:cMediaNode>
            </p:audio>
          </p:childTnLst>
        </p:cTn>
      </p:par>
    </p:tnLst>
    <p:bldLst>
      <p:bldP spid="3" grpId="0" build="p"/>
      <p:bldP spid="7" grpId="0"/>
      <p:bldP spid="7" grpId="1"/>
      <p:bldP spid="8" grpId="0"/>
      <p:bldP spid="8" grpId="1"/>
      <p:bldP spid="5" grpId="0"/>
      <p:bldP spid="5" grpId="1"/>
      <p:bldP spid="12" grpId="0"/>
      <p:bldP spid="12" grpId="1"/>
      <p:bldP spid="14" grpId="0"/>
      <p:bldP spid="14" grpId="1"/>
      <p:bldP spid="10" grpId="0"/>
      <p:bldP spid="10" grpId="1"/>
      <p:bldP spid="17" grpId="0"/>
      <p:bldP spid="18"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B71E5-B975-584E-A092-AEDDDA69765D}"/>
              </a:ext>
            </a:extLst>
          </p:cNvPr>
          <p:cNvSpPr>
            <a:spLocks noGrp="1"/>
          </p:cNvSpPr>
          <p:nvPr>
            <p:ph type="title"/>
          </p:nvPr>
        </p:nvSpPr>
        <p:spPr/>
        <p:txBody>
          <a:bodyPr/>
          <a:lstStyle/>
          <a:p>
            <a:pPr algn="ctr"/>
            <a:r>
              <a:rPr lang="en-US" dirty="0">
                <a:solidFill>
                  <a:schemeClr val="bg1"/>
                </a:solidFill>
                <a:latin typeface="Arial Rounded MT Bold" panose="020F0704030504030204" pitchFamily="34" charset="77"/>
              </a:rPr>
              <a:t>Experiments: UR5 Arm Robot</a:t>
            </a:r>
          </a:p>
        </p:txBody>
      </p:sp>
      <p:sp>
        <p:nvSpPr>
          <p:cNvPr id="3" name="Content Placeholder 2">
            <a:extLst>
              <a:ext uri="{FF2B5EF4-FFF2-40B4-BE49-F238E27FC236}">
                <a16:creationId xmlns:a16="http://schemas.microsoft.com/office/drawing/2014/main" id="{86E8D226-AC1E-804C-A000-FD2197CF69A2}"/>
              </a:ext>
            </a:extLst>
          </p:cNvPr>
          <p:cNvSpPr>
            <a:spLocks noGrp="1"/>
          </p:cNvSpPr>
          <p:nvPr>
            <p:ph idx="1"/>
          </p:nvPr>
        </p:nvSpPr>
        <p:spPr>
          <a:xfrm>
            <a:off x="838200" y="1825625"/>
            <a:ext cx="10515600" cy="601232"/>
          </a:xfrm>
        </p:spPr>
        <p:txBody>
          <a:bodyPr>
            <a:normAutofit fontScale="85000" lnSpcReduction="10000"/>
          </a:bodyPr>
          <a:lstStyle/>
          <a:p>
            <a:r>
              <a:rPr lang="en-US" dirty="0">
                <a:solidFill>
                  <a:schemeClr val="bg1"/>
                </a:solidFill>
                <a:latin typeface="Angsana New" panose="02020603050405020304" pitchFamily="18" charset="-34"/>
                <a:cs typeface="Angsana New" panose="02020603050405020304" pitchFamily="18" charset="-34"/>
              </a:rPr>
              <a:t>Our experiments on UR5 robots show learned behavior outperforms robot’s default PID performance.</a:t>
            </a:r>
          </a:p>
        </p:txBody>
      </p:sp>
      <p:sp>
        <p:nvSpPr>
          <p:cNvPr id="7" name="Content Placeholder 2">
            <a:extLst>
              <a:ext uri="{FF2B5EF4-FFF2-40B4-BE49-F238E27FC236}">
                <a16:creationId xmlns:a16="http://schemas.microsoft.com/office/drawing/2014/main" id="{11232726-8C55-AB42-9FCB-0D825ED56FCC}"/>
              </a:ext>
            </a:extLst>
          </p:cNvPr>
          <p:cNvSpPr txBox="1">
            <a:spLocks/>
          </p:cNvSpPr>
          <p:nvPr/>
        </p:nvSpPr>
        <p:spPr>
          <a:xfrm>
            <a:off x="838200" y="2311658"/>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latin typeface="Angsana New" panose="02020603050405020304" pitchFamily="18" charset="-34"/>
                <a:cs typeface="Angsana New" panose="02020603050405020304" pitchFamily="18" charset="-34"/>
              </a:rPr>
              <a:t>Pushing Task (10x):</a:t>
            </a:r>
          </a:p>
        </p:txBody>
      </p:sp>
      <p:grpSp>
        <p:nvGrpSpPr>
          <p:cNvPr id="37" name="Group 36">
            <a:extLst>
              <a:ext uri="{FF2B5EF4-FFF2-40B4-BE49-F238E27FC236}">
                <a16:creationId xmlns:a16="http://schemas.microsoft.com/office/drawing/2014/main" id="{4C3FCC8D-9CA8-2741-B57E-40531192916B}"/>
              </a:ext>
            </a:extLst>
          </p:cNvPr>
          <p:cNvGrpSpPr/>
          <p:nvPr/>
        </p:nvGrpSpPr>
        <p:grpSpPr>
          <a:xfrm>
            <a:off x="8635852" y="2944093"/>
            <a:ext cx="1828707" cy="3624559"/>
            <a:chOff x="8635852" y="2944093"/>
            <a:chExt cx="1828707" cy="3624559"/>
          </a:xfrm>
        </p:grpSpPr>
        <p:sp>
          <p:nvSpPr>
            <p:cNvPr id="16" name="TextBox 15">
              <a:extLst>
                <a:ext uri="{FF2B5EF4-FFF2-40B4-BE49-F238E27FC236}">
                  <a16:creationId xmlns:a16="http://schemas.microsoft.com/office/drawing/2014/main" id="{7D358578-0316-8541-9671-860A8BBFBA04}"/>
                </a:ext>
              </a:extLst>
            </p:cNvPr>
            <p:cNvSpPr txBox="1"/>
            <p:nvPr/>
          </p:nvSpPr>
          <p:spPr>
            <a:xfrm>
              <a:off x="8635852" y="6199320"/>
              <a:ext cx="1828707" cy="369332"/>
            </a:xfrm>
            <a:prstGeom prst="rect">
              <a:avLst/>
            </a:prstGeom>
            <a:noFill/>
          </p:spPr>
          <p:txBody>
            <a:bodyPr wrap="none" rtlCol="0">
              <a:spAutoFit/>
            </a:bodyPr>
            <a:lstStyle/>
            <a:p>
              <a:pPr algn="ctr"/>
              <a:r>
                <a:rPr lang="en-US" dirty="0">
                  <a:solidFill>
                    <a:schemeClr val="bg1"/>
                  </a:solidFill>
                </a:rPr>
                <a:t>Learned Behavior</a:t>
              </a:r>
            </a:p>
          </p:txBody>
        </p:sp>
        <p:pic>
          <p:nvPicPr>
            <p:cNvPr id="30" name="Picture 29">
              <a:extLst>
                <a:ext uri="{FF2B5EF4-FFF2-40B4-BE49-F238E27FC236}">
                  <a16:creationId xmlns:a16="http://schemas.microsoft.com/office/drawing/2014/main" id="{9AE645AC-8E8F-E04B-B189-57984543C9A0}"/>
                </a:ext>
              </a:extLst>
            </p:cNvPr>
            <p:cNvPicPr>
              <a:picLocks noChangeAspect="1"/>
            </p:cNvPicPr>
            <p:nvPr/>
          </p:nvPicPr>
          <p:blipFill>
            <a:blip r:embed="rId4"/>
            <a:stretch>
              <a:fillRect/>
            </a:stretch>
          </p:blipFill>
          <p:spPr>
            <a:xfrm>
              <a:off x="8651070" y="2944093"/>
              <a:ext cx="1798269" cy="3201666"/>
            </a:xfrm>
            <a:prstGeom prst="rect">
              <a:avLst/>
            </a:prstGeom>
          </p:spPr>
        </p:pic>
      </p:grpSp>
      <p:grpSp>
        <p:nvGrpSpPr>
          <p:cNvPr id="36" name="Group 35">
            <a:extLst>
              <a:ext uri="{FF2B5EF4-FFF2-40B4-BE49-F238E27FC236}">
                <a16:creationId xmlns:a16="http://schemas.microsoft.com/office/drawing/2014/main" id="{5CE0CC63-AD88-1347-9401-33236A0712A8}"/>
              </a:ext>
            </a:extLst>
          </p:cNvPr>
          <p:cNvGrpSpPr/>
          <p:nvPr/>
        </p:nvGrpSpPr>
        <p:grpSpPr>
          <a:xfrm>
            <a:off x="5276461" y="2944093"/>
            <a:ext cx="1798269" cy="3624559"/>
            <a:chOff x="5276461" y="2944093"/>
            <a:chExt cx="1798269" cy="3624559"/>
          </a:xfrm>
        </p:grpSpPr>
        <p:sp>
          <p:nvSpPr>
            <p:cNvPr id="15" name="TextBox 14">
              <a:extLst>
                <a:ext uri="{FF2B5EF4-FFF2-40B4-BE49-F238E27FC236}">
                  <a16:creationId xmlns:a16="http://schemas.microsoft.com/office/drawing/2014/main" id="{23BE45CC-0CA1-194D-9184-BC408A99F640}"/>
                </a:ext>
              </a:extLst>
            </p:cNvPr>
            <p:cNvSpPr txBox="1"/>
            <p:nvPr/>
          </p:nvSpPr>
          <p:spPr>
            <a:xfrm>
              <a:off x="5333923" y="6199320"/>
              <a:ext cx="1683346" cy="369332"/>
            </a:xfrm>
            <a:prstGeom prst="rect">
              <a:avLst/>
            </a:prstGeom>
            <a:noFill/>
          </p:spPr>
          <p:txBody>
            <a:bodyPr wrap="none" rtlCol="0">
              <a:spAutoFit/>
            </a:bodyPr>
            <a:lstStyle/>
            <a:p>
              <a:pPr algn="ctr"/>
              <a:r>
                <a:rPr lang="en-US" dirty="0">
                  <a:solidFill>
                    <a:schemeClr val="bg1"/>
                  </a:solidFill>
                </a:rPr>
                <a:t>Default UR5 PID</a:t>
              </a:r>
            </a:p>
          </p:txBody>
        </p:sp>
        <p:pic>
          <p:nvPicPr>
            <p:cNvPr id="32" name="Picture 31">
              <a:extLst>
                <a:ext uri="{FF2B5EF4-FFF2-40B4-BE49-F238E27FC236}">
                  <a16:creationId xmlns:a16="http://schemas.microsoft.com/office/drawing/2014/main" id="{EB85E41D-68A4-AB46-954C-9B933E0730E4}"/>
                </a:ext>
              </a:extLst>
            </p:cNvPr>
            <p:cNvPicPr>
              <a:picLocks noChangeAspect="1"/>
            </p:cNvPicPr>
            <p:nvPr/>
          </p:nvPicPr>
          <p:blipFill>
            <a:blip r:embed="rId5"/>
            <a:stretch>
              <a:fillRect/>
            </a:stretch>
          </p:blipFill>
          <p:spPr>
            <a:xfrm>
              <a:off x="5276461" y="2944093"/>
              <a:ext cx="1798269" cy="3201666"/>
            </a:xfrm>
            <a:prstGeom prst="rect">
              <a:avLst/>
            </a:prstGeom>
          </p:spPr>
        </p:pic>
      </p:grpSp>
      <p:grpSp>
        <p:nvGrpSpPr>
          <p:cNvPr id="35" name="Group 34">
            <a:extLst>
              <a:ext uri="{FF2B5EF4-FFF2-40B4-BE49-F238E27FC236}">
                <a16:creationId xmlns:a16="http://schemas.microsoft.com/office/drawing/2014/main" id="{E001F098-9969-E645-846E-035DFFAA36F7}"/>
              </a:ext>
            </a:extLst>
          </p:cNvPr>
          <p:cNvGrpSpPr/>
          <p:nvPr/>
        </p:nvGrpSpPr>
        <p:grpSpPr>
          <a:xfrm>
            <a:off x="1822256" y="2944093"/>
            <a:ext cx="1798269" cy="3624559"/>
            <a:chOff x="1822256" y="2944093"/>
            <a:chExt cx="1798269" cy="3624559"/>
          </a:xfrm>
        </p:grpSpPr>
        <p:sp>
          <p:nvSpPr>
            <p:cNvPr id="14" name="TextBox 13">
              <a:extLst>
                <a:ext uri="{FF2B5EF4-FFF2-40B4-BE49-F238E27FC236}">
                  <a16:creationId xmlns:a16="http://schemas.microsoft.com/office/drawing/2014/main" id="{D19EAA38-ED5F-E44A-BA0F-00A580EC533F}"/>
                </a:ext>
              </a:extLst>
            </p:cNvPr>
            <p:cNvSpPr txBox="1"/>
            <p:nvPr/>
          </p:nvSpPr>
          <p:spPr>
            <a:xfrm>
              <a:off x="1925247" y="6199320"/>
              <a:ext cx="1592295" cy="369332"/>
            </a:xfrm>
            <a:prstGeom prst="rect">
              <a:avLst/>
            </a:prstGeom>
            <a:noFill/>
          </p:spPr>
          <p:txBody>
            <a:bodyPr wrap="none" rtlCol="0">
              <a:spAutoFit/>
            </a:bodyPr>
            <a:lstStyle/>
            <a:p>
              <a:pPr algn="ctr"/>
              <a:r>
                <a:rPr lang="en-US" dirty="0">
                  <a:solidFill>
                    <a:schemeClr val="bg1"/>
                  </a:solidFill>
                </a:rPr>
                <a:t>Demonstration</a:t>
              </a:r>
            </a:p>
          </p:txBody>
        </p:sp>
        <p:pic>
          <p:nvPicPr>
            <p:cNvPr id="34" name="Picture 33">
              <a:extLst>
                <a:ext uri="{FF2B5EF4-FFF2-40B4-BE49-F238E27FC236}">
                  <a16:creationId xmlns:a16="http://schemas.microsoft.com/office/drawing/2014/main" id="{8A517BE0-45CF-9B4E-A82A-3AB13D656DAB}"/>
                </a:ext>
              </a:extLst>
            </p:cNvPr>
            <p:cNvPicPr>
              <a:picLocks noChangeAspect="1"/>
            </p:cNvPicPr>
            <p:nvPr/>
          </p:nvPicPr>
          <p:blipFill>
            <a:blip r:embed="rId6"/>
            <a:stretch>
              <a:fillRect/>
            </a:stretch>
          </p:blipFill>
          <p:spPr>
            <a:xfrm>
              <a:off x="1822256" y="2944093"/>
              <a:ext cx="1798269" cy="3201666"/>
            </a:xfrm>
            <a:prstGeom prst="rect">
              <a:avLst/>
            </a:prstGeom>
          </p:spPr>
        </p:pic>
      </p:grpSp>
      <p:pic>
        <p:nvPicPr>
          <p:cNvPr id="9" name="Audio 8">
            <a:hlinkClick r:id="" action="ppaction://media"/>
            <a:extLst>
              <a:ext uri="{FF2B5EF4-FFF2-40B4-BE49-F238E27FC236}">
                <a16:creationId xmlns:a16="http://schemas.microsoft.com/office/drawing/2014/main" id="{BA535D66-98BC-AD43-ACA7-1DEE07C290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
        <p:nvSpPr>
          <p:cNvPr id="4" name="Slide Number Placeholder 3">
            <a:extLst>
              <a:ext uri="{FF2B5EF4-FFF2-40B4-BE49-F238E27FC236}">
                <a16:creationId xmlns:a16="http://schemas.microsoft.com/office/drawing/2014/main" id="{29905841-D875-C34F-93B3-FF6C5CDA57A7}"/>
              </a:ext>
            </a:extLst>
          </p:cNvPr>
          <p:cNvSpPr>
            <a:spLocks noGrp="1"/>
          </p:cNvSpPr>
          <p:nvPr>
            <p:ph type="sldNum" sz="quarter" idx="12"/>
          </p:nvPr>
        </p:nvSpPr>
        <p:spPr/>
        <p:txBody>
          <a:bodyPr/>
          <a:lstStyle/>
          <a:p>
            <a:fld id="{3A99E73A-F435-C848-8FCE-AD3AA93B8A17}" type="slidenum">
              <a:rPr lang="en-US" smtClean="0"/>
              <a:t>12</a:t>
            </a:fld>
            <a:endParaRPr lang="en-US"/>
          </a:p>
        </p:txBody>
      </p:sp>
    </p:spTree>
    <p:extLst>
      <p:ext uri="{BB962C8B-B14F-4D97-AF65-F5344CB8AC3E}">
        <p14:creationId xmlns:p14="http://schemas.microsoft.com/office/powerpoint/2010/main" val="2817567355"/>
      </p:ext>
    </p:extLst>
  </p:cSld>
  <p:clrMapOvr>
    <a:masterClrMapping/>
  </p:clrMapOvr>
  <mc:AlternateContent xmlns:mc="http://schemas.openxmlformats.org/markup-compatibility/2006">
    <mc:Choice xmlns:p14="http://schemas.microsoft.com/office/powerpoint/2010/main" Requires="p14">
      <p:transition spd="slow" p14:dur="2000" advTm="13522"/>
    </mc:Choice>
    <mc:Fallback>
      <p:transition spd="slow" advTm="1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3"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3B74D-E51F-CA48-8BD0-B0895F91829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54822FD-4366-3C46-9B37-AC13FC342C3D}"/>
              </a:ext>
            </a:extLst>
          </p:cNvPr>
          <p:cNvSpPr>
            <a:spLocks noGrp="1"/>
          </p:cNvSpPr>
          <p:nvPr>
            <p:ph idx="1"/>
          </p:nvPr>
        </p:nvSpPr>
        <p:spPr>
          <a:xfrm>
            <a:off x="838199" y="1825625"/>
            <a:ext cx="11150882" cy="4351338"/>
          </a:xfrm>
        </p:spPr>
        <p:txBody>
          <a:bodyPr>
            <a:normAutofit/>
          </a:bodyPr>
          <a:lstStyle/>
          <a:p>
            <a:r>
              <a:rPr lang="en-US" dirty="0"/>
              <a:t>Proposed an algorithm:</a:t>
            </a:r>
          </a:p>
          <a:p>
            <a:pPr lvl="1"/>
            <a:r>
              <a:rPr lang="en-US" dirty="0"/>
              <a:t>Augmenting </a:t>
            </a:r>
            <a:r>
              <a:rPr lang="en-US" dirty="0" err="1"/>
              <a:t>IfO</a:t>
            </a:r>
            <a:r>
              <a:rPr lang="en-US" dirty="0"/>
              <a:t> and RL</a:t>
            </a:r>
          </a:p>
          <a:p>
            <a:pPr lvl="1"/>
            <a:r>
              <a:rPr lang="en-US" dirty="0"/>
              <a:t>Requires only one state-only demonstration</a:t>
            </a:r>
          </a:p>
          <a:p>
            <a:pPr lvl="1"/>
            <a:r>
              <a:rPr lang="en-US" dirty="0"/>
              <a:t>Can potentially outperform sub-optimal demonstrator</a:t>
            </a:r>
          </a:p>
          <a:p>
            <a:r>
              <a:rPr lang="en-US" dirty="0"/>
              <a:t>Authors:</a:t>
            </a:r>
          </a:p>
          <a:p>
            <a:pPr marL="457200" lvl="1" indent="0">
              <a:buNone/>
            </a:pPr>
            <a:r>
              <a:rPr lang="en-US" dirty="0"/>
              <a:t>Brahma </a:t>
            </a:r>
            <a:r>
              <a:rPr lang="en-US" dirty="0" err="1"/>
              <a:t>Pavse</a:t>
            </a:r>
            <a:r>
              <a:rPr lang="en-US" dirty="0"/>
              <a:t>   Josiah Hanna    Garrett Warnell   Peter Stone                  Faraz Torabi (</a:t>
            </a:r>
            <a:r>
              <a:rPr lang="en-US" dirty="0" err="1"/>
              <a:t>faraztrb@cs.utexas.edu</a:t>
            </a:r>
            <a:r>
              <a:rPr lang="en-US" dirty="0"/>
              <a:t>)</a:t>
            </a:r>
          </a:p>
        </p:txBody>
      </p:sp>
      <p:sp>
        <p:nvSpPr>
          <p:cNvPr id="4" name="Slide Number Placeholder 3">
            <a:extLst>
              <a:ext uri="{FF2B5EF4-FFF2-40B4-BE49-F238E27FC236}">
                <a16:creationId xmlns:a16="http://schemas.microsoft.com/office/drawing/2014/main" id="{D86F276A-07E4-164A-ACA6-E8EA158F0C34}"/>
              </a:ext>
            </a:extLst>
          </p:cNvPr>
          <p:cNvSpPr>
            <a:spLocks noGrp="1"/>
          </p:cNvSpPr>
          <p:nvPr>
            <p:ph type="sldNum" sz="quarter" idx="12"/>
          </p:nvPr>
        </p:nvSpPr>
        <p:spPr/>
        <p:txBody>
          <a:bodyPr/>
          <a:lstStyle/>
          <a:p>
            <a:fld id="{3A99E73A-F435-C848-8FCE-AD3AA93B8A17}" type="slidenum">
              <a:rPr lang="en-US" smtClean="0"/>
              <a:t>13</a:t>
            </a:fld>
            <a:endParaRPr lang="en-US" dirty="0"/>
          </a:p>
        </p:txBody>
      </p:sp>
      <p:pic>
        <p:nvPicPr>
          <p:cNvPr id="8" name="Picture 7" descr="A person wearing a suit and tie smiling at the camera&#10;&#10;Description automatically generated">
            <a:extLst>
              <a:ext uri="{FF2B5EF4-FFF2-40B4-BE49-F238E27FC236}">
                <a16:creationId xmlns:a16="http://schemas.microsoft.com/office/drawing/2014/main" id="{FFFA25A1-CB73-BE47-B12A-6638A10CE42B}"/>
              </a:ext>
            </a:extLst>
          </p:cNvPr>
          <p:cNvPicPr>
            <a:picLocks noChangeAspect="1"/>
          </p:cNvPicPr>
          <p:nvPr/>
        </p:nvPicPr>
        <p:blipFill>
          <a:blip r:embed="rId2"/>
          <a:stretch>
            <a:fillRect/>
          </a:stretch>
        </p:blipFill>
        <p:spPr>
          <a:xfrm>
            <a:off x="1438453" y="4744937"/>
            <a:ext cx="1231168" cy="1469251"/>
          </a:xfrm>
          <a:prstGeom prst="rect">
            <a:avLst/>
          </a:prstGeom>
        </p:spPr>
      </p:pic>
      <p:pic>
        <p:nvPicPr>
          <p:cNvPr id="10" name="Picture 9" descr="A person wearing a suit and tie smiling at the camera&#10;&#10;Description automatically generated">
            <a:extLst>
              <a:ext uri="{FF2B5EF4-FFF2-40B4-BE49-F238E27FC236}">
                <a16:creationId xmlns:a16="http://schemas.microsoft.com/office/drawing/2014/main" id="{1AA24962-758B-5F4C-9229-77D2BCE64CDD}"/>
              </a:ext>
            </a:extLst>
          </p:cNvPr>
          <p:cNvPicPr>
            <a:picLocks noChangeAspect="1"/>
          </p:cNvPicPr>
          <p:nvPr/>
        </p:nvPicPr>
        <p:blipFill>
          <a:blip r:embed="rId3"/>
          <a:stretch>
            <a:fillRect/>
          </a:stretch>
        </p:blipFill>
        <p:spPr>
          <a:xfrm>
            <a:off x="2965817" y="4748771"/>
            <a:ext cx="1231168" cy="1465417"/>
          </a:xfrm>
          <a:prstGeom prst="rect">
            <a:avLst/>
          </a:prstGeom>
        </p:spPr>
      </p:pic>
      <p:pic>
        <p:nvPicPr>
          <p:cNvPr id="12" name="Picture 11" descr="A person wearing glasses and smiling at the camera&#10;&#10;Description automatically generated">
            <a:extLst>
              <a:ext uri="{FF2B5EF4-FFF2-40B4-BE49-F238E27FC236}">
                <a16:creationId xmlns:a16="http://schemas.microsoft.com/office/drawing/2014/main" id="{1347E90B-61EE-8B4F-8CBB-D4BE30E232BE}"/>
              </a:ext>
            </a:extLst>
          </p:cNvPr>
          <p:cNvPicPr>
            <a:picLocks noChangeAspect="1"/>
          </p:cNvPicPr>
          <p:nvPr/>
        </p:nvPicPr>
        <p:blipFill>
          <a:blip r:embed="rId4"/>
          <a:stretch>
            <a:fillRect/>
          </a:stretch>
        </p:blipFill>
        <p:spPr>
          <a:xfrm>
            <a:off x="4427653" y="4744936"/>
            <a:ext cx="1472827" cy="1469252"/>
          </a:xfrm>
          <a:prstGeom prst="rect">
            <a:avLst/>
          </a:prstGeom>
        </p:spPr>
      </p:pic>
      <p:pic>
        <p:nvPicPr>
          <p:cNvPr id="16" name="Picture 15" descr="A person wearing a suit and tie smiling and looking at the camera&#10;&#10;Description automatically generated">
            <a:extLst>
              <a:ext uri="{FF2B5EF4-FFF2-40B4-BE49-F238E27FC236}">
                <a16:creationId xmlns:a16="http://schemas.microsoft.com/office/drawing/2014/main" id="{0C942293-95F7-274F-95D4-3CE600846514}"/>
              </a:ext>
            </a:extLst>
          </p:cNvPr>
          <p:cNvPicPr>
            <a:picLocks noChangeAspect="1"/>
          </p:cNvPicPr>
          <p:nvPr/>
        </p:nvPicPr>
        <p:blipFill>
          <a:blip r:embed="rId5"/>
          <a:stretch>
            <a:fillRect/>
          </a:stretch>
        </p:blipFill>
        <p:spPr>
          <a:xfrm>
            <a:off x="6131148" y="4744936"/>
            <a:ext cx="991073" cy="1489935"/>
          </a:xfrm>
          <a:prstGeom prst="rect">
            <a:avLst/>
          </a:prstGeom>
        </p:spPr>
      </p:pic>
      <p:pic>
        <p:nvPicPr>
          <p:cNvPr id="18" name="Picture 17" descr="A close up of a map&#10;&#10;Description automatically generated">
            <a:extLst>
              <a:ext uri="{FF2B5EF4-FFF2-40B4-BE49-F238E27FC236}">
                <a16:creationId xmlns:a16="http://schemas.microsoft.com/office/drawing/2014/main" id="{DCA888C2-447B-374F-8D84-6CEA7AA5346D}"/>
              </a:ext>
            </a:extLst>
          </p:cNvPr>
          <p:cNvPicPr>
            <a:picLocks noChangeAspect="1"/>
          </p:cNvPicPr>
          <p:nvPr/>
        </p:nvPicPr>
        <p:blipFill>
          <a:blip r:embed="rId6"/>
          <a:stretch>
            <a:fillRect/>
          </a:stretch>
        </p:blipFill>
        <p:spPr>
          <a:xfrm>
            <a:off x="6976897" y="1767717"/>
            <a:ext cx="5012184" cy="2204033"/>
          </a:xfrm>
          <a:prstGeom prst="rect">
            <a:avLst/>
          </a:prstGeom>
        </p:spPr>
      </p:pic>
      <p:pic>
        <p:nvPicPr>
          <p:cNvPr id="20" name="Picture 19" descr="A person smiling for the camera&#10;&#10;Description automatically generated">
            <a:extLst>
              <a:ext uri="{FF2B5EF4-FFF2-40B4-BE49-F238E27FC236}">
                <a16:creationId xmlns:a16="http://schemas.microsoft.com/office/drawing/2014/main" id="{1D277523-FB08-C841-A428-9547CE5AF050}"/>
              </a:ext>
            </a:extLst>
          </p:cNvPr>
          <p:cNvPicPr>
            <a:picLocks noChangeAspect="1"/>
          </p:cNvPicPr>
          <p:nvPr/>
        </p:nvPicPr>
        <p:blipFill>
          <a:blip r:embed="rId7"/>
          <a:stretch>
            <a:fillRect/>
          </a:stretch>
        </p:blipFill>
        <p:spPr>
          <a:xfrm>
            <a:off x="8610600" y="4744936"/>
            <a:ext cx="1462120" cy="1469252"/>
          </a:xfrm>
          <a:prstGeom prst="rect">
            <a:avLst/>
          </a:prstGeom>
        </p:spPr>
      </p:pic>
    </p:spTree>
    <p:extLst>
      <p:ext uri="{BB962C8B-B14F-4D97-AF65-F5344CB8AC3E}">
        <p14:creationId xmlns:p14="http://schemas.microsoft.com/office/powerpoint/2010/main" val="34600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087D-3958-F14C-ABB7-F141A37CDAEE}"/>
              </a:ext>
            </a:extLst>
          </p:cNvPr>
          <p:cNvSpPr>
            <a:spLocks noGrp="1"/>
          </p:cNvSpPr>
          <p:nvPr>
            <p:ph type="title"/>
          </p:nvPr>
        </p:nvSpPr>
        <p:spPr>
          <a:xfrm>
            <a:off x="838200" y="365126"/>
            <a:ext cx="10515600" cy="1325563"/>
          </a:xfrm>
        </p:spPr>
        <p:txBody>
          <a:bodyPr/>
          <a:lstStyle/>
          <a:p>
            <a:pPr algn="ctr"/>
            <a:r>
              <a:rPr lang="en-US" dirty="0">
                <a:solidFill>
                  <a:schemeClr val="bg1"/>
                </a:solidFill>
                <a:latin typeface="Arial Rounded MT Bold" panose="020F0704030504030204" pitchFamily="34" charset="77"/>
              </a:rPr>
              <a:t>Motivation</a:t>
            </a:r>
          </a:p>
        </p:txBody>
      </p:sp>
      <p:sp>
        <p:nvSpPr>
          <p:cNvPr id="3" name="Content Placeholder 2">
            <a:extLst>
              <a:ext uri="{FF2B5EF4-FFF2-40B4-BE49-F238E27FC236}">
                <a16:creationId xmlns:a16="http://schemas.microsoft.com/office/drawing/2014/main" id="{7FE7F904-FE39-994F-8F56-B245DB3B4385}"/>
              </a:ext>
            </a:extLst>
          </p:cNvPr>
          <p:cNvSpPr>
            <a:spLocks noGrp="1"/>
          </p:cNvSpPr>
          <p:nvPr>
            <p:ph idx="1"/>
          </p:nvPr>
        </p:nvSpPr>
        <p:spPr>
          <a:xfrm>
            <a:off x="838200" y="1690688"/>
            <a:ext cx="10515600" cy="4802186"/>
          </a:xfrm>
        </p:spPr>
        <p:txBody>
          <a:bodyPr>
            <a:normAutofit/>
          </a:bodyPr>
          <a:lstStyle/>
          <a:p>
            <a:pPr>
              <a:spcAft>
                <a:spcPts val="600"/>
              </a:spcAft>
            </a:pPr>
            <a:r>
              <a:rPr lang="en-US" sz="3200" dirty="0">
                <a:solidFill>
                  <a:schemeClr val="bg1"/>
                </a:solidFill>
                <a:latin typeface="Angsana New" panose="02020603050405020304" pitchFamily="18" charset="-34"/>
                <a:cs typeface="Angsana New" panose="02020603050405020304" pitchFamily="18" charset="-34"/>
              </a:rPr>
              <a:t>Allow an artificial intelligent agent to learn tasks when:</a:t>
            </a:r>
          </a:p>
          <a:p>
            <a:pPr lvl="1">
              <a:spcAft>
                <a:spcPts val="600"/>
              </a:spcAft>
            </a:pPr>
            <a:r>
              <a:rPr lang="en-US" dirty="0">
                <a:cs typeface="Angsana New" panose="02020603050405020304" pitchFamily="18" charset="-34"/>
              </a:rPr>
              <a:t>A demonstration is available</a:t>
            </a:r>
          </a:p>
          <a:p>
            <a:pPr lvl="1">
              <a:spcAft>
                <a:spcPts val="600"/>
              </a:spcAft>
            </a:pPr>
            <a:r>
              <a:rPr lang="en-US" dirty="0">
                <a:solidFill>
                  <a:schemeClr val="bg1"/>
                </a:solidFill>
                <a:latin typeface="Angsana New" panose="02020603050405020304" pitchFamily="18" charset="-34"/>
                <a:cs typeface="Angsana New" panose="02020603050405020304" pitchFamily="18" charset="-34"/>
              </a:rPr>
              <a:t>A reward function is available</a:t>
            </a:r>
          </a:p>
          <a:p>
            <a:pPr lvl="1">
              <a:spcAft>
                <a:spcPts val="600"/>
              </a:spcAft>
            </a:pPr>
            <a:r>
              <a:rPr lang="en-US" dirty="0">
                <a:cs typeface="Angsana New" panose="02020603050405020304" pitchFamily="18" charset="-34"/>
              </a:rPr>
              <a:t>The demonstrator is sub-optimal</a:t>
            </a:r>
          </a:p>
          <a:p>
            <a:pPr lvl="1">
              <a:spcAft>
                <a:spcPts val="600"/>
              </a:spcAft>
            </a:pPr>
            <a:r>
              <a:rPr lang="en-US" sz="2800" dirty="0">
                <a:solidFill>
                  <a:schemeClr val="bg1"/>
                </a:solidFill>
                <a:latin typeface="Angsana New" panose="02020603050405020304" pitchFamily="18" charset="-34"/>
                <a:cs typeface="Angsana New" panose="02020603050405020304" pitchFamily="18" charset="-34"/>
              </a:rPr>
              <a:t>Demonstrator actions are not available</a:t>
            </a:r>
          </a:p>
          <a:p>
            <a:pPr lvl="1">
              <a:spcAft>
                <a:spcPts val="600"/>
              </a:spcAft>
            </a:pPr>
            <a:r>
              <a:rPr lang="en-US" sz="2800" dirty="0">
                <a:solidFill>
                  <a:schemeClr val="bg1"/>
                </a:solidFill>
                <a:latin typeface="Angsana New" panose="02020603050405020304" pitchFamily="18" charset="-34"/>
                <a:cs typeface="Angsana New" panose="02020603050405020304" pitchFamily="18" charset="-34"/>
              </a:rPr>
              <a:t>Not many demonstration trajectories are available</a:t>
            </a:r>
          </a:p>
          <a:p>
            <a:pPr lvl="1">
              <a:spcAft>
                <a:spcPts val="600"/>
              </a:spcAft>
            </a:pPr>
            <a:r>
              <a:rPr lang="en-US" sz="2800" dirty="0">
                <a:solidFill>
                  <a:schemeClr val="bg1"/>
                </a:solidFill>
                <a:latin typeface="Angsana New" panose="02020603050405020304" pitchFamily="18" charset="-34"/>
                <a:cs typeface="Angsana New" panose="02020603050405020304" pitchFamily="18" charset="-34"/>
              </a:rPr>
              <a:t>Only raw state information is available</a:t>
            </a:r>
          </a:p>
          <a:p>
            <a:pPr lvl="1">
              <a:spcAft>
                <a:spcPts val="600"/>
              </a:spcAft>
            </a:pPr>
            <a:endParaRPr lang="en-US" sz="2800" dirty="0">
              <a:solidFill>
                <a:schemeClr val="bg1"/>
              </a:solidFill>
              <a:latin typeface="Angsana New" panose="02020603050405020304" pitchFamily="18" charset="-34"/>
              <a:cs typeface="Angsana New" panose="02020603050405020304" pitchFamily="18" charset="-34"/>
            </a:endParaRPr>
          </a:p>
          <a:p>
            <a:pPr>
              <a:spcAft>
                <a:spcPts val="600"/>
              </a:spcAft>
            </a:pPr>
            <a:endParaRPr lang="en-US" sz="3200" dirty="0">
              <a:solidFill>
                <a:schemeClr val="bg1"/>
              </a:solidFill>
              <a:latin typeface="Angsana New" panose="02020603050405020304" pitchFamily="18" charset="-34"/>
              <a:cs typeface="Angsana New" panose="02020603050405020304" pitchFamily="18" charset="-34"/>
            </a:endParaRPr>
          </a:p>
        </p:txBody>
      </p:sp>
      <p:pic>
        <p:nvPicPr>
          <p:cNvPr id="6" name="Audio 5">
            <a:hlinkClick r:id="" action="ppaction://media"/>
            <a:extLst>
              <a:ext uri="{FF2B5EF4-FFF2-40B4-BE49-F238E27FC236}">
                <a16:creationId xmlns:a16="http://schemas.microsoft.com/office/drawing/2014/main" id="{3D84F78D-BA06-8340-A06C-EAF84F0E62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4" name="Slide Number Placeholder 3">
            <a:extLst>
              <a:ext uri="{FF2B5EF4-FFF2-40B4-BE49-F238E27FC236}">
                <a16:creationId xmlns:a16="http://schemas.microsoft.com/office/drawing/2014/main" id="{99409051-C4BB-2143-87A5-DC6FC126ABE6}"/>
              </a:ext>
            </a:extLst>
          </p:cNvPr>
          <p:cNvSpPr>
            <a:spLocks noGrp="1"/>
          </p:cNvSpPr>
          <p:nvPr>
            <p:ph type="sldNum" sz="quarter" idx="12"/>
          </p:nvPr>
        </p:nvSpPr>
        <p:spPr/>
        <p:txBody>
          <a:bodyPr/>
          <a:lstStyle/>
          <a:p>
            <a:fld id="{3A99E73A-F435-C848-8FCE-AD3AA93B8A17}" type="slidenum">
              <a:rPr lang="en-US" smtClean="0"/>
              <a:t>2</a:t>
            </a:fld>
            <a:endParaRPr lang="en-US"/>
          </a:p>
        </p:txBody>
      </p:sp>
    </p:spTree>
    <p:extLst>
      <p:ext uri="{BB962C8B-B14F-4D97-AF65-F5344CB8AC3E}">
        <p14:creationId xmlns:p14="http://schemas.microsoft.com/office/powerpoint/2010/main" val="1167323782"/>
      </p:ext>
    </p:extLst>
  </p:cSld>
  <p:clrMapOvr>
    <a:masterClrMapping/>
  </p:clrMapOvr>
  <mc:AlternateContent xmlns:mc="http://schemas.openxmlformats.org/markup-compatibility/2006">
    <mc:Choice xmlns:p14="http://schemas.microsoft.com/office/powerpoint/2010/main" Requires="p14">
      <p:transition spd="slow" p14:dur="2000" advTm="10144"/>
    </mc:Choice>
    <mc:Fallback>
      <p:transition spd="slow" advTm="10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599A8-E3A9-C843-857D-67E8EFD517B8}"/>
              </a:ext>
            </a:extLst>
          </p:cNvPr>
          <p:cNvSpPr>
            <a:spLocks noGrp="1"/>
          </p:cNvSpPr>
          <p:nvPr>
            <p:ph type="title"/>
          </p:nvPr>
        </p:nvSpPr>
        <p:spPr/>
        <p:txBody>
          <a:bodyPr/>
          <a:lstStyle/>
          <a:p>
            <a:r>
              <a:rPr lang="en-US" dirty="0"/>
              <a:t>Reinforcement Learning</a:t>
            </a:r>
          </a:p>
        </p:txBody>
      </p:sp>
      <p:sp>
        <p:nvSpPr>
          <p:cNvPr id="4" name="Slide Number Placeholder 3">
            <a:extLst>
              <a:ext uri="{FF2B5EF4-FFF2-40B4-BE49-F238E27FC236}">
                <a16:creationId xmlns:a16="http://schemas.microsoft.com/office/drawing/2014/main" id="{7DD42051-E697-DD48-BA00-F16FBA99CF5E}"/>
              </a:ext>
            </a:extLst>
          </p:cNvPr>
          <p:cNvSpPr>
            <a:spLocks noGrp="1"/>
          </p:cNvSpPr>
          <p:nvPr>
            <p:ph type="sldNum" sz="quarter" idx="12"/>
          </p:nvPr>
        </p:nvSpPr>
        <p:spPr/>
        <p:txBody>
          <a:bodyPr/>
          <a:lstStyle/>
          <a:p>
            <a:fld id="{3A99E73A-F435-C848-8FCE-AD3AA93B8A17}" type="slidenum">
              <a:rPr lang="en-US" smtClean="0"/>
              <a:t>3</a:t>
            </a:fld>
            <a:endParaRPr lang="en-US"/>
          </a:p>
        </p:txBody>
      </p:sp>
      <p:sp>
        <p:nvSpPr>
          <p:cNvPr id="7" name="Content Placeholder 2">
            <a:extLst>
              <a:ext uri="{FF2B5EF4-FFF2-40B4-BE49-F238E27FC236}">
                <a16:creationId xmlns:a16="http://schemas.microsoft.com/office/drawing/2014/main" id="{E434E57C-1104-884C-90EC-8BCE24713EE5}"/>
              </a:ext>
            </a:extLst>
          </p:cNvPr>
          <p:cNvSpPr>
            <a:spLocks noGrp="1"/>
          </p:cNvSpPr>
          <p:nvPr>
            <p:ph idx="1"/>
          </p:nvPr>
        </p:nvSpPr>
        <p:spPr>
          <a:xfrm>
            <a:off x="838200" y="1825625"/>
            <a:ext cx="10515600" cy="4351338"/>
          </a:xfrm>
        </p:spPr>
        <p:txBody>
          <a:bodyPr/>
          <a:lstStyle/>
          <a:p>
            <a:r>
              <a:rPr lang="en-US" b="1" dirty="0"/>
              <a:t>Goal:</a:t>
            </a:r>
          </a:p>
          <a:p>
            <a:pPr lvl="1"/>
            <a:r>
              <a:rPr lang="en-US" dirty="0"/>
              <a:t>Learn how to make decisions by maximizing the cumulative reward feedback.</a:t>
            </a:r>
          </a:p>
          <a:p>
            <a:pPr lvl="1"/>
            <a:endParaRPr lang="en-US" b="1" dirty="0"/>
          </a:p>
          <a:p>
            <a:pPr lvl="1" algn="r"/>
            <a:endParaRPr lang="en-US" dirty="0"/>
          </a:p>
        </p:txBody>
      </p:sp>
      <p:pic>
        <p:nvPicPr>
          <p:cNvPr id="5" name="Google Shape;180;p28" descr="Google Shape;180;p28">
            <a:extLst>
              <a:ext uri="{FF2B5EF4-FFF2-40B4-BE49-F238E27FC236}">
                <a16:creationId xmlns:a16="http://schemas.microsoft.com/office/drawing/2014/main" id="{A4E62E0A-156A-DF49-95C8-EEC8F19958B8}"/>
              </a:ext>
            </a:extLst>
          </p:cNvPr>
          <p:cNvPicPr>
            <a:picLocks noChangeAspect="1"/>
          </p:cNvPicPr>
          <p:nvPr/>
        </p:nvPicPr>
        <p:blipFill>
          <a:blip r:embed="rId2"/>
          <a:stretch>
            <a:fillRect/>
          </a:stretch>
        </p:blipFill>
        <p:spPr>
          <a:xfrm>
            <a:off x="2550810" y="3055433"/>
            <a:ext cx="7090379" cy="2734835"/>
          </a:xfrm>
          <a:prstGeom prst="rect">
            <a:avLst/>
          </a:prstGeom>
          <a:ln w="12700">
            <a:miter lim="400000"/>
          </a:ln>
        </p:spPr>
      </p:pic>
    </p:spTree>
    <p:extLst>
      <p:ext uri="{BB962C8B-B14F-4D97-AF65-F5344CB8AC3E}">
        <p14:creationId xmlns:p14="http://schemas.microsoft.com/office/powerpoint/2010/main" val="40927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44B8-3706-3D43-944E-89D93D33A08A}"/>
              </a:ext>
            </a:extLst>
          </p:cNvPr>
          <p:cNvSpPr>
            <a:spLocks noGrp="1"/>
          </p:cNvSpPr>
          <p:nvPr>
            <p:ph type="title"/>
          </p:nvPr>
        </p:nvSpPr>
        <p:spPr/>
        <p:txBody>
          <a:bodyPr/>
          <a:lstStyle/>
          <a:p>
            <a:r>
              <a:rPr lang="en-US" dirty="0"/>
              <a:t>Imitation Learning</a:t>
            </a:r>
          </a:p>
        </p:txBody>
      </p:sp>
      <p:sp>
        <p:nvSpPr>
          <p:cNvPr id="3" name="Content Placeholder 2">
            <a:extLst>
              <a:ext uri="{FF2B5EF4-FFF2-40B4-BE49-F238E27FC236}">
                <a16:creationId xmlns:a16="http://schemas.microsoft.com/office/drawing/2014/main" id="{5C65B466-99D5-1E47-9419-04C6869893F0}"/>
              </a:ext>
            </a:extLst>
          </p:cNvPr>
          <p:cNvSpPr>
            <a:spLocks noGrp="1"/>
          </p:cNvSpPr>
          <p:nvPr>
            <p:ph idx="1"/>
          </p:nvPr>
        </p:nvSpPr>
        <p:spPr/>
        <p:txBody>
          <a:bodyPr/>
          <a:lstStyle/>
          <a:p>
            <a:r>
              <a:rPr lang="en-US" b="1" dirty="0"/>
              <a:t>Goal:</a:t>
            </a:r>
          </a:p>
          <a:p>
            <a:pPr lvl="1"/>
            <a:r>
              <a:rPr lang="en-US" dirty="0"/>
              <a:t>Learn how to make decisions by trying to imitate another agent.</a:t>
            </a:r>
          </a:p>
          <a:p>
            <a:r>
              <a:rPr lang="en-US" dirty="0"/>
              <a:t>Observations of other agent (demonstrations) consist of state-action pairs.</a:t>
            </a:r>
          </a:p>
          <a:p>
            <a:r>
              <a:rPr lang="en-US" b="1" dirty="0"/>
              <a:t>Limitation:</a:t>
            </a:r>
          </a:p>
          <a:p>
            <a:pPr lvl="1"/>
            <a:r>
              <a:rPr lang="en-US" dirty="0"/>
              <a:t>Precludes using a large amount of demonstration data where action sequences are not given.</a:t>
            </a:r>
          </a:p>
          <a:p>
            <a:pPr lvl="1"/>
            <a:endParaRPr lang="en-US" b="1" dirty="0"/>
          </a:p>
          <a:p>
            <a:pPr lvl="1" algn="r"/>
            <a:endParaRPr lang="en-US" dirty="0"/>
          </a:p>
        </p:txBody>
      </p:sp>
      <p:sp>
        <p:nvSpPr>
          <p:cNvPr id="4" name="Slide Number Placeholder 3">
            <a:extLst>
              <a:ext uri="{FF2B5EF4-FFF2-40B4-BE49-F238E27FC236}">
                <a16:creationId xmlns:a16="http://schemas.microsoft.com/office/drawing/2014/main" id="{8C583058-7C8B-EF43-B3D2-7729CAC435A6}"/>
              </a:ext>
            </a:extLst>
          </p:cNvPr>
          <p:cNvSpPr>
            <a:spLocks noGrp="1"/>
          </p:cNvSpPr>
          <p:nvPr>
            <p:ph type="sldNum" sz="quarter" idx="12"/>
          </p:nvPr>
        </p:nvSpPr>
        <p:spPr/>
        <p:txBody>
          <a:bodyPr/>
          <a:lstStyle/>
          <a:p>
            <a:fld id="{3A99E73A-F435-C848-8FCE-AD3AA93B8A17}" type="slidenum">
              <a:rPr lang="en-US" smtClean="0"/>
              <a:t>4</a:t>
            </a:fld>
            <a:endParaRPr lang="en-US"/>
          </a:p>
        </p:txBody>
      </p:sp>
      <p:pic>
        <p:nvPicPr>
          <p:cNvPr id="5" name="lfd.gif" descr="lfd.gif">
            <a:extLst>
              <a:ext uri="{FF2B5EF4-FFF2-40B4-BE49-F238E27FC236}">
                <a16:creationId xmlns:a16="http://schemas.microsoft.com/office/drawing/2014/main" id="{B3EA2A38-6E26-B245-A771-7AB57EDC5A7E}"/>
              </a:ext>
            </a:extLst>
          </p:cNvPr>
          <p:cNvPicPr>
            <a:picLocks/>
          </p:cNvPicPr>
          <p:nvPr/>
        </p:nvPicPr>
        <p:blipFill>
          <a:blip r:embed="rId2"/>
          <a:stretch>
            <a:fillRect/>
          </a:stretch>
        </p:blipFill>
        <p:spPr>
          <a:xfrm>
            <a:off x="3033438" y="1902899"/>
            <a:ext cx="6125123" cy="4026191"/>
          </a:xfrm>
          <a:prstGeom prst="rect">
            <a:avLst/>
          </a:prstGeom>
          <a:ln w="12700">
            <a:miter lim="400000"/>
          </a:ln>
        </p:spPr>
      </p:pic>
    </p:spTree>
    <p:extLst>
      <p:ext uri="{BB962C8B-B14F-4D97-AF65-F5344CB8AC3E}">
        <p14:creationId xmlns:p14="http://schemas.microsoft.com/office/powerpoint/2010/main" val="319178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3">
                                            <p:txEl>
                                              <p:pRg st="2" end="2"/>
                                            </p:txEl>
                                          </p:spTgt>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3">
                                            <p:txEl>
                                              <p:pRg st="3" end="3"/>
                                            </p:txEl>
                                          </p:spTgt>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087D-3958-F14C-ABB7-F141A37CDAEE}"/>
              </a:ext>
            </a:extLst>
          </p:cNvPr>
          <p:cNvSpPr>
            <a:spLocks noGrp="1"/>
          </p:cNvSpPr>
          <p:nvPr>
            <p:ph type="title"/>
          </p:nvPr>
        </p:nvSpPr>
        <p:spPr/>
        <p:txBody>
          <a:bodyPr/>
          <a:lstStyle/>
          <a:p>
            <a:pPr algn="ctr"/>
            <a:r>
              <a:rPr lang="en-US" dirty="0">
                <a:solidFill>
                  <a:schemeClr val="bg1"/>
                </a:solidFill>
                <a:latin typeface="Arial Rounded MT Bold" panose="020F0704030504030204" pitchFamily="34" charset="77"/>
              </a:rPr>
              <a:t>Imitation Learning from Observation</a:t>
            </a:r>
          </a:p>
        </p:txBody>
      </p:sp>
      <p:pic>
        <p:nvPicPr>
          <p:cNvPr id="6" name="Audio 5">
            <a:hlinkClick r:id="" action="ppaction://media"/>
            <a:extLst>
              <a:ext uri="{FF2B5EF4-FFF2-40B4-BE49-F238E27FC236}">
                <a16:creationId xmlns:a16="http://schemas.microsoft.com/office/drawing/2014/main" id="{3D84F78D-BA06-8340-A06C-EAF84F0E62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
        <p:nvSpPr>
          <p:cNvPr id="4" name="Slide Number Placeholder 3">
            <a:extLst>
              <a:ext uri="{FF2B5EF4-FFF2-40B4-BE49-F238E27FC236}">
                <a16:creationId xmlns:a16="http://schemas.microsoft.com/office/drawing/2014/main" id="{99409051-C4BB-2143-87A5-DC6FC126ABE6}"/>
              </a:ext>
            </a:extLst>
          </p:cNvPr>
          <p:cNvSpPr>
            <a:spLocks noGrp="1"/>
          </p:cNvSpPr>
          <p:nvPr>
            <p:ph type="sldNum" sz="quarter" idx="12"/>
          </p:nvPr>
        </p:nvSpPr>
        <p:spPr/>
        <p:txBody>
          <a:bodyPr/>
          <a:lstStyle/>
          <a:p>
            <a:fld id="{3A99E73A-F435-C848-8FCE-AD3AA93B8A17}" type="slidenum">
              <a:rPr lang="en-US" smtClean="0"/>
              <a:t>5</a:t>
            </a:fld>
            <a:endParaRPr lang="en-US"/>
          </a:p>
        </p:txBody>
      </p:sp>
      <p:pic>
        <p:nvPicPr>
          <p:cNvPr id="8" name="bird.gif" descr="bird.gif">
            <a:extLst>
              <a:ext uri="{FF2B5EF4-FFF2-40B4-BE49-F238E27FC236}">
                <a16:creationId xmlns:a16="http://schemas.microsoft.com/office/drawing/2014/main" id="{D0BC9081-8D6C-2D4B-9648-81A53E847617}"/>
              </a:ext>
            </a:extLst>
          </p:cNvPr>
          <p:cNvPicPr>
            <a:picLocks/>
          </p:cNvPicPr>
          <p:nvPr/>
        </p:nvPicPr>
        <p:blipFill>
          <a:blip r:embed="rId5"/>
          <a:stretch>
            <a:fillRect/>
          </a:stretch>
        </p:blipFill>
        <p:spPr>
          <a:xfrm>
            <a:off x="7611664" y="1690688"/>
            <a:ext cx="4427936" cy="4427936"/>
          </a:xfrm>
          <a:prstGeom prst="rect">
            <a:avLst/>
          </a:prstGeom>
          <a:ln w="12700">
            <a:miter lim="400000"/>
          </a:ln>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51FB7D7-FD49-5E49-9692-2DB52CF48086}"/>
                  </a:ext>
                </a:extLst>
              </p:cNvPr>
              <p:cNvSpPr>
                <a:spLocks noGrp="1"/>
              </p:cNvSpPr>
              <p:nvPr>
                <p:ph idx="1"/>
              </p:nvPr>
            </p:nvSpPr>
            <p:spPr>
              <a:xfrm>
                <a:off x="838200" y="1825625"/>
                <a:ext cx="10515600" cy="4351338"/>
              </a:xfrm>
            </p:spPr>
            <p:txBody>
              <a:bodyPr/>
              <a:lstStyle/>
              <a:p>
                <a:r>
                  <a:rPr lang="en-US" b="1" dirty="0"/>
                  <a:t>Goal:</a:t>
                </a:r>
              </a:p>
              <a:p>
                <a:pPr lvl="1"/>
                <a:r>
                  <a:rPr lang="en-US" dirty="0"/>
                  <a:t>Learn how to perform a task given state-only demonstrations.</a:t>
                </a:r>
              </a:p>
              <a:p>
                <a:r>
                  <a:rPr lang="en-US" b="1" dirty="0"/>
                  <a:t>Formulation:</a:t>
                </a:r>
              </a:p>
              <a:p>
                <a:pPr lvl="1"/>
                <a:r>
                  <a:rPr lang="en-US" b="1" dirty="0"/>
                  <a:t>Given:</a:t>
                </a:r>
                <a:r>
                  <a:rPr lang="en-US" dirty="0"/>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𝐷</m:t>
                        </m:r>
                      </m:e>
                      <m:sup>
                        <m:r>
                          <a:rPr lang="en-US" sz="2000" i="1">
                            <a:latin typeface="Cambria Math" panose="02040503050406030204" pitchFamily="18" charset="0"/>
                          </a:rPr>
                          <m:t>𝑒</m:t>
                        </m:r>
                      </m:sup>
                    </m:sSup>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𝑠</m:t>
                            </m:r>
                          </m:e>
                          <m:sub>
                            <m:r>
                              <a:rPr lang="en-US" sz="2000" i="1">
                                <a:latin typeface="Cambria Math" panose="02040503050406030204" pitchFamily="18" charset="0"/>
                              </a:rPr>
                              <m:t>𝑡</m:t>
                            </m:r>
                          </m:sub>
                          <m:sup>
                            <m:r>
                              <a:rPr lang="en-US" sz="2000" i="1">
                                <a:latin typeface="Cambria Math" panose="02040503050406030204" pitchFamily="18" charset="0"/>
                              </a:rPr>
                              <m:t>𝑒</m:t>
                            </m:r>
                          </m:sup>
                        </m:sSubSup>
                      </m:e>
                    </m:d>
                  </m:oMath>
                </a14:m>
                <a:endParaRPr lang="en-US" sz="2000" b="1" dirty="0"/>
              </a:p>
              <a:p>
                <a:pPr lvl="1"/>
                <a:r>
                  <a:rPr lang="en-US" b="1" dirty="0"/>
                  <a:t>Learn:         </a:t>
                </a:r>
                <a14:m>
                  <m:oMath xmlns:m="http://schemas.openxmlformats.org/officeDocument/2006/math">
                    <m:r>
                      <a:rPr lang="en-US" sz="2000" b="0" i="1" smtClean="0">
                        <a:latin typeface="Cambria Math" panose="02040503050406030204" pitchFamily="18" charset="0"/>
                      </a:rPr>
                      <m:t>𝜋</m:t>
                    </m:r>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𝑡</m:t>
                        </m:r>
                      </m:sub>
                    </m:sSub>
                  </m:oMath>
                </a14:m>
                <a:endParaRPr lang="en-US" sz="2000" dirty="0"/>
              </a:p>
              <a:p>
                <a:pPr lvl="1"/>
                <a:endParaRPr lang="en-US" b="1" dirty="0"/>
              </a:p>
            </p:txBody>
          </p:sp>
        </mc:Choice>
        <mc:Fallback xmlns="">
          <p:sp>
            <p:nvSpPr>
              <p:cNvPr id="9" name="Content Placeholder 2">
                <a:extLst>
                  <a:ext uri="{FF2B5EF4-FFF2-40B4-BE49-F238E27FC236}">
                    <a16:creationId xmlns:a16="http://schemas.microsoft.com/office/drawing/2014/main" id="{E51FB7D7-FD49-5E49-9692-2DB52CF48086}"/>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6"/>
                <a:stretch>
                  <a:fillRect l="-1206" t="-3509"/>
                </a:stretch>
              </a:blipFill>
            </p:spPr>
            <p:txBody>
              <a:bodyPr/>
              <a:lstStyle/>
              <a:p>
                <a:r>
                  <a:rPr lang="en-US">
                    <a:noFill/>
                  </a:rPr>
                  <a:t> </a:t>
                </a:r>
              </a:p>
            </p:txBody>
          </p:sp>
        </mc:Fallback>
      </mc:AlternateContent>
    </p:spTree>
    <p:extLst>
      <p:ext uri="{BB962C8B-B14F-4D97-AF65-F5344CB8AC3E}">
        <p14:creationId xmlns:p14="http://schemas.microsoft.com/office/powerpoint/2010/main" val="2898462145"/>
      </p:ext>
    </p:extLst>
  </p:cSld>
  <p:clrMapOvr>
    <a:masterClrMapping/>
  </p:clrMapOvr>
  <mc:AlternateContent xmlns:mc="http://schemas.openxmlformats.org/markup-compatibility/2006">
    <mc:Choice xmlns:p14="http://schemas.microsoft.com/office/powerpoint/2010/main" Requires="p14">
      <p:transition spd="slow" p14:dur="2000" advTm="10144"/>
    </mc:Choice>
    <mc:Fallback>
      <p:transition spd="slow" advTm="10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763F7D8D-7EAA-1343-9997-E1EE22B76FB0}"/>
              </a:ext>
            </a:extLst>
          </p:cNvPr>
          <p:cNvSpPr/>
          <p:nvPr/>
        </p:nvSpPr>
        <p:spPr>
          <a:xfrm>
            <a:off x="6648717" y="3631720"/>
            <a:ext cx="2446602" cy="2884870"/>
          </a:xfrm>
          <a:custGeom>
            <a:avLst/>
            <a:gdLst>
              <a:gd name="connsiteX0" fmla="*/ 1461754 w 2446602"/>
              <a:gd name="connsiteY0" fmla="*/ 0 h 2884870"/>
              <a:gd name="connsiteX1" fmla="*/ 2391565 w 2446602"/>
              <a:gd name="connsiteY1" fmla="*/ 329382 h 2884870"/>
              <a:gd name="connsiteX2" fmla="*/ 2446602 w 2446602"/>
              <a:gd name="connsiteY2" fmla="*/ 378742 h 2884870"/>
              <a:gd name="connsiteX3" fmla="*/ 2390021 w 2446602"/>
              <a:gd name="connsiteY3" fmla="*/ 430444 h 2884870"/>
              <a:gd name="connsiteX4" fmla="*/ 1961883 w 2446602"/>
              <a:gd name="connsiteY4" fmla="*/ 1469627 h 2884870"/>
              <a:gd name="connsiteX5" fmla="*/ 2390021 w 2446602"/>
              <a:gd name="connsiteY5" fmla="*/ 2508810 h 2884870"/>
              <a:gd name="connsiteX6" fmla="*/ 2416566 w 2446602"/>
              <a:gd name="connsiteY6" fmla="*/ 2533066 h 2884870"/>
              <a:gd name="connsiteX7" fmla="*/ 2391565 w 2446602"/>
              <a:gd name="connsiteY7" fmla="*/ 2555488 h 2884870"/>
              <a:gd name="connsiteX8" fmla="*/ 1461754 w 2446602"/>
              <a:gd name="connsiteY8" fmla="*/ 2884870 h 2884870"/>
              <a:gd name="connsiteX9" fmla="*/ 0 w 2446602"/>
              <a:gd name="connsiteY9" fmla="*/ 1442435 h 2884870"/>
              <a:gd name="connsiteX10" fmla="*/ 1461754 w 2446602"/>
              <a:gd name="connsiteY10" fmla="*/ 0 h 288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6602" h="2884870">
                <a:moveTo>
                  <a:pt x="1461754" y="0"/>
                </a:moveTo>
                <a:cubicBezTo>
                  <a:pt x="1814949" y="0"/>
                  <a:pt x="2138888" y="123610"/>
                  <a:pt x="2391565" y="329382"/>
                </a:cubicBezTo>
                <a:lnTo>
                  <a:pt x="2446602" y="378742"/>
                </a:lnTo>
                <a:lnTo>
                  <a:pt x="2390021" y="430444"/>
                </a:lnTo>
                <a:cubicBezTo>
                  <a:pt x="2125495" y="696394"/>
                  <a:pt x="1961883" y="1063801"/>
                  <a:pt x="1961883" y="1469627"/>
                </a:cubicBezTo>
                <a:cubicBezTo>
                  <a:pt x="1961883" y="1875454"/>
                  <a:pt x="2125495" y="2242860"/>
                  <a:pt x="2390021" y="2508810"/>
                </a:cubicBezTo>
                <a:lnTo>
                  <a:pt x="2416566" y="2533066"/>
                </a:lnTo>
                <a:lnTo>
                  <a:pt x="2391565" y="2555488"/>
                </a:lnTo>
                <a:cubicBezTo>
                  <a:pt x="2138888" y="2761260"/>
                  <a:pt x="1814949" y="2884870"/>
                  <a:pt x="1461754" y="2884870"/>
                </a:cubicBezTo>
                <a:cubicBezTo>
                  <a:pt x="654450" y="2884870"/>
                  <a:pt x="0" y="2239070"/>
                  <a:pt x="0" y="1442435"/>
                </a:cubicBezTo>
                <a:cubicBezTo>
                  <a:pt x="0" y="645800"/>
                  <a:pt x="654450" y="0"/>
                  <a:pt x="1461754" y="0"/>
                </a:cubicBezTo>
                <a:close/>
              </a:path>
            </a:pathLst>
          </a:cu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03C8196-5935-9643-9BEA-A5728D1282AB}"/>
              </a:ext>
            </a:extLst>
          </p:cNvPr>
          <p:cNvSpPr>
            <a:spLocks noGrp="1"/>
          </p:cNvSpPr>
          <p:nvPr>
            <p:ph type="title"/>
          </p:nvPr>
        </p:nvSpPr>
        <p:spPr/>
        <p:txBody>
          <a:bodyPr/>
          <a:lstStyle/>
          <a:p>
            <a:r>
              <a:rPr lang="en-US" dirty="0"/>
              <a:t>Related Work</a:t>
            </a:r>
          </a:p>
        </p:txBody>
      </p:sp>
      <p:sp>
        <p:nvSpPr>
          <p:cNvPr id="4" name="Slide Number Placeholder 3">
            <a:extLst>
              <a:ext uri="{FF2B5EF4-FFF2-40B4-BE49-F238E27FC236}">
                <a16:creationId xmlns:a16="http://schemas.microsoft.com/office/drawing/2014/main" id="{CA632A00-8804-964D-96A1-D0F28D951655}"/>
              </a:ext>
            </a:extLst>
          </p:cNvPr>
          <p:cNvSpPr>
            <a:spLocks noGrp="1"/>
          </p:cNvSpPr>
          <p:nvPr>
            <p:ph type="sldNum" sz="quarter" idx="12"/>
          </p:nvPr>
        </p:nvSpPr>
        <p:spPr/>
        <p:txBody>
          <a:bodyPr/>
          <a:lstStyle/>
          <a:p>
            <a:fld id="{3A99E73A-F435-C848-8FCE-AD3AA93B8A17}" type="slidenum">
              <a:rPr lang="en-US" smtClean="0"/>
              <a:t>6</a:t>
            </a:fld>
            <a:endParaRPr lang="en-US"/>
          </a:p>
        </p:txBody>
      </p:sp>
      <p:sp>
        <p:nvSpPr>
          <p:cNvPr id="7" name="Content Placeholder 6">
            <a:extLst>
              <a:ext uri="{FF2B5EF4-FFF2-40B4-BE49-F238E27FC236}">
                <a16:creationId xmlns:a16="http://schemas.microsoft.com/office/drawing/2014/main" id="{F16B1B48-A79C-7944-AFCB-A5E98044679F}"/>
              </a:ext>
            </a:extLst>
          </p:cNvPr>
          <p:cNvSpPr>
            <a:spLocks noGrp="1"/>
          </p:cNvSpPr>
          <p:nvPr>
            <p:ph idx="1"/>
          </p:nvPr>
        </p:nvSpPr>
        <p:spPr>
          <a:xfrm>
            <a:off x="838200" y="1816458"/>
            <a:ext cx="10515600" cy="4351338"/>
          </a:xfrm>
        </p:spPr>
        <p:txBody>
          <a:bodyPr/>
          <a:lstStyle/>
          <a:p>
            <a:r>
              <a:rPr lang="en-US" dirty="0"/>
              <a:t>Reinforcement Learning:</a:t>
            </a:r>
          </a:p>
          <a:p>
            <a:pPr lvl="1"/>
            <a:r>
              <a:rPr lang="en-US" dirty="0"/>
              <a:t>Playing Atari with Deep Reinforcement Learning [</a:t>
            </a:r>
            <a:r>
              <a:rPr lang="en-US" dirty="0" err="1"/>
              <a:t>Mnih</a:t>
            </a:r>
            <a:r>
              <a:rPr lang="en-US" dirty="0"/>
              <a:t> et al. 2013]</a:t>
            </a:r>
          </a:p>
          <a:p>
            <a:pPr lvl="1"/>
            <a:r>
              <a:rPr lang="en-US" dirty="0"/>
              <a:t>End-to-End Training of Deep Visuomotor Policies [Levine et al. 2015]</a:t>
            </a:r>
          </a:p>
          <a:p>
            <a:pPr lvl="1"/>
            <a:r>
              <a:rPr lang="en-US" dirty="0"/>
              <a:t>Trust Region Policy Optimization [Schulman et al. 2015]</a:t>
            </a:r>
          </a:p>
          <a:p>
            <a:pPr lvl="1"/>
            <a:r>
              <a:rPr lang="en-US" dirty="0"/>
              <a:t>Mastering the game of Go without human knowledge [Silver et al. 2017]</a:t>
            </a:r>
          </a:p>
        </p:txBody>
      </p:sp>
      <p:sp>
        <p:nvSpPr>
          <p:cNvPr id="29" name="Freeform 28">
            <a:extLst>
              <a:ext uri="{FF2B5EF4-FFF2-40B4-BE49-F238E27FC236}">
                <a16:creationId xmlns:a16="http://schemas.microsoft.com/office/drawing/2014/main" id="{D10BA559-B17D-D749-AA9F-8A63849C5468}"/>
              </a:ext>
            </a:extLst>
          </p:cNvPr>
          <p:cNvSpPr/>
          <p:nvPr/>
        </p:nvSpPr>
        <p:spPr>
          <a:xfrm>
            <a:off x="9065283" y="3631719"/>
            <a:ext cx="2468825" cy="2939254"/>
          </a:xfrm>
          <a:custGeom>
            <a:avLst/>
            <a:gdLst>
              <a:gd name="connsiteX0" fmla="*/ 1007071 w 2468825"/>
              <a:gd name="connsiteY0" fmla="*/ 0 h 2939254"/>
              <a:gd name="connsiteX1" fmla="*/ 2468825 w 2468825"/>
              <a:gd name="connsiteY1" fmla="*/ 1469627 h 2939254"/>
              <a:gd name="connsiteX2" fmla="*/ 1007071 w 2468825"/>
              <a:gd name="connsiteY2" fmla="*/ 2939254 h 2939254"/>
              <a:gd name="connsiteX3" fmla="*/ 77260 w 2468825"/>
              <a:gd name="connsiteY3" fmla="*/ 2603663 h 2939254"/>
              <a:gd name="connsiteX4" fmla="*/ 0 w 2468825"/>
              <a:gd name="connsiteY4" fmla="*/ 2533066 h 2939254"/>
              <a:gd name="connsiteX5" fmla="*/ 78804 w 2468825"/>
              <a:gd name="connsiteY5" fmla="*/ 2462391 h 2939254"/>
              <a:gd name="connsiteX6" fmla="*/ 506942 w 2468825"/>
              <a:gd name="connsiteY6" fmla="*/ 1442435 h 2939254"/>
              <a:gd name="connsiteX7" fmla="*/ 78804 w 2468825"/>
              <a:gd name="connsiteY7" fmla="*/ 422479 h 2939254"/>
              <a:gd name="connsiteX8" fmla="*/ 30036 w 2468825"/>
              <a:gd name="connsiteY8" fmla="*/ 378742 h 2939254"/>
              <a:gd name="connsiteX9" fmla="*/ 77260 w 2468825"/>
              <a:gd name="connsiteY9" fmla="*/ 335591 h 2939254"/>
              <a:gd name="connsiteX10" fmla="*/ 1007071 w 2468825"/>
              <a:gd name="connsiteY10" fmla="*/ 0 h 293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25" h="2939254">
                <a:moveTo>
                  <a:pt x="1007071" y="0"/>
                </a:moveTo>
                <a:cubicBezTo>
                  <a:pt x="1814375" y="0"/>
                  <a:pt x="2468825" y="657974"/>
                  <a:pt x="2468825" y="1469627"/>
                </a:cubicBezTo>
                <a:cubicBezTo>
                  <a:pt x="2468825" y="2281280"/>
                  <a:pt x="1814375" y="2939254"/>
                  <a:pt x="1007071" y="2939254"/>
                </a:cubicBezTo>
                <a:cubicBezTo>
                  <a:pt x="653875" y="2939254"/>
                  <a:pt x="329937" y="2813314"/>
                  <a:pt x="77260" y="2603663"/>
                </a:cubicBezTo>
                <a:lnTo>
                  <a:pt x="0" y="2533066"/>
                </a:lnTo>
                <a:lnTo>
                  <a:pt x="78804" y="2462391"/>
                </a:lnTo>
                <a:cubicBezTo>
                  <a:pt x="343329" y="2201361"/>
                  <a:pt x="506942" y="1840753"/>
                  <a:pt x="506942" y="1442435"/>
                </a:cubicBezTo>
                <a:cubicBezTo>
                  <a:pt x="506942" y="1044118"/>
                  <a:pt x="343329" y="683509"/>
                  <a:pt x="78804" y="422479"/>
                </a:cubicBezTo>
                <a:lnTo>
                  <a:pt x="30036" y="378742"/>
                </a:lnTo>
                <a:lnTo>
                  <a:pt x="77260" y="335591"/>
                </a:lnTo>
                <a:cubicBezTo>
                  <a:pt x="329937" y="125940"/>
                  <a:pt x="653875" y="0"/>
                  <a:pt x="1007071" y="0"/>
                </a:cubicBezTo>
                <a:close/>
              </a:path>
            </a:pathLst>
          </a:cu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7C317FAE-A2B7-214C-B21A-A2DCB6430580}"/>
              </a:ext>
            </a:extLst>
          </p:cNvPr>
          <p:cNvSpPr txBox="1"/>
          <p:nvPr/>
        </p:nvSpPr>
        <p:spPr>
          <a:xfrm>
            <a:off x="10802537" y="4784723"/>
            <a:ext cx="568593" cy="523220"/>
          </a:xfrm>
          <a:prstGeom prst="rect">
            <a:avLst/>
          </a:prstGeom>
          <a:noFill/>
        </p:spPr>
        <p:txBody>
          <a:bodyPr wrap="square" rtlCol="0">
            <a:spAutoFit/>
          </a:bodyPr>
          <a:lstStyle/>
          <a:p>
            <a:pPr algn="ctr"/>
            <a:r>
              <a:rPr lang="en-US" sz="2800" dirty="0"/>
              <a:t>RL</a:t>
            </a:r>
            <a:endParaRPr lang="en-US" dirty="0"/>
          </a:p>
        </p:txBody>
      </p:sp>
      <p:sp>
        <p:nvSpPr>
          <p:cNvPr id="37" name="Freeform 36">
            <a:extLst>
              <a:ext uri="{FF2B5EF4-FFF2-40B4-BE49-F238E27FC236}">
                <a16:creationId xmlns:a16="http://schemas.microsoft.com/office/drawing/2014/main" id="{5C1A8AC9-C6B6-6342-9C11-028B9DCC4EA1}"/>
              </a:ext>
            </a:extLst>
          </p:cNvPr>
          <p:cNvSpPr/>
          <p:nvPr/>
        </p:nvSpPr>
        <p:spPr>
          <a:xfrm>
            <a:off x="8610600" y="4670503"/>
            <a:ext cx="595593" cy="1402637"/>
          </a:xfrm>
          <a:custGeom>
            <a:avLst/>
            <a:gdLst>
              <a:gd name="connsiteX0" fmla="*/ 64137 w 595593"/>
              <a:gd name="connsiteY0" fmla="*/ 0 h 1402637"/>
              <a:gd name="connsiteX1" fmla="*/ 89591 w 595593"/>
              <a:gd name="connsiteY1" fmla="*/ 9742 h 1402637"/>
              <a:gd name="connsiteX2" fmla="*/ 595593 w 595593"/>
              <a:gd name="connsiteY2" fmla="*/ 808083 h 1402637"/>
              <a:gd name="connsiteX3" fmla="*/ 454101 w 595593"/>
              <a:gd name="connsiteY3" fmla="*/ 1292512 h 1402637"/>
              <a:gd name="connsiteX4" fmla="*/ 367218 w 595593"/>
              <a:gd name="connsiteY4" fmla="*/ 1402637 h 1402637"/>
              <a:gd name="connsiteX5" fmla="*/ 333794 w 595593"/>
              <a:gd name="connsiteY5" fmla="*/ 1365663 h 1402637"/>
              <a:gd name="connsiteX6" fmla="*/ 0 w 595593"/>
              <a:gd name="connsiteY6" fmla="*/ 430844 h 1402637"/>
              <a:gd name="connsiteX7" fmla="*/ 29698 w 595593"/>
              <a:gd name="connsiteY7" fmla="*/ 134663 h 1402637"/>
              <a:gd name="connsiteX8" fmla="*/ 64137 w 595593"/>
              <a:gd name="connsiteY8" fmla="*/ 0 h 14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3" h="1402637">
                <a:moveTo>
                  <a:pt x="64137" y="0"/>
                </a:moveTo>
                <a:lnTo>
                  <a:pt x="89591" y="9742"/>
                </a:lnTo>
                <a:cubicBezTo>
                  <a:pt x="386947" y="141273"/>
                  <a:pt x="595593" y="449196"/>
                  <a:pt x="595593" y="808083"/>
                </a:cubicBezTo>
                <a:cubicBezTo>
                  <a:pt x="595593" y="987527"/>
                  <a:pt x="543432" y="1154229"/>
                  <a:pt x="454101" y="1292512"/>
                </a:cubicBezTo>
                <a:lnTo>
                  <a:pt x="367218" y="1402637"/>
                </a:lnTo>
                <a:lnTo>
                  <a:pt x="333794" y="1365663"/>
                </a:lnTo>
                <a:cubicBezTo>
                  <a:pt x="125265" y="1111625"/>
                  <a:pt x="0" y="785943"/>
                  <a:pt x="0" y="430844"/>
                </a:cubicBezTo>
                <a:cubicBezTo>
                  <a:pt x="0" y="329388"/>
                  <a:pt x="10226" y="230332"/>
                  <a:pt x="29698" y="134663"/>
                </a:cubicBezTo>
                <a:lnTo>
                  <a:pt x="64137" y="0"/>
                </a:lnTo>
                <a:close/>
              </a:path>
            </a:pathLst>
          </a:custGeom>
          <a:solidFill>
            <a:schemeClr val="accent3">
              <a:lumMod val="60000"/>
              <a:lumOff val="4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35">
            <a:extLst>
              <a:ext uri="{FF2B5EF4-FFF2-40B4-BE49-F238E27FC236}">
                <a16:creationId xmlns:a16="http://schemas.microsoft.com/office/drawing/2014/main" id="{1B61CFA6-FF87-F745-BAD5-DD2C418F7EA6}"/>
              </a:ext>
            </a:extLst>
          </p:cNvPr>
          <p:cNvSpPr/>
          <p:nvPr/>
        </p:nvSpPr>
        <p:spPr>
          <a:xfrm>
            <a:off x="8674737" y="4010461"/>
            <a:ext cx="897488" cy="2154324"/>
          </a:xfrm>
          <a:custGeom>
            <a:avLst/>
            <a:gdLst>
              <a:gd name="connsiteX0" fmla="*/ 420582 w 897488"/>
              <a:gd name="connsiteY0" fmla="*/ 0 h 2154324"/>
              <a:gd name="connsiteX1" fmla="*/ 469350 w 897488"/>
              <a:gd name="connsiteY1" fmla="*/ 43737 h 2154324"/>
              <a:gd name="connsiteX2" fmla="*/ 897488 w 897488"/>
              <a:gd name="connsiteY2" fmla="*/ 1063693 h 2154324"/>
              <a:gd name="connsiteX3" fmla="*/ 469350 w 897488"/>
              <a:gd name="connsiteY3" fmla="*/ 2083649 h 2154324"/>
              <a:gd name="connsiteX4" fmla="*/ 390546 w 897488"/>
              <a:gd name="connsiteY4" fmla="*/ 2154324 h 2154324"/>
              <a:gd name="connsiteX5" fmla="*/ 364001 w 897488"/>
              <a:gd name="connsiteY5" fmla="*/ 2130068 h 2154324"/>
              <a:gd name="connsiteX6" fmla="*/ 303081 w 897488"/>
              <a:gd name="connsiteY6" fmla="*/ 2062678 h 2154324"/>
              <a:gd name="connsiteX7" fmla="*/ 389964 w 897488"/>
              <a:gd name="connsiteY7" fmla="*/ 1952553 h 2154324"/>
              <a:gd name="connsiteX8" fmla="*/ 531456 w 897488"/>
              <a:gd name="connsiteY8" fmla="*/ 1468124 h 2154324"/>
              <a:gd name="connsiteX9" fmla="*/ 25454 w 897488"/>
              <a:gd name="connsiteY9" fmla="*/ 669783 h 2154324"/>
              <a:gd name="connsiteX10" fmla="*/ 0 w 897488"/>
              <a:gd name="connsiteY10" fmla="*/ 660041 h 2154324"/>
              <a:gd name="connsiteX11" fmla="*/ 1580 w 897488"/>
              <a:gd name="connsiteY11" fmla="*/ 653863 h 2154324"/>
              <a:gd name="connsiteX12" fmla="*/ 364001 w 897488"/>
              <a:gd name="connsiteY12" fmla="*/ 51702 h 2154324"/>
              <a:gd name="connsiteX13" fmla="*/ 420582 w 897488"/>
              <a:gd name="connsiteY13" fmla="*/ 0 h 215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488" h="2154324">
                <a:moveTo>
                  <a:pt x="420582" y="0"/>
                </a:moveTo>
                <a:lnTo>
                  <a:pt x="469350" y="43737"/>
                </a:lnTo>
                <a:cubicBezTo>
                  <a:pt x="733875" y="304767"/>
                  <a:pt x="897488" y="665376"/>
                  <a:pt x="897488" y="1063693"/>
                </a:cubicBezTo>
                <a:cubicBezTo>
                  <a:pt x="897488" y="1462011"/>
                  <a:pt x="733875" y="1822619"/>
                  <a:pt x="469350" y="2083649"/>
                </a:cubicBezTo>
                <a:lnTo>
                  <a:pt x="390546" y="2154324"/>
                </a:lnTo>
                <a:lnTo>
                  <a:pt x="364001" y="2130068"/>
                </a:lnTo>
                <a:lnTo>
                  <a:pt x="303081" y="2062678"/>
                </a:lnTo>
                <a:lnTo>
                  <a:pt x="389964" y="1952553"/>
                </a:lnTo>
                <a:cubicBezTo>
                  <a:pt x="479295" y="1814270"/>
                  <a:pt x="531456" y="1647568"/>
                  <a:pt x="531456" y="1468124"/>
                </a:cubicBezTo>
                <a:cubicBezTo>
                  <a:pt x="531456" y="1109237"/>
                  <a:pt x="322810" y="801314"/>
                  <a:pt x="25454" y="669783"/>
                </a:cubicBezTo>
                <a:lnTo>
                  <a:pt x="0" y="660041"/>
                </a:lnTo>
                <a:lnTo>
                  <a:pt x="1580" y="653863"/>
                </a:lnTo>
                <a:cubicBezTo>
                  <a:pt x="72763" y="423771"/>
                  <a:pt x="198672" y="217921"/>
                  <a:pt x="364001" y="51702"/>
                </a:cubicBezTo>
                <a:lnTo>
                  <a:pt x="420582" y="0"/>
                </a:lnTo>
                <a:close/>
              </a:path>
            </a:pathLst>
          </a:custGeom>
          <a:solidFill>
            <a:srgbClr val="D5FC79"/>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EB23789A-311F-264C-ABAD-FD7812A7B8C1}"/>
              </a:ext>
            </a:extLst>
          </p:cNvPr>
          <p:cNvSpPr/>
          <p:nvPr/>
        </p:nvSpPr>
        <p:spPr>
          <a:xfrm>
            <a:off x="7549221" y="4612156"/>
            <a:ext cx="1428597" cy="1732858"/>
          </a:xfrm>
          <a:custGeom>
            <a:avLst/>
            <a:gdLst>
              <a:gd name="connsiteX0" fmla="*/ 828486 w 1428597"/>
              <a:gd name="connsiteY0" fmla="*/ 0 h 1732858"/>
              <a:gd name="connsiteX1" fmla="*/ 1074852 w 1428597"/>
              <a:gd name="connsiteY1" fmla="*/ 38953 h 1732858"/>
              <a:gd name="connsiteX2" fmla="*/ 1125516 w 1428597"/>
              <a:gd name="connsiteY2" fmla="*/ 58346 h 1732858"/>
              <a:gd name="connsiteX3" fmla="*/ 1091077 w 1428597"/>
              <a:gd name="connsiteY3" fmla="*/ 193009 h 1732858"/>
              <a:gd name="connsiteX4" fmla="*/ 1061379 w 1428597"/>
              <a:gd name="connsiteY4" fmla="*/ 489190 h 1732858"/>
              <a:gd name="connsiteX5" fmla="*/ 1395173 w 1428597"/>
              <a:gd name="connsiteY5" fmla="*/ 1424009 h 1732858"/>
              <a:gd name="connsiteX6" fmla="*/ 1428597 w 1428597"/>
              <a:gd name="connsiteY6" fmla="*/ 1460983 h 1732858"/>
              <a:gd name="connsiteX7" fmla="*/ 1414314 w 1428597"/>
              <a:gd name="connsiteY7" fmla="*/ 1479087 h 1732858"/>
              <a:gd name="connsiteX8" fmla="*/ 828486 w 1428597"/>
              <a:gd name="connsiteY8" fmla="*/ 1732858 h 1732858"/>
              <a:gd name="connsiteX9" fmla="*/ 0 w 1428597"/>
              <a:gd name="connsiteY9" fmla="*/ 866429 h 1732858"/>
              <a:gd name="connsiteX10" fmla="*/ 828486 w 1428597"/>
              <a:gd name="connsiteY10" fmla="*/ 0 h 173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597" h="1732858">
                <a:moveTo>
                  <a:pt x="828486" y="0"/>
                </a:moveTo>
                <a:cubicBezTo>
                  <a:pt x="914279" y="0"/>
                  <a:pt x="997025" y="13638"/>
                  <a:pt x="1074852" y="38953"/>
                </a:cubicBezTo>
                <a:lnTo>
                  <a:pt x="1125516" y="58346"/>
                </a:lnTo>
                <a:lnTo>
                  <a:pt x="1091077" y="193009"/>
                </a:lnTo>
                <a:cubicBezTo>
                  <a:pt x="1071605" y="288678"/>
                  <a:pt x="1061379" y="387734"/>
                  <a:pt x="1061379" y="489190"/>
                </a:cubicBezTo>
                <a:cubicBezTo>
                  <a:pt x="1061379" y="844289"/>
                  <a:pt x="1186644" y="1169971"/>
                  <a:pt x="1395173" y="1424009"/>
                </a:cubicBezTo>
                <a:lnTo>
                  <a:pt x="1428597" y="1460983"/>
                </a:lnTo>
                <a:lnTo>
                  <a:pt x="1414314" y="1479087"/>
                </a:lnTo>
                <a:cubicBezTo>
                  <a:pt x="1264387" y="1635880"/>
                  <a:pt x="1057266" y="1732858"/>
                  <a:pt x="828486" y="1732858"/>
                </a:cubicBezTo>
                <a:cubicBezTo>
                  <a:pt x="370926" y="1732858"/>
                  <a:pt x="0" y="1344945"/>
                  <a:pt x="0" y="866429"/>
                </a:cubicBezTo>
                <a:cubicBezTo>
                  <a:pt x="0" y="387913"/>
                  <a:pt x="370926" y="0"/>
                  <a:pt x="828486" y="0"/>
                </a:cubicBezTo>
                <a:close/>
              </a:path>
            </a:pathLst>
          </a:custGeom>
          <a:solidFill>
            <a:srgbClr val="FFFC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F445A9D1-41EA-2E4B-AB30-8AE6A6558844}"/>
              </a:ext>
            </a:extLst>
          </p:cNvPr>
          <p:cNvSpPr txBox="1"/>
          <p:nvPr/>
        </p:nvSpPr>
        <p:spPr>
          <a:xfrm>
            <a:off x="7644765" y="5216975"/>
            <a:ext cx="658831" cy="523220"/>
          </a:xfrm>
          <a:prstGeom prst="rect">
            <a:avLst/>
          </a:prstGeom>
          <a:noFill/>
        </p:spPr>
        <p:txBody>
          <a:bodyPr wrap="square" rtlCol="0">
            <a:spAutoFit/>
          </a:bodyPr>
          <a:lstStyle/>
          <a:p>
            <a:pPr algn="ctr"/>
            <a:r>
              <a:rPr lang="en-US" sz="2800" dirty="0" err="1"/>
              <a:t>IfO</a:t>
            </a:r>
            <a:endParaRPr lang="en-US" sz="2800" dirty="0"/>
          </a:p>
        </p:txBody>
      </p:sp>
      <p:sp>
        <p:nvSpPr>
          <p:cNvPr id="14" name="Content Placeholder 6">
            <a:extLst>
              <a:ext uri="{FF2B5EF4-FFF2-40B4-BE49-F238E27FC236}">
                <a16:creationId xmlns:a16="http://schemas.microsoft.com/office/drawing/2014/main" id="{AE94FA87-D9EB-D648-92F4-C7BF50BB53C7}"/>
              </a:ext>
            </a:extLst>
          </p:cNvPr>
          <p:cNvSpPr txBox="1">
            <a:spLocks/>
          </p:cNvSpPr>
          <p:nvPr/>
        </p:nvSpPr>
        <p:spPr>
          <a:xfrm>
            <a:off x="831410" y="182588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bg1"/>
                </a:solidFill>
                <a:latin typeface="Angsana New" panose="02020603050405020304" pitchFamily="18" charset="-3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bg1"/>
                </a:solidFill>
                <a:latin typeface="Angsana New" panose="02020603050405020304" pitchFamily="18" charset="-3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ngsana New" panose="02020603050405020304" pitchFamily="18" charset="-3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ngsana New" panose="02020603050405020304" pitchFamily="18" charset="-3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ngsana New" panose="02020603050405020304" pitchFamily="18" charset="-3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Imitation Learning:</a:t>
            </a:r>
          </a:p>
          <a:p>
            <a:pPr lvl="1"/>
            <a:r>
              <a:rPr lang="en-US" dirty="0"/>
              <a:t>Apprenticeship learning via inverse reinforcement learning [Ng et al. 2004]</a:t>
            </a:r>
          </a:p>
          <a:p>
            <a:pPr lvl="1"/>
            <a:r>
              <a:rPr lang="en-US" dirty="0"/>
              <a:t>Maximum Entropy Inverse Reinforcement Learning [</a:t>
            </a:r>
            <a:r>
              <a:rPr lang="en-US" dirty="0" err="1"/>
              <a:t>Ziebart</a:t>
            </a:r>
            <a:r>
              <a:rPr lang="en-US" dirty="0"/>
              <a:t> et al. 2008]</a:t>
            </a:r>
          </a:p>
          <a:p>
            <a:pPr lvl="1"/>
            <a:r>
              <a:rPr lang="en-US" dirty="0"/>
              <a:t>Guided Cost Learning [Finn et al. 2016]</a:t>
            </a:r>
          </a:p>
          <a:p>
            <a:pPr lvl="1"/>
            <a:r>
              <a:rPr lang="en-US" dirty="0"/>
              <a:t>Generative Adversarial Imitation Learning [Ho et al. 2016]</a:t>
            </a:r>
          </a:p>
        </p:txBody>
      </p:sp>
      <p:sp>
        <p:nvSpPr>
          <p:cNvPr id="15" name="Content Placeholder 6">
            <a:extLst>
              <a:ext uri="{FF2B5EF4-FFF2-40B4-BE49-F238E27FC236}">
                <a16:creationId xmlns:a16="http://schemas.microsoft.com/office/drawing/2014/main" id="{F1B3ECE2-46FB-B749-A20E-9950105A6ED9}"/>
              </a:ext>
            </a:extLst>
          </p:cNvPr>
          <p:cNvSpPr txBox="1">
            <a:spLocks/>
          </p:cNvSpPr>
          <p:nvPr/>
        </p:nvSpPr>
        <p:spPr>
          <a:xfrm>
            <a:off x="838200" y="182191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bg1"/>
                </a:solidFill>
                <a:latin typeface="Angsana New" panose="02020603050405020304" pitchFamily="18" charset="-3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bg1"/>
                </a:solidFill>
                <a:latin typeface="Angsana New" panose="02020603050405020304" pitchFamily="18" charset="-3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ngsana New" panose="02020603050405020304" pitchFamily="18" charset="-3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ngsana New" panose="02020603050405020304" pitchFamily="18" charset="-3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ngsana New" panose="02020603050405020304" pitchFamily="18" charset="-3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Imitation Learning and Reinforcement Learning:</a:t>
            </a:r>
          </a:p>
          <a:p>
            <a:pPr lvl="1"/>
            <a:r>
              <a:rPr lang="en-US" dirty="0"/>
              <a:t>Integrating reinforcement learning with human demonstrations of varying ability [Taylor et al. 2011]</a:t>
            </a:r>
          </a:p>
          <a:p>
            <a:pPr lvl="1"/>
            <a:r>
              <a:rPr lang="en-US" dirty="0"/>
              <a:t>Exploration from demonstration for interactive reinforcement learning  [Subramanian et al. 2016]</a:t>
            </a:r>
          </a:p>
          <a:p>
            <a:pPr lvl="1"/>
            <a:r>
              <a:rPr lang="en-US" dirty="0"/>
              <a:t>Overcoming exploration in reinforcement learning with demonstration [Nair et al. 2017]</a:t>
            </a:r>
          </a:p>
          <a:p>
            <a:pPr lvl="1"/>
            <a:r>
              <a:rPr lang="en-US" dirty="0"/>
              <a:t>Reinforcement and imitation learning for diverse visuomotor skills [Zhu et al. 2018]</a:t>
            </a:r>
          </a:p>
        </p:txBody>
      </p:sp>
      <p:sp>
        <p:nvSpPr>
          <p:cNvPr id="16" name="TextBox 15">
            <a:extLst>
              <a:ext uri="{FF2B5EF4-FFF2-40B4-BE49-F238E27FC236}">
                <a16:creationId xmlns:a16="http://schemas.microsoft.com/office/drawing/2014/main" id="{B23F347D-B508-F347-BAD4-91FA1EB270DB}"/>
              </a:ext>
            </a:extLst>
          </p:cNvPr>
          <p:cNvSpPr txBox="1"/>
          <p:nvPr/>
        </p:nvSpPr>
        <p:spPr>
          <a:xfrm>
            <a:off x="-412124" y="3657600"/>
            <a:ext cx="184731" cy="369332"/>
          </a:xfrm>
          <a:prstGeom prst="rect">
            <a:avLst/>
          </a:prstGeom>
          <a:noFill/>
        </p:spPr>
        <p:txBody>
          <a:bodyPr wrap="none" rtlCol="0">
            <a:spAutoFit/>
          </a:bodyPr>
          <a:lstStyle/>
          <a:p>
            <a:endParaRPr lang="en-US"/>
          </a:p>
        </p:txBody>
      </p:sp>
      <p:sp>
        <p:nvSpPr>
          <p:cNvPr id="17" name="Content Placeholder 6">
            <a:extLst>
              <a:ext uri="{FF2B5EF4-FFF2-40B4-BE49-F238E27FC236}">
                <a16:creationId xmlns:a16="http://schemas.microsoft.com/office/drawing/2014/main" id="{70634732-9C29-D443-BA18-1B208D2FD7ED}"/>
              </a:ext>
            </a:extLst>
          </p:cNvPr>
          <p:cNvSpPr txBox="1">
            <a:spLocks/>
          </p:cNvSpPr>
          <p:nvPr/>
        </p:nvSpPr>
        <p:spPr>
          <a:xfrm>
            <a:off x="833986"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bg1"/>
                </a:solidFill>
                <a:latin typeface="Angsana New" panose="02020603050405020304" pitchFamily="18" charset="-3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bg1"/>
                </a:solidFill>
                <a:latin typeface="Angsana New" panose="02020603050405020304" pitchFamily="18" charset="-3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ngsana New" panose="02020603050405020304" pitchFamily="18" charset="-3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ngsana New" panose="02020603050405020304" pitchFamily="18" charset="-3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ngsana New" panose="02020603050405020304" pitchFamily="18" charset="-3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Imitation Learning from Observation:</a:t>
            </a:r>
          </a:p>
          <a:p>
            <a:pPr lvl="1"/>
            <a:r>
              <a:rPr lang="en-US" dirty="0">
                <a:cs typeface="Angsana New" panose="02020603050405020304" pitchFamily="18" charset="-34"/>
              </a:rPr>
              <a:t>Time Contrastive Networks [</a:t>
            </a:r>
            <a:r>
              <a:rPr lang="en-US" dirty="0" err="1">
                <a:cs typeface="Angsana New" panose="02020603050405020304" pitchFamily="18" charset="-34"/>
              </a:rPr>
              <a:t>Sermanet</a:t>
            </a:r>
            <a:r>
              <a:rPr lang="en-US" dirty="0">
                <a:cs typeface="Angsana New" panose="02020603050405020304" pitchFamily="18" charset="-34"/>
              </a:rPr>
              <a:t> et al. 2017]</a:t>
            </a:r>
            <a:endParaRPr lang="en-US" dirty="0"/>
          </a:p>
          <a:p>
            <a:pPr lvl="1"/>
            <a:r>
              <a:rPr lang="en-US" dirty="0">
                <a:cs typeface="Angsana New" panose="02020603050405020304" pitchFamily="18" charset="-34"/>
              </a:rPr>
              <a:t>Behavioral Cloning from Observation [Torabi et al. 2018]</a:t>
            </a:r>
            <a:endParaRPr lang="en-US" dirty="0"/>
          </a:p>
          <a:p>
            <a:pPr lvl="1"/>
            <a:r>
              <a:rPr lang="en-US" dirty="0">
                <a:cs typeface="Angsana New" panose="02020603050405020304" pitchFamily="18" charset="-34"/>
              </a:rPr>
              <a:t>Generative Adversarial Imitation from Observation [Torabi et al. 2018]</a:t>
            </a:r>
            <a:endParaRPr lang="en-US" dirty="0"/>
          </a:p>
          <a:p>
            <a:pPr lvl="1"/>
            <a:r>
              <a:rPr lang="en-US" dirty="0">
                <a:cs typeface="Angsana New" panose="02020603050405020304" pitchFamily="18" charset="-34"/>
              </a:rPr>
              <a:t>Provably Efficient Imitation Learning from Observation Alone [Sun et al. 2019]</a:t>
            </a:r>
          </a:p>
          <a:p>
            <a:pPr lvl="1"/>
            <a:r>
              <a:rPr lang="en-US" dirty="0">
                <a:cs typeface="Angsana New" panose="02020603050405020304" pitchFamily="18" charset="-34"/>
              </a:rPr>
              <a:t>Imitation learning from video by leveraging proprioception [Torabi et al. 2019]</a:t>
            </a:r>
          </a:p>
          <a:p>
            <a:pPr lvl="1"/>
            <a:endParaRPr lang="en-US" dirty="0"/>
          </a:p>
        </p:txBody>
      </p:sp>
      <p:sp>
        <p:nvSpPr>
          <p:cNvPr id="9" name="TextBox 8">
            <a:extLst>
              <a:ext uri="{FF2B5EF4-FFF2-40B4-BE49-F238E27FC236}">
                <a16:creationId xmlns:a16="http://schemas.microsoft.com/office/drawing/2014/main" id="{2732F715-0D0D-794F-A77D-45983E9E5C3D}"/>
              </a:ext>
            </a:extLst>
          </p:cNvPr>
          <p:cNvSpPr txBox="1"/>
          <p:nvPr/>
        </p:nvSpPr>
        <p:spPr>
          <a:xfrm>
            <a:off x="6591244" y="4784723"/>
            <a:ext cx="685643" cy="523220"/>
          </a:xfrm>
          <a:prstGeom prst="rect">
            <a:avLst/>
          </a:prstGeom>
          <a:noFill/>
        </p:spPr>
        <p:txBody>
          <a:bodyPr wrap="square" rtlCol="0">
            <a:spAutoFit/>
          </a:bodyPr>
          <a:lstStyle/>
          <a:p>
            <a:pPr algn="ctr"/>
            <a:r>
              <a:rPr lang="en-US" sz="2800" dirty="0"/>
              <a:t>IL</a:t>
            </a:r>
            <a:endParaRPr lang="en-US" dirty="0"/>
          </a:p>
        </p:txBody>
      </p:sp>
    </p:spTree>
    <p:extLst>
      <p:ext uri="{BB962C8B-B14F-4D97-AF65-F5344CB8AC3E}">
        <p14:creationId xmlns:p14="http://schemas.microsoft.com/office/powerpoint/2010/main" val="2180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 presetClass="emph" presetSubtype="2" fill="hold" nodeType="withEffect">
                                  <p:stCondLst>
                                    <p:cond delay="0"/>
                                  </p:stCondLst>
                                  <p:childTnLst>
                                    <p:animClr clrSpc="rgb" dir="cw">
                                      <p:cBhvr>
                                        <p:cTn id="9" dur="500" fill="hold"/>
                                        <p:tgtEl>
                                          <p:spTgt spid="29"/>
                                        </p:tgtEl>
                                        <p:attrNameLst>
                                          <p:attrName>fillcolor</p:attrName>
                                        </p:attrNameLst>
                                      </p:cBhvr>
                                      <p:to>
                                        <a:srgbClr val="981B00"/>
                                      </p:to>
                                    </p:animClr>
                                    <p:set>
                                      <p:cBhvr>
                                        <p:cTn id="10" dur="500" fill="hold"/>
                                        <p:tgtEl>
                                          <p:spTgt spid="29"/>
                                        </p:tgtEl>
                                        <p:attrNameLst>
                                          <p:attrName>fill.type</p:attrName>
                                        </p:attrNameLst>
                                      </p:cBhvr>
                                      <p:to>
                                        <p:strVal val="solid"/>
                                      </p:to>
                                    </p:set>
                                    <p:set>
                                      <p:cBhvr>
                                        <p:cTn id="11" dur="500" fill="hold"/>
                                        <p:tgtEl>
                                          <p:spTgt spid="29"/>
                                        </p:tgtEl>
                                        <p:attrNameLst>
                                          <p:attrName>fill.on</p:attrName>
                                        </p:attrNameLst>
                                      </p:cBhvr>
                                      <p:to>
                                        <p:strVal val="true"/>
                                      </p:to>
                                    </p:set>
                                  </p:childTnLst>
                                </p:cTn>
                              </p:par>
                              <p:par>
                                <p:cTn id="12" presetID="10" presetClass="entr" presetSubtype="0"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xEl>
                                              <p:pRg st="0" end="0"/>
                                            </p:txEl>
                                          </p:spTgt>
                                        </p:tgtEl>
                                      </p:cBhvr>
                                    </p:animEffect>
                                    <p:set>
                                      <p:cBhvr>
                                        <p:cTn id="28" dur="1" fill="hold">
                                          <p:stCondLst>
                                            <p:cond delay="499"/>
                                          </p:stCondLst>
                                        </p:cTn>
                                        <p:tgtEl>
                                          <p:spTgt spid="7">
                                            <p:txEl>
                                              <p:pRg st="0" end="0"/>
                                            </p:txEl>
                                          </p:spTgt>
                                        </p:tgtEl>
                                        <p:attrNameLst>
                                          <p:attrName>style.visibility</p:attrName>
                                        </p:attrNameLst>
                                      </p:cBhvr>
                                      <p:to>
                                        <p:strVal val="hidden"/>
                                      </p:to>
                                    </p:set>
                                  </p:childTnLst>
                                </p:cTn>
                              </p:par>
                              <p:par>
                                <p:cTn id="29" presetID="1" presetClass="emph" presetSubtype="2" fill="hold" nodeType="withEffect">
                                  <p:stCondLst>
                                    <p:cond delay="0"/>
                                  </p:stCondLst>
                                  <p:childTnLst>
                                    <p:animClr clrSpc="rgb" dir="cw">
                                      <p:cBhvr>
                                        <p:cTn id="30" dur="500" fill="hold"/>
                                        <p:tgtEl>
                                          <p:spTgt spid="29"/>
                                        </p:tgtEl>
                                        <p:attrNameLst>
                                          <p:attrName>fillcolor</p:attrName>
                                        </p:attrNameLst>
                                      </p:cBhvr>
                                      <p:to>
                                        <a:srgbClr val="FF8AD8"/>
                                      </p:to>
                                    </p:animClr>
                                    <p:set>
                                      <p:cBhvr>
                                        <p:cTn id="31" dur="500" fill="hold"/>
                                        <p:tgtEl>
                                          <p:spTgt spid="29"/>
                                        </p:tgtEl>
                                        <p:attrNameLst>
                                          <p:attrName>fill.type</p:attrName>
                                        </p:attrNameLst>
                                      </p:cBhvr>
                                      <p:to>
                                        <p:strVal val="solid"/>
                                      </p:to>
                                    </p:set>
                                    <p:set>
                                      <p:cBhvr>
                                        <p:cTn id="32" dur="500" fill="hold"/>
                                        <p:tgtEl>
                                          <p:spTgt spid="29"/>
                                        </p:tgtEl>
                                        <p:attrNameLst>
                                          <p:attrName>fill.on</p:attrName>
                                        </p:attrNameLst>
                                      </p:cBhvr>
                                      <p:to>
                                        <p:strVal val="true"/>
                                      </p:to>
                                    </p:set>
                                  </p:childTnLst>
                                </p:cTn>
                              </p:par>
                              <p:par>
                                <p:cTn id="33" presetID="10" presetClass="exit" presetSubtype="0" fill="hold" nodeType="withEffect">
                                  <p:stCondLst>
                                    <p:cond delay="0"/>
                                  </p:stCondLst>
                                  <p:childTnLst>
                                    <p:animEffect transition="out" filter="fade">
                                      <p:cBhvr>
                                        <p:cTn id="34" dur="500"/>
                                        <p:tgtEl>
                                          <p:spTgt spid="7">
                                            <p:txEl>
                                              <p:pRg st="1" end="1"/>
                                            </p:txEl>
                                          </p:spTgt>
                                        </p:tgtEl>
                                      </p:cBhvr>
                                    </p:animEffect>
                                    <p:set>
                                      <p:cBhvr>
                                        <p:cTn id="35" dur="1" fill="hold">
                                          <p:stCondLst>
                                            <p:cond delay="499"/>
                                          </p:stCondLst>
                                        </p:cTn>
                                        <p:tgtEl>
                                          <p:spTgt spid="7">
                                            <p:txEl>
                                              <p:pRg st="1" end="1"/>
                                            </p:txEl>
                                          </p:spTgt>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
                                            <p:txEl>
                                              <p:pRg st="2" end="2"/>
                                            </p:txEl>
                                          </p:spTgt>
                                        </p:tgtEl>
                                      </p:cBhvr>
                                    </p:animEffect>
                                    <p:set>
                                      <p:cBhvr>
                                        <p:cTn id="38" dur="1" fill="hold">
                                          <p:stCondLst>
                                            <p:cond delay="499"/>
                                          </p:stCondLst>
                                        </p:cTn>
                                        <p:tgtEl>
                                          <p:spTgt spid="7">
                                            <p:txEl>
                                              <p:pRg st="2" end="2"/>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
                                            <p:txEl>
                                              <p:pRg st="3" end="3"/>
                                            </p:txEl>
                                          </p:spTgt>
                                        </p:tgtEl>
                                      </p:cBhvr>
                                    </p:animEffect>
                                    <p:set>
                                      <p:cBhvr>
                                        <p:cTn id="41" dur="1" fill="hold">
                                          <p:stCondLst>
                                            <p:cond delay="499"/>
                                          </p:stCondLst>
                                        </p:cTn>
                                        <p:tgtEl>
                                          <p:spTgt spid="7">
                                            <p:txEl>
                                              <p:pRg st="3" end="3"/>
                                            </p:txEl>
                                          </p:spTgt>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xEl>
                                              <p:pRg st="4" end="4"/>
                                            </p:txEl>
                                          </p:spTgt>
                                        </p:tgtEl>
                                      </p:cBhvr>
                                    </p:animEffect>
                                    <p:set>
                                      <p:cBhvr>
                                        <p:cTn id="44" dur="1" fill="hold">
                                          <p:stCondLst>
                                            <p:cond delay="499"/>
                                          </p:stCondLst>
                                        </p:cTn>
                                        <p:tgtEl>
                                          <p:spTgt spid="7">
                                            <p:txEl>
                                              <p:pRg st="4" end="4"/>
                                            </p:txEl>
                                          </p:spTgt>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fade">
                                      <p:cBhvr>
                                        <p:cTn id="47" dur="500"/>
                                        <p:tgtEl>
                                          <p:spTgt spid="14">
                                            <p:txEl>
                                              <p:pRg st="0" end="0"/>
                                            </p:txEl>
                                          </p:spTgt>
                                        </p:tgtEl>
                                      </p:cBhvr>
                                    </p:animEffect>
                                  </p:childTnLst>
                                </p:cTn>
                              </p:par>
                              <p:par>
                                <p:cTn id="48" presetID="1" presetClass="emph" presetSubtype="2" fill="hold" nodeType="withEffect">
                                  <p:stCondLst>
                                    <p:cond delay="0"/>
                                  </p:stCondLst>
                                  <p:childTnLst>
                                    <p:animClr clrSpc="rgb" dir="cw">
                                      <p:cBhvr>
                                        <p:cTn id="49" dur="500" fill="hold"/>
                                        <p:tgtEl>
                                          <p:spTgt spid="30"/>
                                        </p:tgtEl>
                                        <p:attrNameLst>
                                          <p:attrName>fillcolor</p:attrName>
                                        </p:attrNameLst>
                                      </p:cBhvr>
                                      <p:to>
                                        <a:srgbClr val="981B00"/>
                                      </p:to>
                                    </p:animClr>
                                    <p:set>
                                      <p:cBhvr>
                                        <p:cTn id="50" dur="500" fill="hold"/>
                                        <p:tgtEl>
                                          <p:spTgt spid="30"/>
                                        </p:tgtEl>
                                        <p:attrNameLst>
                                          <p:attrName>fill.type</p:attrName>
                                        </p:attrNameLst>
                                      </p:cBhvr>
                                      <p:to>
                                        <p:strVal val="solid"/>
                                      </p:to>
                                    </p:set>
                                    <p:set>
                                      <p:cBhvr>
                                        <p:cTn id="51" dur="500" fill="hold"/>
                                        <p:tgtEl>
                                          <p:spTgt spid="30"/>
                                        </p:tgtEl>
                                        <p:attrNameLst>
                                          <p:attrName>fill.on</p:attrName>
                                        </p:attrNameLst>
                                      </p:cBhvr>
                                      <p:to>
                                        <p:strVal val="true"/>
                                      </p:to>
                                    </p:set>
                                  </p:childTnLst>
                                </p:cTn>
                              </p:par>
                              <p:par>
                                <p:cTn id="52" presetID="10" presetClass="entr" presetSubtype="0" fill="hold" nodeType="withEffect">
                                  <p:stCondLst>
                                    <p:cond delay="0"/>
                                  </p:stCondLst>
                                  <p:childTnLst>
                                    <p:set>
                                      <p:cBhvr>
                                        <p:cTn id="53" dur="1" fill="hold">
                                          <p:stCondLst>
                                            <p:cond delay="0"/>
                                          </p:stCondLst>
                                        </p:cTn>
                                        <p:tgtEl>
                                          <p:spTgt spid="14">
                                            <p:txEl>
                                              <p:pRg st="1" end="1"/>
                                            </p:txEl>
                                          </p:spTgt>
                                        </p:tgtEl>
                                        <p:attrNameLst>
                                          <p:attrName>style.visibility</p:attrName>
                                        </p:attrNameLst>
                                      </p:cBhvr>
                                      <p:to>
                                        <p:strVal val="visible"/>
                                      </p:to>
                                    </p:set>
                                    <p:animEffect transition="in" filter="fade">
                                      <p:cBhvr>
                                        <p:cTn id="54" dur="500"/>
                                        <p:tgtEl>
                                          <p:spTgt spid="14">
                                            <p:txEl>
                                              <p:pRg st="1" end="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4">
                                            <p:txEl>
                                              <p:charRg st="96" end="165"/>
                                            </p:txEl>
                                          </p:spTgt>
                                        </p:tgtEl>
                                        <p:attrNameLst>
                                          <p:attrName>style.visibility</p:attrName>
                                        </p:attrNameLst>
                                      </p:cBhvr>
                                      <p:to>
                                        <p:strVal val="visible"/>
                                      </p:to>
                                    </p:set>
                                    <p:animEffect transition="in" filter="fade">
                                      <p:cBhvr>
                                        <p:cTn id="57" dur="500"/>
                                        <p:tgtEl>
                                          <p:spTgt spid="14">
                                            <p:txEl>
                                              <p:charRg st="96" end="16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4">
                                            <p:txEl>
                                              <p:pRg st="3" end="3"/>
                                            </p:txEl>
                                          </p:spTgt>
                                        </p:tgtEl>
                                        <p:attrNameLst>
                                          <p:attrName>style.visibility</p:attrName>
                                        </p:attrNameLst>
                                      </p:cBhvr>
                                      <p:to>
                                        <p:strVal val="visible"/>
                                      </p:to>
                                    </p:set>
                                    <p:animEffect transition="in" filter="fade">
                                      <p:cBhvr>
                                        <p:cTn id="60" dur="500"/>
                                        <p:tgtEl>
                                          <p:spTgt spid="14">
                                            <p:txEl>
                                              <p:pRg st="3" end="3"/>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fade">
                                      <p:cBhvr>
                                        <p:cTn id="63" dur="500"/>
                                        <p:tgtEl>
                                          <p:spTgt spid="14">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4">
                                            <p:txEl>
                                              <p:pRg st="0" end="0"/>
                                            </p:txEl>
                                          </p:spTgt>
                                        </p:tgtEl>
                                      </p:cBhvr>
                                    </p:animEffect>
                                    <p:set>
                                      <p:cBhvr>
                                        <p:cTn id="68" dur="1" fill="hold">
                                          <p:stCondLst>
                                            <p:cond delay="499"/>
                                          </p:stCondLst>
                                        </p:cTn>
                                        <p:tgtEl>
                                          <p:spTgt spid="14">
                                            <p:txEl>
                                              <p:pRg st="0" end="0"/>
                                            </p:txEl>
                                          </p:spTgt>
                                        </p:tgtEl>
                                        <p:attrNameLst>
                                          <p:attrName>style.visibility</p:attrName>
                                        </p:attrNameLst>
                                      </p:cBhvr>
                                      <p:to>
                                        <p:strVal val="hidden"/>
                                      </p:to>
                                    </p:set>
                                  </p:childTnLst>
                                </p:cTn>
                              </p:par>
                              <p:par>
                                <p:cTn id="69" presetID="1" presetClass="emph" presetSubtype="2" fill="hold" nodeType="withEffect">
                                  <p:stCondLst>
                                    <p:cond delay="0"/>
                                  </p:stCondLst>
                                  <p:childTnLst>
                                    <p:animClr clrSpc="rgb" dir="cw">
                                      <p:cBhvr>
                                        <p:cTn id="70" dur="500" fill="hold"/>
                                        <p:tgtEl>
                                          <p:spTgt spid="30"/>
                                        </p:tgtEl>
                                        <p:attrNameLst>
                                          <p:attrName>fillcolor</p:attrName>
                                        </p:attrNameLst>
                                      </p:cBhvr>
                                      <p:to>
                                        <a:srgbClr val="73FEFF"/>
                                      </p:to>
                                    </p:animClr>
                                    <p:set>
                                      <p:cBhvr>
                                        <p:cTn id="71" dur="500" fill="hold"/>
                                        <p:tgtEl>
                                          <p:spTgt spid="30"/>
                                        </p:tgtEl>
                                        <p:attrNameLst>
                                          <p:attrName>fill.type</p:attrName>
                                        </p:attrNameLst>
                                      </p:cBhvr>
                                      <p:to>
                                        <p:strVal val="solid"/>
                                      </p:to>
                                    </p:set>
                                    <p:set>
                                      <p:cBhvr>
                                        <p:cTn id="72" dur="500" fill="hold"/>
                                        <p:tgtEl>
                                          <p:spTgt spid="30"/>
                                        </p:tgtEl>
                                        <p:attrNameLst>
                                          <p:attrName>fill.on</p:attrName>
                                        </p:attrNameLst>
                                      </p:cBhvr>
                                      <p:to>
                                        <p:strVal val="true"/>
                                      </p:to>
                                    </p:set>
                                  </p:childTnLst>
                                </p:cTn>
                              </p:par>
                              <p:par>
                                <p:cTn id="73" presetID="10" presetClass="exit" presetSubtype="0" fill="hold" nodeType="withEffect">
                                  <p:stCondLst>
                                    <p:cond delay="0"/>
                                  </p:stCondLst>
                                  <p:childTnLst>
                                    <p:animEffect transition="out" filter="fade">
                                      <p:cBhvr>
                                        <p:cTn id="74" dur="500"/>
                                        <p:tgtEl>
                                          <p:spTgt spid="14">
                                            <p:txEl>
                                              <p:pRg st="1" end="1"/>
                                            </p:txEl>
                                          </p:spTgt>
                                        </p:tgtEl>
                                      </p:cBhvr>
                                    </p:animEffect>
                                    <p:set>
                                      <p:cBhvr>
                                        <p:cTn id="75" dur="1" fill="hold">
                                          <p:stCondLst>
                                            <p:cond delay="499"/>
                                          </p:stCondLst>
                                        </p:cTn>
                                        <p:tgtEl>
                                          <p:spTgt spid="14">
                                            <p:txEl>
                                              <p:pRg st="1" end="1"/>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4">
                                            <p:txEl>
                                              <p:charRg st="96" end="165"/>
                                            </p:txEl>
                                          </p:spTgt>
                                        </p:tgtEl>
                                      </p:cBhvr>
                                    </p:animEffect>
                                    <p:set>
                                      <p:cBhvr>
                                        <p:cTn id="78" dur="1" fill="hold">
                                          <p:stCondLst>
                                            <p:cond delay="499"/>
                                          </p:stCondLst>
                                        </p:cTn>
                                        <p:tgtEl>
                                          <p:spTgt spid="14">
                                            <p:txEl>
                                              <p:charRg st="96" end="165"/>
                                            </p:txEl>
                                          </p:spTgt>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4">
                                            <p:txEl>
                                              <p:pRg st="3" end="3"/>
                                            </p:txEl>
                                          </p:spTgt>
                                        </p:tgtEl>
                                      </p:cBhvr>
                                    </p:animEffect>
                                    <p:set>
                                      <p:cBhvr>
                                        <p:cTn id="81" dur="1" fill="hold">
                                          <p:stCondLst>
                                            <p:cond delay="499"/>
                                          </p:stCondLst>
                                        </p:cTn>
                                        <p:tgtEl>
                                          <p:spTgt spid="14">
                                            <p:txEl>
                                              <p:pRg st="3" end="3"/>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4">
                                            <p:txEl>
                                              <p:pRg st="4" end="4"/>
                                            </p:txEl>
                                          </p:spTgt>
                                        </p:tgtEl>
                                      </p:cBhvr>
                                    </p:animEffect>
                                    <p:set>
                                      <p:cBhvr>
                                        <p:cTn id="84" dur="1" fill="hold">
                                          <p:stCondLst>
                                            <p:cond delay="499"/>
                                          </p:stCondLst>
                                        </p:cTn>
                                        <p:tgtEl>
                                          <p:spTgt spid="14">
                                            <p:txEl>
                                              <p:pRg st="4" end="4"/>
                                            </p:txEl>
                                          </p:spTgt>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15">
                                            <p:txEl>
                                              <p:pRg st="0" end="0"/>
                                            </p:txEl>
                                          </p:spTgt>
                                        </p:tgtEl>
                                        <p:attrNameLst>
                                          <p:attrName>style.visibility</p:attrName>
                                        </p:attrNameLst>
                                      </p:cBhvr>
                                      <p:to>
                                        <p:strVal val="visible"/>
                                      </p:to>
                                    </p:set>
                                    <p:animEffect transition="in" filter="fade">
                                      <p:cBhvr>
                                        <p:cTn id="87" dur="500"/>
                                        <p:tgtEl>
                                          <p:spTgt spid="15">
                                            <p:txEl>
                                              <p:pRg st="0" end="0"/>
                                            </p:txEl>
                                          </p:spTgt>
                                        </p:tgtEl>
                                      </p:cBhvr>
                                    </p:animEffect>
                                  </p:childTnLst>
                                </p:cTn>
                              </p:par>
                              <p:par>
                                <p:cTn id="88" presetID="1" presetClass="emph" presetSubtype="2" fill="hold" nodeType="withEffect">
                                  <p:stCondLst>
                                    <p:cond delay="0"/>
                                  </p:stCondLst>
                                  <p:childTnLst>
                                    <p:animClr clrSpc="rgb" dir="cw">
                                      <p:cBhvr>
                                        <p:cTn id="89" dur="500" fill="hold"/>
                                        <p:tgtEl>
                                          <p:spTgt spid="36"/>
                                        </p:tgtEl>
                                        <p:attrNameLst>
                                          <p:attrName>fillcolor</p:attrName>
                                        </p:attrNameLst>
                                      </p:cBhvr>
                                      <p:to>
                                        <a:srgbClr val="981B00"/>
                                      </p:to>
                                    </p:animClr>
                                    <p:set>
                                      <p:cBhvr>
                                        <p:cTn id="90" dur="500" fill="hold"/>
                                        <p:tgtEl>
                                          <p:spTgt spid="36"/>
                                        </p:tgtEl>
                                        <p:attrNameLst>
                                          <p:attrName>fill.type</p:attrName>
                                        </p:attrNameLst>
                                      </p:cBhvr>
                                      <p:to>
                                        <p:strVal val="solid"/>
                                      </p:to>
                                    </p:set>
                                    <p:set>
                                      <p:cBhvr>
                                        <p:cTn id="91" dur="500" fill="hold"/>
                                        <p:tgtEl>
                                          <p:spTgt spid="36"/>
                                        </p:tgtEl>
                                        <p:attrNameLst>
                                          <p:attrName>fill.on</p:attrName>
                                        </p:attrNameLst>
                                      </p:cBhvr>
                                      <p:to>
                                        <p:strVal val="true"/>
                                      </p:to>
                                    </p:set>
                                  </p:childTnLst>
                                </p:cTn>
                              </p:par>
                              <p:par>
                                <p:cTn id="92" presetID="10" presetClass="entr" presetSubtype="0" fill="hold" nodeType="withEffect">
                                  <p:stCondLst>
                                    <p:cond delay="0"/>
                                  </p:stCondLst>
                                  <p:childTnLst>
                                    <p:set>
                                      <p:cBhvr>
                                        <p:cTn id="93" dur="1" fill="hold">
                                          <p:stCondLst>
                                            <p:cond delay="0"/>
                                          </p:stCondLst>
                                        </p:cTn>
                                        <p:tgtEl>
                                          <p:spTgt spid="15">
                                            <p:txEl>
                                              <p:pRg st="1" end="1"/>
                                            </p:txEl>
                                          </p:spTgt>
                                        </p:tgtEl>
                                        <p:attrNameLst>
                                          <p:attrName>style.visibility</p:attrName>
                                        </p:attrNameLst>
                                      </p:cBhvr>
                                      <p:to>
                                        <p:strVal val="visible"/>
                                      </p:to>
                                    </p:set>
                                    <p:animEffect transition="in" filter="fade">
                                      <p:cBhvr>
                                        <p:cTn id="94" dur="500"/>
                                        <p:tgtEl>
                                          <p:spTgt spid="15">
                                            <p:txEl>
                                              <p:pRg st="1" end="1"/>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15">
                                            <p:txEl>
                                              <p:pRg st="2" end="2"/>
                                            </p:txEl>
                                          </p:spTgt>
                                        </p:tgtEl>
                                        <p:attrNameLst>
                                          <p:attrName>style.visibility</p:attrName>
                                        </p:attrNameLst>
                                      </p:cBhvr>
                                      <p:to>
                                        <p:strVal val="visible"/>
                                      </p:to>
                                    </p:set>
                                    <p:animEffect transition="in" filter="fade">
                                      <p:cBhvr>
                                        <p:cTn id="97" dur="500"/>
                                        <p:tgtEl>
                                          <p:spTgt spid="15">
                                            <p:txEl>
                                              <p:pRg st="2" end="2"/>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5">
                                            <p:txEl>
                                              <p:pRg st="3" end="3"/>
                                            </p:txEl>
                                          </p:spTgt>
                                        </p:tgtEl>
                                        <p:attrNameLst>
                                          <p:attrName>style.visibility</p:attrName>
                                        </p:attrNameLst>
                                      </p:cBhvr>
                                      <p:to>
                                        <p:strVal val="visible"/>
                                      </p:to>
                                    </p:set>
                                    <p:animEffect transition="in" filter="fade">
                                      <p:cBhvr>
                                        <p:cTn id="100" dur="500"/>
                                        <p:tgtEl>
                                          <p:spTgt spid="15">
                                            <p:txEl>
                                              <p:pRg st="3" end="3"/>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5">
                                            <p:txEl>
                                              <p:pRg st="4" end="4"/>
                                            </p:txEl>
                                          </p:spTgt>
                                        </p:tgtEl>
                                        <p:attrNameLst>
                                          <p:attrName>style.visibility</p:attrName>
                                        </p:attrNameLst>
                                      </p:cBhvr>
                                      <p:to>
                                        <p:strVal val="visible"/>
                                      </p:to>
                                    </p:set>
                                    <p:animEffect transition="in" filter="fade">
                                      <p:cBhvr>
                                        <p:cTn id="103" dur="500"/>
                                        <p:tgtEl>
                                          <p:spTgt spid="15">
                                            <p:txEl>
                                              <p:pRg st="4" end="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15">
                                            <p:txEl>
                                              <p:pRg st="0" end="0"/>
                                            </p:txEl>
                                          </p:spTgt>
                                        </p:tgtEl>
                                      </p:cBhvr>
                                    </p:animEffect>
                                    <p:set>
                                      <p:cBhvr>
                                        <p:cTn id="108" dur="1" fill="hold">
                                          <p:stCondLst>
                                            <p:cond delay="499"/>
                                          </p:stCondLst>
                                        </p:cTn>
                                        <p:tgtEl>
                                          <p:spTgt spid="15">
                                            <p:txEl>
                                              <p:pRg st="0" end="0"/>
                                            </p:txEl>
                                          </p:spTgt>
                                        </p:tgtEl>
                                        <p:attrNameLst>
                                          <p:attrName>style.visibility</p:attrName>
                                        </p:attrNameLst>
                                      </p:cBhvr>
                                      <p:to>
                                        <p:strVal val="hidden"/>
                                      </p:to>
                                    </p:set>
                                  </p:childTnLst>
                                </p:cTn>
                              </p:par>
                              <p:par>
                                <p:cTn id="109" presetID="1" presetClass="emph" presetSubtype="2" fill="hold" nodeType="withEffect">
                                  <p:stCondLst>
                                    <p:cond delay="0"/>
                                  </p:stCondLst>
                                  <p:childTnLst>
                                    <p:animClr clrSpc="rgb" dir="cw">
                                      <p:cBhvr>
                                        <p:cTn id="110" dur="500" fill="hold"/>
                                        <p:tgtEl>
                                          <p:spTgt spid="36"/>
                                        </p:tgtEl>
                                        <p:attrNameLst>
                                          <p:attrName>fillcolor</p:attrName>
                                        </p:attrNameLst>
                                      </p:cBhvr>
                                      <p:to>
                                        <a:srgbClr val="D5FC79"/>
                                      </p:to>
                                    </p:animClr>
                                    <p:set>
                                      <p:cBhvr>
                                        <p:cTn id="111" dur="500" fill="hold"/>
                                        <p:tgtEl>
                                          <p:spTgt spid="36"/>
                                        </p:tgtEl>
                                        <p:attrNameLst>
                                          <p:attrName>fill.type</p:attrName>
                                        </p:attrNameLst>
                                      </p:cBhvr>
                                      <p:to>
                                        <p:strVal val="solid"/>
                                      </p:to>
                                    </p:set>
                                    <p:set>
                                      <p:cBhvr>
                                        <p:cTn id="112" dur="500" fill="hold"/>
                                        <p:tgtEl>
                                          <p:spTgt spid="36"/>
                                        </p:tgtEl>
                                        <p:attrNameLst>
                                          <p:attrName>fill.on</p:attrName>
                                        </p:attrNameLst>
                                      </p:cBhvr>
                                      <p:to>
                                        <p:strVal val="true"/>
                                      </p:to>
                                    </p:set>
                                  </p:childTnLst>
                                </p:cTn>
                              </p:par>
                              <p:par>
                                <p:cTn id="113" presetID="10" presetClass="exit" presetSubtype="0" fill="hold" nodeType="withEffect">
                                  <p:stCondLst>
                                    <p:cond delay="0"/>
                                  </p:stCondLst>
                                  <p:childTnLst>
                                    <p:animEffect transition="out" filter="fade">
                                      <p:cBhvr>
                                        <p:cTn id="114" dur="500"/>
                                        <p:tgtEl>
                                          <p:spTgt spid="15">
                                            <p:txEl>
                                              <p:pRg st="1" end="1"/>
                                            </p:txEl>
                                          </p:spTgt>
                                        </p:tgtEl>
                                      </p:cBhvr>
                                    </p:animEffect>
                                    <p:set>
                                      <p:cBhvr>
                                        <p:cTn id="115" dur="1" fill="hold">
                                          <p:stCondLst>
                                            <p:cond delay="499"/>
                                          </p:stCondLst>
                                        </p:cTn>
                                        <p:tgtEl>
                                          <p:spTgt spid="15">
                                            <p:txEl>
                                              <p:pRg st="1" end="1"/>
                                            </p:txEl>
                                          </p:spTgt>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15">
                                            <p:txEl>
                                              <p:pRg st="2" end="2"/>
                                            </p:txEl>
                                          </p:spTgt>
                                        </p:tgtEl>
                                      </p:cBhvr>
                                    </p:animEffect>
                                    <p:set>
                                      <p:cBhvr>
                                        <p:cTn id="118" dur="1" fill="hold">
                                          <p:stCondLst>
                                            <p:cond delay="499"/>
                                          </p:stCondLst>
                                        </p:cTn>
                                        <p:tgtEl>
                                          <p:spTgt spid="15">
                                            <p:txEl>
                                              <p:pRg st="2" end="2"/>
                                            </p:txEl>
                                          </p:spTgt>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15">
                                            <p:txEl>
                                              <p:pRg st="3" end="3"/>
                                            </p:txEl>
                                          </p:spTgt>
                                        </p:tgtEl>
                                      </p:cBhvr>
                                    </p:animEffect>
                                    <p:set>
                                      <p:cBhvr>
                                        <p:cTn id="121" dur="1" fill="hold">
                                          <p:stCondLst>
                                            <p:cond delay="499"/>
                                          </p:stCondLst>
                                        </p:cTn>
                                        <p:tgtEl>
                                          <p:spTgt spid="15">
                                            <p:txEl>
                                              <p:pRg st="3" end="3"/>
                                            </p:txEl>
                                          </p:spTgt>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5">
                                            <p:txEl>
                                              <p:pRg st="4" end="4"/>
                                            </p:txEl>
                                          </p:spTgt>
                                        </p:tgtEl>
                                      </p:cBhvr>
                                    </p:animEffect>
                                    <p:set>
                                      <p:cBhvr>
                                        <p:cTn id="124" dur="1" fill="hold">
                                          <p:stCondLst>
                                            <p:cond delay="499"/>
                                          </p:stCondLst>
                                        </p:cTn>
                                        <p:tgtEl>
                                          <p:spTgt spid="15">
                                            <p:txEl>
                                              <p:pRg st="4" end="4"/>
                                            </p:txEl>
                                          </p:spTgt>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7">
                                            <p:txEl>
                                              <p:pRg st="0" end="0"/>
                                            </p:txEl>
                                          </p:spTgt>
                                        </p:tgtEl>
                                        <p:attrNameLst>
                                          <p:attrName>style.visibility</p:attrName>
                                        </p:attrNameLst>
                                      </p:cBhvr>
                                      <p:to>
                                        <p:strVal val="visible"/>
                                      </p:to>
                                    </p:set>
                                    <p:animEffect transition="in" filter="fade">
                                      <p:cBhvr>
                                        <p:cTn id="127" dur="500"/>
                                        <p:tgtEl>
                                          <p:spTgt spid="17">
                                            <p:txEl>
                                              <p:pRg st="0" end="0"/>
                                            </p:txEl>
                                          </p:spTgt>
                                        </p:tgtEl>
                                      </p:cBhvr>
                                    </p:animEffect>
                                  </p:childTnLst>
                                </p:cTn>
                              </p:par>
                              <p:par>
                                <p:cTn id="128" presetID="1" presetClass="emph" presetSubtype="2" fill="hold" nodeType="withEffect">
                                  <p:stCondLst>
                                    <p:cond delay="0"/>
                                  </p:stCondLst>
                                  <p:childTnLst>
                                    <p:animClr clrSpc="rgb" dir="cw">
                                      <p:cBhvr>
                                        <p:cTn id="129" dur="500" fill="hold"/>
                                        <p:tgtEl>
                                          <p:spTgt spid="35"/>
                                        </p:tgtEl>
                                        <p:attrNameLst>
                                          <p:attrName>fillcolor</p:attrName>
                                        </p:attrNameLst>
                                      </p:cBhvr>
                                      <p:to>
                                        <a:srgbClr val="981B00"/>
                                      </p:to>
                                    </p:animClr>
                                    <p:set>
                                      <p:cBhvr>
                                        <p:cTn id="130" dur="500" fill="hold"/>
                                        <p:tgtEl>
                                          <p:spTgt spid="35"/>
                                        </p:tgtEl>
                                        <p:attrNameLst>
                                          <p:attrName>fill.type</p:attrName>
                                        </p:attrNameLst>
                                      </p:cBhvr>
                                      <p:to>
                                        <p:strVal val="solid"/>
                                      </p:to>
                                    </p:set>
                                    <p:set>
                                      <p:cBhvr>
                                        <p:cTn id="131" dur="500" fill="hold"/>
                                        <p:tgtEl>
                                          <p:spTgt spid="35"/>
                                        </p:tgtEl>
                                        <p:attrNameLst>
                                          <p:attrName>fill.on</p:attrName>
                                        </p:attrNameLst>
                                      </p:cBhvr>
                                      <p:to>
                                        <p:strVal val="true"/>
                                      </p:to>
                                    </p:set>
                                  </p:childTnLst>
                                </p:cTn>
                              </p:par>
                              <p:par>
                                <p:cTn id="132" presetID="10" presetClass="entr" presetSubtype="0" fill="hold" nodeType="withEffect">
                                  <p:stCondLst>
                                    <p:cond delay="0"/>
                                  </p:stCondLst>
                                  <p:childTnLst>
                                    <p:set>
                                      <p:cBhvr>
                                        <p:cTn id="133" dur="1" fill="hold">
                                          <p:stCondLst>
                                            <p:cond delay="0"/>
                                          </p:stCondLst>
                                        </p:cTn>
                                        <p:tgtEl>
                                          <p:spTgt spid="17">
                                            <p:txEl>
                                              <p:pRg st="1" end="1"/>
                                            </p:txEl>
                                          </p:spTgt>
                                        </p:tgtEl>
                                        <p:attrNameLst>
                                          <p:attrName>style.visibility</p:attrName>
                                        </p:attrNameLst>
                                      </p:cBhvr>
                                      <p:to>
                                        <p:strVal val="visible"/>
                                      </p:to>
                                    </p:set>
                                    <p:animEffect transition="in" filter="fade">
                                      <p:cBhvr>
                                        <p:cTn id="134" dur="500"/>
                                        <p:tgtEl>
                                          <p:spTgt spid="17">
                                            <p:txEl>
                                              <p:pRg st="1" end="1"/>
                                            </p:txEl>
                                          </p:spTgt>
                                        </p:tgtEl>
                                      </p:cBhvr>
                                    </p:animEffect>
                                  </p:childTnLst>
                                </p:cTn>
                              </p:par>
                              <p:par>
                                <p:cTn id="135" presetID="10" presetClass="entr" presetSubtype="0" fill="hold" nodeType="withEffect">
                                  <p:stCondLst>
                                    <p:cond delay="0"/>
                                  </p:stCondLst>
                                  <p:childTnLst>
                                    <p:set>
                                      <p:cBhvr>
                                        <p:cTn id="136" dur="1" fill="hold">
                                          <p:stCondLst>
                                            <p:cond delay="0"/>
                                          </p:stCondLst>
                                        </p:cTn>
                                        <p:tgtEl>
                                          <p:spTgt spid="17">
                                            <p:txEl>
                                              <p:pRg st="2" end="2"/>
                                            </p:txEl>
                                          </p:spTgt>
                                        </p:tgtEl>
                                        <p:attrNameLst>
                                          <p:attrName>style.visibility</p:attrName>
                                        </p:attrNameLst>
                                      </p:cBhvr>
                                      <p:to>
                                        <p:strVal val="visible"/>
                                      </p:to>
                                    </p:set>
                                    <p:animEffect transition="in" filter="fade">
                                      <p:cBhvr>
                                        <p:cTn id="137" dur="500"/>
                                        <p:tgtEl>
                                          <p:spTgt spid="17">
                                            <p:txEl>
                                              <p:pRg st="2" end="2"/>
                                            </p:txEl>
                                          </p:spTgt>
                                        </p:tgtEl>
                                      </p:cBhvr>
                                    </p:animEffect>
                                  </p:childTnLst>
                                </p:cTn>
                              </p:par>
                              <p:par>
                                <p:cTn id="138" presetID="10" presetClass="entr" presetSubtype="0" fill="hold" nodeType="withEffect">
                                  <p:stCondLst>
                                    <p:cond delay="0"/>
                                  </p:stCondLst>
                                  <p:childTnLst>
                                    <p:set>
                                      <p:cBhvr>
                                        <p:cTn id="139" dur="1" fill="hold">
                                          <p:stCondLst>
                                            <p:cond delay="0"/>
                                          </p:stCondLst>
                                        </p:cTn>
                                        <p:tgtEl>
                                          <p:spTgt spid="17">
                                            <p:txEl>
                                              <p:pRg st="3" end="3"/>
                                            </p:txEl>
                                          </p:spTgt>
                                        </p:tgtEl>
                                        <p:attrNameLst>
                                          <p:attrName>style.visibility</p:attrName>
                                        </p:attrNameLst>
                                      </p:cBhvr>
                                      <p:to>
                                        <p:strVal val="visible"/>
                                      </p:to>
                                    </p:set>
                                    <p:animEffect transition="in" filter="fade">
                                      <p:cBhvr>
                                        <p:cTn id="140" dur="500"/>
                                        <p:tgtEl>
                                          <p:spTgt spid="17">
                                            <p:txEl>
                                              <p:pRg st="3" end="3"/>
                                            </p:txEl>
                                          </p:spTgt>
                                        </p:tgtEl>
                                      </p:cBhvr>
                                    </p:animEffect>
                                  </p:childTnLst>
                                </p:cTn>
                              </p:par>
                              <p:par>
                                <p:cTn id="141" presetID="10" presetClass="entr" presetSubtype="0" fill="hold" nodeType="withEffect">
                                  <p:stCondLst>
                                    <p:cond delay="0"/>
                                  </p:stCondLst>
                                  <p:childTnLst>
                                    <p:set>
                                      <p:cBhvr>
                                        <p:cTn id="142" dur="1" fill="hold">
                                          <p:stCondLst>
                                            <p:cond delay="0"/>
                                          </p:stCondLst>
                                        </p:cTn>
                                        <p:tgtEl>
                                          <p:spTgt spid="17">
                                            <p:txEl>
                                              <p:pRg st="4" end="4"/>
                                            </p:txEl>
                                          </p:spTgt>
                                        </p:tgtEl>
                                        <p:attrNameLst>
                                          <p:attrName>style.visibility</p:attrName>
                                        </p:attrNameLst>
                                      </p:cBhvr>
                                      <p:to>
                                        <p:strVal val="visible"/>
                                      </p:to>
                                    </p:set>
                                    <p:animEffect transition="in" filter="fade">
                                      <p:cBhvr>
                                        <p:cTn id="143" dur="500"/>
                                        <p:tgtEl>
                                          <p:spTgt spid="17">
                                            <p:txEl>
                                              <p:pRg st="4" end="4"/>
                                            </p:txEl>
                                          </p:spTgt>
                                        </p:tgtEl>
                                      </p:cBhvr>
                                    </p:animEffect>
                                  </p:childTnLst>
                                </p:cTn>
                              </p:par>
                              <p:par>
                                <p:cTn id="144" presetID="10" presetClass="entr" presetSubtype="0" fill="hold" nodeType="withEffect">
                                  <p:stCondLst>
                                    <p:cond delay="0"/>
                                  </p:stCondLst>
                                  <p:childTnLst>
                                    <p:set>
                                      <p:cBhvr>
                                        <p:cTn id="145" dur="1" fill="hold">
                                          <p:stCondLst>
                                            <p:cond delay="0"/>
                                          </p:stCondLst>
                                        </p:cTn>
                                        <p:tgtEl>
                                          <p:spTgt spid="17">
                                            <p:txEl>
                                              <p:pRg st="5" end="5"/>
                                            </p:txEl>
                                          </p:spTgt>
                                        </p:tgtEl>
                                        <p:attrNameLst>
                                          <p:attrName>style.visibility</p:attrName>
                                        </p:attrNameLst>
                                      </p:cBhvr>
                                      <p:to>
                                        <p:strVal val="visible"/>
                                      </p:to>
                                    </p:set>
                                    <p:animEffect transition="in" filter="fade">
                                      <p:cBhvr>
                                        <p:cTn id="146"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445B-97CF-8B43-95D3-22F6FB6E083B}"/>
              </a:ext>
            </a:extLst>
          </p:cNvPr>
          <p:cNvSpPr>
            <a:spLocks noGrp="1"/>
          </p:cNvSpPr>
          <p:nvPr>
            <p:ph type="title"/>
          </p:nvPr>
        </p:nvSpPr>
        <p:spPr/>
        <p:txBody>
          <a:bodyPr/>
          <a:lstStyle/>
          <a:p>
            <a:r>
              <a:rPr lang="en-US" dirty="0"/>
              <a:t>Our Goal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F5C5A8A-2506-8F40-8CE6-98C61380DE32}"/>
                  </a:ext>
                </a:extLst>
              </p:cNvPr>
              <p:cNvSpPr>
                <a:spLocks noGrp="1"/>
              </p:cNvSpPr>
              <p:nvPr>
                <p:ph idx="1"/>
              </p:nvPr>
            </p:nvSpPr>
            <p:spPr/>
            <p:txBody>
              <a:bodyPr>
                <a:normAutofit fontScale="92500" lnSpcReduction="20000"/>
              </a:bodyPr>
              <a:lstStyle/>
              <a:p>
                <a:pPr>
                  <a:spcAft>
                    <a:spcPts val="600"/>
                  </a:spcAft>
                </a:pPr>
                <a:r>
                  <a:rPr lang="en-US" dirty="0">
                    <a:cs typeface="Angsana New" panose="02020603050405020304" pitchFamily="18" charset="-34"/>
                  </a:rPr>
                  <a:t>Augmenting “</a:t>
                </a:r>
                <a:r>
                  <a:rPr lang="en-US" b="1" dirty="0">
                    <a:cs typeface="Angsana New" panose="02020603050405020304" pitchFamily="18" charset="-34"/>
                  </a:rPr>
                  <a:t>imitation from observation” </a:t>
                </a:r>
                <a:r>
                  <a:rPr lang="en-US" dirty="0">
                    <a:cs typeface="Angsana New" panose="02020603050405020304" pitchFamily="18" charset="-34"/>
                  </a:rPr>
                  <a:t>and “</a:t>
                </a:r>
                <a:r>
                  <a:rPr lang="en-US" b="1" dirty="0">
                    <a:cs typeface="Angsana New" panose="02020603050405020304" pitchFamily="18" charset="-34"/>
                  </a:rPr>
                  <a:t>reinforcement learning” </a:t>
                </a:r>
                <a:r>
                  <a:rPr lang="en-US" dirty="0">
                    <a:cs typeface="Angsana New" panose="02020603050405020304" pitchFamily="18" charset="-34"/>
                  </a:rPr>
                  <a:t>to learn tasks when:</a:t>
                </a:r>
              </a:p>
              <a:p>
                <a:pPr lvl="1">
                  <a:spcAft>
                    <a:spcPts val="600"/>
                  </a:spcAft>
                </a:pPr>
                <a:r>
                  <a:rPr lang="en-US" dirty="0">
                    <a:cs typeface="Angsana New" panose="02020603050405020304" pitchFamily="18" charset="-34"/>
                  </a:rPr>
                  <a:t>The demonstrator is sub-optimal</a:t>
                </a:r>
              </a:p>
              <a:p>
                <a:pPr lvl="1">
                  <a:spcAft>
                    <a:spcPts val="600"/>
                  </a:spcAft>
                </a:pPr>
                <a:r>
                  <a:rPr lang="en-US" dirty="0">
                    <a:cs typeface="Angsana New" panose="02020603050405020304" pitchFamily="18" charset="-34"/>
                  </a:rPr>
                  <a:t>Demonstrator actions are not available</a:t>
                </a:r>
              </a:p>
              <a:p>
                <a:pPr lvl="1">
                  <a:spcAft>
                    <a:spcPts val="600"/>
                  </a:spcAft>
                </a:pPr>
                <a:r>
                  <a:rPr lang="en-US" dirty="0">
                    <a:cs typeface="Angsana New" panose="02020603050405020304" pitchFamily="18" charset="-34"/>
                  </a:rPr>
                  <a:t>Not many demonstration trajectories are available</a:t>
                </a:r>
              </a:p>
              <a:p>
                <a:pPr lvl="1">
                  <a:spcAft>
                    <a:spcPts val="600"/>
                  </a:spcAft>
                </a:pPr>
                <a:r>
                  <a:rPr lang="en-US" dirty="0">
                    <a:cs typeface="Angsana New" panose="02020603050405020304" pitchFamily="18" charset="-34"/>
                  </a:rPr>
                  <a:t>Only raw state information is available</a:t>
                </a:r>
              </a:p>
              <a:p>
                <a:r>
                  <a:rPr lang="en-US" b="1" dirty="0"/>
                  <a:t>Given:</a:t>
                </a:r>
              </a:p>
              <a:p>
                <a:pPr lvl="1"/>
                <a:r>
                  <a:rPr lang="en-US" dirty="0"/>
                  <a:t>A single state-only (sub-optimal) demonstration: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𝐷</m:t>
                        </m:r>
                      </m:e>
                      <m:sup>
                        <m:r>
                          <a:rPr lang="en-US" sz="2000" i="1">
                            <a:latin typeface="Cambria Math" panose="02040503050406030204" pitchFamily="18" charset="0"/>
                          </a:rPr>
                          <m:t>𝑒</m:t>
                        </m:r>
                      </m:sup>
                    </m:sSup>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𝑠</m:t>
                            </m:r>
                          </m:e>
                          <m:sub>
                            <m:r>
                              <a:rPr lang="en-US" sz="2000" i="1">
                                <a:latin typeface="Cambria Math" panose="02040503050406030204" pitchFamily="18" charset="0"/>
                              </a:rPr>
                              <m:t>𝑡</m:t>
                            </m:r>
                          </m:sub>
                          <m:sup>
                            <m:r>
                              <a:rPr lang="en-US" sz="2000" i="1">
                                <a:latin typeface="Cambria Math" panose="02040503050406030204" pitchFamily="18" charset="0"/>
                              </a:rPr>
                              <m:t>𝑒</m:t>
                            </m:r>
                          </m:sup>
                        </m:sSubSup>
                      </m:e>
                    </m:d>
                  </m:oMath>
                </a14:m>
                <a:endParaRPr lang="en-US" sz="2000" dirty="0"/>
              </a:p>
              <a:p>
                <a:pPr lvl="1"/>
                <a:r>
                  <a:rPr lang="en-US" dirty="0"/>
                  <a:t>A reward function: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𝑅</m:t>
                        </m:r>
                      </m:e>
                      <m:sub>
                        <m:r>
                          <a:rPr lang="en-US" sz="2000" i="1">
                            <a:latin typeface="Cambria Math" panose="02040503050406030204" pitchFamily="18" charset="0"/>
                          </a:rPr>
                          <m:t>𝑒𝑛𝑣</m:t>
                        </m:r>
                      </m:sub>
                    </m:sSub>
                  </m:oMath>
                </a14:m>
                <a:endParaRPr lang="en-US" dirty="0"/>
              </a:p>
              <a:p>
                <a:r>
                  <a:rPr lang="en-US" b="1" dirty="0"/>
                  <a:t>Learn:</a:t>
                </a:r>
              </a:p>
              <a:p>
                <a:pPr lvl="1"/>
                <a:r>
                  <a:rPr lang="en-US" dirty="0"/>
                  <a:t>A policy to perform the task</a:t>
                </a:r>
              </a:p>
              <a:p>
                <a:endParaRPr lang="en-US" dirty="0"/>
              </a:p>
            </p:txBody>
          </p:sp>
        </mc:Choice>
        <mc:Fallback>
          <p:sp>
            <p:nvSpPr>
              <p:cNvPr id="3" name="Content Placeholder 2">
                <a:extLst>
                  <a:ext uri="{FF2B5EF4-FFF2-40B4-BE49-F238E27FC236}">
                    <a16:creationId xmlns:a16="http://schemas.microsoft.com/office/drawing/2014/main" id="{1F5C5A8A-2506-8F40-8CE6-98C61380DE32}"/>
                  </a:ext>
                </a:extLst>
              </p:cNvPr>
              <p:cNvSpPr>
                <a:spLocks noGrp="1" noRot="1" noChangeAspect="1" noMove="1" noResize="1" noEditPoints="1" noAdjustHandles="1" noChangeArrowheads="1" noChangeShapeType="1" noTextEdit="1"/>
              </p:cNvSpPr>
              <p:nvPr>
                <p:ph idx="1"/>
              </p:nvPr>
            </p:nvSpPr>
            <p:spPr>
              <a:blipFill>
                <a:blip r:embed="rId2"/>
                <a:stretch>
                  <a:fillRect l="-1208" t="-437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8E5BE2F-B4DE-064F-AE5F-B202914F9FA6}"/>
              </a:ext>
            </a:extLst>
          </p:cNvPr>
          <p:cNvSpPr>
            <a:spLocks noGrp="1"/>
          </p:cNvSpPr>
          <p:nvPr>
            <p:ph type="sldNum" sz="quarter" idx="12"/>
          </p:nvPr>
        </p:nvSpPr>
        <p:spPr/>
        <p:txBody>
          <a:bodyPr/>
          <a:lstStyle/>
          <a:p>
            <a:fld id="{3A99E73A-F435-C848-8FCE-AD3AA93B8A17}" type="slidenum">
              <a:rPr lang="en-US" smtClean="0"/>
              <a:t>7</a:t>
            </a:fld>
            <a:endParaRPr lang="en-US"/>
          </a:p>
        </p:txBody>
      </p:sp>
      <p:sp>
        <p:nvSpPr>
          <p:cNvPr id="24" name="Freeform 23">
            <a:extLst>
              <a:ext uri="{FF2B5EF4-FFF2-40B4-BE49-F238E27FC236}">
                <a16:creationId xmlns:a16="http://schemas.microsoft.com/office/drawing/2014/main" id="{90F90CC2-9303-3444-99E5-661E13450895}"/>
              </a:ext>
            </a:extLst>
          </p:cNvPr>
          <p:cNvSpPr/>
          <p:nvPr/>
        </p:nvSpPr>
        <p:spPr>
          <a:xfrm>
            <a:off x="7176751" y="2356712"/>
            <a:ext cx="2446602" cy="2884870"/>
          </a:xfrm>
          <a:custGeom>
            <a:avLst/>
            <a:gdLst>
              <a:gd name="connsiteX0" fmla="*/ 1461754 w 2446602"/>
              <a:gd name="connsiteY0" fmla="*/ 0 h 2884870"/>
              <a:gd name="connsiteX1" fmla="*/ 2391565 w 2446602"/>
              <a:gd name="connsiteY1" fmla="*/ 329382 h 2884870"/>
              <a:gd name="connsiteX2" fmla="*/ 2446602 w 2446602"/>
              <a:gd name="connsiteY2" fmla="*/ 378742 h 2884870"/>
              <a:gd name="connsiteX3" fmla="*/ 2390021 w 2446602"/>
              <a:gd name="connsiteY3" fmla="*/ 430444 h 2884870"/>
              <a:gd name="connsiteX4" fmla="*/ 1961883 w 2446602"/>
              <a:gd name="connsiteY4" fmla="*/ 1469627 h 2884870"/>
              <a:gd name="connsiteX5" fmla="*/ 2390021 w 2446602"/>
              <a:gd name="connsiteY5" fmla="*/ 2508810 h 2884870"/>
              <a:gd name="connsiteX6" fmla="*/ 2416566 w 2446602"/>
              <a:gd name="connsiteY6" fmla="*/ 2533066 h 2884870"/>
              <a:gd name="connsiteX7" fmla="*/ 2391565 w 2446602"/>
              <a:gd name="connsiteY7" fmla="*/ 2555488 h 2884870"/>
              <a:gd name="connsiteX8" fmla="*/ 1461754 w 2446602"/>
              <a:gd name="connsiteY8" fmla="*/ 2884870 h 2884870"/>
              <a:gd name="connsiteX9" fmla="*/ 0 w 2446602"/>
              <a:gd name="connsiteY9" fmla="*/ 1442435 h 2884870"/>
              <a:gd name="connsiteX10" fmla="*/ 1461754 w 2446602"/>
              <a:gd name="connsiteY10" fmla="*/ 0 h 288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6602" h="2884870">
                <a:moveTo>
                  <a:pt x="1461754" y="0"/>
                </a:moveTo>
                <a:cubicBezTo>
                  <a:pt x="1814949" y="0"/>
                  <a:pt x="2138888" y="123610"/>
                  <a:pt x="2391565" y="329382"/>
                </a:cubicBezTo>
                <a:lnTo>
                  <a:pt x="2446602" y="378742"/>
                </a:lnTo>
                <a:lnTo>
                  <a:pt x="2390021" y="430444"/>
                </a:lnTo>
                <a:cubicBezTo>
                  <a:pt x="2125495" y="696394"/>
                  <a:pt x="1961883" y="1063801"/>
                  <a:pt x="1961883" y="1469627"/>
                </a:cubicBezTo>
                <a:cubicBezTo>
                  <a:pt x="1961883" y="1875454"/>
                  <a:pt x="2125495" y="2242860"/>
                  <a:pt x="2390021" y="2508810"/>
                </a:cubicBezTo>
                <a:lnTo>
                  <a:pt x="2416566" y="2533066"/>
                </a:lnTo>
                <a:lnTo>
                  <a:pt x="2391565" y="2555488"/>
                </a:lnTo>
                <a:cubicBezTo>
                  <a:pt x="2138888" y="2761260"/>
                  <a:pt x="1814949" y="2884870"/>
                  <a:pt x="1461754" y="2884870"/>
                </a:cubicBezTo>
                <a:cubicBezTo>
                  <a:pt x="654450" y="2884870"/>
                  <a:pt x="0" y="2239070"/>
                  <a:pt x="0" y="1442435"/>
                </a:cubicBezTo>
                <a:cubicBezTo>
                  <a:pt x="0" y="645800"/>
                  <a:pt x="654450" y="0"/>
                  <a:pt x="1461754" y="0"/>
                </a:cubicBezTo>
                <a:close/>
              </a:path>
            </a:pathLst>
          </a:custGeom>
          <a:solidFill>
            <a:srgbClr val="76D6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03280715-0182-BD4B-9D7D-F7963618A54C}"/>
              </a:ext>
            </a:extLst>
          </p:cNvPr>
          <p:cNvSpPr/>
          <p:nvPr/>
        </p:nvSpPr>
        <p:spPr>
          <a:xfrm>
            <a:off x="9593317" y="2356711"/>
            <a:ext cx="2468825" cy="2939254"/>
          </a:xfrm>
          <a:custGeom>
            <a:avLst/>
            <a:gdLst>
              <a:gd name="connsiteX0" fmla="*/ 1007071 w 2468825"/>
              <a:gd name="connsiteY0" fmla="*/ 0 h 2939254"/>
              <a:gd name="connsiteX1" fmla="*/ 2468825 w 2468825"/>
              <a:gd name="connsiteY1" fmla="*/ 1469627 h 2939254"/>
              <a:gd name="connsiteX2" fmla="*/ 1007071 w 2468825"/>
              <a:gd name="connsiteY2" fmla="*/ 2939254 h 2939254"/>
              <a:gd name="connsiteX3" fmla="*/ 77260 w 2468825"/>
              <a:gd name="connsiteY3" fmla="*/ 2603663 h 2939254"/>
              <a:gd name="connsiteX4" fmla="*/ 0 w 2468825"/>
              <a:gd name="connsiteY4" fmla="*/ 2533066 h 2939254"/>
              <a:gd name="connsiteX5" fmla="*/ 78804 w 2468825"/>
              <a:gd name="connsiteY5" fmla="*/ 2462391 h 2939254"/>
              <a:gd name="connsiteX6" fmla="*/ 506942 w 2468825"/>
              <a:gd name="connsiteY6" fmla="*/ 1442435 h 2939254"/>
              <a:gd name="connsiteX7" fmla="*/ 78804 w 2468825"/>
              <a:gd name="connsiteY7" fmla="*/ 422479 h 2939254"/>
              <a:gd name="connsiteX8" fmla="*/ 30036 w 2468825"/>
              <a:gd name="connsiteY8" fmla="*/ 378742 h 2939254"/>
              <a:gd name="connsiteX9" fmla="*/ 77260 w 2468825"/>
              <a:gd name="connsiteY9" fmla="*/ 335591 h 2939254"/>
              <a:gd name="connsiteX10" fmla="*/ 1007071 w 2468825"/>
              <a:gd name="connsiteY10" fmla="*/ 0 h 293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25" h="2939254">
                <a:moveTo>
                  <a:pt x="1007071" y="0"/>
                </a:moveTo>
                <a:cubicBezTo>
                  <a:pt x="1814375" y="0"/>
                  <a:pt x="2468825" y="657974"/>
                  <a:pt x="2468825" y="1469627"/>
                </a:cubicBezTo>
                <a:cubicBezTo>
                  <a:pt x="2468825" y="2281280"/>
                  <a:pt x="1814375" y="2939254"/>
                  <a:pt x="1007071" y="2939254"/>
                </a:cubicBezTo>
                <a:cubicBezTo>
                  <a:pt x="653875" y="2939254"/>
                  <a:pt x="329937" y="2813314"/>
                  <a:pt x="77260" y="2603663"/>
                </a:cubicBezTo>
                <a:lnTo>
                  <a:pt x="0" y="2533066"/>
                </a:lnTo>
                <a:lnTo>
                  <a:pt x="78804" y="2462391"/>
                </a:lnTo>
                <a:cubicBezTo>
                  <a:pt x="343329" y="2201361"/>
                  <a:pt x="506942" y="1840753"/>
                  <a:pt x="506942" y="1442435"/>
                </a:cubicBezTo>
                <a:cubicBezTo>
                  <a:pt x="506942" y="1044118"/>
                  <a:pt x="343329" y="683509"/>
                  <a:pt x="78804" y="422479"/>
                </a:cubicBezTo>
                <a:lnTo>
                  <a:pt x="30036" y="378742"/>
                </a:lnTo>
                <a:lnTo>
                  <a:pt x="77260" y="335591"/>
                </a:lnTo>
                <a:cubicBezTo>
                  <a:pt x="329937" y="125940"/>
                  <a:pt x="653875" y="0"/>
                  <a:pt x="1007071" y="0"/>
                </a:cubicBezTo>
                <a:close/>
              </a:path>
            </a:pathLst>
          </a:cu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25">
            <a:extLst>
              <a:ext uri="{FF2B5EF4-FFF2-40B4-BE49-F238E27FC236}">
                <a16:creationId xmlns:a16="http://schemas.microsoft.com/office/drawing/2014/main" id="{7DECB2D8-EA4C-4143-B93E-13922386D0EC}"/>
              </a:ext>
            </a:extLst>
          </p:cNvPr>
          <p:cNvSpPr txBox="1"/>
          <p:nvPr/>
        </p:nvSpPr>
        <p:spPr>
          <a:xfrm>
            <a:off x="11330571" y="3509715"/>
            <a:ext cx="568593" cy="523220"/>
          </a:xfrm>
          <a:prstGeom prst="rect">
            <a:avLst/>
          </a:prstGeom>
          <a:noFill/>
        </p:spPr>
        <p:txBody>
          <a:bodyPr wrap="square" rtlCol="0">
            <a:spAutoFit/>
          </a:bodyPr>
          <a:lstStyle/>
          <a:p>
            <a:pPr algn="ctr"/>
            <a:r>
              <a:rPr lang="en-US" sz="2800" dirty="0"/>
              <a:t>RL</a:t>
            </a:r>
            <a:endParaRPr lang="en-US" dirty="0"/>
          </a:p>
        </p:txBody>
      </p:sp>
      <p:sp>
        <p:nvSpPr>
          <p:cNvPr id="27" name="Freeform 26">
            <a:extLst>
              <a:ext uri="{FF2B5EF4-FFF2-40B4-BE49-F238E27FC236}">
                <a16:creationId xmlns:a16="http://schemas.microsoft.com/office/drawing/2014/main" id="{E93694E3-D8BD-614A-9442-D70D3B51303F}"/>
              </a:ext>
            </a:extLst>
          </p:cNvPr>
          <p:cNvSpPr/>
          <p:nvPr/>
        </p:nvSpPr>
        <p:spPr>
          <a:xfrm>
            <a:off x="9138634" y="3395495"/>
            <a:ext cx="595593" cy="1402637"/>
          </a:xfrm>
          <a:custGeom>
            <a:avLst/>
            <a:gdLst>
              <a:gd name="connsiteX0" fmla="*/ 64137 w 595593"/>
              <a:gd name="connsiteY0" fmla="*/ 0 h 1402637"/>
              <a:gd name="connsiteX1" fmla="*/ 89591 w 595593"/>
              <a:gd name="connsiteY1" fmla="*/ 9742 h 1402637"/>
              <a:gd name="connsiteX2" fmla="*/ 595593 w 595593"/>
              <a:gd name="connsiteY2" fmla="*/ 808083 h 1402637"/>
              <a:gd name="connsiteX3" fmla="*/ 454101 w 595593"/>
              <a:gd name="connsiteY3" fmla="*/ 1292512 h 1402637"/>
              <a:gd name="connsiteX4" fmla="*/ 367218 w 595593"/>
              <a:gd name="connsiteY4" fmla="*/ 1402637 h 1402637"/>
              <a:gd name="connsiteX5" fmla="*/ 333794 w 595593"/>
              <a:gd name="connsiteY5" fmla="*/ 1365663 h 1402637"/>
              <a:gd name="connsiteX6" fmla="*/ 0 w 595593"/>
              <a:gd name="connsiteY6" fmla="*/ 430844 h 1402637"/>
              <a:gd name="connsiteX7" fmla="*/ 29698 w 595593"/>
              <a:gd name="connsiteY7" fmla="*/ 134663 h 1402637"/>
              <a:gd name="connsiteX8" fmla="*/ 64137 w 595593"/>
              <a:gd name="connsiteY8" fmla="*/ 0 h 14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3" h="1402637">
                <a:moveTo>
                  <a:pt x="64137" y="0"/>
                </a:moveTo>
                <a:lnTo>
                  <a:pt x="89591" y="9742"/>
                </a:lnTo>
                <a:cubicBezTo>
                  <a:pt x="386947" y="141273"/>
                  <a:pt x="595593" y="449196"/>
                  <a:pt x="595593" y="808083"/>
                </a:cubicBezTo>
                <a:cubicBezTo>
                  <a:pt x="595593" y="987527"/>
                  <a:pt x="543432" y="1154229"/>
                  <a:pt x="454101" y="1292512"/>
                </a:cubicBezTo>
                <a:lnTo>
                  <a:pt x="367218" y="1402637"/>
                </a:lnTo>
                <a:lnTo>
                  <a:pt x="333794" y="1365663"/>
                </a:lnTo>
                <a:cubicBezTo>
                  <a:pt x="125265" y="1111625"/>
                  <a:pt x="0" y="785943"/>
                  <a:pt x="0" y="430844"/>
                </a:cubicBezTo>
                <a:cubicBezTo>
                  <a:pt x="0" y="329388"/>
                  <a:pt x="10226" y="230332"/>
                  <a:pt x="29698" y="134663"/>
                </a:cubicBezTo>
                <a:lnTo>
                  <a:pt x="64137" y="0"/>
                </a:lnTo>
                <a:close/>
              </a:path>
            </a:pathLst>
          </a:custGeom>
          <a:solidFill>
            <a:schemeClr val="accent3">
              <a:lumMod val="60000"/>
              <a:lumOff val="4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A035A391-90F7-F74D-AB21-5F7D54C582DE}"/>
              </a:ext>
            </a:extLst>
          </p:cNvPr>
          <p:cNvSpPr/>
          <p:nvPr/>
        </p:nvSpPr>
        <p:spPr>
          <a:xfrm>
            <a:off x="9202771" y="2735453"/>
            <a:ext cx="897488" cy="2154324"/>
          </a:xfrm>
          <a:custGeom>
            <a:avLst/>
            <a:gdLst>
              <a:gd name="connsiteX0" fmla="*/ 420582 w 897488"/>
              <a:gd name="connsiteY0" fmla="*/ 0 h 2154324"/>
              <a:gd name="connsiteX1" fmla="*/ 469350 w 897488"/>
              <a:gd name="connsiteY1" fmla="*/ 43737 h 2154324"/>
              <a:gd name="connsiteX2" fmla="*/ 897488 w 897488"/>
              <a:gd name="connsiteY2" fmla="*/ 1063693 h 2154324"/>
              <a:gd name="connsiteX3" fmla="*/ 469350 w 897488"/>
              <a:gd name="connsiteY3" fmla="*/ 2083649 h 2154324"/>
              <a:gd name="connsiteX4" fmla="*/ 390546 w 897488"/>
              <a:gd name="connsiteY4" fmla="*/ 2154324 h 2154324"/>
              <a:gd name="connsiteX5" fmla="*/ 364001 w 897488"/>
              <a:gd name="connsiteY5" fmla="*/ 2130068 h 2154324"/>
              <a:gd name="connsiteX6" fmla="*/ 303081 w 897488"/>
              <a:gd name="connsiteY6" fmla="*/ 2062678 h 2154324"/>
              <a:gd name="connsiteX7" fmla="*/ 389964 w 897488"/>
              <a:gd name="connsiteY7" fmla="*/ 1952553 h 2154324"/>
              <a:gd name="connsiteX8" fmla="*/ 531456 w 897488"/>
              <a:gd name="connsiteY8" fmla="*/ 1468124 h 2154324"/>
              <a:gd name="connsiteX9" fmla="*/ 25454 w 897488"/>
              <a:gd name="connsiteY9" fmla="*/ 669783 h 2154324"/>
              <a:gd name="connsiteX10" fmla="*/ 0 w 897488"/>
              <a:gd name="connsiteY10" fmla="*/ 660041 h 2154324"/>
              <a:gd name="connsiteX11" fmla="*/ 1580 w 897488"/>
              <a:gd name="connsiteY11" fmla="*/ 653863 h 2154324"/>
              <a:gd name="connsiteX12" fmla="*/ 364001 w 897488"/>
              <a:gd name="connsiteY12" fmla="*/ 51702 h 2154324"/>
              <a:gd name="connsiteX13" fmla="*/ 420582 w 897488"/>
              <a:gd name="connsiteY13" fmla="*/ 0 h 215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488" h="2154324">
                <a:moveTo>
                  <a:pt x="420582" y="0"/>
                </a:moveTo>
                <a:lnTo>
                  <a:pt x="469350" y="43737"/>
                </a:lnTo>
                <a:cubicBezTo>
                  <a:pt x="733875" y="304767"/>
                  <a:pt x="897488" y="665376"/>
                  <a:pt x="897488" y="1063693"/>
                </a:cubicBezTo>
                <a:cubicBezTo>
                  <a:pt x="897488" y="1462011"/>
                  <a:pt x="733875" y="1822619"/>
                  <a:pt x="469350" y="2083649"/>
                </a:cubicBezTo>
                <a:lnTo>
                  <a:pt x="390546" y="2154324"/>
                </a:lnTo>
                <a:lnTo>
                  <a:pt x="364001" y="2130068"/>
                </a:lnTo>
                <a:lnTo>
                  <a:pt x="303081" y="2062678"/>
                </a:lnTo>
                <a:lnTo>
                  <a:pt x="389964" y="1952553"/>
                </a:lnTo>
                <a:cubicBezTo>
                  <a:pt x="479295" y="1814270"/>
                  <a:pt x="531456" y="1647568"/>
                  <a:pt x="531456" y="1468124"/>
                </a:cubicBezTo>
                <a:cubicBezTo>
                  <a:pt x="531456" y="1109237"/>
                  <a:pt x="322810" y="801314"/>
                  <a:pt x="25454" y="669783"/>
                </a:cubicBezTo>
                <a:lnTo>
                  <a:pt x="0" y="660041"/>
                </a:lnTo>
                <a:lnTo>
                  <a:pt x="1580" y="653863"/>
                </a:lnTo>
                <a:cubicBezTo>
                  <a:pt x="72763" y="423771"/>
                  <a:pt x="198672" y="217921"/>
                  <a:pt x="364001" y="51702"/>
                </a:cubicBezTo>
                <a:lnTo>
                  <a:pt x="420582" y="0"/>
                </a:lnTo>
                <a:close/>
              </a:path>
            </a:pathLst>
          </a:custGeom>
          <a:solidFill>
            <a:srgbClr val="D5FC79"/>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6088FAAF-BAF6-F844-BBBF-CE742B48F2EF}"/>
              </a:ext>
            </a:extLst>
          </p:cNvPr>
          <p:cNvSpPr/>
          <p:nvPr/>
        </p:nvSpPr>
        <p:spPr>
          <a:xfrm>
            <a:off x="8077255" y="3337148"/>
            <a:ext cx="1428597" cy="1732858"/>
          </a:xfrm>
          <a:custGeom>
            <a:avLst/>
            <a:gdLst>
              <a:gd name="connsiteX0" fmla="*/ 828486 w 1428597"/>
              <a:gd name="connsiteY0" fmla="*/ 0 h 1732858"/>
              <a:gd name="connsiteX1" fmla="*/ 1074852 w 1428597"/>
              <a:gd name="connsiteY1" fmla="*/ 38953 h 1732858"/>
              <a:gd name="connsiteX2" fmla="*/ 1125516 w 1428597"/>
              <a:gd name="connsiteY2" fmla="*/ 58346 h 1732858"/>
              <a:gd name="connsiteX3" fmla="*/ 1091077 w 1428597"/>
              <a:gd name="connsiteY3" fmla="*/ 193009 h 1732858"/>
              <a:gd name="connsiteX4" fmla="*/ 1061379 w 1428597"/>
              <a:gd name="connsiteY4" fmla="*/ 489190 h 1732858"/>
              <a:gd name="connsiteX5" fmla="*/ 1395173 w 1428597"/>
              <a:gd name="connsiteY5" fmla="*/ 1424009 h 1732858"/>
              <a:gd name="connsiteX6" fmla="*/ 1428597 w 1428597"/>
              <a:gd name="connsiteY6" fmla="*/ 1460983 h 1732858"/>
              <a:gd name="connsiteX7" fmla="*/ 1414314 w 1428597"/>
              <a:gd name="connsiteY7" fmla="*/ 1479087 h 1732858"/>
              <a:gd name="connsiteX8" fmla="*/ 828486 w 1428597"/>
              <a:gd name="connsiteY8" fmla="*/ 1732858 h 1732858"/>
              <a:gd name="connsiteX9" fmla="*/ 0 w 1428597"/>
              <a:gd name="connsiteY9" fmla="*/ 866429 h 1732858"/>
              <a:gd name="connsiteX10" fmla="*/ 828486 w 1428597"/>
              <a:gd name="connsiteY10" fmla="*/ 0 h 173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597" h="1732858">
                <a:moveTo>
                  <a:pt x="828486" y="0"/>
                </a:moveTo>
                <a:cubicBezTo>
                  <a:pt x="914279" y="0"/>
                  <a:pt x="997025" y="13638"/>
                  <a:pt x="1074852" y="38953"/>
                </a:cubicBezTo>
                <a:lnTo>
                  <a:pt x="1125516" y="58346"/>
                </a:lnTo>
                <a:lnTo>
                  <a:pt x="1091077" y="193009"/>
                </a:lnTo>
                <a:cubicBezTo>
                  <a:pt x="1071605" y="288678"/>
                  <a:pt x="1061379" y="387734"/>
                  <a:pt x="1061379" y="489190"/>
                </a:cubicBezTo>
                <a:cubicBezTo>
                  <a:pt x="1061379" y="844289"/>
                  <a:pt x="1186644" y="1169971"/>
                  <a:pt x="1395173" y="1424009"/>
                </a:cubicBezTo>
                <a:lnTo>
                  <a:pt x="1428597" y="1460983"/>
                </a:lnTo>
                <a:lnTo>
                  <a:pt x="1414314" y="1479087"/>
                </a:lnTo>
                <a:cubicBezTo>
                  <a:pt x="1264387" y="1635880"/>
                  <a:pt x="1057266" y="1732858"/>
                  <a:pt x="828486" y="1732858"/>
                </a:cubicBezTo>
                <a:cubicBezTo>
                  <a:pt x="370926" y="1732858"/>
                  <a:pt x="0" y="1344945"/>
                  <a:pt x="0" y="866429"/>
                </a:cubicBezTo>
                <a:cubicBezTo>
                  <a:pt x="0" y="387913"/>
                  <a:pt x="370926" y="0"/>
                  <a:pt x="828486" y="0"/>
                </a:cubicBezTo>
                <a:close/>
              </a:path>
            </a:pathLst>
          </a:custGeom>
          <a:solidFill>
            <a:srgbClr val="FFFC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B90E3515-18DA-E64C-879B-803DB05E9CD6}"/>
              </a:ext>
            </a:extLst>
          </p:cNvPr>
          <p:cNvSpPr txBox="1"/>
          <p:nvPr/>
        </p:nvSpPr>
        <p:spPr>
          <a:xfrm>
            <a:off x="8172799" y="3941967"/>
            <a:ext cx="658831" cy="523220"/>
          </a:xfrm>
          <a:prstGeom prst="rect">
            <a:avLst/>
          </a:prstGeom>
          <a:noFill/>
        </p:spPr>
        <p:txBody>
          <a:bodyPr wrap="square" rtlCol="0">
            <a:spAutoFit/>
          </a:bodyPr>
          <a:lstStyle/>
          <a:p>
            <a:pPr algn="ctr"/>
            <a:r>
              <a:rPr lang="en-US" sz="2800" dirty="0" err="1"/>
              <a:t>IfO</a:t>
            </a:r>
            <a:endParaRPr lang="en-US" sz="2800" dirty="0"/>
          </a:p>
        </p:txBody>
      </p:sp>
      <p:sp>
        <p:nvSpPr>
          <p:cNvPr id="31" name="TextBox 30">
            <a:extLst>
              <a:ext uri="{FF2B5EF4-FFF2-40B4-BE49-F238E27FC236}">
                <a16:creationId xmlns:a16="http://schemas.microsoft.com/office/drawing/2014/main" id="{171A7901-171C-E74D-BB8C-1E5D034187AF}"/>
              </a:ext>
            </a:extLst>
          </p:cNvPr>
          <p:cNvSpPr txBox="1"/>
          <p:nvPr/>
        </p:nvSpPr>
        <p:spPr>
          <a:xfrm>
            <a:off x="7119278" y="3509715"/>
            <a:ext cx="685643" cy="523220"/>
          </a:xfrm>
          <a:prstGeom prst="rect">
            <a:avLst/>
          </a:prstGeom>
          <a:noFill/>
        </p:spPr>
        <p:txBody>
          <a:bodyPr wrap="square" rtlCol="0">
            <a:spAutoFit/>
          </a:bodyPr>
          <a:lstStyle/>
          <a:p>
            <a:pPr algn="ctr"/>
            <a:r>
              <a:rPr lang="en-US" sz="2800" dirty="0"/>
              <a:t>IL</a:t>
            </a:r>
            <a:endParaRPr lang="en-US" dirty="0"/>
          </a:p>
        </p:txBody>
      </p:sp>
    </p:spTree>
    <p:extLst>
      <p:ext uri="{BB962C8B-B14F-4D97-AF65-F5344CB8AC3E}">
        <p14:creationId xmlns:p14="http://schemas.microsoft.com/office/powerpoint/2010/main" val="94043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mph" presetSubtype="2" fill="hold" nodeType="withEffect">
                                  <p:stCondLst>
                                    <p:cond delay="0"/>
                                  </p:stCondLst>
                                  <p:childTnLst>
                                    <p:animClr clrSpc="rgb" dir="cw">
                                      <p:cBhvr>
                                        <p:cTn id="9" dur="500" fill="hold"/>
                                        <p:tgtEl>
                                          <p:spTgt spid="27"/>
                                        </p:tgtEl>
                                        <p:attrNameLst>
                                          <p:attrName>fillcolor</p:attrName>
                                        </p:attrNameLst>
                                      </p:cBhvr>
                                      <p:to>
                                        <a:srgbClr val="981B00"/>
                                      </p:to>
                                    </p:animClr>
                                    <p:set>
                                      <p:cBhvr>
                                        <p:cTn id="10" dur="500" fill="hold"/>
                                        <p:tgtEl>
                                          <p:spTgt spid="27"/>
                                        </p:tgtEl>
                                        <p:attrNameLst>
                                          <p:attrName>fill.type</p:attrName>
                                        </p:attrNameLst>
                                      </p:cBhvr>
                                      <p:to>
                                        <p:strVal val="solid"/>
                                      </p:to>
                                    </p:set>
                                    <p:set>
                                      <p:cBhvr>
                                        <p:cTn id="11" dur="500" fill="hold"/>
                                        <p:tgtEl>
                                          <p:spTgt spid="27"/>
                                        </p:tgtEl>
                                        <p:attrNameLst>
                                          <p:attrName>fill.on</p:attrName>
                                        </p:attrNameLst>
                                      </p:cBhvr>
                                      <p:to>
                                        <p:strVal val="true"/>
                                      </p:to>
                                    </p:se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9514DAB-E6D5-A84E-8838-8566FBA0B4E6}"/>
              </a:ext>
            </a:extLst>
          </p:cNvPr>
          <p:cNvSpPr/>
          <p:nvPr/>
        </p:nvSpPr>
        <p:spPr>
          <a:xfrm>
            <a:off x="1704623" y="3424659"/>
            <a:ext cx="2144888" cy="2167466"/>
          </a:xfrm>
          <a:custGeom>
            <a:avLst/>
            <a:gdLst>
              <a:gd name="connsiteX0" fmla="*/ 0 w 2133600"/>
              <a:gd name="connsiteY0" fmla="*/ 2190044 h 2190044"/>
              <a:gd name="connsiteX1" fmla="*/ 745067 w 2133600"/>
              <a:gd name="connsiteY1" fmla="*/ 801511 h 2190044"/>
              <a:gd name="connsiteX2" fmla="*/ 2133600 w 2133600"/>
              <a:gd name="connsiteY2" fmla="*/ 0 h 2190044"/>
              <a:gd name="connsiteX0" fmla="*/ 0 w 2133600"/>
              <a:gd name="connsiteY0" fmla="*/ 2190044 h 2190044"/>
              <a:gd name="connsiteX1" fmla="*/ 688323 w 2133600"/>
              <a:gd name="connsiteY1" fmla="*/ 506480 h 2190044"/>
              <a:gd name="connsiteX2" fmla="*/ 2133600 w 2133600"/>
              <a:gd name="connsiteY2" fmla="*/ 0 h 2190044"/>
              <a:gd name="connsiteX0" fmla="*/ 0 w 2156297"/>
              <a:gd name="connsiteY0" fmla="*/ 1929055 h 1929055"/>
              <a:gd name="connsiteX1" fmla="*/ 688323 w 2156297"/>
              <a:gd name="connsiteY1" fmla="*/ 245491 h 1929055"/>
              <a:gd name="connsiteX2" fmla="*/ 2156297 w 2156297"/>
              <a:gd name="connsiteY2" fmla="*/ 0 h 1929055"/>
              <a:gd name="connsiteX0" fmla="*/ 0 w 2156297"/>
              <a:gd name="connsiteY0" fmla="*/ 1945609 h 1945609"/>
              <a:gd name="connsiteX1" fmla="*/ 688323 w 2156297"/>
              <a:gd name="connsiteY1" fmla="*/ 262045 h 1945609"/>
              <a:gd name="connsiteX2" fmla="*/ 2156297 w 2156297"/>
              <a:gd name="connsiteY2" fmla="*/ 16554 h 1945609"/>
              <a:gd name="connsiteX0" fmla="*/ 0 w 2156297"/>
              <a:gd name="connsiteY0" fmla="*/ 2180376 h 2180376"/>
              <a:gd name="connsiteX1" fmla="*/ 688323 w 2156297"/>
              <a:gd name="connsiteY1" fmla="*/ 496812 h 2180376"/>
              <a:gd name="connsiteX2" fmla="*/ 2156297 w 2156297"/>
              <a:gd name="connsiteY2" fmla="*/ 1680 h 2180376"/>
              <a:gd name="connsiteX0" fmla="*/ 0 w 2156297"/>
              <a:gd name="connsiteY0" fmla="*/ 2179354 h 2179354"/>
              <a:gd name="connsiteX1" fmla="*/ 574834 w 2156297"/>
              <a:gd name="connsiteY1" fmla="*/ 768127 h 2179354"/>
              <a:gd name="connsiteX2" fmla="*/ 2156297 w 2156297"/>
              <a:gd name="connsiteY2" fmla="*/ 658 h 2179354"/>
              <a:gd name="connsiteX0" fmla="*/ 0 w 2156297"/>
              <a:gd name="connsiteY0" fmla="*/ 2178696 h 2178696"/>
              <a:gd name="connsiteX1" fmla="*/ 574834 w 2156297"/>
              <a:gd name="connsiteY1" fmla="*/ 767469 h 2178696"/>
              <a:gd name="connsiteX2" fmla="*/ 2156297 w 2156297"/>
              <a:gd name="connsiteY2" fmla="*/ 0 h 2178696"/>
              <a:gd name="connsiteX0" fmla="*/ 0 w 2156297"/>
              <a:gd name="connsiteY0" fmla="*/ 2178696 h 2178696"/>
              <a:gd name="connsiteX1" fmla="*/ 574834 w 2156297"/>
              <a:gd name="connsiteY1" fmla="*/ 767469 h 2178696"/>
              <a:gd name="connsiteX2" fmla="*/ 2156297 w 2156297"/>
              <a:gd name="connsiteY2" fmla="*/ 0 h 2178696"/>
              <a:gd name="connsiteX0" fmla="*/ 0 w 2156297"/>
              <a:gd name="connsiteY0" fmla="*/ 2178696 h 2178696"/>
              <a:gd name="connsiteX1" fmla="*/ 631579 w 2156297"/>
              <a:gd name="connsiteY1" fmla="*/ 790164 h 2178696"/>
              <a:gd name="connsiteX2" fmla="*/ 2156297 w 2156297"/>
              <a:gd name="connsiteY2" fmla="*/ 0 h 2178696"/>
            </a:gdLst>
            <a:ahLst/>
            <a:cxnLst>
              <a:cxn ang="0">
                <a:pos x="connsiteX0" y="connsiteY0"/>
              </a:cxn>
              <a:cxn ang="0">
                <a:pos x="connsiteX1" y="connsiteY1"/>
              </a:cxn>
              <a:cxn ang="0">
                <a:pos x="connsiteX2" y="connsiteY2"/>
              </a:cxn>
            </a:cxnLst>
            <a:rect l="l" t="t" r="r" b="b"/>
            <a:pathLst>
              <a:path w="2156297" h="2178696">
                <a:moveTo>
                  <a:pt x="0" y="2178696"/>
                </a:moveTo>
                <a:cubicBezTo>
                  <a:pt x="194733" y="1666933"/>
                  <a:pt x="306242" y="1164628"/>
                  <a:pt x="631579" y="790164"/>
                </a:cubicBezTo>
                <a:cubicBezTo>
                  <a:pt x="956916" y="415700"/>
                  <a:pt x="1238896" y="37105"/>
                  <a:pt x="2156297" y="0"/>
                </a:cubicBezTo>
              </a:path>
            </a:pathLst>
          </a:custGeom>
          <a:noFill/>
          <a:ln w="44450">
            <a:solidFill>
              <a:schemeClr val="accent6">
                <a:lumMod val="75000"/>
              </a:schemeClr>
            </a:solidFill>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7D243E9C-668B-DB40-A738-9987BB345FEB}"/>
              </a:ext>
            </a:extLst>
          </p:cNvPr>
          <p:cNvSpPr/>
          <p:nvPr/>
        </p:nvSpPr>
        <p:spPr>
          <a:xfrm>
            <a:off x="3883378" y="3418447"/>
            <a:ext cx="2935111" cy="954477"/>
          </a:xfrm>
          <a:custGeom>
            <a:avLst/>
            <a:gdLst>
              <a:gd name="connsiteX0" fmla="*/ 0 w 2991556"/>
              <a:gd name="connsiteY0" fmla="*/ 0 h 959556"/>
              <a:gd name="connsiteX1" fmla="*/ 1693334 w 2991556"/>
              <a:gd name="connsiteY1" fmla="*/ 191912 h 959556"/>
              <a:gd name="connsiteX2" fmla="*/ 2991556 w 2991556"/>
              <a:gd name="connsiteY2" fmla="*/ 959556 h 959556"/>
              <a:gd name="connsiteX0" fmla="*/ 0 w 3014134"/>
              <a:gd name="connsiteY0" fmla="*/ 0 h 959556"/>
              <a:gd name="connsiteX1" fmla="*/ 1715912 w 3014134"/>
              <a:gd name="connsiteY1" fmla="*/ 191912 h 959556"/>
              <a:gd name="connsiteX2" fmla="*/ 3014134 w 3014134"/>
              <a:gd name="connsiteY2" fmla="*/ 959556 h 959556"/>
              <a:gd name="connsiteX0" fmla="*/ 0 w 2991556"/>
              <a:gd name="connsiteY0" fmla="*/ 0 h 936978"/>
              <a:gd name="connsiteX1" fmla="*/ 1693334 w 2991556"/>
              <a:gd name="connsiteY1" fmla="*/ 169334 h 936978"/>
              <a:gd name="connsiteX2" fmla="*/ 2991556 w 2991556"/>
              <a:gd name="connsiteY2" fmla="*/ 936978 h 936978"/>
              <a:gd name="connsiteX0" fmla="*/ 0 w 2991556"/>
              <a:gd name="connsiteY0" fmla="*/ 17499 h 954477"/>
              <a:gd name="connsiteX1" fmla="*/ 1693334 w 2991556"/>
              <a:gd name="connsiteY1" fmla="*/ 186833 h 954477"/>
              <a:gd name="connsiteX2" fmla="*/ 2991556 w 2991556"/>
              <a:gd name="connsiteY2" fmla="*/ 954477 h 954477"/>
              <a:gd name="connsiteX0" fmla="*/ 0 w 2935111"/>
              <a:gd name="connsiteY0" fmla="*/ 17499 h 954477"/>
              <a:gd name="connsiteX1" fmla="*/ 1636889 w 2935111"/>
              <a:gd name="connsiteY1" fmla="*/ 186833 h 954477"/>
              <a:gd name="connsiteX2" fmla="*/ 2935111 w 2935111"/>
              <a:gd name="connsiteY2" fmla="*/ 954477 h 954477"/>
            </a:gdLst>
            <a:ahLst/>
            <a:cxnLst>
              <a:cxn ang="0">
                <a:pos x="connsiteX0" y="connsiteY0"/>
              </a:cxn>
              <a:cxn ang="0">
                <a:pos x="connsiteX1" y="connsiteY1"/>
              </a:cxn>
              <a:cxn ang="0">
                <a:pos x="connsiteX2" y="connsiteY2"/>
              </a:cxn>
            </a:cxnLst>
            <a:rect l="l" t="t" r="r" b="b"/>
            <a:pathLst>
              <a:path w="2935111" h="954477">
                <a:moveTo>
                  <a:pt x="0" y="17499"/>
                </a:moveTo>
                <a:cubicBezTo>
                  <a:pt x="597370" y="-34241"/>
                  <a:pt x="1147704" y="30670"/>
                  <a:pt x="1636889" y="186833"/>
                </a:cubicBezTo>
                <a:cubicBezTo>
                  <a:pt x="2126074" y="342996"/>
                  <a:pt x="2696163" y="756922"/>
                  <a:pt x="2935111" y="954477"/>
                </a:cubicBezTo>
              </a:path>
            </a:pathLst>
          </a:custGeom>
          <a:no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649F2E-5902-C644-A1DF-9FEFB6FD146F}"/>
              </a:ext>
            </a:extLst>
          </p:cNvPr>
          <p:cNvSpPr>
            <a:spLocks noGrp="1"/>
          </p:cNvSpPr>
          <p:nvPr>
            <p:ph type="title"/>
          </p:nvPr>
        </p:nvSpPr>
        <p:spPr/>
        <p:txBody>
          <a:bodyPr>
            <a:normAutofit/>
          </a:bodyPr>
          <a:lstStyle/>
          <a:p>
            <a:pPr algn="ctr"/>
            <a:r>
              <a:rPr lang="en-US" sz="3600" dirty="0">
                <a:solidFill>
                  <a:schemeClr val="bg1"/>
                </a:solidFill>
                <a:latin typeface="Arial Rounded MT Bold" panose="020F0704030504030204" pitchFamily="34" charset="77"/>
              </a:rPr>
              <a:t>RIDM: Reinforced Inverse Dynamics Modeling</a:t>
            </a:r>
            <a:endParaRPr lang="en-US" sz="3600" dirty="0"/>
          </a:p>
        </p:txBody>
      </p:sp>
      <p:sp>
        <p:nvSpPr>
          <p:cNvPr id="12" name="Oval 11">
            <a:extLst>
              <a:ext uri="{FF2B5EF4-FFF2-40B4-BE49-F238E27FC236}">
                <a16:creationId xmlns:a16="http://schemas.microsoft.com/office/drawing/2014/main" id="{DB5CC98A-24C9-0044-9866-C13A27BDF825}"/>
              </a:ext>
            </a:extLst>
          </p:cNvPr>
          <p:cNvSpPr/>
          <p:nvPr/>
        </p:nvSpPr>
        <p:spPr>
          <a:xfrm>
            <a:off x="3759200" y="3325030"/>
            <a:ext cx="180622" cy="1806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37B77DCF-7810-1E43-A161-A87786E20195}"/>
              </a:ext>
            </a:extLst>
          </p:cNvPr>
          <p:cNvSpPr/>
          <p:nvPr/>
        </p:nvSpPr>
        <p:spPr>
          <a:xfrm>
            <a:off x="6784621" y="3018257"/>
            <a:ext cx="4131735" cy="2239623"/>
          </a:xfrm>
          <a:custGeom>
            <a:avLst/>
            <a:gdLst>
              <a:gd name="connsiteX0" fmla="*/ 0 w 4154312"/>
              <a:gd name="connsiteY0" fmla="*/ 1365956 h 2240790"/>
              <a:gd name="connsiteX1" fmla="*/ 1738489 w 4154312"/>
              <a:gd name="connsiteY1" fmla="*/ 2235200 h 2240790"/>
              <a:gd name="connsiteX2" fmla="*/ 3364089 w 4154312"/>
              <a:gd name="connsiteY2" fmla="*/ 993423 h 2240790"/>
              <a:gd name="connsiteX3" fmla="*/ 4154312 w 4154312"/>
              <a:gd name="connsiteY3" fmla="*/ 0 h 2240790"/>
              <a:gd name="connsiteX0" fmla="*/ 0 w 4131735"/>
              <a:gd name="connsiteY0" fmla="*/ 1332089 h 2239623"/>
              <a:gd name="connsiteX1" fmla="*/ 1715912 w 4131735"/>
              <a:gd name="connsiteY1" fmla="*/ 2235200 h 2239623"/>
              <a:gd name="connsiteX2" fmla="*/ 3341512 w 4131735"/>
              <a:gd name="connsiteY2" fmla="*/ 993423 h 2239623"/>
              <a:gd name="connsiteX3" fmla="*/ 4131735 w 4131735"/>
              <a:gd name="connsiteY3" fmla="*/ 0 h 2239623"/>
              <a:gd name="connsiteX0" fmla="*/ 0 w 4131735"/>
              <a:gd name="connsiteY0" fmla="*/ 1332089 h 2239623"/>
              <a:gd name="connsiteX1" fmla="*/ 1715912 w 4131735"/>
              <a:gd name="connsiteY1" fmla="*/ 2235200 h 2239623"/>
              <a:gd name="connsiteX2" fmla="*/ 3341512 w 4131735"/>
              <a:gd name="connsiteY2" fmla="*/ 993423 h 2239623"/>
              <a:gd name="connsiteX3" fmla="*/ 4131735 w 4131735"/>
              <a:gd name="connsiteY3" fmla="*/ 0 h 2239623"/>
            </a:gdLst>
            <a:ahLst/>
            <a:cxnLst>
              <a:cxn ang="0">
                <a:pos x="connsiteX0" y="connsiteY0"/>
              </a:cxn>
              <a:cxn ang="0">
                <a:pos x="connsiteX1" y="connsiteY1"/>
              </a:cxn>
              <a:cxn ang="0">
                <a:pos x="connsiteX2" y="connsiteY2"/>
              </a:cxn>
              <a:cxn ang="0">
                <a:pos x="connsiteX3" y="connsiteY3"/>
              </a:cxn>
            </a:cxnLst>
            <a:rect l="l" t="t" r="r" b="b"/>
            <a:pathLst>
              <a:path w="4131735" h="2239623">
                <a:moveTo>
                  <a:pt x="0" y="1332089"/>
                </a:moveTo>
                <a:cubicBezTo>
                  <a:pt x="588904" y="1797755"/>
                  <a:pt x="1158993" y="2291644"/>
                  <a:pt x="1715912" y="2235200"/>
                </a:cubicBezTo>
                <a:cubicBezTo>
                  <a:pt x="2272831" y="2178756"/>
                  <a:pt x="3006608" y="1388534"/>
                  <a:pt x="3341512" y="993423"/>
                </a:cubicBezTo>
                <a:cubicBezTo>
                  <a:pt x="3676416" y="598312"/>
                  <a:pt x="3975572" y="193793"/>
                  <a:pt x="4131735" y="0"/>
                </a:cubicBezTo>
              </a:path>
            </a:pathLst>
          </a:custGeom>
          <a:noFill/>
          <a:ln w="44450">
            <a:solidFill>
              <a:schemeClr val="accent6">
                <a:lumMod val="75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067D32B-E325-9D4D-9664-DD6B1543C903}"/>
              </a:ext>
            </a:extLst>
          </p:cNvPr>
          <p:cNvSpPr/>
          <p:nvPr/>
        </p:nvSpPr>
        <p:spPr>
          <a:xfrm>
            <a:off x="6728178" y="4305189"/>
            <a:ext cx="180622" cy="1806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C88AB52C-7A47-3D4A-A9A7-FBE86ABB3DAF}"/>
              </a:ext>
            </a:extLst>
          </p:cNvPr>
          <p:cNvSpPr/>
          <p:nvPr/>
        </p:nvSpPr>
        <p:spPr>
          <a:xfrm>
            <a:off x="1670756" y="4474525"/>
            <a:ext cx="2144888" cy="1207911"/>
          </a:xfrm>
          <a:custGeom>
            <a:avLst/>
            <a:gdLst>
              <a:gd name="connsiteX0" fmla="*/ 0 w 2144888"/>
              <a:gd name="connsiteY0" fmla="*/ 1207911 h 1207911"/>
              <a:gd name="connsiteX1" fmla="*/ 1174044 w 2144888"/>
              <a:gd name="connsiteY1" fmla="*/ 428978 h 1207911"/>
              <a:gd name="connsiteX2" fmla="*/ 2144888 w 2144888"/>
              <a:gd name="connsiteY2" fmla="*/ 0 h 1207911"/>
            </a:gdLst>
            <a:ahLst/>
            <a:cxnLst>
              <a:cxn ang="0">
                <a:pos x="connsiteX0" y="connsiteY0"/>
              </a:cxn>
              <a:cxn ang="0">
                <a:pos x="connsiteX1" y="connsiteY1"/>
              </a:cxn>
              <a:cxn ang="0">
                <a:pos x="connsiteX2" y="connsiteY2"/>
              </a:cxn>
            </a:cxnLst>
            <a:rect l="l" t="t" r="r" b="b"/>
            <a:pathLst>
              <a:path w="2144888" h="1207911">
                <a:moveTo>
                  <a:pt x="0" y="1207911"/>
                </a:moveTo>
                <a:cubicBezTo>
                  <a:pt x="408281" y="919103"/>
                  <a:pt x="816563" y="630296"/>
                  <a:pt x="1174044" y="428978"/>
                </a:cubicBezTo>
                <a:cubicBezTo>
                  <a:pt x="1531525" y="227659"/>
                  <a:pt x="1939807" y="73378"/>
                  <a:pt x="2144888" y="0"/>
                </a:cubicBezTo>
              </a:path>
            </a:pathLst>
          </a:cu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35BA817-490E-414E-A057-FD5781AC9DB0}"/>
              </a:ext>
            </a:extLst>
          </p:cNvPr>
          <p:cNvSpPr/>
          <p:nvPr/>
        </p:nvSpPr>
        <p:spPr>
          <a:xfrm>
            <a:off x="1580445" y="5585914"/>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E05A67D-E47A-864F-BF0C-C7722F5F7734}"/>
              </a:ext>
            </a:extLst>
          </p:cNvPr>
          <p:cNvSpPr/>
          <p:nvPr/>
        </p:nvSpPr>
        <p:spPr>
          <a:xfrm>
            <a:off x="3759200" y="4368265"/>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a:extLst>
              <a:ext uri="{FF2B5EF4-FFF2-40B4-BE49-F238E27FC236}">
                <a16:creationId xmlns:a16="http://schemas.microsoft.com/office/drawing/2014/main" id="{9CFEEDED-EBCA-4643-AC96-B252095DF92A}"/>
              </a:ext>
            </a:extLst>
          </p:cNvPr>
          <p:cNvSpPr/>
          <p:nvPr/>
        </p:nvSpPr>
        <p:spPr>
          <a:xfrm>
            <a:off x="3860800" y="3752036"/>
            <a:ext cx="2957689" cy="699911"/>
          </a:xfrm>
          <a:custGeom>
            <a:avLst/>
            <a:gdLst>
              <a:gd name="connsiteX0" fmla="*/ 0 w 2957689"/>
              <a:gd name="connsiteY0" fmla="*/ 699911 h 699911"/>
              <a:gd name="connsiteX1" fmla="*/ 1388533 w 2957689"/>
              <a:gd name="connsiteY1" fmla="*/ 282222 h 699911"/>
              <a:gd name="connsiteX2" fmla="*/ 2957689 w 2957689"/>
              <a:gd name="connsiteY2" fmla="*/ 0 h 699911"/>
            </a:gdLst>
            <a:ahLst/>
            <a:cxnLst>
              <a:cxn ang="0">
                <a:pos x="connsiteX0" y="connsiteY0"/>
              </a:cxn>
              <a:cxn ang="0">
                <a:pos x="connsiteX1" y="connsiteY1"/>
              </a:cxn>
              <a:cxn ang="0">
                <a:pos x="connsiteX2" y="connsiteY2"/>
              </a:cxn>
            </a:cxnLst>
            <a:rect l="l" t="t" r="r" b="b"/>
            <a:pathLst>
              <a:path w="2957689" h="699911">
                <a:moveTo>
                  <a:pt x="0" y="699911"/>
                </a:moveTo>
                <a:cubicBezTo>
                  <a:pt x="447792" y="549392"/>
                  <a:pt x="895585" y="398874"/>
                  <a:pt x="1388533" y="282222"/>
                </a:cubicBezTo>
                <a:cubicBezTo>
                  <a:pt x="1881481" y="165570"/>
                  <a:pt x="2419585" y="82785"/>
                  <a:pt x="2957689" y="0"/>
                </a:cubicBezTo>
              </a:path>
            </a:pathLst>
          </a:cu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92FF3E1-0AC9-CD47-80B4-036EE56C3BE3}"/>
              </a:ext>
            </a:extLst>
          </p:cNvPr>
          <p:cNvSpPr/>
          <p:nvPr/>
        </p:nvSpPr>
        <p:spPr>
          <a:xfrm>
            <a:off x="6705600" y="3661724"/>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55BE9239-F1E2-5D4C-9EA8-4CE0C5A8D2E1}"/>
              </a:ext>
            </a:extLst>
          </p:cNvPr>
          <p:cNvSpPr/>
          <p:nvPr/>
        </p:nvSpPr>
        <p:spPr>
          <a:xfrm>
            <a:off x="6807200" y="3603669"/>
            <a:ext cx="4097866" cy="148368"/>
          </a:xfrm>
          <a:custGeom>
            <a:avLst/>
            <a:gdLst>
              <a:gd name="connsiteX0" fmla="*/ 0 w 4018844"/>
              <a:gd name="connsiteY0" fmla="*/ 171061 h 171061"/>
              <a:gd name="connsiteX1" fmla="*/ 1715911 w 4018844"/>
              <a:gd name="connsiteY1" fmla="*/ 1728 h 171061"/>
              <a:gd name="connsiteX2" fmla="*/ 4018844 w 4018844"/>
              <a:gd name="connsiteY2" fmla="*/ 103328 h 171061"/>
              <a:gd name="connsiteX0" fmla="*/ 0 w 4018844"/>
              <a:gd name="connsiteY0" fmla="*/ 149528 h 149528"/>
              <a:gd name="connsiteX1" fmla="*/ 1738488 w 4018844"/>
              <a:gd name="connsiteY1" fmla="*/ 2772 h 149528"/>
              <a:gd name="connsiteX2" fmla="*/ 4018844 w 4018844"/>
              <a:gd name="connsiteY2" fmla="*/ 81795 h 149528"/>
              <a:gd name="connsiteX0" fmla="*/ 0 w 4097866"/>
              <a:gd name="connsiteY0" fmla="*/ 148368 h 148368"/>
              <a:gd name="connsiteX1" fmla="*/ 1738488 w 4097866"/>
              <a:gd name="connsiteY1" fmla="*/ 1612 h 148368"/>
              <a:gd name="connsiteX2" fmla="*/ 4097866 w 4097866"/>
              <a:gd name="connsiteY2" fmla="*/ 91924 h 148368"/>
            </a:gdLst>
            <a:ahLst/>
            <a:cxnLst>
              <a:cxn ang="0">
                <a:pos x="connsiteX0" y="connsiteY0"/>
              </a:cxn>
              <a:cxn ang="0">
                <a:pos x="connsiteX1" y="connsiteY1"/>
              </a:cxn>
              <a:cxn ang="0">
                <a:pos x="connsiteX2" y="connsiteY2"/>
              </a:cxn>
            </a:cxnLst>
            <a:rect l="l" t="t" r="r" b="b"/>
            <a:pathLst>
              <a:path w="4097866" h="148368">
                <a:moveTo>
                  <a:pt x="0" y="148368"/>
                </a:moveTo>
                <a:cubicBezTo>
                  <a:pt x="523052" y="69346"/>
                  <a:pt x="1055510" y="11019"/>
                  <a:pt x="1738488" y="1612"/>
                </a:cubicBezTo>
                <a:cubicBezTo>
                  <a:pt x="2421466" y="-7795"/>
                  <a:pt x="3872088" y="24191"/>
                  <a:pt x="4097866" y="91924"/>
                </a:cubicBezTo>
              </a:path>
            </a:pathLst>
          </a:custGeom>
          <a:noFill/>
          <a:ln w="44450">
            <a:solidFill>
              <a:schemeClr val="accent2">
                <a:lumMod val="50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272B7FAC-70A9-3E42-8238-D070F71CF7F3}"/>
              </a:ext>
            </a:extLst>
          </p:cNvPr>
          <p:cNvCxnSpPr>
            <a:cxnSpLocks/>
            <a:stCxn id="18" idx="7"/>
            <a:endCxn id="12" idx="3"/>
          </p:cNvCxnSpPr>
          <p:nvPr/>
        </p:nvCxnSpPr>
        <p:spPr>
          <a:xfrm flipV="1">
            <a:off x="1734616" y="3479201"/>
            <a:ext cx="2051035" cy="2133165"/>
          </a:xfrm>
          <a:prstGeom prst="straightConnector1">
            <a:avLst/>
          </a:prstGeom>
          <a:ln w="38100">
            <a:solidFill>
              <a:schemeClr val="accent4">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FA6C4C2-DA61-F643-9635-484D99410523}"/>
              </a:ext>
            </a:extLst>
          </p:cNvPr>
          <p:cNvCxnSpPr>
            <a:cxnSpLocks/>
            <a:stCxn id="19" idx="6"/>
            <a:endCxn id="15" idx="2"/>
          </p:cNvCxnSpPr>
          <p:nvPr/>
        </p:nvCxnSpPr>
        <p:spPr>
          <a:xfrm flipV="1">
            <a:off x="3939822" y="4395501"/>
            <a:ext cx="2788356" cy="63076"/>
          </a:xfrm>
          <a:prstGeom prst="straightConnector1">
            <a:avLst/>
          </a:prstGeom>
          <a:ln w="38100">
            <a:solidFill>
              <a:schemeClr val="accent4">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7EC5AA-CDA7-2445-BD48-DB6D8573F33B}"/>
              </a:ext>
            </a:extLst>
          </p:cNvPr>
          <p:cNvCxnSpPr>
            <a:cxnSpLocks/>
          </p:cNvCxnSpPr>
          <p:nvPr/>
        </p:nvCxnSpPr>
        <p:spPr>
          <a:xfrm>
            <a:off x="813486" y="1865868"/>
            <a:ext cx="742245" cy="0"/>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E2021BA-7628-D546-8F21-B2FBD8FE294A}"/>
              </a:ext>
            </a:extLst>
          </p:cNvPr>
          <p:cNvCxnSpPr>
            <a:cxnSpLocks/>
          </p:cNvCxnSpPr>
          <p:nvPr/>
        </p:nvCxnSpPr>
        <p:spPr>
          <a:xfrm>
            <a:off x="801966" y="2215977"/>
            <a:ext cx="742245" cy="0"/>
          </a:xfrm>
          <a:prstGeom prst="straightConnector1">
            <a:avLst/>
          </a:prstGeom>
          <a:ln w="444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80D9462-1C55-944B-8CE4-68C6D664EC0B}"/>
              </a:ext>
            </a:extLst>
          </p:cNvPr>
          <p:cNvCxnSpPr>
            <a:cxnSpLocks/>
          </p:cNvCxnSpPr>
          <p:nvPr/>
        </p:nvCxnSpPr>
        <p:spPr>
          <a:xfrm>
            <a:off x="813485" y="2569286"/>
            <a:ext cx="742245" cy="0"/>
          </a:xfrm>
          <a:prstGeom prst="straightConnector1">
            <a:avLst/>
          </a:prstGeom>
          <a:ln w="38100">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11EB9C0-6597-7344-A01F-567B1DA0B212}"/>
              </a:ext>
            </a:extLst>
          </p:cNvPr>
          <p:cNvSpPr txBox="1"/>
          <p:nvPr/>
        </p:nvSpPr>
        <p:spPr>
          <a:xfrm>
            <a:off x="1736353" y="1681202"/>
            <a:ext cx="1777153" cy="369332"/>
          </a:xfrm>
          <a:prstGeom prst="rect">
            <a:avLst/>
          </a:prstGeom>
          <a:noFill/>
        </p:spPr>
        <p:txBody>
          <a:bodyPr wrap="none" rtlCol="0">
            <a:spAutoFit/>
          </a:bodyPr>
          <a:lstStyle/>
          <a:p>
            <a:r>
              <a:rPr lang="en-US" dirty="0">
                <a:solidFill>
                  <a:schemeClr val="bg1">
                    <a:lumMod val="85000"/>
                  </a:schemeClr>
                </a:solidFill>
              </a:rPr>
              <a:t>Expert Trajectory</a:t>
            </a:r>
          </a:p>
        </p:txBody>
      </p:sp>
      <p:sp>
        <p:nvSpPr>
          <p:cNvPr id="40" name="TextBox 39">
            <a:extLst>
              <a:ext uri="{FF2B5EF4-FFF2-40B4-BE49-F238E27FC236}">
                <a16:creationId xmlns:a16="http://schemas.microsoft.com/office/drawing/2014/main" id="{1E174D3A-A0A3-894F-9BE4-6E2EECBA1656}"/>
              </a:ext>
            </a:extLst>
          </p:cNvPr>
          <p:cNvSpPr txBox="1"/>
          <p:nvPr/>
        </p:nvSpPr>
        <p:spPr>
          <a:xfrm>
            <a:off x="1724833" y="2019408"/>
            <a:ext cx="2538580" cy="369332"/>
          </a:xfrm>
          <a:prstGeom prst="rect">
            <a:avLst/>
          </a:prstGeom>
          <a:noFill/>
        </p:spPr>
        <p:txBody>
          <a:bodyPr wrap="none" rtlCol="0">
            <a:spAutoFit/>
          </a:bodyPr>
          <a:lstStyle/>
          <a:p>
            <a:r>
              <a:rPr lang="en-US" dirty="0">
                <a:solidFill>
                  <a:schemeClr val="bg1">
                    <a:lumMod val="85000"/>
                  </a:schemeClr>
                </a:solidFill>
              </a:rPr>
              <a:t>Learner Actual Trajectory</a:t>
            </a:r>
          </a:p>
        </p:txBody>
      </p:sp>
      <p:sp>
        <p:nvSpPr>
          <p:cNvPr id="41" name="TextBox 40">
            <a:extLst>
              <a:ext uri="{FF2B5EF4-FFF2-40B4-BE49-F238E27FC236}">
                <a16:creationId xmlns:a16="http://schemas.microsoft.com/office/drawing/2014/main" id="{0B5E03DC-DE68-BD49-89A2-CE44CA12C052}"/>
              </a:ext>
            </a:extLst>
          </p:cNvPr>
          <p:cNvSpPr txBox="1"/>
          <p:nvPr/>
        </p:nvSpPr>
        <p:spPr>
          <a:xfrm>
            <a:off x="1709902" y="2384620"/>
            <a:ext cx="2822504" cy="369332"/>
          </a:xfrm>
          <a:prstGeom prst="rect">
            <a:avLst/>
          </a:prstGeom>
          <a:noFill/>
        </p:spPr>
        <p:txBody>
          <a:bodyPr wrap="none" rtlCol="0">
            <a:spAutoFit/>
          </a:bodyPr>
          <a:lstStyle/>
          <a:p>
            <a:r>
              <a:rPr lang="en-US" dirty="0">
                <a:solidFill>
                  <a:schemeClr val="bg1">
                    <a:lumMod val="85000"/>
                  </a:schemeClr>
                </a:solidFill>
              </a:rPr>
              <a:t>Model Trajectory Correction</a:t>
            </a:r>
          </a:p>
        </p:txBody>
      </p:sp>
      <p:pic>
        <p:nvPicPr>
          <p:cNvPr id="54" name="Picture 53">
            <a:extLst>
              <a:ext uri="{FF2B5EF4-FFF2-40B4-BE49-F238E27FC236}">
                <a16:creationId xmlns:a16="http://schemas.microsoft.com/office/drawing/2014/main" id="{7CEB2FC2-8F92-BE41-A889-A54860C42958}"/>
              </a:ext>
            </a:extLst>
          </p:cNvPr>
          <p:cNvPicPr>
            <a:picLocks noChangeAspect="1"/>
          </p:cNvPicPr>
          <p:nvPr/>
        </p:nvPicPr>
        <p:blipFill>
          <a:blip r:embed="rId5"/>
          <a:stretch>
            <a:fillRect/>
          </a:stretch>
        </p:blipFill>
        <p:spPr>
          <a:xfrm>
            <a:off x="2099126" y="5982206"/>
            <a:ext cx="2044056" cy="304960"/>
          </a:xfrm>
          <a:prstGeom prst="rect">
            <a:avLst/>
          </a:prstGeom>
        </p:spPr>
      </p:pic>
      <p:pic>
        <p:nvPicPr>
          <p:cNvPr id="55" name="Picture 54">
            <a:extLst>
              <a:ext uri="{FF2B5EF4-FFF2-40B4-BE49-F238E27FC236}">
                <a16:creationId xmlns:a16="http://schemas.microsoft.com/office/drawing/2014/main" id="{47C65AA0-146F-4449-A893-AD99A8E0D7B2}"/>
              </a:ext>
            </a:extLst>
          </p:cNvPr>
          <p:cNvPicPr>
            <a:picLocks noChangeAspect="1"/>
          </p:cNvPicPr>
          <p:nvPr/>
        </p:nvPicPr>
        <p:blipFill>
          <a:blip r:embed="rId6"/>
          <a:stretch>
            <a:fillRect/>
          </a:stretch>
        </p:blipFill>
        <p:spPr>
          <a:xfrm>
            <a:off x="4659127" y="5982991"/>
            <a:ext cx="2042716" cy="305994"/>
          </a:xfrm>
          <a:prstGeom prst="rect">
            <a:avLst/>
          </a:prstGeom>
        </p:spPr>
      </p:pic>
      <p:pic>
        <p:nvPicPr>
          <p:cNvPr id="57" name="Picture 56">
            <a:extLst>
              <a:ext uri="{FF2B5EF4-FFF2-40B4-BE49-F238E27FC236}">
                <a16:creationId xmlns:a16="http://schemas.microsoft.com/office/drawing/2014/main" id="{442B3DAC-7649-ED4C-B8AE-E0F90F92A706}"/>
              </a:ext>
            </a:extLst>
          </p:cNvPr>
          <p:cNvPicPr>
            <a:picLocks noChangeAspect="1"/>
          </p:cNvPicPr>
          <p:nvPr/>
        </p:nvPicPr>
        <p:blipFill>
          <a:blip r:embed="rId7"/>
          <a:stretch>
            <a:fillRect/>
          </a:stretch>
        </p:blipFill>
        <p:spPr>
          <a:xfrm>
            <a:off x="447600" y="5796084"/>
            <a:ext cx="1096611" cy="372244"/>
          </a:xfrm>
          <a:prstGeom prst="rect">
            <a:avLst/>
          </a:prstGeom>
        </p:spPr>
      </p:pic>
      <p:pic>
        <p:nvPicPr>
          <p:cNvPr id="58" name="Picture 57">
            <a:extLst>
              <a:ext uri="{FF2B5EF4-FFF2-40B4-BE49-F238E27FC236}">
                <a16:creationId xmlns:a16="http://schemas.microsoft.com/office/drawing/2014/main" id="{8AF9C94A-BE06-954F-A4B8-7029653934B9}"/>
              </a:ext>
            </a:extLst>
          </p:cNvPr>
          <p:cNvPicPr>
            <a:picLocks noChangeAspect="1"/>
          </p:cNvPicPr>
          <p:nvPr/>
        </p:nvPicPr>
        <p:blipFill>
          <a:blip r:embed="rId8"/>
          <a:stretch>
            <a:fillRect/>
          </a:stretch>
        </p:blipFill>
        <p:spPr>
          <a:xfrm>
            <a:off x="3751724" y="4713966"/>
            <a:ext cx="276140" cy="225003"/>
          </a:xfrm>
          <a:prstGeom prst="rect">
            <a:avLst/>
          </a:prstGeom>
        </p:spPr>
      </p:pic>
      <p:pic>
        <p:nvPicPr>
          <p:cNvPr id="59" name="Picture 58">
            <a:extLst>
              <a:ext uri="{FF2B5EF4-FFF2-40B4-BE49-F238E27FC236}">
                <a16:creationId xmlns:a16="http://schemas.microsoft.com/office/drawing/2014/main" id="{A8DAC82D-884F-E24C-9BFA-775294BBEB00}"/>
              </a:ext>
            </a:extLst>
          </p:cNvPr>
          <p:cNvPicPr>
            <a:picLocks noChangeAspect="1"/>
          </p:cNvPicPr>
          <p:nvPr/>
        </p:nvPicPr>
        <p:blipFill>
          <a:blip r:embed="rId9"/>
          <a:stretch>
            <a:fillRect/>
          </a:stretch>
        </p:blipFill>
        <p:spPr>
          <a:xfrm>
            <a:off x="3681684" y="2915112"/>
            <a:ext cx="267920" cy="344469"/>
          </a:xfrm>
          <a:prstGeom prst="rect">
            <a:avLst/>
          </a:prstGeom>
        </p:spPr>
      </p:pic>
      <p:pic>
        <p:nvPicPr>
          <p:cNvPr id="60" name="Picture 59">
            <a:extLst>
              <a:ext uri="{FF2B5EF4-FFF2-40B4-BE49-F238E27FC236}">
                <a16:creationId xmlns:a16="http://schemas.microsoft.com/office/drawing/2014/main" id="{14CCBB46-6D85-3349-B4BF-9CC44758F121}"/>
              </a:ext>
            </a:extLst>
          </p:cNvPr>
          <p:cNvPicPr>
            <a:picLocks noChangeAspect="1"/>
          </p:cNvPicPr>
          <p:nvPr/>
        </p:nvPicPr>
        <p:blipFill>
          <a:blip r:embed="rId10"/>
          <a:stretch>
            <a:fillRect/>
          </a:stretch>
        </p:blipFill>
        <p:spPr>
          <a:xfrm>
            <a:off x="6539380" y="4587194"/>
            <a:ext cx="287773" cy="369994"/>
          </a:xfrm>
          <a:prstGeom prst="rect">
            <a:avLst/>
          </a:prstGeom>
        </p:spPr>
      </p:pic>
      <p:pic>
        <p:nvPicPr>
          <p:cNvPr id="61" name="Picture 60">
            <a:extLst>
              <a:ext uri="{FF2B5EF4-FFF2-40B4-BE49-F238E27FC236}">
                <a16:creationId xmlns:a16="http://schemas.microsoft.com/office/drawing/2014/main" id="{B84FF3F2-14B6-EF40-B0F1-D1E90C1CD55D}"/>
              </a:ext>
            </a:extLst>
          </p:cNvPr>
          <p:cNvPicPr>
            <a:picLocks noChangeAspect="1"/>
          </p:cNvPicPr>
          <p:nvPr/>
        </p:nvPicPr>
        <p:blipFill>
          <a:blip r:embed="rId11"/>
          <a:stretch>
            <a:fillRect/>
          </a:stretch>
        </p:blipFill>
        <p:spPr>
          <a:xfrm>
            <a:off x="6663281" y="3339030"/>
            <a:ext cx="309605" cy="243261"/>
          </a:xfrm>
          <a:prstGeom prst="rect">
            <a:avLst/>
          </a:prstGeom>
        </p:spPr>
      </p:pic>
      <p:pic>
        <p:nvPicPr>
          <p:cNvPr id="62" name="Picture 61">
            <a:extLst>
              <a:ext uri="{FF2B5EF4-FFF2-40B4-BE49-F238E27FC236}">
                <a16:creationId xmlns:a16="http://schemas.microsoft.com/office/drawing/2014/main" id="{C6A91EB2-C56F-F14B-816E-A3646C629C15}"/>
              </a:ext>
            </a:extLst>
          </p:cNvPr>
          <p:cNvPicPr>
            <a:picLocks noChangeAspect="1"/>
          </p:cNvPicPr>
          <p:nvPr/>
        </p:nvPicPr>
        <p:blipFill>
          <a:blip r:embed="rId12"/>
          <a:stretch>
            <a:fillRect/>
          </a:stretch>
        </p:blipFill>
        <p:spPr>
          <a:xfrm>
            <a:off x="10948191" y="3745348"/>
            <a:ext cx="278199" cy="244815"/>
          </a:xfrm>
          <a:prstGeom prst="rect">
            <a:avLst/>
          </a:prstGeom>
        </p:spPr>
      </p:pic>
      <p:pic>
        <p:nvPicPr>
          <p:cNvPr id="63" name="Picture 62">
            <a:extLst>
              <a:ext uri="{FF2B5EF4-FFF2-40B4-BE49-F238E27FC236}">
                <a16:creationId xmlns:a16="http://schemas.microsoft.com/office/drawing/2014/main" id="{2A7EDB27-3738-094E-A5DC-DF92D0A72771}"/>
              </a:ext>
            </a:extLst>
          </p:cNvPr>
          <p:cNvPicPr>
            <a:picLocks noChangeAspect="1"/>
          </p:cNvPicPr>
          <p:nvPr/>
        </p:nvPicPr>
        <p:blipFill>
          <a:blip r:embed="rId13"/>
          <a:stretch>
            <a:fillRect/>
          </a:stretch>
        </p:blipFill>
        <p:spPr>
          <a:xfrm>
            <a:off x="10792083" y="2526527"/>
            <a:ext cx="312216" cy="401420"/>
          </a:xfrm>
          <a:prstGeom prst="rect">
            <a:avLst/>
          </a:prstGeom>
        </p:spPr>
      </p:pic>
      <p:cxnSp>
        <p:nvCxnSpPr>
          <p:cNvPr id="65" name="Straight Arrow Connector 64">
            <a:extLst>
              <a:ext uri="{FF2B5EF4-FFF2-40B4-BE49-F238E27FC236}">
                <a16:creationId xmlns:a16="http://schemas.microsoft.com/office/drawing/2014/main" id="{86379F29-9E35-784E-B0AF-1EDFFE034391}"/>
              </a:ext>
            </a:extLst>
          </p:cNvPr>
          <p:cNvCxnSpPr>
            <a:stCxn id="54" idx="0"/>
          </p:cNvCxnSpPr>
          <p:nvPr/>
        </p:nvCxnSpPr>
        <p:spPr>
          <a:xfrm flipH="1" flipV="1">
            <a:off x="2681417" y="4819136"/>
            <a:ext cx="439737" cy="116307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64D17E79-D74B-034D-961D-23BAD810F0CB}"/>
              </a:ext>
            </a:extLst>
          </p:cNvPr>
          <p:cNvCxnSpPr>
            <a:stCxn id="55" idx="0"/>
          </p:cNvCxnSpPr>
          <p:nvPr/>
        </p:nvCxnSpPr>
        <p:spPr>
          <a:xfrm flipH="1" flipV="1">
            <a:off x="5334000" y="4587194"/>
            <a:ext cx="346485" cy="139579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6" name="Content Placeholder 2">
            <a:extLst>
              <a:ext uri="{FF2B5EF4-FFF2-40B4-BE49-F238E27FC236}">
                <a16:creationId xmlns:a16="http://schemas.microsoft.com/office/drawing/2014/main" id="{BF8016F8-C9FE-3142-9EA0-BEF0559CDC9B}"/>
              </a:ext>
            </a:extLst>
          </p:cNvPr>
          <p:cNvSpPr>
            <a:spLocks noGrp="1"/>
          </p:cNvSpPr>
          <p:nvPr>
            <p:ph idx="1"/>
          </p:nvPr>
        </p:nvSpPr>
        <p:spPr>
          <a:xfrm>
            <a:off x="5449318" y="1825624"/>
            <a:ext cx="5904482" cy="4530019"/>
          </a:xfrm>
        </p:spPr>
        <p:txBody>
          <a:bodyPr>
            <a:normAutofit lnSpcReduction="10000"/>
          </a:bodyPr>
          <a:lstStyle/>
          <a:p>
            <a:pPr>
              <a:spcAft>
                <a:spcPts val="1200"/>
              </a:spcAft>
            </a:pPr>
            <a:r>
              <a:rPr lang="en-US" sz="3200" dirty="0">
                <a:solidFill>
                  <a:schemeClr val="bg1"/>
                </a:solidFill>
                <a:latin typeface="Angsana New" panose="02020603050405020304" pitchFamily="18" charset="-34"/>
                <a:cs typeface="Angsana New" panose="02020603050405020304" pitchFamily="18" charset="-34"/>
              </a:rPr>
              <a:t>Steps:</a:t>
            </a:r>
          </a:p>
          <a:p>
            <a:pPr marL="971550" lvl="1" indent="-514350">
              <a:spcAft>
                <a:spcPts val="1200"/>
              </a:spcAft>
              <a:buFont typeface="+mj-lt"/>
              <a:buAutoNum type="arabicPeriod"/>
            </a:pPr>
            <a:r>
              <a:rPr lang="en-US" sz="2800" dirty="0">
                <a:solidFill>
                  <a:schemeClr val="bg1"/>
                </a:solidFill>
                <a:latin typeface="Angsana New" panose="02020603050405020304" pitchFamily="18" charset="-34"/>
                <a:cs typeface="Angsana New" panose="02020603050405020304" pitchFamily="18" charset="-34"/>
              </a:rPr>
              <a:t>Initialize an inverse dynamics model (IDM)</a:t>
            </a:r>
          </a:p>
          <a:p>
            <a:pPr marL="971550" lvl="1" indent="-514350">
              <a:spcAft>
                <a:spcPts val="1200"/>
              </a:spcAft>
              <a:buFont typeface="+mj-lt"/>
              <a:buAutoNum type="arabicPeriod"/>
            </a:pPr>
            <a:r>
              <a:rPr lang="en-US" sz="2800" dirty="0">
                <a:solidFill>
                  <a:schemeClr val="bg1"/>
                </a:solidFill>
                <a:latin typeface="Angsana New" panose="02020603050405020304" pitchFamily="18" charset="-34"/>
                <a:cs typeface="Angsana New" panose="02020603050405020304" pitchFamily="18" charset="-34"/>
              </a:rPr>
              <a:t>Pre-train the IDM by collecting data using an exploration policy</a:t>
            </a:r>
          </a:p>
          <a:p>
            <a:pPr marL="971550" lvl="1" indent="-514350">
              <a:spcAft>
                <a:spcPts val="1200"/>
              </a:spcAft>
              <a:buFont typeface="+mj-lt"/>
              <a:buAutoNum type="arabicPeriod"/>
            </a:pPr>
            <a:r>
              <a:rPr lang="en-US" sz="2800" dirty="0">
                <a:solidFill>
                  <a:schemeClr val="bg1"/>
                </a:solidFill>
                <a:latin typeface="Angsana New" panose="02020603050405020304" pitchFamily="18" charset="-34"/>
                <a:cs typeface="Angsana New" panose="02020603050405020304" pitchFamily="18" charset="-34"/>
              </a:rPr>
              <a:t>Use IDM on the current state of the agent and next state of the expert to calculate the next action</a:t>
            </a:r>
          </a:p>
          <a:p>
            <a:pPr marL="971550" lvl="1" indent="-514350">
              <a:spcAft>
                <a:spcPts val="1200"/>
              </a:spcAft>
              <a:buFont typeface="+mj-lt"/>
              <a:buAutoNum type="arabicPeriod"/>
            </a:pPr>
            <a:r>
              <a:rPr lang="en-US" sz="2800" dirty="0">
                <a:solidFill>
                  <a:schemeClr val="bg1"/>
                </a:solidFill>
                <a:latin typeface="Angsana New" panose="02020603050405020304" pitchFamily="18" charset="-34"/>
                <a:cs typeface="Angsana New" panose="02020603050405020304" pitchFamily="18" charset="-34"/>
              </a:rPr>
              <a:t>Execute the action and collect the reward</a:t>
            </a:r>
          </a:p>
          <a:p>
            <a:pPr marL="971550" lvl="1" indent="-514350">
              <a:spcAft>
                <a:spcPts val="1200"/>
              </a:spcAft>
              <a:buFont typeface="+mj-lt"/>
              <a:buAutoNum type="arabicPeriod"/>
            </a:pPr>
            <a:r>
              <a:rPr lang="en-US" sz="2800" dirty="0">
                <a:solidFill>
                  <a:schemeClr val="bg1"/>
                </a:solidFill>
                <a:latin typeface="Angsana New" panose="02020603050405020304" pitchFamily="18" charset="-34"/>
                <a:cs typeface="Angsana New" panose="02020603050405020304" pitchFamily="18" charset="-34"/>
              </a:rPr>
              <a:t>Train the IDM to maximizing the reward and go back to step 3</a:t>
            </a:r>
          </a:p>
          <a:p>
            <a:pPr lvl="1">
              <a:spcAft>
                <a:spcPts val="1200"/>
              </a:spcAft>
            </a:pPr>
            <a:endParaRPr lang="en-US" sz="2800" dirty="0">
              <a:solidFill>
                <a:schemeClr val="bg1"/>
              </a:solidFill>
              <a:latin typeface="Angsana New" panose="02020603050405020304" pitchFamily="18" charset="-34"/>
              <a:cs typeface="Angsana New" panose="02020603050405020304" pitchFamily="18" charset="-34"/>
            </a:endParaRPr>
          </a:p>
          <a:p>
            <a:pPr lvl="1">
              <a:spcAft>
                <a:spcPts val="1200"/>
              </a:spcAft>
            </a:pPr>
            <a:endParaRPr lang="en-US" sz="2800" dirty="0">
              <a:solidFill>
                <a:schemeClr val="bg1"/>
              </a:solidFill>
              <a:latin typeface="Angsana New" panose="02020603050405020304" pitchFamily="18" charset="-34"/>
              <a:cs typeface="Angsana New" panose="02020603050405020304" pitchFamily="18" charset="-34"/>
            </a:endParaRPr>
          </a:p>
          <a:p>
            <a:pPr>
              <a:spcAft>
                <a:spcPts val="1200"/>
              </a:spcAft>
            </a:pPr>
            <a:endParaRPr lang="en-US" sz="3200" dirty="0">
              <a:solidFill>
                <a:schemeClr val="bg1"/>
              </a:solidFill>
              <a:latin typeface="Angsana New" panose="02020603050405020304" pitchFamily="18" charset="-34"/>
              <a:cs typeface="Angsana New" panose="02020603050405020304" pitchFamily="18" charset="-34"/>
            </a:endParaRPr>
          </a:p>
        </p:txBody>
      </p:sp>
      <p:pic>
        <p:nvPicPr>
          <p:cNvPr id="5" name="Audio 4">
            <a:hlinkClick r:id="" action="ppaction://media"/>
            <a:extLst>
              <a:ext uri="{FF2B5EF4-FFF2-40B4-BE49-F238E27FC236}">
                <a16:creationId xmlns:a16="http://schemas.microsoft.com/office/drawing/2014/main" id="{65EDC27B-25E3-4548-93E7-842DA33C216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
        <p:nvSpPr>
          <p:cNvPr id="3" name="Slide Number Placeholder 2">
            <a:extLst>
              <a:ext uri="{FF2B5EF4-FFF2-40B4-BE49-F238E27FC236}">
                <a16:creationId xmlns:a16="http://schemas.microsoft.com/office/drawing/2014/main" id="{10DEF2A2-A500-5F43-A9A0-2E5288EC83D4}"/>
              </a:ext>
            </a:extLst>
          </p:cNvPr>
          <p:cNvSpPr>
            <a:spLocks noGrp="1"/>
          </p:cNvSpPr>
          <p:nvPr>
            <p:ph type="sldNum" sz="quarter" idx="12"/>
          </p:nvPr>
        </p:nvSpPr>
        <p:spPr/>
        <p:txBody>
          <a:bodyPr/>
          <a:lstStyle/>
          <a:p>
            <a:fld id="{3A99E73A-F435-C848-8FCE-AD3AA93B8A17}" type="slidenum">
              <a:rPr lang="en-US" smtClean="0"/>
              <a:t>8</a:t>
            </a:fld>
            <a:endParaRPr lang="en-US"/>
          </a:p>
        </p:txBody>
      </p:sp>
      <p:sp>
        <p:nvSpPr>
          <p:cNvPr id="67" name="Content Placeholder 2">
            <a:extLst>
              <a:ext uri="{FF2B5EF4-FFF2-40B4-BE49-F238E27FC236}">
                <a16:creationId xmlns:a16="http://schemas.microsoft.com/office/drawing/2014/main" id="{57FF4EE5-8B59-9C4E-928C-F16E02E8DA6F}"/>
              </a:ext>
            </a:extLst>
          </p:cNvPr>
          <p:cNvSpPr txBox="1">
            <a:spLocks/>
          </p:cNvSpPr>
          <p:nvPr/>
        </p:nvSpPr>
        <p:spPr>
          <a:xfrm>
            <a:off x="838200" y="1690688"/>
            <a:ext cx="10515600" cy="4802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chemeClr val="bg1"/>
                </a:solidFill>
                <a:latin typeface="Angsana New" panose="02020603050405020304" pitchFamily="18" charset="-34"/>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bg1"/>
                </a:solidFill>
                <a:latin typeface="Angsana New" panose="02020603050405020304" pitchFamily="18" charset="-3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Angsana New" panose="02020603050405020304" pitchFamily="18" charset="-3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ngsana New" panose="02020603050405020304" pitchFamily="18" charset="-34"/>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ngsana New" panose="02020603050405020304" pitchFamily="18" charset="-3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cs typeface="Angsana New" panose="02020603050405020304" pitchFamily="18" charset="-34"/>
              </a:rPr>
              <a:t>RIDM represents a new paradigm for combining IL and RL in that the agent's behavior is driven directly by the fixed demonstration trajectory coupled with a parameterized inverse dynamics model.</a:t>
            </a:r>
          </a:p>
          <a:p>
            <a:pPr>
              <a:spcAft>
                <a:spcPts val="1200"/>
              </a:spcAft>
            </a:pPr>
            <a:endParaRPr lang="en-US" dirty="0">
              <a:cs typeface="Angsana New" panose="02020603050405020304" pitchFamily="18" charset="-34"/>
            </a:endParaRPr>
          </a:p>
          <a:p>
            <a:pPr>
              <a:spcAft>
                <a:spcPts val="1200"/>
              </a:spcAft>
            </a:pPr>
            <a:r>
              <a:rPr lang="en-US" dirty="0">
                <a:cs typeface="Angsana New" panose="02020603050405020304" pitchFamily="18" charset="-34"/>
              </a:rPr>
              <a:t>In RIDM, demonstration is treated as fixed and the RL is to select the IDM that causes *attempting* to follow the demonstration to lead to the highest environmental reward</a:t>
            </a:r>
          </a:p>
          <a:p>
            <a:pPr>
              <a:spcAft>
                <a:spcPts val="600"/>
              </a:spcAft>
            </a:pPr>
            <a:endParaRPr lang="en-US" dirty="0">
              <a:cs typeface="Angsana New" panose="02020603050405020304" pitchFamily="18" charset="-34"/>
            </a:endParaRPr>
          </a:p>
        </p:txBody>
      </p:sp>
      <p:grpSp>
        <p:nvGrpSpPr>
          <p:cNvPr id="194" name="Group 193">
            <a:extLst>
              <a:ext uri="{FF2B5EF4-FFF2-40B4-BE49-F238E27FC236}">
                <a16:creationId xmlns:a16="http://schemas.microsoft.com/office/drawing/2014/main" id="{9FFF2EED-796B-8840-9348-AB873EE7AD55}"/>
              </a:ext>
            </a:extLst>
          </p:cNvPr>
          <p:cNvGrpSpPr/>
          <p:nvPr/>
        </p:nvGrpSpPr>
        <p:grpSpPr>
          <a:xfrm>
            <a:off x="452967" y="1679383"/>
            <a:ext cx="10900833" cy="4607783"/>
            <a:chOff x="806062" y="1526958"/>
            <a:chExt cx="10900833" cy="4607783"/>
          </a:xfrm>
        </p:grpSpPr>
        <p:grpSp>
          <p:nvGrpSpPr>
            <p:cNvPr id="195" name="Group 194">
              <a:extLst>
                <a:ext uri="{FF2B5EF4-FFF2-40B4-BE49-F238E27FC236}">
                  <a16:creationId xmlns:a16="http://schemas.microsoft.com/office/drawing/2014/main" id="{C896BFBC-B499-1947-B71D-1824BE4C0076}"/>
                </a:ext>
              </a:extLst>
            </p:cNvPr>
            <p:cNvGrpSpPr/>
            <p:nvPr/>
          </p:nvGrpSpPr>
          <p:grpSpPr>
            <a:xfrm>
              <a:off x="806062" y="1526958"/>
              <a:ext cx="10778790" cy="4607783"/>
              <a:chOff x="761463" y="2081392"/>
              <a:chExt cx="10778790" cy="4607783"/>
            </a:xfrm>
          </p:grpSpPr>
          <p:sp>
            <p:nvSpPr>
              <p:cNvPr id="208" name="Freeform 207">
                <a:extLst>
                  <a:ext uri="{FF2B5EF4-FFF2-40B4-BE49-F238E27FC236}">
                    <a16:creationId xmlns:a16="http://schemas.microsoft.com/office/drawing/2014/main" id="{80032E9F-6F88-5249-8E98-32F6BB08DF3C}"/>
                  </a:ext>
                </a:extLst>
              </p:cNvPr>
              <p:cNvSpPr/>
              <p:nvPr/>
            </p:nvSpPr>
            <p:spPr>
              <a:xfrm>
                <a:off x="2018486" y="3824849"/>
                <a:ext cx="2144888" cy="2167466"/>
              </a:xfrm>
              <a:custGeom>
                <a:avLst/>
                <a:gdLst>
                  <a:gd name="connsiteX0" fmla="*/ 0 w 2133600"/>
                  <a:gd name="connsiteY0" fmla="*/ 2190044 h 2190044"/>
                  <a:gd name="connsiteX1" fmla="*/ 745067 w 2133600"/>
                  <a:gd name="connsiteY1" fmla="*/ 801511 h 2190044"/>
                  <a:gd name="connsiteX2" fmla="*/ 2133600 w 2133600"/>
                  <a:gd name="connsiteY2" fmla="*/ 0 h 2190044"/>
                  <a:gd name="connsiteX0" fmla="*/ 0 w 2133600"/>
                  <a:gd name="connsiteY0" fmla="*/ 2190044 h 2190044"/>
                  <a:gd name="connsiteX1" fmla="*/ 688323 w 2133600"/>
                  <a:gd name="connsiteY1" fmla="*/ 506480 h 2190044"/>
                  <a:gd name="connsiteX2" fmla="*/ 2133600 w 2133600"/>
                  <a:gd name="connsiteY2" fmla="*/ 0 h 2190044"/>
                  <a:gd name="connsiteX0" fmla="*/ 0 w 2156297"/>
                  <a:gd name="connsiteY0" fmla="*/ 1929055 h 1929055"/>
                  <a:gd name="connsiteX1" fmla="*/ 688323 w 2156297"/>
                  <a:gd name="connsiteY1" fmla="*/ 245491 h 1929055"/>
                  <a:gd name="connsiteX2" fmla="*/ 2156297 w 2156297"/>
                  <a:gd name="connsiteY2" fmla="*/ 0 h 1929055"/>
                  <a:gd name="connsiteX0" fmla="*/ 0 w 2156297"/>
                  <a:gd name="connsiteY0" fmla="*/ 1945609 h 1945609"/>
                  <a:gd name="connsiteX1" fmla="*/ 688323 w 2156297"/>
                  <a:gd name="connsiteY1" fmla="*/ 262045 h 1945609"/>
                  <a:gd name="connsiteX2" fmla="*/ 2156297 w 2156297"/>
                  <a:gd name="connsiteY2" fmla="*/ 16554 h 1945609"/>
                  <a:gd name="connsiteX0" fmla="*/ 0 w 2156297"/>
                  <a:gd name="connsiteY0" fmla="*/ 2180376 h 2180376"/>
                  <a:gd name="connsiteX1" fmla="*/ 688323 w 2156297"/>
                  <a:gd name="connsiteY1" fmla="*/ 496812 h 2180376"/>
                  <a:gd name="connsiteX2" fmla="*/ 2156297 w 2156297"/>
                  <a:gd name="connsiteY2" fmla="*/ 1680 h 2180376"/>
                  <a:gd name="connsiteX0" fmla="*/ 0 w 2156297"/>
                  <a:gd name="connsiteY0" fmla="*/ 2179354 h 2179354"/>
                  <a:gd name="connsiteX1" fmla="*/ 574834 w 2156297"/>
                  <a:gd name="connsiteY1" fmla="*/ 768127 h 2179354"/>
                  <a:gd name="connsiteX2" fmla="*/ 2156297 w 2156297"/>
                  <a:gd name="connsiteY2" fmla="*/ 658 h 2179354"/>
                  <a:gd name="connsiteX0" fmla="*/ 0 w 2156297"/>
                  <a:gd name="connsiteY0" fmla="*/ 2178696 h 2178696"/>
                  <a:gd name="connsiteX1" fmla="*/ 574834 w 2156297"/>
                  <a:gd name="connsiteY1" fmla="*/ 767469 h 2178696"/>
                  <a:gd name="connsiteX2" fmla="*/ 2156297 w 2156297"/>
                  <a:gd name="connsiteY2" fmla="*/ 0 h 2178696"/>
                  <a:gd name="connsiteX0" fmla="*/ 0 w 2156297"/>
                  <a:gd name="connsiteY0" fmla="*/ 2178696 h 2178696"/>
                  <a:gd name="connsiteX1" fmla="*/ 574834 w 2156297"/>
                  <a:gd name="connsiteY1" fmla="*/ 767469 h 2178696"/>
                  <a:gd name="connsiteX2" fmla="*/ 2156297 w 2156297"/>
                  <a:gd name="connsiteY2" fmla="*/ 0 h 2178696"/>
                  <a:gd name="connsiteX0" fmla="*/ 0 w 2156297"/>
                  <a:gd name="connsiteY0" fmla="*/ 2178696 h 2178696"/>
                  <a:gd name="connsiteX1" fmla="*/ 631579 w 2156297"/>
                  <a:gd name="connsiteY1" fmla="*/ 790164 h 2178696"/>
                  <a:gd name="connsiteX2" fmla="*/ 2156297 w 2156297"/>
                  <a:gd name="connsiteY2" fmla="*/ 0 h 2178696"/>
                </a:gdLst>
                <a:ahLst/>
                <a:cxnLst>
                  <a:cxn ang="0">
                    <a:pos x="connsiteX0" y="connsiteY0"/>
                  </a:cxn>
                  <a:cxn ang="0">
                    <a:pos x="connsiteX1" y="connsiteY1"/>
                  </a:cxn>
                  <a:cxn ang="0">
                    <a:pos x="connsiteX2" y="connsiteY2"/>
                  </a:cxn>
                </a:cxnLst>
                <a:rect l="l" t="t" r="r" b="b"/>
                <a:pathLst>
                  <a:path w="2156297" h="2178696">
                    <a:moveTo>
                      <a:pt x="0" y="2178696"/>
                    </a:moveTo>
                    <a:cubicBezTo>
                      <a:pt x="194733" y="1666933"/>
                      <a:pt x="306242" y="1164628"/>
                      <a:pt x="631579" y="790164"/>
                    </a:cubicBezTo>
                    <a:cubicBezTo>
                      <a:pt x="956916" y="415700"/>
                      <a:pt x="1238896" y="37105"/>
                      <a:pt x="2156297" y="0"/>
                    </a:cubicBezTo>
                  </a:path>
                </a:pathLst>
              </a:custGeom>
              <a:noFill/>
              <a:ln w="44450">
                <a:solidFill>
                  <a:schemeClr val="accent6">
                    <a:lumMod val="75000"/>
                  </a:schemeClr>
                </a:solidFill>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Freeform 208">
                <a:extLst>
                  <a:ext uri="{FF2B5EF4-FFF2-40B4-BE49-F238E27FC236}">
                    <a16:creationId xmlns:a16="http://schemas.microsoft.com/office/drawing/2014/main" id="{03EC0DA7-F416-BE46-B617-38FB267B1B5B}"/>
                  </a:ext>
                </a:extLst>
              </p:cNvPr>
              <p:cNvSpPr/>
              <p:nvPr/>
            </p:nvSpPr>
            <p:spPr>
              <a:xfrm>
                <a:off x="4197241" y="3818637"/>
                <a:ext cx="2935111" cy="954477"/>
              </a:xfrm>
              <a:custGeom>
                <a:avLst/>
                <a:gdLst>
                  <a:gd name="connsiteX0" fmla="*/ 0 w 2991556"/>
                  <a:gd name="connsiteY0" fmla="*/ 0 h 959556"/>
                  <a:gd name="connsiteX1" fmla="*/ 1693334 w 2991556"/>
                  <a:gd name="connsiteY1" fmla="*/ 191912 h 959556"/>
                  <a:gd name="connsiteX2" fmla="*/ 2991556 w 2991556"/>
                  <a:gd name="connsiteY2" fmla="*/ 959556 h 959556"/>
                  <a:gd name="connsiteX0" fmla="*/ 0 w 3014134"/>
                  <a:gd name="connsiteY0" fmla="*/ 0 h 959556"/>
                  <a:gd name="connsiteX1" fmla="*/ 1715912 w 3014134"/>
                  <a:gd name="connsiteY1" fmla="*/ 191912 h 959556"/>
                  <a:gd name="connsiteX2" fmla="*/ 3014134 w 3014134"/>
                  <a:gd name="connsiteY2" fmla="*/ 959556 h 959556"/>
                  <a:gd name="connsiteX0" fmla="*/ 0 w 2991556"/>
                  <a:gd name="connsiteY0" fmla="*/ 0 h 936978"/>
                  <a:gd name="connsiteX1" fmla="*/ 1693334 w 2991556"/>
                  <a:gd name="connsiteY1" fmla="*/ 169334 h 936978"/>
                  <a:gd name="connsiteX2" fmla="*/ 2991556 w 2991556"/>
                  <a:gd name="connsiteY2" fmla="*/ 936978 h 936978"/>
                  <a:gd name="connsiteX0" fmla="*/ 0 w 2991556"/>
                  <a:gd name="connsiteY0" fmla="*/ 17499 h 954477"/>
                  <a:gd name="connsiteX1" fmla="*/ 1693334 w 2991556"/>
                  <a:gd name="connsiteY1" fmla="*/ 186833 h 954477"/>
                  <a:gd name="connsiteX2" fmla="*/ 2991556 w 2991556"/>
                  <a:gd name="connsiteY2" fmla="*/ 954477 h 954477"/>
                  <a:gd name="connsiteX0" fmla="*/ 0 w 2935111"/>
                  <a:gd name="connsiteY0" fmla="*/ 17499 h 954477"/>
                  <a:gd name="connsiteX1" fmla="*/ 1636889 w 2935111"/>
                  <a:gd name="connsiteY1" fmla="*/ 186833 h 954477"/>
                  <a:gd name="connsiteX2" fmla="*/ 2935111 w 2935111"/>
                  <a:gd name="connsiteY2" fmla="*/ 954477 h 954477"/>
                </a:gdLst>
                <a:ahLst/>
                <a:cxnLst>
                  <a:cxn ang="0">
                    <a:pos x="connsiteX0" y="connsiteY0"/>
                  </a:cxn>
                  <a:cxn ang="0">
                    <a:pos x="connsiteX1" y="connsiteY1"/>
                  </a:cxn>
                  <a:cxn ang="0">
                    <a:pos x="connsiteX2" y="connsiteY2"/>
                  </a:cxn>
                </a:cxnLst>
                <a:rect l="l" t="t" r="r" b="b"/>
                <a:pathLst>
                  <a:path w="2935111" h="954477">
                    <a:moveTo>
                      <a:pt x="0" y="17499"/>
                    </a:moveTo>
                    <a:cubicBezTo>
                      <a:pt x="597370" y="-34241"/>
                      <a:pt x="1147704" y="30670"/>
                      <a:pt x="1636889" y="186833"/>
                    </a:cubicBezTo>
                    <a:cubicBezTo>
                      <a:pt x="2126074" y="342996"/>
                      <a:pt x="2696163" y="756922"/>
                      <a:pt x="2935111" y="954477"/>
                    </a:cubicBezTo>
                  </a:path>
                </a:pathLst>
              </a:custGeom>
              <a:no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DFE70ACB-2746-B240-B2B3-82CE667231FC}"/>
                  </a:ext>
                </a:extLst>
              </p:cNvPr>
              <p:cNvSpPr/>
              <p:nvPr/>
            </p:nvSpPr>
            <p:spPr>
              <a:xfrm>
                <a:off x="4073063" y="3725220"/>
                <a:ext cx="180622" cy="1806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Freeform 210">
                <a:extLst>
                  <a:ext uri="{FF2B5EF4-FFF2-40B4-BE49-F238E27FC236}">
                    <a16:creationId xmlns:a16="http://schemas.microsoft.com/office/drawing/2014/main" id="{49930304-6F24-1D4B-8578-E56315F6135F}"/>
                  </a:ext>
                </a:extLst>
              </p:cNvPr>
              <p:cNvSpPr/>
              <p:nvPr/>
            </p:nvSpPr>
            <p:spPr>
              <a:xfrm>
                <a:off x="7098484" y="3418447"/>
                <a:ext cx="4131735" cy="2239623"/>
              </a:xfrm>
              <a:custGeom>
                <a:avLst/>
                <a:gdLst>
                  <a:gd name="connsiteX0" fmla="*/ 0 w 4154312"/>
                  <a:gd name="connsiteY0" fmla="*/ 1365956 h 2240790"/>
                  <a:gd name="connsiteX1" fmla="*/ 1738489 w 4154312"/>
                  <a:gd name="connsiteY1" fmla="*/ 2235200 h 2240790"/>
                  <a:gd name="connsiteX2" fmla="*/ 3364089 w 4154312"/>
                  <a:gd name="connsiteY2" fmla="*/ 993423 h 2240790"/>
                  <a:gd name="connsiteX3" fmla="*/ 4154312 w 4154312"/>
                  <a:gd name="connsiteY3" fmla="*/ 0 h 2240790"/>
                  <a:gd name="connsiteX0" fmla="*/ 0 w 4131735"/>
                  <a:gd name="connsiteY0" fmla="*/ 1332089 h 2239623"/>
                  <a:gd name="connsiteX1" fmla="*/ 1715912 w 4131735"/>
                  <a:gd name="connsiteY1" fmla="*/ 2235200 h 2239623"/>
                  <a:gd name="connsiteX2" fmla="*/ 3341512 w 4131735"/>
                  <a:gd name="connsiteY2" fmla="*/ 993423 h 2239623"/>
                  <a:gd name="connsiteX3" fmla="*/ 4131735 w 4131735"/>
                  <a:gd name="connsiteY3" fmla="*/ 0 h 2239623"/>
                  <a:gd name="connsiteX0" fmla="*/ 0 w 4131735"/>
                  <a:gd name="connsiteY0" fmla="*/ 1332089 h 2239623"/>
                  <a:gd name="connsiteX1" fmla="*/ 1715912 w 4131735"/>
                  <a:gd name="connsiteY1" fmla="*/ 2235200 h 2239623"/>
                  <a:gd name="connsiteX2" fmla="*/ 3341512 w 4131735"/>
                  <a:gd name="connsiteY2" fmla="*/ 993423 h 2239623"/>
                  <a:gd name="connsiteX3" fmla="*/ 4131735 w 4131735"/>
                  <a:gd name="connsiteY3" fmla="*/ 0 h 2239623"/>
                </a:gdLst>
                <a:ahLst/>
                <a:cxnLst>
                  <a:cxn ang="0">
                    <a:pos x="connsiteX0" y="connsiteY0"/>
                  </a:cxn>
                  <a:cxn ang="0">
                    <a:pos x="connsiteX1" y="connsiteY1"/>
                  </a:cxn>
                  <a:cxn ang="0">
                    <a:pos x="connsiteX2" y="connsiteY2"/>
                  </a:cxn>
                  <a:cxn ang="0">
                    <a:pos x="connsiteX3" y="connsiteY3"/>
                  </a:cxn>
                </a:cxnLst>
                <a:rect l="l" t="t" r="r" b="b"/>
                <a:pathLst>
                  <a:path w="4131735" h="2239623">
                    <a:moveTo>
                      <a:pt x="0" y="1332089"/>
                    </a:moveTo>
                    <a:cubicBezTo>
                      <a:pt x="588904" y="1797755"/>
                      <a:pt x="1158993" y="2291644"/>
                      <a:pt x="1715912" y="2235200"/>
                    </a:cubicBezTo>
                    <a:cubicBezTo>
                      <a:pt x="2272831" y="2178756"/>
                      <a:pt x="3006608" y="1388534"/>
                      <a:pt x="3341512" y="993423"/>
                    </a:cubicBezTo>
                    <a:cubicBezTo>
                      <a:pt x="3676416" y="598312"/>
                      <a:pt x="3975572" y="193793"/>
                      <a:pt x="4131735" y="0"/>
                    </a:cubicBezTo>
                  </a:path>
                </a:pathLst>
              </a:custGeom>
              <a:noFill/>
              <a:ln w="44450">
                <a:solidFill>
                  <a:schemeClr val="accent6">
                    <a:lumMod val="75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2654AECB-C0F4-084D-9350-F6E6C45821ED}"/>
                  </a:ext>
                </a:extLst>
              </p:cNvPr>
              <p:cNvSpPr/>
              <p:nvPr/>
            </p:nvSpPr>
            <p:spPr>
              <a:xfrm>
                <a:off x="7042041" y="4705379"/>
                <a:ext cx="180622" cy="1806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 name="Freeform 212">
                <a:extLst>
                  <a:ext uri="{FF2B5EF4-FFF2-40B4-BE49-F238E27FC236}">
                    <a16:creationId xmlns:a16="http://schemas.microsoft.com/office/drawing/2014/main" id="{8DA73DF5-E74E-0D4E-B78D-A5424AF70F02}"/>
                  </a:ext>
                </a:extLst>
              </p:cNvPr>
              <p:cNvSpPr/>
              <p:nvPr/>
            </p:nvSpPr>
            <p:spPr>
              <a:xfrm>
                <a:off x="1984619" y="4874715"/>
                <a:ext cx="2144888" cy="1207911"/>
              </a:xfrm>
              <a:custGeom>
                <a:avLst/>
                <a:gdLst>
                  <a:gd name="connsiteX0" fmla="*/ 0 w 2144888"/>
                  <a:gd name="connsiteY0" fmla="*/ 1207911 h 1207911"/>
                  <a:gd name="connsiteX1" fmla="*/ 1174044 w 2144888"/>
                  <a:gd name="connsiteY1" fmla="*/ 428978 h 1207911"/>
                  <a:gd name="connsiteX2" fmla="*/ 2144888 w 2144888"/>
                  <a:gd name="connsiteY2" fmla="*/ 0 h 1207911"/>
                </a:gdLst>
                <a:ahLst/>
                <a:cxnLst>
                  <a:cxn ang="0">
                    <a:pos x="connsiteX0" y="connsiteY0"/>
                  </a:cxn>
                  <a:cxn ang="0">
                    <a:pos x="connsiteX1" y="connsiteY1"/>
                  </a:cxn>
                  <a:cxn ang="0">
                    <a:pos x="connsiteX2" y="connsiteY2"/>
                  </a:cxn>
                </a:cxnLst>
                <a:rect l="l" t="t" r="r" b="b"/>
                <a:pathLst>
                  <a:path w="2144888" h="1207911">
                    <a:moveTo>
                      <a:pt x="0" y="1207911"/>
                    </a:moveTo>
                    <a:cubicBezTo>
                      <a:pt x="408281" y="919103"/>
                      <a:pt x="816563" y="630296"/>
                      <a:pt x="1174044" y="428978"/>
                    </a:cubicBezTo>
                    <a:cubicBezTo>
                      <a:pt x="1531525" y="227659"/>
                      <a:pt x="1939807" y="73378"/>
                      <a:pt x="2144888" y="0"/>
                    </a:cubicBezTo>
                  </a:path>
                </a:pathLst>
              </a:cu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8E38740-B3C1-3448-AC00-C397CA017401}"/>
                  </a:ext>
                </a:extLst>
              </p:cNvPr>
              <p:cNvSpPr/>
              <p:nvPr/>
            </p:nvSpPr>
            <p:spPr>
              <a:xfrm>
                <a:off x="1894308" y="5986104"/>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a:extLst>
                  <a:ext uri="{FF2B5EF4-FFF2-40B4-BE49-F238E27FC236}">
                    <a16:creationId xmlns:a16="http://schemas.microsoft.com/office/drawing/2014/main" id="{61CF2408-B131-9144-AB66-FEA581A787DA}"/>
                  </a:ext>
                </a:extLst>
              </p:cNvPr>
              <p:cNvSpPr/>
              <p:nvPr/>
            </p:nvSpPr>
            <p:spPr>
              <a:xfrm>
                <a:off x="4073063" y="4768455"/>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Freeform 215">
                <a:extLst>
                  <a:ext uri="{FF2B5EF4-FFF2-40B4-BE49-F238E27FC236}">
                    <a16:creationId xmlns:a16="http://schemas.microsoft.com/office/drawing/2014/main" id="{CFF02977-998F-794E-A72A-E43226324CF1}"/>
                  </a:ext>
                </a:extLst>
              </p:cNvPr>
              <p:cNvSpPr/>
              <p:nvPr/>
            </p:nvSpPr>
            <p:spPr>
              <a:xfrm>
                <a:off x="4174663" y="4152226"/>
                <a:ext cx="2957689" cy="699911"/>
              </a:xfrm>
              <a:custGeom>
                <a:avLst/>
                <a:gdLst>
                  <a:gd name="connsiteX0" fmla="*/ 0 w 2957689"/>
                  <a:gd name="connsiteY0" fmla="*/ 699911 h 699911"/>
                  <a:gd name="connsiteX1" fmla="*/ 1388533 w 2957689"/>
                  <a:gd name="connsiteY1" fmla="*/ 282222 h 699911"/>
                  <a:gd name="connsiteX2" fmla="*/ 2957689 w 2957689"/>
                  <a:gd name="connsiteY2" fmla="*/ 0 h 699911"/>
                </a:gdLst>
                <a:ahLst/>
                <a:cxnLst>
                  <a:cxn ang="0">
                    <a:pos x="connsiteX0" y="connsiteY0"/>
                  </a:cxn>
                  <a:cxn ang="0">
                    <a:pos x="connsiteX1" y="connsiteY1"/>
                  </a:cxn>
                  <a:cxn ang="0">
                    <a:pos x="connsiteX2" y="connsiteY2"/>
                  </a:cxn>
                </a:cxnLst>
                <a:rect l="l" t="t" r="r" b="b"/>
                <a:pathLst>
                  <a:path w="2957689" h="699911">
                    <a:moveTo>
                      <a:pt x="0" y="699911"/>
                    </a:moveTo>
                    <a:cubicBezTo>
                      <a:pt x="447792" y="549392"/>
                      <a:pt x="895585" y="398874"/>
                      <a:pt x="1388533" y="282222"/>
                    </a:cubicBezTo>
                    <a:cubicBezTo>
                      <a:pt x="1881481" y="165570"/>
                      <a:pt x="2419585" y="82785"/>
                      <a:pt x="2957689" y="0"/>
                    </a:cubicBezTo>
                  </a:path>
                </a:pathLst>
              </a:cu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9E7D9BF2-3FBD-A041-8F5A-85478ACF17DC}"/>
                  </a:ext>
                </a:extLst>
              </p:cNvPr>
              <p:cNvSpPr/>
              <p:nvPr/>
            </p:nvSpPr>
            <p:spPr>
              <a:xfrm>
                <a:off x="7019463" y="4061914"/>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Freeform 217">
                <a:extLst>
                  <a:ext uri="{FF2B5EF4-FFF2-40B4-BE49-F238E27FC236}">
                    <a16:creationId xmlns:a16="http://schemas.microsoft.com/office/drawing/2014/main" id="{2F6C0744-63FA-4F4E-B1D9-8A279E8CC92F}"/>
                  </a:ext>
                </a:extLst>
              </p:cNvPr>
              <p:cNvSpPr/>
              <p:nvPr/>
            </p:nvSpPr>
            <p:spPr>
              <a:xfrm>
                <a:off x="7121063" y="4003859"/>
                <a:ext cx="4097866" cy="148368"/>
              </a:xfrm>
              <a:custGeom>
                <a:avLst/>
                <a:gdLst>
                  <a:gd name="connsiteX0" fmla="*/ 0 w 4018844"/>
                  <a:gd name="connsiteY0" fmla="*/ 171061 h 171061"/>
                  <a:gd name="connsiteX1" fmla="*/ 1715911 w 4018844"/>
                  <a:gd name="connsiteY1" fmla="*/ 1728 h 171061"/>
                  <a:gd name="connsiteX2" fmla="*/ 4018844 w 4018844"/>
                  <a:gd name="connsiteY2" fmla="*/ 103328 h 171061"/>
                  <a:gd name="connsiteX0" fmla="*/ 0 w 4018844"/>
                  <a:gd name="connsiteY0" fmla="*/ 149528 h 149528"/>
                  <a:gd name="connsiteX1" fmla="*/ 1738488 w 4018844"/>
                  <a:gd name="connsiteY1" fmla="*/ 2772 h 149528"/>
                  <a:gd name="connsiteX2" fmla="*/ 4018844 w 4018844"/>
                  <a:gd name="connsiteY2" fmla="*/ 81795 h 149528"/>
                  <a:gd name="connsiteX0" fmla="*/ 0 w 4097866"/>
                  <a:gd name="connsiteY0" fmla="*/ 148368 h 148368"/>
                  <a:gd name="connsiteX1" fmla="*/ 1738488 w 4097866"/>
                  <a:gd name="connsiteY1" fmla="*/ 1612 h 148368"/>
                  <a:gd name="connsiteX2" fmla="*/ 4097866 w 4097866"/>
                  <a:gd name="connsiteY2" fmla="*/ 91924 h 148368"/>
                </a:gdLst>
                <a:ahLst/>
                <a:cxnLst>
                  <a:cxn ang="0">
                    <a:pos x="connsiteX0" y="connsiteY0"/>
                  </a:cxn>
                  <a:cxn ang="0">
                    <a:pos x="connsiteX1" y="connsiteY1"/>
                  </a:cxn>
                  <a:cxn ang="0">
                    <a:pos x="connsiteX2" y="connsiteY2"/>
                  </a:cxn>
                </a:cxnLst>
                <a:rect l="l" t="t" r="r" b="b"/>
                <a:pathLst>
                  <a:path w="4097866" h="148368">
                    <a:moveTo>
                      <a:pt x="0" y="148368"/>
                    </a:moveTo>
                    <a:cubicBezTo>
                      <a:pt x="523052" y="69346"/>
                      <a:pt x="1055510" y="11019"/>
                      <a:pt x="1738488" y="1612"/>
                    </a:cubicBezTo>
                    <a:cubicBezTo>
                      <a:pt x="2421466" y="-7795"/>
                      <a:pt x="3872088" y="24191"/>
                      <a:pt x="4097866" y="91924"/>
                    </a:cubicBezTo>
                  </a:path>
                </a:pathLst>
              </a:custGeom>
              <a:noFill/>
              <a:ln w="44450">
                <a:solidFill>
                  <a:schemeClr val="accent2">
                    <a:lumMod val="50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Arrow Connector 218">
                <a:extLst>
                  <a:ext uri="{FF2B5EF4-FFF2-40B4-BE49-F238E27FC236}">
                    <a16:creationId xmlns:a16="http://schemas.microsoft.com/office/drawing/2014/main" id="{8A77FBBD-62FA-3148-8044-2627E368A8BF}"/>
                  </a:ext>
                </a:extLst>
              </p:cNvPr>
              <p:cNvCxnSpPr>
                <a:cxnSpLocks/>
                <a:stCxn id="214" idx="7"/>
                <a:endCxn id="210" idx="3"/>
              </p:cNvCxnSpPr>
              <p:nvPr/>
            </p:nvCxnSpPr>
            <p:spPr>
              <a:xfrm flipV="1">
                <a:off x="2048479" y="3879391"/>
                <a:ext cx="2051035" cy="2133165"/>
              </a:xfrm>
              <a:prstGeom prst="straightConnector1">
                <a:avLst/>
              </a:prstGeom>
              <a:ln w="38100">
                <a:solidFill>
                  <a:schemeClr val="accent4">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BB70719C-70E5-9543-8D44-540E82013D60}"/>
                  </a:ext>
                </a:extLst>
              </p:cNvPr>
              <p:cNvCxnSpPr>
                <a:cxnSpLocks/>
                <a:stCxn id="215" idx="6"/>
                <a:endCxn id="212" idx="2"/>
              </p:cNvCxnSpPr>
              <p:nvPr/>
            </p:nvCxnSpPr>
            <p:spPr>
              <a:xfrm flipV="1">
                <a:off x="4253685" y="4795691"/>
                <a:ext cx="2788356" cy="63076"/>
              </a:xfrm>
              <a:prstGeom prst="straightConnector1">
                <a:avLst/>
              </a:prstGeom>
              <a:ln w="38100">
                <a:solidFill>
                  <a:schemeClr val="accent4">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2BE1E5E3-2BD0-E849-BC8C-E42941DFDE02}"/>
                  </a:ext>
                </a:extLst>
              </p:cNvPr>
              <p:cNvCxnSpPr>
                <a:cxnSpLocks/>
              </p:cNvCxnSpPr>
              <p:nvPr/>
            </p:nvCxnSpPr>
            <p:spPr>
              <a:xfrm>
                <a:off x="1127349" y="2266058"/>
                <a:ext cx="742245" cy="0"/>
              </a:xfrm>
              <a:prstGeom prst="straightConnector1">
                <a:avLst/>
              </a:prstGeom>
              <a:ln w="444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813D2528-55BA-6041-8E27-B9091AF5A8A2}"/>
                  </a:ext>
                </a:extLst>
              </p:cNvPr>
              <p:cNvCxnSpPr>
                <a:cxnSpLocks/>
              </p:cNvCxnSpPr>
              <p:nvPr/>
            </p:nvCxnSpPr>
            <p:spPr>
              <a:xfrm>
                <a:off x="1115829" y="2616167"/>
                <a:ext cx="742245" cy="0"/>
              </a:xfrm>
              <a:prstGeom prst="straightConnector1">
                <a:avLst/>
              </a:prstGeom>
              <a:ln w="444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61E34B28-C0B3-534E-9C7F-C733C19C2118}"/>
                  </a:ext>
                </a:extLst>
              </p:cNvPr>
              <p:cNvCxnSpPr>
                <a:cxnSpLocks/>
              </p:cNvCxnSpPr>
              <p:nvPr/>
            </p:nvCxnSpPr>
            <p:spPr>
              <a:xfrm>
                <a:off x="1127348" y="2969476"/>
                <a:ext cx="742245" cy="0"/>
              </a:xfrm>
              <a:prstGeom prst="straightConnector1">
                <a:avLst/>
              </a:prstGeom>
              <a:ln w="38100">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4" name="TextBox 223">
                <a:extLst>
                  <a:ext uri="{FF2B5EF4-FFF2-40B4-BE49-F238E27FC236}">
                    <a16:creationId xmlns:a16="http://schemas.microsoft.com/office/drawing/2014/main" id="{DC946766-888D-7F48-BFBA-EC7608451F95}"/>
                  </a:ext>
                </a:extLst>
              </p:cNvPr>
              <p:cNvSpPr txBox="1"/>
              <p:nvPr/>
            </p:nvSpPr>
            <p:spPr>
              <a:xfrm>
                <a:off x="2050216" y="2081392"/>
                <a:ext cx="1777153" cy="369332"/>
              </a:xfrm>
              <a:prstGeom prst="rect">
                <a:avLst/>
              </a:prstGeom>
              <a:noFill/>
            </p:spPr>
            <p:txBody>
              <a:bodyPr wrap="none" rtlCol="0">
                <a:spAutoFit/>
              </a:bodyPr>
              <a:lstStyle/>
              <a:p>
                <a:r>
                  <a:rPr lang="en-US" dirty="0">
                    <a:solidFill>
                      <a:schemeClr val="bg1">
                        <a:lumMod val="85000"/>
                      </a:schemeClr>
                    </a:solidFill>
                  </a:rPr>
                  <a:t>Expert Trajectory</a:t>
                </a:r>
              </a:p>
            </p:txBody>
          </p:sp>
          <p:sp>
            <p:nvSpPr>
              <p:cNvPr id="225" name="TextBox 224">
                <a:extLst>
                  <a:ext uri="{FF2B5EF4-FFF2-40B4-BE49-F238E27FC236}">
                    <a16:creationId xmlns:a16="http://schemas.microsoft.com/office/drawing/2014/main" id="{F00BC6F7-8E92-3C4D-8BF1-B1E4555B33A6}"/>
                  </a:ext>
                </a:extLst>
              </p:cNvPr>
              <p:cNvSpPr txBox="1"/>
              <p:nvPr/>
            </p:nvSpPr>
            <p:spPr>
              <a:xfrm>
                <a:off x="2038696" y="2419598"/>
                <a:ext cx="2538580" cy="369332"/>
              </a:xfrm>
              <a:prstGeom prst="rect">
                <a:avLst/>
              </a:prstGeom>
              <a:noFill/>
            </p:spPr>
            <p:txBody>
              <a:bodyPr wrap="none" rtlCol="0">
                <a:spAutoFit/>
              </a:bodyPr>
              <a:lstStyle/>
              <a:p>
                <a:r>
                  <a:rPr lang="en-US" dirty="0">
                    <a:solidFill>
                      <a:schemeClr val="bg1">
                        <a:lumMod val="85000"/>
                      </a:schemeClr>
                    </a:solidFill>
                  </a:rPr>
                  <a:t>Learner Actual Trajectory</a:t>
                </a:r>
              </a:p>
            </p:txBody>
          </p:sp>
          <p:sp>
            <p:nvSpPr>
              <p:cNvPr id="226" name="TextBox 225">
                <a:extLst>
                  <a:ext uri="{FF2B5EF4-FFF2-40B4-BE49-F238E27FC236}">
                    <a16:creationId xmlns:a16="http://schemas.microsoft.com/office/drawing/2014/main" id="{3E136008-1EA1-454C-8FD5-5F48B98A3280}"/>
                  </a:ext>
                </a:extLst>
              </p:cNvPr>
              <p:cNvSpPr txBox="1"/>
              <p:nvPr/>
            </p:nvSpPr>
            <p:spPr>
              <a:xfrm>
                <a:off x="2023765" y="2784810"/>
                <a:ext cx="2822504" cy="369332"/>
              </a:xfrm>
              <a:prstGeom prst="rect">
                <a:avLst/>
              </a:prstGeom>
              <a:noFill/>
            </p:spPr>
            <p:txBody>
              <a:bodyPr wrap="none" rtlCol="0">
                <a:spAutoFit/>
              </a:bodyPr>
              <a:lstStyle/>
              <a:p>
                <a:r>
                  <a:rPr lang="en-US" dirty="0">
                    <a:solidFill>
                      <a:schemeClr val="bg1">
                        <a:lumMod val="85000"/>
                      </a:schemeClr>
                    </a:solidFill>
                  </a:rPr>
                  <a:t>Model Trajectory Correction</a:t>
                </a:r>
              </a:p>
            </p:txBody>
          </p:sp>
          <p:pic>
            <p:nvPicPr>
              <p:cNvPr id="227" name="Picture 226">
                <a:extLst>
                  <a:ext uri="{FF2B5EF4-FFF2-40B4-BE49-F238E27FC236}">
                    <a16:creationId xmlns:a16="http://schemas.microsoft.com/office/drawing/2014/main" id="{15EFB534-F354-9C45-8E04-736BFA3E7AC4}"/>
                  </a:ext>
                </a:extLst>
              </p:cNvPr>
              <p:cNvPicPr>
                <a:picLocks noChangeAspect="1"/>
              </p:cNvPicPr>
              <p:nvPr/>
            </p:nvPicPr>
            <p:blipFill>
              <a:blip r:embed="rId5"/>
              <a:stretch>
                <a:fillRect/>
              </a:stretch>
            </p:blipFill>
            <p:spPr>
              <a:xfrm>
                <a:off x="2412989" y="6382396"/>
                <a:ext cx="2044056" cy="304960"/>
              </a:xfrm>
              <a:prstGeom prst="rect">
                <a:avLst/>
              </a:prstGeom>
            </p:spPr>
          </p:pic>
          <p:pic>
            <p:nvPicPr>
              <p:cNvPr id="228" name="Picture 227">
                <a:extLst>
                  <a:ext uri="{FF2B5EF4-FFF2-40B4-BE49-F238E27FC236}">
                    <a16:creationId xmlns:a16="http://schemas.microsoft.com/office/drawing/2014/main" id="{0003A62F-6226-FC48-961B-F386980507DF}"/>
                  </a:ext>
                </a:extLst>
              </p:cNvPr>
              <p:cNvPicPr>
                <a:picLocks noChangeAspect="1"/>
              </p:cNvPicPr>
              <p:nvPr/>
            </p:nvPicPr>
            <p:blipFill>
              <a:blip r:embed="rId6"/>
              <a:stretch>
                <a:fillRect/>
              </a:stretch>
            </p:blipFill>
            <p:spPr>
              <a:xfrm>
                <a:off x="4972990" y="6383181"/>
                <a:ext cx="2042716" cy="305994"/>
              </a:xfrm>
              <a:prstGeom prst="rect">
                <a:avLst/>
              </a:prstGeom>
            </p:spPr>
          </p:pic>
          <p:pic>
            <p:nvPicPr>
              <p:cNvPr id="229" name="Picture 228">
                <a:extLst>
                  <a:ext uri="{FF2B5EF4-FFF2-40B4-BE49-F238E27FC236}">
                    <a16:creationId xmlns:a16="http://schemas.microsoft.com/office/drawing/2014/main" id="{51FE9F61-2B8D-3D40-855D-658537B15BE9}"/>
                  </a:ext>
                </a:extLst>
              </p:cNvPr>
              <p:cNvPicPr>
                <a:picLocks noChangeAspect="1"/>
              </p:cNvPicPr>
              <p:nvPr/>
            </p:nvPicPr>
            <p:blipFill>
              <a:blip r:embed="rId7"/>
              <a:stretch>
                <a:fillRect/>
              </a:stretch>
            </p:blipFill>
            <p:spPr>
              <a:xfrm>
                <a:off x="761463" y="6196274"/>
                <a:ext cx="1096611" cy="372244"/>
              </a:xfrm>
              <a:prstGeom prst="rect">
                <a:avLst/>
              </a:prstGeom>
            </p:spPr>
          </p:pic>
          <p:pic>
            <p:nvPicPr>
              <p:cNvPr id="230" name="Picture 229">
                <a:extLst>
                  <a:ext uri="{FF2B5EF4-FFF2-40B4-BE49-F238E27FC236}">
                    <a16:creationId xmlns:a16="http://schemas.microsoft.com/office/drawing/2014/main" id="{17DF077F-EF26-A743-8A80-2872A59E31B1}"/>
                  </a:ext>
                </a:extLst>
              </p:cNvPr>
              <p:cNvPicPr>
                <a:picLocks noChangeAspect="1"/>
              </p:cNvPicPr>
              <p:nvPr/>
            </p:nvPicPr>
            <p:blipFill>
              <a:blip r:embed="rId8"/>
              <a:stretch>
                <a:fillRect/>
              </a:stretch>
            </p:blipFill>
            <p:spPr>
              <a:xfrm>
                <a:off x="4065587" y="5114156"/>
                <a:ext cx="276140" cy="225003"/>
              </a:xfrm>
              <a:prstGeom prst="rect">
                <a:avLst/>
              </a:prstGeom>
            </p:spPr>
          </p:pic>
          <p:pic>
            <p:nvPicPr>
              <p:cNvPr id="231" name="Picture 230">
                <a:extLst>
                  <a:ext uri="{FF2B5EF4-FFF2-40B4-BE49-F238E27FC236}">
                    <a16:creationId xmlns:a16="http://schemas.microsoft.com/office/drawing/2014/main" id="{CA04C5A6-B00B-E44A-9FAB-74C40A84FA8D}"/>
                  </a:ext>
                </a:extLst>
              </p:cNvPr>
              <p:cNvPicPr>
                <a:picLocks noChangeAspect="1"/>
              </p:cNvPicPr>
              <p:nvPr/>
            </p:nvPicPr>
            <p:blipFill>
              <a:blip r:embed="rId9"/>
              <a:stretch>
                <a:fillRect/>
              </a:stretch>
            </p:blipFill>
            <p:spPr>
              <a:xfrm>
                <a:off x="3995547" y="3315302"/>
                <a:ext cx="267920" cy="344469"/>
              </a:xfrm>
              <a:prstGeom prst="rect">
                <a:avLst/>
              </a:prstGeom>
            </p:spPr>
          </p:pic>
          <p:pic>
            <p:nvPicPr>
              <p:cNvPr id="232" name="Picture 231">
                <a:extLst>
                  <a:ext uri="{FF2B5EF4-FFF2-40B4-BE49-F238E27FC236}">
                    <a16:creationId xmlns:a16="http://schemas.microsoft.com/office/drawing/2014/main" id="{13C78587-0726-AA42-90CB-38FB2E596DE8}"/>
                  </a:ext>
                </a:extLst>
              </p:cNvPr>
              <p:cNvPicPr>
                <a:picLocks noChangeAspect="1"/>
              </p:cNvPicPr>
              <p:nvPr/>
            </p:nvPicPr>
            <p:blipFill>
              <a:blip r:embed="rId10"/>
              <a:stretch>
                <a:fillRect/>
              </a:stretch>
            </p:blipFill>
            <p:spPr>
              <a:xfrm>
                <a:off x="6853243" y="4987384"/>
                <a:ext cx="287773" cy="369994"/>
              </a:xfrm>
              <a:prstGeom prst="rect">
                <a:avLst/>
              </a:prstGeom>
            </p:spPr>
          </p:pic>
          <p:pic>
            <p:nvPicPr>
              <p:cNvPr id="233" name="Picture 232">
                <a:extLst>
                  <a:ext uri="{FF2B5EF4-FFF2-40B4-BE49-F238E27FC236}">
                    <a16:creationId xmlns:a16="http://schemas.microsoft.com/office/drawing/2014/main" id="{B3B8E4D6-5383-9141-AF60-549867FAA4CE}"/>
                  </a:ext>
                </a:extLst>
              </p:cNvPr>
              <p:cNvPicPr>
                <a:picLocks noChangeAspect="1"/>
              </p:cNvPicPr>
              <p:nvPr/>
            </p:nvPicPr>
            <p:blipFill>
              <a:blip r:embed="rId11"/>
              <a:stretch>
                <a:fillRect/>
              </a:stretch>
            </p:blipFill>
            <p:spPr>
              <a:xfrm>
                <a:off x="7002902" y="4331654"/>
                <a:ext cx="309605" cy="243261"/>
              </a:xfrm>
              <a:prstGeom prst="rect">
                <a:avLst/>
              </a:prstGeom>
            </p:spPr>
          </p:pic>
          <p:pic>
            <p:nvPicPr>
              <p:cNvPr id="234" name="Picture 233">
                <a:extLst>
                  <a:ext uri="{FF2B5EF4-FFF2-40B4-BE49-F238E27FC236}">
                    <a16:creationId xmlns:a16="http://schemas.microsoft.com/office/drawing/2014/main" id="{E52C4A63-1F68-404D-9FCD-A81200D1F69A}"/>
                  </a:ext>
                </a:extLst>
              </p:cNvPr>
              <p:cNvPicPr>
                <a:picLocks noChangeAspect="1"/>
              </p:cNvPicPr>
              <p:nvPr/>
            </p:nvPicPr>
            <p:blipFill>
              <a:blip r:embed="rId12"/>
              <a:stretch>
                <a:fillRect/>
              </a:stretch>
            </p:blipFill>
            <p:spPr>
              <a:xfrm>
                <a:off x="11262054" y="4145538"/>
                <a:ext cx="278199" cy="244815"/>
              </a:xfrm>
              <a:prstGeom prst="rect">
                <a:avLst/>
              </a:prstGeom>
            </p:spPr>
          </p:pic>
          <p:pic>
            <p:nvPicPr>
              <p:cNvPr id="235" name="Picture 234">
                <a:extLst>
                  <a:ext uri="{FF2B5EF4-FFF2-40B4-BE49-F238E27FC236}">
                    <a16:creationId xmlns:a16="http://schemas.microsoft.com/office/drawing/2014/main" id="{2720CCEE-43AE-1B48-9830-33A2DA5F3DCD}"/>
                  </a:ext>
                </a:extLst>
              </p:cNvPr>
              <p:cNvPicPr>
                <a:picLocks noChangeAspect="1"/>
              </p:cNvPicPr>
              <p:nvPr/>
            </p:nvPicPr>
            <p:blipFill>
              <a:blip r:embed="rId13"/>
              <a:stretch>
                <a:fillRect/>
              </a:stretch>
            </p:blipFill>
            <p:spPr>
              <a:xfrm>
                <a:off x="11105946" y="2926717"/>
                <a:ext cx="312216" cy="401420"/>
              </a:xfrm>
              <a:prstGeom prst="rect">
                <a:avLst/>
              </a:prstGeom>
            </p:spPr>
          </p:pic>
          <p:cxnSp>
            <p:nvCxnSpPr>
              <p:cNvPr id="236" name="Straight Arrow Connector 235">
                <a:extLst>
                  <a:ext uri="{FF2B5EF4-FFF2-40B4-BE49-F238E27FC236}">
                    <a16:creationId xmlns:a16="http://schemas.microsoft.com/office/drawing/2014/main" id="{E8441D68-DA03-EF41-BCE0-6CA5285BF4F7}"/>
                  </a:ext>
                </a:extLst>
              </p:cNvPr>
              <p:cNvCxnSpPr>
                <a:stCxn id="227" idx="0"/>
              </p:cNvCxnSpPr>
              <p:nvPr/>
            </p:nvCxnSpPr>
            <p:spPr>
              <a:xfrm flipH="1" flipV="1">
                <a:off x="2995280" y="5219326"/>
                <a:ext cx="439737" cy="116307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330D4BE8-CEA1-834E-B939-196EC93883D6}"/>
                  </a:ext>
                </a:extLst>
              </p:cNvPr>
              <p:cNvCxnSpPr>
                <a:stCxn id="228" idx="0"/>
              </p:cNvCxnSpPr>
              <p:nvPr/>
            </p:nvCxnSpPr>
            <p:spPr>
              <a:xfrm flipH="1" flipV="1">
                <a:off x="5647863" y="4987384"/>
                <a:ext cx="346485" cy="139579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96" name="Freeform 195">
              <a:extLst>
                <a:ext uri="{FF2B5EF4-FFF2-40B4-BE49-F238E27FC236}">
                  <a16:creationId xmlns:a16="http://schemas.microsoft.com/office/drawing/2014/main" id="{AA581A54-0BB4-AF4F-8F3A-940D0F93ADBF}"/>
                </a:ext>
              </a:extLst>
            </p:cNvPr>
            <p:cNvSpPr/>
            <p:nvPr/>
          </p:nvSpPr>
          <p:spPr>
            <a:xfrm>
              <a:off x="2051796" y="3955070"/>
              <a:ext cx="2024524" cy="1537354"/>
            </a:xfrm>
            <a:custGeom>
              <a:avLst/>
              <a:gdLst>
                <a:gd name="connsiteX0" fmla="*/ 0 w 2144888"/>
                <a:gd name="connsiteY0" fmla="*/ 1207911 h 1207911"/>
                <a:gd name="connsiteX1" fmla="*/ 1174044 w 2144888"/>
                <a:gd name="connsiteY1" fmla="*/ 428978 h 1207911"/>
                <a:gd name="connsiteX2" fmla="*/ 2144888 w 2144888"/>
                <a:gd name="connsiteY2" fmla="*/ 0 h 1207911"/>
              </a:gdLst>
              <a:ahLst/>
              <a:cxnLst>
                <a:cxn ang="0">
                  <a:pos x="connsiteX0" y="connsiteY0"/>
                </a:cxn>
                <a:cxn ang="0">
                  <a:pos x="connsiteX1" y="connsiteY1"/>
                </a:cxn>
                <a:cxn ang="0">
                  <a:pos x="connsiteX2" y="connsiteY2"/>
                </a:cxn>
              </a:cxnLst>
              <a:rect l="l" t="t" r="r" b="b"/>
              <a:pathLst>
                <a:path w="2144888" h="1207911">
                  <a:moveTo>
                    <a:pt x="0" y="1207911"/>
                  </a:moveTo>
                  <a:cubicBezTo>
                    <a:pt x="408281" y="919103"/>
                    <a:pt x="816563" y="630296"/>
                    <a:pt x="1174044" y="428978"/>
                  </a:cubicBezTo>
                  <a:cubicBezTo>
                    <a:pt x="1531525" y="227659"/>
                    <a:pt x="1939807" y="73378"/>
                    <a:pt x="2144888" y="0"/>
                  </a:cubicBezTo>
                </a:path>
              </a:pathLst>
            </a:cu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E3A7F327-7CD0-7340-9F79-41C0019A2F31}"/>
                </a:ext>
              </a:extLst>
            </p:cNvPr>
            <p:cNvSpPr/>
            <p:nvPr/>
          </p:nvSpPr>
          <p:spPr>
            <a:xfrm>
              <a:off x="4012727" y="3864758"/>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Freeform 197">
              <a:extLst>
                <a:ext uri="{FF2B5EF4-FFF2-40B4-BE49-F238E27FC236}">
                  <a16:creationId xmlns:a16="http://schemas.microsoft.com/office/drawing/2014/main" id="{6C7B6CB0-69F8-8D4B-9367-15986CFEB9AB}"/>
                </a:ext>
              </a:extLst>
            </p:cNvPr>
            <p:cNvSpPr/>
            <p:nvPr/>
          </p:nvSpPr>
          <p:spPr>
            <a:xfrm>
              <a:off x="4136904" y="3097109"/>
              <a:ext cx="2884839" cy="826312"/>
            </a:xfrm>
            <a:custGeom>
              <a:avLst/>
              <a:gdLst>
                <a:gd name="connsiteX0" fmla="*/ 0 w 2957689"/>
                <a:gd name="connsiteY0" fmla="*/ 699911 h 699911"/>
                <a:gd name="connsiteX1" fmla="*/ 1388533 w 2957689"/>
                <a:gd name="connsiteY1" fmla="*/ 282222 h 699911"/>
                <a:gd name="connsiteX2" fmla="*/ 2957689 w 2957689"/>
                <a:gd name="connsiteY2" fmla="*/ 0 h 699911"/>
              </a:gdLst>
              <a:ahLst/>
              <a:cxnLst>
                <a:cxn ang="0">
                  <a:pos x="connsiteX0" y="connsiteY0"/>
                </a:cxn>
                <a:cxn ang="0">
                  <a:pos x="connsiteX1" y="connsiteY1"/>
                </a:cxn>
                <a:cxn ang="0">
                  <a:pos x="connsiteX2" y="connsiteY2"/>
                </a:cxn>
              </a:cxnLst>
              <a:rect l="l" t="t" r="r" b="b"/>
              <a:pathLst>
                <a:path w="2957689" h="699911">
                  <a:moveTo>
                    <a:pt x="0" y="699911"/>
                  </a:moveTo>
                  <a:cubicBezTo>
                    <a:pt x="447792" y="549392"/>
                    <a:pt x="895585" y="398874"/>
                    <a:pt x="1388533" y="282222"/>
                  </a:cubicBezTo>
                  <a:cubicBezTo>
                    <a:pt x="1881481" y="165570"/>
                    <a:pt x="2419585" y="82785"/>
                    <a:pt x="2957689" y="0"/>
                  </a:cubicBezTo>
                </a:path>
              </a:pathLst>
            </a:cu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A6436E9E-7E3C-5D41-A3FD-DD11602C1D55}"/>
                </a:ext>
              </a:extLst>
            </p:cNvPr>
            <p:cNvSpPr/>
            <p:nvPr/>
          </p:nvSpPr>
          <p:spPr>
            <a:xfrm>
              <a:off x="6972243" y="2991529"/>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Freeform 199">
              <a:extLst>
                <a:ext uri="{FF2B5EF4-FFF2-40B4-BE49-F238E27FC236}">
                  <a16:creationId xmlns:a16="http://schemas.microsoft.com/office/drawing/2014/main" id="{2E02CBE9-C4C5-E04B-BDE4-9F1A3959C05E}"/>
                </a:ext>
              </a:extLst>
            </p:cNvPr>
            <p:cNvSpPr/>
            <p:nvPr/>
          </p:nvSpPr>
          <p:spPr>
            <a:xfrm>
              <a:off x="7060305" y="2984899"/>
              <a:ext cx="4402456" cy="96038"/>
            </a:xfrm>
            <a:custGeom>
              <a:avLst/>
              <a:gdLst>
                <a:gd name="connsiteX0" fmla="*/ 0 w 4018844"/>
                <a:gd name="connsiteY0" fmla="*/ 171061 h 171061"/>
                <a:gd name="connsiteX1" fmla="*/ 1715911 w 4018844"/>
                <a:gd name="connsiteY1" fmla="*/ 1728 h 171061"/>
                <a:gd name="connsiteX2" fmla="*/ 4018844 w 4018844"/>
                <a:gd name="connsiteY2" fmla="*/ 103328 h 171061"/>
                <a:gd name="connsiteX0" fmla="*/ 0 w 4018844"/>
                <a:gd name="connsiteY0" fmla="*/ 149528 h 149528"/>
                <a:gd name="connsiteX1" fmla="*/ 1738488 w 4018844"/>
                <a:gd name="connsiteY1" fmla="*/ 2772 h 149528"/>
                <a:gd name="connsiteX2" fmla="*/ 4018844 w 4018844"/>
                <a:gd name="connsiteY2" fmla="*/ 81795 h 149528"/>
                <a:gd name="connsiteX0" fmla="*/ 0 w 4097866"/>
                <a:gd name="connsiteY0" fmla="*/ 148368 h 148368"/>
                <a:gd name="connsiteX1" fmla="*/ 1738488 w 4097866"/>
                <a:gd name="connsiteY1" fmla="*/ 1612 h 148368"/>
                <a:gd name="connsiteX2" fmla="*/ 4097866 w 4097866"/>
                <a:gd name="connsiteY2" fmla="*/ 91924 h 148368"/>
              </a:gdLst>
              <a:ahLst/>
              <a:cxnLst>
                <a:cxn ang="0">
                  <a:pos x="connsiteX0" y="connsiteY0"/>
                </a:cxn>
                <a:cxn ang="0">
                  <a:pos x="connsiteX1" y="connsiteY1"/>
                </a:cxn>
                <a:cxn ang="0">
                  <a:pos x="connsiteX2" y="connsiteY2"/>
                </a:cxn>
              </a:cxnLst>
              <a:rect l="l" t="t" r="r" b="b"/>
              <a:pathLst>
                <a:path w="4097866" h="148368">
                  <a:moveTo>
                    <a:pt x="0" y="148368"/>
                  </a:moveTo>
                  <a:cubicBezTo>
                    <a:pt x="523052" y="69346"/>
                    <a:pt x="1055510" y="11019"/>
                    <a:pt x="1738488" y="1612"/>
                  </a:cubicBezTo>
                  <a:cubicBezTo>
                    <a:pt x="2421466" y="-7795"/>
                    <a:pt x="3872088" y="24191"/>
                    <a:pt x="4097866" y="91924"/>
                  </a:cubicBezTo>
                </a:path>
              </a:pathLst>
            </a:custGeom>
            <a:noFill/>
            <a:ln w="44450">
              <a:solidFill>
                <a:schemeClr val="accent2">
                  <a:lumMod val="50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Arrow Connector 200">
              <a:extLst>
                <a:ext uri="{FF2B5EF4-FFF2-40B4-BE49-F238E27FC236}">
                  <a16:creationId xmlns:a16="http://schemas.microsoft.com/office/drawing/2014/main" id="{12F70ED6-E098-354C-ABFC-992C071B29B0}"/>
                </a:ext>
              </a:extLst>
            </p:cNvPr>
            <p:cNvCxnSpPr>
              <a:cxnSpLocks/>
              <a:stCxn id="197" idx="6"/>
              <a:endCxn id="212" idx="2"/>
            </p:cNvCxnSpPr>
            <p:nvPr/>
          </p:nvCxnSpPr>
          <p:spPr>
            <a:xfrm>
              <a:off x="4193349" y="3955070"/>
              <a:ext cx="2893291" cy="286187"/>
            </a:xfrm>
            <a:prstGeom prst="straightConnector1">
              <a:avLst/>
            </a:prstGeom>
            <a:ln w="38100">
              <a:solidFill>
                <a:schemeClr val="accent4">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202" name="Freeform 201">
              <a:extLst>
                <a:ext uri="{FF2B5EF4-FFF2-40B4-BE49-F238E27FC236}">
                  <a16:creationId xmlns:a16="http://schemas.microsoft.com/office/drawing/2014/main" id="{71225A56-A323-824A-ADAD-34A015FB9D66}"/>
                </a:ext>
              </a:extLst>
            </p:cNvPr>
            <p:cNvSpPr/>
            <p:nvPr/>
          </p:nvSpPr>
          <p:spPr>
            <a:xfrm>
              <a:off x="2051749" y="3688103"/>
              <a:ext cx="2016118" cy="1812070"/>
            </a:xfrm>
            <a:custGeom>
              <a:avLst/>
              <a:gdLst>
                <a:gd name="connsiteX0" fmla="*/ 0 w 2144888"/>
                <a:gd name="connsiteY0" fmla="*/ 1207911 h 1207911"/>
                <a:gd name="connsiteX1" fmla="*/ 1174044 w 2144888"/>
                <a:gd name="connsiteY1" fmla="*/ 428978 h 1207911"/>
                <a:gd name="connsiteX2" fmla="*/ 2144888 w 2144888"/>
                <a:gd name="connsiteY2" fmla="*/ 0 h 1207911"/>
              </a:gdLst>
              <a:ahLst/>
              <a:cxnLst>
                <a:cxn ang="0">
                  <a:pos x="connsiteX0" y="connsiteY0"/>
                </a:cxn>
                <a:cxn ang="0">
                  <a:pos x="connsiteX1" y="connsiteY1"/>
                </a:cxn>
                <a:cxn ang="0">
                  <a:pos x="connsiteX2" y="connsiteY2"/>
                </a:cxn>
              </a:cxnLst>
              <a:rect l="l" t="t" r="r" b="b"/>
              <a:pathLst>
                <a:path w="2144888" h="1207911">
                  <a:moveTo>
                    <a:pt x="0" y="1207911"/>
                  </a:moveTo>
                  <a:cubicBezTo>
                    <a:pt x="408281" y="919103"/>
                    <a:pt x="816563" y="630296"/>
                    <a:pt x="1174044" y="428978"/>
                  </a:cubicBezTo>
                  <a:cubicBezTo>
                    <a:pt x="1531525" y="227659"/>
                    <a:pt x="1939807" y="73378"/>
                    <a:pt x="2144888" y="0"/>
                  </a:cubicBezTo>
                </a:path>
              </a:pathLst>
            </a:cu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78588810-637E-9345-A388-76F78A499833}"/>
                </a:ext>
              </a:extLst>
            </p:cNvPr>
            <p:cNvSpPr/>
            <p:nvPr/>
          </p:nvSpPr>
          <p:spPr>
            <a:xfrm>
              <a:off x="4011423" y="3564160"/>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Freeform 203">
              <a:extLst>
                <a:ext uri="{FF2B5EF4-FFF2-40B4-BE49-F238E27FC236}">
                  <a16:creationId xmlns:a16="http://schemas.microsoft.com/office/drawing/2014/main" id="{E9C6D811-3616-0346-AED2-4112362ACA97}"/>
                </a:ext>
              </a:extLst>
            </p:cNvPr>
            <p:cNvSpPr/>
            <p:nvPr/>
          </p:nvSpPr>
          <p:spPr>
            <a:xfrm>
              <a:off x="4147244" y="2787689"/>
              <a:ext cx="2884839" cy="826312"/>
            </a:xfrm>
            <a:custGeom>
              <a:avLst/>
              <a:gdLst>
                <a:gd name="connsiteX0" fmla="*/ 0 w 2957689"/>
                <a:gd name="connsiteY0" fmla="*/ 699911 h 699911"/>
                <a:gd name="connsiteX1" fmla="*/ 1388533 w 2957689"/>
                <a:gd name="connsiteY1" fmla="*/ 282222 h 699911"/>
                <a:gd name="connsiteX2" fmla="*/ 2957689 w 2957689"/>
                <a:gd name="connsiteY2" fmla="*/ 0 h 699911"/>
              </a:gdLst>
              <a:ahLst/>
              <a:cxnLst>
                <a:cxn ang="0">
                  <a:pos x="connsiteX0" y="connsiteY0"/>
                </a:cxn>
                <a:cxn ang="0">
                  <a:pos x="connsiteX1" y="connsiteY1"/>
                </a:cxn>
                <a:cxn ang="0">
                  <a:pos x="connsiteX2" y="connsiteY2"/>
                </a:cxn>
              </a:cxnLst>
              <a:rect l="l" t="t" r="r" b="b"/>
              <a:pathLst>
                <a:path w="2957689" h="699911">
                  <a:moveTo>
                    <a:pt x="0" y="699911"/>
                  </a:moveTo>
                  <a:cubicBezTo>
                    <a:pt x="447792" y="549392"/>
                    <a:pt x="895585" y="398874"/>
                    <a:pt x="1388533" y="282222"/>
                  </a:cubicBezTo>
                  <a:cubicBezTo>
                    <a:pt x="1881481" y="165570"/>
                    <a:pt x="2419585" y="82785"/>
                    <a:pt x="2957689" y="0"/>
                  </a:cubicBezTo>
                </a:path>
              </a:pathLst>
            </a:custGeom>
            <a:noFill/>
            <a:ln w="444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808D91DB-F333-484A-A718-4EDEF08E3D94}"/>
                </a:ext>
              </a:extLst>
            </p:cNvPr>
            <p:cNvSpPr/>
            <p:nvPr/>
          </p:nvSpPr>
          <p:spPr>
            <a:xfrm>
              <a:off x="6931432" y="2692658"/>
              <a:ext cx="180622" cy="180623"/>
            </a:xfrm>
            <a:prstGeom prst="ellipse">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Freeform 205">
              <a:extLst>
                <a:ext uri="{FF2B5EF4-FFF2-40B4-BE49-F238E27FC236}">
                  <a16:creationId xmlns:a16="http://schemas.microsoft.com/office/drawing/2014/main" id="{4499DF2D-C196-7D4D-97E8-D22E62C7F656}"/>
                </a:ext>
              </a:extLst>
            </p:cNvPr>
            <p:cNvSpPr/>
            <p:nvPr/>
          </p:nvSpPr>
          <p:spPr>
            <a:xfrm>
              <a:off x="7021742" y="2634302"/>
              <a:ext cx="4685153" cy="146164"/>
            </a:xfrm>
            <a:custGeom>
              <a:avLst/>
              <a:gdLst>
                <a:gd name="connsiteX0" fmla="*/ 0 w 4018844"/>
                <a:gd name="connsiteY0" fmla="*/ 171061 h 171061"/>
                <a:gd name="connsiteX1" fmla="*/ 1715911 w 4018844"/>
                <a:gd name="connsiteY1" fmla="*/ 1728 h 171061"/>
                <a:gd name="connsiteX2" fmla="*/ 4018844 w 4018844"/>
                <a:gd name="connsiteY2" fmla="*/ 103328 h 171061"/>
                <a:gd name="connsiteX0" fmla="*/ 0 w 4018844"/>
                <a:gd name="connsiteY0" fmla="*/ 149528 h 149528"/>
                <a:gd name="connsiteX1" fmla="*/ 1738488 w 4018844"/>
                <a:gd name="connsiteY1" fmla="*/ 2772 h 149528"/>
                <a:gd name="connsiteX2" fmla="*/ 4018844 w 4018844"/>
                <a:gd name="connsiteY2" fmla="*/ 81795 h 149528"/>
                <a:gd name="connsiteX0" fmla="*/ 0 w 4097866"/>
                <a:gd name="connsiteY0" fmla="*/ 148368 h 148368"/>
                <a:gd name="connsiteX1" fmla="*/ 1738488 w 4097866"/>
                <a:gd name="connsiteY1" fmla="*/ 1612 h 148368"/>
                <a:gd name="connsiteX2" fmla="*/ 4097866 w 4097866"/>
                <a:gd name="connsiteY2" fmla="*/ 91924 h 148368"/>
              </a:gdLst>
              <a:ahLst/>
              <a:cxnLst>
                <a:cxn ang="0">
                  <a:pos x="connsiteX0" y="connsiteY0"/>
                </a:cxn>
                <a:cxn ang="0">
                  <a:pos x="connsiteX1" y="connsiteY1"/>
                </a:cxn>
                <a:cxn ang="0">
                  <a:pos x="connsiteX2" y="connsiteY2"/>
                </a:cxn>
              </a:cxnLst>
              <a:rect l="l" t="t" r="r" b="b"/>
              <a:pathLst>
                <a:path w="4097866" h="148368">
                  <a:moveTo>
                    <a:pt x="0" y="148368"/>
                  </a:moveTo>
                  <a:cubicBezTo>
                    <a:pt x="523052" y="69346"/>
                    <a:pt x="1055510" y="11019"/>
                    <a:pt x="1738488" y="1612"/>
                  </a:cubicBezTo>
                  <a:cubicBezTo>
                    <a:pt x="2421466" y="-7795"/>
                    <a:pt x="3872088" y="24191"/>
                    <a:pt x="4097866" y="91924"/>
                  </a:cubicBezTo>
                </a:path>
              </a:pathLst>
            </a:custGeom>
            <a:noFill/>
            <a:ln w="44450">
              <a:solidFill>
                <a:schemeClr val="accent2">
                  <a:lumMod val="50000"/>
                </a:schemeClr>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Arrow Connector 206">
              <a:extLst>
                <a:ext uri="{FF2B5EF4-FFF2-40B4-BE49-F238E27FC236}">
                  <a16:creationId xmlns:a16="http://schemas.microsoft.com/office/drawing/2014/main" id="{6AB93014-4517-0C45-9437-B84891764F83}"/>
                </a:ext>
              </a:extLst>
            </p:cNvPr>
            <p:cNvCxnSpPr>
              <a:cxnSpLocks/>
              <a:stCxn id="203" idx="6"/>
              <a:endCxn id="212" idx="2"/>
            </p:cNvCxnSpPr>
            <p:nvPr/>
          </p:nvCxnSpPr>
          <p:spPr>
            <a:xfrm>
              <a:off x="4192045" y="3654472"/>
              <a:ext cx="2894595" cy="586785"/>
            </a:xfrm>
            <a:prstGeom prst="straightConnector1">
              <a:avLst/>
            </a:prstGeom>
            <a:ln w="38100">
              <a:solidFill>
                <a:schemeClr val="accent4">
                  <a:lumMod val="7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2550163"/>
      </p:ext>
    </p:extLst>
  </p:cSld>
  <p:clrMapOvr>
    <a:masterClrMapping/>
  </p:clrMapOvr>
  <mc:AlternateContent xmlns:mc="http://schemas.openxmlformats.org/markup-compatibility/2006">
    <mc:Choice xmlns:p14="http://schemas.microsoft.com/office/powerpoint/2010/main" Requires="p14">
      <p:transition spd="slow" p14:dur="2000" advTm="21477"/>
    </mc:Choice>
    <mc:Fallback>
      <p:transition spd="slow" advTm="2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childTnLst>
                                    <p:set>
                                      <p:cBhvr>
                                        <p:cTn id="10" dur="1" fill="hold">
                                          <p:stCondLst>
                                            <p:cond delay="0"/>
                                          </p:stCondLst>
                                        </p:cTn>
                                        <p:tgtEl>
                                          <p:spTgt spid="67">
                                            <p:txEl>
                                              <p:pRg st="0" end="0"/>
                                            </p:txEl>
                                          </p:spTgt>
                                        </p:tgtEl>
                                        <p:attrNameLst>
                                          <p:attrName>style.visibility</p:attrName>
                                        </p:attrNameLst>
                                      </p:cBhvr>
                                      <p:to>
                                        <p:strVal val="visible"/>
                                      </p:to>
                                    </p:set>
                                    <p:animEffect transition="in" filter="fade">
                                      <p:cBhvr>
                                        <p:cTn id="11" dur="500"/>
                                        <p:tgtEl>
                                          <p:spTgt spid="6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2" nodeType="clickEffect">
                                  <p:stCondLst>
                                    <p:cond delay="0"/>
                                  </p:stCondLst>
                                  <p:childTnLst>
                                    <p:set>
                                      <p:cBhvr>
                                        <p:cTn id="15" dur="1" fill="hold">
                                          <p:stCondLst>
                                            <p:cond delay="0"/>
                                          </p:stCondLst>
                                        </p:cTn>
                                        <p:tgtEl>
                                          <p:spTgt spid="67">
                                            <p:txEl>
                                              <p:pRg st="2" end="2"/>
                                            </p:txEl>
                                          </p:spTgt>
                                        </p:tgtEl>
                                        <p:attrNameLst>
                                          <p:attrName>style.visibility</p:attrName>
                                        </p:attrNameLst>
                                      </p:cBhvr>
                                      <p:to>
                                        <p:strVal val="visible"/>
                                      </p:to>
                                    </p:set>
                                    <p:animEffect transition="in" filter="fade">
                                      <p:cBhvr>
                                        <p:cTn id="16" dur="500"/>
                                        <p:tgtEl>
                                          <p:spTgt spid="6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3" nodeType="clickEffect">
                                  <p:stCondLst>
                                    <p:cond delay="0"/>
                                  </p:stCondLst>
                                  <p:childTnLst>
                                    <p:animEffect transition="out" filter="fade">
                                      <p:cBhvr>
                                        <p:cTn id="20" dur="500"/>
                                        <p:tgtEl>
                                          <p:spTgt spid="67">
                                            <p:txEl>
                                              <p:pRg st="0" end="0"/>
                                            </p:txEl>
                                          </p:spTgt>
                                        </p:tgtEl>
                                      </p:cBhvr>
                                    </p:animEffect>
                                    <p:set>
                                      <p:cBhvr>
                                        <p:cTn id="21" dur="1" fill="hold">
                                          <p:stCondLst>
                                            <p:cond delay="499"/>
                                          </p:stCondLst>
                                        </p:cTn>
                                        <p:tgtEl>
                                          <p:spTgt spid="67">
                                            <p:txEl>
                                              <p:pRg st="0" end="0"/>
                                            </p:txEl>
                                          </p:spTgt>
                                        </p:tgtEl>
                                        <p:attrNameLst>
                                          <p:attrName>style.visibility</p:attrName>
                                        </p:attrNameLst>
                                      </p:cBhvr>
                                      <p:to>
                                        <p:strVal val="hidden"/>
                                      </p:to>
                                    </p:set>
                                  </p:childTnLst>
                                </p:cTn>
                              </p:par>
                              <p:par>
                                <p:cTn id="22" presetID="10" presetClass="exit" presetSubtype="0" fill="hold" grpId="3" nodeType="withEffect">
                                  <p:stCondLst>
                                    <p:cond delay="0"/>
                                  </p:stCondLst>
                                  <p:childTnLst>
                                    <p:animEffect transition="out" filter="fade">
                                      <p:cBhvr>
                                        <p:cTn id="23" dur="500"/>
                                        <p:tgtEl>
                                          <p:spTgt spid="67">
                                            <p:txEl>
                                              <p:pRg st="2" end="2"/>
                                            </p:txEl>
                                          </p:spTgt>
                                        </p:tgtEl>
                                      </p:cBhvr>
                                    </p:animEffect>
                                    <p:set>
                                      <p:cBhvr>
                                        <p:cTn id="24" dur="1" fill="hold">
                                          <p:stCondLst>
                                            <p:cond delay="499"/>
                                          </p:stCondLst>
                                        </p:cTn>
                                        <p:tgtEl>
                                          <p:spTgt spid="67">
                                            <p:txEl>
                                              <p:pRg st="2" end="2"/>
                                            </p:txEl>
                                          </p:spTgt>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1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1500"/>
                                        <p:tgtEl>
                                          <p:spTgt spid="10"/>
                                        </p:tgtEl>
                                      </p:cBhvr>
                                    </p:animEffect>
                                  </p:childTnLst>
                                </p:cTn>
                              </p:par>
                            </p:childTnLst>
                          </p:cTn>
                        </p:par>
                        <p:par>
                          <p:cTn id="39" fill="hold">
                            <p:stCondLst>
                              <p:cond delay="1500"/>
                            </p:stCondLst>
                            <p:childTnLst>
                              <p:par>
                                <p:cTn id="40" presetID="1"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1000"/>
                                        <p:tgtEl>
                                          <p:spTgt spid="11"/>
                                        </p:tgtEl>
                                      </p:cBhvr>
                                    </p:animEffect>
                                  </p:childTnLst>
                                </p:cTn>
                              </p:par>
                            </p:childTnLst>
                          </p:cTn>
                        </p:par>
                        <p:par>
                          <p:cTn id="50" fill="hold">
                            <p:stCondLst>
                              <p:cond delay="1000"/>
                            </p:stCondLst>
                            <p:childTnLst>
                              <p:par>
                                <p:cTn id="51" presetID="1"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1000"/>
                                        <p:tgtEl>
                                          <p:spTgt spid="14"/>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500"/>
                                        <p:tgtEl>
                                          <p:spTgt spid="6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down)">
                                      <p:cBhvr>
                                        <p:cTn id="69" dur="1000"/>
                                        <p:tgtEl>
                                          <p:spTgt spid="24"/>
                                        </p:tgtEl>
                                      </p:cBhvr>
                                    </p:animEffect>
                                  </p:childTnLst>
                                </p:cTn>
                              </p:par>
                              <p:par>
                                <p:cTn id="70" presetID="10" presetClass="entr" presetSubtype="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10" presetClass="entr" presetSubtype="0" fill="hold" nodeType="with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par>
                                <p:cTn id="79" presetID="10" presetClass="entr" presetSubtype="0" fill="hold" nodeType="with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1000"/>
                                        <p:tgtEl>
                                          <p:spTgt spid="17"/>
                                        </p:tgtEl>
                                      </p:cBhvr>
                                    </p:animEffect>
                                  </p:childTnLst>
                                </p:cTn>
                              </p:par>
                              <p:par>
                                <p:cTn id="87" presetID="10" presetClass="entr" presetSubtype="0"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500"/>
                                        <p:tgtEl>
                                          <p:spTgt spid="3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childTnLst>
                                </p:cTn>
                              </p:par>
                              <p:par>
                                <p:cTn id="96" presetID="10" presetClass="entr" presetSubtype="0" fill="hold" nodeType="with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500"/>
                                        <p:tgtEl>
                                          <p:spTgt spid="5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1000"/>
                                        <p:tgtEl>
                                          <p:spTgt spid="29"/>
                                        </p:tgtEl>
                                      </p:cBhvr>
                                    </p:animEffect>
                                  </p:childTnLst>
                                </p:cTn>
                              </p:par>
                              <p:par>
                                <p:cTn id="104" presetID="10" presetClass="entr" presetSubtype="0" fill="hold" nodeType="withEffect">
                                  <p:stCondLst>
                                    <p:cond delay="0"/>
                                  </p:stCondLst>
                                  <p:childTnLst>
                                    <p:set>
                                      <p:cBhvr>
                                        <p:cTn id="105" dur="1" fill="hold">
                                          <p:stCondLst>
                                            <p:cond delay="0"/>
                                          </p:stCondLst>
                                        </p:cTn>
                                        <p:tgtEl>
                                          <p:spTgt spid="68"/>
                                        </p:tgtEl>
                                        <p:attrNameLst>
                                          <p:attrName>style.visibility</p:attrName>
                                        </p:attrNameLst>
                                      </p:cBhvr>
                                      <p:to>
                                        <p:strVal val="visible"/>
                                      </p:to>
                                    </p:set>
                                    <p:animEffect transition="in" filter="fade">
                                      <p:cBhvr>
                                        <p:cTn id="106" dur="500"/>
                                        <p:tgtEl>
                                          <p:spTgt spid="68"/>
                                        </p:tgtEl>
                                      </p:cBhvr>
                                    </p:animEffect>
                                  </p:childTnLst>
                                </p:cTn>
                              </p:par>
                              <p:par>
                                <p:cTn id="107" presetID="10" presetClass="entr" presetSubtype="0" fill="hold"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fade">
                                      <p:cBhvr>
                                        <p:cTn id="109" dur="500"/>
                                        <p:tgtEl>
                                          <p:spTgt spid="55"/>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wipe(down)">
                                      <p:cBhvr>
                                        <p:cTn id="114" dur="1000"/>
                                        <p:tgtEl>
                                          <p:spTgt spid="20"/>
                                        </p:tgtEl>
                                      </p:cBhvr>
                                    </p:animEffect>
                                  </p:childTnLst>
                                </p:cTn>
                              </p:par>
                            </p:childTnLst>
                          </p:cTn>
                        </p:par>
                        <p:par>
                          <p:cTn id="115" fill="hold">
                            <p:stCondLst>
                              <p:cond delay="1000"/>
                            </p:stCondLst>
                            <p:childTnLst>
                              <p:par>
                                <p:cTn id="116" presetID="1" presetClass="entr" presetSubtype="0" fill="hold" grpId="0" nodeType="afterEffect">
                                  <p:stCondLst>
                                    <p:cond delay="0"/>
                                  </p:stCondLst>
                                  <p:childTnLst>
                                    <p:set>
                                      <p:cBhvr>
                                        <p:cTn id="117" dur="1" fill="hold">
                                          <p:stCondLst>
                                            <p:cond delay="0"/>
                                          </p:stCondLst>
                                        </p:cTn>
                                        <p:tgtEl>
                                          <p:spTgt spid="21"/>
                                        </p:tgtEl>
                                        <p:attrNameLst>
                                          <p:attrName>style.visibility</p:attrName>
                                        </p:attrNameLst>
                                      </p:cBhvr>
                                      <p:to>
                                        <p:strVal val="visible"/>
                                      </p:to>
                                    </p:set>
                                  </p:childTnLst>
                                </p:cTn>
                              </p:par>
                              <p:par>
                                <p:cTn id="118" presetID="10" presetClass="entr" presetSubtype="0" fill="hold" nodeType="with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fade">
                                      <p:cBhvr>
                                        <p:cTn id="120" dur="500"/>
                                        <p:tgtEl>
                                          <p:spTgt spid="6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wipe(left)">
                                      <p:cBhvr>
                                        <p:cTn id="125" dur="1000"/>
                                        <p:tgtEl>
                                          <p:spTgt spid="22"/>
                                        </p:tgtEl>
                                      </p:cBhvr>
                                    </p:animEffect>
                                  </p:childTnLst>
                                </p:cTn>
                              </p:par>
                            </p:childTnLst>
                          </p:cTn>
                        </p:par>
                        <p:par>
                          <p:cTn id="126" fill="hold">
                            <p:stCondLst>
                              <p:cond delay="1000"/>
                            </p:stCondLst>
                            <p:childTnLst>
                              <p:par>
                                <p:cTn id="127" presetID="10" presetClass="entr" presetSubtype="0" fill="hold" nodeType="afterEffect">
                                  <p:stCondLst>
                                    <p:cond delay="0"/>
                                  </p:stCondLst>
                                  <p:childTnLst>
                                    <p:set>
                                      <p:cBhvr>
                                        <p:cTn id="128" dur="1" fill="hold">
                                          <p:stCondLst>
                                            <p:cond delay="0"/>
                                          </p:stCondLst>
                                        </p:cTn>
                                        <p:tgtEl>
                                          <p:spTgt spid="62"/>
                                        </p:tgtEl>
                                        <p:attrNameLst>
                                          <p:attrName>style.visibility</p:attrName>
                                        </p:attrNameLst>
                                      </p:cBhvr>
                                      <p:to>
                                        <p:strVal val="visible"/>
                                      </p:to>
                                    </p:set>
                                    <p:animEffect transition="in" filter="fade">
                                      <p:cBhvr>
                                        <p:cTn id="129" dur="500"/>
                                        <p:tgtEl>
                                          <p:spTgt spid="62"/>
                                        </p:tgtEl>
                                      </p:cBhvr>
                                    </p:animEffect>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grpId="1" nodeType="clickEffect">
                                  <p:stCondLst>
                                    <p:cond delay="0"/>
                                  </p:stCondLst>
                                  <p:childTnLst>
                                    <p:set>
                                      <p:cBhvr>
                                        <p:cTn id="133" dur="1" fill="hold">
                                          <p:stCondLst>
                                            <p:cond delay="0"/>
                                          </p:stCondLst>
                                        </p:cTn>
                                        <p:tgtEl>
                                          <p:spTgt spid="10"/>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11"/>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12"/>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14"/>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15"/>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17"/>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18"/>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19"/>
                                        </p:tgtEl>
                                        <p:attrNameLst>
                                          <p:attrName>style.visibility</p:attrName>
                                        </p:attrNameLst>
                                      </p:cBhvr>
                                      <p:to>
                                        <p:strVal val="hidden"/>
                                      </p:to>
                                    </p:set>
                                  </p:childTnLst>
                                </p:cTn>
                              </p:par>
                              <p:par>
                                <p:cTn id="148" presetID="1" presetClass="exit" presetSubtype="0" fill="hold" grpId="1" nodeType="withEffect">
                                  <p:stCondLst>
                                    <p:cond delay="0"/>
                                  </p:stCondLst>
                                  <p:childTnLst>
                                    <p:set>
                                      <p:cBhvr>
                                        <p:cTn id="149" dur="1" fill="hold">
                                          <p:stCondLst>
                                            <p:cond delay="0"/>
                                          </p:stCondLst>
                                        </p:cTn>
                                        <p:tgtEl>
                                          <p:spTgt spid="20"/>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21"/>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22"/>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24"/>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29"/>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34"/>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36"/>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37"/>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39"/>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40"/>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41"/>
                                        </p:tgtEl>
                                        <p:attrNameLst>
                                          <p:attrName>style.visibility</p:attrName>
                                        </p:attrNameLst>
                                      </p:cBhvr>
                                      <p:to>
                                        <p:strVal val="hidden"/>
                                      </p:to>
                                    </p:set>
                                  </p:childTnLst>
                                </p:cTn>
                              </p:par>
                              <p:par>
                                <p:cTn id="170" presetID="1" presetClass="exit" presetSubtype="0" fill="hold" nodeType="withEffect">
                                  <p:stCondLst>
                                    <p:cond delay="0"/>
                                  </p:stCondLst>
                                  <p:childTnLst>
                                    <p:set>
                                      <p:cBhvr>
                                        <p:cTn id="171" dur="1" fill="hold">
                                          <p:stCondLst>
                                            <p:cond delay="0"/>
                                          </p:stCondLst>
                                        </p:cTn>
                                        <p:tgtEl>
                                          <p:spTgt spid="54"/>
                                        </p:tgtEl>
                                        <p:attrNameLst>
                                          <p:attrName>style.visibility</p:attrName>
                                        </p:attrNameLst>
                                      </p:cBhvr>
                                      <p:to>
                                        <p:strVal val="hidden"/>
                                      </p:to>
                                    </p:set>
                                  </p:childTnLst>
                                </p:cTn>
                              </p:par>
                              <p:par>
                                <p:cTn id="172" presetID="1" presetClass="exit" presetSubtype="0" fill="hold" nodeType="withEffect">
                                  <p:stCondLst>
                                    <p:cond delay="0"/>
                                  </p:stCondLst>
                                  <p:childTnLst>
                                    <p:set>
                                      <p:cBhvr>
                                        <p:cTn id="173" dur="1" fill="hold">
                                          <p:stCondLst>
                                            <p:cond delay="0"/>
                                          </p:stCondLst>
                                        </p:cTn>
                                        <p:tgtEl>
                                          <p:spTgt spid="55"/>
                                        </p:tgtEl>
                                        <p:attrNameLst>
                                          <p:attrName>style.visibility</p:attrName>
                                        </p:attrNameLst>
                                      </p:cBhvr>
                                      <p:to>
                                        <p:strVal val="hidden"/>
                                      </p:to>
                                    </p:set>
                                  </p:childTnLst>
                                </p:cTn>
                              </p:par>
                              <p:par>
                                <p:cTn id="174" presetID="1" presetClass="exit" presetSubtype="0" fill="hold" nodeType="withEffect">
                                  <p:stCondLst>
                                    <p:cond delay="0"/>
                                  </p:stCondLst>
                                  <p:childTnLst>
                                    <p:set>
                                      <p:cBhvr>
                                        <p:cTn id="175" dur="1" fill="hold">
                                          <p:stCondLst>
                                            <p:cond delay="0"/>
                                          </p:stCondLst>
                                        </p:cTn>
                                        <p:tgtEl>
                                          <p:spTgt spid="57"/>
                                        </p:tgtEl>
                                        <p:attrNameLst>
                                          <p:attrName>style.visibility</p:attrName>
                                        </p:attrNameLst>
                                      </p:cBhvr>
                                      <p:to>
                                        <p:strVal val="hidden"/>
                                      </p:to>
                                    </p:set>
                                  </p:childTnLst>
                                </p:cTn>
                              </p:par>
                              <p:par>
                                <p:cTn id="176" presetID="1" presetClass="exit" presetSubtype="0" fill="hold" nodeType="withEffect">
                                  <p:stCondLst>
                                    <p:cond delay="0"/>
                                  </p:stCondLst>
                                  <p:childTnLst>
                                    <p:set>
                                      <p:cBhvr>
                                        <p:cTn id="177" dur="1" fill="hold">
                                          <p:stCondLst>
                                            <p:cond delay="0"/>
                                          </p:stCondLst>
                                        </p:cTn>
                                        <p:tgtEl>
                                          <p:spTgt spid="58"/>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59"/>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60"/>
                                        </p:tgtEl>
                                        <p:attrNameLst>
                                          <p:attrName>style.visibility</p:attrName>
                                        </p:attrNameLst>
                                      </p:cBhvr>
                                      <p:to>
                                        <p:strVal val="hidden"/>
                                      </p:to>
                                    </p:set>
                                  </p:childTnLst>
                                </p:cTn>
                              </p:par>
                              <p:par>
                                <p:cTn id="182" presetID="1" presetClass="exit" presetSubtype="0" fill="hold" nodeType="withEffect">
                                  <p:stCondLst>
                                    <p:cond delay="0"/>
                                  </p:stCondLst>
                                  <p:childTnLst>
                                    <p:set>
                                      <p:cBhvr>
                                        <p:cTn id="183" dur="1" fill="hold">
                                          <p:stCondLst>
                                            <p:cond delay="0"/>
                                          </p:stCondLst>
                                        </p:cTn>
                                        <p:tgtEl>
                                          <p:spTgt spid="61"/>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62"/>
                                        </p:tgtEl>
                                        <p:attrNameLst>
                                          <p:attrName>style.visibility</p:attrName>
                                        </p:attrNameLst>
                                      </p:cBhvr>
                                      <p:to>
                                        <p:strVal val="hidden"/>
                                      </p:to>
                                    </p:set>
                                  </p:childTnLst>
                                </p:cTn>
                              </p:par>
                              <p:par>
                                <p:cTn id="186" presetID="1" presetClass="exit" presetSubtype="0" fill="hold" nodeType="withEffect">
                                  <p:stCondLst>
                                    <p:cond delay="0"/>
                                  </p:stCondLst>
                                  <p:childTnLst>
                                    <p:set>
                                      <p:cBhvr>
                                        <p:cTn id="187" dur="1" fill="hold">
                                          <p:stCondLst>
                                            <p:cond delay="0"/>
                                          </p:stCondLst>
                                        </p:cTn>
                                        <p:tgtEl>
                                          <p:spTgt spid="63"/>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65"/>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68"/>
                                        </p:tgtEl>
                                        <p:attrNameLst>
                                          <p:attrName>style.visibility</p:attrName>
                                        </p:attrNameLst>
                                      </p:cBhvr>
                                      <p:to>
                                        <p:strVal val="hidden"/>
                                      </p:to>
                                    </p:set>
                                  </p:childTnLst>
                                </p:cTn>
                              </p:par>
                              <p:par>
                                <p:cTn id="192" presetID="1" presetClass="entr" presetSubtype="0" fill="hold" nodeType="withEffect">
                                  <p:stCondLst>
                                    <p:cond delay="0"/>
                                  </p:stCondLst>
                                  <p:childTnLst>
                                    <p:set>
                                      <p:cBhvr>
                                        <p:cTn id="193" dur="1" fill="hold">
                                          <p:stCondLst>
                                            <p:cond delay="0"/>
                                          </p:stCondLst>
                                        </p:cTn>
                                        <p:tgtEl>
                                          <p:spTgt spid="194"/>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6" presetClass="emph" presetSubtype="0" fill="hold" nodeType="clickEffect">
                                  <p:stCondLst>
                                    <p:cond delay="0"/>
                                  </p:stCondLst>
                                  <p:childTnLst>
                                    <p:animScale>
                                      <p:cBhvr>
                                        <p:cTn id="197" dur="2000" fill="hold"/>
                                        <p:tgtEl>
                                          <p:spTgt spid="194"/>
                                        </p:tgtEl>
                                      </p:cBhvr>
                                      <p:by x="45000" y="45000"/>
                                    </p:animScale>
                                  </p:childTnLst>
                                </p:cTn>
                              </p:par>
                              <p:par>
                                <p:cTn id="198" presetID="42" presetClass="path" presetSubtype="0" accel="50000" decel="50000" fill="hold" nodeType="withEffect">
                                  <p:stCondLst>
                                    <p:cond delay="0"/>
                                  </p:stCondLst>
                                  <p:childTnLst>
                                    <p:animMotion origin="layout" path="M -4.58333E-6 2.96296E-6 L -0.23007 0.00509 " pathEditMode="relative" rAng="0" ptsTypes="AA">
                                      <p:cBhvr>
                                        <p:cTn id="199" dur="2000" fill="hold"/>
                                        <p:tgtEl>
                                          <p:spTgt spid="194"/>
                                        </p:tgtEl>
                                        <p:attrNameLst>
                                          <p:attrName>ppt_x</p:attrName>
                                          <p:attrName>ppt_y</p:attrName>
                                        </p:attrNameLst>
                                      </p:cBhvr>
                                      <p:rCtr x="-11510" y="255"/>
                                    </p:animMotion>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166">
                                            <p:txEl>
                                              <p:pRg st="0" end="0"/>
                                            </p:txEl>
                                          </p:spTgt>
                                        </p:tgtEl>
                                        <p:attrNameLst>
                                          <p:attrName>style.visibility</p:attrName>
                                        </p:attrNameLst>
                                      </p:cBhvr>
                                      <p:to>
                                        <p:strVal val="visible"/>
                                      </p:to>
                                    </p:set>
                                    <p:animEffect transition="in" filter="fade">
                                      <p:cBhvr>
                                        <p:cTn id="204" dur="1000"/>
                                        <p:tgtEl>
                                          <p:spTgt spid="166">
                                            <p:txEl>
                                              <p:pRg st="0" end="0"/>
                                            </p:txEl>
                                          </p:spTgt>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166">
                                            <p:txEl>
                                              <p:pRg st="1" end="1"/>
                                            </p:txEl>
                                          </p:spTgt>
                                        </p:tgtEl>
                                        <p:attrNameLst>
                                          <p:attrName>style.visibility</p:attrName>
                                        </p:attrNameLst>
                                      </p:cBhvr>
                                      <p:to>
                                        <p:strVal val="visible"/>
                                      </p:to>
                                    </p:set>
                                    <p:animEffect transition="in" filter="fade">
                                      <p:cBhvr>
                                        <p:cTn id="209" dur="1000"/>
                                        <p:tgtEl>
                                          <p:spTgt spid="166">
                                            <p:txEl>
                                              <p:pRg st="1" end="1"/>
                                            </p:txEl>
                                          </p:spTgt>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166">
                                            <p:txEl>
                                              <p:pRg st="2" end="2"/>
                                            </p:txEl>
                                          </p:spTgt>
                                        </p:tgtEl>
                                        <p:attrNameLst>
                                          <p:attrName>style.visibility</p:attrName>
                                        </p:attrNameLst>
                                      </p:cBhvr>
                                      <p:to>
                                        <p:strVal val="visible"/>
                                      </p:to>
                                    </p:set>
                                    <p:animEffect transition="in" filter="fade">
                                      <p:cBhvr>
                                        <p:cTn id="214" dur="1000"/>
                                        <p:tgtEl>
                                          <p:spTgt spid="166">
                                            <p:txEl>
                                              <p:pRg st="2" end="2"/>
                                            </p:txEl>
                                          </p:spTgt>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166">
                                            <p:txEl>
                                              <p:pRg st="3" end="3"/>
                                            </p:txEl>
                                          </p:spTgt>
                                        </p:tgtEl>
                                        <p:attrNameLst>
                                          <p:attrName>style.visibility</p:attrName>
                                        </p:attrNameLst>
                                      </p:cBhvr>
                                      <p:to>
                                        <p:strVal val="visible"/>
                                      </p:to>
                                    </p:set>
                                    <p:animEffect transition="in" filter="fade">
                                      <p:cBhvr>
                                        <p:cTn id="219" dur="1000"/>
                                        <p:tgtEl>
                                          <p:spTgt spid="166">
                                            <p:txEl>
                                              <p:pRg st="3" end="3"/>
                                            </p:txEl>
                                          </p:spTgt>
                                        </p:tgtEl>
                                      </p:cBhvr>
                                    </p:animEffect>
                                  </p:childTnLst>
                                </p:cTn>
                              </p:par>
                            </p:childTnLst>
                          </p:cTn>
                        </p:par>
                      </p:childTnLst>
                    </p:cTn>
                  </p:par>
                  <p:par>
                    <p:cTn id="220" fill="hold">
                      <p:stCondLst>
                        <p:cond delay="indefinite"/>
                      </p:stCondLst>
                      <p:childTnLst>
                        <p:par>
                          <p:cTn id="221" fill="hold">
                            <p:stCondLst>
                              <p:cond delay="0"/>
                            </p:stCondLst>
                            <p:childTnLst>
                              <p:par>
                                <p:cTn id="222" presetID="10" presetClass="entr" presetSubtype="0" fill="hold" grpId="0" nodeType="clickEffect">
                                  <p:stCondLst>
                                    <p:cond delay="0"/>
                                  </p:stCondLst>
                                  <p:childTnLst>
                                    <p:set>
                                      <p:cBhvr>
                                        <p:cTn id="223" dur="1" fill="hold">
                                          <p:stCondLst>
                                            <p:cond delay="0"/>
                                          </p:stCondLst>
                                        </p:cTn>
                                        <p:tgtEl>
                                          <p:spTgt spid="166">
                                            <p:txEl>
                                              <p:pRg st="4" end="4"/>
                                            </p:txEl>
                                          </p:spTgt>
                                        </p:tgtEl>
                                        <p:attrNameLst>
                                          <p:attrName>style.visibility</p:attrName>
                                        </p:attrNameLst>
                                      </p:cBhvr>
                                      <p:to>
                                        <p:strVal val="visible"/>
                                      </p:to>
                                    </p:set>
                                    <p:animEffect transition="in" filter="fade">
                                      <p:cBhvr>
                                        <p:cTn id="224" dur="1000"/>
                                        <p:tgtEl>
                                          <p:spTgt spid="166">
                                            <p:txEl>
                                              <p:pRg st="4" end="4"/>
                                            </p:txEl>
                                          </p:spTgt>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166">
                                            <p:txEl>
                                              <p:pRg st="5" end="5"/>
                                            </p:txEl>
                                          </p:spTgt>
                                        </p:tgtEl>
                                        <p:attrNameLst>
                                          <p:attrName>style.visibility</p:attrName>
                                        </p:attrNameLst>
                                      </p:cBhvr>
                                      <p:to>
                                        <p:strVal val="visible"/>
                                      </p:to>
                                    </p:set>
                                    <p:animEffect transition="in" filter="fade">
                                      <p:cBhvr>
                                        <p:cTn id="229" dur="1000"/>
                                        <p:tgtEl>
                                          <p:spTgt spid="1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0" fill="hold" display="0">
                  <p:stCondLst>
                    <p:cond delay="indefinite"/>
                  </p:stCondLst>
                  <p:endCondLst>
                    <p:cond evt="onStopAudio" delay="0">
                      <p:tgtEl>
                        <p:sldTgt/>
                      </p:tgtEl>
                    </p:cond>
                  </p:endCondLst>
                </p:cTn>
                <p:tgtEl>
                  <p:spTgt spid="5"/>
                </p:tgtEl>
              </p:cMediaNode>
            </p:audio>
          </p:childTnLst>
        </p:cTn>
      </p:par>
    </p:tnLst>
    <p:bldLst>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7" grpId="0" animBg="1"/>
      <p:bldP spid="17" grpId="1" animBg="1"/>
      <p:bldP spid="18" grpId="1" animBg="1"/>
      <p:bldP spid="19" grpId="0" animBg="1"/>
      <p:bldP spid="19" grpId="1" animBg="1"/>
      <p:bldP spid="20" grpId="0" animBg="1"/>
      <p:bldP spid="20" grpId="1" animBg="1"/>
      <p:bldP spid="21" grpId="0" animBg="1"/>
      <p:bldP spid="21" grpId="1" animBg="1"/>
      <p:bldP spid="22" grpId="0" animBg="1"/>
      <p:bldP spid="22" grpId="1" animBg="1"/>
      <p:bldP spid="39" grpId="0"/>
      <p:bldP spid="39" grpId="1"/>
      <p:bldP spid="40" grpId="0"/>
      <p:bldP spid="40" grpId="1"/>
      <p:bldP spid="41" grpId="0"/>
      <p:bldP spid="41" grpId="1"/>
      <p:bldP spid="166" grpId="0" uiExpand="1" build="p"/>
      <p:bldP spid="67" grpId="2" build="allAtOnce"/>
      <p:bldP spid="67" grpId="3"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A4B0-52B5-0740-BDB1-342DF4FB08BC}"/>
              </a:ext>
            </a:extLst>
          </p:cNvPr>
          <p:cNvSpPr>
            <a:spLocks noGrp="1"/>
          </p:cNvSpPr>
          <p:nvPr>
            <p:ph type="title"/>
          </p:nvPr>
        </p:nvSpPr>
        <p:spPr/>
        <p:txBody>
          <a:bodyPr/>
          <a:lstStyle/>
          <a:p>
            <a:r>
              <a:rPr lang="en-US" dirty="0"/>
              <a:t>Experiments</a:t>
            </a:r>
          </a:p>
        </p:txBody>
      </p:sp>
      <p:sp>
        <p:nvSpPr>
          <p:cNvPr id="3" name="Content Placeholder 2">
            <a:extLst>
              <a:ext uri="{FF2B5EF4-FFF2-40B4-BE49-F238E27FC236}">
                <a16:creationId xmlns:a16="http://schemas.microsoft.com/office/drawing/2014/main" id="{EDEC5D92-4099-B347-BF90-0E8971F0714B}"/>
              </a:ext>
            </a:extLst>
          </p:cNvPr>
          <p:cNvSpPr>
            <a:spLocks noGrp="1"/>
          </p:cNvSpPr>
          <p:nvPr>
            <p:ph idx="1"/>
          </p:nvPr>
        </p:nvSpPr>
        <p:spPr/>
        <p:txBody>
          <a:bodyPr/>
          <a:lstStyle/>
          <a:p>
            <a:r>
              <a:rPr lang="en-US" dirty="0"/>
              <a:t>Robot control domains:</a:t>
            </a:r>
          </a:p>
          <a:p>
            <a:pPr lvl="1"/>
            <a:r>
              <a:rPr lang="en-US" dirty="0" err="1"/>
              <a:t>MuJoCo</a:t>
            </a:r>
            <a:r>
              <a:rPr lang="en-US" dirty="0"/>
              <a:t> Simulator</a:t>
            </a:r>
          </a:p>
          <a:p>
            <a:pPr lvl="1"/>
            <a:r>
              <a:rPr lang="en-US" dirty="0" err="1"/>
              <a:t>SimSpark</a:t>
            </a:r>
            <a:r>
              <a:rPr lang="en-US" dirty="0"/>
              <a:t> Simulator</a:t>
            </a:r>
          </a:p>
          <a:p>
            <a:pPr lvl="1"/>
            <a:r>
              <a:rPr lang="en-US" dirty="0"/>
              <a:t>UR5 Arm Robot</a:t>
            </a:r>
          </a:p>
          <a:p>
            <a:r>
              <a:rPr lang="en-US" dirty="0"/>
              <a:t>Hypothesis:</a:t>
            </a:r>
          </a:p>
          <a:p>
            <a:pPr lvl="1"/>
            <a:r>
              <a:rPr lang="en-US" dirty="0"/>
              <a:t>RIDM is able to learn tasks efficiently with comparable performance compared to the demonstrator</a:t>
            </a:r>
          </a:p>
          <a:p>
            <a:pPr lvl="1"/>
            <a:r>
              <a:rPr lang="en-US" dirty="0"/>
              <a:t>If the demonstrator is sub-optimal, RIDM is potentially able to outperform the demonstrator</a:t>
            </a:r>
          </a:p>
        </p:txBody>
      </p:sp>
      <p:sp>
        <p:nvSpPr>
          <p:cNvPr id="4" name="Slide Number Placeholder 3">
            <a:extLst>
              <a:ext uri="{FF2B5EF4-FFF2-40B4-BE49-F238E27FC236}">
                <a16:creationId xmlns:a16="http://schemas.microsoft.com/office/drawing/2014/main" id="{81E292FB-292B-1C44-85E6-84344B1EE9CD}"/>
              </a:ext>
            </a:extLst>
          </p:cNvPr>
          <p:cNvSpPr>
            <a:spLocks noGrp="1"/>
          </p:cNvSpPr>
          <p:nvPr>
            <p:ph type="sldNum" sz="quarter" idx="12"/>
          </p:nvPr>
        </p:nvSpPr>
        <p:spPr/>
        <p:txBody>
          <a:bodyPr/>
          <a:lstStyle/>
          <a:p>
            <a:fld id="{3A99E73A-F435-C848-8FCE-AD3AA93B8A17}" type="slidenum">
              <a:rPr lang="en-US" smtClean="0"/>
              <a:t>9</a:t>
            </a:fld>
            <a:endParaRPr lang="en-US"/>
          </a:p>
        </p:txBody>
      </p:sp>
      <p:sp>
        <p:nvSpPr>
          <p:cNvPr id="5" name="TextBox 4">
            <a:extLst>
              <a:ext uri="{FF2B5EF4-FFF2-40B4-BE49-F238E27FC236}">
                <a16:creationId xmlns:a16="http://schemas.microsoft.com/office/drawing/2014/main" id="{F77159FD-A5D2-6C47-AA9B-CF04DF417A59}"/>
              </a:ext>
            </a:extLst>
          </p:cNvPr>
          <p:cNvSpPr txBox="1"/>
          <p:nvPr/>
        </p:nvSpPr>
        <p:spPr>
          <a:xfrm>
            <a:off x="705394" y="2368731"/>
            <a:ext cx="184731" cy="369332"/>
          </a:xfrm>
          <a:prstGeom prst="rect">
            <a:avLst/>
          </a:prstGeom>
          <a:noFill/>
        </p:spPr>
        <p:txBody>
          <a:bodyPr wrap="none" rtlCol="0">
            <a:spAutoFit/>
          </a:bodyPr>
          <a:lstStyle/>
          <a:p>
            <a:endParaRPr lang="en-US"/>
          </a:p>
        </p:txBody>
      </p:sp>
      <p:pic>
        <p:nvPicPr>
          <p:cNvPr id="9" name="Picture 8" descr="A picture containing object, floor, building, small&#10;&#10;Description automatically generated">
            <a:extLst>
              <a:ext uri="{FF2B5EF4-FFF2-40B4-BE49-F238E27FC236}">
                <a16:creationId xmlns:a16="http://schemas.microsoft.com/office/drawing/2014/main" id="{F614261E-7A30-EE43-9DDC-9223B63EEA00}"/>
              </a:ext>
            </a:extLst>
          </p:cNvPr>
          <p:cNvPicPr>
            <a:picLocks noChangeAspect="1"/>
          </p:cNvPicPr>
          <p:nvPr/>
        </p:nvPicPr>
        <p:blipFill>
          <a:blip r:embed="rId2"/>
          <a:stretch>
            <a:fillRect/>
          </a:stretch>
        </p:blipFill>
        <p:spPr>
          <a:xfrm>
            <a:off x="4482295" y="1956963"/>
            <a:ext cx="2197100" cy="2197100"/>
          </a:xfrm>
          <a:prstGeom prst="rect">
            <a:avLst/>
          </a:prstGeom>
        </p:spPr>
      </p:pic>
      <p:pic>
        <p:nvPicPr>
          <p:cNvPr id="10" name="Picture 9">
            <a:extLst>
              <a:ext uri="{FF2B5EF4-FFF2-40B4-BE49-F238E27FC236}">
                <a16:creationId xmlns:a16="http://schemas.microsoft.com/office/drawing/2014/main" id="{1558FB10-979D-FF45-8C98-27D3878AB673}"/>
              </a:ext>
            </a:extLst>
          </p:cNvPr>
          <p:cNvPicPr>
            <a:picLocks noChangeAspect="1"/>
          </p:cNvPicPr>
          <p:nvPr/>
        </p:nvPicPr>
        <p:blipFill>
          <a:blip r:embed="rId3"/>
          <a:stretch>
            <a:fillRect/>
          </a:stretch>
        </p:blipFill>
        <p:spPr>
          <a:xfrm>
            <a:off x="7245440" y="1956963"/>
            <a:ext cx="1924318" cy="2195173"/>
          </a:xfrm>
          <a:prstGeom prst="rect">
            <a:avLst/>
          </a:prstGeom>
        </p:spPr>
      </p:pic>
      <p:pic>
        <p:nvPicPr>
          <p:cNvPr id="12" name="Picture 11" descr="A picture containing object, indoor, table, blue&#10;&#10;Description automatically generated">
            <a:extLst>
              <a:ext uri="{FF2B5EF4-FFF2-40B4-BE49-F238E27FC236}">
                <a16:creationId xmlns:a16="http://schemas.microsoft.com/office/drawing/2014/main" id="{D08451AC-B81E-944F-8C00-797532D2E619}"/>
              </a:ext>
            </a:extLst>
          </p:cNvPr>
          <p:cNvPicPr>
            <a:picLocks noChangeAspect="1"/>
          </p:cNvPicPr>
          <p:nvPr/>
        </p:nvPicPr>
        <p:blipFill>
          <a:blip r:embed="rId4"/>
          <a:stretch>
            <a:fillRect/>
          </a:stretch>
        </p:blipFill>
        <p:spPr>
          <a:xfrm>
            <a:off x="9735803" y="1960044"/>
            <a:ext cx="1644069" cy="2192092"/>
          </a:xfrm>
          <a:prstGeom prst="rect">
            <a:avLst/>
          </a:prstGeom>
        </p:spPr>
      </p:pic>
    </p:spTree>
    <p:extLst>
      <p:ext uri="{BB962C8B-B14F-4D97-AF65-F5344CB8AC3E}">
        <p14:creationId xmlns:p14="http://schemas.microsoft.com/office/powerpoint/2010/main" val="190152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29270</TotalTime>
  <Words>1044</Words>
  <Application>Microsoft Macintosh PowerPoint</Application>
  <PresentationFormat>Widescreen</PresentationFormat>
  <Paragraphs>149</Paragraphs>
  <Slides>13</Slides>
  <Notes>4</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Angsana New</vt:lpstr>
      <vt:lpstr>Arial</vt:lpstr>
      <vt:lpstr>Arial Rounded MT Bold</vt:lpstr>
      <vt:lpstr>Calibri</vt:lpstr>
      <vt:lpstr>Calibri Light</vt:lpstr>
      <vt:lpstr>Cambria Math</vt:lpstr>
      <vt:lpstr>Office Theme</vt:lpstr>
      <vt:lpstr>RIDM: Reinforced Inverse Dynamics Modeling for Learning from a Single Observed Demonstration</vt:lpstr>
      <vt:lpstr>Motivation</vt:lpstr>
      <vt:lpstr>Reinforcement Learning</vt:lpstr>
      <vt:lpstr>Imitation Learning</vt:lpstr>
      <vt:lpstr>Imitation Learning from Observation</vt:lpstr>
      <vt:lpstr>Related Work</vt:lpstr>
      <vt:lpstr>Our Goal</vt:lpstr>
      <vt:lpstr>RIDM: Reinforced Inverse Dynamics Modeling</vt:lpstr>
      <vt:lpstr>Experiments</vt:lpstr>
      <vt:lpstr>Experiments: SimSpark Robot Soccer</vt:lpstr>
      <vt:lpstr>Experiments: SimSpark Robot Soccer</vt:lpstr>
      <vt:lpstr>Experiments: UR5 Arm Robot</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RIDM: Reinforced Inverse Dynamics Modeling for Learning from a Single Observed Demonstration</dc:title>
  <dc:creator>Faraz Torabi</dc:creator>
  <cp:lastModifiedBy>Faraz Torabi</cp:lastModifiedBy>
  <cp:revision>114</cp:revision>
  <dcterms:created xsi:type="dcterms:W3CDTF">2020-02-17T22:49:22Z</dcterms:created>
  <dcterms:modified xsi:type="dcterms:W3CDTF">2020-08-25T20:56:14Z</dcterms:modified>
</cp:coreProperties>
</file>