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7"/>
  </p:notesMasterIdLst>
  <p:sldIdLst>
    <p:sldId id="256" r:id="rId2"/>
    <p:sldId id="257" r:id="rId3"/>
    <p:sldId id="266" r:id="rId4"/>
    <p:sldId id="283" r:id="rId5"/>
    <p:sldId id="292" r:id="rId6"/>
    <p:sldId id="267" r:id="rId7"/>
    <p:sldId id="293" r:id="rId8"/>
    <p:sldId id="294" r:id="rId9"/>
    <p:sldId id="295" r:id="rId10"/>
    <p:sldId id="296" r:id="rId11"/>
    <p:sldId id="297" r:id="rId12"/>
    <p:sldId id="298" r:id="rId13"/>
    <p:sldId id="299" r:id="rId14"/>
    <p:sldId id="300" r:id="rId15"/>
    <p:sldId id="30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60" autoAdjust="0"/>
  </p:normalViewPr>
  <p:slideViewPr>
    <p:cSldViewPr snapToGrid="0">
      <p:cViewPr varScale="1">
        <p:scale>
          <a:sx n="54" d="100"/>
          <a:sy n="54" d="100"/>
        </p:scale>
        <p:origin x="3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C78215-952A-44D6-8BE6-68952EC33DDB}" type="datetimeFigureOut">
              <a:rPr lang="en-US" smtClean="0"/>
              <a:t>11/30/2022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6C7514-D978-4AD6-AEA2-DA70346EE142}" type="slidenum">
              <a:rPr lang="en-US" smtClean="0"/>
              <a:t>‹#›</a:t>
            </a:fld>
            <a:endParaRPr lang="en-US"/>
          </a:p>
        </p:txBody>
      </p:sp>
    </p:spTree>
    <p:extLst>
      <p:ext uri="{BB962C8B-B14F-4D97-AF65-F5344CB8AC3E}">
        <p14:creationId xmlns:p14="http://schemas.microsoft.com/office/powerpoint/2010/main" val="3379585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jsonviewer.stack.hu/"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6C7514-D978-4AD6-AEA2-DA70346EE142}" type="slidenum">
              <a:rPr lang="en-US" smtClean="0"/>
              <a:t>2</a:t>
            </a:fld>
            <a:endParaRPr lang="en-US"/>
          </a:p>
        </p:txBody>
      </p:sp>
    </p:spTree>
    <p:extLst>
      <p:ext uri="{BB962C8B-B14F-4D97-AF65-F5344CB8AC3E}">
        <p14:creationId xmlns:p14="http://schemas.microsoft.com/office/powerpoint/2010/main" val="2826425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make a request with data and a header. The dictionary has to be converted to JSON first.</a:t>
            </a:r>
          </a:p>
          <a:p>
            <a:r>
              <a:rPr lang="en-US" dirty="0" err="1"/>
              <a:t>url</a:t>
            </a:r>
            <a:r>
              <a:rPr lang="en-US" dirty="0"/>
              <a:t> in this example is just a place holder.</a:t>
            </a:r>
          </a:p>
        </p:txBody>
      </p:sp>
      <p:sp>
        <p:nvSpPr>
          <p:cNvPr id="4" name="Slide Number Placeholder 3"/>
          <p:cNvSpPr>
            <a:spLocks noGrp="1"/>
          </p:cNvSpPr>
          <p:nvPr>
            <p:ph type="sldNum" sz="quarter" idx="5"/>
          </p:nvPr>
        </p:nvSpPr>
        <p:spPr/>
        <p:txBody>
          <a:bodyPr/>
          <a:lstStyle/>
          <a:p>
            <a:fld id="{436C7514-D978-4AD6-AEA2-DA70346EE142}" type="slidenum">
              <a:rPr lang="en-US" smtClean="0"/>
              <a:t>15</a:t>
            </a:fld>
            <a:endParaRPr lang="en-US"/>
          </a:p>
        </p:txBody>
      </p:sp>
    </p:spTree>
    <p:extLst>
      <p:ext uri="{BB962C8B-B14F-4D97-AF65-F5344CB8AC3E}">
        <p14:creationId xmlns:p14="http://schemas.microsoft.com/office/powerpoint/2010/main" val="4174700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API is like a waiter</a:t>
            </a:r>
            <a:r>
              <a:rPr lang="en-US" baseline="0" dirty="0"/>
              <a:t> in a restaurant.</a:t>
            </a:r>
          </a:p>
          <a:p>
            <a:r>
              <a:rPr lang="en-US" baseline="0" dirty="0"/>
              <a:t>A customer is setting on a table with a menu of choices to order from.</a:t>
            </a:r>
          </a:p>
          <a:p>
            <a:r>
              <a:rPr lang="en-US" baseline="0" dirty="0"/>
              <a:t>The kitchen is the part of the system that will prepare your order.</a:t>
            </a:r>
          </a:p>
          <a:p>
            <a:r>
              <a:rPr lang="en-US" baseline="0" dirty="0"/>
              <a:t>What’s missing is the critical link to communicate your order to the kitchen and deliver your food back to the table (that’s were the waiter or API comes in).</a:t>
            </a:r>
          </a:p>
          <a:p>
            <a:r>
              <a:rPr lang="en-US" baseline="0" dirty="0"/>
              <a:t>The waiter is the messenger that takes your request or order and tells the system (in this case the kitchen) what to do and then delivers the response  back to the customer (or you), in this case food..</a:t>
            </a:r>
          </a:p>
          <a:p>
            <a:r>
              <a:rPr lang="en-US" baseline="0" dirty="0"/>
              <a:t> </a:t>
            </a:r>
          </a:p>
        </p:txBody>
      </p:sp>
      <p:sp>
        <p:nvSpPr>
          <p:cNvPr id="4" name="Slide Number Placeholder 3"/>
          <p:cNvSpPr>
            <a:spLocks noGrp="1"/>
          </p:cNvSpPr>
          <p:nvPr>
            <p:ph type="sldNum" sz="quarter" idx="10"/>
          </p:nvPr>
        </p:nvSpPr>
        <p:spPr/>
        <p:txBody>
          <a:bodyPr/>
          <a:lstStyle/>
          <a:p>
            <a:fld id="{436C7514-D978-4AD6-AEA2-DA70346EE142}" type="slidenum">
              <a:rPr lang="en-US" smtClean="0"/>
              <a:t>4</a:t>
            </a:fld>
            <a:endParaRPr lang="en-US"/>
          </a:p>
        </p:txBody>
      </p:sp>
    </p:spTree>
    <p:extLst>
      <p:ext uri="{BB962C8B-B14F-4D97-AF65-F5344CB8AC3E}">
        <p14:creationId xmlns:p14="http://schemas.microsoft.com/office/powerpoint/2010/main" val="3653636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type of API is kind of more local kind of APIs, a library API. So, if you install Python libraries, they will have an API that is Programing Language  specific. </a:t>
            </a:r>
          </a:p>
          <a:p>
            <a:endParaRPr lang="en-US" dirty="0"/>
          </a:p>
          <a:p>
            <a:r>
              <a:rPr lang="en-US" dirty="0"/>
              <a:t>Alternatively, if you’re an OS developer or if you develop low level applications, you need access  to an OS-level API. You will have an API that allows user applications to request system resources.</a:t>
            </a:r>
          </a:p>
          <a:p>
            <a:endParaRPr lang="en-US" dirty="0"/>
          </a:p>
          <a:p>
            <a:r>
              <a:rPr lang="en-US" dirty="0"/>
              <a:t>Another example is React API. </a:t>
            </a:r>
          </a:p>
        </p:txBody>
      </p:sp>
      <p:sp>
        <p:nvSpPr>
          <p:cNvPr id="4" name="Slide Number Placeholder 3"/>
          <p:cNvSpPr>
            <a:spLocks noGrp="1"/>
          </p:cNvSpPr>
          <p:nvPr>
            <p:ph type="sldNum" sz="quarter" idx="5"/>
          </p:nvPr>
        </p:nvSpPr>
        <p:spPr/>
        <p:txBody>
          <a:bodyPr/>
          <a:lstStyle/>
          <a:p>
            <a:fld id="{436C7514-D978-4AD6-AEA2-DA70346EE142}" type="slidenum">
              <a:rPr lang="en-US" smtClean="0"/>
              <a:t>5</a:t>
            </a:fld>
            <a:endParaRPr lang="en-US"/>
          </a:p>
        </p:txBody>
      </p:sp>
    </p:spTree>
    <p:extLst>
      <p:ext uri="{BB962C8B-B14F-4D97-AF65-F5344CB8AC3E}">
        <p14:creationId xmlns:p14="http://schemas.microsoft.com/office/powerpoint/2010/main" val="2946477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Problems with websites: lots of aesthetic, different kind of formatting in tables or cards. So, if you’re a client or another software developer that is interested in the data, you don’t need all that formatting and aesthetic, you only need the data.</a:t>
            </a:r>
          </a:p>
        </p:txBody>
      </p:sp>
      <p:sp>
        <p:nvSpPr>
          <p:cNvPr id="4" name="Slide Number Placeholder 3"/>
          <p:cNvSpPr>
            <a:spLocks noGrp="1"/>
          </p:cNvSpPr>
          <p:nvPr>
            <p:ph type="sldNum" sz="quarter" idx="5"/>
          </p:nvPr>
        </p:nvSpPr>
        <p:spPr/>
        <p:txBody>
          <a:bodyPr/>
          <a:lstStyle/>
          <a:p>
            <a:fld id="{436C7514-D978-4AD6-AEA2-DA70346EE142}" type="slidenum">
              <a:rPr lang="en-US" smtClean="0"/>
              <a:t>6</a:t>
            </a:fld>
            <a:endParaRPr lang="en-US"/>
          </a:p>
        </p:txBody>
      </p:sp>
    </p:spTree>
    <p:extLst>
      <p:ext uri="{BB962C8B-B14F-4D97-AF65-F5344CB8AC3E}">
        <p14:creationId xmlns:p14="http://schemas.microsoft.com/office/powerpoint/2010/main" val="1175475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Endpoint: where do you want to get your data from? Presented in </a:t>
            </a:r>
            <a:r>
              <a:rPr lang="en-US" dirty="0" err="1"/>
              <a:t>url</a:t>
            </a:r>
            <a:r>
              <a:rPr lang="en-US" dirty="0"/>
              <a:t> format with carious routes toward the end.</a:t>
            </a:r>
          </a:p>
          <a:p>
            <a:r>
              <a:rPr lang="en-US" dirty="0"/>
              <a:t>Method: </a:t>
            </a:r>
          </a:p>
          <a:p>
            <a:r>
              <a:rPr lang="en-US" dirty="0"/>
              <a:t>Headers: contain meta data. For example, the following header “Content-Type: application/json”  indicates that you want your data back in json format. You can also pass other  things like authentication info and other request metadata. </a:t>
            </a:r>
          </a:p>
          <a:p>
            <a:r>
              <a:rPr lang="en-US" dirty="0"/>
              <a:t>“-H” is used to add a header.</a:t>
            </a:r>
          </a:p>
          <a:p>
            <a:r>
              <a:rPr lang="en-US" dirty="0"/>
              <a:t>Body: for all types of requests except GET, you have a body. This is an optional parameter used to pass information directly related to your app.</a:t>
            </a:r>
          </a:p>
          <a:p>
            <a:endParaRPr lang="en-US" dirty="0"/>
          </a:p>
          <a:p>
            <a:endParaRPr lang="en-US" dirty="0"/>
          </a:p>
        </p:txBody>
      </p:sp>
      <p:sp>
        <p:nvSpPr>
          <p:cNvPr id="4" name="Slide Number Placeholder 3"/>
          <p:cNvSpPr>
            <a:spLocks noGrp="1"/>
          </p:cNvSpPr>
          <p:nvPr>
            <p:ph type="sldNum" sz="quarter" idx="5"/>
          </p:nvPr>
        </p:nvSpPr>
        <p:spPr/>
        <p:txBody>
          <a:bodyPr/>
          <a:lstStyle/>
          <a:p>
            <a:fld id="{436C7514-D978-4AD6-AEA2-DA70346EE142}" type="slidenum">
              <a:rPr lang="en-US" smtClean="0"/>
              <a:t>8</a:t>
            </a:fld>
            <a:endParaRPr lang="en-US"/>
          </a:p>
        </p:txBody>
      </p:sp>
    </p:spTree>
    <p:extLst>
      <p:ext uri="{BB962C8B-B14F-4D97-AF65-F5344CB8AC3E}">
        <p14:creationId xmlns:p14="http://schemas.microsoft.com/office/powerpoint/2010/main" val="2471239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helvetica neue"/>
              </a:rPr>
              <a:t>Curl is a UNIX command which can send GET, POST, PUT and DELETE request to a URL.</a:t>
            </a:r>
          </a:p>
          <a:p>
            <a:endParaRPr lang="en-US" b="0" i="0" dirty="0">
              <a:solidFill>
                <a:srgbClr val="000000"/>
              </a:solidFill>
              <a:effectLst/>
              <a:latin typeface="helvetica neue"/>
            </a:endParaRPr>
          </a:p>
          <a:p>
            <a:r>
              <a:rPr lang="en-US" b="0" i="0" dirty="0">
                <a:solidFill>
                  <a:srgbClr val="14182C"/>
                </a:solidFill>
                <a:effectLst/>
                <a:latin typeface="Open Sans" panose="020B0604020202020204" pitchFamily="34" charset="0"/>
              </a:rPr>
              <a:t>To pretty print: </a:t>
            </a:r>
          </a:p>
          <a:p>
            <a:r>
              <a:rPr lang="en-US" b="0" i="0" dirty="0">
                <a:solidFill>
                  <a:srgbClr val="14182C"/>
                </a:solidFill>
                <a:effectLst/>
                <a:latin typeface="Open Sans" panose="020B0604020202020204" pitchFamily="34" charset="0"/>
              </a:rPr>
              <a:t>curl -H "Content-Type: application/json" https://api.github.com | python -m </a:t>
            </a:r>
            <a:r>
              <a:rPr lang="en-US" b="0" i="0" dirty="0" err="1">
                <a:solidFill>
                  <a:srgbClr val="14182C"/>
                </a:solidFill>
                <a:effectLst/>
                <a:latin typeface="Open Sans" panose="020B0604020202020204" pitchFamily="34" charset="0"/>
              </a:rPr>
              <a:t>json.tool</a:t>
            </a:r>
            <a:endParaRPr lang="en-US" b="0" i="0" dirty="0">
              <a:solidFill>
                <a:srgbClr val="14182C"/>
              </a:solidFill>
              <a:effectLst/>
              <a:latin typeface="Open Sans" panose="020B0604020202020204" pitchFamily="34" charset="0"/>
            </a:endParaRPr>
          </a:p>
          <a:p>
            <a:endParaRPr lang="en-US" b="0" i="0" dirty="0">
              <a:solidFill>
                <a:srgbClr val="000000"/>
              </a:solidFill>
              <a:effectLst/>
              <a:latin typeface="helvetica neue"/>
            </a:endParaRPr>
          </a:p>
          <a:p>
            <a:r>
              <a:rPr lang="en-US" b="0" i="0" dirty="0">
                <a:solidFill>
                  <a:srgbClr val="000000"/>
                </a:solidFill>
                <a:effectLst/>
                <a:latin typeface="helvetica neue"/>
              </a:rPr>
              <a:t>In the above command, we hit the base at </a:t>
            </a:r>
            <a:r>
              <a:rPr lang="en-US" b="0" i="0" dirty="0" err="1">
                <a:solidFill>
                  <a:srgbClr val="000000"/>
                </a:solidFill>
                <a:effectLst/>
                <a:latin typeface="helvetica neue"/>
              </a:rPr>
              <a:t>github</a:t>
            </a:r>
            <a:r>
              <a:rPr lang="en-US" b="0" i="0" dirty="0">
                <a:solidFill>
                  <a:srgbClr val="000000"/>
                </a:solidFill>
                <a:effectLst/>
                <a:latin typeface="helvetica neue"/>
              </a:rPr>
              <a:t> </a:t>
            </a:r>
            <a:r>
              <a:rPr lang="en-US" b="0" i="0" dirty="0" err="1">
                <a:solidFill>
                  <a:srgbClr val="000000"/>
                </a:solidFill>
                <a:effectLst/>
                <a:latin typeface="helvetica neue"/>
              </a:rPr>
              <a:t>api</a:t>
            </a:r>
            <a:r>
              <a:rPr lang="en-US" b="0" i="0" dirty="0">
                <a:solidFill>
                  <a:srgbClr val="000000"/>
                </a:solidFill>
                <a:effectLst/>
                <a:latin typeface="helvetica neue"/>
              </a:rPr>
              <a:t> endpoint. We receive a json response with attribute value pairs and all these values are </a:t>
            </a:r>
            <a:r>
              <a:rPr lang="en-US" b="0" i="0" dirty="0" err="1">
                <a:solidFill>
                  <a:srgbClr val="000000"/>
                </a:solidFill>
                <a:effectLst/>
                <a:latin typeface="helvetica neue"/>
              </a:rPr>
              <a:t>urls</a:t>
            </a:r>
            <a:r>
              <a:rPr lang="en-US" b="0" i="0" dirty="0">
                <a:solidFill>
                  <a:srgbClr val="000000"/>
                </a:solidFill>
                <a:effectLst/>
                <a:latin typeface="helvetica neue"/>
              </a:rPr>
              <a:t> to other API endpoints. You can view this as a table of contents of some sort.</a:t>
            </a:r>
          </a:p>
          <a:p>
            <a:endParaRPr lang="en-US" b="0" i="0" dirty="0">
              <a:solidFill>
                <a:srgbClr val="000000"/>
              </a:solidFill>
              <a:effectLst/>
              <a:latin typeface="helvetica neue"/>
            </a:endParaRPr>
          </a:p>
          <a:p>
            <a:r>
              <a:rPr lang="en-US" dirty="0"/>
              <a:t>From this table of contents, you can try out any end point, for example, https://api.github.com/events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also try to load this endpoint to </a:t>
            </a:r>
            <a:r>
              <a:rPr lang="en-US" dirty="0">
                <a:hlinkClick r:id="rId3"/>
              </a:rPr>
              <a:t>http://jsonviewer.stack.hu/</a:t>
            </a:r>
            <a:endParaRPr lang="en-US" dirty="0"/>
          </a:p>
          <a:p>
            <a:r>
              <a:rPr lang="en-US" dirty="0"/>
              <a:t>Go to the </a:t>
            </a:r>
            <a:r>
              <a:rPr lang="en-US" dirty="0" err="1"/>
              <a:t>url</a:t>
            </a:r>
            <a:r>
              <a:rPr lang="en-US" dirty="0"/>
              <a:t>, choose “load JSON data” and specify the </a:t>
            </a:r>
            <a:r>
              <a:rPr lang="en-US" dirty="0" err="1"/>
              <a:t>url</a:t>
            </a:r>
            <a:r>
              <a:rPr lang="en-US" dirty="0"/>
              <a:t> “http” not “https”.</a:t>
            </a:r>
          </a:p>
          <a:p>
            <a:r>
              <a:rPr lang="en-US" dirty="0"/>
              <a:t>You can also click “Viewer” to see a visualization of the JSON.</a:t>
            </a:r>
          </a:p>
          <a:p>
            <a:endParaRPr lang="en-US" dirty="0"/>
          </a:p>
          <a:p>
            <a:endParaRPr lang="en-US" dirty="0"/>
          </a:p>
        </p:txBody>
      </p:sp>
      <p:sp>
        <p:nvSpPr>
          <p:cNvPr id="4" name="Slide Number Placeholder 3"/>
          <p:cNvSpPr>
            <a:spLocks noGrp="1"/>
          </p:cNvSpPr>
          <p:nvPr>
            <p:ph type="sldNum" sz="quarter" idx="5"/>
          </p:nvPr>
        </p:nvSpPr>
        <p:spPr/>
        <p:txBody>
          <a:bodyPr/>
          <a:lstStyle/>
          <a:p>
            <a:fld id="{436C7514-D978-4AD6-AEA2-DA70346EE142}" type="slidenum">
              <a:rPr lang="en-US" smtClean="0"/>
              <a:t>9</a:t>
            </a:fld>
            <a:endParaRPr lang="en-US"/>
          </a:p>
        </p:txBody>
      </p:sp>
    </p:spTree>
    <p:extLst>
      <p:ext uri="{BB962C8B-B14F-4D97-AF65-F5344CB8AC3E}">
        <p14:creationId xmlns:p14="http://schemas.microsoft.com/office/powerpoint/2010/main" val="3487857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typically used for scrapping data from a third-party APIs.</a:t>
            </a:r>
          </a:p>
          <a:p>
            <a:r>
              <a:rPr lang="en-US" dirty="0"/>
              <a:t>POST: most suitable for creating or modifying data and data can be exchanged more securely via the request body.</a:t>
            </a:r>
          </a:p>
          <a:p>
            <a:r>
              <a:rPr lang="en-US" dirty="0"/>
              <a:t>PUT and PATCH are for modifying data and DELETE for removing.</a:t>
            </a:r>
          </a:p>
          <a:p>
            <a:r>
              <a:rPr lang="en-US" dirty="0"/>
              <a:t>PUT is typically used for update.</a:t>
            </a:r>
          </a:p>
          <a:p>
            <a:endParaRPr lang="en-US" dirty="0"/>
          </a:p>
          <a:p>
            <a:r>
              <a:rPr lang="en-US" dirty="0"/>
              <a:t>CRUD VS method of request</a:t>
            </a:r>
          </a:p>
          <a:p>
            <a:r>
              <a:rPr lang="en-US" dirty="0"/>
              <a:t>Create – POST, Read – GET, Update – PUT, Delete: DELETE</a:t>
            </a:r>
          </a:p>
          <a:p>
            <a:endParaRPr lang="en-US" dirty="0"/>
          </a:p>
          <a:p>
            <a:r>
              <a:rPr lang="en-US" b="1" i="0" dirty="0">
                <a:solidFill>
                  <a:srgbClr val="242729"/>
                </a:solidFill>
                <a:effectLst/>
                <a:latin typeface="-apple-system"/>
              </a:rPr>
              <a:t>PATCH:</a:t>
            </a:r>
            <a:r>
              <a:rPr lang="en-US" b="0" i="0" dirty="0">
                <a:solidFill>
                  <a:srgbClr val="242729"/>
                </a:solidFill>
                <a:effectLst/>
                <a:latin typeface="-apple-system"/>
              </a:rPr>
              <a:t> Submits a partial modification to a resource. If you only need to update one field for the resource, you may want to use the PATCH method.</a:t>
            </a:r>
            <a:endParaRPr lang="en-US" dirty="0"/>
          </a:p>
        </p:txBody>
      </p:sp>
      <p:sp>
        <p:nvSpPr>
          <p:cNvPr id="4" name="Slide Number Placeholder 3"/>
          <p:cNvSpPr>
            <a:spLocks noGrp="1"/>
          </p:cNvSpPr>
          <p:nvPr>
            <p:ph type="sldNum" sz="quarter" idx="5"/>
          </p:nvPr>
        </p:nvSpPr>
        <p:spPr/>
        <p:txBody>
          <a:bodyPr/>
          <a:lstStyle/>
          <a:p>
            <a:fld id="{436C7514-D978-4AD6-AEA2-DA70346EE142}" type="slidenum">
              <a:rPr lang="en-US" smtClean="0"/>
              <a:t>10</a:t>
            </a:fld>
            <a:endParaRPr lang="en-US"/>
          </a:p>
        </p:txBody>
      </p:sp>
    </p:spTree>
    <p:extLst>
      <p:ext uri="{BB962C8B-B14F-4D97-AF65-F5344CB8AC3E}">
        <p14:creationId xmlns:p14="http://schemas.microsoft.com/office/powerpoint/2010/main" val="1114614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want to provide information about what data  you have to other software developer, it’s a good idea to generate documentation for your API.</a:t>
            </a:r>
          </a:p>
        </p:txBody>
      </p:sp>
      <p:sp>
        <p:nvSpPr>
          <p:cNvPr id="4" name="Slide Number Placeholder 3"/>
          <p:cNvSpPr>
            <a:spLocks noGrp="1"/>
          </p:cNvSpPr>
          <p:nvPr>
            <p:ph type="sldNum" sz="quarter" idx="5"/>
          </p:nvPr>
        </p:nvSpPr>
        <p:spPr/>
        <p:txBody>
          <a:bodyPr/>
          <a:lstStyle/>
          <a:p>
            <a:fld id="{436C7514-D978-4AD6-AEA2-DA70346EE142}" type="slidenum">
              <a:rPr lang="en-US" smtClean="0"/>
              <a:t>11</a:t>
            </a:fld>
            <a:endParaRPr lang="en-US"/>
          </a:p>
        </p:txBody>
      </p:sp>
    </p:spTree>
    <p:extLst>
      <p:ext uri="{BB962C8B-B14F-4D97-AF65-F5344CB8AC3E}">
        <p14:creationId xmlns:p14="http://schemas.microsoft.com/office/powerpoint/2010/main" val="2119563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C7514-D978-4AD6-AEA2-DA70346EE142}" type="slidenum">
              <a:rPr lang="en-US" smtClean="0"/>
              <a:t>12</a:t>
            </a:fld>
            <a:endParaRPr lang="en-US"/>
          </a:p>
        </p:txBody>
      </p:sp>
    </p:spTree>
    <p:extLst>
      <p:ext uri="{BB962C8B-B14F-4D97-AF65-F5344CB8AC3E}">
        <p14:creationId xmlns:p14="http://schemas.microsoft.com/office/powerpoint/2010/main" val="1358969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915714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3542078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49772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2396144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6353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7258983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2808680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307673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4190617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332959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80B0D4-5EC7-41CE-BB12-D361673038F5}" type="datetimeFigureOut">
              <a:rPr lang="en-US" smtClean="0"/>
              <a:t>11/30/2022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965141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80B0D4-5EC7-41CE-BB12-D361673038F5}" type="datetimeFigureOut">
              <a:rPr lang="en-US" smtClean="0"/>
              <a:t>11/30/2022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499700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80B0D4-5EC7-41CE-BB12-D361673038F5}" type="datetimeFigureOut">
              <a:rPr lang="en-US" smtClean="0"/>
              <a:t>11/30/2022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46938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80B0D4-5EC7-41CE-BB12-D361673038F5}" type="datetimeFigureOut">
              <a:rPr lang="en-US" smtClean="0"/>
              <a:t>11/30/2022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2156186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80B0D4-5EC7-41CE-BB12-D361673038F5}" type="datetimeFigureOut">
              <a:rPr lang="en-US" smtClean="0"/>
              <a:t>11/30/2022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463720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E80B0D4-5EC7-41CE-BB12-D361673038F5}" type="datetimeFigureOut">
              <a:rPr lang="en-US" smtClean="0"/>
              <a:t>11/30/2022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2164431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80B0D4-5EC7-41CE-BB12-D361673038F5}" type="datetimeFigureOut">
              <a:rPr lang="en-US" smtClean="0"/>
              <a:t>11/30/2022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4EED754-48A0-4E06-A0AF-E2FF19223B9C}" type="slidenum">
              <a:rPr lang="en-US" smtClean="0"/>
              <a:t>‹#›</a:t>
            </a:fld>
            <a:endParaRPr lang="en-US"/>
          </a:p>
        </p:txBody>
      </p:sp>
    </p:spTree>
    <p:extLst>
      <p:ext uri="{BB962C8B-B14F-4D97-AF65-F5344CB8AC3E}">
        <p14:creationId xmlns:p14="http://schemas.microsoft.com/office/powerpoint/2010/main" val="338717406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jsonviewer.stack.h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pi.twitter.com/path/path"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api.github.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api.github.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Application Programming Interface</a:t>
            </a:r>
          </a:p>
        </p:txBody>
      </p:sp>
      <p:sp>
        <p:nvSpPr>
          <p:cNvPr id="3" name="Subtitle 2"/>
          <p:cNvSpPr>
            <a:spLocks noGrp="1"/>
          </p:cNvSpPr>
          <p:nvPr>
            <p:ph type="subTitle" idx="1"/>
          </p:nvPr>
        </p:nvSpPr>
        <p:spPr/>
        <p:txBody>
          <a:bodyPr/>
          <a:lstStyle/>
          <a:p>
            <a:r>
              <a:rPr lang="en-US" dirty="0"/>
              <a:t>CS330 – </a:t>
            </a:r>
            <a:r>
              <a:rPr lang="en-US"/>
              <a:t>Elements of Software Engineering I</a:t>
            </a:r>
            <a:endParaRPr lang="en-US" dirty="0"/>
          </a:p>
        </p:txBody>
      </p:sp>
    </p:spTree>
    <p:extLst>
      <p:ext uri="{BB962C8B-B14F-4D97-AF65-F5344CB8AC3E}">
        <p14:creationId xmlns:p14="http://schemas.microsoft.com/office/powerpoint/2010/main" val="3793318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2065B-7BC3-47DC-BC08-A3960D4C0EE6}"/>
              </a:ext>
            </a:extLst>
          </p:cNvPr>
          <p:cNvSpPr>
            <a:spLocks noGrp="1"/>
          </p:cNvSpPr>
          <p:nvPr>
            <p:ph type="title"/>
          </p:nvPr>
        </p:nvSpPr>
        <p:spPr/>
        <p:txBody>
          <a:bodyPr/>
          <a:lstStyle/>
          <a:p>
            <a:r>
              <a:rPr lang="en-US" dirty="0"/>
              <a:t>Different Methods of API Requests</a:t>
            </a:r>
          </a:p>
        </p:txBody>
      </p:sp>
      <p:sp>
        <p:nvSpPr>
          <p:cNvPr id="3" name="Content Placeholder 2">
            <a:extLst>
              <a:ext uri="{FF2B5EF4-FFF2-40B4-BE49-F238E27FC236}">
                <a16:creationId xmlns:a16="http://schemas.microsoft.com/office/drawing/2014/main" id="{DC45D468-A5A4-452D-A5D8-089406CFA1C0}"/>
              </a:ext>
            </a:extLst>
          </p:cNvPr>
          <p:cNvSpPr>
            <a:spLocks noGrp="1"/>
          </p:cNvSpPr>
          <p:nvPr>
            <p:ph idx="1"/>
          </p:nvPr>
        </p:nvSpPr>
        <p:spPr/>
        <p:txBody>
          <a:bodyPr/>
          <a:lstStyle/>
          <a:p>
            <a:r>
              <a:rPr lang="en-US" sz="2200" dirty="0"/>
              <a:t>GET: typically used for reading data, request parameters are presented in the URL.</a:t>
            </a:r>
          </a:p>
          <a:p>
            <a:r>
              <a:rPr lang="en-US" sz="2200" dirty="0"/>
              <a:t>POST: typically used for creating or modifying data, request parameters are NOT presented in the URL and data can be exchanged via the request body.</a:t>
            </a:r>
          </a:p>
          <a:p>
            <a:r>
              <a:rPr lang="en-US" sz="2200" dirty="0"/>
              <a:t>There is also PUT, PATCH and DELETE. These are like POST but are more specific to modifying data. </a:t>
            </a:r>
          </a:p>
          <a:p>
            <a:pPr marL="0" indent="0">
              <a:buNone/>
            </a:pPr>
            <a:endParaRPr lang="en-US" dirty="0"/>
          </a:p>
        </p:txBody>
      </p:sp>
    </p:spTree>
    <p:extLst>
      <p:ext uri="{BB962C8B-B14F-4D97-AF65-F5344CB8AC3E}">
        <p14:creationId xmlns:p14="http://schemas.microsoft.com/office/powerpoint/2010/main" val="2662750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5E580-C8CD-4053-91EC-9ACABE61192E}"/>
              </a:ext>
            </a:extLst>
          </p:cNvPr>
          <p:cNvSpPr>
            <a:spLocks noGrp="1"/>
          </p:cNvSpPr>
          <p:nvPr>
            <p:ph type="title"/>
          </p:nvPr>
        </p:nvSpPr>
        <p:spPr/>
        <p:txBody>
          <a:bodyPr/>
          <a:lstStyle/>
          <a:p>
            <a:r>
              <a:rPr lang="en-US" dirty="0"/>
              <a:t>More about APIs</a:t>
            </a:r>
          </a:p>
        </p:txBody>
      </p:sp>
      <p:sp>
        <p:nvSpPr>
          <p:cNvPr id="3" name="Content Placeholder 2">
            <a:extLst>
              <a:ext uri="{FF2B5EF4-FFF2-40B4-BE49-F238E27FC236}">
                <a16:creationId xmlns:a16="http://schemas.microsoft.com/office/drawing/2014/main" id="{2C092DC0-93F9-4556-AA3C-3B7A72E6F901}"/>
              </a:ext>
            </a:extLst>
          </p:cNvPr>
          <p:cNvSpPr>
            <a:spLocks noGrp="1"/>
          </p:cNvSpPr>
          <p:nvPr>
            <p:ph idx="1"/>
          </p:nvPr>
        </p:nvSpPr>
        <p:spPr/>
        <p:txBody>
          <a:bodyPr/>
          <a:lstStyle/>
          <a:p>
            <a:r>
              <a:rPr lang="en-US" sz="2200" dirty="0"/>
              <a:t>API’s can be tested using a web browser, curl command and with third-party applications like Postman, and of course, with your own app.</a:t>
            </a:r>
          </a:p>
          <a:p>
            <a:r>
              <a:rPr lang="en-US" sz="2200" dirty="0"/>
              <a:t>Testing or generating documentation for API’s can be achieved using Postman – will be covered later.</a:t>
            </a:r>
          </a:p>
          <a:p>
            <a:r>
              <a:rPr lang="en-US" sz="2200" dirty="0"/>
              <a:t>Now, let’s work with some examples.</a:t>
            </a:r>
          </a:p>
          <a:p>
            <a:endParaRPr lang="en-US" dirty="0"/>
          </a:p>
          <a:p>
            <a:endParaRPr lang="en-US" dirty="0"/>
          </a:p>
        </p:txBody>
      </p:sp>
    </p:spTree>
    <p:extLst>
      <p:ext uri="{BB962C8B-B14F-4D97-AF65-F5344CB8AC3E}">
        <p14:creationId xmlns:p14="http://schemas.microsoft.com/office/powerpoint/2010/main" val="3062221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FF4F9-D30A-44B7-BFC4-F71F81334B2D}"/>
              </a:ext>
            </a:extLst>
          </p:cNvPr>
          <p:cNvSpPr>
            <a:spLocks noGrp="1"/>
          </p:cNvSpPr>
          <p:nvPr>
            <p:ph type="title"/>
          </p:nvPr>
        </p:nvSpPr>
        <p:spPr/>
        <p:txBody>
          <a:bodyPr/>
          <a:lstStyle/>
          <a:p>
            <a:r>
              <a:rPr lang="en-US" dirty="0"/>
              <a:t>API Scraping Examples</a:t>
            </a:r>
          </a:p>
        </p:txBody>
      </p:sp>
      <p:sp>
        <p:nvSpPr>
          <p:cNvPr id="3" name="Content Placeholder 2">
            <a:extLst>
              <a:ext uri="{FF2B5EF4-FFF2-40B4-BE49-F238E27FC236}">
                <a16:creationId xmlns:a16="http://schemas.microsoft.com/office/drawing/2014/main" id="{7713EC45-D815-4528-9A6A-21E42336A99E}"/>
              </a:ext>
            </a:extLst>
          </p:cNvPr>
          <p:cNvSpPr>
            <a:spLocks noGrp="1"/>
          </p:cNvSpPr>
          <p:nvPr>
            <p:ph idx="1"/>
          </p:nvPr>
        </p:nvSpPr>
        <p:spPr/>
        <p:txBody>
          <a:bodyPr>
            <a:normAutofit/>
          </a:bodyPr>
          <a:lstStyle/>
          <a:p>
            <a:r>
              <a:rPr lang="en-US" sz="2200" dirty="0"/>
              <a:t>Consider the file “api.py”</a:t>
            </a:r>
          </a:p>
          <a:p>
            <a:pPr marL="0" indent="0">
              <a:buNone/>
            </a:pPr>
            <a:endParaRPr lang="en-US" dirty="0"/>
          </a:p>
          <a:p>
            <a:r>
              <a:rPr lang="en-US" sz="2200" b="0" i="0" dirty="0">
                <a:solidFill>
                  <a:srgbClr val="464E56"/>
                </a:solidFill>
                <a:effectLst/>
                <a:latin typeface="helvetica neue"/>
              </a:rPr>
              <a:t>The requests module allows you to send HTTP requests using Python. The HTTP request returns a Response Object with all the response data (content, encoding, status, </a:t>
            </a:r>
            <a:r>
              <a:rPr lang="en-US" sz="2200" b="0" i="0" dirty="0" err="1">
                <a:solidFill>
                  <a:srgbClr val="464E56"/>
                </a:solidFill>
                <a:effectLst/>
                <a:latin typeface="helvetica neue"/>
              </a:rPr>
              <a:t>etc</a:t>
            </a:r>
            <a:r>
              <a:rPr lang="en-US" sz="2200" b="0" i="0" dirty="0">
                <a:solidFill>
                  <a:srgbClr val="464E56"/>
                </a:solidFill>
                <a:effectLst/>
                <a:latin typeface="helvetica neue"/>
              </a:rPr>
              <a:t>)</a:t>
            </a:r>
          </a:p>
          <a:p>
            <a:pPr lvl="1"/>
            <a:r>
              <a:rPr lang="en-US" dirty="0">
                <a:solidFill>
                  <a:srgbClr val="464E56"/>
                </a:solidFill>
                <a:latin typeface="helvetica neue"/>
              </a:rPr>
              <a:t>Note: “requests” is different from “request”</a:t>
            </a:r>
          </a:p>
          <a:p>
            <a:pPr marL="400050" lvl="1" indent="0">
              <a:buNone/>
            </a:pPr>
            <a:r>
              <a:rPr lang="en-US" b="0" i="0" dirty="0">
                <a:solidFill>
                  <a:srgbClr val="464E56"/>
                </a:solidFill>
                <a:effectLst/>
                <a:latin typeface="helvetica neue"/>
              </a:rPr>
              <a:t>       </a:t>
            </a:r>
            <a:r>
              <a:rPr lang="en-US" b="0" i="0" dirty="0" err="1">
                <a:solidFill>
                  <a:srgbClr val="464E56"/>
                </a:solidFill>
                <a:effectLst/>
                <a:latin typeface="helvetica neue"/>
              </a:rPr>
              <a:t>Request.form</a:t>
            </a:r>
            <a:r>
              <a:rPr lang="en-US" b="0" i="0" dirty="0">
                <a:solidFill>
                  <a:srgbClr val="464E56"/>
                </a:solidFill>
                <a:effectLst/>
                <a:latin typeface="helvetica neue"/>
              </a:rPr>
              <a:t>[‘name’] is used to reference the </a:t>
            </a:r>
            <a:r>
              <a:rPr lang="en-US" dirty="0">
                <a:solidFill>
                  <a:srgbClr val="464E56"/>
                </a:solidFill>
                <a:latin typeface="helvetica neue"/>
              </a:rPr>
              <a:t>html form received.</a:t>
            </a:r>
          </a:p>
          <a:p>
            <a:pPr lvl="1"/>
            <a:r>
              <a:rPr lang="en-US" b="0" i="0" dirty="0">
                <a:solidFill>
                  <a:srgbClr val="464E56"/>
                </a:solidFill>
                <a:effectLst/>
                <a:latin typeface="helvetica neue"/>
              </a:rPr>
              <a:t>the json module provides an API like convert in-memory Python objects to a serialized representation known as JavaScript Object Notation (JSON) and vice-a-versa. </a:t>
            </a:r>
            <a:endParaRPr lang="en-US" b="1" dirty="0"/>
          </a:p>
        </p:txBody>
      </p:sp>
    </p:spTree>
    <p:extLst>
      <p:ext uri="{BB962C8B-B14F-4D97-AF65-F5344CB8AC3E}">
        <p14:creationId xmlns:p14="http://schemas.microsoft.com/office/powerpoint/2010/main" val="3233661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53141-129E-47A7-82A6-7B87D4EA2FA9}"/>
              </a:ext>
            </a:extLst>
          </p:cNvPr>
          <p:cNvSpPr>
            <a:spLocks noGrp="1"/>
          </p:cNvSpPr>
          <p:nvPr>
            <p:ph type="title"/>
          </p:nvPr>
        </p:nvSpPr>
        <p:spPr/>
        <p:txBody>
          <a:bodyPr/>
          <a:lstStyle/>
          <a:p>
            <a:r>
              <a:rPr lang="en-US" dirty="0"/>
              <a:t>API Scraping Examples</a:t>
            </a:r>
          </a:p>
        </p:txBody>
      </p:sp>
      <p:sp>
        <p:nvSpPr>
          <p:cNvPr id="3" name="Content Placeholder 2">
            <a:extLst>
              <a:ext uri="{FF2B5EF4-FFF2-40B4-BE49-F238E27FC236}">
                <a16:creationId xmlns:a16="http://schemas.microsoft.com/office/drawing/2014/main" id="{1351946D-CC00-4261-888B-FE87EC8A8648}"/>
              </a:ext>
            </a:extLst>
          </p:cNvPr>
          <p:cNvSpPr>
            <a:spLocks noGrp="1"/>
          </p:cNvSpPr>
          <p:nvPr>
            <p:ph idx="1"/>
          </p:nvPr>
        </p:nvSpPr>
        <p:spPr/>
        <p:txBody>
          <a:bodyPr>
            <a:normAutofit lnSpcReduction="10000"/>
          </a:bodyPr>
          <a:lstStyle/>
          <a:p>
            <a:r>
              <a:rPr lang="en-US" sz="2200" dirty="0"/>
              <a:t>Api1.</a:t>
            </a:r>
          </a:p>
          <a:p>
            <a:pPr marL="0" indent="0">
              <a:buNone/>
            </a:pPr>
            <a:r>
              <a:rPr lang="en-US" sz="2200" dirty="0"/>
              <a:t>Shows astronauts currently in space.</a:t>
            </a:r>
          </a:p>
          <a:p>
            <a:pPr marL="0" indent="0">
              <a:buNone/>
            </a:pPr>
            <a:r>
              <a:rPr lang="en-US" sz="2200" dirty="0"/>
              <a:t>Prints the status code and the data.</a:t>
            </a:r>
          </a:p>
          <a:p>
            <a:pPr marL="0" indent="0">
              <a:buNone/>
            </a:pPr>
            <a:r>
              <a:rPr lang="en-US" sz="2200" dirty="0"/>
              <a:t>Status code 200 which means successful request</a:t>
            </a:r>
          </a:p>
          <a:p>
            <a:pPr marL="0" indent="0">
              <a:buNone/>
            </a:pPr>
            <a:r>
              <a:rPr lang="en-US" sz="2200" dirty="0"/>
              <a:t>Status code 400-500 means an error</a:t>
            </a:r>
          </a:p>
          <a:p>
            <a:pPr marL="0" indent="0">
              <a:buNone/>
            </a:pPr>
            <a:endParaRPr lang="en-US" sz="2200" dirty="0"/>
          </a:p>
          <a:p>
            <a:r>
              <a:rPr lang="en-US" sz="2200" dirty="0"/>
              <a:t>Api2.</a:t>
            </a:r>
          </a:p>
          <a:p>
            <a:pPr marL="0" indent="0">
              <a:buNone/>
            </a:pPr>
            <a:r>
              <a:rPr lang="en-US" sz="2200" dirty="0"/>
              <a:t>Shows times when ISS passes over specific location.</a:t>
            </a:r>
          </a:p>
          <a:p>
            <a:pPr marL="0" indent="0">
              <a:buNone/>
            </a:pPr>
            <a:r>
              <a:rPr lang="en-US" sz="2200" dirty="0"/>
              <a:t>We add a parameters field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95034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98D3-CF98-4969-B45E-4B0D2B837080}"/>
              </a:ext>
            </a:extLst>
          </p:cNvPr>
          <p:cNvSpPr>
            <a:spLocks noGrp="1"/>
          </p:cNvSpPr>
          <p:nvPr>
            <p:ph type="title"/>
          </p:nvPr>
        </p:nvSpPr>
        <p:spPr/>
        <p:txBody>
          <a:bodyPr/>
          <a:lstStyle/>
          <a:p>
            <a:r>
              <a:rPr lang="en-US" dirty="0"/>
              <a:t>API Scraping Examples</a:t>
            </a:r>
          </a:p>
        </p:txBody>
      </p:sp>
      <p:sp>
        <p:nvSpPr>
          <p:cNvPr id="3" name="Content Placeholder 2">
            <a:extLst>
              <a:ext uri="{FF2B5EF4-FFF2-40B4-BE49-F238E27FC236}">
                <a16:creationId xmlns:a16="http://schemas.microsoft.com/office/drawing/2014/main" id="{6328CB20-E0C4-4A70-92A5-D9FE36BB38ED}"/>
              </a:ext>
            </a:extLst>
          </p:cNvPr>
          <p:cNvSpPr>
            <a:spLocks noGrp="1"/>
          </p:cNvSpPr>
          <p:nvPr>
            <p:ph idx="1"/>
          </p:nvPr>
        </p:nvSpPr>
        <p:spPr/>
        <p:txBody>
          <a:bodyPr>
            <a:normAutofit/>
          </a:bodyPr>
          <a:lstStyle/>
          <a:p>
            <a:r>
              <a:rPr lang="en-US" sz="2200" dirty="0"/>
              <a:t>Api3.</a:t>
            </a:r>
          </a:p>
          <a:p>
            <a:pPr marL="0" indent="0">
              <a:buNone/>
            </a:pPr>
            <a:r>
              <a:rPr lang="en-US" sz="2200" dirty="0"/>
              <a:t>Shows the public projects that I have on my GitLab account.</a:t>
            </a:r>
          </a:p>
          <a:p>
            <a:pPr marL="0" indent="0">
              <a:buNone/>
            </a:pPr>
            <a:endParaRPr lang="en-US" sz="2200" dirty="0"/>
          </a:p>
          <a:p>
            <a:r>
              <a:rPr lang="en-US" sz="2200" dirty="0"/>
              <a:t>Api4.</a:t>
            </a:r>
          </a:p>
          <a:p>
            <a:pPr marL="0" indent="0">
              <a:buNone/>
            </a:pPr>
            <a:r>
              <a:rPr lang="en-US" sz="2200" dirty="0"/>
              <a:t>Returns an authentication error since the token is expired.</a:t>
            </a:r>
          </a:p>
          <a:p>
            <a:pPr marL="0" indent="0">
              <a:buNone/>
            </a:pPr>
            <a:endParaRPr lang="en-US" sz="2200" dirty="0"/>
          </a:p>
          <a:p>
            <a:r>
              <a:rPr lang="en-US" sz="2200" dirty="0"/>
              <a:t>Api5.</a:t>
            </a:r>
          </a:p>
          <a:p>
            <a:pPr marL="0" indent="0">
              <a:buNone/>
            </a:pPr>
            <a:r>
              <a:rPr lang="en-US" sz="2200" dirty="0"/>
              <a:t>Shows how can you scrape an API running on localhost.</a:t>
            </a:r>
          </a:p>
        </p:txBody>
      </p:sp>
    </p:spTree>
    <p:extLst>
      <p:ext uri="{BB962C8B-B14F-4D97-AF65-F5344CB8AC3E}">
        <p14:creationId xmlns:p14="http://schemas.microsoft.com/office/powerpoint/2010/main" val="2295929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52A9E-8170-466F-A66C-266782C827C6}"/>
              </a:ext>
            </a:extLst>
          </p:cNvPr>
          <p:cNvSpPr>
            <a:spLocks noGrp="1"/>
          </p:cNvSpPr>
          <p:nvPr>
            <p:ph type="title"/>
          </p:nvPr>
        </p:nvSpPr>
        <p:spPr/>
        <p:txBody>
          <a:bodyPr/>
          <a:lstStyle/>
          <a:p>
            <a:r>
              <a:rPr lang="en-US" dirty="0"/>
              <a:t>API Scraping Examples</a:t>
            </a:r>
          </a:p>
        </p:txBody>
      </p:sp>
      <p:sp>
        <p:nvSpPr>
          <p:cNvPr id="3" name="Content Placeholder 2">
            <a:extLst>
              <a:ext uri="{FF2B5EF4-FFF2-40B4-BE49-F238E27FC236}">
                <a16:creationId xmlns:a16="http://schemas.microsoft.com/office/drawing/2014/main" id="{B0D9C8F6-4DEA-457C-8758-F678198FD524}"/>
              </a:ext>
            </a:extLst>
          </p:cNvPr>
          <p:cNvSpPr>
            <a:spLocks noGrp="1"/>
          </p:cNvSpPr>
          <p:nvPr>
            <p:ph idx="1"/>
          </p:nvPr>
        </p:nvSpPr>
        <p:spPr/>
        <p:txBody>
          <a:bodyPr/>
          <a:lstStyle/>
          <a:p>
            <a:r>
              <a:rPr lang="en-US" sz="2200" dirty="0"/>
              <a:t>Api6.</a:t>
            </a:r>
          </a:p>
          <a:p>
            <a:pPr marL="0" indent="0">
              <a:buNone/>
            </a:pPr>
            <a:r>
              <a:rPr lang="en-US" sz="2200" dirty="0"/>
              <a:t>Is an example of a POST request. </a:t>
            </a:r>
          </a:p>
          <a:p>
            <a:endParaRPr lang="en-US" dirty="0"/>
          </a:p>
        </p:txBody>
      </p:sp>
    </p:spTree>
    <p:extLst>
      <p:ext uri="{BB962C8B-B14F-4D97-AF65-F5344CB8AC3E}">
        <p14:creationId xmlns:p14="http://schemas.microsoft.com/office/powerpoint/2010/main" val="1257534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a:xfrm>
            <a:off x="677334" y="2160589"/>
            <a:ext cx="8596668" cy="4584340"/>
          </a:xfrm>
        </p:spPr>
        <p:txBody>
          <a:bodyPr>
            <a:noAutofit/>
          </a:bodyPr>
          <a:lstStyle/>
          <a:p>
            <a:pPr lvl="0"/>
            <a:r>
              <a:rPr lang="en-US" sz="2400" dirty="0"/>
              <a:t>What is an API?</a:t>
            </a:r>
          </a:p>
          <a:p>
            <a:pPr lvl="0"/>
            <a:r>
              <a:rPr lang="en-US" sz="2400" dirty="0"/>
              <a:t>Scrape an API</a:t>
            </a:r>
          </a:p>
        </p:txBody>
      </p:sp>
    </p:spTree>
    <p:extLst>
      <p:ext uri="{BB962C8B-B14F-4D97-AF65-F5344CB8AC3E}">
        <p14:creationId xmlns:p14="http://schemas.microsoft.com/office/powerpoint/2010/main" val="3576823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What is an API?</a:t>
            </a:r>
          </a:p>
        </p:txBody>
      </p:sp>
      <p:sp>
        <p:nvSpPr>
          <p:cNvPr id="3" name="Content Placeholder 2"/>
          <p:cNvSpPr>
            <a:spLocks noGrp="1"/>
          </p:cNvSpPr>
          <p:nvPr>
            <p:ph idx="1"/>
          </p:nvPr>
        </p:nvSpPr>
        <p:spPr>
          <a:xfrm>
            <a:off x="677334" y="2160589"/>
            <a:ext cx="8596668" cy="4584340"/>
          </a:xfrm>
        </p:spPr>
        <p:txBody>
          <a:bodyPr>
            <a:noAutofit/>
          </a:bodyPr>
          <a:lstStyle/>
          <a:p>
            <a:r>
              <a:rPr lang="en-US" sz="2400" dirty="0"/>
              <a:t>An Application Programming Interface (API) is a messenger between two pieces of software. </a:t>
            </a:r>
          </a:p>
          <a:p>
            <a:pPr lvl="1"/>
            <a:r>
              <a:rPr lang="en-US" sz="2000" dirty="0"/>
              <a:t>One side provides functionality and provides an interface to access </a:t>
            </a:r>
            <a:r>
              <a:rPr lang="en-US" sz="2000"/>
              <a:t>that functionality.</a:t>
            </a:r>
            <a:endParaRPr lang="en-US" sz="2000" dirty="0"/>
          </a:p>
          <a:p>
            <a:pPr lvl="1"/>
            <a:r>
              <a:rPr lang="en-US" sz="2000" dirty="0"/>
              <a:t>The other side will use such functionality through the interface.</a:t>
            </a:r>
          </a:p>
          <a:p>
            <a:pPr lvl="2"/>
            <a:r>
              <a:rPr lang="en-US" sz="2000" dirty="0"/>
              <a:t>Takes a request from one piece of software</a:t>
            </a:r>
          </a:p>
          <a:p>
            <a:pPr lvl="2"/>
            <a:r>
              <a:rPr lang="en-US" sz="2000" dirty="0"/>
              <a:t>Tells the other piece of software what is needed</a:t>
            </a:r>
          </a:p>
          <a:p>
            <a:pPr lvl="2"/>
            <a:r>
              <a:rPr lang="en-US" sz="2000" dirty="0"/>
              <a:t>Returns the response back to the requesting software</a:t>
            </a:r>
          </a:p>
        </p:txBody>
      </p:sp>
    </p:spTree>
    <p:extLst>
      <p:ext uri="{BB962C8B-B14F-4D97-AF65-F5344CB8AC3E}">
        <p14:creationId xmlns:p14="http://schemas.microsoft.com/office/powerpoint/2010/main" val="3094796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What is an API?</a:t>
            </a:r>
          </a:p>
        </p:txBody>
      </p:sp>
      <p:sp>
        <p:nvSpPr>
          <p:cNvPr id="3" name="Content Placeholder 2"/>
          <p:cNvSpPr>
            <a:spLocks noGrp="1"/>
          </p:cNvSpPr>
          <p:nvPr>
            <p:ph idx="1"/>
          </p:nvPr>
        </p:nvSpPr>
        <p:spPr>
          <a:xfrm>
            <a:off x="677334" y="2160589"/>
            <a:ext cx="8596668" cy="4584340"/>
          </a:xfrm>
        </p:spPr>
        <p:txBody>
          <a:bodyPr>
            <a:noAutofit/>
          </a:bodyPr>
          <a:lstStyle/>
          <a:p>
            <a:r>
              <a:rPr lang="en-US" sz="2400" dirty="0"/>
              <a:t>An API is a messenger between two pieces of software</a:t>
            </a:r>
          </a:p>
          <a:p>
            <a:pPr marL="0" indent="0">
              <a:buNone/>
            </a:pPr>
            <a:endParaRPr lang="en-US" sz="2000" dirty="0"/>
          </a:p>
          <a:p>
            <a:pPr lvl="0"/>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33" y="2699657"/>
            <a:ext cx="8437637" cy="4045272"/>
          </a:xfrm>
          <a:prstGeom prst="rect">
            <a:avLst/>
          </a:prstGeom>
        </p:spPr>
      </p:pic>
    </p:spTree>
    <p:extLst>
      <p:ext uri="{BB962C8B-B14F-4D97-AF65-F5344CB8AC3E}">
        <p14:creationId xmlns:p14="http://schemas.microsoft.com/office/powerpoint/2010/main" val="393647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90F58-32AA-425E-9054-4A5EA1762264}"/>
              </a:ext>
            </a:extLst>
          </p:cNvPr>
          <p:cNvSpPr>
            <a:spLocks noGrp="1"/>
          </p:cNvSpPr>
          <p:nvPr>
            <p:ph type="title"/>
          </p:nvPr>
        </p:nvSpPr>
        <p:spPr/>
        <p:txBody>
          <a:bodyPr/>
          <a:lstStyle/>
          <a:p>
            <a:r>
              <a:rPr lang="en-US" dirty="0"/>
              <a:t>No one Universal Type of API’s</a:t>
            </a:r>
          </a:p>
        </p:txBody>
      </p:sp>
      <p:sp>
        <p:nvSpPr>
          <p:cNvPr id="3" name="Content Placeholder 2">
            <a:extLst>
              <a:ext uri="{FF2B5EF4-FFF2-40B4-BE49-F238E27FC236}">
                <a16:creationId xmlns:a16="http://schemas.microsoft.com/office/drawing/2014/main" id="{07223F8B-23C3-4CB0-8ACC-FC387AA31F75}"/>
              </a:ext>
            </a:extLst>
          </p:cNvPr>
          <p:cNvSpPr>
            <a:spLocks noGrp="1"/>
          </p:cNvSpPr>
          <p:nvPr>
            <p:ph idx="1"/>
          </p:nvPr>
        </p:nvSpPr>
        <p:spPr/>
        <p:txBody>
          <a:bodyPr/>
          <a:lstStyle/>
          <a:p>
            <a:r>
              <a:rPr lang="en-US" sz="2200" dirty="0"/>
              <a:t>Different types of APIs</a:t>
            </a:r>
          </a:p>
          <a:p>
            <a:r>
              <a:rPr lang="en-US" sz="2200" dirty="0"/>
              <a:t>Library, PL-specific or OS-level API (example Reach, Flask)</a:t>
            </a:r>
          </a:p>
          <a:p>
            <a:r>
              <a:rPr lang="en-US" sz="2200" dirty="0"/>
              <a:t>If you have React installed, you can invoke its interface via “import React from ‘react’”. This would allow you to invoke its JavaScript libraries to make beautiful websites.</a:t>
            </a:r>
          </a:p>
          <a:p>
            <a:r>
              <a:rPr lang="en-US" sz="2200" dirty="0"/>
              <a:t>But we’re interested in Web API’s</a:t>
            </a:r>
          </a:p>
          <a:p>
            <a:endParaRPr lang="en-US" dirty="0"/>
          </a:p>
          <a:p>
            <a:pPr marL="0" indent="0">
              <a:buNone/>
            </a:pPr>
            <a:endParaRPr lang="en-US" dirty="0"/>
          </a:p>
        </p:txBody>
      </p:sp>
    </p:spTree>
    <p:extLst>
      <p:ext uri="{BB962C8B-B14F-4D97-AF65-F5344CB8AC3E}">
        <p14:creationId xmlns:p14="http://schemas.microsoft.com/office/powerpoint/2010/main" val="3572722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Web API’s - RESTful API</a:t>
            </a:r>
          </a:p>
        </p:txBody>
      </p:sp>
      <p:sp>
        <p:nvSpPr>
          <p:cNvPr id="3" name="Content Placeholder 2"/>
          <p:cNvSpPr>
            <a:spLocks noGrp="1"/>
          </p:cNvSpPr>
          <p:nvPr>
            <p:ph idx="1"/>
          </p:nvPr>
        </p:nvSpPr>
        <p:spPr>
          <a:xfrm>
            <a:off x="677334" y="2160589"/>
            <a:ext cx="8596668" cy="4584340"/>
          </a:xfrm>
        </p:spPr>
        <p:txBody>
          <a:bodyPr>
            <a:noAutofit/>
          </a:bodyPr>
          <a:lstStyle/>
          <a:p>
            <a:r>
              <a:rPr lang="en-US" sz="2200" dirty="0"/>
              <a:t>REST Representational State Transfer</a:t>
            </a:r>
          </a:p>
          <a:p>
            <a:r>
              <a:rPr lang="en-US" sz="2200" dirty="0"/>
              <a:t>Someone has data and wants to present it in a controlled manner</a:t>
            </a:r>
          </a:p>
          <a:p>
            <a:r>
              <a:rPr lang="en-US" sz="2200" dirty="0"/>
              <a:t>They would construct REST API endpoints to present the information. Each endpoint is like an item on the restaurant menu, and it is also a point of contact with other systems.</a:t>
            </a:r>
          </a:p>
          <a:p>
            <a:r>
              <a:rPr lang="en-US" sz="2200" dirty="0"/>
              <a:t>API requests usually return in JSON format, with </a:t>
            </a:r>
            <a:r>
              <a:rPr lang="en-US" sz="2200" dirty="0" err="1"/>
              <a:t>key:value</a:t>
            </a:r>
            <a:r>
              <a:rPr lang="en-US" sz="2200" dirty="0"/>
              <a:t> pairs</a:t>
            </a:r>
          </a:p>
          <a:p>
            <a:r>
              <a:rPr lang="en-US" sz="2200" dirty="0"/>
              <a:t>Architectural style for designing network applications</a:t>
            </a:r>
          </a:p>
          <a:p>
            <a:pPr marL="0" indent="0">
              <a:buNone/>
            </a:pPr>
            <a:endParaRPr lang="en-US" b="1" dirty="0"/>
          </a:p>
          <a:p>
            <a:endParaRPr lang="en-US" dirty="0"/>
          </a:p>
        </p:txBody>
      </p:sp>
    </p:spTree>
    <p:extLst>
      <p:ext uri="{BB962C8B-B14F-4D97-AF65-F5344CB8AC3E}">
        <p14:creationId xmlns:p14="http://schemas.microsoft.com/office/powerpoint/2010/main" val="1156027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4793B-7E91-4559-A3E7-24601880F0A0}"/>
              </a:ext>
            </a:extLst>
          </p:cNvPr>
          <p:cNvSpPr>
            <a:spLocks noGrp="1"/>
          </p:cNvSpPr>
          <p:nvPr>
            <p:ph type="title"/>
          </p:nvPr>
        </p:nvSpPr>
        <p:spPr/>
        <p:txBody>
          <a:bodyPr/>
          <a:lstStyle/>
          <a:p>
            <a:r>
              <a:rPr lang="en-US" dirty="0"/>
              <a:t>JSON</a:t>
            </a:r>
          </a:p>
        </p:txBody>
      </p:sp>
      <p:sp>
        <p:nvSpPr>
          <p:cNvPr id="3" name="Content Placeholder 2">
            <a:extLst>
              <a:ext uri="{FF2B5EF4-FFF2-40B4-BE49-F238E27FC236}">
                <a16:creationId xmlns:a16="http://schemas.microsoft.com/office/drawing/2014/main" id="{93A5F54A-CA36-410B-BB03-78D33A9DF0CD}"/>
              </a:ext>
            </a:extLst>
          </p:cNvPr>
          <p:cNvSpPr>
            <a:spLocks noGrp="1"/>
          </p:cNvSpPr>
          <p:nvPr>
            <p:ph idx="1"/>
          </p:nvPr>
        </p:nvSpPr>
        <p:spPr/>
        <p:txBody>
          <a:bodyPr/>
          <a:lstStyle/>
          <a:p>
            <a:r>
              <a:rPr lang="en-US" sz="2200" dirty="0"/>
              <a:t>JSON is a standard data interchange format</a:t>
            </a:r>
          </a:p>
          <a:p>
            <a:r>
              <a:rPr lang="en-US" sz="2200" dirty="0"/>
              <a:t>Consists of attribute value pairs</a:t>
            </a:r>
          </a:p>
          <a:p>
            <a:r>
              <a:rPr lang="en-US" sz="2200" dirty="0"/>
              <a:t>You can nest values into a tree format of any depth, but typically this depth is shallow</a:t>
            </a:r>
          </a:p>
          <a:p>
            <a:r>
              <a:rPr lang="en-US" sz="2200" dirty="0"/>
              <a:t>JSON visualization: </a:t>
            </a:r>
            <a:r>
              <a:rPr lang="en-US" sz="2200" dirty="0">
                <a:hlinkClick r:id="rId2"/>
              </a:rPr>
              <a:t>http://jsonviewer.stack.hu/</a:t>
            </a:r>
            <a:endParaRPr lang="en-US" sz="2200" dirty="0"/>
          </a:p>
          <a:p>
            <a:endParaRPr lang="en-US" dirty="0"/>
          </a:p>
        </p:txBody>
      </p:sp>
    </p:spTree>
    <p:extLst>
      <p:ext uri="{BB962C8B-B14F-4D97-AF65-F5344CB8AC3E}">
        <p14:creationId xmlns:p14="http://schemas.microsoft.com/office/powerpoint/2010/main" val="294603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5AB23-4504-442D-993A-BE771FBCAA59}"/>
              </a:ext>
            </a:extLst>
          </p:cNvPr>
          <p:cNvSpPr>
            <a:spLocks noGrp="1"/>
          </p:cNvSpPr>
          <p:nvPr>
            <p:ph type="title"/>
          </p:nvPr>
        </p:nvSpPr>
        <p:spPr/>
        <p:txBody>
          <a:bodyPr/>
          <a:lstStyle/>
          <a:p>
            <a:r>
              <a:rPr lang="en-US" dirty="0"/>
              <a:t>Anatomy of a Request</a:t>
            </a:r>
          </a:p>
        </p:txBody>
      </p:sp>
      <p:sp>
        <p:nvSpPr>
          <p:cNvPr id="3" name="Content Placeholder 2">
            <a:extLst>
              <a:ext uri="{FF2B5EF4-FFF2-40B4-BE49-F238E27FC236}">
                <a16:creationId xmlns:a16="http://schemas.microsoft.com/office/drawing/2014/main" id="{21D1B9D3-BD75-4988-9585-8EC6F9B5F63F}"/>
              </a:ext>
            </a:extLst>
          </p:cNvPr>
          <p:cNvSpPr>
            <a:spLocks noGrp="1"/>
          </p:cNvSpPr>
          <p:nvPr>
            <p:ph idx="1"/>
          </p:nvPr>
        </p:nvSpPr>
        <p:spPr/>
        <p:txBody>
          <a:bodyPr/>
          <a:lstStyle/>
          <a:p>
            <a:r>
              <a:rPr lang="en-US" sz="2200" b="1" dirty="0"/>
              <a:t>Endpoint</a:t>
            </a:r>
            <a:r>
              <a:rPr lang="en-US" sz="2200" dirty="0"/>
              <a:t>: </a:t>
            </a:r>
            <a:r>
              <a:rPr lang="en-US" sz="2200" dirty="0">
                <a:hlinkClick r:id="rId3"/>
              </a:rPr>
              <a:t>https://api.twitter.com/path/path</a:t>
            </a:r>
            <a:endParaRPr lang="en-US" sz="2200" dirty="0"/>
          </a:p>
          <a:p>
            <a:r>
              <a:rPr lang="en-US" sz="2200" b="1" dirty="0"/>
              <a:t>Method</a:t>
            </a:r>
            <a:r>
              <a:rPr lang="en-US" sz="2200" dirty="0"/>
              <a:t>: GET POST DELETE PUT/PATCH</a:t>
            </a:r>
          </a:p>
          <a:p>
            <a:r>
              <a:rPr lang="en-US" sz="2200" b="1" dirty="0"/>
              <a:t>Headers</a:t>
            </a:r>
            <a:r>
              <a:rPr lang="en-US" sz="2200" dirty="0"/>
              <a:t>: curl -H "Content-Type: application/json" </a:t>
            </a:r>
            <a:r>
              <a:rPr lang="en-US" sz="2200" dirty="0">
                <a:hlinkClick r:id="rId4"/>
              </a:rPr>
              <a:t>https://api.github.com</a:t>
            </a:r>
            <a:endParaRPr lang="en-US" sz="2200" dirty="0"/>
          </a:p>
          <a:p>
            <a:pPr marL="0" indent="0">
              <a:buNone/>
            </a:pPr>
            <a:r>
              <a:rPr lang="en-US" sz="2200" dirty="0"/>
              <a:t>Typically pass auth info or request metadata</a:t>
            </a:r>
          </a:p>
          <a:p>
            <a:r>
              <a:rPr lang="en-US" sz="2200" b="1" dirty="0"/>
              <a:t>Body</a:t>
            </a:r>
            <a:r>
              <a:rPr lang="en-US" sz="2200" dirty="0"/>
              <a:t>: not included in GET requests</a:t>
            </a:r>
          </a:p>
          <a:p>
            <a:pPr marL="0" indent="0">
              <a:buNone/>
            </a:pPr>
            <a:endParaRPr lang="en-US" dirty="0"/>
          </a:p>
        </p:txBody>
      </p:sp>
    </p:spTree>
    <p:extLst>
      <p:ext uri="{BB962C8B-B14F-4D97-AF65-F5344CB8AC3E}">
        <p14:creationId xmlns:p14="http://schemas.microsoft.com/office/powerpoint/2010/main" val="283347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B30EA-2400-4FA5-995D-D380CFC4BBB5}"/>
              </a:ext>
            </a:extLst>
          </p:cNvPr>
          <p:cNvSpPr>
            <a:spLocks noGrp="1"/>
          </p:cNvSpPr>
          <p:nvPr>
            <p:ph type="title"/>
          </p:nvPr>
        </p:nvSpPr>
        <p:spPr/>
        <p:txBody>
          <a:bodyPr/>
          <a:lstStyle/>
          <a:p>
            <a:r>
              <a:rPr lang="en-US" dirty="0"/>
              <a:t>First API Call Using curl</a:t>
            </a:r>
          </a:p>
        </p:txBody>
      </p:sp>
      <p:sp>
        <p:nvSpPr>
          <p:cNvPr id="3" name="Content Placeholder 2">
            <a:extLst>
              <a:ext uri="{FF2B5EF4-FFF2-40B4-BE49-F238E27FC236}">
                <a16:creationId xmlns:a16="http://schemas.microsoft.com/office/drawing/2014/main" id="{49D18725-424C-44E4-B312-9609883C9A05}"/>
              </a:ext>
            </a:extLst>
          </p:cNvPr>
          <p:cNvSpPr>
            <a:spLocks noGrp="1"/>
          </p:cNvSpPr>
          <p:nvPr>
            <p:ph idx="1"/>
          </p:nvPr>
        </p:nvSpPr>
        <p:spPr/>
        <p:txBody>
          <a:bodyPr/>
          <a:lstStyle/>
          <a:p>
            <a:r>
              <a:rPr lang="en-US" sz="2200" dirty="0"/>
              <a:t>Open Git-Bash</a:t>
            </a:r>
          </a:p>
          <a:p>
            <a:r>
              <a:rPr lang="en-US" sz="2200" dirty="0"/>
              <a:t>Type in the following command:</a:t>
            </a:r>
          </a:p>
          <a:p>
            <a:pPr marL="0" indent="0">
              <a:buNone/>
            </a:pPr>
            <a:r>
              <a:rPr lang="en-US" sz="2200" dirty="0"/>
              <a:t>$ curl -H "Content-Type: application/json" </a:t>
            </a:r>
            <a:r>
              <a:rPr lang="en-US" sz="2200" dirty="0">
                <a:hlinkClick r:id="rId3"/>
              </a:rPr>
              <a:t>https://api.github.com</a:t>
            </a:r>
            <a:endParaRPr lang="en-US" sz="2200" dirty="0"/>
          </a:p>
          <a:p>
            <a:r>
              <a:rPr lang="en-US" sz="2200" dirty="0"/>
              <a:t>Alternatively, you can make the same request directly through a web browser.</a:t>
            </a:r>
          </a:p>
          <a:p>
            <a:r>
              <a:rPr lang="en-US" sz="2200" dirty="0"/>
              <a:t>Type in the following </a:t>
            </a:r>
            <a:r>
              <a:rPr lang="en-US" sz="2200" dirty="0" err="1"/>
              <a:t>url</a:t>
            </a:r>
            <a:r>
              <a:rPr lang="en-US" sz="2200" dirty="0"/>
              <a:t> in your web browser.</a:t>
            </a:r>
          </a:p>
          <a:p>
            <a:pPr marL="0" indent="0">
              <a:buNone/>
            </a:pPr>
            <a:r>
              <a:rPr lang="en-US" sz="2200" dirty="0">
                <a:hlinkClick r:id="rId3"/>
              </a:rPr>
              <a:t>https://api.github.com/</a:t>
            </a:r>
            <a:endParaRPr lang="en-US" sz="2200" dirty="0"/>
          </a:p>
          <a:p>
            <a:pPr marL="0" indent="0">
              <a:buNone/>
            </a:pPr>
            <a:endParaRPr lang="en-US" dirty="0"/>
          </a:p>
        </p:txBody>
      </p:sp>
    </p:spTree>
    <p:extLst>
      <p:ext uri="{BB962C8B-B14F-4D97-AF65-F5344CB8AC3E}">
        <p14:creationId xmlns:p14="http://schemas.microsoft.com/office/powerpoint/2010/main" val="3027600592"/>
      </p:ext>
    </p:extLst>
  </p:cSld>
  <p:clrMapOvr>
    <a:masterClrMapping/>
  </p:clrMapOvr>
</p:sld>
</file>

<file path=ppt/theme/theme1.xml><?xml version="1.0" encoding="utf-8"?>
<a:theme xmlns:a="http://schemas.openxmlformats.org/drawingml/2006/main" name="Facet">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10683</TotalTime>
  <Words>1425</Words>
  <Application>Microsoft Office PowerPoint</Application>
  <PresentationFormat>Widescreen</PresentationFormat>
  <Paragraphs>142</Paragraphs>
  <Slides>15</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-apple-system</vt:lpstr>
      <vt:lpstr>Arial</vt:lpstr>
      <vt:lpstr>Calibri</vt:lpstr>
      <vt:lpstr>helvetica neue</vt:lpstr>
      <vt:lpstr>Open Sans</vt:lpstr>
      <vt:lpstr>Trebuchet MS</vt:lpstr>
      <vt:lpstr>Wingdings 3</vt:lpstr>
      <vt:lpstr>Facet</vt:lpstr>
      <vt:lpstr>Application Programming Interface</vt:lpstr>
      <vt:lpstr>Outline</vt:lpstr>
      <vt:lpstr>What is an API?</vt:lpstr>
      <vt:lpstr>What is an API?</vt:lpstr>
      <vt:lpstr>No one Universal Type of API’s</vt:lpstr>
      <vt:lpstr>Web API’s - RESTful API</vt:lpstr>
      <vt:lpstr>JSON</vt:lpstr>
      <vt:lpstr>Anatomy of a Request</vt:lpstr>
      <vt:lpstr>First API Call Using curl</vt:lpstr>
      <vt:lpstr>Different Methods of API Requests</vt:lpstr>
      <vt:lpstr>More about APIs</vt:lpstr>
      <vt:lpstr>API Scraping Examples</vt:lpstr>
      <vt:lpstr>API Scraping Examples</vt:lpstr>
      <vt:lpstr>API Scraping Examples</vt:lpstr>
      <vt:lpstr>API Scraping Examples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SQLAlchemy</dc:title>
  <dc:creator>Fares Fraij</dc:creator>
  <cp:lastModifiedBy>Fares Fraij</cp:lastModifiedBy>
  <cp:revision>247</cp:revision>
  <dcterms:created xsi:type="dcterms:W3CDTF">2019-11-03T02:32:15Z</dcterms:created>
  <dcterms:modified xsi:type="dcterms:W3CDTF">2022-11-30T14:35:13Z</dcterms:modified>
</cp:coreProperties>
</file>