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2"/>
  </p:notesMasterIdLst>
  <p:sldIdLst>
    <p:sldId id="256" r:id="rId2"/>
    <p:sldId id="292" r:id="rId3"/>
    <p:sldId id="288" r:id="rId4"/>
    <p:sldId id="286" r:id="rId5"/>
    <p:sldId id="291" r:id="rId6"/>
    <p:sldId id="290" r:id="rId7"/>
    <p:sldId id="289" r:id="rId8"/>
    <p:sldId id="284" r:id="rId9"/>
    <p:sldId id="285" r:id="rId10"/>
    <p:sldId id="2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743" autoAdjust="0"/>
  </p:normalViewPr>
  <p:slideViewPr>
    <p:cSldViewPr snapToGrid="0">
      <p:cViewPr varScale="1">
        <p:scale>
          <a:sx n="47" d="100"/>
          <a:sy n="47" d="100"/>
        </p:scale>
        <p:origin x="13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78215-952A-44D6-8BE6-68952EC33DDB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C7514-D978-4AD6-AEA2-DA70346EE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85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C7514-D978-4AD6-AEA2-DA70346EE1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71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1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78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9772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144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353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98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80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7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17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9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4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0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8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20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3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0B0D4-5EC7-41CE-BB12-D361673038F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EED754-48A0-4E06-A0AF-E2FF19223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7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whatis/whatis_http.as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.cmu.edu/afs/cs/academic/class/15213-f02/lectures/class27.pp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Client, Server and Protocols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CS330e-Elements of </a:t>
            </a:r>
            <a:r>
              <a:rPr lang="en-US"/>
              <a:t>Software Engineering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318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46075"/>
            <a:ext cx="8596668" cy="3880773"/>
          </a:xfrm>
        </p:spPr>
        <p:txBody>
          <a:bodyPr/>
          <a:lstStyle/>
          <a:p>
            <a:r>
              <a:rPr lang="en-US" dirty="0"/>
              <a:t>W3Schools – </a:t>
            </a:r>
            <a:r>
              <a:rPr lang="en-US" u="sng" dirty="0">
                <a:hlinkClick r:id="rId3"/>
              </a:rPr>
              <a:t>What is HTTP?</a:t>
            </a:r>
            <a:endParaRPr lang="en-US" dirty="0"/>
          </a:p>
          <a:p>
            <a:r>
              <a:rPr lang="en-US" dirty="0"/>
              <a:t>Carnegie Mellon University Lecture – </a:t>
            </a:r>
            <a:r>
              <a:rPr lang="en-US" u="sng" dirty="0">
                <a:hlinkClick r:id="rId4"/>
              </a:rPr>
              <a:t>Computer Systems: Lecture 27 (Fall 2002)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4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8FCE9-3347-3649-2A21-3C0032858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Client, Server and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74D3B-A1C8-EAE3-7190-CC8AA337F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1848"/>
            <a:ext cx="8596668" cy="4499518"/>
          </a:xfrm>
        </p:spPr>
        <p:txBody>
          <a:bodyPr>
            <a:normAutofit/>
          </a:bodyPr>
          <a:lstStyle/>
          <a:p>
            <a:r>
              <a:rPr lang="en-US" dirty="0"/>
              <a:t>You can think of the client as a computer that requests information, and the server as the computer that provides the information.</a:t>
            </a:r>
          </a:p>
          <a:p>
            <a:r>
              <a:rPr lang="en-US" dirty="0"/>
              <a:t>The client sends a request for information.</a:t>
            </a:r>
          </a:p>
          <a:p>
            <a:r>
              <a:rPr lang="en-US" dirty="0"/>
              <a:t>The server listens for incoming requests from clients.</a:t>
            </a:r>
          </a:p>
          <a:p>
            <a:r>
              <a:rPr lang="en-US" dirty="0"/>
              <a:t>For a client and a server to communicate, they must use the same protocol (language).</a:t>
            </a:r>
          </a:p>
          <a:p>
            <a:r>
              <a:rPr lang="en-US" dirty="0"/>
              <a:t>Network protocols define the rules that ensure all machines on the internet communicate in a consistent way.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B6B85A-A1BA-CD94-0FEC-5B9507778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55" y="4355757"/>
            <a:ext cx="5041666" cy="242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2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Client, Server and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4584340"/>
          </a:xfrm>
        </p:spPr>
        <p:txBody>
          <a:bodyPr>
            <a:noAutofit/>
          </a:bodyPr>
          <a:lstStyle/>
          <a:p>
            <a:r>
              <a:rPr lang="en-US" dirty="0"/>
              <a:t>Common Internet protocols are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Transmission Control Protocol (TCP) and User Datagram Protocol (UDP)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Internet Protocol (IP)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Hypertext Transfer Protocol (HTTP)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3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TCP / UDP - Clients and Servers communicate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458434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en-US" sz="2000" dirty="0"/>
              <a:t>The two basic ways that  clients and servers communicate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Connections (TCP):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reliable two-way byte-stream.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looks like a file.</a:t>
            </a:r>
          </a:p>
          <a:p>
            <a:pPr lvl="1">
              <a:lnSpc>
                <a:spcPct val="80000"/>
              </a:lnSpc>
            </a:pPr>
            <a:r>
              <a:rPr lang="en-US" altLang="en-US" b="1" dirty="0"/>
              <a:t>akin to placing a phone call</a:t>
            </a:r>
            <a:r>
              <a:rPr lang="en-US" altLang="en-US" dirty="0"/>
              <a:t>.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slower but more robust. 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Datagrams (UDP): 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data transferred in unreliable chunks.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can be lost or arrive out of order.</a:t>
            </a:r>
          </a:p>
          <a:p>
            <a:pPr lvl="1">
              <a:lnSpc>
                <a:spcPct val="80000"/>
              </a:lnSpc>
            </a:pPr>
            <a:r>
              <a:rPr lang="en-US" altLang="en-US" b="1" dirty="0"/>
              <a:t>akin to using surface mail.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faster but less robust.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311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IP- Clients and Servers communicate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505" y="1270000"/>
            <a:ext cx="8596668" cy="458434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IP addresses are similar to postal addresses.</a:t>
            </a:r>
          </a:p>
          <a:p>
            <a:pPr>
              <a:lnSpc>
                <a:spcPct val="80000"/>
              </a:lnSpc>
            </a:pPr>
            <a:r>
              <a:rPr lang="en-US" dirty="0"/>
              <a:t>They enable routing messages to all destinations on the internet.</a:t>
            </a:r>
          </a:p>
          <a:p>
            <a:pPr>
              <a:lnSpc>
                <a:spcPct val="80000"/>
              </a:lnSpc>
            </a:pPr>
            <a:r>
              <a:rPr lang="en-US" dirty="0"/>
              <a:t>Every device connected to the internet has a unique IP address.</a:t>
            </a:r>
          </a:p>
          <a:p>
            <a:pPr>
              <a:lnSpc>
                <a:spcPct val="80000"/>
              </a:lnSpc>
            </a:pPr>
            <a:r>
              <a:rPr lang="en-US" dirty="0"/>
              <a:t>When you type www.mywebpage.com into your browser, your machine first looks up the IP address of the website using a DNS (Domain Name System).</a:t>
            </a:r>
          </a:p>
          <a:p>
            <a:pPr>
              <a:lnSpc>
                <a:spcPct val="80000"/>
              </a:lnSpc>
            </a:pPr>
            <a:r>
              <a:rPr lang="en-US" dirty="0"/>
              <a:t>DNS acts like a lookup table that maps domain names to their corresponding IP addresses.</a:t>
            </a:r>
          </a:p>
          <a:p>
            <a:pPr>
              <a:lnSpc>
                <a:spcPct val="80000"/>
              </a:lnSpc>
            </a:pPr>
            <a:r>
              <a:rPr lang="en-US" dirty="0"/>
              <a:t>Once your machine obtains the IP address, it uses it to initiate communication with the website.</a:t>
            </a:r>
          </a:p>
          <a:p>
            <a:pPr>
              <a:lnSpc>
                <a:spcPct val="80000"/>
              </a:lnSpc>
            </a:pPr>
            <a:r>
              <a:rPr lang="en-US" dirty="0"/>
              <a:t>Multiple internet-connected applications can run on the same machine.</a:t>
            </a:r>
          </a:p>
          <a:p>
            <a:pPr>
              <a:lnSpc>
                <a:spcPct val="80000"/>
              </a:lnSpc>
            </a:pPr>
            <a:r>
              <a:rPr lang="en-US" dirty="0"/>
              <a:t>Operating systems use ports to manage communication channels on the same IP address.</a:t>
            </a:r>
          </a:p>
          <a:p>
            <a:pPr>
              <a:lnSpc>
                <a:spcPct val="80000"/>
              </a:lnSpc>
            </a:pPr>
            <a:r>
              <a:rPr lang="en-US" dirty="0"/>
              <a:t>Example: 123.32.43.1:8080</a:t>
            </a:r>
          </a:p>
          <a:p>
            <a:pPr>
              <a:lnSpc>
                <a:spcPct val="80000"/>
              </a:lnSpc>
            </a:pPr>
            <a:r>
              <a:rPr lang="en-US" dirty="0"/>
              <a:t>This means communication is taking place on port 8080 of the machine with IP address 123.32.43.1.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785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/>
              <a:t>IP- Clients and Servers communicate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458434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Ports typically range from 0 to 65,535.</a:t>
            </a:r>
          </a:p>
          <a:p>
            <a:pPr>
              <a:lnSpc>
                <a:spcPct val="80000"/>
              </a:lnSpc>
            </a:pPr>
            <a:r>
              <a:rPr lang="en-US" dirty="0"/>
              <a:t>Ports 0 to 10,000 are generally reserved by the operating system for specific uses.</a:t>
            </a:r>
          </a:p>
          <a:p>
            <a:pPr>
              <a:lnSpc>
                <a:spcPct val="80000"/>
              </a:lnSpc>
            </a:pPr>
            <a:r>
              <a:rPr lang="en-US" dirty="0"/>
              <a:t>Port 80 is the most common for web servers. Most websites we use daily communicate through port 80.</a:t>
            </a:r>
          </a:p>
          <a:p>
            <a:pPr>
              <a:lnSpc>
                <a:spcPct val="80000"/>
              </a:lnSpc>
            </a:pPr>
            <a:r>
              <a:rPr lang="en-US" dirty="0"/>
              <a:t>Port 8080 is also commonly used for web communications, especially in development or testing environments.</a:t>
            </a:r>
          </a:p>
          <a:p>
            <a:pPr>
              <a:lnSpc>
                <a:spcPct val="80000"/>
              </a:lnSpc>
            </a:pPr>
            <a:r>
              <a:rPr lang="en-US" dirty="0"/>
              <a:t>When client and server applications run on the same machine, we refer to this setup using the term localhost.</a:t>
            </a:r>
          </a:p>
          <a:p>
            <a:pPr>
              <a:lnSpc>
                <a:spcPct val="80000"/>
              </a:lnSpc>
            </a:pPr>
            <a:r>
              <a:rPr lang="en-US" dirty="0"/>
              <a:t>Localhost has a special IP address: 127.0.0.1.</a:t>
            </a:r>
          </a:p>
          <a:p>
            <a:pPr>
              <a:lnSpc>
                <a:spcPct val="80000"/>
              </a:lnSpc>
            </a:pPr>
            <a:r>
              <a:rPr lang="en-US" dirty="0"/>
              <a:t>When you type 127.0.0.1 (or localhost) into your browser, the operating system looks for a web server running on your own machine instead of accessing the internet.</a:t>
            </a:r>
          </a:p>
          <a:p>
            <a:pPr>
              <a:lnSpc>
                <a:spcPct val="80000"/>
              </a:lnSpc>
            </a:pPr>
            <a:endParaRPr lang="en-US" dirty="0"/>
          </a:p>
          <a:p>
            <a:pPr>
              <a:lnSpc>
                <a:spcPct val="80000"/>
              </a:lnSpc>
            </a:pPr>
            <a:endParaRPr lang="en-US" dirty="0"/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731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HTTP - Client, Server and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4584340"/>
          </a:xfrm>
        </p:spPr>
        <p:txBody>
          <a:bodyPr>
            <a:noAutofit/>
          </a:bodyPr>
          <a:lstStyle/>
          <a:p>
            <a:r>
              <a:rPr lang="en-US" dirty="0"/>
              <a:t>HTTP stands for </a:t>
            </a:r>
            <a:r>
              <a:rPr lang="en-US" dirty="0" err="1"/>
              <a:t>HyperText</a:t>
            </a:r>
            <a:r>
              <a:rPr lang="en-US" dirty="0"/>
              <a:t> Transfer Protocol.</a:t>
            </a:r>
          </a:p>
          <a:p>
            <a:r>
              <a:rPr lang="en-US" dirty="0"/>
              <a:t>The World Wide Web (WWW) is based on communication between web clients and servers.</a:t>
            </a:r>
          </a:p>
          <a:p>
            <a:r>
              <a:rPr lang="en-US" dirty="0"/>
              <a:t>Clients tell servers what they want by using an HTTP verb (also known as an HTTP method).</a:t>
            </a:r>
          </a:p>
          <a:p>
            <a:r>
              <a:rPr lang="en-US" dirty="0"/>
              <a:t>Communication between client computers and web servers occurs through HTTP requests and HTTP responses.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623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HTTP Request /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45843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Communication between clients and servers occurs through requests and responses:</a:t>
            </a:r>
          </a:p>
          <a:p>
            <a:r>
              <a:rPr lang="en-US" dirty="0"/>
              <a:t>A client (such as a web browser) sends an HTTP request to the web.</a:t>
            </a:r>
          </a:p>
          <a:p>
            <a:r>
              <a:rPr lang="en-US" dirty="0"/>
              <a:t>A web server receives the request.</a:t>
            </a:r>
          </a:p>
          <a:p>
            <a:r>
              <a:rPr lang="en-US" dirty="0"/>
              <a:t>The server runs an application to process the request.</a:t>
            </a:r>
          </a:p>
          <a:p>
            <a:r>
              <a:rPr lang="en-US" dirty="0"/>
              <a:t>The server sends back an HTTP response (the output) to the browser.</a:t>
            </a:r>
          </a:p>
          <a:p>
            <a:r>
              <a:rPr lang="en-US" dirty="0"/>
              <a:t>The client (the browser) receives the response.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103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HTTP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46412"/>
            <a:ext cx="8596668" cy="55985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The list of HTTP methods is shown below. These method names are case-sensitive and must be written in uppercase.</a:t>
            </a:r>
          </a:p>
          <a:p>
            <a:pPr marL="0" indent="0">
              <a:buNone/>
            </a:pPr>
            <a:r>
              <a:rPr lang="en-US" b="1" dirty="0"/>
              <a:t>GET</a:t>
            </a:r>
          </a:p>
          <a:p>
            <a:pPr marL="0" indent="0">
              <a:buNone/>
            </a:pPr>
            <a:r>
              <a:rPr lang="en-US" dirty="0"/>
              <a:t>Retrieves information from the server using a specific URI.</a:t>
            </a:r>
          </a:p>
          <a:p>
            <a:pPr marL="0" indent="0">
              <a:buNone/>
            </a:pPr>
            <a:r>
              <a:rPr lang="en-US" dirty="0"/>
              <a:t>Requests using GET should only fetch data and must not modify it.</a:t>
            </a:r>
          </a:p>
          <a:p>
            <a:pPr marL="0" indent="0">
              <a:buNone/>
            </a:pPr>
            <a:r>
              <a:rPr lang="en-US" dirty="0"/>
              <a:t>(Example: A client requests data from the server.)</a:t>
            </a:r>
          </a:p>
          <a:p>
            <a:pPr marL="0" indent="0">
              <a:buNone/>
            </a:pPr>
            <a:r>
              <a:rPr lang="en-US" b="1" dirty="0"/>
              <a:t>POST</a:t>
            </a:r>
          </a:p>
          <a:p>
            <a:pPr marL="0" indent="0">
              <a:buNone/>
            </a:pPr>
            <a:r>
              <a:rPr lang="en-US" dirty="0"/>
              <a:t>Sends data to the server, such as form inputs, file uploads, or customer information.</a:t>
            </a:r>
          </a:p>
          <a:p>
            <a:pPr marL="0" indent="0">
              <a:buNone/>
            </a:pPr>
            <a:r>
              <a:rPr lang="en-US" dirty="0"/>
              <a:t>Commonly used with HTML forms.</a:t>
            </a:r>
          </a:p>
          <a:p>
            <a:pPr marL="0" indent="0">
              <a:buNone/>
            </a:pPr>
            <a:r>
              <a:rPr lang="en-US" dirty="0"/>
              <a:t>(Example: A client sends data to create or update a resource on the server.)</a:t>
            </a:r>
          </a:p>
          <a:p>
            <a:pPr marL="0" indent="0">
              <a:buNone/>
            </a:pPr>
            <a:r>
              <a:rPr lang="en-US" dirty="0"/>
              <a:t>Other HTTP methods include:</a:t>
            </a:r>
          </a:p>
          <a:p>
            <a:pPr marL="0" indent="0">
              <a:buNone/>
            </a:pPr>
            <a:r>
              <a:rPr lang="en-US" dirty="0"/>
              <a:t>PUT, HEAD, DELETE, PATCH, and OPTIONS.</a:t>
            </a:r>
          </a:p>
          <a:p>
            <a:pPr marL="0" indent="0">
              <a:buNone/>
            </a:pPr>
            <a:r>
              <a:rPr lang="en-US" dirty="0"/>
              <a:t>The server responds with a status code (e.g., 200 OK) and the requested resource (such as an HTML file).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49211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7031</TotalTime>
  <Words>773</Words>
  <Application>Microsoft Office PowerPoint</Application>
  <PresentationFormat>Widescreen</PresentationFormat>
  <Paragraphs>75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Courier New</vt:lpstr>
      <vt:lpstr>Trebuchet MS</vt:lpstr>
      <vt:lpstr>Wingdings 3</vt:lpstr>
      <vt:lpstr>Facet</vt:lpstr>
      <vt:lpstr>Client, Server and Protocols</vt:lpstr>
      <vt:lpstr>Client, Server and Protocols</vt:lpstr>
      <vt:lpstr>Client, Server and Protocols</vt:lpstr>
      <vt:lpstr>TCP / UDP - Clients and Servers communicate</vt:lpstr>
      <vt:lpstr>IP- Clients and Servers communicate</vt:lpstr>
      <vt:lpstr>IP- Clients and Servers communicate</vt:lpstr>
      <vt:lpstr>HTTP - Client, Server and Protocols</vt:lpstr>
      <vt:lpstr>HTTP Request / Response</vt:lpstr>
      <vt:lpstr>HTTP Methods</vt:lpstr>
      <vt:lpstr>References: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SQLAlchemy</dc:title>
  <dc:creator>Fares Fraij</dc:creator>
  <cp:lastModifiedBy>Fares Fraij</cp:lastModifiedBy>
  <cp:revision>195</cp:revision>
  <dcterms:created xsi:type="dcterms:W3CDTF">2019-11-03T02:32:15Z</dcterms:created>
  <dcterms:modified xsi:type="dcterms:W3CDTF">2025-11-17T15:31:34Z</dcterms:modified>
</cp:coreProperties>
</file>