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9"/>
  </p:notesMasterIdLst>
  <p:sldIdLst>
    <p:sldId id="256" r:id="rId2"/>
    <p:sldId id="257" r:id="rId3"/>
    <p:sldId id="266" r:id="rId4"/>
    <p:sldId id="267" r:id="rId5"/>
    <p:sldId id="268" r:id="rId6"/>
    <p:sldId id="269" r:id="rId7"/>
    <p:sldId id="270" r:id="rId8"/>
    <p:sldId id="271" r:id="rId9"/>
    <p:sldId id="272" r:id="rId10"/>
    <p:sldId id="273" r:id="rId11"/>
    <p:sldId id="276" r:id="rId12"/>
    <p:sldId id="275" r:id="rId13"/>
    <p:sldId id="277" r:id="rId14"/>
    <p:sldId id="278" r:id="rId15"/>
    <p:sldId id="279" r:id="rId16"/>
    <p:sldId id="280" r:id="rId17"/>
    <p:sldId id="281" r:id="rId18"/>
    <p:sldId id="284" r:id="rId19"/>
    <p:sldId id="285" r:id="rId20"/>
    <p:sldId id="286" r:id="rId21"/>
    <p:sldId id="287" r:id="rId22"/>
    <p:sldId id="288" r:id="rId23"/>
    <p:sldId id="289" r:id="rId24"/>
    <p:sldId id="290" r:id="rId25"/>
    <p:sldId id="292" r:id="rId26"/>
    <p:sldId id="29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97" autoAdjust="0"/>
  </p:normalViewPr>
  <p:slideViewPr>
    <p:cSldViewPr snapToGrid="0">
      <p:cViewPr varScale="1">
        <p:scale>
          <a:sx n="63" d="100"/>
          <a:sy n="63" d="100"/>
        </p:scale>
        <p:origin x="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78215-952A-44D6-8BE6-68952EC33DDB}" type="datetimeFigureOut">
              <a:rPr lang="en-US" smtClean="0"/>
              <a:t>11/19/2025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C7514-D978-4AD6-AEA2-DA70346EE142}" type="slidenum">
              <a:rPr lang="en-US" smtClean="0"/>
              <a:t>‹#›</a:t>
            </a:fld>
            <a:endParaRPr lang="en-US"/>
          </a:p>
        </p:txBody>
      </p:sp>
    </p:spTree>
    <p:extLst>
      <p:ext uri="{BB962C8B-B14F-4D97-AF65-F5344CB8AC3E}">
        <p14:creationId xmlns:p14="http://schemas.microsoft.com/office/powerpoint/2010/main" val="3379585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medium.com/python-pandemonium/json-the-python-way-91aac95d404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lask.palletsprojects.com/en/1.1.x/api/#flask.Flas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tedboy.github.io/flask/interface_api.template_rendering.html#flask.render_templat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2</a:t>
            </a:fld>
            <a:endParaRPr lang="en-US"/>
          </a:p>
        </p:txBody>
      </p:sp>
    </p:spTree>
    <p:extLst>
      <p:ext uri="{BB962C8B-B14F-4D97-AF65-F5344CB8AC3E}">
        <p14:creationId xmlns:p14="http://schemas.microsoft.com/office/powerpoint/2010/main" val="2826425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book id is part of the URL,</a:t>
            </a:r>
            <a:r>
              <a:rPr lang="en-US" baseline="0" dirty="0"/>
              <a:t> i.e., ‘/book/&lt;</a:t>
            </a:r>
            <a:r>
              <a:rPr lang="en-US" baseline="0" dirty="0" err="1"/>
              <a:t>int:id</a:t>
            </a:r>
            <a:r>
              <a:rPr lang="en-US" baseline="0" dirty="0"/>
              <a:t>&gt;/’.</a:t>
            </a:r>
          </a:p>
          <a:p>
            <a:endParaRPr lang="en-US" baseline="0" dirty="0"/>
          </a:p>
          <a:p>
            <a:r>
              <a:rPr lang="en-US" dirty="0"/>
              <a:t>You can make certain paths of the URL dynamic.</a:t>
            </a:r>
          </a:p>
          <a:p>
            <a:endParaRPr lang="en-US" dirty="0"/>
          </a:p>
          <a:p>
            <a:r>
              <a:rPr lang="en-US" dirty="0"/>
              <a:t>Flask identifies dynamic components</a:t>
            </a:r>
            <a:r>
              <a:rPr lang="en-US" baseline="0" dirty="0"/>
              <a:t> using &lt;&gt;within a URL.</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URLs with variables “path/&lt;type: </a:t>
            </a:r>
            <a:r>
              <a:rPr lang="en-US" baseline="0" dirty="0" err="1"/>
              <a:t>variable_name</a:t>
            </a:r>
            <a:r>
              <a:rPr lang="en-US" baseline="0" dirty="0"/>
              <a:t>&gt;/path”. Type can be </a:t>
            </a:r>
            <a:r>
              <a:rPr lang="en-US" baseline="0" dirty="0" err="1"/>
              <a:t>int</a:t>
            </a:r>
            <a:r>
              <a:rPr lang="en-US" baseline="0" dirty="0"/>
              <a:t>, string, or another path.</a:t>
            </a:r>
          </a:p>
          <a:p>
            <a:endParaRPr lang="en-US" baseline="0" dirty="0"/>
          </a:p>
          <a:p>
            <a:r>
              <a:rPr lang="en-US" baseline="0" dirty="0"/>
              <a:t>The ‘id’ in the URL will be mapped to the ‘id’ parameter of the book function.</a:t>
            </a:r>
          </a:p>
          <a:p>
            <a:endParaRPr lang="en-US" baseline="0" dirty="0"/>
          </a:p>
          <a:p>
            <a:r>
              <a:rPr lang="en-US" baseline="0" dirty="0"/>
              <a:t>Note: the function takes one parameter. So, the route must have one parameter. </a:t>
            </a:r>
          </a:p>
          <a:p>
            <a:r>
              <a:rPr lang="en-US" baseline="0" dirty="0"/>
              <a:t> </a:t>
            </a:r>
          </a:p>
          <a:p>
            <a:r>
              <a:rPr lang="en-US" baseline="0" dirty="0"/>
              <a:t>Then. I render the template ‘book.html’ and pass the variable ‘id’.</a:t>
            </a:r>
          </a:p>
          <a:p>
            <a:endParaRPr lang="en-US" baseline="0" dirty="0"/>
          </a:p>
          <a:p>
            <a:r>
              <a:rPr lang="en-US" baseline="0" dirty="0"/>
              <a:t>{{id}} is a placeholder. It will have the value of the variable “id”.</a:t>
            </a:r>
          </a:p>
          <a:p>
            <a:endParaRPr lang="en-US" baseline="0" dirty="0"/>
          </a:p>
          <a:p>
            <a:r>
              <a:rPr lang="en-US" baseline="0" dirty="0" err="1"/>
              <a:t>render_template</a:t>
            </a:r>
            <a:r>
              <a:rPr lang="en-US" baseline="0" dirty="0"/>
              <a:t>(template_name.html, variable = keyword)</a:t>
            </a:r>
          </a:p>
          <a:p>
            <a:endParaRPr lang="en-US" baseline="0" dirty="0"/>
          </a:p>
          <a:p>
            <a:r>
              <a:rPr lang="en-US" baseline="0" dirty="0"/>
              <a:t>To insert information from python code or DB into html, this is called </a:t>
            </a:r>
            <a:r>
              <a:rPr lang="en-US" b="1" baseline="0" dirty="0"/>
              <a:t>HTML escaping</a:t>
            </a:r>
            <a:r>
              <a:rPr lang="en-US" baseline="0" dirty="0"/>
              <a:t>.</a:t>
            </a:r>
          </a:p>
          <a:p>
            <a:r>
              <a:rPr lang="en-US" baseline="0" dirty="0"/>
              <a:t>Templates in Flask are already pre-configures to handle escape code. That is the code that we are retrieving from our DB and python code and putting it into HTML.</a:t>
            </a:r>
          </a:p>
          <a:p>
            <a:r>
              <a:rPr lang="en-US" baseline="0" dirty="0"/>
              <a:t>So, with HTML escaping,  we have access to python variables and functions, and can get the results added directly into our HTML code.</a:t>
            </a:r>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19</a:t>
            </a:fld>
            <a:endParaRPr lang="en-US"/>
          </a:p>
        </p:txBody>
      </p:sp>
    </p:spTree>
    <p:extLst>
      <p:ext uri="{BB962C8B-B14F-4D97-AF65-F5344CB8AC3E}">
        <p14:creationId xmlns:p14="http://schemas.microsoft.com/office/powerpoint/2010/main" val="3013543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This is an example of how Flask accommodates for </a:t>
            </a:r>
            <a:r>
              <a:rPr lang="en-US" sz="1200" b="1" dirty="0"/>
              <a:t>escape code</a:t>
            </a:r>
            <a:r>
              <a:rPr lang="en-US" sz="1200" dirty="0"/>
              <a:t>.</a:t>
            </a:r>
          </a:p>
          <a:p>
            <a:pPr lvl="0"/>
            <a:r>
              <a:rPr lang="en-US" sz="1200" dirty="0"/>
              <a:t>In the example above, there are symbols</a:t>
            </a:r>
            <a:r>
              <a:rPr lang="en-US" sz="1200" baseline="0" dirty="0"/>
              <a:t> that do not look like HTML.</a:t>
            </a:r>
          </a:p>
          <a:p>
            <a:pPr lvl="0"/>
            <a:r>
              <a:rPr lang="en-US" sz="1200" baseline="0" dirty="0"/>
              <a:t>{% logical code%}</a:t>
            </a:r>
          </a:p>
          <a:p>
            <a:pPr lvl="0"/>
            <a:r>
              <a:rPr lang="en-US" sz="1200" baseline="0" dirty="0"/>
              <a:t>{{ printed code }}</a:t>
            </a:r>
            <a:endParaRPr lang="en-US" sz="1200" dirty="0"/>
          </a:p>
          <a:p>
            <a:pPr lvl="0"/>
            <a:endParaRPr lang="en-US" sz="1200" dirty="0"/>
          </a:p>
          <a:p>
            <a:pPr lvl="0"/>
            <a:r>
              <a:rPr lang="en-US" sz="1200" dirty="0"/>
              <a:t>To</a:t>
            </a:r>
            <a:r>
              <a:rPr lang="en-US" sz="1200" baseline="0" dirty="0"/>
              <a:t> create link between pages, you need the function ‘</a:t>
            </a:r>
            <a:r>
              <a:rPr lang="en-US" sz="1200" baseline="0" dirty="0" err="1"/>
              <a:t>url_for</a:t>
            </a:r>
            <a:r>
              <a:rPr lang="en-US" sz="1200" baseline="0" dirty="0"/>
              <a:t>’.</a:t>
            </a:r>
          </a:p>
          <a:p>
            <a:pPr lvl="0"/>
            <a:r>
              <a:rPr lang="en-US" sz="1200" baseline="0" dirty="0"/>
              <a:t>It builds a URL for a specific function.</a:t>
            </a:r>
          </a:p>
          <a:p>
            <a:pPr lvl="0"/>
            <a:r>
              <a:rPr lang="en-US" sz="1200" baseline="0" dirty="0"/>
              <a:t>This is helpful when you want to create links to other pages inside your application.</a:t>
            </a:r>
          </a:p>
          <a:p>
            <a:pPr lvl="0"/>
            <a:endParaRPr lang="en-US" sz="1200" baseline="0" dirty="0"/>
          </a:p>
          <a:p>
            <a:pPr lvl="0"/>
            <a:r>
              <a:rPr lang="en-US" sz="1200" baseline="0" dirty="0"/>
              <a:t>‘</a:t>
            </a:r>
            <a:r>
              <a:rPr lang="en-US" sz="1200" baseline="0" dirty="0" err="1"/>
              <a:t>url_for</a:t>
            </a:r>
            <a:r>
              <a:rPr lang="en-US" sz="1200" baseline="0" dirty="0"/>
              <a:t>” received parameters and returns a value.</a:t>
            </a:r>
          </a:p>
          <a:p>
            <a:pPr lvl="0"/>
            <a:r>
              <a:rPr lang="en-US" sz="1200" baseline="0" dirty="0" err="1"/>
              <a:t>url_for</a:t>
            </a:r>
            <a:r>
              <a:rPr lang="en-US" sz="1200" baseline="0" dirty="0"/>
              <a:t>(function, keyword1, keyword2, …)</a:t>
            </a:r>
          </a:p>
          <a:p>
            <a:pPr lvl="0"/>
            <a:endParaRPr lang="en-US" sz="1200" baseline="0" dirty="0"/>
          </a:p>
          <a:p>
            <a:pPr lvl="0"/>
            <a:r>
              <a:rPr lang="en-US" sz="1200" baseline="0" dirty="0"/>
              <a:t>Flask collects all those </a:t>
            </a:r>
            <a:r>
              <a:rPr lang="en-US" sz="1200" baseline="0" dirty="0" err="1"/>
              <a:t>app.route</a:t>
            </a:r>
            <a:r>
              <a:rPr lang="en-US" sz="1200" baseline="0" dirty="0"/>
              <a:t> decorators and uses them to build a DB mapping between routes and functions.</a:t>
            </a:r>
          </a:p>
          <a:p>
            <a:pPr lvl="0"/>
            <a:endParaRPr lang="en-US" sz="1200" dirty="0"/>
          </a:p>
          <a:p>
            <a:pPr lvl="0"/>
            <a:r>
              <a:rPr lang="en-US" sz="1200" dirty="0" err="1"/>
              <a:t>url_for</a:t>
            </a:r>
            <a:r>
              <a:rPr lang="en-US" sz="1200" dirty="0"/>
              <a:t>:</a:t>
            </a:r>
            <a:r>
              <a:rPr lang="en-US" sz="1200" baseline="0" dirty="0"/>
              <a:t> receives a function name, any arguments, generates </a:t>
            </a:r>
            <a:r>
              <a:rPr lang="en-US" sz="1200" baseline="0" dirty="0" err="1"/>
              <a:t>url</a:t>
            </a:r>
            <a:r>
              <a:rPr lang="en-US" sz="1200" baseline="0" dirty="0"/>
              <a:t> for me</a:t>
            </a:r>
          </a:p>
          <a:p>
            <a:pPr lvl="0"/>
            <a:r>
              <a:rPr lang="en-US" sz="1200" baseline="0" dirty="0" err="1"/>
              <a:t>url_for</a:t>
            </a:r>
            <a:r>
              <a:rPr lang="en-US" sz="1200" baseline="0" dirty="0"/>
              <a:t> is surrounded by {{}} since what’s inside is a variable, i.e., the value of calling a function will be put in {{}}, might be a variable or a function.</a:t>
            </a:r>
          </a:p>
          <a:p>
            <a:pPr lvl="0"/>
            <a:endParaRPr lang="en-US" sz="1200" dirty="0"/>
          </a:p>
          <a:p>
            <a:pPr lvl="0"/>
            <a:r>
              <a:rPr lang="en-US" sz="1200" dirty="0"/>
              <a:t>“</a:t>
            </a:r>
            <a:r>
              <a:rPr lang="en-US" sz="1200" dirty="0" err="1"/>
              <a:t>url_for</a:t>
            </a:r>
            <a:r>
              <a:rPr lang="en-US" sz="1200" dirty="0"/>
              <a:t>” to build a dynamic URL for a specific function</a:t>
            </a:r>
          </a:p>
          <a:p>
            <a:pPr lvl="0"/>
            <a:endParaRPr lang="en-US" sz="1200" dirty="0"/>
          </a:p>
          <a:p>
            <a:pPr lvl="0"/>
            <a:endParaRPr lang="en-US" sz="1200" dirty="0"/>
          </a:p>
        </p:txBody>
      </p:sp>
      <p:sp>
        <p:nvSpPr>
          <p:cNvPr id="4" name="Slide Number Placeholder 3"/>
          <p:cNvSpPr>
            <a:spLocks noGrp="1"/>
          </p:cNvSpPr>
          <p:nvPr>
            <p:ph type="sldNum" sz="quarter" idx="10"/>
          </p:nvPr>
        </p:nvSpPr>
        <p:spPr/>
        <p:txBody>
          <a:bodyPr/>
          <a:lstStyle/>
          <a:p>
            <a:fld id="{436C7514-D978-4AD6-AEA2-DA70346EE142}" type="slidenum">
              <a:rPr lang="en-US" smtClean="0"/>
              <a:t>20</a:t>
            </a:fld>
            <a:endParaRPr lang="en-US"/>
          </a:p>
        </p:txBody>
      </p:sp>
    </p:spTree>
    <p:extLst>
      <p:ext uri="{BB962C8B-B14F-4D97-AF65-F5344CB8AC3E}">
        <p14:creationId xmlns:p14="http://schemas.microsoft.com/office/powerpoint/2010/main" val="2524576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To</a:t>
            </a:r>
            <a:r>
              <a:rPr lang="en-US" sz="1200" baseline="0" dirty="0"/>
              <a:t> create link between pages, you need the function ‘</a:t>
            </a:r>
            <a:r>
              <a:rPr lang="en-US" sz="1200" baseline="0" dirty="0" err="1"/>
              <a:t>url_for</a:t>
            </a:r>
            <a:r>
              <a:rPr lang="en-US" sz="1200" baseline="0" dirty="0"/>
              <a:t>’.</a:t>
            </a:r>
          </a:p>
          <a:p>
            <a:pPr lvl="0"/>
            <a:endParaRPr lang="en-US" sz="1200" baseline="0" dirty="0"/>
          </a:p>
          <a:p>
            <a:pPr lvl="0"/>
            <a:r>
              <a:rPr lang="en-US" sz="1200" baseline="0" dirty="0"/>
              <a:t>‘</a:t>
            </a:r>
            <a:r>
              <a:rPr lang="en-US" sz="1200" baseline="0" dirty="0" err="1"/>
              <a:t>url_for</a:t>
            </a:r>
            <a:r>
              <a:rPr lang="en-US" sz="1200" baseline="0" dirty="0"/>
              <a:t>” received parameters and returns a value.</a:t>
            </a:r>
          </a:p>
          <a:p>
            <a:pPr lvl="0"/>
            <a:endParaRPr lang="en-US" sz="1200" baseline="0" dirty="0"/>
          </a:p>
          <a:p>
            <a:pPr lvl="0"/>
            <a:r>
              <a:rPr lang="en-US" sz="1200" baseline="0" dirty="0"/>
              <a:t>Flask collects all those </a:t>
            </a:r>
            <a:r>
              <a:rPr lang="en-US" sz="1200" baseline="0" dirty="0" err="1"/>
              <a:t>app.route</a:t>
            </a:r>
            <a:r>
              <a:rPr lang="en-US" sz="1200" baseline="0" dirty="0"/>
              <a:t> decorators and uses them to build a DB mapping between routes and functions.</a:t>
            </a:r>
          </a:p>
          <a:p>
            <a:pPr lvl="0"/>
            <a:endParaRPr lang="en-US" sz="1200" dirty="0"/>
          </a:p>
          <a:p>
            <a:pPr lvl="0"/>
            <a:r>
              <a:rPr lang="en-US" sz="1200" dirty="0" err="1"/>
              <a:t>url_for</a:t>
            </a:r>
            <a:r>
              <a:rPr lang="en-US" sz="1200" dirty="0"/>
              <a:t>:</a:t>
            </a:r>
            <a:r>
              <a:rPr lang="en-US" sz="1200" baseline="0" dirty="0"/>
              <a:t> receives a function name, any arguments, generates </a:t>
            </a:r>
            <a:r>
              <a:rPr lang="en-US" sz="1200" baseline="0" dirty="0" err="1"/>
              <a:t>url</a:t>
            </a:r>
            <a:r>
              <a:rPr lang="en-US" sz="1200" baseline="0" dirty="0"/>
              <a:t> for me</a:t>
            </a:r>
          </a:p>
          <a:p>
            <a:pPr lvl="0"/>
            <a:r>
              <a:rPr lang="en-US" sz="1200" baseline="0" dirty="0" err="1"/>
              <a:t>url_for</a:t>
            </a:r>
            <a:r>
              <a:rPr lang="en-US" sz="1200" baseline="0" dirty="0"/>
              <a:t> is surrounded by {{}} since what’s inside is a variable, i.e., the value of calling a function will be put in {{}}, might be a variable or a function.</a:t>
            </a:r>
          </a:p>
          <a:p>
            <a:pPr lvl="0"/>
            <a:endParaRPr lang="en-US" sz="1200" dirty="0"/>
          </a:p>
          <a:p>
            <a:pPr lvl="0"/>
            <a:r>
              <a:rPr lang="en-US" sz="1200" dirty="0"/>
              <a:t>“</a:t>
            </a:r>
            <a:r>
              <a:rPr lang="en-US" sz="1200" dirty="0" err="1"/>
              <a:t>url_for</a:t>
            </a:r>
            <a:r>
              <a:rPr lang="en-US" sz="1200" dirty="0"/>
              <a:t>” to build a dynamic URL for a specific function</a:t>
            </a:r>
          </a:p>
        </p:txBody>
      </p:sp>
      <p:sp>
        <p:nvSpPr>
          <p:cNvPr id="4" name="Slide Number Placeholder 3"/>
          <p:cNvSpPr>
            <a:spLocks noGrp="1"/>
          </p:cNvSpPr>
          <p:nvPr>
            <p:ph type="sldNum" sz="quarter" idx="10"/>
          </p:nvPr>
        </p:nvSpPr>
        <p:spPr/>
        <p:txBody>
          <a:bodyPr/>
          <a:lstStyle/>
          <a:p>
            <a:fld id="{436C7514-D978-4AD6-AEA2-DA70346EE142}" type="slidenum">
              <a:rPr lang="en-US" smtClean="0"/>
              <a:t>21</a:t>
            </a:fld>
            <a:endParaRPr lang="en-US"/>
          </a:p>
        </p:txBody>
      </p:sp>
    </p:spTree>
    <p:extLst>
      <p:ext uri="{BB962C8B-B14F-4D97-AF65-F5344CB8AC3E}">
        <p14:creationId xmlns:p14="http://schemas.microsoft.com/office/powerpoint/2010/main" val="2229308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Note: From within HTML codes, we cannot use indentation</a:t>
            </a:r>
            <a:r>
              <a:rPr lang="en-US" sz="1200" baseline="0" dirty="0"/>
              <a:t> to mark the beginning and ending of if stat and loops, we must use keywords like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 </a:t>
            </a:r>
            <a:r>
              <a:rPr lang="en-US" sz="1200" baseline="0" dirty="0" err="1"/>
              <a:t>endfor</a:t>
            </a:r>
            <a:r>
              <a:rPr lang="en-US" sz="1200" baseline="0" dirty="0"/>
              <a:t> %}</a:t>
            </a:r>
            <a:endParaRPr lang="en-US" sz="1200" dirty="0"/>
          </a:p>
          <a:p>
            <a:pPr lvl="0"/>
            <a:r>
              <a:rPr lang="en-US" sz="1200" dirty="0"/>
              <a:t>{% </a:t>
            </a:r>
            <a:r>
              <a:rPr lang="en-US" sz="1200" dirty="0" err="1"/>
              <a:t>endif</a:t>
            </a:r>
            <a:r>
              <a:rPr lang="en-US" sz="1200" dirty="0"/>
              <a:t> %}</a:t>
            </a:r>
          </a:p>
          <a:p>
            <a:pPr lvl="0"/>
            <a:r>
              <a:rPr lang="en-US" sz="1200" dirty="0"/>
              <a:t>To indicate the end of an if stat or a</a:t>
            </a:r>
            <a:r>
              <a:rPr lang="en-US" sz="1200" baseline="0" dirty="0"/>
              <a:t> loop.</a:t>
            </a:r>
          </a:p>
          <a:p>
            <a:pPr lvl="0"/>
            <a:endParaRPr lang="en-US" sz="1200" dirty="0"/>
          </a:p>
          <a:p>
            <a:pPr lvl="0"/>
            <a:r>
              <a:rPr lang="en-US" sz="1200" dirty="0"/>
              <a:t>To</a:t>
            </a:r>
            <a:r>
              <a:rPr lang="en-US" sz="1200" baseline="0" dirty="0"/>
              <a:t> create link between pages, you need the function ‘</a:t>
            </a:r>
            <a:r>
              <a:rPr lang="en-US" sz="1200" baseline="0" dirty="0" err="1"/>
              <a:t>url_for</a:t>
            </a:r>
            <a:r>
              <a:rPr lang="en-US" sz="1200" baseline="0" dirty="0"/>
              <a:t>’.</a:t>
            </a:r>
          </a:p>
          <a:p>
            <a:pPr lvl="0"/>
            <a:endParaRPr lang="en-US" sz="1200" baseline="0" dirty="0"/>
          </a:p>
          <a:p>
            <a:pPr lvl="0"/>
            <a:r>
              <a:rPr lang="en-US" sz="1200" baseline="0" dirty="0"/>
              <a:t>‘</a:t>
            </a:r>
            <a:r>
              <a:rPr lang="en-US" sz="1200" baseline="0" dirty="0" err="1"/>
              <a:t>url_for</a:t>
            </a:r>
            <a:r>
              <a:rPr lang="en-US" sz="1200" baseline="0" dirty="0"/>
              <a:t>” received parameters and returns a value.</a:t>
            </a:r>
          </a:p>
          <a:p>
            <a:pPr lvl="0"/>
            <a:endParaRPr lang="en-US" sz="1200" baseline="0" dirty="0"/>
          </a:p>
          <a:p>
            <a:pPr lvl="0"/>
            <a:r>
              <a:rPr lang="en-US" sz="1200" baseline="0" dirty="0"/>
              <a:t>Flask collects all those </a:t>
            </a:r>
            <a:r>
              <a:rPr lang="en-US" sz="1200" baseline="0" dirty="0" err="1"/>
              <a:t>app.route</a:t>
            </a:r>
            <a:r>
              <a:rPr lang="en-US" sz="1200" baseline="0" dirty="0"/>
              <a:t> decorators and uses them to build a DB mapping between routes and functions.</a:t>
            </a:r>
          </a:p>
          <a:p>
            <a:pPr lvl="0"/>
            <a:endParaRPr lang="en-US" sz="1200" dirty="0"/>
          </a:p>
          <a:p>
            <a:pPr lvl="0"/>
            <a:r>
              <a:rPr lang="en-US" sz="1200" dirty="0" err="1"/>
              <a:t>url_for</a:t>
            </a:r>
            <a:r>
              <a:rPr lang="en-US" sz="1200" dirty="0"/>
              <a:t>:</a:t>
            </a:r>
            <a:r>
              <a:rPr lang="en-US" sz="1200" baseline="0" dirty="0"/>
              <a:t> receives a function name, any arguments, generates </a:t>
            </a:r>
            <a:r>
              <a:rPr lang="en-US" sz="1200" baseline="0" dirty="0" err="1"/>
              <a:t>url</a:t>
            </a:r>
            <a:r>
              <a:rPr lang="en-US" sz="1200" baseline="0" dirty="0"/>
              <a:t> for me</a:t>
            </a:r>
          </a:p>
          <a:p>
            <a:pPr lvl="0"/>
            <a:r>
              <a:rPr lang="en-US" sz="1200" baseline="0" dirty="0" err="1"/>
              <a:t>url_for</a:t>
            </a:r>
            <a:r>
              <a:rPr lang="en-US" sz="1200" baseline="0" dirty="0"/>
              <a:t> is surrounded by {{}} since what’s inside is a variable, i.e., the value of calling a function will be put in {{}}, might be a variable or a function.</a:t>
            </a:r>
          </a:p>
          <a:p>
            <a:pPr lvl="0"/>
            <a:endParaRPr lang="en-US" sz="1200" dirty="0"/>
          </a:p>
          <a:p>
            <a:pPr lvl="0"/>
            <a:r>
              <a:rPr lang="en-US" sz="1200" dirty="0"/>
              <a:t>“</a:t>
            </a:r>
            <a:r>
              <a:rPr lang="en-US" sz="1200" dirty="0" err="1"/>
              <a:t>url_for</a:t>
            </a:r>
            <a:r>
              <a:rPr lang="en-US" sz="1200" dirty="0"/>
              <a:t>” to build a dynamic URL for a specific function</a:t>
            </a:r>
          </a:p>
        </p:txBody>
      </p:sp>
      <p:sp>
        <p:nvSpPr>
          <p:cNvPr id="4" name="Slide Number Placeholder 3"/>
          <p:cNvSpPr>
            <a:spLocks noGrp="1"/>
          </p:cNvSpPr>
          <p:nvPr>
            <p:ph type="sldNum" sz="quarter" idx="10"/>
          </p:nvPr>
        </p:nvSpPr>
        <p:spPr/>
        <p:txBody>
          <a:bodyPr/>
          <a:lstStyle/>
          <a:p>
            <a:fld id="{436C7514-D978-4AD6-AEA2-DA70346EE142}" type="slidenum">
              <a:rPr lang="en-US" smtClean="0"/>
              <a:t>22</a:t>
            </a:fld>
            <a:endParaRPr lang="en-US"/>
          </a:p>
        </p:txBody>
      </p:sp>
    </p:spTree>
    <p:extLst>
      <p:ext uri="{BB962C8B-B14F-4D97-AF65-F5344CB8AC3E}">
        <p14:creationId xmlns:p14="http://schemas.microsoft.com/office/powerpoint/2010/main" val="2287973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A</a:t>
            </a:r>
            <a:r>
              <a:rPr lang="en-US" sz="1200" baseline="0" dirty="0"/>
              <a:t> w</a:t>
            </a:r>
            <a:r>
              <a:rPr lang="en-US" sz="1200" dirty="0"/>
              <a:t>eb forms</a:t>
            </a:r>
            <a:r>
              <a:rPr lang="en-US" sz="1200" baseline="0" dirty="0"/>
              <a:t> is a way for a user to provide information.</a:t>
            </a:r>
          </a:p>
          <a:p>
            <a:pPr lvl="0"/>
            <a:endParaRPr lang="en-US" sz="1200" baseline="0" dirty="0"/>
          </a:p>
          <a:p>
            <a:pPr lvl="0"/>
            <a:r>
              <a:rPr lang="en-US" sz="1200" baseline="0" dirty="0"/>
              <a:t>The user fills a form and presses submit button, the browser send a special request to the server. </a:t>
            </a:r>
          </a:p>
          <a:p>
            <a:pPr lvl="0"/>
            <a:endParaRPr lang="en-US" sz="1200" baseline="0" dirty="0"/>
          </a:p>
          <a:p>
            <a:pPr lvl="0"/>
            <a:r>
              <a:rPr lang="en-US" sz="1200" baseline="0" dirty="0"/>
              <a:t>In the previous requests, aka GET requests, the browser asks the server for contents. In web forms requests, the browser sends contents to the server, aka POST requests.</a:t>
            </a:r>
          </a:p>
          <a:p>
            <a:pPr lvl="0"/>
            <a:r>
              <a:rPr lang="en-US" sz="1200" baseline="0" dirty="0"/>
              <a:t> </a:t>
            </a:r>
            <a:endParaRPr lang="en-US" sz="1200" dirty="0"/>
          </a:p>
        </p:txBody>
      </p:sp>
      <p:sp>
        <p:nvSpPr>
          <p:cNvPr id="4" name="Slide Number Placeholder 3"/>
          <p:cNvSpPr>
            <a:spLocks noGrp="1"/>
          </p:cNvSpPr>
          <p:nvPr>
            <p:ph type="sldNum" sz="quarter" idx="10"/>
          </p:nvPr>
        </p:nvSpPr>
        <p:spPr/>
        <p:txBody>
          <a:bodyPr/>
          <a:lstStyle/>
          <a:p>
            <a:fld id="{436C7514-D978-4AD6-AEA2-DA70346EE142}" type="slidenum">
              <a:rPr lang="en-US" smtClean="0"/>
              <a:t>23</a:t>
            </a:fld>
            <a:endParaRPr lang="en-US"/>
          </a:p>
        </p:txBody>
      </p:sp>
    </p:spTree>
    <p:extLst>
      <p:ext uri="{BB962C8B-B14F-4D97-AF65-F5344CB8AC3E}">
        <p14:creationId xmlns:p14="http://schemas.microsoft.com/office/powerpoint/2010/main" val="955378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aseline="0" dirty="0"/>
              <a:t>Web Form is created within a form element.</a:t>
            </a:r>
          </a:p>
          <a:p>
            <a:pPr lvl="0"/>
            <a:r>
              <a:rPr lang="en-US" sz="1200" baseline="0" dirty="0"/>
              <a:t>In the opening form tag, I am informing HTML to use POST request to submit data. (GET request = obtains data, POST request = submit data).</a:t>
            </a:r>
          </a:p>
          <a:p>
            <a:pPr lvl="0"/>
            <a:r>
              <a:rPr lang="en-US" sz="1200" baseline="0" dirty="0"/>
              <a:t>‘name’ is the </a:t>
            </a:r>
            <a:r>
              <a:rPr lang="en-US" sz="1200" baseline="0" dirty="0" err="1"/>
              <a:t>vame</a:t>
            </a:r>
            <a:r>
              <a:rPr lang="en-US" sz="1200" baseline="0" dirty="0"/>
              <a:t> that flask will use to obtain the input value.</a:t>
            </a:r>
          </a:p>
          <a:p>
            <a:pPr lvl="0"/>
            <a:endParaRPr lang="en-US" sz="1200" dirty="0"/>
          </a:p>
        </p:txBody>
      </p:sp>
      <p:sp>
        <p:nvSpPr>
          <p:cNvPr id="4" name="Slide Number Placeholder 3"/>
          <p:cNvSpPr>
            <a:spLocks noGrp="1"/>
          </p:cNvSpPr>
          <p:nvPr>
            <p:ph type="sldNum" sz="quarter" idx="10"/>
          </p:nvPr>
        </p:nvSpPr>
        <p:spPr/>
        <p:txBody>
          <a:bodyPr/>
          <a:lstStyle/>
          <a:p>
            <a:fld id="{436C7514-D978-4AD6-AEA2-DA70346EE142}" type="slidenum">
              <a:rPr lang="en-US" smtClean="0"/>
              <a:t>24</a:t>
            </a:fld>
            <a:endParaRPr lang="en-US"/>
          </a:p>
        </p:txBody>
      </p:sp>
    </p:spTree>
    <p:extLst>
      <p:ext uri="{BB962C8B-B14F-4D97-AF65-F5344CB8AC3E}">
        <p14:creationId xmlns:p14="http://schemas.microsoft.com/office/powerpoint/2010/main" val="1151769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By default, a route in Flask only answers to GET requests. But that can be changed by providing the methods argument inside the route decorator. </a:t>
            </a:r>
            <a:r>
              <a:rPr lang="en-US" dirty="0"/>
              <a:t>methods=['GET','POST'] when added, now my route respond to GET and POST requests.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 need to import request.</a:t>
            </a:r>
          </a:p>
          <a:p>
            <a:pPr lvl="0"/>
            <a:endParaRPr lang="en-US" sz="1200" dirty="0"/>
          </a:p>
          <a:p>
            <a:pPr lvl="0"/>
            <a:r>
              <a:rPr lang="en-US" sz="1200" dirty="0"/>
              <a:t>In the route,</a:t>
            </a:r>
            <a:r>
              <a:rPr lang="en-US" sz="1200" baseline="0" dirty="0"/>
              <a:t> the default is GET. So, you need to include POST.</a:t>
            </a:r>
          </a:p>
          <a:p>
            <a:pPr lvl="0"/>
            <a:endParaRPr lang="en-US" sz="1200" dirty="0"/>
          </a:p>
          <a:p>
            <a:pPr lvl="0"/>
            <a:r>
              <a:rPr lang="en-US" sz="1200" b="1" dirty="0"/>
              <a:t>Request</a:t>
            </a:r>
            <a:r>
              <a:rPr lang="en-US" sz="1200" dirty="0"/>
              <a:t> is an object that represents the request that the client</a:t>
            </a:r>
            <a:r>
              <a:rPr lang="en-US" sz="1200" baseline="0" dirty="0"/>
              <a:t> made. It’s needed to get the information about the client.</a:t>
            </a:r>
          </a:p>
          <a:p>
            <a:pPr lvl="0"/>
            <a:endParaRPr lang="en-US" sz="1200" baseline="0" dirty="0"/>
          </a:p>
          <a:p>
            <a:pPr lvl="0"/>
            <a:r>
              <a:rPr lang="en-US" dirty="0"/>
              <a:t>“ if </a:t>
            </a:r>
            <a:r>
              <a:rPr lang="en-US" dirty="0" err="1"/>
              <a:t>request.method</a:t>
            </a:r>
            <a:r>
              <a:rPr lang="en-US" dirty="0"/>
              <a:t> == 'POST’” asks which method was used to</a:t>
            </a:r>
            <a:r>
              <a:rPr lang="en-US" baseline="0" dirty="0"/>
              <a:t> submit that request. The browser may send GET or POST requests. </a:t>
            </a:r>
          </a:p>
          <a:p>
            <a:pPr lvl="0"/>
            <a:endParaRPr lang="en-US" sz="1200" baseline="0" dirty="0"/>
          </a:p>
          <a:p>
            <a:pPr lvl="0"/>
            <a:r>
              <a:rPr lang="en-US" sz="1200" baseline="0" dirty="0"/>
              <a:t>This is a convenient way to determine if the server is expected to provide data or receive data.</a:t>
            </a:r>
          </a:p>
          <a:p>
            <a:pPr lvl="0"/>
            <a:endParaRPr lang="en-US" sz="1200" baseline="0" dirty="0"/>
          </a:p>
          <a:p>
            <a:pPr lvl="0"/>
            <a:endParaRPr lang="en-US" sz="1200" baseline="0" dirty="0"/>
          </a:p>
          <a:p>
            <a:pPr lvl="0"/>
            <a:r>
              <a:rPr lang="en-US" sz="1200" baseline="0" dirty="0"/>
              <a:t>redirect: redirects to another URL</a:t>
            </a:r>
          </a:p>
          <a:p>
            <a:pPr lvl="0"/>
            <a:r>
              <a:rPr lang="en-US" sz="1200" baseline="0" dirty="0"/>
              <a:t>Need to be imported. </a:t>
            </a:r>
          </a:p>
          <a:p>
            <a:pPr lvl="0"/>
            <a:endParaRPr lang="en-US" sz="1200" baseline="0" dirty="0"/>
          </a:p>
          <a:p>
            <a:pPr lvl="0"/>
            <a:r>
              <a:rPr lang="en-US" sz="1200" baseline="0" dirty="0" err="1"/>
              <a:t>url_for</a:t>
            </a:r>
            <a:r>
              <a:rPr lang="en-US" sz="1200" baseline="0" dirty="0"/>
              <a:t> can also be used in python scripts but you need to import it.</a:t>
            </a:r>
          </a:p>
          <a:p>
            <a:pPr lvl="0"/>
            <a:endParaRPr lang="en-US" sz="1200" dirty="0"/>
          </a:p>
        </p:txBody>
      </p:sp>
      <p:sp>
        <p:nvSpPr>
          <p:cNvPr id="4" name="Slide Number Placeholder 3"/>
          <p:cNvSpPr>
            <a:spLocks noGrp="1"/>
          </p:cNvSpPr>
          <p:nvPr>
            <p:ph type="sldNum" sz="quarter" idx="10"/>
          </p:nvPr>
        </p:nvSpPr>
        <p:spPr/>
        <p:txBody>
          <a:bodyPr/>
          <a:lstStyle/>
          <a:p>
            <a:fld id="{436C7514-D978-4AD6-AEA2-DA70346EE142}" type="slidenum">
              <a:rPr lang="en-US" smtClean="0"/>
              <a:t>25</a:t>
            </a:fld>
            <a:endParaRPr lang="en-US"/>
          </a:p>
        </p:txBody>
      </p:sp>
    </p:spTree>
    <p:extLst>
      <p:ext uri="{BB962C8B-B14F-4D97-AF65-F5344CB8AC3E}">
        <p14:creationId xmlns:p14="http://schemas.microsoft.com/office/powerpoint/2010/main" val="3816938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dirty="0"/>
              <a:t>Responding</a:t>
            </a:r>
            <a:r>
              <a:rPr lang="en-US" sz="1200" baseline="0" dirty="0"/>
              <a:t> with webpage is good.</a:t>
            </a:r>
          </a:p>
          <a:p>
            <a:pPr lvl="0"/>
            <a:endParaRPr lang="en-US" sz="1200" baseline="0" dirty="0"/>
          </a:p>
          <a:p>
            <a:pPr lvl="0"/>
            <a:r>
              <a:rPr lang="en-US" sz="1200" baseline="0" dirty="0"/>
              <a:t>But sometimes all that needs to be communicated is information.</a:t>
            </a:r>
          </a:p>
          <a:p>
            <a:pPr lvl="0"/>
            <a:endParaRPr lang="en-US" sz="1200" baseline="0" dirty="0"/>
          </a:p>
          <a:p>
            <a:pPr lvl="0"/>
            <a:r>
              <a:rPr lang="en-US" sz="1200" baseline="0" dirty="0"/>
              <a:t>For example, let’s say that there is a web application out there that wants to collect the list of our books and advertise them to their mobile clients based on their location. </a:t>
            </a:r>
          </a:p>
          <a:p>
            <a:pPr lvl="0"/>
            <a:endParaRPr lang="en-US" sz="1200" baseline="0" dirty="0"/>
          </a:p>
          <a:p>
            <a:pPr lvl="0"/>
            <a:r>
              <a:rPr lang="en-US" sz="1200" baseline="0" dirty="0"/>
              <a:t>This app wants to see the books available in our database but does not need to parse through html or waste bandwidth receiving CSS files. It just wants the data.</a:t>
            </a:r>
          </a:p>
          <a:p>
            <a:pPr lvl="0"/>
            <a:endParaRPr lang="en-US" sz="1200" baseline="0" dirty="0"/>
          </a:p>
          <a:p>
            <a:pPr lvl="0"/>
            <a:r>
              <a:rPr lang="en-US" sz="1200" baseline="0" dirty="0"/>
              <a:t>For this reason developer have created APIs, or Application Programming Interfaces, that allow external applications to use public information our apps want to share, without all the bells and whistles. </a:t>
            </a:r>
          </a:p>
          <a:p>
            <a:pPr lvl="0"/>
            <a:endParaRPr lang="en-US" sz="1200" baseline="0" dirty="0"/>
          </a:p>
          <a:p>
            <a:pPr lvl="0"/>
            <a:r>
              <a:rPr lang="en-US" sz="1200" baseline="0" dirty="0"/>
              <a:t>When an API is communicated over the internet, following the rules of HTTP, we call this a RESTful API.</a:t>
            </a:r>
          </a:p>
          <a:p>
            <a:pPr lvl="0"/>
            <a:r>
              <a:rPr lang="en-US" sz="1200" baseline="0" dirty="0"/>
              <a:t>One of the most popular ways of sending data with a RESTful architecture is with a format called JSON, JavaScript Object Notation. We’ll add this JSON feature to our application.</a:t>
            </a:r>
          </a:p>
          <a:p>
            <a:pPr lvl="0"/>
            <a:endParaRPr lang="en-US" sz="1200" baseline="0" dirty="0"/>
          </a:p>
          <a:p>
            <a:pPr lvl="0"/>
            <a:r>
              <a:rPr lang="en-US" sz="1200" baseline="0" dirty="0" err="1"/>
              <a:t>jsonify</a:t>
            </a:r>
            <a:r>
              <a:rPr lang="en-US" sz="1200" baseline="0" dirty="0"/>
              <a:t> </a:t>
            </a:r>
            <a:r>
              <a:rPr lang="en-US" sz="1200" b="0" i="0" kern="1200" dirty="0">
                <a:solidFill>
                  <a:schemeClr val="tx1"/>
                </a:solidFill>
                <a:effectLst/>
                <a:latin typeface="+mn-lt"/>
                <a:ea typeface="+mn-ea"/>
                <a:cs typeface="+mn-cs"/>
              </a:rPr>
              <a:t>returns a </a:t>
            </a:r>
            <a:r>
              <a:rPr lang="en-US" dirty="0" err="1"/>
              <a:t>flask.Response</a:t>
            </a:r>
            <a:r>
              <a:rPr lang="en-US" dirty="0"/>
              <a:t>(). </a:t>
            </a:r>
            <a:r>
              <a:rPr lang="en-US" dirty="0" err="1"/>
              <a:t>Jsonify</a:t>
            </a:r>
            <a:r>
              <a:rPr lang="en-US" dirty="0"/>
              <a:t> receive a </a:t>
            </a:r>
            <a:r>
              <a:rPr lang="en-US" dirty="0" err="1"/>
              <a:t>json</a:t>
            </a:r>
            <a:r>
              <a:rPr lang="en-US" dirty="0"/>
              <a:t> like file and returns a response.</a:t>
            </a:r>
          </a:p>
          <a:p>
            <a:pPr lvl="0"/>
            <a:endParaRPr lang="en-US" dirty="0"/>
          </a:p>
          <a:p>
            <a:pPr lvl="0"/>
            <a:endParaRPr lang="en-US" sz="1200" baseline="0" dirty="0"/>
          </a:p>
          <a:p>
            <a:pPr lvl="0"/>
            <a:r>
              <a:rPr lang="en-US" dirty="0" err="1"/>
              <a:t>json.dumps</a:t>
            </a:r>
            <a:r>
              <a:rPr lang="en-US" dirty="0"/>
              <a:t>()</a:t>
            </a:r>
            <a:r>
              <a:rPr lang="en-US" sz="1200" b="0" i="0" kern="1200" dirty="0">
                <a:solidFill>
                  <a:schemeClr val="tx1"/>
                </a:solidFill>
                <a:effectLst/>
                <a:latin typeface="+mn-lt"/>
                <a:ea typeface="+mn-ea"/>
                <a:cs typeface="+mn-cs"/>
              </a:rPr>
              <a:t> method will just return an encoded string.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Using </a:t>
            </a:r>
            <a:r>
              <a:rPr lang="en-US" altLang="en-US" dirty="0" err="1"/>
              <a:t>json.dump</a:t>
            </a:r>
            <a:r>
              <a:rPr lang="en-US" altLang="en-US" dirty="0"/>
              <a:t>(), we can convert Python Objects to JSON file.</a:t>
            </a:r>
          </a:p>
          <a:p>
            <a:pPr lvl="0"/>
            <a:r>
              <a:rPr lang="en-US" sz="1200" baseline="0" dirty="0"/>
              <a:t>====</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JSON is a </a:t>
            </a:r>
            <a:r>
              <a:rPr lang="en-US" sz="1200" b="0" i="1" kern="1200" dirty="0">
                <a:solidFill>
                  <a:schemeClr val="tx1"/>
                </a:solidFill>
                <a:effectLst/>
                <a:latin typeface="+mn-lt"/>
                <a:ea typeface="+mn-ea"/>
                <a:cs typeface="+mn-cs"/>
              </a:rPr>
              <a:t>serialization format</a:t>
            </a:r>
            <a:r>
              <a:rPr lang="en-US" sz="1200" b="0" i="0" kern="1200" dirty="0">
                <a:solidFill>
                  <a:schemeClr val="tx1"/>
                </a:solidFill>
                <a:effectLst/>
                <a:latin typeface="+mn-lt"/>
                <a:ea typeface="+mn-ea"/>
                <a:cs typeface="+mn-cs"/>
              </a:rPr>
              <a:t>. That is, JSON is a way of representing structured data in the form of a textual string.</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A dictionary is a </a:t>
            </a:r>
            <a:r>
              <a:rPr lang="en-US" sz="1200" b="0" i="1" kern="1200" dirty="0">
                <a:solidFill>
                  <a:schemeClr val="tx1"/>
                </a:solidFill>
                <a:effectLst/>
                <a:latin typeface="+mn-lt"/>
                <a:ea typeface="+mn-ea"/>
                <a:cs typeface="+mn-cs"/>
              </a:rPr>
              <a:t>data structure</a:t>
            </a:r>
            <a:r>
              <a:rPr lang="en-US" sz="1200" b="0" i="0" kern="1200" dirty="0">
                <a:solidFill>
                  <a:schemeClr val="tx1"/>
                </a:solidFill>
                <a:effectLst/>
                <a:latin typeface="+mn-lt"/>
                <a:ea typeface="+mn-ea"/>
                <a:cs typeface="+mn-cs"/>
              </a:rPr>
              <a:t>. That is, it is a way of storing data in memory that provides certain abilities to your code: in the case of dictionaries, those abilities include rapid lookup and enumeration.</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You're right that these two things are related, though. In particular, you can serialize a dictionary as a JSON string (with </a:t>
            </a:r>
            <a:r>
              <a:rPr lang="en-US" sz="1200" b="1" i="0" kern="1200" dirty="0" err="1">
                <a:solidFill>
                  <a:schemeClr val="tx1"/>
                </a:solidFill>
                <a:effectLst/>
                <a:latin typeface="+mn-lt"/>
                <a:ea typeface="+mn-ea"/>
                <a:cs typeface="+mn-cs"/>
              </a:rPr>
              <a:t>json.dumps</a:t>
            </a:r>
            <a:r>
              <a:rPr lang="en-US" sz="1200" b="0" i="0" kern="1200" dirty="0">
                <a:solidFill>
                  <a:schemeClr val="tx1"/>
                </a:solidFill>
                <a:effectLst/>
                <a:latin typeface="+mn-lt"/>
                <a:ea typeface="+mn-ea"/>
                <a:cs typeface="+mn-cs"/>
              </a:rPr>
              <a:t>) and parse it (with </a:t>
            </a:r>
            <a:r>
              <a:rPr lang="en-US" sz="1200" b="1" i="0" kern="1200" dirty="0" err="1">
                <a:solidFill>
                  <a:schemeClr val="tx1"/>
                </a:solidFill>
                <a:effectLst/>
                <a:latin typeface="+mn-lt"/>
                <a:ea typeface="+mn-ea"/>
                <a:cs typeface="+mn-cs"/>
              </a:rPr>
              <a:t>json.loads</a:t>
            </a:r>
            <a:r>
              <a:rPr lang="en-US" sz="1200" b="0" i="0" kern="1200" dirty="0">
                <a:solidFill>
                  <a:schemeClr val="tx1"/>
                </a:solidFill>
                <a:effectLst/>
                <a:latin typeface="+mn-lt"/>
                <a:ea typeface="+mn-ea"/>
                <a:cs typeface="+mn-cs"/>
              </a:rPr>
              <a:t>). But they aren't the same: dictionaries are for working with data in your program, and JSON is for storing it or sending it around between programs.</a:t>
            </a:r>
          </a:p>
          <a:p>
            <a:pPr fontAlgn="base"/>
            <a:r>
              <a:rPr lang="en-US" dirty="0"/>
              <a:t>dumps()</a:t>
            </a:r>
            <a:r>
              <a:rPr lang="en-US" sz="1200" b="0" i="0" kern="1200" dirty="0">
                <a:solidFill>
                  <a:schemeClr val="tx1"/>
                </a:solidFill>
                <a:effectLst/>
                <a:latin typeface="+mn-lt"/>
                <a:ea typeface="+mn-ea"/>
                <a:cs typeface="+mn-cs"/>
              </a:rPr>
              <a:t> — to serialize an object to a JSON formatted string.</a:t>
            </a:r>
          </a:p>
          <a:p>
            <a:r>
              <a:rPr lang="en-US" sz="1200" b="0" i="0" kern="1200" dirty="0">
                <a:solidFill>
                  <a:schemeClr val="tx1"/>
                </a:solidFill>
                <a:effectLst/>
                <a:latin typeface="+mn-lt"/>
                <a:ea typeface="+mn-ea"/>
                <a:cs typeface="+mn-cs"/>
              </a:rPr>
              <a:t>loads() — to </a:t>
            </a:r>
            <a:r>
              <a:rPr lang="en-US" sz="1200" b="0" i="0" kern="1200" dirty="0" err="1">
                <a:solidFill>
                  <a:schemeClr val="tx1"/>
                </a:solidFill>
                <a:effectLst/>
                <a:latin typeface="+mn-lt"/>
                <a:ea typeface="+mn-ea"/>
                <a:cs typeface="+mn-cs"/>
              </a:rPr>
              <a:t>deserialize</a:t>
            </a:r>
            <a:r>
              <a:rPr lang="en-US" sz="1200" b="0" i="0" kern="1200" dirty="0">
                <a:solidFill>
                  <a:schemeClr val="tx1"/>
                </a:solidFill>
                <a:effectLst/>
                <a:latin typeface="+mn-lt"/>
                <a:ea typeface="+mn-ea"/>
                <a:cs typeface="+mn-cs"/>
              </a:rPr>
              <a:t> a JSON document to a Python object.</a:t>
            </a:r>
          </a:p>
          <a:p>
            <a:endParaRPr lang="en-US" sz="1200" b="0" i="0" kern="1200" dirty="0">
              <a:solidFill>
                <a:schemeClr val="tx1"/>
              </a:solidFill>
              <a:effectLst/>
              <a:latin typeface="+mn-lt"/>
              <a:ea typeface="+mn-ea"/>
              <a:cs typeface="+mn-cs"/>
            </a:endParaRPr>
          </a:p>
          <a:p>
            <a:pPr fontAlgn="base"/>
            <a:r>
              <a:rPr lang="en-US" dirty="0">
                <a:hlinkClick r:id="rId3"/>
              </a:rPr>
              <a:t>https://medium.com/python-pandemonium/json-the-python-way-91aac95d4041</a:t>
            </a:r>
            <a:endParaRPr lang="en-US" sz="1200" baseline="0" dirty="0"/>
          </a:p>
          <a:p>
            <a:pPr lvl="0"/>
            <a:r>
              <a:rPr lang="en-US" sz="1200" baseline="0" dirty="0"/>
              <a:t>====</a:t>
            </a:r>
          </a:p>
          <a:p>
            <a:pPr fontAlgn="base"/>
            <a:r>
              <a:rPr lang="en-US" sz="1200" b="0" i="0" kern="1200" dirty="0">
                <a:solidFill>
                  <a:schemeClr val="tx1"/>
                </a:solidFill>
                <a:effectLst/>
                <a:latin typeface="+mn-lt"/>
                <a:ea typeface="+mn-ea"/>
                <a:cs typeface="+mn-cs"/>
              </a:rPr>
              <a:t>Not really. </a:t>
            </a:r>
            <a:r>
              <a:rPr lang="en-US" sz="1200" b="0" i="0" kern="1200" dirty="0" err="1">
                <a:solidFill>
                  <a:schemeClr val="tx1"/>
                </a:solidFill>
                <a:effectLst/>
                <a:latin typeface="+mn-lt"/>
                <a:ea typeface="+mn-ea"/>
                <a:cs typeface="+mn-cs"/>
              </a:rPr>
              <a:t>Json</a:t>
            </a:r>
            <a:r>
              <a:rPr lang="en-US" sz="1200" b="0" i="0" kern="1200" dirty="0">
                <a:solidFill>
                  <a:schemeClr val="tx1"/>
                </a:solidFill>
                <a:effectLst/>
                <a:latin typeface="+mn-lt"/>
                <a:ea typeface="+mn-ea"/>
                <a:cs typeface="+mn-cs"/>
              </a:rPr>
              <a:t> LOOKS like a </a:t>
            </a:r>
            <a:r>
              <a:rPr lang="en-US" sz="1200" b="0" i="0" kern="1200" dirty="0" err="1">
                <a:solidFill>
                  <a:schemeClr val="tx1"/>
                </a:solidFill>
                <a:effectLst/>
                <a:latin typeface="+mn-lt"/>
                <a:ea typeface="+mn-ea"/>
                <a:cs typeface="+mn-cs"/>
              </a:rPr>
              <a:t>Dict</a:t>
            </a:r>
            <a:r>
              <a:rPr lang="en-US" sz="1200" b="0" i="0" kern="1200" dirty="0">
                <a:solidFill>
                  <a:schemeClr val="tx1"/>
                </a:solidFill>
                <a:effectLst/>
                <a:latin typeface="+mn-lt"/>
                <a:ea typeface="+mn-ea"/>
                <a:cs typeface="+mn-cs"/>
              </a:rPr>
              <a:t> though, so as a file format, its really convenient to store </a:t>
            </a:r>
            <a:r>
              <a:rPr lang="en-US" sz="1200" b="0" i="0" kern="1200" dirty="0" err="1">
                <a:solidFill>
                  <a:schemeClr val="tx1"/>
                </a:solidFill>
                <a:effectLst/>
                <a:latin typeface="+mn-lt"/>
                <a:ea typeface="+mn-ea"/>
                <a:cs typeface="+mn-cs"/>
              </a:rPr>
              <a:t>dicts</a:t>
            </a:r>
            <a:r>
              <a:rPr lang="en-US" sz="1200" b="0" i="0" kern="1200" dirty="0">
                <a:solidFill>
                  <a:schemeClr val="tx1"/>
                </a:solidFill>
                <a:effectLst/>
                <a:latin typeface="+mn-lt"/>
                <a:ea typeface="+mn-ea"/>
                <a:cs typeface="+mn-cs"/>
              </a:rPr>
              <a:t> as </a:t>
            </a:r>
            <a:r>
              <a:rPr lang="en-US" sz="1200" b="0" i="0" kern="1200" dirty="0" err="1">
                <a:solidFill>
                  <a:schemeClr val="tx1"/>
                </a:solidFill>
                <a:effectLst/>
                <a:latin typeface="+mn-lt"/>
                <a:ea typeface="+mn-ea"/>
                <a:cs typeface="+mn-cs"/>
              </a:rPr>
              <a:t>Json</a:t>
            </a:r>
            <a:r>
              <a:rPr lang="en-US" sz="1200" b="0" i="0" kern="1200" dirty="0">
                <a:solidFill>
                  <a:schemeClr val="tx1"/>
                </a:solidFill>
                <a:effectLst/>
                <a:latin typeface="+mn-lt"/>
                <a:ea typeface="+mn-ea"/>
                <a:cs typeface="+mn-cs"/>
              </a:rPr>
              <a:t> files, since they require no parsing, just store and go.</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However, very often in more complex programs you are going to be putting Objects into your </a:t>
            </a:r>
            <a:r>
              <a:rPr lang="en-US" sz="1200" b="0" i="0" kern="1200" dirty="0" err="1">
                <a:solidFill>
                  <a:schemeClr val="tx1"/>
                </a:solidFill>
                <a:effectLst/>
                <a:latin typeface="+mn-lt"/>
                <a:ea typeface="+mn-ea"/>
                <a:cs typeface="+mn-cs"/>
              </a:rPr>
              <a:t>Dicts</a:t>
            </a:r>
            <a:r>
              <a:rPr lang="en-US" sz="1200" b="0" i="0" kern="1200" dirty="0">
                <a:solidFill>
                  <a:schemeClr val="tx1"/>
                </a:solidFill>
                <a:effectLst/>
                <a:latin typeface="+mn-lt"/>
                <a:ea typeface="+mn-ea"/>
                <a:cs typeface="+mn-cs"/>
              </a:rPr>
              <a:t>. Objects that could contain any amount of data, images, </a:t>
            </a:r>
          </a:p>
          <a:p>
            <a:pPr fontAlgn="base"/>
            <a:r>
              <a:rPr lang="en-US" sz="1200" b="0" i="0" kern="1200" dirty="0" err="1">
                <a:solidFill>
                  <a:schemeClr val="tx1"/>
                </a:solidFill>
                <a:effectLst/>
                <a:latin typeface="+mn-lt"/>
                <a:ea typeface="+mn-ea"/>
                <a:cs typeface="+mn-cs"/>
              </a:rPr>
              <a:t>Numpy</a:t>
            </a:r>
            <a:r>
              <a:rPr lang="en-US" sz="1200" b="0" i="0" kern="1200" dirty="0">
                <a:solidFill>
                  <a:schemeClr val="tx1"/>
                </a:solidFill>
                <a:effectLst/>
                <a:latin typeface="+mn-lt"/>
                <a:ea typeface="+mn-ea"/>
                <a:cs typeface="+mn-cs"/>
              </a:rPr>
              <a:t> Arrays, etc... Now storing them as </a:t>
            </a:r>
            <a:r>
              <a:rPr lang="en-US" sz="1200" b="0" i="0" kern="1200" dirty="0" err="1">
                <a:solidFill>
                  <a:schemeClr val="tx1"/>
                </a:solidFill>
                <a:effectLst/>
                <a:latin typeface="+mn-lt"/>
                <a:ea typeface="+mn-ea"/>
                <a:cs typeface="+mn-cs"/>
              </a:rPr>
              <a:t>Json</a:t>
            </a:r>
            <a:r>
              <a:rPr lang="en-US" sz="1200" b="0" i="0" kern="1200" dirty="0">
                <a:solidFill>
                  <a:schemeClr val="tx1"/>
                </a:solidFill>
                <a:effectLst/>
                <a:latin typeface="+mn-lt"/>
                <a:ea typeface="+mn-ea"/>
                <a:cs typeface="+mn-cs"/>
              </a:rPr>
              <a:t> is useless as the </a:t>
            </a:r>
            <a:r>
              <a:rPr lang="en-US" sz="1200" b="0" i="0" kern="1200" dirty="0" err="1">
                <a:solidFill>
                  <a:schemeClr val="tx1"/>
                </a:solidFill>
                <a:effectLst/>
                <a:latin typeface="+mn-lt"/>
                <a:ea typeface="+mn-ea"/>
                <a:cs typeface="+mn-cs"/>
              </a:rPr>
              <a:t>Json</a:t>
            </a:r>
            <a:r>
              <a:rPr lang="en-US" sz="1200" b="0" i="0" kern="1200" dirty="0">
                <a:solidFill>
                  <a:schemeClr val="tx1"/>
                </a:solidFill>
                <a:effectLst/>
                <a:latin typeface="+mn-lt"/>
                <a:ea typeface="+mn-ea"/>
                <a:cs typeface="+mn-cs"/>
              </a:rPr>
              <a:t> file would only store the Class reference.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At that point you </a:t>
            </a:r>
            <a:r>
              <a:rPr lang="en-US" sz="1200" b="0" i="0" kern="1200" dirty="0" err="1">
                <a:solidFill>
                  <a:schemeClr val="tx1"/>
                </a:solidFill>
                <a:effectLst/>
                <a:latin typeface="+mn-lt"/>
                <a:ea typeface="+mn-ea"/>
                <a:cs typeface="+mn-cs"/>
              </a:rPr>
              <a:t>gotta</a:t>
            </a:r>
            <a:r>
              <a:rPr lang="en-US" sz="1200" b="0" i="0" kern="1200" dirty="0">
                <a:solidFill>
                  <a:schemeClr val="tx1"/>
                </a:solidFill>
                <a:effectLst/>
                <a:latin typeface="+mn-lt"/>
                <a:ea typeface="+mn-ea"/>
                <a:cs typeface="+mn-cs"/>
              </a:rPr>
              <a:t> use Pickle.</a:t>
            </a:r>
            <a:endParaRPr lang="en-US" sz="1200" baseline="0" dirty="0"/>
          </a:p>
          <a:p>
            <a:pPr lvl="0"/>
            <a:r>
              <a:rPr lang="en-US" sz="1200" baseline="0" dirty="0"/>
              <a:t>====</a:t>
            </a:r>
          </a:p>
          <a:p>
            <a:r>
              <a:rPr lang="en-US" sz="1200" b="0" i="0" kern="1200" dirty="0">
                <a:solidFill>
                  <a:schemeClr val="tx1"/>
                </a:solidFill>
                <a:effectLst/>
                <a:latin typeface="+mn-lt"/>
                <a:ea typeface="+mn-ea"/>
                <a:cs typeface="+mn-cs"/>
              </a:rPr>
              <a:t>JSON is a pure string written in a convention format, which does not have any characteristics of data structure. The rules of the string representation of Python's </a:t>
            </a:r>
            <a:r>
              <a:rPr lang="en-US" sz="1200" b="0" i="0" kern="1200" dirty="0" err="1">
                <a:solidFill>
                  <a:schemeClr val="tx1"/>
                </a:solidFill>
                <a:effectLst/>
                <a:latin typeface="+mn-lt"/>
                <a:ea typeface="+mn-ea"/>
                <a:cs typeface="+mn-cs"/>
              </a:rPr>
              <a:t>dict</a:t>
            </a:r>
            <a:r>
              <a:rPr lang="en-US" sz="1200" b="0" i="0" kern="1200" dirty="0">
                <a:solidFill>
                  <a:schemeClr val="tx1"/>
                </a:solidFill>
                <a:effectLst/>
                <a:latin typeface="+mn-lt"/>
                <a:ea typeface="+mn-ea"/>
                <a:cs typeface="+mn-cs"/>
              </a:rPr>
              <a:t> look similar to JSON, but the </a:t>
            </a:r>
            <a:r>
              <a:rPr lang="en-US" sz="1200" b="0" i="0" kern="1200" dirty="0" err="1">
                <a:solidFill>
                  <a:schemeClr val="tx1"/>
                </a:solidFill>
                <a:effectLst/>
                <a:latin typeface="+mn-lt"/>
                <a:ea typeface="+mn-ea"/>
                <a:cs typeface="+mn-cs"/>
              </a:rPr>
              <a:t>dict</a:t>
            </a:r>
            <a:r>
              <a:rPr lang="en-US" sz="1200" b="0" i="0" kern="1200" dirty="0">
                <a:solidFill>
                  <a:schemeClr val="tx1"/>
                </a:solidFill>
                <a:effectLst/>
                <a:latin typeface="+mn-lt"/>
                <a:ea typeface="+mn-ea"/>
                <a:cs typeface="+mn-cs"/>
              </a:rPr>
              <a:t> itself is a complete data structure that implements all of its own algorithms.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Python's dictionary key can be any hash object, and JSON can only be a string.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Python </a:t>
            </a:r>
            <a:r>
              <a:rPr lang="en-US" sz="1200" b="0" i="0" kern="1200" dirty="0" err="1">
                <a:solidFill>
                  <a:schemeClr val="tx1"/>
                </a:solidFill>
                <a:effectLst/>
                <a:latin typeface="+mn-lt"/>
                <a:ea typeface="+mn-ea"/>
                <a:cs typeface="+mn-cs"/>
              </a:rPr>
              <a:t>dict</a:t>
            </a:r>
            <a:r>
              <a:rPr lang="en-US" sz="1200" b="0" i="0" kern="1200" dirty="0">
                <a:solidFill>
                  <a:schemeClr val="tx1"/>
                </a:solidFill>
                <a:effectLst/>
                <a:latin typeface="+mn-lt"/>
                <a:ea typeface="+mn-ea"/>
                <a:cs typeface="+mn-cs"/>
              </a:rPr>
              <a:t> string uses single quotation marks, and JSON enforces double quotation marks.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You can nest tuple in Python dict. JSON can only use array.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JSON key name must be a string, Python </a:t>
            </a:r>
            <a:r>
              <a:rPr lang="en-US" sz="1200" b="0" i="0" kern="1200" dirty="0" err="1">
                <a:solidFill>
                  <a:schemeClr val="tx1"/>
                </a:solidFill>
                <a:effectLst/>
                <a:latin typeface="+mn-lt"/>
                <a:ea typeface="+mn-ea"/>
                <a:cs typeface="+mn-cs"/>
              </a:rPr>
              <a:t>dict</a:t>
            </a:r>
            <a:r>
              <a:rPr lang="en-US" sz="1200" b="0" i="0" kern="1200" dirty="0">
                <a:solidFill>
                  <a:schemeClr val="tx1"/>
                </a:solidFill>
                <a:effectLst/>
                <a:latin typeface="+mn-lt"/>
                <a:ea typeface="+mn-ea"/>
                <a:cs typeface="+mn-cs"/>
              </a:rPr>
              <a:t> uses </a:t>
            </a:r>
            <a:r>
              <a:rPr lang="en-US" sz="1200" b="0" i="0" kern="1200" dirty="0" err="1">
                <a:solidFill>
                  <a:schemeClr val="tx1"/>
                </a:solidFill>
                <a:effectLst/>
                <a:latin typeface="+mn-lt"/>
                <a:ea typeface="+mn-ea"/>
                <a:cs typeface="+mn-cs"/>
              </a:rPr>
              <a:t>hashable</a:t>
            </a:r>
            <a:r>
              <a:rPr lang="en-US" sz="1200" b="0" i="0" kern="1200" dirty="0">
                <a:solidFill>
                  <a:schemeClr val="tx1"/>
                </a:solidFill>
                <a:effectLst/>
                <a:latin typeface="+mn-lt"/>
                <a:ea typeface="+mn-ea"/>
                <a:cs typeface="+mn-cs"/>
              </a:rPr>
              <a:t>.</a:t>
            </a:r>
          </a:p>
          <a:p>
            <a:pPr lvl="0"/>
            <a:endParaRPr lang="en-US" sz="1200" baseline="0" dirty="0"/>
          </a:p>
          <a:p>
            <a:pPr lvl="0"/>
            <a:r>
              <a:rPr lang="en-US" sz="1200" baseline="0" dirty="0"/>
              <a:t>===</a:t>
            </a:r>
          </a:p>
          <a:p>
            <a:pPr lvl="0"/>
            <a:r>
              <a:rPr lang="en-US" sz="1200" baseline="0" dirty="0"/>
              <a:t>For DB, you need to add function </a:t>
            </a:r>
            <a:r>
              <a:rPr lang="en-US" sz="1200" baseline="0" dirty="0" err="1"/>
              <a:t>serlize</a:t>
            </a:r>
            <a:endParaRPr lang="en-US" sz="1200" baseline="0" dirty="0"/>
          </a:p>
          <a:p>
            <a:pPr lvl="0"/>
            <a:endParaRPr lang="en-US" sz="1200" baseline="0" dirty="0"/>
          </a:p>
          <a:p>
            <a:pPr lvl="0"/>
            <a:r>
              <a:rPr lang="en-US" sz="1200" baseline="0" dirty="0"/>
              <a:t>class Book(</a:t>
            </a:r>
            <a:r>
              <a:rPr lang="en-US" sz="1200" baseline="0" dirty="0" err="1"/>
              <a:t>db.Model</a:t>
            </a:r>
            <a:r>
              <a:rPr lang="en-US" sz="1200" baseline="0" dirty="0"/>
              <a:t>):</a:t>
            </a:r>
          </a:p>
          <a:p>
            <a:pPr lvl="0"/>
            <a:r>
              <a:rPr lang="en-US" sz="1200" baseline="0" dirty="0"/>
              <a:t>	__</a:t>
            </a:r>
            <a:r>
              <a:rPr lang="en-US" sz="1200" baseline="0" dirty="0" err="1"/>
              <a:t>tablename</a:t>
            </a:r>
            <a:r>
              <a:rPr lang="en-US" sz="1200" baseline="0" dirty="0"/>
              <a:t>__ = 'book'</a:t>
            </a:r>
          </a:p>
          <a:p>
            <a:pPr lvl="0"/>
            <a:r>
              <a:rPr lang="en-US" sz="1200" baseline="0" dirty="0"/>
              <a:t>	</a:t>
            </a:r>
          </a:p>
          <a:p>
            <a:pPr lvl="0"/>
            <a:r>
              <a:rPr lang="en-US" sz="1200" baseline="0" dirty="0"/>
              <a:t>	title = </a:t>
            </a:r>
            <a:r>
              <a:rPr lang="en-US" sz="1200" baseline="0" dirty="0" err="1"/>
              <a:t>db.Column</a:t>
            </a:r>
            <a:r>
              <a:rPr lang="en-US" sz="1200" baseline="0" dirty="0"/>
              <a:t>(</a:t>
            </a:r>
            <a:r>
              <a:rPr lang="en-US" sz="1200" baseline="0" dirty="0" err="1"/>
              <a:t>db.String</a:t>
            </a:r>
            <a:r>
              <a:rPr lang="en-US" sz="1200" baseline="0" dirty="0"/>
              <a:t>(80), </a:t>
            </a:r>
            <a:r>
              <a:rPr lang="en-US" sz="1200" baseline="0" dirty="0" err="1"/>
              <a:t>nullable</a:t>
            </a:r>
            <a:r>
              <a:rPr lang="en-US" sz="1200" baseline="0" dirty="0"/>
              <a:t> = False)</a:t>
            </a:r>
          </a:p>
          <a:p>
            <a:pPr lvl="0"/>
            <a:r>
              <a:rPr lang="en-US" sz="1200" baseline="0" dirty="0"/>
              <a:t>	id = </a:t>
            </a:r>
            <a:r>
              <a:rPr lang="en-US" sz="1200" baseline="0" dirty="0" err="1"/>
              <a:t>db.Column</a:t>
            </a:r>
            <a:r>
              <a:rPr lang="en-US" sz="1200" baseline="0" dirty="0"/>
              <a:t>(</a:t>
            </a:r>
            <a:r>
              <a:rPr lang="en-US" sz="1200" baseline="0" dirty="0" err="1"/>
              <a:t>db.Integer</a:t>
            </a:r>
            <a:r>
              <a:rPr lang="en-US" sz="1200" baseline="0" dirty="0"/>
              <a:t>, </a:t>
            </a:r>
            <a:r>
              <a:rPr lang="en-US" sz="1200" baseline="0" dirty="0" err="1"/>
              <a:t>primary_key</a:t>
            </a:r>
            <a:r>
              <a:rPr lang="en-US" sz="1200" baseline="0" dirty="0"/>
              <a:t> = True)</a:t>
            </a:r>
          </a:p>
          <a:p>
            <a:pPr lvl="0"/>
            <a:r>
              <a:rPr lang="en-US" sz="1200" baseline="0" dirty="0"/>
              <a:t>	</a:t>
            </a:r>
          </a:p>
          <a:p>
            <a:pPr lvl="0"/>
            <a:r>
              <a:rPr lang="en-US" sz="1200" baseline="0" dirty="0"/>
              <a:t>	</a:t>
            </a:r>
            <a:r>
              <a:rPr lang="en-US" sz="1200" baseline="0" dirty="0" err="1"/>
              <a:t>def</a:t>
            </a:r>
            <a:r>
              <a:rPr lang="en-US" sz="1200" baseline="0" dirty="0"/>
              <a:t> serialize(self):</a:t>
            </a:r>
          </a:p>
          <a:p>
            <a:pPr lvl="0"/>
            <a:r>
              <a:rPr lang="en-US" sz="1200" baseline="0" dirty="0"/>
              <a:t>		return {</a:t>
            </a:r>
          </a:p>
          <a:p>
            <a:pPr lvl="0"/>
            <a:r>
              <a:rPr lang="en-US" sz="1200" baseline="0" dirty="0"/>
              <a:t>			'id': self.id, </a:t>
            </a:r>
          </a:p>
          <a:p>
            <a:pPr lvl="0"/>
            <a:r>
              <a:rPr lang="en-US" sz="1200" baseline="0" dirty="0"/>
              <a:t>			'title': </a:t>
            </a:r>
            <a:r>
              <a:rPr lang="en-US" sz="1200" baseline="0" dirty="0" err="1"/>
              <a:t>self.title</a:t>
            </a:r>
            <a:endParaRPr lang="en-US" sz="1200" baseline="0" dirty="0"/>
          </a:p>
          <a:p>
            <a:pPr lvl="0"/>
            <a:r>
              <a:rPr lang="en-US" sz="1200" baseline="0" dirty="0"/>
              <a:t>        }</a:t>
            </a:r>
          </a:p>
          <a:p>
            <a:pPr lvl="0"/>
            <a:endParaRPr lang="en-US" sz="1200" baseline="0" dirty="0"/>
          </a:p>
          <a:p>
            <a:pPr lvl="0"/>
            <a:r>
              <a:rPr lang="en-US" sz="1200" baseline="0" dirty="0"/>
              <a:t>Main.py </a:t>
            </a:r>
          </a:p>
          <a:p>
            <a:pPr lvl="0"/>
            <a:r>
              <a:rPr lang="en-US" sz="1200" baseline="0" dirty="0"/>
              <a:t>@</a:t>
            </a:r>
            <a:r>
              <a:rPr lang="en-US" sz="1200" baseline="0" dirty="0" err="1"/>
              <a:t>app.route</a:t>
            </a:r>
            <a:r>
              <a:rPr lang="en-US" sz="1200" baseline="0" dirty="0"/>
              <a:t>('/book2/</a:t>
            </a:r>
            <a:r>
              <a:rPr lang="en-US" sz="1200" baseline="0" dirty="0" err="1"/>
              <a:t>json</a:t>
            </a:r>
            <a:r>
              <a:rPr lang="en-US" sz="1200" baseline="0" dirty="0"/>
              <a:t>/')</a:t>
            </a:r>
          </a:p>
          <a:p>
            <a:pPr lvl="0"/>
            <a:r>
              <a:rPr lang="en-US" sz="1200" baseline="0" dirty="0" err="1"/>
              <a:t>def</a:t>
            </a:r>
            <a:r>
              <a:rPr lang="en-US" sz="1200" baseline="0" dirty="0"/>
              <a:t> </a:t>
            </a:r>
            <a:r>
              <a:rPr lang="en-US" sz="1200" baseline="0" dirty="0" err="1"/>
              <a:t>bookjson</a:t>
            </a:r>
            <a:r>
              <a:rPr lang="en-US" sz="1200" baseline="0" dirty="0"/>
              <a:t>():</a:t>
            </a:r>
          </a:p>
          <a:p>
            <a:pPr lvl="0"/>
            <a:r>
              <a:rPr lang="en-US" sz="1200" baseline="0" dirty="0"/>
              <a:t>	books = </a:t>
            </a:r>
            <a:r>
              <a:rPr lang="en-US" sz="1200" baseline="0" dirty="0" err="1"/>
              <a:t>db.session.query</a:t>
            </a:r>
            <a:r>
              <a:rPr lang="en-US" sz="1200" baseline="0" dirty="0"/>
              <a:t>(Book).all()</a:t>
            </a:r>
          </a:p>
          <a:p>
            <a:pPr lvl="0"/>
            <a:r>
              <a:rPr lang="en-US" sz="1200" baseline="0" dirty="0"/>
              <a:t>	#return </a:t>
            </a:r>
            <a:r>
              <a:rPr lang="en-US" sz="1200" baseline="0" dirty="0" err="1"/>
              <a:t>render_template</a:t>
            </a:r>
            <a:r>
              <a:rPr lang="en-US" sz="1200" baseline="0" dirty="0"/>
              <a:t>('book2.html', books = books)</a:t>
            </a:r>
          </a:p>
          <a:p>
            <a:pPr lvl="0"/>
            <a:r>
              <a:rPr lang="en-US" sz="1200" baseline="0" dirty="0"/>
              <a:t>	return </a:t>
            </a:r>
            <a:r>
              <a:rPr lang="en-US" sz="1200" baseline="0" dirty="0" err="1"/>
              <a:t>jsonify</a:t>
            </a:r>
            <a:r>
              <a:rPr lang="en-US" sz="1200" baseline="0" dirty="0"/>
              <a:t>(Books=[</a:t>
            </a:r>
            <a:r>
              <a:rPr lang="en-US" sz="1200" baseline="0" dirty="0" err="1"/>
              <a:t>e.serialize</a:t>
            </a:r>
            <a:r>
              <a:rPr lang="en-US" sz="1200" baseline="0" dirty="0"/>
              <a:t>() for e in books])</a:t>
            </a:r>
          </a:p>
        </p:txBody>
      </p:sp>
      <p:sp>
        <p:nvSpPr>
          <p:cNvPr id="4" name="Slide Number Placeholder 3"/>
          <p:cNvSpPr>
            <a:spLocks noGrp="1"/>
          </p:cNvSpPr>
          <p:nvPr>
            <p:ph type="sldNum" sz="quarter" idx="10"/>
          </p:nvPr>
        </p:nvSpPr>
        <p:spPr/>
        <p:txBody>
          <a:bodyPr/>
          <a:lstStyle/>
          <a:p>
            <a:fld id="{436C7514-D978-4AD6-AEA2-DA70346EE142}" type="slidenum">
              <a:rPr lang="en-US" smtClean="0"/>
              <a:t>26</a:t>
            </a:fld>
            <a:endParaRPr lang="en-US"/>
          </a:p>
        </p:txBody>
      </p:sp>
    </p:spTree>
    <p:extLst>
      <p:ext uri="{BB962C8B-B14F-4D97-AF65-F5344CB8AC3E}">
        <p14:creationId xmlns:p14="http://schemas.microsoft.com/office/powerpoint/2010/main" val="3582088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6</a:t>
            </a:fld>
            <a:endParaRPr lang="en-US"/>
          </a:p>
        </p:txBody>
      </p:sp>
    </p:spTree>
    <p:extLst>
      <p:ext uri="{BB962C8B-B14F-4D97-AF65-F5344CB8AC3E}">
        <p14:creationId xmlns:p14="http://schemas.microsoft.com/office/powerpoint/2010/main" val="4235113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Note:</a:t>
            </a:r>
            <a:r>
              <a:rPr lang="en-US" dirty="0"/>
              <a:t> When you initialize a </a:t>
            </a:r>
            <a:r>
              <a:rPr lang="en-US" dirty="0" err="1"/>
              <a:t>git</a:t>
            </a:r>
            <a:r>
              <a:rPr lang="en-US" dirty="0"/>
              <a:t> repo in your project folder, make sure you add “</a:t>
            </a:r>
            <a:r>
              <a:rPr lang="en-US" dirty="0" err="1"/>
              <a:t>venv</a:t>
            </a:r>
            <a:r>
              <a:rPr lang="en-US" dirty="0"/>
              <a:t>” to the “.</a:t>
            </a:r>
            <a:r>
              <a:rPr lang="en-US" dirty="0" err="1"/>
              <a:t>gitignore</a:t>
            </a:r>
            <a:r>
              <a:rPr lang="en-US"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We don't want </a:t>
            </a:r>
            <a:r>
              <a:rPr lang="en-US" dirty="0" err="1"/>
              <a:t>git</a:t>
            </a:r>
            <a:r>
              <a:rPr lang="en-US" dirty="0"/>
              <a:t> to track changes to your environment.</a:t>
            </a:r>
          </a:p>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9</a:t>
            </a:fld>
            <a:endParaRPr lang="en-US"/>
          </a:p>
        </p:txBody>
      </p:sp>
    </p:spTree>
    <p:extLst>
      <p:ext uri="{BB962C8B-B14F-4D97-AF65-F5344CB8AC3E}">
        <p14:creationId xmlns:p14="http://schemas.microsoft.com/office/powerpoint/2010/main" val="4166823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13</a:t>
            </a:fld>
            <a:endParaRPr lang="en-US"/>
          </a:p>
        </p:txBody>
      </p:sp>
    </p:spTree>
    <p:extLst>
      <p:ext uri="{BB962C8B-B14F-4D97-AF65-F5344CB8AC3E}">
        <p14:creationId xmlns:p14="http://schemas.microsoft.com/office/powerpoint/2010/main" val="1890641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C7514-D978-4AD6-AEA2-DA70346EE142}" type="slidenum">
              <a:rPr lang="en-US" smtClean="0"/>
              <a:t>14</a:t>
            </a:fld>
            <a:endParaRPr lang="en-US"/>
          </a:p>
        </p:txBody>
      </p:sp>
    </p:spTree>
    <p:extLst>
      <p:ext uri="{BB962C8B-B14F-4D97-AF65-F5344CB8AC3E}">
        <p14:creationId xmlns:p14="http://schemas.microsoft.com/office/powerpoint/2010/main" val="1554745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First, we imports the </a:t>
            </a:r>
            <a:r>
              <a:rPr lang="en-US" sz="1200" b="0" i="0" u="none" strike="noStrike" kern="1200" dirty="0">
                <a:solidFill>
                  <a:schemeClr val="tx1"/>
                </a:solidFill>
                <a:effectLst/>
                <a:latin typeface="+mn-lt"/>
                <a:ea typeface="+mn-ea"/>
                <a:cs typeface="+mn-cs"/>
                <a:hlinkClick r:id="rId3" tooltip="flask.Flask"/>
              </a:rPr>
              <a:t>Flask</a:t>
            </a:r>
            <a:r>
              <a:rPr lang="en-US" sz="1200" b="0" i="0" kern="1200" dirty="0">
                <a:solidFill>
                  <a:schemeClr val="tx1"/>
                </a:solidFill>
                <a:effectLst/>
                <a:latin typeface="+mn-lt"/>
                <a:ea typeface="+mn-ea"/>
                <a:cs typeface="+mn-cs"/>
              </a:rPr>
              <a:t> class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ourier New" panose="02070309020205020404" pitchFamily="49" charset="0"/>
              <a:cs typeface="Courier New" panose="02070309020205020404" pitchFamily="49"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a:latin typeface="Courier New" panose="02070309020205020404" pitchFamily="49" charset="0"/>
                <a:cs typeface="Courier New" panose="02070309020205020404" pitchFamily="49" charset="0"/>
              </a:rPr>
              <a:t>app = Flask(__name__)</a:t>
            </a:r>
          </a:p>
          <a:p>
            <a:r>
              <a:rPr lang="en-US" dirty="0"/>
              <a:t>Creates an instance of the class Flask with the name of the running application as the argument. </a:t>
            </a:r>
          </a:p>
          <a:p>
            <a:endParaRPr lang="en-US" dirty="0"/>
          </a:p>
          <a:p>
            <a:r>
              <a:rPr lang="en-US" sz="1200" b="1" i="0" kern="1200" dirty="0">
                <a:solidFill>
                  <a:schemeClr val="tx1"/>
                </a:solidFill>
                <a:effectLst/>
                <a:latin typeface="+mn-lt"/>
                <a:ea typeface="+mn-ea"/>
                <a:cs typeface="+mn-cs"/>
              </a:rPr>
              <a:t>__name__</a:t>
            </a:r>
            <a:r>
              <a:rPr lang="en-US" sz="1200" b="0" i="0" kern="1200" dirty="0">
                <a:solidFill>
                  <a:schemeClr val="tx1"/>
                </a:solidFill>
                <a:effectLst/>
                <a:latin typeface="+mn-lt"/>
                <a:ea typeface="+mn-ea"/>
                <a:cs typeface="+mn-cs"/>
              </a:rPr>
              <a:t> is a built-in variable which evaluates to the </a:t>
            </a:r>
            <a:r>
              <a:rPr lang="en-US" sz="1200" b="1" i="0" kern="1200" dirty="0">
                <a:solidFill>
                  <a:schemeClr val="tx1"/>
                </a:solidFill>
                <a:effectLst/>
                <a:latin typeface="+mn-lt"/>
                <a:ea typeface="+mn-ea"/>
                <a:cs typeface="+mn-cs"/>
              </a:rPr>
              <a:t>name</a:t>
            </a:r>
            <a:r>
              <a:rPr lang="en-US" sz="1200" b="0" i="0" kern="1200" dirty="0">
                <a:solidFill>
                  <a:schemeClr val="tx1"/>
                </a:solidFill>
                <a:effectLst/>
                <a:latin typeface="+mn-lt"/>
                <a:ea typeface="+mn-ea"/>
                <a:cs typeface="+mn-cs"/>
              </a:rPr>
              <a:t> of the current module.</a:t>
            </a:r>
          </a:p>
          <a:p>
            <a:endParaRPr lang="en-US" dirty="0"/>
          </a:p>
          <a:p>
            <a:r>
              <a:rPr lang="en-US" dirty="0"/>
              <a:t>Anytime we run an</a:t>
            </a:r>
            <a:r>
              <a:rPr lang="en-US" baseline="0" dirty="0"/>
              <a:t> application in python, a special variable called ‘name’ gets defined for the application and all of the imports it uses.</a:t>
            </a:r>
          </a:p>
          <a:p>
            <a:r>
              <a:rPr lang="en-US" baseline="0" dirty="0"/>
              <a:t>The application run by the python interpreter gets a name variable set to ‘__main__’ where is all the other imported Python files get their actual name of the Python file.</a:t>
            </a:r>
          </a:p>
          <a:p>
            <a:endParaRPr lang="en-US" baseline="0" dirty="0"/>
          </a:p>
          <a:p>
            <a:r>
              <a:rPr lang="en-US" sz="1200" dirty="0">
                <a:latin typeface="Courier New" panose="02070309020205020404" pitchFamily="49" charset="0"/>
                <a:cs typeface="Courier New" panose="02070309020205020404" pitchFamily="49" charset="0"/>
              </a:rPr>
              <a:t>@</a:t>
            </a:r>
            <a:r>
              <a:rPr lang="en-US" sz="1200" dirty="0" err="1">
                <a:latin typeface="Courier New" panose="02070309020205020404" pitchFamily="49" charset="0"/>
                <a:cs typeface="Courier New" panose="02070309020205020404" pitchFamily="49" charset="0"/>
              </a:rPr>
              <a:t>app.route</a:t>
            </a:r>
            <a:r>
              <a:rPr lang="en-US" sz="1200" dirty="0">
                <a:latin typeface="Courier New" panose="02070309020205020404" pitchFamily="49" charset="0"/>
                <a:cs typeface="Courier New" panose="02070309020205020404" pitchFamily="49" charset="0"/>
              </a:rPr>
              <a:t>('/')</a:t>
            </a:r>
          </a:p>
          <a:p>
            <a:r>
              <a:rPr lang="en-US" sz="1200" dirty="0">
                <a:latin typeface="Courier New" panose="02070309020205020404" pitchFamily="49" charset="0"/>
                <a:cs typeface="Courier New" panose="02070309020205020404" pitchFamily="49" charset="0"/>
              </a:rPr>
              <a:t>This is a decorator that wraps our</a:t>
            </a:r>
            <a:r>
              <a:rPr lang="en-US" sz="1200" baseline="0" dirty="0">
                <a:latin typeface="Courier New" panose="02070309020205020404" pitchFamily="49" charset="0"/>
                <a:cs typeface="Courier New" panose="02070309020205020404" pitchFamily="49" charset="0"/>
              </a:rPr>
              <a:t> function inside the </a:t>
            </a:r>
            <a:r>
              <a:rPr lang="en-US" sz="1200" baseline="0" dirty="0" err="1">
                <a:latin typeface="Courier New" panose="02070309020205020404" pitchFamily="49" charset="0"/>
                <a:cs typeface="Courier New" panose="02070309020205020404" pitchFamily="49" charset="0"/>
              </a:rPr>
              <a:t>app.route</a:t>
            </a:r>
            <a:r>
              <a:rPr lang="en-US" sz="1200" baseline="0" dirty="0">
                <a:latin typeface="Courier New" panose="02070309020205020404" pitchFamily="49" charset="0"/>
                <a:cs typeface="Courier New" panose="02070309020205020404" pitchFamily="49" charset="0"/>
              </a:rPr>
              <a:t> function that Flask has already created. So, if the browser sends ‘/’ , the function that we defined here gets executed.</a:t>
            </a:r>
          </a:p>
          <a:p>
            <a:endParaRPr lang="en-US" sz="1200" baseline="0" dirty="0">
              <a:latin typeface="Courier New" panose="02070309020205020404" pitchFamily="49" charset="0"/>
              <a:cs typeface="Courier New" panose="02070309020205020404" pitchFamily="49" charset="0"/>
            </a:endParaRPr>
          </a:p>
          <a:p>
            <a:r>
              <a:rPr lang="en-US" sz="1200" baseline="0" dirty="0" err="1">
                <a:latin typeface="Courier New" panose="02070309020205020404" pitchFamily="49" charset="0"/>
                <a:cs typeface="Courier New" panose="02070309020205020404" pitchFamily="49" charset="0"/>
              </a:rPr>
              <a:t>App.run</a:t>
            </a:r>
            <a:r>
              <a:rPr lang="en-US" sz="1200" baseline="0" dirty="0">
                <a:latin typeface="Courier New" panose="02070309020205020404" pitchFamily="49" charset="0"/>
                <a:cs typeface="Courier New" panose="02070309020205020404" pitchFamily="49" charset="0"/>
              </a:rPr>
              <a:t>(host = ‘0.0.0.0, port = 5000)</a:t>
            </a:r>
          </a:p>
          <a:p>
            <a:r>
              <a:rPr lang="en-US" sz="1200" baseline="0" dirty="0">
                <a:latin typeface="Courier New" panose="02070309020205020404" pitchFamily="49" charset="0"/>
                <a:cs typeface="Courier New" panose="02070309020205020404" pitchFamily="49" charset="0"/>
              </a:rPr>
              <a:t>Listen to all public IP addresses </a:t>
            </a:r>
            <a:endParaRPr lang="en-US" dirty="0"/>
          </a:p>
          <a:p>
            <a:r>
              <a:rPr lang="en-US" dirty="0" err="1"/>
              <a:t>app.run</a:t>
            </a:r>
            <a:r>
              <a:rPr lang="en-US" dirty="0"/>
              <a:t>(debug = True)</a:t>
            </a:r>
            <a:r>
              <a:rPr lang="en-US" baseline="0" dirty="0"/>
              <a:t> </a:t>
            </a:r>
            <a:r>
              <a:rPr lang="en-US" sz="1200" b="0" i="0" kern="1200" dirty="0">
                <a:solidFill>
                  <a:schemeClr val="tx1"/>
                </a:solidFill>
                <a:effectLst/>
                <a:latin typeface="+mn-lt"/>
                <a:ea typeface="+mn-ea"/>
                <a:cs typeface="+mn-cs"/>
              </a:rPr>
              <a:t>enables debug mode.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flask</a:t>
            </a:r>
            <a:r>
              <a:rPr lang="en-US" sz="1200" b="0" i="0" kern="1200" dirty="0">
                <a:solidFill>
                  <a:schemeClr val="tx1"/>
                </a:solidFill>
                <a:effectLst/>
                <a:latin typeface="+mn-lt"/>
                <a:ea typeface="+mn-ea"/>
                <a:cs typeface="+mn-cs"/>
              </a:rPr>
              <a:t> script is nice to start a local development server, but you would have to restart it manually after each change to your code. That is not very nice and Flask can do better. If you enable debug support the server will reload itself on code changes, and it will also provide you with a helpful debugger if things go wrong. </a:t>
            </a:r>
          </a:p>
          <a:p>
            <a:r>
              <a:rPr lang="en-US" sz="1200" b="0" i="0" kern="1200" dirty="0">
                <a:solidFill>
                  <a:schemeClr val="tx1"/>
                </a:solidFill>
                <a:effectLst/>
                <a:latin typeface="+mn-lt"/>
                <a:ea typeface="+mn-ea"/>
                <a:cs typeface="+mn-cs"/>
              </a:rPr>
              <a:t>Not recommended for production code.</a:t>
            </a:r>
          </a:p>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15</a:t>
            </a:fld>
            <a:endParaRPr lang="en-US"/>
          </a:p>
        </p:txBody>
      </p:sp>
    </p:spTree>
    <p:extLst>
      <p:ext uri="{BB962C8B-B14F-4D97-AF65-F5344CB8AC3E}">
        <p14:creationId xmlns:p14="http://schemas.microsoft.com/office/powerpoint/2010/main" val="612516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To test your code, </a:t>
            </a:r>
            <a:r>
              <a:rPr lang="en-US" sz="1200" dirty="0"/>
              <a:t> Flask comes with a </a:t>
            </a:r>
            <a:r>
              <a:rPr lang="en-US" sz="1200" b="1" dirty="0"/>
              <a:t>development server</a:t>
            </a:r>
            <a:r>
              <a:rPr lang="en-US" sz="1200" dirty="0"/>
              <a:t> so that you can </a:t>
            </a:r>
            <a:r>
              <a:rPr lang="en-US" sz="1200" b="1" dirty="0"/>
              <a:t>test your application</a:t>
            </a:r>
            <a:r>
              <a:rPr lang="en-US" sz="1200" dirty="0"/>
              <a:t> instead of actually deploying the application to a web server. The development server hosts  the application on the localhost address with a default port number: </a:t>
            </a:r>
          </a:p>
          <a:p>
            <a:pPr marL="0" indent="0">
              <a:buNone/>
            </a:pPr>
            <a:r>
              <a:rPr lang="en-US" sz="1200" dirty="0"/>
              <a:t> </a:t>
            </a:r>
          </a:p>
          <a:p>
            <a:pPr marL="0" indent="0">
              <a:buNone/>
            </a:pPr>
            <a:r>
              <a:rPr lang="en-US" sz="1200" dirty="0"/>
              <a:t>http://127.0.0.1:5000</a:t>
            </a:r>
          </a:p>
          <a:p>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16</a:t>
            </a:fld>
            <a:endParaRPr lang="en-US"/>
          </a:p>
        </p:txBody>
      </p:sp>
    </p:spTree>
    <p:extLst>
      <p:ext uri="{BB962C8B-B14F-4D97-AF65-F5344CB8AC3E}">
        <p14:creationId xmlns:p14="http://schemas.microsoft.com/office/powerpoint/2010/main" val="2246121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write all your webpage inside the “index” function right after “return” but it’s not recommended.</a:t>
            </a:r>
          </a:p>
          <a:p>
            <a:endParaRPr lang="en-US" dirty="0"/>
          </a:p>
          <a:p>
            <a:r>
              <a:rPr lang="en-US" sz="1200" b="1" i="0" kern="1200" dirty="0">
                <a:solidFill>
                  <a:schemeClr val="tx1"/>
                </a:solidFill>
                <a:effectLst/>
                <a:latin typeface="+mn-lt"/>
                <a:ea typeface="+mn-ea"/>
                <a:cs typeface="+mn-cs"/>
              </a:rPr>
              <a:t>templates</a:t>
            </a:r>
            <a:r>
              <a:rPr lang="en-US" sz="1200" b="0" i="0" kern="1200" dirty="0">
                <a:solidFill>
                  <a:schemeClr val="tx1"/>
                </a:solidFill>
                <a:effectLst/>
                <a:latin typeface="+mn-lt"/>
                <a:ea typeface="+mn-ea"/>
                <a:cs typeface="+mn-cs"/>
              </a:rPr>
              <a:t> are used to </a:t>
            </a:r>
            <a:r>
              <a:rPr lang="en-US" sz="1200" b="1" i="0" kern="1200" dirty="0">
                <a:solidFill>
                  <a:schemeClr val="tx1"/>
                </a:solidFill>
                <a:effectLst/>
                <a:latin typeface="+mn-lt"/>
                <a:ea typeface="+mn-ea"/>
                <a:cs typeface="+mn-cs"/>
              </a:rPr>
              <a:t>separate</a:t>
            </a:r>
            <a:r>
              <a:rPr lang="en-US" sz="1200" b="0" i="0" kern="1200" dirty="0">
                <a:solidFill>
                  <a:schemeClr val="tx1"/>
                </a:solidFill>
                <a:effectLst/>
                <a:latin typeface="+mn-lt"/>
                <a:ea typeface="+mn-ea"/>
                <a:cs typeface="+mn-cs"/>
              </a:rPr>
              <a:t> business logic from presentation logic. This increases maintainability, </a:t>
            </a:r>
            <a:r>
              <a:rPr lang="en-US" sz="1200" b="0" i="0" kern="1200" dirty="0" err="1">
                <a:solidFill>
                  <a:schemeClr val="tx1"/>
                </a:solidFill>
                <a:effectLst/>
                <a:latin typeface="+mn-lt"/>
                <a:ea typeface="+mn-ea"/>
                <a:cs typeface="+mn-cs"/>
              </a:rPr>
              <a:t>extensionability</a:t>
            </a:r>
            <a:r>
              <a:rPr lang="en-US" sz="1200" b="0" i="0" kern="1200" dirty="0">
                <a:solidFill>
                  <a:schemeClr val="tx1"/>
                </a:solidFill>
                <a:effectLst/>
                <a:latin typeface="+mn-lt"/>
                <a:ea typeface="+mn-ea"/>
                <a:cs typeface="+mn-cs"/>
              </a:rPr>
              <a:t> and portability of your software. </a:t>
            </a:r>
          </a:p>
          <a:p>
            <a:r>
              <a:rPr lang="en-US" sz="1200" b="0" i="0" kern="1200" dirty="0">
                <a:solidFill>
                  <a:schemeClr val="tx1"/>
                </a:solidFill>
                <a:effectLst/>
                <a:latin typeface="+mn-lt"/>
                <a:ea typeface="+mn-ea"/>
                <a:cs typeface="+mn-cs"/>
              </a:rPr>
              <a:t>Variables can be passed from your </a:t>
            </a:r>
            <a:r>
              <a:rPr lang="en-US" sz="1200" b="1" i="0" kern="1200" dirty="0">
                <a:solidFill>
                  <a:schemeClr val="tx1"/>
                </a:solidFill>
                <a:effectLst/>
                <a:latin typeface="+mn-lt"/>
                <a:ea typeface="+mn-ea"/>
                <a:cs typeface="+mn-cs"/>
              </a:rPr>
              <a:t>Python</a:t>
            </a:r>
            <a:r>
              <a:rPr lang="en-US" sz="1200" b="0" i="0" kern="1200" dirty="0">
                <a:solidFill>
                  <a:schemeClr val="tx1"/>
                </a:solidFill>
                <a:effectLst/>
                <a:latin typeface="+mn-lt"/>
                <a:ea typeface="+mn-ea"/>
                <a:cs typeface="+mn-cs"/>
              </a:rPr>
              <a:t> code. </a:t>
            </a:r>
            <a:r>
              <a:rPr lang="en-US" sz="1200" b="1" i="0" kern="1200" dirty="0">
                <a:solidFill>
                  <a:schemeClr val="tx1"/>
                </a:solidFill>
                <a:effectLst/>
                <a:latin typeface="+mn-lt"/>
                <a:ea typeface="+mn-ea"/>
                <a:cs typeface="+mn-cs"/>
              </a:rPr>
              <a:t>Python</a:t>
            </a:r>
            <a:r>
              <a:rPr lang="en-US" sz="1200" b="0" i="0" kern="1200" dirty="0">
                <a:solidFill>
                  <a:schemeClr val="tx1"/>
                </a:solidFill>
                <a:effectLst/>
                <a:latin typeface="+mn-lt"/>
                <a:ea typeface="+mn-ea"/>
                <a:cs typeface="+mn-cs"/>
              </a:rPr>
              <a:t> needs to render </a:t>
            </a:r>
            <a:r>
              <a:rPr lang="en-US" sz="1200" b="1" i="0" kern="1200" dirty="0">
                <a:solidFill>
                  <a:schemeClr val="tx1"/>
                </a:solidFill>
                <a:effectLst/>
                <a:latin typeface="+mn-lt"/>
                <a:ea typeface="+mn-ea"/>
                <a:cs typeface="+mn-cs"/>
              </a:rPr>
              <a:t>templates</a:t>
            </a:r>
            <a:r>
              <a:rPr lang="en-US" sz="1200" b="0" i="0" kern="1200" dirty="0">
                <a:solidFill>
                  <a:schemeClr val="tx1"/>
                </a:solidFill>
                <a:effectLst/>
                <a:latin typeface="+mn-lt"/>
                <a:ea typeface="+mn-ea"/>
                <a:cs typeface="+mn-cs"/>
              </a:rPr>
              <a:t>, so import the module for that.</a:t>
            </a:r>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17</a:t>
            </a:fld>
            <a:endParaRPr lang="en-US"/>
          </a:p>
        </p:txBody>
      </p:sp>
    </p:spTree>
    <p:extLst>
      <p:ext uri="{BB962C8B-B14F-4D97-AF65-F5344CB8AC3E}">
        <p14:creationId xmlns:p14="http://schemas.microsoft.com/office/powerpoint/2010/main" val="3578422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Templates help</a:t>
            </a:r>
            <a:r>
              <a:rPr lang="en-US" sz="1200" b="0" i="0" kern="1200" baseline="0" dirty="0">
                <a:solidFill>
                  <a:schemeClr val="tx1"/>
                </a:solidFill>
                <a:effectLst/>
                <a:latin typeface="+mn-lt"/>
                <a:ea typeface="+mn-ea"/>
                <a:cs typeface="+mn-cs"/>
              </a:rPr>
              <a:t> in separating logic from presentation. Presentation is in template. Logic is in index. Most calls must be done in index. If you need to run a function, run it in index, save it’s results in a variable and pass it to the template. i.e., before calling </a:t>
            </a:r>
            <a:r>
              <a:rPr lang="en-US" sz="1200" b="0" i="0" kern="1200" baseline="0" dirty="0" err="1">
                <a:solidFill>
                  <a:schemeClr val="tx1"/>
                </a:solidFill>
                <a:effectLst/>
                <a:latin typeface="+mn-lt"/>
                <a:ea typeface="+mn-ea"/>
                <a:cs typeface="+mn-cs"/>
              </a:rPr>
              <a:t>render_template</a:t>
            </a:r>
            <a:r>
              <a:rPr lang="en-US" sz="1200" b="0" i="0" kern="1200" baseline="0" dirty="0">
                <a:solidFill>
                  <a:schemeClr val="tx1"/>
                </a:solidFill>
                <a:effectLst/>
                <a:latin typeface="+mn-lt"/>
                <a:ea typeface="+mn-ea"/>
                <a:cs typeface="+mn-cs"/>
              </a:rPr>
              <a:t> do most computations.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Templates contain the responses you</a:t>
            </a:r>
            <a:r>
              <a:rPr lang="en-US" sz="1200" b="0" i="0" kern="1200" baseline="0" dirty="0">
                <a:solidFill>
                  <a:schemeClr val="tx1"/>
                </a:solidFill>
                <a:effectLst/>
                <a:latin typeface="+mn-lt"/>
                <a:ea typeface="+mn-ea"/>
                <a:cs typeface="+mn-cs"/>
              </a:rPr>
              <a:t> want to send back to the browser.</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 need a template for each page.</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Flask looks</a:t>
            </a:r>
            <a:r>
              <a:rPr lang="en-US" sz="1200" b="0" i="0" kern="1200" baseline="0" dirty="0">
                <a:solidFill>
                  <a:schemeClr val="tx1"/>
                </a:solidFill>
                <a:effectLst/>
                <a:latin typeface="+mn-lt"/>
                <a:ea typeface="+mn-ea"/>
                <a:cs typeface="+mn-cs"/>
              </a:rPr>
              <a:t> for templates in the “templates” folder.</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Flask accesses the specified template in the “templates” folder, read it and send it back to the browser.</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Flask</a:t>
            </a:r>
            <a:r>
              <a:rPr lang="en-US" sz="1200" b="0" i="0" kern="1200" dirty="0">
                <a:solidFill>
                  <a:schemeClr val="tx1"/>
                </a:solidFill>
                <a:effectLst/>
                <a:latin typeface="+mn-lt"/>
                <a:ea typeface="+mn-ea"/>
                <a:cs typeface="+mn-cs"/>
              </a:rPr>
              <a:t> uses jinja2 </a:t>
            </a:r>
            <a:r>
              <a:rPr lang="en-US" sz="1200" b="1" i="0" kern="1200" dirty="0">
                <a:solidFill>
                  <a:schemeClr val="tx1"/>
                </a:solidFill>
                <a:effectLst/>
                <a:latin typeface="+mn-lt"/>
                <a:ea typeface="+mn-ea"/>
                <a:cs typeface="+mn-cs"/>
              </a:rPr>
              <a:t>template</a:t>
            </a:r>
            <a:r>
              <a:rPr lang="en-US" sz="1200" b="0" i="0" kern="1200" dirty="0">
                <a:solidFill>
                  <a:schemeClr val="tx1"/>
                </a:solidFill>
                <a:effectLst/>
                <a:latin typeface="+mn-lt"/>
                <a:ea typeface="+mn-ea"/>
                <a:cs typeface="+mn-cs"/>
              </a:rPr>
              <a:t> engine. </a:t>
            </a:r>
          </a:p>
          <a:p>
            <a:r>
              <a:rPr lang="en-US" sz="1200" b="0" i="0" kern="1200" dirty="0">
                <a:solidFill>
                  <a:schemeClr val="tx1"/>
                </a:solidFill>
                <a:effectLst/>
                <a:latin typeface="+mn-lt"/>
                <a:ea typeface="+mn-ea"/>
                <a:cs typeface="+mn-cs"/>
              </a:rPr>
              <a:t>A web </a:t>
            </a:r>
            <a:r>
              <a:rPr lang="en-US" sz="1200" b="1" i="0" kern="1200" dirty="0">
                <a:solidFill>
                  <a:schemeClr val="tx1"/>
                </a:solidFill>
                <a:effectLst/>
                <a:latin typeface="+mn-lt"/>
                <a:ea typeface="+mn-ea"/>
                <a:cs typeface="+mn-cs"/>
              </a:rPr>
              <a:t>template</a:t>
            </a:r>
            <a:r>
              <a:rPr lang="en-US" sz="1200" b="0" i="0" kern="1200" dirty="0">
                <a:solidFill>
                  <a:schemeClr val="tx1"/>
                </a:solidFill>
                <a:effectLst/>
                <a:latin typeface="+mn-lt"/>
                <a:ea typeface="+mn-ea"/>
                <a:cs typeface="+mn-cs"/>
              </a:rPr>
              <a:t> contains HTML syntax interspersed placeholders for variables and expressions (in these case Python expressions) which are replaced values when the </a:t>
            </a:r>
            <a:r>
              <a:rPr lang="en-US" sz="1200" b="1" i="0" kern="1200" dirty="0">
                <a:solidFill>
                  <a:schemeClr val="tx1"/>
                </a:solidFill>
                <a:effectLst/>
                <a:latin typeface="+mn-lt"/>
                <a:ea typeface="+mn-ea"/>
                <a:cs typeface="+mn-cs"/>
              </a:rPr>
              <a:t>template</a:t>
            </a:r>
            <a:r>
              <a:rPr lang="en-US" sz="1200" b="0" i="0" kern="1200" dirty="0">
                <a:solidFill>
                  <a:schemeClr val="tx1"/>
                </a:solidFill>
                <a:effectLst/>
                <a:latin typeface="+mn-lt"/>
                <a:ea typeface="+mn-ea"/>
                <a:cs typeface="+mn-cs"/>
              </a:rPr>
              <a:t> is rendered.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 render a template you can use the </a:t>
            </a:r>
            <a:r>
              <a:rPr lang="en-US" sz="1200" b="0" i="0" u="none" strike="noStrike" kern="1200" dirty="0" err="1">
                <a:solidFill>
                  <a:schemeClr val="tx1"/>
                </a:solidFill>
                <a:effectLst/>
                <a:latin typeface="+mn-lt"/>
                <a:ea typeface="+mn-ea"/>
                <a:cs typeface="+mn-cs"/>
                <a:hlinkClick r:id="rId3" tooltip="flask.render_template"/>
              </a:rPr>
              <a:t>render_template</a:t>
            </a:r>
            <a:r>
              <a:rPr lang="en-US" sz="1200" b="0" i="0" u="none" strike="noStrike" kern="1200" dirty="0">
                <a:solidFill>
                  <a:schemeClr val="tx1"/>
                </a:solidFill>
                <a:effectLst/>
                <a:latin typeface="+mn-lt"/>
                <a:ea typeface="+mn-ea"/>
                <a:cs typeface="+mn-cs"/>
                <a:hlinkClick r:id="rId3" tooltip="flask.render_template"/>
              </a:rPr>
              <a:t>()</a:t>
            </a:r>
            <a:r>
              <a:rPr lang="en-US" sz="1200" b="0" i="0" kern="1200" dirty="0">
                <a:solidFill>
                  <a:schemeClr val="tx1"/>
                </a:solidFill>
                <a:effectLst/>
                <a:latin typeface="+mn-lt"/>
                <a:ea typeface="+mn-ea"/>
                <a:cs typeface="+mn-cs"/>
              </a:rPr>
              <a:t> method. All you have to do is provide the name of the template and the variables you want to pass to the template engine as keyword arguments.</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Render_template</a:t>
            </a:r>
            <a:r>
              <a:rPr lang="en-US" sz="1200" b="0" i="0" kern="1200" dirty="0">
                <a:solidFill>
                  <a:schemeClr val="tx1"/>
                </a:solidFill>
                <a:effectLst/>
                <a:latin typeface="+mn-lt"/>
                <a:ea typeface="+mn-ea"/>
                <a:cs typeface="+mn-cs"/>
              </a:rPr>
              <a:t> use case: reads the file,</a:t>
            </a:r>
            <a:r>
              <a:rPr lang="en-US" sz="1200" b="0" i="0" kern="1200" baseline="0" dirty="0">
                <a:solidFill>
                  <a:schemeClr val="tx1"/>
                </a:solidFill>
                <a:effectLst/>
                <a:latin typeface="+mn-lt"/>
                <a:ea typeface="+mn-ea"/>
                <a:cs typeface="+mn-cs"/>
              </a:rPr>
              <a:t> e.g., book.html, replace variables with their values if any, and send it back to the browser.</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Templates are html documents that must be placed</a:t>
            </a:r>
            <a:r>
              <a:rPr lang="en-US" sz="1200" b="0" i="0" kern="1200" baseline="0" dirty="0">
                <a:solidFill>
                  <a:schemeClr val="tx1"/>
                </a:solidFill>
                <a:effectLst/>
                <a:latin typeface="+mn-lt"/>
                <a:ea typeface="+mn-ea"/>
                <a:cs typeface="+mn-cs"/>
              </a:rPr>
              <a:t> in the “templates” folder.</a:t>
            </a:r>
            <a:endParaRPr lang="en-US" dirty="0"/>
          </a:p>
        </p:txBody>
      </p:sp>
      <p:sp>
        <p:nvSpPr>
          <p:cNvPr id="4" name="Slide Number Placeholder 3"/>
          <p:cNvSpPr>
            <a:spLocks noGrp="1"/>
          </p:cNvSpPr>
          <p:nvPr>
            <p:ph type="sldNum" sz="quarter" idx="10"/>
          </p:nvPr>
        </p:nvSpPr>
        <p:spPr/>
        <p:txBody>
          <a:bodyPr/>
          <a:lstStyle/>
          <a:p>
            <a:fld id="{436C7514-D978-4AD6-AEA2-DA70346EE142}" type="slidenum">
              <a:rPr lang="en-US" smtClean="0"/>
              <a:t>18</a:t>
            </a:fld>
            <a:endParaRPr lang="en-US"/>
          </a:p>
        </p:txBody>
      </p:sp>
    </p:spTree>
    <p:extLst>
      <p:ext uri="{BB962C8B-B14F-4D97-AF65-F5344CB8AC3E}">
        <p14:creationId xmlns:p14="http://schemas.microsoft.com/office/powerpoint/2010/main" val="54272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915714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354207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497727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396144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6353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7258983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808680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307673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4190617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E80B0D4-5EC7-41CE-BB12-D361673038F5}" type="datetimeFigureOut">
              <a:rPr lang="en-US" smtClean="0"/>
              <a:t>11/19/2025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332959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80B0D4-5EC7-41CE-BB12-D361673038F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965141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80B0D4-5EC7-41CE-BB12-D361673038F5}" type="datetimeFigureOut">
              <a:rPr lang="en-US" smtClean="0"/>
              <a:t>11/19/2025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499700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80B0D4-5EC7-41CE-BB12-D361673038F5}" type="datetimeFigureOut">
              <a:rPr lang="en-US" smtClean="0"/>
              <a:t>11/19/2025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14693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80B0D4-5EC7-41CE-BB12-D361673038F5}" type="datetimeFigureOut">
              <a:rPr lang="en-US" smtClean="0"/>
              <a:t>11/19/2025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156186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E80B0D4-5EC7-41CE-BB12-D361673038F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463720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E80B0D4-5EC7-41CE-BB12-D361673038F5}" type="datetimeFigureOut">
              <a:rPr lang="en-US" smtClean="0"/>
              <a:t>11/19/2025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EED754-48A0-4E06-A0AF-E2FF19223B9C}" type="slidenum">
              <a:rPr lang="en-US" smtClean="0"/>
              <a:t>‹#›</a:t>
            </a:fld>
            <a:endParaRPr lang="en-US"/>
          </a:p>
        </p:txBody>
      </p:sp>
    </p:spTree>
    <p:extLst>
      <p:ext uri="{BB962C8B-B14F-4D97-AF65-F5344CB8AC3E}">
        <p14:creationId xmlns:p14="http://schemas.microsoft.com/office/powerpoint/2010/main" val="216443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E80B0D4-5EC7-41CE-BB12-D361673038F5}" type="datetimeFigureOut">
              <a:rPr lang="en-US" smtClean="0"/>
              <a:t>11/19/2025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4EED754-48A0-4E06-A0AF-E2FF19223B9C}" type="slidenum">
              <a:rPr lang="en-US" smtClean="0"/>
              <a:t>‹#›</a:t>
            </a:fld>
            <a:endParaRPr lang="en-US"/>
          </a:p>
        </p:txBody>
      </p:sp>
    </p:spTree>
    <p:extLst>
      <p:ext uri="{BB962C8B-B14F-4D97-AF65-F5344CB8AC3E}">
        <p14:creationId xmlns:p14="http://schemas.microsoft.com/office/powerpoint/2010/main" val="338717406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jinja.pocoo.org/" TargetMode="External"/><Relationship Id="rId2" Type="http://schemas.openxmlformats.org/officeDocument/2006/relationships/hyperlink" Target="https://flask.palletsprojects.com/en/1.0.x/tutorial/factory/" TargetMode="External"/><Relationship Id="rId1" Type="http://schemas.openxmlformats.org/officeDocument/2006/relationships/slideLayout" Target="../slideLayouts/slideLayout2.xml"/><Relationship Id="rId4" Type="http://schemas.openxmlformats.org/officeDocument/2006/relationships/hyperlink" Target="https://www.ntu.edu.sg/home/ehchua/programming/webprogramming/Python3_Flask.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t>Flask</a:t>
            </a:r>
          </a:p>
        </p:txBody>
      </p:sp>
      <p:sp>
        <p:nvSpPr>
          <p:cNvPr id="3" name="Subtitle 2"/>
          <p:cNvSpPr>
            <a:spLocks noGrp="1"/>
          </p:cNvSpPr>
          <p:nvPr>
            <p:ph type="subTitle" idx="1"/>
          </p:nvPr>
        </p:nvSpPr>
        <p:spPr>
          <a:xfrm>
            <a:off x="1521581" y="4050833"/>
            <a:ext cx="7766936" cy="1096899"/>
          </a:xfrm>
        </p:spPr>
        <p:txBody>
          <a:bodyPr/>
          <a:lstStyle/>
          <a:p>
            <a:r>
              <a:rPr dirty="0"/>
              <a:t>CS</a:t>
            </a:r>
            <a:r>
              <a:rPr lang="en-US" dirty="0"/>
              <a:t>330e</a:t>
            </a:r>
            <a:r>
              <a:rPr dirty="0"/>
              <a:t> </a:t>
            </a:r>
            <a:r>
              <a:t>–</a:t>
            </a:r>
            <a:r>
              <a:rPr lang="en-US"/>
              <a:t> Elements of </a:t>
            </a:r>
            <a:r>
              <a:t>Software Engineering </a:t>
            </a:r>
            <a:r>
              <a:rPr lang="en-US"/>
              <a:t>I</a:t>
            </a:r>
            <a:endParaRPr dirty="0"/>
          </a:p>
        </p:txBody>
      </p:sp>
    </p:spTree>
    <p:extLst>
      <p:ext uri="{BB962C8B-B14F-4D97-AF65-F5344CB8AC3E}">
        <p14:creationId xmlns:p14="http://schemas.microsoft.com/office/powerpoint/2010/main" val="379331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Virtual Environment</a:t>
            </a:r>
          </a:p>
        </p:txBody>
      </p:sp>
      <p:sp>
        <p:nvSpPr>
          <p:cNvPr id="3" name="Content Placeholder 2"/>
          <p:cNvSpPr>
            <a:spLocks noGrp="1"/>
          </p:cNvSpPr>
          <p:nvPr>
            <p:ph idx="1"/>
          </p:nvPr>
        </p:nvSpPr>
        <p:spPr>
          <a:xfrm>
            <a:off x="677334" y="2160589"/>
            <a:ext cx="8596668" cy="4584340"/>
          </a:xfrm>
        </p:spPr>
        <p:txBody>
          <a:bodyPr>
            <a:noAutofit/>
          </a:bodyPr>
          <a:lstStyle/>
          <a:p>
            <a:r>
              <a:t>Create a virtual environment</a:t>
            </a:r>
          </a:p>
          <a:p>
            <a:r>
              <a:t>Activate the virtual environment “venv”</a:t>
            </a:r>
          </a:p>
          <a:p>
            <a:r>
              <a:t>Install basic modules</a:t>
            </a:r>
          </a:p>
        </p:txBody>
      </p:sp>
    </p:spTree>
    <p:extLst>
      <p:ext uri="{BB962C8B-B14F-4D97-AF65-F5344CB8AC3E}">
        <p14:creationId xmlns:p14="http://schemas.microsoft.com/office/powerpoint/2010/main" val="66524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Activate the Virtual Environment </a:t>
            </a:r>
            <a:br/>
            <a:endParaRPr lang="en-US" dirty="0"/>
          </a:p>
        </p:txBody>
      </p:sp>
      <p:sp>
        <p:nvSpPr>
          <p:cNvPr id="3" name="Content Placeholder 2"/>
          <p:cNvSpPr>
            <a:spLocks noGrp="1"/>
          </p:cNvSpPr>
          <p:nvPr>
            <p:ph idx="1"/>
          </p:nvPr>
        </p:nvSpPr>
        <p:spPr>
          <a:xfrm>
            <a:off x="677334" y="2160589"/>
            <a:ext cx="8596668" cy="4584340"/>
          </a:xfrm>
        </p:spPr>
        <p:txBody>
          <a:bodyPr>
            <a:noAutofit/>
          </a:bodyPr>
          <a:lstStyle/>
          <a:p>
            <a:pPr marL="0" indent="0">
              <a:buNone/>
            </a:pPr>
            <a:r>
              <a:rPr lang="en-US" dirty="0"/>
              <a:t>On Windows (Git Bash or similar):</a:t>
            </a:r>
          </a:p>
          <a:p>
            <a:pPr marL="0" indent="0">
              <a:buNone/>
            </a:pPr>
            <a:r>
              <a:rPr lang="en-US" dirty="0"/>
              <a:t>$ source </a:t>
            </a:r>
            <a:r>
              <a:rPr lang="en-US" dirty="0" err="1"/>
              <a:t>venv</a:t>
            </a:r>
            <a:r>
              <a:rPr lang="en-US" dirty="0"/>
              <a:t>/Scripts/activate</a:t>
            </a:r>
          </a:p>
          <a:p>
            <a:pPr marL="0" indent="0">
              <a:buNone/>
            </a:pPr>
            <a:r>
              <a:rPr lang="en-US" dirty="0"/>
              <a:t>(</a:t>
            </a:r>
            <a:r>
              <a:rPr lang="en-US" dirty="0" err="1"/>
              <a:t>venv</a:t>
            </a:r>
            <a:r>
              <a:rPr lang="en-US" dirty="0"/>
              <a:t>) $</a:t>
            </a:r>
          </a:p>
          <a:p>
            <a:pPr marL="0" indent="0">
              <a:buNone/>
            </a:pPr>
            <a:endParaRPr lang="en-US" dirty="0"/>
          </a:p>
          <a:p>
            <a:pPr marL="0" indent="0">
              <a:buNone/>
            </a:pPr>
            <a:r>
              <a:rPr lang="en-US" dirty="0"/>
              <a:t>On macOS:</a:t>
            </a:r>
          </a:p>
          <a:p>
            <a:pPr marL="0" indent="0">
              <a:buNone/>
            </a:pPr>
            <a:r>
              <a:rPr lang="en-US" dirty="0"/>
              <a:t>$ source </a:t>
            </a:r>
            <a:r>
              <a:rPr lang="en-US" dirty="0" err="1"/>
              <a:t>venv</a:t>
            </a:r>
            <a:r>
              <a:rPr lang="en-US" dirty="0"/>
              <a:t>/bin/activate</a:t>
            </a:r>
          </a:p>
          <a:p>
            <a:pPr marL="0" indent="0">
              <a:buNone/>
            </a:pPr>
            <a:r>
              <a:rPr lang="en-US" dirty="0"/>
              <a:t>(</a:t>
            </a:r>
            <a:r>
              <a:rPr lang="en-US" dirty="0" err="1"/>
              <a:t>venv</a:t>
            </a:r>
            <a:r>
              <a:rPr lang="en-US" dirty="0"/>
              <a:t>) $</a:t>
            </a:r>
          </a:p>
          <a:p>
            <a:pPr marL="0" indent="0">
              <a:buNone/>
            </a:pPr>
            <a:endParaRPr lang="en-US" dirty="0"/>
          </a:p>
          <a:p>
            <a:pPr marL="0" indent="0">
              <a:buNone/>
            </a:pPr>
            <a:r>
              <a:rPr lang="en-US" dirty="0"/>
              <a:t>On Linux:</a:t>
            </a:r>
          </a:p>
          <a:p>
            <a:pPr marL="0" indent="0">
              <a:buNone/>
            </a:pPr>
            <a:r>
              <a:rPr lang="en-US" dirty="0"/>
              <a:t>$ source </a:t>
            </a:r>
            <a:r>
              <a:rPr lang="en-US" dirty="0" err="1"/>
              <a:t>venv</a:t>
            </a:r>
            <a:r>
              <a:rPr lang="en-US" dirty="0"/>
              <a:t>/bin/activate</a:t>
            </a:r>
          </a:p>
          <a:p>
            <a:pPr marL="0" indent="0">
              <a:buNone/>
            </a:pPr>
            <a:r>
              <a:rPr lang="en-US" dirty="0"/>
              <a:t>(</a:t>
            </a:r>
            <a:r>
              <a:rPr lang="en-US" dirty="0" err="1"/>
              <a:t>venv</a:t>
            </a:r>
            <a:r>
              <a:rPr lang="en-US" dirty="0"/>
              <a:t>) $</a:t>
            </a:r>
          </a:p>
        </p:txBody>
      </p:sp>
    </p:spTree>
    <p:extLst>
      <p:ext uri="{BB962C8B-B14F-4D97-AF65-F5344CB8AC3E}">
        <p14:creationId xmlns:p14="http://schemas.microsoft.com/office/powerpoint/2010/main" val="422761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Create a Virtual Environment</a:t>
            </a:r>
          </a:p>
        </p:txBody>
      </p:sp>
      <p:sp>
        <p:nvSpPr>
          <p:cNvPr id="3" name="Content Placeholder 2"/>
          <p:cNvSpPr>
            <a:spLocks noGrp="1"/>
          </p:cNvSpPr>
          <p:nvPr>
            <p:ph idx="1"/>
          </p:nvPr>
        </p:nvSpPr>
        <p:spPr>
          <a:xfrm>
            <a:off x="677334" y="2160589"/>
            <a:ext cx="8596668" cy="4584340"/>
          </a:xfrm>
        </p:spPr>
        <p:txBody>
          <a:bodyPr>
            <a:noAutofit/>
          </a:bodyPr>
          <a:lstStyle/>
          <a:p>
            <a:r>
              <a:t>Create a virtual environment</a:t>
            </a:r>
          </a:p>
          <a:p>
            <a:r>
              <a:t>Activate the virtual environment “venv”</a:t>
            </a:r>
          </a:p>
          <a:p>
            <a:r>
              <a:t>Install basic modules</a:t>
            </a:r>
          </a:p>
        </p:txBody>
      </p:sp>
    </p:spTree>
    <p:extLst>
      <p:ext uri="{BB962C8B-B14F-4D97-AF65-F5344CB8AC3E}">
        <p14:creationId xmlns:p14="http://schemas.microsoft.com/office/powerpoint/2010/main" val="193214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Install Basic Modules</a:t>
            </a:r>
          </a:p>
        </p:txBody>
      </p:sp>
      <p:sp>
        <p:nvSpPr>
          <p:cNvPr id="3" name="Content Placeholder 2"/>
          <p:cNvSpPr>
            <a:spLocks noGrp="1"/>
          </p:cNvSpPr>
          <p:nvPr>
            <p:ph idx="1"/>
          </p:nvPr>
        </p:nvSpPr>
        <p:spPr>
          <a:xfrm>
            <a:off x="677334" y="1664060"/>
            <a:ext cx="8596668" cy="5041540"/>
          </a:xfrm>
        </p:spPr>
        <p:txBody>
          <a:bodyPr>
            <a:noAutofit/>
          </a:bodyPr>
          <a:lstStyle/>
          <a:p>
            <a:pPr marL="0" indent="0">
              <a:buNone/>
            </a:pPr>
            <a:r>
              <a:rPr lang="en-US" dirty="0"/>
              <a:t>On Windows, macOS, or Linux:</a:t>
            </a:r>
          </a:p>
          <a:p>
            <a:pPr marL="0" indent="0">
              <a:buNone/>
            </a:pPr>
            <a:r>
              <a:rPr lang="en-US" dirty="0"/>
              <a:t># Install Flask in your virtual environment:</a:t>
            </a:r>
          </a:p>
          <a:p>
            <a:pPr marL="0" indent="0">
              <a:buNone/>
            </a:pPr>
            <a:r>
              <a:rPr lang="en-US" dirty="0"/>
              <a:t>(</a:t>
            </a:r>
            <a:r>
              <a:rPr lang="en-US" dirty="0" err="1"/>
              <a:t>venv</a:t>
            </a:r>
            <a:r>
              <a:rPr lang="en-US" dirty="0"/>
              <a:t>) $ python -m pip install flask</a:t>
            </a:r>
          </a:p>
          <a:p>
            <a:pPr marL="0" indent="0">
              <a:buNone/>
            </a:pPr>
            <a:endParaRPr lang="en-US" dirty="0"/>
          </a:p>
          <a:p>
            <a:pPr marL="0" indent="0">
              <a:buNone/>
            </a:pPr>
            <a:r>
              <a:rPr lang="en-US" dirty="0"/>
              <a:t># Install Flask-</a:t>
            </a:r>
            <a:r>
              <a:rPr lang="en-US" dirty="0" err="1"/>
              <a:t>SQLAlchemy</a:t>
            </a:r>
            <a:r>
              <a:rPr lang="en-US" dirty="0"/>
              <a:t> (needed for the next project):</a:t>
            </a:r>
          </a:p>
          <a:p>
            <a:pPr marL="0" indent="0">
              <a:buNone/>
            </a:pPr>
            <a:r>
              <a:rPr lang="en-US" dirty="0"/>
              <a:t>(</a:t>
            </a:r>
            <a:r>
              <a:rPr lang="en-US" dirty="0" err="1"/>
              <a:t>venv</a:t>
            </a:r>
            <a:r>
              <a:rPr lang="en-US" dirty="0"/>
              <a:t>) $ python -m pip install Flask-</a:t>
            </a:r>
            <a:r>
              <a:rPr lang="en-US" dirty="0" err="1"/>
              <a:t>SQLAlchemy</a:t>
            </a:r>
            <a:endParaRPr lang="en-US" dirty="0"/>
          </a:p>
          <a:p>
            <a:pPr marL="0" indent="0">
              <a:buNone/>
            </a:pPr>
            <a:endParaRPr lang="en-US" dirty="0"/>
          </a:p>
          <a:p>
            <a:pPr marL="0" indent="0">
              <a:buNone/>
            </a:pPr>
            <a:r>
              <a:rPr lang="en-US" dirty="0"/>
              <a:t>Note: We will use a PostgreSQL database. With Flask, it's common to use an object-relational mapper (ORM) to access the database.</a:t>
            </a:r>
          </a:p>
          <a:p>
            <a:pPr marL="0" indent="0">
              <a:buNone/>
            </a:pPr>
            <a:r>
              <a:rPr lang="en-US" dirty="0"/>
              <a:t>ORMs allow you to interact with the database using Python classes and methods instead of raw SQL.</a:t>
            </a:r>
          </a:p>
          <a:p>
            <a:pPr marL="0" indent="0">
              <a:buNone/>
            </a:pPr>
            <a:r>
              <a:rPr lang="en-US" dirty="0" err="1"/>
              <a:t>SQLAlchemy</a:t>
            </a:r>
            <a:r>
              <a:rPr lang="en-US" dirty="0"/>
              <a:t> is a popular ORM for Python, and Flask-</a:t>
            </a:r>
            <a:r>
              <a:rPr lang="en-US" dirty="0" err="1"/>
              <a:t>SQLAlchemy</a:t>
            </a:r>
            <a:r>
              <a:rPr lang="en-US" dirty="0"/>
              <a:t> is a Flask-specific wrapper around it.</a:t>
            </a:r>
            <a:endParaRPr dirty="0"/>
          </a:p>
        </p:txBody>
      </p:sp>
    </p:spTree>
    <p:extLst>
      <p:ext uri="{BB962C8B-B14F-4D97-AF65-F5344CB8AC3E}">
        <p14:creationId xmlns:p14="http://schemas.microsoft.com/office/powerpoint/2010/main" val="2463680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Install Basic Modules</a:t>
            </a:r>
          </a:p>
        </p:txBody>
      </p:sp>
      <p:sp>
        <p:nvSpPr>
          <p:cNvPr id="3" name="Content Placeholder 2"/>
          <p:cNvSpPr>
            <a:spLocks noGrp="1"/>
          </p:cNvSpPr>
          <p:nvPr>
            <p:ph idx="1"/>
          </p:nvPr>
        </p:nvSpPr>
        <p:spPr>
          <a:xfrm>
            <a:off x="677334" y="2160589"/>
            <a:ext cx="8596668" cy="4584340"/>
          </a:xfrm>
        </p:spPr>
        <p:txBody>
          <a:bodyPr>
            <a:noAutofit/>
          </a:bodyPr>
          <a:lstStyle/>
          <a:p>
            <a:pPr marL="0" indent="0">
              <a:buNone/>
            </a:pPr>
            <a:r>
              <a:rPr lang="en-US" dirty="0"/>
              <a:t># Install psycopg2 in your virtual environment (needed later on)</a:t>
            </a:r>
          </a:p>
          <a:p>
            <a:pPr marL="0" indent="0">
              <a:buNone/>
            </a:pPr>
            <a:r>
              <a:rPr lang="en-US" dirty="0"/>
              <a:t># Note: You must install PostgreSQL on your system before installing psycopg2</a:t>
            </a:r>
          </a:p>
          <a:p>
            <a:pPr marL="0" indent="0">
              <a:buNone/>
            </a:pPr>
            <a:r>
              <a:rPr lang="en-US" dirty="0"/>
              <a:t>(</a:t>
            </a:r>
            <a:r>
              <a:rPr lang="en-US" dirty="0" err="1"/>
              <a:t>venv</a:t>
            </a:r>
            <a:r>
              <a:rPr lang="en-US" dirty="0"/>
              <a:t>) $ python -m pip install psycopg2-binary</a:t>
            </a:r>
          </a:p>
          <a:p>
            <a:pPr marL="0" indent="0">
              <a:buNone/>
            </a:pPr>
            <a:endParaRPr lang="en-US" dirty="0"/>
          </a:p>
          <a:p>
            <a:pPr marL="0" indent="0">
              <a:buNone/>
            </a:pPr>
            <a:r>
              <a:rPr lang="en-US" dirty="0"/>
              <a:t>Note: psycopg2 is an adapter that allows Python applications to communicate with a PostgreSQL database.</a:t>
            </a:r>
          </a:p>
          <a:p>
            <a:pPr marL="0" indent="0">
              <a:buNone/>
            </a:pPr>
            <a:endParaRPr lang="en-US" dirty="0"/>
          </a:p>
          <a:p>
            <a:pPr marL="0" indent="0">
              <a:buNone/>
            </a:pPr>
            <a:r>
              <a:rPr lang="en-US" dirty="0"/>
              <a:t># Deactivate the virtual environment</a:t>
            </a:r>
          </a:p>
          <a:p>
            <a:pPr marL="0" indent="0">
              <a:buNone/>
            </a:pPr>
            <a:r>
              <a:rPr lang="en-US" dirty="0"/>
              <a:t>(</a:t>
            </a:r>
            <a:r>
              <a:rPr lang="en-US" dirty="0" err="1"/>
              <a:t>venv</a:t>
            </a:r>
            <a:r>
              <a:rPr lang="en-US" dirty="0"/>
              <a:t>) $ deactivate</a:t>
            </a:r>
            <a:endParaRPr dirty="0"/>
          </a:p>
        </p:txBody>
      </p:sp>
    </p:spTree>
    <p:extLst>
      <p:ext uri="{BB962C8B-B14F-4D97-AF65-F5344CB8AC3E}">
        <p14:creationId xmlns:p14="http://schemas.microsoft.com/office/powerpoint/2010/main" val="2441129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Creating your First Flask Application</a:t>
            </a:r>
            <a:br/>
            <a:endParaRPr lang="en-US" dirty="0"/>
          </a:p>
        </p:txBody>
      </p:sp>
      <p:sp>
        <p:nvSpPr>
          <p:cNvPr id="3" name="Content Placeholder 2"/>
          <p:cNvSpPr>
            <a:spLocks noGrp="1"/>
          </p:cNvSpPr>
          <p:nvPr>
            <p:ph sz="half" idx="1"/>
          </p:nvPr>
        </p:nvSpPr>
        <p:spPr>
          <a:xfrm>
            <a:off x="677334" y="2160588"/>
            <a:ext cx="4184035" cy="4356325"/>
          </a:xfrm>
        </p:spPr>
        <p:txBody>
          <a:bodyPr/>
          <a:lstStyle/>
          <a:p>
            <a:pPr marL="342900" lvl="1" indent="-342900"/>
            <a:r>
              <a:rPr lang="en-US" dirty="0"/>
              <a:t>Make sure you're at the root of your directory structure (i.e., cs330e-idb).</a:t>
            </a:r>
          </a:p>
          <a:p>
            <a:pPr marL="342900" lvl="1" indent="-342900"/>
            <a:r>
              <a:rPr lang="en-US" dirty="0"/>
              <a:t>Open your code editor, type the commands shown on the slide, and save the file as main.py.</a:t>
            </a:r>
          </a:p>
        </p:txBody>
      </p:sp>
      <p:sp>
        <p:nvSpPr>
          <p:cNvPr id="4" name="Content Placeholder 3"/>
          <p:cNvSpPr>
            <a:spLocks noGrp="1"/>
          </p:cNvSpPr>
          <p:nvPr>
            <p:ph sz="half" idx="2"/>
          </p:nvPr>
        </p:nvSpPr>
        <p:spPr>
          <a:xfrm>
            <a:off x="5089969" y="2160589"/>
            <a:ext cx="4489459" cy="4515982"/>
          </a:xfrm>
        </p:spPr>
        <p:txBody>
          <a:bodyPr/>
          <a:lstStyle/>
          <a:p>
            <a:pPr marL="457200" lvl="1" indent="0">
              <a:buNone/>
            </a:pPr>
            <a:r>
              <a:rPr lang="en-US" dirty="0"/>
              <a:t># main.py (v1.0)</a:t>
            </a:r>
          </a:p>
          <a:p>
            <a:pPr marL="457200" lvl="1" indent="0">
              <a:buNone/>
            </a:pPr>
            <a:r>
              <a:rPr lang="en-US" dirty="0"/>
              <a:t>from flask import Flask</a:t>
            </a:r>
          </a:p>
          <a:p>
            <a:pPr marL="457200" lvl="1" indent="0">
              <a:buNone/>
            </a:pPr>
            <a:r>
              <a:rPr lang="en-US" dirty="0"/>
              <a:t>app = Flask(__name__)</a:t>
            </a:r>
          </a:p>
          <a:p>
            <a:pPr marL="457200" lvl="1" indent="0">
              <a:buNone/>
            </a:pPr>
            <a:r>
              <a:rPr lang="en-US" dirty="0"/>
              <a:t>@app.route('/')</a:t>
            </a:r>
          </a:p>
          <a:p>
            <a:pPr marL="457200" lvl="1" indent="0">
              <a:buNone/>
            </a:pPr>
            <a:r>
              <a:rPr lang="en-US" dirty="0"/>
              <a:t>def index():</a:t>
            </a:r>
          </a:p>
          <a:p>
            <a:pPr marL="457200" lvl="1" indent="0">
              <a:buNone/>
            </a:pPr>
            <a:r>
              <a:rPr lang="en-US" dirty="0"/>
              <a:t>    return "Hello World"</a:t>
            </a:r>
          </a:p>
          <a:p>
            <a:pPr marL="457200" lvl="1" indent="0">
              <a:buNone/>
            </a:pPr>
            <a:r>
              <a:rPr lang="en-US" dirty="0"/>
              <a:t>if __name__ == "__main__":</a:t>
            </a:r>
          </a:p>
          <a:p>
            <a:pPr marL="457200" lvl="1" indent="0">
              <a:buNone/>
            </a:pPr>
            <a:r>
              <a:rPr lang="en-US" dirty="0"/>
              <a:t>    </a:t>
            </a:r>
            <a:r>
              <a:rPr lang="en-US" dirty="0" err="1"/>
              <a:t>app.run</a:t>
            </a:r>
            <a:r>
              <a:rPr lang="en-US" dirty="0"/>
              <a:t>()</a:t>
            </a:r>
          </a:p>
        </p:txBody>
      </p:sp>
    </p:spTree>
    <p:extLst>
      <p:ext uri="{BB962C8B-B14F-4D97-AF65-F5344CB8AC3E}">
        <p14:creationId xmlns:p14="http://schemas.microsoft.com/office/powerpoint/2010/main" val="1312094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Testing your First Flask Application</a:t>
            </a:r>
            <a:br/>
            <a:endParaRPr lang="en-US" dirty="0"/>
          </a:p>
        </p:txBody>
      </p:sp>
      <p:sp>
        <p:nvSpPr>
          <p:cNvPr id="4" name="Content Placeholder 3"/>
          <p:cNvSpPr>
            <a:spLocks noGrp="1"/>
          </p:cNvSpPr>
          <p:nvPr>
            <p:ph sz="half" idx="2"/>
          </p:nvPr>
        </p:nvSpPr>
        <p:spPr>
          <a:xfrm>
            <a:off x="566057" y="1567543"/>
            <a:ext cx="9840686" cy="5167086"/>
          </a:xfrm>
        </p:spPr>
        <p:txBody>
          <a:bodyPr>
            <a:noAutofit/>
          </a:bodyPr>
          <a:lstStyle/>
          <a:p>
            <a:pPr marL="0" indent="0">
              <a:buNone/>
            </a:pPr>
            <a:r>
              <a:rPr lang="en-US" dirty="0"/>
              <a:t>At the root of your project folder, type the following (make sure your virtual environment is activated):</a:t>
            </a:r>
          </a:p>
          <a:p>
            <a:pPr marL="0" indent="0">
              <a:buNone/>
            </a:pPr>
            <a:r>
              <a:rPr lang="en-US" dirty="0"/>
              <a:t>(</a:t>
            </a:r>
            <a:r>
              <a:rPr lang="en-US" dirty="0" err="1"/>
              <a:t>venv</a:t>
            </a:r>
            <a:r>
              <a:rPr lang="en-US" dirty="0"/>
              <a:t>) $ python main.py</a:t>
            </a:r>
          </a:p>
          <a:p>
            <a:pPr marL="0" indent="0">
              <a:buNone/>
            </a:pPr>
            <a:endParaRPr lang="en-US" dirty="0"/>
          </a:p>
          <a:p>
            <a:pPr marL="0" indent="0">
              <a:buNone/>
            </a:pPr>
            <a:r>
              <a:rPr lang="en-US" dirty="0"/>
              <a:t>You should see an output similar to:</a:t>
            </a:r>
          </a:p>
          <a:p>
            <a:pPr marL="0" indent="0">
              <a:buNone/>
            </a:pPr>
            <a:r>
              <a:rPr lang="en-US" dirty="0"/>
              <a:t>* Running on http://127.0.0.1:5000/ (Press CTRL+C to quit)</a:t>
            </a:r>
          </a:p>
          <a:p>
            <a:pPr marL="0" indent="0">
              <a:buNone/>
            </a:pPr>
            <a:endParaRPr lang="en-US" dirty="0"/>
          </a:p>
          <a:p>
            <a:pPr marL="0" indent="0">
              <a:buNone/>
            </a:pPr>
            <a:r>
              <a:rPr lang="en-US" dirty="0"/>
              <a:t>To view the output of main.py, open your web browser and navigate to:</a:t>
            </a:r>
          </a:p>
          <a:p>
            <a:pPr marL="0" indent="0">
              <a:buNone/>
            </a:pPr>
            <a:r>
              <a:rPr lang="en-US" dirty="0"/>
              <a:t>http://127.0.0.1:5000/</a:t>
            </a:r>
          </a:p>
          <a:p>
            <a:pPr marL="0" indent="0">
              <a:buNone/>
            </a:pPr>
            <a:r>
              <a:rPr lang="en-US" dirty="0"/>
              <a:t>You should see the message:</a:t>
            </a:r>
          </a:p>
          <a:p>
            <a:pPr marL="0" indent="0">
              <a:buNone/>
            </a:pPr>
            <a:r>
              <a:rPr lang="en-US" dirty="0"/>
              <a:t>"Hello World"</a:t>
            </a:r>
          </a:p>
          <a:p>
            <a:pPr marL="0" indent="0">
              <a:buNone/>
            </a:pPr>
            <a:r>
              <a:rPr lang="en-US" dirty="0"/>
              <a:t>Alternatively, you can visit:</a:t>
            </a:r>
          </a:p>
          <a:p>
            <a:pPr marL="0" indent="0">
              <a:buNone/>
            </a:pPr>
            <a:r>
              <a:rPr lang="en-US" dirty="0"/>
              <a:t>http://localhost:5000</a:t>
            </a:r>
          </a:p>
        </p:txBody>
      </p:sp>
    </p:spTree>
    <p:extLst>
      <p:ext uri="{BB962C8B-B14F-4D97-AF65-F5344CB8AC3E}">
        <p14:creationId xmlns:p14="http://schemas.microsoft.com/office/powerpoint/2010/main" val="509141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Flask Application with a Template</a:t>
            </a:r>
            <a:br/>
            <a:endParaRPr lang="en-US" dirty="0"/>
          </a:p>
        </p:txBody>
      </p:sp>
      <p:sp>
        <p:nvSpPr>
          <p:cNvPr id="3" name="Content Placeholder 2"/>
          <p:cNvSpPr>
            <a:spLocks noGrp="1"/>
          </p:cNvSpPr>
          <p:nvPr>
            <p:ph sz="half" idx="1"/>
          </p:nvPr>
        </p:nvSpPr>
        <p:spPr>
          <a:xfrm>
            <a:off x="677334" y="2160588"/>
            <a:ext cx="8844037" cy="4356325"/>
          </a:xfrm>
        </p:spPr>
        <p:txBody>
          <a:bodyPr/>
          <a:lstStyle/>
          <a:p>
            <a:pPr marL="0" indent="0">
              <a:buNone/>
            </a:pPr>
            <a:r>
              <a:rPr lang="en-US" dirty="0"/>
              <a:t>We will modify main.py to display "Hello World" by rendering an HTML template.</a:t>
            </a:r>
          </a:p>
          <a:p>
            <a:pPr marL="0" indent="0">
              <a:buNone/>
            </a:pPr>
            <a:r>
              <a:rPr lang="en-US" dirty="0"/>
              <a:t>To do this, we need to import </a:t>
            </a:r>
            <a:r>
              <a:rPr lang="en-US" dirty="0" err="1"/>
              <a:t>render_template</a:t>
            </a:r>
            <a:r>
              <a:rPr lang="en-US" dirty="0"/>
              <a:t> from Flask.</a:t>
            </a:r>
          </a:p>
          <a:p>
            <a:pPr marL="0" indent="0">
              <a:buNone/>
            </a:pPr>
            <a:r>
              <a:rPr lang="en-US" dirty="0"/>
              <a:t>Then, create an HTML file named hello.html and save it inside the templates directory (note: not template).</a:t>
            </a:r>
          </a:p>
          <a:p>
            <a:pPr marL="0" indent="0">
              <a:buNone/>
            </a:pPr>
            <a:endParaRPr lang="en-US" dirty="0"/>
          </a:p>
          <a:p>
            <a:pPr marL="0" indent="0">
              <a:buNone/>
            </a:pPr>
            <a:r>
              <a:rPr lang="en-US" dirty="0"/>
              <a:t>In main.py, replace:</a:t>
            </a:r>
          </a:p>
          <a:p>
            <a:pPr marL="0" indent="0">
              <a:buNone/>
            </a:pPr>
            <a:r>
              <a:rPr lang="en-US" dirty="0"/>
              <a:t>return "Hello World"</a:t>
            </a:r>
          </a:p>
          <a:p>
            <a:pPr marL="0" indent="0">
              <a:buNone/>
            </a:pPr>
            <a:r>
              <a:rPr lang="en-US" dirty="0"/>
              <a:t>with:</a:t>
            </a:r>
          </a:p>
          <a:p>
            <a:pPr marL="0" indent="0">
              <a:buNone/>
            </a:pPr>
            <a:r>
              <a:rPr lang="en-US" dirty="0"/>
              <a:t>return </a:t>
            </a:r>
            <a:r>
              <a:rPr lang="en-US" dirty="0" err="1"/>
              <a:t>render_template</a:t>
            </a:r>
            <a:r>
              <a:rPr lang="en-US" dirty="0"/>
              <a:t>('hello.html')</a:t>
            </a:r>
          </a:p>
        </p:txBody>
      </p:sp>
    </p:spTree>
    <p:extLst>
      <p:ext uri="{BB962C8B-B14F-4D97-AF65-F5344CB8AC3E}">
        <p14:creationId xmlns:p14="http://schemas.microsoft.com/office/powerpoint/2010/main" val="1077007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Flask Application with a Template</a:t>
            </a:r>
            <a:br/>
            <a:endParaRPr lang="en-US" dirty="0"/>
          </a:p>
        </p:txBody>
      </p:sp>
      <p:sp>
        <p:nvSpPr>
          <p:cNvPr id="3" name="Content Placeholder 2"/>
          <p:cNvSpPr>
            <a:spLocks noGrp="1"/>
          </p:cNvSpPr>
          <p:nvPr>
            <p:ph sz="half" idx="1"/>
          </p:nvPr>
        </p:nvSpPr>
        <p:spPr>
          <a:xfrm>
            <a:off x="232229" y="2160588"/>
            <a:ext cx="5322197" cy="4697412"/>
          </a:xfrm>
        </p:spPr>
        <p:txBody>
          <a:bodyPr>
            <a:normAutofit/>
          </a:bodyPr>
          <a:lstStyle/>
          <a:p>
            <a:pPr marL="0" indent="0">
              <a:buNone/>
            </a:pPr>
            <a:r>
              <a:rPr lang="en-US" dirty="0"/>
              <a:t># main.py (v2.0)</a:t>
            </a:r>
          </a:p>
          <a:p>
            <a:pPr marL="0" indent="0">
              <a:buNone/>
            </a:pPr>
            <a:r>
              <a:rPr lang="en-US" dirty="0"/>
              <a:t>from flask import Flask, </a:t>
            </a:r>
            <a:r>
              <a:rPr lang="en-US" dirty="0" err="1"/>
              <a:t>render_template</a:t>
            </a:r>
            <a:endParaRPr lang="en-US" dirty="0"/>
          </a:p>
          <a:p>
            <a:pPr marL="0" indent="0">
              <a:buNone/>
            </a:pPr>
            <a:r>
              <a:rPr lang="en-US" dirty="0"/>
              <a:t>app = Flask(__name__)</a:t>
            </a:r>
          </a:p>
          <a:p>
            <a:pPr marL="0" indent="0">
              <a:buNone/>
            </a:pPr>
            <a:r>
              <a:rPr lang="en-US" dirty="0"/>
              <a:t>@app.route('/')</a:t>
            </a:r>
          </a:p>
          <a:p>
            <a:pPr marL="0" indent="0">
              <a:buNone/>
            </a:pPr>
            <a:r>
              <a:rPr lang="en-US" dirty="0"/>
              <a:t>def index():</a:t>
            </a:r>
          </a:p>
          <a:p>
            <a:pPr marL="0" indent="0">
              <a:buNone/>
            </a:pPr>
            <a:r>
              <a:rPr lang="en-US" dirty="0"/>
              <a:t>    return </a:t>
            </a:r>
            <a:r>
              <a:rPr lang="en-US" dirty="0" err="1"/>
              <a:t>render_template</a:t>
            </a:r>
            <a:r>
              <a:rPr lang="en-US" dirty="0"/>
              <a:t>('index.html')</a:t>
            </a:r>
          </a:p>
          <a:p>
            <a:pPr marL="0" indent="0">
              <a:buNone/>
            </a:pPr>
            <a:r>
              <a:rPr lang="en-US" dirty="0"/>
              <a:t>if __name__ == "__main__":</a:t>
            </a:r>
          </a:p>
          <a:p>
            <a:pPr marL="0" indent="0">
              <a:buNone/>
            </a:pPr>
            <a:r>
              <a:rPr lang="en-US" dirty="0"/>
              <a:t>    </a:t>
            </a:r>
            <a:r>
              <a:rPr lang="en-US" dirty="0" err="1"/>
              <a:t>app.run</a:t>
            </a:r>
            <a:r>
              <a:rPr lang="en-US" dirty="0"/>
              <a:t>()</a:t>
            </a:r>
            <a:endParaRPr dirty="0"/>
          </a:p>
        </p:txBody>
      </p:sp>
      <p:sp>
        <p:nvSpPr>
          <p:cNvPr id="4" name="Content Placeholder 3"/>
          <p:cNvSpPr>
            <a:spLocks noGrp="1"/>
          </p:cNvSpPr>
          <p:nvPr>
            <p:ph sz="half" idx="2"/>
          </p:nvPr>
        </p:nvSpPr>
        <p:spPr>
          <a:xfrm>
            <a:off x="5554426" y="2160588"/>
            <a:ext cx="4997460" cy="4515982"/>
          </a:xfrm>
        </p:spPr>
        <p:txBody>
          <a:bodyPr>
            <a:normAutofit/>
          </a:bodyPr>
          <a:lstStyle/>
          <a:p>
            <a:pPr marL="0" indent="0">
              <a:buNone/>
            </a:pPr>
            <a:r>
              <a:rPr lang="en-US" dirty="0"/>
              <a:t>&lt;!-- index.html --&gt;</a:t>
            </a:r>
          </a:p>
          <a:p>
            <a:pPr marL="0" indent="0">
              <a:buNone/>
            </a:pPr>
            <a:r>
              <a:rPr lang="en-US" dirty="0"/>
              <a:t>&lt;!DOCTYPE html&gt;</a:t>
            </a:r>
          </a:p>
          <a:p>
            <a:pPr marL="0" indent="0">
              <a:buNone/>
            </a:pPr>
            <a:r>
              <a:rPr lang="en-US" dirty="0"/>
              <a:t>&lt;html&gt;</a:t>
            </a:r>
          </a:p>
          <a:p>
            <a:pPr marL="0" indent="0">
              <a:buNone/>
            </a:pPr>
            <a:r>
              <a:rPr lang="en-US" dirty="0"/>
              <a:t>  &lt;head&gt;</a:t>
            </a:r>
          </a:p>
          <a:p>
            <a:pPr marL="0" indent="0">
              <a:buNone/>
            </a:pPr>
            <a:r>
              <a:rPr lang="en-US" dirty="0"/>
              <a:t>    &lt;title&gt;Hello Page&lt;/title&gt;</a:t>
            </a:r>
          </a:p>
          <a:p>
            <a:pPr marL="0" indent="0">
              <a:buNone/>
            </a:pPr>
            <a:r>
              <a:rPr lang="en-US" dirty="0"/>
              <a:t>  &lt;/head&gt;</a:t>
            </a:r>
          </a:p>
          <a:p>
            <a:pPr marL="0" indent="0">
              <a:buNone/>
            </a:pPr>
            <a:r>
              <a:rPr lang="en-US" dirty="0"/>
              <a:t>  &lt;body&gt;</a:t>
            </a:r>
          </a:p>
          <a:p>
            <a:pPr marL="0" indent="0">
              <a:buNone/>
            </a:pPr>
            <a:r>
              <a:rPr lang="en-US" dirty="0"/>
              <a:t>    &lt;p&gt;Hello World&lt;/p&gt;</a:t>
            </a:r>
          </a:p>
          <a:p>
            <a:pPr marL="0" indent="0">
              <a:buNone/>
            </a:pPr>
            <a:r>
              <a:rPr lang="en-US" dirty="0"/>
              <a:t>  &lt;/body&gt;</a:t>
            </a:r>
          </a:p>
          <a:p>
            <a:pPr marL="0" indent="0">
              <a:buNone/>
            </a:pPr>
            <a:r>
              <a:rPr lang="en-US" dirty="0"/>
              <a:t>&lt;/html&gt;</a:t>
            </a:r>
          </a:p>
          <a:p>
            <a:pPr marL="0" indent="0">
              <a:buNone/>
            </a:pPr>
            <a:endParaRPr lang="en-US" dirty="0"/>
          </a:p>
        </p:txBody>
      </p:sp>
    </p:spTree>
    <p:extLst>
      <p:ext uri="{BB962C8B-B14F-4D97-AF65-F5344CB8AC3E}">
        <p14:creationId xmlns:p14="http://schemas.microsoft.com/office/powerpoint/2010/main" val="3620583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Flask Application with Dynamic Behavior</a:t>
            </a:r>
            <a:br/>
            <a:endParaRPr lang="en-US" dirty="0"/>
          </a:p>
        </p:txBody>
      </p:sp>
      <p:sp>
        <p:nvSpPr>
          <p:cNvPr id="3" name="Content Placeholder 2"/>
          <p:cNvSpPr>
            <a:spLocks noGrp="1"/>
          </p:cNvSpPr>
          <p:nvPr>
            <p:ph sz="half" idx="1"/>
          </p:nvPr>
        </p:nvSpPr>
        <p:spPr>
          <a:xfrm>
            <a:off x="232229" y="1422400"/>
            <a:ext cx="5322197" cy="5435600"/>
          </a:xfrm>
        </p:spPr>
        <p:txBody>
          <a:bodyPr>
            <a:noAutofit/>
          </a:bodyPr>
          <a:lstStyle/>
          <a:p>
            <a:pPr marL="0" indent="0">
              <a:buNone/>
            </a:pPr>
            <a:r>
              <a:rPr lang="en-US" dirty="0"/>
              <a:t># main.py (v3.0)</a:t>
            </a:r>
          </a:p>
          <a:p>
            <a:pPr marL="0" indent="0">
              <a:buNone/>
            </a:pPr>
            <a:r>
              <a:rPr lang="en-US" dirty="0"/>
              <a:t>from flask import Flask, </a:t>
            </a:r>
            <a:r>
              <a:rPr lang="en-US" dirty="0" err="1"/>
              <a:t>render_template</a:t>
            </a:r>
            <a:endParaRPr lang="en-US" dirty="0"/>
          </a:p>
          <a:p>
            <a:pPr marL="0" indent="0">
              <a:buNone/>
            </a:pPr>
            <a:r>
              <a:rPr lang="en-US" dirty="0"/>
              <a:t>app = Flask(__name__)</a:t>
            </a:r>
          </a:p>
          <a:p>
            <a:pPr marL="0" indent="0">
              <a:buNone/>
            </a:pPr>
            <a:r>
              <a:rPr lang="en-US" dirty="0"/>
              <a:t>@app.route('/')</a:t>
            </a:r>
          </a:p>
          <a:p>
            <a:pPr marL="0" indent="0">
              <a:buNone/>
            </a:pPr>
            <a:r>
              <a:rPr lang="en-US" dirty="0"/>
              <a:t>def index():</a:t>
            </a:r>
          </a:p>
          <a:p>
            <a:pPr marL="0" indent="0">
              <a:buNone/>
            </a:pPr>
            <a:r>
              <a:rPr lang="en-US" dirty="0"/>
              <a:t>    return </a:t>
            </a:r>
            <a:r>
              <a:rPr lang="en-US" dirty="0" err="1"/>
              <a:t>render_template</a:t>
            </a:r>
            <a:r>
              <a:rPr lang="en-US" dirty="0"/>
              <a:t>('index.html’)</a:t>
            </a:r>
          </a:p>
          <a:p>
            <a:pPr marL="0" indent="0">
              <a:buNone/>
            </a:pPr>
            <a:endParaRPr lang="en-US" dirty="0"/>
          </a:p>
          <a:p>
            <a:pPr marL="0" indent="0">
              <a:buNone/>
            </a:pPr>
            <a:r>
              <a:rPr lang="en-US" dirty="0"/>
              <a:t>@app.route('/book/&lt;int:id&gt;/')</a:t>
            </a:r>
          </a:p>
          <a:p>
            <a:pPr marL="0" indent="0">
              <a:buNone/>
            </a:pPr>
            <a:r>
              <a:rPr lang="en-US" dirty="0"/>
              <a:t>def book(id):</a:t>
            </a:r>
          </a:p>
          <a:p>
            <a:pPr marL="0" indent="0">
              <a:buNone/>
            </a:pPr>
            <a:r>
              <a:rPr lang="en-US" dirty="0"/>
              <a:t>    return </a:t>
            </a:r>
            <a:r>
              <a:rPr lang="en-US" dirty="0" err="1"/>
              <a:t>render_template</a:t>
            </a:r>
            <a:r>
              <a:rPr lang="en-US" dirty="0"/>
              <a:t>('book.html', id=id)</a:t>
            </a:r>
          </a:p>
          <a:p>
            <a:pPr marL="0" indent="0">
              <a:buNone/>
            </a:pPr>
            <a:endParaRPr lang="en-US" dirty="0"/>
          </a:p>
          <a:p>
            <a:pPr marL="0" indent="0">
              <a:buNone/>
            </a:pPr>
            <a:r>
              <a:rPr lang="en-US" dirty="0"/>
              <a:t>if __name__ == "__main__":</a:t>
            </a:r>
          </a:p>
          <a:p>
            <a:pPr marL="0" indent="0">
              <a:buNone/>
            </a:pPr>
            <a:r>
              <a:rPr lang="en-US" dirty="0"/>
              <a:t>    </a:t>
            </a:r>
            <a:r>
              <a:rPr lang="en-US" dirty="0" err="1"/>
              <a:t>app.run</a:t>
            </a:r>
            <a:r>
              <a:rPr lang="en-US" dirty="0"/>
              <a:t>()</a:t>
            </a:r>
          </a:p>
        </p:txBody>
      </p:sp>
      <p:sp>
        <p:nvSpPr>
          <p:cNvPr id="4" name="Content Placeholder 3"/>
          <p:cNvSpPr>
            <a:spLocks noGrp="1"/>
          </p:cNvSpPr>
          <p:nvPr>
            <p:ph sz="half" idx="2"/>
          </p:nvPr>
        </p:nvSpPr>
        <p:spPr>
          <a:xfrm>
            <a:off x="5554426" y="1422400"/>
            <a:ext cx="4997460" cy="4515982"/>
          </a:xfrm>
        </p:spPr>
        <p:txBody>
          <a:bodyPr>
            <a:normAutofit/>
          </a:bodyPr>
          <a:lstStyle/>
          <a:p>
            <a:pPr marL="0" indent="0">
              <a:buNone/>
            </a:pPr>
            <a:r>
              <a:rPr lang="en-US" dirty="0"/>
              <a:t>&lt;!-- book.html --&gt;</a:t>
            </a:r>
          </a:p>
          <a:p>
            <a:pPr marL="0" indent="0">
              <a:buNone/>
            </a:pPr>
            <a:r>
              <a:rPr lang="en-US" dirty="0"/>
              <a:t>&lt;!DOCTYPE html&gt;</a:t>
            </a:r>
          </a:p>
          <a:p>
            <a:pPr marL="0" indent="0">
              <a:buNone/>
            </a:pPr>
            <a:r>
              <a:rPr lang="en-US" dirty="0"/>
              <a:t>&lt;html&gt;</a:t>
            </a:r>
          </a:p>
          <a:p>
            <a:pPr marL="0" indent="0">
              <a:buNone/>
            </a:pPr>
            <a:r>
              <a:rPr lang="en-US" dirty="0"/>
              <a:t>  &lt;head&gt;</a:t>
            </a:r>
          </a:p>
          <a:p>
            <a:pPr marL="0" indent="0">
              <a:buNone/>
            </a:pPr>
            <a:r>
              <a:rPr lang="en-US" dirty="0"/>
              <a:t>    &lt;title&gt;Book Page&lt;/title&gt;</a:t>
            </a:r>
          </a:p>
          <a:p>
            <a:pPr marL="0" indent="0">
              <a:buNone/>
            </a:pPr>
            <a:r>
              <a:rPr lang="en-US" dirty="0"/>
              <a:t>  &lt;/head&gt;</a:t>
            </a:r>
          </a:p>
          <a:p>
            <a:pPr marL="0" indent="0">
              <a:buNone/>
            </a:pPr>
            <a:r>
              <a:rPr lang="en-US" dirty="0"/>
              <a:t>  &lt;body&gt;</a:t>
            </a:r>
          </a:p>
          <a:p>
            <a:pPr marL="0" indent="0">
              <a:buNone/>
            </a:pPr>
            <a:r>
              <a:rPr lang="en-US" dirty="0"/>
              <a:t>    &lt;p&gt;The index of the book is {{ id }}&lt;/p&gt;</a:t>
            </a:r>
          </a:p>
          <a:p>
            <a:pPr marL="0" indent="0">
              <a:buNone/>
            </a:pPr>
            <a:r>
              <a:rPr lang="en-US" dirty="0"/>
              <a:t>  &lt;/body&gt;</a:t>
            </a:r>
          </a:p>
          <a:p>
            <a:pPr marL="0" indent="0">
              <a:buNone/>
            </a:pPr>
            <a:r>
              <a:rPr lang="en-US" dirty="0"/>
              <a:t>&lt;/html&gt;</a:t>
            </a:r>
          </a:p>
          <a:p>
            <a:pPr marL="0" indent="0">
              <a:buNone/>
            </a:pPr>
            <a:endParaRPr lang="en-US" dirty="0"/>
          </a:p>
        </p:txBody>
      </p:sp>
    </p:spTree>
    <p:extLst>
      <p:ext uri="{BB962C8B-B14F-4D97-AF65-F5344CB8AC3E}">
        <p14:creationId xmlns:p14="http://schemas.microsoft.com/office/powerpoint/2010/main" val="26917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Outline</a:t>
            </a:r>
          </a:p>
        </p:txBody>
      </p:sp>
      <p:sp>
        <p:nvSpPr>
          <p:cNvPr id="3" name="Content Placeholder 2"/>
          <p:cNvSpPr>
            <a:spLocks noGrp="1"/>
          </p:cNvSpPr>
          <p:nvPr>
            <p:ph idx="1"/>
          </p:nvPr>
        </p:nvSpPr>
        <p:spPr>
          <a:xfrm>
            <a:off x="677334" y="2160589"/>
            <a:ext cx="8596668" cy="4584340"/>
          </a:xfrm>
        </p:spPr>
        <p:txBody>
          <a:bodyPr>
            <a:noAutofit/>
          </a:bodyPr>
          <a:lstStyle/>
          <a:p>
            <a:pPr lvl="0"/>
            <a:r>
              <a:t>What is Flask?</a:t>
            </a:r>
          </a:p>
          <a:p>
            <a:pPr lvl="0"/>
            <a:r>
              <a:t>Before you start</a:t>
            </a:r>
          </a:p>
          <a:p>
            <a:pPr lvl="0"/>
            <a:r>
              <a:t>Creating and Testing your First Flask application</a:t>
            </a:r>
          </a:p>
          <a:p>
            <a:pPr lvl="0"/>
            <a:r>
              <a:t>Flask application with a template</a:t>
            </a:r>
          </a:p>
          <a:p>
            <a:pPr lvl="0"/>
            <a:r>
              <a:t>Flask application with dynamic behavior</a:t>
            </a:r>
          </a:p>
          <a:p>
            <a:r>
              <a:t>Flask application with “url_for”</a:t>
            </a:r>
          </a:p>
          <a:p>
            <a:r>
              <a:t>Passing arguments to Flask templates</a:t>
            </a:r>
          </a:p>
          <a:p>
            <a:r>
              <a:t>Flask application with web forms</a:t>
            </a:r>
          </a:p>
        </p:txBody>
      </p:sp>
    </p:spTree>
    <p:extLst>
      <p:ext uri="{BB962C8B-B14F-4D97-AF65-F5344CB8AC3E}">
        <p14:creationId xmlns:p14="http://schemas.microsoft.com/office/powerpoint/2010/main" val="3576823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Flask Application with ‘url_for’</a:t>
            </a:r>
            <a:br/>
            <a:endParaRPr lang="en-US" dirty="0"/>
          </a:p>
        </p:txBody>
      </p:sp>
      <p:sp>
        <p:nvSpPr>
          <p:cNvPr id="3" name="Content Placeholder 2"/>
          <p:cNvSpPr>
            <a:spLocks noGrp="1"/>
          </p:cNvSpPr>
          <p:nvPr>
            <p:ph sz="half" idx="1"/>
          </p:nvPr>
        </p:nvSpPr>
        <p:spPr>
          <a:xfrm>
            <a:off x="232229" y="1422400"/>
            <a:ext cx="5322197" cy="5435600"/>
          </a:xfrm>
        </p:spPr>
        <p:txBody>
          <a:bodyPr>
            <a:noAutofit/>
          </a:bodyPr>
          <a:lstStyle/>
          <a:p>
            <a:pPr marL="0" indent="0">
              <a:buNone/>
            </a:pPr>
            <a:r>
              <a:rPr lang="en-US" dirty="0"/>
              <a:t># main.py (v4.0)</a:t>
            </a:r>
          </a:p>
          <a:p>
            <a:pPr marL="0" indent="0">
              <a:buNone/>
            </a:pPr>
            <a:r>
              <a:rPr lang="en-US" dirty="0"/>
              <a:t>from flask import Flask, </a:t>
            </a:r>
            <a:r>
              <a:rPr lang="en-US" dirty="0" err="1"/>
              <a:t>render_template</a:t>
            </a:r>
            <a:endParaRPr lang="en-US" dirty="0"/>
          </a:p>
          <a:p>
            <a:pPr marL="0" indent="0">
              <a:buNone/>
            </a:pPr>
            <a:r>
              <a:rPr lang="en-US" dirty="0"/>
              <a:t>app = Flask(__name__)</a:t>
            </a:r>
          </a:p>
          <a:p>
            <a:pPr marL="0" indent="0">
              <a:buNone/>
            </a:pPr>
            <a:r>
              <a:rPr lang="en-US" dirty="0"/>
              <a:t>@app.route('/')</a:t>
            </a:r>
          </a:p>
          <a:p>
            <a:pPr marL="0" indent="0">
              <a:buNone/>
            </a:pPr>
            <a:r>
              <a:rPr lang="en-US" dirty="0"/>
              <a:t>def index():</a:t>
            </a:r>
          </a:p>
          <a:p>
            <a:pPr marL="0" indent="0">
              <a:buNone/>
            </a:pPr>
            <a:r>
              <a:rPr lang="en-US" dirty="0"/>
              <a:t>    return </a:t>
            </a:r>
            <a:r>
              <a:rPr lang="en-US" dirty="0" err="1"/>
              <a:t>render_template</a:t>
            </a:r>
            <a:r>
              <a:rPr lang="en-US" dirty="0"/>
              <a:t>('index.html')</a:t>
            </a:r>
          </a:p>
          <a:p>
            <a:pPr marL="0" indent="0">
              <a:buNone/>
            </a:pPr>
            <a:endParaRPr lang="en-US" dirty="0"/>
          </a:p>
          <a:p>
            <a:pPr marL="0" indent="0">
              <a:buNone/>
            </a:pPr>
            <a:r>
              <a:rPr lang="en-US" dirty="0"/>
              <a:t>@app.route('/book/&lt;int:id&gt;/')</a:t>
            </a:r>
          </a:p>
          <a:p>
            <a:pPr marL="0" indent="0">
              <a:buNone/>
            </a:pPr>
            <a:r>
              <a:rPr lang="en-US" dirty="0"/>
              <a:t>def book(id):</a:t>
            </a:r>
          </a:p>
          <a:p>
            <a:pPr marL="0" indent="0">
              <a:buNone/>
            </a:pPr>
            <a:r>
              <a:rPr lang="en-US" dirty="0"/>
              <a:t>    return </a:t>
            </a:r>
            <a:r>
              <a:rPr lang="en-US" dirty="0" err="1"/>
              <a:t>render_template</a:t>
            </a:r>
            <a:r>
              <a:rPr lang="en-US" dirty="0"/>
              <a:t>('book.html', id=id)</a:t>
            </a:r>
          </a:p>
          <a:p>
            <a:pPr marL="0" indent="0">
              <a:buNone/>
            </a:pPr>
            <a:endParaRPr lang="en-US" dirty="0"/>
          </a:p>
          <a:p>
            <a:pPr marL="0" indent="0">
              <a:buNone/>
            </a:pPr>
            <a:r>
              <a:rPr lang="en-US" dirty="0"/>
              <a:t>if __name__ == "__main__":</a:t>
            </a:r>
          </a:p>
          <a:p>
            <a:pPr marL="0" indent="0">
              <a:buNone/>
            </a:pPr>
            <a:r>
              <a:rPr lang="en-US" dirty="0"/>
              <a:t>    </a:t>
            </a:r>
            <a:r>
              <a:rPr lang="en-US" dirty="0" err="1"/>
              <a:t>app.run</a:t>
            </a:r>
            <a:r>
              <a:rPr lang="en-US" dirty="0"/>
              <a:t>()</a:t>
            </a:r>
          </a:p>
        </p:txBody>
      </p:sp>
      <p:sp>
        <p:nvSpPr>
          <p:cNvPr id="4" name="Content Placeholder 3"/>
          <p:cNvSpPr>
            <a:spLocks noGrp="1"/>
          </p:cNvSpPr>
          <p:nvPr>
            <p:ph sz="half" idx="2"/>
          </p:nvPr>
        </p:nvSpPr>
        <p:spPr>
          <a:xfrm>
            <a:off x="5554426" y="1422400"/>
            <a:ext cx="4997460" cy="4515982"/>
          </a:xfrm>
        </p:spPr>
        <p:txBody>
          <a:bodyPr>
            <a:normAutofit lnSpcReduction="10000"/>
          </a:bodyPr>
          <a:lstStyle/>
          <a:p>
            <a:pPr marL="0" indent="0">
              <a:buNone/>
            </a:pPr>
            <a:r>
              <a:rPr lang="en-US" dirty="0"/>
              <a:t>&lt;!-- book.html --&gt;</a:t>
            </a:r>
          </a:p>
          <a:p>
            <a:pPr marL="0" indent="0">
              <a:buNone/>
            </a:pPr>
            <a:r>
              <a:rPr lang="en-US" dirty="0"/>
              <a:t>&lt;!DOCTYPE html&gt;</a:t>
            </a:r>
          </a:p>
          <a:p>
            <a:pPr marL="0" indent="0">
              <a:buNone/>
            </a:pPr>
            <a:r>
              <a:rPr lang="en-US" dirty="0"/>
              <a:t>&lt;html&gt;</a:t>
            </a:r>
          </a:p>
          <a:p>
            <a:pPr marL="0" indent="0">
              <a:buNone/>
            </a:pPr>
            <a:r>
              <a:rPr lang="en-US" dirty="0"/>
              <a:t>  &lt;head&gt;</a:t>
            </a:r>
          </a:p>
          <a:p>
            <a:pPr marL="0" indent="0">
              <a:buNone/>
            </a:pPr>
            <a:r>
              <a:rPr lang="en-US" dirty="0"/>
              <a:t>    &lt;title&gt;Book Page&lt;/title&gt;</a:t>
            </a:r>
          </a:p>
          <a:p>
            <a:pPr marL="0" indent="0">
              <a:buNone/>
            </a:pPr>
            <a:r>
              <a:rPr lang="en-US" dirty="0"/>
              <a:t>  &lt;/head&gt;</a:t>
            </a:r>
          </a:p>
          <a:p>
            <a:pPr marL="0" indent="0">
              <a:buNone/>
            </a:pPr>
            <a:r>
              <a:rPr lang="en-US" dirty="0"/>
              <a:t>  &lt;body&gt;</a:t>
            </a:r>
          </a:p>
          <a:p>
            <a:pPr marL="0" indent="0">
              <a:buNone/>
            </a:pPr>
            <a:r>
              <a:rPr lang="en-US" dirty="0"/>
              <a:t>    &lt;p&gt;The index of the book is {{ id }}&lt;/p&gt;</a:t>
            </a:r>
          </a:p>
          <a:p>
            <a:pPr marL="0" indent="0">
              <a:buNone/>
            </a:pPr>
            <a:r>
              <a:rPr lang="en-US" dirty="0"/>
              <a:t>    &lt;a </a:t>
            </a:r>
            <a:r>
              <a:rPr lang="en-US" dirty="0" err="1"/>
              <a:t>href</a:t>
            </a:r>
            <a:r>
              <a:rPr lang="en-US" dirty="0"/>
              <a:t>="{{ </a:t>
            </a:r>
            <a:r>
              <a:rPr lang="en-US" dirty="0" err="1"/>
              <a:t>url_for</a:t>
            </a:r>
            <a:r>
              <a:rPr lang="en-US" dirty="0"/>
              <a:t>('index') }}"&gt;Main Menu&lt;/a&gt;&lt;</a:t>
            </a:r>
            <a:r>
              <a:rPr lang="en-US" dirty="0" err="1"/>
              <a:t>br</a:t>
            </a:r>
            <a:r>
              <a:rPr lang="en-US" dirty="0"/>
              <a:t>/&gt;</a:t>
            </a:r>
          </a:p>
          <a:p>
            <a:pPr marL="0" indent="0">
              <a:buNone/>
            </a:pPr>
            <a:r>
              <a:rPr lang="en-US" dirty="0"/>
              <a:t>  &lt;/body&gt;</a:t>
            </a:r>
          </a:p>
          <a:p>
            <a:pPr marL="0" indent="0">
              <a:buNone/>
            </a:pPr>
            <a:r>
              <a:rPr lang="en-US" dirty="0"/>
              <a:t>&lt;/html&gt;</a:t>
            </a:r>
          </a:p>
        </p:txBody>
      </p:sp>
    </p:spTree>
    <p:extLst>
      <p:ext uri="{BB962C8B-B14F-4D97-AF65-F5344CB8AC3E}">
        <p14:creationId xmlns:p14="http://schemas.microsoft.com/office/powerpoint/2010/main" val="1704567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Passing Arguments to Flask templates</a:t>
            </a:r>
            <a:br/>
            <a:endParaRPr lang="en-US" dirty="0"/>
          </a:p>
        </p:txBody>
      </p:sp>
      <p:sp>
        <p:nvSpPr>
          <p:cNvPr id="3" name="Content Placeholder 2"/>
          <p:cNvSpPr>
            <a:spLocks noGrp="1"/>
          </p:cNvSpPr>
          <p:nvPr>
            <p:ph sz="half" idx="1"/>
          </p:nvPr>
        </p:nvSpPr>
        <p:spPr>
          <a:xfrm>
            <a:off x="232229" y="1422399"/>
            <a:ext cx="9463314" cy="7623277"/>
          </a:xfrm>
        </p:spPr>
        <p:txBody>
          <a:bodyPr>
            <a:noAutofit/>
          </a:bodyPr>
          <a:lstStyle/>
          <a:p>
            <a:pPr marL="0" indent="0">
              <a:buNone/>
            </a:pPr>
            <a:r>
              <a:rPr lang="en-US" dirty="0"/>
              <a:t># main.py (v5.0)</a:t>
            </a:r>
          </a:p>
          <a:p>
            <a:pPr marL="0" indent="0">
              <a:buNone/>
            </a:pPr>
            <a:r>
              <a:rPr lang="en-US" dirty="0"/>
              <a:t>from flask import Flask, </a:t>
            </a:r>
            <a:r>
              <a:rPr lang="en-US" dirty="0" err="1"/>
              <a:t>render_template</a:t>
            </a:r>
            <a:endParaRPr lang="en-US" dirty="0"/>
          </a:p>
          <a:p>
            <a:pPr marL="0" indent="0">
              <a:buNone/>
            </a:pPr>
            <a:r>
              <a:rPr lang="en-US" dirty="0"/>
              <a:t>app = Flask(__name__)</a:t>
            </a:r>
          </a:p>
          <a:p>
            <a:pPr marL="0" indent="0">
              <a:buNone/>
            </a:pPr>
            <a:r>
              <a:rPr lang="en-US" dirty="0"/>
              <a:t>books = [{'title': 'Software Engineering', 'id': '1’}, {'title': 'Algorithm Design', 'id': '2'},</a:t>
            </a:r>
          </a:p>
          <a:p>
            <a:pPr marL="0" indent="0">
              <a:buNone/>
            </a:pPr>
            <a:r>
              <a:rPr lang="en-US" dirty="0"/>
              <a:t>    {'title': 'Python', 'id': '3'}]</a:t>
            </a:r>
          </a:p>
          <a:p>
            <a:pPr marL="0" indent="0">
              <a:buNone/>
            </a:pPr>
            <a:r>
              <a:rPr lang="en-US" dirty="0"/>
              <a:t>@app.route('/')</a:t>
            </a:r>
          </a:p>
          <a:p>
            <a:pPr marL="0" indent="0">
              <a:buNone/>
            </a:pPr>
            <a:r>
              <a:rPr lang="en-US" dirty="0"/>
              <a:t>def index():</a:t>
            </a:r>
          </a:p>
          <a:p>
            <a:pPr marL="0" indent="0">
              <a:buNone/>
            </a:pPr>
            <a:r>
              <a:rPr lang="en-US" dirty="0"/>
              <a:t>    return </a:t>
            </a:r>
            <a:r>
              <a:rPr lang="en-US" dirty="0" err="1"/>
              <a:t>render_template</a:t>
            </a:r>
            <a:r>
              <a:rPr lang="en-US" dirty="0"/>
              <a:t>('index.html')</a:t>
            </a:r>
          </a:p>
          <a:p>
            <a:pPr marL="0" indent="0">
              <a:buNone/>
            </a:pPr>
            <a:r>
              <a:rPr lang="en-US" dirty="0"/>
              <a:t>@app.route('/book/')</a:t>
            </a:r>
          </a:p>
          <a:p>
            <a:pPr marL="0" indent="0">
              <a:buNone/>
            </a:pPr>
            <a:r>
              <a:rPr lang="en-US" dirty="0"/>
              <a:t>def book():</a:t>
            </a:r>
          </a:p>
          <a:p>
            <a:pPr marL="0" indent="0">
              <a:buNone/>
            </a:pPr>
            <a:r>
              <a:rPr lang="en-US" dirty="0"/>
              <a:t>    return </a:t>
            </a:r>
            <a:r>
              <a:rPr lang="en-US" dirty="0" err="1"/>
              <a:t>render_template</a:t>
            </a:r>
            <a:r>
              <a:rPr lang="en-US" dirty="0"/>
              <a:t>('book.html', books=books)</a:t>
            </a:r>
          </a:p>
          <a:p>
            <a:pPr marL="0" indent="0">
              <a:buNone/>
            </a:pPr>
            <a:r>
              <a:rPr lang="en-US" dirty="0"/>
              <a:t>if __name__ == "__main__":</a:t>
            </a:r>
          </a:p>
          <a:p>
            <a:pPr marL="0" indent="0">
              <a:buNone/>
            </a:pPr>
            <a:r>
              <a:rPr lang="en-US" dirty="0"/>
              <a:t>    </a:t>
            </a:r>
            <a:r>
              <a:rPr lang="en-US" dirty="0" err="1"/>
              <a:t>app.run</a:t>
            </a:r>
            <a:r>
              <a:rPr lang="en-US" dirty="0"/>
              <a:t>()</a:t>
            </a:r>
          </a:p>
        </p:txBody>
      </p:sp>
    </p:spTree>
    <p:extLst>
      <p:ext uri="{BB962C8B-B14F-4D97-AF65-F5344CB8AC3E}">
        <p14:creationId xmlns:p14="http://schemas.microsoft.com/office/powerpoint/2010/main" val="3943439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Passing Arguments to Flask templates</a:t>
            </a:r>
            <a:br/>
            <a:endParaRPr lang="en-US" dirty="0"/>
          </a:p>
        </p:txBody>
      </p:sp>
      <p:sp>
        <p:nvSpPr>
          <p:cNvPr id="4" name="Content Placeholder 3"/>
          <p:cNvSpPr>
            <a:spLocks noGrp="1"/>
          </p:cNvSpPr>
          <p:nvPr>
            <p:ph sz="half" idx="2"/>
          </p:nvPr>
        </p:nvSpPr>
        <p:spPr>
          <a:xfrm>
            <a:off x="792200" y="1270000"/>
            <a:ext cx="9985829" cy="5435600"/>
          </a:xfrm>
        </p:spPr>
        <p:txBody>
          <a:bodyPr>
            <a:noAutofit/>
          </a:bodyPr>
          <a:lstStyle/>
          <a:p>
            <a:pPr marL="0" indent="0">
              <a:buNone/>
            </a:pPr>
            <a:r>
              <a:rPr lang="en-US" sz="1600" dirty="0"/>
              <a:t>&lt;!-- book.html --&gt;</a:t>
            </a:r>
          </a:p>
          <a:p>
            <a:pPr marL="0" indent="0">
              <a:buNone/>
            </a:pPr>
            <a:r>
              <a:rPr lang="en-US" sz="1600" dirty="0"/>
              <a:t>&lt;!DOCTYPE html&gt;</a:t>
            </a:r>
          </a:p>
          <a:p>
            <a:pPr marL="0" indent="0">
              <a:buNone/>
            </a:pPr>
            <a:r>
              <a:rPr lang="en-US" sz="1600" dirty="0"/>
              <a:t>&lt;html&gt;&lt;head&gt;&lt;title&gt;Books&lt;/title&gt;&lt;/head&gt;</a:t>
            </a:r>
          </a:p>
          <a:p>
            <a:pPr marL="0" indent="0">
              <a:buNone/>
            </a:pPr>
            <a:r>
              <a:rPr lang="en-US" sz="1600" dirty="0"/>
              <a:t>&lt;body&gt;</a:t>
            </a:r>
          </a:p>
          <a:p>
            <a:pPr marL="0" indent="0">
              <a:buNone/>
            </a:pPr>
            <a:r>
              <a:rPr lang="en-US" sz="1600" dirty="0"/>
              <a:t>  &lt;p&gt;This is the books page&lt;/p&gt;</a:t>
            </a:r>
          </a:p>
          <a:p>
            <a:pPr marL="0" indent="0">
              <a:buNone/>
            </a:pPr>
            <a:r>
              <a:rPr lang="en-US" sz="1600" dirty="0"/>
              <a:t>  &lt;a </a:t>
            </a:r>
            <a:r>
              <a:rPr lang="en-US" sz="1600" dirty="0" err="1"/>
              <a:t>href</a:t>
            </a:r>
            <a:r>
              <a:rPr lang="en-US" sz="1600" dirty="0"/>
              <a:t>="{{ </a:t>
            </a:r>
            <a:r>
              <a:rPr lang="en-US" sz="1600" dirty="0" err="1"/>
              <a:t>url_for</a:t>
            </a:r>
            <a:r>
              <a:rPr lang="en-US" sz="1600" dirty="0"/>
              <a:t>('index') }}"&gt;Main Menu&lt;/a&gt;&lt;</a:t>
            </a:r>
            <a:r>
              <a:rPr lang="en-US" sz="1600" dirty="0" err="1"/>
              <a:t>br</a:t>
            </a:r>
            <a:r>
              <a:rPr lang="en-US" sz="1600" dirty="0"/>
              <a:t>&gt;</a:t>
            </a:r>
          </a:p>
          <a:p>
            <a:pPr marL="0" indent="0">
              <a:buNone/>
            </a:pPr>
            <a:r>
              <a:rPr lang="en-US" sz="1600" dirty="0"/>
              <a:t>  &lt;h1&gt;Books&lt;/h1&gt;</a:t>
            </a:r>
          </a:p>
          <a:p>
            <a:pPr marL="0" indent="0">
              <a:buNone/>
            </a:pPr>
            <a:r>
              <a:rPr lang="en-US" sz="1600" dirty="0"/>
              <a:t>  {% if books == [] %}</a:t>
            </a:r>
          </a:p>
          <a:p>
            <a:pPr marL="0" indent="0">
              <a:buNone/>
            </a:pPr>
            <a:r>
              <a:rPr lang="en-US" sz="1600" dirty="0"/>
              <a:t>    &lt;p&gt;No books exist&lt;/p&gt;</a:t>
            </a:r>
          </a:p>
          <a:p>
            <a:pPr marL="0" indent="0">
              <a:buNone/>
            </a:pPr>
            <a:r>
              <a:rPr lang="en-US" sz="1600" dirty="0"/>
              <a:t>  {% else %}</a:t>
            </a:r>
          </a:p>
          <a:p>
            <a:pPr marL="0" indent="0">
              <a:buNone/>
            </a:pPr>
            <a:r>
              <a:rPr lang="en-US" sz="1600" dirty="0"/>
              <a:t>    {% for </a:t>
            </a:r>
            <a:r>
              <a:rPr lang="en-US" sz="1600" dirty="0" err="1"/>
              <a:t>i</a:t>
            </a:r>
            <a:r>
              <a:rPr lang="en-US" sz="1600" dirty="0"/>
              <a:t> in books %}</a:t>
            </a:r>
          </a:p>
          <a:p>
            <a:pPr marL="0" indent="0">
              <a:buNone/>
            </a:pPr>
            <a:r>
              <a:rPr lang="en-US" sz="1600" dirty="0"/>
              <a:t>      &lt;div&gt;{{ </a:t>
            </a:r>
            <a:r>
              <a:rPr lang="en-US" sz="1600" dirty="0" err="1"/>
              <a:t>i.title</a:t>
            </a:r>
            <a:r>
              <a:rPr lang="en-US" sz="1600" dirty="0"/>
              <a:t> }}&lt;</a:t>
            </a:r>
            <a:r>
              <a:rPr lang="en-US" sz="1600" dirty="0" err="1"/>
              <a:t>br</a:t>
            </a:r>
            <a:r>
              <a:rPr lang="en-US" sz="1600" dirty="0"/>
              <a:t>&gt;&lt;</a:t>
            </a:r>
            <a:r>
              <a:rPr lang="en-US" sz="1600" dirty="0" err="1"/>
              <a:t>br</a:t>
            </a:r>
            <a:r>
              <a:rPr lang="en-US" sz="1600" dirty="0"/>
              <a:t>&gt;&lt;/div&gt;</a:t>
            </a:r>
          </a:p>
          <a:p>
            <a:pPr marL="0" indent="0">
              <a:buNone/>
            </a:pPr>
            <a:r>
              <a:rPr lang="en-US" sz="1600" dirty="0"/>
              <a:t>    {% </a:t>
            </a:r>
            <a:r>
              <a:rPr lang="en-US" sz="1600" dirty="0" err="1"/>
              <a:t>endfor</a:t>
            </a:r>
            <a:r>
              <a:rPr lang="en-US" sz="1600" dirty="0"/>
              <a:t> %}</a:t>
            </a:r>
          </a:p>
          <a:p>
            <a:pPr marL="0" indent="0">
              <a:buNone/>
            </a:pPr>
            <a:r>
              <a:rPr lang="en-US" sz="1600" dirty="0"/>
              <a:t>  {% endif %}</a:t>
            </a:r>
          </a:p>
          <a:p>
            <a:pPr marL="0" indent="0">
              <a:buNone/>
            </a:pPr>
            <a:r>
              <a:rPr lang="en-US" sz="1600" dirty="0"/>
              <a:t>&lt;/body&gt; &lt;/html&gt;</a:t>
            </a:r>
          </a:p>
        </p:txBody>
      </p:sp>
    </p:spTree>
    <p:extLst>
      <p:ext uri="{BB962C8B-B14F-4D97-AF65-F5344CB8AC3E}">
        <p14:creationId xmlns:p14="http://schemas.microsoft.com/office/powerpoint/2010/main" val="311384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Flask Application with Web Forms</a:t>
            </a:r>
            <a:br/>
            <a:endParaRPr lang="en-US" dirty="0"/>
          </a:p>
        </p:txBody>
      </p:sp>
      <p:sp>
        <p:nvSpPr>
          <p:cNvPr id="4" name="Content Placeholder 3"/>
          <p:cNvSpPr>
            <a:spLocks noGrp="1"/>
          </p:cNvSpPr>
          <p:nvPr>
            <p:ph sz="half" idx="2"/>
          </p:nvPr>
        </p:nvSpPr>
        <p:spPr>
          <a:xfrm>
            <a:off x="566057" y="1422400"/>
            <a:ext cx="9985829" cy="5435600"/>
          </a:xfrm>
        </p:spPr>
        <p:txBody>
          <a:bodyPr>
            <a:noAutofit/>
          </a:bodyPr>
          <a:lstStyle/>
          <a:p>
            <a:pPr lvl="0"/>
            <a:r>
              <a:rPr lang="en-US" dirty="0"/>
              <a:t>A web form allows users to provide input to a website.</a:t>
            </a:r>
          </a:p>
          <a:p>
            <a:pPr lvl="0"/>
            <a:endParaRPr lang="en-US" dirty="0"/>
          </a:p>
          <a:p>
            <a:pPr lvl="0"/>
            <a:r>
              <a:rPr lang="en-US" dirty="0"/>
              <a:t>When the user fills out the form and clicks Submit, the browser sends a request to the server.</a:t>
            </a:r>
          </a:p>
          <a:p>
            <a:pPr lvl="0"/>
            <a:endParaRPr lang="en-US" dirty="0"/>
          </a:p>
          <a:p>
            <a:pPr lvl="1">
              <a:buFont typeface="Courier New" panose="02070309020205020404" pitchFamily="49" charset="0"/>
              <a:buChar char="o"/>
            </a:pPr>
            <a:r>
              <a:rPr lang="en-US" dirty="0"/>
              <a:t>In a GET request, the browser asks the server for content.</a:t>
            </a:r>
          </a:p>
          <a:p>
            <a:pPr lvl="1">
              <a:buFont typeface="Courier New" panose="02070309020205020404" pitchFamily="49" charset="0"/>
              <a:buChar char="o"/>
            </a:pPr>
            <a:endParaRPr lang="en-US" dirty="0"/>
          </a:p>
          <a:p>
            <a:pPr lvl="1">
              <a:buFont typeface="Courier New" panose="02070309020205020404" pitchFamily="49" charset="0"/>
              <a:buChar char="o"/>
            </a:pPr>
            <a:r>
              <a:rPr lang="en-US" dirty="0"/>
              <a:t>In a POST request, the browser sends data to the server (like form input).</a:t>
            </a:r>
            <a:endParaRPr dirty="0"/>
          </a:p>
          <a:p>
            <a:pPr marL="0" indent="0">
              <a:buNone/>
            </a:pPr>
            <a:endParaRPr lang="en-US" sz="1400" dirty="0"/>
          </a:p>
        </p:txBody>
      </p:sp>
    </p:spTree>
    <p:extLst>
      <p:ext uri="{BB962C8B-B14F-4D97-AF65-F5344CB8AC3E}">
        <p14:creationId xmlns:p14="http://schemas.microsoft.com/office/powerpoint/2010/main" val="1379849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Flask Application with Web Forms</a:t>
            </a:r>
            <a:br/>
            <a:endParaRPr lang="en-US" dirty="0"/>
          </a:p>
        </p:txBody>
      </p:sp>
      <p:sp>
        <p:nvSpPr>
          <p:cNvPr id="4" name="Content Placeholder 3"/>
          <p:cNvSpPr>
            <a:spLocks noGrp="1"/>
          </p:cNvSpPr>
          <p:nvPr>
            <p:ph sz="half" idx="2"/>
          </p:nvPr>
        </p:nvSpPr>
        <p:spPr>
          <a:xfrm>
            <a:off x="566057" y="1422400"/>
            <a:ext cx="9985829" cy="5435600"/>
          </a:xfrm>
        </p:spPr>
        <p:txBody>
          <a:bodyPr>
            <a:noAutofit/>
          </a:bodyPr>
          <a:lstStyle/>
          <a:p>
            <a:pPr marL="0" indent="0">
              <a:buNone/>
            </a:pPr>
            <a:r>
              <a:rPr lang="en-US" dirty="0"/>
              <a:t>&lt;!-- index.html --&gt;</a:t>
            </a:r>
          </a:p>
          <a:p>
            <a:pPr marL="0" indent="0">
              <a:buNone/>
            </a:pPr>
            <a:r>
              <a:rPr lang="en-US" dirty="0"/>
              <a:t>&lt;!DOCTYPE html&gt;</a:t>
            </a:r>
          </a:p>
          <a:p>
            <a:pPr marL="0" indent="0">
              <a:buNone/>
            </a:pPr>
            <a:r>
              <a:rPr lang="en-US" dirty="0"/>
              <a:t>&lt;html&gt;</a:t>
            </a:r>
          </a:p>
          <a:p>
            <a:pPr marL="0" indent="0">
              <a:buNone/>
            </a:pPr>
            <a:r>
              <a:rPr lang="en-US" dirty="0"/>
              <a:t>&lt;head&gt;&lt;title&gt;Search&lt;/title&gt;&lt;/head&gt;</a:t>
            </a:r>
          </a:p>
          <a:p>
            <a:pPr marL="0" indent="0">
              <a:buNone/>
            </a:pPr>
            <a:r>
              <a:rPr lang="en-US" dirty="0"/>
              <a:t>&lt;body&gt;</a:t>
            </a:r>
          </a:p>
          <a:p>
            <a:pPr marL="0" indent="0">
              <a:buNone/>
            </a:pPr>
            <a:r>
              <a:rPr lang="en-US" dirty="0"/>
              <a:t>  &lt;p&gt;Hello World&lt;/p&gt;</a:t>
            </a:r>
          </a:p>
          <a:p>
            <a:pPr marL="0" indent="0">
              <a:buNone/>
            </a:pPr>
            <a:r>
              <a:rPr lang="en-US" dirty="0"/>
              <a:t>  &lt;p&gt;Search:&lt;/p&gt;</a:t>
            </a:r>
          </a:p>
          <a:p>
            <a:pPr marL="0" indent="0">
              <a:buNone/>
            </a:pPr>
            <a:r>
              <a:rPr lang="en-US" dirty="0"/>
              <a:t>  &lt;form action="{{ </a:t>
            </a:r>
            <a:r>
              <a:rPr lang="en-US" dirty="0" err="1"/>
              <a:t>url_for</a:t>
            </a:r>
            <a:r>
              <a:rPr lang="en-US" dirty="0"/>
              <a:t>('</a:t>
            </a:r>
            <a:r>
              <a:rPr lang="en-US" dirty="0" err="1"/>
              <a:t>bookSearch</a:t>
            </a:r>
            <a:r>
              <a:rPr lang="en-US" dirty="0"/>
              <a:t>') }}" method="POST"&gt;</a:t>
            </a:r>
          </a:p>
          <a:p>
            <a:pPr marL="0" indent="0">
              <a:buNone/>
            </a:pPr>
            <a:r>
              <a:rPr lang="en-US" dirty="0"/>
              <a:t>    &lt;input type="text" name="name" size="30"&gt;</a:t>
            </a:r>
          </a:p>
          <a:p>
            <a:pPr marL="0" indent="0">
              <a:buNone/>
            </a:pPr>
            <a:r>
              <a:rPr lang="en-US" dirty="0"/>
              <a:t>    &lt;input type="submit" value="Submit"&gt;</a:t>
            </a:r>
          </a:p>
          <a:p>
            <a:pPr marL="0" indent="0">
              <a:buNone/>
            </a:pPr>
            <a:r>
              <a:rPr lang="en-US" dirty="0"/>
              <a:t>  &lt;/form&gt;</a:t>
            </a:r>
          </a:p>
          <a:p>
            <a:pPr marL="0" indent="0">
              <a:buNone/>
            </a:pPr>
            <a:r>
              <a:rPr lang="en-US" dirty="0"/>
              <a:t>&lt;/body&gt;</a:t>
            </a:r>
          </a:p>
          <a:p>
            <a:pPr marL="0" indent="0">
              <a:buNone/>
            </a:pPr>
            <a:r>
              <a:rPr lang="en-US" dirty="0"/>
              <a:t>&lt;/html&gt;</a:t>
            </a:r>
          </a:p>
        </p:txBody>
      </p:sp>
    </p:spTree>
    <p:extLst>
      <p:ext uri="{BB962C8B-B14F-4D97-AF65-F5344CB8AC3E}">
        <p14:creationId xmlns:p14="http://schemas.microsoft.com/office/powerpoint/2010/main" val="2292877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Flask Application with Web Forms</a:t>
            </a:r>
            <a:br/>
            <a:endParaRPr lang="en-US" dirty="0"/>
          </a:p>
        </p:txBody>
      </p:sp>
      <p:sp>
        <p:nvSpPr>
          <p:cNvPr id="4" name="Content Placeholder 3"/>
          <p:cNvSpPr>
            <a:spLocks noGrp="1"/>
          </p:cNvSpPr>
          <p:nvPr>
            <p:ph sz="half" idx="2"/>
          </p:nvPr>
        </p:nvSpPr>
        <p:spPr>
          <a:xfrm>
            <a:off x="566057" y="1422400"/>
            <a:ext cx="9985829" cy="5435600"/>
          </a:xfrm>
        </p:spPr>
        <p:txBody>
          <a:bodyPr>
            <a:noAutofit/>
          </a:bodyPr>
          <a:lstStyle/>
          <a:p>
            <a:pPr marL="0" indent="0">
              <a:buNone/>
            </a:pPr>
            <a:r>
              <a:rPr lang="en-US" dirty="0"/>
              <a:t># main.py (v6.0)</a:t>
            </a:r>
          </a:p>
          <a:p>
            <a:pPr marL="0" indent="0">
              <a:buNone/>
            </a:pPr>
            <a:r>
              <a:rPr lang="en-US" dirty="0"/>
              <a:t>from flask import request, redirect, </a:t>
            </a:r>
            <a:r>
              <a:rPr lang="en-US" dirty="0" err="1"/>
              <a:t>url_for</a:t>
            </a:r>
            <a:r>
              <a:rPr lang="en-US" dirty="0"/>
              <a:t>, </a:t>
            </a:r>
            <a:r>
              <a:rPr lang="en-US" dirty="0" err="1"/>
              <a:t>render_template</a:t>
            </a:r>
            <a:endParaRPr lang="en-US" dirty="0"/>
          </a:p>
          <a:p>
            <a:pPr marL="0" indent="0">
              <a:buNone/>
            </a:pPr>
            <a:endParaRPr lang="en-US" dirty="0"/>
          </a:p>
          <a:p>
            <a:pPr marL="0" indent="0">
              <a:buNone/>
            </a:pPr>
            <a:r>
              <a:rPr lang="en-US" dirty="0"/>
              <a:t>@app.route('/search/', methods=['GET', 'POST'])</a:t>
            </a:r>
          </a:p>
          <a:p>
            <a:pPr marL="0" indent="0">
              <a:buNone/>
            </a:pPr>
            <a:r>
              <a:rPr lang="en-US" dirty="0"/>
              <a:t>def </a:t>
            </a:r>
            <a:r>
              <a:rPr lang="en-US" dirty="0" err="1"/>
              <a:t>bookSearch</a:t>
            </a:r>
            <a:r>
              <a:rPr lang="en-US" dirty="0"/>
              <a:t>():</a:t>
            </a:r>
          </a:p>
          <a:p>
            <a:pPr marL="0" indent="0">
              <a:buNone/>
            </a:pPr>
            <a:r>
              <a:rPr lang="en-US" dirty="0"/>
              <a:t>    if </a:t>
            </a:r>
            <a:r>
              <a:rPr lang="en-US" dirty="0" err="1"/>
              <a:t>request.method</a:t>
            </a:r>
            <a:r>
              <a:rPr lang="en-US" dirty="0"/>
              <a:t> == 'POST':</a:t>
            </a:r>
          </a:p>
          <a:p>
            <a:pPr marL="0" indent="0">
              <a:buNone/>
            </a:pPr>
            <a:r>
              <a:rPr lang="en-US" dirty="0"/>
              <a:t>        </a:t>
            </a:r>
            <a:r>
              <a:rPr lang="en-US" dirty="0" err="1"/>
              <a:t>search_key</a:t>
            </a:r>
            <a:r>
              <a:rPr lang="en-US" dirty="0"/>
              <a:t> = </a:t>
            </a:r>
            <a:r>
              <a:rPr lang="en-US" dirty="0" err="1"/>
              <a:t>request.form</a:t>
            </a:r>
            <a:r>
              <a:rPr lang="en-US" dirty="0"/>
              <a:t>['name']</a:t>
            </a:r>
          </a:p>
          <a:p>
            <a:pPr marL="0" indent="0">
              <a:buNone/>
            </a:pPr>
            <a:r>
              <a:rPr lang="en-US" dirty="0"/>
              <a:t>        return redirect(</a:t>
            </a:r>
            <a:r>
              <a:rPr lang="en-US" dirty="0" err="1"/>
              <a:t>url_for</a:t>
            </a:r>
            <a:r>
              <a:rPr lang="en-US" dirty="0"/>
              <a:t>('</a:t>
            </a:r>
            <a:r>
              <a:rPr lang="en-US" dirty="0" err="1"/>
              <a:t>manyBooks</a:t>
            </a:r>
            <a:r>
              <a:rPr lang="en-US" dirty="0"/>
              <a:t>', nm=</a:t>
            </a:r>
            <a:r>
              <a:rPr lang="en-US" dirty="0" err="1"/>
              <a:t>search_key</a:t>
            </a:r>
            <a:r>
              <a:rPr lang="en-US" dirty="0"/>
              <a:t>))</a:t>
            </a:r>
          </a:p>
          <a:p>
            <a:pPr marL="0" indent="0">
              <a:buNone/>
            </a:pPr>
            <a:r>
              <a:rPr lang="en-US" dirty="0"/>
              <a:t>    # If not a POST request, return to the main page</a:t>
            </a:r>
          </a:p>
          <a:p>
            <a:pPr marL="0" indent="0">
              <a:buNone/>
            </a:pPr>
            <a:r>
              <a:rPr lang="en-US" dirty="0"/>
              <a:t>    return </a:t>
            </a:r>
            <a:r>
              <a:rPr lang="en-US" dirty="0" err="1"/>
              <a:t>render_template</a:t>
            </a:r>
            <a:r>
              <a:rPr lang="en-US" dirty="0"/>
              <a:t>('index.html')</a:t>
            </a:r>
          </a:p>
        </p:txBody>
      </p:sp>
    </p:spTree>
    <p:extLst>
      <p:ext uri="{BB962C8B-B14F-4D97-AF65-F5344CB8AC3E}">
        <p14:creationId xmlns:p14="http://schemas.microsoft.com/office/powerpoint/2010/main" val="1352055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Flask Application Responds with JSON</a:t>
            </a:r>
            <a:br/>
            <a:endParaRPr lang="en-US" dirty="0"/>
          </a:p>
        </p:txBody>
      </p:sp>
      <p:sp>
        <p:nvSpPr>
          <p:cNvPr id="4" name="Content Placeholder 3"/>
          <p:cNvSpPr>
            <a:spLocks noGrp="1"/>
          </p:cNvSpPr>
          <p:nvPr>
            <p:ph sz="half" idx="2"/>
          </p:nvPr>
        </p:nvSpPr>
        <p:spPr>
          <a:xfrm>
            <a:off x="566057" y="1422400"/>
            <a:ext cx="9985829" cy="5435600"/>
          </a:xfrm>
        </p:spPr>
        <p:txBody>
          <a:bodyPr>
            <a:noAutofit/>
          </a:bodyPr>
          <a:lstStyle/>
          <a:p>
            <a:pPr marL="0" indent="0">
              <a:buNone/>
            </a:pPr>
            <a:r>
              <a:rPr lang="en-US" dirty="0"/>
              <a:t># main.py (v7.0)</a:t>
            </a:r>
          </a:p>
          <a:p>
            <a:pPr marL="0" indent="0">
              <a:buNone/>
            </a:pPr>
            <a:r>
              <a:rPr lang="en-US" dirty="0"/>
              <a:t>import </a:t>
            </a:r>
            <a:r>
              <a:rPr lang="en-US" dirty="0" err="1"/>
              <a:t>json</a:t>
            </a:r>
            <a:endParaRPr lang="en-US" dirty="0"/>
          </a:p>
          <a:p>
            <a:pPr marL="0" indent="0">
              <a:buNone/>
            </a:pPr>
            <a:r>
              <a:rPr lang="en-US" dirty="0"/>
              <a:t>from flask import Response</a:t>
            </a:r>
          </a:p>
          <a:p>
            <a:pPr marL="0" indent="0">
              <a:buNone/>
            </a:pPr>
            <a:endParaRPr lang="en-US" dirty="0"/>
          </a:p>
          <a:p>
            <a:pPr marL="0" indent="0">
              <a:buNone/>
            </a:pPr>
            <a:r>
              <a:rPr lang="en-US" dirty="0"/>
              <a:t>@app.route('/book/json/')</a:t>
            </a:r>
          </a:p>
          <a:p>
            <a:pPr marL="0" indent="0">
              <a:buNone/>
            </a:pPr>
            <a:r>
              <a:rPr lang="en-US" dirty="0"/>
              <a:t>def </a:t>
            </a:r>
            <a:r>
              <a:rPr lang="en-US" dirty="0" err="1"/>
              <a:t>bookjson</a:t>
            </a:r>
            <a:r>
              <a:rPr lang="en-US" dirty="0"/>
              <a:t>():</a:t>
            </a:r>
          </a:p>
          <a:p>
            <a:pPr marL="0" indent="0">
              <a:buNone/>
            </a:pPr>
            <a:r>
              <a:rPr lang="en-US" dirty="0"/>
              <a:t>    r = </a:t>
            </a:r>
            <a:r>
              <a:rPr lang="en-US" dirty="0" err="1"/>
              <a:t>json.dumps</a:t>
            </a:r>
            <a:r>
              <a:rPr lang="en-US" dirty="0"/>
              <a:t>(books)</a:t>
            </a:r>
          </a:p>
          <a:p>
            <a:pPr marL="0" indent="0">
              <a:buNone/>
            </a:pPr>
            <a:r>
              <a:rPr lang="en-US" dirty="0"/>
              <a:t>    return Response(r, </a:t>
            </a:r>
            <a:r>
              <a:rPr lang="en-US" dirty="0" err="1"/>
              <a:t>mimetype</a:t>
            </a:r>
            <a:r>
              <a:rPr lang="en-US" dirty="0"/>
              <a:t>='application/</a:t>
            </a:r>
            <a:r>
              <a:rPr lang="en-US" dirty="0" err="1"/>
              <a:t>json</a:t>
            </a:r>
            <a:r>
              <a:rPr lang="en-US" dirty="0"/>
              <a:t>')</a:t>
            </a:r>
            <a:endParaRPr dirty="0"/>
          </a:p>
        </p:txBody>
      </p:sp>
    </p:spTree>
    <p:extLst>
      <p:ext uri="{BB962C8B-B14F-4D97-AF65-F5344CB8AC3E}">
        <p14:creationId xmlns:p14="http://schemas.microsoft.com/office/powerpoint/2010/main" val="1210272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References:</a:t>
            </a:r>
          </a:p>
        </p:txBody>
      </p:sp>
      <p:sp>
        <p:nvSpPr>
          <p:cNvPr id="3" name="Content Placeholder 2"/>
          <p:cNvSpPr>
            <a:spLocks noGrp="1"/>
          </p:cNvSpPr>
          <p:nvPr>
            <p:ph idx="1"/>
          </p:nvPr>
        </p:nvSpPr>
        <p:spPr/>
        <p:txBody>
          <a:bodyPr/>
          <a:lstStyle/>
          <a:p>
            <a:r>
              <a:rPr lang="en-US" b="1" dirty="0"/>
              <a:t>Flask Official Tutorial:</a:t>
            </a:r>
            <a:br>
              <a:rPr lang="en-US" dirty="0"/>
            </a:br>
            <a:r>
              <a:rPr lang="en-US" dirty="0">
                <a:hlinkClick r:id="rId2"/>
              </a:rPr>
              <a:t>https://flask.palletsprojects.com/en/1.0.x/tutorial/factory/</a:t>
            </a:r>
            <a:endParaRPr lang="en-US" dirty="0"/>
          </a:p>
          <a:p>
            <a:r>
              <a:rPr lang="en-US" b="1" dirty="0"/>
              <a:t>Jinja Template Engine:</a:t>
            </a:r>
            <a:br>
              <a:rPr lang="en-US" dirty="0"/>
            </a:br>
            <a:r>
              <a:rPr lang="en-US" dirty="0">
                <a:hlinkClick r:id="rId3"/>
              </a:rPr>
              <a:t>http://jinja.pocoo.org/</a:t>
            </a:r>
            <a:endParaRPr lang="en-US" dirty="0"/>
          </a:p>
          <a:p>
            <a:r>
              <a:rPr lang="en-US" b="1" dirty="0"/>
              <a:t>Flask Web Programming Tutorial (NTU):</a:t>
            </a:r>
            <a:br>
              <a:rPr lang="en-US" dirty="0"/>
            </a:br>
            <a:r>
              <a:rPr lang="en-US" dirty="0">
                <a:hlinkClick r:id="rId4"/>
              </a:rPr>
              <a:t>https://www.ntu.edu.sg/home/ehchua/programming/webprogramming/Python3_Flask.html</a:t>
            </a:r>
            <a:endParaRPr lang="en-US" dirty="0"/>
          </a:p>
        </p:txBody>
      </p:sp>
    </p:spTree>
    <p:extLst>
      <p:ext uri="{BB962C8B-B14F-4D97-AF65-F5344CB8AC3E}">
        <p14:creationId xmlns:p14="http://schemas.microsoft.com/office/powerpoint/2010/main" val="1161245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Flask?</a:t>
            </a:r>
          </a:p>
        </p:txBody>
      </p:sp>
      <p:sp>
        <p:nvSpPr>
          <p:cNvPr id="3" name="Content Placeholder 2"/>
          <p:cNvSpPr>
            <a:spLocks noGrp="1"/>
          </p:cNvSpPr>
          <p:nvPr>
            <p:ph idx="1"/>
          </p:nvPr>
        </p:nvSpPr>
        <p:spPr>
          <a:xfrm>
            <a:off x="677334" y="2160589"/>
            <a:ext cx="8596668" cy="4584340"/>
          </a:xfrm>
        </p:spPr>
        <p:txBody>
          <a:bodyPr>
            <a:noAutofit/>
          </a:bodyPr>
          <a:lstStyle/>
          <a:p>
            <a:r>
              <a:rPr dirty="0"/>
              <a:t>Flask is a microframework for Python </a:t>
            </a:r>
          </a:p>
          <a:p>
            <a:r>
              <a:rPr dirty="0"/>
              <a:t>Microframeworks are collections of code that simplify the web development process</a:t>
            </a:r>
          </a:p>
          <a:p>
            <a:r>
              <a:rPr dirty="0"/>
              <a:t>They take care of repetitive tasks and allow us to focus on the more unique features of our project</a:t>
            </a:r>
          </a:p>
          <a:p>
            <a:pPr lvl="0"/>
            <a:endParaRPr lang="en-US" dirty="0"/>
          </a:p>
        </p:txBody>
      </p:sp>
    </p:spTree>
    <p:extLst>
      <p:ext uri="{BB962C8B-B14F-4D97-AF65-F5344CB8AC3E}">
        <p14:creationId xmlns:p14="http://schemas.microsoft.com/office/powerpoint/2010/main" val="3094796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Before you Start</a:t>
            </a:r>
          </a:p>
        </p:txBody>
      </p:sp>
      <p:sp>
        <p:nvSpPr>
          <p:cNvPr id="3" name="Content Placeholder 2"/>
          <p:cNvSpPr>
            <a:spLocks noGrp="1"/>
          </p:cNvSpPr>
          <p:nvPr>
            <p:ph idx="1"/>
          </p:nvPr>
        </p:nvSpPr>
        <p:spPr>
          <a:xfrm>
            <a:off x="677334" y="2160589"/>
            <a:ext cx="8596668" cy="4584340"/>
          </a:xfrm>
        </p:spPr>
        <p:txBody>
          <a:bodyPr>
            <a:noAutofit/>
          </a:bodyPr>
          <a:lstStyle/>
          <a:p>
            <a:pPr marL="342900" lvl="1" indent="-342900"/>
            <a:r>
              <a:t>Set up the directory structure</a:t>
            </a:r>
          </a:p>
          <a:p>
            <a:r>
              <a:t>Create a virtual environment</a:t>
            </a:r>
          </a:p>
          <a:p>
            <a:endParaRPr lang="en-US" b="1" dirty="0"/>
          </a:p>
          <a:p>
            <a:endParaRPr lang="en-US" dirty="0"/>
          </a:p>
        </p:txBody>
      </p:sp>
    </p:spTree>
    <p:extLst>
      <p:ext uri="{BB962C8B-B14F-4D97-AF65-F5344CB8AC3E}">
        <p14:creationId xmlns:p14="http://schemas.microsoft.com/office/powerpoint/2010/main" val="1156027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lvl="1" indent="-342900"/>
            <a:r>
              <a:rPr dirty="0"/>
              <a:t>Set up the Directory Structure</a:t>
            </a:r>
          </a:p>
        </p:txBody>
      </p:sp>
      <p:sp>
        <p:nvSpPr>
          <p:cNvPr id="3" name="Content Placeholder 2"/>
          <p:cNvSpPr>
            <a:spLocks noGrp="1"/>
          </p:cNvSpPr>
          <p:nvPr>
            <p:ph idx="1"/>
          </p:nvPr>
        </p:nvSpPr>
        <p:spPr>
          <a:xfrm>
            <a:off x="677334" y="2160589"/>
            <a:ext cx="8596668" cy="4584340"/>
          </a:xfrm>
        </p:spPr>
        <p:txBody>
          <a:bodyPr>
            <a:noAutofit/>
          </a:bodyPr>
          <a:lstStyle/>
          <a:p>
            <a:r>
              <a:rPr dirty="0"/>
              <a:t>A web application typically has </a:t>
            </a:r>
          </a:p>
          <a:p>
            <a:pPr lvl="1">
              <a:buFont typeface="Arial" panose="020B0604020202020204" pitchFamily="34" charset="0"/>
              <a:buChar char="•"/>
            </a:pPr>
            <a:r>
              <a:rPr dirty="0"/>
              <a:t>a directory for templates and </a:t>
            </a:r>
          </a:p>
          <a:p>
            <a:pPr lvl="1">
              <a:buFont typeface="Arial" panose="020B0604020202020204" pitchFamily="34" charset="0"/>
              <a:buChar char="•"/>
            </a:pPr>
            <a:r>
              <a:rPr dirty="0"/>
              <a:t>a directory for static contents</a:t>
            </a:r>
          </a:p>
          <a:p>
            <a:r>
              <a:rPr dirty="0"/>
              <a:t>A Flask application will look for html documents in the templates folder</a:t>
            </a:r>
          </a:p>
          <a:p>
            <a:r>
              <a:rPr dirty="0"/>
              <a:t>Create the folder "</a:t>
            </a:r>
            <a:r>
              <a:rPr lang="en-US" dirty="0"/>
              <a:t>cs330e-</a:t>
            </a:r>
            <a:r>
              <a:rPr dirty="0"/>
              <a:t>idb“, switch inside it and create the two subfolders “templates” and “static” :</a:t>
            </a:r>
          </a:p>
          <a:p>
            <a:pPr marL="457200" lvl="1" indent="0">
              <a:buNone/>
            </a:pPr>
            <a:r>
              <a:rPr dirty="0"/>
              <a:t>$ </a:t>
            </a:r>
            <a:r>
              <a:rPr dirty="0" err="1"/>
              <a:t>mkdir</a:t>
            </a:r>
            <a:r>
              <a:rPr dirty="0"/>
              <a:t> </a:t>
            </a:r>
            <a:r>
              <a:rPr lang="en-US" dirty="0"/>
              <a:t>cs330e-</a:t>
            </a:r>
            <a:r>
              <a:rPr dirty="0"/>
              <a:t>idb</a:t>
            </a:r>
          </a:p>
          <a:p>
            <a:pPr marL="457200" lvl="1" indent="0">
              <a:buNone/>
            </a:pPr>
            <a:r>
              <a:rPr dirty="0"/>
              <a:t>$ cd </a:t>
            </a:r>
            <a:r>
              <a:rPr lang="en-US" dirty="0"/>
              <a:t>cs330e-</a:t>
            </a:r>
            <a:r>
              <a:rPr dirty="0"/>
              <a:t>idb</a:t>
            </a:r>
          </a:p>
          <a:p>
            <a:pPr marL="457200" lvl="1" indent="0">
              <a:buNone/>
            </a:pPr>
            <a:r>
              <a:rPr dirty="0"/>
              <a:t>$ </a:t>
            </a:r>
            <a:r>
              <a:rPr dirty="0" err="1"/>
              <a:t>pwd</a:t>
            </a:r>
            <a:endParaRPr lang="en-US" dirty="0">
              <a:latin typeface="Courier New" panose="02070309020205020404" pitchFamily="49" charset="0"/>
              <a:cs typeface="Courier New" panose="02070309020205020404" pitchFamily="49" charset="0"/>
            </a:endParaRPr>
          </a:p>
          <a:p>
            <a:pPr marL="457200" lvl="1" indent="0">
              <a:buNone/>
            </a:pPr>
            <a:r>
              <a:rPr dirty="0"/>
              <a:t>/c/Users/fares/Documents/</a:t>
            </a:r>
            <a:r>
              <a:rPr lang="en-US" dirty="0"/>
              <a:t>cs330e-</a:t>
            </a:r>
            <a:r>
              <a:rPr dirty="0"/>
              <a:t>idb</a:t>
            </a:r>
          </a:p>
          <a:p>
            <a:pPr marL="457200" lvl="1" indent="0">
              <a:buNone/>
            </a:pPr>
            <a:r>
              <a:rPr dirty="0"/>
              <a:t>$ </a:t>
            </a:r>
            <a:r>
              <a:rPr dirty="0" err="1"/>
              <a:t>mkdir</a:t>
            </a:r>
            <a:r>
              <a:rPr dirty="0"/>
              <a:t> templates</a:t>
            </a:r>
          </a:p>
          <a:p>
            <a:pPr marL="457200" lvl="1" indent="0">
              <a:buNone/>
            </a:pPr>
            <a:r>
              <a:rPr dirty="0"/>
              <a:t>$ </a:t>
            </a:r>
            <a:r>
              <a:rPr dirty="0" err="1"/>
              <a:t>mkdir</a:t>
            </a:r>
            <a:r>
              <a:rPr dirty="0"/>
              <a:t> static</a:t>
            </a:r>
          </a:p>
        </p:txBody>
      </p:sp>
    </p:spTree>
    <p:extLst>
      <p:ext uri="{BB962C8B-B14F-4D97-AF65-F5344CB8AC3E}">
        <p14:creationId xmlns:p14="http://schemas.microsoft.com/office/powerpoint/2010/main" val="126882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lvl="1" indent="-342900"/>
            <a:r>
              <a:t>Set up the Directory Structure</a:t>
            </a:r>
          </a:p>
        </p:txBody>
      </p:sp>
      <p:sp>
        <p:nvSpPr>
          <p:cNvPr id="3" name="Content Placeholder 2"/>
          <p:cNvSpPr>
            <a:spLocks noGrp="1"/>
          </p:cNvSpPr>
          <p:nvPr>
            <p:ph idx="1"/>
          </p:nvPr>
        </p:nvSpPr>
        <p:spPr>
          <a:xfrm>
            <a:off x="677334" y="2160588"/>
            <a:ext cx="8596668" cy="4697411"/>
          </a:xfrm>
        </p:spPr>
        <p:txBody>
          <a:bodyPr>
            <a:noAutofit/>
          </a:bodyPr>
          <a:lstStyle/>
          <a:p>
            <a:r>
              <a:rPr dirty="0"/>
              <a:t> Switch inside the folder “static” and create the subfolders “</a:t>
            </a:r>
            <a:r>
              <a:rPr dirty="0" err="1"/>
              <a:t>css</a:t>
            </a:r>
            <a:r>
              <a:rPr dirty="0"/>
              <a:t>”, “images”, and “</a:t>
            </a:r>
            <a:r>
              <a:rPr dirty="0" err="1"/>
              <a:t>js</a:t>
            </a:r>
            <a:r>
              <a:rPr dirty="0"/>
              <a:t>”</a:t>
            </a:r>
          </a:p>
          <a:p>
            <a:pPr marL="457200" lvl="1" indent="0">
              <a:buNone/>
            </a:pPr>
            <a:r>
              <a:rPr dirty="0"/>
              <a:t>$ cd static</a:t>
            </a:r>
          </a:p>
          <a:p>
            <a:pPr marL="457200" lvl="1" indent="0">
              <a:buNone/>
            </a:pPr>
            <a:r>
              <a:rPr dirty="0"/>
              <a:t>$ </a:t>
            </a:r>
            <a:r>
              <a:rPr dirty="0" err="1"/>
              <a:t>pwd</a:t>
            </a:r>
            <a:endParaRPr lang="en-US" dirty="0">
              <a:latin typeface="Courier New" panose="02070309020205020404" pitchFamily="49" charset="0"/>
              <a:cs typeface="Courier New" panose="02070309020205020404" pitchFamily="49" charset="0"/>
            </a:endParaRPr>
          </a:p>
          <a:p>
            <a:pPr marL="457200" lvl="1" indent="0">
              <a:buNone/>
            </a:pPr>
            <a:r>
              <a:rPr dirty="0"/>
              <a:t>/c/Users/fares/Documents/</a:t>
            </a:r>
            <a:r>
              <a:rPr lang="en-US" dirty="0"/>
              <a:t>cs330e-</a:t>
            </a:r>
            <a:r>
              <a:rPr dirty="0"/>
              <a:t>idb/static</a:t>
            </a:r>
          </a:p>
          <a:p>
            <a:pPr marL="457200" lvl="1" indent="0">
              <a:buNone/>
            </a:pPr>
            <a:r>
              <a:rPr dirty="0"/>
              <a:t>$ </a:t>
            </a:r>
            <a:r>
              <a:rPr dirty="0" err="1"/>
              <a:t>mkdir</a:t>
            </a:r>
            <a:r>
              <a:rPr dirty="0"/>
              <a:t> </a:t>
            </a:r>
            <a:r>
              <a:rPr dirty="0" err="1"/>
              <a:t>css</a:t>
            </a:r>
            <a:endParaRPr lang="en-US" dirty="0">
              <a:latin typeface="Courier New" panose="02070309020205020404" pitchFamily="49" charset="0"/>
              <a:cs typeface="Courier New" panose="02070309020205020404" pitchFamily="49" charset="0"/>
            </a:endParaRPr>
          </a:p>
          <a:p>
            <a:pPr marL="457200" lvl="1" indent="0">
              <a:buNone/>
            </a:pPr>
            <a:r>
              <a:rPr dirty="0"/>
              <a:t>$ </a:t>
            </a:r>
            <a:r>
              <a:rPr dirty="0" err="1"/>
              <a:t>mkdir</a:t>
            </a:r>
            <a:r>
              <a:rPr dirty="0"/>
              <a:t> images</a:t>
            </a:r>
          </a:p>
          <a:p>
            <a:pPr marL="457200" lvl="1" indent="0">
              <a:buNone/>
            </a:pPr>
            <a:r>
              <a:rPr dirty="0"/>
              <a:t>$ </a:t>
            </a:r>
            <a:r>
              <a:rPr dirty="0" err="1"/>
              <a:t>mkdir</a:t>
            </a:r>
            <a:r>
              <a:rPr dirty="0"/>
              <a:t> </a:t>
            </a:r>
            <a:r>
              <a:rPr dirty="0" err="1"/>
              <a:t>js</a:t>
            </a:r>
            <a:endParaRPr lang="en-US" dirty="0">
              <a:latin typeface="Courier New" panose="02070309020205020404" pitchFamily="49" charset="0"/>
              <a:cs typeface="Courier New" panose="02070309020205020404" pitchFamily="49" charset="0"/>
            </a:endParaRPr>
          </a:p>
          <a:p>
            <a:pPr marL="457200" lvl="1" indent="0">
              <a:buNone/>
            </a:pPr>
            <a:r>
              <a:rPr dirty="0"/>
              <a:t> </a:t>
            </a:r>
          </a:p>
          <a:p>
            <a:pPr marL="342900" lvl="1" indent="-342900"/>
            <a:r>
              <a:rPr dirty="0"/>
              <a:t>Switch back to the root folder "</a:t>
            </a:r>
            <a:r>
              <a:rPr lang="en-US" dirty="0"/>
              <a:t>cs330e-</a:t>
            </a:r>
            <a:r>
              <a:rPr dirty="0"/>
              <a:t>idb" </a:t>
            </a:r>
            <a:endParaRPr lang="en-US" dirty="0"/>
          </a:p>
          <a:p>
            <a:pPr marL="457200" lvl="1" indent="0">
              <a:buNone/>
            </a:pPr>
            <a:r>
              <a:rPr dirty="0"/>
              <a:t>$ cd ..</a:t>
            </a:r>
          </a:p>
          <a:p>
            <a:pPr marL="457200" lvl="1" indent="0">
              <a:buNone/>
            </a:pPr>
            <a:r>
              <a:rPr dirty="0"/>
              <a:t>$ </a:t>
            </a:r>
            <a:r>
              <a:rPr dirty="0" err="1"/>
              <a:t>pwd</a:t>
            </a:r>
            <a:endParaRPr lang="en-US" dirty="0">
              <a:latin typeface="Courier New" panose="02070309020205020404" pitchFamily="49" charset="0"/>
              <a:cs typeface="Courier New" panose="02070309020205020404" pitchFamily="49" charset="0"/>
            </a:endParaRPr>
          </a:p>
          <a:p>
            <a:pPr marL="457200" lvl="1" indent="0">
              <a:buNone/>
            </a:pPr>
            <a:r>
              <a:rPr dirty="0"/>
              <a:t>/c/Users/fares/Documents/</a:t>
            </a:r>
            <a:r>
              <a:rPr lang="en-US" dirty="0"/>
              <a:t>cs330e-</a:t>
            </a:r>
            <a:r>
              <a:rPr dirty="0"/>
              <a:t>idb</a:t>
            </a:r>
          </a:p>
          <a:p>
            <a:endParaRPr lang="en-US" dirty="0"/>
          </a:p>
        </p:txBody>
      </p:sp>
    </p:spTree>
    <p:extLst>
      <p:ext uri="{BB962C8B-B14F-4D97-AF65-F5344CB8AC3E}">
        <p14:creationId xmlns:p14="http://schemas.microsoft.com/office/powerpoint/2010/main" val="443766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Before you Start</a:t>
            </a:r>
          </a:p>
        </p:txBody>
      </p:sp>
      <p:sp>
        <p:nvSpPr>
          <p:cNvPr id="3" name="Content Placeholder 2"/>
          <p:cNvSpPr>
            <a:spLocks noGrp="1"/>
          </p:cNvSpPr>
          <p:nvPr>
            <p:ph idx="1"/>
          </p:nvPr>
        </p:nvSpPr>
        <p:spPr>
          <a:xfrm>
            <a:off x="677334" y="2160589"/>
            <a:ext cx="8596668" cy="4584340"/>
          </a:xfrm>
        </p:spPr>
        <p:txBody>
          <a:bodyPr>
            <a:noAutofit/>
          </a:bodyPr>
          <a:lstStyle/>
          <a:p>
            <a:pPr marL="342900" lvl="1" indent="-342900"/>
            <a:r>
              <a:t>Set up the directory structure</a:t>
            </a:r>
          </a:p>
          <a:p>
            <a:r>
              <a:t>Create a virtual environment</a:t>
            </a:r>
          </a:p>
          <a:p>
            <a:endParaRPr lang="en-US" b="1" dirty="0"/>
          </a:p>
          <a:p>
            <a:endParaRPr lang="en-US" dirty="0"/>
          </a:p>
        </p:txBody>
      </p:sp>
    </p:spTree>
    <p:extLst>
      <p:ext uri="{BB962C8B-B14F-4D97-AF65-F5344CB8AC3E}">
        <p14:creationId xmlns:p14="http://schemas.microsoft.com/office/powerpoint/2010/main" val="299285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Virtual Environment</a:t>
            </a:r>
          </a:p>
        </p:txBody>
      </p:sp>
      <p:sp>
        <p:nvSpPr>
          <p:cNvPr id="3" name="Content Placeholder 2"/>
          <p:cNvSpPr>
            <a:spLocks noGrp="1"/>
          </p:cNvSpPr>
          <p:nvPr>
            <p:ph idx="1"/>
          </p:nvPr>
        </p:nvSpPr>
        <p:spPr>
          <a:xfrm>
            <a:off x="677334" y="2160589"/>
            <a:ext cx="8596668" cy="4584340"/>
          </a:xfrm>
        </p:spPr>
        <p:txBody>
          <a:bodyPr>
            <a:noAutofit/>
          </a:bodyPr>
          <a:lstStyle/>
          <a:p>
            <a:pPr marL="0" indent="0">
              <a:buNone/>
            </a:pPr>
            <a:r>
              <a:t>This allows you to have a Python distribution specifically for your project, so you can install only the packages you need.</a:t>
            </a:r>
          </a:p>
          <a:p>
            <a:r>
              <a:t>Create a virtual environment</a:t>
            </a:r>
          </a:p>
          <a:p>
            <a:r>
              <a:t>Activate the virtual environment “venv”</a:t>
            </a:r>
          </a:p>
          <a:p>
            <a:r>
              <a:t>Install basic modules</a:t>
            </a:r>
          </a:p>
        </p:txBody>
      </p:sp>
    </p:spTree>
    <p:extLst>
      <p:ext uri="{BB962C8B-B14F-4D97-AF65-F5344CB8AC3E}">
        <p14:creationId xmlns:p14="http://schemas.microsoft.com/office/powerpoint/2010/main" val="142202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Create a Virtual Environment</a:t>
            </a:r>
            <a:br/>
            <a:endParaRPr lang="en-US" dirty="0"/>
          </a:p>
        </p:txBody>
      </p:sp>
      <p:sp>
        <p:nvSpPr>
          <p:cNvPr id="3" name="Content Placeholder 2"/>
          <p:cNvSpPr>
            <a:spLocks noGrp="1"/>
          </p:cNvSpPr>
          <p:nvPr>
            <p:ph idx="1"/>
          </p:nvPr>
        </p:nvSpPr>
        <p:spPr>
          <a:xfrm>
            <a:off x="677334" y="2160589"/>
            <a:ext cx="8596668" cy="4584340"/>
          </a:xfrm>
        </p:spPr>
        <p:txBody>
          <a:bodyPr>
            <a:noAutofit/>
          </a:bodyPr>
          <a:lstStyle/>
          <a:p>
            <a:r>
              <a:rPr dirty="0"/>
              <a:t>Create a virtual environment</a:t>
            </a:r>
          </a:p>
          <a:p>
            <a:pPr marL="0" indent="0">
              <a:buNone/>
            </a:pPr>
            <a:r>
              <a:rPr lang="en-US" dirty="0"/>
              <a:t>Make sure you are inside the folder cs330e-idb, then create a virtual environment named </a:t>
            </a:r>
            <a:r>
              <a:rPr lang="en-US" dirty="0" err="1"/>
              <a:t>venv</a:t>
            </a:r>
            <a:r>
              <a:rPr lang="en-US" dirty="0"/>
              <a:t>.</a:t>
            </a:r>
          </a:p>
          <a:p>
            <a:pPr marL="0" indent="0">
              <a:buNone/>
            </a:pPr>
            <a:r>
              <a:rPr lang="en-US" dirty="0"/>
              <a:t>On Windows, macOS, or Linux:</a:t>
            </a:r>
          </a:p>
          <a:p>
            <a:pPr marL="0" indent="0">
              <a:buNone/>
            </a:pPr>
            <a:r>
              <a:rPr lang="en-US" dirty="0"/>
              <a:t>$ python -m </a:t>
            </a:r>
            <a:r>
              <a:rPr lang="en-US" dirty="0" err="1"/>
              <a:t>venv</a:t>
            </a:r>
            <a:r>
              <a:rPr lang="en-US" dirty="0"/>
              <a:t> </a:t>
            </a:r>
            <a:r>
              <a:rPr lang="en-US" dirty="0" err="1"/>
              <a:t>venv</a:t>
            </a:r>
            <a:r>
              <a:rPr dirty="0"/>
              <a:t> </a:t>
            </a:r>
            <a:endParaRPr lang="en-US" dirty="0"/>
          </a:p>
          <a:p>
            <a:pPr marL="0" indent="0">
              <a:buNone/>
            </a:pPr>
            <a:endParaRPr lang="en-US" dirty="0"/>
          </a:p>
          <a:p>
            <a:pPr marL="0" indent="0">
              <a:buNone/>
            </a:pPr>
            <a:endParaRPr lang="en-US" b="1" dirty="0"/>
          </a:p>
          <a:p>
            <a:pPr marL="0" indent="0">
              <a:buNone/>
            </a:pPr>
            <a:endParaRPr lang="en-US" b="1" dirty="0"/>
          </a:p>
          <a:p>
            <a:pPr marL="0" indent="0">
              <a:buNone/>
            </a:pPr>
            <a:r>
              <a:rPr lang="en-US" b="1" dirty="0"/>
              <a:t>Note: </a:t>
            </a:r>
            <a:r>
              <a:rPr lang="en-US" dirty="0"/>
              <a:t>When you initialize a Git repository in your project folder, make sure to add </a:t>
            </a:r>
            <a:r>
              <a:rPr lang="en-US" dirty="0" err="1"/>
              <a:t>venv</a:t>
            </a:r>
            <a:r>
              <a:rPr lang="en-US" dirty="0"/>
              <a:t>/ to your .</a:t>
            </a:r>
            <a:r>
              <a:rPr lang="en-US" dirty="0" err="1"/>
              <a:t>gitignore</a:t>
            </a:r>
            <a:r>
              <a:rPr lang="en-US" dirty="0"/>
              <a:t> file.</a:t>
            </a:r>
          </a:p>
          <a:p>
            <a:pPr marL="0" indent="0">
              <a:buNone/>
            </a:pPr>
            <a:r>
              <a:rPr lang="en-US" dirty="0"/>
              <a:t>We don’t want Git to track changes to your virtual environment.</a:t>
            </a:r>
          </a:p>
        </p:txBody>
      </p:sp>
    </p:spTree>
    <p:extLst>
      <p:ext uri="{BB962C8B-B14F-4D97-AF65-F5344CB8AC3E}">
        <p14:creationId xmlns:p14="http://schemas.microsoft.com/office/powerpoint/2010/main" val="4045445823"/>
      </p:ext>
    </p:extLst>
  </p:cSld>
  <p:clrMapOvr>
    <a:masterClrMapping/>
  </p:clrMapOvr>
</p:sld>
</file>

<file path=ppt/theme/theme1.xml><?xml version="1.0" encoding="utf-8"?>
<a:theme xmlns:a="http://schemas.openxmlformats.org/drawingml/2006/main" name="Facet">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5768</TotalTime>
  <Words>4371</Words>
  <Application>Microsoft Office PowerPoint</Application>
  <PresentationFormat>Widescreen</PresentationFormat>
  <Paragraphs>504</Paragraphs>
  <Slides>27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Courier New</vt:lpstr>
      <vt:lpstr>Trebuchet MS</vt:lpstr>
      <vt:lpstr>Wingdings 3</vt:lpstr>
      <vt:lpstr>Facet</vt:lpstr>
      <vt:lpstr>Flask</vt:lpstr>
      <vt:lpstr>Outline</vt:lpstr>
      <vt:lpstr>What is Flask?</vt:lpstr>
      <vt:lpstr>Before you Start</vt:lpstr>
      <vt:lpstr>Set up the Directory Structure</vt:lpstr>
      <vt:lpstr>Set up the Directory Structure</vt:lpstr>
      <vt:lpstr>Before you Start</vt:lpstr>
      <vt:lpstr>Virtual Environment</vt:lpstr>
      <vt:lpstr>Create a Virtual Environment </vt:lpstr>
      <vt:lpstr>Virtual Environment</vt:lpstr>
      <vt:lpstr>Activate the Virtual Environment  </vt:lpstr>
      <vt:lpstr>Create a Virtual Environment</vt:lpstr>
      <vt:lpstr>Install Basic Modules</vt:lpstr>
      <vt:lpstr>Install Basic Modules</vt:lpstr>
      <vt:lpstr>Creating your First Flask Application </vt:lpstr>
      <vt:lpstr>Testing your First Flask Application </vt:lpstr>
      <vt:lpstr>Flask Application with a Template </vt:lpstr>
      <vt:lpstr>Flask Application with a Template </vt:lpstr>
      <vt:lpstr>Flask Application with Dynamic Behavior </vt:lpstr>
      <vt:lpstr>Flask Application with ‘url_for’ </vt:lpstr>
      <vt:lpstr>Passing Arguments to Flask templates </vt:lpstr>
      <vt:lpstr>Passing Arguments to Flask templates </vt:lpstr>
      <vt:lpstr>Flask Application with Web Forms </vt:lpstr>
      <vt:lpstr>Flask Application with Web Forms </vt:lpstr>
      <vt:lpstr>Flask Application with Web Forms </vt:lpstr>
      <vt:lpstr>Flask Application Responds with JSON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SQLAlchemy</dc:title>
  <dc:creator>Fares Fraij</dc:creator>
  <cp:lastModifiedBy>Fares Fraij</cp:lastModifiedBy>
  <cp:revision>230</cp:revision>
  <dcterms:created xsi:type="dcterms:W3CDTF">2019-11-03T02:32:15Z</dcterms:created>
  <dcterms:modified xsi:type="dcterms:W3CDTF">2025-11-19T14:28:50Z</dcterms:modified>
</cp:coreProperties>
</file>