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698" autoAdjust="0"/>
  </p:normalViewPr>
  <p:slideViewPr>
    <p:cSldViewPr snapToGrid="0">
      <p:cViewPr varScale="1">
        <p:scale>
          <a:sx n="62" d="100"/>
          <a:sy n="62" d="100"/>
        </p:scale>
        <p:origin x="80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Open by telling students the goal is not memorizing commands. It is understanding where changes live and using status to recover.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Use a quick vote before revealing the answer. This is the central misconception to correct.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Introduce the branch only after students feel the problem: Alice needs a safe place to work while main stays stable.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Explain -u briefly: it remembers the remote branch so future pushes can be shorter. Do not locally merge before the merge request.</a:t>
            </a:r>
            <a:endParaRPr lang="en-US" dirty="0"/>
          </a:p>
          <a:p>
            <a:endParaRPr lang="en-US" dirty="0"/>
          </a:p>
          <a:p>
            <a:r>
              <a:rPr lang="en-US" dirty="0"/>
              <a:t>This slide shows how Alice works safely on a new feature without changing the project’s main branch.</a:t>
            </a:r>
          </a:p>
          <a:p>
            <a:pPr lvl="0"/>
            <a:r>
              <a:rPr lang="en-US" sz="1200" kern="1200" dirty="0"/>
              <a:t>git pull</a:t>
            </a:r>
            <a:r>
              <a:rPr lang="en-US" dirty="0"/>
              <a:t> — Get the newest work from GitLab.</a:t>
            </a:r>
          </a:p>
          <a:p>
            <a:pPr lvl="0"/>
            <a:r>
              <a:rPr lang="en-US" sz="1200" kern="1200" dirty="0"/>
              <a:t>git switch -c feature/</a:t>
            </a:r>
            <a:r>
              <a:rPr lang="en-US" sz="1200" kern="1200" dirty="0" err="1"/>
              <a:t>alice</a:t>
            </a:r>
            <a:r>
              <a:rPr lang="en-US" sz="1200" kern="1200" dirty="0"/>
              <a:t>-message</a:t>
            </a:r>
            <a:r>
              <a:rPr lang="en-US" dirty="0"/>
              <a:t> — Create and enter a new branch named </a:t>
            </a:r>
            <a:r>
              <a:rPr lang="en-US" sz="1200" kern="1200" dirty="0"/>
              <a:t>feature/</a:t>
            </a:r>
            <a:r>
              <a:rPr lang="en-US" sz="1200" kern="1200" dirty="0" err="1"/>
              <a:t>alice</a:t>
            </a:r>
            <a:r>
              <a:rPr lang="en-US" sz="1200" kern="1200" dirty="0"/>
              <a:t>-message</a:t>
            </a:r>
            <a:r>
              <a:rPr lang="en-US" dirty="0"/>
              <a:t>.</a:t>
            </a:r>
          </a:p>
          <a:p>
            <a:pPr lvl="1" rtl="0"/>
            <a:r>
              <a:rPr lang="en-US" sz="1800" kern="1200" dirty="0"/>
              <a:t>	Alternatively:</a:t>
            </a:r>
          </a:p>
          <a:p>
            <a:pPr lvl="1" rtl="0"/>
            <a:r>
              <a:rPr lang="en-US" sz="1800" kern="1200" dirty="0"/>
              <a:t>	git branch feature/</a:t>
            </a:r>
            <a:r>
              <a:rPr lang="en-US" sz="1800" kern="1200" dirty="0" err="1"/>
              <a:t>alice</a:t>
            </a:r>
            <a:r>
              <a:rPr lang="en-US" sz="1800" kern="1200" dirty="0"/>
              <a:t>-message</a:t>
            </a:r>
          </a:p>
          <a:p>
            <a:pPr lvl="1" rtl="0"/>
            <a:r>
              <a:rPr lang="en-US" sz="1800" kern="1200" dirty="0"/>
              <a:t>	git checkout feature/</a:t>
            </a:r>
            <a:r>
              <a:rPr lang="en-US" sz="1800" kern="1200" dirty="0" err="1"/>
              <a:t>alice</a:t>
            </a:r>
            <a:r>
              <a:rPr lang="en-US" sz="1800" kern="1200" dirty="0"/>
              <a:t>-message</a:t>
            </a:r>
            <a:endParaRPr lang="en-US" dirty="0"/>
          </a:p>
          <a:p>
            <a:pPr lvl="0"/>
            <a:r>
              <a:rPr lang="en-US" dirty="0"/>
              <a:t>Edit files — Make the desired changes.</a:t>
            </a:r>
          </a:p>
          <a:p>
            <a:pPr lvl="0"/>
            <a:r>
              <a:rPr lang="en-US" sz="1200" kern="1200" dirty="0"/>
              <a:t>git status</a:t>
            </a:r>
            <a:r>
              <a:rPr lang="en-US" dirty="0"/>
              <a:t> — Check which files changed.</a:t>
            </a:r>
          </a:p>
          <a:p>
            <a:pPr lvl="0"/>
            <a:r>
              <a:rPr lang="en-US" sz="1200" kern="1200" dirty="0"/>
              <a:t>git add .</a:t>
            </a:r>
            <a:r>
              <a:rPr lang="en-US" dirty="0"/>
              <a:t> — Stage all changes for the next commit.</a:t>
            </a:r>
          </a:p>
          <a:p>
            <a:pPr lvl="0"/>
            <a:r>
              <a:rPr lang="en-US" sz="1200" kern="1200" dirty="0"/>
              <a:t>git commit -m "Add Alice message"</a:t>
            </a:r>
            <a:r>
              <a:rPr lang="en-US" dirty="0"/>
              <a:t> — Save the staged changes locally.</a:t>
            </a:r>
          </a:p>
          <a:p>
            <a:pPr lvl="0"/>
            <a:r>
              <a:rPr lang="en-US" sz="1200" kern="1200" dirty="0"/>
              <a:t>git push -u origin feature/</a:t>
            </a:r>
            <a:r>
              <a:rPr lang="en-US" sz="1200" kern="1200" dirty="0" err="1"/>
              <a:t>alice</a:t>
            </a:r>
            <a:r>
              <a:rPr lang="en-US" sz="1200" kern="1200" dirty="0"/>
              <a:t>-message</a:t>
            </a:r>
            <a:r>
              <a:rPr lang="en-US" dirty="0"/>
              <a:t> — Upload Alice’s branch to GitLab. The </a:t>
            </a:r>
            <a:r>
              <a:rPr lang="en-US" sz="1200" kern="1200" dirty="0"/>
              <a:t>-u</a:t>
            </a:r>
            <a:r>
              <a:rPr lang="en-US" dirty="0"/>
              <a:t> connects the local branch to the GitLab branch for easier future pushes.</a:t>
            </a:r>
          </a:p>
          <a:p>
            <a:r>
              <a:rPr lang="en-US" dirty="0"/>
              <a:t>The key point: Alice does </a:t>
            </a:r>
            <a:r>
              <a:rPr lang="en-US" b="1" dirty="0"/>
              <a:t>not</a:t>
            </a:r>
            <a:r>
              <a:rPr lang="en-US" dirty="0"/>
              <a:t> merge the branch into </a:t>
            </a:r>
            <a:r>
              <a:rPr lang="en-US" sz="1200" kern="1200" dirty="0"/>
              <a:t>main</a:t>
            </a:r>
            <a:r>
              <a:rPr lang="en-US" dirty="0"/>
              <a:t> herself. She stops after pushing it and opens a merge request. The branch stays separate until Bob reviews and approves it.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Emphasize the social purpose: an MR makes the change visible, reviewable, and auditable before main changes.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Keep this conceptual. origin is just a nickname, not GitLab itself. origin/main is a remote-tracking reference.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Use the handout. Partner A creates and pushes the initial repository; Partner B creates and pushes the feature branch; Partner A reviews and merges.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Close by returning to the mental model. Ask students to point to where the change lives after each step.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Ask for a show of hands. The relatable pain creates the need for Git before vocabulary appears.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Check understanding: “If the internet is down, can Git still commit?” Yes. “Can GitLab review a merge request?” Yes.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Return to this diagram throughout the lecture. For every command ask: what changed, and where?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Repeat this phrase several times. Students do not need to decode every line yet; they should learn to look here first.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Keep configuration details out of the conceptual flow. Resolve individual setup issues during the prerequisite check.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Demonstrate only this path before introducing branches. Pause after push for a quick debrief.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Ask students to say the right-hand meaning before you reveal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Let the class predict the result first. Normalize mistakes: Git usually preserves the work and explains the next step.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A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B90B985-A858-4D9D-8686-292B1717E4A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09550" cy="6858000"/>
          </a:xfrm>
          <a:prstGeom prst="rect">
            <a:avLst/>
          </a:prstGeom>
          <a:solidFill>
            <a:srgbClr val="2CB1BC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2E5A2D5-1802-4B29-A106-3498104EEBB5}"/>
              </a:ext>
            </a:extLst>
          </p:cNvPr>
          <p:cNvSpPr>
            <a:spLocks noGrp="1"/>
          </p:cNvSpPr>
          <p:nvPr/>
        </p:nvSpPr>
        <p:spPr>
          <a:xfrm>
            <a:off x="742950" y="1619250"/>
            <a:ext cx="7620000" cy="7620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4050" b="1">
                <a:solidFill>
                  <a:srgbClr val="FFFFFF"/>
                </a:solidFill>
              </a:defRPr>
            </a:pPr>
            <a:r>
              <a:rPr sz="4400" b="1" dirty="0">
                <a:solidFill>
                  <a:srgbClr val="FFFFFF"/>
                </a:solidFill>
              </a:rPr>
              <a:t>Git + GitLab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7A0A48A-22ED-43EA-8BDA-77E4D886CA9A}"/>
              </a:ext>
            </a:extLst>
          </p:cNvPr>
          <p:cNvSpPr>
            <a:spLocks noGrp="1"/>
          </p:cNvSpPr>
          <p:nvPr/>
        </p:nvSpPr>
        <p:spPr>
          <a:xfrm>
            <a:off x="762000" y="2476500"/>
            <a:ext cx="8096250" cy="8572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950" b="0">
                <a:solidFill>
                  <a:srgbClr val="D9EAF5"/>
                </a:solidFill>
              </a:defRPr>
            </a:pPr>
            <a:r>
              <a:rPr sz="2800" b="0" dirty="0">
                <a:solidFill>
                  <a:srgbClr val="D9EAF5"/>
                </a:solidFill>
              </a:rPr>
              <a:t>A practical mental model for saving work and collaborating safely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3CED89-5A81-4FC6-8BA4-0F3ECD02BB8B}"/>
              </a:ext>
            </a:extLst>
          </p:cNvPr>
          <p:cNvSpPr>
            <a:spLocks noGrp="1"/>
          </p:cNvSpPr>
          <p:nvPr/>
        </p:nvSpPr>
        <p:spPr>
          <a:xfrm>
            <a:off x="762000" y="4095750"/>
            <a:ext cx="6667500" cy="3048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500" b="1">
                <a:solidFill>
                  <a:srgbClr val="FFFFFF"/>
                </a:solidFill>
              </a:defRPr>
            </a:pPr>
            <a:r>
              <a:rPr sz="2400" b="1" dirty="0">
                <a:solidFill>
                  <a:srgbClr val="FFFFFF"/>
                </a:solidFill>
              </a:rPr>
              <a:t>CS330E – Elements of Software Engineering I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539E2E4-2542-445A-9DCF-B107B785377A}"/>
              </a:ext>
            </a:extLst>
          </p:cNvPr>
          <p:cNvSpPr>
            <a:spLocks noGrp="1"/>
          </p:cNvSpPr>
          <p:nvPr/>
        </p:nvSpPr>
        <p:spPr>
          <a:xfrm>
            <a:off x="762000" y="4514850"/>
            <a:ext cx="4762500" cy="2667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350" b="0">
                <a:solidFill>
                  <a:srgbClr val="B9D5E6"/>
                </a:solidFill>
              </a:defRPr>
            </a:pPr>
            <a:r>
              <a:rPr sz="2000" b="0" dirty="0">
                <a:solidFill>
                  <a:srgbClr val="B9D5E6"/>
                </a:solidFill>
              </a:rPr>
              <a:t>Dr. Fares Fraij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75ECC39-5D23-499E-AABA-BC3ABBED59CB}"/>
              </a:ext>
            </a:extLst>
          </p:cNvPr>
          <p:cNvSpPr>
            <a:spLocks noGrp="1"/>
          </p:cNvSpPr>
          <p:nvPr/>
        </p:nvSpPr>
        <p:spPr>
          <a:xfrm>
            <a:off x="6667502" y="4762500"/>
            <a:ext cx="4571998" cy="647700"/>
          </a:xfrm>
          <a:prstGeom prst="roundRect">
            <a:avLst>
              <a:gd name="adj" fmla="val 11765"/>
            </a:avLst>
          </a:prstGeom>
          <a:solidFill>
            <a:srgbClr val="102A43"/>
          </a:solidFill>
          <a:ln w="0">
            <a:noFill/>
          </a:ln>
        </p:spPr>
        <p:txBody>
          <a:bodyPr anchor="ctr"/>
          <a:lstStyle/>
          <a:p>
            <a:pPr algn="l">
              <a:defRPr sz="1500" b="0">
                <a:solidFill>
                  <a:srgbClr val="FFFFFF"/>
                </a:solidFill>
              </a:defRPr>
            </a:pPr>
            <a:r>
              <a:rPr sz="2400" b="0" dirty="0">
                <a:solidFill>
                  <a:srgbClr val="FFFFFF"/>
                </a:solidFill>
              </a:rPr>
              <a:t>status → add → commit → push</a:t>
            </a:r>
          </a:p>
        </p:txBody>
      </p:sp>
    </p:spTree>
    <p:extLst>
      <p:ext uri="{BB962C8B-B14F-4D97-AF65-F5344CB8AC3E}">
        <p14:creationId xmlns:p14="http://schemas.microsoft.com/office/powerpoint/2010/main" val="8866582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342570E4-0048-4884-8E7E-B1011FE30EF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2CB1BC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6C300B-3775-47A6-AE93-A6E00550FEF0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19125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975" b="1">
                <a:solidFill>
                  <a:srgbClr val="1769AA"/>
                </a:solidFill>
              </a:defRPr>
            </a:pPr>
            <a:r>
              <a:rPr sz="975" b="1">
                <a:solidFill>
                  <a:srgbClr val="1769AA"/>
                </a:solidFill>
              </a:rPr>
              <a:t>CHECKPOINT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5C29878-85CA-4120-9EB3-76EC05784A97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668000" cy="5524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850" b="1">
                <a:solidFill>
                  <a:srgbClr val="102A43"/>
                </a:solidFill>
              </a:defRPr>
            </a:pPr>
            <a:r>
              <a:rPr sz="3200" b="1" dirty="0">
                <a:solidFill>
                  <a:srgbClr val="102A43"/>
                </a:solidFill>
              </a:rPr>
              <a:t>Commit and push are not the same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66816E-17F7-4948-ACC6-E34741FE1AE7}"/>
              </a:ext>
            </a:extLst>
          </p:cNvPr>
          <p:cNvSpPr>
            <a:spLocks noGrp="1"/>
          </p:cNvSpPr>
          <p:nvPr/>
        </p:nvSpPr>
        <p:spPr>
          <a:xfrm>
            <a:off x="666750" y="1333500"/>
            <a:ext cx="10858500" cy="19050"/>
          </a:xfrm>
          <a:prstGeom prst="rect">
            <a:avLst/>
          </a:prstGeom>
          <a:solidFill>
            <a:srgbClr val="D9E2EC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B40B867-58E9-4E47-BA53-B1DC092ED1E3}"/>
              </a:ext>
            </a:extLst>
          </p:cNvPr>
          <p:cNvSpPr>
            <a:spLocks noGrp="1"/>
          </p:cNvSpPr>
          <p:nvPr/>
        </p:nvSpPr>
        <p:spPr>
          <a:xfrm>
            <a:off x="952500" y="2000250"/>
            <a:ext cx="4191000" cy="238125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592807C-4535-4271-8CC6-6ADC0AC01543}"/>
              </a:ext>
            </a:extLst>
          </p:cNvPr>
          <p:cNvSpPr>
            <a:spLocks noGrp="1"/>
          </p:cNvSpPr>
          <p:nvPr/>
        </p:nvSpPr>
        <p:spPr>
          <a:xfrm>
            <a:off x="1238250" y="2266950"/>
            <a:ext cx="3619500" cy="4000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2250" b="1">
                <a:solidFill>
                  <a:srgbClr val="1769AA"/>
                </a:solidFill>
              </a:defRPr>
            </a:pPr>
            <a:r>
              <a:rPr sz="2400" b="1" dirty="0">
                <a:solidFill>
                  <a:srgbClr val="1769AA"/>
                </a:solidFill>
              </a:rPr>
              <a:t>COMMIT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4F903FA-8FDE-4E76-8F3E-63673F359EED}"/>
              </a:ext>
            </a:extLst>
          </p:cNvPr>
          <p:cNvSpPr>
            <a:spLocks noGrp="1"/>
          </p:cNvSpPr>
          <p:nvPr/>
        </p:nvSpPr>
        <p:spPr>
          <a:xfrm>
            <a:off x="1333500" y="2905125"/>
            <a:ext cx="3429000" cy="8763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800" b="0">
                <a:solidFill>
                  <a:srgbClr val="182B3A"/>
                </a:solidFill>
              </a:defRPr>
            </a:pPr>
            <a:r>
              <a:rPr sz="2400" b="0" dirty="0">
                <a:solidFill>
                  <a:srgbClr val="182B3A"/>
                </a:solidFill>
              </a:rPr>
              <a:t>Creates a snapshot</a:t>
            </a:r>
          </a:p>
          <a:p>
            <a:pPr algn="ctr">
              <a:defRPr sz="1800" b="0">
                <a:solidFill>
                  <a:srgbClr val="182B3A"/>
                </a:solidFill>
              </a:defRPr>
            </a:pPr>
            <a:r>
              <a:rPr sz="2400" b="0" dirty="0">
                <a:solidFill>
                  <a:srgbClr val="182B3A"/>
                </a:solidFill>
              </a:rPr>
              <a:t>in your local repository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61C726F-B9A3-4629-91D4-5B9E8FD196C4}"/>
              </a:ext>
            </a:extLst>
          </p:cNvPr>
          <p:cNvSpPr>
            <a:spLocks noGrp="1"/>
          </p:cNvSpPr>
          <p:nvPr/>
        </p:nvSpPr>
        <p:spPr>
          <a:xfrm>
            <a:off x="7048500" y="2000250"/>
            <a:ext cx="4191000" cy="2381250"/>
          </a:xfrm>
          <a:prstGeom prst="roundRect">
            <a:avLst>
              <a:gd name="adj" fmla="val 4800"/>
            </a:avLst>
          </a:prstGeom>
          <a:solidFill>
            <a:srgbClr val="E8F7F8"/>
          </a:solidFill>
          <a:ln w="9525">
            <a:solidFill>
              <a:srgbClr val="2CB1B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36FA85C-8142-4EDB-9AFC-8340668DD863}"/>
              </a:ext>
            </a:extLst>
          </p:cNvPr>
          <p:cNvSpPr>
            <a:spLocks noGrp="1"/>
          </p:cNvSpPr>
          <p:nvPr/>
        </p:nvSpPr>
        <p:spPr>
          <a:xfrm>
            <a:off x="7334250" y="2266950"/>
            <a:ext cx="3619500" cy="4000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2250" b="1">
                <a:solidFill>
                  <a:srgbClr val="2CB1BC"/>
                </a:solidFill>
              </a:defRPr>
            </a:pPr>
            <a:r>
              <a:rPr sz="2400" b="1" dirty="0">
                <a:solidFill>
                  <a:srgbClr val="2CB1BC"/>
                </a:solidFill>
              </a:rPr>
              <a:t>PUSH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AD8CE0-A906-48D7-969D-A19A1890AD04}"/>
              </a:ext>
            </a:extLst>
          </p:cNvPr>
          <p:cNvSpPr>
            <a:spLocks noGrp="1"/>
          </p:cNvSpPr>
          <p:nvPr/>
        </p:nvSpPr>
        <p:spPr>
          <a:xfrm>
            <a:off x="7429500" y="2905125"/>
            <a:ext cx="3429000" cy="8763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800" b="0">
                <a:solidFill>
                  <a:srgbClr val="182B3A"/>
                </a:solidFill>
              </a:defRPr>
            </a:pPr>
            <a:r>
              <a:rPr sz="2400" b="0" dirty="0">
                <a:solidFill>
                  <a:srgbClr val="182B3A"/>
                </a:solidFill>
              </a:rPr>
              <a:t>Sends your local commits</a:t>
            </a:r>
          </a:p>
          <a:p>
            <a:pPr algn="ctr">
              <a:defRPr sz="1800" b="0">
                <a:solidFill>
                  <a:srgbClr val="182B3A"/>
                </a:solidFill>
              </a:defRPr>
            </a:pPr>
            <a:r>
              <a:rPr sz="2400" b="0" dirty="0">
                <a:solidFill>
                  <a:srgbClr val="182B3A"/>
                </a:solidFill>
              </a:rPr>
              <a:t>to GitLab / the remote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53C878A6-74EE-416B-9B22-8ED534A3A4C3}"/>
              </a:ext>
            </a:extLst>
          </p:cNvPr>
          <p:cNvSpPr>
            <a:spLocks noGrp="1"/>
          </p:cNvSpPr>
          <p:nvPr/>
        </p:nvSpPr>
        <p:spPr>
          <a:xfrm>
            <a:off x="5476875" y="2857500"/>
            <a:ext cx="1238250" cy="571500"/>
          </a:xfrm>
          <a:prstGeom prst="rightArrow">
            <a:avLst/>
          </a:prstGeom>
          <a:solidFill>
            <a:srgbClr val="F6A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AC2B4EC-E489-480E-BE20-02892505979A}"/>
              </a:ext>
            </a:extLst>
          </p:cNvPr>
          <p:cNvSpPr>
            <a:spLocks noGrp="1"/>
          </p:cNvSpPr>
          <p:nvPr/>
        </p:nvSpPr>
        <p:spPr>
          <a:xfrm>
            <a:off x="2476500" y="4905375"/>
            <a:ext cx="7239000" cy="4000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2025" b="1">
                <a:solidFill>
                  <a:srgbClr val="102A43"/>
                </a:solidFill>
              </a:defRPr>
            </a:pPr>
            <a:r>
              <a:rPr sz="2400" b="1" dirty="0">
                <a:solidFill>
                  <a:srgbClr val="102A43"/>
                </a:solidFill>
              </a:rPr>
              <a:t>After commit, can your partner see it on GitLab?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6CD85AC-4F8B-4D05-B0F4-2FBA2C07C19D}"/>
              </a:ext>
            </a:extLst>
          </p:cNvPr>
          <p:cNvSpPr>
            <a:spLocks noGrp="1"/>
          </p:cNvSpPr>
          <p:nvPr/>
        </p:nvSpPr>
        <p:spPr>
          <a:xfrm>
            <a:off x="4095750" y="5410200"/>
            <a:ext cx="4000500" cy="3429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800" b="1">
                <a:solidFill>
                  <a:srgbClr val="C53030"/>
                </a:solidFill>
              </a:defRPr>
            </a:pPr>
            <a:r>
              <a:rPr sz="2400" b="1" dirty="0">
                <a:solidFill>
                  <a:srgbClr val="C53030"/>
                </a:solidFill>
              </a:rPr>
              <a:t>Not until you push.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5AB19F7-3BA0-45B6-A129-44E468066D0F}"/>
              </a:ext>
            </a:extLst>
          </p:cNvPr>
          <p:cNvSpPr>
            <a:spLocks noGrp="1"/>
          </p:cNvSpPr>
          <p:nvPr/>
        </p:nvSpPr>
        <p:spPr>
          <a:xfrm>
            <a:off x="666750" y="6477000"/>
            <a:ext cx="4762500" cy="1905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900" b="0">
                <a:solidFill>
                  <a:srgbClr val="627D98"/>
                </a:solidFill>
              </a:defRPr>
            </a:pPr>
            <a:r>
              <a:rPr sz="900" b="0">
                <a:solidFill>
                  <a:srgbClr val="627D98"/>
                </a:solidFill>
              </a:rPr>
              <a:t>CS330E  •  Dr. Fares Fraij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3466066-B898-4832-AA65-44D41EF767ED}"/>
              </a:ext>
            </a:extLst>
          </p:cNvPr>
          <p:cNvSpPr>
            <a:spLocks noGrp="1"/>
          </p:cNvSpPr>
          <p:nvPr/>
        </p:nvSpPr>
        <p:spPr>
          <a:xfrm>
            <a:off x="10763250" y="6477000"/>
            <a:ext cx="762000" cy="1905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r">
              <a:defRPr sz="900" b="1">
                <a:solidFill>
                  <a:srgbClr val="627D98"/>
                </a:solidFill>
              </a:defRPr>
            </a:pPr>
            <a:r>
              <a:rPr sz="900" b="1">
                <a:solidFill>
                  <a:srgbClr val="627D98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0324830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AB741D49-9D9C-45E9-AC0F-C764BEB2A7F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2CB1BC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A9DB481-0B21-4674-98A0-1E805AC81225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19125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975" b="1">
                <a:solidFill>
                  <a:srgbClr val="1769AA"/>
                </a:solidFill>
              </a:defRPr>
            </a:pPr>
            <a:r>
              <a:rPr sz="975" b="1">
                <a:solidFill>
                  <a:srgbClr val="1769AA"/>
                </a:solidFill>
              </a:rPr>
              <a:t>NOW: COLLABORATION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E59E681-23E6-40BD-BF80-127CB2F648F6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668000" cy="5524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850" b="1">
                <a:solidFill>
                  <a:srgbClr val="102A43"/>
                </a:solidFill>
              </a:defRPr>
            </a:pPr>
            <a:r>
              <a:rPr sz="3200" b="1" dirty="0">
                <a:solidFill>
                  <a:srgbClr val="102A43"/>
                </a:solidFill>
              </a:rPr>
              <a:t>Branches make parallel work safe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5A29E80-98DD-43BD-82E3-B733E26C1ABF}"/>
              </a:ext>
            </a:extLst>
          </p:cNvPr>
          <p:cNvSpPr>
            <a:spLocks noGrp="1"/>
          </p:cNvSpPr>
          <p:nvPr/>
        </p:nvSpPr>
        <p:spPr>
          <a:xfrm>
            <a:off x="666750" y="1333500"/>
            <a:ext cx="10858500" cy="19050"/>
          </a:xfrm>
          <a:prstGeom prst="rect">
            <a:avLst/>
          </a:prstGeom>
          <a:solidFill>
            <a:srgbClr val="D9E2EC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F592948-402B-40E6-8C55-035090972B85}"/>
              </a:ext>
            </a:extLst>
          </p:cNvPr>
          <p:cNvSpPr>
            <a:spLocks noGrp="1"/>
          </p:cNvSpPr>
          <p:nvPr/>
        </p:nvSpPr>
        <p:spPr>
          <a:xfrm>
            <a:off x="1047750" y="3143250"/>
            <a:ext cx="1238250" cy="4000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875" b="1">
                <a:solidFill>
                  <a:srgbClr val="102A43"/>
                </a:solidFill>
              </a:defRPr>
            </a:pPr>
            <a:r>
              <a:rPr sz="2400" b="1" dirty="0">
                <a:solidFill>
                  <a:srgbClr val="102A43"/>
                </a:solidFill>
              </a:rPr>
              <a:t>main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5C3A6D3F-BE8A-489E-8B13-0734DA6B15D6}"/>
              </a:ext>
            </a:extLst>
          </p:cNvPr>
          <p:cNvSpPr>
            <a:spLocks noGrp="1"/>
          </p:cNvSpPr>
          <p:nvPr/>
        </p:nvSpPr>
        <p:spPr>
          <a:xfrm>
            <a:off x="2190750" y="3143250"/>
            <a:ext cx="2762250" cy="381000"/>
          </a:xfrm>
          <a:prstGeom prst="rightArrow">
            <a:avLst/>
          </a:prstGeom>
          <a:solidFill>
            <a:srgbClr val="1769A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E911AB8-AF1E-4DBB-B58B-E7F23260D1BC}"/>
              </a:ext>
            </a:extLst>
          </p:cNvPr>
          <p:cNvSpPr>
            <a:spLocks noGrp="1"/>
          </p:cNvSpPr>
          <p:nvPr/>
        </p:nvSpPr>
        <p:spPr>
          <a:xfrm>
            <a:off x="2000250" y="3143250"/>
            <a:ext cx="304800" cy="304800"/>
          </a:xfrm>
          <a:prstGeom prst="ellipse">
            <a:avLst/>
          </a:prstGeom>
          <a:solidFill>
            <a:srgbClr val="1769A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D79FDDA-40B2-42BA-BFC9-06CF16681790}"/>
              </a:ext>
            </a:extLst>
          </p:cNvPr>
          <p:cNvSpPr>
            <a:spLocks noGrp="1"/>
          </p:cNvSpPr>
          <p:nvPr/>
        </p:nvSpPr>
        <p:spPr>
          <a:xfrm>
            <a:off x="4667250" y="3143250"/>
            <a:ext cx="304800" cy="304800"/>
          </a:xfrm>
          <a:prstGeom prst="ellipse">
            <a:avLst/>
          </a:prstGeom>
          <a:solidFill>
            <a:srgbClr val="1769A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2DE66955-589F-4107-9624-899B6FB5DAAB}"/>
              </a:ext>
            </a:extLst>
          </p:cNvPr>
          <p:cNvSpPr>
            <a:spLocks noGrp="1"/>
          </p:cNvSpPr>
          <p:nvPr/>
        </p:nvSpPr>
        <p:spPr>
          <a:xfrm>
            <a:off x="4857750" y="2381250"/>
            <a:ext cx="2857500" cy="381000"/>
          </a:xfrm>
          <a:prstGeom prst="rightArrow">
            <a:avLst/>
          </a:prstGeom>
          <a:solidFill>
            <a:srgbClr val="2CB1BC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35A773A-F823-4AFA-9A9F-D1012553550F}"/>
              </a:ext>
            </a:extLst>
          </p:cNvPr>
          <p:cNvSpPr>
            <a:spLocks noGrp="1"/>
          </p:cNvSpPr>
          <p:nvPr/>
        </p:nvSpPr>
        <p:spPr>
          <a:xfrm>
            <a:off x="7524750" y="2381250"/>
            <a:ext cx="304800" cy="304800"/>
          </a:xfrm>
          <a:prstGeom prst="ellipse">
            <a:avLst/>
          </a:prstGeom>
          <a:solidFill>
            <a:srgbClr val="2CB1BC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015B598-D8FD-474D-84FE-575100BF5849}"/>
              </a:ext>
            </a:extLst>
          </p:cNvPr>
          <p:cNvSpPr>
            <a:spLocks noGrp="1"/>
          </p:cNvSpPr>
          <p:nvPr/>
        </p:nvSpPr>
        <p:spPr>
          <a:xfrm>
            <a:off x="5714999" y="1752601"/>
            <a:ext cx="3593387" cy="4381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575" b="1">
                <a:solidFill>
                  <a:srgbClr val="2CB1BC"/>
                </a:solidFill>
              </a:defRPr>
            </a:pPr>
            <a:r>
              <a:rPr sz="2400" b="1" dirty="0">
                <a:solidFill>
                  <a:srgbClr val="2CB1BC"/>
                </a:solidFill>
              </a:rPr>
              <a:t>feature/</a:t>
            </a:r>
            <a:r>
              <a:rPr sz="2400" b="1" dirty="0" err="1">
                <a:solidFill>
                  <a:srgbClr val="2CB1BC"/>
                </a:solidFill>
              </a:rPr>
              <a:t>alice</a:t>
            </a:r>
            <a:r>
              <a:rPr sz="2400" b="1" dirty="0">
                <a:solidFill>
                  <a:srgbClr val="2CB1BC"/>
                </a:solidFill>
              </a:rPr>
              <a:t>-message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DE6B03D-7262-478F-853F-36177BE96FF5}"/>
              </a:ext>
            </a:extLst>
          </p:cNvPr>
          <p:cNvSpPr>
            <a:spLocks noGrp="1"/>
          </p:cNvSpPr>
          <p:nvPr/>
        </p:nvSpPr>
        <p:spPr>
          <a:xfrm>
            <a:off x="6191250" y="3619500"/>
            <a:ext cx="5143500" cy="4381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875" b="1">
                <a:solidFill>
                  <a:srgbClr val="102A43"/>
                </a:solidFill>
              </a:defRPr>
            </a:pPr>
            <a:r>
              <a:rPr sz="2400" b="1" dirty="0">
                <a:solidFill>
                  <a:srgbClr val="102A43"/>
                </a:solidFill>
              </a:rPr>
              <a:t>Alice can work without changing main.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3AA0BBC-F315-4973-8A61-2EBA62748082}"/>
              </a:ext>
            </a:extLst>
          </p:cNvPr>
          <p:cNvSpPr>
            <a:spLocks noGrp="1"/>
          </p:cNvSpPr>
          <p:nvPr/>
        </p:nvSpPr>
        <p:spPr>
          <a:xfrm>
            <a:off x="2476499" y="4952999"/>
            <a:ext cx="8547671" cy="438149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800" b="1">
                <a:solidFill>
                  <a:srgbClr val="182B3A"/>
                </a:solidFill>
              </a:defRPr>
            </a:pPr>
            <a:r>
              <a:rPr sz="2400" b="1" dirty="0">
                <a:solidFill>
                  <a:srgbClr val="182B3A"/>
                </a:solidFill>
              </a:rPr>
              <a:t>A branch is an independent line of commits—not a second folder.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E66C2A4-6FA3-431E-8539-3FEBC414E4EC}"/>
              </a:ext>
            </a:extLst>
          </p:cNvPr>
          <p:cNvSpPr>
            <a:spLocks noGrp="1"/>
          </p:cNvSpPr>
          <p:nvPr/>
        </p:nvSpPr>
        <p:spPr>
          <a:xfrm>
            <a:off x="666750" y="6477000"/>
            <a:ext cx="4762500" cy="1905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900" b="0">
                <a:solidFill>
                  <a:srgbClr val="627D98"/>
                </a:solidFill>
              </a:defRPr>
            </a:pPr>
            <a:r>
              <a:rPr sz="900" b="0">
                <a:solidFill>
                  <a:srgbClr val="627D98"/>
                </a:solidFill>
              </a:rPr>
              <a:t>CS330E  •  Dr. Fares Fraij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4683B34-B402-422C-AE3C-CD9A9E0C78FC}"/>
              </a:ext>
            </a:extLst>
          </p:cNvPr>
          <p:cNvSpPr>
            <a:spLocks noGrp="1"/>
          </p:cNvSpPr>
          <p:nvPr/>
        </p:nvSpPr>
        <p:spPr>
          <a:xfrm>
            <a:off x="10763250" y="6477000"/>
            <a:ext cx="762000" cy="1905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r">
              <a:defRPr sz="900" b="1">
                <a:solidFill>
                  <a:srgbClr val="627D98"/>
                </a:solidFill>
              </a:defRPr>
            </a:pPr>
            <a:r>
              <a:rPr sz="900" b="1">
                <a:solidFill>
                  <a:srgbClr val="627D98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9265338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7103799-C44A-4C71-A851-CF91964E99A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2CB1BC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A1C6A34-4113-4943-83FE-8AFFE0985398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19125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975" b="1">
                <a:solidFill>
                  <a:srgbClr val="1769AA"/>
                </a:solidFill>
              </a:defRPr>
            </a:pPr>
            <a:r>
              <a:rPr sz="975" b="1">
                <a:solidFill>
                  <a:srgbClr val="1769AA"/>
                </a:solidFill>
              </a:rPr>
              <a:t>FEATURE WORKFLOW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1A712AE-BBCE-4E91-A2AB-CF17FF9E8DF3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668000" cy="5524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850" b="1">
                <a:solidFill>
                  <a:srgbClr val="102A43"/>
                </a:solidFill>
              </a:defRPr>
            </a:pPr>
            <a:r>
              <a:rPr sz="3200" b="1" dirty="0">
                <a:solidFill>
                  <a:srgbClr val="102A43"/>
                </a:solidFill>
              </a:rPr>
              <a:t>Alice pushes the branch—not a local merge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BA8978E-88E8-4820-9DAE-F64E12816B53}"/>
              </a:ext>
            </a:extLst>
          </p:cNvPr>
          <p:cNvSpPr>
            <a:spLocks noGrp="1"/>
          </p:cNvSpPr>
          <p:nvPr/>
        </p:nvSpPr>
        <p:spPr>
          <a:xfrm>
            <a:off x="666750" y="1333500"/>
            <a:ext cx="10858500" cy="19050"/>
          </a:xfrm>
          <a:prstGeom prst="rect">
            <a:avLst/>
          </a:prstGeom>
          <a:solidFill>
            <a:srgbClr val="D9E2EC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EE054AC-0B89-4897-AA8C-AABF6E17A45F}"/>
              </a:ext>
            </a:extLst>
          </p:cNvPr>
          <p:cNvSpPr>
            <a:spLocks noGrp="1"/>
          </p:cNvSpPr>
          <p:nvPr/>
        </p:nvSpPr>
        <p:spPr>
          <a:xfrm>
            <a:off x="809625" y="1762125"/>
            <a:ext cx="5095875" cy="552450"/>
          </a:xfrm>
          <a:prstGeom prst="roundRect">
            <a:avLst>
              <a:gd name="adj" fmla="val 13793"/>
            </a:avLst>
          </a:prstGeom>
          <a:solidFill>
            <a:srgbClr val="102A43"/>
          </a:solidFill>
          <a:ln w="0">
            <a:noFill/>
          </a:ln>
        </p:spPr>
        <p:txBody>
          <a:bodyPr anchor="ctr"/>
          <a:lstStyle/>
          <a:p>
            <a:pPr algn="l">
              <a:defRPr sz="1425" b="0">
                <a:solidFill>
                  <a:srgbClr val="FFFFFF"/>
                </a:solidFill>
              </a:defRPr>
            </a:pPr>
            <a:r>
              <a:rPr sz="2400" b="0">
                <a:solidFill>
                  <a:srgbClr val="FFFFFF"/>
                </a:solidFill>
              </a:rPr>
              <a:t>git pull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5B41CAE-2B69-45D1-AA00-C1C26310BD54}"/>
              </a:ext>
            </a:extLst>
          </p:cNvPr>
          <p:cNvSpPr>
            <a:spLocks noGrp="1"/>
          </p:cNvSpPr>
          <p:nvPr/>
        </p:nvSpPr>
        <p:spPr>
          <a:xfrm>
            <a:off x="809625" y="2619375"/>
            <a:ext cx="5095875" cy="552450"/>
          </a:xfrm>
          <a:prstGeom prst="roundRect">
            <a:avLst>
              <a:gd name="adj" fmla="val 13793"/>
            </a:avLst>
          </a:prstGeom>
          <a:solidFill>
            <a:srgbClr val="102A43"/>
          </a:solidFill>
          <a:ln w="0">
            <a:noFill/>
          </a:ln>
        </p:spPr>
        <p:txBody>
          <a:bodyPr anchor="ctr"/>
          <a:lstStyle/>
          <a:p>
            <a:pPr algn="l">
              <a:defRPr sz="1425" b="0">
                <a:solidFill>
                  <a:srgbClr val="FFFFFF"/>
                </a:solidFill>
              </a:defRPr>
            </a:pPr>
            <a:r>
              <a:rPr sz="2400" b="0" dirty="0">
                <a:solidFill>
                  <a:srgbClr val="FFFFFF"/>
                </a:solidFill>
              </a:rPr>
              <a:t>git switch -c feature/</a:t>
            </a:r>
            <a:r>
              <a:rPr sz="2400" b="0" dirty="0" err="1">
                <a:solidFill>
                  <a:srgbClr val="FFFFFF"/>
                </a:solidFill>
              </a:rPr>
              <a:t>alice</a:t>
            </a:r>
            <a:r>
              <a:rPr sz="2400" b="0" dirty="0">
                <a:solidFill>
                  <a:srgbClr val="FFFFFF"/>
                </a:solidFill>
              </a:rPr>
              <a:t>-message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51726D9-FBC5-4421-B1EE-B8B65512871B}"/>
              </a:ext>
            </a:extLst>
          </p:cNvPr>
          <p:cNvSpPr>
            <a:spLocks noGrp="1"/>
          </p:cNvSpPr>
          <p:nvPr/>
        </p:nvSpPr>
        <p:spPr>
          <a:xfrm>
            <a:off x="809625" y="3476625"/>
            <a:ext cx="5095875" cy="552450"/>
          </a:xfrm>
          <a:prstGeom prst="roundRect">
            <a:avLst>
              <a:gd name="adj" fmla="val 13793"/>
            </a:avLst>
          </a:prstGeom>
          <a:solidFill>
            <a:srgbClr val="102A43"/>
          </a:solidFill>
          <a:ln w="0">
            <a:noFill/>
          </a:ln>
        </p:spPr>
        <p:txBody>
          <a:bodyPr anchor="ctr"/>
          <a:lstStyle/>
          <a:p>
            <a:pPr algn="l">
              <a:defRPr sz="1425" b="0">
                <a:solidFill>
                  <a:srgbClr val="FFFFFF"/>
                </a:solidFill>
              </a:defRPr>
            </a:pPr>
            <a:r>
              <a:rPr sz="2400" b="0">
                <a:solidFill>
                  <a:srgbClr val="FFFFFF"/>
                </a:solidFill>
              </a:rPr>
              <a:t>edit files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4551022-73E7-43B5-81E0-31DB6D532493}"/>
              </a:ext>
            </a:extLst>
          </p:cNvPr>
          <p:cNvSpPr>
            <a:spLocks noGrp="1"/>
          </p:cNvSpPr>
          <p:nvPr/>
        </p:nvSpPr>
        <p:spPr>
          <a:xfrm>
            <a:off x="809625" y="4333875"/>
            <a:ext cx="5095875" cy="552450"/>
          </a:xfrm>
          <a:prstGeom prst="roundRect">
            <a:avLst>
              <a:gd name="adj" fmla="val 13793"/>
            </a:avLst>
          </a:prstGeom>
          <a:solidFill>
            <a:srgbClr val="102A43"/>
          </a:solidFill>
          <a:ln w="0">
            <a:noFill/>
          </a:ln>
        </p:spPr>
        <p:txBody>
          <a:bodyPr anchor="ctr"/>
          <a:lstStyle/>
          <a:p>
            <a:pPr algn="l">
              <a:defRPr sz="1425" b="0">
                <a:solidFill>
                  <a:srgbClr val="FFFFFF"/>
                </a:solidFill>
              </a:defRPr>
            </a:pPr>
            <a:r>
              <a:rPr sz="2400" b="0">
                <a:solidFill>
                  <a:srgbClr val="FFFFFF"/>
                </a:solidFill>
              </a:rPr>
              <a:t>git status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B8B337B-AC52-4ED8-9923-0922D1ED62D4}"/>
              </a:ext>
            </a:extLst>
          </p:cNvPr>
          <p:cNvSpPr>
            <a:spLocks noGrp="1"/>
          </p:cNvSpPr>
          <p:nvPr/>
        </p:nvSpPr>
        <p:spPr>
          <a:xfrm>
            <a:off x="6619875" y="1762125"/>
            <a:ext cx="5095875" cy="552450"/>
          </a:xfrm>
          <a:prstGeom prst="roundRect">
            <a:avLst>
              <a:gd name="adj" fmla="val 13793"/>
            </a:avLst>
          </a:prstGeom>
          <a:solidFill>
            <a:srgbClr val="102A43"/>
          </a:solidFill>
          <a:ln w="0">
            <a:noFill/>
          </a:ln>
        </p:spPr>
        <p:txBody>
          <a:bodyPr anchor="ctr"/>
          <a:lstStyle/>
          <a:p>
            <a:pPr algn="l">
              <a:defRPr sz="1425" b="0">
                <a:solidFill>
                  <a:srgbClr val="FFFFFF"/>
                </a:solidFill>
              </a:defRPr>
            </a:pPr>
            <a:r>
              <a:rPr sz="2400" b="0">
                <a:solidFill>
                  <a:srgbClr val="FFFFFF"/>
                </a:solidFill>
              </a:rPr>
              <a:t>git add .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4B71DA6-6F2E-4EB5-AB45-758E6E4EC79D}"/>
              </a:ext>
            </a:extLst>
          </p:cNvPr>
          <p:cNvSpPr>
            <a:spLocks noGrp="1"/>
          </p:cNvSpPr>
          <p:nvPr/>
        </p:nvSpPr>
        <p:spPr>
          <a:xfrm>
            <a:off x="6619875" y="2619375"/>
            <a:ext cx="5095875" cy="552450"/>
          </a:xfrm>
          <a:prstGeom prst="roundRect">
            <a:avLst>
              <a:gd name="adj" fmla="val 13793"/>
            </a:avLst>
          </a:prstGeom>
          <a:solidFill>
            <a:srgbClr val="102A43"/>
          </a:solidFill>
          <a:ln w="0">
            <a:noFill/>
          </a:ln>
        </p:spPr>
        <p:txBody>
          <a:bodyPr anchor="ctr"/>
          <a:lstStyle/>
          <a:p>
            <a:pPr algn="l">
              <a:defRPr sz="1425" b="0">
                <a:solidFill>
                  <a:srgbClr val="FFFFFF"/>
                </a:solidFill>
              </a:defRPr>
            </a:pPr>
            <a:r>
              <a:rPr sz="2400" b="0">
                <a:solidFill>
                  <a:srgbClr val="FFFFFF"/>
                </a:solidFill>
              </a:rPr>
              <a:t>git commit -m "Add Alice message"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3091A26-E3B7-49F3-A2BE-34C9D9F1505C}"/>
              </a:ext>
            </a:extLst>
          </p:cNvPr>
          <p:cNvSpPr>
            <a:spLocks noGrp="1"/>
          </p:cNvSpPr>
          <p:nvPr/>
        </p:nvSpPr>
        <p:spPr>
          <a:xfrm>
            <a:off x="6619875" y="3476625"/>
            <a:ext cx="5095875" cy="552450"/>
          </a:xfrm>
          <a:prstGeom prst="roundRect">
            <a:avLst>
              <a:gd name="adj" fmla="val 13793"/>
            </a:avLst>
          </a:prstGeom>
          <a:solidFill>
            <a:srgbClr val="102A43"/>
          </a:solidFill>
          <a:ln w="0">
            <a:noFill/>
          </a:ln>
        </p:spPr>
        <p:txBody>
          <a:bodyPr anchor="ctr"/>
          <a:lstStyle/>
          <a:p>
            <a:pPr algn="l">
              <a:defRPr sz="1200" b="0">
                <a:solidFill>
                  <a:srgbClr val="FFFFFF"/>
                </a:solidFill>
              </a:defRPr>
            </a:pPr>
            <a:r>
              <a:rPr sz="2200" b="0">
                <a:solidFill>
                  <a:srgbClr val="FFFFFF"/>
                </a:solidFill>
              </a:rPr>
              <a:t>git push -u origin feature/alice-message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84609E3-AB10-4705-BE69-66C271BC69B6}"/>
              </a:ext>
            </a:extLst>
          </p:cNvPr>
          <p:cNvSpPr>
            <a:spLocks noGrp="1"/>
          </p:cNvSpPr>
          <p:nvPr/>
        </p:nvSpPr>
        <p:spPr>
          <a:xfrm>
            <a:off x="2905125" y="5381625"/>
            <a:ext cx="6988888" cy="4000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950" b="1">
                <a:solidFill>
                  <a:srgbClr val="C53030"/>
                </a:solidFill>
              </a:defRPr>
            </a:pPr>
            <a:r>
              <a:rPr sz="2400" b="1" dirty="0">
                <a:solidFill>
                  <a:srgbClr val="C53030"/>
                </a:solidFill>
              </a:rPr>
              <a:t>Stop here. The branch stays separate until review.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00F187-15BC-4BCA-97CB-4780C5DD6D0B}"/>
              </a:ext>
            </a:extLst>
          </p:cNvPr>
          <p:cNvSpPr>
            <a:spLocks noGrp="1"/>
          </p:cNvSpPr>
          <p:nvPr/>
        </p:nvSpPr>
        <p:spPr>
          <a:xfrm>
            <a:off x="666750" y="6477000"/>
            <a:ext cx="4762500" cy="1905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900" b="0">
                <a:solidFill>
                  <a:srgbClr val="627D98"/>
                </a:solidFill>
              </a:defRPr>
            </a:pPr>
            <a:r>
              <a:rPr sz="900" b="0">
                <a:solidFill>
                  <a:srgbClr val="627D98"/>
                </a:solidFill>
              </a:rPr>
              <a:t>CS330E  •  Dr. Fares Fraij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3D183F7-3D55-48B7-850E-D422F74106DD}"/>
              </a:ext>
            </a:extLst>
          </p:cNvPr>
          <p:cNvSpPr>
            <a:spLocks noGrp="1"/>
          </p:cNvSpPr>
          <p:nvPr/>
        </p:nvSpPr>
        <p:spPr>
          <a:xfrm>
            <a:off x="10763250" y="6477000"/>
            <a:ext cx="762000" cy="1905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r">
              <a:defRPr sz="900" b="1">
                <a:solidFill>
                  <a:srgbClr val="627D98"/>
                </a:solidFill>
              </a:defRPr>
            </a:pPr>
            <a:r>
              <a:rPr sz="900" b="1">
                <a:solidFill>
                  <a:srgbClr val="627D98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7697287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31456828-BB59-42C7-829F-6D4C97908C2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2CB1BC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219EBD0-5814-4E84-9764-8451325527CB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19125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975" b="1">
                <a:solidFill>
                  <a:srgbClr val="1769AA"/>
                </a:solidFill>
              </a:defRPr>
            </a:pPr>
            <a:r>
              <a:rPr sz="975" b="1">
                <a:solidFill>
                  <a:srgbClr val="1769AA"/>
                </a:solidFill>
              </a:rPr>
              <a:t>MERGE REQUEST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2C43C4F-F915-4A50-9003-EC3C7E922D6F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668000" cy="5524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850" b="1">
                <a:solidFill>
                  <a:srgbClr val="102A43"/>
                </a:solidFill>
              </a:defRPr>
            </a:pPr>
            <a:r>
              <a:rPr sz="3200" b="1" dirty="0">
                <a:solidFill>
                  <a:srgbClr val="102A43"/>
                </a:solidFill>
              </a:rPr>
              <a:t>Merge requests turn a branch into a reviewed change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F23193F-6A41-4FB4-BCFF-5CE0C997DF45}"/>
              </a:ext>
            </a:extLst>
          </p:cNvPr>
          <p:cNvSpPr>
            <a:spLocks noGrp="1"/>
          </p:cNvSpPr>
          <p:nvPr/>
        </p:nvSpPr>
        <p:spPr>
          <a:xfrm>
            <a:off x="666750" y="1333500"/>
            <a:ext cx="10858500" cy="19050"/>
          </a:xfrm>
          <a:prstGeom prst="rect">
            <a:avLst/>
          </a:prstGeom>
          <a:solidFill>
            <a:srgbClr val="D9E2EC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438067A-4327-4FB5-AF5A-3734684B5A02}"/>
              </a:ext>
            </a:extLst>
          </p:cNvPr>
          <p:cNvSpPr>
            <a:spLocks noGrp="1"/>
          </p:cNvSpPr>
          <p:nvPr/>
        </p:nvSpPr>
        <p:spPr>
          <a:xfrm>
            <a:off x="809625" y="1952625"/>
            <a:ext cx="3000375" cy="238125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DD18B95-B8B5-408B-952F-D4346365EF15}"/>
              </a:ext>
            </a:extLst>
          </p:cNvPr>
          <p:cNvSpPr>
            <a:spLocks noGrp="1"/>
          </p:cNvSpPr>
          <p:nvPr/>
        </p:nvSpPr>
        <p:spPr>
          <a:xfrm>
            <a:off x="809625" y="1952625"/>
            <a:ext cx="76200" cy="2381250"/>
          </a:xfrm>
          <a:prstGeom prst="rect">
            <a:avLst/>
          </a:prstGeom>
          <a:solidFill>
            <a:srgbClr val="2CB1BC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63C05C-039E-4772-9FFD-AACA0D6E3F0E}"/>
              </a:ext>
            </a:extLst>
          </p:cNvPr>
          <p:cNvSpPr>
            <a:spLocks noGrp="1"/>
          </p:cNvSpPr>
          <p:nvPr/>
        </p:nvSpPr>
        <p:spPr>
          <a:xfrm>
            <a:off x="1076325" y="2143125"/>
            <a:ext cx="2524125" cy="3429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800" b="1">
                <a:solidFill>
                  <a:srgbClr val="102A43"/>
                </a:solidFill>
              </a:defRPr>
            </a:pPr>
            <a:r>
              <a:rPr sz="2400" b="1" dirty="0">
                <a:solidFill>
                  <a:srgbClr val="102A43"/>
                </a:solidFill>
              </a:rPr>
              <a:t>Alice proposes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BCA7874-AED1-44B3-806A-FA92D6827F4A}"/>
              </a:ext>
            </a:extLst>
          </p:cNvPr>
          <p:cNvSpPr>
            <a:spLocks noGrp="1"/>
          </p:cNvSpPr>
          <p:nvPr/>
        </p:nvSpPr>
        <p:spPr>
          <a:xfrm>
            <a:off x="1076325" y="2562225"/>
            <a:ext cx="2524125" cy="15811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425" b="0">
                <a:solidFill>
                  <a:srgbClr val="182B3A"/>
                </a:solidFill>
              </a:defRPr>
            </a:pPr>
            <a:r>
              <a:rPr sz="2200" b="0" dirty="0">
                <a:solidFill>
                  <a:srgbClr val="182B3A"/>
                </a:solidFill>
              </a:rPr>
              <a:t>Push feature branch</a:t>
            </a:r>
          </a:p>
          <a:p>
            <a:pPr algn="l">
              <a:defRPr sz="1425" b="0">
                <a:solidFill>
                  <a:srgbClr val="182B3A"/>
                </a:solidFill>
              </a:defRPr>
            </a:pPr>
            <a:r>
              <a:rPr sz="2200" b="0" dirty="0">
                <a:solidFill>
                  <a:srgbClr val="182B3A"/>
                </a:solidFill>
              </a:rPr>
              <a:t>Open MR</a:t>
            </a:r>
          </a:p>
          <a:p>
            <a:pPr algn="l">
              <a:defRPr sz="1425" b="0">
                <a:solidFill>
                  <a:srgbClr val="182B3A"/>
                </a:solidFill>
              </a:defRPr>
            </a:pPr>
            <a:r>
              <a:rPr sz="2200" b="0" dirty="0">
                <a:solidFill>
                  <a:srgbClr val="182B3A"/>
                </a:solidFill>
              </a:rPr>
              <a:t>feature/</a:t>
            </a:r>
            <a:r>
              <a:rPr sz="2200" b="0" dirty="0" err="1">
                <a:solidFill>
                  <a:srgbClr val="182B3A"/>
                </a:solidFill>
              </a:rPr>
              <a:t>alice</a:t>
            </a:r>
            <a:r>
              <a:rPr sz="2200" b="0" dirty="0">
                <a:solidFill>
                  <a:srgbClr val="182B3A"/>
                </a:solidFill>
              </a:rPr>
              <a:t>-message → main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1BDB3B33-078E-413E-A04F-82FD3114E79E}"/>
              </a:ext>
            </a:extLst>
          </p:cNvPr>
          <p:cNvSpPr>
            <a:spLocks noGrp="1"/>
          </p:cNvSpPr>
          <p:nvPr/>
        </p:nvSpPr>
        <p:spPr>
          <a:xfrm>
            <a:off x="4000500" y="2857500"/>
            <a:ext cx="857250" cy="428625"/>
          </a:xfrm>
          <a:prstGeom prst="rightArrow">
            <a:avLst/>
          </a:prstGeom>
          <a:solidFill>
            <a:srgbClr val="F6A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A71111D-EA89-4A0D-BD38-90F159308D85}"/>
              </a:ext>
            </a:extLst>
          </p:cNvPr>
          <p:cNvSpPr>
            <a:spLocks noGrp="1"/>
          </p:cNvSpPr>
          <p:nvPr/>
        </p:nvSpPr>
        <p:spPr>
          <a:xfrm>
            <a:off x="5000625" y="1952625"/>
            <a:ext cx="3000375" cy="238125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C3373EF-DEAA-425A-B540-87F39FA0D459}"/>
              </a:ext>
            </a:extLst>
          </p:cNvPr>
          <p:cNvSpPr>
            <a:spLocks noGrp="1"/>
          </p:cNvSpPr>
          <p:nvPr/>
        </p:nvSpPr>
        <p:spPr>
          <a:xfrm>
            <a:off x="5000625" y="1952625"/>
            <a:ext cx="76200" cy="2381250"/>
          </a:xfrm>
          <a:prstGeom prst="rect">
            <a:avLst/>
          </a:prstGeom>
          <a:solidFill>
            <a:srgbClr val="1769A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650F67A-E468-40C6-B6FE-8855CEF32335}"/>
              </a:ext>
            </a:extLst>
          </p:cNvPr>
          <p:cNvSpPr>
            <a:spLocks noGrp="1"/>
          </p:cNvSpPr>
          <p:nvPr/>
        </p:nvSpPr>
        <p:spPr>
          <a:xfrm>
            <a:off x="5267325" y="2143125"/>
            <a:ext cx="2524125" cy="3429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800" b="1">
                <a:solidFill>
                  <a:srgbClr val="102A43"/>
                </a:solidFill>
              </a:defRPr>
            </a:pPr>
            <a:r>
              <a:rPr sz="2400" b="1" dirty="0">
                <a:solidFill>
                  <a:srgbClr val="102A43"/>
                </a:solidFill>
              </a:rPr>
              <a:t>Bob reviews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96FB7C-10D6-4745-BD68-32D3D15F8E3F}"/>
              </a:ext>
            </a:extLst>
          </p:cNvPr>
          <p:cNvSpPr>
            <a:spLocks noGrp="1"/>
          </p:cNvSpPr>
          <p:nvPr/>
        </p:nvSpPr>
        <p:spPr>
          <a:xfrm>
            <a:off x="5267325" y="2562225"/>
            <a:ext cx="2524125" cy="15811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425" b="0">
                <a:solidFill>
                  <a:srgbClr val="182B3A"/>
                </a:solidFill>
              </a:defRPr>
            </a:pPr>
            <a:r>
              <a:rPr sz="2000" b="0" dirty="0">
                <a:solidFill>
                  <a:srgbClr val="182B3A"/>
                </a:solidFill>
              </a:rPr>
              <a:t>Read the diff</a:t>
            </a:r>
          </a:p>
          <a:p>
            <a:pPr algn="l">
              <a:defRPr sz="1425" b="0">
                <a:solidFill>
                  <a:srgbClr val="182B3A"/>
                </a:solidFill>
              </a:defRPr>
            </a:pPr>
            <a:r>
              <a:rPr sz="2000" b="0" dirty="0">
                <a:solidFill>
                  <a:srgbClr val="182B3A"/>
                </a:solidFill>
              </a:rPr>
              <a:t>Ask questions</a:t>
            </a:r>
          </a:p>
          <a:p>
            <a:pPr algn="l">
              <a:defRPr sz="1425" b="0">
                <a:solidFill>
                  <a:srgbClr val="182B3A"/>
                </a:solidFill>
              </a:defRPr>
            </a:pPr>
            <a:r>
              <a:rPr sz="2000" b="0" dirty="0">
                <a:solidFill>
                  <a:srgbClr val="182B3A"/>
                </a:solidFill>
              </a:rPr>
              <a:t>Approve or request changes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A235985B-D823-4B68-8AB3-881DFD40B331}"/>
              </a:ext>
            </a:extLst>
          </p:cNvPr>
          <p:cNvSpPr>
            <a:spLocks noGrp="1"/>
          </p:cNvSpPr>
          <p:nvPr/>
        </p:nvSpPr>
        <p:spPr>
          <a:xfrm>
            <a:off x="8191500" y="2857500"/>
            <a:ext cx="857250" cy="428625"/>
          </a:xfrm>
          <a:prstGeom prst="rightArrow">
            <a:avLst/>
          </a:prstGeom>
          <a:solidFill>
            <a:srgbClr val="F6A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60701EE-B269-441E-AD2D-1E9C920D4A66}"/>
              </a:ext>
            </a:extLst>
          </p:cNvPr>
          <p:cNvSpPr>
            <a:spLocks noGrp="1"/>
          </p:cNvSpPr>
          <p:nvPr/>
        </p:nvSpPr>
        <p:spPr>
          <a:xfrm>
            <a:off x="9191625" y="1952625"/>
            <a:ext cx="2190750" cy="238125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0AEDF97-D4D5-47A3-9D96-5B9D8CD4C8AC}"/>
              </a:ext>
            </a:extLst>
          </p:cNvPr>
          <p:cNvSpPr>
            <a:spLocks noGrp="1"/>
          </p:cNvSpPr>
          <p:nvPr/>
        </p:nvSpPr>
        <p:spPr>
          <a:xfrm>
            <a:off x="9191625" y="1952625"/>
            <a:ext cx="76200" cy="2381250"/>
          </a:xfrm>
          <a:prstGeom prst="rect">
            <a:avLst/>
          </a:prstGeom>
          <a:solidFill>
            <a:srgbClr val="2F855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03AE267-EFA1-4423-99C5-99AA24BB283A}"/>
              </a:ext>
            </a:extLst>
          </p:cNvPr>
          <p:cNvSpPr>
            <a:spLocks noGrp="1"/>
          </p:cNvSpPr>
          <p:nvPr/>
        </p:nvSpPr>
        <p:spPr>
          <a:xfrm>
            <a:off x="9267825" y="2143125"/>
            <a:ext cx="2114550" cy="4191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800" b="1">
                <a:solidFill>
                  <a:srgbClr val="102A43"/>
                </a:solidFill>
              </a:defRPr>
            </a:pPr>
            <a:r>
              <a:rPr sz="2400" b="1" dirty="0">
                <a:solidFill>
                  <a:srgbClr val="102A43"/>
                </a:solidFill>
              </a:rPr>
              <a:t>GitLab merges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CBA3D22-4B2F-48D9-8F54-C93107CF931B}"/>
              </a:ext>
            </a:extLst>
          </p:cNvPr>
          <p:cNvSpPr>
            <a:spLocks noGrp="1"/>
          </p:cNvSpPr>
          <p:nvPr/>
        </p:nvSpPr>
        <p:spPr>
          <a:xfrm>
            <a:off x="9458325" y="2562225"/>
            <a:ext cx="1714500" cy="15811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425" b="0">
                <a:solidFill>
                  <a:srgbClr val="182B3A"/>
                </a:solidFill>
              </a:defRPr>
            </a:pPr>
            <a:r>
              <a:rPr sz="2000" b="0" dirty="0">
                <a:solidFill>
                  <a:srgbClr val="182B3A"/>
                </a:solidFill>
              </a:rPr>
              <a:t>Integrate approved commits into main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D304DB0-CC42-483A-87AA-F4985AA0E2D2}"/>
              </a:ext>
            </a:extLst>
          </p:cNvPr>
          <p:cNvSpPr>
            <a:spLocks noGrp="1"/>
          </p:cNvSpPr>
          <p:nvPr/>
        </p:nvSpPr>
        <p:spPr>
          <a:xfrm>
            <a:off x="2381249" y="5000625"/>
            <a:ext cx="8005923" cy="6286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875" b="1">
                <a:solidFill>
                  <a:srgbClr val="102A43"/>
                </a:solidFill>
              </a:defRPr>
            </a:pPr>
            <a:r>
              <a:rPr sz="2400" b="1" dirty="0">
                <a:solidFill>
                  <a:srgbClr val="102A43"/>
                </a:solidFill>
              </a:rPr>
              <a:t>MR ≠ another commit. It is the review-and-integration step.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3B950AB-D0EB-4BE4-B3C7-7D9553EAD28B}"/>
              </a:ext>
            </a:extLst>
          </p:cNvPr>
          <p:cNvSpPr>
            <a:spLocks noGrp="1"/>
          </p:cNvSpPr>
          <p:nvPr/>
        </p:nvSpPr>
        <p:spPr>
          <a:xfrm>
            <a:off x="666750" y="6477000"/>
            <a:ext cx="4762500" cy="1905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900" b="0">
                <a:solidFill>
                  <a:srgbClr val="627D98"/>
                </a:solidFill>
              </a:defRPr>
            </a:pPr>
            <a:r>
              <a:rPr sz="900" b="0">
                <a:solidFill>
                  <a:srgbClr val="627D98"/>
                </a:solidFill>
              </a:rPr>
              <a:t>CS330E  •  Dr. Fares Fraij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03CF197-F0F2-4269-A579-2C051D9E5B1F}"/>
              </a:ext>
            </a:extLst>
          </p:cNvPr>
          <p:cNvSpPr>
            <a:spLocks noGrp="1"/>
          </p:cNvSpPr>
          <p:nvPr/>
        </p:nvSpPr>
        <p:spPr>
          <a:xfrm>
            <a:off x="10763250" y="6477000"/>
            <a:ext cx="762000" cy="1905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r">
              <a:defRPr sz="900" b="1">
                <a:solidFill>
                  <a:srgbClr val="627D98"/>
                </a:solidFill>
              </a:defRPr>
            </a:pPr>
            <a:r>
              <a:rPr sz="900" b="1">
                <a:solidFill>
                  <a:srgbClr val="627D98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8375821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327742E-F3B8-4264-94BA-7ACD5A79825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2CB1BC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EF8DD95-F621-4027-923B-4B7022EDDC09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19125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975" b="1">
                <a:solidFill>
                  <a:srgbClr val="1769AA"/>
                </a:solidFill>
              </a:defRPr>
            </a:pPr>
            <a:r>
              <a:rPr sz="975" b="1">
                <a:solidFill>
                  <a:srgbClr val="1769AA"/>
                </a:solidFill>
              </a:rPr>
              <a:t>REMOTE VOCABULARY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DE5DF2F-0FA7-4AD3-85B3-F5D7882E986E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668000" cy="5524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850" b="1">
                <a:solidFill>
                  <a:srgbClr val="102A43"/>
                </a:solidFill>
              </a:defRPr>
            </a:pPr>
            <a:r>
              <a:rPr sz="3200" b="1" dirty="0">
                <a:solidFill>
                  <a:srgbClr val="102A43"/>
                </a:solidFill>
              </a:rPr>
              <a:t>Three names you will see constantly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ACEA884-5DAB-4838-BD15-E1FC088B61A1}"/>
              </a:ext>
            </a:extLst>
          </p:cNvPr>
          <p:cNvSpPr>
            <a:spLocks noGrp="1"/>
          </p:cNvSpPr>
          <p:nvPr/>
        </p:nvSpPr>
        <p:spPr>
          <a:xfrm>
            <a:off x="666750" y="1333500"/>
            <a:ext cx="10858500" cy="19050"/>
          </a:xfrm>
          <a:prstGeom prst="rect">
            <a:avLst/>
          </a:prstGeom>
          <a:solidFill>
            <a:srgbClr val="D9E2EC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AD33D76-9556-4D01-8857-4CB17F341828}"/>
              </a:ext>
            </a:extLst>
          </p:cNvPr>
          <p:cNvSpPr>
            <a:spLocks noGrp="1"/>
          </p:cNvSpPr>
          <p:nvPr/>
        </p:nvSpPr>
        <p:spPr>
          <a:xfrm>
            <a:off x="809625" y="1952625"/>
            <a:ext cx="3143250" cy="238125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F65388-FCB3-4B16-A530-5F270AF84BB3}"/>
              </a:ext>
            </a:extLst>
          </p:cNvPr>
          <p:cNvSpPr>
            <a:spLocks noGrp="1"/>
          </p:cNvSpPr>
          <p:nvPr/>
        </p:nvSpPr>
        <p:spPr>
          <a:xfrm>
            <a:off x="809625" y="1952625"/>
            <a:ext cx="76200" cy="2381250"/>
          </a:xfrm>
          <a:prstGeom prst="rect">
            <a:avLst/>
          </a:prstGeom>
          <a:solidFill>
            <a:srgbClr val="1769A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685C13-EBC7-43EC-9B71-684CE448B17D}"/>
              </a:ext>
            </a:extLst>
          </p:cNvPr>
          <p:cNvSpPr>
            <a:spLocks noGrp="1"/>
          </p:cNvSpPr>
          <p:nvPr/>
        </p:nvSpPr>
        <p:spPr>
          <a:xfrm>
            <a:off x="1076325" y="2143125"/>
            <a:ext cx="2667000" cy="3429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800" b="1">
                <a:solidFill>
                  <a:srgbClr val="102A43"/>
                </a:solidFill>
              </a:defRPr>
            </a:pPr>
            <a:r>
              <a:rPr sz="2400" b="1" dirty="0">
                <a:solidFill>
                  <a:srgbClr val="102A43"/>
                </a:solidFill>
              </a:rPr>
              <a:t>remote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2758AAC-2472-4F68-B34E-1FF50C3F045E}"/>
              </a:ext>
            </a:extLst>
          </p:cNvPr>
          <p:cNvSpPr>
            <a:spLocks noGrp="1"/>
          </p:cNvSpPr>
          <p:nvPr/>
        </p:nvSpPr>
        <p:spPr>
          <a:xfrm>
            <a:off x="1076325" y="2562225"/>
            <a:ext cx="2667000" cy="15811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425" b="0">
                <a:solidFill>
                  <a:srgbClr val="182B3A"/>
                </a:solidFill>
              </a:defRPr>
            </a:pPr>
            <a:r>
              <a:rPr sz="2400" b="0" dirty="0">
                <a:solidFill>
                  <a:srgbClr val="182B3A"/>
                </a:solidFill>
              </a:rPr>
              <a:t>A saved connection to another repository—usually hosted on GitLab.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6892333-7965-4B97-828B-0E73999D9FA5}"/>
              </a:ext>
            </a:extLst>
          </p:cNvPr>
          <p:cNvSpPr>
            <a:spLocks noGrp="1"/>
          </p:cNvSpPr>
          <p:nvPr/>
        </p:nvSpPr>
        <p:spPr>
          <a:xfrm>
            <a:off x="4524375" y="1952625"/>
            <a:ext cx="3143250" cy="238125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6AFA4C0-4030-43E6-ABF8-EBC65F7164D0}"/>
              </a:ext>
            </a:extLst>
          </p:cNvPr>
          <p:cNvSpPr>
            <a:spLocks noGrp="1"/>
          </p:cNvSpPr>
          <p:nvPr/>
        </p:nvSpPr>
        <p:spPr>
          <a:xfrm>
            <a:off x="4524375" y="1952625"/>
            <a:ext cx="76200" cy="2381250"/>
          </a:xfrm>
          <a:prstGeom prst="rect">
            <a:avLst/>
          </a:prstGeom>
          <a:solidFill>
            <a:srgbClr val="2CB1BC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E00889-449C-4231-919F-00C67F71939D}"/>
              </a:ext>
            </a:extLst>
          </p:cNvPr>
          <p:cNvSpPr>
            <a:spLocks noGrp="1"/>
          </p:cNvSpPr>
          <p:nvPr/>
        </p:nvSpPr>
        <p:spPr>
          <a:xfrm>
            <a:off x="4791075" y="2143125"/>
            <a:ext cx="2667000" cy="3429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800" b="1">
                <a:solidFill>
                  <a:srgbClr val="102A43"/>
                </a:solidFill>
              </a:defRPr>
            </a:pPr>
            <a:r>
              <a:rPr sz="2400" b="1" dirty="0">
                <a:solidFill>
                  <a:srgbClr val="102A43"/>
                </a:solidFill>
              </a:rPr>
              <a:t>origin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50B2254-0085-4948-86D1-5CB7F0882715}"/>
              </a:ext>
            </a:extLst>
          </p:cNvPr>
          <p:cNvSpPr>
            <a:spLocks noGrp="1"/>
          </p:cNvSpPr>
          <p:nvPr/>
        </p:nvSpPr>
        <p:spPr>
          <a:xfrm>
            <a:off x="4791075" y="2562225"/>
            <a:ext cx="2667000" cy="15811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425" b="0">
                <a:solidFill>
                  <a:srgbClr val="182B3A"/>
                </a:solidFill>
              </a:defRPr>
            </a:pPr>
            <a:r>
              <a:rPr sz="2400" b="0" dirty="0">
                <a:solidFill>
                  <a:srgbClr val="182B3A"/>
                </a:solidFill>
              </a:rPr>
              <a:t>The default nickname for the remote you cloned from.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FE92ECE-2751-4AF6-874A-85B84CC4A776}"/>
              </a:ext>
            </a:extLst>
          </p:cNvPr>
          <p:cNvSpPr>
            <a:spLocks noGrp="1"/>
          </p:cNvSpPr>
          <p:nvPr/>
        </p:nvSpPr>
        <p:spPr>
          <a:xfrm>
            <a:off x="8239125" y="1952625"/>
            <a:ext cx="3143250" cy="238125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CAD9D63-0C97-477A-A68B-3D7FD3BEFCC4}"/>
              </a:ext>
            </a:extLst>
          </p:cNvPr>
          <p:cNvSpPr>
            <a:spLocks noGrp="1"/>
          </p:cNvSpPr>
          <p:nvPr/>
        </p:nvSpPr>
        <p:spPr>
          <a:xfrm>
            <a:off x="8239125" y="1952625"/>
            <a:ext cx="76200" cy="2381250"/>
          </a:xfrm>
          <a:prstGeom prst="rect">
            <a:avLst/>
          </a:prstGeom>
          <a:solidFill>
            <a:srgbClr val="F6A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85D4FFB-6DBE-4099-A617-6E8A08B9C367}"/>
              </a:ext>
            </a:extLst>
          </p:cNvPr>
          <p:cNvSpPr>
            <a:spLocks noGrp="1"/>
          </p:cNvSpPr>
          <p:nvPr/>
        </p:nvSpPr>
        <p:spPr>
          <a:xfrm>
            <a:off x="8505825" y="2143125"/>
            <a:ext cx="2667000" cy="3429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800" b="1">
                <a:solidFill>
                  <a:srgbClr val="102A43"/>
                </a:solidFill>
              </a:defRPr>
            </a:pPr>
            <a:r>
              <a:rPr sz="2400" b="1" dirty="0">
                <a:solidFill>
                  <a:srgbClr val="102A43"/>
                </a:solidFill>
              </a:rPr>
              <a:t>main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DB82228-CA2B-49B2-91B6-B4CB9861E0E9}"/>
              </a:ext>
            </a:extLst>
          </p:cNvPr>
          <p:cNvSpPr>
            <a:spLocks noGrp="1"/>
          </p:cNvSpPr>
          <p:nvPr/>
        </p:nvSpPr>
        <p:spPr>
          <a:xfrm>
            <a:off x="8505825" y="2562225"/>
            <a:ext cx="2667000" cy="15811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425" b="0">
                <a:solidFill>
                  <a:srgbClr val="182B3A"/>
                </a:solidFill>
              </a:defRPr>
            </a:pPr>
            <a:r>
              <a:rPr sz="2200" b="0" dirty="0">
                <a:solidFill>
                  <a:srgbClr val="182B3A"/>
                </a:solidFill>
              </a:rPr>
              <a:t>The project’s primary branch. origin/main is your local view of the remote main branch.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9323F91-1651-41ED-B3FB-78AF3748787C}"/>
              </a:ext>
            </a:extLst>
          </p:cNvPr>
          <p:cNvSpPr>
            <a:spLocks noGrp="1"/>
          </p:cNvSpPr>
          <p:nvPr/>
        </p:nvSpPr>
        <p:spPr>
          <a:xfrm>
            <a:off x="3048000" y="5048250"/>
            <a:ext cx="6096000" cy="3810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2025" b="1">
                <a:solidFill>
                  <a:srgbClr val="102A43"/>
                </a:solidFill>
              </a:defRPr>
            </a:pPr>
            <a:r>
              <a:rPr sz="2400" b="1" dirty="0">
                <a:solidFill>
                  <a:srgbClr val="102A43"/>
                </a:solidFill>
              </a:rPr>
              <a:t>Read “origin/main” as: main on origin.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E8D610C-6BD6-4E78-81DF-6102330F7B3E}"/>
              </a:ext>
            </a:extLst>
          </p:cNvPr>
          <p:cNvSpPr>
            <a:spLocks noGrp="1"/>
          </p:cNvSpPr>
          <p:nvPr/>
        </p:nvSpPr>
        <p:spPr>
          <a:xfrm>
            <a:off x="666750" y="6477000"/>
            <a:ext cx="4762500" cy="1905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900" b="0">
                <a:solidFill>
                  <a:srgbClr val="627D98"/>
                </a:solidFill>
              </a:defRPr>
            </a:pPr>
            <a:r>
              <a:rPr sz="900" b="0">
                <a:solidFill>
                  <a:srgbClr val="627D98"/>
                </a:solidFill>
              </a:rPr>
              <a:t>CS330E  •  Dr. Fares Fraij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714B775-6AAE-4A00-B5FA-0847991C3078}"/>
              </a:ext>
            </a:extLst>
          </p:cNvPr>
          <p:cNvSpPr>
            <a:spLocks noGrp="1"/>
          </p:cNvSpPr>
          <p:nvPr/>
        </p:nvSpPr>
        <p:spPr>
          <a:xfrm>
            <a:off x="10763250" y="6477000"/>
            <a:ext cx="762000" cy="1905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r">
              <a:defRPr sz="900" b="1">
                <a:solidFill>
                  <a:srgbClr val="627D98"/>
                </a:solidFill>
              </a:defRPr>
            </a:pPr>
            <a:r>
              <a:rPr sz="900" b="1">
                <a:solidFill>
                  <a:srgbClr val="627D98"/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6826043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42F38E3E-C2E4-43A1-A779-47A3CDC7129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2CB1BC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950BF0B-4B63-47F9-A728-FB69DCC702AF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19125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975" b="1">
                <a:solidFill>
                  <a:srgbClr val="1769AA"/>
                </a:solidFill>
              </a:defRPr>
            </a:pPr>
            <a:r>
              <a:rPr sz="975" b="1">
                <a:solidFill>
                  <a:srgbClr val="1769AA"/>
                </a:solidFill>
              </a:rPr>
              <a:t>LEARN BY TESTING YOUR MODEL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D1DFE57-01F2-403C-97A7-3FCC14477D76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668000" cy="5524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850" b="1">
                <a:solidFill>
                  <a:srgbClr val="102A43"/>
                </a:solidFill>
              </a:defRPr>
            </a:pPr>
            <a:r>
              <a:rPr sz="3200" b="1" dirty="0">
                <a:solidFill>
                  <a:srgbClr val="102A43"/>
                </a:solidFill>
              </a:rPr>
              <a:t>Classwork: predict → run → observe → explain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22F24C-C258-4AE8-802C-06967758F90A}"/>
              </a:ext>
            </a:extLst>
          </p:cNvPr>
          <p:cNvSpPr>
            <a:spLocks noGrp="1"/>
          </p:cNvSpPr>
          <p:nvPr/>
        </p:nvSpPr>
        <p:spPr>
          <a:xfrm>
            <a:off x="666750" y="1333500"/>
            <a:ext cx="10858500" cy="19050"/>
          </a:xfrm>
          <a:prstGeom prst="rect">
            <a:avLst/>
          </a:prstGeom>
          <a:solidFill>
            <a:srgbClr val="D9E2EC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3B84E27-3B43-4410-ACFB-1EA68E651017}"/>
              </a:ext>
            </a:extLst>
          </p:cNvPr>
          <p:cNvSpPr>
            <a:spLocks noGrp="1"/>
          </p:cNvSpPr>
          <p:nvPr/>
        </p:nvSpPr>
        <p:spPr>
          <a:xfrm>
            <a:off x="1333500" y="2143125"/>
            <a:ext cx="1143000" cy="1143000"/>
          </a:xfrm>
          <a:prstGeom prst="ellipse">
            <a:avLst/>
          </a:prstGeom>
          <a:solidFill>
            <a:srgbClr val="1769A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DA8A33E-670D-4EE6-AC66-77727071E564}"/>
              </a:ext>
            </a:extLst>
          </p:cNvPr>
          <p:cNvSpPr>
            <a:spLocks noGrp="1"/>
          </p:cNvSpPr>
          <p:nvPr/>
        </p:nvSpPr>
        <p:spPr>
          <a:xfrm>
            <a:off x="952500" y="3476625"/>
            <a:ext cx="1905000" cy="3619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800" b="1">
                <a:solidFill>
                  <a:srgbClr val="102A43"/>
                </a:solidFill>
              </a:defRPr>
            </a:pPr>
            <a:r>
              <a:rPr sz="2400" b="1" dirty="0">
                <a:solidFill>
                  <a:srgbClr val="102A43"/>
                </a:solidFill>
              </a:rPr>
              <a:t>Predict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DF5FC63-16EF-49CE-8416-CA5E98508E0D}"/>
              </a:ext>
            </a:extLst>
          </p:cNvPr>
          <p:cNvSpPr>
            <a:spLocks noGrp="1"/>
          </p:cNvSpPr>
          <p:nvPr/>
        </p:nvSpPr>
        <p:spPr>
          <a:xfrm>
            <a:off x="256854" y="3943350"/>
            <a:ext cx="3029271" cy="4953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350" b="0">
                <a:solidFill>
                  <a:srgbClr val="627D98"/>
                </a:solidFill>
              </a:defRPr>
            </a:pPr>
            <a:r>
              <a:rPr sz="2200" b="0" dirty="0">
                <a:solidFill>
                  <a:srgbClr val="627D98"/>
                </a:solidFill>
              </a:rPr>
              <a:t>What do you expect?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6E712743-F275-461B-89BC-3E72BD0FA7C3}"/>
              </a:ext>
            </a:extLst>
          </p:cNvPr>
          <p:cNvSpPr>
            <a:spLocks noGrp="1"/>
          </p:cNvSpPr>
          <p:nvPr/>
        </p:nvSpPr>
        <p:spPr>
          <a:xfrm>
            <a:off x="2619375" y="2524125"/>
            <a:ext cx="666750" cy="361950"/>
          </a:xfrm>
          <a:prstGeom prst="rightArrow">
            <a:avLst/>
          </a:prstGeom>
          <a:solidFill>
            <a:srgbClr val="D9E2EC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98DAD0A-E4AE-4E40-9A30-3476E08F222F}"/>
              </a:ext>
            </a:extLst>
          </p:cNvPr>
          <p:cNvSpPr>
            <a:spLocks noGrp="1"/>
          </p:cNvSpPr>
          <p:nvPr/>
        </p:nvSpPr>
        <p:spPr>
          <a:xfrm>
            <a:off x="4191000" y="2143125"/>
            <a:ext cx="1143000" cy="1143000"/>
          </a:xfrm>
          <a:prstGeom prst="ellipse">
            <a:avLst/>
          </a:prstGeom>
          <a:solidFill>
            <a:srgbClr val="2CB1BC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B528DB3-5A4F-4B1F-AC8F-ED52B0E9710B}"/>
              </a:ext>
            </a:extLst>
          </p:cNvPr>
          <p:cNvSpPr>
            <a:spLocks noGrp="1"/>
          </p:cNvSpPr>
          <p:nvPr/>
        </p:nvSpPr>
        <p:spPr>
          <a:xfrm>
            <a:off x="3810000" y="3476625"/>
            <a:ext cx="1905000" cy="3619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800" b="1">
                <a:solidFill>
                  <a:srgbClr val="102A43"/>
                </a:solidFill>
              </a:defRPr>
            </a:pPr>
            <a:r>
              <a:rPr sz="2400" b="1" dirty="0">
                <a:solidFill>
                  <a:srgbClr val="102A43"/>
                </a:solidFill>
              </a:rPr>
              <a:t>Run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33010B4-E08A-43CF-A758-6B439034C42E}"/>
              </a:ext>
            </a:extLst>
          </p:cNvPr>
          <p:cNvSpPr>
            <a:spLocks noGrp="1"/>
          </p:cNvSpPr>
          <p:nvPr/>
        </p:nvSpPr>
        <p:spPr>
          <a:xfrm>
            <a:off x="3409950" y="3905250"/>
            <a:ext cx="2888107" cy="5334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350" b="0">
                <a:solidFill>
                  <a:srgbClr val="627D98"/>
                </a:solidFill>
              </a:defRPr>
            </a:pPr>
            <a:r>
              <a:rPr sz="2200" b="0" dirty="0">
                <a:solidFill>
                  <a:srgbClr val="627D98"/>
                </a:solidFill>
              </a:rPr>
              <a:t>Execute one command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965F2AB3-3F49-4B95-A39C-514531A73694}"/>
              </a:ext>
            </a:extLst>
          </p:cNvPr>
          <p:cNvSpPr>
            <a:spLocks noGrp="1"/>
          </p:cNvSpPr>
          <p:nvPr/>
        </p:nvSpPr>
        <p:spPr>
          <a:xfrm>
            <a:off x="5476875" y="2524125"/>
            <a:ext cx="666750" cy="361950"/>
          </a:xfrm>
          <a:prstGeom prst="rightArrow">
            <a:avLst/>
          </a:prstGeom>
          <a:solidFill>
            <a:srgbClr val="D9E2EC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E850631-B9F3-4833-A4DD-084CE222F758}"/>
              </a:ext>
            </a:extLst>
          </p:cNvPr>
          <p:cNvSpPr>
            <a:spLocks noGrp="1"/>
          </p:cNvSpPr>
          <p:nvPr/>
        </p:nvSpPr>
        <p:spPr>
          <a:xfrm>
            <a:off x="7048500" y="2143125"/>
            <a:ext cx="1143000" cy="1143000"/>
          </a:xfrm>
          <a:prstGeom prst="ellipse">
            <a:avLst/>
          </a:prstGeom>
          <a:solidFill>
            <a:srgbClr val="F6A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4E140F0-387A-4A0F-A4D9-E2943E8EB5AE}"/>
              </a:ext>
            </a:extLst>
          </p:cNvPr>
          <p:cNvSpPr>
            <a:spLocks noGrp="1"/>
          </p:cNvSpPr>
          <p:nvPr/>
        </p:nvSpPr>
        <p:spPr>
          <a:xfrm>
            <a:off x="6667500" y="3476625"/>
            <a:ext cx="1905000" cy="3619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800" b="1">
                <a:solidFill>
                  <a:srgbClr val="102A43"/>
                </a:solidFill>
              </a:defRPr>
            </a:pPr>
            <a:r>
              <a:rPr sz="2400" b="1" dirty="0">
                <a:solidFill>
                  <a:srgbClr val="102A43"/>
                </a:solidFill>
              </a:rPr>
              <a:t>Observe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D0FA36B-9550-46C9-BD97-495EA5C2D6A7}"/>
              </a:ext>
            </a:extLst>
          </p:cNvPr>
          <p:cNvSpPr>
            <a:spLocks noGrp="1"/>
          </p:cNvSpPr>
          <p:nvPr/>
        </p:nvSpPr>
        <p:spPr>
          <a:xfrm>
            <a:off x="6524625" y="3905250"/>
            <a:ext cx="2190750" cy="5334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350" b="0">
                <a:solidFill>
                  <a:srgbClr val="627D98"/>
                </a:solidFill>
              </a:defRPr>
            </a:pPr>
            <a:r>
              <a:rPr sz="2200" b="0" dirty="0">
                <a:solidFill>
                  <a:srgbClr val="627D98"/>
                </a:solidFill>
              </a:rPr>
              <a:t>Read the output</a:t>
            </a: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9A574CEA-152B-4738-8903-A359F8D42306}"/>
              </a:ext>
            </a:extLst>
          </p:cNvPr>
          <p:cNvSpPr>
            <a:spLocks noGrp="1"/>
          </p:cNvSpPr>
          <p:nvPr/>
        </p:nvSpPr>
        <p:spPr>
          <a:xfrm>
            <a:off x="8334375" y="2524125"/>
            <a:ext cx="666750" cy="361950"/>
          </a:xfrm>
          <a:prstGeom prst="rightArrow">
            <a:avLst/>
          </a:prstGeom>
          <a:solidFill>
            <a:srgbClr val="D9E2EC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3FAA47B-62AC-4D4B-BD3F-E812B38E407F}"/>
              </a:ext>
            </a:extLst>
          </p:cNvPr>
          <p:cNvSpPr>
            <a:spLocks noGrp="1"/>
          </p:cNvSpPr>
          <p:nvPr/>
        </p:nvSpPr>
        <p:spPr>
          <a:xfrm>
            <a:off x="9906000" y="2143125"/>
            <a:ext cx="1143000" cy="1143000"/>
          </a:xfrm>
          <a:prstGeom prst="ellipse">
            <a:avLst/>
          </a:prstGeom>
          <a:solidFill>
            <a:srgbClr val="2F855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C4E503E-866A-4A37-B760-2830871CCFD8}"/>
              </a:ext>
            </a:extLst>
          </p:cNvPr>
          <p:cNvSpPr>
            <a:spLocks noGrp="1"/>
          </p:cNvSpPr>
          <p:nvPr/>
        </p:nvSpPr>
        <p:spPr>
          <a:xfrm>
            <a:off x="9525000" y="3476625"/>
            <a:ext cx="1905000" cy="3619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800" b="1">
                <a:solidFill>
                  <a:srgbClr val="102A43"/>
                </a:solidFill>
              </a:defRPr>
            </a:pPr>
            <a:r>
              <a:rPr sz="2400" b="1" dirty="0">
                <a:solidFill>
                  <a:srgbClr val="102A43"/>
                </a:solidFill>
              </a:rPr>
              <a:t>Explain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9A4BF8F-99BB-4A51-8EE0-B098FA23D222}"/>
              </a:ext>
            </a:extLst>
          </p:cNvPr>
          <p:cNvSpPr>
            <a:spLocks noGrp="1"/>
          </p:cNvSpPr>
          <p:nvPr/>
        </p:nvSpPr>
        <p:spPr>
          <a:xfrm>
            <a:off x="9001124" y="3905250"/>
            <a:ext cx="2934021" cy="5334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350" b="0">
                <a:solidFill>
                  <a:srgbClr val="627D98"/>
                </a:solidFill>
              </a:defRPr>
            </a:pPr>
            <a:r>
              <a:rPr sz="2200" b="0" dirty="0">
                <a:solidFill>
                  <a:srgbClr val="627D98"/>
                </a:solidFill>
              </a:rPr>
              <a:t>Connect it to the model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CE6CBCD-96D5-487A-894E-969C28D1C447}"/>
              </a:ext>
            </a:extLst>
          </p:cNvPr>
          <p:cNvSpPr>
            <a:spLocks noGrp="1"/>
          </p:cNvSpPr>
          <p:nvPr/>
        </p:nvSpPr>
        <p:spPr>
          <a:xfrm>
            <a:off x="431515" y="5095875"/>
            <a:ext cx="11379485" cy="6667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875" b="1">
                <a:solidFill>
                  <a:srgbClr val="102A43"/>
                </a:solidFill>
              </a:defRPr>
            </a:pPr>
            <a:r>
              <a:rPr sz="2400" b="1" dirty="0">
                <a:solidFill>
                  <a:srgbClr val="102A43"/>
                </a:solidFill>
              </a:rPr>
              <a:t>Both partners use their own laptops. Each partner owns a distinct part of the workflow.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629F19C-4DA2-4526-B77D-0B66FBEC363E}"/>
              </a:ext>
            </a:extLst>
          </p:cNvPr>
          <p:cNvSpPr>
            <a:spLocks noGrp="1"/>
          </p:cNvSpPr>
          <p:nvPr/>
        </p:nvSpPr>
        <p:spPr>
          <a:xfrm>
            <a:off x="666750" y="6477000"/>
            <a:ext cx="4762500" cy="1905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900" b="0">
                <a:solidFill>
                  <a:srgbClr val="627D98"/>
                </a:solidFill>
              </a:defRPr>
            </a:pPr>
            <a:r>
              <a:rPr sz="900" b="0">
                <a:solidFill>
                  <a:srgbClr val="627D98"/>
                </a:solidFill>
              </a:rPr>
              <a:t>CS330E  •  Dr. Fares Fraij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11605FE-434F-4469-89AC-56824B2908C8}"/>
              </a:ext>
            </a:extLst>
          </p:cNvPr>
          <p:cNvSpPr>
            <a:spLocks noGrp="1"/>
          </p:cNvSpPr>
          <p:nvPr/>
        </p:nvSpPr>
        <p:spPr>
          <a:xfrm>
            <a:off x="10763250" y="6477000"/>
            <a:ext cx="762000" cy="1905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r">
              <a:defRPr sz="900" b="1">
                <a:solidFill>
                  <a:srgbClr val="627D98"/>
                </a:solidFill>
              </a:defRPr>
            </a:pPr>
            <a:r>
              <a:rPr sz="900" b="1">
                <a:solidFill>
                  <a:srgbClr val="627D98"/>
                </a:solidFill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1270578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C2A1F6C6-B6D4-4B6D-B311-0D93CC4200E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2CB1BC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50F681-2969-4700-B8D4-48E1A4933A9F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19125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975" b="1">
                <a:solidFill>
                  <a:srgbClr val="1769AA"/>
                </a:solidFill>
              </a:defRPr>
            </a:pPr>
            <a:r>
              <a:rPr sz="975" b="1">
                <a:solidFill>
                  <a:srgbClr val="1769AA"/>
                </a:solidFill>
              </a:rPr>
              <a:t>KEEP THIS SEQUENCE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A1AFD72-228B-4E4E-B20B-40D048D4B4E5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668000" cy="5524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850" b="1">
                <a:solidFill>
                  <a:srgbClr val="102A43"/>
                </a:solidFill>
              </a:defRPr>
            </a:pPr>
            <a:r>
              <a:rPr sz="3200" b="1" dirty="0">
                <a:solidFill>
                  <a:srgbClr val="102A43"/>
                </a:solidFill>
              </a:rPr>
              <a:t>The reusable course workflow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8110283-5DBA-4D82-ADB9-DDE088C4225B}"/>
              </a:ext>
            </a:extLst>
          </p:cNvPr>
          <p:cNvSpPr>
            <a:spLocks noGrp="1"/>
          </p:cNvSpPr>
          <p:nvPr/>
        </p:nvSpPr>
        <p:spPr>
          <a:xfrm>
            <a:off x="666750" y="1333500"/>
            <a:ext cx="10858500" cy="19050"/>
          </a:xfrm>
          <a:prstGeom prst="rect">
            <a:avLst/>
          </a:prstGeom>
          <a:solidFill>
            <a:srgbClr val="D9E2EC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6ED2F5E-5783-49A7-8BC4-0349ECF5A95C}"/>
              </a:ext>
            </a:extLst>
          </p:cNvPr>
          <p:cNvSpPr>
            <a:spLocks noGrp="1"/>
          </p:cNvSpPr>
          <p:nvPr/>
        </p:nvSpPr>
        <p:spPr>
          <a:xfrm>
            <a:off x="428625" y="2619375"/>
            <a:ext cx="1047750" cy="819150"/>
          </a:xfrm>
          <a:prstGeom prst="roundRect">
            <a:avLst>
              <a:gd name="adj" fmla="val 9302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 sz="2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784AB0-6EDE-4E9B-912B-22079BC88A12}"/>
              </a:ext>
            </a:extLst>
          </p:cNvPr>
          <p:cNvSpPr>
            <a:spLocks noGrp="1"/>
          </p:cNvSpPr>
          <p:nvPr/>
        </p:nvSpPr>
        <p:spPr>
          <a:xfrm>
            <a:off x="504825" y="2781300"/>
            <a:ext cx="895350" cy="42862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500" b="1">
                <a:solidFill>
                  <a:srgbClr val="102A43"/>
                </a:solidFill>
              </a:defRPr>
            </a:pPr>
            <a:r>
              <a:rPr sz="2200" b="1" dirty="0">
                <a:solidFill>
                  <a:srgbClr val="102A43"/>
                </a:solidFill>
              </a:rPr>
              <a:t>pull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651BD47B-88C9-4708-AB8F-382F1CAC994D}"/>
              </a:ext>
            </a:extLst>
          </p:cNvPr>
          <p:cNvSpPr>
            <a:spLocks noGrp="1"/>
          </p:cNvSpPr>
          <p:nvPr/>
        </p:nvSpPr>
        <p:spPr>
          <a:xfrm>
            <a:off x="1495425" y="2876550"/>
            <a:ext cx="209550" cy="266700"/>
          </a:xfrm>
          <a:prstGeom prst="rightArrow">
            <a:avLst/>
          </a:prstGeom>
          <a:solidFill>
            <a:srgbClr val="F6A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309431A-2C20-4E88-8954-76A4CF81AD7A}"/>
              </a:ext>
            </a:extLst>
          </p:cNvPr>
          <p:cNvSpPr>
            <a:spLocks noGrp="1"/>
          </p:cNvSpPr>
          <p:nvPr/>
        </p:nvSpPr>
        <p:spPr>
          <a:xfrm>
            <a:off x="1714500" y="2619375"/>
            <a:ext cx="1047750" cy="819150"/>
          </a:xfrm>
          <a:prstGeom prst="roundRect">
            <a:avLst>
              <a:gd name="adj" fmla="val 9302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2DCF436-9191-421F-A9AC-10E9842DD655}"/>
              </a:ext>
            </a:extLst>
          </p:cNvPr>
          <p:cNvSpPr>
            <a:spLocks noGrp="1"/>
          </p:cNvSpPr>
          <p:nvPr/>
        </p:nvSpPr>
        <p:spPr>
          <a:xfrm>
            <a:off x="1714500" y="2781300"/>
            <a:ext cx="990600" cy="42862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500" b="1">
                <a:solidFill>
                  <a:srgbClr val="102A43"/>
                </a:solidFill>
              </a:defRPr>
            </a:pPr>
            <a:r>
              <a:rPr sz="2200" b="1" dirty="0">
                <a:solidFill>
                  <a:srgbClr val="102A43"/>
                </a:solidFill>
              </a:rPr>
              <a:t>branch</a:t>
            </a: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D686234C-AC23-4FCF-898A-C2E27D6EA6BA}"/>
              </a:ext>
            </a:extLst>
          </p:cNvPr>
          <p:cNvSpPr>
            <a:spLocks noGrp="1"/>
          </p:cNvSpPr>
          <p:nvPr/>
        </p:nvSpPr>
        <p:spPr>
          <a:xfrm>
            <a:off x="2781300" y="2876550"/>
            <a:ext cx="209550" cy="266700"/>
          </a:xfrm>
          <a:prstGeom prst="rightArrow">
            <a:avLst/>
          </a:prstGeom>
          <a:solidFill>
            <a:srgbClr val="F6A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5E1B25A-2BCD-4935-ADC4-322B2B295461}"/>
              </a:ext>
            </a:extLst>
          </p:cNvPr>
          <p:cNvSpPr>
            <a:spLocks noGrp="1"/>
          </p:cNvSpPr>
          <p:nvPr/>
        </p:nvSpPr>
        <p:spPr>
          <a:xfrm>
            <a:off x="3000375" y="2619375"/>
            <a:ext cx="1047750" cy="819150"/>
          </a:xfrm>
          <a:prstGeom prst="roundRect">
            <a:avLst>
              <a:gd name="adj" fmla="val 9302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E5A0600-6339-4A3C-BDE2-516EF730BA90}"/>
              </a:ext>
            </a:extLst>
          </p:cNvPr>
          <p:cNvSpPr>
            <a:spLocks noGrp="1"/>
          </p:cNvSpPr>
          <p:nvPr/>
        </p:nvSpPr>
        <p:spPr>
          <a:xfrm>
            <a:off x="3076575" y="2781300"/>
            <a:ext cx="895350" cy="42862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500" b="1">
                <a:solidFill>
                  <a:srgbClr val="102A43"/>
                </a:solidFill>
              </a:defRPr>
            </a:pPr>
            <a:r>
              <a:rPr sz="2200" b="1" dirty="0">
                <a:solidFill>
                  <a:srgbClr val="102A43"/>
                </a:solidFill>
              </a:rPr>
              <a:t>edit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201A5DD4-1EDC-4969-B0D9-086017B7D5F3}"/>
              </a:ext>
            </a:extLst>
          </p:cNvPr>
          <p:cNvSpPr>
            <a:spLocks noGrp="1"/>
          </p:cNvSpPr>
          <p:nvPr/>
        </p:nvSpPr>
        <p:spPr>
          <a:xfrm>
            <a:off x="4067175" y="2876550"/>
            <a:ext cx="209550" cy="266700"/>
          </a:xfrm>
          <a:prstGeom prst="rightArrow">
            <a:avLst/>
          </a:prstGeom>
          <a:solidFill>
            <a:srgbClr val="F6A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943F1B3-AD58-488D-8A00-63B35B080053}"/>
              </a:ext>
            </a:extLst>
          </p:cNvPr>
          <p:cNvSpPr>
            <a:spLocks noGrp="1"/>
          </p:cNvSpPr>
          <p:nvPr/>
        </p:nvSpPr>
        <p:spPr>
          <a:xfrm>
            <a:off x="4286250" y="2619375"/>
            <a:ext cx="1047750" cy="819150"/>
          </a:xfrm>
          <a:prstGeom prst="roundRect">
            <a:avLst>
              <a:gd name="adj" fmla="val 9302"/>
            </a:avLst>
          </a:prstGeom>
          <a:solidFill>
            <a:srgbClr val="FFF6E8"/>
          </a:solidFill>
          <a:ln w="9525">
            <a:solidFill>
              <a:srgbClr val="F6AD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C22234C-ADF3-40A3-945A-FCACBAD829CD}"/>
              </a:ext>
            </a:extLst>
          </p:cNvPr>
          <p:cNvSpPr>
            <a:spLocks noGrp="1"/>
          </p:cNvSpPr>
          <p:nvPr/>
        </p:nvSpPr>
        <p:spPr>
          <a:xfrm>
            <a:off x="4362450" y="2781300"/>
            <a:ext cx="895350" cy="42862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500" b="1">
                <a:solidFill>
                  <a:srgbClr val="102A43"/>
                </a:solidFill>
              </a:defRPr>
            </a:pPr>
            <a:r>
              <a:rPr sz="2200" b="1" dirty="0">
                <a:solidFill>
                  <a:srgbClr val="102A43"/>
                </a:solidFill>
              </a:rPr>
              <a:t>status</a:t>
            </a: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4384D0B3-5BBA-4EF8-9ECF-3196567C8047}"/>
              </a:ext>
            </a:extLst>
          </p:cNvPr>
          <p:cNvSpPr>
            <a:spLocks noGrp="1"/>
          </p:cNvSpPr>
          <p:nvPr/>
        </p:nvSpPr>
        <p:spPr>
          <a:xfrm>
            <a:off x="5353050" y="2876550"/>
            <a:ext cx="209550" cy="266700"/>
          </a:xfrm>
          <a:prstGeom prst="rightArrow">
            <a:avLst/>
          </a:prstGeom>
          <a:solidFill>
            <a:srgbClr val="F6A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3B60AE1-9D2D-498F-86DE-85DFCB870D99}"/>
              </a:ext>
            </a:extLst>
          </p:cNvPr>
          <p:cNvSpPr>
            <a:spLocks noGrp="1"/>
          </p:cNvSpPr>
          <p:nvPr/>
        </p:nvSpPr>
        <p:spPr>
          <a:xfrm>
            <a:off x="5572125" y="2619375"/>
            <a:ext cx="1047750" cy="819150"/>
          </a:xfrm>
          <a:prstGeom prst="roundRect">
            <a:avLst>
              <a:gd name="adj" fmla="val 9302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6DDBFE9-1EC3-4137-8A2F-49F9B2D6EF23}"/>
              </a:ext>
            </a:extLst>
          </p:cNvPr>
          <p:cNvSpPr>
            <a:spLocks noGrp="1"/>
          </p:cNvSpPr>
          <p:nvPr/>
        </p:nvSpPr>
        <p:spPr>
          <a:xfrm>
            <a:off x="5648325" y="2781300"/>
            <a:ext cx="895350" cy="42862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500" b="1">
                <a:solidFill>
                  <a:srgbClr val="102A43"/>
                </a:solidFill>
              </a:defRPr>
            </a:pPr>
            <a:r>
              <a:rPr sz="2200" b="1" dirty="0">
                <a:solidFill>
                  <a:srgbClr val="102A43"/>
                </a:solidFill>
              </a:rPr>
              <a:t>add</a:t>
            </a: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2AE35B8F-BC54-44A9-B407-EB8745B46B31}"/>
              </a:ext>
            </a:extLst>
          </p:cNvPr>
          <p:cNvSpPr>
            <a:spLocks noGrp="1"/>
          </p:cNvSpPr>
          <p:nvPr/>
        </p:nvSpPr>
        <p:spPr>
          <a:xfrm>
            <a:off x="6638925" y="2876550"/>
            <a:ext cx="209550" cy="266700"/>
          </a:xfrm>
          <a:prstGeom prst="rightArrow">
            <a:avLst/>
          </a:prstGeom>
          <a:solidFill>
            <a:srgbClr val="F6A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BD4534EB-AF77-40A0-AB6D-C826AECCBA4E}"/>
              </a:ext>
            </a:extLst>
          </p:cNvPr>
          <p:cNvSpPr>
            <a:spLocks noGrp="1"/>
          </p:cNvSpPr>
          <p:nvPr/>
        </p:nvSpPr>
        <p:spPr>
          <a:xfrm>
            <a:off x="6858000" y="2619375"/>
            <a:ext cx="1047750" cy="819150"/>
          </a:xfrm>
          <a:prstGeom prst="roundRect">
            <a:avLst>
              <a:gd name="adj" fmla="val 9302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2B43E1F-A911-4F22-9D36-7DE13CEE4B56}"/>
              </a:ext>
            </a:extLst>
          </p:cNvPr>
          <p:cNvSpPr>
            <a:spLocks noGrp="1"/>
          </p:cNvSpPr>
          <p:nvPr/>
        </p:nvSpPr>
        <p:spPr>
          <a:xfrm>
            <a:off x="6934200" y="2781300"/>
            <a:ext cx="990600" cy="42862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500" b="1">
                <a:solidFill>
                  <a:srgbClr val="102A43"/>
                </a:solidFill>
              </a:defRPr>
            </a:pPr>
            <a:r>
              <a:rPr lang="en-US" sz="2000" b="1" dirty="0">
                <a:solidFill>
                  <a:srgbClr val="102A43"/>
                </a:solidFill>
              </a:rPr>
              <a:t>commit</a:t>
            </a:r>
            <a:endParaRPr sz="2000" b="1" dirty="0">
              <a:solidFill>
                <a:srgbClr val="102A43"/>
              </a:solidFill>
            </a:endParaRPr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96CFC698-805D-4F33-9B45-0029548639D2}"/>
              </a:ext>
            </a:extLst>
          </p:cNvPr>
          <p:cNvSpPr>
            <a:spLocks noGrp="1"/>
          </p:cNvSpPr>
          <p:nvPr/>
        </p:nvSpPr>
        <p:spPr>
          <a:xfrm>
            <a:off x="7924800" y="2876550"/>
            <a:ext cx="209550" cy="266700"/>
          </a:xfrm>
          <a:prstGeom prst="rightArrow">
            <a:avLst/>
          </a:prstGeom>
          <a:solidFill>
            <a:srgbClr val="F6A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D584C339-7DC6-4F6F-9435-A927C53A224F}"/>
              </a:ext>
            </a:extLst>
          </p:cNvPr>
          <p:cNvSpPr>
            <a:spLocks noGrp="1"/>
          </p:cNvSpPr>
          <p:nvPr/>
        </p:nvSpPr>
        <p:spPr>
          <a:xfrm>
            <a:off x="8143875" y="2619375"/>
            <a:ext cx="1047750" cy="819150"/>
          </a:xfrm>
          <a:prstGeom prst="roundRect">
            <a:avLst>
              <a:gd name="adj" fmla="val 9302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EFDBD54-21CC-4D0B-9B85-EF840D72A385}"/>
              </a:ext>
            </a:extLst>
          </p:cNvPr>
          <p:cNvSpPr>
            <a:spLocks noGrp="1"/>
          </p:cNvSpPr>
          <p:nvPr/>
        </p:nvSpPr>
        <p:spPr>
          <a:xfrm>
            <a:off x="8220075" y="2781300"/>
            <a:ext cx="895350" cy="42862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500" b="1">
                <a:solidFill>
                  <a:srgbClr val="102A43"/>
                </a:solidFill>
              </a:defRPr>
            </a:pPr>
            <a:r>
              <a:rPr sz="2000" b="1" dirty="0">
                <a:solidFill>
                  <a:srgbClr val="102A43"/>
                </a:solidFill>
              </a:rPr>
              <a:t>push</a:t>
            </a:r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2DEF591D-18D9-44A3-B5C9-E449EBD3F62E}"/>
              </a:ext>
            </a:extLst>
          </p:cNvPr>
          <p:cNvSpPr>
            <a:spLocks noGrp="1"/>
          </p:cNvSpPr>
          <p:nvPr/>
        </p:nvSpPr>
        <p:spPr>
          <a:xfrm>
            <a:off x="9210675" y="2876550"/>
            <a:ext cx="209550" cy="266700"/>
          </a:xfrm>
          <a:prstGeom prst="rightArrow">
            <a:avLst/>
          </a:prstGeom>
          <a:solidFill>
            <a:srgbClr val="F6A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D542F12C-1360-4E21-9E55-51A8F597A138}"/>
              </a:ext>
            </a:extLst>
          </p:cNvPr>
          <p:cNvSpPr>
            <a:spLocks noGrp="1"/>
          </p:cNvSpPr>
          <p:nvPr/>
        </p:nvSpPr>
        <p:spPr>
          <a:xfrm>
            <a:off x="9429750" y="2619375"/>
            <a:ext cx="1047750" cy="819150"/>
          </a:xfrm>
          <a:prstGeom prst="roundRect">
            <a:avLst>
              <a:gd name="adj" fmla="val 9302"/>
            </a:avLst>
          </a:prstGeom>
          <a:solidFill>
            <a:srgbClr val="E8F7F8"/>
          </a:solidFill>
          <a:ln w="9525">
            <a:solidFill>
              <a:srgbClr val="2CB1B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9C15087-15EF-4DF7-B431-C9E66D954131}"/>
              </a:ext>
            </a:extLst>
          </p:cNvPr>
          <p:cNvSpPr>
            <a:spLocks noGrp="1"/>
          </p:cNvSpPr>
          <p:nvPr/>
        </p:nvSpPr>
        <p:spPr>
          <a:xfrm>
            <a:off x="9505950" y="2781300"/>
            <a:ext cx="895350" cy="42862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500" b="1">
                <a:solidFill>
                  <a:srgbClr val="102A43"/>
                </a:solidFill>
              </a:defRPr>
            </a:pPr>
            <a:r>
              <a:rPr sz="2000" b="1" dirty="0">
                <a:solidFill>
                  <a:srgbClr val="102A43"/>
                </a:solidFill>
              </a:rPr>
              <a:t>MR</a:t>
            </a:r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18658FAB-D9C2-44D5-86E9-22504821274A}"/>
              </a:ext>
            </a:extLst>
          </p:cNvPr>
          <p:cNvSpPr>
            <a:spLocks noGrp="1"/>
          </p:cNvSpPr>
          <p:nvPr/>
        </p:nvSpPr>
        <p:spPr>
          <a:xfrm>
            <a:off x="10496550" y="2876550"/>
            <a:ext cx="209550" cy="266700"/>
          </a:xfrm>
          <a:prstGeom prst="rightArrow">
            <a:avLst/>
          </a:prstGeom>
          <a:solidFill>
            <a:srgbClr val="F6A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35326FE0-B878-48FD-ABDA-0E0E4988196A}"/>
              </a:ext>
            </a:extLst>
          </p:cNvPr>
          <p:cNvSpPr>
            <a:spLocks noGrp="1"/>
          </p:cNvSpPr>
          <p:nvPr/>
        </p:nvSpPr>
        <p:spPr>
          <a:xfrm>
            <a:off x="10715625" y="2619375"/>
            <a:ext cx="1047750" cy="819150"/>
          </a:xfrm>
          <a:prstGeom prst="roundRect">
            <a:avLst>
              <a:gd name="adj" fmla="val 9302"/>
            </a:avLst>
          </a:prstGeom>
          <a:solidFill>
            <a:srgbClr val="E8F7F8"/>
          </a:solidFill>
          <a:ln w="9525">
            <a:solidFill>
              <a:srgbClr val="2CB1B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3E7C242-B4EC-4538-B670-7185E21959B5}"/>
              </a:ext>
            </a:extLst>
          </p:cNvPr>
          <p:cNvSpPr>
            <a:spLocks noGrp="1"/>
          </p:cNvSpPr>
          <p:nvPr/>
        </p:nvSpPr>
        <p:spPr>
          <a:xfrm>
            <a:off x="10791824" y="2781300"/>
            <a:ext cx="981075" cy="42862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275" b="1">
                <a:solidFill>
                  <a:srgbClr val="102A43"/>
                </a:solidFill>
              </a:defRPr>
            </a:pPr>
            <a:r>
              <a:rPr sz="2000" b="1" dirty="0">
                <a:solidFill>
                  <a:srgbClr val="102A43"/>
                </a:solidFill>
              </a:rPr>
              <a:t>review / merge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523071F-ED74-444B-806A-AD304DA05682}"/>
              </a:ext>
            </a:extLst>
          </p:cNvPr>
          <p:cNvSpPr>
            <a:spLocks noGrp="1"/>
          </p:cNvSpPr>
          <p:nvPr/>
        </p:nvSpPr>
        <p:spPr>
          <a:xfrm>
            <a:off x="3143250" y="4333875"/>
            <a:ext cx="5905500" cy="4953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2400" b="1">
                <a:solidFill>
                  <a:srgbClr val="102A43"/>
                </a:solidFill>
              </a:defRPr>
            </a:pPr>
            <a:r>
              <a:rPr sz="2400" b="1" dirty="0">
                <a:solidFill>
                  <a:srgbClr val="102A43"/>
                </a:solidFill>
              </a:rPr>
              <a:t>When confused, run git status.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D86AE23-73D0-456B-9C10-60DB50F6F865}"/>
              </a:ext>
            </a:extLst>
          </p:cNvPr>
          <p:cNvSpPr>
            <a:spLocks noGrp="1"/>
          </p:cNvSpPr>
          <p:nvPr/>
        </p:nvSpPr>
        <p:spPr>
          <a:xfrm>
            <a:off x="1592494" y="4791075"/>
            <a:ext cx="8218256" cy="61912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650" b="0">
                <a:solidFill>
                  <a:srgbClr val="627D98"/>
                </a:solidFill>
              </a:defRPr>
            </a:pPr>
            <a:r>
              <a:rPr sz="2000" b="0" dirty="0">
                <a:solidFill>
                  <a:srgbClr val="627D98"/>
                </a:solidFill>
              </a:rPr>
              <a:t>Understand the movement. The commands will become familiar with use.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6972421-9301-4F51-AA59-B815FC0CA10E}"/>
              </a:ext>
            </a:extLst>
          </p:cNvPr>
          <p:cNvSpPr>
            <a:spLocks noGrp="1"/>
          </p:cNvSpPr>
          <p:nvPr/>
        </p:nvSpPr>
        <p:spPr>
          <a:xfrm>
            <a:off x="666750" y="6477000"/>
            <a:ext cx="4762500" cy="1905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900" b="0">
                <a:solidFill>
                  <a:srgbClr val="627D98"/>
                </a:solidFill>
              </a:defRPr>
            </a:pPr>
            <a:r>
              <a:rPr sz="900" b="0">
                <a:solidFill>
                  <a:srgbClr val="627D98"/>
                </a:solidFill>
              </a:rPr>
              <a:t>CS330E  •  Dr. Fares Fraij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D809D95-6F3A-42C2-A169-4E71AD4A3A6A}"/>
              </a:ext>
            </a:extLst>
          </p:cNvPr>
          <p:cNvSpPr>
            <a:spLocks noGrp="1"/>
          </p:cNvSpPr>
          <p:nvPr/>
        </p:nvSpPr>
        <p:spPr>
          <a:xfrm>
            <a:off x="10763250" y="6477000"/>
            <a:ext cx="762000" cy="1905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r">
              <a:defRPr sz="900" b="1">
                <a:solidFill>
                  <a:srgbClr val="627D98"/>
                </a:solidFill>
              </a:defRPr>
            </a:pPr>
            <a:r>
              <a:rPr sz="900" b="1">
                <a:solidFill>
                  <a:srgbClr val="627D98"/>
                </a:solidFill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505517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7996B2E-F9A4-4424-B90E-BEAF1B6F27B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2CB1BC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C88C8F6-7CAF-420E-8C0C-3D43E1DC86F0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19125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975" b="1">
                <a:solidFill>
                  <a:srgbClr val="1769AA"/>
                </a:solidFill>
              </a:defRPr>
            </a:pPr>
            <a:r>
              <a:rPr sz="975" b="1" dirty="0">
                <a:solidFill>
                  <a:srgbClr val="1769AA"/>
                </a:solidFill>
              </a:rPr>
              <a:t>WHY VERSION CONTROL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A207F62-388E-4789-873B-EB7933703A98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668000" cy="5524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850" b="1">
                <a:solidFill>
                  <a:srgbClr val="102A43"/>
                </a:solidFill>
              </a:defRPr>
            </a:pPr>
            <a:r>
              <a:rPr sz="3200" b="1" dirty="0">
                <a:solidFill>
                  <a:srgbClr val="102A43"/>
                </a:solidFill>
              </a:rPr>
              <a:t>Ever created “final_FINAL_v3”?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F78380-B8DC-4ADC-B215-224115F964B8}"/>
              </a:ext>
            </a:extLst>
          </p:cNvPr>
          <p:cNvSpPr>
            <a:spLocks noGrp="1"/>
          </p:cNvSpPr>
          <p:nvPr/>
        </p:nvSpPr>
        <p:spPr>
          <a:xfrm>
            <a:off x="666750" y="1333500"/>
            <a:ext cx="10858500" cy="19050"/>
          </a:xfrm>
          <a:prstGeom prst="rect">
            <a:avLst/>
          </a:prstGeom>
          <a:solidFill>
            <a:srgbClr val="D9E2EC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6D4AD9-759C-4078-AF9C-A4C921D95D78}"/>
              </a:ext>
            </a:extLst>
          </p:cNvPr>
          <p:cNvSpPr>
            <a:spLocks noGrp="1"/>
          </p:cNvSpPr>
          <p:nvPr/>
        </p:nvSpPr>
        <p:spPr>
          <a:xfrm>
            <a:off x="857250" y="1905000"/>
            <a:ext cx="3048000" cy="4000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100" b="0">
                <a:solidFill>
                  <a:srgbClr val="627D98"/>
                </a:solidFill>
              </a:defRPr>
            </a:pPr>
            <a:r>
              <a:rPr sz="2400" b="0" dirty="0">
                <a:solidFill>
                  <a:srgbClr val="627D98"/>
                </a:solidFill>
              </a:rPr>
              <a:t>assignment.py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00FEA2C-3513-42CB-A0B8-655C747B2EE4}"/>
              </a:ext>
            </a:extLst>
          </p:cNvPr>
          <p:cNvSpPr>
            <a:spLocks noGrp="1"/>
          </p:cNvSpPr>
          <p:nvPr/>
        </p:nvSpPr>
        <p:spPr>
          <a:xfrm>
            <a:off x="1143000" y="2476500"/>
            <a:ext cx="3714750" cy="4000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100" b="0">
                <a:solidFill>
                  <a:srgbClr val="627D98"/>
                </a:solidFill>
              </a:defRPr>
            </a:pPr>
            <a:r>
              <a:rPr sz="2400" b="0" dirty="0">
                <a:solidFill>
                  <a:srgbClr val="627D98"/>
                </a:solidFill>
              </a:rPr>
              <a:t>assignment_final.py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AE7C129-3E19-4847-8EA6-1D82164881AD}"/>
              </a:ext>
            </a:extLst>
          </p:cNvPr>
          <p:cNvSpPr>
            <a:spLocks noGrp="1"/>
          </p:cNvSpPr>
          <p:nvPr/>
        </p:nvSpPr>
        <p:spPr>
          <a:xfrm>
            <a:off x="1428750" y="3048000"/>
            <a:ext cx="4095750" cy="4000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100" b="0">
                <a:solidFill>
                  <a:srgbClr val="627D98"/>
                </a:solidFill>
              </a:defRPr>
            </a:pPr>
            <a:r>
              <a:rPr sz="2400" b="0" dirty="0">
                <a:solidFill>
                  <a:srgbClr val="627D98"/>
                </a:solidFill>
              </a:rPr>
              <a:t>assignment_final2.py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9AB739F-3146-4617-8D44-7818B6D7D7E8}"/>
              </a:ext>
            </a:extLst>
          </p:cNvPr>
          <p:cNvSpPr>
            <a:spLocks noGrp="1"/>
          </p:cNvSpPr>
          <p:nvPr/>
        </p:nvSpPr>
        <p:spPr>
          <a:xfrm>
            <a:off x="1714500" y="3619500"/>
            <a:ext cx="4953000" cy="4953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250" b="1">
                <a:solidFill>
                  <a:srgbClr val="C53030"/>
                </a:solidFill>
              </a:defRPr>
            </a:pPr>
            <a:r>
              <a:rPr sz="2400" b="1" dirty="0">
                <a:solidFill>
                  <a:srgbClr val="C53030"/>
                </a:solidFill>
              </a:rPr>
              <a:t>assignment_REALLY_FINAL.py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2E57F099-D731-4D19-BFFF-BB21CFDF47D7}"/>
              </a:ext>
            </a:extLst>
          </p:cNvPr>
          <p:cNvSpPr>
            <a:spLocks noGrp="1"/>
          </p:cNvSpPr>
          <p:nvPr/>
        </p:nvSpPr>
        <p:spPr>
          <a:xfrm>
            <a:off x="6762750" y="2724150"/>
            <a:ext cx="1428750" cy="704850"/>
          </a:xfrm>
          <a:prstGeom prst="rightArrow">
            <a:avLst/>
          </a:prstGeom>
          <a:solidFill>
            <a:srgbClr val="F6A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D072D36-26CF-4CD5-9FA0-E89BB617565C}"/>
              </a:ext>
            </a:extLst>
          </p:cNvPr>
          <p:cNvSpPr>
            <a:spLocks noGrp="1"/>
          </p:cNvSpPr>
          <p:nvPr/>
        </p:nvSpPr>
        <p:spPr>
          <a:xfrm>
            <a:off x="8477250" y="2190750"/>
            <a:ext cx="2857500" cy="241357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950" b="1">
                <a:solidFill>
                  <a:srgbClr val="102A43"/>
                </a:solidFill>
              </a:defRPr>
            </a:pPr>
            <a:r>
              <a:rPr sz="2400" b="1" dirty="0">
                <a:solidFill>
                  <a:srgbClr val="102A43"/>
                </a:solidFill>
              </a:rPr>
              <a:t>Version control keeps a history you can understand, restore, and share.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58CF71-44F8-410E-AD2E-6C66413B2876}"/>
              </a:ext>
            </a:extLst>
          </p:cNvPr>
          <p:cNvSpPr>
            <a:spLocks noGrp="1"/>
          </p:cNvSpPr>
          <p:nvPr/>
        </p:nvSpPr>
        <p:spPr>
          <a:xfrm>
            <a:off x="666750" y="6477000"/>
            <a:ext cx="4762500" cy="1905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900" b="0">
                <a:solidFill>
                  <a:srgbClr val="627D98"/>
                </a:solidFill>
              </a:defRPr>
            </a:pPr>
            <a:r>
              <a:rPr sz="900" b="0">
                <a:solidFill>
                  <a:srgbClr val="627D98"/>
                </a:solidFill>
              </a:rPr>
              <a:t>CS330E  •  Dr. Fares Fraij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296E73-7FBB-4967-A851-41089AAAEBE4}"/>
              </a:ext>
            </a:extLst>
          </p:cNvPr>
          <p:cNvSpPr>
            <a:spLocks noGrp="1"/>
          </p:cNvSpPr>
          <p:nvPr/>
        </p:nvSpPr>
        <p:spPr>
          <a:xfrm>
            <a:off x="10763250" y="6477000"/>
            <a:ext cx="762000" cy="1905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r">
              <a:defRPr sz="900" b="1">
                <a:solidFill>
                  <a:srgbClr val="627D98"/>
                </a:solidFill>
              </a:defRPr>
            </a:pPr>
            <a:r>
              <a:rPr sz="900" b="1">
                <a:solidFill>
                  <a:srgbClr val="627D98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42287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9CA9A34E-6BFC-4250-AA4C-D77D8792E74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2CB1BC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CC60D96-D07E-426B-AA41-5A8311A8A066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19125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975" b="1">
                <a:solidFill>
                  <a:srgbClr val="1769AA"/>
                </a:solidFill>
              </a:defRPr>
            </a:pPr>
            <a:r>
              <a:rPr sz="975" b="1">
                <a:solidFill>
                  <a:srgbClr val="1769AA"/>
                </a:solidFill>
              </a:rPr>
              <a:t>TWO TOOLS, ONE WORKFLOW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C15C728-3269-45C2-9AAB-484552AB5EC6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668000" cy="5524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850" b="1">
                <a:solidFill>
                  <a:srgbClr val="102A43"/>
                </a:solidFill>
              </a:defRPr>
            </a:pPr>
            <a:r>
              <a:rPr sz="3200" b="1" dirty="0">
                <a:solidFill>
                  <a:srgbClr val="102A43"/>
                </a:solidFill>
              </a:rPr>
              <a:t>Git and GitLab solve different parts of the problem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B011F15-E30E-4310-8FDC-C1C629B8B70C}"/>
              </a:ext>
            </a:extLst>
          </p:cNvPr>
          <p:cNvSpPr>
            <a:spLocks noGrp="1"/>
          </p:cNvSpPr>
          <p:nvPr/>
        </p:nvSpPr>
        <p:spPr>
          <a:xfrm>
            <a:off x="666750" y="1333500"/>
            <a:ext cx="10858500" cy="19050"/>
          </a:xfrm>
          <a:prstGeom prst="rect">
            <a:avLst/>
          </a:prstGeom>
          <a:solidFill>
            <a:srgbClr val="D9E2EC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C46D682-B4ED-41AD-B7E7-B0117BB68FCF}"/>
              </a:ext>
            </a:extLst>
          </p:cNvPr>
          <p:cNvSpPr>
            <a:spLocks noGrp="1"/>
          </p:cNvSpPr>
          <p:nvPr/>
        </p:nvSpPr>
        <p:spPr>
          <a:xfrm>
            <a:off x="857250" y="1952625"/>
            <a:ext cx="4762500" cy="2714625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19C249-26AC-47F3-91F0-9BF0917FBC34}"/>
              </a:ext>
            </a:extLst>
          </p:cNvPr>
          <p:cNvSpPr>
            <a:spLocks noGrp="1"/>
          </p:cNvSpPr>
          <p:nvPr/>
        </p:nvSpPr>
        <p:spPr>
          <a:xfrm>
            <a:off x="857250" y="1952625"/>
            <a:ext cx="76200" cy="2714625"/>
          </a:xfrm>
          <a:prstGeom prst="rect">
            <a:avLst/>
          </a:prstGeom>
          <a:solidFill>
            <a:srgbClr val="1769A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6840C57-08ED-4F91-98C7-82CB579DB64E}"/>
              </a:ext>
            </a:extLst>
          </p:cNvPr>
          <p:cNvSpPr>
            <a:spLocks noGrp="1"/>
          </p:cNvSpPr>
          <p:nvPr/>
        </p:nvSpPr>
        <p:spPr>
          <a:xfrm>
            <a:off x="1123950" y="2143125"/>
            <a:ext cx="4286250" cy="3429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800" b="1">
                <a:solidFill>
                  <a:srgbClr val="102A43"/>
                </a:solidFill>
              </a:defRPr>
            </a:pPr>
            <a:r>
              <a:rPr sz="2400" b="1" dirty="0">
                <a:solidFill>
                  <a:srgbClr val="102A43"/>
                </a:solidFill>
              </a:rPr>
              <a:t>Git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A515478-5DC6-4159-9D49-4B5063007B98}"/>
              </a:ext>
            </a:extLst>
          </p:cNvPr>
          <p:cNvSpPr>
            <a:spLocks noGrp="1"/>
          </p:cNvSpPr>
          <p:nvPr/>
        </p:nvSpPr>
        <p:spPr>
          <a:xfrm>
            <a:off x="1123950" y="2562225"/>
            <a:ext cx="4286250" cy="191452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425" b="0">
                <a:solidFill>
                  <a:srgbClr val="182B3A"/>
                </a:solidFill>
              </a:defRPr>
            </a:pPr>
            <a:r>
              <a:rPr sz="2400" b="0" dirty="0">
                <a:solidFill>
                  <a:srgbClr val="182B3A"/>
                </a:solidFill>
              </a:rPr>
              <a:t>Runs on your laptop</a:t>
            </a:r>
          </a:p>
          <a:p>
            <a:pPr algn="l">
              <a:defRPr sz="1425" b="0">
                <a:solidFill>
                  <a:srgbClr val="182B3A"/>
                </a:solidFill>
              </a:defRPr>
            </a:pPr>
            <a:r>
              <a:rPr sz="2400" b="0" dirty="0">
                <a:solidFill>
                  <a:srgbClr val="182B3A"/>
                </a:solidFill>
              </a:rPr>
              <a:t>Tracks snapshots (commits)</a:t>
            </a:r>
          </a:p>
          <a:p>
            <a:pPr algn="l">
              <a:defRPr sz="1425" b="0">
                <a:solidFill>
                  <a:srgbClr val="182B3A"/>
                </a:solidFill>
              </a:defRPr>
            </a:pPr>
            <a:r>
              <a:rPr sz="2400" b="0" dirty="0">
                <a:solidFill>
                  <a:srgbClr val="182B3A"/>
                </a:solidFill>
              </a:rPr>
              <a:t>Works even without GitLab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8267394-77DE-4DCD-88A8-E7D5FB38E6DC}"/>
              </a:ext>
            </a:extLst>
          </p:cNvPr>
          <p:cNvSpPr>
            <a:spLocks noGrp="1"/>
          </p:cNvSpPr>
          <p:nvPr/>
        </p:nvSpPr>
        <p:spPr>
          <a:xfrm>
            <a:off x="6572250" y="1952625"/>
            <a:ext cx="4762500" cy="2714625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D2E676E-1D2B-49E4-BCDD-C0494DA3CA07}"/>
              </a:ext>
            </a:extLst>
          </p:cNvPr>
          <p:cNvSpPr>
            <a:spLocks noGrp="1"/>
          </p:cNvSpPr>
          <p:nvPr/>
        </p:nvSpPr>
        <p:spPr>
          <a:xfrm>
            <a:off x="6572250" y="1952625"/>
            <a:ext cx="76200" cy="2714625"/>
          </a:xfrm>
          <a:prstGeom prst="rect">
            <a:avLst/>
          </a:prstGeom>
          <a:solidFill>
            <a:srgbClr val="2CB1BC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67949A1-4948-4BF8-9BFD-42AF19ACDDDE}"/>
              </a:ext>
            </a:extLst>
          </p:cNvPr>
          <p:cNvSpPr>
            <a:spLocks noGrp="1"/>
          </p:cNvSpPr>
          <p:nvPr/>
        </p:nvSpPr>
        <p:spPr>
          <a:xfrm>
            <a:off x="6838950" y="2143125"/>
            <a:ext cx="4286250" cy="3429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800" b="1">
                <a:solidFill>
                  <a:srgbClr val="102A43"/>
                </a:solidFill>
              </a:defRPr>
            </a:pPr>
            <a:r>
              <a:rPr sz="2400" b="1" dirty="0">
                <a:solidFill>
                  <a:srgbClr val="102A43"/>
                </a:solidFill>
              </a:rPr>
              <a:t>GitLab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4C12D8D-1079-49BC-A3A4-C67C22CA72F8}"/>
              </a:ext>
            </a:extLst>
          </p:cNvPr>
          <p:cNvSpPr>
            <a:spLocks noGrp="1"/>
          </p:cNvSpPr>
          <p:nvPr/>
        </p:nvSpPr>
        <p:spPr>
          <a:xfrm>
            <a:off x="6838950" y="2562225"/>
            <a:ext cx="4286250" cy="191452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425" b="0">
                <a:solidFill>
                  <a:srgbClr val="182B3A"/>
                </a:solidFill>
              </a:defRPr>
            </a:pPr>
            <a:r>
              <a:rPr sz="2400" b="0" dirty="0">
                <a:solidFill>
                  <a:srgbClr val="182B3A"/>
                </a:solidFill>
              </a:rPr>
              <a:t>Hosts a remote Git repository</a:t>
            </a:r>
          </a:p>
          <a:p>
            <a:pPr algn="l">
              <a:defRPr sz="1425" b="0">
                <a:solidFill>
                  <a:srgbClr val="182B3A"/>
                </a:solidFill>
              </a:defRPr>
            </a:pPr>
            <a:r>
              <a:rPr sz="2400" b="0" dirty="0">
                <a:solidFill>
                  <a:srgbClr val="182B3A"/>
                </a:solidFill>
              </a:rPr>
              <a:t>Adds access control, review, and merge requests</a:t>
            </a:r>
          </a:p>
          <a:p>
            <a:pPr algn="l">
              <a:defRPr sz="1425" b="0">
                <a:solidFill>
                  <a:srgbClr val="182B3A"/>
                </a:solidFill>
              </a:defRPr>
            </a:pPr>
            <a:r>
              <a:rPr sz="2400" b="0" dirty="0">
                <a:solidFill>
                  <a:srgbClr val="182B3A"/>
                </a:solidFill>
              </a:rPr>
              <a:t>Helps a team collaborate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AC9EB58-8415-4EEE-B6CE-CC6562FCC1B6}"/>
              </a:ext>
            </a:extLst>
          </p:cNvPr>
          <p:cNvSpPr>
            <a:spLocks noGrp="1"/>
          </p:cNvSpPr>
          <p:nvPr/>
        </p:nvSpPr>
        <p:spPr>
          <a:xfrm>
            <a:off x="2381250" y="5095875"/>
            <a:ext cx="7429500" cy="4572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2250" b="1">
                <a:solidFill>
                  <a:srgbClr val="102A43"/>
                </a:solidFill>
              </a:defRPr>
            </a:pPr>
            <a:r>
              <a:rPr sz="2800" b="1" dirty="0">
                <a:solidFill>
                  <a:srgbClr val="102A43"/>
                </a:solidFill>
              </a:rPr>
              <a:t>Git tracks.  GitLab connects.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D0990BF-B819-41FE-928B-BA3ED7FD728B}"/>
              </a:ext>
            </a:extLst>
          </p:cNvPr>
          <p:cNvSpPr>
            <a:spLocks noGrp="1"/>
          </p:cNvSpPr>
          <p:nvPr/>
        </p:nvSpPr>
        <p:spPr>
          <a:xfrm>
            <a:off x="666750" y="6477000"/>
            <a:ext cx="4762500" cy="1905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900" b="0">
                <a:solidFill>
                  <a:srgbClr val="627D98"/>
                </a:solidFill>
              </a:defRPr>
            </a:pPr>
            <a:r>
              <a:rPr sz="900" b="0">
                <a:solidFill>
                  <a:srgbClr val="627D98"/>
                </a:solidFill>
              </a:rPr>
              <a:t>CS330E  •  Dr. Fares Fraij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C284F0D-4030-45E1-B6B3-C71992B26396}"/>
              </a:ext>
            </a:extLst>
          </p:cNvPr>
          <p:cNvSpPr>
            <a:spLocks noGrp="1"/>
          </p:cNvSpPr>
          <p:nvPr/>
        </p:nvSpPr>
        <p:spPr>
          <a:xfrm>
            <a:off x="10763250" y="6477000"/>
            <a:ext cx="762000" cy="1905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r">
              <a:defRPr sz="900" b="1">
                <a:solidFill>
                  <a:srgbClr val="627D98"/>
                </a:solidFill>
              </a:defRPr>
            </a:pPr>
            <a:r>
              <a:rPr sz="900" b="1">
                <a:solidFill>
                  <a:srgbClr val="627D98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530504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72C92665-65EC-4E61-B174-0562FE60373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2CB1BC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1A0A80D-9977-4BB6-8BBA-3959713E1C5D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19125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975" b="1">
                <a:solidFill>
                  <a:srgbClr val="1769AA"/>
                </a:solidFill>
              </a:defRPr>
            </a:pPr>
            <a:r>
              <a:rPr sz="975" b="1">
                <a:solidFill>
                  <a:srgbClr val="1769AA"/>
                </a:solidFill>
              </a:rPr>
              <a:t>THE MENTAL MODEL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42A2001-F18E-41E5-A1B4-E188F19225B3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668000" cy="5524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850" b="1">
                <a:solidFill>
                  <a:srgbClr val="102A43"/>
                </a:solidFill>
              </a:defRPr>
            </a:pPr>
            <a:r>
              <a:rPr sz="3200" b="1" dirty="0">
                <a:solidFill>
                  <a:srgbClr val="102A43"/>
                </a:solidFill>
              </a:rPr>
              <a:t>Know where your change lives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D742E43-8783-42E6-92FC-1EE5A37C22A3}"/>
              </a:ext>
            </a:extLst>
          </p:cNvPr>
          <p:cNvSpPr>
            <a:spLocks noGrp="1"/>
          </p:cNvSpPr>
          <p:nvPr/>
        </p:nvSpPr>
        <p:spPr>
          <a:xfrm>
            <a:off x="666750" y="1333500"/>
            <a:ext cx="10858500" cy="19050"/>
          </a:xfrm>
          <a:prstGeom prst="rect">
            <a:avLst/>
          </a:prstGeom>
          <a:solidFill>
            <a:srgbClr val="D9E2EC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EA86AF3-4ED0-4F49-A831-9FD359EDE979}"/>
              </a:ext>
            </a:extLst>
          </p:cNvPr>
          <p:cNvSpPr>
            <a:spLocks noGrp="1"/>
          </p:cNvSpPr>
          <p:nvPr/>
        </p:nvSpPr>
        <p:spPr>
          <a:xfrm>
            <a:off x="619125" y="2476500"/>
            <a:ext cx="2095500" cy="142875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BC081E3-59CB-4FBE-BE35-ABB27B0B16E7}"/>
              </a:ext>
            </a:extLst>
          </p:cNvPr>
          <p:cNvSpPr>
            <a:spLocks noGrp="1"/>
          </p:cNvSpPr>
          <p:nvPr/>
        </p:nvSpPr>
        <p:spPr>
          <a:xfrm>
            <a:off x="752475" y="2695575"/>
            <a:ext cx="1828800" cy="3810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725" b="1">
                <a:solidFill>
                  <a:srgbClr val="102A43"/>
                </a:solidFill>
              </a:defRPr>
            </a:pPr>
            <a:r>
              <a:rPr sz="2400" b="1" dirty="0">
                <a:solidFill>
                  <a:srgbClr val="102A43"/>
                </a:solidFill>
              </a:rPr>
              <a:t>Working Directory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7A177E-57B1-4356-8076-56DF0E2F1AA3}"/>
              </a:ext>
            </a:extLst>
          </p:cNvPr>
          <p:cNvSpPr>
            <a:spLocks noGrp="1"/>
          </p:cNvSpPr>
          <p:nvPr/>
        </p:nvSpPr>
        <p:spPr>
          <a:xfrm>
            <a:off x="742950" y="3436492"/>
            <a:ext cx="1790700" cy="33337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275" b="0">
                <a:solidFill>
                  <a:srgbClr val="627D98"/>
                </a:solidFill>
              </a:defRPr>
            </a:pPr>
            <a:r>
              <a:rPr sz="2000" b="0" dirty="0">
                <a:solidFill>
                  <a:srgbClr val="627D98"/>
                </a:solidFill>
              </a:rPr>
              <a:t>Files you edit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5068C62-4EAE-4FED-AFB3-C1C69CB50996}"/>
              </a:ext>
            </a:extLst>
          </p:cNvPr>
          <p:cNvSpPr>
            <a:spLocks noGrp="1"/>
          </p:cNvSpPr>
          <p:nvPr/>
        </p:nvSpPr>
        <p:spPr>
          <a:xfrm>
            <a:off x="3286125" y="2476500"/>
            <a:ext cx="2095500" cy="142875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A2BD89-43CD-4511-9E53-B7CA79DE12E9}"/>
              </a:ext>
            </a:extLst>
          </p:cNvPr>
          <p:cNvSpPr>
            <a:spLocks noGrp="1"/>
          </p:cNvSpPr>
          <p:nvPr/>
        </p:nvSpPr>
        <p:spPr>
          <a:xfrm>
            <a:off x="3419475" y="2695575"/>
            <a:ext cx="1828800" cy="3810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725" b="1">
                <a:solidFill>
                  <a:srgbClr val="102A43"/>
                </a:solidFill>
              </a:defRPr>
            </a:pPr>
            <a:r>
              <a:rPr sz="2400" b="1" dirty="0">
                <a:solidFill>
                  <a:srgbClr val="102A43"/>
                </a:solidFill>
              </a:rPr>
              <a:t>Staging Area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B13DECE-55F8-4C8F-8FE6-7A99489D8646}"/>
              </a:ext>
            </a:extLst>
          </p:cNvPr>
          <p:cNvSpPr>
            <a:spLocks noGrp="1"/>
          </p:cNvSpPr>
          <p:nvPr/>
        </p:nvSpPr>
        <p:spPr>
          <a:xfrm>
            <a:off x="3438525" y="3190875"/>
            <a:ext cx="1790700" cy="33337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275" b="0">
                <a:solidFill>
                  <a:srgbClr val="627D98"/>
                </a:solidFill>
              </a:defRPr>
            </a:pPr>
            <a:r>
              <a:rPr sz="2000" b="0" dirty="0">
                <a:solidFill>
                  <a:srgbClr val="627D98"/>
                </a:solidFill>
              </a:rPr>
              <a:t>Next snapshot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C2AEBF5-B064-4229-A3A5-0AB5569E750C}"/>
              </a:ext>
            </a:extLst>
          </p:cNvPr>
          <p:cNvSpPr>
            <a:spLocks noGrp="1"/>
          </p:cNvSpPr>
          <p:nvPr/>
        </p:nvSpPr>
        <p:spPr>
          <a:xfrm>
            <a:off x="5953125" y="2476500"/>
            <a:ext cx="2095500" cy="142875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01434C-A791-4EA1-B47C-9CB9D57C263E}"/>
              </a:ext>
            </a:extLst>
          </p:cNvPr>
          <p:cNvSpPr>
            <a:spLocks noGrp="1"/>
          </p:cNvSpPr>
          <p:nvPr/>
        </p:nvSpPr>
        <p:spPr>
          <a:xfrm>
            <a:off x="6086475" y="2695575"/>
            <a:ext cx="1828800" cy="3810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725" b="1">
                <a:solidFill>
                  <a:srgbClr val="102A43"/>
                </a:solidFill>
              </a:defRPr>
            </a:pPr>
            <a:r>
              <a:rPr sz="2400" b="1" dirty="0">
                <a:solidFill>
                  <a:srgbClr val="102A43"/>
                </a:solidFill>
              </a:rPr>
              <a:t>Local Repository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C3AB668-C7EB-4ADA-BE98-91D01BE666FF}"/>
              </a:ext>
            </a:extLst>
          </p:cNvPr>
          <p:cNvSpPr>
            <a:spLocks noGrp="1"/>
          </p:cNvSpPr>
          <p:nvPr/>
        </p:nvSpPr>
        <p:spPr>
          <a:xfrm>
            <a:off x="6105525" y="3190875"/>
            <a:ext cx="1790700" cy="33337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275" b="0">
                <a:solidFill>
                  <a:srgbClr val="627D98"/>
                </a:solidFill>
              </a:defRPr>
            </a:pPr>
            <a:r>
              <a:rPr sz="2000" b="0" dirty="0">
                <a:solidFill>
                  <a:srgbClr val="627D98"/>
                </a:solidFill>
              </a:rPr>
              <a:t>Saved commits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2901BA8-028F-494D-8B0E-2F2D5B804817}"/>
              </a:ext>
            </a:extLst>
          </p:cNvPr>
          <p:cNvSpPr>
            <a:spLocks noGrp="1"/>
          </p:cNvSpPr>
          <p:nvPr/>
        </p:nvSpPr>
        <p:spPr>
          <a:xfrm>
            <a:off x="8858250" y="2476500"/>
            <a:ext cx="2571750" cy="1428750"/>
          </a:xfrm>
          <a:prstGeom prst="roundRect">
            <a:avLst>
              <a:gd name="adj" fmla="val 8000"/>
            </a:avLst>
          </a:prstGeom>
          <a:solidFill>
            <a:srgbClr val="E8F7F8"/>
          </a:solidFill>
          <a:ln w="9525">
            <a:solidFill>
              <a:srgbClr val="2CB1B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FEF9852-FFB4-4F67-AB35-F17D8A358AFB}"/>
              </a:ext>
            </a:extLst>
          </p:cNvPr>
          <p:cNvSpPr>
            <a:spLocks noGrp="1"/>
          </p:cNvSpPr>
          <p:nvPr/>
        </p:nvSpPr>
        <p:spPr>
          <a:xfrm>
            <a:off x="8991600" y="2695575"/>
            <a:ext cx="2305050" cy="3810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725" b="1">
                <a:solidFill>
                  <a:srgbClr val="102A43"/>
                </a:solidFill>
              </a:defRPr>
            </a:pPr>
            <a:r>
              <a:rPr sz="2400" b="1" dirty="0">
                <a:solidFill>
                  <a:srgbClr val="102A43"/>
                </a:solidFill>
              </a:rPr>
              <a:t>GitLab / Remote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6DB9EA7-505E-4BC4-BA1A-6C523B4D1CF6}"/>
              </a:ext>
            </a:extLst>
          </p:cNvPr>
          <p:cNvSpPr>
            <a:spLocks noGrp="1"/>
          </p:cNvSpPr>
          <p:nvPr/>
        </p:nvSpPr>
        <p:spPr>
          <a:xfrm>
            <a:off x="9010650" y="3190875"/>
            <a:ext cx="2266950" cy="33337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275" b="0">
                <a:solidFill>
                  <a:srgbClr val="627D98"/>
                </a:solidFill>
              </a:defRPr>
            </a:pPr>
            <a:r>
              <a:rPr sz="2000" b="0" dirty="0">
                <a:solidFill>
                  <a:srgbClr val="627D98"/>
                </a:solidFill>
              </a:rPr>
              <a:t>Shared commits</a:t>
            </a:r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D7606B8E-9D3C-4E1C-9069-CE7A24D07FE1}"/>
              </a:ext>
            </a:extLst>
          </p:cNvPr>
          <p:cNvSpPr>
            <a:spLocks noGrp="1"/>
          </p:cNvSpPr>
          <p:nvPr/>
        </p:nvSpPr>
        <p:spPr>
          <a:xfrm>
            <a:off x="2714625" y="2857500"/>
            <a:ext cx="571500" cy="361950"/>
          </a:xfrm>
          <a:prstGeom prst="rightArrow">
            <a:avLst/>
          </a:prstGeom>
          <a:solidFill>
            <a:srgbClr val="F6A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5B691D9-B0BA-4D98-A9F5-9B1048DC92FE}"/>
              </a:ext>
            </a:extLst>
          </p:cNvPr>
          <p:cNvSpPr>
            <a:spLocks noGrp="1"/>
          </p:cNvSpPr>
          <p:nvPr/>
        </p:nvSpPr>
        <p:spPr>
          <a:xfrm>
            <a:off x="2543175" y="3295650"/>
            <a:ext cx="914400" cy="2667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125" b="1">
                <a:solidFill>
                  <a:srgbClr val="1769AA"/>
                </a:solidFill>
              </a:defRPr>
            </a:pPr>
            <a:r>
              <a:rPr sz="2000" b="1" dirty="0">
                <a:solidFill>
                  <a:srgbClr val="1769AA"/>
                </a:solidFill>
              </a:rPr>
              <a:t>git add</a:t>
            </a: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9F68A317-9956-4047-8FD0-B0144F988135}"/>
              </a:ext>
            </a:extLst>
          </p:cNvPr>
          <p:cNvSpPr>
            <a:spLocks noGrp="1"/>
          </p:cNvSpPr>
          <p:nvPr/>
        </p:nvSpPr>
        <p:spPr>
          <a:xfrm>
            <a:off x="5381625" y="2857500"/>
            <a:ext cx="571500" cy="361950"/>
          </a:xfrm>
          <a:prstGeom prst="rightArrow">
            <a:avLst/>
          </a:prstGeom>
          <a:solidFill>
            <a:srgbClr val="F6A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3E5B5D1-1A7F-475C-974A-4D3685966B8F}"/>
              </a:ext>
            </a:extLst>
          </p:cNvPr>
          <p:cNvSpPr>
            <a:spLocks noGrp="1"/>
          </p:cNvSpPr>
          <p:nvPr/>
        </p:nvSpPr>
        <p:spPr>
          <a:xfrm>
            <a:off x="5023260" y="3306566"/>
            <a:ext cx="1192979" cy="33337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125" b="1">
                <a:solidFill>
                  <a:srgbClr val="1769AA"/>
                </a:solidFill>
              </a:defRPr>
            </a:pPr>
            <a:r>
              <a:rPr sz="2000" b="1" dirty="0">
                <a:solidFill>
                  <a:srgbClr val="1769AA"/>
                </a:solidFill>
              </a:rPr>
              <a:t>git commit</a:t>
            </a:r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347559AC-728C-4F5E-823B-DB78B9964547}"/>
              </a:ext>
            </a:extLst>
          </p:cNvPr>
          <p:cNvSpPr>
            <a:spLocks noGrp="1"/>
          </p:cNvSpPr>
          <p:nvPr/>
        </p:nvSpPr>
        <p:spPr>
          <a:xfrm>
            <a:off x="8048625" y="2857500"/>
            <a:ext cx="571500" cy="361950"/>
          </a:xfrm>
          <a:prstGeom prst="rightArrow">
            <a:avLst/>
          </a:prstGeom>
          <a:solidFill>
            <a:srgbClr val="F6A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E72038C-BFD0-487E-8D33-3849DDE69537}"/>
              </a:ext>
            </a:extLst>
          </p:cNvPr>
          <p:cNvSpPr>
            <a:spLocks noGrp="1"/>
          </p:cNvSpPr>
          <p:nvPr/>
        </p:nvSpPr>
        <p:spPr>
          <a:xfrm>
            <a:off x="7867650" y="3255194"/>
            <a:ext cx="914400" cy="436117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125" b="1">
                <a:solidFill>
                  <a:srgbClr val="1769AA"/>
                </a:solidFill>
              </a:defRPr>
            </a:pPr>
            <a:r>
              <a:rPr sz="2000" b="1" dirty="0">
                <a:solidFill>
                  <a:srgbClr val="1769AA"/>
                </a:solidFill>
              </a:rPr>
              <a:t>git push</a:t>
            </a:r>
          </a:p>
        </p:txBody>
      </p:sp>
      <p:sp>
        <p:nvSpPr>
          <p:cNvPr id="23" name="Arrow: Left 22">
            <a:extLst>
              <a:ext uri="{FF2B5EF4-FFF2-40B4-BE49-F238E27FC236}">
                <a16:creationId xmlns:a16="http://schemas.microsoft.com/office/drawing/2014/main" id="{82A7C425-458F-497E-9A5D-D7428094A1F5}"/>
              </a:ext>
            </a:extLst>
          </p:cNvPr>
          <p:cNvSpPr>
            <a:spLocks noGrp="1"/>
          </p:cNvSpPr>
          <p:nvPr/>
        </p:nvSpPr>
        <p:spPr>
          <a:xfrm>
            <a:off x="8048625" y="4095750"/>
            <a:ext cx="571500" cy="361950"/>
          </a:xfrm>
          <a:prstGeom prst="leftArrow">
            <a:avLst/>
          </a:prstGeom>
          <a:solidFill>
            <a:srgbClr val="2CB1BC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180BA72-9D9B-4841-8078-9F3AAE8077FC}"/>
              </a:ext>
            </a:extLst>
          </p:cNvPr>
          <p:cNvSpPr>
            <a:spLocks noGrp="1"/>
          </p:cNvSpPr>
          <p:nvPr/>
        </p:nvSpPr>
        <p:spPr>
          <a:xfrm>
            <a:off x="7762874" y="4524375"/>
            <a:ext cx="1360577" cy="447674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125" b="1">
                <a:solidFill>
                  <a:srgbClr val="1769AA"/>
                </a:solidFill>
              </a:defRPr>
            </a:pPr>
            <a:r>
              <a:rPr sz="2000" b="1" dirty="0">
                <a:solidFill>
                  <a:srgbClr val="1769AA"/>
                </a:solidFill>
              </a:rPr>
              <a:t>git pull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826C98C-4C4B-4882-8C3C-4E7AAF8172C2}"/>
              </a:ext>
            </a:extLst>
          </p:cNvPr>
          <p:cNvSpPr>
            <a:spLocks noGrp="1"/>
          </p:cNvSpPr>
          <p:nvPr/>
        </p:nvSpPr>
        <p:spPr>
          <a:xfrm>
            <a:off x="3143250" y="5191125"/>
            <a:ext cx="5905500" cy="3810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2025" b="1">
                <a:solidFill>
                  <a:srgbClr val="102A43"/>
                </a:solidFill>
              </a:defRPr>
            </a:pPr>
            <a:r>
              <a:rPr sz="2400" b="1" dirty="0">
                <a:solidFill>
                  <a:srgbClr val="102A43"/>
                </a:solidFill>
              </a:rPr>
              <a:t>Commit is local. Push shares commits.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1C63D58-077D-4116-98E3-38E5CB22E4B4}"/>
              </a:ext>
            </a:extLst>
          </p:cNvPr>
          <p:cNvSpPr>
            <a:spLocks noGrp="1"/>
          </p:cNvSpPr>
          <p:nvPr/>
        </p:nvSpPr>
        <p:spPr>
          <a:xfrm>
            <a:off x="666750" y="6477000"/>
            <a:ext cx="4762500" cy="1905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900" b="0">
                <a:solidFill>
                  <a:srgbClr val="627D98"/>
                </a:solidFill>
              </a:defRPr>
            </a:pPr>
            <a:r>
              <a:rPr sz="900" b="0">
                <a:solidFill>
                  <a:srgbClr val="627D98"/>
                </a:solidFill>
              </a:rPr>
              <a:t>CS330E  •  Dr. Fares Fraij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75528FC-FC2A-44B8-AFD2-14883D792F6F}"/>
              </a:ext>
            </a:extLst>
          </p:cNvPr>
          <p:cNvSpPr>
            <a:spLocks noGrp="1"/>
          </p:cNvSpPr>
          <p:nvPr/>
        </p:nvSpPr>
        <p:spPr>
          <a:xfrm>
            <a:off x="10763250" y="6477000"/>
            <a:ext cx="762000" cy="1905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r">
              <a:defRPr sz="900" b="1">
                <a:solidFill>
                  <a:srgbClr val="627D98"/>
                </a:solidFill>
              </a:defRPr>
            </a:pPr>
            <a:r>
              <a:rPr sz="900" b="1">
                <a:solidFill>
                  <a:srgbClr val="627D98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650688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D4658A4-8B5D-4086-8D88-64B06F7636F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2CB1BC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8F3EEA1-EAB2-42EF-B9EF-812EB897357F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19125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975" b="1">
                <a:solidFill>
                  <a:srgbClr val="1769AA"/>
                </a:solidFill>
              </a:defRPr>
            </a:pPr>
            <a:r>
              <a:rPr sz="975" b="1">
                <a:solidFill>
                  <a:srgbClr val="1769AA"/>
                </a:solidFill>
              </a:rPr>
              <a:t>THE RECOVERY HABIT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19BE5C5-FFB5-497C-926A-4273F2912FA4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668000" cy="5524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850" b="1">
                <a:solidFill>
                  <a:srgbClr val="102A43"/>
                </a:solidFill>
              </a:defRPr>
            </a:pPr>
            <a:r>
              <a:rPr sz="3200" b="1" dirty="0">
                <a:solidFill>
                  <a:srgbClr val="102A43"/>
                </a:solidFill>
              </a:rPr>
              <a:t>Your safest first move is git status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58C40C-91E7-4259-9335-40D9933222DE}"/>
              </a:ext>
            </a:extLst>
          </p:cNvPr>
          <p:cNvSpPr>
            <a:spLocks noGrp="1"/>
          </p:cNvSpPr>
          <p:nvPr/>
        </p:nvSpPr>
        <p:spPr>
          <a:xfrm>
            <a:off x="666750" y="1333500"/>
            <a:ext cx="10858500" cy="19050"/>
          </a:xfrm>
          <a:prstGeom prst="rect">
            <a:avLst/>
          </a:prstGeom>
          <a:solidFill>
            <a:srgbClr val="D9E2EC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CC06D11-D95A-4748-971F-8DE32C5F1110}"/>
              </a:ext>
            </a:extLst>
          </p:cNvPr>
          <p:cNvSpPr>
            <a:spLocks noGrp="1"/>
          </p:cNvSpPr>
          <p:nvPr/>
        </p:nvSpPr>
        <p:spPr>
          <a:xfrm>
            <a:off x="1000125" y="2143125"/>
            <a:ext cx="4476750" cy="952500"/>
          </a:xfrm>
          <a:prstGeom prst="roundRect">
            <a:avLst>
              <a:gd name="adj" fmla="val 8000"/>
            </a:avLst>
          </a:prstGeom>
          <a:solidFill>
            <a:srgbClr val="102A43"/>
          </a:solidFill>
          <a:ln w="0">
            <a:noFill/>
          </a:ln>
        </p:spPr>
        <p:txBody>
          <a:bodyPr anchor="ctr"/>
          <a:lstStyle/>
          <a:p>
            <a:pPr algn="l">
              <a:defRPr sz="2700" b="0">
                <a:solidFill>
                  <a:srgbClr val="FFFFFF"/>
                </a:solidFill>
              </a:defRPr>
            </a:pPr>
            <a:r>
              <a:rPr sz="3000" b="0" dirty="0">
                <a:solidFill>
                  <a:srgbClr val="FFFFFF"/>
                </a:solidFill>
              </a:rPr>
              <a:t>git status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3437D13-2FF2-44DE-9FC6-97BABAC3E7DC}"/>
              </a:ext>
            </a:extLst>
          </p:cNvPr>
          <p:cNvSpPr>
            <a:spLocks noGrp="1"/>
          </p:cNvSpPr>
          <p:nvPr/>
        </p:nvSpPr>
        <p:spPr>
          <a:xfrm>
            <a:off x="6572250" y="1952625"/>
            <a:ext cx="2857500" cy="3810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875" b="1">
                <a:solidFill>
                  <a:srgbClr val="102A43"/>
                </a:solidFill>
              </a:defRPr>
            </a:pPr>
            <a:r>
              <a:rPr sz="2400" b="1" dirty="0">
                <a:solidFill>
                  <a:srgbClr val="102A43"/>
                </a:solidFill>
              </a:rPr>
              <a:t>It tells you: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D1666BB-C8CB-4FA9-9D61-2577BE726CE7}"/>
              </a:ext>
            </a:extLst>
          </p:cNvPr>
          <p:cNvSpPr>
            <a:spLocks noGrp="1"/>
          </p:cNvSpPr>
          <p:nvPr/>
        </p:nvSpPr>
        <p:spPr>
          <a:xfrm>
            <a:off x="6572250" y="2428875"/>
            <a:ext cx="4381500" cy="18097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650" b="0">
                <a:solidFill>
                  <a:srgbClr val="182B3A"/>
                </a:solidFill>
              </a:defRPr>
            </a:pPr>
            <a:r>
              <a:rPr sz="1650" b="0" dirty="0">
                <a:solidFill>
                  <a:srgbClr val="182B3A"/>
                </a:solidFill>
              </a:rPr>
              <a:t>• </a:t>
            </a:r>
            <a:r>
              <a:rPr sz="2400" b="0" dirty="0">
                <a:solidFill>
                  <a:srgbClr val="182B3A"/>
                </a:solidFill>
              </a:rPr>
              <a:t>your current branch</a:t>
            </a:r>
          </a:p>
          <a:p>
            <a:pPr algn="l">
              <a:defRPr sz="1650" b="0">
                <a:solidFill>
                  <a:srgbClr val="182B3A"/>
                </a:solidFill>
              </a:defRPr>
            </a:pPr>
            <a:r>
              <a:rPr sz="2400" b="0" dirty="0">
                <a:solidFill>
                  <a:srgbClr val="182B3A"/>
                </a:solidFill>
              </a:rPr>
              <a:t>• changed or untracked files</a:t>
            </a:r>
          </a:p>
          <a:p>
            <a:pPr algn="l">
              <a:defRPr sz="1650" b="0">
                <a:solidFill>
                  <a:srgbClr val="182B3A"/>
                </a:solidFill>
              </a:defRPr>
            </a:pPr>
            <a:r>
              <a:rPr sz="2400" b="0" dirty="0">
                <a:solidFill>
                  <a:srgbClr val="182B3A"/>
                </a:solidFill>
              </a:rPr>
              <a:t>• what is staged</a:t>
            </a:r>
          </a:p>
          <a:p>
            <a:pPr algn="l">
              <a:defRPr sz="1650" b="0">
                <a:solidFill>
                  <a:srgbClr val="182B3A"/>
                </a:solidFill>
              </a:defRPr>
            </a:pPr>
            <a:r>
              <a:rPr sz="2400" b="0" dirty="0">
                <a:solidFill>
                  <a:srgbClr val="182B3A"/>
                </a:solidFill>
              </a:rPr>
              <a:t>• whether you are ahead or behind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23EDA4B-768D-4194-B5CB-3E5CCA3643F3}"/>
              </a:ext>
            </a:extLst>
          </p:cNvPr>
          <p:cNvSpPr>
            <a:spLocks noGrp="1"/>
          </p:cNvSpPr>
          <p:nvPr/>
        </p:nvSpPr>
        <p:spPr>
          <a:xfrm>
            <a:off x="1000125" y="3810000"/>
            <a:ext cx="4476750" cy="1047750"/>
          </a:xfrm>
          <a:prstGeom prst="roundRect">
            <a:avLst>
              <a:gd name="adj" fmla="val 10909"/>
            </a:avLst>
          </a:prstGeom>
          <a:solidFill>
            <a:srgbClr val="FFF6E8"/>
          </a:solidFill>
          <a:ln w="9525">
            <a:solidFill>
              <a:srgbClr val="F6AD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86739A9-FCCA-4BB9-9DB3-48A82F265D01}"/>
              </a:ext>
            </a:extLst>
          </p:cNvPr>
          <p:cNvSpPr>
            <a:spLocks noGrp="1"/>
          </p:cNvSpPr>
          <p:nvPr/>
        </p:nvSpPr>
        <p:spPr>
          <a:xfrm>
            <a:off x="1285875" y="4048125"/>
            <a:ext cx="3905250" cy="6858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2025" b="1">
                <a:solidFill>
                  <a:srgbClr val="102A43"/>
                </a:solidFill>
              </a:defRPr>
            </a:pPr>
            <a:r>
              <a:rPr sz="2800" b="1" dirty="0">
                <a:solidFill>
                  <a:srgbClr val="102A43"/>
                </a:solidFill>
              </a:rPr>
              <a:t>When confused, run git status.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D33E4F-C953-4BCC-A770-09CF5D68EF1D}"/>
              </a:ext>
            </a:extLst>
          </p:cNvPr>
          <p:cNvSpPr>
            <a:spLocks noGrp="1"/>
          </p:cNvSpPr>
          <p:nvPr/>
        </p:nvSpPr>
        <p:spPr>
          <a:xfrm>
            <a:off x="666750" y="6477000"/>
            <a:ext cx="4762500" cy="1905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900" b="0">
                <a:solidFill>
                  <a:srgbClr val="627D98"/>
                </a:solidFill>
              </a:defRPr>
            </a:pPr>
            <a:r>
              <a:rPr sz="900" b="0">
                <a:solidFill>
                  <a:srgbClr val="627D98"/>
                </a:solidFill>
              </a:rPr>
              <a:t>CS330E  •  Dr. Fares Fraij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2559C3-6396-4155-9E7D-5C6C0887D2F7}"/>
              </a:ext>
            </a:extLst>
          </p:cNvPr>
          <p:cNvSpPr>
            <a:spLocks noGrp="1"/>
          </p:cNvSpPr>
          <p:nvPr/>
        </p:nvSpPr>
        <p:spPr>
          <a:xfrm>
            <a:off x="10763250" y="6477000"/>
            <a:ext cx="762000" cy="1905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r">
              <a:defRPr sz="900" b="1">
                <a:solidFill>
                  <a:srgbClr val="627D98"/>
                </a:solidFill>
              </a:defRPr>
            </a:pPr>
            <a:r>
              <a:rPr sz="900" b="1">
                <a:solidFill>
                  <a:srgbClr val="627D98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9063826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21693C-53EA-4C06-A0E4-97AD67FB797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2CB1BC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FB7DA7E-3E95-44E0-A829-10BDCBCB1CF9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19125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975" b="1">
                <a:solidFill>
                  <a:srgbClr val="1769AA"/>
                </a:solidFill>
              </a:defRPr>
            </a:pPr>
            <a:r>
              <a:rPr sz="975" b="1">
                <a:solidFill>
                  <a:srgbClr val="1769AA"/>
                </a:solidFill>
              </a:rPr>
              <a:t>BEFORE CLASS / QUICK CHECK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98E8D1-6040-4741-9983-E23ED55E7356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668000" cy="5524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850" b="1">
                <a:solidFill>
                  <a:srgbClr val="102A43"/>
                </a:solidFill>
              </a:defRPr>
            </a:pPr>
            <a:r>
              <a:rPr sz="2850" b="1" dirty="0">
                <a:solidFill>
                  <a:srgbClr val="102A43"/>
                </a:solidFill>
              </a:rPr>
              <a:t>Setup should be checked—not lectured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39F2DC-4C9B-4A74-90D3-7F7D5FB06F58}"/>
              </a:ext>
            </a:extLst>
          </p:cNvPr>
          <p:cNvSpPr>
            <a:spLocks noGrp="1"/>
          </p:cNvSpPr>
          <p:nvPr/>
        </p:nvSpPr>
        <p:spPr>
          <a:xfrm>
            <a:off x="666750" y="1333500"/>
            <a:ext cx="10858500" cy="19050"/>
          </a:xfrm>
          <a:prstGeom prst="rect">
            <a:avLst/>
          </a:prstGeom>
          <a:solidFill>
            <a:srgbClr val="D9E2EC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809913F-5C30-4053-B943-CDB9F7C68E1E}"/>
              </a:ext>
            </a:extLst>
          </p:cNvPr>
          <p:cNvSpPr>
            <a:spLocks noGrp="1"/>
          </p:cNvSpPr>
          <p:nvPr/>
        </p:nvSpPr>
        <p:spPr>
          <a:xfrm>
            <a:off x="666750" y="1952625"/>
            <a:ext cx="5189520" cy="609600"/>
          </a:xfrm>
          <a:prstGeom prst="roundRect">
            <a:avLst>
              <a:gd name="adj" fmla="val 12500"/>
            </a:avLst>
          </a:prstGeom>
          <a:solidFill>
            <a:srgbClr val="102A43"/>
          </a:solidFill>
          <a:ln w="0">
            <a:noFill/>
          </a:ln>
        </p:spPr>
        <p:txBody>
          <a:bodyPr anchor="ctr"/>
          <a:lstStyle/>
          <a:p>
            <a:pPr algn="l">
              <a:defRPr sz="1650" b="0">
                <a:solidFill>
                  <a:srgbClr val="FFFFFF"/>
                </a:solidFill>
              </a:defRPr>
            </a:pPr>
            <a:r>
              <a:rPr sz="2400" b="0" dirty="0">
                <a:solidFill>
                  <a:srgbClr val="FFFFFF"/>
                </a:solidFill>
              </a:rPr>
              <a:t>git --version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A44D439-0EF3-40D0-888E-58BD0E7491D4}"/>
              </a:ext>
            </a:extLst>
          </p:cNvPr>
          <p:cNvSpPr>
            <a:spLocks noGrp="1"/>
          </p:cNvSpPr>
          <p:nvPr/>
        </p:nvSpPr>
        <p:spPr>
          <a:xfrm>
            <a:off x="666750" y="2762250"/>
            <a:ext cx="5695950" cy="609600"/>
          </a:xfrm>
          <a:prstGeom prst="roundRect">
            <a:avLst>
              <a:gd name="adj" fmla="val 12500"/>
            </a:avLst>
          </a:prstGeom>
          <a:solidFill>
            <a:srgbClr val="102A43"/>
          </a:solidFill>
          <a:ln w="0">
            <a:noFill/>
          </a:ln>
        </p:spPr>
        <p:txBody>
          <a:bodyPr anchor="ctr"/>
          <a:lstStyle/>
          <a:p>
            <a:pPr algn="l">
              <a:defRPr sz="1350" b="0">
                <a:solidFill>
                  <a:srgbClr val="FFFFFF"/>
                </a:solidFill>
              </a:defRPr>
            </a:pPr>
            <a:r>
              <a:rPr sz="2400" b="0" dirty="0">
                <a:solidFill>
                  <a:srgbClr val="FFFFFF"/>
                </a:solidFill>
              </a:rPr>
              <a:t>git config --global user.name "Your</a:t>
            </a:r>
            <a:r>
              <a:rPr lang="en-US" sz="2400" b="0" dirty="0">
                <a:solidFill>
                  <a:srgbClr val="FFFFFF"/>
                </a:solidFill>
              </a:rPr>
              <a:t> </a:t>
            </a:r>
            <a:r>
              <a:rPr sz="2400" b="0" dirty="0">
                <a:solidFill>
                  <a:srgbClr val="FFFFFF"/>
                </a:solidFill>
              </a:rPr>
              <a:t>Name"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29C7FD7-D09D-480C-94E3-95BAA1F59900}"/>
              </a:ext>
            </a:extLst>
          </p:cNvPr>
          <p:cNvSpPr>
            <a:spLocks noGrp="1"/>
          </p:cNvSpPr>
          <p:nvPr/>
        </p:nvSpPr>
        <p:spPr>
          <a:xfrm>
            <a:off x="666750" y="3571875"/>
            <a:ext cx="5829300" cy="609600"/>
          </a:xfrm>
          <a:prstGeom prst="roundRect">
            <a:avLst>
              <a:gd name="adj" fmla="val 12500"/>
            </a:avLst>
          </a:prstGeom>
          <a:solidFill>
            <a:srgbClr val="102A43"/>
          </a:solidFill>
          <a:ln w="0">
            <a:noFill/>
          </a:ln>
        </p:spPr>
        <p:txBody>
          <a:bodyPr anchor="ctr"/>
          <a:lstStyle/>
          <a:p>
            <a:pPr algn="l">
              <a:defRPr sz="1350" b="0">
                <a:solidFill>
                  <a:srgbClr val="FFFFFF"/>
                </a:solidFill>
              </a:defRPr>
            </a:pPr>
            <a:r>
              <a:rPr sz="2200" b="0" dirty="0">
                <a:solidFill>
                  <a:srgbClr val="FFFFFF"/>
                </a:solidFill>
              </a:rPr>
              <a:t>git config --global </a:t>
            </a:r>
            <a:r>
              <a:rPr sz="2200" b="0" dirty="0" err="1">
                <a:solidFill>
                  <a:srgbClr val="FFFFFF"/>
                </a:solidFill>
              </a:rPr>
              <a:t>user.email</a:t>
            </a:r>
            <a:r>
              <a:rPr sz="2200" b="0" dirty="0">
                <a:solidFill>
                  <a:srgbClr val="FFFFFF"/>
                </a:solidFill>
              </a:rPr>
              <a:t> "you@example.edu"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BB54EF3-5A69-4ACA-B297-2EE5B1657F49}"/>
              </a:ext>
            </a:extLst>
          </p:cNvPr>
          <p:cNvSpPr>
            <a:spLocks noGrp="1"/>
          </p:cNvSpPr>
          <p:nvPr/>
        </p:nvSpPr>
        <p:spPr>
          <a:xfrm>
            <a:off x="6572250" y="1952625"/>
            <a:ext cx="4095750" cy="2238375"/>
          </a:xfrm>
          <a:prstGeom prst="roundRect">
            <a:avLst>
              <a:gd name="adj" fmla="val 5106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FB06CA0-A424-4A5E-BDC0-0AC645D34DA1}"/>
              </a:ext>
            </a:extLst>
          </p:cNvPr>
          <p:cNvSpPr>
            <a:spLocks noGrp="1"/>
          </p:cNvSpPr>
          <p:nvPr/>
        </p:nvSpPr>
        <p:spPr>
          <a:xfrm>
            <a:off x="6572250" y="1952625"/>
            <a:ext cx="76200" cy="2238375"/>
          </a:xfrm>
          <a:prstGeom prst="rect">
            <a:avLst/>
          </a:prstGeom>
          <a:solidFill>
            <a:srgbClr val="2F855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DBFD230-5AB0-4C8D-B59D-07D988FB4064}"/>
              </a:ext>
            </a:extLst>
          </p:cNvPr>
          <p:cNvSpPr>
            <a:spLocks noGrp="1"/>
          </p:cNvSpPr>
          <p:nvPr/>
        </p:nvSpPr>
        <p:spPr>
          <a:xfrm>
            <a:off x="6838950" y="2143125"/>
            <a:ext cx="3619500" cy="3429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800" b="1">
                <a:solidFill>
                  <a:srgbClr val="102A43"/>
                </a:solidFill>
              </a:defRPr>
            </a:pPr>
            <a:r>
              <a:rPr sz="2400" b="1" dirty="0">
                <a:solidFill>
                  <a:srgbClr val="102A43"/>
                </a:solidFill>
              </a:rPr>
              <a:t>Ready when…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CA8F7AB-AD98-4E24-BA39-394711764784}"/>
              </a:ext>
            </a:extLst>
          </p:cNvPr>
          <p:cNvSpPr>
            <a:spLocks noGrp="1"/>
          </p:cNvSpPr>
          <p:nvPr/>
        </p:nvSpPr>
        <p:spPr>
          <a:xfrm>
            <a:off x="6838950" y="2562225"/>
            <a:ext cx="3619500" cy="143827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425" b="0">
                <a:solidFill>
                  <a:srgbClr val="182B3A"/>
                </a:solidFill>
              </a:defRPr>
            </a:pPr>
            <a:r>
              <a:rPr sz="2400" b="0" dirty="0">
                <a:solidFill>
                  <a:srgbClr val="182B3A"/>
                </a:solidFill>
              </a:rPr>
              <a:t>Git prints a version</a:t>
            </a:r>
          </a:p>
          <a:p>
            <a:pPr algn="l">
              <a:defRPr sz="1425" b="0">
                <a:solidFill>
                  <a:srgbClr val="182B3A"/>
                </a:solidFill>
              </a:defRPr>
            </a:pPr>
            <a:r>
              <a:rPr sz="2400" b="0" dirty="0">
                <a:solidFill>
                  <a:srgbClr val="182B3A"/>
                </a:solidFill>
              </a:rPr>
              <a:t>Your name and email are configured</a:t>
            </a:r>
          </a:p>
          <a:p>
            <a:pPr algn="l">
              <a:defRPr sz="1425" b="0">
                <a:solidFill>
                  <a:srgbClr val="182B3A"/>
                </a:solidFill>
              </a:defRPr>
            </a:pPr>
            <a:r>
              <a:rPr sz="2400" b="0" dirty="0">
                <a:solidFill>
                  <a:srgbClr val="182B3A"/>
                </a:solidFill>
              </a:rPr>
              <a:t>You can sign in to GitLab</a:t>
            </a:r>
          </a:p>
          <a:p>
            <a:pPr algn="l">
              <a:defRPr sz="1425" b="0">
                <a:solidFill>
                  <a:srgbClr val="182B3A"/>
                </a:solidFill>
              </a:defRPr>
            </a:pPr>
            <a:r>
              <a:rPr sz="2400" b="0" dirty="0">
                <a:solidFill>
                  <a:srgbClr val="182B3A"/>
                </a:solidFill>
              </a:rPr>
              <a:t>You have a terminal open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A25FF7-D49D-4B87-8CA3-82EC042A459D}"/>
              </a:ext>
            </a:extLst>
          </p:cNvPr>
          <p:cNvSpPr>
            <a:spLocks noGrp="1"/>
          </p:cNvSpPr>
          <p:nvPr/>
        </p:nvSpPr>
        <p:spPr>
          <a:xfrm>
            <a:off x="1809750" y="5095875"/>
            <a:ext cx="8572500" cy="3619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800" b="1">
                <a:solidFill>
                  <a:srgbClr val="102A43"/>
                </a:solidFill>
              </a:defRPr>
            </a:pPr>
            <a:r>
              <a:rPr sz="2400" b="1" dirty="0">
                <a:solidFill>
                  <a:srgbClr val="102A43"/>
                </a:solidFill>
              </a:rPr>
              <a:t>If setup fails, ask for help before the workflow begins.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92F84A-06DA-4E2B-A346-337C73E0BF00}"/>
              </a:ext>
            </a:extLst>
          </p:cNvPr>
          <p:cNvSpPr>
            <a:spLocks noGrp="1"/>
          </p:cNvSpPr>
          <p:nvPr/>
        </p:nvSpPr>
        <p:spPr>
          <a:xfrm>
            <a:off x="666750" y="6477000"/>
            <a:ext cx="4762500" cy="1905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900" b="0">
                <a:solidFill>
                  <a:srgbClr val="627D98"/>
                </a:solidFill>
              </a:defRPr>
            </a:pPr>
            <a:r>
              <a:rPr sz="900" b="0">
                <a:solidFill>
                  <a:srgbClr val="627D98"/>
                </a:solidFill>
              </a:rPr>
              <a:t>CS330E  •  Dr. Fares Fraij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1F1D0C8-51D0-4F7A-8823-ABF37D0DC965}"/>
              </a:ext>
            </a:extLst>
          </p:cNvPr>
          <p:cNvSpPr>
            <a:spLocks noGrp="1"/>
          </p:cNvSpPr>
          <p:nvPr/>
        </p:nvSpPr>
        <p:spPr>
          <a:xfrm>
            <a:off x="10763250" y="6477000"/>
            <a:ext cx="762000" cy="1905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r">
              <a:defRPr sz="900" b="1">
                <a:solidFill>
                  <a:srgbClr val="627D98"/>
                </a:solidFill>
              </a:defRPr>
            </a:pPr>
            <a:r>
              <a:rPr sz="900" b="1">
                <a:solidFill>
                  <a:srgbClr val="627D98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310656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CBCEFB3E-4BBA-42D3-80D9-582E4BA94DA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2CB1BC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A29C7DE-D5A9-474C-9A2E-B748CCBACEB5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19125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975" b="1">
                <a:solidFill>
                  <a:srgbClr val="1769AA"/>
                </a:solidFill>
              </a:defRPr>
            </a:pPr>
            <a:r>
              <a:rPr sz="975" b="1">
                <a:solidFill>
                  <a:srgbClr val="1769AA"/>
                </a:solidFill>
              </a:rPr>
              <a:t>SOLO WORKFLOW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093CA26-65DC-4D40-9624-0FD507907F6C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668000" cy="5524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850" b="1">
                <a:solidFill>
                  <a:srgbClr val="102A43"/>
                </a:solidFill>
              </a:defRPr>
            </a:pPr>
            <a:r>
              <a:rPr sz="3200" b="1" dirty="0">
                <a:solidFill>
                  <a:srgbClr val="102A43"/>
                </a:solidFill>
              </a:rPr>
              <a:t>First: save and share your own work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6DE58FC-FCE0-4E3C-AF36-9543B73C413C}"/>
              </a:ext>
            </a:extLst>
          </p:cNvPr>
          <p:cNvSpPr>
            <a:spLocks noGrp="1"/>
          </p:cNvSpPr>
          <p:nvPr/>
        </p:nvSpPr>
        <p:spPr>
          <a:xfrm>
            <a:off x="666750" y="1333500"/>
            <a:ext cx="10858500" cy="19050"/>
          </a:xfrm>
          <a:prstGeom prst="rect">
            <a:avLst/>
          </a:prstGeom>
          <a:solidFill>
            <a:srgbClr val="D9E2EC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3028CD4-3CCA-40BF-9CB2-7C0E627B188E}"/>
              </a:ext>
            </a:extLst>
          </p:cNvPr>
          <p:cNvSpPr>
            <a:spLocks noGrp="1"/>
          </p:cNvSpPr>
          <p:nvPr/>
        </p:nvSpPr>
        <p:spPr>
          <a:xfrm>
            <a:off x="1143000" y="2000250"/>
            <a:ext cx="590550" cy="590550"/>
          </a:xfrm>
          <a:prstGeom prst="ellipse">
            <a:avLst/>
          </a:prstGeom>
          <a:solidFill>
            <a:srgbClr val="1769A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9B275C-D881-4247-A133-09C938785199}"/>
              </a:ext>
            </a:extLst>
          </p:cNvPr>
          <p:cNvSpPr>
            <a:spLocks noGrp="1"/>
          </p:cNvSpPr>
          <p:nvPr/>
        </p:nvSpPr>
        <p:spPr>
          <a:xfrm>
            <a:off x="1143000" y="2000250"/>
            <a:ext cx="59055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9939220-88FA-4A07-93B3-61AB92C16E71}"/>
              </a:ext>
            </a:extLst>
          </p:cNvPr>
          <p:cNvSpPr>
            <a:spLocks noGrp="1"/>
          </p:cNvSpPr>
          <p:nvPr/>
        </p:nvSpPr>
        <p:spPr>
          <a:xfrm>
            <a:off x="619125" y="2781300"/>
            <a:ext cx="1619250" cy="3048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725" b="1">
                <a:solidFill>
                  <a:srgbClr val="102A43"/>
                </a:solidFill>
              </a:defRPr>
            </a:pPr>
            <a:r>
              <a:rPr sz="2400" b="1" dirty="0">
                <a:solidFill>
                  <a:srgbClr val="102A43"/>
                </a:solidFill>
              </a:rPr>
              <a:t>clone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74CB3E9-B3BE-49D5-828F-A8145D939F62}"/>
              </a:ext>
            </a:extLst>
          </p:cNvPr>
          <p:cNvSpPr>
            <a:spLocks noGrp="1"/>
          </p:cNvSpPr>
          <p:nvPr/>
        </p:nvSpPr>
        <p:spPr>
          <a:xfrm>
            <a:off x="619125" y="3190874"/>
            <a:ext cx="1619250" cy="96202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275" b="0">
                <a:solidFill>
                  <a:srgbClr val="627D98"/>
                </a:solidFill>
              </a:defRPr>
            </a:pPr>
            <a:r>
              <a:rPr sz="2000" b="0" dirty="0">
                <a:solidFill>
                  <a:srgbClr val="627D98"/>
                </a:solidFill>
              </a:rPr>
              <a:t>Copy a remote repository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9631E7B8-9DCA-4106-AD0C-A611B0A8373F}"/>
              </a:ext>
            </a:extLst>
          </p:cNvPr>
          <p:cNvSpPr>
            <a:spLocks noGrp="1"/>
          </p:cNvSpPr>
          <p:nvPr/>
        </p:nvSpPr>
        <p:spPr>
          <a:xfrm>
            <a:off x="2190750" y="2152650"/>
            <a:ext cx="361950" cy="266700"/>
          </a:xfrm>
          <a:prstGeom prst="rightArrow">
            <a:avLst/>
          </a:prstGeom>
          <a:solidFill>
            <a:srgbClr val="F6A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B023A65-F88F-4A39-B8A9-91D37860BF5E}"/>
              </a:ext>
            </a:extLst>
          </p:cNvPr>
          <p:cNvSpPr>
            <a:spLocks noGrp="1"/>
          </p:cNvSpPr>
          <p:nvPr/>
        </p:nvSpPr>
        <p:spPr>
          <a:xfrm>
            <a:off x="3048000" y="2000250"/>
            <a:ext cx="590550" cy="590550"/>
          </a:xfrm>
          <a:prstGeom prst="ellipse">
            <a:avLst/>
          </a:prstGeom>
          <a:solidFill>
            <a:srgbClr val="1769A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6BD51E-6331-46B3-8C60-AD8DDBB3FA20}"/>
              </a:ext>
            </a:extLst>
          </p:cNvPr>
          <p:cNvSpPr>
            <a:spLocks noGrp="1"/>
          </p:cNvSpPr>
          <p:nvPr/>
        </p:nvSpPr>
        <p:spPr>
          <a:xfrm>
            <a:off x="3048000" y="2000250"/>
            <a:ext cx="59055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D709170-707B-439C-B0E9-9D4B97261676}"/>
              </a:ext>
            </a:extLst>
          </p:cNvPr>
          <p:cNvSpPr>
            <a:spLocks noGrp="1"/>
          </p:cNvSpPr>
          <p:nvPr/>
        </p:nvSpPr>
        <p:spPr>
          <a:xfrm>
            <a:off x="2524125" y="2781300"/>
            <a:ext cx="1619250" cy="3048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725" b="1">
                <a:solidFill>
                  <a:srgbClr val="102A43"/>
                </a:solidFill>
              </a:defRPr>
            </a:pPr>
            <a:r>
              <a:rPr sz="2400" b="1" dirty="0">
                <a:solidFill>
                  <a:srgbClr val="102A43"/>
                </a:solidFill>
              </a:rPr>
              <a:t>edit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1A17241-12F1-48CA-BCCB-C0FD5A29F4F8}"/>
              </a:ext>
            </a:extLst>
          </p:cNvPr>
          <p:cNvSpPr>
            <a:spLocks noGrp="1"/>
          </p:cNvSpPr>
          <p:nvPr/>
        </p:nvSpPr>
        <p:spPr>
          <a:xfrm>
            <a:off x="2524125" y="3190875"/>
            <a:ext cx="161925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275" b="0">
                <a:solidFill>
                  <a:srgbClr val="627D98"/>
                </a:solidFill>
              </a:defRPr>
            </a:pPr>
            <a:r>
              <a:rPr sz="2000" b="0" dirty="0">
                <a:solidFill>
                  <a:srgbClr val="627D98"/>
                </a:solidFill>
              </a:rPr>
              <a:t>Change a file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120B8591-E4C2-4216-8FCA-7F5C006D7506}"/>
              </a:ext>
            </a:extLst>
          </p:cNvPr>
          <p:cNvSpPr>
            <a:spLocks noGrp="1"/>
          </p:cNvSpPr>
          <p:nvPr/>
        </p:nvSpPr>
        <p:spPr>
          <a:xfrm>
            <a:off x="4095750" y="2152650"/>
            <a:ext cx="361950" cy="266700"/>
          </a:xfrm>
          <a:prstGeom prst="rightArrow">
            <a:avLst/>
          </a:prstGeom>
          <a:solidFill>
            <a:srgbClr val="F6A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0859391-2306-4921-B207-85076909B791}"/>
              </a:ext>
            </a:extLst>
          </p:cNvPr>
          <p:cNvSpPr>
            <a:spLocks noGrp="1"/>
          </p:cNvSpPr>
          <p:nvPr/>
        </p:nvSpPr>
        <p:spPr>
          <a:xfrm>
            <a:off x="4953000" y="2000250"/>
            <a:ext cx="590550" cy="590550"/>
          </a:xfrm>
          <a:prstGeom prst="ellipse">
            <a:avLst/>
          </a:prstGeom>
          <a:solidFill>
            <a:srgbClr val="1769AA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FBF31C1-07CA-4FC3-9815-670D444F3DD2}"/>
              </a:ext>
            </a:extLst>
          </p:cNvPr>
          <p:cNvSpPr>
            <a:spLocks noGrp="1"/>
          </p:cNvSpPr>
          <p:nvPr/>
        </p:nvSpPr>
        <p:spPr>
          <a:xfrm>
            <a:off x="4953000" y="2000250"/>
            <a:ext cx="59055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777742C-14EE-4E5D-AC43-515F55C3F2BA}"/>
              </a:ext>
            </a:extLst>
          </p:cNvPr>
          <p:cNvSpPr>
            <a:spLocks noGrp="1"/>
          </p:cNvSpPr>
          <p:nvPr/>
        </p:nvSpPr>
        <p:spPr>
          <a:xfrm>
            <a:off x="4429125" y="2781300"/>
            <a:ext cx="1619250" cy="3048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725" b="1">
                <a:solidFill>
                  <a:srgbClr val="102A43"/>
                </a:solidFill>
              </a:defRPr>
            </a:pPr>
            <a:r>
              <a:rPr sz="2400" b="1" dirty="0">
                <a:solidFill>
                  <a:srgbClr val="102A43"/>
                </a:solidFill>
              </a:rPr>
              <a:t>status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5AFDC66-3D45-4B99-A29B-3796B077130D}"/>
              </a:ext>
            </a:extLst>
          </p:cNvPr>
          <p:cNvSpPr>
            <a:spLocks noGrp="1"/>
          </p:cNvSpPr>
          <p:nvPr/>
        </p:nvSpPr>
        <p:spPr>
          <a:xfrm>
            <a:off x="4429125" y="3190875"/>
            <a:ext cx="161925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275" b="0">
                <a:solidFill>
                  <a:srgbClr val="627D98"/>
                </a:solidFill>
              </a:defRPr>
            </a:pPr>
            <a:r>
              <a:rPr sz="2000" b="0" dirty="0">
                <a:solidFill>
                  <a:srgbClr val="627D98"/>
                </a:solidFill>
              </a:rPr>
              <a:t>Inspect the state</a:t>
            </a: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10F46459-D0F4-4875-B5BB-D4270A355145}"/>
              </a:ext>
            </a:extLst>
          </p:cNvPr>
          <p:cNvSpPr>
            <a:spLocks noGrp="1"/>
          </p:cNvSpPr>
          <p:nvPr/>
        </p:nvSpPr>
        <p:spPr>
          <a:xfrm>
            <a:off x="6000750" y="2152650"/>
            <a:ext cx="361950" cy="266700"/>
          </a:xfrm>
          <a:prstGeom prst="rightArrow">
            <a:avLst/>
          </a:prstGeom>
          <a:solidFill>
            <a:srgbClr val="F6A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8118A96-6F86-4CAB-A7D4-BABB4DA09DB7}"/>
              </a:ext>
            </a:extLst>
          </p:cNvPr>
          <p:cNvSpPr>
            <a:spLocks noGrp="1"/>
          </p:cNvSpPr>
          <p:nvPr/>
        </p:nvSpPr>
        <p:spPr>
          <a:xfrm>
            <a:off x="6858000" y="2000250"/>
            <a:ext cx="590550" cy="590550"/>
          </a:xfrm>
          <a:prstGeom prst="ellipse">
            <a:avLst/>
          </a:prstGeom>
          <a:solidFill>
            <a:srgbClr val="2CB1BC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1B5D7A0-F5F8-434A-BA2D-C19AA957F8AF}"/>
              </a:ext>
            </a:extLst>
          </p:cNvPr>
          <p:cNvSpPr>
            <a:spLocks noGrp="1"/>
          </p:cNvSpPr>
          <p:nvPr/>
        </p:nvSpPr>
        <p:spPr>
          <a:xfrm>
            <a:off x="6858000" y="2000250"/>
            <a:ext cx="59055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17F823D-E106-4BC5-AA1F-D1C429939556}"/>
              </a:ext>
            </a:extLst>
          </p:cNvPr>
          <p:cNvSpPr>
            <a:spLocks noGrp="1"/>
          </p:cNvSpPr>
          <p:nvPr/>
        </p:nvSpPr>
        <p:spPr>
          <a:xfrm>
            <a:off x="6334125" y="2781300"/>
            <a:ext cx="1619250" cy="3048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725" b="1">
                <a:solidFill>
                  <a:srgbClr val="102A43"/>
                </a:solidFill>
              </a:defRPr>
            </a:pPr>
            <a:r>
              <a:rPr sz="2400" b="1" dirty="0">
                <a:solidFill>
                  <a:srgbClr val="102A43"/>
                </a:solidFill>
              </a:rPr>
              <a:t>add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8D27EDA-9557-42CC-9BE2-FF5264AE5F74}"/>
              </a:ext>
            </a:extLst>
          </p:cNvPr>
          <p:cNvSpPr>
            <a:spLocks noGrp="1"/>
          </p:cNvSpPr>
          <p:nvPr/>
        </p:nvSpPr>
        <p:spPr>
          <a:xfrm>
            <a:off x="6334125" y="3219450"/>
            <a:ext cx="1619250" cy="754401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275" b="0">
                <a:solidFill>
                  <a:srgbClr val="627D98"/>
                </a:solidFill>
              </a:defRPr>
            </a:pPr>
            <a:r>
              <a:rPr sz="2000" b="0" dirty="0">
                <a:solidFill>
                  <a:srgbClr val="627D98"/>
                </a:solidFill>
              </a:rPr>
              <a:t>Choose the next snapshot</a:t>
            </a:r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9FDE7A75-706A-4F72-B796-F01F8723386A}"/>
              </a:ext>
            </a:extLst>
          </p:cNvPr>
          <p:cNvSpPr>
            <a:spLocks noGrp="1"/>
          </p:cNvSpPr>
          <p:nvPr/>
        </p:nvSpPr>
        <p:spPr>
          <a:xfrm>
            <a:off x="7905750" y="2152650"/>
            <a:ext cx="361950" cy="266700"/>
          </a:xfrm>
          <a:prstGeom prst="rightArrow">
            <a:avLst/>
          </a:prstGeom>
          <a:solidFill>
            <a:srgbClr val="F6A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8409290-DB62-4FEB-AFEC-FB39A4F2CC7F}"/>
              </a:ext>
            </a:extLst>
          </p:cNvPr>
          <p:cNvSpPr>
            <a:spLocks noGrp="1"/>
          </p:cNvSpPr>
          <p:nvPr/>
        </p:nvSpPr>
        <p:spPr>
          <a:xfrm>
            <a:off x="8763000" y="2000250"/>
            <a:ext cx="590550" cy="590550"/>
          </a:xfrm>
          <a:prstGeom prst="ellipse">
            <a:avLst/>
          </a:prstGeom>
          <a:solidFill>
            <a:srgbClr val="2CB1BC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D2EC93D-D3F3-44F8-AC36-506058A987B0}"/>
              </a:ext>
            </a:extLst>
          </p:cNvPr>
          <p:cNvSpPr>
            <a:spLocks noGrp="1"/>
          </p:cNvSpPr>
          <p:nvPr/>
        </p:nvSpPr>
        <p:spPr>
          <a:xfrm>
            <a:off x="8763000" y="2000250"/>
            <a:ext cx="59055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4EAFF55-448D-4CB5-AFCA-E1E6C0CAB635}"/>
              </a:ext>
            </a:extLst>
          </p:cNvPr>
          <p:cNvSpPr>
            <a:spLocks noGrp="1"/>
          </p:cNvSpPr>
          <p:nvPr/>
        </p:nvSpPr>
        <p:spPr>
          <a:xfrm>
            <a:off x="8239125" y="2781300"/>
            <a:ext cx="1619250" cy="3048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725" b="1">
                <a:solidFill>
                  <a:srgbClr val="102A43"/>
                </a:solidFill>
              </a:defRPr>
            </a:pPr>
            <a:r>
              <a:rPr sz="2400" b="1" dirty="0">
                <a:solidFill>
                  <a:srgbClr val="102A43"/>
                </a:solidFill>
              </a:rPr>
              <a:t>commit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C844023-422B-414F-ACE3-7D4844DA52FE}"/>
              </a:ext>
            </a:extLst>
          </p:cNvPr>
          <p:cNvSpPr>
            <a:spLocks noGrp="1"/>
          </p:cNvSpPr>
          <p:nvPr/>
        </p:nvSpPr>
        <p:spPr>
          <a:xfrm>
            <a:off x="8239125" y="3190875"/>
            <a:ext cx="161925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275" b="0">
                <a:solidFill>
                  <a:srgbClr val="627D98"/>
                </a:solidFill>
              </a:defRPr>
            </a:pPr>
            <a:r>
              <a:rPr sz="2000" b="0" dirty="0">
                <a:solidFill>
                  <a:srgbClr val="627D98"/>
                </a:solidFill>
              </a:rPr>
              <a:t>Save locally</a:t>
            </a:r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1885B9A4-4A91-4160-AC2A-6AE792F3F19A}"/>
              </a:ext>
            </a:extLst>
          </p:cNvPr>
          <p:cNvSpPr>
            <a:spLocks noGrp="1"/>
          </p:cNvSpPr>
          <p:nvPr/>
        </p:nvSpPr>
        <p:spPr>
          <a:xfrm>
            <a:off x="9810750" y="2152650"/>
            <a:ext cx="361950" cy="266700"/>
          </a:xfrm>
          <a:prstGeom prst="rightArrow">
            <a:avLst/>
          </a:prstGeom>
          <a:solidFill>
            <a:srgbClr val="F6A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D059F7D-9289-48C4-9F7C-B5105FBD35AB}"/>
              </a:ext>
            </a:extLst>
          </p:cNvPr>
          <p:cNvSpPr>
            <a:spLocks noGrp="1"/>
          </p:cNvSpPr>
          <p:nvPr/>
        </p:nvSpPr>
        <p:spPr>
          <a:xfrm>
            <a:off x="10668000" y="2000250"/>
            <a:ext cx="590550" cy="590550"/>
          </a:xfrm>
          <a:prstGeom prst="ellipse">
            <a:avLst/>
          </a:prstGeom>
          <a:solidFill>
            <a:srgbClr val="2CB1BC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6F88EB5-9F26-43AF-919D-48ACE7C66A7E}"/>
              </a:ext>
            </a:extLst>
          </p:cNvPr>
          <p:cNvSpPr>
            <a:spLocks noGrp="1"/>
          </p:cNvSpPr>
          <p:nvPr/>
        </p:nvSpPr>
        <p:spPr>
          <a:xfrm>
            <a:off x="10668000" y="2000250"/>
            <a:ext cx="59055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56A2F36-A1D8-456C-9DA6-5B0852CEA84D}"/>
              </a:ext>
            </a:extLst>
          </p:cNvPr>
          <p:cNvSpPr>
            <a:spLocks noGrp="1"/>
          </p:cNvSpPr>
          <p:nvPr/>
        </p:nvSpPr>
        <p:spPr>
          <a:xfrm>
            <a:off x="10144125" y="2781300"/>
            <a:ext cx="1619250" cy="3048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725" b="1">
                <a:solidFill>
                  <a:srgbClr val="102A43"/>
                </a:solidFill>
              </a:defRPr>
            </a:pPr>
            <a:r>
              <a:rPr sz="2400" b="1" dirty="0">
                <a:solidFill>
                  <a:srgbClr val="102A43"/>
                </a:solidFill>
              </a:rPr>
              <a:t>push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DB6348C-B18C-4DFD-AD92-0EEE64CF8E78}"/>
              </a:ext>
            </a:extLst>
          </p:cNvPr>
          <p:cNvSpPr>
            <a:spLocks noGrp="1"/>
          </p:cNvSpPr>
          <p:nvPr/>
        </p:nvSpPr>
        <p:spPr>
          <a:xfrm>
            <a:off x="10144125" y="3190874"/>
            <a:ext cx="1619250" cy="65722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275" b="0">
                <a:solidFill>
                  <a:srgbClr val="627D98"/>
                </a:solidFill>
              </a:defRPr>
            </a:pPr>
            <a:r>
              <a:rPr sz="2000" b="0" dirty="0">
                <a:solidFill>
                  <a:srgbClr val="627D98"/>
                </a:solidFill>
              </a:rPr>
              <a:t>Share on GitLab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3AEC11F-35C2-483B-AF2D-E1136201D44E}"/>
              </a:ext>
            </a:extLst>
          </p:cNvPr>
          <p:cNvSpPr>
            <a:spLocks noGrp="1"/>
          </p:cNvSpPr>
          <p:nvPr/>
        </p:nvSpPr>
        <p:spPr>
          <a:xfrm>
            <a:off x="1428750" y="4857750"/>
            <a:ext cx="9334500" cy="42862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2025" b="1">
                <a:solidFill>
                  <a:srgbClr val="102A43"/>
                </a:solidFill>
              </a:defRPr>
            </a:pPr>
            <a:r>
              <a:rPr sz="2400" b="1" dirty="0">
                <a:solidFill>
                  <a:srgbClr val="102A43"/>
                </a:solidFill>
              </a:rPr>
              <a:t>You now know enough Git to save work and put it on GitLab.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B251CA9-E9D1-4CDF-B429-1AC465965E2E}"/>
              </a:ext>
            </a:extLst>
          </p:cNvPr>
          <p:cNvSpPr>
            <a:spLocks noGrp="1"/>
          </p:cNvSpPr>
          <p:nvPr/>
        </p:nvSpPr>
        <p:spPr>
          <a:xfrm>
            <a:off x="666750" y="6477000"/>
            <a:ext cx="4762500" cy="1905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900" b="0">
                <a:solidFill>
                  <a:srgbClr val="627D98"/>
                </a:solidFill>
              </a:defRPr>
            </a:pPr>
            <a:r>
              <a:rPr sz="900" b="0">
                <a:solidFill>
                  <a:srgbClr val="627D98"/>
                </a:solidFill>
              </a:rPr>
              <a:t>CS330E  •  Dr. Fares Fraij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14327C9-B46A-46D4-A3B7-9373CCC00FB5}"/>
              </a:ext>
            </a:extLst>
          </p:cNvPr>
          <p:cNvSpPr>
            <a:spLocks noGrp="1"/>
          </p:cNvSpPr>
          <p:nvPr/>
        </p:nvSpPr>
        <p:spPr>
          <a:xfrm>
            <a:off x="10763250" y="6477000"/>
            <a:ext cx="762000" cy="1905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r">
              <a:defRPr sz="900" b="1">
                <a:solidFill>
                  <a:srgbClr val="627D98"/>
                </a:solidFill>
              </a:defRPr>
            </a:pPr>
            <a:r>
              <a:rPr sz="900" b="1">
                <a:solidFill>
                  <a:srgbClr val="627D98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369438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F5048F-0EC2-47C7-8F12-D4CED94F86B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2CB1BC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DBE32E7-C2C0-4B38-B7BC-D537164E43B4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19125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975" b="1">
                <a:solidFill>
                  <a:srgbClr val="1769AA"/>
                </a:solidFill>
              </a:defRPr>
            </a:pPr>
            <a:r>
              <a:rPr sz="975" b="1">
                <a:solidFill>
                  <a:srgbClr val="1769AA"/>
                </a:solidFill>
              </a:rPr>
              <a:t>PLAIN-LANGUAGE GIT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AD6E970-FD86-4098-8DD5-D2055A72D3A3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668000" cy="5524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850" b="1">
                <a:solidFill>
                  <a:srgbClr val="102A43"/>
                </a:solidFill>
              </a:defRPr>
            </a:pPr>
            <a:r>
              <a:rPr sz="3200" b="1" dirty="0">
                <a:solidFill>
                  <a:srgbClr val="102A43"/>
                </a:solidFill>
              </a:rPr>
              <a:t>Commands make sense when you translate them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2DB34FD-DD70-4172-A610-A7EA44B989AB}"/>
              </a:ext>
            </a:extLst>
          </p:cNvPr>
          <p:cNvSpPr>
            <a:spLocks noGrp="1"/>
          </p:cNvSpPr>
          <p:nvPr/>
        </p:nvSpPr>
        <p:spPr>
          <a:xfrm>
            <a:off x="666750" y="1333500"/>
            <a:ext cx="10858500" cy="19050"/>
          </a:xfrm>
          <a:prstGeom prst="rect">
            <a:avLst/>
          </a:prstGeom>
          <a:solidFill>
            <a:srgbClr val="D9E2EC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755DCDE-623C-4A6F-ADEF-70491BFE246E}"/>
              </a:ext>
            </a:extLst>
          </p:cNvPr>
          <p:cNvSpPr>
            <a:spLocks noGrp="1"/>
          </p:cNvSpPr>
          <p:nvPr/>
        </p:nvSpPr>
        <p:spPr>
          <a:xfrm>
            <a:off x="857250" y="1809750"/>
            <a:ext cx="4095750" cy="590550"/>
          </a:xfrm>
          <a:prstGeom prst="roundRect">
            <a:avLst>
              <a:gd name="adj" fmla="val 12903"/>
            </a:avLst>
          </a:prstGeom>
          <a:solidFill>
            <a:srgbClr val="102A43"/>
          </a:solidFill>
          <a:ln w="0">
            <a:noFill/>
          </a:ln>
        </p:spPr>
        <p:txBody>
          <a:bodyPr anchor="ctr"/>
          <a:lstStyle/>
          <a:p>
            <a:pPr algn="l">
              <a:defRPr sz="1500" b="0">
                <a:solidFill>
                  <a:srgbClr val="FFFFFF"/>
                </a:solidFill>
              </a:defRPr>
            </a:pPr>
            <a:r>
              <a:rPr sz="2400" b="0" dirty="0">
                <a:solidFill>
                  <a:srgbClr val="FFFFFF"/>
                </a:solidFill>
              </a:rPr>
              <a:t>git status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83619A-7B04-47B7-A771-49EE968B0657}"/>
              </a:ext>
            </a:extLst>
          </p:cNvPr>
          <p:cNvSpPr>
            <a:spLocks noGrp="1"/>
          </p:cNvSpPr>
          <p:nvPr/>
        </p:nvSpPr>
        <p:spPr>
          <a:xfrm>
            <a:off x="5429250" y="1809750"/>
            <a:ext cx="590550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650" b="1">
                <a:solidFill>
                  <a:srgbClr val="182B3A"/>
                </a:solidFill>
              </a:defRPr>
            </a:pPr>
            <a:r>
              <a:rPr sz="2400" b="1" dirty="0">
                <a:solidFill>
                  <a:srgbClr val="182B3A"/>
                </a:solidFill>
              </a:rPr>
              <a:t>What is happening?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1DFC770-69C9-4EA9-B43C-2552875A72E3}"/>
              </a:ext>
            </a:extLst>
          </p:cNvPr>
          <p:cNvSpPr>
            <a:spLocks noGrp="1"/>
          </p:cNvSpPr>
          <p:nvPr/>
        </p:nvSpPr>
        <p:spPr>
          <a:xfrm>
            <a:off x="857250" y="2714625"/>
            <a:ext cx="4095750" cy="590550"/>
          </a:xfrm>
          <a:prstGeom prst="roundRect">
            <a:avLst>
              <a:gd name="adj" fmla="val 12903"/>
            </a:avLst>
          </a:prstGeom>
          <a:solidFill>
            <a:srgbClr val="102A43"/>
          </a:solidFill>
          <a:ln w="0">
            <a:noFill/>
          </a:ln>
        </p:spPr>
        <p:txBody>
          <a:bodyPr anchor="ctr"/>
          <a:lstStyle/>
          <a:p>
            <a:pPr algn="l">
              <a:defRPr sz="1500" b="0">
                <a:solidFill>
                  <a:srgbClr val="FFFFFF"/>
                </a:solidFill>
              </a:defRPr>
            </a:pPr>
            <a:r>
              <a:rPr sz="2400" b="0">
                <a:solidFill>
                  <a:srgbClr val="FFFFFF"/>
                </a:solidFill>
              </a:rPr>
              <a:t>git add file.txt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5005CC1-3198-4DB3-BC98-2D5EC0D1EF16}"/>
              </a:ext>
            </a:extLst>
          </p:cNvPr>
          <p:cNvSpPr>
            <a:spLocks noGrp="1"/>
          </p:cNvSpPr>
          <p:nvPr/>
        </p:nvSpPr>
        <p:spPr>
          <a:xfrm>
            <a:off x="5429250" y="2714625"/>
            <a:ext cx="590550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650" b="0">
                <a:solidFill>
                  <a:srgbClr val="182B3A"/>
                </a:solidFill>
              </a:defRPr>
            </a:pPr>
            <a:r>
              <a:rPr lang="en-US" sz="2400" b="0" dirty="0">
                <a:solidFill>
                  <a:srgbClr val="182B3A"/>
                </a:solidFill>
              </a:rPr>
              <a:t>Include this change in my next snapshot.</a:t>
            </a:r>
            <a:endParaRPr sz="2400" b="0" dirty="0">
              <a:solidFill>
                <a:srgbClr val="182B3A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EE64AFF-C5B0-4C83-824A-09C372B767A2}"/>
              </a:ext>
            </a:extLst>
          </p:cNvPr>
          <p:cNvSpPr>
            <a:spLocks noGrp="1"/>
          </p:cNvSpPr>
          <p:nvPr/>
        </p:nvSpPr>
        <p:spPr>
          <a:xfrm>
            <a:off x="857250" y="3619500"/>
            <a:ext cx="4095750" cy="590550"/>
          </a:xfrm>
          <a:prstGeom prst="roundRect">
            <a:avLst>
              <a:gd name="adj" fmla="val 12903"/>
            </a:avLst>
          </a:prstGeom>
          <a:solidFill>
            <a:srgbClr val="102A43"/>
          </a:solidFill>
          <a:ln w="0">
            <a:noFill/>
          </a:ln>
        </p:spPr>
        <p:txBody>
          <a:bodyPr anchor="ctr"/>
          <a:lstStyle/>
          <a:p>
            <a:pPr algn="l">
              <a:defRPr sz="1500" b="0">
                <a:solidFill>
                  <a:srgbClr val="FFFFFF"/>
                </a:solidFill>
              </a:defRPr>
            </a:pPr>
            <a:r>
              <a:rPr sz="2400" b="0">
                <a:solidFill>
                  <a:srgbClr val="FFFFFF"/>
                </a:solidFill>
              </a:rPr>
              <a:t>git commit -m "message"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71CD9BB-CB79-4EB0-9A51-896053FD43FE}"/>
              </a:ext>
            </a:extLst>
          </p:cNvPr>
          <p:cNvSpPr>
            <a:spLocks noGrp="1"/>
          </p:cNvSpPr>
          <p:nvPr/>
        </p:nvSpPr>
        <p:spPr>
          <a:xfrm>
            <a:off x="5429250" y="3619500"/>
            <a:ext cx="590550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650" b="0">
                <a:solidFill>
                  <a:srgbClr val="182B3A"/>
                </a:solidFill>
              </a:defRPr>
            </a:pPr>
            <a:r>
              <a:rPr sz="2400" b="0" dirty="0">
                <a:solidFill>
                  <a:srgbClr val="182B3A"/>
                </a:solidFill>
              </a:rPr>
              <a:t>Save the staged snapshot locally.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8F2FB83-080B-4172-A56C-053D62ED0C0A}"/>
              </a:ext>
            </a:extLst>
          </p:cNvPr>
          <p:cNvSpPr>
            <a:spLocks noGrp="1"/>
          </p:cNvSpPr>
          <p:nvPr/>
        </p:nvSpPr>
        <p:spPr>
          <a:xfrm>
            <a:off x="857250" y="4524375"/>
            <a:ext cx="4095750" cy="590550"/>
          </a:xfrm>
          <a:prstGeom prst="roundRect">
            <a:avLst>
              <a:gd name="adj" fmla="val 12903"/>
            </a:avLst>
          </a:prstGeom>
          <a:solidFill>
            <a:srgbClr val="102A43"/>
          </a:solidFill>
          <a:ln w="0">
            <a:noFill/>
          </a:ln>
        </p:spPr>
        <p:txBody>
          <a:bodyPr anchor="ctr"/>
          <a:lstStyle/>
          <a:p>
            <a:pPr algn="l">
              <a:defRPr sz="1500" b="0">
                <a:solidFill>
                  <a:srgbClr val="FFFFFF"/>
                </a:solidFill>
              </a:defRPr>
            </a:pPr>
            <a:r>
              <a:rPr sz="2400" b="0">
                <a:solidFill>
                  <a:srgbClr val="FFFFFF"/>
                </a:solidFill>
              </a:rPr>
              <a:t>git push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6270306-C69C-49D2-882B-9E159FF8429B}"/>
              </a:ext>
            </a:extLst>
          </p:cNvPr>
          <p:cNvSpPr>
            <a:spLocks noGrp="1"/>
          </p:cNvSpPr>
          <p:nvPr/>
        </p:nvSpPr>
        <p:spPr>
          <a:xfrm>
            <a:off x="5429250" y="4524375"/>
            <a:ext cx="590550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650" b="0">
                <a:solidFill>
                  <a:srgbClr val="182B3A"/>
                </a:solidFill>
              </a:defRPr>
            </a:pPr>
            <a:r>
              <a:rPr sz="2400" b="0" dirty="0">
                <a:solidFill>
                  <a:srgbClr val="182B3A"/>
                </a:solidFill>
              </a:rPr>
              <a:t>Send my commits to GitLab.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47FF245-E0DF-4ADD-ABB2-1AD15BEDF65C}"/>
              </a:ext>
            </a:extLst>
          </p:cNvPr>
          <p:cNvSpPr>
            <a:spLocks noGrp="1"/>
          </p:cNvSpPr>
          <p:nvPr/>
        </p:nvSpPr>
        <p:spPr>
          <a:xfrm>
            <a:off x="666750" y="6477000"/>
            <a:ext cx="4762500" cy="1905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900" b="0">
                <a:solidFill>
                  <a:srgbClr val="627D98"/>
                </a:solidFill>
              </a:defRPr>
            </a:pPr>
            <a:r>
              <a:rPr sz="900" b="0">
                <a:solidFill>
                  <a:srgbClr val="627D98"/>
                </a:solidFill>
              </a:rPr>
              <a:t>CS330E  •  Dr. Fares Fraij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ED0EFC2-1EF3-49FF-A3F9-E53160F69CE1}"/>
              </a:ext>
            </a:extLst>
          </p:cNvPr>
          <p:cNvSpPr>
            <a:spLocks noGrp="1"/>
          </p:cNvSpPr>
          <p:nvPr/>
        </p:nvSpPr>
        <p:spPr>
          <a:xfrm>
            <a:off x="10763250" y="6477000"/>
            <a:ext cx="762000" cy="1905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r">
              <a:defRPr sz="900" b="1">
                <a:solidFill>
                  <a:srgbClr val="627D98"/>
                </a:solidFill>
              </a:defRPr>
            </a:pPr>
            <a:r>
              <a:rPr sz="900" b="1">
                <a:solidFill>
                  <a:srgbClr val="627D98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3094701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DCE10E6-8ED7-4518-BBF7-64F913F741B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2CB1BC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A0EAEF6-3B1E-47A5-84AA-ADCBC49C3999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19125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975" b="1">
                <a:solidFill>
                  <a:srgbClr val="1769AA"/>
                </a:solidFill>
              </a:defRPr>
            </a:pPr>
            <a:r>
              <a:rPr sz="975" b="1">
                <a:solidFill>
                  <a:srgbClr val="1769AA"/>
                </a:solidFill>
              </a:rPr>
              <a:t>INTENTIONAL MISTAKE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D3C744C-45F3-4B35-8502-81599262E0E5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668000" cy="5524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850" b="1">
                <a:solidFill>
                  <a:srgbClr val="102A43"/>
                </a:solidFill>
              </a:defRPr>
            </a:pPr>
            <a:r>
              <a:rPr sz="3200" b="1" dirty="0">
                <a:solidFill>
                  <a:srgbClr val="102A43"/>
                </a:solidFill>
              </a:rPr>
              <a:t>A failed commit is useful feedback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797002-5929-4E4E-A180-1F95E9947FF1}"/>
              </a:ext>
            </a:extLst>
          </p:cNvPr>
          <p:cNvSpPr>
            <a:spLocks noGrp="1"/>
          </p:cNvSpPr>
          <p:nvPr/>
        </p:nvSpPr>
        <p:spPr>
          <a:xfrm>
            <a:off x="666750" y="1333500"/>
            <a:ext cx="10858500" cy="19050"/>
          </a:xfrm>
          <a:prstGeom prst="rect">
            <a:avLst/>
          </a:prstGeom>
          <a:solidFill>
            <a:srgbClr val="D9E2EC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C5CFBE-FC68-450F-A4EC-CF00F5CB53D3}"/>
              </a:ext>
            </a:extLst>
          </p:cNvPr>
          <p:cNvSpPr>
            <a:spLocks noGrp="1"/>
          </p:cNvSpPr>
          <p:nvPr/>
        </p:nvSpPr>
        <p:spPr>
          <a:xfrm>
            <a:off x="857250" y="1809750"/>
            <a:ext cx="4000500" cy="4000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875" b="1">
                <a:solidFill>
                  <a:srgbClr val="102A43"/>
                </a:solidFill>
              </a:defRPr>
            </a:pPr>
            <a:r>
              <a:rPr sz="2400" b="1" dirty="0">
                <a:solidFill>
                  <a:srgbClr val="102A43"/>
                </a:solidFill>
              </a:rPr>
              <a:t>1. Edit bobfile.txt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FA15AAA-C209-4181-8558-A7500A88EE0B}"/>
              </a:ext>
            </a:extLst>
          </p:cNvPr>
          <p:cNvSpPr>
            <a:spLocks noGrp="1"/>
          </p:cNvSpPr>
          <p:nvPr/>
        </p:nvSpPr>
        <p:spPr>
          <a:xfrm>
            <a:off x="857250" y="2428875"/>
            <a:ext cx="4953000" cy="609600"/>
          </a:xfrm>
          <a:prstGeom prst="roundRect">
            <a:avLst>
              <a:gd name="adj" fmla="val 12500"/>
            </a:avLst>
          </a:prstGeom>
          <a:solidFill>
            <a:srgbClr val="102A43"/>
          </a:solidFill>
          <a:ln w="0">
            <a:noFill/>
          </a:ln>
        </p:spPr>
        <p:txBody>
          <a:bodyPr anchor="ctr"/>
          <a:lstStyle/>
          <a:p>
            <a:pPr algn="l">
              <a:defRPr sz="1500" b="0">
                <a:solidFill>
                  <a:srgbClr val="FFFFFF"/>
                </a:solidFill>
              </a:defRPr>
            </a:pPr>
            <a:r>
              <a:rPr sz="2400" b="0" dirty="0">
                <a:solidFill>
                  <a:srgbClr val="FFFFFF"/>
                </a:solidFill>
              </a:rPr>
              <a:t>git commit -m "Update file"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15DE431-5185-4165-8BF0-FDA83CC01853}"/>
              </a:ext>
            </a:extLst>
          </p:cNvPr>
          <p:cNvSpPr>
            <a:spLocks noGrp="1"/>
          </p:cNvSpPr>
          <p:nvPr/>
        </p:nvSpPr>
        <p:spPr>
          <a:xfrm>
            <a:off x="857250" y="3238500"/>
            <a:ext cx="4953000" cy="3429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425" b="1">
                <a:solidFill>
                  <a:srgbClr val="C53030"/>
                </a:solidFill>
              </a:defRPr>
            </a:pPr>
            <a:r>
              <a:rPr sz="2200" b="1" dirty="0">
                <a:solidFill>
                  <a:srgbClr val="C53030"/>
                </a:solidFill>
              </a:rPr>
              <a:t>Git says: no changes added to commit</a:t>
            </a:r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0EA3F17C-9299-40CD-88FE-EB7754ED8F43}"/>
              </a:ext>
            </a:extLst>
          </p:cNvPr>
          <p:cNvSpPr>
            <a:spLocks noGrp="1"/>
          </p:cNvSpPr>
          <p:nvPr/>
        </p:nvSpPr>
        <p:spPr>
          <a:xfrm>
            <a:off x="2857500" y="3762375"/>
            <a:ext cx="666750" cy="571500"/>
          </a:xfrm>
          <a:prstGeom prst="downArrow">
            <a:avLst/>
          </a:prstGeom>
          <a:solidFill>
            <a:srgbClr val="F6A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C83A383-96AA-49DE-8698-CE9B389D6966}"/>
              </a:ext>
            </a:extLst>
          </p:cNvPr>
          <p:cNvSpPr>
            <a:spLocks noGrp="1"/>
          </p:cNvSpPr>
          <p:nvPr/>
        </p:nvSpPr>
        <p:spPr>
          <a:xfrm>
            <a:off x="857250" y="4619625"/>
            <a:ext cx="4953000" cy="609600"/>
          </a:xfrm>
          <a:prstGeom prst="roundRect">
            <a:avLst>
              <a:gd name="adj" fmla="val 12500"/>
            </a:avLst>
          </a:prstGeom>
          <a:solidFill>
            <a:srgbClr val="102A43"/>
          </a:solidFill>
          <a:ln w="0">
            <a:noFill/>
          </a:ln>
        </p:spPr>
        <p:txBody>
          <a:bodyPr anchor="ctr"/>
          <a:lstStyle/>
          <a:p>
            <a:pPr algn="l">
              <a:defRPr sz="2100" b="0">
                <a:solidFill>
                  <a:srgbClr val="FFFFFF"/>
                </a:solidFill>
              </a:defRPr>
            </a:pPr>
            <a:r>
              <a:rPr sz="2400" b="0" dirty="0">
                <a:solidFill>
                  <a:srgbClr val="FFFFFF"/>
                </a:solidFill>
              </a:rPr>
              <a:t>git status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1E216B2-82A8-43FC-A4CE-B354D73197FE}"/>
              </a:ext>
            </a:extLst>
          </p:cNvPr>
          <p:cNvSpPr>
            <a:spLocks noGrp="1"/>
          </p:cNvSpPr>
          <p:nvPr/>
        </p:nvSpPr>
        <p:spPr>
          <a:xfrm>
            <a:off x="6667500" y="2095500"/>
            <a:ext cx="4095750" cy="238125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F60D129-7CB8-41F5-9736-9A69CF1D64E5}"/>
              </a:ext>
            </a:extLst>
          </p:cNvPr>
          <p:cNvSpPr>
            <a:spLocks noGrp="1"/>
          </p:cNvSpPr>
          <p:nvPr/>
        </p:nvSpPr>
        <p:spPr>
          <a:xfrm>
            <a:off x="6667500" y="2095500"/>
            <a:ext cx="76200" cy="2381250"/>
          </a:xfrm>
          <a:prstGeom prst="rect">
            <a:avLst/>
          </a:prstGeom>
          <a:solidFill>
            <a:srgbClr val="F6AD55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A128A0D-FE09-492D-951B-7794B9DFB4FE}"/>
              </a:ext>
            </a:extLst>
          </p:cNvPr>
          <p:cNvSpPr>
            <a:spLocks noGrp="1"/>
          </p:cNvSpPr>
          <p:nvPr/>
        </p:nvSpPr>
        <p:spPr>
          <a:xfrm>
            <a:off x="6934200" y="2286000"/>
            <a:ext cx="3619500" cy="3429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800" b="1">
                <a:solidFill>
                  <a:srgbClr val="102A43"/>
                </a:solidFill>
              </a:defRPr>
            </a:pPr>
            <a:r>
              <a:rPr sz="2200" b="1" dirty="0">
                <a:solidFill>
                  <a:srgbClr val="102A43"/>
                </a:solidFill>
              </a:rPr>
              <a:t>What happened?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AC58923-F48C-4826-881D-871F1026EECC}"/>
              </a:ext>
            </a:extLst>
          </p:cNvPr>
          <p:cNvSpPr>
            <a:spLocks noGrp="1"/>
          </p:cNvSpPr>
          <p:nvPr/>
        </p:nvSpPr>
        <p:spPr>
          <a:xfrm>
            <a:off x="6934200" y="2705100"/>
            <a:ext cx="3619500" cy="15811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425" b="0">
                <a:solidFill>
                  <a:srgbClr val="182B3A"/>
                </a:solidFill>
              </a:defRPr>
            </a:pPr>
            <a:r>
              <a:rPr sz="2200" b="0" dirty="0">
                <a:solidFill>
                  <a:srgbClr val="182B3A"/>
                </a:solidFill>
              </a:rPr>
              <a:t>The edit is still in the working directory.</a:t>
            </a:r>
          </a:p>
          <a:p>
            <a:endParaRPr sz="2200" b="0" dirty="0">
              <a:solidFill>
                <a:srgbClr val="182B3A"/>
              </a:solidFill>
            </a:endParaRPr>
          </a:p>
          <a:p>
            <a:pPr algn="l">
              <a:defRPr sz="1425" b="0">
                <a:solidFill>
                  <a:srgbClr val="182B3A"/>
                </a:solidFill>
              </a:defRPr>
            </a:pPr>
            <a:r>
              <a:rPr sz="2200" b="0" dirty="0">
                <a:solidFill>
                  <a:srgbClr val="182B3A"/>
                </a:solidFill>
              </a:rPr>
              <a:t>It was never staged, so it was not part of the snapshot.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567A42E-4569-4D54-93B9-91DC0FE59429}"/>
              </a:ext>
            </a:extLst>
          </p:cNvPr>
          <p:cNvSpPr>
            <a:spLocks noGrp="1"/>
          </p:cNvSpPr>
          <p:nvPr/>
        </p:nvSpPr>
        <p:spPr>
          <a:xfrm>
            <a:off x="666750" y="6477000"/>
            <a:ext cx="4762500" cy="1905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900" b="0">
                <a:solidFill>
                  <a:srgbClr val="627D98"/>
                </a:solidFill>
              </a:defRPr>
            </a:pPr>
            <a:r>
              <a:rPr sz="900" b="0">
                <a:solidFill>
                  <a:srgbClr val="627D98"/>
                </a:solidFill>
              </a:rPr>
              <a:t>CS330E  •  Dr. Fares Fraij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89FD374-4911-47F8-AAF8-7948DC28166B}"/>
              </a:ext>
            </a:extLst>
          </p:cNvPr>
          <p:cNvSpPr>
            <a:spLocks noGrp="1"/>
          </p:cNvSpPr>
          <p:nvPr/>
        </p:nvSpPr>
        <p:spPr>
          <a:xfrm>
            <a:off x="10763250" y="6477000"/>
            <a:ext cx="762000" cy="1905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r">
              <a:defRPr sz="900" b="1">
                <a:solidFill>
                  <a:srgbClr val="627D98"/>
                </a:solidFill>
              </a:defRPr>
            </a:pPr>
            <a:r>
              <a:rPr sz="900" b="1">
                <a:solidFill>
                  <a:srgbClr val="627D98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911329379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657</TotalTime>
  <Words>1399</Words>
  <Application>Microsoft Office PowerPoint</Application>
  <DocSecurity>0</DocSecurity>
  <PresentationFormat>Widescreen</PresentationFormat>
  <Paragraphs>230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Fares Fraij</cp:lastModifiedBy>
  <cp:revision>5</cp:revision>
  <dcterms:created xsi:type="dcterms:W3CDTF">2026-08-30T23:18:03Z</dcterms:created>
  <dcterms:modified xsi:type="dcterms:W3CDTF">2026-09-01T00:29:04Z</dcterms:modified>
</cp:coreProperties>
</file>