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8"/>
  </p:notesMasterIdLst>
  <p:sldIdLst>
    <p:sldId id="256" r:id="rId2"/>
    <p:sldId id="276" r:id="rId3"/>
    <p:sldId id="257" r:id="rId4"/>
    <p:sldId id="259" r:id="rId5"/>
    <p:sldId id="262" r:id="rId6"/>
    <p:sldId id="311" r:id="rId7"/>
    <p:sldId id="266" r:id="rId8"/>
    <p:sldId id="277" r:id="rId9"/>
    <p:sldId id="264" r:id="rId10"/>
    <p:sldId id="265" r:id="rId11"/>
    <p:sldId id="312" r:id="rId12"/>
    <p:sldId id="313" r:id="rId13"/>
    <p:sldId id="314" r:id="rId14"/>
    <p:sldId id="315" r:id="rId15"/>
    <p:sldId id="316" r:id="rId16"/>
    <p:sldId id="29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94" autoAdjust="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A0DFD-CDD7-450F-B605-CBCB1B748015}" type="datetimeFigureOut">
              <a:rPr lang="en-US" smtClean="0"/>
              <a:t>9/7/2024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5B4F93-9B74-4AA9-8C4B-6CE57A286333}" type="slidenum">
              <a:rPr lang="en-US" smtClean="0"/>
              <a:t>‹#›</a:t>
            </a:fld>
            <a:endParaRPr lang="en-US"/>
          </a:p>
        </p:txBody>
      </p:sp>
    </p:spTree>
    <p:extLst>
      <p:ext uri="{BB962C8B-B14F-4D97-AF65-F5344CB8AC3E}">
        <p14:creationId xmlns:p14="http://schemas.microsoft.com/office/powerpoint/2010/main" val="407255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 Linux</a:t>
            </a:r>
            <a:r>
              <a:rPr lang="en-US" dirty="0"/>
              <a:t>:</a:t>
            </a:r>
          </a:p>
          <a:p>
            <a:pPr>
              <a:buFont typeface="+mj-lt"/>
              <a:buAutoNum type="arabicPeriod"/>
            </a:pPr>
            <a:r>
              <a:rPr lang="en-US" dirty="0"/>
              <a:t>Use your package manager. For example, on Ubuntu: </a:t>
            </a:r>
            <a:r>
              <a:rPr lang="en-US" dirty="0" err="1"/>
              <a:t>sudo</a:t>
            </a:r>
            <a:r>
              <a:rPr lang="en-US" dirty="0"/>
              <a:t> apt-get install git</a:t>
            </a:r>
          </a:p>
          <a:p>
            <a:pPr>
              <a:buFont typeface="+mj-lt"/>
              <a:buAutoNum type="arabicPeriod"/>
            </a:pPr>
            <a:r>
              <a:rPr lang="en-US" dirty="0"/>
              <a:t>Follow the on-screen instructions.</a:t>
            </a:r>
          </a:p>
          <a:p>
            <a:endParaRPr lang="en-US" dirty="0"/>
          </a:p>
        </p:txBody>
      </p:sp>
      <p:sp>
        <p:nvSpPr>
          <p:cNvPr id="4" name="Slide Number Placeholder 3"/>
          <p:cNvSpPr>
            <a:spLocks noGrp="1"/>
          </p:cNvSpPr>
          <p:nvPr>
            <p:ph type="sldNum" sz="quarter" idx="5"/>
          </p:nvPr>
        </p:nvSpPr>
        <p:spPr/>
        <p:txBody>
          <a:bodyPr/>
          <a:lstStyle/>
          <a:p>
            <a:fld id="{3B5B4F93-9B74-4AA9-8C4B-6CE57A286333}" type="slidenum">
              <a:rPr lang="en-US" smtClean="0"/>
              <a:t>7</a:t>
            </a:fld>
            <a:endParaRPr lang="en-US"/>
          </a:p>
        </p:txBody>
      </p:sp>
    </p:spTree>
    <p:extLst>
      <p:ext uri="{BB962C8B-B14F-4D97-AF65-F5344CB8AC3E}">
        <p14:creationId xmlns:p14="http://schemas.microsoft.com/office/powerpoint/2010/main" val="1882429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–-global flag provides global settings for all </a:t>
            </a:r>
            <a:r>
              <a:rPr lang="en-US" dirty="0" err="1"/>
              <a:t>Git</a:t>
            </a:r>
            <a:r>
              <a:rPr lang="en-US" dirty="0"/>
              <a:t> projects you work with</a:t>
            </a:r>
          </a:p>
          <a:p>
            <a:r>
              <a:rPr lang="en-US" dirty="0"/>
              <a:t>The “</a:t>
            </a:r>
            <a:r>
              <a:rPr lang="en-US" dirty="0" err="1"/>
              <a:t>push.default</a:t>
            </a:r>
            <a:r>
              <a:rPr lang="en-US" dirty="0"/>
              <a:t> simple” instructs </a:t>
            </a:r>
            <a:r>
              <a:rPr lang="en-US" dirty="0" err="1"/>
              <a:t>Git</a:t>
            </a:r>
            <a:r>
              <a:rPr lang="en-US" dirty="0"/>
              <a:t> to push only the current branch</a:t>
            </a:r>
          </a:p>
          <a:p>
            <a:r>
              <a:rPr lang="en-US" dirty="0"/>
              <a:t>The “</a:t>
            </a:r>
            <a:r>
              <a:rPr lang="en-US" dirty="0" err="1"/>
              <a:t>color.ui</a:t>
            </a:r>
            <a:r>
              <a:rPr lang="en-US" dirty="0"/>
              <a:t> true” tells </a:t>
            </a:r>
            <a:r>
              <a:rPr lang="en-US" dirty="0" err="1"/>
              <a:t>Git</a:t>
            </a:r>
            <a:r>
              <a:rPr lang="en-US" dirty="0"/>
              <a:t> to automatically colors most of its output</a:t>
            </a:r>
          </a:p>
          <a:p>
            <a:endParaRPr lang="en-US" dirty="0"/>
          </a:p>
          <a:p>
            <a:r>
              <a:rPr lang="en-US" dirty="0"/>
              <a:t>“</a:t>
            </a:r>
            <a:r>
              <a:rPr lang="en-US" dirty="0" err="1"/>
              <a:t>core.autocrlf</a:t>
            </a:r>
            <a:r>
              <a:rPr lang="en-US" dirty="0"/>
              <a:t> input” vs “</a:t>
            </a:r>
            <a:r>
              <a:rPr lang="en-US" dirty="0" err="1"/>
              <a:t>core.autocrlf</a:t>
            </a:r>
            <a:r>
              <a:rPr lang="en-US" dirty="0"/>
              <a:t> true”</a:t>
            </a:r>
          </a:p>
          <a:p>
            <a:r>
              <a:rPr lang="en-US" dirty="0"/>
              <a:t>Note: </a:t>
            </a:r>
            <a:r>
              <a:rPr lang="en-US" sz="1200" b="0" i="0" kern="1200" dirty="0">
                <a:solidFill>
                  <a:schemeClr val="tx1"/>
                </a:solidFill>
                <a:effectLst/>
                <a:latin typeface="+mn-lt"/>
                <a:ea typeface="+mn-ea"/>
                <a:cs typeface="+mn-cs"/>
              </a:rPr>
              <a:t>Unix and Mac OSX (pre-OSX uses CR) clients use LF line endings.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Windows clients use CRLF line endings.</a:t>
            </a:r>
            <a:endParaRPr lang="en-US" dirty="0"/>
          </a:p>
          <a:p>
            <a:r>
              <a:rPr lang="en-US" dirty="0"/>
              <a:t>(1) The “</a:t>
            </a:r>
            <a:r>
              <a:rPr lang="en-US" dirty="0" err="1"/>
              <a:t>core.autocrlf</a:t>
            </a:r>
            <a:r>
              <a:rPr lang="en-US" dirty="0"/>
              <a:t> input” tells </a:t>
            </a:r>
            <a:r>
              <a:rPr lang="en-US" dirty="0" err="1"/>
              <a:t>Git</a:t>
            </a:r>
            <a:r>
              <a:rPr lang="en-US" dirty="0"/>
              <a:t> to convert CRLF to LF on commit but not the other way around</a:t>
            </a:r>
          </a:p>
          <a:p>
            <a:r>
              <a:rPr lang="en-US" sz="1200" b="0" i="0" kern="1200" dirty="0">
                <a:solidFill>
                  <a:schemeClr val="tx1"/>
                </a:solidFill>
                <a:effectLst/>
                <a:latin typeface="+mn-lt"/>
                <a:ea typeface="+mn-ea"/>
                <a:cs typeface="+mn-cs"/>
              </a:rPr>
              <a:t>This means that </a:t>
            </a:r>
            <a:r>
              <a:rPr lang="en-US" sz="1200" b="0" i="0" kern="1200" dirty="0" err="1">
                <a:solidFill>
                  <a:schemeClr val="tx1"/>
                </a:solidFill>
                <a:effectLst/>
                <a:latin typeface="+mn-lt"/>
                <a:ea typeface="+mn-ea"/>
                <a:cs typeface="+mn-cs"/>
              </a:rPr>
              <a:t>Git</a:t>
            </a:r>
            <a:r>
              <a:rPr lang="en-US" sz="1200" b="0" i="0" kern="1200" dirty="0">
                <a:solidFill>
                  <a:schemeClr val="tx1"/>
                </a:solidFill>
                <a:effectLst/>
                <a:latin typeface="+mn-lt"/>
                <a:ea typeface="+mn-ea"/>
                <a:cs typeface="+mn-cs"/>
              </a:rPr>
              <a:t> will process all text files and make sure that CRLF is replaced with LF when writing that file to the object database and turn all LF back into CRLF when writing out into the working directory. This is the recommended setting on Windows because it ensures that your repository can be used on other platforms while retaining CRLF in your working directory.</a:t>
            </a:r>
          </a:p>
          <a:p>
            <a:endParaRPr lang="en-US" dirty="0"/>
          </a:p>
          <a:p>
            <a:r>
              <a:rPr lang="en-US" dirty="0"/>
              <a:t>(2) The “</a:t>
            </a:r>
            <a:r>
              <a:rPr lang="en-US" dirty="0" err="1"/>
              <a:t>core.autocrlf</a:t>
            </a:r>
            <a:r>
              <a:rPr lang="en-US" dirty="0"/>
              <a:t> true” </a:t>
            </a:r>
            <a:r>
              <a:rPr lang="en-US" baseline="0" dirty="0"/>
              <a:t> </a:t>
            </a:r>
            <a:r>
              <a:rPr lang="en-US" sz="1200" b="0" i="0" kern="1200" dirty="0">
                <a:solidFill>
                  <a:schemeClr val="tx1"/>
                </a:solidFill>
                <a:effectLst/>
                <a:latin typeface="+mn-lt"/>
                <a:ea typeface="+mn-ea"/>
                <a:cs typeface="+mn-cs"/>
              </a:rPr>
              <a:t>Windows </a:t>
            </a:r>
            <a:r>
              <a:rPr lang="en-US" sz="1200" b="0" i="0" kern="1200" dirty="0" err="1">
                <a:solidFill>
                  <a:schemeClr val="tx1"/>
                </a:solidFill>
                <a:effectLst/>
                <a:latin typeface="+mn-lt"/>
                <a:ea typeface="+mn-ea"/>
                <a:cs typeface="+mn-cs"/>
              </a:rPr>
              <a:t>autoconverts</a:t>
            </a:r>
            <a:r>
              <a:rPr lang="en-US" sz="1200" b="0" i="0" kern="1200" baseline="0" dirty="0">
                <a:solidFill>
                  <a:schemeClr val="tx1"/>
                </a:solidFill>
                <a:effectLst/>
                <a:latin typeface="+mn-lt"/>
                <a:ea typeface="+mn-ea"/>
                <a:cs typeface="+mn-cs"/>
              </a:rPr>
              <a:t> CRLF line endings </a:t>
            </a:r>
            <a:r>
              <a:rPr lang="en-US" sz="1200" b="0" i="0" kern="1200" dirty="0">
                <a:solidFill>
                  <a:schemeClr val="tx1"/>
                </a:solidFill>
                <a:effectLst/>
                <a:latin typeface="+mn-lt"/>
                <a:ea typeface="+mn-ea"/>
                <a:cs typeface="+mn-cs"/>
              </a:rPr>
              <a:t>into LF to when they add files to a repository.</a:t>
            </a:r>
          </a:p>
          <a:p>
            <a:endParaRPr lang="en-US" dirty="0"/>
          </a:p>
        </p:txBody>
      </p:sp>
      <p:sp>
        <p:nvSpPr>
          <p:cNvPr id="4" name="Slide Number Placeholder 3"/>
          <p:cNvSpPr>
            <a:spLocks noGrp="1"/>
          </p:cNvSpPr>
          <p:nvPr>
            <p:ph type="sldNum" sz="quarter" idx="10"/>
          </p:nvPr>
        </p:nvSpPr>
        <p:spPr/>
        <p:txBody>
          <a:bodyPr/>
          <a:lstStyle/>
          <a:p>
            <a:fld id="{3B5B4F93-9B74-4AA9-8C4B-6CE57A286333}" type="slidenum">
              <a:rPr lang="en-US" smtClean="0"/>
              <a:t>8</a:t>
            </a:fld>
            <a:endParaRPr lang="en-US"/>
          </a:p>
        </p:txBody>
      </p:sp>
    </p:spTree>
    <p:extLst>
      <p:ext uri="{BB962C8B-B14F-4D97-AF65-F5344CB8AC3E}">
        <p14:creationId xmlns:p14="http://schemas.microsoft.com/office/powerpoint/2010/main" val="182823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integrate </a:t>
            </a:r>
            <a:r>
              <a:rPr lang="en-US" dirty="0" err="1"/>
              <a:t>Gitlab</a:t>
            </a:r>
            <a:r>
              <a:rPr lang="en-US" baseline="0" dirty="0"/>
              <a:t> with slack:</a:t>
            </a:r>
            <a:endParaRPr lang="en-US" dirty="0"/>
          </a:p>
          <a:p>
            <a:r>
              <a:rPr lang="en-US" dirty="0"/>
              <a:t>https://docs.gitlab.com/ee/user/project/integrations/slack.html#gitlab-configuration</a:t>
            </a:r>
          </a:p>
        </p:txBody>
      </p:sp>
      <p:sp>
        <p:nvSpPr>
          <p:cNvPr id="4" name="Slide Number Placeholder 3"/>
          <p:cNvSpPr>
            <a:spLocks noGrp="1"/>
          </p:cNvSpPr>
          <p:nvPr>
            <p:ph type="sldNum" sz="quarter" idx="10"/>
          </p:nvPr>
        </p:nvSpPr>
        <p:spPr/>
        <p:txBody>
          <a:bodyPr/>
          <a:lstStyle/>
          <a:p>
            <a:fld id="{3B5B4F93-9B74-4AA9-8C4B-6CE57A286333}" type="slidenum">
              <a:rPr lang="en-US" smtClean="0"/>
              <a:t>16</a:t>
            </a:fld>
            <a:endParaRPr lang="en-US"/>
          </a:p>
        </p:txBody>
      </p:sp>
    </p:spTree>
    <p:extLst>
      <p:ext uri="{BB962C8B-B14F-4D97-AF65-F5344CB8AC3E}">
        <p14:creationId xmlns:p14="http://schemas.microsoft.com/office/powerpoint/2010/main" val="4259929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79483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50920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6607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736307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52571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1734944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769028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98587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67513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5BA4D7-3007-4BCA-943A-C2EF3267ECBB}"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389465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5BA4D7-3007-4BCA-943A-C2EF3267ECBB}" type="datetimeFigureOut">
              <a:rPr lang="en-US" smtClean="0"/>
              <a:t>9/7/2024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429417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5BA4D7-3007-4BCA-943A-C2EF3267ECBB}" type="datetimeFigureOut">
              <a:rPr lang="en-US" smtClean="0"/>
              <a:t>9/7/2024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3147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5BA4D7-3007-4BCA-943A-C2EF3267ECBB}" type="datetimeFigureOut">
              <a:rPr lang="en-US" smtClean="0"/>
              <a:t>9/7/2024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377193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BA4D7-3007-4BCA-943A-C2EF3267ECBB}" type="datetimeFigureOut">
              <a:rPr lang="en-US" smtClean="0"/>
              <a:t>9/7/2024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247668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5BA4D7-3007-4BCA-943A-C2EF3267ECBB}" type="datetimeFigureOut">
              <a:rPr lang="en-US" smtClean="0"/>
              <a:t>9/7/2024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Tree>
    <p:extLst>
      <p:ext uri="{BB962C8B-B14F-4D97-AF65-F5344CB8AC3E}">
        <p14:creationId xmlns:p14="http://schemas.microsoft.com/office/powerpoint/2010/main" val="46981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DA53C-C914-4C83-87DA-2C034327E1A3}" type="slidenum">
              <a:rPr lang="en-US" smtClean="0"/>
              <a:t>‹#›</a:t>
            </a:fld>
            <a:endParaRPr lang="en-US"/>
          </a:p>
        </p:txBody>
      </p:sp>
      <p:sp>
        <p:nvSpPr>
          <p:cNvPr id="5" name="Date Placeholder 4"/>
          <p:cNvSpPr>
            <a:spLocks noGrp="1"/>
          </p:cNvSpPr>
          <p:nvPr>
            <p:ph type="dt" sz="half" idx="10"/>
          </p:nvPr>
        </p:nvSpPr>
        <p:spPr/>
        <p:txBody>
          <a:bodyPr/>
          <a:lstStyle/>
          <a:p>
            <a:fld id="{9D5BA4D7-3007-4BCA-943A-C2EF3267ECBB}" type="datetimeFigureOut">
              <a:rPr lang="en-US" smtClean="0"/>
              <a:t>9/7/2024</a:t>
            </a:fld>
            <a:endParaRPr lang="en-US"/>
          </a:p>
        </p:txBody>
      </p:sp>
    </p:spTree>
    <p:extLst>
      <p:ext uri="{BB962C8B-B14F-4D97-AF65-F5344CB8AC3E}">
        <p14:creationId xmlns:p14="http://schemas.microsoft.com/office/powerpoint/2010/main" val="1625413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5BA4D7-3007-4BCA-943A-C2EF3267ECBB}" type="datetimeFigureOut">
              <a:rPr lang="en-US" smtClean="0"/>
              <a:t>9/7/2024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BDA53C-C914-4C83-87DA-2C034327E1A3}" type="slidenum">
              <a:rPr lang="en-US" smtClean="0"/>
              <a:t>‹#›</a:t>
            </a:fld>
            <a:endParaRPr lang="en-US"/>
          </a:p>
        </p:txBody>
      </p:sp>
    </p:spTree>
    <p:extLst>
      <p:ext uri="{BB962C8B-B14F-4D97-AF65-F5344CB8AC3E}">
        <p14:creationId xmlns:p14="http://schemas.microsoft.com/office/powerpoint/2010/main" val="285603971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git-scm.com/book/en/v2/Customizing-Git-Git-Configuration" TargetMode="External"/><Relationship Id="rId3" Type="http://schemas.openxmlformats.org/officeDocument/2006/relationships/hyperlink" Target="https://git-scm.com/" TargetMode="External"/><Relationship Id="rId7" Type="http://schemas.openxmlformats.org/officeDocument/2006/relationships/hyperlink" Target="https://brew.sh/"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docs.gitlab.com/" TargetMode="External"/><Relationship Id="rId5" Type="http://schemas.openxmlformats.org/officeDocument/2006/relationships/hyperlink" Target="https://git-scm.com/doc" TargetMode="External"/><Relationship Id="rId4" Type="http://schemas.openxmlformats.org/officeDocument/2006/relationships/hyperlink" Target="https://gitlab.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git-scm.com/book/" TargetMode="External"/><Relationship Id="rId2" Type="http://schemas.openxmlformats.org/officeDocument/2006/relationships/hyperlink" Target="http://git-scm.com/" TargetMode="External"/><Relationship Id="rId1" Type="http://schemas.openxmlformats.org/officeDocument/2006/relationships/slideLayout" Target="../slideLayouts/slideLayout2.xml"/><Relationship Id="rId5" Type="http://schemas.openxmlformats.org/officeDocument/2006/relationships/hyperlink" Target="https://docs.gitlab.com/ee/gitlab-basics/" TargetMode="External"/><Relationship Id="rId4" Type="http://schemas.openxmlformats.org/officeDocument/2006/relationships/hyperlink" Target="https://gitlab.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git-scm.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Introduction to Git and GitLab</a:t>
            </a:r>
          </a:p>
        </p:txBody>
      </p:sp>
      <p:sp>
        <p:nvSpPr>
          <p:cNvPr id="3" name="Subtitle 2"/>
          <p:cNvSpPr>
            <a:spLocks noGrp="1"/>
          </p:cNvSpPr>
          <p:nvPr>
            <p:ph type="subTitle" idx="1"/>
          </p:nvPr>
        </p:nvSpPr>
        <p:spPr/>
        <p:txBody>
          <a:bodyPr>
            <a:normAutofit/>
          </a:bodyPr>
          <a:lstStyle/>
          <a:p>
            <a:pPr algn="ctr"/>
            <a:r>
              <a:rPr lang="en-US" sz="2000" dirty="0"/>
              <a:t>CS330E – Elements of Software Engineering I</a:t>
            </a:r>
          </a:p>
          <a:p>
            <a:pPr algn="ctr"/>
            <a:r>
              <a:rPr lang="en-US" sz="2000" dirty="0"/>
              <a:t>Dr. Fares Fraij</a:t>
            </a:r>
          </a:p>
        </p:txBody>
      </p:sp>
    </p:spTree>
    <p:extLst>
      <p:ext uri="{BB962C8B-B14F-4D97-AF65-F5344CB8AC3E}">
        <p14:creationId xmlns:p14="http://schemas.microsoft.com/office/powerpoint/2010/main" val="229431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create an account on </a:t>
            </a:r>
            <a:r>
              <a:rPr lang="en-US" dirty="0" err="1"/>
              <a:t>GitLab</a:t>
            </a:r>
            <a:r>
              <a:rPr lang="en-US" dirty="0"/>
              <a:t>?</a:t>
            </a:r>
            <a:br>
              <a:rPr lang="en-US" dirty="0"/>
            </a:b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sz="2400" dirty="0"/>
              <a:t>Go to GitLab’s website.</a:t>
            </a:r>
          </a:p>
          <a:p>
            <a:pPr marL="457200" indent="-457200">
              <a:buFont typeface="+mj-lt"/>
              <a:buAutoNum type="arabicPeriod"/>
            </a:pPr>
            <a:r>
              <a:rPr lang="en-US" sz="2400" dirty="0"/>
              <a:t>Click on "Register" or "Sign up".</a:t>
            </a:r>
          </a:p>
          <a:p>
            <a:pPr marL="457200" indent="-457200">
              <a:buFont typeface="+mj-lt"/>
              <a:buAutoNum type="arabicPeriod"/>
            </a:pPr>
            <a:r>
              <a:rPr lang="en-US" sz="2400" dirty="0"/>
              <a:t>Enter your details (do NOT sign up using your Google or GitHub account).</a:t>
            </a:r>
          </a:p>
          <a:p>
            <a:pPr marL="457200" indent="-457200">
              <a:buFont typeface="+mj-lt"/>
              <a:buAutoNum type="arabicPeriod"/>
            </a:pPr>
            <a:r>
              <a:rPr lang="en-US" sz="2400" dirty="0"/>
              <a:t>Verify your email address to complete the registration.</a:t>
            </a:r>
            <a:endParaRPr lang="en-US" dirty="0"/>
          </a:p>
          <a:p>
            <a:endParaRPr lang="en-US" dirty="0"/>
          </a:p>
        </p:txBody>
      </p:sp>
    </p:spTree>
    <p:extLst>
      <p:ext uri="{BB962C8B-B14F-4D97-AF65-F5344CB8AC3E}">
        <p14:creationId xmlns:p14="http://schemas.microsoft.com/office/powerpoint/2010/main" val="3522253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B7ACA-59BD-4726-C396-CDDCB4444873}"/>
              </a:ext>
            </a:extLst>
          </p:cNvPr>
          <p:cNvSpPr>
            <a:spLocks noGrp="1"/>
          </p:cNvSpPr>
          <p:nvPr>
            <p:ph type="title"/>
          </p:nvPr>
        </p:nvSpPr>
        <p:spPr/>
        <p:txBody>
          <a:bodyPr/>
          <a:lstStyle/>
          <a:p>
            <a:r>
              <a:rPr lang="en-US" dirty="0"/>
              <a:t>Branch</a:t>
            </a:r>
          </a:p>
        </p:txBody>
      </p:sp>
      <p:sp>
        <p:nvSpPr>
          <p:cNvPr id="4" name="Rectangle 1">
            <a:extLst>
              <a:ext uri="{FF2B5EF4-FFF2-40B4-BE49-F238E27FC236}">
                <a16:creationId xmlns:a16="http://schemas.microsoft.com/office/drawing/2014/main" id="{43AAE9F2-2B1E-D944-E4F8-370025F9B93B}"/>
              </a:ext>
            </a:extLst>
          </p:cNvPr>
          <p:cNvSpPr>
            <a:spLocks noGrp="1" noChangeArrowheads="1"/>
          </p:cNvSpPr>
          <p:nvPr>
            <p:ph idx="1"/>
          </p:nvPr>
        </p:nvSpPr>
        <p:spPr bwMode="auto">
          <a:xfrm>
            <a:off x="677333" y="1977316"/>
            <a:ext cx="10955223"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2" indent="-342900" fontAlgn="base">
              <a:lnSpc>
                <a:spcPct val="100000"/>
              </a:lnSpc>
              <a:tabLst/>
            </a:pPr>
            <a:r>
              <a:rPr lang="en-US" altLang="en-US" sz="2400" b="1" dirty="0"/>
              <a:t>What is a Branch?</a:t>
            </a:r>
          </a:p>
          <a:p>
            <a:pPr marL="800100" lvl="3" indent="-342900" fontAlgn="base"/>
            <a:r>
              <a:rPr lang="en-US" altLang="en-US" sz="2200" dirty="0"/>
              <a:t>A branch in Git is a separate line of development in a repository.</a:t>
            </a:r>
          </a:p>
          <a:p>
            <a:pPr marL="800100" lvl="3" indent="-342900" fontAlgn="base"/>
            <a:r>
              <a:rPr lang="en-US" altLang="en-US" sz="2200" dirty="0"/>
              <a:t>It allows you to work on features, bug fixes, or experiments independently from the main branch or other branches.</a:t>
            </a:r>
          </a:p>
          <a:p>
            <a:pPr marL="342900" marR="0" lvl="2" indent="-342900" fontAlgn="base">
              <a:lnSpc>
                <a:spcPct val="100000"/>
              </a:lnSpc>
              <a:tabLst/>
            </a:pPr>
            <a:r>
              <a:rPr lang="en-US" altLang="en-US" sz="2400" b="1" dirty="0"/>
              <a:t>Purpose of Branches:</a:t>
            </a:r>
          </a:p>
          <a:p>
            <a:pPr marL="800100" lvl="3" indent="-342900" fontAlgn="base"/>
            <a:r>
              <a:rPr lang="en-US" altLang="en-US" sz="2200" dirty="0"/>
              <a:t>Isolation: Develop features or fixes without affecting the main codebase.</a:t>
            </a:r>
          </a:p>
          <a:p>
            <a:pPr marL="800100" lvl="3" indent="-342900" fontAlgn="base"/>
            <a:r>
              <a:rPr lang="en-US" altLang="en-US" sz="2200" dirty="0"/>
              <a:t>Parallel Development: Enable multiple developers to work on different tasks simultaneously.</a:t>
            </a:r>
          </a:p>
          <a:p>
            <a:pPr marL="800100" lvl="3" indent="-342900" fontAlgn="base"/>
            <a:r>
              <a:rPr lang="en-US" altLang="en-US" sz="2200" dirty="0"/>
              <a:t>Experimentation: Try new ideas safely without impacting the stable code.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495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F1D4-ED06-FD28-ECB8-5BB6797FCA2A}"/>
              </a:ext>
            </a:extLst>
          </p:cNvPr>
          <p:cNvSpPr>
            <a:spLocks noGrp="1"/>
          </p:cNvSpPr>
          <p:nvPr>
            <p:ph type="title"/>
          </p:nvPr>
        </p:nvSpPr>
        <p:spPr/>
        <p:txBody>
          <a:bodyPr/>
          <a:lstStyle/>
          <a:p>
            <a:r>
              <a:rPr lang="en-US" dirty="0"/>
              <a:t>Branch</a:t>
            </a:r>
          </a:p>
        </p:txBody>
      </p:sp>
      <p:sp>
        <p:nvSpPr>
          <p:cNvPr id="3" name="Content Placeholder 2">
            <a:extLst>
              <a:ext uri="{FF2B5EF4-FFF2-40B4-BE49-F238E27FC236}">
                <a16:creationId xmlns:a16="http://schemas.microsoft.com/office/drawing/2014/main" id="{5877F105-24CB-C48B-00B3-3E0D87B89986}"/>
              </a:ext>
            </a:extLst>
          </p:cNvPr>
          <p:cNvSpPr>
            <a:spLocks noGrp="1"/>
          </p:cNvSpPr>
          <p:nvPr>
            <p:ph idx="1"/>
          </p:nvPr>
        </p:nvSpPr>
        <p:spPr>
          <a:xfrm>
            <a:off x="677334" y="1930400"/>
            <a:ext cx="8596668" cy="4807370"/>
          </a:xfrm>
        </p:spPr>
        <p:txBody>
          <a:bodyPr>
            <a:normAutofit fontScale="92500" lnSpcReduction="20000"/>
          </a:bodyPr>
          <a:lstStyle/>
          <a:p>
            <a:pPr marL="342900" lvl="2" indent="-342900" fontAlgn="base">
              <a:lnSpc>
                <a:spcPct val="120000"/>
              </a:lnSpc>
            </a:pPr>
            <a:r>
              <a:rPr lang="en-US" sz="2800" b="1" dirty="0"/>
              <a:t>Common Commands:</a:t>
            </a:r>
            <a:endParaRPr lang="en-US" dirty="0"/>
          </a:p>
          <a:p>
            <a:pPr>
              <a:buFont typeface="Arial" panose="020B0604020202020204" pitchFamily="34" charset="0"/>
              <a:buChar char="•"/>
            </a:pPr>
            <a:r>
              <a:rPr lang="en-US" sz="2200" dirty="0"/>
              <a:t>Create a </a:t>
            </a:r>
            <a:r>
              <a:rPr lang="en-US" sz="2400" dirty="0"/>
              <a:t>Branch</a:t>
            </a:r>
            <a:r>
              <a:rPr lang="en-US" sz="2200" dirty="0"/>
              <a:t>: git branch &lt;</a:t>
            </a:r>
            <a:r>
              <a:rPr lang="en-US" sz="2200" dirty="0" err="1"/>
              <a:t>branch_name</a:t>
            </a:r>
            <a:r>
              <a:rPr lang="en-US" sz="2200" dirty="0"/>
              <a:t>&gt;</a:t>
            </a:r>
          </a:p>
          <a:p>
            <a:pPr>
              <a:buFont typeface="Arial" panose="020B0604020202020204" pitchFamily="34" charset="0"/>
              <a:buChar char="•"/>
            </a:pPr>
            <a:r>
              <a:rPr lang="en-US" sz="2200" dirty="0"/>
              <a:t>Switch to a Branch: git checkout &lt;</a:t>
            </a:r>
            <a:r>
              <a:rPr lang="en-US" sz="2200" dirty="0" err="1"/>
              <a:t>branch_name</a:t>
            </a:r>
            <a:r>
              <a:rPr lang="en-US" sz="2200" dirty="0"/>
              <a:t>&gt; or git switch &lt;</a:t>
            </a:r>
            <a:r>
              <a:rPr lang="en-US" sz="2200" dirty="0" err="1"/>
              <a:t>branch_name</a:t>
            </a:r>
            <a:r>
              <a:rPr lang="en-US" sz="2200" dirty="0"/>
              <a:t>&gt;</a:t>
            </a:r>
          </a:p>
          <a:p>
            <a:pPr>
              <a:buFont typeface="Arial" panose="020B0604020202020204" pitchFamily="34" charset="0"/>
              <a:buChar char="•"/>
            </a:pPr>
            <a:r>
              <a:rPr lang="en-US" sz="2200" dirty="0"/>
              <a:t>List Branches: git branch</a:t>
            </a:r>
          </a:p>
          <a:p>
            <a:pPr>
              <a:buFont typeface="Arial" panose="020B0604020202020204" pitchFamily="34" charset="0"/>
              <a:buChar char="•"/>
            </a:pPr>
            <a:r>
              <a:rPr lang="en-US" sz="2200" dirty="0"/>
              <a:t>Delete a Branch: git branch -d &lt;</a:t>
            </a:r>
            <a:r>
              <a:rPr lang="en-US" sz="2200" dirty="0" err="1"/>
              <a:t>branch_name</a:t>
            </a:r>
            <a:r>
              <a:rPr lang="en-US" sz="2200" dirty="0"/>
              <a:t>&gt; (safe delete) or git branch -D &lt;</a:t>
            </a:r>
            <a:r>
              <a:rPr lang="en-US" sz="2200" dirty="0" err="1"/>
              <a:t>branch_name</a:t>
            </a:r>
            <a:r>
              <a:rPr lang="en-US" sz="2200" dirty="0"/>
              <a:t>&gt; (force delete)</a:t>
            </a:r>
          </a:p>
          <a:p>
            <a:r>
              <a:rPr lang="en-US" sz="2800" b="1" dirty="0"/>
              <a:t>Example Workflow:</a:t>
            </a:r>
            <a:endParaRPr lang="en-US" sz="2200" dirty="0"/>
          </a:p>
          <a:p>
            <a:pPr>
              <a:buFont typeface="Arial" panose="020B0604020202020204" pitchFamily="34" charset="0"/>
              <a:buChar char="•"/>
            </a:pPr>
            <a:r>
              <a:rPr lang="en-US" sz="2400" dirty="0"/>
              <a:t>Create a new branch for a feature: git checkout -b </a:t>
            </a:r>
            <a:r>
              <a:rPr lang="en-US" sz="2400" dirty="0" err="1"/>
              <a:t>feature_branch</a:t>
            </a:r>
            <a:endParaRPr lang="en-US" sz="2400" dirty="0"/>
          </a:p>
          <a:p>
            <a:pPr>
              <a:buFont typeface="Arial" panose="020B0604020202020204" pitchFamily="34" charset="0"/>
              <a:buChar char="•"/>
            </a:pPr>
            <a:r>
              <a:rPr lang="en-US" sz="2400" dirty="0"/>
              <a:t>Make changes and commit them.</a:t>
            </a:r>
          </a:p>
          <a:p>
            <a:pPr>
              <a:buFont typeface="Arial" panose="020B0604020202020204" pitchFamily="34" charset="0"/>
              <a:buChar char="•"/>
            </a:pPr>
            <a:r>
              <a:rPr lang="en-US" sz="2400" dirty="0"/>
              <a:t>Switch back to main: git checkout main</a:t>
            </a:r>
          </a:p>
          <a:p>
            <a:pPr>
              <a:buFont typeface="Arial" panose="020B0604020202020204" pitchFamily="34" charset="0"/>
              <a:buChar char="•"/>
            </a:pPr>
            <a:r>
              <a:rPr lang="en-US" sz="2400" dirty="0"/>
              <a:t>Merge the feature branch into main: git merge </a:t>
            </a:r>
            <a:r>
              <a:rPr lang="en-US" sz="2400" dirty="0" err="1"/>
              <a:t>feature_branch</a:t>
            </a:r>
            <a:endParaRPr lang="en-US" sz="2400" dirty="0"/>
          </a:p>
        </p:txBody>
      </p:sp>
    </p:spTree>
    <p:extLst>
      <p:ext uri="{BB962C8B-B14F-4D97-AF65-F5344CB8AC3E}">
        <p14:creationId xmlns:p14="http://schemas.microsoft.com/office/powerpoint/2010/main" val="246993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2DF0F-7E9F-EA6D-CA6A-F16D977A0FFC}"/>
              </a:ext>
            </a:extLst>
          </p:cNvPr>
          <p:cNvSpPr>
            <a:spLocks noGrp="1"/>
          </p:cNvSpPr>
          <p:nvPr>
            <p:ph type="title"/>
          </p:nvPr>
        </p:nvSpPr>
        <p:spPr/>
        <p:txBody>
          <a:bodyPr/>
          <a:lstStyle/>
          <a:p>
            <a:r>
              <a:rPr lang="en-US" dirty="0"/>
              <a:t>Merge Request</a:t>
            </a:r>
          </a:p>
        </p:txBody>
      </p:sp>
      <p:sp>
        <p:nvSpPr>
          <p:cNvPr id="4" name="Rectangle 1">
            <a:extLst>
              <a:ext uri="{FF2B5EF4-FFF2-40B4-BE49-F238E27FC236}">
                <a16:creationId xmlns:a16="http://schemas.microsoft.com/office/drawing/2014/main" id="{F7DFB6DE-843A-BBB9-1B24-69670F1301A7}"/>
              </a:ext>
            </a:extLst>
          </p:cNvPr>
          <p:cNvSpPr>
            <a:spLocks noGrp="1" noChangeArrowheads="1"/>
          </p:cNvSpPr>
          <p:nvPr>
            <p:ph idx="1"/>
          </p:nvPr>
        </p:nvSpPr>
        <p:spPr bwMode="auto">
          <a:xfrm>
            <a:off x="677334" y="1130931"/>
            <a:ext cx="9109217"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2" indent="-342900" fontAlgn="base">
              <a:lnSpc>
                <a:spcPct val="120000"/>
              </a:lnSpc>
              <a:tabLst/>
            </a:pPr>
            <a:r>
              <a:rPr lang="en-US" altLang="en-US" sz="2000" b="1" dirty="0"/>
              <a:t>What is a Merge Request?</a:t>
            </a:r>
          </a:p>
          <a:p>
            <a:pPr marL="342900" lvl="2" indent="-342900" fontAlgn="base">
              <a:lnSpc>
                <a:spcPct val="120000"/>
              </a:lnSpc>
              <a:buFont typeface="Arial" panose="020B0604020202020204" pitchFamily="34" charset="0"/>
              <a:buChar char="•"/>
            </a:pPr>
            <a:r>
              <a:rPr lang="en-US" altLang="en-US" sz="2200" dirty="0"/>
              <a:t>A merge request (MR) is a request to merge changes from one branch into another, typically from a feature branch into the main branch.</a:t>
            </a:r>
          </a:p>
          <a:p>
            <a:pPr marL="342900" lvl="2" indent="-342900" fontAlgn="base">
              <a:lnSpc>
                <a:spcPct val="120000"/>
              </a:lnSpc>
              <a:buFont typeface="Arial" panose="020B0604020202020204" pitchFamily="34" charset="0"/>
              <a:buChar char="•"/>
            </a:pPr>
            <a:r>
              <a:rPr lang="en-US" altLang="en-US" sz="2200" dirty="0"/>
              <a:t>It allows for code review and discussion before integration.</a:t>
            </a:r>
          </a:p>
          <a:p>
            <a:pPr marL="342900" marR="0" lvl="2" indent="-342900" fontAlgn="base">
              <a:lnSpc>
                <a:spcPct val="120000"/>
              </a:lnSpc>
              <a:tabLst/>
            </a:pPr>
            <a:r>
              <a:rPr lang="en-US" altLang="en-US" sz="2000" b="1" dirty="0"/>
              <a:t>Purpose of Merge Requests:</a:t>
            </a:r>
          </a:p>
          <a:p>
            <a:pPr marL="342900" lvl="2" indent="-342900" fontAlgn="base">
              <a:lnSpc>
                <a:spcPct val="120000"/>
              </a:lnSpc>
              <a:buFont typeface="Arial" panose="020B0604020202020204" pitchFamily="34" charset="0"/>
              <a:buChar char="•"/>
            </a:pPr>
            <a:r>
              <a:rPr lang="en-US" altLang="en-US" sz="2200" dirty="0"/>
              <a:t>Code Review: Ensure code quality and consistency through peer review.</a:t>
            </a:r>
          </a:p>
          <a:p>
            <a:pPr marL="342900" lvl="2" indent="-342900" fontAlgn="base">
              <a:lnSpc>
                <a:spcPct val="120000"/>
              </a:lnSpc>
              <a:buFont typeface="Arial" panose="020B0604020202020204" pitchFamily="34" charset="0"/>
              <a:buChar char="•"/>
            </a:pPr>
            <a:r>
              <a:rPr lang="en-US" altLang="en-US" sz="2200" dirty="0"/>
              <a:t>Collaboration: Discuss and address feedback or concerns before merging.</a:t>
            </a:r>
          </a:p>
          <a:p>
            <a:pPr marL="342900" lvl="2" indent="-342900" fontAlgn="base">
              <a:lnSpc>
                <a:spcPct val="120000"/>
              </a:lnSpc>
              <a:buFont typeface="Arial" panose="020B0604020202020204" pitchFamily="34" charset="0"/>
              <a:buChar char="•"/>
            </a:pPr>
            <a:r>
              <a:rPr lang="en-US" altLang="en-US" sz="2200" dirty="0"/>
              <a:t>Integration: Combine changes into the main codebase in a controlled manner.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27519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2DF0F-7E9F-EA6D-CA6A-F16D977A0FFC}"/>
              </a:ext>
            </a:extLst>
          </p:cNvPr>
          <p:cNvSpPr>
            <a:spLocks noGrp="1"/>
          </p:cNvSpPr>
          <p:nvPr>
            <p:ph type="title"/>
          </p:nvPr>
        </p:nvSpPr>
        <p:spPr/>
        <p:txBody>
          <a:bodyPr/>
          <a:lstStyle/>
          <a:p>
            <a:r>
              <a:rPr lang="en-US" dirty="0"/>
              <a:t>Merge Request</a:t>
            </a:r>
          </a:p>
        </p:txBody>
      </p:sp>
      <p:sp>
        <p:nvSpPr>
          <p:cNvPr id="4" name="Rectangle 1">
            <a:extLst>
              <a:ext uri="{FF2B5EF4-FFF2-40B4-BE49-F238E27FC236}">
                <a16:creationId xmlns:a16="http://schemas.microsoft.com/office/drawing/2014/main" id="{F7DFB6DE-843A-BBB9-1B24-69670F1301A7}"/>
              </a:ext>
            </a:extLst>
          </p:cNvPr>
          <p:cNvSpPr>
            <a:spLocks noGrp="1" noChangeArrowheads="1"/>
          </p:cNvSpPr>
          <p:nvPr>
            <p:ph idx="1"/>
          </p:nvPr>
        </p:nvSpPr>
        <p:spPr bwMode="auto">
          <a:xfrm>
            <a:off x="677334" y="1711955"/>
            <a:ext cx="9109217" cy="477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2" indent="-342900" fontAlgn="base">
              <a:lnSpc>
                <a:spcPct val="120000"/>
              </a:lnSpc>
              <a:tabLst/>
            </a:pPr>
            <a:r>
              <a:rPr lang="en-US" altLang="en-US" sz="2000" b="1" dirty="0"/>
              <a:t>Steps to Create a Merge Request:</a:t>
            </a:r>
          </a:p>
          <a:p>
            <a:pPr marL="342900" marR="0" lvl="2" indent="-342900" fontAlgn="base">
              <a:lnSpc>
                <a:spcPct val="120000"/>
              </a:lnSpc>
              <a:tabLst/>
            </a:pPr>
            <a:endParaRPr lang="en-US" altLang="en-US" sz="2000" b="1" dirty="0"/>
          </a:p>
          <a:p>
            <a:pPr marL="457200" marR="0" lvl="2" indent="-457200" fontAlgn="base">
              <a:lnSpc>
                <a:spcPct val="120000"/>
              </a:lnSpc>
              <a:buFont typeface="+mj-lt"/>
              <a:buAutoNum type="arabicPeriod"/>
              <a:tabLst/>
            </a:pPr>
            <a:r>
              <a:rPr lang="en-US" altLang="en-US" sz="2000" dirty="0"/>
              <a:t>Push Your Branch: Push your feature branch to GitLab: git push origin </a:t>
            </a:r>
            <a:r>
              <a:rPr lang="en-US" altLang="en-US" sz="2000" dirty="0" err="1"/>
              <a:t>feature_branch</a:t>
            </a:r>
            <a:endParaRPr lang="en-US" altLang="en-US" sz="2000" dirty="0"/>
          </a:p>
          <a:p>
            <a:pPr marL="457200" marR="0" lvl="2" indent="-457200" fontAlgn="base">
              <a:lnSpc>
                <a:spcPct val="120000"/>
              </a:lnSpc>
              <a:buFont typeface="+mj-lt"/>
              <a:buAutoNum type="arabicPeriod"/>
              <a:tabLst/>
            </a:pPr>
            <a:r>
              <a:rPr lang="en-US" altLang="en-US" sz="2000" dirty="0"/>
              <a:t>Open Merge Request:</a:t>
            </a:r>
          </a:p>
          <a:p>
            <a:pPr marL="342900" marR="0" lvl="2" indent="-342900" fontAlgn="base">
              <a:lnSpc>
                <a:spcPct val="120000"/>
              </a:lnSpc>
              <a:buFont typeface="Arial" panose="020B0604020202020204" pitchFamily="34" charset="0"/>
              <a:buChar char="•"/>
              <a:tabLst/>
            </a:pPr>
            <a:r>
              <a:rPr lang="en-US" altLang="en-US" sz="2000" dirty="0"/>
              <a:t>Go to the GitLab project.</a:t>
            </a:r>
          </a:p>
          <a:p>
            <a:pPr marL="342900" marR="0" lvl="2" indent="-342900" fontAlgn="base">
              <a:lnSpc>
                <a:spcPct val="120000"/>
              </a:lnSpc>
              <a:buFont typeface="Arial" panose="020B0604020202020204" pitchFamily="34" charset="0"/>
              <a:buChar char="•"/>
              <a:tabLst/>
            </a:pPr>
            <a:r>
              <a:rPr lang="en-US" altLang="en-US" sz="2000" dirty="0"/>
              <a:t>Navigate to “Merge Requests” and click “New merge request.”</a:t>
            </a:r>
          </a:p>
          <a:p>
            <a:pPr marL="342900" marR="0" lvl="2" indent="-342900" fontAlgn="base">
              <a:lnSpc>
                <a:spcPct val="120000"/>
              </a:lnSpc>
              <a:buFont typeface="Arial" panose="020B0604020202020204" pitchFamily="34" charset="0"/>
              <a:buChar char="•"/>
              <a:tabLst/>
            </a:pPr>
            <a:r>
              <a:rPr lang="en-US" altLang="en-US" sz="2000" dirty="0"/>
              <a:t>Select the source branch (</a:t>
            </a:r>
            <a:r>
              <a:rPr lang="en-US" altLang="en-US" sz="2000" dirty="0" err="1"/>
              <a:t>feature_branch</a:t>
            </a:r>
            <a:r>
              <a:rPr lang="en-US" altLang="en-US" sz="2000" dirty="0"/>
              <a:t>) and target branch (main).</a:t>
            </a:r>
          </a:p>
          <a:p>
            <a:pPr marL="342900" marR="0" lvl="2" indent="-342900" fontAlgn="base">
              <a:lnSpc>
                <a:spcPct val="120000"/>
              </a:lnSpc>
              <a:buFont typeface="Arial" panose="020B0604020202020204" pitchFamily="34" charset="0"/>
              <a:buChar char="•"/>
              <a:tabLst/>
            </a:pPr>
            <a:r>
              <a:rPr lang="en-US" altLang="en-US" sz="2000" dirty="0"/>
              <a:t>Add a title, description, and any relevant details.</a:t>
            </a:r>
          </a:p>
          <a:p>
            <a:pPr marL="342900" marR="0" lvl="2" indent="-342900" fontAlgn="base">
              <a:lnSpc>
                <a:spcPct val="120000"/>
              </a:lnSpc>
              <a:buFont typeface="Arial" panose="020B0604020202020204" pitchFamily="34" charset="0"/>
              <a:buChar char="•"/>
              <a:tabLst/>
            </a:pPr>
            <a:r>
              <a:rPr lang="en-US" altLang="en-US" sz="2000" dirty="0"/>
              <a:t>Submit the merge request.</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43819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14111-3F53-1F8C-3FF3-14C60EFB7A76}"/>
              </a:ext>
            </a:extLst>
          </p:cNvPr>
          <p:cNvSpPr>
            <a:spLocks noGrp="1"/>
          </p:cNvSpPr>
          <p:nvPr>
            <p:ph type="title"/>
          </p:nvPr>
        </p:nvSpPr>
        <p:spPr/>
        <p:txBody>
          <a:bodyPr/>
          <a:lstStyle/>
          <a:p>
            <a:r>
              <a:rPr lang="en-US" dirty="0"/>
              <a:t>Merge Request</a:t>
            </a:r>
          </a:p>
        </p:txBody>
      </p:sp>
      <p:sp>
        <p:nvSpPr>
          <p:cNvPr id="4" name="Rectangle 1">
            <a:extLst>
              <a:ext uri="{FF2B5EF4-FFF2-40B4-BE49-F238E27FC236}">
                <a16:creationId xmlns:a16="http://schemas.microsoft.com/office/drawing/2014/main" id="{3D2F64EF-2B1C-8ECE-B73F-4C9128210973}"/>
              </a:ext>
            </a:extLst>
          </p:cNvPr>
          <p:cNvSpPr>
            <a:spLocks noGrp="1" noChangeArrowheads="1"/>
          </p:cNvSpPr>
          <p:nvPr>
            <p:ph idx="1"/>
          </p:nvPr>
        </p:nvSpPr>
        <p:spPr bwMode="auto">
          <a:xfrm>
            <a:off x="677334" y="2736500"/>
            <a:ext cx="7691529" cy="272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lvl="2" indent="-342900" fontAlgn="base">
              <a:lnSpc>
                <a:spcPct val="120000"/>
              </a:lnSpc>
            </a:pPr>
            <a:r>
              <a:rPr lang="en-US" altLang="en-US" sz="2000" b="1" dirty="0"/>
              <a:t>Example Workflow:</a:t>
            </a:r>
          </a:p>
          <a:p>
            <a:pPr marL="342900" lvl="2" indent="-342900" fontAlgn="base">
              <a:lnSpc>
                <a:spcPct val="120000"/>
              </a:lnSpc>
              <a:buFont typeface="Arial" panose="020B0604020202020204" pitchFamily="34" charset="0"/>
              <a:buChar char="•"/>
            </a:pPr>
            <a:r>
              <a:rPr lang="en-US" altLang="en-US" sz="2000" dirty="0"/>
              <a:t>Create and push a branch for new features.</a:t>
            </a:r>
          </a:p>
          <a:p>
            <a:pPr marL="342900" lvl="2" indent="-342900" fontAlgn="base">
              <a:lnSpc>
                <a:spcPct val="120000"/>
              </a:lnSpc>
              <a:buFont typeface="Arial" panose="020B0604020202020204" pitchFamily="34" charset="0"/>
              <a:buChar char="•"/>
            </a:pPr>
            <a:r>
              <a:rPr lang="en-US" altLang="en-US" sz="2000" dirty="0"/>
              <a:t>Open a merge request to merge the feature branch into main.</a:t>
            </a:r>
          </a:p>
          <a:p>
            <a:pPr marL="342900" lvl="2" indent="-342900" fontAlgn="base">
              <a:lnSpc>
                <a:spcPct val="120000"/>
              </a:lnSpc>
              <a:buFont typeface="Arial" panose="020B0604020202020204" pitchFamily="34" charset="0"/>
              <a:buChar char="•"/>
            </a:pPr>
            <a:r>
              <a:rPr lang="en-US" altLang="en-US" sz="2000" dirty="0"/>
              <a:t>Review, discuss, and finalize the merge request.</a:t>
            </a:r>
          </a:p>
          <a:p>
            <a:pPr marL="342900" lvl="2" indent="-342900" fontAlgn="base">
              <a:lnSpc>
                <a:spcPct val="120000"/>
              </a:lnSpc>
              <a:buFont typeface="Arial" panose="020B0604020202020204" pitchFamily="34" charset="0"/>
              <a:buChar char="•"/>
            </a:pPr>
            <a:r>
              <a:rPr lang="en-US" altLang="en-US" sz="2000" dirty="0"/>
              <a:t>Merge the request once approved.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5924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677334" y="1400537"/>
            <a:ext cx="8596668" cy="4640825"/>
          </a:xfrm>
        </p:spPr>
        <p:txBody>
          <a:bodyPr>
            <a:normAutofit fontScale="92500" lnSpcReduction="20000"/>
          </a:bodyPr>
          <a:lstStyle/>
          <a:p>
            <a:r>
              <a:rPr lang="en-US" sz="2600" b="1" dirty="0"/>
              <a:t>References</a:t>
            </a:r>
            <a:endParaRPr lang="en-US" sz="2600" dirty="0"/>
          </a:p>
          <a:p>
            <a:pPr>
              <a:buFont typeface="+mj-lt"/>
              <a:buAutoNum type="arabicPeriod"/>
            </a:pPr>
            <a:r>
              <a:rPr lang="en-US" b="1" dirty="0"/>
              <a:t>Git Official Website</a:t>
            </a:r>
            <a:r>
              <a:rPr lang="en-US" dirty="0"/>
              <a:t>: </a:t>
            </a:r>
            <a:r>
              <a:rPr lang="en-US" dirty="0">
                <a:hlinkClick r:id="rId3"/>
              </a:rPr>
              <a:t>https://git-scm.com</a:t>
            </a:r>
            <a:endParaRPr lang="en-US" dirty="0"/>
          </a:p>
          <a:p>
            <a:pPr marL="742950" lvl="1" indent="-285750">
              <a:buFont typeface="+mj-lt"/>
              <a:buAutoNum type="arabicPeriod"/>
            </a:pPr>
            <a:r>
              <a:rPr lang="en-US" sz="1800" dirty="0"/>
              <a:t>Provides downloads, documentation, and resources for Git.</a:t>
            </a:r>
          </a:p>
          <a:p>
            <a:pPr>
              <a:buFont typeface="+mj-lt"/>
              <a:buAutoNum type="arabicPeriod"/>
            </a:pPr>
            <a:r>
              <a:rPr lang="en-US" b="1" dirty="0"/>
              <a:t>GitLab Official Website</a:t>
            </a:r>
            <a:r>
              <a:rPr lang="en-US" dirty="0"/>
              <a:t>: </a:t>
            </a:r>
            <a:r>
              <a:rPr lang="en-US" dirty="0">
                <a:hlinkClick r:id="rId4"/>
              </a:rPr>
              <a:t>https://gitlab.com</a:t>
            </a:r>
            <a:endParaRPr lang="en-US" dirty="0"/>
          </a:p>
          <a:p>
            <a:pPr marL="742950" lvl="1" indent="-285750">
              <a:buFont typeface="+mj-lt"/>
              <a:buAutoNum type="arabicPeriod"/>
            </a:pPr>
            <a:r>
              <a:rPr lang="en-US" sz="1800" dirty="0"/>
              <a:t>Offers information on GitLab features, account creation, and documentation.</a:t>
            </a:r>
          </a:p>
          <a:p>
            <a:pPr>
              <a:buFont typeface="+mj-lt"/>
              <a:buAutoNum type="arabicPeriod"/>
            </a:pPr>
            <a:r>
              <a:rPr lang="en-US" b="1" dirty="0"/>
              <a:t>Git Documentation</a:t>
            </a:r>
            <a:r>
              <a:rPr lang="en-US" dirty="0"/>
              <a:t>: </a:t>
            </a:r>
            <a:r>
              <a:rPr lang="en-US" dirty="0">
                <a:hlinkClick r:id="rId5"/>
              </a:rPr>
              <a:t>https://git-scm.com/doc</a:t>
            </a:r>
            <a:endParaRPr lang="en-US" dirty="0"/>
          </a:p>
          <a:p>
            <a:pPr marL="742950" lvl="1" indent="-285750">
              <a:buFont typeface="+mj-lt"/>
              <a:buAutoNum type="arabicPeriod"/>
            </a:pPr>
            <a:r>
              <a:rPr lang="en-US" sz="1800" dirty="0"/>
              <a:t>Comprehensive resource for Git commands, configuration, and best practices.</a:t>
            </a:r>
          </a:p>
          <a:p>
            <a:pPr>
              <a:buFont typeface="+mj-lt"/>
              <a:buAutoNum type="arabicPeriod"/>
            </a:pPr>
            <a:r>
              <a:rPr lang="en-US" b="1" dirty="0"/>
              <a:t>GitLab Documentation</a:t>
            </a:r>
            <a:r>
              <a:rPr lang="en-US" dirty="0"/>
              <a:t>: </a:t>
            </a:r>
            <a:r>
              <a:rPr lang="en-US" dirty="0">
                <a:hlinkClick r:id="rId6"/>
              </a:rPr>
              <a:t>https://docs.gitlab.com</a:t>
            </a:r>
            <a:endParaRPr lang="en-US" dirty="0"/>
          </a:p>
          <a:p>
            <a:pPr marL="742950" lvl="1" indent="-285750">
              <a:buFont typeface="+mj-lt"/>
              <a:buAutoNum type="arabicPeriod"/>
            </a:pPr>
            <a:r>
              <a:rPr lang="en-US" sz="1800" dirty="0"/>
              <a:t>Detailed guides on using GitLab, from basic operations to advanced features.</a:t>
            </a:r>
          </a:p>
          <a:p>
            <a:pPr>
              <a:buFont typeface="+mj-lt"/>
              <a:buAutoNum type="arabicPeriod"/>
            </a:pPr>
            <a:r>
              <a:rPr lang="en-US" b="1" dirty="0"/>
              <a:t>Homebrew</a:t>
            </a:r>
            <a:r>
              <a:rPr lang="en-US" dirty="0"/>
              <a:t>: </a:t>
            </a:r>
            <a:r>
              <a:rPr lang="en-US" dirty="0">
                <a:hlinkClick r:id="rId7"/>
              </a:rPr>
              <a:t>https://brew.sh</a:t>
            </a:r>
            <a:endParaRPr lang="en-US" dirty="0"/>
          </a:p>
          <a:p>
            <a:pPr marL="742950" lvl="1" indent="-285750">
              <a:buFont typeface="+mj-lt"/>
              <a:buAutoNum type="arabicPeriod"/>
            </a:pPr>
            <a:r>
              <a:rPr lang="en-US" sz="1800" dirty="0"/>
              <a:t>A package manager for macOS used to install Git on Mac systems.</a:t>
            </a:r>
          </a:p>
          <a:p>
            <a:pPr>
              <a:buFont typeface="+mj-lt"/>
              <a:buAutoNum type="arabicPeriod"/>
            </a:pPr>
            <a:r>
              <a:rPr lang="en-US" b="1" dirty="0"/>
              <a:t>Git Configuration Guide</a:t>
            </a:r>
            <a:r>
              <a:rPr lang="en-US" dirty="0"/>
              <a:t>: </a:t>
            </a:r>
            <a:r>
              <a:rPr lang="en-US" dirty="0">
                <a:hlinkClick r:id="rId8"/>
              </a:rPr>
              <a:t>https://git-scm.com/book/en/v2/Customizing-Git-Git-Configuration</a:t>
            </a:r>
            <a:endParaRPr lang="en-US" dirty="0"/>
          </a:p>
          <a:p>
            <a:pPr marL="742950" lvl="1" indent="-285750">
              <a:buFont typeface="+mj-lt"/>
              <a:buAutoNum type="arabicPeriod"/>
            </a:pPr>
            <a:r>
              <a:rPr lang="en-US" sz="1800" dirty="0"/>
              <a:t>A detailed guide on configuring Git settings.</a:t>
            </a:r>
          </a:p>
          <a:p>
            <a:endParaRPr lang="en-US" dirty="0"/>
          </a:p>
          <a:p>
            <a:endParaRPr lang="en-US" dirty="0"/>
          </a:p>
        </p:txBody>
      </p:sp>
    </p:spTree>
    <p:extLst>
      <p:ext uri="{BB962C8B-B14F-4D97-AF65-F5344CB8AC3E}">
        <p14:creationId xmlns:p14="http://schemas.microsoft.com/office/powerpoint/2010/main" val="1891802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a:t>
            </a:r>
          </a:p>
        </p:txBody>
      </p:sp>
      <p:sp>
        <p:nvSpPr>
          <p:cNvPr id="3" name="Content Placeholder 2"/>
          <p:cNvSpPr>
            <a:spLocks noGrp="1"/>
          </p:cNvSpPr>
          <p:nvPr>
            <p:ph idx="1"/>
          </p:nvPr>
        </p:nvSpPr>
        <p:spPr/>
        <p:txBody>
          <a:bodyPr/>
          <a:lstStyle/>
          <a:p>
            <a:pPr>
              <a:defRPr/>
            </a:pPr>
            <a:r>
              <a:rPr lang="en-US" sz="2000" dirty="0" err="1"/>
              <a:t>Git</a:t>
            </a:r>
            <a:r>
              <a:rPr lang="en-US" sz="2000" dirty="0"/>
              <a:t> website: </a:t>
            </a:r>
            <a:r>
              <a:rPr lang="en-US" sz="2000" dirty="0">
                <a:hlinkClick r:id="rId2"/>
              </a:rPr>
              <a:t>http://git-scm.com/</a:t>
            </a:r>
            <a:endParaRPr lang="en-US" sz="2000" dirty="0"/>
          </a:p>
          <a:p>
            <a:pPr>
              <a:defRPr/>
            </a:pPr>
            <a:r>
              <a:rPr lang="en-US" sz="2000" dirty="0" err="1"/>
              <a:t>Git</a:t>
            </a:r>
            <a:r>
              <a:rPr lang="en-US" sz="2000" dirty="0"/>
              <a:t> Book:  </a:t>
            </a:r>
            <a:r>
              <a:rPr lang="en-US" sz="2000" dirty="0">
                <a:hlinkClick r:id="rId3"/>
              </a:rPr>
              <a:t>http://git-scm.com/book/</a:t>
            </a:r>
            <a:endParaRPr lang="en-US" sz="2000" dirty="0"/>
          </a:p>
          <a:p>
            <a:pPr>
              <a:defRPr/>
            </a:pPr>
            <a:r>
              <a:rPr lang="en-US" sz="2000" dirty="0" err="1"/>
              <a:t>GitLab</a:t>
            </a:r>
            <a:r>
              <a:rPr lang="en-US" sz="2000" dirty="0"/>
              <a:t>: </a:t>
            </a:r>
            <a:r>
              <a:rPr lang="en-US" sz="2000" dirty="0">
                <a:hlinkClick r:id="rId4"/>
              </a:rPr>
              <a:t>https://gitlab.com/</a:t>
            </a:r>
            <a:endParaRPr lang="en-US" sz="2000" dirty="0"/>
          </a:p>
          <a:p>
            <a:pPr>
              <a:defRPr/>
            </a:pPr>
            <a:r>
              <a:rPr lang="en-US" sz="2000" dirty="0" err="1"/>
              <a:t>GitLab</a:t>
            </a:r>
            <a:r>
              <a:rPr lang="en-US" sz="2000" dirty="0"/>
              <a:t> basics: </a:t>
            </a:r>
            <a:r>
              <a:rPr lang="en-US" sz="2000" dirty="0">
                <a:hlinkClick r:id="rId5"/>
              </a:rPr>
              <a:t>https://docs.gitlab.com/ee/gitlab-basics/</a:t>
            </a:r>
            <a:endParaRPr lang="en-US" sz="2000" dirty="0"/>
          </a:p>
          <a:p>
            <a:pPr marL="0" indent="0">
              <a:buNone/>
              <a:defRPr/>
            </a:pPr>
            <a:endParaRPr lang="en-US" dirty="0"/>
          </a:p>
        </p:txBody>
      </p:sp>
    </p:spTree>
    <p:extLst>
      <p:ext uri="{BB962C8B-B14F-4D97-AF65-F5344CB8AC3E}">
        <p14:creationId xmlns:p14="http://schemas.microsoft.com/office/powerpoint/2010/main" val="22757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Outline</a:t>
            </a:r>
          </a:p>
        </p:txBody>
      </p:sp>
      <p:sp>
        <p:nvSpPr>
          <p:cNvPr id="3" name="Content Placeholder 2"/>
          <p:cNvSpPr>
            <a:spLocks noGrp="1"/>
          </p:cNvSpPr>
          <p:nvPr>
            <p:ph idx="1"/>
          </p:nvPr>
        </p:nvSpPr>
        <p:spPr/>
        <p:txBody>
          <a:bodyPr>
            <a:normAutofit fontScale="77500" lnSpcReduction="20000"/>
          </a:bodyPr>
          <a:lstStyle/>
          <a:p>
            <a:r>
              <a:rPr lang="en-US" sz="3200" dirty="0"/>
              <a:t>What is version control?</a:t>
            </a:r>
          </a:p>
          <a:p>
            <a:r>
              <a:rPr lang="en-US" sz="3200" dirty="0"/>
              <a:t>What is Git?</a:t>
            </a:r>
          </a:p>
          <a:p>
            <a:r>
              <a:rPr lang="en-US" sz="3200" dirty="0"/>
              <a:t>How does Git work?</a:t>
            </a:r>
          </a:p>
          <a:p>
            <a:r>
              <a:rPr lang="en-US" sz="3200" dirty="0"/>
              <a:t>How to install </a:t>
            </a:r>
            <a:r>
              <a:rPr lang="en-US" sz="3200" dirty="0" err="1"/>
              <a:t>Git</a:t>
            </a:r>
            <a:r>
              <a:rPr lang="en-US" sz="3200" dirty="0"/>
              <a:t>?</a:t>
            </a:r>
          </a:p>
          <a:p>
            <a:r>
              <a:rPr lang="en-US" sz="3200" dirty="0"/>
              <a:t>How to configure </a:t>
            </a:r>
            <a:r>
              <a:rPr lang="en-US" sz="3200" dirty="0" err="1"/>
              <a:t>Git</a:t>
            </a:r>
            <a:r>
              <a:rPr lang="en-US" sz="3200" dirty="0"/>
              <a:t>?</a:t>
            </a:r>
          </a:p>
          <a:p>
            <a:r>
              <a:rPr lang="en-US" sz="3200" dirty="0"/>
              <a:t>What is </a:t>
            </a:r>
            <a:r>
              <a:rPr lang="en-US" sz="3200" dirty="0" err="1"/>
              <a:t>GitLab</a:t>
            </a:r>
            <a:r>
              <a:rPr lang="en-US" sz="3200" dirty="0"/>
              <a:t>?</a:t>
            </a:r>
          </a:p>
          <a:p>
            <a:r>
              <a:rPr lang="en-US" sz="3200" dirty="0"/>
              <a:t>How to create an account on GitLab?</a:t>
            </a:r>
          </a:p>
          <a:p>
            <a:r>
              <a:rPr lang="en-US" sz="3200" dirty="0"/>
              <a:t>Branch</a:t>
            </a:r>
          </a:p>
          <a:p>
            <a:r>
              <a:rPr lang="en-US" sz="3200" dirty="0"/>
              <a:t>Merge Request</a:t>
            </a:r>
          </a:p>
        </p:txBody>
      </p:sp>
    </p:spTree>
    <p:extLst>
      <p:ext uri="{BB962C8B-B14F-4D97-AF65-F5344CB8AC3E}">
        <p14:creationId xmlns:p14="http://schemas.microsoft.com/office/powerpoint/2010/main" val="38731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is version control?</a:t>
            </a:r>
          </a:p>
        </p:txBody>
      </p:sp>
      <p:sp>
        <p:nvSpPr>
          <p:cNvPr id="3" name="Content Placeholder 2"/>
          <p:cNvSpPr>
            <a:spLocks noGrp="1"/>
          </p:cNvSpPr>
          <p:nvPr>
            <p:ph idx="1"/>
          </p:nvPr>
        </p:nvSpPr>
        <p:spPr/>
        <p:txBody>
          <a:bodyPr>
            <a:normAutofit/>
          </a:bodyPr>
          <a:lstStyle/>
          <a:p>
            <a:r>
              <a:rPr lang="en-US" sz="3200" b="1" dirty="0"/>
              <a:t>Definition</a:t>
            </a:r>
            <a:r>
              <a:rPr lang="en-US" sz="3200" dirty="0"/>
              <a:t>: Version control is a system that records changes to files over time so that you can recall specific versions later.</a:t>
            </a:r>
          </a:p>
          <a:p>
            <a:r>
              <a:rPr lang="en-US" sz="3200" b="1" dirty="0"/>
              <a:t>Purpose</a:t>
            </a:r>
            <a:r>
              <a:rPr lang="en-US" sz="3200" dirty="0"/>
              <a:t>: It helps track and manage changes to code, documents, and other files, facilitating collaboration and recovery from errors.</a:t>
            </a:r>
          </a:p>
          <a:p>
            <a:endParaRPr lang="en-US" dirty="0"/>
          </a:p>
        </p:txBody>
      </p:sp>
    </p:spTree>
    <p:extLst>
      <p:ext uri="{BB962C8B-B14F-4D97-AF65-F5344CB8AC3E}">
        <p14:creationId xmlns:p14="http://schemas.microsoft.com/office/powerpoint/2010/main" val="687706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err="1"/>
              <a:t>Git</a:t>
            </a:r>
            <a:r>
              <a:rPr lang="en-US" dirty="0"/>
              <a:t>?</a:t>
            </a:r>
          </a:p>
        </p:txBody>
      </p:sp>
      <p:sp>
        <p:nvSpPr>
          <p:cNvPr id="3" name="Content Placeholder 2"/>
          <p:cNvSpPr>
            <a:spLocks noGrp="1"/>
          </p:cNvSpPr>
          <p:nvPr>
            <p:ph idx="1"/>
          </p:nvPr>
        </p:nvSpPr>
        <p:spPr/>
        <p:txBody>
          <a:bodyPr>
            <a:normAutofit/>
          </a:bodyPr>
          <a:lstStyle/>
          <a:p>
            <a:r>
              <a:rPr lang="en-US" sz="2400" b="1" dirty="0"/>
              <a:t>Definition</a:t>
            </a:r>
            <a:r>
              <a:rPr lang="en-US" sz="2400" dirty="0"/>
              <a:t>: Git is a distributed version control system designed to handle everything from small to very large projects with speed and efficiency.</a:t>
            </a:r>
          </a:p>
        </p:txBody>
      </p:sp>
    </p:spTree>
    <p:extLst>
      <p:ext uri="{BB962C8B-B14F-4D97-AF65-F5344CB8AC3E}">
        <p14:creationId xmlns:p14="http://schemas.microsoft.com/office/powerpoint/2010/main" val="1794960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AA91-FFB7-43F9-1CD8-3563156602AD}"/>
              </a:ext>
            </a:extLst>
          </p:cNvPr>
          <p:cNvSpPr>
            <a:spLocks noGrp="1"/>
          </p:cNvSpPr>
          <p:nvPr>
            <p:ph type="title"/>
          </p:nvPr>
        </p:nvSpPr>
        <p:spPr/>
        <p:txBody>
          <a:bodyPr/>
          <a:lstStyle/>
          <a:p>
            <a:r>
              <a:rPr lang="en-US" dirty="0"/>
              <a:t>How Does Git Work?</a:t>
            </a:r>
          </a:p>
        </p:txBody>
      </p:sp>
      <p:sp>
        <p:nvSpPr>
          <p:cNvPr id="4" name="Rectangle 1">
            <a:extLst>
              <a:ext uri="{FF2B5EF4-FFF2-40B4-BE49-F238E27FC236}">
                <a16:creationId xmlns:a16="http://schemas.microsoft.com/office/drawing/2014/main" id="{D2D34A2D-1386-1E2D-2198-F0DBA7CA0E0B}"/>
              </a:ext>
            </a:extLst>
          </p:cNvPr>
          <p:cNvSpPr>
            <a:spLocks noGrp="1" noChangeArrowheads="1"/>
          </p:cNvSpPr>
          <p:nvPr>
            <p:ph idx="1"/>
          </p:nvPr>
        </p:nvSpPr>
        <p:spPr bwMode="auto">
          <a:xfrm>
            <a:off x="677334" y="1428450"/>
            <a:ext cx="9516990" cy="5345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fontAlgn="base">
              <a:lnSpc>
                <a:spcPct val="100000"/>
              </a:lnSpc>
              <a:tabLst/>
            </a:pPr>
            <a:r>
              <a:rPr lang="en-US" altLang="en-US" sz="2800" b="1" dirty="0"/>
              <a:t>Local Repository: </a:t>
            </a:r>
            <a:r>
              <a:rPr lang="en-US" altLang="en-US" sz="2800" dirty="0"/>
              <a:t>Stores the full history of changes on your local machine.</a:t>
            </a:r>
          </a:p>
          <a:p>
            <a:pPr marR="0" lvl="0" fontAlgn="base">
              <a:lnSpc>
                <a:spcPct val="100000"/>
              </a:lnSpc>
              <a:tabLst/>
            </a:pPr>
            <a:r>
              <a:rPr lang="en-US" altLang="en-US" sz="2800" b="1" dirty="0"/>
              <a:t>Staging Area: </a:t>
            </a:r>
            <a:r>
              <a:rPr lang="en-US" altLang="en-US" sz="2800" dirty="0"/>
              <a:t>Holds changes that are about to be committed.</a:t>
            </a:r>
          </a:p>
          <a:p>
            <a:pPr marR="0" lvl="0" fontAlgn="base">
              <a:lnSpc>
                <a:spcPct val="100000"/>
              </a:lnSpc>
              <a:tabLst/>
            </a:pPr>
            <a:r>
              <a:rPr lang="en-US" altLang="en-US" sz="2800" b="1" dirty="0"/>
              <a:t>Commit: </a:t>
            </a:r>
            <a:r>
              <a:rPr lang="en-US" altLang="en-US" sz="2800" dirty="0"/>
              <a:t>Records changes to the local repository.</a:t>
            </a:r>
          </a:p>
          <a:p>
            <a:pPr marR="0" lvl="0" fontAlgn="base">
              <a:lnSpc>
                <a:spcPct val="100000"/>
              </a:lnSpc>
              <a:tabLst/>
            </a:pPr>
            <a:r>
              <a:rPr lang="en-US" altLang="en-US" sz="2800" b="1" dirty="0"/>
              <a:t>Branching and Merging: </a:t>
            </a:r>
            <a:r>
              <a:rPr lang="en-US" altLang="en-US" sz="2800" dirty="0"/>
              <a:t>Allows for parallel development and integration of different features or fixes.</a:t>
            </a:r>
          </a:p>
          <a:p>
            <a:pPr marR="0" lvl="0" fontAlgn="base">
              <a:lnSpc>
                <a:spcPct val="100000"/>
              </a:lnSpc>
              <a:tabLst/>
            </a:pPr>
            <a:r>
              <a:rPr lang="en-US" altLang="en-US" sz="2800" b="1" dirty="0"/>
              <a:t>Remote Repository: </a:t>
            </a:r>
            <a:r>
              <a:rPr lang="en-US" altLang="en-US" sz="2800" dirty="0"/>
              <a:t>A version of the project hosted on a server (e.g., GitLab) where team members can push and pull changes. </a:t>
            </a:r>
          </a:p>
        </p:txBody>
      </p:sp>
    </p:spTree>
    <p:extLst>
      <p:ext uri="{BB962C8B-B14F-4D97-AF65-F5344CB8AC3E}">
        <p14:creationId xmlns:p14="http://schemas.microsoft.com/office/powerpoint/2010/main" val="3526204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install </a:t>
            </a:r>
            <a:r>
              <a:rPr lang="en-US" dirty="0" err="1"/>
              <a:t>Git</a:t>
            </a:r>
            <a:r>
              <a:rPr lang="en-US" dirty="0"/>
              <a:t>?</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sz="2800" b="1" dirty="0"/>
              <a:t>On Windows</a:t>
            </a:r>
            <a:r>
              <a:rPr lang="en-US" sz="2800" dirty="0"/>
              <a:t>:</a:t>
            </a:r>
          </a:p>
          <a:p>
            <a:pPr lvl="1">
              <a:buFont typeface="Arial" panose="020B0604020202020204" pitchFamily="34" charset="0"/>
              <a:buChar char="•"/>
            </a:pPr>
            <a:r>
              <a:rPr lang="en-US" sz="2600" dirty="0"/>
              <a:t>Download the installer from </a:t>
            </a:r>
            <a:r>
              <a:rPr lang="en-US" sz="2600" dirty="0">
                <a:hlinkClick r:id="rId3"/>
              </a:rPr>
              <a:t>Git's official website</a:t>
            </a:r>
            <a:r>
              <a:rPr lang="en-US" sz="2600" dirty="0"/>
              <a:t>.</a:t>
            </a:r>
          </a:p>
          <a:p>
            <a:pPr lvl="1">
              <a:buFont typeface="Arial" panose="020B0604020202020204" pitchFamily="34" charset="0"/>
              <a:buChar char="•"/>
            </a:pPr>
            <a:r>
              <a:rPr lang="en-US" sz="2600" dirty="0"/>
              <a:t>Run the installer and follow the prompts.</a:t>
            </a:r>
          </a:p>
          <a:p>
            <a:pPr lvl="1">
              <a:buFont typeface="Arial" panose="020B0604020202020204" pitchFamily="34" charset="0"/>
              <a:buChar char="•"/>
            </a:pPr>
            <a:r>
              <a:rPr lang="en-US" sz="2600" dirty="0"/>
              <a:t>Choose default options or customize as needed.</a:t>
            </a:r>
          </a:p>
          <a:p>
            <a:r>
              <a:rPr lang="en-US" sz="2800" b="1" dirty="0"/>
              <a:t>On Mac OS</a:t>
            </a:r>
            <a:r>
              <a:rPr lang="en-US" sz="2800" dirty="0"/>
              <a:t>:</a:t>
            </a:r>
          </a:p>
          <a:p>
            <a:pPr lvl="1">
              <a:buFont typeface="Arial" panose="020B0604020202020204" pitchFamily="34" charset="0"/>
              <a:buChar char="•"/>
            </a:pPr>
            <a:r>
              <a:rPr lang="en-US" sz="2600" dirty="0"/>
              <a:t>Install via Homebrew: brew install git</a:t>
            </a:r>
          </a:p>
          <a:p>
            <a:pPr lvl="1">
              <a:buFont typeface="Arial" panose="020B0604020202020204" pitchFamily="34" charset="0"/>
              <a:buChar char="•"/>
            </a:pPr>
            <a:r>
              <a:rPr lang="en-US" sz="2600" dirty="0"/>
              <a:t>Alternatively, download the installer from Git's official website and follow the instructions.</a:t>
            </a:r>
          </a:p>
          <a:p>
            <a:endParaRPr lang="en-US" sz="2800" dirty="0"/>
          </a:p>
          <a:p>
            <a:endParaRPr lang="en-US" sz="2800" dirty="0"/>
          </a:p>
          <a:p>
            <a:endParaRPr lang="en-US" sz="2800" dirty="0"/>
          </a:p>
          <a:p>
            <a:pPr marL="0" indent="0">
              <a:buNone/>
            </a:pPr>
            <a:endParaRPr lang="en-US" sz="2800" dirty="0"/>
          </a:p>
        </p:txBody>
      </p:sp>
    </p:spTree>
    <p:extLst>
      <p:ext uri="{BB962C8B-B14F-4D97-AF65-F5344CB8AC3E}">
        <p14:creationId xmlns:p14="http://schemas.microsoft.com/office/powerpoint/2010/main" val="268507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Configure </a:t>
            </a:r>
            <a:r>
              <a:rPr lang="en-US" dirty="0" err="1"/>
              <a:t>Git</a:t>
            </a:r>
            <a:r>
              <a:rPr lang="en-US" dirty="0"/>
              <a:t>?</a:t>
            </a:r>
          </a:p>
        </p:txBody>
      </p:sp>
      <p:sp>
        <p:nvSpPr>
          <p:cNvPr id="7" name="Content Placeholder 2"/>
          <p:cNvSpPr txBox="1">
            <a:spLocks/>
          </p:cNvSpPr>
          <p:nvPr/>
        </p:nvSpPr>
        <p:spPr>
          <a:xfrm>
            <a:off x="213360" y="2042160"/>
            <a:ext cx="9540240" cy="4521200"/>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3500" dirty="0"/>
              <a:t>In your shell, type in the following commands to configure </a:t>
            </a:r>
            <a:r>
              <a:rPr lang="en-US" sz="3500" dirty="0" err="1"/>
              <a:t>git</a:t>
            </a:r>
            <a:r>
              <a:rPr lang="en-US" sz="3500" dirty="0"/>
              <a:t>:</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user.name "John Galt"</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a:t>
            </a:r>
            <a:r>
              <a:rPr lang="en-US" sz="3500" dirty="0" err="1"/>
              <a:t>user.email</a:t>
            </a:r>
            <a:r>
              <a:rPr lang="en-US" sz="3500" dirty="0"/>
              <a:t> jgalt@example.com</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a:t>
            </a:r>
            <a:r>
              <a:rPr lang="en-US" sz="3500" dirty="0" err="1"/>
              <a:t>push.default</a:t>
            </a:r>
            <a:r>
              <a:rPr lang="en-US" sz="3500" dirty="0"/>
              <a:t> simple</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a:t>
            </a:r>
            <a:r>
              <a:rPr lang="en-US" sz="3500" dirty="0" err="1"/>
              <a:t>color.ui</a:t>
            </a:r>
            <a:r>
              <a:rPr lang="en-US" sz="3500" dirty="0"/>
              <a:t> true</a:t>
            </a:r>
          </a:p>
          <a:p>
            <a:pPr marL="0" indent="0">
              <a:buFont typeface="Wingdings 3" charset="2"/>
              <a:buNone/>
            </a:pPr>
            <a:r>
              <a:rPr lang="en-US" sz="3500" dirty="0"/>
              <a:t>If you're using </a:t>
            </a:r>
            <a:r>
              <a:rPr lang="en-US" sz="3500" u="sng" dirty="0"/>
              <a:t>OS X or Linux</a:t>
            </a:r>
            <a:r>
              <a:rPr lang="en-US" sz="3500" dirty="0"/>
              <a:t>:</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a:t>
            </a:r>
            <a:r>
              <a:rPr lang="en-US" sz="3500" dirty="0" err="1"/>
              <a:t>core.autocrlf</a:t>
            </a:r>
            <a:r>
              <a:rPr lang="en-US" sz="3500" dirty="0"/>
              <a:t> input</a:t>
            </a:r>
          </a:p>
          <a:p>
            <a:pPr marL="0" indent="0">
              <a:buFont typeface="Wingdings 3" charset="2"/>
              <a:buNone/>
            </a:pPr>
            <a:endParaRPr lang="en-US" sz="3500" dirty="0"/>
          </a:p>
          <a:p>
            <a:pPr marL="0" indent="0">
              <a:buFont typeface="Wingdings 3" charset="2"/>
              <a:buNone/>
            </a:pPr>
            <a:r>
              <a:rPr lang="en-US" sz="3500" dirty="0"/>
              <a:t>If you're using </a:t>
            </a:r>
            <a:r>
              <a:rPr lang="en-US" sz="3500" u="sng" dirty="0"/>
              <a:t>Windows</a:t>
            </a:r>
            <a:r>
              <a:rPr lang="en-US" sz="3500" dirty="0"/>
              <a:t>:</a:t>
            </a:r>
          </a:p>
          <a:p>
            <a:pPr marL="0" indent="0">
              <a:buFont typeface="Wingdings 3" charset="2"/>
              <a:buNone/>
            </a:pPr>
            <a:r>
              <a:rPr lang="en-US" sz="3500" dirty="0"/>
              <a:t>$ </a:t>
            </a:r>
            <a:r>
              <a:rPr lang="en-US" sz="3500" dirty="0" err="1"/>
              <a:t>git</a:t>
            </a:r>
            <a:r>
              <a:rPr lang="en-US" sz="3500" dirty="0"/>
              <a:t> </a:t>
            </a:r>
            <a:r>
              <a:rPr lang="en-US" sz="3500" dirty="0" err="1"/>
              <a:t>config</a:t>
            </a:r>
            <a:r>
              <a:rPr lang="en-US" sz="3500" dirty="0"/>
              <a:t> --global </a:t>
            </a:r>
            <a:r>
              <a:rPr lang="en-US" sz="3500" dirty="0" err="1"/>
              <a:t>core.autocrlf</a:t>
            </a:r>
            <a:r>
              <a:rPr lang="en-US" sz="3500" dirty="0"/>
              <a:t> true</a:t>
            </a:r>
          </a:p>
          <a:p>
            <a:endParaRPr lang="en-US" dirty="0"/>
          </a:p>
          <a:p>
            <a:pPr marL="0" indent="0">
              <a:buFont typeface="Wingdings 3" charset="2"/>
              <a:buNone/>
            </a:pPr>
            <a:endParaRPr lang="en-US" dirty="0"/>
          </a:p>
        </p:txBody>
      </p:sp>
    </p:spTree>
    <p:extLst>
      <p:ext uri="{BB962C8B-B14F-4D97-AF65-F5344CB8AC3E}">
        <p14:creationId xmlns:p14="http://schemas.microsoft.com/office/powerpoint/2010/main" val="323895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err="1"/>
              <a:t>GitLab</a:t>
            </a:r>
            <a:r>
              <a:rPr lang="en-US" dirty="0"/>
              <a:t>?</a:t>
            </a:r>
          </a:p>
        </p:txBody>
      </p:sp>
      <p:sp>
        <p:nvSpPr>
          <p:cNvPr id="3" name="Content Placeholder 2"/>
          <p:cNvSpPr>
            <a:spLocks noGrp="1"/>
          </p:cNvSpPr>
          <p:nvPr>
            <p:ph idx="1"/>
          </p:nvPr>
        </p:nvSpPr>
        <p:spPr>
          <a:xfrm>
            <a:off x="677334" y="2160589"/>
            <a:ext cx="9563946" cy="3880773"/>
          </a:xfrm>
        </p:spPr>
        <p:txBody>
          <a:bodyPr>
            <a:normAutofit/>
          </a:bodyPr>
          <a:lstStyle/>
          <a:p>
            <a:r>
              <a:rPr lang="en-US" sz="2400" dirty="0"/>
              <a:t>Definition: GitLab is a web-based DevOps lifecycle tool that provides a Git repository manager with features such as issue tracking, CI/CD pipelines, and project management.</a:t>
            </a:r>
          </a:p>
          <a:p>
            <a:r>
              <a:rPr lang="en-US" sz="2400" dirty="0"/>
              <a:t>Key Features:</a:t>
            </a:r>
          </a:p>
          <a:p>
            <a:pPr>
              <a:buFont typeface="Arial" panose="020B0604020202020204" pitchFamily="34" charset="0"/>
              <a:buChar char="•"/>
            </a:pPr>
            <a:r>
              <a:rPr lang="en-US" sz="2400" dirty="0"/>
              <a:t>Integrated CI/CD</a:t>
            </a:r>
          </a:p>
          <a:p>
            <a:pPr>
              <a:buFont typeface="Arial" panose="020B0604020202020204" pitchFamily="34" charset="0"/>
              <a:buChar char="•"/>
            </a:pPr>
            <a:r>
              <a:rPr lang="en-US" sz="2400" dirty="0"/>
              <a:t>Issue tracking and project management</a:t>
            </a:r>
          </a:p>
          <a:p>
            <a:pPr>
              <a:buFont typeface="Arial" panose="020B0604020202020204" pitchFamily="34" charset="0"/>
              <a:buChar char="•"/>
            </a:pPr>
            <a:r>
              <a:rPr lang="en-US" sz="2400" dirty="0"/>
              <a:t>Code review and collaboration</a:t>
            </a:r>
          </a:p>
          <a:p>
            <a:pPr>
              <a:buFont typeface="Arial" panose="020B0604020202020204" pitchFamily="34" charset="0"/>
              <a:buChar char="•"/>
            </a:pPr>
            <a:r>
              <a:rPr lang="en-US" sz="2400" dirty="0"/>
              <a:t>Monitoring and security features</a:t>
            </a:r>
          </a:p>
        </p:txBody>
      </p:sp>
    </p:spTree>
    <p:extLst>
      <p:ext uri="{BB962C8B-B14F-4D97-AF65-F5344CB8AC3E}">
        <p14:creationId xmlns:p14="http://schemas.microsoft.com/office/powerpoint/2010/main" val="188572586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7815</TotalTime>
  <Words>1311</Words>
  <Application>Microsoft Office PowerPoint</Application>
  <PresentationFormat>Widescreen</PresentationFormat>
  <Paragraphs>137</Paragraphs>
  <Slides>16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Trebuchet MS</vt:lpstr>
      <vt:lpstr>Wingdings 3</vt:lpstr>
      <vt:lpstr>Facet</vt:lpstr>
      <vt:lpstr>Introduction to Git and GitLab</vt:lpstr>
      <vt:lpstr>On-line resources</vt:lpstr>
      <vt:lpstr>Outline</vt:lpstr>
      <vt:lpstr>What is version control?</vt:lpstr>
      <vt:lpstr>What is Git?</vt:lpstr>
      <vt:lpstr>How Does Git Work?</vt:lpstr>
      <vt:lpstr>How to install Git? </vt:lpstr>
      <vt:lpstr>How to Configure Git?</vt:lpstr>
      <vt:lpstr>What is GitLab?</vt:lpstr>
      <vt:lpstr>How to create an account on GitLab? </vt:lpstr>
      <vt:lpstr>Branch</vt:lpstr>
      <vt:lpstr>Branch</vt:lpstr>
      <vt:lpstr>Merge Request</vt:lpstr>
      <vt:lpstr>Merge Request</vt:lpstr>
      <vt:lpstr>Merge Request</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and GitLab</dc:title>
  <dc:creator>Fares</dc:creator>
  <cp:lastModifiedBy>Fraij, Fares Z</cp:lastModifiedBy>
  <cp:revision>287</cp:revision>
  <dcterms:created xsi:type="dcterms:W3CDTF">2019-01-07T16:32:05Z</dcterms:created>
  <dcterms:modified xsi:type="dcterms:W3CDTF">2024-09-07T16:37:00Z</dcterms:modified>
</cp:coreProperties>
</file>