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15"/>
  </p:notesMasterIdLst>
  <p:sldIdLst>
    <p:sldId id="256" r:id="rId2"/>
    <p:sldId id="276" r:id="rId3"/>
    <p:sldId id="257" r:id="rId4"/>
    <p:sldId id="259" r:id="rId5"/>
    <p:sldId id="292" r:id="rId6"/>
    <p:sldId id="291" r:id="rId7"/>
    <p:sldId id="293" r:id="rId8"/>
    <p:sldId id="294" r:id="rId9"/>
    <p:sldId id="312" r:id="rId10"/>
    <p:sldId id="314" r:id="rId11"/>
    <p:sldId id="295" r:id="rId12"/>
    <p:sldId id="296" r:id="rId13"/>
    <p:sldId id="260"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657" autoAdjust="0"/>
  </p:normalViewPr>
  <p:slideViewPr>
    <p:cSldViewPr snapToGrid="0">
      <p:cViewPr varScale="1">
        <p:scale>
          <a:sx n="60" d="100"/>
          <a:sy n="60" d="100"/>
        </p:scale>
        <p:origin x="884"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EA0DFD-CDD7-450F-B605-CBCB1B748015}" type="datetimeFigureOut">
              <a:rPr lang="en-US" smtClean="0"/>
              <a:t>9/1/2024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5B4F93-9B74-4AA9-8C4B-6CE57A286333}" type="slidenum">
              <a:rPr lang="en-US" smtClean="0"/>
              <a:t>‹#›</a:t>
            </a:fld>
            <a:endParaRPr lang="en-US"/>
          </a:p>
        </p:txBody>
      </p:sp>
    </p:spTree>
    <p:extLst>
      <p:ext uri="{BB962C8B-B14F-4D97-AF65-F5344CB8AC3E}">
        <p14:creationId xmlns:p14="http://schemas.microsoft.com/office/powerpoint/2010/main" val="4072557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systutorials.com/241804/how-to-change-the-default-target-of-make/"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b="0" i="0" dirty="0">
                <a:solidFill>
                  <a:srgbClr val="242729"/>
                </a:solidFill>
                <a:effectLst/>
                <a:latin typeface="-apple-system"/>
              </a:rPr>
              <a:t>Make ensures that only the required files are recompiled when you make changes to your source files.</a:t>
            </a:r>
          </a:p>
          <a:p>
            <a:pPr algn="l" fontAlgn="base"/>
            <a:r>
              <a:rPr lang="en-US" b="0" i="0" dirty="0">
                <a:solidFill>
                  <a:srgbClr val="242729"/>
                </a:solidFill>
                <a:effectLst/>
                <a:latin typeface="-apple-system"/>
              </a:rPr>
              <a:t>For example:</a:t>
            </a:r>
          </a:p>
          <a:p>
            <a:endParaRPr lang="pt-BR" dirty="0"/>
          </a:p>
          <a:p>
            <a:r>
              <a:rPr lang="pt-BR" dirty="0"/>
              <a:t>final : 1.o 2.o </a:t>
            </a:r>
          </a:p>
          <a:p>
            <a:r>
              <a:rPr lang="pt-BR" dirty="0"/>
              <a:t>    gcc -o final 1.o 2.o </a:t>
            </a:r>
          </a:p>
          <a:p>
            <a:r>
              <a:rPr lang="pt-BR" dirty="0"/>
              <a:t>1.o : 1.c 2.h </a:t>
            </a:r>
          </a:p>
          <a:p>
            <a:r>
              <a:rPr lang="pt-BR" dirty="0"/>
              <a:t>    gcc -c 1.c </a:t>
            </a:r>
          </a:p>
          <a:p>
            <a:r>
              <a:rPr lang="pt-BR" dirty="0"/>
              <a:t>2.o : 2.c 2.h </a:t>
            </a:r>
          </a:p>
          <a:p>
            <a:r>
              <a:rPr lang="pt-BR" dirty="0"/>
              <a:t>    gcc -c 2.c</a:t>
            </a:r>
          </a:p>
          <a:p>
            <a:endParaRPr lang="pt-BR" dirty="0"/>
          </a:p>
          <a:p>
            <a:pPr algn="l" fontAlgn="base"/>
            <a:r>
              <a:rPr lang="en-US" b="0" i="0" dirty="0">
                <a:solidFill>
                  <a:srgbClr val="242729"/>
                </a:solidFill>
                <a:effectLst/>
                <a:latin typeface="-apple-system"/>
              </a:rPr>
              <a:t>If I change the file 2.h only &amp; run make, it executes all the 3 commands, in reverse order.</a:t>
            </a:r>
          </a:p>
          <a:p>
            <a:pPr algn="l" fontAlgn="base"/>
            <a:r>
              <a:rPr lang="en-US" b="0" i="0" dirty="0">
                <a:solidFill>
                  <a:srgbClr val="242729"/>
                </a:solidFill>
                <a:effectLst/>
                <a:latin typeface="-apple-system"/>
              </a:rPr>
              <a:t>If I change the file 1.c only &amp; run make, it only executes the first 2 commands in reverse order.</a:t>
            </a:r>
          </a:p>
          <a:p>
            <a:endParaRPr lang="en-US" dirty="0"/>
          </a:p>
        </p:txBody>
      </p:sp>
      <p:sp>
        <p:nvSpPr>
          <p:cNvPr id="4" name="Slide Number Placeholder 3"/>
          <p:cNvSpPr>
            <a:spLocks noGrp="1"/>
          </p:cNvSpPr>
          <p:nvPr>
            <p:ph type="sldNum" sz="quarter" idx="5"/>
          </p:nvPr>
        </p:nvSpPr>
        <p:spPr/>
        <p:txBody>
          <a:bodyPr/>
          <a:lstStyle/>
          <a:p>
            <a:fld id="{3B5B4F93-9B74-4AA9-8C4B-6CE57A286333}" type="slidenum">
              <a:rPr lang="en-US" smtClean="0"/>
              <a:t>4</a:t>
            </a:fld>
            <a:endParaRPr lang="en-US"/>
          </a:p>
        </p:txBody>
      </p:sp>
    </p:spTree>
    <p:extLst>
      <p:ext uri="{BB962C8B-B14F-4D97-AF65-F5344CB8AC3E}">
        <p14:creationId xmlns:p14="http://schemas.microsoft.com/office/powerpoint/2010/main" val="2999634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https://www.systutorials.com/241804/how-to-change-the-default-target-of-make/</a:t>
            </a:r>
            <a:endParaRPr lang="en-US" dirty="0"/>
          </a:p>
        </p:txBody>
      </p:sp>
      <p:sp>
        <p:nvSpPr>
          <p:cNvPr id="4" name="Slide Number Placeholder 3"/>
          <p:cNvSpPr>
            <a:spLocks noGrp="1"/>
          </p:cNvSpPr>
          <p:nvPr>
            <p:ph type="sldNum" sz="quarter" idx="10"/>
          </p:nvPr>
        </p:nvSpPr>
        <p:spPr/>
        <p:txBody>
          <a:bodyPr/>
          <a:lstStyle/>
          <a:p>
            <a:fld id="{3B5B4F93-9B74-4AA9-8C4B-6CE57A286333}" type="slidenum">
              <a:rPr lang="en-US" smtClean="0"/>
              <a:t>11</a:t>
            </a:fld>
            <a:endParaRPr lang="en-US"/>
          </a:p>
        </p:txBody>
      </p:sp>
    </p:spTree>
    <p:extLst>
      <p:ext uri="{BB962C8B-B14F-4D97-AF65-F5344CB8AC3E}">
        <p14:creationId xmlns:p14="http://schemas.microsoft.com/office/powerpoint/2010/main" val="39578864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summary, make processes dependencies in the order needed to satisfy them before executing the actions for the target. The rules are executed based on their dependencies and the recursive nature of dependency resolution.</a:t>
            </a:r>
          </a:p>
          <a:p>
            <a:endParaRPr lang="en-US" dirty="0"/>
          </a:p>
          <a:p>
            <a:r>
              <a:rPr lang="en-US" sz="1200" dirty="0"/>
              <a:t>- You can manually specify your default goal by placing the following at the beginning of the </a:t>
            </a:r>
            <a:r>
              <a:rPr lang="en-US" sz="1200" dirty="0" err="1"/>
              <a:t>makefile</a:t>
            </a:r>
            <a:r>
              <a:rPr lang="en-US" sz="1200" dirty="0"/>
              <a:t>.</a:t>
            </a:r>
          </a:p>
          <a:p>
            <a:pPr marL="0" indent="0">
              <a:buNone/>
            </a:pPr>
            <a:endParaRPr lang="en-US" sz="1200" dirty="0"/>
          </a:p>
          <a:p>
            <a:pPr marL="0" indent="0">
              <a:buNone/>
            </a:pPr>
            <a:r>
              <a:rPr lang="en-US" sz="1200" b="1" dirty="0"/>
              <a:t>.DEFAULT_GOAL := create</a:t>
            </a:r>
          </a:p>
          <a:p>
            <a:pPr marL="0" indent="0">
              <a:buNone/>
            </a:pPr>
            <a:endParaRPr lang="en-US" sz="1200" b="1" dirty="0"/>
          </a:p>
          <a:p>
            <a:pPr marL="0" indent="0">
              <a:buNone/>
            </a:pPr>
            <a:r>
              <a:rPr lang="en-US" sz="1200" dirty="0"/>
              <a:t>- If you have more than one file to be considered as the default goal, you can place a target at the beginning of the </a:t>
            </a:r>
            <a:r>
              <a:rPr lang="en-US" sz="1200" dirty="0" err="1"/>
              <a:t>makefile</a:t>
            </a:r>
            <a:r>
              <a:rPr lang="en-US" sz="1200" dirty="0"/>
              <a:t> and specify these files as dependencies.</a:t>
            </a:r>
          </a:p>
          <a:p>
            <a:pPr marL="0" indent="0">
              <a:buNone/>
            </a:pPr>
            <a:endParaRPr lang="en-US" sz="1200" dirty="0"/>
          </a:p>
          <a:p>
            <a:pPr marL="0" indent="0">
              <a:buNone/>
            </a:pPr>
            <a:r>
              <a:rPr lang="en-US" sz="1200" dirty="0"/>
              <a:t>all: Output.txt create</a:t>
            </a:r>
          </a:p>
          <a:p>
            <a:pPr marL="0" indent="0">
              <a:buNone/>
            </a:pPr>
            <a:endParaRPr lang="en-US" sz="12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.PHONY is a special target used to declare that certain targets are not actual files, and their commands should always be executed regardless of the existence of a file with the same name.</a:t>
            </a:r>
          </a:p>
          <a:p>
            <a:endParaRPr lang="en-US" dirty="0"/>
          </a:p>
          <a:p>
            <a:r>
              <a:rPr lang="en-US" dirty="0"/>
              <a:t>- .DEFAULT is used to specify a default rule that should be executed if no other rule matches.</a:t>
            </a:r>
          </a:p>
        </p:txBody>
      </p:sp>
      <p:sp>
        <p:nvSpPr>
          <p:cNvPr id="4" name="Slide Number Placeholder 3"/>
          <p:cNvSpPr>
            <a:spLocks noGrp="1"/>
          </p:cNvSpPr>
          <p:nvPr>
            <p:ph type="sldNum" sz="quarter" idx="5"/>
          </p:nvPr>
        </p:nvSpPr>
        <p:spPr/>
        <p:txBody>
          <a:bodyPr/>
          <a:lstStyle/>
          <a:p>
            <a:fld id="{3B5B4F93-9B74-4AA9-8C4B-6CE57A286333}" type="slidenum">
              <a:rPr lang="en-US" smtClean="0"/>
              <a:t>12</a:t>
            </a:fld>
            <a:endParaRPr lang="en-US"/>
          </a:p>
        </p:txBody>
      </p:sp>
    </p:spTree>
    <p:extLst>
      <p:ext uri="{BB962C8B-B14F-4D97-AF65-F5344CB8AC3E}">
        <p14:creationId xmlns:p14="http://schemas.microsoft.com/office/powerpoint/2010/main" val="9395730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B5B4F93-9B74-4AA9-8C4B-6CE57A286333}" type="slidenum">
              <a:rPr lang="en-US" smtClean="0"/>
              <a:t>13</a:t>
            </a:fld>
            <a:endParaRPr lang="en-US"/>
          </a:p>
        </p:txBody>
      </p:sp>
    </p:spTree>
    <p:extLst>
      <p:ext uri="{BB962C8B-B14F-4D97-AF65-F5344CB8AC3E}">
        <p14:creationId xmlns:p14="http://schemas.microsoft.com/office/powerpoint/2010/main" val="802970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D5BA4D7-3007-4BCA-943A-C2EF3267ECBB}" type="datetimeFigureOut">
              <a:rPr lang="en-US" smtClean="0"/>
              <a:t>9/1/2024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BDA53C-C914-4C83-87DA-2C034327E1A3}" type="slidenum">
              <a:rPr lang="en-US" smtClean="0"/>
              <a:t>‹#›</a:t>
            </a:fld>
            <a:endParaRPr lang="en-US"/>
          </a:p>
        </p:txBody>
      </p:sp>
    </p:spTree>
    <p:extLst>
      <p:ext uri="{BB962C8B-B14F-4D97-AF65-F5344CB8AC3E}">
        <p14:creationId xmlns:p14="http://schemas.microsoft.com/office/powerpoint/2010/main" val="794833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D5BA4D7-3007-4BCA-943A-C2EF3267ECBB}" type="datetimeFigureOut">
              <a:rPr lang="en-US" smtClean="0"/>
              <a:t>9/1/2024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BDA53C-C914-4C83-87DA-2C034327E1A3}" type="slidenum">
              <a:rPr lang="en-US" smtClean="0"/>
              <a:t>‹#›</a:t>
            </a:fld>
            <a:endParaRPr lang="en-US"/>
          </a:p>
        </p:txBody>
      </p:sp>
    </p:spTree>
    <p:extLst>
      <p:ext uri="{BB962C8B-B14F-4D97-AF65-F5344CB8AC3E}">
        <p14:creationId xmlns:p14="http://schemas.microsoft.com/office/powerpoint/2010/main" val="2509202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D5BA4D7-3007-4BCA-943A-C2EF3267ECBB}" type="datetimeFigureOut">
              <a:rPr lang="en-US" smtClean="0"/>
              <a:t>9/1/2024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BDA53C-C914-4C83-87DA-2C034327E1A3}"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5166075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D5BA4D7-3007-4BCA-943A-C2EF3267ECBB}" type="datetimeFigureOut">
              <a:rPr lang="en-US" smtClean="0"/>
              <a:t>9/1/2024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BDA53C-C914-4C83-87DA-2C034327E1A3}" type="slidenum">
              <a:rPr lang="en-US" smtClean="0"/>
              <a:t>‹#›</a:t>
            </a:fld>
            <a:endParaRPr lang="en-US"/>
          </a:p>
        </p:txBody>
      </p:sp>
    </p:spTree>
    <p:extLst>
      <p:ext uri="{BB962C8B-B14F-4D97-AF65-F5344CB8AC3E}">
        <p14:creationId xmlns:p14="http://schemas.microsoft.com/office/powerpoint/2010/main" val="27363077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D5BA4D7-3007-4BCA-943A-C2EF3267ECBB}" type="datetimeFigureOut">
              <a:rPr lang="en-US" smtClean="0"/>
              <a:t>9/1/2024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BDA53C-C914-4C83-87DA-2C034327E1A3}"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9525718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D5BA4D7-3007-4BCA-943A-C2EF3267ECBB}" type="datetimeFigureOut">
              <a:rPr lang="en-US" smtClean="0"/>
              <a:t>9/1/2024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BDA53C-C914-4C83-87DA-2C034327E1A3}" type="slidenum">
              <a:rPr lang="en-US" smtClean="0"/>
              <a:t>‹#›</a:t>
            </a:fld>
            <a:endParaRPr lang="en-US"/>
          </a:p>
        </p:txBody>
      </p:sp>
    </p:spTree>
    <p:extLst>
      <p:ext uri="{BB962C8B-B14F-4D97-AF65-F5344CB8AC3E}">
        <p14:creationId xmlns:p14="http://schemas.microsoft.com/office/powerpoint/2010/main" val="17349443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D5BA4D7-3007-4BCA-943A-C2EF3267ECBB}" type="datetimeFigureOut">
              <a:rPr lang="en-US" smtClean="0"/>
              <a:t>9/1/2024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BDA53C-C914-4C83-87DA-2C034327E1A3}" type="slidenum">
              <a:rPr lang="en-US" smtClean="0"/>
              <a:t>‹#›</a:t>
            </a:fld>
            <a:endParaRPr lang="en-US"/>
          </a:p>
        </p:txBody>
      </p:sp>
    </p:spTree>
    <p:extLst>
      <p:ext uri="{BB962C8B-B14F-4D97-AF65-F5344CB8AC3E}">
        <p14:creationId xmlns:p14="http://schemas.microsoft.com/office/powerpoint/2010/main" val="7690282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D5BA4D7-3007-4BCA-943A-C2EF3267ECBB}" type="datetimeFigureOut">
              <a:rPr lang="en-US" smtClean="0"/>
              <a:t>9/1/2024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BDA53C-C914-4C83-87DA-2C034327E1A3}" type="slidenum">
              <a:rPr lang="en-US" smtClean="0"/>
              <a:t>‹#›</a:t>
            </a:fld>
            <a:endParaRPr lang="en-US"/>
          </a:p>
        </p:txBody>
      </p:sp>
    </p:spTree>
    <p:extLst>
      <p:ext uri="{BB962C8B-B14F-4D97-AF65-F5344CB8AC3E}">
        <p14:creationId xmlns:p14="http://schemas.microsoft.com/office/powerpoint/2010/main" val="2985871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D5BA4D7-3007-4BCA-943A-C2EF3267ECBB}" type="datetimeFigureOut">
              <a:rPr lang="en-US" smtClean="0"/>
              <a:t>9/1/2024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BDA53C-C914-4C83-87DA-2C034327E1A3}" type="slidenum">
              <a:rPr lang="en-US" smtClean="0"/>
              <a:t>‹#›</a:t>
            </a:fld>
            <a:endParaRPr lang="en-US"/>
          </a:p>
        </p:txBody>
      </p:sp>
    </p:spTree>
    <p:extLst>
      <p:ext uri="{BB962C8B-B14F-4D97-AF65-F5344CB8AC3E}">
        <p14:creationId xmlns:p14="http://schemas.microsoft.com/office/powerpoint/2010/main" val="675131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D5BA4D7-3007-4BCA-943A-C2EF3267ECBB}" type="datetimeFigureOut">
              <a:rPr lang="en-US" smtClean="0"/>
              <a:t>9/1/2024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BDA53C-C914-4C83-87DA-2C034327E1A3}" type="slidenum">
              <a:rPr lang="en-US" smtClean="0"/>
              <a:t>‹#›</a:t>
            </a:fld>
            <a:endParaRPr lang="en-US"/>
          </a:p>
        </p:txBody>
      </p:sp>
    </p:spTree>
    <p:extLst>
      <p:ext uri="{BB962C8B-B14F-4D97-AF65-F5344CB8AC3E}">
        <p14:creationId xmlns:p14="http://schemas.microsoft.com/office/powerpoint/2010/main" val="38946549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D5BA4D7-3007-4BCA-943A-C2EF3267ECBB}" type="datetimeFigureOut">
              <a:rPr lang="en-US" smtClean="0"/>
              <a:t>9/1/2024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BDA53C-C914-4C83-87DA-2C034327E1A3}" type="slidenum">
              <a:rPr lang="en-US" smtClean="0"/>
              <a:t>‹#›</a:t>
            </a:fld>
            <a:endParaRPr lang="en-US"/>
          </a:p>
        </p:txBody>
      </p:sp>
    </p:spTree>
    <p:extLst>
      <p:ext uri="{BB962C8B-B14F-4D97-AF65-F5344CB8AC3E}">
        <p14:creationId xmlns:p14="http://schemas.microsoft.com/office/powerpoint/2010/main" val="4294174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D5BA4D7-3007-4BCA-943A-C2EF3267ECBB}" type="datetimeFigureOut">
              <a:rPr lang="en-US" smtClean="0"/>
              <a:t>9/1/2024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6BDA53C-C914-4C83-87DA-2C034327E1A3}" type="slidenum">
              <a:rPr lang="en-US" smtClean="0"/>
              <a:t>‹#›</a:t>
            </a:fld>
            <a:endParaRPr lang="en-US"/>
          </a:p>
        </p:txBody>
      </p:sp>
    </p:spTree>
    <p:extLst>
      <p:ext uri="{BB962C8B-B14F-4D97-AF65-F5344CB8AC3E}">
        <p14:creationId xmlns:p14="http://schemas.microsoft.com/office/powerpoint/2010/main" val="23147458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D5BA4D7-3007-4BCA-943A-C2EF3267ECBB}" type="datetimeFigureOut">
              <a:rPr lang="en-US" smtClean="0"/>
              <a:t>9/1/2024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6BDA53C-C914-4C83-87DA-2C034327E1A3}" type="slidenum">
              <a:rPr lang="en-US" smtClean="0"/>
              <a:t>‹#›</a:t>
            </a:fld>
            <a:endParaRPr lang="en-US"/>
          </a:p>
        </p:txBody>
      </p:sp>
    </p:spTree>
    <p:extLst>
      <p:ext uri="{BB962C8B-B14F-4D97-AF65-F5344CB8AC3E}">
        <p14:creationId xmlns:p14="http://schemas.microsoft.com/office/powerpoint/2010/main" val="37719317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5BA4D7-3007-4BCA-943A-C2EF3267ECBB}" type="datetimeFigureOut">
              <a:rPr lang="en-US" smtClean="0"/>
              <a:t>9/1/2024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6BDA53C-C914-4C83-87DA-2C034327E1A3}" type="slidenum">
              <a:rPr lang="en-US" smtClean="0"/>
              <a:t>‹#›</a:t>
            </a:fld>
            <a:endParaRPr lang="en-US"/>
          </a:p>
        </p:txBody>
      </p:sp>
    </p:spTree>
    <p:extLst>
      <p:ext uri="{BB962C8B-B14F-4D97-AF65-F5344CB8AC3E}">
        <p14:creationId xmlns:p14="http://schemas.microsoft.com/office/powerpoint/2010/main" val="24766882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D5BA4D7-3007-4BCA-943A-C2EF3267ECBB}" type="datetimeFigureOut">
              <a:rPr lang="en-US" smtClean="0"/>
              <a:t>9/1/2024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BDA53C-C914-4C83-87DA-2C034327E1A3}" type="slidenum">
              <a:rPr lang="en-US" smtClean="0"/>
              <a:t>‹#›</a:t>
            </a:fld>
            <a:endParaRPr lang="en-US"/>
          </a:p>
        </p:txBody>
      </p:sp>
    </p:spTree>
    <p:extLst>
      <p:ext uri="{BB962C8B-B14F-4D97-AF65-F5344CB8AC3E}">
        <p14:creationId xmlns:p14="http://schemas.microsoft.com/office/powerpoint/2010/main" val="4698120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BDA53C-C914-4C83-87DA-2C034327E1A3}" type="slidenum">
              <a:rPr lang="en-US" smtClean="0"/>
              <a:t>‹#›</a:t>
            </a:fld>
            <a:endParaRPr lang="en-US"/>
          </a:p>
        </p:txBody>
      </p:sp>
      <p:sp>
        <p:nvSpPr>
          <p:cNvPr id="5" name="Date Placeholder 4"/>
          <p:cNvSpPr>
            <a:spLocks noGrp="1"/>
          </p:cNvSpPr>
          <p:nvPr>
            <p:ph type="dt" sz="half" idx="10"/>
          </p:nvPr>
        </p:nvSpPr>
        <p:spPr/>
        <p:txBody>
          <a:bodyPr/>
          <a:lstStyle/>
          <a:p>
            <a:fld id="{9D5BA4D7-3007-4BCA-943A-C2EF3267ECBB}" type="datetimeFigureOut">
              <a:rPr lang="en-US" smtClean="0"/>
              <a:t>9/1/2024</a:t>
            </a:fld>
            <a:endParaRPr lang="en-US"/>
          </a:p>
        </p:txBody>
      </p:sp>
    </p:spTree>
    <p:extLst>
      <p:ext uri="{BB962C8B-B14F-4D97-AF65-F5344CB8AC3E}">
        <p14:creationId xmlns:p14="http://schemas.microsoft.com/office/powerpoint/2010/main" val="16254131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D5BA4D7-3007-4BCA-943A-C2EF3267ECBB}" type="datetimeFigureOut">
              <a:rPr lang="en-US" smtClean="0"/>
              <a:t>9/1/2024</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26BDA53C-C914-4C83-87DA-2C034327E1A3}" type="slidenum">
              <a:rPr lang="en-US" smtClean="0"/>
              <a:t>‹#›</a:t>
            </a:fld>
            <a:endParaRPr lang="en-US"/>
          </a:p>
        </p:txBody>
      </p:sp>
    </p:spTree>
    <p:extLst>
      <p:ext uri="{BB962C8B-B14F-4D97-AF65-F5344CB8AC3E}">
        <p14:creationId xmlns:p14="http://schemas.microsoft.com/office/powerpoint/2010/main" val="2856039718"/>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opensource.com/article/18/8/what-how-makefile"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gnu.org/software/make/manual/html_node/Quick-Reference.html" TargetMode="External"/><Relationship Id="rId2" Type="http://schemas.openxmlformats.org/officeDocument/2006/relationships/hyperlink" Target="https://www.gnu.org/software/make/manual/make.html"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7067" y="1219200"/>
            <a:ext cx="7766936" cy="2831636"/>
          </a:xfrm>
        </p:spPr>
        <p:txBody>
          <a:bodyPr/>
          <a:lstStyle/>
          <a:p>
            <a:pPr algn="ctr"/>
            <a:r>
              <a:rPr lang="en-US" dirty="0"/>
              <a:t>A Simple Introduction to Make Utility</a:t>
            </a:r>
          </a:p>
        </p:txBody>
      </p:sp>
      <p:sp>
        <p:nvSpPr>
          <p:cNvPr id="3" name="Subtitle 2"/>
          <p:cNvSpPr>
            <a:spLocks noGrp="1"/>
          </p:cNvSpPr>
          <p:nvPr>
            <p:ph type="subTitle" idx="1"/>
          </p:nvPr>
        </p:nvSpPr>
        <p:spPr/>
        <p:txBody>
          <a:bodyPr>
            <a:normAutofit/>
          </a:bodyPr>
          <a:lstStyle/>
          <a:p>
            <a:pPr algn="ctr"/>
            <a:r>
              <a:rPr lang="en-US" sz="2800" dirty="0"/>
              <a:t>CS330E – Elements of Software Engineering I</a:t>
            </a:r>
          </a:p>
          <a:p>
            <a:pPr algn="ctr"/>
            <a:r>
              <a:rPr lang="en-US" sz="2800" dirty="0"/>
              <a:t>Dr. Fares Fraij</a:t>
            </a:r>
          </a:p>
        </p:txBody>
      </p:sp>
    </p:spTree>
    <p:extLst>
      <p:ext uri="{BB962C8B-B14F-4D97-AF65-F5344CB8AC3E}">
        <p14:creationId xmlns:p14="http://schemas.microsoft.com/office/powerpoint/2010/main" val="22943147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With Dependencies</a:t>
            </a:r>
          </a:p>
        </p:txBody>
      </p:sp>
      <p:sp>
        <p:nvSpPr>
          <p:cNvPr id="3" name="Content Placeholder 2"/>
          <p:cNvSpPr>
            <a:spLocks noGrp="1"/>
          </p:cNvSpPr>
          <p:nvPr>
            <p:ph idx="1"/>
          </p:nvPr>
        </p:nvSpPr>
        <p:spPr>
          <a:xfrm>
            <a:off x="677334" y="2160589"/>
            <a:ext cx="8596668" cy="4428101"/>
          </a:xfrm>
        </p:spPr>
        <p:txBody>
          <a:bodyPr>
            <a:noAutofit/>
          </a:bodyPr>
          <a:lstStyle/>
          <a:p>
            <a:pPr marL="0" indent="0">
              <a:buNone/>
            </a:pPr>
            <a:r>
              <a:rPr lang="en-US" sz="2000" b="1" dirty="0"/>
              <a:t>A </a:t>
            </a:r>
            <a:r>
              <a:rPr lang="en-US" sz="2000" b="1" dirty="0" err="1"/>
              <a:t>makefile</a:t>
            </a:r>
            <a:r>
              <a:rPr lang="en-US" sz="2000" b="1" dirty="0"/>
              <a:t> may consist of rules. A rule is structured as follows. </a:t>
            </a:r>
          </a:p>
          <a:p>
            <a:pPr marL="0" indent="0">
              <a:buNone/>
            </a:pPr>
            <a:r>
              <a:rPr lang="en-US" sz="2200" b="1" dirty="0"/>
              <a:t>target: </a:t>
            </a:r>
            <a:r>
              <a:rPr lang="en-US" sz="2200" b="1" dirty="0">
                <a:solidFill>
                  <a:srgbClr val="FF0000"/>
                </a:solidFill>
              </a:rPr>
              <a:t>dependencies</a:t>
            </a:r>
            <a:endParaRPr lang="en-US" sz="2200" dirty="0">
              <a:solidFill>
                <a:srgbClr val="FF0000"/>
              </a:solidFill>
            </a:endParaRPr>
          </a:p>
          <a:p>
            <a:pPr marL="0" indent="0">
              <a:buNone/>
            </a:pPr>
            <a:r>
              <a:rPr lang="en-US" sz="2200" b="1" dirty="0"/>
              <a:t>	action</a:t>
            </a:r>
          </a:p>
          <a:p>
            <a:pPr marL="0" indent="0">
              <a:buNone/>
            </a:pPr>
            <a:endParaRPr lang="en-US" sz="2200" dirty="0"/>
          </a:p>
          <a:p>
            <a:pPr marL="0" marR="0">
              <a:lnSpc>
                <a:spcPct val="115000"/>
              </a:lnSpc>
              <a:spcBef>
                <a:spcPts val="0"/>
              </a:spcBef>
              <a:spcAft>
                <a:spcPts val="800"/>
              </a:spcAft>
            </a:pPr>
            <a:r>
              <a:rPr lang="en-US" sz="2200" b="1" kern="100" dirty="0">
                <a:effectLst/>
                <a:ea typeface="Aptos" panose="020B0004020202020204" pitchFamily="34" charset="0"/>
                <a:cs typeface="Times New Roman" panose="02020603050405020304" pitchFamily="18" charset="0"/>
              </a:rPr>
              <a:t>With Dependencies:</a:t>
            </a:r>
            <a:r>
              <a:rPr lang="en-US" sz="2200" kern="100" dirty="0">
                <a:effectLst/>
                <a:ea typeface="Aptos" panose="020B0004020202020204" pitchFamily="34" charset="0"/>
                <a:cs typeface="Times New Roman" panose="02020603050405020304" pitchFamily="18" charset="0"/>
              </a:rPr>
              <a:t> If the target is missing or any dependency is updated, the action will be executed; otherwise, it will be skipped.</a:t>
            </a:r>
          </a:p>
          <a:p>
            <a:pPr marL="0" lvl="0" indent="0">
              <a:buNone/>
            </a:pPr>
            <a:endParaRPr lang="en-US" sz="2200" dirty="0"/>
          </a:p>
        </p:txBody>
      </p:sp>
    </p:spTree>
    <p:extLst>
      <p:ext uri="{BB962C8B-B14F-4D97-AF65-F5344CB8AC3E}">
        <p14:creationId xmlns:p14="http://schemas.microsoft.com/office/powerpoint/2010/main" val="32158115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677334" y="609600"/>
            <a:ext cx="8596668" cy="1320800"/>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err="1"/>
              <a:t>Makefile</a:t>
            </a:r>
            <a:r>
              <a:rPr lang="en-US" dirty="0"/>
              <a:t> Rules: Order of Execution</a:t>
            </a:r>
          </a:p>
        </p:txBody>
      </p:sp>
      <p:sp>
        <p:nvSpPr>
          <p:cNvPr id="5" name="Content Placeholder 2"/>
          <p:cNvSpPr txBox="1">
            <a:spLocks/>
          </p:cNvSpPr>
          <p:nvPr/>
        </p:nvSpPr>
        <p:spPr>
          <a:xfrm>
            <a:off x="0" y="1275909"/>
            <a:ext cx="5156791" cy="6751672"/>
          </a:xfrm>
          <a:prstGeom prst="rect">
            <a:avLst/>
          </a:prstGeom>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nSpc>
                <a:spcPct val="115000"/>
              </a:lnSpc>
              <a:spcBef>
                <a:spcPts val="0"/>
              </a:spcBef>
              <a:spcAft>
                <a:spcPts val="800"/>
              </a:spcAft>
              <a:buFont typeface="+mj-lt"/>
              <a:buAutoNum type="arabicPeriod"/>
              <a:tabLst>
                <a:tab pos="457200" algn="l"/>
              </a:tabLst>
            </a:pPr>
            <a:r>
              <a:rPr lang="en-US" sz="2000" b="1" kern="100" dirty="0">
                <a:effectLst/>
                <a:ea typeface="Aptos" panose="020B0004020202020204" pitchFamily="34" charset="0"/>
                <a:cs typeface="Times New Roman" panose="02020603050405020304" pitchFamily="18" charset="0"/>
              </a:rPr>
              <a:t>Default Target Execution</a:t>
            </a:r>
            <a:r>
              <a:rPr lang="en-US" sz="2000" kern="100" dirty="0">
                <a:effectLst/>
                <a:ea typeface="Aptos" panose="020B0004020202020204" pitchFamily="34" charset="0"/>
                <a:cs typeface="Times New Roman" panose="02020603050405020304" pitchFamily="18" charset="0"/>
              </a:rPr>
              <a:t>:</a:t>
            </a:r>
          </a:p>
          <a:p>
            <a:pPr marL="742950" marR="0" lvl="1" indent="-285750">
              <a:lnSpc>
                <a:spcPct val="115000"/>
              </a:lnSpc>
              <a:spcBef>
                <a:spcPts val="0"/>
              </a:spcBef>
              <a:spcAft>
                <a:spcPts val="800"/>
              </a:spcAft>
              <a:buSzPts val="1000"/>
              <a:buFont typeface="Courier New" panose="02070309020205020404" pitchFamily="49" charset="0"/>
              <a:buChar char="o"/>
              <a:tabLst>
                <a:tab pos="914400" algn="l"/>
              </a:tabLst>
            </a:pPr>
            <a:r>
              <a:rPr lang="en-US" sz="2000" kern="100" dirty="0">
                <a:effectLst/>
                <a:ea typeface="Aptos" panose="020B0004020202020204" pitchFamily="34" charset="0"/>
                <a:cs typeface="Times New Roman" panose="02020603050405020304" pitchFamily="18" charset="0"/>
              </a:rPr>
              <a:t>When make is run without specifying a target, it executes the first target listed in the </a:t>
            </a:r>
            <a:r>
              <a:rPr lang="en-US" sz="2000" kern="100" dirty="0" err="1">
                <a:effectLst/>
                <a:ea typeface="Aptos" panose="020B0004020202020204" pitchFamily="34" charset="0"/>
                <a:cs typeface="Times New Roman" panose="02020603050405020304" pitchFamily="18" charset="0"/>
              </a:rPr>
              <a:t>Makefile</a:t>
            </a:r>
            <a:r>
              <a:rPr lang="en-US" sz="2000" kern="100" dirty="0">
                <a:effectLst/>
                <a:ea typeface="Aptos" panose="020B0004020202020204" pitchFamily="34" charset="0"/>
                <a:cs typeface="Times New Roman" panose="02020603050405020304" pitchFamily="18" charset="0"/>
              </a:rPr>
              <a:t>.</a:t>
            </a:r>
          </a:p>
          <a:p>
            <a:pPr marL="342900" marR="0" lvl="0" indent="-342900">
              <a:lnSpc>
                <a:spcPct val="115000"/>
              </a:lnSpc>
              <a:spcBef>
                <a:spcPts val="0"/>
              </a:spcBef>
              <a:spcAft>
                <a:spcPts val="800"/>
              </a:spcAft>
              <a:buFont typeface="+mj-lt"/>
              <a:buAutoNum type="arabicPeriod"/>
              <a:tabLst>
                <a:tab pos="457200" algn="l"/>
              </a:tabLst>
            </a:pPr>
            <a:r>
              <a:rPr lang="en-US" sz="2000" b="1" kern="100" dirty="0">
                <a:effectLst/>
                <a:ea typeface="Aptos" panose="020B0004020202020204" pitchFamily="34" charset="0"/>
                <a:cs typeface="Times New Roman" panose="02020603050405020304" pitchFamily="18" charset="0"/>
              </a:rPr>
              <a:t>Dependency Resolution</a:t>
            </a:r>
            <a:r>
              <a:rPr lang="en-US" sz="2000" kern="100" dirty="0">
                <a:effectLst/>
                <a:ea typeface="Aptos" panose="020B0004020202020204" pitchFamily="34" charset="0"/>
                <a:cs typeface="Times New Roman" panose="02020603050405020304" pitchFamily="18" charset="0"/>
              </a:rPr>
              <a:t>:</a:t>
            </a:r>
          </a:p>
          <a:p>
            <a:pPr marL="742950" marR="0" lvl="1" indent="-285750">
              <a:lnSpc>
                <a:spcPct val="115000"/>
              </a:lnSpc>
              <a:spcBef>
                <a:spcPts val="0"/>
              </a:spcBef>
              <a:spcAft>
                <a:spcPts val="800"/>
              </a:spcAft>
              <a:buSzPts val="1000"/>
              <a:buFont typeface="Courier New" panose="02070309020205020404" pitchFamily="49" charset="0"/>
              <a:buChar char="o"/>
              <a:tabLst>
                <a:tab pos="914400" algn="l"/>
              </a:tabLst>
            </a:pPr>
            <a:r>
              <a:rPr lang="en-US" sz="2000" kern="100" dirty="0">
                <a:effectLst/>
                <a:ea typeface="Aptos" panose="020B0004020202020204" pitchFamily="34" charset="0"/>
                <a:cs typeface="Times New Roman" panose="02020603050405020304" pitchFamily="18" charset="0"/>
              </a:rPr>
              <a:t>For a specified target, make first resolves its dependencies. If a target depends on other targets, make will recursively process those dependencies first.</a:t>
            </a:r>
          </a:p>
          <a:p>
            <a:pPr marL="742950" marR="0" lvl="1" indent="-285750">
              <a:lnSpc>
                <a:spcPct val="115000"/>
              </a:lnSpc>
              <a:spcBef>
                <a:spcPts val="0"/>
              </a:spcBef>
              <a:spcAft>
                <a:spcPts val="800"/>
              </a:spcAft>
              <a:buSzPts val="1000"/>
              <a:buFont typeface="Courier New" panose="02070309020205020404" pitchFamily="49" charset="0"/>
              <a:buChar char="o"/>
              <a:tabLst>
                <a:tab pos="914400" algn="l"/>
              </a:tabLst>
            </a:pPr>
            <a:r>
              <a:rPr lang="en-US" sz="2000" kern="100" dirty="0">
                <a:effectLst/>
                <a:ea typeface="Aptos" panose="020B0004020202020204" pitchFamily="34" charset="0"/>
                <a:cs typeface="Times New Roman" panose="02020603050405020304" pitchFamily="18" charset="0"/>
              </a:rPr>
              <a:t>Dependencies are resolved in the order they appear in the </a:t>
            </a:r>
            <a:r>
              <a:rPr lang="en-US" sz="2000" kern="100" dirty="0" err="1">
                <a:effectLst/>
                <a:ea typeface="Aptos" panose="020B0004020202020204" pitchFamily="34" charset="0"/>
                <a:cs typeface="Times New Roman" panose="02020603050405020304" pitchFamily="18" charset="0"/>
              </a:rPr>
              <a:t>Makefile</a:t>
            </a:r>
            <a:r>
              <a:rPr lang="en-US" sz="2000" kern="100" dirty="0">
                <a:effectLst/>
                <a:ea typeface="Aptos" panose="020B0004020202020204" pitchFamily="34" charset="0"/>
                <a:cs typeface="Times New Roman" panose="02020603050405020304" pitchFamily="18" charset="0"/>
              </a:rPr>
              <a:t> but are processed based on their own dependency rules.</a:t>
            </a:r>
          </a:p>
          <a:p>
            <a:pPr marL="342900" marR="0" lvl="0" indent="-342900">
              <a:lnSpc>
                <a:spcPct val="115000"/>
              </a:lnSpc>
              <a:spcBef>
                <a:spcPts val="0"/>
              </a:spcBef>
              <a:spcAft>
                <a:spcPts val="800"/>
              </a:spcAft>
              <a:buFont typeface="+mj-lt"/>
              <a:buAutoNum type="arabicPeriod"/>
              <a:tabLst>
                <a:tab pos="457200" algn="l"/>
              </a:tabLst>
            </a:pPr>
            <a:endParaRPr lang="en-US" sz="2000" kern="100" dirty="0">
              <a:effectLst/>
              <a:ea typeface="Aptos" panose="020B000402020202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3FA17AD5-8299-981A-811C-0CF0574D9CB5}"/>
              </a:ext>
            </a:extLst>
          </p:cNvPr>
          <p:cNvSpPr txBox="1"/>
          <p:nvPr/>
        </p:nvSpPr>
        <p:spPr>
          <a:xfrm>
            <a:off x="5060728" y="1270000"/>
            <a:ext cx="6119036" cy="4720459"/>
          </a:xfrm>
          <a:prstGeom prst="rect">
            <a:avLst/>
          </a:prstGeom>
          <a:noFill/>
        </p:spPr>
        <p:txBody>
          <a:bodyPr wrap="square">
            <a:spAutoFit/>
          </a:bodyPr>
          <a:lstStyle/>
          <a:p>
            <a:pPr marR="0" lvl="0">
              <a:lnSpc>
                <a:spcPct val="115000"/>
              </a:lnSpc>
              <a:spcBef>
                <a:spcPts val="0"/>
              </a:spcBef>
              <a:spcAft>
                <a:spcPts val="800"/>
              </a:spcAft>
              <a:tabLst>
                <a:tab pos="457200" algn="l"/>
              </a:tabLst>
            </a:pPr>
            <a:r>
              <a:rPr lang="en-US" sz="2000" b="1" kern="100" dirty="0">
                <a:solidFill>
                  <a:schemeClr val="accent1"/>
                </a:solidFill>
                <a:effectLst/>
                <a:ea typeface="Aptos" panose="020B0004020202020204" pitchFamily="34" charset="0"/>
                <a:cs typeface="Times New Roman" panose="02020603050405020304" pitchFamily="18" charset="0"/>
              </a:rPr>
              <a:t>3. </a:t>
            </a:r>
            <a:r>
              <a:rPr lang="en-US" sz="2000" b="1" kern="100" dirty="0">
                <a:effectLst/>
                <a:ea typeface="Aptos" panose="020B0004020202020204" pitchFamily="34" charset="0"/>
                <a:cs typeface="Times New Roman" panose="02020603050405020304" pitchFamily="18" charset="0"/>
              </a:rPr>
              <a:t>Execution Order</a:t>
            </a:r>
            <a:r>
              <a:rPr lang="en-US" sz="2000" kern="100" dirty="0">
                <a:effectLst/>
                <a:ea typeface="Aptos" panose="020B0004020202020204" pitchFamily="34" charset="0"/>
                <a:cs typeface="Times New Roman" panose="02020603050405020304" pitchFamily="18" charset="0"/>
              </a:rPr>
              <a:t>:</a:t>
            </a:r>
          </a:p>
          <a:p>
            <a:pPr marL="742950" marR="0" lvl="1" indent="-285750">
              <a:lnSpc>
                <a:spcPct val="115000"/>
              </a:lnSpc>
              <a:spcBef>
                <a:spcPts val="0"/>
              </a:spcBef>
              <a:spcAft>
                <a:spcPts val="800"/>
              </a:spcAft>
              <a:buSzPts val="1000"/>
              <a:buFont typeface="Courier New" panose="02070309020205020404" pitchFamily="49" charset="0"/>
              <a:buChar char="o"/>
              <a:tabLst>
                <a:tab pos="914400" algn="l"/>
              </a:tabLst>
            </a:pPr>
            <a:r>
              <a:rPr lang="en-US" sz="2000" b="1" kern="100" dirty="0">
                <a:effectLst/>
                <a:ea typeface="Aptos" panose="020B0004020202020204" pitchFamily="34" charset="0"/>
                <a:cs typeface="Times New Roman" panose="02020603050405020304" pitchFamily="18" charset="0"/>
              </a:rPr>
              <a:t>Direct Dependencies</a:t>
            </a:r>
            <a:r>
              <a:rPr lang="en-US" sz="2000" kern="100" dirty="0">
                <a:effectLst/>
                <a:ea typeface="Aptos" panose="020B0004020202020204" pitchFamily="34" charset="0"/>
                <a:cs typeface="Times New Roman" panose="02020603050405020304" pitchFamily="18" charset="0"/>
              </a:rPr>
              <a:t>: make executes the rules for direct dependencies of the target in the order they are listed.</a:t>
            </a:r>
          </a:p>
          <a:p>
            <a:pPr marL="742950" marR="0" lvl="1" indent="-285750">
              <a:lnSpc>
                <a:spcPct val="115000"/>
              </a:lnSpc>
              <a:spcBef>
                <a:spcPts val="0"/>
              </a:spcBef>
              <a:spcAft>
                <a:spcPts val="800"/>
              </a:spcAft>
              <a:buSzPts val="1000"/>
              <a:buFont typeface="Courier New" panose="02070309020205020404" pitchFamily="49" charset="0"/>
              <a:buChar char="o"/>
              <a:tabLst>
                <a:tab pos="914400" algn="l"/>
              </a:tabLst>
            </a:pPr>
            <a:r>
              <a:rPr lang="en-US" sz="2000" b="1" kern="100" dirty="0">
                <a:effectLst/>
                <a:ea typeface="Aptos" panose="020B0004020202020204" pitchFamily="34" charset="0"/>
                <a:cs typeface="Times New Roman" panose="02020603050405020304" pitchFamily="18" charset="0"/>
              </a:rPr>
              <a:t>Nested Dependencies</a:t>
            </a:r>
            <a:r>
              <a:rPr lang="en-US" sz="2000" kern="100" dirty="0">
                <a:effectLst/>
                <a:ea typeface="Aptos" panose="020B0004020202020204" pitchFamily="34" charset="0"/>
                <a:cs typeface="Times New Roman" panose="02020603050405020304" pitchFamily="18" charset="0"/>
              </a:rPr>
              <a:t>: For each dependency, make recursively resolves and executes its dependencies before executing the rule itself.</a:t>
            </a:r>
          </a:p>
          <a:p>
            <a:pPr marR="0" lvl="0">
              <a:lnSpc>
                <a:spcPct val="115000"/>
              </a:lnSpc>
              <a:spcBef>
                <a:spcPts val="0"/>
              </a:spcBef>
              <a:spcAft>
                <a:spcPts val="800"/>
              </a:spcAft>
              <a:tabLst>
                <a:tab pos="457200" algn="l"/>
              </a:tabLst>
            </a:pPr>
            <a:r>
              <a:rPr lang="en-US" sz="2000" b="1" kern="100" dirty="0">
                <a:solidFill>
                  <a:schemeClr val="accent1"/>
                </a:solidFill>
                <a:effectLst/>
                <a:ea typeface="Aptos" panose="020B0004020202020204" pitchFamily="34" charset="0"/>
                <a:cs typeface="Times New Roman" panose="02020603050405020304" pitchFamily="18" charset="0"/>
              </a:rPr>
              <a:t>4. </a:t>
            </a:r>
            <a:r>
              <a:rPr lang="en-US" sz="2000" b="1" kern="100" dirty="0">
                <a:effectLst/>
                <a:ea typeface="Aptos" panose="020B0004020202020204" pitchFamily="34" charset="0"/>
                <a:cs typeface="Times New Roman" panose="02020603050405020304" pitchFamily="18" charset="0"/>
              </a:rPr>
              <a:t>Action Execution</a:t>
            </a:r>
            <a:r>
              <a:rPr lang="en-US" sz="2000" kern="100" dirty="0">
                <a:effectLst/>
                <a:ea typeface="Aptos" panose="020B0004020202020204" pitchFamily="34" charset="0"/>
                <a:cs typeface="Times New Roman" panose="02020603050405020304" pitchFamily="18" charset="0"/>
              </a:rPr>
              <a:t>:</a:t>
            </a:r>
          </a:p>
          <a:p>
            <a:pPr marL="742950" marR="0" lvl="1" indent="-285750">
              <a:lnSpc>
                <a:spcPct val="115000"/>
              </a:lnSpc>
              <a:spcBef>
                <a:spcPts val="0"/>
              </a:spcBef>
              <a:spcAft>
                <a:spcPts val="800"/>
              </a:spcAft>
              <a:buSzPts val="1000"/>
              <a:buFont typeface="Courier New" panose="02070309020205020404" pitchFamily="49" charset="0"/>
              <a:buChar char="o"/>
              <a:tabLst>
                <a:tab pos="914400" algn="l"/>
              </a:tabLst>
            </a:pPr>
            <a:r>
              <a:rPr lang="en-US" sz="2000" kern="100" dirty="0">
                <a:effectLst/>
                <a:ea typeface="Aptos" panose="020B0004020202020204" pitchFamily="34" charset="0"/>
                <a:cs typeface="Times New Roman" panose="02020603050405020304" pitchFamily="18" charset="0"/>
              </a:rPr>
              <a:t>After resolving all dependencies for a target, make executes the actions associated with that target.</a:t>
            </a:r>
            <a:endParaRPr lang="en-US" dirty="0"/>
          </a:p>
        </p:txBody>
      </p:sp>
    </p:spTree>
    <p:extLst>
      <p:ext uri="{BB962C8B-B14F-4D97-AF65-F5344CB8AC3E}">
        <p14:creationId xmlns:p14="http://schemas.microsoft.com/office/powerpoint/2010/main" val="3232638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Makefile</a:t>
            </a:r>
            <a:r>
              <a:rPr lang="en-US" dirty="0"/>
              <a:t> Rules: Order of Execution</a:t>
            </a:r>
          </a:p>
        </p:txBody>
      </p:sp>
      <p:sp>
        <p:nvSpPr>
          <p:cNvPr id="3" name="Content Placeholder 2"/>
          <p:cNvSpPr>
            <a:spLocks noGrp="1"/>
          </p:cNvSpPr>
          <p:nvPr>
            <p:ph idx="1"/>
          </p:nvPr>
        </p:nvSpPr>
        <p:spPr>
          <a:xfrm>
            <a:off x="677333" y="1515649"/>
            <a:ext cx="3798974" cy="5185776"/>
          </a:xfrm>
        </p:spPr>
        <p:txBody>
          <a:bodyPr>
            <a:normAutofit fontScale="92500" lnSpcReduction="10000"/>
          </a:bodyPr>
          <a:lstStyle/>
          <a:p>
            <a:pPr marL="0" indent="0">
              <a:buNone/>
            </a:pPr>
            <a:r>
              <a:rPr lang="en-US" sz="2400" dirty="0"/>
              <a:t># Example: </a:t>
            </a:r>
            <a:r>
              <a:rPr lang="en-US" sz="2400" dirty="0" err="1"/>
              <a:t>Makefile</a:t>
            </a:r>
            <a:r>
              <a:rPr lang="en-US" sz="2400" dirty="0"/>
              <a:t> Rules</a:t>
            </a:r>
          </a:p>
          <a:p>
            <a:pPr marL="0" indent="0">
              <a:buNone/>
            </a:pPr>
            <a:r>
              <a:rPr lang="en-US" sz="2400" dirty="0"/>
              <a:t>target1: dep1 dep2</a:t>
            </a:r>
          </a:p>
          <a:p>
            <a:pPr marL="0" indent="0">
              <a:buNone/>
            </a:pPr>
            <a:r>
              <a:rPr lang="en-US" sz="2400" dirty="0"/>
              <a:t>    @echo "Building target1"</a:t>
            </a:r>
          </a:p>
          <a:p>
            <a:pPr marL="0" indent="0">
              <a:buNone/>
            </a:pPr>
            <a:endParaRPr lang="en-US" sz="2400" dirty="0"/>
          </a:p>
          <a:p>
            <a:pPr marL="0" indent="0">
              <a:buNone/>
            </a:pPr>
            <a:r>
              <a:rPr lang="en-US" sz="2400" dirty="0"/>
              <a:t>dep1:</a:t>
            </a:r>
          </a:p>
          <a:p>
            <a:pPr marL="0" indent="0">
              <a:buNone/>
            </a:pPr>
            <a:r>
              <a:rPr lang="en-US" sz="2400" dirty="0"/>
              <a:t>    @echo "Building dep1"</a:t>
            </a:r>
          </a:p>
          <a:p>
            <a:pPr marL="0" indent="0">
              <a:buNone/>
            </a:pPr>
            <a:endParaRPr lang="en-US" sz="2400" dirty="0"/>
          </a:p>
          <a:p>
            <a:pPr marL="0" indent="0">
              <a:buNone/>
            </a:pPr>
            <a:r>
              <a:rPr lang="en-US" sz="2400" dirty="0"/>
              <a:t>dep2: dep3</a:t>
            </a:r>
          </a:p>
          <a:p>
            <a:pPr marL="0" indent="0">
              <a:buNone/>
            </a:pPr>
            <a:r>
              <a:rPr lang="en-US" sz="2400" dirty="0"/>
              <a:t>    @echo "Building dep2"</a:t>
            </a:r>
          </a:p>
          <a:p>
            <a:pPr marL="0" indent="0">
              <a:buNone/>
            </a:pPr>
            <a:endParaRPr lang="en-US" sz="2400" dirty="0"/>
          </a:p>
          <a:p>
            <a:pPr marL="0" indent="0">
              <a:buNone/>
            </a:pPr>
            <a:r>
              <a:rPr lang="en-US" sz="2400" dirty="0"/>
              <a:t>dep3:</a:t>
            </a:r>
          </a:p>
          <a:p>
            <a:pPr marL="0" indent="0">
              <a:buNone/>
            </a:pPr>
            <a:r>
              <a:rPr lang="en-US" sz="2400" dirty="0"/>
              <a:t>    @echo "Building dep3"</a:t>
            </a:r>
          </a:p>
        </p:txBody>
      </p:sp>
      <p:sp>
        <p:nvSpPr>
          <p:cNvPr id="5" name="TextBox 4">
            <a:extLst>
              <a:ext uri="{FF2B5EF4-FFF2-40B4-BE49-F238E27FC236}">
                <a16:creationId xmlns:a16="http://schemas.microsoft.com/office/drawing/2014/main" id="{1C3FD883-C085-7C31-2C24-02EC56CC8481}"/>
              </a:ext>
            </a:extLst>
          </p:cNvPr>
          <p:cNvSpPr txBox="1"/>
          <p:nvPr/>
        </p:nvSpPr>
        <p:spPr>
          <a:xfrm>
            <a:off x="4441258" y="1636056"/>
            <a:ext cx="4832744" cy="4493538"/>
          </a:xfrm>
          <a:prstGeom prst="rect">
            <a:avLst/>
          </a:prstGeom>
          <a:noFill/>
        </p:spPr>
        <p:txBody>
          <a:bodyPr wrap="square">
            <a:spAutoFit/>
          </a:bodyPr>
          <a:lstStyle/>
          <a:p>
            <a:pPr marL="0" indent="0">
              <a:buNone/>
            </a:pPr>
            <a:r>
              <a:rPr lang="en-US" sz="2200" dirty="0"/>
              <a:t>Running “make target1” would follow this order:</a:t>
            </a:r>
          </a:p>
          <a:p>
            <a:pPr marL="285750" indent="-285750">
              <a:buClr>
                <a:schemeClr val="accent1"/>
              </a:buClr>
              <a:buFont typeface="Arial" panose="020B0604020202020204" pitchFamily="34" charset="0"/>
              <a:buChar char="•"/>
            </a:pPr>
            <a:r>
              <a:rPr lang="en-US" sz="2200" b="1" dirty="0"/>
              <a:t>Resolve “dep1”</a:t>
            </a:r>
            <a:r>
              <a:rPr lang="en-US" sz="2200" dirty="0"/>
              <a:t>: Executes the rule for “dep1”.</a:t>
            </a:r>
          </a:p>
          <a:p>
            <a:pPr marL="285750" indent="-285750">
              <a:buClr>
                <a:schemeClr val="accent1"/>
              </a:buClr>
              <a:buFont typeface="Arial" panose="020B0604020202020204" pitchFamily="34" charset="0"/>
              <a:buChar char="•"/>
            </a:pPr>
            <a:r>
              <a:rPr lang="en-US" sz="2200" b="1" dirty="0"/>
              <a:t>Resolve “dep2”</a:t>
            </a:r>
            <a:r>
              <a:rPr lang="en-US" sz="2200" dirty="0"/>
              <a:t>: Executes the rule for “dep2”, which also involves resolving “dep3”.</a:t>
            </a:r>
          </a:p>
          <a:p>
            <a:pPr marL="285750" indent="-285750">
              <a:buClr>
                <a:schemeClr val="accent1"/>
              </a:buClr>
              <a:buFont typeface="Arial" panose="020B0604020202020204" pitchFamily="34" charset="0"/>
              <a:buChar char="•"/>
            </a:pPr>
            <a:r>
              <a:rPr lang="en-US" sz="2200" b="1" dirty="0"/>
              <a:t>Resolve “dep3”</a:t>
            </a:r>
            <a:r>
              <a:rPr lang="en-US" sz="2200" dirty="0"/>
              <a:t>: Executes the rule for “dep3”.</a:t>
            </a:r>
          </a:p>
          <a:p>
            <a:pPr marL="285750" indent="-285750">
              <a:buClr>
                <a:schemeClr val="accent1"/>
              </a:buClr>
              <a:buFont typeface="Arial" panose="020B0604020202020204" pitchFamily="34" charset="0"/>
              <a:buChar char="•"/>
            </a:pPr>
            <a:r>
              <a:rPr lang="en-US" sz="2200" b="1" dirty="0"/>
              <a:t>Execute “dep2”</a:t>
            </a:r>
            <a:r>
              <a:rPr lang="en-US" sz="2200" dirty="0"/>
              <a:t>: After “dep3” is built.</a:t>
            </a:r>
          </a:p>
          <a:p>
            <a:pPr marL="285750" indent="-285750">
              <a:buClr>
                <a:schemeClr val="accent1"/>
              </a:buClr>
              <a:buFont typeface="Arial" panose="020B0604020202020204" pitchFamily="34" charset="0"/>
              <a:buChar char="•"/>
            </a:pPr>
            <a:r>
              <a:rPr lang="en-US" sz="2200" b="1" dirty="0"/>
              <a:t>Execute “target1”</a:t>
            </a:r>
            <a:r>
              <a:rPr lang="en-US" sz="2200" dirty="0"/>
              <a:t>: After “dep1” and “dep2” are built.</a:t>
            </a:r>
          </a:p>
        </p:txBody>
      </p:sp>
    </p:spTree>
    <p:extLst>
      <p:ext uri="{BB962C8B-B14F-4D97-AF65-F5344CB8AC3E}">
        <p14:creationId xmlns:p14="http://schemas.microsoft.com/office/powerpoint/2010/main" val="21303853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a:t>
            </a:r>
          </a:p>
        </p:txBody>
      </p:sp>
      <p:sp>
        <p:nvSpPr>
          <p:cNvPr id="3" name="Content Placeholder 2"/>
          <p:cNvSpPr>
            <a:spLocks noGrp="1"/>
          </p:cNvSpPr>
          <p:nvPr>
            <p:ph idx="1"/>
          </p:nvPr>
        </p:nvSpPr>
        <p:spPr/>
        <p:txBody>
          <a:bodyPr/>
          <a:lstStyle/>
          <a:p>
            <a:r>
              <a:rPr lang="en-US">
                <a:hlinkClick r:id="rId3"/>
              </a:rPr>
              <a:t>https://www.gnu.org/software/make/manual/make.html#Basics</a:t>
            </a:r>
          </a:p>
          <a:p>
            <a:r>
              <a:rPr lang="en-US" dirty="0">
                <a:hlinkClick r:id="rId3"/>
              </a:rPr>
              <a:t>https://opensource.com/article/18/8/what-how-makefile</a:t>
            </a:r>
            <a:endParaRPr lang="en-US" dirty="0"/>
          </a:p>
          <a:p>
            <a:endParaRPr lang="en-US" dirty="0"/>
          </a:p>
          <a:p>
            <a:endParaRPr lang="en-US" dirty="0"/>
          </a:p>
        </p:txBody>
      </p:sp>
    </p:spTree>
    <p:extLst>
      <p:ext uri="{BB962C8B-B14F-4D97-AF65-F5344CB8AC3E}">
        <p14:creationId xmlns:p14="http://schemas.microsoft.com/office/powerpoint/2010/main" val="14784744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On-line resources</a:t>
            </a:r>
          </a:p>
        </p:txBody>
      </p:sp>
      <p:sp>
        <p:nvSpPr>
          <p:cNvPr id="3" name="Content Placeholder 2"/>
          <p:cNvSpPr>
            <a:spLocks noGrp="1"/>
          </p:cNvSpPr>
          <p:nvPr>
            <p:ph idx="1"/>
          </p:nvPr>
        </p:nvSpPr>
        <p:spPr/>
        <p:txBody>
          <a:bodyPr/>
          <a:lstStyle/>
          <a:p>
            <a:pPr>
              <a:defRPr/>
            </a:pPr>
            <a:r>
              <a:rPr lang="en-US" sz="2000" dirty="0" err="1"/>
              <a:t>Makefile</a:t>
            </a:r>
            <a:r>
              <a:rPr lang="en-US" sz="2000" dirty="0"/>
              <a:t> manual: </a:t>
            </a:r>
            <a:r>
              <a:rPr lang="en-US" sz="2000" dirty="0">
                <a:hlinkClick r:id="rId2"/>
              </a:rPr>
              <a:t>https://www.gnu.org/software/make/manual/make.html</a:t>
            </a:r>
            <a:endParaRPr lang="en-US" sz="2000" dirty="0"/>
          </a:p>
          <a:p>
            <a:pPr>
              <a:defRPr/>
            </a:pPr>
            <a:r>
              <a:rPr lang="en-US" b="1" dirty="0" err="1"/>
              <a:t>Makefile</a:t>
            </a:r>
            <a:r>
              <a:rPr lang="en-US" b="1" dirty="0"/>
              <a:t> Quick Reference:</a:t>
            </a:r>
            <a:r>
              <a:rPr lang="en-US" sz="2000" dirty="0"/>
              <a:t> </a:t>
            </a:r>
            <a:r>
              <a:rPr lang="en-US" sz="2000" dirty="0">
                <a:hlinkClick r:id="rId3"/>
              </a:rPr>
              <a:t>https://www.gnu.org/software/make/manual/html_node/Quick-Reference.html</a:t>
            </a:r>
            <a:endParaRPr lang="en-US" sz="2000" dirty="0"/>
          </a:p>
          <a:p>
            <a:pPr marL="0" indent="0">
              <a:buNone/>
              <a:defRPr/>
            </a:pPr>
            <a:endParaRPr lang="en-US" dirty="0"/>
          </a:p>
        </p:txBody>
      </p:sp>
    </p:spTree>
    <p:extLst>
      <p:ext uri="{BB962C8B-B14F-4D97-AF65-F5344CB8AC3E}">
        <p14:creationId xmlns:p14="http://schemas.microsoft.com/office/powerpoint/2010/main" val="2275769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Outline</a:t>
            </a:r>
          </a:p>
        </p:txBody>
      </p:sp>
      <p:sp>
        <p:nvSpPr>
          <p:cNvPr id="3" name="Content Placeholder 2"/>
          <p:cNvSpPr>
            <a:spLocks noGrp="1"/>
          </p:cNvSpPr>
          <p:nvPr>
            <p:ph idx="1"/>
          </p:nvPr>
        </p:nvSpPr>
        <p:spPr/>
        <p:txBody>
          <a:bodyPr>
            <a:normAutofit/>
          </a:bodyPr>
          <a:lstStyle/>
          <a:p>
            <a:r>
              <a:rPr lang="en-US" sz="3200" dirty="0"/>
              <a:t>What is make utility and </a:t>
            </a:r>
            <a:r>
              <a:rPr lang="en-US" sz="3200" dirty="0" err="1"/>
              <a:t>makefile</a:t>
            </a:r>
            <a:r>
              <a:rPr lang="en-US" sz="3200" dirty="0"/>
              <a:t>?</a:t>
            </a:r>
          </a:p>
          <a:p>
            <a:r>
              <a:rPr lang="en-US" sz="3200" dirty="0"/>
              <a:t>What are the benefits of make utility?</a:t>
            </a:r>
          </a:p>
          <a:p>
            <a:r>
              <a:rPr lang="en-US" sz="3200" dirty="0"/>
              <a:t>Do I need to install make utility?</a:t>
            </a:r>
          </a:p>
          <a:p>
            <a:r>
              <a:rPr lang="en-US" sz="3200" dirty="0"/>
              <a:t>What is the basic structure of a </a:t>
            </a:r>
            <a:r>
              <a:rPr lang="en-US" sz="3200" dirty="0" err="1"/>
              <a:t>makefile</a:t>
            </a:r>
            <a:r>
              <a:rPr lang="en-US" sz="3200" dirty="0"/>
              <a:t>?</a:t>
            </a:r>
          </a:p>
          <a:p>
            <a:r>
              <a:rPr lang="en-US" sz="3200" dirty="0"/>
              <a:t>How does make utility work (use cases)?</a:t>
            </a:r>
          </a:p>
          <a:p>
            <a:r>
              <a:rPr lang="en-US" sz="3200" dirty="0"/>
              <a:t>In class practice</a:t>
            </a:r>
          </a:p>
        </p:txBody>
      </p:sp>
    </p:spTree>
    <p:extLst>
      <p:ext uri="{BB962C8B-B14F-4D97-AF65-F5344CB8AC3E}">
        <p14:creationId xmlns:p14="http://schemas.microsoft.com/office/powerpoint/2010/main" val="38731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What is make utility and </a:t>
            </a:r>
            <a:r>
              <a:rPr lang="en-US" sz="4000" dirty="0" err="1"/>
              <a:t>makefile</a:t>
            </a:r>
            <a:r>
              <a:rPr lang="en-US" sz="4000" dirty="0"/>
              <a:t>?</a:t>
            </a:r>
          </a:p>
        </p:txBody>
      </p:sp>
      <p:sp>
        <p:nvSpPr>
          <p:cNvPr id="3" name="Content Placeholder 2"/>
          <p:cNvSpPr>
            <a:spLocks noGrp="1"/>
          </p:cNvSpPr>
          <p:nvPr>
            <p:ph idx="1"/>
          </p:nvPr>
        </p:nvSpPr>
        <p:spPr>
          <a:xfrm>
            <a:off x="677334" y="2160589"/>
            <a:ext cx="8596668" cy="5085163"/>
          </a:xfrm>
        </p:spPr>
        <p:txBody>
          <a:bodyPr>
            <a:normAutofit/>
          </a:bodyPr>
          <a:lstStyle/>
          <a:p>
            <a:r>
              <a:rPr lang="en-US" sz="2400" b="1" dirty="0"/>
              <a:t>make Utility: </a:t>
            </a:r>
            <a:r>
              <a:rPr lang="en-US" sz="2400" dirty="0"/>
              <a:t>A build automation tool used primarily for compiling and linking code. It automates the process of building and managing dependencies in software projects.</a:t>
            </a:r>
          </a:p>
          <a:p>
            <a:r>
              <a:rPr lang="en-US" sz="2400" b="1" dirty="0" err="1"/>
              <a:t>Makefile</a:t>
            </a:r>
            <a:r>
              <a:rPr lang="en-US" sz="2400" b="1" dirty="0"/>
              <a:t>: </a:t>
            </a:r>
            <a:r>
              <a:rPr lang="en-US" sz="2400" dirty="0"/>
              <a:t>A special file used by make to define rules and instructions for the build process. It specifies how to derive the target files from source files and the commands to execute.</a:t>
            </a:r>
          </a:p>
          <a:p>
            <a:r>
              <a:rPr lang="en-US" sz="2400" b="1" dirty="0"/>
              <a:t>Purpose: </a:t>
            </a:r>
            <a:r>
              <a:rPr lang="en-US" sz="2400" dirty="0"/>
              <a:t>Automate repetitive tasks, manage dependencies, and handle incremental builds efficiently.</a:t>
            </a:r>
          </a:p>
          <a:p>
            <a:endParaRPr lang="en-US" sz="2200" b="1" dirty="0"/>
          </a:p>
        </p:txBody>
      </p:sp>
    </p:spTree>
    <p:extLst>
      <p:ext uri="{BB962C8B-B14F-4D97-AF65-F5344CB8AC3E}">
        <p14:creationId xmlns:p14="http://schemas.microsoft.com/office/powerpoint/2010/main" val="6877063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are the benefits of make utility?</a:t>
            </a:r>
            <a:br>
              <a:rPr lang="en-US" dirty="0"/>
            </a:br>
            <a:endParaRPr lang="en-US" dirty="0"/>
          </a:p>
        </p:txBody>
      </p:sp>
      <p:sp>
        <p:nvSpPr>
          <p:cNvPr id="3" name="Content Placeholder 2"/>
          <p:cNvSpPr>
            <a:spLocks noGrp="1"/>
          </p:cNvSpPr>
          <p:nvPr>
            <p:ph idx="1"/>
          </p:nvPr>
        </p:nvSpPr>
        <p:spPr/>
        <p:txBody>
          <a:bodyPr>
            <a:normAutofit fontScale="92500"/>
          </a:bodyPr>
          <a:lstStyle/>
          <a:p>
            <a:pPr lvl="0"/>
            <a:r>
              <a:rPr lang="en-US" sz="2400" b="1" dirty="0"/>
              <a:t>Automation: </a:t>
            </a:r>
            <a:r>
              <a:rPr lang="en-US" sz="2400" dirty="0"/>
              <a:t>Reduces manual effort by automating the build and management process.</a:t>
            </a:r>
          </a:p>
          <a:p>
            <a:pPr lvl="0"/>
            <a:r>
              <a:rPr lang="en-US" sz="2400" b="1" dirty="0"/>
              <a:t>Dependency Management:</a:t>
            </a:r>
            <a:r>
              <a:rPr lang="en-US" sz="2400" dirty="0"/>
              <a:t> Automatically handles dependencies between files, ensuring that only updated parts are rebuilt.</a:t>
            </a:r>
          </a:p>
          <a:p>
            <a:pPr lvl="0"/>
            <a:r>
              <a:rPr lang="en-US" sz="2400" b="1" dirty="0"/>
              <a:t>Incremental Builds: </a:t>
            </a:r>
            <a:r>
              <a:rPr lang="en-US" sz="2400" dirty="0"/>
              <a:t>Optimizes the build process by rebuilding only those parts of the project that have changed.</a:t>
            </a:r>
          </a:p>
          <a:p>
            <a:pPr lvl="0"/>
            <a:r>
              <a:rPr lang="en-US" sz="2400" b="1" dirty="0"/>
              <a:t>Flexibility:</a:t>
            </a:r>
            <a:r>
              <a:rPr lang="en-US" sz="2400" dirty="0"/>
              <a:t> Can be used for a variety of tasks beyond just compilation, including testing, deployment, and documentation.</a:t>
            </a:r>
          </a:p>
          <a:p>
            <a:endParaRPr lang="en-US" dirty="0"/>
          </a:p>
        </p:txBody>
      </p:sp>
    </p:spTree>
    <p:extLst>
      <p:ext uri="{BB962C8B-B14F-4D97-AF65-F5344CB8AC3E}">
        <p14:creationId xmlns:p14="http://schemas.microsoft.com/office/powerpoint/2010/main" val="18754890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Do I need to install make utility?</a:t>
            </a:r>
          </a:p>
        </p:txBody>
      </p:sp>
      <p:sp>
        <p:nvSpPr>
          <p:cNvPr id="3" name="Content Placeholder 2"/>
          <p:cNvSpPr>
            <a:spLocks noGrp="1"/>
          </p:cNvSpPr>
          <p:nvPr>
            <p:ph idx="1"/>
          </p:nvPr>
        </p:nvSpPr>
        <p:spPr/>
        <p:txBody>
          <a:bodyPr>
            <a:normAutofit/>
          </a:bodyPr>
          <a:lstStyle/>
          <a:p>
            <a:r>
              <a:rPr lang="en-US" sz="2200" b="1" dirty="0"/>
              <a:t>Pre-installed:</a:t>
            </a:r>
            <a:r>
              <a:rPr lang="en-US" sz="2200" dirty="0"/>
              <a:t> On many Unix-like systems (e.g., Linux, macOS), make is often pre-installed.</a:t>
            </a:r>
          </a:p>
          <a:p>
            <a:r>
              <a:rPr lang="en-US" sz="2200" b="1" dirty="0"/>
              <a:t>Installation:</a:t>
            </a:r>
            <a:r>
              <a:rPr lang="en-US" sz="2200" dirty="0"/>
              <a:t> If make is not installed, it can be added using the following methods:</a:t>
            </a:r>
          </a:p>
          <a:p>
            <a:pPr lvl="1"/>
            <a:r>
              <a:rPr lang="en-US" sz="1800" b="1" kern="100" dirty="0">
                <a:effectLst/>
                <a:ea typeface="Aptos" panose="020B0004020202020204" pitchFamily="34" charset="0"/>
                <a:cs typeface="Times New Roman" panose="02020603050405020304" pitchFamily="18" charset="0"/>
              </a:rPr>
              <a:t>Linux</a:t>
            </a:r>
            <a:r>
              <a:rPr lang="en-US" sz="1800" kern="100" dirty="0">
                <a:effectLst/>
                <a:ea typeface="Aptos" panose="020B0004020202020204" pitchFamily="34" charset="0"/>
                <a:cs typeface="Times New Roman" panose="02020603050405020304" pitchFamily="18" charset="0"/>
              </a:rPr>
              <a:t>: Install using package managers, e.g., </a:t>
            </a:r>
            <a:r>
              <a:rPr lang="en-US" sz="1800" kern="100" dirty="0" err="1">
                <a:effectLst/>
                <a:ea typeface="Aptos" panose="020B0004020202020204" pitchFamily="34" charset="0"/>
                <a:cs typeface="Times New Roman" panose="02020603050405020304" pitchFamily="18" charset="0"/>
              </a:rPr>
              <a:t>sudo</a:t>
            </a:r>
            <a:r>
              <a:rPr lang="en-US" sz="1800" kern="100" dirty="0">
                <a:effectLst/>
                <a:ea typeface="Aptos" panose="020B0004020202020204" pitchFamily="34" charset="0"/>
                <a:cs typeface="Times New Roman" panose="02020603050405020304" pitchFamily="18" charset="0"/>
              </a:rPr>
              <a:t> apt-get install make (Debian/Ubuntu) or </a:t>
            </a:r>
            <a:r>
              <a:rPr lang="en-US" sz="1800" kern="100" dirty="0" err="1">
                <a:effectLst/>
                <a:ea typeface="Aptos" panose="020B0004020202020204" pitchFamily="34" charset="0"/>
                <a:cs typeface="Times New Roman" panose="02020603050405020304" pitchFamily="18" charset="0"/>
              </a:rPr>
              <a:t>sudo</a:t>
            </a:r>
            <a:r>
              <a:rPr lang="en-US" sz="1800" kern="100" dirty="0">
                <a:effectLst/>
                <a:ea typeface="Aptos" panose="020B0004020202020204" pitchFamily="34" charset="0"/>
                <a:cs typeface="Times New Roman" panose="02020603050405020304" pitchFamily="18" charset="0"/>
              </a:rPr>
              <a:t> yum install make (CentOS/RHEL).</a:t>
            </a:r>
          </a:p>
          <a:p>
            <a:pPr lvl="1"/>
            <a:r>
              <a:rPr lang="en-US" sz="1800" b="1" kern="100" dirty="0">
                <a:effectLst/>
                <a:ea typeface="Aptos" panose="020B0004020202020204" pitchFamily="34" charset="0"/>
                <a:cs typeface="Times New Roman" panose="02020603050405020304" pitchFamily="18" charset="0"/>
              </a:rPr>
              <a:t>macOS</a:t>
            </a:r>
            <a:r>
              <a:rPr lang="en-US" sz="1800" kern="100" dirty="0">
                <a:effectLst/>
                <a:ea typeface="Aptos" panose="020B0004020202020204" pitchFamily="34" charset="0"/>
                <a:cs typeface="Times New Roman" panose="02020603050405020304" pitchFamily="18" charset="0"/>
              </a:rPr>
              <a:t>: Use Homebrew to install, e.g., brew install make.</a:t>
            </a:r>
          </a:p>
          <a:p>
            <a:pPr lvl="1"/>
            <a:r>
              <a:rPr lang="en-US" sz="1800" b="1" kern="100" dirty="0">
                <a:effectLst/>
                <a:ea typeface="Aptos" panose="020B0004020202020204" pitchFamily="34" charset="0"/>
                <a:cs typeface="Times New Roman" panose="02020603050405020304" pitchFamily="18" charset="0"/>
              </a:rPr>
              <a:t>Windows</a:t>
            </a:r>
            <a:r>
              <a:rPr lang="en-US" sz="1800" kern="100" dirty="0">
                <a:effectLst/>
                <a:ea typeface="Aptos" panose="020B0004020202020204" pitchFamily="34" charset="0"/>
                <a:cs typeface="Times New Roman" panose="02020603050405020304" pitchFamily="18" charset="0"/>
              </a:rPr>
              <a:t>: see instructions on class webpage &gt; “start here”.</a:t>
            </a:r>
          </a:p>
          <a:p>
            <a:pPr marL="0" indent="0">
              <a:buNone/>
            </a:pPr>
            <a:endParaRPr lang="en-US" sz="2400" dirty="0"/>
          </a:p>
        </p:txBody>
      </p:sp>
    </p:spTree>
    <p:extLst>
      <p:ext uri="{BB962C8B-B14F-4D97-AF65-F5344CB8AC3E}">
        <p14:creationId xmlns:p14="http://schemas.microsoft.com/office/powerpoint/2010/main" val="25436914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the basic structure of a </a:t>
            </a:r>
            <a:r>
              <a:rPr lang="en-US" dirty="0" err="1"/>
              <a:t>makefile</a:t>
            </a:r>
            <a:r>
              <a:rPr lang="en-US" dirty="0"/>
              <a:t>?</a:t>
            </a:r>
          </a:p>
        </p:txBody>
      </p:sp>
      <p:sp>
        <p:nvSpPr>
          <p:cNvPr id="3" name="Content Placeholder 2"/>
          <p:cNvSpPr>
            <a:spLocks noGrp="1"/>
          </p:cNvSpPr>
          <p:nvPr>
            <p:ph idx="1"/>
          </p:nvPr>
        </p:nvSpPr>
        <p:spPr/>
        <p:txBody>
          <a:bodyPr>
            <a:normAutofit/>
          </a:bodyPr>
          <a:lstStyle/>
          <a:p>
            <a:pPr marL="0" marR="0">
              <a:lnSpc>
                <a:spcPct val="115000"/>
              </a:lnSpc>
              <a:spcBef>
                <a:spcPts val="0"/>
              </a:spcBef>
              <a:spcAft>
                <a:spcPts val="800"/>
              </a:spcAft>
            </a:pPr>
            <a:r>
              <a:rPr lang="en-US" sz="2200" b="1" kern="100" dirty="0">
                <a:effectLst/>
                <a:latin typeface="Aptos" panose="020B0004020202020204" pitchFamily="34" charset="0"/>
                <a:ea typeface="Aptos" panose="020B0004020202020204" pitchFamily="34" charset="0"/>
                <a:cs typeface="Times New Roman" panose="02020603050405020304" pitchFamily="18" charset="0"/>
              </a:rPr>
              <a:t>Target</a:t>
            </a:r>
            <a:r>
              <a:rPr lang="en-US" sz="2200" kern="100" dirty="0">
                <a:effectLst/>
                <a:latin typeface="Aptos" panose="020B0004020202020204" pitchFamily="34" charset="0"/>
                <a:ea typeface="Aptos" panose="020B0004020202020204" pitchFamily="34" charset="0"/>
                <a:cs typeface="Times New Roman" panose="02020603050405020304" pitchFamily="18" charset="0"/>
              </a:rPr>
              <a:t>: The file or action to be created or executed.</a:t>
            </a:r>
          </a:p>
          <a:p>
            <a:pPr marL="0" marR="0">
              <a:lnSpc>
                <a:spcPct val="115000"/>
              </a:lnSpc>
              <a:spcBef>
                <a:spcPts val="0"/>
              </a:spcBef>
              <a:spcAft>
                <a:spcPts val="800"/>
              </a:spcAft>
            </a:pPr>
            <a:r>
              <a:rPr lang="en-US" sz="2200" b="1" kern="100" dirty="0">
                <a:effectLst/>
                <a:latin typeface="Aptos" panose="020B0004020202020204" pitchFamily="34" charset="0"/>
                <a:ea typeface="Aptos" panose="020B0004020202020204" pitchFamily="34" charset="0"/>
                <a:cs typeface="Times New Roman" panose="02020603050405020304" pitchFamily="18" charset="0"/>
              </a:rPr>
              <a:t>Dependencies</a:t>
            </a:r>
            <a:r>
              <a:rPr lang="en-US" sz="2200" kern="100" dirty="0">
                <a:effectLst/>
                <a:latin typeface="Aptos" panose="020B0004020202020204" pitchFamily="34" charset="0"/>
                <a:ea typeface="Aptos" panose="020B0004020202020204" pitchFamily="34" charset="0"/>
                <a:cs typeface="Times New Roman" panose="02020603050405020304" pitchFamily="18" charset="0"/>
              </a:rPr>
              <a:t>: Files or targets that the target depends on.</a:t>
            </a:r>
          </a:p>
          <a:p>
            <a:pPr marL="0" marR="0">
              <a:lnSpc>
                <a:spcPct val="115000"/>
              </a:lnSpc>
              <a:spcBef>
                <a:spcPts val="0"/>
              </a:spcBef>
              <a:spcAft>
                <a:spcPts val="800"/>
              </a:spcAft>
            </a:pPr>
            <a:r>
              <a:rPr lang="en-US" sz="2200" b="1" kern="100" dirty="0">
                <a:effectLst/>
                <a:latin typeface="Aptos" panose="020B0004020202020204" pitchFamily="34" charset="0"/>
                <a:ea typeface="Aptos" panose="020B0004020202020204" pitchFamily="34" charset="0"/>
                <a:cs typeface="Times New Roman" panose="02020603050405020304" pitchFamily="18" charset="0"/>
              </a:rPr>
              <a:t>Commands</a:t>
            </a:r>
            <a:r>
              <a:rPr lang="en-US" sz="2200" kern="100" dirty="0">
                <a:effectLst/>
                <a:latin typeface="Aptos" panose="020B0004020202020204" pitchFamily="34" charset="0"/>
                <a:ea typeface="Aptos" panose="020B0004020202020204" pitchFamily="34" charset="0"/>
                <a:cs typeface="Times New Roman" panose="02020603050405020304" pitchFamily="18" charset="0"/>
              </a:rPr>
              <a:t>: Shell commands executed to build the target from the dependencies.</a:t>
            </a:r>
          </a:p>
          <a:p>
            <a:pPr marL="0" marR="0">
              <a:lnSpc>
                <a:spcPct val="115000"/>
              </a:lnSpc>
              <a:spcBef>
                <a:spcPts val="0"/>
              </a:spcBef>
              <a:spcAft>
                <a:spcPts val="800"/>
              </a:spcAft>
            </a:pPr>
            <a:r>
              <a:rPr lang="en-US" sz="2200" b="1" kern="100" dirty="0">
                <a:effectLst/>
                <a:latin typeface="Aptos" panose="020B0004020202020204" pitchFamily="34" charset="0"/>
                <a:ea typeface="Aptos" panose="020B0004020202020204" pitchFamily="34" charset="0"/>
                <a:cs typeface="Times New Roman" panose="02020603050405020304" pitchFamily="18" charset="0"/>
              </a:rPr>
              <a:t>Example </a:t>
            </a:r>
            <a:r>
              <a:rPr lang="en-US" sz="2200" b="1" kern="100" dirty="0" err="1">
                <a:effectLst/>
                <a:latin typeface="Aptos" panose="020B0004020202020204" pitchFamily="34" charset="0"/>
                <a:ea typeface="Aptos" panose="020B0004020202020204" pitchFamily="34" charset="0"/>
                <a:cs typeface="Times New Roman" panose="02020603050405020304" pitchFamily="18" charset="0"/>
              </a:rPr>
              <a:t>Makefile</a:t>
            </a:r>
            <a:r>
              <a:rPr lang="en-US" sz="2200" b="1" kern="100" dirty="0">
                <a:effectLst/>
                <a:latin typeface="Aptos" panose="020B0004020202020204" pitchFamily="34" charset="0"/>
                <a:ea typeface="Aptos" panose="020B0004020202020204" pitchFamily="34" charset="0"/>
                <a:cs typeface="Times New Roman" panose="02020603050405020304" pitchFamily="18" charset="0"/>
              </a:rPr>
              <a:t> Structure</a:t>
            </a:r>
            <a:r>
              <a:rPr lang="en-US" sz="2200" kern="100" dirty="0">
                <a:effectLst/>
                <a:latin typeface="Aptos" panose="020B0004020202020204" pitchFamily="34" charset="0"/>
                <a:ea typeface="Aptos" panose="020B0004020202020204" pitchFamily="34" charset="0"/>
                <a:cs typeface="Times New Roman" panose="02020603050405020304" pitchFamily="18" charset="0"/>
              </a:rPr>
              <a:t>:</a:t>
            </a:r>
          </a:p>
          <a:p>
            <a:pPr marL="0" marR="0" indent="0">
              <a:lnSpc>
                <a:spcPct val="115000"/>
              </a:lnSpc>
              <a:spcBef>
                <a:spcPts val="0"/>
              </a:spcBef>
              <a:spcAft>
                <a:spcPts val="800"/>
              </a:spcAft>
              <a:buNone/>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target: dependency1 dependency2</a:t>
            </a:r>
          </a:p>
          <a:p>
            <a:pPr marL="0" marR="0" indent="0">
              <a:lnSpc>
                <a:spcPct val="115000"/>
              </a:lnSpc>
              <a:spcBef>
                <a:spcPts val="0"/>
              </a:spcBef>
              <a:spcAft>
                <a:spcPts val="800"/>
              </a:spcAft>
              <a:buNone/>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    command1</a:t>
            </a:r>
          </a:p>
          <a:p>
            <a:pPr marL="0" marR="0" indent="0">
              <a:lnSpc>
                <a:spcPct val="115000"/>
              </a:lnSpc>
              <a:spcBef>
                <a:spcPts val="0"/>
              </a:spcBef>
              <a:spcAft>
                <a:spcPts val="800"/>
              </a:spcAft>
              <a:buNone/>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    command2</a:t>
            </a:r>
          </a:p>
          <a:p>
            <a:endParaRPr lang="en-US" dirty="0"/>
          </a:p>
        </p:txBody>
      </p:sp>
    </p:spTree>
    <p:extLst>
      <p:ext uri="{BB962C8B-B14F-4D97-AF65-F5344CB8AC3E}">
        <p14:creationId xmlns:p14="http://schemas.microsoft.com/office/powerpoint/2010/main" val="6074137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does make work (use case)?</a:t>
            </a:r>
            <a:br>
              <a:rPr lang="en-US" dirty="0"/>
            </a:br>
            <a:endParaRPr lang="en-US" dirty="0"/>
          </a:p>
        </p:txBody>
      </p:sp>
      <p:sp>
        <p:nvSpPr>
          <p:cNvPr id="3" name="Content Placeholder 2"/>
          <p:cNvSpPr>
            <a:spLocks noGrp="1"/>
          </p:cNvSpPr>
          <p:nvPr>
            <p:ph idx="1"/>
          </p:nvPr>
        </p:nvSpPr>
        <p:spPr>
          <a:xfrm>
            <a:off x="677334" y="2160589"/>
            <a:ext cx="8596668" cy="4428101"/>
          </a:xfrm>
        </p:spPr>
        <p:txBody>
          <a:bodyPr>
            <a:noAutofit/>
          </a:bodyPr>
          <a:lstStyle/>
          <a:p>
            <a:pPr marL="0" marR="0">
              <a:lnSpc>
                <a:spcPct val="115000"/>
              </a:lnSpc>
              <a:spcBef>
                <a:spcPts val="0"/>
              </a:spcBef>
              <a:spcAft>
                <a:spcPts val="800"/>
              </a:spcAft>
            </a:pPr>
            <a:r>
              <a:rPr lang="en-US" sz="2200" kern="100" dirty="0">
                <a:effectLst/>
                <a:latin typeface="+mj-lt"/>
                <a:ea typeface="Aptos" panose="020B0004020202020204" pitchFamily="34" charset="0"/>
                <a:cs typeface="Times New Roman" panose="02020603050405020304" pitchFamily="18" charset="0"/>
              </a:rPr>
              <a:t>A </a:t>
            </a:r>
            <a:r>
              <a:rPr lang="en-US" sz="2200" kern="100" dirty="0" err="1">
                <a:effectLst/>
                <a:latin typeface="+mj-lt"/>
                <a:ea typeface="Aptos" panose="020B0004020202020204" pitchFamily="34" charset="0"/>
                <a:cs typeface="Times New Roman" panose="02020603050405020304" pitchFamily="18" charset="0"/>
              </a:rPr>
              <a:t>Makefile</a:t>
            </a:r>
            <a:r>
              <a:rPr lang="en-US" sz="2200" kern="100" dirty="0">
                <a:effectLst/>
                <a:latin typeface="+mj-lt"/>
                <a:ea typeface="Aptos" panose="020B0004020202020204" pitchFamily="34" charset="0"/>
                <a:cs typeface="Times New Roman" panose="02020603050405020304" pitchFamily="18" charset="0"/>
              </a:rPr>
              <a:t> is composed of rules structured as follows:</a:t>
            </a:r>
          </a:p>
          <a:p>
            <a:pPr marL="0" indent="0">
              <a:buNone/>
            </a:pPr>
            <a:r>
              <a:rPr lang="en-US" sz="2200" b="1" dirty="0">
                <a:latin typeface="+mj-lt"/>
              </a:rPr>
              <a:t>target: dependencies</a:t>
            </a:r>
            <a:endParaRPr lang="en-US" sz="2200" dirty="0">
              <a:latin typeface="+mj-lt"/>
            </a:endParaRPr>
          </a:p>
          <a:p>
            <a:pPr marL="0" indent="0">
              <a:buNone/>
            </a:pPr>
            <a:r>
              <a:rPr lang="en-US" sz="2200" b="1" dirty="0">
                <a:latin typeface="+mj-lt"/>
              </a:rPr>
              <a:t>	action</a:t>
            </a:r>
            <a:endParaRPr lang="en-US" sz="2200" dirty="0">
              <a:latin typeface="+mj-lt"/>
            </a:endParaRPr>
          </a:p>
          <a:p>
            <a:pPr marL="0" marR="0">
              <a:lnSpc>
                <a:spcPct val="115000"/>
              </a:lnSpc>
              <a:spcBef>
                <a:spcPts val="0"/>
              </a:spcBef>
              <a:spcAft>
                <a:spcPts val="800"/>
              </a:spcAft>
            </a:pPr>
            <a:r>
              <a:rPr lang="en-US" sz="2200" b="1" kern="100" dirty="0">
                <a:effectLst/>
                <a:latin typeface="+mj-lt"/>
                <a:ea typeface="Aptos" panose="020B0004020202020204" pitchFamily="34" charset="0"/>
                <a:cs typeface="Times New Roman" panose="02020603050405020304" pitchFamily="18" charset="0"/>
              </a:rPr>
              <a:t>Executing a Rule:</a:t>
            </a:r>
            <a:endParaRPr lang="en-US" sz="2200" kern="100" dirty="0">
              <a:effectLst/>
              <a:latin typeface="+mj-lt"/>
              <a:ea typeface="Aptos" panose="020B0004020202020204" pitchFamily="34" charset="0"/>
              <a:cs typeface="Times New Roman" panose="02020603050405020304" pitchFamily="18" charset="0"/>
            </a:endParaRPr>
          </a:p>
          <a:p>
            <a:pPr marL="0" lvl="0" indent="0">
              <a:buNone/>
            </a:pPr>
            <a:r>
              <a:rPr lang="en-US" sz="2200" b="1" dirty="0">
                <a:latin typeface="+mj-lt"/>
              </a:rPr>
              <a:t>    $ make target</a:t>
            </a:r>
          </a:p>
          <a:p>
            <a:pPr marL="0" marR="0">
              <a:lnSpc>
                <a:spcPct val="115000"/>
              </a:lnSpc>
              <a:spcBef>
                <a:spcPts val="0"/>
              </a:spcBef>
              <a:spcAft>
                <a:spcPts val="800"/>
              </a:spcAft>
            </a:pPr>
            <a:r>
              <a:rPr lang="en-US" sz="2200" b="1" kern="100" dirty="0">
                <a:effectLst/>
                <a:latin typeface="+mj-lt"/>
                <a:ea typeface="Aptos" panose="020B0004020202020204" pitchFamily="34" charset="0"/>
                <a:cs typeface="Times New Roman" panose="02020603050405020304" pitchFamily="18" charset="0"/>
              </a:rPr>
              <a:t>Use Cases:</a:t>
            </a:r>
          </a:p>
          <a:p>
            <a:pPr marL="400050" lvl="1">
              <a:lnSpc>
                <a:spcPct val="115000"/>
              </a:lnSpc>
              <a:spcBef>
                <a:spcPts val="0"/>
              </a:spcBef>
              <a:spcAft>
                <a:spcPts val="800"/>
              </a:spcAft>
            </a:pPr>
            <a:r>
              <a:rPr lang="en-US" sz="2000" b="1" kern="100" dirty="0">
                <a:effectLst/>
                <a:latin typeface="+mj-lt"/>
                <a:ea typeface="Aptos" panose="020B0004020202020204" pitchFamily="34" charset="0"/>
                <a:cs typeface="Times New Roman" panose="02020603050405020304" pitchFamily="18" charset="0"/>
              </a:rPr>
              <a:t>No Dependencies:</a:t>
            </a:r>
            <a:r>
              <a:rPr lang="en-US" sz="2000" kern="100" dirty="0">
                <a:effectLst/>
                <a:latin typeface="+mj-lt"/>
                <a:ea typeface="Aptos" panose="020B0004020202020204" pitchFamily="34" charset="0"/>
                <a:cs typeface="Times New Roman" panose="02020603050405020304" pitchFamily="18" charset="0"/>
              </a:rPr>
              <a:t> Directly executes the action for the target.</a:t>
            </a:r>
          </a:p>
          <a:p>
            <a:pPr marL="400050" lvl="1">
              <a:lnSpc>
                <a:spcPct val="115000"/>
              </a:lnSpc>
              <a:spcBef>
                <a:spcPts val="0"/>
              </a:spcBef>
              <a:spcAft>
                <a:spcPts val="800"/>
              </a:spcAft>
            </a:pPr>
            <a:r>
              <a:rPr lang="en-US" sz="2200" b="1" kern="100" dirty="0">
                <a:effectLst/>
                <a:latin typeface="+mj-lt"/>
                <a:ea typeface="Aptos" panose="020B0004020202020204" pitchFamily="34" charset="0"/>
                <a:cs typeface="Times New Roman" panose="02020603050405020304" pitchFamily="18" charset="0"/>
              </a:rPr>
              <a:t>With Dependencies:</a:t>
            </a:r>
            <a:r>
              <a:rPr lang="en-US" sz="2200" kern="100" dirty="0">
                <a:effectLst/>
                <a:latin typeface="+mj-lt"/>
                <a:ea typeface="Aptos" panose="020B0004020202020204" pitchFamily="34" charset="0"/>
                <a:cs typeface="Times New Roman" panose="02020603050405020304" pitchFamily="18" charset="0"/>
              </a:rPr>
              <a:t> Executes the action for the target after resolving and executing all dependencies.</a:t>
            </a:r>
            <a:endParaRPr lang="en-US" sz="2200" u="sng" dirty="0"/>
          </a:p>
          <a:p>
            <a:pPr lvl="1"/>
            <a:endParaRPr lang="en-US" sz="2200" dirty="0"/>
          </a:p>
        </p:txBody>
      </p:sp>
    </p:spTree>
    <p:extLst>
      <p:ext uri="{BB962C8B-B14F-4D97-AF65-F5344CB8AC3E}">
        <p14:creationId xmlns:p14="http://schemas.microsoft.com/office/powerpoint/2010/main" val="1683702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 Dependencies</a:t>
            </a:r>
          </a:p>
        </p:txBody>
      </p:sp>
      <p:sp>
        <p:nvSpPr>
          <p:cNvPr id="3" name="Content Placeholder 2"/>
          <p:cNvSpPr>
            <a:spLocks noGrp="1"/>
          </p:cNvSpPr>
          <p:nvPr>
            <p:ph idx="1"/>
          </p:nvPr>
        </p:nvSpPr>
        <p:spPr>
          <a:xfrm>
            <a:off x="677334" y="2160589"/>
            <a:ext cx="8596668" cy="4428101"/>
          </a:xfrm>
        </p:spPr>
        <p:txBody>
          <a:bodyPr>
            <a:noAutofit/>
          </a:bodyPr>
          <a:lstStyle/>
          <a:p>
            <a:pPr marL="0" indent="0">
              <a:buNone/>
            </a:pPr>
            <a:r>
              <a:rPr lang="en-US" sz="2000" b="1" dirty="0"/>
              <a:t>A </a:t>
            </a:r>
            <a:r>
              <a:rPr lang="en-US" sz="2000" b="1" dirty="0" err="1"/>
              <a:t>makefile</a:t>
            </a:r>
            <a:r>
              <a:rPr lang="en-US" sz="2000" b="1" dirty="0"/>
              <a:t> may consist of rules. A rule is structured as follows. </a:t>
            </a:r>
          </a:p>
          <a:p>
            <a:pPr marL="0" indent="0">
              <a:buNone/>
            </a:pPr>
            <a:r>
              <a:rPr lang="en-US" sz="2200" b="1" dirty="0"/>
              <a:t>target: </a:t>
            </a:r>
            <a:r>
              <a:rPr lang="en-US" sz="2200" b="1" strike="sngStrike" dirty="0">
                <a:solidFill>
                  <a:srgbClr val="FF0000"/>
                </a:solidFill>
              </a:rPr>
              <a:t>dependencies</a:t>
            </a:r>
            <a:endParaRPr lang="en-US" sz="2200" strike="sngStrike" dirty="0">
              <a:solidFill>
                <a:srgbClr val="FF0000"/>
              </a:solidFill>
            </a:endParaRPr>
          </a:p>
          <a:p>
            <a:pPr marL="0" indent="0">
              <a:buNone/>
            </a:pPr>
            <a:r>
              <a:rPr lang="en-US" sz="2200" b="1" dirty="0"/>
              <a:t>	action</a:t>
            </a:r>
            <a:endParaRPr lang="en-US" sz="2200" dirty="0"/>
          </a:p>
          <a:p>
            <a:r>
              <a:rPr lang="en-US" sz="2200" kern="100" dirty="0">
                <a:effectLst/>
                <a:ea typeface="Aptos" panose="020B0004020202020204" pitchFamily="34" charset="0"/>
                <a:cs typeface="Times New Roman" panose="02020603050405020304" pitchFamily="18" charset="0"/>
              </a:rPr>
              <a:t>If target does not exist, the action is executed; otherwise, it is skipped.</a:t>
            </a:r>
          </a:p>
          <a:p>
            <a:pPr marL="0" lvl="0" indent="0">
              <a:buNone/>
            </a:pPr>
            <a:endParaRPr lang="en-US" sz="2200" dirty="0"/>
          </a:p>
        </p:txBody>
      </p:sp>
    </p:spTree>
    <p:extLst>
      <p:ext uri="{BB962C8B-B14F-4D97-AF65-F5344CB8AC3E}">
        <p14:creationId xmlns:p14="http://schemas.microsoft.com/office/powerpoint/2010/main" val="292148404"/>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6822</TotalTime>
  <Words>1182</Words>
  <Application>Microsoft Office PowerPoint</Application>
  <PresentationFormat>Widescreen</PresentationFormat>
  <Paragraphs>119</Paragraphs>
  <Slides>13</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-apple-system</vt:lpstr>
      <vt:lpstr>Aptos</vt:lpstr>
      <vt:lpstr>Arial</vt:lpstr>
      <vt:lpstr>Calibri</vt:lpstr>
      <vt:lpstr>Courier New</vt:lpstr>
      <vt:lpstr>Trebuchet MS</vt:lpstr>
      <vt:lpstr>Wingdings 3</vt:lpstr>
      <vt:lpstr>Facet</vt:lpstr>
      <vt:lpstr>A Simple Introduction to Make Utility</vt:lpstr>
      <vt:lpstr>On-line resources</vt:lpstr>
      <vt:lpstr>Outline</vt:lpstr>
      <vt:lpstr>What is make utility and makefile?</vt:lpstr>
      <vt:lpstr>What are the benefits of make utility? </vt:lpstr>
      <vt:lpstr>Do I need to install make utility?</vt:lpstr>
      <vt:lpstr>What is the basic structure of a makefile?</vt:lpstr>
      <vt:lpstr>How does make work (use case)? </vt:lpstr>
      <vt:lpstr>No Dependencies</vt:lpstr>
      <vt:lpstr>With Dependencies</vt:lpstr>
      <vt:lpstr>PowerPoint Presentation</vt:lpstr>
      <vt:lpstr>Makefile Rules: Order of Execution</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Git and GitLab</dc:title>
  <dc:creator>Fares</dc:creator>
  <cp:lastModifiedBy>Fraij, Fares Z</cp:lastModifiedBy>
  <cp:revision>301</cp:revision>
  <cp:lastPrinted>2021-06-07T12:32:25Z</cp:lastPrinted>
  <dcterms:created xsi:type="dcterms:W3CDTF">2019-01-07T16:32:05Z</dcterms:created>
  <dcterms:modified xsi:type="dcterms:W3CDTF">2024-09-01T15:45:45Z</dcterms:modified>
</cp:coreProperties>
</file>