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6"/>
  </p:notesMasterIdLst>
  <p:sldIdLst>
    <p:sldId id="256" r:id="rId2"/>
    <p:sldId id="276" r:id="rId3"/>
    <p:sldId id="305" r:id="rId4"/>
    <p:sldId id="267" r:id="rId5"/>
    <p:sldId id="268" r:id="rId6"/>
    <p:sldId id="269" r:id="rId7"/>
    <p:sldId id="270" r:id="rId8"/>
    <p:sldId id="284" r:id="rId9"/>
    <p:sldId id="271" r:id="rId10"/>
    <p:sldId id="285" r:id="rId11"/>
    <p:sldId id="301" r:id="rId12"/>
    <p:sldId id="306" r:id="rId13"/>
    <p:sldId id="307" r:id="rId14"/>
    <p:sldId id="30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86" autoAdjust="0"/>
  </p:normalViewPr>
  <p:slideViewPr>
    <p:cSldViewPr snapToGrid="0">
      <p:cViewPr varScale="1">
        <p:scale>
          <a:sx n="66" d="100"/>
          <a:sy n="66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A0DFD-CDD7-450F-B605-CBCB1B74801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B4F93-9B74-4AA9-8C4B-6CE57A286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55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dirty="0"/>
              <a:t>Using assertions </a:t>
            </a:r>
            <a:r>
              <a:rPr lang="en-US" sz="1200" b="1" u="sng" dirty="0"/>
              <a:t>this way </a:t>
            </a:r>
            <a:r>
              <a:rPr lang="en-US" sz="1200" dirty="0"/>
              <a:t>is not good for testing since the </a:t>
            </a:r>
            <a:r>
              <a:rPr lang="en-US" sz="1200" b="1" dirty="0"/>
              <a:t>failure of one of them stops the execution of program</a:t>
            </a:r>
            <a:r>
              <a:rPr lang="en-US" sz="1200" dirty="0"/>
              <a:t> and prevents the rest of the assertions from being executed.</a:t>
            </a:r>
          </a:p>
          <a:p>
            <a:pPr lvl="0"/>
            <a:r>
              <a:rPr lang="en-US" sz="1200" dirty="0"/>
              <a:t>I need a mechanism that if an assertion fails, it will not stop the program and will complete all other assertions.</a:t>
            </a:r>
          </a:p>
          <a:p>
            <a:pPr lvl="0"/>
            <a:r>
              <a:rPr lang="en-US" sz="1200" dirty="0"/>
              <a:t>This mechanism is python </a:t>
            </a:r>
            <a:r>
              <a:rPr lang="en-US" sz="1200" dirty="0" err="1"/>
              <a:t>unittest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36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(1):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assertEqual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() is one of many kinds of assertions that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unittest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provides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 (2): Python's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analogous to Java's this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 did main() find and run MyUnitTests.test_1?.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MyUnitTests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 the first line of code is “from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unittest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 main,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TestCase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“main” isn’t a function. It’s a class. So, main() creates a new ”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TestProgram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 object, whose initializer then goes ahead and runs the unit tests for you.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look at the 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unittest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 source code, you see the following: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unittest.py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TestProgram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__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__(...):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...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self.runTests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 =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TestProgram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http://elbenshira.com/blog/behind-pythons-unittest-main/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3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83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(1): Coverage.py collects execution data in a file called ”.coverage”.</a:t>
            </a:r>
          </a:p>
          <a:p>
            <a:pPr marL="0" indent="0">
              <a:buNone/>
            </a:pPr>
            <a:r>
              <a:rPr lang="en-US" dirty="0"/>
              <a:t>Note (2): </a:t>
            </a:r>
            <a:r>
              <a:rPr lang="en-US" b="1" dirty="0"/>
              <a:t>--branch</a:t>
            </a:r>
            <a:r>
              <a:rPr lang="en-US" dirty="0"/>
              <a:t>: to activate branch coverage otherwise only statement coverage is measured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39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124AF-E87D-5DE5-835B-A760271EE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D4ACB-EA52-566E-4A47-E6F4562E9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5FE2EC-7B7E-A36F-6AD1-0DA25C3F5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(1): Coverage.py collects execution data in a file called ”.coverage”.</a:t>
            </a:r>
          </a:p>
          <a:p>
            <a:pPr marL="0" indent="0">
              <a:buNone/>
            </a:pPr>
            <a:r>
              <a:rPr lang="en-US" dirty="0"/>
              <a:t>Note (2): </a:t>
            </a:r>
            <a:r>
              <a:rPr lang="en-US" b="1" dirty="0"/>
              <a:t>--branch</a:t>
            </a:r>
            <a:r>
              <a:rPr lang="en-US" dirty="0"/>
              <a:t>: to activate branch coverage otherwise only statement coverage is measured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A1B8C-CA0D-CBAA-DD9A-C0EB207E8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18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D8E54-BAEE-0657-8CF9-7BBAE130F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44C0F3-9A29-3048-18F1-0F8BB4B2B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9903B-3B54-A6D3-ACD9-87D4DBFEB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(1): Coverage.py collects execution data in a file called ”.coverage”.</a:t>
            </a:r>
          </a:p>
          <a:p>
            <a:pPr marL="0" indent="0">
              <a:buNone/>
            </a:pPr>
            <a:r>
              <a:rPr lang="en-US" dirty="0"/>
              <a:t>Note (2): </a:t>
            </a:r>
            <a:r>
              <a:rPr lang="en-US" b="1" dirty="0"/>
              <a:t>--branch</a:t>
            </a:r>
            <a:r>
              <a:rPr lang="en-US" dirty="0"/>
              <a:t>: to activate branch coverage otherwise only statement coverage is measured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DD02C-80A3-4FBB-8C1F-37B2FED176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79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Steps:Run</a:t>
            </a:r>
            <a:r>
              <a:rPr lang="en-US" b="1" dirty="0"/>
              <a:t> coverage</a:t>
            </a:r>
            <a:r>
              <a:rPr lang="en-US" dirty="0"/>
              <a:t>: Save output to </a:t>
            </a:r>
            <a:r>
              <a:rPr lang="en-US" dirty="0" err="1"/>
              <a:t>AvgTest.tmp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Generate report</a:t>
            </a:r>
            <a:r>
              <a:rPr lang="en-US" dirty="0"/>
              <a:t>: Append to </a:t>
            </a:r>
            <a:r>
              <a:rPr lang="en-US" dirty="0" err="1"/>
              <a:t>AvgTest.tmp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Display results</a:t>
            </a:r>
            <a:r>
              <a:rPr lang="en-US" dirty="0"/>
              <a:t>: Output </a:t>
            </a:r>
            <a:r>
              <a:rPr lang="en-US" dirty="0" err="1"/>
              <a:t>AvgTest.tmp</a:t>
            </a:r>
            <a:r>
              <a:rPr lang="en-US" dirty="0"/>
              <a:t>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C:\&gt; coverage run --branch AvgTest.py &gt;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AvgTest.tmp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2&gt;&amp;1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File descriptors are used to identify 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(1) and 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stderr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(2)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&amp;1 reference the value of the file descriptor 1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command uses 2&gt;&amp;1 to redirect the 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stderr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 &gt; to send the result to the file called 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AvgTest.tmp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Why? Seems like executing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unittests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where using “python AvgTest.py” or “coverage run --branch AvgTest.py” will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the results to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stderr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So, we need to direct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stderr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the result is directed to the file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AvgTest.tmp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(that does not apply to the command “coverage report –m” which will direct the results to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in other words: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&gt;: We changed the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output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location to a file, so it doesn’t use the screen anymore.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2&gt;&amp;1: Redirect the 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stderr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the same place we are redirecting the 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stdout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/>
              <a:t>(for more info regarding</a:t>
            </a:r>
            <a:r>
              <a:rPr lang="en-US" baseline="0" dirty="0"/>
              <a:t> </a:t>
            </a:r>
            <a:r>
              <a:rPr lang="en-US" baseline="0" dirty="0" err="1"/>
              <a:t>stdout</a:t>
            </a:r>
            <a:r>
              <a:rPr lang="en-US" baseline="0" dirty="0"/>
              <a:t>, </a:t>
            </a:r>
            <a:r>
              <a:rPr lang="en-US" baseline="0" dirty="0" err="1"/>
              <a:t>stdin</a:t>
            </a:r>
            <a:r>
              <a:rPr lang="en-US" baseline="0" dirty="0"/>
              <a:t>, </a:t>
            </a:r>
            <a:r>
              <a:rPr lang="en-US" baseline="0" dirty="0" err="1"/>
              <a:t>stderr</a:t>
            </a:r>
            <a:r>
              <a:rPr lang="en-US" baseline="0" dirty="0"/>
              <a:t>, you can read the following post.</a:t>
            </a:r>
          </a:p>
          <a:p>
            <a:r>
              <a:rPr lang="en-US" dirty="0"/>
              <a:t>https://stackoverflow.com/questions/3385201/confused-about-stdin-stdout-and-stderr/3385261)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5B4F93-9B74-4AA9-8C4B-6CE57A2863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57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3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0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6607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07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2571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4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28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7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5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74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4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3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8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1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BA4D7-3007-4BCA-943A-C2EF3267ECBB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6BDA53C-C914-4C83-87DA-2C034327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3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.6/library/unittest.html#assert-methods" TargetMode="External"/><Relationship Id="rId2" Type="http://schemas.openxmlformats.org/officeDocument/2006/relationships/hyperlink" Target="https://docs.python.org/3.6/library/unittest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.utexas.edu/~fares/cs330ef24/CS%20373_files/tutorials/UnixCommands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567" y="951978"/>
            <a:ext cx="9256734" cy="3098858"/>
          </a:xfrm>
        </p:spPr>
        <p:txBody>
          <a:bodyPr/>
          <a:lstStyle/>
          <a:p>
            <a:pPr algn="ctr"/>
            <a:r>
              <a:rPr lang="en-US" dirty="0"/>
              <a:t>An Introduction to </a:t>
            </a:r>
            <a:r>
              <a:rPr lang="en-US" dirty="0" err="1"/>
              <a:t>unittest</a:t>
            </a:r>
            <a:r>
              <a:rPr lang="en-US" dirty="0"/>
              <a:t> and Code Coverage in Python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CS330E – Elements of Software Engineering I</a:t>
            </a:r>
          </a:p>
          <a:p>
            <a:r>
              <a:rPr lang="en-US" sz="2000" dirty="0"/>
              <a:t>Dr. Fares </a:t>
            </a:r>
            <a:r>
              <a:rPr lang="en-US" sz="2000" dirty="0" err="1"/>
              <a:t>Fraij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94314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</a:t>
            </a:r>
            <a:r>
              <a:rPr lang="en-US" sz="3600" dirty="0"/>
              <a:t>overage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77334" y="1788160"/>
            <a:ext cx="9309946" cy="425320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Measures the percent of your code covered by a test.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Checks whether or not a test is present.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Does not assess the quality of the test.</a:t>
            </a:r>
          </a:p>
        </p:txBody>
      </p:sp>
    </p:spTree>
    <p:extLst>
      <p:ext uri="{BB962C8B-B14F-4D97-AF65-F5344CB8AC3E}">
        <p14:creationId xmlns:p14="http://schemas.microsoft.com/office/powerpoint/2010/main" val="4142169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 Test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2915"/>
            <a:ext cx="8596668" cy="5285984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Run the coverage command.</a:t>
            </a:r>
          </a:p>
          <a:p>
            <a:pPr marL="0" indent="0">
              <a:buNone/>
            </a:pPr>
            <a:r>
              <a:rPr lang="en-US" sz="2400" dirty="0"/>
              <a:t>$ coverage run --branch AvgTest.py</a:t>
            </a:r>
          </a:p>
          <a:p>
            <a:pPr marL="0" lvl="0" indent="0">
              <a:buNone/>
            </a:pPr>
            <a:endParaRPr lang="en-US" sz="2400" dirty="0"/>
          </a:p>
          <a:p>
            <a:r>
              <a:rPr lang="en-US" sz="2400" dirty="0"/>
              <a:t>Print Coverage Report.</a:t>
            </a:r>
          </a:p>
          <a:p>
            <a:pPr marL="0" indent="0">
              <a:buNone/>
            </a:pPr>
            <a:r>
              <a:rPr lang="en-US" sz="2400" dirty="0"/>
              <a:t>$ coverage report -m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3594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CE10E-4ABD-F914-F810-204C0F351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81562-A382-014D-55DD-E604AF6A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Streams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7DD0-D336-C803-636B-5A5251D3E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2915"/>
            <a:ext cx="8596668" cy="5285984"/>
          </a:xfrm>
        </p:spPr>
        <p:txBody>
          <a:bodyPr>
            <a:normAutofit/>
          </a:bodyPr>
          <a:lstStyle/>
          <a:p>
            <a:r>
              <a:rPr lang="en-US" dirty="0"/>
              <a:t>Unix shells use three standard I/O streams, which are represented by numeric file descriptors:</a:t>
            </a:r>
          </a:p>
          <a:p>
            <a:pPr marL="0" indent="0">
              <a:buNone/>
            </a:pPr>
            <a:r>
              <a:rPr lang="en-US" b="1" dirty="0"/>
              <a:t>0</a:t>
            </a:r>
            <a:r>
              <a:rPr lang="en-US" dirty="0"/>
              <a:t> - </a:t>
            </a:r>
            <a:r>
              <a:rPr lang="en-US" b="1" dirty="0"/>
              <a:t>STDIN</a:t>
            </a:r>
            <a:r>
              <a:rPr lang="en-US" dirty="0"/>
              <a:t> - The standard input stream</a:t>
            </a:r>
          </a:p>
          <a:p>
            <a:pPr marL="0" indent="0">
              <a:buNone/>
            </a:pPr>
            <a:r>
              <a:rPr lang="en-US" b="1" dirty="0"/>
              <a:t>1</a:t>
            </a:r>
            <a:r>
              <a:rPr lang="en-US" dirty="0"/>
              <a:t> - </a:t>
            </a:r>
            <a:r>
              <a:rPr lang="en-US" b="1" dirty="0"/>
              <a:t>STDOUT</a:t>
            </a:r>
            <a:r>
              <a:rPr lang="en-US" dirty="0"/>
              <a:t> - The standard output stream</a:t>
            </a:r>
          </a:p>
          <a:p>
            <a:pPr marL="0" indent="0">
              <a:buNone/>
            </a:pPr>
            <a:r>
              <a:rPr lang="en-US" b="1" dirty="0"/>
              <a:t>2</a:t>
            </a:r>
            <a:r>
              <a:rPr lang="en-US" dirty="0"/>
              <a:t> - </a:t>
            </a:r>
            <a:r>
              <a:rPr lang="en-US" b="1" dirty="0"/>
              <a:t>STDERR</a:t>
            </a:r>
            <a:r>
              <a:rPr lang="en-US" dirty="0"/>
              <a:t> - The standard error stream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By default, both </a:t>
            </a:r>
            <a:r>
              <a:rPr lang="en-US" b="1" dirty="0"/>
              <a:t>output</a:t>
            </a:r>
            <a:r>
              <a:rPr lang="en-US" dirty="0"/>
              <a:t> and </a:t>
            </a:r>
            <a:r>
              <a:rPr lang="en-US" b="1" dirty="0"/>
              <a:t>error</a:t>
            </a:r>
            <a:r>
              <a:rPr lang="en-US" dirty="0"/>
              <a:t> streams are printed straight to the terminal. 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000" b="1" dirty="0"/>
              <a:t>“&gt;”</a:t>
            </a:r>
            <a:r>
              <a:rPr lang="en-US" sz="2000" dirty="0"/>
              <a:t> Redirects </a:t>
            </a:r>
            <a:r>
              <a:rPr lang="en-US" sz="2000" b="1" dirty="0"/>
              <a:t>standard output (</a:t>
            </a:r>
            <a:r>
              <a:rPr lang="en-US" sz="2000" b="1" dirty="0" err="1"/>
              <a:t>stdout</a:t>
            </a:r>
            <a:r>
              <a:rPr lang="en-US" sz="2000" b="1" dirty="0"/>
              <a:t>)</a:t>
            </a:r>
            <a:r>
              <a:rPr lang="en-US" sz="2000" dirty="0"/>
              <a:t> to a file.</a:t>
            </a:r>
          </a:p>
          <a:p>
            <a:pPr marL="400050" lvl="1" indent="0">
              <a:buNone/>
            </a:pPr>
            <a:r>
              <a:rPr lang="en-US" sz="1800" dirty="0"/>
              <a:t>E.g., python script.py &gt; output.txt</a:t>
            </a:r>
          </a:p>
          <a:p>
            <a:pPr marL="400050" lvl="1" indent="0">
              <a:buNone/>
            </a:pPr>
            <a:r>
              <a:rPr lang="en-US" sz="1800" dirty="0"/>
              <a:t>This sends everything normally printed to the screen into output.txt.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25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FA9D2-209A-6C3D-D0E0-4AC29928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E51B6-47EA-9196-971D-123067509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Streams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F0CD8-6798-A0F4-01F8-CFE8F6732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2915"/>
            <a:ext cx="8596668" cy="5285984"/>
          </a:xfrm>
        </p:spPr>
        <p:txBody>
          <a:bodyPr>
            <a:normAutofit/>
          </a:bodyPr>
          <a:lstStyle/>
          <a:p>
            <a:r>
              <a:rPr lang="en-US" b="1" dirty="0"/>
              <a:t>“2&gt;&amp;1”</a:t>
            </a:r>
          </a:p>
          <a:p>
            <a:pPr marL="0" indent="0">
              <a:buNone/>
            </a:pPr>
            <a:r>
              <a:rPr lang="en-US" dirty="0"/>
              <a:t>Redirects </a:t>
            </a:r>
            <a:r>
              <a:rPr lang="en-US" b="1" dirty="0"/>
              <a:t>standard error (stderr)</a:t>
            </a:r>
            <a:r>
              <a:rPr lang="en-US" dirty="0"/>
              <a:t> to the same place as </a:t>
            </a:r>
            <a:r>
              <a:rPr lang="en-US" b="1" dirty="0"/>
              <a:t>standard output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E.g., python script.py &gt; output.txt 2&gt;&amp;1</a:t>
            </a:r>
          </a:p>
          <a:p>
            <a:pPr marL="0" indent="0">
              <a:buNone/>
            </a:pPr>
            <a:r>
              <a:rPr lang="en-US" dirty="0"/>
              <a:t>	This sends </a:t>
            </a:r>
            <a:r>
              <a:rPr lang="en-US" b="1" dirty="0"/>
              <a:t>both output and error messages</a:t>
            </a:r>
            <a:r>
              <a:rPr lang="en-US" dirty="0"/>
              <a:t> into output.txt.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Why Use  “2&gt;&amp;1”?</a:t>
            </a:r>
          </a:p>
          <a:p>
            <a:pPr marL="400050" lvl="1" indent="0">
              <a:buNone/>
            </a:pPr>
            <a:r>
              <a:rPr lang="en-US" sz="1800" dirty="0"/>
              <a:t>Some commands (like </a:t>
            </a:r>
            <a:r>
              <a:rPr lang="en-US" sz="1800" dirty="0" err="1"/>
              <a:t>unittest</a:t>
            </a:r>
            <a:r>
              <a:rPr lang="en-US" sz="1800" dirty="0"/>
              <a:t> or coverage) print errors to stderr.</a:t>
            </a:r>
          </a:p>
          <a:p>
            <a:pPr marL="400050" lvl="1" indent="0">
              <a:buNone/>
            </a:pPr>
            <a:r>
              <a:rPr lang="en-US" sz="1800" dirty="0"/>
              <a:t>If you only use &gt;, you might miss those error messages.</a:t>
            </a:r>
          </a:p>
          <a:p>
            <a:pPr marL="400050" lvl="1" indent="0">
              <a:buNone/>
            </a:pPr>
            <a:r>
              <a:rPr lang="en-US" sz="1800" dirty="0"/>
              <a:t>2&gt;&amp;1 ensures </a:t>
            </a:r>
            <a:r>
              <a:rPr lang="en-US" sz="1800" b="1" dirty="0"/>
              <a:t>everything</a:t>
            </a:r>
            <a:r>
              <a:rPr lang="en-US" sz="1800" dirty="0"/>
              <a:t> goes into one file or stream.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34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a </a:t>
            </a:r>
            <a:r>
              <a:rPr lang="en-US" dirty="0" err="1"/>
              <a:t>Makefile</a:t>
            </a:r>
            <a:r>
              <a:rPr lang="en-US" dirty="0"/>
              <a:t> for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65679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Objective: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dirty="0"/>
              <a:t>Run coverage and save results in </a:t>
            </a:r>
            <a:r>
              <a:rPr lang="en-US" sz="2000" dirty="0" err="1"/>
              <a:t>AvgTest.tmp</a:t>
            </a:r>
            <a:r>
              <a:rPr lang="en-US" sz="2000" dirty="0"/>
              <a:t>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dirty="0"/>
              <a:t>Append coverage report to </a:t>
            </a:r>
            <a:r>
              <a:rPr lang="en-US" sz="2000" dirty="0" err="1"/>
              <a:t>AvgTest.tmp</a:t>
            </a:r>
            <a:r>
              <a:rPr lang="en-US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 Type in and Save the following in a “</a:t>
            </a:r>
            <a:r>
              <a:rPr lang="en-US" sz="2000" dirty="0" err="1"/>
              <a:t>makefile</a:t>
            </a:r>
            <a:r>
              <a:rPr lang="en-US" sz="2000" dirty="0"/>
              <a:t>”</a:t>
            </a:r>
          </a:p>
          <a:p>
            <a:pPr marL="0" lvl="0" indent="0">
              <a:buNone/>
            </a:pPr>
            <a:endParaRPr lang="en-US" sz="2000" dirty="0"/>
          </a:p>
          <a:p>
            <a:r>
              <a:rPr lang="en-US" sz="2000" dirty="0" err="1"/>
              <a:t>Makefile</a:t>
            </a:r>
            <a:r>
              <a:rPr lang="en-US" sz="2000" dirty="0"/>
              <a:t> content:</a:t>
            </a:r>
          </a:p>
          <a:p>
            <a:pPr marL="0" indent="0">
              <a:buNone/>
            </a:pPr>
            <a:r>
              <a:rPr lang="en-US" sz="2200" b="1" dirty="0" err="1"/>
              <a:t>AvgTest.tmp</a:t>
            </a:r>
            <a:r>
              <a:rPr lang="en-US" sz="2200" b="1" dirty="0"/>
              <a:t>: Avg.py AvgTest.py</a:t>
            </a:r>
          </a:p>
          <a:p>
            <a:pPr marL="0" indent="0">
              <a:buNone/>
            </a:pPr>
            <a:r>
              <a:rPr lang="en-US" sz="2200" b="1" dirty="0"/>
              <a:t>	coverage run --branch AvgTest.py &gt; </a:t>
            </a:r>
            <a:r>
              <a:rPr lang="en-US" sz="2200" b="1" dirty="0" err="1"/>
              <a:t>AvgTest.tmp</a:t>
            </a:r>
            <a:r>
              <a:rPr lang="en-US" sz="2200" b="1" dirty="0"/>
              <a:t> 2&gt;&amp;1</a:t>
            </a:r>
          </a:p>
          <a:p>
            <a:pPr marL="0" indent="0">
              <a:buNone/>
            </a:pPr>
            <a:r>
              <a:rPr lang="en-US" sz="2200" b="1" dirty="0"/>
              <a:t>	coverage report -m                   &gt;&gt; </a:t>
            </a:r>
            <a:r>
              <a:rPr lang="en-US" sz="2200" b="1" dirty="0" err="1"/>
              <a:t>AvgTest.tmp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/>
              <a:t>	cat </a:t>
            </a:r>
            <a:r>
              <a:rPr lang="en-US" sz="2200" b="1" dirty="0" err="1"/>
              <a:t>AvgTest.tmp</a:t>
            </a:r>
            <a:endParaRPr lang="en-US" sz="2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1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On-line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>
                <a:hlinkClick r:id="rId2"/>
              </a:rPr>
              <a:t>https://docs.python.org/3.8/library/unittest.html</a:t>
            </a:r>
            <a:endParaRPr lang="en-US" sz="2000" dirty="0"/>
          </a:p>
          <a:p>
            <a:pPr>
              <a:defRPr/>
            </a:pPr>
            <a:r>
              <a:rPr lang="en-US" sz="2000" dirty="0">
                <a:hlinkClick r:id="rId3"/>
              </a:rPr>
              <a:t>https://docs.python.org/3.8/library/unittest.html#assert-methods</a:t>
            </a:r>
            <a:endParaRPr lang="en-US" sz="2000" dirty="0"/>
          </a:p>
          <a:p>
            <a:pPr marL="0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7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59F5B-11E1-9209-304E-071014277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Before You Start: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760F7-F8CC-9A73-6CC2-B15647CDC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Command-Line Shell</a:t>
            </a:r>
            <a:r>
              <a:rPr lang="en-US" sz="2800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"Bash" (Windows)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"Terminal" (Mac).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Text Editor</a:t>
            </a:r>
            <a:r>
              <a:rPr lang="en-US" sz="2800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Any text editor of your choice.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For Mac users, do NOT use TextEdit any other such as PyCharm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Access to Linux/Unix Commands Sheet</a:t>
            </a:r>
            <a:r>
              <a:rPr lang="en-US" sz="2800" dirty="0"/>
              <a:t>: </a:t>
            </a:r>
            <a:r>
              <a:rPr lang="en-US" sz="2800" dirty="0">
                <a:hlinkClick r:id="rId2"/>
              </a:rPr>
              <a:t>Unix Commands PDF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677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class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Create a Python Script</a:t>
            </a:r>
          </a:p>
          <a:p>
            <a:r>
              <a:rPr lang="en-US" sz="2400" dirty="0"/>
              <a:t>Testing a Python Script</a:t>
            </a:r>
          </a:p>
          <a:p>
            <a:r>
              <a:rPr lang="en-US" sz="2400" dirty="0"/>
              <a:t>Automating Script Testing</a:t>
            </a:r>
          </a:p>
          <a:p>
            <a:r>
              <a:rPr lang="en-US" sz="2400" dirty="0"/>
              <a:t>Measuring Test Coverage</a:t>
            </a:r>
          </a:p>
          <a:p>
            <a:r>
              <a:rPr lang="en-US" sz="2400" dirty="0"/>
              <a:t>I/</a:t>
            </a:r>
            <a:r>
              <a:rPr lang="en-US" sz="2400"/>
              <a:t>O Streams</a:t>
            </a:r>
            <a:endParaRPr lang="en-US" sz="2400" dirty="0"/>
          </a:p>
          <a:p>
            <a:r>
              <a:rPr lang="en-US" sz="2400" dirty="0"/>
              <a:t>Creating a </a:t>
            </a:r>
            <a:r>
              <a:rPr lang="en-US" sz="2400" dirty="0" err="1"/>
              <a:t>Makefile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22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9701106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3600" dirty="0"/>
              <a:t>Create the file “Avg.py”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16560" y="1722329"/>
            <a:ext cx="8777544" cy="50530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dirty="0" err="1"/>
              <a:t>def</a:t>
            </a:r>
            <a:r>
              <a:rPr lang="en-US" sz="2400" b="1" dirty="0"/>
              <a:t> </a:t>
            </a:r>
            <a:r>
              <a:rPr lang="en-US" sz="2400" b="1" dirty="0" err="1"/>
              <a:t>avg</a:t>
            </a:r>
            <a:r>
              <a:rPr lang="en-US" sz="2400" b="1" dirty="0"/>
              <a:t>(marks):</a:t>
            </a:r>
          </a:p>
          <a:p>
            <a:pPr marL="0" indent="0">
              <a:buNone/>
            </a:pPr>
            <a:r>
              <a:rPr lang="en-US" sz="2400" b="1" dirty="0"/>
              <a:t>   assert </a:t>
            </a:r>
            <a:r>
              <a:rPr lang="en-US" sz="2400" b="1" dirty="0" err="1"/>
              <a:t>len</a:t>
            </a:r>
            <a:r>
              <a:rPr lang="en-US" sz="2400" b="1" dirty="0"/>
              <a:t>(marks) != 0</a:t>
            </a:r>
          </a:p>
          <a:p>
            <a:pPr marL="0" indent="0">
              <a:buNone/>
            </a:pPr>
            <a:r>
              <a:rPr lang="en-US" sz="2400" b="1" dirty="0"/>
              <a:t>   return sum(marks)/</a:t>
            </a:r>
            <a:r>
              <a:rPr lang="en-US" sz="2400" b="1" dirty="0" err="1"/>
              <a:t>len</a:t>
            </a:r>
            <a:r>
              <a:rPr lang="en-US" sz="2400" b="1" dirty="0"/>
              <a:t>(marks)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Font typeface="Wingdings 3" charset="2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5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2371" y="93662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C</a:t>
            </a:r>
            <a:r>
              <a:rPr lang="en-US" sz="3600" dirty="0"/>
              <a:t>ode Testing using Assertions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70016" y="961709"/>
            <a:ext cx="5128702" cy="589629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Update your code by adding two assertions. 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def avg(marks):</a:t>
            </a:r>
          </a:p>
          <a:p>
            <a:pPr marL="0" indent="0">
              <a:buNone/>
            </a:pPr>
            <a:r>
              <a:rPr lang="en-US" sz="2400" b="1" dirty="0"/>
              <a:t>   assert </a:t>
            </a:r>
            <a:r>
              <a:rPr lang="en-US" sz="2400" b="1" dirty="0" err="1"/>
              <a:t>len</a:t>
            </a:r>
            <a:r>
              <a:rPr lang="en-US" sz="2400" b="1" dirty="0"/>
              <a:t>(marks) != 0</a:t>
            </a:r>
          </a:p>
          <a:p>
            <a:pPr marL="0" indent="0">
              <a:buNone/>
            </a:pPr>
            <a:r>
              <a:rPr lang="en-US" sz="2400" b="1" dirty="0"/>
              <a:t>   return sum(marks)/</a:t>
            </a:r>
            <a:r>
              <a:rPr lang="en-US" sz="2400" b="1" dirty="0" err="1"/>
              <a:t>len</a:t>
            </a:r>
            <a:r>
              <a:rPr lang="en-US" sz="2400" b="1" dirty="0"/>
              <a:t>(marks)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nb-NO" sz="2400" b="1" dirty="0"/>
              <a:t>assert avg([2])       == 1 </a:t>
            </a:r>
          </a:p>
          <a:p>
            <a:pPr marL="0" indent="0">
              <a:buNone/>
            </a:pPr>
            <a:r>
              <a:rPr lang="nb-NO" sz="2400" b="1" dirty="0"/>
              <a:t>assert avg([1,2,3]) == 2</a:t>
            </a:r>
          </a:p>
          <a:p>
            <a:pPr marL="0" indent="0">
              <a:buNone/>
            </a:pPr>
            <a:endParaRPr lang="nb-NO" sz="2400" b="1" dirty="0"/>
          </a:p>
          <a:p>
            <a:r>
              <a:rPr lang="en-US" sz="2400" dirty="0"/>
              <a:t>Run the Code: What’s Wrong?</a:t>
            </a:r>
            <a:endParaRPr lang="nb-NO" sz="2400" b="1" dirty="0"/>
          </a:p>
          <a:p>
            <a:pPr marL="0" indent="0">
              <a:buFont typeface="Wingdings 3" charset="2"/>
              <a:buNone/>
            </a:pPr>
            <a:endParaRPr lang="en-US" sz="2400" dirty="0"/>
          </a:p>
          <a:p>
            <a:pPr marL="0" indent="0">
              <a:buFont typeface="Wingdings 3" charset="2"/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5C0F68-44D6-F9E0-8CE8-DA3C9B04F042}"/>
              </a:ext>
            </a:extLst>
          </p:cNvPr>
          <p:cNvSpPr txBox="1">
            <a:spLocks/>
          </p:cNvSpPr>
          <p:nvPr/>
        </p:nvSpPr>
        <p:spPr>
          <a:xfrm>
            <a:off x="4733159" y="961709"/>
            <a:ext cx="5128702" cy="589629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10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Automate Testing the Script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77334" y="2160589"/>
            <a:ext cx="9086426" cy="449073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Using Python’s </a:t>
            </a:r>
            <a:r>
              <a:rPr lang="en-US" sz="2800" dirty="0" err="1"/>
              <a:t>unittest</a:t>
            </a:r>
            <a:endParaRPr lang="en-US" sz="2800" dirty="0"/>
          </a:p>
          <a:p>
            <a:r>
              <a:rPr lang="en-US" sz="2800" dirty="0"/>
              <a:t>Basic Structure: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Import main and </a:t>
            </a:r>
            <a:r>
              <a:rPr lang="en-US" sz="2800" dirty="0" err="1"/>
              <a:t>TestCase</a:t>
            </a:r>
            <a:r>
              <a:rPr lang="en-US" sz="2800" dirty="0"/>
              <a:t> from </a:t>
            </a:r>
            <a:r>
              <a:rPr lang="en-US" sz="2800" dirty="0" err="1"/>
              <a:t>unittest</a:t>
            </a:r>
            <a:r>
              <a:rPr lang="en-US" sz="2800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Define a class that extends </a:t>
            </a:r>
            <a:r>
              <a:rPr lang="en-US" sz="2800" dirty="0" err="1"/>
              <a:t>TestCase</a:t>
            </a:r>
            <a:r>
              <a:rPr lang="en-US" sz="2800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Each method within the class must start with test.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Include main() at the bottom of your test file.</a:t>
            </a:r>
          </a:p>
          <a:p>
            <a:pPr marL="40005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97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99254" y="1352811"/>
            <a:ext cx="8050106" cy="539871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Create the File AvgTest.py in the same folder as Avg.py</a:t>
            </a:r>
          </a:p>
          <a:p>
            <a:pPr marL="0" indent="0">
              <a:buNone/>
            </a:pPr>
            <a:r>
              <a:rPr lang="en-US" sz="2400" dirty="0"/>
              <a:t>from </a:t>
            </a:r>
            <a:r>
              <a:rPr lang="en-US" sz="2400" dirty="0" err="1"/>
              <a:t>unittest</a:t>
            </a:r>
            <a:r>
              <a:rPr lang="en-US" sz="2400" dirty="0"/>
              <a:t> import main, </a:t>
            </a:r>
            <a:r>
              <a:rPr lang="en-US" sz="2400" dirty="0" err="1"/>
              <a:t>TestCase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from Avg import avg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class </a:t>
            </a:r>
            <a:r>
              <a:rPr lang="en-US" sz="2400" dirty="0" err="1"/>
              <a:t>MyUnitTests</a:t>
            </a:r>
            <a:r>
              <a:rPr lang="en-US" sz="2400" dirty="0"/>
              <a:t>(</a:t>
            </a:r>
            <a:r>
              <a:rPr lang="en-US" sz="2400" dirty="0" err="1"/>
              <a:t>TestCase</a:t>
            </a:r>
            <a:r>
              <a:rPr lang="en-US" sz="2400" dirty="0"/>
              <a:t>):</a:t>
            </a:r>
          </a:p>
          <a:p>
            <a:pPr marL="0" indent="0">
              <a:buNone/>
            </a:pPr>
            <a:r>
              <a:rPr lang="en-US" sz="2400" dirty="0"/>
              <a:t>    def test_1(self):</a:t>
            </a:r>
          </a:p>
          <a:p>
            <a:pPr marL="0" indent="0">
              <a:buNone/>
            </a:pPr>
            <a:r>
              <a:rPr lang="en-US" sz="2400" dirty="0"/>
              <a:t>        </a:t>
            </a:r>
            <a:r>
              <a:rPr lang="en-US" sz="2400" dirty="0" err="1"/>
              <a:t>self.assertEqual</a:t>
            </a:r>
            <a:r>
              <a:rPr lang="en-US" sz="2400" dirty="0"/>
              <a:t>(avg([1, 2, 3]), 2)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if __name__ == "__main__":</a:t>
            </a:r>
          </a:p>
          <a:p>
            <a:pPr marL="0" indent="0">
              <a:buNone/>
            </a:pPr>
            <a:r>
              <a:rPr lang="en-US" sz="2400" dirty="0"/>
              <a:t>    main()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396034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3600" dirty="0"/>
              <a:t>Run </a:t>
            </a:r>
            <a:r>
              <a:rPr lang="en-US" sz="3600" dirty="0" err="1"/>
              <a:t>unittest</a:t>
            </a:r>
            <a:r>
              <a:rPr lang="en-US" sz="3600" dirty="0"/>
              <a:t>.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77334" y="2160589"/>
            <a:ext cx="9168124" cy="38807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2400" dirty="0"/>
              <a:t>$ python AvgTest.py</a:t>
            </a:r>
          </a:p>
          <a:p>
            <a:pPr marL="40005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712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7012</TotalTime>
  <Words>1240</Words>
  <Application>Microsoft Office PowerPoint</Application>
  <PresentationFormat>Widescreen</PresentationFormat>
  <Paragraphs>157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Trebuchet MS</vt:lpstr>
      <vt:lpstr>Wingdings</vt:lpstr>
      <vt:lpstr>Wingdings 3</vt:lpstr>
      <vt:lpstr>Facet</vt:lpstr>
      <vt:lpstr>An Introduction to unittest and Code Coverage in Python</vt:lpstr>
      <vt:lpstr>On-line resources</vt:lpstr>
      <vt:lpstr>Before You Start: </vt:lpstr>
      <vt:lpstr>In class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 Test Coverage</vt:lpstr>
      <vt:lpstr>I/O Streams</vt:lpstr>
      <vt:lpstr>I/O Streams</vt:lpstr>
      <vt:lpstr>Build a Makefile for Coverage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 and GitLab</dc:title>
  <dc:creator>Fares</dc:creator>
  <cp:lastModifiedBy>Fares Fraij</cp:lastModifiedBy>
  <cp:revision>245</cp:revision>
  <dcterms:created xsi:type="dcterms:W3CDTF">2019-01-07T16:32:05Z</dcterms:created>
  <dcterms:modified xsi:type="dcterms:W3CDTF">2025-09-12T14:09:02Z</dcterms:modified>
</cp:coreProperties>
</file>