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69" r:id="rId4"/>
    <p:sldId id="270" r:id="rId5"/>
    <p:sldId id="259" r:id="rId6"/>
    <p:sldId id="260" r:id="rId7"/>
    <p:sldId id="263" r:id="rId8"/>
    <p:sldId id="268" r:id="rId9"/>
    <p:sldId id="271" r:id="rId10"/>
    <p:sldId id="282" r:id="rId11"/>
    <p:sldId id="272" r:id="rId12"/>
    <p:sldId id="297" r:id="rId13"/>
    <p:sldId id="299" r:id="rId14"/>
    <p:sldId id="275" r:id="rId15"/>
    <p:sldId id="277" r:id="rId16"/>
    <p:sldId id="278" r:id="rId17"/>
    <p:sldId id="295" r:id="rId18"/>
    <p:sldId id="279" r:id="rId19"/>
    <p:sldId id="280" r:id="rId20"/>
    <p:sldId id="281" r:id="rId21"/>
    <p:sldId id="294" r:id="rId22"/>
    <p:sldId id="29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6" r:id="rId31"/>
    <p:sldId id="291" r:id="rId32"/>
    <p:sldId id="292" r:id="rId3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sb" initials="dsb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9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07" autoAdjust="0"/>
    <p:restoredTop sz="88737" autoAdjust="0"/>
  </p:normalViewPr>
  <p:slideViewPr>
    <p:cSldViewPr>
      <p:cViewPr varScale="1">
        <p:scale>
          <a:sx n="104" d="100"/>
          <a:sy n="104" d="100"/>
        </p:scale>
        <p:origin x="-14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commentAuthors" Target="commentAuthors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illon:Documents:DxterChar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illon:Documents:DxterChar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illon:Documents:DxterCha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S</a:t>
            </a:r>
            <a:r>
              <a:rPr lang="en-US" dirty="0" smtClean="0"/>
              <a:t>quare</a:t>
            </a:r>
            <a:r>
              <a:rPr lang="en-US" baseline="0" dirty="0" smtClean="0"/>
              <a:t> </a:t>
            </a:r>
            <a:r>
              <a:rPr lang="en-US" baseline="0" dirty="0" err="1"/>
              <a:t>gemm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Sheet1!$G$1</c:f>
              <c:strCache>
                <c:ptCount val="1"/>
                <c:pt idx="0">
                  <c:v>dxter GFLOPS</c:v>
                </c:pt>
              </c:strCache>
            </c:strRef>
          </c:tx>
          <c:cat>
            <c:numRef>
              <c:f>Sheet1!$C$2:$C$6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Sheet1!$G$2:$G$5</c:f>
              <c:numCache>
                <c:formatCode>General</c:formatCode>
                <c:ptCount val="4"/>
                <c:pt idx="0">
                  <c:v>14.4072</c:v>
                </c:pt>
                <c:pt idx="1">
                  <c:v>11.664</c:v>
                </c:pt>
                <c:pt idx="2">
                  <c:v>14.0616</c:v>
                </c:pt>
                <c:pt idx="3">
                  <c:v>11.4696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Sheet1!$H$1</c:f>
              <c:strCache>
                <c:ptCount val="1"/>
                <c:pt idx="0">
                  <c:v>mkl GFLOPS</c:v>
                </c:pt>
              </c:strCache>
            </c:strRef>
          </c:tx>
          <c:cat>
            <c:numRef>
              <c:f>Sheet1!$C$2:$C$6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Sheet1!$H$2:$H$5</c:f>
              <c:numCache>
                <c:formatCode>General</c:formatCode>
                <c:ptCount val="4"/>
                <c:pt idx="0">
                  <c:v>0.864</c:v>
                </c:pt>
                <c:pt idx="1">
                  <c:v>4.2768</c:v>
                </c:pt>
                <c:pt idx="2">
                  <c:v>8.467200000000001</c:v>
                </c:pt>
                <c:pt idx="3">
                  <c:v>14.9256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Sheet1!$I$1</c:f>
              <c:strCache>
                <c:ptCount val="1"/>
                <c:pt idx="0">
                  <c:v>handwritten GFLOPS</c:v>
                </c:pt>
              </c:strCache>
            </c:strRef>
          </c:tx>
          <c:cat>
            <c:numRef>
              <c:f>Sheet1!$C$2:$C$6</c:f>
              <c:numCache>
                <c:formatCode>General</c:formatCode>
                <c:ptCount val="5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</c:numCache>
            </c:numRef>
          </c:cat>
          <c:val>
            <c:numRef>
              <c:f>Sheet1!$I$2:$I$5</c:f>
              <c:numCache>
                <c:formatCode>General</c:formatCode>
                <c:ptCount val="4"/>
                <c:pt idx="0">
                  <c:v>1.7928</c:v>
                </c:pt>
                <c:pt idx="1">
                  <c:v>1.7928</c:v>
                </c:pt>
                <c:pt idx="2">
                  <c:v>1.6848</c:v>
                </c:pt>
                <c:pt idx="3">
                  <c:v>1.6848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8480408"/>
        <c:axId val="-2118070968"/>
      </c:lineChart>
      <c:catAx>
        <c:axId val="-2128480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18070968"/>
        <c:crosses val="autoZero"/>
        <c:auto val="1"/>
        <c:lblAlgn val="ctr"/>
        <c:lblOffset val="100"/>
        <c:tickLblSkip val="1"/>
        <c:noMultiLvlLbl val="0"/>
      </c:catAx>
      <c:valAx>
        <c:axId val="-2118070968"/>
        <c:scaling>
          <c:orientation val="minMax"/>
          <c:max val="22.0"/>
          <c:min val="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284804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S</a:t>
            </a:r>
            <a:r>
              <a:rPr lang="en-US" dirty="0" smtClean="0"/>
              <a:t>quare</a:t>
            </a:r>
            <a:r>
              <a:rPr lang="en-US" baseline="0" dirty="0" smtClean="0"/>
              <a:t> </a:t>
            </a:r>
            <a:r>
              <a:rPr lang="en-US" dirty="0" err="1"/>
              <a:t>gemv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Sheet4!$F$1</c:f>
              <c:strCache>
                <c:ptCount val="1"/>
                <c:pt idx="0">
                  <c:v>dxter GFLOPS</c:v>
                </c:pt>
              </c:strCache>
            </c:strRef>
          </c:tx>
          <c:cat>
            <c:numRef>
              <c:f>Sheet4!$A$2:$A$10</c:f>
              <c:numCache>
                <c:formatCode>General</c:formatCode>
                <c:ptCount val="9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  <c:pt idx="5">
                  <c:v>128.0</c:v>
                </c:pt>
                <c:pt idx="6">
                  <c:v>256.0</c:v>
                </c:pt>
                <c:pt idx="7">
                  <c:v>512.0</c:v>
                </c:pt>
                <c:pt idx="8">
                  <c:v>1024.0</c:v>
                </c:pt>
              </c:numCache>
            </c:numRef>
          </c:cat>
          <c:val>
            <c:numRef>
              <c:f>Sheet4!$F$2:$F$10</c:f>
              <c:numCache>
                <c:formatCode>General</c:formatCode>
                <c:ptCount val="9"/>
                <c:pt idx="0">
                  <c:v>4.7952</c:v>
                </c:pt>
                <c:pt idx="1">
                  <c:v>12.8088</c:v>
                </c:pt>
                <c:pt idx="2">
                  <c:v>9.396</c:v>
                </c:pt>
                <c:pt idx="3">
                  <c:v>9.741599999999998</c:v>
                </c:pt>
                <c:pt idx="4">
                  <c:v>8.704799999999998</c:v>
                </c:pt>
                <c:pt idx="5">
                  <c:v>7.9056</c:v>
                </c:pt>
                <c:pt idx="6">
                  <c:v>6.912000000000001</c:v>
                </c:pt>
                <c:pt idx="7">
                  <c:v>5.659200000000001</c:v>
                </c:pt>
                <c:pt idx="8">
                  <c:v>5.3784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Sheet4!$G$1</c:f>
              <c:strCache>
                <c:ptCount val="1"/>
                <c:pt idx="0">
                  <c:v>mkl GFLOPS</c:v>
                </c:pt>
              </c:strCache>
            </c:strRef>
          </c:tx>
          <c:cat>
            <c:numRef>
              <c:f>Sheet4!$A$2:$A$10</c:f>
              <c:numCache>
                <c:formatCode>General</c:formatCode>
                <c:ptCount val="9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  <c:pt idx="5">
                  <c:v>128.0</c:v>
                </c:pt>
                <c:pt idx="6">
                  <c:v>256.0</c:v>
                </c:pt>
                <c:pt idx="7">
                  <c:v>512.0</c:v>
                </c:pt>
                <c:pt idx="8">
                  <c:v>1024.0</c:v>
                </c:pt>
              </c:numCache>
            </c:numRef>
          </c:cat>
          <c:val>
            <c:numRef>
              <c:f>Sheet4!$G$2:$G$10</c:f>
              <c:numCache>
                <c:formatCode>General</c:formatCode>
                <c:ptCount val="9"/>
                <c:pt idx="0">
                  <c:v>0.4752</c:v>
                </c:pt>
                <c:pt idx="1">
                  <c:v>1.3608</c:v>
                </c:pt>
                <c:pt idx="2">
                  <c:v>3.6288</c:v>
                </c:pt>
                <c:pt idx="3">
                  <c:v>7.0416</c:v>
                </c:pt>
                <c:pt idx="4">
                  <c:v>9.3528</c:v>
                </c:pt>
                <c:pt idx="5">
                  <c:v>9.417600000000001</c:v>
                </c:pt>
                <c:pt idx="6">
                  <c:v>7.02</c:v>
                </c:pt>
                <c:pt idx="7">
                  <c:v>6.804</c:v>
                </c:pt>
                <c:pt idx="8">
                  <c:v>6.4152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Sheet4!$H$1</c:f>
              <c:strCache>
                <c:ptCount val="1"/>
                <c:pt idx="0">
                  <c:v>handwritten GFLOPS</c:v>
                </c:pt>
              </c:strCache>
            </c:strRef>
          </c:tx>
          <c:cat>
            <c:numRef>
              <c:f>Sheet4!$A$2:$A$10</c:f>
              <c:numCache>
                <c:formatCode>General</c:formatCode>
                <c:ptCount val="9"/>
                <c:pt idx="0">
                  <c:v>4.0</c:v>
                </c:pt>
                <c:pt idx="1">
                  <c:v>8.0</c:v>
                </c:pt>
                <c:pt idx="2">
                  <c:v>16.0</c:v>
                </c:pt>
                <c:pt idx="3">
                  <c:v>32.0</c:v>
                </c:pt>
                <c:pt idx="4">
                  <c:v>64.0</c:v>
                </c:pt>
                <c:pt idx="5">
                  <c:v>128.0</c:v>
                </c:pt>
                <c:pt idx="6">
                  <c:v>256.0</c:v>
                </c:pt>
                <c:pt idx="7">
                  <c:v>512.0</c:v>
                </c:pt>
                <c:pt idx="8">
                  <c:v>1024.0</c:v>
                </c:pt>
              </c:numCache>
            </c:numRef>
          </c:cat>
          <c:val>
            <c:numRef>
              <c:f>Sheet4!$H$2:$H$10</c:f>
              <c:numCache>
                <c:formatCode>General</c:formatCode>
                <c:ptCount val="9"/>
                <c:pt idx="0">
                  <c:v>1.5984</c:v>
                </c:pt>
                <c:pt idx="1">
                  <c:v>1.5552</c:v>
                </c:pt>
                <c:pt idx="2">
                  <c:v>1.2528</c:v>
                </c:pt>
                <c:pt idx="3">
                  <c:v>1.188</c:v>
                </c:pt>
                <c:pt idx="4">
                  <c:v>1.1448</c:v>
                </c:pt>
                <c:pt idx="5">
                  <c:v>1.08</c:v>
                </c:pt>
                <c:pt idx="6">
                  <c:v>1.08</c:v>
                </c:pt>
                <c:pt idx="7">
                  <c:v>1.08</c:v>
                </c:pt>
                <c:pt idx="8">
                  <c:v>1.08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8215656"/>
        <c:axId val="-2128519656"/>
      </c:lineChart>
      <c:catAx>
        <c:axId val="-2128215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28519656"/>
        <c:crosses val="autoZero"/>
        <c:auto val="1"/>
        <c:lblAlgn val="ctr"/>
        <c:lblOffset val="100"/>
        <c:noMultiLvlLbl val="0"/>
      </c:catAx>
      <c:valAx>
        <c:axId val="-2128519656"/>
        <c:scaling>
          <c:orientation val="minMax"/>
          <c:max val="22.0"/>
          <c:min val="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282156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L</a:t>
            </a:r>
            <a:r>
              <a:rPr lang="en-US" dirty="0" smtClean="0"/>
              <a:t>ong</a:t>
            </a:r>
            <a:r>
              <a:rPr lang="en-US" baseline="0" dirty="0" smtClean="0"/>
              <a:t> </a:t>
            </a:r>
            <a:r>
              <a:rPr lang="en-US" baseline="0" dirty="0"/>
              <a:t>n, </a:t>
            </a:r>
            <a:r>
              <a:rPr lang="en-US" baseline="0" dirty="0" smtClean="0"/>
              <a:t>Short </a:t>
            </a:r>
            <a:r>
              <a:rPr lang="en-US" baseline="0" dirty="0"/>
              <a:t>m, </a:t>
            </a:r>
            <a:r>
              <a:rPr lang="en-US" baseline="0" dirty="0" smtClean="0"/>
              <a:t>varied p </a:t>
            </a:r>
            <a:r>
              <a:rPr lang="en-US" dirty="0" err="1"/>
              <a:t>gemm</a:t>
            </a:r>
            <a:endParaRPr lang="en-US" dirty="0"/>
          </a:p>
        </c:rich>
      </c:tx>
      <c:layout>
        <c:manualLayout>
          <c:xMode val="edge"/>
          <c:yMode val="edge"/>
          <c:x val="0.0939496062992126"/>
          <c:y val="0.0277777777777778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Sheet3!$G$1</c:f>
              <c:strCache>
                <c:ptCount val="1"/>
                <c:pt idx="0">
                  <c:v>dxter GFLOPS</c:v>
                </c:pt>
              </c:strCache>
            </c:strRef>
          </c:tx>
          <c:cat>
            <c:numRef>
              <c:f>Sheet3!$C$2:$C$9</c:f>
              <c:numCache>
                <c:formatCode>General</c:formatCode>
                <c:ptCount val="8"/>
                <c:pt idx="0">
                  <c:v>128.0</c:v>
                </c:pt>
                <c:pt idx="1">
                  <c:v>256.0</c:v>
                </c:pt>
                <c:pt idx="2">
                  <c:v>384.0</c:v>
                </c:pt>
                <c:pt idx="3">
                  <c:v>512.0</c:v>
                </c:pt>
                <c:pt idx="4">
                  <c:v>640.0</c:v>
                </c:pt>
                <c:pt idx="5">
                  <c:v>786.0</c:v>
                </c:pt>
                <c:pt idx="6">
                  <c:v>896.0</c:v>
                </c:pt>
                <c:pt idx="7">
                  <c:v>1024.0</c:v>
                </c:pt>
              </c:numCache>
            </c:numRef>
          </c:cat>
          <c:val>
            <c:numRef>
              <c:f>Sheet3!$G$2:$G$9</c:f>
              <c:numCache>
                <c:formatCode>General</c:formatCode>
                <c:ptCount val="8"/>
                <c:pt idx="0">
                  <c:v>11.3184</c:v>
                </c:pt>
                <c:pt idx="1">
                  <c:v>10.9944</c:v>
                </c:pt>
                <c:pt idx="2">
                  <c:v>11.2968</c:v>
                </c:pt>
                <c:pt idx="3">
                  <c:v>8.8344</c:v>
                </c:pt>
                <c:pt idx="4">
                  <c:v>10.5624</c:v>
                </c:pt>
                <c:pt idx="5">
                  <c:v>9.871200000000001</c:v>
                </c:pt>
                <c:pt idx="6">
                  <c:v>10.5624</c:v>
                </c:pt>
                <c:pt idx="7">
                  <c:v>7.192799999999999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Sheet3!$H$1</c:f>
              <c:strCache>
                <c:ptCount val="1"/>
                <c:pt idx="0">
                  <c:v>mkl GFLOPS</c:v>
                </c:pt>
              </c:strCache>
            </c:strRef>
          </c:tx>
          <c:cat>
            <c:numRef>
              <c:f>Sheet3!$C$2:$C$9</c:f>
              <c:numCache>
                <c:formatCode>General</c:formatCode>
                <c:ptCount val="8"/>
                <c:pt idx="0">
                  <c:v>128.0</c:v>
                </c:pt>
                <c:pt idx="1">
                  <c:v>256.0</c:v>
                </c:pt>
                <c:pt idx="2">
                  <c:v>384.0</c:v>
                </c:pt>
                <c:pt idx="3">
                  <c:v>512.0</c:v>
                </c:pt>
                <c:pt idx="4">
                  <c:v>640.0</c:v>
                </c:pt>
                <c:pt idx="5">
                  <c:v>786.0</c:v>
                </c:pt>
                <c:pt idx="6">
                  <c:v>896.0</c:v>
                </c:pt>
                <c:pt idx="7">
                  <c:v>1024.0</c:v>
                </c:pt>
              </c:numCache>
            </c:numRef>
          </c:cat>
          <c:val>
            <c:numRef>
              <c:f>Sheet3!$H$2:$H$9</c:f>
              <c:numCache>
                <c:formatCode>General</c:formatCode>
                <c:ptCount val="8"/>
                <c:pt idx="0">
                  <c:v>4.125599999999999</c:v>
                </c:pt>
                <c:pt idx="1">
                  <c:v>5.1192</c:v>
                </c:pt>
                <c:pt idx="2">
                  <c:v>4.8384</c:v>
                </c:pt>
                <c:pt idx="3">
                  <c:v>5.292000000000001</c:v>
                </c:pt>
                <c:pt idx="4">
                  <c:v>5.4432</c:v>
                </c:pt>
                <c:pt idx="5">
                  <c:v>5.572800000000001</c:v>
                </c:pt>
                <c:pt idx="6">
                  <c:v>5.637600000000001</c:v>
                </c:pt>
                <c:pt idx="7">
                  <c:v>5.875199999999999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Sheet3!$I$1</c:f>
              <c:strCache>
                <c:ptCount val="1"/>
                <c:pt idx="0">
                  <c:v>handwritten GFLOPS</c:v>
                </c:pt>
              </c:strCache>
            </c:strRef>
          </c:tx>
          <c:cat>
            <c:numRef>
              <c:f>Sheet3!$C$2:$C$9</c:f>
              <c:numCache>
                <c:formatCode>General</c:formatCode>
                <c:ptCount val="8"/>
                <c:pt idx="0">
                  <c:v>128.0</c:v>
                </c:pt>
                <c:pt idx="1">
                  <c:v>256.0</c:v>
                </c:pt>
                <c:pt idx="2">
                  <c:v>384.0</c:v>
                </c:pt>
                <c:pt idx="3">
                  <c:v>512.0</c:v>
                </c:pt>
                <c:pt idx="4">
                  <c:v>640.0</c:v>
                </c:pt>
                <c:pt idx="5">
                  <c:v>786.0</c:v>
                </c:pt>
                <c:pt idx="6">
                  <c:v>896.0</c:v>
                </c:pt>
                <c:pt idx="7">
                  <c:v>1024.0</c:v>
                </c:pt>
              </c:numCache>
            </c:numRef>
          </c:cat>
          <c:val>
            <c:numRef>
              <c:f>Sheet3!$I$2:$I$9</c:f>
              <c:numCache>
                <c:formatCode>General</c:formatCode>
                <c:ptCount val="8"/>
                <c:pt idx="0">
                  <c:v>3.564</c:v>
                </c:pt>
                <c:pt idx="1">
                  <c:v>3.585600000000001</c:v>
                </c:pt>
                <c:pt idx="2">
                  <c:v>3.564</c:v>
                </c:pt>
                <c:pt idx="3">
                  <c:v>3.564</c:v>
                </c:pt>
                <c:pt idx="4">
                  <c:v>3.564</c:v>
                </c:pt>
                <c:pt idx="5">
                  <c:v>3.564</c:v>
                </c:pt>
                <c:pt idx="6">
                  <c:v>3.564</c:v>
                </c:pt>
                <c:pt idx="7">
                  <c:v>3.564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0011080"/>
        <c:axId val="-2123979064"/>
      </c:lineChart>
      <c:catAx>
        <c:axId val="2090011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123979064"/>
        <c:crosses val="autoZero"/>
        <c:auto val="1"/>
        <c:lblAlgn val="ctr"/>
        <c:lblOffset val="100"/>
        <c:noMultiLvlLbl val="0"/>
      </c:catAx>
      <c:valAx>
        <c:axId val="-2123979064"/>
        <c:scaling>
          <c:orientation val="minMax"/>
          <c:max val="21.6"/>
          <c:min val="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900110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0FE52AA-FED5-438F-9212-5C0FBEAEE840}" type="datetimeFigureOut">
              <a:rPr lang="en-US" smtClean="0"/>
              <a:pPr/>
              <a:t>9/24/14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962A1E9-AB38-4E81-B649-B256B20622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556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A8BF03-8A88-427E-9DBC-D7278F1929EB}" type="datetimeFigureOut">
              <a:rPr lang="en-US" smtClean="0"/>
              <a:pPr/>
              <a:t>9/24/14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52A73BB-C152-4747-AAD2-480A6D82D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167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A73BB-C152-4747-AAD2-480A6D82D619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388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can go through the questions here quickly without much of a 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A73BB-C152-4747-AAD2-480A6D82D619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543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Mention</a:t>
            </a:r>
            <a:r>
              <a:rPr lang="en-US" baseline="0" dirty="0" smtClean="0"/>
              <a:t> quickly that inversion-based operations shouldn’t be hard to add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A73BB-C152-4747-AAD2-480A6D82D619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761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A73BB-C152-4747-AAD2-480A6D82D619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5652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“So Far” pops</a:t>
            </a:r>
            <a:r>
              <a:rPr lang="en-US" baseline="0" dirty="0" smtClean="0"/>
              <a:t> up, mention that this is very preliminary work, so we expect performance to improve and we expect to </a:t>
            </a:r>
            <a:r>
              <a:rPr lang="en-US" baseline="0" smtClean="0"/>
              <a:t>learn more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A73BB-C152-4747-AAD2-480A6D82D619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792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honburi"/>
                <a:cs typeface="Thonbu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 Narrow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9811D-47CA-4DE1-8FDE-66346E825127}" type="datetime1">
              <a:rPr lang="en-US" smtClean="0"/>
              <a:pPr/>
              <a:t>9/24/14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BLIS2014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28700" y="6361544"/>
            <a:ext cx="596100" cy="383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205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honburi"/>
                <a:cs typeface="Thonbu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>
                <a:latin typeface="Bookman Old Style"/>
                <a:cs typeface="Bookman Old Style"/>
              </a:defRPr>
            </a:lvl1pPr>
            <a:lvl2pPr>
              <a:defRPr sz="2000">
                <a:latin typeface="Bookman Old Style"/>
                <a:cs typeface="Bookman Old Style"/>
              </a:defRPr>
            </a:lvl2pPr>
            <a:lvl3pPr>
              <a:defRPr sz="2000">
                <a:latin typeface="Bookman Old Style"/>
                <a:cs typeface="Bookman Old Style"/>
              </a:defRPr>
            </a:lvl3pPr>
            <a:lvl4pPr>
              <a:defRPr sz="2000">
                <a:latin typeface="Bookman Old Style"/>
                <a:cs typeface="Bookman Old Style"/>
              </a:defRPr>
            </a:lvl4pPr>
            <a:lvl5pPr>
              <a:defRPr sz="2000">
                <a:latin typeface="Bookman Old Style"/>
                <a:cs typeface="Bookman Old Style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4A0E-519D-4F74-820D-B8A4E9CB82AA}" type="datetime1">
              <a:rPr lang="en-US" smtClean="0"/>
              <a:pPr/>
              <a:t>9/24/14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BLIS2014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12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Thonburi"/>
                <a:cs typeface="Thonbu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Narrow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44D8-6ED1-492D-816C-5FD90757FB81}" type="datetime1">
              <a:rPr lang="en-US" smtClean="0"/>
              <a:pPr/>
              <a:t>9/24/14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BLIS2014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994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honburi"/>
                <a:cs typeface="Thonbu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000">
                <a:latin typeface="Bookman Old Style"/>
                <a:cs typeface="Bookman Old Style"/>
              </a:defRPr>
            </a:lvl1pPr>
            <a:lvl2pPr>
              <a:defRPr sz="2000">
                <a:latin typeface="Bookman Old Style"/>
                <a:cs typeface="Bookman Old Style"/>
              </a:defRPr>
            </a:lvl2pPr>
            <a:lvl3pPr>
              <a:defRPr sz="2000">
                <a:latin typeface="Bookman Old Style"/>
                <a:cs typeface="Bookman Old Style"/>
              </a:defRPr>
            </a:lvl3pPr>
            <a:lvl4pPr>
              <a:defRPr sz="2000">
                <a:latin typeface="Bookman Old Style"/>
                <a:cs typeface="Bookman Old Style"/>
              </a:defRPr>
            </a:lvl4pPr>
            <a:lvl5pPr>
              <a:defRPr sz="2000">
                <a:latin typeface="Bookman Old Style"/>
                <a:cs typeface="Bookman Old Style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000">
                <a:latin typeface="Bookman Old Style"/>
                <a:cs typeface="Bookman Old Style"/>
              </a:defRPr>
            </a:lvl1pPr>
            <a:lvl2pPr>
              <a:defRPr sz="2000">
                <a:latin typeface="Bookman Old Style"/>
                <a:cs typeface="Bookman Old Style"/>
              </a:defRPr>
            </a:lvl2pPr>
            <a:lvl3pPr>
              <a:defRPr sz="2000">
                <a:latin typeface="Bookman Old Style"/>
                <a:cs typeface="Bookman Old Style"/>
              </a:defRPr>
            </a:lvl3pPr>
            <a:lvl4pPr>
              <a:defRPr sz="2000">
                <a:latin typeface="Bookman Old Style"/>
                <a:cs typeface="Bookman Old Style"/>
              </a:defRPr>
            </a:lvl4pPr>
            <a:lvl5pPr>
              <a:defRPr sz="2000">
                <a:latin typeface="Bookman Old Style"/>
                <a:cs typeface="Bookman Old Style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08AC-A594-440F-B09C-38CC8A209F83}" type="datetime1">
              <a:rPr lang="en-US" smtClean="0"/>
              <a:pPr/>
              <a:t>9/24/14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BLIS2014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834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honburi"/>
                <a:cs typeface="Thonbu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790C3-EE4D-4615-B20C-E1FAA2B0D864}" type="datetime1">
              <a:rPr lang="en-US" smtClean="0"/>
              <a:pPr/>
              <a:t>9/24/14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BLIS2014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682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6B0-3CA7-4443-A61A-7998B1D403B1}" type="datetime1">
              <a:rPr lang="en-US" smtClean="0"/>
              <a:pPr/>
              <a:t>9/24/14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BLIS2014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507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DDB97-E961-4962-8A7C-CB0A25D0BDB1}" type="datetime1">
              <a:rPr lang="en-US" smtClean="0"/>
              <a:pPr/>
              <a:t>9/24/14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BLIS2014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7328700" y="6361544"/>
            <a:ext cx="596100" cy="383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7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5" r:id="rId5"/>
    <p:sldLayoutId id="2147483726" r:id="rId6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Thonburi"/>
          <a:ea typeface="+mj-ea"/>
          <a:cs typeface="Thonburi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Bookman Old Style"/>
          <a:ea typeface="+mn-ea"/>
          <a:cs typeface="Bookman Old Style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Bookman Old Style"/>
          <a:ea typeface="+mn-ea"/>
          <a:cs typeface="Bookman Old Style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Bookman Old Style"/>
          <a:ea typeface="+mn-ea"/>
          <a:cs typeface="Bookman Old Style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Bookman Old Style"/>
          <a:ea typeface="+mn-ea"/>
          <a:cs typeface="Bookman Old Style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Bookman Old Style"/>
          <a:ea typeface="+mn-ea"/>
          <a:cs typeface="Bookman Old Style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Code Generation with DxT:</a:t>
            </a:r>
            <a:br>
              <a:rPr lang="en-US" dirty="0" smtClean="0"/>
            </a:br>
            <a:r>
              <a:rPr lang="en-US" dirty="0" smtClean="0"/>
              <a:t>Improved Prototyping and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Bryan Marker and Dillon Huff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The University of Texas at Austin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261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Tensors!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rcRect t="-52555" b="-52555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534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Tensors!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Martin Schatz will talk about his notation for parallelizing contractions</a:t>
            </a:r>
          </a:p>
          <a:p>
            <a:pPr lvl="1"/>
            <a:r>
              <a:rPr lang="en-US" dirty="0" smtClean="0"/>
              <a:t>Generalization of Jack </a:t>
            </a:r>
            <a:r>
              <a:rPr lang="en-US" dirty="0" err="1" smtClean="0"/>
              <a:t>Poulson’s</a:t>
            </a:r>
            <a:r>
              <a:rPr lang="en-US" dirty="0" smtClean="0"/>
              <a:t> Elemental notation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Tensors have an arbitrary number of </a:t>
            </a:r>
            <a:r>
              <a:rPr lang="en-US" dirty="0" smtClean="0"/>
              <a:t>modes (aka dimensions)</a:t>
            </a:r>
            <a:endParaRPr lang="en-US" dirty="0" smtClean="0"/>
          </a:p>
          <a:p>
            <a:pPr lvl="1"/>
            <a:r>
              <a:rPr lang="en-US" dirty="0" smtClean="0"/>
              <a:t>Not known until algorithm is specified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Therefore, Martin cannot implement (an efficient) distributed contraction as Jack has done for </a:t>
            </a:r>
            <a:r>
              <a:rPr lang="en-US" dirty="0" err="1" smtClean="0"/>
              <a:t>Gemm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Infinite options for contractions a user might need</a:t>
            </a:r>
          </a:p>
          <a:p>
            <a:pPr lvl="1"/>
            <a:r>
              <a:rPr lang="en-US" dirty="0" smtClean="0"/>
              <a:t>Infinite options for data distributions within the contractions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978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rcRect t="-52555" b="-52555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Look at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104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it was a moving target (kind of)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BLIS2014-</a:t>
            </a:r>
            <a:fld id="{A7C643CE-5222-4EB4-84D5-369CFD92C68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273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Generation!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encode software design knowledge</a:t>
            </a:r>
          </a:p>
          <a:p>
            <a:pPr lvl="1"/>
            <a:r>
              <a:rPr lang="en-US" dirty="0" smtClean="0"/>
              <a:t>The knowledge one would use to implement a given contraction (once it is known)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Apply design knowledge automatically for a user-specified contraction </a:t>
            </a:r>
          </a:p>
          <a:p>
            <a:pPr lvl="1"/>
            <a:r>
              <a:rPr lang="en-US" dirty="0" smtClean="0"/>
              <a:t>Explore a search space of options</a:t>
            </a:r>
          </a:p>
          <a:p>
            <a:pPr lvl="1"/>
            <a:r>
              <a:rPr lang="en-US" dirty="0" smtClean="0"/>
              <a:t>Use cost estimates to rank order them 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utput the fastest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Notice that even implementing a given contraction is HARD</a:t>
            </a:r>
          </a:p>
          <a:p>
            <a:pPr lvl="1"/>
            <a:r>
              <a:rPr lang="en-US" dirty="0" smtClean="0"/>
              <a:t>Could have tens of billions of ways to distribute data and parallelize for a relatively simple contraction</a:t>
            </a:r>
          </a:p>
          <a:p>
            <a:pPr lvl="1"/>
            <a:r>
              <a:rPr lang="en-US" dirty="0" smtClean="0"/>
              <a:t>Why should a person explore the options manually?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325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are the valid ways to parallelize a contraction and how must the data be distributed to enable that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Three options</a:t>
            </a:r>
          </a:p>
          <a:p>
            <a:pPr lvl="1"/>
            <a:r>
              <a:rPr lang="en-US" dirty="0" smtClean="0"/>
              <a:t>Keep tensor A, B, or C stationary – or don’t communicate it from the default </a:t>
            </a:r>
            <a:r>
              <a:rPr lang="en-US" dirty="0" smtClean="0"/>
              <a:t>distribution</a:t>
            </a:r>
          </a:p>
          <a:p>
            <a:pPr lvl="1"/>
            <a:r>
              <a:rPr lang="en-US" dirty="0" smtClean="0"/>
              <a:t>Encoded as refinements in DxT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Martin’s proposal shows how to </a:t>
            </a:r>
            <a:r>
              <a:rPr lang="en-US" dirty="0" smtClean="0"/>
              <a:t>formalize these ideas</a:t>
            </a:r>
            <a:endParaRPr lang="en-US" dirty="0" smtClean="0"/>
          </a:p>
          <a:p>
            <a:pPr lvl="1"/>
            <a:r>
              <a:rPr lang="en-US" dirty="0" smtClean="0"/>
              <a:t>Martin will talk about that </a:t>
            </a:r>
            <a:r>
              <a:rPr lang="en-US" dirty="0" smtClean="0"/>
              <a:t>later</a:t>
            </a:r>
            <a:endParaRPr lang="en-US" dirty="0" smtClean="0"/>
          </a:p>
          <a:p>
            <a:pPr lvl="1"/>
            <a:r>
              <a:rPr lang="en-US" dirty="0" smtClean="0"/>
              <a:t>We encode </a:t>
            </a:r>
            <a:r>
              <a:rPr lang="en-US" dirty="0" smtClean="0"/>
              <a:t>his ideas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Two of the inputs must be redistributed</a:t>
            </a:r>
          </a:p>
          <a:p>
            <a:r>
              <a:rPr lang="en-US" dirty="0" smtClean="0"/>
              <a:t>The output might need to be redistributed (and summed across processes)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6096000"/>
            <a:ext cx="555061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Martin Schatz. “Anatomy of Parallel Computation with Tensors.”</a:t>
            </a:r>
          </a:p>
          <a:p>
            <a:r>
              <a:rPr lang="en-US" sz="1600" dirty="0" smtClean="0"/>
              <a:t>PhD Proposal. UT CS TR-3-21. 2013.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60640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Encoding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can </a:t>
            </a:r>
            <a:r>
              <a:rPr lang="en-US" dirty="0" smtClean="0"/>
              <a:t>relatively simple communication </a:t>
            </a:r>
            <a:r>
              <a:rPr lang="en-US" dirty="0"/>
              <a:t>patterns from Martin’s API be combined to form </a:t>
            </a:r>
            <a:r>
              <a:rPr lang="en-US" dirty="0" smtClean="0"/>
              <a:t>arbitrarily complex communication?</a:t>
            </a:r>
          </a:p>
          <a:p>
            <a:endParaRPr lang="en-US" dirty="0"/>
          </a:p>
          <a:p>
            <a:r>
              <a:rPr lang="en-US" dirty="0" smtClean="0"/>
              <a:t>Martin’s API provides collective communication for an arbitrary number of modes</a:t>
            </a:r>
          </a:p>
          <a:p>
            <a:pPr lvl="1"/>
            <a:r>
              <a:rPr lang="en-US" dirty="0" err="1" smtClean="0"/>
              <a:t>AllToAll</a:t>
            </a:r>
            <a:r>
              <a:rPr lang="en-US" dirty="0" smtClean="0"/>
              <a:t>, </a:t>
            </a:r>
            <a:r>
              <a:rPr lang="en-US" dirty="0" err="1" smtClean="0"/>
              <a:t>AllGather</a:t>
            </a:r>
            <a:r>
              <a:rPr lang="en-US" dirty="0" smtClean="0"/>
              <a:t>, </a:t>
            </a:r>
            <a:r>
              <a:rPr lang="en-US" dirty="0" err="1" smtClean="0"/>
              <a:t>ReduceScatter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Not combinations of multiple </a:t>
            </a:r>
            <a:r>
              <a:rPr lang="en-US" dirty="0" smtClean="0"/>
              <a:t>collectives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can we combine these collectives?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782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Encoding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can we use complicated communication to redistribute data as needed?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Allows for communication in an arbitrary number of modes and with arbitrary complexity</a:t>
            </a:r>
          </a:p>
          <a:p>
            <a:pPr lvl="1"/>
            <a:r>
              <a:rPr lang="en-US" dirty="0" smtClean="0"/>
              <a:t>Implementations are generated when the required communication pattern is </a:t>
            </a:r>
            <a:r>
              <a:rPr lang="en-US" dirty="0" smtClean="0"/>
              <a:t>known</a:t>
            </a:r>
          </a:p>
          <a:p>
            <a:pPr lvl="1"/>
            <a:endParaRPr lang="en-US" dirty="0"/>
          </a:p>
          <a:p>
            <a:r>
              <a:rPr lang="en-US" dirty="0" smtClean="0"/>
              <a:t>Refinements encode how to breakdown arbitrary communication into pieces of implemented communication patterns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729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Encoding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Parallelizing a given contraction is not </a:t>
            </a:r>
            <a:r>
              <a:rPr lang="en-US" dirty="0" smtClean="0"/>
              <a:t>sufficient</a:t>
            </a:r>
            <a:endParaRPr lang="en-US" dirty="0" smtClean="0"/>
          </a:p>
          <a:p>
            <a:pPr lvl="1"/>
            <a:r>
              <a:rPr lang="en-US" dirty="0" smtClean="0"/>
              <a:t>The same tensor might be redistributed for multiple contractions</a:t>
            </a:r>
          </a:p>
          <a:p>
            <a:endParaRPr lang="en-US" dirty="0"/>
          </a:p>
          <a:p>
            <a:r>
              <a:rPr lang="en-US" dirty="0" smtClean="0"/>
              <a:t>How </a:t>
            </a:r>
            <a:r>
              <a:rPr lang="en-US" dirty="0"/>
              <a:t>can </a:t>
            </a:r>
            <a:r>
              <a:rPr lang="en-US" dirty="0" smtClean="0"/>
              <a:t>combinations of communication be </a:t>
            </a:r>
            <a:r>
              <a:rPr lang="en-US" dirty="0"/>
              <a:t>optimized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How can we reduce memory operation to copy / pack data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Optimization transformations explore these options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92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Search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leads to many options</a:t>
            </a:r>
          </a:p>
          <a:p>
            <a:pPr lvl="1"/>
            <a:r>
              <a:rPr lang="en-US" dirty="0" smtClean="0"/>
              <a:t>Combinatorial search space</a:t>
            </a:r>
          </a:p>
          <a:p>
            <a:pPr lvl="1"/>
            <a:r>
              <a:rPr lang="en-US" dirty="0" smtClean="0"/>
              <a:t>Billions of implementations</a:t>
            </a:r>
          </a:p>
          <a:p>
            <a:pPr lvl="1"/>
            <a:endParaRPr lang="en-US" dirty="0"/>
          </a:p>
          <a:p>
            <a:r>
              <a:rPr lang="en-US" dirty="0" smtClean="0"/>
              <a:t>We are studying how to limit the search space by cutting out clearly bad options</a:t>
            </a:r>
          </a:p>
          <a:p>
            <a:pPr lvl="1"/>
            <a:r>
              <a:rPr lang="en-US" dirty="0" smtClean="0"/>
              <a:t>A developer does not consider every single design option</a:t>
            </a:r>
          </a:p>
          <a:p>
            <a:pPr lvl="1"/>
            <a:r>
              <a:rPr lang="en-US" dirty="0" smtClean="0"/>
              <a:t>He uses intuition / heuristics to limit consideration</a:t>
            </a:r>
          </a:p>
          <a:p>
            <a:pPr lvl="1"/>
            <a:endParaRPr lang="en-US" dirty="0"/>
          </a:p>
          <a:p>
            <a:r>
              <a:rPr lang="en-US" dirty="0" smtClean="0"/>
              <a:t>Search optimization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6019800"/>
            <a:ext cx="568807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Marker, van de Geijn, Batory. “Understanding Performance Stairs: </a:t>
            </a:r>
          </a:p>
          <a:p>
            <a:r>
              <a:rPr lang="en-US" sz="1600" dirty="0" smtClean="0"/>
              <a:t>Elucidating Heuristics.” ASE 2014.</a:t>
            </a:r>
          </a:p>
        </p:txBody>
      </p:sp>
    </p:spTree>
    <p:extLst>
      <p:ext uri="{BB962C8B-B14F-4D97-AF65-F5344CB8AC3E}">
        <p14:creationId xmlns:p14="http://schemas.microsoft.com/office/powerpoint/2010/main" val="1116149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Last year I presented how code generation helps</a:t>
            </a:r>
          </a:p>
          <a:p>
            <a:pPr lvl="1"/>
            <a:r>
              <a:rPr lang="en-US" dirty="0" smtClean="0"/>
              <a:t>to improve or (performance) validate existing code</a:t>
            </a:r>
          </a:p>
          <a:p>
            <a:pPr lvl="1"/>
            <a:r>
              <a:rPr lang="en-US" dirty="0" smtClean="0"/>
              <a:t>to explore and develop implementation options for new code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Generated distributed memory </a:t>
            </a:r>
            <a:r>
              <a:rPr lang="en-US" dirty="0" smtClean="0">
                <a:solidFill>
                  <a:srgbClr val="000000"/>
                </a:solidFill>
              </a:rPr>
              <a:t>dense linear algebra (DLA) </a:t>
            </a:r>
            <a:r>
              <a:rPr lang="en-US" dirty="0" smtClean="0"/>
              <a:t>code using </a:t>
            </a:r>
            <a:r>
              <a:rPr lang="en-US" dirty="0" smtClean="0"/>
              <a:t>the Elemental </a:t>
            </a:r>
            <a:r>
              <a:rPr lang="en-US" dirty="0" smtClean="0"/>
              <a:t>API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Generated sequential and parallel BLAS3 code for large matrices using BLIS packing and </a:t>
            </a:r>
            <a:r>
              <a:rPr lang="en-US" dirty="0" err="1" smtClean="0"/>
              <a:t>macrokernel</a:t>
            </a:r>
            <a:r>
              <a:rPr lang="en-US" dirty="0" smtClean="0"/>
              <a:t> calls as an API</a:t>
            </a:r>
          </a:p>
          <a:p>
            <a:pPr lvl="1"/>
            <a:r>
              <a:rPr lang="en-US" dirty="0" smtClean="0"/>
              <a:t>Quickly explored parallelization options via code generation</a:t>
            </a:r>
          </a:p>
          <a:p>
            <a:pPr lvl="1"/>
            <a:r>
              <a:rPr lang="en-US" dirty="0" smtClean="0"/>
              <a:t>Performance rivaled or beat MKL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658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formally defining and encoding design options we learn a lot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Different experience to </a:t>
            </a:r>
            <a:r>
              <a:rPr lang="en-US" dirty="0" smtClean="0"/>
              <a:t>implement code directly than to encode the knowledge to implement all similar code</a:t>
            </a:r>
          </a:p>
          <a:p>
            <a:pPr lvl="1"/>
            <a:r>
              <a:rPr lang="en-US" dirty="0" smtClean="0"/>
              <a:t>You </a:t>
            </a:r>
            <a:r>
              <a:rPr lang="en-US" dirty="0" smtClean="0"/>
              <a:t>have to justify your design choices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559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find misconceptions in what we need from the API</a:t>
            </a:r>
          </a:p>
          <a:p>
            <a:pPr lvl="1"/>
            <a:r>
              <a:rPr lang="en-US" dirty="0" smtClean="0"/>
              <a:t>New communication patterns</a:t>
            </a:r>
          </a:p>
          <a:p>
            <a:pPr lvl="1"/>
            <a:r>
              <a:rPr lang="en-US" dirty="0" smtClean="0"/>
              <a:t>New computation variants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950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identify new optimizations</a:t>
            </a:r>
          </a:p>
          <a:p>
            <a:pPr lvl="1"/>
            <a:r>
              <a:rPr lang="en-US" dirty="0" smtClean="0"/>
              <a:t>We are spending less time encoding knowledge than we would to implement the code </a:t>
            </a:r>
            <a:r>
              <a:rPr lang="en-US" dirty="0" smtClean="0"/>
              <a:t>directly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 smtClean="0"/>
              <a:t>are free to identify (and effect) optimizations</a:t>
            </a:r>
          </a:p>
          <a:p>
            <a:pPr lvl="1"/>
            <a:endParaRPr lang="en-US" dirty="0"/>
          </a:p>
          <a:p>
            <a:r>
              <a:rPr lang="en-US" dirty="0" smtClean="0"/>
              <a:t>Optimizations can be turned on and off easily, so we can see the effects</a:t>
            </a:r>
          </a:p>
          <a:p>
            <a:endParaRPr lang="en-US" dirty="0"/>
          </a:p>
          <a:p>
            <a:r>
              <a:rPr lang="en-US" dirty="0" smtClean="0"/>
              <a:t>Can add optimizations to the API and to DxTer hand-in-hand</a:t>
            </a:r>
          </a:p>
          <a:p>
            <a:pPr lvl="1"/>
            <a:r>
              <a:rPr lang="en-US" dirty="0" smtClean="0"/>
              <a:t>Quickly </a:t>
            </a:r>
            <a:r>
              <a:rPr lang="en-US" dirty="0" smtClean="0"/>
              <a:t>re-generate all code with new optimizations</a:t>
            </a:r>
          </a:p>
          <a:p>
            <a:pPr lvl="1"/>
            <a:r>
              <a:rPr lang="en-US" dirty="0" smtClean="0"/>
              <a:t>Trust generated code for correctness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796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now for something completely different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69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DLA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Think of the software stack for a DLA library</a:t>
            </a:r>
          </a:p>
          <a:p>
            <a:pPr lvl="1"/>
            <a:r>
              <a:rPr lang="en-US" dirty="0" smtClean="0"/>
              <a:t>Layers of loops reduce a large problem to a problem that is small in some (or all) dimensions</a:t>
            </a:r>
          </a:p>
          <a:p>
            <a:pPr lvl="1"/>
            <a:r>
              <a:rPr lang="en-US" dirty="0" smtClean="0"/>
              <a:t>Small, fixed problem sizes are not usually an optimized case in libraries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Such operations also show up as part of </a:t>
            </a:r>
          </a:p>
          <a:p>
            <a:pPr lvl="1"/>
            <a:r>
              <a:rPr lang="en-US" dirty="0" smtClean="0"/>
              <a:t>Optimization algorithms</a:t>
            </a:r>
          </a:p>
          <a:p>
            <a:pPr lvl="1"/>
            <a:r>
              <a:rPr lang="en-US" dirty="0" smtClean="0"/>
              <a:t>Real-time control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Tensor contractions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Small dense blocks in sparse problems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206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Low-Level DLA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Intel’s compilers are really good, but they’re not as good as expert developers</a:t>
            </a:r>
          </a:p>
          <a:p>
            <a:pPr lvl="1"/>
            <a:r>
              <a:rPr lang="en-US" dirty="0" smtClean="0"/>
              <a:t>That’s why you pay for MKL</a:t>
            </a:r>
          </a:p>
          <a:p>
            <a:endParaRPr lang="en-US" dirty="0" smtClean="0"/>
          </a:p>
          <a:p>
            <a:r>
              <a:rPr lang="en-US" dirty="0" smtClean="0"/>
              <a:t>DLA experts are very good</a:t>
            </a:r>
          </a:p>
          <a:p>
            <a:pPr lvl="1"/>
            <a:r>
              <a:rPr lang="en-US" dirty="0" smtClean="0"/>
              <a:t>But not available to optimize every problem size in every application for every hardware architecture</a:t>
            </a:r>
          </a:p>
          <a:p>
            <a:endParaRPr lang="en-US" dirty="0"/>
          </a:p>
          <a:p>
            <a:r>
              <a:rPr lang="en-US" dirty="0" smtClean="0"/>
              <a:t>Once again, why not encode the experts’ design knowledge to enable a system to generate code?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49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BTO BLAS does this for level-1 and level-2 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enetic representation and search</a:t>
            </a:r>
          </a:p>
          <a:p>
            <a:endParaRPr lang="en-US" dirty="0"/>
          </a:p>
          <a:p>
            <a:r>
              <a:rPr lang="en-US" dirty="0" smtClean="0"/>
              <a:t>SPIRAL and LGen do this with a mathematical operator notation and rewrite rules</a:t>
            </a:r>
          </a:p>
          <a:p>
            <a:pPr lvl="1"/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LGen generates code calling functions that are specialized to a particular machine using vector </a:t>
            </a:r>
            <a:r>
              <a:rPr lang="en-US" dirty="0" err="1" smtClean="0">
                <a:solidFill>
                  <a:srgbClr val="000000"/>
                </a:solidFill>
              </a:rPr>
              <a:t>intrinsics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Problem sizes small enough to fit in the L1 cache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117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DxT’s</a:t>
            </a:r>
            <a:r>
              <a:rPr lang="en-US" dirty="0" smtClean="0"/>
              <a:t> Flavor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Bryan wanted to see if the DxT approach would work at this low level</a:t>
            </a:r>
          </a:p>
          <a:p>
            <a:endParaRPr lang="en-US" dirty="0"/>
          </a:p>
          <a:p>
            <a:r>
              <a:rPr lang="en-US" dirty="0" smtClean="0"/>
              <a:t>I was interested in DLA code generation</a:t>
            </a:r>
          </a:p>
          <a:p>
            <a:endParaRPr lang="en-US" dirty="0"/>
          </a:p>
          <a:p>
            <a:r>
              <a:rPr lang="en-US" dirty="0" smtClean="0"/>
              <a:t>We aimed to generate small BLAS like operations using a DxT representation (data fit in L1)</a:t>
            </a:r>
          </a:p>
          <a:p>
            <a:pPr lvl="1"/>
            <a:r>
              <a:rPr lang="en-US" dirty="0" smtClean="0"/>
              <a:t>Where does DxT fail?</a:t>
            </a:r>
          </a:p>
          <a:p>
            <a:pPr lvl="1"/>
            <a:r>
              <a:rPr lang="en-US" dirty="0" smtClean="0"/>
              <a:t>How much encoded design knowledge can be reused from previous work?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</a:t>
            </a:r>
            <a:r>
              <a:rPr lang="en-US" dirty="0"/>
              <a:t>Encoding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DxTer </a:t>
            </a:r>
            <a:r>
              <a:rPr lang="en-US" dirty="0" smtClean="0"/>
              <a:t>needs a way to do loop tiling and unrolling</a:t>
            </a:r>
          </a:p>
          <a:p>
            <a:endParaRPr lang="en-US" dirty="0" smtClean="0"/>
          </a:p>
          <a:p>
            <a:r>
              <a:rPr lang="en-US" dirty="0" smtClean="0"/>
              <a:t>Loop fusion is already included in </a:t>
            </a:r>
            <a:r>
              <a:rPr lang="en-US" dirty="0" smtClean="0"/>
              <a:t>DxTer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Encode how to implement (really) small operations in terms of loading into registers, computing with registers, and saving back to main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42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</a:t>
            </a:r>
            <a:r>
              <a:rPr lang="en-US" dirty="0" err="1" smtClean="0"/>
              <a:t>xTer’s</a:t>
            </a:r>
            <a:r>
              <a:rPr lang="en-US" dirty="0" smtClean="0"/>
              <a:t> </a:t>
            </a:r>
            <a:r>
              <a:rPr lang="en-US" dirty="0" smtClean="0"/>
              <a:t>3 stage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G</a:t>
            </a:r>
            <a:r>
              <a:rPr lang="en-US" dirty="0" smtClean="0"/>
              <a:t>enerate a variety of loop structures with different tiling, </a:t>
            </a:r>
            <a:r>
              <a:rPr lang="en-US" dirty="0" smtClean="0"/>
              <a:t>blocking, </a:t>
            </a:r>
            <a:r>
              <a:rPr lang="en-US" dirty="0" smtClean="0"/>
              <a:t>and loop fusion patterns</a:t>
            </a:r>
          </a:p>
          <a:p>
            <a:endParaRPr lang="en-US" dirty="0"/>
          </a:p>
          <a:p>
            <a:r>
              <a:rPr lang="en-US" dirty="0"/>
              <a:t>D</a:t>
            </a:r>
            <a:r>
              <a:rPr lang="en-US" dirty="0" smtClean="0"/>
              <a:t>ecide which loops to unroll and the factors to unroll them by</a:t>
            </a:r>
          </a:p>
          <a:p>
            <a:endParaRPr lang="en-US" dirty="0"/>
          </a:p>
          <a:p>
            <a:r>
              <a:rPr lang="en-US" dirty="0" smtClean="0"/>
              <a:t>Convert the updates specified in each implementation into primitives that map to C vector </a:t>
            </a:r>
            <a:r>
              <a:rPr lang="en-US" dirty="0" err="1" smtClean="0"/>
              <a:t>intrinsics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860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Now, we are generating code for distributed-memory tensor contractions</a:t>
            </a:r>
          </a:p>
          <a:p>
            <a:pPr lvl="1"/>
            <a:r>
              <a:rPr lang="en-US" dirty="0" smtClean="0"/>
              <a:t>Using Martin Schatz’s notation and API for output code</a:t>
            </a:r>
          </a:p>
          <a:p>
            <a:endParaRPr lang="en-US" dirty="0"/>
          </a:p>
          <a:p>
            <a:r>
              <a:rPr lang="en-US" dirty="0" smtClean="0"/>
              <a:t>Dillon </a:t>
            </a:r>
            <a:r>
              <a:rPr lang="en-US" dirty="0"/>
              <a:t>will discuss complimentary work to generate code at a much lower level</a:t>
            </a:r>
          </a:p>
          <a:p>
            <a:pPr lvl="1"/>
            <a:r>
              <a:rPr lang="en-US" dirty="0"/>
              <a:t>Calling vector </a:t>
            </a:r>
            <a:r>
              <a:rPr lang="en-US" dirty="0" err="1" smtClean="0"/>
              <a:t>intrinsics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934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BLIS2014-</a:t>
            </a:r>
            <a:fld id="{A7C643CE-5222-4EB4-84D5-369CFD92C68D}" type="slidenum">
              <a:rPr lang="en-US" smtClean="0"/>
              <a:pPr/>
              <a:t>30</a:t>
            </a:fld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8949195"/>
              </p:ext>
            </p:extLst>
          </p:nvPr>
        </p:nvGraphicFramePr>
        <p:xfrm>
          <a:off x="4191000" y="1447800"/>
          <a:ext cx="51816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2370313"/>
              </p:ext>
            </p:extLst>
          </p:nvPr>
        </p:nvGraphicFramePr>
        <p:xfrm>
          <a:off x="-16435" y="1447800"/>
          <a:ext cx="42672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9277033"/>
              </p:ext>
            </p:extLst>
          </p:nvPr>
        </p:nvGraphicFramePr>
        <p:xfrm>
          <a:off x="1295400" y="3962400"/>
          <a:ext cx="5715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47923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DxTer’s</a:t>
            </a:r>
            <a:r>
              <a:rPr lang="en-US" dirty="0" smtClean="0"/>
              <a:t> </a:t>
            </a:r>
            <a:r>
              <a:rPr lang="en-US" dirty="0"/>
              <a:t>p</a:t>
            </a:r>
            <a:r>
              <a:rPr lang="en-US" dirty="0" smtClean="0"/>
              <a:t>artial unrolling is important</a:t>
            </a:r>
          </a:p>
          <a:p>
            <a:pPr lvl="1"/>
            <a:r>
              <a:rPr lang="en-US" dirty="0" smtClean="0"/>
              <a:t>Full unrolling is not good</a:t>
            </a:r>
          </a:p>
          <a:p>
            <a:pPr lvl="1"/>
            <a:endParaRPr lang="en-US" dirty="0"/>
          </a:p>
          <a:p>
            <a:r>
              <a:rPr lang="en-US" dirty="0" smtClean="0"/>
              <a:t>Functions </a:t>
            </a:r>
            <a:r>
              <a:rPr lang="en-US" dirty="0"/>
              <a:t>implemented independently via vector operations </a:t>
            </a:r>
            <a:r>
              <a:rPr lang="en-US" dirty="0" smtClean="0"/>
              <a:t>do </a:t>
            </a:r>
            <a:r>
              <a:rPr lang="en-US" dirty="0"/>
              <a:t>not perform as well as </a:t>
            </a:r>
            <a:r>
              <a:rPr lang="en-US" dirty="0" smtClean="0"/>
              <a:t>generating code using vector </a:t>
            </a:r>
            <a:r>
              <a:rPr lang="en-US" dirty="0"/>
              <a:t>operations directly</a:t>
            </a:r>
          </a:p>
          <a:p>
            <a:pPr lvl="1"/>
            <a:r>
              <a:rPr lang="en-US" dirty="0" smtClean="0"/>
              <a:t>And the overhead in the representation is small</a:t>
            </a:r>
          </a:p>
          <a:p>
            <a:pPr lvl="1"/>
            <a:r>
              <a:rPr lang="en-US" dirty="0" smtClean="0"/>
              <a:t>So we generate code that calls vector </a:t>
            </a:r>
            <a:r>
              <a:rPr lang="en-US" dirty="0" err="1" smtClean="0"/>
              <a:t>intrinsics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/>
              <a:t>E</a:t>
            </a:r>
            <a:r>
              <a:rPr lang="en-US" dirty="0" smtClean="0"/>
              <a:t>mpirical + cost modeling is effective and possible in DxTer</a:t>
            </a:r>
          </a:p>
          <a:p>
            <a:pPr lvl="1"/>
            <a:r>
              <a:rPr lang="en-US" dirty="0" smtClean="0"/>
              <a:t>Weed out really bad with cost models and test the rest</a:t>
            </a:r>
          </a:p>
          <a:p>
            <a:endParaRPr lang="en-US" dirty="0"/>
          </a:p>
          <a:p>
            <a:r>
              <a:rPr lang="en-US" dirty="0" smtClean="0"/>
              <a:t>Good compilers are important (when the code is amenable)</a:t>
            </a:r>
          </a:p>
          <a:p>
            <a:pPr lvl="1"/>
            <a:r>
              <a:rPr lang="en-US" dirty="0" err="1" smtClean="0"/>
              <a:t>icc</a:t>
            </a:r>
            <a:r>
              <a:rPr lang="en-US" dirty="0" smtClean="0"/>
              <a:t> is much better than </a:t>
            </a:r>
            <a:r>
              <a:rPr lang="en-US" dirty="0" err="1" smtClean="0"/>
              <a:t>gcc</a:t>
            </a:r>
            <a:r>
              <a:rPr lang="en-US" dirty="0" smtClean="0"/>
              <a:t> and clang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553200" y="304800"/>
            <a:ext cx="2286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 Far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1487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Thonburi"/>
                <a:ea typeface="+mj-ea"/>
                <a:cs typeface="Thonburi"/>
              </a:defRPr>
            </a:lvl1pPr>
          </a:lstStyle>
          <a:p>
            <a:r>
              <a:rPr lang="en-US" smtClean="0"/>
              <a:t>Questions?</a:t>
            </a:r>
            <a:br>
              <a:rPr lang="en-US" smtClean="0"/>
            </a:br>
            <a:r>
              <a:rPr lang="en-US" smtClean="0"/>
              <a:t>Comments?</a:t>
            </a:r>
            <a:endParaRPr lang="en-US" dirty="0"/>
          </a:p>
        </p:txBody>
      </p:sp>
      <p:sp>
        <p:nvSpPr>
          <p:cNvPr id="6" name="Subtitle 5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Bookman Old Style"/>
                <a:ea typeface="+mn-ea"/>
                <a:cs typeface="Bookman Old Style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Bookman Old Style"/>
                <a:ea typeface="+mn-ea"/>
                <a:cs typeface="Bookman Old Style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Bookman Old Style"/>
                <a:ea typeface="+mn-ea"/>
                <a:cs typeface="Bookman Old Style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Bookman Old Style"/>
                <a:ea typeface="+mn-ea"/>
                <a:cs typeface="Bookman Old Style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Bookman Old Style"/>
                <a:ea typeface="+mn-ea"/>
                <a:cs typeface="Bookman Old Style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err="1" smtClean="0"/>
              <a:t>bamarker@cs.utexas.edu</a:t>
            </a: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www.cs.utexas.edu</a:t>
            </a:r>
            <a:r>
              <a:rPr lang="en-US" dirty="0" smtClean="0"/>
              <a:t>/~</a:t>
            </a:r>
            <a:r>
              <a:rPr lang="en-US" dirty="0" err="1" smtClean="0"/>
              <a:t>bamarker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6324600"/>
            <a:ext cx="6058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Thanks to Martin Schatz, Field Van Zee, Tyler Smith, and TACC!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045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</a:t>
            </a:r>
            <a:r>
              <a:rPr lang="en-US" dirty="0"/>
              <a:t>all </a:t>
            </a:r>
            <a:r>
              <a:rPr lang="en-US" dirty="0" smtClean="0"/>
              <a:t>cases</a:t>
            </a:r>
            <a:r>
              <a:rPr lang="en-US" dirty="0"/>
              <a:t>, a system is searching many software design options as a person </a:t>
            </a:r>
            <a:r>
              <a:rPr lang="en-US" dirty="0" smtClean="0"/>
              <a:t>would</a:t>
            </a:r>
          </a:p>
          <a:p>
            <a:pPr lvl="1"/>
            <a:r>
              <a:rPr lang="en-US" dirty="0" smtClean="0"/>
              <a:t>Parallelization options</a:t>
            </a:r>
          </a:p>
          <a:p>
            <a:pPr lvl="1"/>
            <a:r>
              <a:rPr lang="en-US" dirty="0" smtClean="0"/>
              <a:t>Blocking options</a:t>
            </a:r>
          </a:p>
          <a:p>
            <a:pPr lvl="1"/>
            <a:r>
              <a:rPr lang="en-US" dirty="0" smtClean="0"/>
              <a:t>Loop transformations</a:t>
            </a:r>
          </a:p>
          <a:p>
            <a:pPr lvl="1"/>
            <a:endParaRPr lang="en-US" dirty="0"/>
          </a:p>
          <a:p>
            <a:r>
              <a:rPr lang="en-US" dirty="0" smtClean="0"/>
              <a:t>Sometimes the combination of options is not massive, but people still make mistakes </a:t>
            </a:r>
          </a:p>
          <a:p>
            <a:pPr lvl="1"/>
            <a:r>
              <a:rPr lang="en-US" dirty="0" smtClean="0"/>
              <a:t>Correctness bugs</a:t>
            </a:r>
          </a:p>
          <a:p>
            <a:pPr lvl="1"/>
            <a:r>
              <a:rPr lang="en-US" dirty="0" smtClean="0"/>
              <a:t>Performance bug</a:t>
            </a:r>
          </a:p>
          <a:p>
            <a:endParaRPr lang="en-US" dirty="0"/>
          </a:p>
          <a:p>
            <a:r>
              <a:rPr lang="en-US" dirty="0" smtClean="0"/>
              <a:t>Sometimes the combination is massive and a system must be used 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192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by Transformation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9900" y="1371600"/>
            <a:ext cx="3695700" cy="237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419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Data-flow, directed acyclic graphs</a:t>
            </a:r>
          </a:p>
          <a:p>
            <a:endParaRPr lang="en-US" dirty="0"/>
          </a:p>
          <a:p>
            <a:r>
              <a:rPr lang="en-US" dirty="0" smtClean="0"/>
              <a:t>A box or node represents an operation</a:t>
            </a:r>
          </a:p>
          <a:p>
            <a:pPr lvl="1"/>
            <a:r>
              <a:rPr lang="en-US" dirty="0" smtClean="0"/>
              <a:t>An </a:t>
            </a:r>
            <a:r>
              <a:rPr lang="en-US" dirty="0" smtClean="0">
                <a:solidFill>
                  <a:srgbClr val="FF0000"/>
                </a:solidFill>
              </a:rPr>
              <a:t>interface</a:t>
            </a:r>
            <a:r>
              <a:rPr lang="en-US" dirty="0" smtClean="0"/>
              <a:t> without implementation details</a:t>
            </a:r>
          </a:p>
          <a:p>
            <a:pPr lvl="1"/>
            <a:r>
              <a:rPr lang="en-US" dirty="0" smtClean="0"/>
              <a:t>OR a </a:t>
            </a:r>
            <a:r>
              <a:rPr lang="en-US" dirty="0" smtClean="0">
                <a:solidFill>
                  <a:srgbClr val="FF0000"/>
                </a:solidFill>
              </a:rPr>
              <a:t>primitive</a:t>
            </a:r>
            <a:r>
              <a:rPr lang="en-US" dirty="0" smtClean="0"/>
              <a:t> operation that maps to given code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 starting </a:t>
            </a:r>
            <a:r>
              <a:rPr lang="en-US" dirty="0" smtClean="0"/>
              <a:t>algorithm specification </a:t>
            </a:r>
            <a:r>
              <a:rPr lang="en-US" dirty="0" smtClean="0"/>
              <a:t>is represented as a graph without implementation </a:t>
            </a:r>
            <a:r>
              <a:rPr lang="en-US" dirty="0" smtClean="0"/>
              <a:t>details</a:t>
            </a:r>
          </a:p>
          <a:p>
            <a:endParaRPr lang="en-US" dirty="0" smtClean="0"/>
          </a:p>
          <a:p>
            <a:r>
              <a:rPr lang="en-US" dirty="0" smtClean="0"/>
              <a:t>We want to transform it into a graph with complete implementation details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156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 with Implementations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47800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Refinements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replace a box without implementation details</a:t>
            </a:r>
          </a:p>
          <a:p>
            <a:pPr lvl="1"/>
            <a:r>
              <a:rPr lang="en-US" dirty="0" smtClean="0"/>
              <a:t>Chooses a specific way to implement the box’s functionality</a:t>
            </a:r>
          </a:p>
          <a:p>
            <a:pPr lvl="1"/>
            <a:r>
              <a:rPr lang="en-US" dirty="0" smtClean="0"/>
              <a:t>E.g., choose how to parallelize a contraction or how to load data into CPU registers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56" name="Group 55"/>
          <p:cNvGrpSpPr/>
          <p:nvPr/>
        </p:nvGrpSpPr>
        <p:grpSpPr>
          <a:xfrm>
            <a:off x="1219200" y="3505200"/>
            <a:ext cx="1761836" cy="609600"/>
            <a:chOff x="1219200" y="3505200"/>
            <a:chExt cx="1761836" cy="609600"/>
          </a:xfrm>
        </p:grpSpPr>
        <p:sp>
          <p:nvSpPr>
            <p:cNvPr id="6" name="Rectangle 5"/>
            <p:cNvSpPr/>
            <p:nvPr/>
          </p:nvSpPr>
          <p:spPr>
            <a:xfrm>
              <a:off x="1524000" y="3505200"/>
              <a:ext cx="1143000" cy="6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interface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1219200" y="3657600"/>
              <a:ext cx="3048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219200" y="3962400"/>
              <a:ext cx="3048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676236" y="3810000"/>
              <a:ext cx="3048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3276600" y="3048000"/>
            <a:ext cx="5029200" cy="1524000"/>
            <a:chOff x="3276600" y="3048000"/>
            <a:chExt cx="5029200" cy="1524000"/>
          </a:xfrm>
        </p:grpSpPr>
        <p:sp>
          <p:nvSpPr>
            <p:cNvPr id="11" name="Right Arrow 10"/>
            <p:cNvSpPr/>
            <p:nvPr/>
          </p:nvSpPr>
          <p:spPr>
            <a:xfrm>
              <a:off x="3276600" y="3695700"/>
              <a:ext cx="685800" cy="228600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4572000" y="3048000"/>
              <a:ext cx="3733800" cy="1524000"/>
              <a:chOff x="4572000" y="3048000"/>
              <a:chExt cx="3733800" cy="152400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4876800" y="3048000"/>
                <a:ext cx="3048000" cy="1524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5334000" y="3276600"/>
                <a:ext cx="609600" cy="381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4" name="Straight Arrow Connector 13"/>
              <p:cNvCxnSpPr>
                <a:endCxn id="13" idx="1"/>
              </p:cNvCxnSpPr>
              <p:nvPr/>
            </p:nvCxnSpPr>
            <p:spPr>
              <a:xfrm>
                <a:off x="4572000" y="3467100"/>
                <a:ext cx="762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>
                <a:endCxn id="16" idx="1"/>
              </p:cNvCxnSpPr>
              <p:nvPr/>
            </p:nvCxnSpPr>
            <p:spPr>
              <a:xfrm>
                <a:off x="4572000" y="4051300"/>
                <a:ext cx="762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Rectangle 15"/>
              <p:cNvSpPr/>
              <p:nvPr/>
            </p:nvSpPr>
            <p:spPr>
              <a:xfrm>
                <a:off x="5334000" y="3860800"/>
                <a:ext cx="609600" cy="381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934200" y="3581400"/>
                <a:ext cx="609600" cy="3810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2" name="Straight Arrow Connector 21"/>
              <p:cNvCxnSpPr>
                <a:stCxn id="13" idx="3"/>
              </p:cNvCxnSpPr>
              <p:nvPr/>
            </p:nvCxnSpPr>
            <p:spPr>
              <a:xfrm>
                <a:off x="5943600" y="3467100"/>
                <a:ext cx="990600" cy="1905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>
                <a:stCxn id="16" idx="3"/>
              </p:cNvCxnSpPr>
              <p:nvPr/>
            </p:nvCxnSpPr>
            <p:spPr>
              <a:xfrm flipV="1">
                <a:off x="5943600" y="3860800"/>
                <a:ext cx="990600" cy="1905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>
                <a:off x="7543800" y="3771590"/>
                <a:ext cx="762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30"/>
              <p:cNvSpPr txBox="1"/>
              <p:nvPr/>
            </p:nvSpPr>
            <p:spPr>
              <a:xfrm>
                <a:off x="7084442" y="4202668"/>
                <a:ext cx="8403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graph1</a:t>
                </a:r>
                <a:endParaRPr lang="en-US" dirty="0"/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>
            <a:off x="3279227" y="4749890"/>
            <a:ext cx="4960003" cy="1957245"/>
            <a:chOff x="3279227" y="4749890"/>
            <a:chExt cx="4960003" cy="1957245"/>
          </a:xfrm>
        </p:grpSpPr>
        <p:grpSp>
          <p:nvGrpSpPr>
            <p:cNvPr id="50" name="Group 49"/>
            <p:cNvGrpSpPr/>
            <p:nvPr/>
          </p:nvGrpSpPr>
          <p:grpSpPr>
            <a:xfrm>
              <a:off x="4505430" y="5183135"/>
              <a:ext cx="3733800" cy="1524000"/>
              <a:chOff x="4505430" y="5183135"/>
              <a:chExt cx="3733800" cy="1524000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4876800" y="5183135"/>
                <a:ext cx="3048000" cy="1524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6" name="Straight Arrow Connector 35"/>
              <p:cNvCxnSpPr/>
              <p:nvPr/>
            </p:nvCxnSpPr>
            <p:spPr>
              <a:xfrm>
                <a:off x="4505430" y="5602235"/>
                <a:ext cx="762000" cy="0"/>
              </a:xfrm>
              <a:prstGeom prst="straightConnector1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/>
              <p:nvPr/>
            </p:nvCxnSpPr>
            <p:spPr>
              <a:xfrm>
                <a:off x="4505430" y="6186435"/>
                <a:ext cx="762000" cy="0"/>
              </a:xfrm>
              <a:prstGeom prst="straightConnector1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Rectangle 38"/>
              <p:cNvSpPr/>
              <p:nvPr/>
            </p:nvSpPr>
            <p:spPr>
              <a:xfrm>
                <a:off x="6867630" y="5716535"/>
                <a:ext cx="609600" cy="381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0" name="Straight Arrow Connector 39"/>
              <p:cNvCxnSpPr/>
              <p:nvPr/>
            </p:nvCxnSpPr>
            <p:spPr>
              <a:xfrm>
                <a:off x="5715000" y="5792735"/>
                <a:ext cx="1152630" cy="0"/>
              </a:xfrm>
              <a:prstGeom prst="straightConnector1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/>
              <p:nvPr/>
            </p:nvCxnSpPr>
            <p:spPr>
              <a:xfrm>
                <a:off x="5877030" y="5995935"/>
                <a:ext cx="990600" cy="0"/>
              </a:xfrm>
              <a:prstGeom prst="straightConnector1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>
                <a:off x="7477230" y="5906725"/>
                <a:ext cx="762000" cy="0"/>
              </a:xfrm>
              <a:prstGeom prst="straightConnector1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/>
              <p:cNvSpPr txBox="1"/>
              <p:nvPr/>
            </p:nvSpPr>
            <p:spPr>
              <a:xfrm>
                <a:off x="7017872" y="6337803"/>
                <a:ext cx="840358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graph2</a:t>
                </a:r>
                <a:endParaRPr lang="en-US" dirty="0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5267430" y="5411735"/>
                <a:ext cx="609600" cy="92606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51" name="Right Arrow 50"/>
            <p:cNvSpPr/>
            <p:nvPr/>
          </p:nvSpPr>
          <p:spPr>
            <a:xfrm rot="2130232">
              <a:off x="3279227" y="4749890"/>
              <a:ext cx="685800" cy="228600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1242671" y="4560068"/>
            <a:ext cx="1761836" cy="1740667"/>
            <a:chOff x="1242671" y="4560068"/>
            <a:chExt cx="1761836" cy="1740667"/>
          </a:xfrm>
        </p:grpSpPr>
        <p:cxnSp>
          <p:nvCxnSpPr>
            <p:cNvPr id="53" name="Straight Arrow Connector 52"/>
            <p:cNvCxnSpPr/>
            <p:nvPr/>
          </p:nvCxnSpPr>
          <p:spPr>
            <a:xfrm>
              <a:off x="1242671" y="5843535"/>
              <a:ext cx="3048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>
              <a:off x="1242671" y="6148335"/>
              <a:ext cx="3048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2699707" y="5995935"/>
              <a:ext cx="3048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1560008" y="5691135"/>
              <a:ext cx="1143000" cy="609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primitive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7" name="Right Arrow 56"/>
            <p:cNvSpPr/>
            <p:nvPr/>
          </p:nvSpPr>
          <p:spPr>
            <a:xfrm rot="5400000">
              <a:off x="1752600" y="4788668"/>
              <a:ext cx="685800" cy="228600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62832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 to Optimize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Optimizations</a:t>
            </a:r>
            <a:r>
              <a:rPr lang="en-US" dirty="0" smtClean="0"/>
              <a:t> replace a subgraph with another subgraph</a:t>
            </a:r>
          </a:p>
          <a:p>
            <a:pPr lvl="1"/>
            <a:r>
              <a:rPr lang="en-US" dirty="0" smtClean="0"/>
              <a:t>Same functionality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different way of implementing it</a:t>
            </a:r>
          </a:p>
          <a:p>
            <a:pPr lvl="1"/>
            <a:r>
              <a:rPr lang="en-US" dirty="0" smtClean="0"/>
              <a:t>E.g., fuse loops or remove redundant communication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1219200" y="3676478"/>
            <a:ext cx="2743200" cy="554182"/>
            <a:chOff x="1219200" y="3676478"/>
            <a:chExt cx="2743200" cy="554182"/>
          </a:xfrm>
        </p:grpSpPr>
        <p:grpSp>
          <p:nvGrpSpPr>
            <p:cNvPr id="6" name="Group 5"/>
            <p:cNvGrpSpPr/>
            <p:nvPr/>
          </p:nvGrpSpPr>
          <p:grpSpPr>
            <a:xfrm>
              <a:off x="1219200" y="3676478"/>
              <a:ext cx="1761836" cy="554182"/>
              <a:chOff x="1219200" y="3505200"/>
              <a:chExt cx="1761836" cy="6096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524000" y="3505200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interface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" name="Straight Arrow Connector 7"/>
              <p:cNvCxnSpPr/>
              <p:nvPr/>
            </p:nvCxnSpPr>
            <p:spPr>
              <a:xfrm>
                <a:off x="1219200" y="3657600"/>
                <a:ext cx="3048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>
                <a:off x="1219200" y="3962400"/>
                <a:ext cx="3048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2676236" y="3810000"/>
                <a:ext cx="3048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Right Arrow 11"/>
            <p:cNvSpPr/>
            <p:nvPr/>
          </p:nvSpPr>
          <p:spPr>
            <a:xfrm flipH="1">
              <a:off x="3276600" y="3878524"/>
              <a:ext cx="685800" cy="150091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572000" y="3258938"/>
            <a:ext cx="3733800" cy="1389262"/>
            <a:chOff x="4572000" y="3048000"/>
            <a:chExt cx="3733800" cy="1528187"/>
          </a:xfrm>
        </p:grpSpPr>
        <p:sp>
          <p:nvSpPr>
            <p:cNvPr id="14" name="Rectangle 13"/>
            <p:cNvSpPr/>
            <p:nvPr/>
          </p:nvSpPr>
          <p:spPr>
            <a:xfrm>
              <a:off x="4876800" y="3048000"/>
              <a:ext cx="3048000" cy="15240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334000" y="3276600"/>
              <a:ext cx="6096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Arrow Connector 15"/>
            <p:cNvCxnSpPr>
              <a:endCxn id="15" idx="1"/>
            </p:cNvCxnSpPr>
            <p:nvPr/>
          </p:nvCxnSpPr>
          <p:spPr>
            <a:xfrm>
              <a:off x="4572000" y="34671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endCxn id="18" idx="1"/>
            </p:cNvCxnSpPr>
            <p:nvPr/>
          </p:nvCxnSpPr>
          <p:spPr>
            <a:xfrm>
              <a:off x="4572000" y="405130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5334000" y="3860800"/>
              <a:ext cx="6096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934200" y="3581400"/>
              <a:ext cx="6096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" name="Straight Arrow Connector 19"/>
            <p:cNvCxnSpPr>
              <a:stCxn id="15" idx="3"/>
            </p:cNvCxnSpPr>
            <p:nvPr/>
          </p:nvCxnSpPr>
          <p:spPr>
            <a:xfrm>
              <a:off x="5943600" y="3467100"/>
              <a:ext cx="990600" cy="1905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8" idx="3"/>
            </p:cNvCxnSpPr>
            <p:nvPr/>
          </p:nvCxnSpPr>
          <p:spPr>
            <a:xfrm flipV="1">
              <a:off x="5943600" y="3860800"/>
              <a:ext cx="990600" cy="1905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7543800" y="3771590"/>
              <a:ext cx="762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7436553" y="4206855"/>
              <a:ext cx="410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ok</a:t>
              </a:r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276600" y="4572000"/>
            <a:ext cx="4960003" cy="1470507"/>
            <a:chOff x="3279227" y="4749890"/>
            <a:chExt cx="4960003" cy="1957245"/>
          </a:xfrm>
        </p:grpSpPr>
        <p:grpSp>
          <p:nvGrpSpPr>
            <p:cNvPr id="25" name="Group 24"/>
            <p:cNvGrpSpPr/>
            <p:nvPr/>
          </p:nvGrpSpPr>
          <p:grpSpPr>
            <a:xfrm>
              <a:off x="4505430" y="5183135"/>
              <a:ext cx="3733800" cy="1524000"/>
              <a:chOff x="4505430" y="5183135"/>
              <a:chExt cx="3733800" cy="1524000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4876800" y="5183135"/>
                <a:ext cx="3048000" cy="1524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8" name="Straight Arrow Connector 27"/>
              <p:cNvCxnSpPr/>
              <p:nvPr/>
            </p:nvCxnSpPr>
            <p:spPr>
              <a:xfrm>
                <a:off x="4505430" y="5602235"/>
                <a:ext cx="762000" cy="0"/>
              </a:xfrm>
              <a:prstGeom prst="straightConnector1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>
                <a:off x="4505430" y="6186435"/>
                <a:ext cx="762000" cy="0"/>
              </a:xfrm>
              <a:prstGeom prst="straightConnector1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Rectangle 29"/>
              <p:cNvSpPr/>
              <p:nvPr/>
            </p:nvSpPr>
            <p:spPr>
              <a:xfrm>
                <a:off x="6867630" y="5716535"/>
                <a:ext cx="609600" cy="381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1" name="Straight Arrow Connector 30"/>
              <p:cNvCxnSpPr/>
              <p:nvPr/>
            </p:nvCxnSpPr>
            <p:spPr>
              <a:xfrm>
                <a:off x="5715000" y="5792735"/>
                <a:ext cx="1152630" cy="0"/>
              </a:xfrm>
              <a:prstGeom prst="straightConnector1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/>
            </p:nvCxnSpPr>
            <p:spPr>
              <a:xfrm>
                <a:off x="5877030" y="5995935"/>
                <a:ext cx="990600" cy="0"/>
              </a:xfrm>
              <a:prstGeom prst="straightConnector1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>
                <a:off x="7477230" y="5906725"/>
                <a:ext cx="762000" cy="0"/>
              </a:xfrm>
              <a:prstGeom prst="straightConnector1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7017872" y="6337803"/>
                <a:ext cx="764376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better</a:t>
                </a:r>
                <a:endParaRPr lang="en-US" dirty="0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5267430" y="5411735"/>
                <a:ext cx="609600" cy="92606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6" name="Right Arrow 25"/>
            <p:cNvSpPr/>
            <p:nvPr/>
          </p:nvSpPr>
          <p:spPr>
            <a:xfrm rot="2130232">
              <a:off x="3279227" y="4749890"/>
              <a:ext cx="685800" cy="228600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88562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from Past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Refinements choose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arallelization of BLAS operations like </a:t>
            </a:r>
            <a:r>
              <a:rPr lang="en-US" dirty="0" err="1" smtClean="0"/>
              <a:t>Gemm</a:t>
            </a:r>
            <a:r>
              <a:rPr lang="en-US" dirty="0" smtClean="0"/>
              <a:t> and </a:t>
            </a:r>
            <a:r>
              <a:rPr lang="en-US" dirty="0" err="1" smtClean="0"/>
              <a:t>Trsm</a:t>
            </a:r>
            <a:endParaRPr lang="en-US" dirty="0" smtClean="0"/>
          </a:p>
          <a:p>
            <a:pPr lvl="1"/>
            <a:r>
              <a:rPr lang="en-US" dirty="0" smtClean="0"/>
              <a:t>Dimensions over which to partition data (maybe from FLAME-derived algorithms)</a:t>
            </a:r>
          </a:p>
          <a:p>
            <a:pPr lvl="1"/>
            <a:endParaRPr lang="en-US" dirty="0"/>
          </a:p>
          <a:p>
            <a:r>
              <a:rPr lang="en-US" dirty="0" smtClean="0"/>
              <a:t>Optimizations </a:t>
            </a:r>
          </a:p>
          <a:p>
            <a:pPr lvl="1"/>
            <a:r>
              <a:rPr lang="en-US" dirty="0" smtClean="0"/>
              <a:t>Explore </a:t>
            </a:r>
            <a:r>
              <a:rPr lang="en-US" dirty="0"/>
              <a:t>a</a:t>
            </a:r>
            <a:r>
              <a:rPr lang="en-US" dirty="0" smtClean="0"/>
              <a:t>lternate collective communication patterns to redistribute data</a:t>
            </a:r>
          </a:p>
          <a:p>
            <a:pPr lvl="1"/>
            <a:r>
              <a:rPr lang="en-US" dirty="0" smtClean="0"/>
              <a:t>Remove redundant communication or </a:t>
            </a:r>
            <a:r>
              <a:rPr lang="en-US" dirty="0" smtClean="0"/>
              <a:t>computation</a:t>
            </a:r>
          </a:p>
          <a:p>
            <a:pPr lvl="1"/>
            <a:endParaRPr lang="en-US" dirty="0"/>
          </a:p>
          <a:p>
            <a:r>
              <a:rPr lang="en-US" dirty="0" smtClean="0"/>
              <a:t>Just rewrite rules to explore design options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BLIS2014-</a:t>
            </a:r>
            <a:fld id="{A7C643CE-5222-4EB4-84D5-369CFD92C68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902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PCE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ComicSansTemplate</Template>
  <TotalTime>76535</TotalTime>
  <Words>1595</Words>
  <Application>Microsoft Macintosh PowerPoint</Application>
  <PresentationFormat>On-screen Show (4:3)</PresentationFormat>
  <Paragraphs>278</Paragraphs>
  <Slides>32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GPCE2011</vt:lpstr>
      <vt:lpstr>Code Generation with DxT: Improved Prototyping and Development</vt:lpstr>
      <vt:lpstr>Recap</vt:lpstr>
      <vt:lpstr>Code Generation</vt:lpstr>
      <vt:lpstr>Code Generation</vt:lpstr>
      <vt:lpstr>Design by Transformation</vt:lpstr>
      <vt:lpstr>Graphs</vt:lpstr>
      <vt:lpstr>Transform with Implementations</vt:lpstr>
      <vt:lpstr>Transform to Optimize</vt:lpstr>
      <vt:lpstr>Examples from Past Work</vt:lpstr>
      <vt:lpstr>Tensors!</vt:lpstr>
      <vt:lpstr>Tensors!</vt:lpstr>
      <vt:lpstr>Let’s Look at Code</vt:lpstr>
      <vt:lpstr>And it was a moving target (kind of)</vt:lpstr>
      <vt:lpstr>Code Generation!</vt:lpstr>
      <vt:lpstr>Knowledge Encoding</vt:lpstr>
      <vt:lpstr>Knowledge Encoding</vt:lpstr>
      <vt:lpstr>Knowledge Encoding</vt:lpstr>
      <vt:lpstr>Knowledge Encoding</vt:lpstr>
      <vt:lpstr>Implementation Search Space</vt:lpstr>
      <vt:lpstr>Lessons Learned</vt:lpstr>
      <vt:lpstr>Lessons Learned</vt:lpstr>
      <vt:lpstr>Lessons Learned</vt:lpstr>
      <vt:lpstr>And now for something completely different</vt:lpstr>
      <vt:lpstr>Small DLA</vt:lpstr>
      <vt:lpstr>Low-Level DLA</vt:lpstr>
      <vt:lpstr>Existing Work</vt:lpstr>
      <vt:lpstr>DxT’s Flavor</vt:lpstr>
      <vt:lpstr>Knowledge Encoding </vt:lpstr>
      <vt:lpstr>DxTer’s 3 stage approach</vt:lpstr>
      <vt:lpstr>Charts!</vt:lpstr>
      <vt:lpstr>Lessons Learned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Unified Modeling Language</dc:title>
  <dc:creator>don batory</dc:creator>
  <cp:lastModifiedBy>Bryan Marker</cp:lastModifiedBy>
  <cp:revision>1095</cp:revision>
  <cp:lastPrinted>2013-05-16T02:48:01Z</cp:lastPrinted>
  <dcterms:created xsi:type="dcterms:W3CDTF">2009-08-25T18:30:59Z</dcterms:created>
  <dcterms:modified xsi:type="dcterms:W3CDTF">2014-09-25T18:18:58Z</dcterms:modified>
</cp:coreProperties>
</file>