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9" r:id="rId14"/>
    <p:sldId id="275" r:id="rId15"/>
    <p:sldId id="270" r:id="rId16"/>
    <p:sldId id="276" r:id="rId17"/>
    <p:sldId id="272" r:id="rId18"/>
    <p:sldId id="27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4ED1-9F72-BA4E-A3D6-4379F50B4537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BC6F-15BE-5946-818A-2018B076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3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FFD3-812F-AA47-B8FE-B3ED347E1D87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3B8F-FD66-A445-92C0-33CEC1D6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9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B2E7-EBD9-2643-A818-0E205CE6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10.emf"/><Relationship Id="rId6" Type="http://schemas.openxmlformats.org/officeDocument/2006/relationships/image" Target="../media/image23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10.emf"/><Relationship Id="rId6" Type="http://schemas.openxmlformats.org/officeDocument/2006/relationships/image" Target="../media/image23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37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10.emf"/><Relationship Id="rId7" Type="http://schemas.openxmlformats.org/officeDocument/2006/relationships/image" Target="../media/image23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1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Beyond GEMM: How Can We Make Quantum Chemistry Fast?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r: Why Computer Scientists Don’t Like Chemists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6918" y="53752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Devin Matthews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51" y="5311810"/>
            <a:ext cx="2393947" cy="65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99" y="4897449"/>
            <a:ext cx="1489321" cy="148270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Yeah, It’s Sparse Too…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120" y="1552088"/>
            <a:ext cx="755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reduction from 0.016% to ~0.002% in the previous example is due to </a:t>
            </a:r>
            <a:r>
              <a:rPr lang="en-US" sz="2400" b="1" dirty="0" smtClean="0">
                <a:solidFill>
                  <a:schemeClr val="accent1"/>
                </a:solidFill>
              </a:rPr>
              <a:t>point group symmetry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9" y="3693943"/>
            <a:ext cx="927474" cy="10897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8" y="5210879"/>
            <a:ext cx="411460" cy="36737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4" y="5181489"/>
            <a:ext cx="440850" cy="39676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3" y="2938137"/>
            <a:ext cx="499630" cy="367375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09" y="2937805"/>
            <a:ext cx="455545" cy="36737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18" y="5717857"/>
            <a:ext cx="5010995" cy="47024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058298" y="3398133"/>
            <a:ext cx="213175" cy="295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05755" y="3398133"/>
            <a:ext cx="213175" cy="295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99503" y="4818999"/>
            <a:ext cx="213175" cy="295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46960" y="4818999"/>
            <a:ext cx="213175" cy="295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61518" y="3198241"/>
            <a:ext cx="2188869" cy="2188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61518" y="3198241"/>
            <a:ext cx="870111" cy="870111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31629" y="4068352"/>
            <a:ext cx="411539" cy="411539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38848" y="4975571"/>
            <a:ext cx="411539" cy="411539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43168" y="4479891"/>
            <a:ext cx="495680" cy="495680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3302502" y="2661830"/>
            <a:ext cx="188141" cy="8701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43364" y="2739309"/>
            <a:ext cx="49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ab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2505479" y="404946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ij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6218727" y="3200974"/>
            <a:ext cx="2188869" cy="2188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18728" y="3200975"/>
            <a:ext cx="613592" cy="613592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32320" y="3814567"/>
            <a:ext cx="665324" cy="665324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36751" y="4818998"/>
            <a:ext cx="570845" cy="570845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97644" y="4479891"/>
            <a:ext cx="339107" cy="339107"/>
          </a:xfrm>
          <a:prstGeom prst="rect">
            <a:avLst/>
          </a:prstGeom>
          <a:solidFill>
            <a:srgbClr val="B3A2C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5780410" y="4001988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925" y="2736576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9" name="Block Arc 38"/>
          <p:cNvSpPr/>
          <p:nvPr/>
        </p:nvSpPr>
        <p:spPr>
          <a:xfrm>
            <a:off x="3398318" y="2610330"/>
            <a:ext cx="2528158" cy="792708"/>
          </a:xfrm>
          <a:prstGeom prst="blockArc">
            <a:avLst>
              <a:gd name="adj1" fmla="val 10800000"/>
              <a:gd name="adj2" fmla="val 32387"/>
              <a:gd name="adj3" fmla="val 8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2762" y="2955783"/>
            <a:ext cx="322715" cy="1881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2700000">
            <a:off x="5845247" y="2328130"/>
            <a:ext cx="457200" cy="15520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It All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4381" y="2041803"/>
            <a:ext cx="25644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matrix-vector multiply</a:t>
            </a:r>
          </a:p>
          <a:p>
            <a:endParaRPr lang="en-US" dirty="0"/>
          </a:p>
          <a:p>
            <a:r>
              <a:rPr lang="en-US" dirty="0" smtClean="0"/>
              <a:t>1 complicated tensor</a:t>
            </a:r>
          </a:p>
          <a:p>
            <a:endParaRPr lang="en-US" dirty="0"/>
          </a:p>
          <a:p>
            <a:r>
              <a:rPr lang="en-US" dirty="0" smtClean="0"/>
              <a:t>Point group symmetry</a:t>
            </a:r>
          </a:p>
          <a:p>
            <a:endParaRPr lang="en-US" dirty="0"/>
          </a:p>
          <a:p>
            <a:r>
              <a:rPr lang="en-US" dirty="0" smtClean="0"/>
              <a:t>Column symmetry</a:t>
            </a:r>
          </a:p>
          <a:p>
            <a:endParaRPr lang="en-US" dirty="0"/>
          </a:p>
          <a:p>
            <a:r>
              <a:rPr lang="en-US" dirty="0" smtClean="0"/>
              <a:t>Solution of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0102" y="2041803"/>
            <a:ext cx="33779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100s-1000s of tensor contractions</a:t>
            </a:r>
          </a:p>
          <a:p>
            <a:endParaRPr lang="en-US" dirty="0"/>
          </a:p>
          <a:p>
            <a:r>
              <a:rPr lang="en-US" dirty="0" smtClean="0"/>
              <a:t>100s-1000s of simpler tensors</a:t>
            </a:r>
          </a:p>
          <a:p>
            <a:endParaRPr lang="en-US" dirty="0"/>
          </a:p>
          <a:p>
            <a:r>
              <a:rPr lang="en-US" dirty="0" smtClean="0"/>
              <a:t>Multiple GEMMs per contraction</a:t>
            </a:r>
          </a:p>
          <a:p>
            <a:endParaRPr lang="en-US" dirty="0"/>
          </a:p>
          <a:p>
            <a:r>
              <a:rPr lang="en-US" dirty="0" smtClean="0"/>
              <a:t>10s of permutations</a:t>
            </a:r>
          </a:p>
          <a:p>
            <a:endParaRPr lang="en-US" dirty="0"/>
          </a:p>
          <a:p>
            <a:r>
              <a:rPr lang="en-US" dirty="0" smtClean="0"/>
              <a:t>10s of iterations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68830" y="2247523"/>
            <a:ext cx="9912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39122" y="2784528"/>
            <a:ext cx="132885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92783" y="3321177"/>
            <a:ext cx="108221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78130" y="3875721"/>
            <a:ext cx="190504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068830" y="4439208"/>
            <a:ext cx="17932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0001" y="2041803"/>
            <a:ext cx="3044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</a:t>
            </a:r>
          </a:p>
          <a:p>
            <a:endParaRPr lang="en-US" dirty="0"/>
          </a:p>
          <a:p>
            <a:r>
              <a:rPr lang="en-US" dirty="0" smtClean="0"/>
              <a:t>X</a:t>
            </a:r>
          </a:p>
          <a:p>
            <a:endParaRPr lang="en-US" dirty="0"/>
          </a:p>
          <a:p>
            <a:r>
              <a:rPr lang="en-US" dirty="0" smtClean="0"/>
              <a:t>X</a:t>
            </a:r>
          </a:p>
          <a:p>
            <a:endParaRPr lang="en-US" dirty="0"/>
          </a:p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2568" y="4867920"/>
            <a:ext cx="7630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36094" y="5110250"/>
            <a:ext cx="44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Potentially billions (!!) of calls to GEMM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686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It All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4-09-23 at 6.57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r="2128" b="-82"/>
          <a:stretch/>
        </p:blipFill>
        <p:spPr>
          <a:xfrm>
            <a:off x="445441" y="1738672"/>
            <a:ext cx="8366760" cy="43068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870157" y="2716156"/>
            <a:ext cx="5409086" cy="49384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8" y="1592400"/>
            <a:ext cx="2262040" cy="38428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55" y="5944971"/>
            <a:ext cx="1307887" cy="2332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26" y="2785568"/>
            <a:ext cx="2898344" cy="42574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94260" y="2166185"/>
            <a:ext cx="1566077" cy="429883"/>
            <a:chOff x="1979044" y="2394195"/>
            <a:chExt cx="1566077" cy="429883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17" y="2394195"/>
              <a:ext cx="694804" cy="403158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044" y="2394195"/>
              <a:ext cx="611756" cy="4298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78489" y="2437108"/>
              <a:ext cx="242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50" y="3400813"/>
            <a:ext cx="1585697" cy="45196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67" y="4042275"/>
            <a:ext cx="2325863" cy="44553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0" y="4677314"/>
            <a:ext cx="2669137" cy="36433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0" y="5231148"/>
            <a:ext cx="825036" cy="524321"/>
          </a:xfrm>
          <a:prstGeom prst="rect">
            <a:avLst/>
          </a:prstGeom>
        </p:spPr>
      </p:pic>
      <p:sp>
        <p:nvSpPr>
          <p:cNvPr id="17" name="Left Bracket 16"/>
          <p:cNvSpPr/>
          <p:nvPr/>
        </p:nvSpPr>
        <p:spPr>
          <a:xfrm>
            <a:off x="1076017" y="1592400"/>
            <a:ext cx="167578" cy="422824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890800" y="2698665"/>
            <a:ext cx="352794" cy="3580580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5764" y="2600902"/>
            <a:ext cx="113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Chemistry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24724" y="4492648"/>
            <a:ext cx="153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Linear Algebra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5205" y="1597593"/>
            <a:ext cx="227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“Simple”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igenproblem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5205" y="2208390"/>
            <a:ext cx="1901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In terms of tensors…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35205" y="2819187"/>
            <a:ext cx="2405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In terms of other tensors…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5205" y="3429984"/>
            <a:ext cx="234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With structured </a:t>
            </a:r>
            <a:r>
              <a:rPr lang="en-US" sz="1600" dirty="0" err="1" smtClean="0">
                <a:solidFill>
                  <a:schemeClr val="accent4"/>
                </a:solidFill>
              </a:rPr>
              <a:t>sparsity</a:t>
            </a:r>
            <a:r>
              <a:rPr lang="en-US" sz="1600" dirty="0" smtClean="0">
                <a:solidFill>
                  <a:schemeClr val="accent4"/>
                </a:solidFill>
              </a:rPr>
              <a:t>…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35205" y="4040781"/>
            <a:ext cx="1615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With symmetry…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35205" y="4651578"/>
            <a:ext cx="273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With slicing (or blocking etc.)…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5205" y="5262375"/>
            <a:ext cx="191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With more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sparsity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35205" y="5873171"/>
            <a:ext cx="1911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terms of matrices.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4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smtClean="0"/>
              <a:t>Quo (CFOUR)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8" y="1592400"/>
            <a:ext cx="2262040" cy="38428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55" y="5944971"/>
            <a:ext cx="1307887" cy="2332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26" y="2785568"/>
            <a:ext cx="2898344" cy="42574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94260" y="2166185"/>
            <a:ext cx="1566077" cy="429883"/>
            <a:chOff x="1979044" y="2394195"/>
            <a:chExt cx="1566077" cy="429883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17" y="2394195"/>
              <a:ext cx="694804" cy="403158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044" y="2394195"/>
              <a:ext cx="611756" cy="4298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78489" y="2437108"/>
              <a:ext cx="242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50" y="3400813"/>
            <a:ext cx="1585697" cy="45196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67" y="4042275"/>
            <a:ext cx="2325863" cy="44553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0" y="4677314"/>
            <a:ext cx="2669137" cy="36433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0" y="5231148"/>
            <a:ext cx="825036" cy="524321"/>
          </a:xfrm>
          <a:prstGeom prst="rect">
            <a:avLst/>
          </a:prstGeom>
        </p:spPr>
      </p:pic>
      <p:sp>
        <p:nvSpPr>
          <p:cNvPr id="17" name="Left Bracket 16"/>
          <p:cNvSpPr/>
          <p:nvPr/>
        </p:nvSpPr>
        <p:spPr>
          <a:xfrm>
            <a:off x="1076017" y="1592400"/>
            <a:ext cx="167578" cy="422824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1076016" y="5820647"/>
            <a:ext cx="167577" cy="458597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47076" y="1592399"/>
            <a:ext cx="1639723" cy="167062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Layer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7076" y="3263028"/>
            <a:ext cx="1639723" cy="1287659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Layer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7077" y="4550687"/>
            <a:ext cx="1639723" cy="1269959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Layer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47076" y="5820647"/>
            <a:ext cx="1639723" cy="45859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Layer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97637" y="3493756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8703" y="5709995"/>
            <a:ext cx="106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Someone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Else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5205" y="1597593"/>
            <a:ext cx="227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“Simple”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igenproblem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5205" y="2208390"/>
            <a:ext cx="1901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In terms of tensors…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5205" y="2819187"/>
            <a:ext cx="2405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In terms of other tensors…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5205" y="3429984"/>
            <a:ext cx="234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With structured </a:t>
            </a:r>
            <a:r>
              <a:rPr lang="en-US" sz="1600" dirty="0" err="1" smtClean="0">
                <a:solidFill>
                  <a:schemeClr val="accent4"/>
                </a:solidFill>
              </a:rPr>
              <a:t>sparsity</a:t>
            </a:r>
            <a:r>
              <a:rPr lang="en-US" sz="1600" dirty="0" smtClean="0">
                <a:solidFill>
                  <a:schemeClr val="accent4"/>
                </a:solidFill>
              </a:rPr>
              <a:t>…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5205" y="4040781"/>
            <a:ext cx="1615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With symmetry…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5205" y="4651578"/>
            <a:ext cx="273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With slicing (or blocking etc.)…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5205" y="5262375"/>
            <a:ext cx="191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With more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sparsity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5205" y="5873171"/>
            <a:ext cx="1911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terms of matrices.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07432" y="4763420"/>
            <a:ext cx="5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MPI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0093" y="5273668"/>
            <a:ext cx="6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OMP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60093" y="5867203"/>
            <a:ext cx="6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OMP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6758" y="50112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Chemistry: Large Scale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12967" y="1316069"/>
            <a:ext cx="4555666" cy="3471813"/>
            <a:chOff x="360181" y="1696216"/>
            <a:chExt cx="4555666" cy="3471813"/>
          </a:xfrm>
        </p:grpSpPr>
        <p:grpSp>
          <p:nvGrpSpPr>
            <p:cNvPr id="33" name="Group 32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Bent Arrow 34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Bent Arrow 35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397760" y="1390035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602517" y="1390034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07275" y="1390036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97760" y="2694146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602517" y="2682029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807275" y="2682029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397760" y="3986276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02517" y="3986275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07275" y="3986277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59500" y="1384613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676716" y="139003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872654" y="139003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459500" y="26877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4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76716" y="269414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5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872654" y="269414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6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463132" y="3982545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673084" y="398254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872654" y="3982545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533372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26957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120542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533372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833134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120542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29629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023214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16799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29629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029391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16799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928283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221868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515453" y="190121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928283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228045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515453" y="222915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544426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838011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131596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544426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844188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131596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740683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034268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327853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40683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040445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327853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939337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8232922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526507" y="319166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939337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239099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526507" y="3519609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544426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38011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131596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44426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44188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131596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740683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7034268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327853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740683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040445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327853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939337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232922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8526507" y="4487831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7939337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8239099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526507" y="4815775"/>
            <a:ext cx="141346" cy="141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4502016" y="2370499"/>
            <a:ext cx="1031356" cy="119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60048" y="5032911"/>
            <a:ext cx="3926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Each block has little to no symmetry/</a:t>
            </a:r>
            <a:r>
              <a:rPr lang="en-US" sz="1600" dirty="0" err="1" smtClean="0"/>
              <a:t>sparsity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Blocks can be distributed in many ways.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Load balancing can be static or dynamic.</a:t>
            </a:r>
            <a:endParaRPr lang="en-US" sz="1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59541" y="5056607"/>
            <a:ext cx="490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Blocks require padding for edge case. Padding can be excessive for many dimensions or short edge lengths.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 avoid padding, some blocks must keep complex structure.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229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Chemistry: Large Scale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16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12967" y="1316069"/>
            <a:ext cx="4555666" cy="3471813"/>
            <a:chOff x="360181" y="1696216"/>
            <a:chExt cx="4555666" cy="3471813"/>
          </a:xfrm>
        </p:grpSpPr>
        <p:grpSp>
          <p:nvGrpSpPr>
            <p:cNvPr id="33" name="Group 32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Bent Arrow 34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Bent Arrow 35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397760" y="1390035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602517" y="1390034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07275" y="1390036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97760" y="2694146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602517" y="2682029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807275" y="2682029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397760" y="3986276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02517" y="3986275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07275" y="3986277"/>
            <a:ext cx="987826" cy="112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59500" y="1384613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676716" y="139003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872654" y="139003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459500" y="26877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4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76716" y="269414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5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872654" y="2694146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6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463132" y="3982545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673084" y="398254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872654" y="3982545"/>
            <a:ext cx="86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9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260048" y="5032911"/>
            <a:ext cx="3926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Load balancing is automatic.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Communication is regular.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Little to no padding needed.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Can be composed with blocking.</a:t>
            </a:r>
            <a:endParaRPr lang="en-US" sz="1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59541" y="5197711"/>
            <a:ext cx="490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Complex structure is retained at all levels.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Communication and local computation needs to take this structure into account.</a:t>
            </a:r>
            <a:endParaRPr lang="en-US" sz="16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5482303" y="1801145"/>
            <a:ext cx="818986" cy="624139"/>
            <a:chOff x="360181" y="1696216"/>
            <a:chExt cx="4555666" cy="3471813"/>
          </a:xfrm>
        </p:grpSpPr>
        <p:grpSp>
          <p:nvGrpSpPr>
            <p:cNvPr id="131" name="Group 130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ight Arrow 172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Rectangle 155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Bent Arrow 132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Bent Arrow 136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690724" y="1794493"/>
            <a:ext cx="818986" cy="624139"/>
            <a:chOff x="360181" y="1696216"/>
            <a:chExt cx="4555666" cy="3471813"/>
          </a:xfrm>
        </p:grpSpPr>
        <p:grpSp>
          <p:nvGrpSpPr>
            <p:cNvPr id="175" name="Group 174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ight Arrow 214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1" name="Rectangle 210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8" name="Rectangle 197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" name="Bent Arrow 176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Bent Arrow 178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896735" y="1803682"/>
            <a:ext cx="818986" cy="624139"/>
            <a:chOff x="360181" y="1696216"/>
            <a:chExt cx="4555666" cy="3471813"/>
          </a:xfrm>
        </p:grpSpPr>
        <p:grpSp>
          <p:nvGrpSpPr>
            <p:cNvPr id="217" name="Group 216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254" name="Rectangle 253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ight Arrow 256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3" name="Rectangle 252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0" name="Rectangle 239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9" name="Bent Arrow 218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1" name="Bent Arrow 220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5476631" y="3107687"/>
            <a:ext cx="818986" cy="624139"/>
            <a:chOff x="360181" y="1696216"/>
            <a:chExt cx="4555666" cy="3471813"/>
          </a:xfrm>
        </p:grpSpPr>
        <p:grpSp>
          <p:nvGrpSpPr>
            <p:cNvPr id="259" name="Group 258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ight Arrow 298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5" name="Rectangle 294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2" name="Rectangle 281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1" name="Bent Arrow 260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3" name="Bent Arrow 262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6685052" y="3101035"/>
            <a:ext cx="818986" cy="624139"/>
            <a:chOff x="360181" y="1696216"/>
            <a:chExt cx="4555666" cy="3471813"/>
          </a:xfrm>
        </p:grpSpPr>
        <p:grpSp>
          <p:nvGrpSpPr>
            <p:cNvPr id="301" name="Group 300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ight Arrow 340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7" name="Rectangle 336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323" name="Group 322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325" name="Rectangle 324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4" name="Rectangle 323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3" name="Bent Arrow 302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5" name="Bent Arrow 304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7891063" y="3110224"/>
            <a:ext cx="818986" cy="624139"/>
            <a:chOff x="360181" y="1696216"/>
            <a:chExt cx="4555666" cy="3471813"/>
          </a:xfrm>
        </p:grpSpPr>
        <p:grpSp>
          <p:nvGrpSpPr>
            <p:cNvPr id="343" name="Group 342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378" name="Group 377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380" name="Rectangle 379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ight Arrow 382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9" name="Rectangle 378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6" name="Rectangle 365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5" name="Bent Arrow 344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6" name="Group 345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348" name="Rectangle 347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7" name="Bent Arrow 346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5485451" y="4395124"/>
            <a:ext cx="818986" cy="624139"/>
            <a:chOff x="360181" y="1696216"/>
            <a:chExt cx="4555666" cy="3471813"/>
          </a:xfrm>
        </p:grpSpPr>
        <p:grpSp>
          <p:nvGrpSpPr>
            <p:cNvPr id="385" name="Group 384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420" name="Group 419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ight Arrow 424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1" name="Rectangle 420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409" name="Rectangle 408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8" name="Rectangle 407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7" name="Bent Arrow 386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8" name="Group 387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390" name="Rectangle 389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9" name="Bent Arrow 388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6693872" y="4388472"/>
            <a:ext cx="818986" cy="624139"/>
            <a:chOff x="360181" y="1696216"/>
            <a:chExt cx="4555666" cy="3471813"/>
          </a:xfrm>
        </p:grpSpPr>
        <p:grpSp>
          <p:nvGrpSpPr>
            <p:cNvPr id="427" name="Group 426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464" name="Rectangle 463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ight Arrow 466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3" name="Rectangle 462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449" name="Group 448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451" name="Rectangle 450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0" name="Rectangle 449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9" name="Bent Arrow 428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30" name="Group 429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432" name="Rectangle 431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1" name="Bent Arrow 430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7899883" y="4397661"/>
            <a:ext cx="818986" cy="624139"/>
            <a:chOff x="360181" y="1696216"/>
            <a:chExt cx="4555666" cy="3471813"/>
          </a:xfrm>
        </p:grpSpPr>
        <p:grpSp>
          <p:nvGrpSpPr>
            <p:cNvPr id="469" name="Group 468"/>
            <p:cNvGrpSpPr/>
            <p:nvPr/>
          </p:nvGrpSpPr>
          <p:grpSpPr>
            <a:xfrm>
              <a:off x="360181" y="1973019"/>
              <a:ext cx="3194225" cy="3195010"/>
              <a:chOff x="360181" y="1973019"/>
              <a:chExt cx="3194225" cy="3195010"/>
            </a:xfrm>
          </p:grpSpPr>
          <p:grpSp>
            <p:nvGrpSpPr>
              <p:cNvPr id="504" name="Group 503"/>
              <p:cNvGrpSpPr/>
              <p:nvPr/>
            </p:nvGrpSpPr>
            <p:grpSpPr>
              <a:xfrm>
                <a:off x="377822" y="1990656"/>
                <a:ext cx="3130802" cy="3130803"/>
                <a:chOff x="377822" y="1990656"/>
                <a:chExt cx="3130802" cy="3130803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377822" y="1990657"/>
                  <a:ext cx="3130802" cy="3130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377822" y="1990656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1943223" y="3556058"/>
                  <a:ext cx="1565401" cy="156540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ight Arrow 508"/>
                <p:cNvSpPr/>
                <p:nvPr/>
              </p:nvSpPr>
              <p:spPr>
                <a:xfrm rot="2700000">
                  <a:off x="1004580" y="3465975"/>
                  <a:ext cx="1876745" cy="180164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5" name="Rectangle 504"/>
              <p:cNvSpPr/>
              <p:nvPr/>
            </p:nvSpPr>
            <p:spPr>
              <a:xfrm>
                <a:off x="360181" y="1973019"/>
                <a:ext cx="3194225" cy="31950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2125522" y="1806381"/>
              <a:ext cx="2032634" cy="2024148"/>
              <a:chOff x="4114815" y="2259137"/>
              <a:chExt cx="2032634" cy="2024148"/>
            </a:xfrm>
          </p:grpSpPr>
          <p:grpSp>
            <p:nvGrpSpPr>
              <p:cNvPr id="491" name="Group 490"/>
              <p:cNvGrpSpPr/>
              <p:nvPr/>
            </p:nvGrpSpPr>
            <p:grpSpPr>
              <a:xfrm>
                <a:off x="4114815" y="2297321"/>
                <a:ext cx="1981233" cy="1985964"/>
                <a:chOff x="2133583" y="1921247"/>
                <a:chExt cx="1981233" cy="1985964"/>
              </a:xfrm>
            </p:grpSpPr>
            <p:sp>
              <p:nvSpPr>
                <p:cNvPr id="493" name="Rectangle 492"/>
                <p:cNvSpPr/>
                <p:nvPr/>
              </p:nvSpPr>
              <p:spPr>
                <a:xfrm>
                  <a:off x="2133583" y="1921247"/>
                  <a:ext cx="1981233" cy="19812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2133584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2628892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3124200" y="3407171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3619507" y="341190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2133583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2628891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124199" y="2911863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2133584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2628892" y="2416555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2133583" y="1921247"/>
                  <a:ext cx="495308" cy="49530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2" name="Rectangle 491"/>
              <p:cNvSpPr/>
              <p:nvPr/>
            </p:nvSpPr>
            <p:spPr>
              <a:xfrm>
                <a:off x="4114815" y="2259137"/>
                <a:ext cx="2032634" cy="202414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1" name="Bent Arrow 470"/>
            <p:cNvSpPr/>
            <p:nvPr/>
          </p:nvSpPr>
          <p:spPr>
            <a:xfrm rot="1476775">
              <a:off x="1033141" y="1696216"/>
              <a:ext cx="1085880" cy="1115500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72" name="Group 471"/>
            <p:cNvGrpSpPr/>
            <p:nvPr/>
          </p:nvGrpSpPr>
          <p:grpSpPr>
            <a:xfrm>
              <a:off x="3400465" y="2968368"/>
              <a:ext cx="1515382" cy="1515379"/>
              <a:chOff x="3400465" y="2968368"/>
              <a:chExt cx="1515382" cy="1515379"/>
            </a:xfrm>
          </p:grpSpPr>
          <p:sp>
            <p:nvSpPr>
              <p:cNvPr id="474" name="Rectangle 473"/>
              <p:cNvSpPr/>
              <p:nvPr/>
            </p:nvSpPr>
            <p:spPr>
              <a:xfrm>
                <a:off x="3400465" y="2968368"/>
                <a:ext cx="1515381" cy="1515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3400466" y="2968369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3977003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4630978" y="4198882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3686367" y="2968369"/>
                <a:ext cx="290636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3400466" y="3254270"/>
                <a:ext cx="285902" cy="2859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4140496" y="3544905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3977003" y="3708399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4140497" y="3708400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3686367" y="3254271"/>
                <a:ext cx="290635" cy="2859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4303990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4467483" y="3871893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4303990" y="4035387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4467484" y="4035388"/>
                <a:ext cx="163494" cy="16349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4772324" y="4198882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4630977" y="4340226"/>
                <a:ext cx="141346" cy="1413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4772323" y="4340226"/>
                <a:ext cx="143523" cy="1435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3" name="Bent Arrow 472"/>
            <p:cNvSpPr/>
            <p:nvPr/>
          </p:nvSpPr>
          <p:spPr>
            <a:xfrm rot="1476775">
              <a:off x="2879983" y="2689557"/>
              <a:ext cx="643297" cy="563726"/>
            </a:xfrm>
            <a:prstGeom prst="bentArrow">
              <a:avLst>
                <a:gd name="adj1" fmla="val 20714"/>
                <a:gd name="adj2" fmla="val 26426"/>
                <a:gd name="adj3" fmla="val 25000"/>
                <a:gd name="adj4" fmla="val 64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ight Brace 5"/>
          <p:cNvSpPr/>
          <p:nvPr/>
        </p:nvSpPr>
        <p:spPr>
          <a:xfrm>
            <a:off x="4868632" y="1384613"/>
            <a:ext cx="255711" cy="372243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ight Brace 509"/>
          <p:cNvSpPr/>
          <p:nvPr/>
        </p:nvSpPr>
        <p:spPr>
          <a:xfrm flipH="1">
            <a:off x="5091592" y="1385839"/>
            <a:ext cx="255711" cy="372243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3704345" y="1843205"/>
            <a:ext cx="1084844" cy="9016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983226" y="2945600"/>
            <a:ext cx="3254532" cy="2478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Dealing With Chemistry: </a:t>
            </a:r>
            <a:r>
              <a:rPr lang="en-US" dirty="0" smtClean="0"/>
              <a:t>Small Scale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55" y="5717489"/>
            <a:ext cx="459515" cy="35196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5658828"/>
            <a:ext cx="664830" cy="41063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29" y="2263700"/>
            <a:ext cx="664830" cy="41063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33" y="4094924"/>
            <a:ext cx="1307887" cy="23325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124754" y="3048272"/>
            <a:ext cx="2952964" cy="2238368"/>
            <a:chOff x="5143677" y="2694792"/>
            <a:chExt cx="3451422" cy="26162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3677" y="2694792"/>
              <a:ext cx="3451422" cy="26162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143677" y="4242015"/>
              <a:ext cx="1330107" cy="10689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23185" y="4040815"/>
              <a:ext cx="145783" cy="218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0553" y="4049634"/>
              <a:ext cx="145783" cy="218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16" y="5723235"/>
            <a:ext cx="459515" cy="351969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1" y="5664574"/>
            <a:ext cx="664830" cy="41063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68" y="2210785"/>
            <a:ext cx="664830" cy="4106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71100" y="3048273"/>
            <a:ext cx="665970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70840" y="4673473"/>
            <a:ext cx="665970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75351" y="4673473"/>
            <a:ext cx="665970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35627" y="27168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27870" y="434232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87186" y="4341053"/>
            <a:ext cx="4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2184811" y="4821864"/>
            <a:ext cx="4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48101" y="4821864"/>
            <a:ext cx="34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1652019" y="3187515"/>
            <a:ext cx="34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971100" y="4406639"/>
            <a:ext cx="489643" cy="35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034035" y="4386422"/>
            <a:ext cx="83685" cy="446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037250" y="3546286"/>
            <a:ext cx="224536" cy="548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92180" y="2674330"/>
            <a:ext cx="972785" cy="644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52041" y="5072552"/>
            <a:ext cx="401159" cy="644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195248" y="4788804"/>
            <a:ext cx="116424" cy="869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02188" y="1535474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The Old Way</a:t>
            </a:r>
            <a:endParaRPr lang="en-US" sz="2400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5722395" y="1535474"/>
            <a:ext cx="2063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The New Way?</a:t>
            </a:r>
            <a:endParaRPr lang="en-US" sz="2400" u="sng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524802" y="2716837"/>
            <a:ext cx="65998" cy="48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772143" y="5248487"/>
            <a:ext cx="0" cy="409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3075877" y="5180635"/>
            <a:ext cx="1" cy="477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358815" y="3848309"/>
            <a:ext cx="63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BLIS: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016510" y="4032975"/>
            <a:ext cx="70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BLAS: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907202" y="1997139"/>
            <a:ext cx="6967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3618236" y="2006218"/>
            <a:ext cx="1257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=</a:t>
            </a:r>
          </a:p>
          <a:p>
            <a:pPr algn="ctr"/>
            <a:r>
              <a:rPr lang="en-US" sz="1400" dirty="0" smtClean="0"/>
              <a:t>Memory movement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586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408193" y="2657400"/>
            <a:ext cx="3254532" cy="2478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Dealing With Chemistry: </a:t>
            </a:r>
            <a:r>
              <a:rPr lang="en-US" dirty="0" smtClean="0"/>
              <a:t>Small Scale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8" y="3708869"/>
            <a:ext cx="3438552" cy="310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5773" y="4736829"/>
            <a:ext cx="1056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AXPY!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2603" y="3125895"/>
            <a:ext cx="8820" cy="49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4" idx="0"/>
          </p:cNvCxnSpPr>
          <p:nvPr/>
        </p:nvCxnSpPr>
        <p:spPr>
          <a:xfrm>
            <a:off x="2143885" y="4105767"/>
            <a:ext cx="0" cy="63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556243" y="2760072"/>
            <a:ext cx="2952964" cy="2238368"/>
            <a:chOff x="5143677" y="2694792"/>
            <a:chExt cx="3451422" cy="26162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677" y="2694792"/>
              <a:ext cx="3451422" cy="261620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143677" y="4242015"/>
              <a:ext cx="1330107" cy="10689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23185" y="4040815"/>
              <a:ext cx="145783" cy="218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60553" y="4049634"/>
              <a:ext cx="145783" cy="218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83782" y="3560109"/>
            <a:ext cx="63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BLIS: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11592" y="5529939"/>
            <a:ext cx="665970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74900" y="5201610"/>
            <a:ext cx="3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7124177" y="5686128"/>
            <a:ext cx="4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mn</a:t>
            </a:r>
            <a:endParaRPr lang="en-US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9" y="2711439"/>
            <a:ext cx="3196189" cy="3559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108430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263702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18974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74246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29518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884790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40062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95334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350606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505877" y="5529939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4641841" y="5677183"/>
            <a:ext cx="63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abcd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47" y="5206999"/>
            <a:ext cx="4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5671199" y="1807326"/>
            <a:ext cx="63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abcd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638005" y="1328198"/>
            <a:ext cx="3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7554013" y="4498959"/>
            <a:ext cx="84866" cy="1126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00036" y="4820950"/>
            <a:ext cx="917756" cy="99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Arrow 65"/>
          <p:cNvSpPr/>
          <p:nvPr/>
        </p:nvSpPr>
        <p:spPr>
          <a:xfrm>
            <a:off x="4024746" y="3529989"/>
            <a:ext cx="723296" cy="6290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38994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294266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449538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604810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760082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15354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070626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225898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7381170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7536441" y="1652665"/>
            <a:ext cx="103644" cy="665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927504" y="1993067"/>
            <a:ext cx="831372" cy="1020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03058" y="56361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742186" y="1764306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Through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69" y="1348610"/>
            <a:ext cx="1896272" cy="63209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2" y="1841012"/>
            <a:ext cx="2262040" cy="38428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640590" y="2005873"/>
            <a:ext cx="2046210" cy="518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Tensor&lt;…&gt;</a:t>
            </a:r>
            <a:endParaRPr lang="en-US" sz="1600" b="1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9" y="5983768"/>
            <a:ext cx="1307887" cy="2332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0" y="2974234"/>
            <a:ext cx="2898344" cy="4257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29304" y="2384824"/>
            <a:ext cx="1566077" cy="429883"/>
            <a:chOff x="1979044" y="2394195"/>
            <a:chExt cx="1566077" cy="429883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17" y="2394195"/>
              <a:ext cx="694804" cy="403158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044" y="2394195"/>
              <a:ext cx="611756" cy="4298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78489" y="2437108"/>
              <a:ext cx="242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4" y="3559506"/>
            <a:ext cx="1585697" cy="451962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1" y="4170995"/>
            <a:ext cx="2325863" cy="445539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4" y="4776061"/>
            <a:ext cx="2669137" cy="364334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24" y="5299922"/>
            <a:ext cx="825036" cy="524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0249" y="2427028"/>
            <a:ext cx="1419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Basic Operator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0249" y="3007851"/>
            <a:ext cx="2641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Similarity-transform operator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0249" y="3588674"/>
            <a:ext cx="1935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Spin-orbital operator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0249" y="4169497"/>
            <a:ext cx="2622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Index permutation symmetry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0249" y="4750320"/>
            <a:ext cx="111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Distributed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0249" y="5331143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Point group symmetry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49" y="5911968"/>
            <a:ext cx="241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(Basic tensor functionality)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0249" y="1431930"/>
            <a:ext cx="145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Capabilities:</a:t>
            </a:r>
            <a:endParaRPr lang="en-US" sz="2000" u="sng" dirty="0"/>
          </a:p>
        </p:txBody>
      </p:sp>
      <p:sp>
        <p:nvSpPr>
          <p:cNvPr id="32" name="Rectangle 31"/>
          <p:cNvSpPr/>
          <p:nvPr/>
        </p:nvSpPr>
        <p:spPr>
          <a:xfrm>
            <a:off x="6640590" y="2517384"/>
            <a:ext cx="2046210" cy="518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Commutator</a:t>
            </a:r>
            <a:r>
              <a:rPr lang="en-US" sz="1600" dirty="0" smtClean="0"/>
              <a:t> </a:t>
            </a:r>
            <a:r>
              <a:rPr lang="en-US" sz="1600" dirty="0" smtClean="0"/>
              <a:t>expansion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640590" y="3028895"/>
            <a:ext cx="2046210" cy="518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Factorization, operator resolution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6640590" y="3540406"/>
            <a:ext cx="2046210" cy="518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Tensor&lt;DIST|IPS|SO|PGS&gt;</a:t>
            </a:r>
            <a:endParaRPr lang="en-US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6640590" y="4063400"/>
            <a:ext cx="2046210" cy="518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Spin-integration or spin-adaptation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6640590" y="4574911"/>
            <a:ext cx="2046210" cy="518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Blocking/packing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6640590" y="5082132"/>
            <a:ext cx="2046210" cy="518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Tensor&lt;DIST|IPS&gt;</a:t>
            </a:r>
            <a:endParaRPr lang="en-US" sz="1600" b="1" dirty="0"/>
          </a:p>
        </p:txBody>
      </p:sp>
      <p:cxnSp>
        <p:nvCxnSpPr>
          <p:cNvPr id="37" name="Straight Arrow Connector 36"/>
          <p:cNvCxnSpPr>
            <a:stCxn id="26" idx="3"/>
            <a:endCxn id="51" idx="1"/>
          </p:cNvCxnSpPr>
          <p:nvPr/>
        </p:nvCxnSpPr>
        <p:spPr>
          <a:xfrm flipV="1">
            <a:off x="5684091" y="5908596"/>
            <a:ext cx="956499" cy="172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51" idx="1"/>
          </p:cNvCxnSpPr>
          <p:nvPr/>
        </p:nvCxnSpPr>
        <p:spPr>
          <a:xfrm>
            <a:off x="4390067" y="4944958"/>
            <a:ext cx="2250523" cy="963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1" idx="1"/>
          </p:cNvCxnSpPr>
          <p:nvPr/>
        </p:nvCxnSpPr>
        <p:spPr>
          <a:xfrm>
            <a:off x="5836491" y="4381515"/>
            <a:ext cx="804099" cy="1527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4" idx="1"/>
          </p:cNvCxnSpPr>
          <p:nvPr/>
        </p:nvCxnSpPr>
        <p:spPr>
          <a:xfrm flipV="1">
            <a:off x="5279118" y="4833930"/>
            <a:ext cx="1361472" cy="69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3" idx="1"/>
          </p:cNvCxnSpPr>
          <p:nvPr/>
        </p:nvCxnSpPr>
        <p:spPr>
          <a:xfrm>
            <a:off x="5155755" y="3772437"/>
            <a:ext cx="1484835" cy="549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2" idx="1"/>
          </p:cNvCxnSpPr>
          <p:nvPr/>
        </p:nvCxnSpPr>
        <p:spPr>
          <a:xfrm flipV="1">
            <a:off x="5836491" y="2776403"/>
            <a:ext cx="804099" cy="445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1" idx="1"/>
          </p:cNvCxnSpPr>
          <p:nvPr/>
        </p:nvCxnSpPr>
        <p:spPr>
          <a:xfrm>
            <a:off x="4654047" y="2607615"/>
            <a:ext cx="1986543" cy="680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640590" y="5600169"/>
            <a:ext cx="2046210" cy="61685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5" name="Rectangle 34"/>
          <p:cNvSpPr/>
          <p:nvPr/>
        </p:nvSpPr>
        <p:spPr>
          <a:xfrm>
            <a:off x="7197854" y="5515178"/>
            <a:ext cx="945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CTF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69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1" grpId="0" animBg="1"/>
      <p:bldP spid="29" grpId="0" animBg="1"/>
      <p:bldP spid="33" grpId="0" animBg="1"/>
      <p:bldP spid="34" grpId="0" animBg="1"/>
      <p:bldP spid="28" grpId="0" animBg="1"/>
      <p:bldP spid="5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Motivating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227" y="1860317"/>
            <a:ext cx="451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Equation-of-Motion Coupled Cluster Theory</a:t>
            </a:r>
            <a:r>
              <a:rPr lang="en-US" sz="1600" dirty="0" smtClean="0"/>
              <a:t>: what is the difference in energy between the ground and excited states of some molecule?</a:t>
            </a:r>
            <a:endParaRPr lang="en-US" sz="16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43" y="3365041"/>
            <a:ext cx="3289300" cy="55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628" y="4507753"/>
            <a:ext cx="2291572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“matrix”:</a:t>
            </a:r>
          </a:p>
          <a:p>
            <a:pPr algn="ctr"/>
            <a:r>
              <a:rPr lang="en-US" sz="1400" dirty="0" smtClean="0"/>
              <a:t>Describes the interactions in the system. The bar means it is “dressed” (i.e. tuned to a specific ground state). 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13896" y="2718774"/>
            <a:ext cx="12253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13896" y="1802312"/>
            <a:ext cx="12253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25314" y="1802312"/>
            <a:ext cx="0" cy="916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5314" y="209127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711616" y="1614062"/>
            <a:ext cx="1" cy="1252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0433" y="207689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9207" y="1617646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7139207" y="2534108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88326" y="4507753"/>
            <a:ext cx="17474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“vector”:</a:t>
            </a:r>
          </a:p>
          <a:p>
            <a:pPr algn="ctr"/>
            <a:r>
              <a:rPr lang="en-US" sz="1400" dirty="0" smtClean="0"/>
              <a:t>Describes the excited state. Should be an eigenvector of H.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5611" y="4510509"/>
            <a:ext cx="118633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scalar:</a:t>
            </a:r>
          </a:p>
          <a:p>
            <a:pPr algn="ctr"/>
            <a:r>
              <a:rPr lang="en-US" sz="1400" dirty="0" smtClean="0"/>
              <a:t>The energy difference.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6" idx="0"/>
          </p:cNvCxnSpPr>
          <p:nvPr/>
        </p:nvCxnSpPr>
        <p:spPr>
          <a:xfrm flipV="1">
            <a:off x="1978414" y="3921085"/>
            <a:ext cx="1082081" cy="58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flipH="1" flipV="1">
            <a:off x="3801364" y="4039176"/>
            <a:ext cx="1160676" cy="468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0"/>
          </p:cNvCxnSpPr>
          <p:nvPr/>
        </p:nvCxnSpPr>
        <p:spPr>
          <a:xfrm flipH="1" flipV="1">
            <a:off x="5098012" y="3921085"/>
            <a:ext cx="2350768" cy="589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43503" y="5222341"/>
            <a:ext cx="804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ket 38"/>
          <p:cNvSpPr/>
          <p:nvPr/>
        </p:nvSpPr>
        <p:spPr>
          <a:xfrm rot="16200000">
            <a:off x="3748414" y="3474490"/>
            <a:ext cx="85454" cy="955358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4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Chemistry is hard.</a:t>
            </a:r>
          </a:p>
          <a:p>
            <a:endParaRPr lang="en-US" dirty="0"/>
          </a:p>
          <a:p>
            <a:r>
              <a:rPr lang="en-US" dirty="0" smtClean="0"/>
              <a:t>A fast GEMM implementation is nice, but doesn’t go far enough.</a:t>
            </a:r>
          </a:p>
          <a:p>
            <a:endParaRPr lang="en-US" dirty="0"/>
          </a:p>
          <a:p>
            <a:r>
              <a:rPr lang="en-US" dirty="0" smtClean="0"/>
              <a:t>Complex structure can be dealt with</a:t>
            </a:r>
          </a:p>
          <a:p>
            <a:pPr lvl="1"/>
            <a:r>
              <a:rPr lang="en-US" dirty="0" smtClean="0"/>
              <a:t>By breaking the problem into simple blocks,</a:t>
            </a:r>
          </a:p>
          <a:p>
            <a:pPr lvl="1"/>
            <a:r>
              <a:rPr lang="en-US" dirty="0" smtClean="0"/>
              <a:t>By incorporating the structure into communication and computation,</a:t>
            </a:r>
          </a:p>
          <a:p>
            <a:pPr lvl="1"/>
            <a:r>
              <a:rPr lang="en-US" dirty="0" smtClean="0"/>
              <a:t>By relating a complex object to a simpler one (a matrix) bit by bit.</a:t>
            </a:r>
          </a:p>
          <a:p>
            <a:endParaRPr lang="en-US" dirty="0"/>
          </a:p>
          <a:p>
            <a:r>
              <a:rPr lang="en-US" dirty="0" smtClean="0"/>
              <a:t>Layered and </a:t>
            </a:r>
            <a:r>
              <a:rPr lang="en-US" dirty="0" err="1" smtClean="0"/>
              <a:t>composable</a:t>
            </a:r>
            <a:r>
              <a:rPr lang="en-US" dirty="0" smtClean="0"/>
              <a:t> interfaces are important. </a:t>
            </a:r>
          </a:p>
          <a:p>
            <a:pPr lvl="1"/>
            <a:r>
              <a:rPr lang="en-US" dirty="0" smtClean="0"/>
              <a:t>Implementations written at a “high level” can use “low level” interfaces through intermediate ones.</a:t>
            </a:r>
          </a:p>
          <a:p>
            <a:pPr lvl="1"/>
            <a:r>
              <a:rPr lang="en-US" dirty="0" smtClean="0"/>
              <a:t>Adapters can go from one well-defined interface to another.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4871"/>
            <a:ext cx="2308187" cy="630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03" y="1774945"/>
            <a:ext cx="948079" cy="943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409" y="1719347"/>
            <a:ext cx="4550391" cy="1080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5889" y="3157091"/>
            <a:ext cx="6601434" cy="452431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b="1" dirty="0" smtClean="0"/>
              <a:t>BLIS:</a:t>
            </a:r>
          </a:p>
          <a:p>
            <a:r>
              <a:rPr lang="en-US" dirty="0" smtClean="0"/>
              <a:t>Field van Zee</a:t>
            </a:r>
          </a:p>
          <a:p>
            <a:r>
              <a:rPr lang="en-US" dirty="0" smtClean="0"/>
              <a:t>Tyler Smith</a:t>
            </a:r>
          </a:p>
          <a:p>
            <a:r>
              <a:rPr lang="en-US" dirty="0" smtClean="0"/>
              <a:t>Many others…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CTF/AQ:</a:t>
            </a:r>
          </a:p>
          <a:p>
            <a:r>
              <a:rPr lang="en-US" dirty="0" smtClean="0"/>
              <a:t>Edgar </a:t>
            </a:r>
            <a:r>
              <a:rPr lang="en-US" dirty="0" err="1" smtClean="0"/>
              <a:t>Solomonik</a:t>
            </a:r>
            <a:endParaRPr lang="en-US" dirty="0" smtClean="0"/>
          </a:p>
          <a:p>
            <a:r>
              <a:rPr lang="en-US" dirty="0" smtClean="0"/>
              <a:t>Jeff Hammond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Tensormental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Martin Schatz</a:t>
            </a:r>
          </a:p>
          <a:p>
            <a:r>
              <a:rPr lang="en-US" dirty="0" smtClean="0"/>
              <a:t>Bryan Marker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Tensor packing:</a:t>
            </a:r>
          </a:p>
          <a:p>
            <a:r>
              <a:rPr lang="en-US" dirty="0" smtClean="0"/>
              <a:t>Woody Austin</a:t>
            </a:r>
          </a:p>
          <a:p>
            <a:r>
              <a:rPr lang="en-US" dirty="0" smtClean="0"/>
              <a:t>Martin Schatz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Robert van de </a:t>
            </a:r>
            <a:r>
              <a:rPr lang="en-US" dirty="0" err="1" smtClean="0"/>
              <a:t>Geijn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John Stanton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CFOUR developers</a:t>
            </a:r>
          </a:p>
        </p:txBody>
      </p:sp>
    </p:spTree>
    <p:extLst>
      <p:ext uri="{BB962C8B-B14F-4D97-AF65-F5344CB8AC3E}">
        <p14:creationId xmlns:p14="http://schemas.microsoft.com/office/powerpoint/2010/main" val="36215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Linear Algebra, But…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4" y="3509601"/>
            <a:ext cx="342900" cy="4572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605621" y="1844577"/>
            <a:ext cx="927100" cy="3787249"/>
            <a:chOff x="7834941" y="1763833"/>
            <a:chExt cx="927100" cy="3787249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641" y="1763833"/>
              <a:ext cx="393700" cy="4572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091" y="2734149"/>
              <a:ext cx="558800" cy="5969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41" y="3844165"/>
              <a:ext cx="723900" cy="5969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941" y="4954182"/>
              <a:ext cx="927100" cy="596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937850" y="1417639"/>
            <a:ext cx="264596" cy="4641124"/>
            <a:chOff x="2240247" y="1417639"/>
            <a:chExt cx="264596" cy="4641124"/>
          </a:xfrm>
        </p:grpSpPr>
        <p:sp>
          <p:nvSpPr>
            <p:cNvPr id="17" name="Rectangle 16"/>
            <p:cNvSpPr/>
            <p:nvPr/>
          </p:nvSpPr>
          <p:spPr>
            <a:xfrm>
              <a:off x="2240247" y="1417639"/>
              <a:ext cx="264596" cy="3902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40247" y="1807928"/>
              <a:ext cx="264596" cy="9260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40247" y="2733941"/>
              <a:ext cx="264596" cy="141988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40247" y="4152422"/>
              <a:ext cx="264596" cy="190634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30962" y="1852718"/>
            <a:ext cx="546143" cy="3770967"/>
            <a:chOff x="4741566" y="1780115"/>
            <a:chExt cx="546143" cy="3770967"/>
          </a:xfrm>
        </p:grpSpPr>
        <p:sp>
          <p:nvSpPr>
            <p:cNvPr id="21" name="TextBox 20"/>
            <p:cNvSpPr txBox="1"/>
            <p:nvPr/>
          </p:nvSpPr>
          <p:spPr>
            <a:xfrm>
              <a:off x="4741566" y="1780115"/>
              <a:ext cx="5461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/>
                  </a:solidFill>
                </a:rPr>
                <a:t>R</a:t>
              </a:r>
              <a:r>
                <a:rPr lang="en-US" sz="3200" baseline="-25000" dirty="0" smtClean="0">
                  <a:solidFill>
                    <a:schemeClr val="accent6"/>
                  </a:solidFill>
                </a:rPr>
                <a:t>1</a:t>
              </a:r>
              <a:endParaRPr lang="en-US" sz="3200" baseline="-25000" dirty="0">
                <a:solidFill>
                  <a:schemeClr val="accent6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41566" y="2853383"/>
              <a:ext cx="5461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R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41566" y="3860034"/>
              <a:ext cx="5461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R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41566" y="4966306"/>
              <a:ext cx="5461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R</a:t>
              </a:r>
              <a:r>
                <a:rPr lang="en-US" sz="3200" baseline="-25000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1190681" y="3756963"/>
            <a:ext cx="14905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1"/>
          </p:cNvCxnSpPr>
          <p:nvPr/>
        </p:nvCxnSpPr>
        <p:spPr>
          <a:xfrm>
            <a:off x="3309912" y="1616381"/>
            <a:ext cx="1821050" cy="528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2" idx="1"/>
          </p:cNvCxnSpPr>
          <p:nvPr/>
        </p:nvCxnSpPr>
        <p:spPr>
          <a:xfrm>
            <a:off x="3309912" y="2277794"/>
            <a:ext cx="1821050" cy="940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1"/>
          </p:cNvCxnSpPr>
          <p:nvPr/>
        </p:nvCxnSpPr>
        <p:spPr>
          <a:xfrm>
            <a:off x="3309912" y="3411793"/>
            <a:ext cx="1821050" cy="81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4" idx="1"/>
          </p:cNvCxnSpPr>
          <p:nvPr/>
        </p:nvCxnSpPr>
        <p:spPr>
          <a:xfrm>
            <a:off x="3309912" y="5108768"/>
            <a:ext cx="1821050" cy="222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677105" y="2072503"/>
            <a:ext cx="2112666" cy="72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677105" y="3113164"/>
            <a:ext cx="2030116" cy="105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77105" y="4225025"/>
            <a:ext cx="19285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677105" y="5331297"/>
            <a:ext cx="1846243" cy="28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02594" y="5864741"/>
            <a:ext cx="99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Linear Algebra, But…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" y="3295540"/>
            <a:ext cx="393700" cy="3937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466062" y="2104129"/>
            <a:ext cx="3139876" cy="3170221"/>
            <a:chOff x="1543477" y="2054871"/>
            <a:chExt cx="3139876" cy="3170221"/>
          </a:xfrm>
        </p:grpSpPr>
        <p:sp>
          <p:nvSpPr>
            <p:cNvPr id="8" name="Rectangle 7"/>
            <p:cNvSpPr/>
            <p:nvPr/>
          </p:nvSpPr>
          <p:spPr>
            <a:xfrm>
              <a:off x="1543477" y="2063684"/>
              <a:ext cx="423354" cy="4233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39751" y="2063685"/>
              <a:ext cx="1234782" cy="4233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1435581" y="2594934"/>
              <a:ext cx="639146" cy="423354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tx2">
                  <a:lumMod val="40000"/>
                  <a:lumOff val="6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323091" y="3346570"/>
              <a:ext cx="864126" cy="423354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2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137763" y="4396024"/>
              <a:ext cx="1234782" cy="423354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66830" y="2487038"/>
              <a:ext cx="623969" cy="6391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66831" y="3126184"/>
              <a:ext cx="623968" cy="864126"/>
            </a:xfrm>
            <a:prstGeom prst="rect">
              <a:avLst/>
            </a:prstGeom>
            <a:pattFill prst="wdUpDiag">
              <a:fgClr>
                <a:schemeClr val="tx2">
                  <a:lumMod val="40000"/>
                  <a:lumOff val="60000"/>
                </a:schemeClr>
              </a:fgClr>
              <a:bgClr>
                <a:schemeClr val="accent2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799" y="3126184"/>
              <a:ext cx="848950" cy="8641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66831" y="3990310"/>
              <a:ext cx="623968" cy="1234782"/>
            </a:xfrm>
            <a:prstGeom prst="rect">
              <a:avLst/>
            </a:prstGeom>
            <a:pattFill prst="wdUpDiag">
              <a:fgClr>
                <a:schemeClr val="tx2">
                  <a:lumMod val="40000"/>
                  <a:lumOff val="6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0799" y="3990310"/>
              <a:ext cx="848950" cy="1234782"/>
            </a:xfrm>
            <a:prstGeom prst="rect">
              <a:avLst/>
            </a:prstGeom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9749" y="3990310"/>
              <a:ext cx="1234782" cy="12347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800000" flipH="1">
              <a:off x="1966833" y="2063685"/>
              <a:ext cx="623969" cy="423354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tx2">
                  <a:lumMod val="40000"/>
                  <a:lumOff val="6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0800000" flipH="1">
              <a:off x="2590802" y="2063685"/>
              <a:ext cx="848949" cy="423354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2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 flipH="1">
              <a:off x="2695703" y="2382139"/>
              <a:ext cx="639145" cy="848950"/>
            </a:xfrm>
            <a:prstGeom prst="rect">
              <a:avLst/>
            </a:prstGeom>
            <a:pattFill prst="wdUpDiag">
              <a:fgClr>
                <a:schemeClr val="tx2">
                  <a:lumMod val="40000"/>
                  <a:lumOff val="60000"/>
                </a:schemeClr>
              </a:fgClr>
              <a:bgClr>
                <a:schemeClr val="accent2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 flipH="1">
              <a:off x="3737566" y="2189221"/>
              <a:ext cx="639148" cy="1234782"/>
            </a:xfrm>
            <a:prstGeom prst="rect">
              <a:avLst/>
            </a:prstGeom>
            <a:pattFill prst="wdUpDiag">
              <a:fgClr>
                <a:schemeClr val="tx2">
                  <a:lumMod val="40000"/>
                  <a:lumOff val="6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 flipH="1">
              <a:off x="3625077" y="2940856"/>
              <a:ext cx="864126" cy="1234782"/>
            </a:xfrm>
            <a:prstGeom prst="rect">
              <a:avLst/>
            </a:prstGeom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48571" y="2054871"/>
              <a:ext cx="1234782" cy="4233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0800000" flipH="1">
              <a:off x="1975653" y="2054871"/>
              <a:ext cx="623969" cy="4233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0800000" flipH="1">
              <a:off x="2599622" y="2054871"/>
              <a:ext cx="848949" cy="4233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 flipH="1">
              <a:off x="2704523" y="2373325"/>
              <a:ext cx="639145" cy="8489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 flipH="1">
              <a:off x="3746386" y="2180407"/>
              <a:ext cx="639148" cy="123478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 flipH="1">
              <a:off x="3633897" y="2932042"/>
              <a:ext cx="864126" cy="123478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80" y="1580034"/>
            <a:ext cx="1028700" cy="5969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22" y="3923572"/>
            <a:ext cx="1077171" cy="41575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26" y="4655875"/>
            <a:ext cx="1152762" cy="434648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1" y="3191269"/>
            <a:ext cx="1398433" cy="41575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99" y="3937111"/>
            <a:ext cx="1388984" cy="406301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77" y="3172371"/>
            <a:ext cx="1436228" cy="43464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916567" y="5890009"/>
            <a:ext cx="210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 all permutations!)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09830" y="2354718"/>
            <a:ext cx="0" cy="731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296518" y="1940218"/>
            <a:ext cx="3859750" cy="820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81466" y="3576718"/>
            <a:ext cx="5679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68" y="4750257"/>
            <a:ext cx="1572581" cy="340266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68" y="5377165"/>
            <a:ext cx="1544992" cy="3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…It’s Really Multi-(non)-linear Algebra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1" y="2067195"/>
            <a:ext cx="2679700" cy="508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1" y="4321388"/>
            <a:ext cx="4153197" cy="165697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20" y="1829078"/>
            <a:ext cx="3619159" cy="10037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960121" y="2436003"/>
            <a:ext cx="6967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89541" y="2989696"/>
            <a:ext cx="2881635" cy="1128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42109" y="5185667"/>
            <a:ext cx="10848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04653" y="4402381"/>
            <a:ext cx="2592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Hundreds of tensor contractions in a single “matrix-vector multiply”…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77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Yeah, It’s Sparse Too…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48" y="3224027"/>
            <a:ext cx="4248554" cy="92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12792"/>
            <a:ext cx="1297649" cy="1141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7954" y="1967728"/>
            <a:ext cx="595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05806" y="4854107"/>
            <a:ext cx="1818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~0.002% non-zero…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39752" y="4854107"/>
            <a:ext cx="178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~0.39% non-zero…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V="1">
            <a:off x="2215003" y="4257461"/>
            <a:ext cx="825916" cy="596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</p:cNvCxnSpPr>
          <p:nvPr/>
        </p:nvCxnSpPr>
        <p:spPr>
          <a:xfrm flipH="1" flipV="1">
            <a:off x="4421850" y="4144547"/>
            <a:ext cx="707926" cy="709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Yeah, It’s Sparse Too…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77" y="1557036"/>
            <a:ext cx="939800" cy="660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77" y="2491477"/>
            <a:ext cx="1803400" cy="660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77" y="4449259"/>
            <a:ext cx="939800" cy="6604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77" y="5383699"/>
            <a:ext cx="1651000" cy="660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8861" y="3425918"/>
            <a:ext cx="3524016" cy="749300"/>
            <a:chOff x="4204448" y="4902455"/>
            <a:chExt cx="3524016" cy="749300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448" y="4902455"/>
              <a:ext cx="1536700" cy="7493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233" y="4902455"/>
              <a:ext cx="1536700" cy="749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21773" y="5052763"/>
              <a:ext cx="2614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,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4506" y="5052763"/>
              <a:ext cx="4739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,…</a:t>
              </a:r>
              <a:endParaRPr lang="en-US" sz="2400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98861" y="1417638"/>
            <a:ext cx="8466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861" y="3278389"/>
            <a:ext cx="8466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861" y="4333810"/>
            <a:ext cx="8466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8861" y="2321355"/>
            <a:ext cx="8466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8861" y="6212101"/>
            <a:ext cx="8466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861" y="5255415"/>
            <a:ext cx="8466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2816" y="1557036"/>
            <a:ext cx="2388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Spin-orbital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6779464" y="2510451"/>
            <a:ext cx="21375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+Symmetry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22464" y="3524667"/>
            <a:ext cx="31963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+Spin-integration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07808" y="4289090"/>
            <a:ext cx="3246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+Non-orthogonal spin-adaptation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804570" y="5451464"/>
            <a:ext cx="3398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+More symmetry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266231" y="16301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100.0%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266231" y="257989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0.174%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266231" y="359411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0.047%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66231" y="54961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0.016%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74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Yeah, It’s Sparse Too…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8</a:t>
            </a:fld>
            <a:endParaRPr lang="en-US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2" y="1896180"/>
            <a:ext cx="2342338" cy="93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2" y="3076821"/>
            <a:ext cx="284415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This symmetry is very unwieldy to use and maintain when using GEMM.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tensor may be very large and need to be split amongst several processors or be cached to disk.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5701" y="2109510"/>
            <a:ext cx="1171649" cy="429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 E F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625701" y="2691234"/>
            <a:ext cx="1171649" cy="429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 E F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625701" y="3263665"/>
            <a:ext cx="1171649" cy="429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 E F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625701" y="3836792"/>
            <a:ext cx="1171649" cy="429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 E F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625701" y="4418516"/>
            <a:ext cx="1171649" cy="429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 E F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625701" y="4990947"/>
            <a:ext cx="1171649" cy="429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 E 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6126560" y="548679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14532" y="1840008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jkl</a:t>
            </a:r>
            <a:r>
              <a:rPr lang="en-US" dirty="0" smtClean="0"/>
              <a:t>=</a:t>
            </a:r>
          </a:p>
          <a:p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914531" y="2702113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0001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14531" y="327893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0002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4532" y="384312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0010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14531" y="4426143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0011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14531" y="498873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0012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1909" y="3692989"/>
            <a:ext cx="15383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31862" y="2583554"/>
            <a:ext cx="1988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Blocks may be distributed to disk or other processors.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symmetry makes using GEMM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Yeah, It’s Sparse Too…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BLIS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2E7-EBD9-2643-A818-0E205CE6CE31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120" y="1552088"/>
            <a:ext cx="755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reduction from 0.016% to ~0.002% in the previous example is due to </a:t>
            </a:r>
            <a:r>
              <a:rPr lang="en-US" sz="2400" b="1" dirty="0" smtClean="0">
                <a:solidFill>
                  <a:schemeClr val="accent1"/>
                </a:solidFill>
              </a:rPr>
              <a:t>point group symmetry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8" y="3570595"/>
            <a:ext cx="1297649" cy="1141036"/>
          </a:xfrm>
          <a:prstGeom prst="rect">
            <a:avLst/>
          </a:prstGeom>
        </p:spPr>
      </p:pic>
      <p:pic>
        <p:nvPicPr>
          <p:cNvPr id="11" name="Picture 10" descr="Screen Shot 2014-09-23 at 8.5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36" y="2622089"/>
            <a:ext cx="4983887" cy="336286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34286" y="4303520"/>
            <a:ext cx="940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1125</Words>
  <Application>Microsoft Macintosh PowerPoint</Application>
  <PresentationFormat>On-screen Show (4:3)</PresentationFormat>
  <Paragraphs>328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Beyond GEMM: How Can We Make Quantum Chemistry Fast?  </vt:lpstr>
      <vt:lpstr>A Motivating Example</vt:lpstr>
      <vt:lpstr>This is Linear Algebra, But…</vt:lpstr>
      <vt:lpstr>This is Linear Algebra, But…</vt:lpstr>
      <vt:lpstr>…It’s Really Multi-(non)-linear Algebra</vt:lpstr>
      <vt:lpstr>Oh Yeah, It’s Sparse Too…</vt:lpstr>
      <vt:lpstr>Oh Yeah, It’s Sparse Too…</vt:lpstr>
      <vt:lpstr>Oh Yeah, It’s Sparse Too…</vt:lpstr>
      <vt:lpstr>Oh Yeah, It’s Sparse Too…</vt:lpstr>
      <vt:lpstr>Oh Yeah, It’s Sparse Too…</vt:lpstr>
      <vt:lpstr>Adding It All Up</vt:lpstr>
      <vt:lpstr>Adding It All Up</vt:lpstr>
      <vt:lpstr>The Big Picture</vt:lpstr>
      <vt:lpstr>Status Quo (CFOUR)</vt:lpstr>
      <vt:lpstr>Dealing With Chemistry: Large Scale</vt:lpstr>
      <vt:lpstr>Dealing With Chemistry: Large Scale</vt:lpstr>
      <vt:lpstr>Dealing With Chemistry: Small Scale</vt:lpstr>
      <vt:lpstr>Dealing With Chemistry: Small Scale</vt:lpstr>
      <vt:lpstr>Flexibility Through Interfaces</vt:lpstr>
      <vt:lpstr>Summary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GEMM: How Can We Make Quantum Chemistry Fast?  </dc:title>
  <dc:creator>Devin Matthews</dc:creator>
  <cp:lastModifiedBy>Devin Matthews</cp:lastModifiedBy>
  <cp:revision>53</cp:revision>
  <dcterms:created xsi:type="dcterms:W3CDTF">2014-09-23T18:57:26Z</dcterms:created>
  <dcterms:modified xsi:type="dcterms:W3CDTF">2014-09-24T21:05:06Z</dcterms:modified>
</cp:coreProperties>
</file>