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notesMasterIdLst>
    <p:notesMasterId r:id="rId66"/>
  </p:notesMasterIdLst>
  <p:handoutMasterIdLst>
    <p:handoutMasterId r:id="rId67"/>
  </p:handoutMasterIdLst>
  <p:sldIdLst>
    <p:sldId id="355" r:id="rId2"/>
    <p:sldId id="495" r:id="rId3"/>
    <p:sldId id="698" r:id="rId4"/>
    <p:sldId id="674" r:id="rId5"/>
    <p:sldId id="660" r:id="rId6"/>
    <p:sldId id="661" r:id="rId7"/>
    <p:sldId id="662" r:id="rId8"/>
    <p:sldId id="663" r:id="rId9"/>
    <p:sldId id="664" r:id="rId10"/>
    <p:sldId id="665" r:id="rId11"/>
    <p:sldId id="666" r:id="rId12"/>
    <p:sldId id="667" r:id="rId13"/>
    <p:sldId id="668" r:id="rId14"/>
    <p:sldId id="669" r:id="rId15"/>
    <p:sldId id="670" r:id="rId16"/>
    <p:sldId id="671" r:id="rId17"/>
    <p:sldId id="672" r:id="rId18"/>
    <p:sldId id="651" r:id="rId19"/>
    <p:sldId id="652" r:id="rId20"/>
    <p:sldId id="653" r:id="rId21"/>
    <p:sldId id="654" r:id="rId22"/>
    <p:sldId id="655" r:id="rId23"/>
    <p:sldId id="656" r:id="rId24"/>
    <p:sldId id="657" r:id="rId25"/>
    <p:sldId id="658" r:id="rId26"/>
    <p:sldId id="644" r:id="rId27"/>
    <p:sldId id="714" r:id="rId28"/>
    <p:sldId id="678" r:id="rId29"/>
    <p:sldId id="682" r:id="rId30"/>
    <p:sldId id="645" r:id="rId31"/>
    <p:sldId id="646" r:id="rId32"/>
    <p:sldId id="711" r:id="rId33"/>
    <p:sldId id="647" r:id="rId34"/>
    <p:sldId id="673" r:id="rId35"/>
    <p:sldId id="649" r:id="rId36"/>
    <p:sldId id="679" r:id="rId37"/>
    <p:sldId id="675" r:id="rId38"/>
    <p:sldId id="684" r:id="rId39"/>
    <p:sldId id="690" r:id="rId40"/>
    <p:sldId id="693" r:id="rId41"/>
    <p:sldId id="691" r:id="rId42"/>
    <p:sldId id="700" r:id="rId43"/>
    <p:sldId id="702" r:id="rId44"/>
    <p:sldId id="699" r:id="rId45"/>
    <p:sldId id="687" r:id="rId46"/>
    <p:sldId id="688" r:id="rId47"/>
    <p:sldId id="703" r:id="rId48"/>
    <p:sldId id="704" r:id="rId49"/>
    <p:sldId id="680" r:id="rId50"/>
    <p:sldId id="676" r:id="rId51"/>
    <p:sldId id="681" r:id="rId52"/>
    <p:sldId id="677" r:id="rId53"/>
    <p:sldId id="695" r:id="rId54"/>
    <p:sldId id="696" r:id="rId55"/>
    <p:sldId id="697" r:id="rId56"/>
    <p:sldId id="709" r:id="rId57"/>
    <p:sldId id="705" r:id="rId58"/>
    <p:sldId id="710" r:id="rId59"/>
    <p:sldId id="708" r:id="rId60"/>
    <p:sldId id="706" r:id="rId61"/>
    <p:sldId id="707" r:id="rId62"/>
    <p:sldId id="713" r:id="rId63"/>
    <p:sldId id="712" r:id="rId64"/>
    <p:sldId id="282" r:id="rId6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82DA"/>
    <a:srgbClr val="990000"/>
    <a:srgbClr val="009900"/>
    <a:srgbClr val="CC5500"/>
    <a:srgbClr val="FF342F"/>
    <a:srgbClr val="FFFF00"/>
    <a:srgbClr val="99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26" autoAdjust="0"/>
    <p:restoredTop sz="94139" autoAdjust="0"/>
  </p:normalViewPr>
  <p:slideViewPr>
    <p:cSldViewPr>
      <p:cViewPr>
        <p:scale>
          <a:sx n="70" d="100"/>
          <a:sy n="70" d="100"/>
        </p:scale>
        <p:origin x="-1284" y="-42"/>
      </p:cViewPr>
      <p:guideLst>
        <p:guide orient="horz" pos="3312"/>
        <p:guide pos="96"/>
      </p:guideLst>
    </p:cSldViewPr>
  </p:slideViewPr>
  <p:outlineViewPr>
    <p:cViewPr>
      <p:scale>
        <a:sx n="33" d="100"/>
        <a:sy n="33" d="100"/>
      </p:scale>
      <p:origin x="48" y="147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251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7047F46-474F-4192-800E-5FF6C9639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5906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6AC7134-4708-4299-8F80-2A643DD6B1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2967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2"/>
          <p:cNvPicPr>
            <a:picLocks noChangeAspect="1" noChangeArrowheads="1"/>
          </p:cNvPicPr>
          <p:nvPr userDrawn="1"/>
        </p:nvPicPr>
        <p:blipFill>
          <a:blip r:embed="rId2" cstate="print">
            <a:lum bright="88000"/>
          </a:blip>
          <a:srcRect/>
          <a:stretch>
            <a:fillRect/>
          </a:stretch>
        </p:blipFill>
        <p:spPr bwMode="auto">
          <a:xfrm>
            <a:off x="2590800" y="3352800"/>
            <a:ext cx="3913188" cy="205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278563"/>
            <a:ext cx="91408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938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938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rgbClr val="CC550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F1F8CB9-05A9-4B61-B9E2-0983D34635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BE287-0890-4250-B946-E8C442F47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E81E4-9D8E-4322-8424-771B38598D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0FAD6-4FB8-43CE-8D9B-AE729A2339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5B09B-4260-4A16-BCF6-3A4A55A788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E7CA5-98DF-41F7-9309-20CBB0729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82BC9-4699-4FDF-8E45-EA0431FD33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467BF-F26D-41BA-B8BE-EBBC008B27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BE5C9-1CE3-4EDA-917F-E0D98B4EB5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AA87B9-9C6F-4A99-B048-5684F98C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1A8FB-77E5-44CC-B7D0-910EA9CAD4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014413"/>
            <a:ext cx="91408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26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382000" y="149225"/>
            <a:ext cx="612775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20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6278563"/>
            <a:ext cx="91408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8373" name="Rectangle 21"/>
          <p:cNvSpPr>
            <a:spLocks noChangeArrowheads="1"/>
          </p:cNvSpPr>
          <p:nvPr/>
        </p:nvSpPr>
        <p:spPr bwMode="auto">
          <a:xfrm>
            <a:off x="1295400" y="6553200"/>
            <a:ext cx="64008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836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/>
            </a:lvl1pPr>
          </a:lstStyle>
          <a:p>
            <a:pPr>
              <a:defRPr/>
            </a:pPr>
            <a:r>
              <a:rPr lang="en-US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22836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solidFill>
                  <a:srgbClr val="CC55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836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solidFill>
                  <a:srgbClr val="CC5500"/>
                </a:solidFill>
              </a:defRPr>
            </a:lvl1pPr>
          </a:lstStyle>
          <a:p>
            <a:pPr>
              <a:defRPr/>
            </a:pPr>
            <a:fld id="{3BA28AF7-B8F5-4A92-94F9-6F7575D3CD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4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s.google.com/group/blis-devel" TargetMode="External"/><Relationship Id="rId2" Type="http://schemas.openxmlformats.org/officeDocument/2006/relationships/hyperlink" Target="http://code.google.com/p/bli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field@cs.utexas.edu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9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3075" name="Rectangle 1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2969DB-9754-4D24-A155-BC9DAE2B413B}" type="slidenum">
              <a:rPr lang="en-US"/>
              <a:pPr/>
              <a:t>1</a:t>
            </a:fld>
            <a:endParaRPr lang="en-US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990600"/>
            <a:ext cx="8153400" cy="1933575"/>
          </a:xfrm>
        </p:spPr>
        <p:txBody>
          <a:bodyPr/>
          <a:lstStyle/>
          <a:p>
            <a:pPr eaLnBrk="1" hangingPunct="1"/>
            <a:r>
              <a:rPr lang="en-US" dirty="0" smtClean="0"/>
              <a:t>BLIS Matrix Multiplication: </a:t>
            </a:r>
            <a:br>
              <a:rPr lang="en-US" dirty="0" smtClean="0"/>
            </a:br>
            <a:r>
              <a:rPr lang="en-US" dirty="0" smtClean="0"/>
              <a:t>from Real to Complex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Field G. Van Zee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gemm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6019800" y="2057400"/>
            <a:ext cx="1828800" cy="4572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29000" y="28956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+=</a:t>
            </a:r>
            <a:endParaRPr lang="en-US" b="1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3962400" y="2057400"/>
            <a:ext cx="533400" cy="21336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62000" y="2057400"/>
            <a:ext cx="1828800" cy="21336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19800" y="3429000"/>
            <a:ext cx="24641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Pack row panel of B</a:t>
            </a:r>
            <a:endParaRPr lang="en-US" sz="2000" dirty="0"/>
          </a:p>
        </p:txBody>
      </p:sp>
      <p:cxnSp>
        <p:nvCxnSpPr>
          <p:cNvPr id="14" name="Straight Arrow Connector 13"/>
          <p:cNvCxnSpPr/>
          <p:nvPr/>
        </p:nvCxnSpPr>
        <p:spPr bwMode="auto">
          <a:xfrm flipV="1">
            <a:off x="7010400" y="2667000"/>
            <a:ext cx="0" cy="8382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63071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Rectangle 156"/>
          <p:cNvSpPr/>
          <p:nvPr/>
        </p:nvSpPr>
        <p:spPr bwMode="auto">
          <a:xfrm>
            <a:off x="990600" y="4572000"/>
            <a:ext cx="6934200" cy="1828800"/>
          </a:xfrm>
          <a:prstGeom prst="rect">
            <a:avLst/>
          </a:prstGeom>
          <a:solidFill>
            <a:srgbClr val="B482D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gemm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6019800" y="2057400"/>
            <a:ext cx="1828800" cy="4572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29000" y="28956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+=</a:t>
            </a:r>
            <a:endParaRPr lang="en-US" b="1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3962400" y="2057400"/>
            <a:ext cx="533400" cy="21336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62000" y="2057400"/>
            <a:ext cx="1828800" cy="21336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19800" y="3429000"/>
            <a:ext cx="24641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Pack row panel of B</a:t>
            </a:r>
            <a:endParaRPr lang="en-US" sz="2000" dirty="0"/>
          </a:p>
        </p:txBody>
      </p:sp>
      <p:cxnSp>
        <p:nvCxnSpPr>
          <p:cNvPr id="17" name="Straight Arrow Connector 16"/>
          <p:cNvCxnSpPr/>
          <p:nvPr/>
        </p:nvCxnSpPr>
        <p:spPr bwMode="auto">
          <a:xfrm flipV="1">
            <a:off x="7010400" y="2667000"/>
            <a:ext cx="0" cy="8382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1143000" y="47244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1143000" y="50292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1143000" y="53340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1143000" y="56388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1143000" y="59436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1143000" y="62484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H="1">
            <a:off x="1143000" y="47244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 flipH="1">
            <a:off x="1143000" y="50292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 flipH="1">
            <a:off x="1143000" y="53340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flipH="1">
            <a:off x="1143000" y="56388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 flipH="1">
            <a:off x="1143000" y="59436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>
            <a:off x="1828800" y="47244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>
            <a:off x="1828800" y="50292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/>
          <p:cNvCxnSpPr/>
          <p:nvPr/>
        </p:nvCxnSpPr>
        <p:spPr bwMode="auto">
          <a:xfrm>
            <a:off x="1828800" y="53340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9" name="Straight Arrow Connector 48"/>
          <p:cNvCxnSpPr/>
          <p:nvPr/>
        </p:nvCxnSpPr>
        <p:spPr bwMode="auto">
          <a:xfrm>
            <a:off x="1828800" y="56388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0" name="Straight Arrow Connector 49"/>
          <p:cNvCxnSpPr/>
          <p:nvPr/>
        </p:nvCxnSpPr>
        <p:spPr bwMode="auto">
          <a:xfrm>
            <a:off x="1828800" y="59436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1828800" y="62484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" name="Straight Arrow Connector 51"/>
          <p:cNvCxnSpPr/>
          <p:nvPr/>
        </p:nvCxnSpPr>
        <p:spPr bwMode="auto">
          <a:xfrm flipH="1">
            <a:off x="1828800" y="47244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3" name="Straight Arrow Connector 52"/>
          <p:cNvCxnSpPr/>
          <p:nvPr/>
        </p:nvCxnSpPr>
        <p:spPr bwMode="auto">
          <a:xfrm flipH="1">
            <a:off x="1828800" y="50292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/>
          <p:cNvCxnSpPr/>
          <p:nvPr/>
        </p:nvCxnSpPr>
        <p:spPr bwMode="auto">
          <a:xfrm flipH="1">
            <a:off x="1828800" y="53340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 flipH="1">
            <a:off x="1828800" y="56388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6" name="Straight Arrow Connector 55"/>
          <p:cNvCxnSpPr/>
          <p:nvPr/>
        </p:nvCxnSpPr>
        <p:spPr bwMode="auto">
          <a:xfrm flipH="1">
            <a:off x="1828800" y="59436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>
            <a:off x="2514600" y="47244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8" name="Straight Arrow Connector 57"/>
          <p:cNvCxnSpPr/>
          <p:nvPr/>
        </p:nvCxnSpPr>
        <p:spPr bwMode="auto">
          <a:xfrm>
            <a:off x="2514600" y="50292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9" name="Straight Arrow Connector 58"/>
          <p:cNvCxnSpPr/>
          <p:nvPr/>
        </p:nvCxnSpPr>
        <p:spPr bwMode="auto">
          <a:xfrm>
            <a:off x="2514600" y="53340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0" name="Straight Arrow Connector 59"/>
          <p:cNvCxnSpPr/>
          <p:nvPr/>
        </p:nvCxnSpPr>
        <p:spPr bwMode="auto">
          <a:xfrm>
            <a:off x="2514600" y="56388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" name="Straight Arrow Connector 60"/>
          <p:cNvCxnSpPr/>
          <p:nvPr/>
        </p:nvCxnSpPr>
        <p:spPr bwMode="auto">
          <a:xfrm>
            <a:off x="2514600" y="59436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2" name="Straight Arrow Connector 61"/>
          <p:cNvCxnSpPr/>
          <p:nvPr/>
        </p:nvCxnSpPr>
        <p:spPr bwMode="auto">
          <a:xfrm>
            <a:off x="2514600" y="62484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3" name="Straight Arrow Connector 62"/>
          <p:cNvCxnSpPr/>
          <p:nvPr/>
        </p:nvCxnSpPr>
        <p:spPr bwMode="auto">
          <a:xfrm flipH="1">
            <a:off x="2514600" y="47244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4" name="Straight Arrow Connector 63"/>
          <p:cNvCxnSpPr/>
          <p:nvPr/>
        </p:nvCxnSpPr>
        <p:spPr bwMode="auto">
          <a:xfrm flipH="1">
            <a:off x="2514600" y="50292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5" name="Straight Arrow Connector 64"/>
          <p:cNvCxnSpPr/>
          <p:nvPr/>
        </p:nvCxnSpPr>
        <p:spPr bwMode="auto">
          <a:xfrm flipH="1">
            <a:off x="2514600" y="53340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6" name="Straight Arrow Connector 65"/>
          <p:cNvCxnSpPr/>
          <p:nvPr/>
        </p:nvCxnSpPr>
        <p:spPr bwMode="auto">
          <a:xfrm flipH="1">
            <a:off x="2514600" y="56388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7" name="Straight Arrow Connector 66"/>
          <p:cNvCxnSpPr/>
          <p:nvPr/>
        </p:nvCxnSpPr>
        <p:spPr bwMode="auto">
          <a:xfrm flipH="1">
            <a:off x="2514600" y="59436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8" name="Straight Arrow Connector 67"/>
          <p:cNvCxnSpPr/>
          <p:nvPr/>
        </p:nvCxnSpPr>
        <p:spPr bwMode="auto">
          <a:xfrm>
            <a:off x="3200400" y="47244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9" name="Straight Arrow Connector 68"/>
          <p:cNvCxnSpPr/>
          <p:nvPr/>
        </p:nvCxnSpPr>
        <p:spPr bwMode="auto">
          <a:xfrm>
            <a:off x="3200400" y="50292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0" name="Straight Arrow Connector 69"/>
          <p:cNvCxnSpPr/>
          <p:nvPr/>
        </p:nvCxnSpPr>
        <p:spPr bwMode="auto">
          <a:xfrm>
            <a:off x="3200400" y="53340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1" name="Straight Arrow Connector 70"/>
          <p:cNvCxnSpPr/>
          <p:nvPr/>
        </p:nvCxnSpPr>
        <p:spPr bwMode="auto">
          <a:xfrm>
            <a:off x="3200400" y="56388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2" name="Straight Arrow Connector 71"/>
          <p:cNvCxnSpPr/>
          <p:nvPr/>
        </p:nvCxnSpPr>
        <p:spPr bwMode="auto">
          <a:xfrm>
            <a:off x="3200400" y="59436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3" name="Straight Arrow Connector 72"/>
          <p:cNvCxnSpPr/>
          <p:nvPr/>
        </p:nvCxnSpPr>
        <p:spPr bwMode="auto">
          <a:xfrm>
            <a:off x="3200400" y="62484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4" name="Straight Arrow Connector 73"/>
          <p:cNvCxnSpPr/>
          <p:nvPr/>
        </p:nvCxnSpPr>
        <p:spPr bwMode="auto">
          <a:xfrm flipH="1">
            <a:off x="3200400" y="47244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5" name="Straight Arrow Connector 74"/>
          <p:cNvCxnSpPr/>
          <p:nvPr/>
        </p:nvCxnSpPr>
        <p:spPr bwMode="auto">
          <a:xfrm flipH="1">
            <a:off x="3200400" y="50292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6" name="Straight Arrow Connector 75"/>
          <p:cNvCxnSpPr/>
          <p:nvPr/>
        </p:nvCxnSpPr>
        <p:spPr bwMode="auto">
          <a:xfrm flipH="1">
            <a:off x="3200400" y="53340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7" name="Straight Arrow Connector 76"/>
          <p:cNvCxnSpPr/>
          <p:nvPr/>
        </p:nvCxnSpPr>
        <p:spPr bwMode="auto">
          <a:xfrm flipH="1">
            <a:off x="3200400" y="56388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8" name="Straight Arrow Connector 77"/>
          <p:cNvCxnSpPr/>
          <p:nvPr/>
        </p:nvCxnSpPr>
        <p:spPr bwMode="auto">
          <a:xfrm flipH="1">
            <a:off x="3200400" y="59436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9" name="Straight Arrow Connector 78"/>
          <p:cNvCxnSpPr/>
          <p:nvPr/>
        </p:nvCxnSpPr>
        <p:spPr bwMode="auto">
          <a:xfrm>
            <a:off x="3886200" y="47244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0" name="Straight Arrow Connector 79"/>
          <p:cNvCxnSpPr/>
          <p:nvPr/>
        </p:nvCxnSpPr>
        <p:spPr bwMode="auto">
          <a:xfrm>
            <a:off x="3886200" y="50292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1" name="Straight Arrow Connector 80"/>
          <p:cNvCxnSpPr/>
          <p:nvPr/>
        </p:nvCxnSpPr>
        <p:spPr bwMode="auto">
          <a:xfrm>
            <a:off x="3886200" y="53340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2" name="Straight Arrow Connector 81"/>
          <p:cNvCxnSpPr/>
          <p:nvPr/>
        </p:nvCxnSpPr>
        <p:spPr bwMode="auto">
          <a:xfrm>
            <a:off x="3886200" y="56388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3" name="Straight Arrow Connector 82"/>
          <p:cNvCxnSpPr/>
          <p:nvPr/>
        </p:nvCxnSpPr>
        <p:spPr bwMode="auto">
          <a:xfrm>
            <a:off x="3886200" y="59436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4" name="Straight Arrow Connector 83"/>
          <p:cNvCxnSpPr/>
          <p:nvPr/>
        </p:nvCxnSpPr>
        <p:spPr bwMode="auto">
          <a:xfrm>
            <a:off x="3886200" y="62484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5" name="Straight Arrow Connector 84"/>
          <p:cNvCxnSpPr/>
          <p:nvPr/>
        </p:nvCxnSpPr>
        <p:spPr bwMode="auto">
          <a:xfrm flipH="1">
            <a:off x="3886200" y="47244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6" name="Straight Arrow Connector 85"/>
          <p:cNvCxnSpPr/>
          <p:nvPr/>
        </p:nvCxnSpPr>
        <p:spPr bwMode="auto">
          <a:xfrm flipH="1">
            <a:off x="3886200" y="50292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7" name="Straight Arrow Connector 86"/>
          <p:cNvCxnSpPr/>
          <p:nvPr/>
        </p:nvCxnSpPr>
        <p:spPr bwMode="auto">
          <a:xfrm flipH="1">
            <a:off x="3886200" y="53340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8" name="Straight Arrow Connector 87"/>
          <p:cNvCxnSpPr/>
          <p:nvPr/>
        </p:nvCxnSpPr>
        <p:spPr bwMode="auto">
          <a:xfrm flipH="1">
            <a:off x="3886200" y="56388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9" name="Straight Arrow Connector 88"/>
          <p:cNvCxnSpPr/>
          <p:nvPr/>
        </p:nvCxnSpPr>
        <p:spPr bwMode="auto">
          <a:xfrm flipH="1">
            <a:off x="3886200" y="59436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0" name="Straight Arrow Connector 89"/>
          <p:cNvCxnSpPr/>
          <p:nvPr/>
        </p:nvCxnSpPr>
        <p:spPr bwMode="auto">
          <a:xfrm>
            <a:off x="4572000" y="47244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1" name="Straight Arrow Connector 90"/>
          <p:cNvCxnSpPr/>
          <p:nvPr/>
        </p:nvCxnSpPr>
        <p:spPr bwMode="auto">
          <a:xfrm>
            <a:off x="4572000" y="50292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2" name="Straight Arrow Connector 91"/>
          <p:cNvCxnSpPr/>
          <p:nvPr/>
        </p:nvCxnSpPr>
        <p:spPr bwMode="auto">
          <a:xfrm>
            <a:off x="4572000" y="53340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3" name="Straight Arrow Connector 92"/>
          <p:cNvCxnSpPr/>
          <p:nvPr/>
        </p:nvCxnSpPr>
        <p:spPr bwMode="auto">
          <a:xfrm>
            <a:off x="4572000" y="56388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4" name="Straight Arrow Connector 93"/>
          <p:cNvCxnSpPr/>
          <p:nvPr/>
        </p:nvCxnSpPr>
        <p:spPr bwMode="auto">
          <a:xfrm>
            <a:off x="4572000" y="59436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5" name="Straight Arrow Connector 94"/>
          <p:cNvCxnSpPr/>
          <p:nvPr/>
        </p:nvCxnSpPr>
        <p:spPr bwMode="auto">
          <a:xfrm>
            <a:off x="4572000" y="62484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6" name="Straight Arrow Connector 95"/>
          <p:cNvCxnSpPr/>
          <p:nvPr/>
        </p:nvCxnSpPr>
        <p:spPr bwMode="auto">
          <a:xfrm flipH="1">
            <a:off x="4572000" y="47244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7" name="Straight Arrow Connector 96"/>
          <p:cNvCxnSpPr/>
          <p:nvPr/>
        </p:nvCxnSpPr>
        <p:spPr bwMode="auto">
          <a:xfrm flipH="1">
            <a:off x="4572000" y="50292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8" name="Straight Arrow Connector 97"/>
          <p:cNvCxnSpPr/>
          <p:nvPr/>
        </p:nvCxnSpPr>
        <p:spPr bwMode="auto">
          <a:xfrm flipH="1">
            <a:off x="4572000" y="53340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9" name="Straight Arrow Connector 98"/>
          <p:cNvCxnSpPr/>
          <p:nvPr/>
        </p:nvCxnSpPr>
        <p:spPr bwMode="auto">
          <a:xfrm flipH="1">
            <a:off x="4572000" y="56388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0" name="Straight Arrow Connector 99"/>
          <p:cNvCxnSpPr/>
          <p:nvPr/>
        </p:nvCxnSpPr>
        <p:spPr bwMode="auto">
          <a:xfrm flipH="1">
            <a:off x="4572000" y="59436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1" name="Straight Arrow Connector 100"/>
          <p:cNvCxnSpPr/>
          <p:nvPr/>
        </p:nvCxnSpPr>
        <p:spPr bwMode="auto">
          <a:xfrm flipV="1">
            <a:off x="1600200" y="4724400"/>
            <a:ext cx="228600" cy="15240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4" name="Straight Arrow Connector 103"/>
          <p:cNvCxnSpPr/>
          <p:nvPr/>
        </p:nvCxnSpPr>
        <p:spPr bwMode="auto">
          <a:xfrm flipV="1">
            <a:off x="2286000" y="4724400"/>
            <a:ext cx="228600" cy="15240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5" name="Straight Arrow Connector 104"/>
          <p:cNvCxnSpPr/>
          <p:nvPr/>
        </p:nvCxnSpPr>
        <p:spPr bwMode="auto">
          <a:xfrm flipV="1">
            <a:off x="2971800" y="4724400"/>
            <a:ext cx="228600" cy="15240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6" name="Straight Arrow Connector 105"/>
          <p:cNvCxnSpPr/>
          <p:nvPr/>
        </p:nvCxnSpPr>
        <p:spPr bwMode="auto">
          <a:xfrm flipV="1">
            <a:off x="3657600" y="4724400"/>
            <a:ext cx="228600" cy="15240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7" name="Straight Arrow Connector 106"/>
          <p:cNvCxnSpPr/>
          <p:nvPr/>
        </p:nvCxnSpPr>
        <p:spPr bwMode="auto">
          <a:xfrm flipV="1">
            <a:off x="4343400" y="4724400"/>
            <a:ext cx="228600" cy="15240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8" name="Straight Arrow Connector 107"/>
          <p:cNvCxnSpPr/>
          <p:nvPr/>
        </p:nvCxnSpPr>
        <p:spPr bwMode="auto">
          <a:xfrm flipV="1">
            <a:off x="5029200" y="4724400"/>
            <a:ext cx="228600" cy="15240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9" name="Straight Arrow Connector 108"/>
          <p:cNvCxnSpPr/>
          <p:nvPr/>
        </p:nvCxnSpPr>
        <p:spPr bwMode="auto">
          <a:xfrm>
            <a:off x="5257800" y="47244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0" name="Straight Arrow Connector 109"/>
          <p:cNvCxnSpPr/>
          <p:nvPr/>
        </p:nvCxnSpPr>
        <p:spPr bwMode="auto">
          <a:xfrm>
            <a:off x="5257800" y="50292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1" name="Straight Arrow Connector 110"/>
          <p:cNvCxnSpPr/>
          <p:nvPr/>
        </p:nvCxnSpPr>
        <p:spPr bwMode="auto">
          <a:xfrm>
            <a:off x="5257800" y="53340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2" name="Straight Arrow Connector 111"/>
          <p:cNvCxnSpPr/>
          <p:nvPr/>
        </p:nvCxnSpPr>
        <p:spPr bwMode="auto">
          <a:xfrm>
            <a:off x="5257800" y="56388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3" name="Straight Arrow Connector 112"/>
          <p:cNvCxnSpPr/>
          <p:nvPr/>
        </p:nvCxnSpPr>
        <p:spPr bwMode="auto">
          <a:xfrm>
            <a:off x="5257800" y="59436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4" name="Straight Arrow Connector 113"/>
          <p:cNvCxnSpPr/>
          <p:nvPr/>
        </p:nvCxnSpPr>
        <p:spPr bwMode="auto">
          <a:xfrm>
            <a:off x="5257800" y="62484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5" name="Straight Arrow Connector 114"/>
          <p:cNvCxnSpPr/>
          <p:nvPr/>
        </p:nvCxnSpPr>
        <p:spPr bwMode="auto">
          <a:xfrm flipH="1">
            <a:off x="5257800" y="47244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6" name="Straight Arrow Connector 115"/>
          <p:cNvCxnSpPr/>
          <p:nvPr/>
        </p:nvCxnSpPr>
        <p:spPr bwMode="auto">
          <a:xfrm flipH="1">
            <a:off x="5257800" y="50292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7" name="Straight Arrow Connector 116"/>
          <p:cNvCxnSpPr/>
          <p:nvPr/>
        </p:nvCxnSpPr>
        <p:spPr bwMode="auto">
          <a:xfrm flipH="1">
            <a:off x="5257800" y="53340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8" name="Straight Arrow Connector 117"/>
          <p:cNvCxnSpPr/>
          <p:nvPr/>
        </p:nvCxnSpPr>
        <p:spPr bwMode="auto">
          <a:xfrm flipH="1">
            <a:off x="5257800" y="56388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9" name="Straight Arrow Connector 118"/>
          <p:cNvCxnSpPr/>
          <p:nvPr/>
        </p:nvCxnSpPr>
        <p:spPr bwMode="auto">
          <a:xfrm flipH="1">
            <a:off x="5257800" y="59436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0" name="Straight Arrow Connector 119"/>
          <p:cNvCxnSpPr/>
          <p:nvPr/>
        </p:nvCxnSpPr>
        <p:spPr bwMode="auto">
          <a:xfrm flipV="1">
            <a:off x="5715000" y="4724400"/>
            <a:ext cx="228600" cy="15240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1" name="Straight Arrow Connector 120"/>
          <p:cNvCxnSpPr/>
          <p:nvPr/>
        </p:nvCxnSpPr>
        <p:spPr bwMode="auto">
          <a:xfrm>
            <a:off x="5943600" y="47244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2" name="Straight Arrow Connector 121"/>
          <p:cNvCxnSpPr/>
          <p:nvPr/>
        </p:nvCxnSpPr>
        <p:spPr bwMode="auto">
          <a:xfrm>
            <a:off x="5943600" y="50292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3" name="Straight Arrow Connector 122"/>
          <p:cNvCxnSpPr/>
          <p:nvPr/>
        </p:nvCxnSpPr>
        <p:spPr bwMode="auto">
          <a:xfrm>
            <a:off x="5943600" y="53340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4" name="Straight Arrow Connector 123"/>
          <p:cNvCxnSpPr/>
          <p:nvPr/>
        </p:nvCxnSpPr>
        <p:spPr bwMode="auto">
          <a:xfrm>
            <a:off x="5943600" y="56388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5" name="Straight Arrow Connector 124"/>
          <p:cNvCxnSpPr/>
          <p:nvPr/>
        </p:nvCxnSpPr>
        <p:spPr bwMode="auto">
          <a:xfrm>
            <a:off x="5943600" y="59436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6" name="Straight Arrow Connector 125"/>
          <p:cNvCxnSpPr/>
          <p:nvPr/>
        </p:nvCxnSpPr>
        <p:spPr bwMode="auto">
          <a:xfrm>
            <a:off x="5943600" y="62484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7" name="Straight Arrow Connector 126"/>
          <p:cNvCxnSpPr/>
          <p:nvPr/>
        </p:nvCxnSpPr>
        <p:spPr bwMode="auto">
          <a:xfrm flipH="1">
            <a:off x="5943600" y="47244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8" name="Straight Arrow Connector 127"/>
          <p:cNvCxnSpPr/>
          <p:nvPr/>
        </p:nvCxnSpPr>
        <p:spPr bwMode="auto">
          <a:xfrm flipH="1">
            <a:off x="5943600" y="50292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9" name="Straight Arrow Connector 128"/>
          <p:cNvCxnSpPr/>
          <p:nvPr/>
        </p:nvCxnSpPr>
        <p:spPr bwMode="auto">
          <a:xfrm flipH="1">
            <a:off x="5943600" y="53340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0" name="Straight Arrow Connector 129"/>
          <p:cNvCxnSpPr/>
          <p:nvPr/>
        </p:nvCxnSpPr>
        <p:spPr bwMode="auto">
          <a:xfrm flipH="1">
            <a:off x="5943600" y="56388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1" name="Straight Arrow Connector 130"/>
          <p:cNvCxnSpPr/>
          <p:nvPr/>
        </p:nvCxnSpPr>
        <p:spPr bwMode="auto">
          <a:xfrm flipH="1">
            <a:off x="5943600" y="59436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2" name="Straight Arrow Connector 131"/>
          <p:cNvCxnSpPr/>
          <p:nvPr/>
        </p:nvCxnSpPr>
        <p:spPr bwMode="auto">
          <a:xfrm flipV="1">
            <a:off x="6400800" y="4724400"/>
            <a:ext cx="228600" cy="15240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3" name="Straight Arrow Connector 132"/>
          <p:cNvCxnSpPr/>
          <p:nvPr/>
        </p:nvCxnSpPr>
        <p:spPr bwMode="auto">
          <a:xfrm>
            <a:off x="6629400" y="47244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4" name="Straight Arrow Connector 133"/>
          <p:cNvCxnSpPr/>
          <p:nvPr/>
        </p:nvCxnSpPr>
        <p:spPr bwMode="auto">
          <a:xfrm>
            <a:off x="6629400" y="50292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5" name="Straight Arrow Connector 134"/>
          <p:cNvCxnSpPr/>
          <p:nvPr/>
        </p:nvCxnSpPr>
        <p:spPr bwMode="auto">
          <a:xfrm>
            <a:off x="6629400" y="53340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6" name="Straight Arrow Connector 135"/>
          <p:cNvCxnSpPr/>
          <p:nvPr/>
        </p:nvCxnSpPr>
        <p:spPr bwMode="auto">
          <a:xfrm>
            <a:off x="6629400" y="56388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7" name="Straight Arrow Connector 136"/>
          <p:cNvCxnSpPr/>
          <p:nvPr/>
        </p:nvCxnSpPr>
        <p:spPr bwMode="auto">
          <a:xfrm>
            <a:off x="6629400" y="59436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8" name="Straight Arrow Connector 137"/>
          <p:cNvCxnSpPr/>
          <p:nvPr/>
        </p:nvCxnSpPr>
        <p:spPr bwMode="auto">
          <a:xfrm>
            <a:off x="6629400" y="62484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9" name="Straight Arrow Connector 138"/>
          <p:cNvCxnSpPr/>
          <p:nvPr/>
        </p:nvCxnSpPr>
        <p:spPr bwMode="auto">
          <a:xfrm flipH="1">
            <a:off x="6629400" y="47244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0" name="Straight Arrow Connector 139"/>
          <p:cNvCxnSpPr/>
          <p:nvPr/>
        </p:nvCxnSpPr>
        <p:spPr bwMode="auto">
          <a:xfrm flipH="1">
            <a:off x="6629400" y="50292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1" name="Straight Arrow Connector 140"/>
          <p:cNvCxnSpPr/>
          <p:nvPr/>
        </p:nvCxnSpPr>
        <p:spPr bwMode="auto">
          <a:xfrm flipH="1">
            <a:off x="6629400" y="53340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2" name="Straight Arrow Connector 141"/>
          <p:cNvCxnSpPr/>
          <p:nvPr/>
        </p:nvCxnSpPr>
        <p:spPr bwMode="auto">
          <a:xfrm flipH="1">
            <a:off x="6629400" y="56388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3" name="Straight Arrow Connector 142"/>
          <p:cNvCxnSpPr/>
          <p:nvPr/>
        </p:nvCxnSpPr>
        <p:spPr bwMode="auto">
          <a:xfrm flipH="1">
            <a:off x="6629400" y="59436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4" name="Straight Arrow Connector 143"/>
          <p:cNvCxnSpPr/>
          <p:nvPr/>
        </p:nvCxnSpPr>
        <p:spPr bwMode="auto">
          <a:xfrm flipV="1">
            <a:off x="7086600" y="4724400"/>
            <a:ext cx="228600" cy="15240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5" name="Straight Arrow Connector 144"/>
          <p:cNvCxnSpPr/>
          <p:nvPr/>
        </p:nvCxnSpPr>
        <p:spPr bwMode="auto">
          <a:xfrm>
            <a:off x="7315200" y="47244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6" name="Straight Arrow Connector 145"/>
          <p:cNvCxnSpPr/>
          <p:nvPr/>
        </p:nvCxnSpPr>
        <p:spPr bwMode="auto">
          <a:xfrm>
            <a:off x="7315200" y="50292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7" name="Straight Arrow Connector 146"/>
          <p:cNvCxnSpPr/>
          <p:nvPr/>
        </p:nvCxnSpPr>
        <p:spPr bwMode="auto">
          <a:xfrm>
            <a:off x="7315200" y="53340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8" name="Straight Arrow Connector 147"/>
          <p:cNvCxnSpPr/>
          <p:nvPr/>
        </p:nvCxnSpPr>
        <p:spPr bwMode="auto">
          <a:xfrm>
            <a:off x="7315200" y="56388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9" name="Straight Arrow Connector 148"/>
          <p:cNvCxnSpPr/>
          <p:nvPr/>
        </p:nvCxnSpPr>
        <p:spPr bwMode="auto">
          <a:xfrm>
            <a:off x="7315200" y="59436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0" name="Straight Arrow Connector 149"/>
          <p:cNvCxnSpPr/>
          <p:nvPr/>
        </p:nvCxnSpPr>
        <p:spPr bwMode="auto">
          <a:xfrm>
            <a:off x="7315200" y="6248400"/>
            <a:ext cx="457200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1" name="Straight Arrow Connector 150"/>
          <p:cNvCxnSpPr/>
          <p:nvPr/>
        </p:nvCxnSpPr>
        <p:spPr bwMode="auto">
          <a:xfrm flipH="1">
            <a:off x="7315200" y="47244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2" name="Straight Arrow Connector 151"/>
          <p:cNvCxnSpPr/>
          <p:nvPr/>
        </p:nvCxnSpPr>
        <p:spPr bwMode="auto">
          <a:xfrm flipH="1">
            <a:off x="7315200" y="50292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3" name="Straight Arrow Connector 152"/>
          <p:cNvCxnSpPr/>
          <p:nvPr/>
        </p:nvCxnSpPr>
        <p:spPr bwMode="auto">
          <a:xfrm flipH="1">
            <a:off x="7315200" y="53340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4" name="Straight Arrow Connector 153"/>
          <p:cNvCxnSpPr/>
          <p:nvPr/>
        </p:nvCxnSpPr>
        <p:spPr bwMode="auto">
          <a:xfrm flipH="1">
            <a:off x="7315200" y="56388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5" name="Straight Arrow Connector 154"/>
          <p:cNvCxnSpPr/>
          <p:nvPr/>
        </p:nvCxnSpPr>
        <p:spPr bwMode="auto">
          <a:xfrm flipH="1">
            <a:off x="7315200" y="5943600"/>
            <a:ext cx="45720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8" name="Straight Arrow Connector 157"/>
          <p:cNvCxnSpPr/>
          <p:nvPr/>
        </p:nvCxnSpPr>
        <p:spPr bwMode="auto">
          <a:xfrm>
            <a:off x="7010400" y="3810000"/>
            <a:ext cx="0" cy="609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4" name="Left Brace 163"/>
          <p:cNvSpPr/>
          <p:nvPr/>
        </p:nvSpPr>
        <p:spPr bwMode="auto">
          <a:xfrm rot="5400000">
            <a:off x="5410200" y="4191000"/>
            <a:ext cx="152400" cy="4572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5230368" y="397764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54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gemm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6019800" y="2057400"/>
            <a:ext cx="1828800" cy="4572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29000" y="28956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+=</a:t>
            </a:r>
            <a:endParaRPr lang="en-US" b="1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3962400" y="2057400"/>
            <a:ext cx="533400" cy="21336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62000" y="2057400"/>
            <a:ext cx="1828800" cy="21336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17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gemm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6019800" y="2057400"/>
            <a:ext cx="1828800" cy="4572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29000" y="28956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+=</a:t>
            </a:r>
            <a:endParaRPr lang="en-US" b="1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3962400" y="2057400"/>
            <a:ext cx="533400" cy="21336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62000" y="2057400"/>
            <a:ext cx="1828800" cy="21336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762000" y="2057400"/>
            <a:ext cx="1828800" cy="228600"/>
          </a:xfrm>
          <a:prstGeom prst="rect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962400" y="2057400"/>
            <a:ext cx="533400" cy="228600"/>
          </a:xfrm>
          <a:prstGeom prst="rect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ight Brace 10"/>
          <p:cNvSpPr/>
          <p:nvPr/>
        </p:nvSpPr>
        <p:spPr bwMode="auto">
          <a:xfrm>
            <a:off x="4648200" y="2057400"/>
            <a:ext cx="76200" cy="2286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24400" y="1981200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MC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1676400" y="2514600"/>
            <a:ext cx="0" cy="121920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4224528" y="2514600"/>
            <a:ext cx="0" cy="121920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43964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gemm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6019800" y="2057400"/>
            <a:ext cx="1828800" cy="4572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29000" y="28956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+=</a:t>
            </a:r>
            <a:endParaRPr lang="en-US" b="1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3962400" y="2057400"/>
            <a:ext cx="533400" cy="2286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62000" y="2057400"/>
            <a:ext cx="1828800" cy="2286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26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gemm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6019800" y="2057400"/>
            <a:ext cx="1828800" cy="4572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29000" y="28956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+=</a:t>
            </a:r>
            <a:endParaRPr lang="en-US" b="1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3962400" y="2057400"/>
            <a:ext cx="533400" cy="2286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62000" y="2057400"/>
            <a:ext cx="1828800" cy="2286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43600" y="3124200"/>
            <a:ext cx="19370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Pack block of A</a:t>
            </a:r>
            <a:endParaRPr lang="en-US" sz="2000" dirty="0"/>
          </a:p>
        </p:txBody>
      </p:sp>
      <p:cxnSp>
        <p:nvCxnSpPr>
          <p:cNvPr id="18" name="Straight Arrow Connector 17"/>
          <p:cNvCxnSpPr>
            <a:stCxn id="17" idx="1"/>
          </p:cNvCxnSpPr>
          <p:nvPr/>
        </p:nvCxnSpPr>
        <p:spPr bwMode="auto">
          <a:xfrm flipH="1" flipV="1">
            <a:off x="4648200" y="2438400"/>
            <a:ext cx="1295400" cy="88585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76424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Rectangle 276"/>
          <p:cNvSpPr/>
          <p:nvPr/>
        </p:nvSpPr>
        <p:spPr bwMode="auto">
          <a:xfrm>
            <a:off x="1066800" y="3886200"/>
            <a:ext cx="4267200" cy="2133600"/>
          </a:xfrm>
          <a:prstGeom prst="rect">
            <a:avLst/>
          </a:prstGeom>
          <a:solidFill>
            <a:srgbClr val="B482D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gemm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6019800" y="2057400"/>
            <a:ext cx="1828800" cy="4572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29000" y="28956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+=</a:t>
            </a:r>
            <a:endParaRPr lang="en-US" b="1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3962400" y="2057400"/>
            <a:ext cx="533400" cy="2286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62000" y="2057400"/>
            <a:ext cx="1828800" cy="2286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43600" y="3124200"/>
            <a:ext cx="19370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Pack block of A</a:t>
            </a:r>
            <a:endParaRPr lang="en-US" sz="2000" dirty="0"/>
          </a:p>
        </p:txBody>
      </p:sp>
      <p:cxnSp>
        <p:nvCxnSpPr>
          <p:cNvPr id="15" name="Straight Arrow Connector 14"/>
          <p:cNvCxnSpPr>
            <a:stCxn id="14" idx="1"/>
          </p:cNvCxnSpPr>
          <p:nvPr/>
        </p:nvCxnSpPr>
        <p:spPr bwMode="auto">
          <a:xfrm flipH="1" flipV="1">
            <a:off x="4648200" y="2438400"/>
            <a:ext cx="1295400" cy="88585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5" name="Straight Arrow Connector 84"/>
          <p:cNvCxnSpPr/>
          <p:nvPr/>
        </p:nvCxnSpPr>
        <p:spPr bwMode="auto">
          <a:xfrm flipH="1">
            <a:off x="1219200" y="4495800"/>
            <a:ext cx="3962400" cy="2286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9" name="Straight Arrow Connector 158"/>
          <p:cNvCxnSpPr/>
          <p:nvPr/>
        </p:nvCxnSpPr>
        <p:spPr bwMode="auto">
          <a:xfrm>
            <a:off x="1219200" y="40386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0" name="Straight Arrow Connector 159"/>
          <p:cNvCxnSpPr/>
          <p:nvPr/>
        </p:nvCxnSpPr>
        <p:spPr bwMode="auto">
          <a:xfrm flipV="1">
            <a:off x="1219200" y="40386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1" name="Straight Arrow Connector 160"/>
          <p:cNvCxnSpPr/>
          <p:nvPr/>
        </p:nvCxnSpPr>
        <p:spPr bwMode="auto">
          <a:xfrm>
            <a:off x="1524000" y="40386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2" name="Straight Arrow Connector 161"/>
          <p:cNvCxnSpPr/>
          <p:nvPr/>
        </p:nvCxnSpPr>
        <p:spPr bwMode="auto">
          <a:xfrm flipV="1">
            <a:off x="1524000" y="40386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3" name="Straight Arrow Connector 162"/>
          <p:cNvCxnSpPr/>
          <p:nvPr/>
        </p:nvCxnSpPr>
        <p:spPr bwMode="auto">
          <a:xfrm>
            <a:off x="1828800" y="40386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4" name="Straight Arrow Connector 163"/>
          <p:cNvCxnSpPr/>
          <p:nvPr/>
        </p:nvCxnSpPr>
        <p:spPr bwMode="auto">
          <a:xfrm flipV="1">
            <a:off x="1828800" y="40386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5" name="Straight Arrow Connector 164"/>
          <p:cNvCxnSpPr/>
          <p:nvPr/>
        </p:nvCxnSpPr>
        <p:spPr bwMode="auto">
          <a:xfrm>
            <a:off x="2133600" y="40386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6" name="Straight Arrow Connector 165"/>
          <p:cNvCxnSpPr/>
          <p:nvPr/>
        </p:nvCxnSpPr>
        <p:spPr bwMode="auto">
          <a:xfrm flipV="1">
            <a:off x="2133600" y="40386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7" name="Straight Arrow Connector 166"/>
          <p:cNvCxnSpPr/>
          <p:nvPr/>
        </p:nvCxnSpPr>
        <p:spPr bwMode="auto">
          <a:xfrm>
            <a:off x="2438400" y="40386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8" name="Straight Arrow Connector 167"/>
          <p:cNvCxnSpPr/>
          <p:nvPr/>
        </p:nvCxnSpPr>
        <p:spPr bwMode="auto">
          <a:xfrm flipV="1">
            <a:off x="2438400" y="40386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9" name="Straight Arrow Connector 168"/>
          <p:cNvCxnSpPr/>
          <p:nvPr/>
        </p:nvCxnSpPr>
        <p:spPr bwMode="auto">
          <a:xfrm>
            <a:off x="2743200" y="40386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0" name="Straight Arrow Connector 169"/>
          <p:cNvCxnSpPr/>
          <p:nvPr/>
        </p:nvCxnSpPr>
        <p:spPr bwMode="auto">
          <a:xfrm flipV="1">
            <a:off x="2743200" y="40386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1" name="Straight Arrow Connector 170"/>
          <p:cNvCxnSpPr/>
          <p:nvPr/>
        </p:nvCxnSpPr>
        <p:spPr bwMode="auto">
          <a:xfrm>
            <a:off x="3048000" y="40386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2" name="Straight Arrow Connector 171"/>
          <p:cNvCxnSpPr/>
          <p:nvPr/>
        </p:nvCxnSpPr>
        <p:spPr bwMode="auto">
          <a:xfrm flipV="1">
            <a:off x="3048000" y="40386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3" name="Straight Arrow Connector 172"/>
          <p:cNvCxnSpPr/>
          <p:nvPr/>
        </p:nvCxnSpPr>
        <p:spPr bwMode="auto">
          <a:xfrm>
            <a:off x="3352800" y="40386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4" name="Straight Arrow Connector 173"/>
          <p:cNvCxnSpPr/>
          <p:nvPr/>
        </p:nvCxnSpPr>
        <p:spPr bwMode="auto">
          <a:xfrm flipV="1">
            <a:off x="3352800" y="40386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5" name="Straight Arrow Connector 174"/>
          <p:cNvCxnSpPr/>
          <p:nvPr/>
        </p:nvCxnSpPr>
        <p:spPr bwMode="auto">
          <a:xfrm>
            <a:off x="3657600" y="40386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6" name="Straight Arrow Connector 175"/>
          <p:cNvCxnSpPr/>
          <p:nvPr/>
        </p:nvCxnSpPr>
        <p:spPr bwMode="auto">
          <a:xfrm flipV="1">
            <a:off x="3657600" y="40386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7" name="Straight Arrow Connector 176"/>
          <p:cNvCxnSpPr/>
          <p:nvPr/>
        </p:nvCxnSpPr>
        <p:spPr bwMode="auto">
          <a:xfrm>
            <a:off x="3962400" y="40386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8" name="Straight Arrow Connector 177"/>
          <p:cNvCxnSpPr/>
          <p:nvPr/>
        </p:nvCxnSpPr>
        <p:spPr bwMode="auto">
          <a:xfrm>
            <a:off x="1219200" y="47244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9" name="Straight Arrow Connector 178"/>
          <p:cNvCxnSpPr/>
          <p:nvPr/>
        </p:nvCxnSpPr>
        <p:spPr bwMode="auto">
          <a:xfrm flipV="1">
            <a:off x="1219200" y="47244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0" name="Straight Arrow Connector 179"/>
          <p:cNvCxnSpPr/>
          <p:nvPr/>
        </p:nvCxnSpPr>
        <p:spPr bwMode="auto">
          <a:xfrm>
            <a:off x="1524000" y="47244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1" name="Straight Arrow Connector 180"/>
          <p:cNvCxnSpPr/>
          <p:nvPr/>
        </p:nvCxnSpPr>
        <p:spPr bwMode="auto">
          <a:xfrm flipV="1">
            <a:off x="1524000" y="47244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2" name="Straight Arrow Connector 181"/>
          <p:cNvCxnSpPr/>
          <p:nvPr/>
        </p:nvCxnSpPr>
        <p:spPr bwMode="auto">
          <a:xfrm>
            <a:off x="1828800" y="47244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3" name="Straight Arrow Connector 182"/>
          <p:cNvCxnSpPr/>
          <p:nvPr/>
        </p:nvCxnSpPr>
        <p:spPr bwMode="auto">
          <a:xfrm flipV="1">
            <a:off x="1828800" y="47244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4" name="Straight Arrow Connector 183"/>
          <p:cNvCxnSpPr/>
          <p:nvPr/>
        </p:nvCxnSpPr>
        <p:spPr bwMode="auto">
          <a:xfrm>
            <a:off x="2133600" y="47244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5" name="Straight Arrow Connector 184"/>
          <p:cNvCxnSpPr/>
          <p:nvPr/>
        </p:nvCxnSpPr>
        <p:spPr bwMode="auto">
          <a:xfrm flipV="1">
            <a:off x="2133600" y="47244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6" name="Straight Arrow Connector 185"/>
          <p:cNvCxnSpPr/>
          <p:nvPr/>
        </p:nvCxnSpPr>
        <p:spPr bwMode="auto">
          <a:xfrm>
            <a:off x="2438400" y="47244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7" name="Straight Arrow Connector 186"/>
          <p:cNvCxnSpPr/>
          <p:nvPr/>
        </p:nvCxnSpPr>
        <p:spPr bwMode="auto">
          <a:xfrm flipV="1">
            <a:off x="2438400" y="47244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8" name="Straight Arrow Connector 187"/>
          <p:cNvCxnSpPr/>
          <p:nvPr/>
        </p:nvCxnSpPr>
        <p:spPr bwMode="auto">
          <a:xfrm>
            <a:off x="2743200" y="47244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9" name="Straight Arrow Connector 188"/>
          <p:cNvCxnSpPr/>
          <p:nvPr/>
        </p:nvCxnSpPr>
        <p:spPr bwMode="auto">
          <a:xfrm flipV="1">
            <a:off x="2743200" y="47244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0" name="Straight Arrow Connector 189"/>
          <p:cNvCxnSpPr/>
          <p:nvPr/>
        </p:nvCxnSpPr>
        <p:spPr bwMode="auto">
          <a:xfrm>
            <a:off x="3048000" y="47244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1" name="Straight Arrow Connector 190"/>
          <p:cNvCxnSpPr/>
          <p:nvPr/>
        </p:nvCxnSpPr>
        <p:spPr bwMode="auto">
          <a:xfrm flipV="1">
            <a:off x="3048000" y="47244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2" name="Straight Arrow Connector 191"/>
          <p:cNvCxnSpPr/>
          <p:nvPr/>
        </p:nvCxnSpPr>
        <p:spPr bwMode="auto">
          <a:xfrm>
            <a:off x="3352800" y="47244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3" name="Straight Arrow Connector 192"/>
          <p:cNvCxnSpPr/>
          <p:nvPr/>
        </p:nvCxnSpPr>
        <p:spPr bwMode="auto">
          <a:xfrm flipV="1">
            <a:off x="3352800" y="47244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4" name="Straight Arrow Connector 193"/>
          <p:cNvCxnSpPr/>
          <p:nvPr/>
        </p:nvCxnSpPr>
        <p:spPr bwMode="auto">
          <a:xfrm>
            <a:off x="3657600" y="47244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5" name="Straight Arrow Connector 194"/>
          <p:cNvCxnSpPr/>
          <p:nvPr/>
        </p:nvCxnSpPr>
        <p:spPr bwMode="auto">
          <a:xfrm flipV="1">
            <a:off x="3657600" y="47244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6" name="Straight Arrow Connector 195"/>
          <p:cNvCxnSpPr/>
          <p:nvPr/>
        </p:nvCxnSpPr>
        <p:spPr bwMode="auto">
          <a:xfrm>
            <a:off x="3962400" y="47244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1" name="Straight Arrow Connector 200"/>
          <p:cNvCxnSpPr/>
          <p:nvPr/>
        </p:nvCxnSpPr>
        <p:spPr bwMode="auto">
          <a:xfrm flipV="1">
            <a:off x="3962400" y="40386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2" name="Straight Arrow Connector 201"/>
          <p:cNvCxnSpPr/>
          <p:nvPr/>
        </p:nvCxnSpPr>
        <p:spPr bwMode="auto">
          <a:xfrm>
            <a:off x="4267200" y="40386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3" name="Straight Arrow Connector 202"/>
          <p:cNvCxnSpPr/>
          <p:nvPr/>
        </p:nvCxnSpPr>
        <p:spPr bwMode="auto">
          <a:xfrm flipV="1">
            <a:off x="4267200" y="40386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4" name="Straight Arrow Connector 203"/>
          <p:cNvCxnSpPr/>
          <p:nvPr/>
        </p:nvCxnSpPr>
        <p:spPr bwMode="auto">
          <a:xfrm>
            <a:off x="4572000" y="40386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5" name="Straight Arrow Connector 204"/>
          <p:cNvCxnSpPr/>
          <p:nvPr/>
        </p:nvCxnSpPr>
        <p:spPr bwMode="auto">
          <a:xfrm flipV="1">
            <a:off x="3962400" y="47244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6" name="Straight Arrow Connector 205"/>
          <p:cNvCxnSpPr/>
          <p:nvPr/>
        </p:nvCxnSpPr>
        <p:spPr bwMode="auto">
          <a:xfrm>
            <a:off x="4267200" y="47244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7" name="Straight Arrow Connector 206"/>
          <p:cNvCxnSpPr/>
          <p:nvPr/>
        </p:nvCxnSpPr>
        <p:spPr bwMode="auto">
          <a:xfrm flipV="1">
            <a:off x="4267200" y="47244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8" name="Straight Arrow Connector 207"/>
          <p:cNvCxnSpPr/>
          <p:nvPr/>
        </p:nvCxnSpPr>
        <p:spPr bwMode="auto">
          <a:xfrm>
            <a:off x="4572000" y="47244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9" name="Straight Arrow Connector 208"/>
          <p:cNvCxnSpPr/>
          <p:nvPr/>
        </p:nvCxnSpPr>
        <p:spPr bwMode="auto">
          <a:xfrm>
            <a:off x="1219200" y="54102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0" name="Straight Arrow Connector 209"/>
          <p:cNvCxnSpPr/>
          <p:nvPr/>
        </p:nvCxnSpPr>
        <p:spPr bwMode="auto">
          <a:xfrm flipV="1">
            <a:off x="1219200" y="54102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1" name="Straight Arrow Connector 210"/>
          <p:cNvCxnSpPr/>
          <p:nvPr/>
        </p:nvCxnSpPr>
        <p:spPr bwMode="auto">
          <a:xfrm>
            <a:off x="1524000" y="54102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2" name="Straight Arrow Connector 211"/>
          <p:cNvCxnSpPr/>
          <p:nvPr/>
        </p:nvCxnSpPr>
        <p:spPr bwMode="auto">
          <a:xfrm flipV="1">
            <a:off x="1524000" y="54102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3" name="Straight Arrow Connector 212"/>
          <p:cNvCxnSpPr/>
          <p:nvPr/>
        </p:nvCxnSpPr>
        <p:spPr bwMode="auto">
          <a:xfrm>
            <a:off x="1828800" y="54102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4" name="Straight Arrow Connector 213"/>
          <p:cNvCxnSpPr/>
          <p:nvPr/>
        </p:nvCxnSpPr>
        <p:spPr bwMode="auto">
          <a:xfrm flipV="1">
            <a:off x="1828800" y="54102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5" name="Straight Arrow Connector 214"/>
          <p:cNvCxnSpPr/>
          <p:nvPr/>
        </p:nvCxnSpPr>
        <p:spPr bwMode="auto">
          <a:xfrm>
            <a:off x="2133600" y="54102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6" name="Straight Arrow Connector 215"/>
          <p:cNvCxnSpPr/>
          <p:nvPr/>
        </p:nvCxnSpPr>
        <p:spPr bwMode="auto">
          <a:xfrm flipV="1">
            <a:off x="2133600" y="54102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7" name="Straight Arrow Connector 216"/>
          <p:cNvCxnSpPr/>
          <p:nvPr/>
        </p:nvCxnSpPr>
        <p:spPr bwMode="auto">
          <a:xfrm>
            <a:off x="2438400" y="54102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8" name="Straight Arrow Connector 217"/>
          <p:cNvCxnSpPr/>
          <p:nvPr/>
        </p:nvCxnSpPr>
        <p:spPr bwMode="auto">
          <a:xfrm flipV="1">
            <a:off x="2438400" y="54102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9" name="Straight Arrow Connector 218"/>
          <p:cNvCxnSpPr/>
          <p:nvPr/>
        </p:nvCxnSpPr>
        <p:spPr bwMode="auto">
          <a:xfrm>
            <a:off x="2743200" y="54102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0" name="Straight Arrow Connector 219"/>
          <p:cNvCxnSpPr/>
          <p:nvPr/>
        </p:nvCxnSpPr>
        <p:spPr bwMode="auto">
          <a:xfrm flipV="1">
            <a:off x="2743200" y="54102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1" name="Straight Arrow Connector 220"/>
          <p:cNvCxnSpPr/>
          <p:nvPr/>
        </p:nvCxnSpPr>
        <p:spPr bwMode="auto">
          <a:xfrm>
            <a:off x="3048000" y="54102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2" name="Straight Arrow Connector 221"/>
          <p:cNvCxnSpPr/>
          <p:nvPr/>
        </p:nvCxnSpPr>
        <p:spPr bwMode="auto">
          <a:xfrm flipV="1">
            <a:off x="3048000" y="54102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3" name="Straight Arrow Connector 222"/>
          <p:cNvCxnSpPr/>
          <p:nvPr/>
        </p:nvCxnSpPr>
        <p:spPr bwMode="auto">
          <a:xfrm>
            <a:off x="3352800" y="54102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4" name="Straight Arrow Connector 223"/>
          <p:cNvCxnSpPr/>
          <p:nvPr/>
        </p:nvCxnSpPr>
        <p:spPr bwMode="auto">
          <a:xfrm flipV="1">
            <a:off x="3352800" y="54102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5" name="Straight Arrow Connector 224"/>
          <p:cNvCxnSpPr/>
          <p:nvPr/>
        </p:nvCxnSpPr>
        <p:spPr bwMode="auto">
          <a:xfrm>
            <a:off x="3657600" y="54102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6" name="Straight Arrow Connector 225"/>
          <p:cNvCxnSpPr/>
          <p:nvPr/>
        </p:nvCxnSpPr>
        <p:spPr bwMode="auto">
          <a:xfrm flipV="1">
            <a:off x="3657600" y="54102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7" name="Straight Arrow Connector 226"/>
          <p:cNvCxnSpPr/>
          <p:nvPr/>
        </p:nvCxnSpPr>
        <p:spPr bwMode="auto">
          <a:xfrm>
            <a:off x="3962400" y="54102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8" name="Straight Arrow Connector 227"/>
          <p:cNvCxnSpPr/>
          <p:nvPr/>
        </p:nvCxnSpPr>
        <p:spPr bwMode="auto">
          <a:xfrm flipV="1">
            <a:off x="3962400" y="54102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9" name="Straight Arrow Connector 228"/>
          <p:cNvCxnSpPr/>
          <p:nvPr/>
        </p:nvCxnSpPr>
        <p:spPr bwMode="auto">
          <a:xfrm>
            <a:off x="4267200" y="54102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0" name="Straight Arrow Connector 229"/>
          <p:cNvCxnSpPr/>
          <p:nvPr/>
        </p:nvCxnSpPr>
        <p:spPr bwMode="auto">
          <a:xfrm flipV="1">
            <a:off x="4267200" y="54102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1" name="Straight Arrow Connector 230"/>
          <p:cNvCxnSpPr/>
          <p:nvPr/>
        </p:nvCxnSpPr>
        <p:spPr bwMode="auto">
          <a:xfrm>
            <a:off x="4572000" y="54102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7" name="Straight Arrow Connector 236"/>
          <p:cNvCxnSpPr/>
          <p:nvPr/>
        </p:nvCxnSpPr>
        <p:spPr bwMode="auto">
          <a:xfrm flipV="1">
            <a:off x="4572000" y="40386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8" name="Straight Arrow Connector 237"/>
          <p:cNvCxnSpPr/>
          <p:nvPr/>
        </p:nvCxnSpPr>
        <p:spPr bwMode="auto">
          <a:xfrm>
            <a:off x="4876800" y="40386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9" name="Straight Arrow Connector 238"/>
          <p:cNvCxnSpPr/>
          <p:nvPr/>
        </p:nvCxnSpPr>
        <p:spPr bwMode="auto">
          <a:xfrm flipV="1">
            <a:off x="4876800" y="40386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0" name="Straight Arrow Connector 239"/>
          <p:cNvCxnSpPr/>
          <p:nvPr/>
        </p:nvCxnSpPr>
        <p:spPr bwMode="auto">
          <a:xfrm>
            <a:off x="5181600" y="40386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1" name="Straight Arrow Connector 240"/>
          <p:cNvCxnSpPr/>
          <p:nvPr/>
        </p:nvCxnSpPr>
        <p:spPr bwMode="auto">
          <a:xfrm flipV="1">
            <a:off x="4572000" y="47244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2" name="Straight Arrow Connector 241"/>
          <p:cNvCxnSpPr/>
          <p:nvPr/>
        </p:nvCxnSpPr>
        <p:spPr bwMode="auto">
          <a:xfrm>
            <a:off x="4876800" y="47244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3" name="Straight Arrow Connector 242"/>
          <p:cNvCxnSpPr/>
          <p:nvPr/>
        </p:nvCxnSpPr>
        <p:spPr bwMode="auto">
          <a:xfrm flipV="1">
            <a:off x="4876800" y="47244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4" name="Straight Arrow Connector 243"/>
          <p:cNvCxnSpPr/>
          <p:nvPr/>
        </p:nvCxnSpPr>
        <p:spPr bwMode="auto">
          <a:xfrm>
            <a:off x="5181600" y="47244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5" name="Straight Arrow Connector 244"/>
          <p:cNvCxnSpPr/>
          <p:nvPr/>
        </p:nvCxnSpPr>
        <p:spPr bwMode="auto">
          <a:xfrm flipV="1">
            <a:off x="4572000" y="54102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6" name="Straight Arrow Connector 245"/>
          <p:cNvCxnSpPr/>
          <p:nvPr/>
        </p:nvCxnSpPr>
        <p:spPr bwMode="auto">
          <a:xfrm>
            <a:off x="4876800" y="54102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7" name="Straight Arrow Connector 246"/>
          <p:cNvCxnSpPr/>
          <p:nvPr/>
        </p:nvCxnSpPr>
        <p:spPr bwMode="auto">
          <a:xfrm flipV="1">
            <a:off x="4876800" y="54102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8" name="Straight Arrow Connector 247"/>
          <p:cNvCxnSpPr/>
          <p:nvPr/>
        </p:nvCxnSpPr>
        <p:spPr bwMode="auto">
          <a:xfrm>
            <a:off x="5181600" y="5410200"/>
            <a:ext cx="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1" name="Straight Arrow Connector 250"/>
          <p:cNvCxnSpPr/>
          <p:nvPr/>
        </p:nvCxnSpPr>
        <p:spPr bwMode="auto">
          <a:xfrm flipH="1">
            <a:off x="1219200" y="5181600"/>
            <a:ext cx="3962400" cy="2286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1" name="Straight Arrow Connector 270"/>
          <p:cNvCxnSpPr>
            <a:stCxn id="14" idx="1"/>
          </p:cNvCxnSpPr>
          <p:nvPr/>
        </p:nvCxnSpPr>
        <p:spPr bwMode="auto">
          <a:xfrm flipH="1">
            <a:off x="5410200" y="3324255"/>
            <a:ext cx="533400" cy="48574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9" name="Left Brace 278"/>
          <p:cNvSpPr/>
          <p:nvPr/>
        </p:nvSpPr>
        <p:spPr bwMode="auto">
          <a:xfrm>
            <a:off x="792480" y="4017264"/>
            <a:ext cx="152400" cy="4572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0" name="TextBox 279"/>
          <p:cNvSpPr txBox="1"/>
          <p:nvPr/>
        </p:nvSpPr>
        <p:spPr>
          <a:xfrm>
            <a:off x="304800" y="4038600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8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gemm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6019800" y="2057400"/>
            <a:ext cx="1828800" cy="4572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29000" y="28956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+=</a:t>
            </a:r>
            <a:endParaRPr lang="en-US" b="1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3962400" y="2057400"/>
            <a:ext cx="533400" cy="2286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62000" y="2057400"/>
            <a:ext cx="1828800" cy="2286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41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the micro-kernel fits 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37402"/>
            <a:ext cx="4800600" cy="2397125"/>
          </a:xfrm>
        </p:spPr>
        <p:txBody>
          <a:bodyPr/>
          <a:lstStyle/>
          <a:p>
            <a:r>
              <a:rPr lang="en-US" sz="2400" dirty="0" smtClean="0"/>
              <a:t>Macro-kernel consists of three loops (cache block sizes)</a:t>
            </a:r>
          </a:p>
          <a:p>
            <a:pPr lvl="1"/>
            <a:r>
              <a:rPr lang="en-US" sz="1900" dirty="0" smtClean="0"/>
              <a:t>NC dimension</a:t>
            </a:r>
          </a:p>
          <a:p>
            <a:pPr lvl="1"/>
            <a:r>
              <a:rPr lang="en-US" sz="1900" dirty="0" smtClean="0"/>
              <a:t>MC dimension</a:t>
            </a:r>
          </a:p>
          <a:p>
            <a:pPr lvl="1"/>
            <a:r>
              <a:rPr lang="en-US" sz="1900" dirty="0" smtClean="0"/>
              <a:t>KC dimension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6019800" y="2057400"/>
            <a:ext cx="1828800" cy="4572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29000" y="28956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+=</a:t>
            </a:r>
            <a:endParaRPr lang="en-US" b="1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3962400" y="2057400"/>
            <a:ext cx="533400" cy="2286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62000" y="2057400"/>
            <a:ext cx="1828800" cy="2286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5375841" y="3733800"/>
            <a:ext cx="36957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600" b="1" kern="0" dirty="0">
                <a:latin typeface="Courier New" pitchFamily="49" charset="0"/>
                <a:cs typeface="Courier New" pitchFamily="49" charset="0"/>
              </a:rPr>
              <a:t>for ( </a:t>
            </a:r>
            <a:r>
              <a:rPr lang="en-US" sz="1600" b="1" kern="0" dirty="0" smtClean="0">
                <a:latin typeface="Courier New" pitchFamily="49" charset="0"/>
                <a:cs typeface="Courier New" pitchFamily="49" charset="0"/>
              </a:rPr>
              <a:t>0 to NC-1 </a:t>
            </a:r>
            <a:r>
              <a:rPr lang="en-US" sz="1600" b="1" kern="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274320" indent="0">
              <a:buNone/>
            </a:pPr>
            <a:r>
              <a:rPr lang="en-US" sz="1600" b="1" kern="0" dirty="0">
                <a:latin typeface="Courier New" pitchFamily="49" charset="0"/>
                <a:cs typeface="Courier New" pitchFamily="49" charset="0"/>
              </a:rPr>
              <a:t>for ( 0 </a:t>
            </a:r>
            <a:r>
              <a:rPr lang="en-US" sz="1600" b="1" kern="0" dirty="0" smtClean="0">
                <a:latin typeface="Courier New" pitchFamily="49" charset="0"/>
                <a:cs typeface="Courier New" pitchFamily="49" charset="0"/>
              </a:rPr>
              <a:t>to MC-1 </a:t>
            </a:r>
            <a:r>
              <a:rPr lang="en-US" sz="1600" b="1" kern="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548640" indent="0">
              <a:buNone/>
            </a:pPr>
            <a:r>
              <a:rPr lang="en-US" sz="1600" b="1" kern="0" dirty="0">
                <a:latin typeface="Courier New" pitchFamily="49" charset="0"/>
                <a:cs typeface="Courier New" pitchFamily="49" charset="0"/>
              </a:rPr>
              <a:t>for ( 0 to </a:t>
            </a:r>
            <a:r>
              <a:rPr lang="en-US" sz="1600" b="1" kern="0" dirty="0" smtClean="0">
                <a:latin typeface="Courier New" pitchFamily="49" charset="0"/>
                <a:cs typeface="Courier New" pitchFamily="49" charset="0"/>
              </a:rPr>
              <a:t>KC-1 </a:t>
            </a:r>
            <a:r>
              <a:rPr lang="en-US" sz="1600" b="1" kern="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822960" indent="0">
              <a:buNone/>
            </a:pPr>
            <a:r>
              <a:rPr lang="en-US" sz="1600" b="1" kern="0" dirty="0">
                <a:latin typeface="Courier New" pitchFamily="49" charset="0"/>
                <a:cs typeface="Courier New" pitchFamily="49" charset="0"/>
              </a:rPr>
              <a:t>// outer product</a:t>
            </a:r>
          </a:p>
          <a:p>
            <a:pPr marL="548640" indent="0">
              <a:buNone/>
            </a:pPr>
            <a:r>
              <a:rPr lang="en-US" sz="1600" b="1" kern="0" dirty="0" err="1">
                <a:latin typeface="Courier New" pitchFamily="49" charset="0"/>
                <a:cs typeface="Courier New" pitchFamily="49" charset="0"/>
              </a:rPr>
              <a:t>endfor</a:t>
            </a:r>
            <a:endParaRPr lang="en-US" sz="1600" b="1" kern="0" dirty="0">
              <a:latin typeface="Courier New" pitchFamily="49" charset="0"/>
              <a:cs typeface="Courier New" pitchFamily="49" charset="0"/>
            </a:endParaRPr>
          </a:p>
          <a:p>
            <a:pPr marL="274320" indent="0">
              <a:buNone/>
            </a:pPr>
            <a:r>
              <a:rPr lang="en-US" sz="1600" b="1" kern="0" dirty="0" err="1">
                <a:latin typeface="Courier New" pitchFamily="49" charset="0"/>
                <a:cs typeface="Courier New" pitchFamily="49" charset="0"/>
              </a:rPr>
              <a:t>endfor</a:t>
            </a:r>
            <a:endParaRPr lang="en-US" sz="1600" b="1" kern="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kern="0" dirty="0" err="1">
                <a:latin typeface="Courier New" pitchFamily="49" charset="0"/>
                <a:cs typeface="Courier New" pitchFamily="49" charset="0"/>
              </a:rPr>
              <a:t>endfor</a:t>
            </a:r>
            <a:endParaRPr lang="en-US" sz="1600" b="1" kern="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Left Brace 10"/>
          <p:cNvSpPr/>
          <p:nvPr/>
        </p:nvSpPr>
        <p:spPr bwMode="auto">
          <a:xfrm rot="5400000">
            <a:off x="6858000" y="990600"/>
            <a:ext cx="152400" cy="18288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05600" y="144780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NC</a:t>
            </a:r>
            <a:endParaRPr lang="en-US" dirty="0"/>
          </a:p>
        </p:txBody>
      </p:sp>
      <p:sp>
        <p:nvSpPr>
          <p:cNvPr id="13" name="Left Brace 12"/>
          <p:cNvSpPr/>
          <p:nvPr/>
        </p:nvSpPr>
        <p:spPr bwMode="auto">
          <a:xfrm rot="5400000">
            <a:off x="4152900" y="1638300"/>
            <a:ext cx="152400" cy="5334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95928" y="146913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KC</a:t>
            </a:r>
            <a:endParaRPr lang="en-US" dirty="0"/>
          </a:p>
        </p:txBody>
      </p:sp>
      <p:sp>
        <p:nvSpPr>
          <p:cNvPr id="15" name="Right Brace 14"/>
          <p:cNvSpPr/>
          <p:nvPr/>
        </p:nvSpPr>
        <p:spPr bwMode="auto">
          <a:xfrm rot="10800000">
            <a:off x="609600" y="2057400"/>
            <a:ext cx="76200" cy="2286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4911" y="1987034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MC</a:t>
            </a:r>
          </a:p>
        </p:txBody>
      </p:sp>
    </p:spTree>
    <p:extLst>
      <p:ext uri="{BB962C8B-B14F-4D97-AF65-F5344CB8AC3E}">
        <p14:creationId xmlns:p14="http://schemas.microsoft.com/office/powerpoint/2010/main" val="681518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the micro-kernel fits in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3733800" y="3733800"/>
            <a:ext cx="4724400" cy="22860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09600" y="3733800"/>
            <a:ext cx="2667000" cy="13716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09600" y="1600200"/>
            <a:ext cx="4724400" cy="13716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19200" y="3200400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+=</a:t>
            </a:r>
            <a:endParaRPr lang="en-US" sz="2000" b="1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638800" y="1371600"/>
            <a:ext cx="3505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600" b="1" kern="0" dirty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1600" b="1" kern="0" dirty="0" smtClean="0">
                <a:latin typeface="Courier New" pitchFamily="49" charset="0"/>
                <a:cs typeface="Courier New" pitchFamily="49" charset="0"/>
              </a:rPr>
              <a:t>or ( 0 to NC-1 )</a:t>
            </a:r>
          </a:p>
          <a:p>
            <a:pPr marL="274320" indent="0">
              <a:buNone/>
            </a:pPr>
            <a:r>
              <a:rPr lang="en-US" sz="1600" b="1" kern="0" dirty="0" smtClean="0">
                <a:latin typeface="Courier New" pitchFamily="49" charset="0"/>
                <a:cs typeface="Courier New" pitchFamily="49" charset="0"/>
              </a:rPr>
              <a:t>for ( 0 to MC-1 )</a:t>
            </a:r>
          </a:p>
          <a:p>
            <a:pPr marL="548640" indent="0">
              <a:buNone/>
            </a:pPr>
            <a:r>
              <a:rPr lang="en-US" sz="1600" b="1" kern="0" dirty="0" smtClean="0">
                <a:latin typeface="Courier New" pitchFamily="49" charset="0"/>
                <a:cs typeface="Courier New" pitchFamily="49" charset="0"/>
              </a:rPr>
              <a:t>for ( 0 to KC-1 )</a:t>
            </a:r>
          </a:p>
          <a:p>
            <a:pPr marL="822960" indent="0">
              <a:buNone/>
            </a:pPr>
            <a:r>
              <a:rPr lang="en-US" sz="1600" b="1" kern="0" dirty="0" smtClean="0">
                <a:latin typeface="Courier New" pitchFamily="49" charset="0"/>
                <a:cs typeface="Courier New" pitchFamily="49" charset="0"/>
              </a:rPr>
              <a:t>// outer product</a:t>
            </a:r>
          </a:p>
          <a:p>
            <a:pPr marL="548640" indent="0">
              <a:buNone/>
            </a:pPr>
            <a:r>
              <a:rPr lang="en-US" sz="1600" b="1" kern="0" dirty="0" err="1" smtClean="0">
                <a:latin typeface="Courier New" pitchFamily="49" charset="0"/>
                <a:cs typeface="Courier New" pitchFamily="49" charset="0"/>
              </a:rPr>
              <a:t>endfor</a:t>
            </a:r>
            <a:endParaRPr lang="en-US" sz="1600" b="1" kern="0" dirty="0">
              <a:latin typeface="Courier New" pitchFamily="49" charset="0"/>
              <a:cs typeface="Courier New" pitchFamily="49" charset="0"/>
            </a:endParaRPr>
          </a:p>
          <a:p>
            <a:pPr marL="274320" indent="0">
              <a:buNone/>
            </a:pPr>
            <a:r>
              <a:rPr lang="en-US" sz="1600" b="1" kern="0" dirty="0" err="1" smtClean="0">
                <a:latin typeface="Courier New" pitchFamily="49" charset="0"/>
                <a:cs typeface="Courier New" pitchFamily="49" charset="0"/>
              </a:rPr>
              <a:t>endfor</a:t>
            </a:r>
            <a:endParaRPr lang="en-US" sz="1600" b="1" kern="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kern="0" dirty="0" err="1" smtClean="0">
                <a:latin typeface="Courier New" pitchFamily="49" charset="0"/>
                <a:cs typeface="Courier New" pitchFamily="49" charset="0"/>
              </a:rPr>
              <a:t>endfor</a:t>
            </a:r>
            <a:endParaRPr lang="en-US" sz="1600" b="1" kern="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14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30725"/>
          </a:xfrm>
        </p:spPr>
        <p:txBody>
          <a:bodyPr/>
          <a:lstStyle/>
          <a:p>
            <a:r>
              <a:rPr lang="en-US" sz="2800" dirty="0" smtClean="0"/>
              <a:t>Funding</a:t>
            </a:r>
          </a:p>
          <a:p>
            <a:pPr lvl="1"/>
            <a:r>
              <a:rPr lang="en-US" sz="2400" dirty="0" smtClean="0"/>
              <a:t>NSF Award OCI-1148125: </a:t>
            </a:r>
            <a:r>
              <a:rPr lang="en-US" sz="2400" i="1" dirty="0" smtClean="0"/>
              <a:t>SI2-SSI</a:t>
            </a:r>
            <a:r>
              <a:rPr lang="en-US" sz="2400" i="1" dirty="0"/>
              <a:t>: A Linear Algebra Software Infrastructure for Sustained Innovation in Computational Chemistry and other </a:t>
            </a:r>
            <a:r>
              <a:rPr lang="en-US" sz="2400" i="1" dirty="0" smtClean="0"/>
              <a:t>Sciences. </a:t>
            </a:r>
            <a:r>
              <a:rPr lang="en-US" sz="2400" dirty="0" smtClean="0"/>
              <a:t>(Funded </a:t>
            </a:r>
            <a:r>
              <a:rPr lang="en-US" sz="2400" dirty="0"/>
              <a:t>June 1, 2012 - May 31, 2015</a:t>
            </a:r>
            <a:r>
              <a:rPr lang="en-US" sz="2400" dirty="0" smtClean="0"/>
              <a:t>.)</a:t>
            </a:r>
          </a:p>
          <a:p>
            <a:pPr lvl="1"/>
            <a:r>
              <a:rPr lang="en-US" sz="2400" dirty="0" smtClean="0"/>
              <a:t>Other sources (Intel, Texas Instruments)</a:t>
            </a:r>
          </a:p>
          <a:p>
            <a:r>
              <a:rPr lang="en-US" sz="2900" dirty="0" smtClean="0"/>
              <a:t>Collaborators</a:t>
            </a:r>
          </a:p>
          <a:p>
            <a:pPr lvl="1"/>
            <a:r>
              <a:rPr lang="en-US" sz="2400" dirty="0" smtClean="0"/>
              <a:t>Tyler Smith, </a:t>
            </a:r>
            <a:r>
              <a:rPr lang="en-US" sz="2400" dirty="0" err="1" smtClean="0"/>
              <a:t>Tze</a:t>
            </a:r>
            <a:r>
              <a:rPr lang="en-US" sz="2400" dirty="0" smtClean="0"/>
              <a:t> </a:t>
            </a:r>
            <a:r>
              <a:rPr lang="en-US" sz="2400" dirty="0" err="1" smtClean="0"/>
              <a:t>Meng</a:t>
            </a:r>
            <a:r>
              <a:rPr lang="en-US" sz="2400" dirty="0" smtClean="0"/>
              <a:t> Low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56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the micro-kernel fits in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3733800" y="3733800"/>
            <a:ext cx="4724400" cy="22860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19200" y="3200400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+=</a:t>
            </a:r>
            <a:endParaRPr lang="en-US" sz="2000" b="1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609600" y="3733800"/>
            <a:ext cx="2667000" cy="13716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09600" y="1600200"/>
            <a:ext cx="4724400" cy="13716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733800" y="3733800"/>
            <a:ext cx="381000" cy="2286000"/>
          </a:xfrm>
          <a:prstGeom prst="rect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09600" y="1600200"/>
            <a:ext cx="381000" cy="1371600"/>
          </a:xfrm>
          <a:prstGeom prst="rect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Left Brace 10"/>
          <p:cNvSpPr/>
          <p:nvPr/>
        </p:nvSpPr>
        <p:spPr bwMode="auto">
          <a:xfrm rot="5400000">
            <a:off x="3848100" y="3390900"/>
            <a:ext cx="152400" cy="3810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75888" y="319125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NR</a:t>
            </a:r>
            <a:endParaRPr lang="en-US" dirty="0"/>
          </a:p>
        </p:txBody>
      </p:sp>
      <p:sp>
        <p:nvSpPr>
          <p:cNvPr id="15" name="Right Brace 14"/>
          <p:cNvSpPr/>
          <p:nvPr/>
        </p:nvSpPr>
        <p:spPr bwMode="auto">
          <a:xfrm rot="5400000">
            <a:off x="723900" y="2933700"/>
            <a:ext cx="152400" cy="3810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3400" y="320040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NR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1219200" y="2286000"/>
            <a:ext cx="1752600" cy="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4343400" y="4876800"/>
            <a:ext cx="1752600" cy="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3" name="Group 12"/>
          <p:cNvGrpSpPr/>
          <p:nvPr/>
        </p:nvGrpSpPr>
        <p:grpSpPr>
          <a:xfrm>
            <a:off x="3776472" y="3858768"/>
            <a:ext cx="294198" cy="2014450"/>
            <a:chOff x="3787039" y="3810000"/>
            <a:chExt cx="294198" cy="2014450"/>
          </a:xfrm>
        </p:grpSpPr>
        <p:cxnSp>
          <p:nvCxnSpPr>
            <p:cNvPr id="18" name="Straight Arrow Connector 17"/>
            <p:cNvCxnSpPr/>
            <p:nvPr/>
          </p:nvCxnSpPr>
          <p:spPr bwMode="auto">
            <a:xfrm>
              <a:off x="3788629" y="381000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" name="Straight Arrow Connector 21"/>
            <p:cNvCxnSpPr/>
            <p:nvPr/>
          </p:nvCxnSpPr>
          <p:spPr bwMode="auto">
            <a:xfrm flipH="1">
              <a:off x="3787039" y="381000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3" name="Straight Arrow Connector 52"/>
            <p:cNvCxnSpPr/>
            <p:nvPr/>
          </p:nvCxnSpPr>
          <p:spPr bwMode="auto">
            <a:xfrm>
              <a:off x="3788629" y="399288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4" name="Straight Arrow Connector 53"/>
            <p:cNvCxnSpPr/>
            <p:nvPr/>
          </p:nvCxnSpPr>
          <p:spPr bwMode="auto">
            <a:xfrm flipH="1">
              <a:off x="3787039" y="399288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5" name="Straight Arrow Connector 54"/>
            <p:cNvCxnSpPr/>
            <p:nvPr/>
          </p:nvCxnSpPr>
          <p:spPr bwMode="auto">
            <a:xfrm>
              <a:off x="3788629" y="417576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6" name="Straight Arrow Connector 55"/>
            <p:cNvCxnSpPr/>
            <p:nvPr/>
          </p:nvCxnSpPr>
          <p:spPr bwMode="auto">
            <a:xfrm flipH="1">
              <a:off x="3787039" y="417576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>
              <a:off x="3788629" y="435864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8" name="Straight Arrow Connector 57"/>
            <p:cNvCxnSpPr/>
            <p:nvPr/>
          </p:nvCxnSpPr>
          <p:spPr bwMode="auto">
            <a:xfrm flipH="1">
              <a:off x="3787039" y="435864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9" name="Straight Arrow Connector 58"/>
            <p:cNvCxnSpPr/>
            <p:nvPr/>
          </p:nvCxnSpPr>
          <p:spPr bwMode="auto">
            <a:xfrm>
              <a:off x="3788629" y="454152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0" name="Straight Arrow Connector 59"/>
            <p:cNvCxnSpPr/>
            <p:nvPr/>
          </p:nvCxnSpPr>
          <p:spPr bwMode="auto">
            <a:xfrm flipH="1">
              <a:off x="3787039" y="454152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1" name="Straight Arrow Connector 60"/>
            <p:cNvCxnSpPr/>
            <p:nvPr/>
          </p:nvCxnSpPr>
          <p:spPr bwMode="auto">
            <a:xfrm>
              <a:off x="3788629" y="4725785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2" name="Straight Arrow Connector 61"/>
            <p:cNvCxnSpPr/>
            <p:nvPr/>
          </p:nvCxnSpPr>
          <p:spPr bwMode="auto">
            <a:xfrm flipH="1">
              <a:off x="3787039" y="4725785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3" name="Straight Arrow Connector 62"/>
            <p:cNvCxnSpPr/>
            <p:nvPr/>
          </p:nvCxnSpPr>
          <p:spPr bwMode="auto">
            <a:xfrm>
              <a:off x="3788629" y="491005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4" name="Straight Arrow Connector 63"/>
            <p:cNvCxnSpPr/>
            <p:nvPr/>
          </p:nvCxnSpPr>
          <p:spPr bwMode="auto">
            <a:xfrm flipH="1">
              <a:off x="3787039" y="491005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5" name="Straight Arrow Connector 64"/>
            <p:cNvCxnSpPr/>
            <p:nvPr/>
          </p:nvCxnSpPr>
          <p:spPr bwMode="auto">
            <a:xfrm>
              <a:off x="3788629" y="509293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6" name="Straight Arrow Connector 65"/>
            <p:cNvCxnSpPr/>
            <p:nvPr/>
          </p:nvCxnSpPr>
          <p:spPr bwMode="auto">
            <a:xfrm flipH="1">
              <a:off x="3787039" y="509293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7" name="Straight Arrow Connector 66"/>
            <p:cNvCxnSpPr/>
            <p:nvPr/>
          </p:nvCxnSpPr>
          <p:spPr bwMode="auto">
            <a:xfrm>
              <a:off x="3788629" y="527581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8" name="Straight Arrow Connector 67"/>
            <p:cNvCxnSpPr/>
            <p:nvPr/>
          </p:nvCxnSpPr>
          <p:spPr bwMode="auto">
            <a:xfrm flipH="1">
              <a:off x="3787039" y="527581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9" name="Straight Arrow Connector 68"/>
            <p:cNvCxnSpPr/>
            <p:nvPr/>
          </p:nvCxnSpPr>
          <p:spPr bwMode="auto">
            <a:xfrm>
              <a:off x="3788629" y="545869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0" name="Straight Arrow Connector 69"/>
            <p:cNvCxnSpPr/>
            <p:nvPr/>
          </p:nvCxnSpPr>
          <p:spPr bwMode="auto">
            <a:xfrm flipH="1">
              <a:off x="3787039" y="545869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1" name="Straight Arrow Connector 70"/>
            <p:cNvCxnSpPr/>
            <p:nvPr/>
          </p:nvCxnSpPr>
          <p:spPr bwMode="auto">
            <a:xfrm>
              <a:off x="3788629" y="564157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2" name="Straight Arrow Connector 71"/>
            <p:cNvCxnSpPr/>
            <p:nvPr/>
          </p:nvCxnSpPr>
          <p:spPr bwMode="auto">
            <a:xfrm flipH="1">
              <a:off x="3787039" y="564157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3" name="Straight Arrow Connector 72"/>
            <p:cNvCxnSpPr/>
            <p:nvPr/>
          </p:nvCxnSpPr>
          <p:spPr bwMode="auto">
            <a:xfrm>
              <a:off x="3788629" y="582445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42" name="Content Placeholder 2"/>
          <p:cNvSpPr txBox="1">
            <a:spLocks/>
          </p:cNvSpPr>
          <p:nvPr/>
        </p:nvSpPr>
        <p:spPr bwMode="auto">
          <a:xfrm>
            <a:off x="5638800" y="1371600"/>
            <a:ext cx="3505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600" b="1" kern="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1600" b="1" kern="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or ( 0 to NC-1: NR )</a:t>
            </a:r>
          </a:p>
          <a:p>
            <a:pPr marL="274320" indent="0">
              <a:buNone/>
            </a:pPr>
            <a:r>
              <a:rPr lang="en-US" sz="1600" b="1" kern="0" dirty="0" smtClean="0">
                <a:latin typeface="Courier New" pitchFamily="49" charset="0"/>
                <a:cs typeface="Courier New" pitchFamily="49" charset="0"/>
              </a:rPr>
              <a:t>for ( 0 to MC-1 )</a:t>
            </a:r>
          </a:p>
          <a:p>
            <a:pPr marL="548640" indent="0">
              <a:buNone/>
            </a:pPr>
            <a:r>
              <a:rPr lang="en-US" sz="1600" b="1" kern="0" dirty="0" smtClean="0">
                <a:latin typeface="Courier New" pitchFamily="49" charset="0"/>
                <a:cs typeface="Courier New" pitchFamily="49" charset="0"/>
              </a:rPr>
              <a:t>for ( 0 to KC-1 )</a:t>
            </a:r>
          </a:p>
          <a:p>
            <a:pPr marL="822960" indent="0">
              <a:buNone/>
            </a:pPr>
            <a:r>
              <a:rPr lang="en-US" sz="1600" b="1" kern="0" dirty="0" smtClean="0">
                <a:latin typeface="Courier New" pitchFamily="49" charset="0"/>
                <a:cs typeface="Courier New" pitchFamily="49" charset="0"/>
              </a:rPr>
              <a:t>// outer product</a:t>
            </a:r>
          </a:p>
          <a:p>
            <a:pPr marL="548640" indent="0">
              <a:buNone/>
            </a:pPr>
            <a:r>
              <a:rPr lang="en-US" sz="1600" b="1" kern="0" dirty="0" err="1" smtClean="0">
                <a:latin typeface="Courier New" pitchFamily="49" charset="0"/>
                <a:cs typeface="Courier New" pitchFamily="49" charset="0"/>
              </a:rPr>
              <a:t>endfor</a:t>
            </a:r>
            <a:endParaRPr lang="en-US" sz="1600" b="1" kern="0" dirty="0">
              <a:latin typeface="Courier New" pitchFamily="49" charset="0"/>
              <a:cs typeface="Courier New" pitchFamily="49" charset="0"/>
            </a:endParaRPr>
          </a:p>
          <a:p>
            <a:pPr marL="274320" indent="0">
              <a:buNone/>
            </a:pPr>
            <a:r>
              <a:rPr lang="en-US" sz="1600" b="1" kern="0" dirty="0" err="1" smtClean="0">
                <a:latin typeface="Courier New" pitchFamily="49" charset="0"/>
                <a:cs typeface="Courier New" pitchFamily="49" charset="0"/>
              </a:rPr>
              <a:t>endfor</a:t>
            </a:r>
            <a:endParaRPr lang="en-US" sz="1600" b="1" kern="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kern="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endfor</a:t>
            </a:r>
            <a:endParaRPr lang="en-US" sz="1600" b="1" kern="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95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the micro-kernel fits in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3733800" y="3733800"/>
            <a:ext cx="381000" cy="22860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09600" y="3733800"/>
            <a:ext cx="2667000" cy="13716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09600" y="1600200"/>
            <a:ext cx="381000" cy="13716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19200" y="3200400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+=</a:t>
            </a:r>
            <a:endParaRPr lang="en-US" sz="2000" b="1" dirty="0"/>
          </a:p>
        </p:txBody>
      </p:sp>
      <p:grpSp>
        <p:nvGrpSpPr>
          <p:cNvPr id="9" name="Group 8"/>
          <p:cNvGrpSpPr/>
          <p:nvPr/>
        </p:nvGrpSpPr>
        <p:grpSpPr>
          <a:xfrm>
            <a:off x="3776472" y="3858768"/>
            <a:ext cx="294198" cy="2014450"/>
            <a:chOff x="3787039" y="3810000"/>
            <a:chExt cx="294198" cy="2014450"/>
          </a:xfrm>
        </p:grpSpPr>
        <p:cxnSp>
          <p:nvCxnSpPr>
            <p:cNvPr id="10" name="Straight Arrow Connector 9"/>
            <p:cNvCxnSpPr/>
            <p:nvPr/>
          </p:nvCxnSpPr>
          <p:spPr bwMode="auto">
            <a:xfrm>
              <a:off x="3788629" y="381000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" name="Straight Arrow Connector 10"/>
            <p:cNvCxnSpPr/>
            <p:nvPr/>
          </p:nvCxnSpPr>
          <p:spPr bwMode="auto">
            <a:xfrm flipH="1">
              <a:off x="3787039" y="381000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>
              <a:off x="3788629" y="399288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 flipH="1">
              <a:off x="3787039" y="399288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>
              <a:off x="3788629" y="417576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 flipH="1">
              <a:off x="3787039" y="417576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>
              <a:off x="3788629" y="435864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 flipH="1">
              <a:off x="3787039" y="435864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>
              <a:off x="3788629" y="454152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 flipH="1">
              <a:off x="3787039" y="454152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" name="Straight Arrow Connector 21"/>
            <p:cNvCxnSpPr/>
            <p:nvPr/>
          </p:nvCxnSpPr>
          <p:spPr bwMode="auto">
            <a:xfrm>
              <a:off x="3788629" y="4725785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 flipH="1">
              <a:off x="3787039" y="4725785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Arrow Connector 23"/>
            <p:cNvCxnSpPr/>
            <p:nvPr/>
          </p:nvCxnSpPr>
          <p:spPr bwMode="auto">
            <a:xfrm>
              <a:off x="3788629" y="491005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 flipH="1">
              <a:off x="3787039" y="491005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8" name="Straight Arrow Connector 27"/>
            <p:cNvCxnSpPr/>
            <p:nvPr/>
          </p:nvCxnSpPr>
          <p:spPr bwMode="auto">
            <a:xfrm>
              <a:off x="3788629" y="509293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 flipH="1">
              <a:off x="3787039" y="509293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0" name="Straight Arrow Connector 29"/>
            <p:cNvCxnSpPr/>
            <p:nvPr/>
          </p:nvCxnSpPr>
          <p:spPr bwMode="auto">
            <a:xfrm>
              <a:off x="3788629" y="527581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 bwMode="auto">
            <a:xfrm flipH="1">
              <a:off x="3787039" y="527581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2" name="Straight Arrow Connector 31"/>
            <p:cNvCxnSpPr/>
            <p:nvPr/>
          </p:nvCxnSpPr>
          <p:spPr bwMode="auto">
            <a:xfrm>
              <a:off x="3788629" y="545869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 flipH="1">
              <a:off x="3787039" y="545869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>
              <a:off x="3788629" y="564157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 flipH="1">
              <a:off x="3787039" y="564157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6" name="Straight Arrow Connector 35"/>
            <p:cNvCxnSpPr/>
            <p:nvPr/>
          </p:nvCxnSpPr>
          <p:spPr bwMode="auto">
            <a:xfrm>
              <a:off x="3788629" y="582445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37" name="Content Placeholder 2"/>
          <p:cNvSpPr txBox="1">
            <a:spLocks/>
          </p:cNvSpPr>
          <p:nvPr/>
        </p:nvSpPr>
        <p:spPr bwMode="auto">
          <a:xfrm>
            <a:off x="5638800" y="1371600"/>
            <a:ext cx="3505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600" b="1" kern="0" dirty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1600" b="1" kern="0" dirty="0" smtClean="0">
                <a:latin typeface="Courier New" pitchFamily="49" charset="0"/>
                <a:cs typeface="Courier New" pitchFamily="49" charset="0"/>
              </a:rPr>
              <a:t>or ( 0 to NC-1: NR )</a:t>
            </a:r>
          </a:p>
          <a:p>
            <a:pPr marL="274320" indent="0">
              <a:buNone/>
            </a:pPr>
            <a:r>
              <a:rPr lang="en-US" sz="1600" b="1" kern="0" dirty="0" smtClean="0">
                <a:latin typeface="Courier New" pitchFamily="49" charset="0"/>
                <a:cs typeface="Courier New" pitchFamily="49" charset="0"/>
              </a:rPr>
              <a:t>for ( 0 to MC-1 )</a:t>
            </a:r>
          </a:p>
          <a:p>
            <a:pPr marL="548640" indent="0">
              <a:buNone/>
            </a:pPr>
            <a:r>
              <a:rPr lang="en-US" sz="1600" b="1" kern="0" dirty="0" smtClean="0">
                <a:latin typeface="Courier New" pitchFamily="49" charset="0"/>
                <a:cs typeface="Courier New" pitchFamily="49" charset="0"/>
              </a:rPr>
              <a:t>for ( 0 to KC-1 )</a:t>
            </a:r>
          </a:p>
          <a:p>
            <a:pPr marL="822960" indent="0">
              <a:buNone/>
            </a:pPr>
            <a:r>
              <a:rPr lang="en-US" sz="1600" b="1" kern="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600" b="1" kern="0" dirty="0">
                <a:latin typeface="Courier New" pitchFamily="49" charset="0"/>
                <a:cs typeface="Courier New" pitchFamily="49" charset="0"/>
              </a:rPr>
              <a:t>outer </a:t>
            </a:r>
            <a:r>
              <a:rPr lang="en-US" sz="1600" b="1" kern="0" dirty="0" smtClean="0">
                <a:latin typeface="Courier New" pitchFamily="49" charset="0"/>
                <a:cs typeface="Courier New" pitchFamily="49" charset="0"/>
              </a:rPr>
              <a:t>product</a:t>
            </a:r>
          </a:p>
          <a:p>
            <a:pPr marL="548640" indent="0">
              <a:buNone/>
            </a:pPr>
            <a:r>
              <a:rPr lang="en-US" sz="1600" b="1" kern="0" dirty="0" err="1" smtClean="0">
                <a:latin typeface="Courier New" pitchFamily="49" charset="0"/>
                <a:cs typeface="Courier New" pitchFamily="49" charset="0"/>
              </a:rPr>
              <a:t>endfor</a:t>
            </a:r>
            <a:endParaRPr lang="en-US" sz="1600" b="1" kern="0" dirty="0">
              <a:latin typeface="Courier New" pitchFamily="49" charset="0"/>
              <a:cs typeface="Courier New" pitchFamily="49" charset="0"/>
            </a:endParaRPr>
          </a:p>
          <a:p>
            <a:pPr marL="274320" indent="0">
              <a:buNone/>
            </a:pPr>
            <a:r>
              <a:rPr lang="en-US" sz="1600" b="1" kern="0" dirty="0" err="1" smtClean="0">
                <a:latin typeface="Courier New" pitchFamily="49" charset="0"/>
                <a:cs typeface="Courier New" pitchFamily="49" charset="0"/>
              </a:rPr>
              <a:t>endfor</a:t>
            </a:r>
            <a:endParaRPr lang="en-US" sz="1600" b="1" kern="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kern="0" dirty="0" err="1" smtClean="0">
                <a:latin typeface="Courier New" pitchFamily="49" charset="0"/>
                <a:cs typeface="Courier New" pitchFamily="49" charset="0"/>
              </a:rPr>
              <a:t>endfor</a:t>
            </a:r>
            <a:endParaRPr lang="en-US" sz="1600" b="1" kern="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23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the micro-kernel fits in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3733800" y="3733800"/>
            <a:ext cx="381000" cy="22860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09600" y="3733800"/>
            <a:ext cx="2667000" cy="13716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09600" y="1600200"/>
            <a:ext cx="381000" cy="13716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09600" y="3733800"/>
            <a:ext cx="2667000" cy="381000"/>
          </a:xfrm>
          <a:prstGeom prst="rect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09600" y="1600200"/>
            <a:ext cx="381000" cy="381000"/>
          </a:xfrm>
          <a:prstGeom prst="rect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ight Brace 10"/>
          <p:cNvSpPr/>
          <p:nvPr/>
        </p:nvSpPr>
        <p:spPr bwMode="auto">
          <a:xfrm>
            <a:off x="1066800" y="1600200"/>
            <a:ext cx="152400" cy="3810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97864" y="1600200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219200" y="3200400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+=</a:t>
            </a:r>
            <a:endParaRPr lang="en-US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3429000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MR</a:t>
            </a:r>
            <a:endParaRPr lang="en-US" dirty="0"/>
          </a:p>
        </p:txBody>
      </p:sp>
      <p:sp>
        <p:nvSpPr>
          <p:cNvPr id="15" name="Left Brace 14"/>
          <p:cNvSpPr/>
          <p:nvPr/>
        </p:nvSpPr>
        <p:spPr bwMode="auto">
          <a:xfrm>
            <a:off x="381000" y="3733800"/>
            <a:ext cx="152400" cy="3810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795528" y="2133600"/>
            <a:ext cx="0" cy="60960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1905000" y="4267200"/>
            <a:ext cx="0" cy="60960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65" name="Group 64"/>
          <p:cNvGrpSpPr/>
          <p:nvPr/>
        </p:nvGrpSpPr>
        <p:grpSpPr>
          <a:xfrm>
            <a:off x="751999" y="3785616"/>
            <a:ext cx="2382202" cy="280035"/>
            <a:chOff x="1905000" y="2164080"/>
            <a:chExt cx="2382202" cy="280035"/>
          </a:xfrm>
        </p:grpSpPr>
        <p:cxnSp>
          <p:nvCxnSpPr>
            <p:cNvPr id="17" name="Straight Arrow Connector 16"/>
            <p:cNvCxnSpPr/>
            <p:nvPr/>
          </p:nvCxnSpPr>
          <p:spPr bwMode="auto">
            <a:xfrm>
              <a:off x="1905000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 flipV="1">
              <a:off x="1905000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>
              <a:off x="2087880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0" name="Straight Arrow Connector 29"/>
            <p:cNvCxnSpPr/>
            <p:nvPr/>
          </p:nvCxnSpPr>
          <p:spPr bwMode="auto">
            <a:xfrm flipV="1">
              <a:off x="2087880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 bwMode="auto">
            <a:xfrm>
              <a:off x="2270760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2" name="Straight Arrow Connector 31"/>
            <p:cNvCxnSpPr/>
            <p:nvPr/>
          </p:nvCxnSpPr>
          <p:spPr bwMode="auto">
            <a:xfrm flipV="1">
              <a:off x="2270760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>
              <a:off x="2456021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6" name="Straight Arrow Connector 35"/>
            <p:cNvCxnSpPr/>
            <p:nvPr/>
          </p:nvCxnSpPr>
          <p:spPr bwMode="auto">
            <a:xfrm flipV="1">
              <a:off x="2456021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7" name="Straight Arrow Connector 36"/>
            <p:cNvCxnSpPr/>
            <p:nvPr/>
          </p:nvCxnSpPr>
          <p:spPr bwMode="auto">
            <a:xfrm>
              <a:off x="2638901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8" name="Straight Arrow Connector 37"/>
            <p:cNvCxnSpPr/>
            <p:nvPr/>
          </p:nvCxnSpPr>
          <p:spPr bwMode="auto">
            <a:xfrm flipV="1">
              <a:off x="2638901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>
              <a:off x="2821781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 flipV="1">
              <a:off x="2821781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7" name="Straight Arrow Connector 46"/>
            <p:cNvCxnSpPr/>
            <p:nvPr/>
          </p:nvCxnSpPr>
          <p:spPr bwMode="auto">
            <a:xfrm>
              <a:off x="3004661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8" name="Straight Arrow Connector 47"/>
            <p:cNvCxnSpPr/>
            <p:nvPr/>
          </p:nvCxnSpPr>
          <p:spPr bwMode="auto">
            <a:xfrm flipV="1">
              <a:off x="3004661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9" name="Straight Arrow Connector 48"/>
            <p:cNvCxnSpPr/>
            <p:nvPr/>
          </p:nvCxnSpPr>
          <p:spPr bwMode="auto">
            <a:xfrm>
              <a:off x="3187541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0" name="Straight Arrow Connector 49"/>
            <p:cNvCxnSpPr/>
            <p:nvPr/>
          </p:nvCxnSpPr>
          <p:spPr bwMode="auto">
            <a:xfrm flipV="1">
              <a:off x="3187541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1" name="Straight Arrow Connector 50"/>
            <p:cNvCxnSpPr/>
            <p:nvPr/>
          </p:nvCxnSpPr>
          <p:spPr bwMode="auto">
            <a:xfrm>
              <a:off x="3370421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2" name="Straight Arrow Connector 51"/>
            <p:cNvCxnSpPr/>
            <p:nvPr/>
          </p:nvCxnSpPr>
          <p:spPr bwMode="auto">
            <a:xfrm flipV="1">
              <a:off x="3370421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3" name="Straight Arrow Connector 52"/>
            <p:cNvCxnSpPr/>
            <p:nvPr/>
          </p:nvCxnSpPr>
          <p:spPr bwMode="auto">
            <a:xfrm>
              <a:off x="3555682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4" name="Straight Arrow Connector 53"/>
            <p:cNvCxnSpPr/>
            <p:nvPr/>
          </p:nvCxnSpPr>
          <p:spPr bwMode="auto">
            <a:xfrm flipV="1">
              <a:off x="3555682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5" name="Straight Arrow Connector 54"/>
            <p:cNvCxnSpPr/>
            <p:nvPr/>
          </p:nvCxnSpPr>
          <p:spPr bwMode="auto">
            <a:xfrm>
              <a:off x="3738562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6" name="Straight Arrow Connector 55"/>
            <p:cNvCxnSpPr/>
            <p:nvPr/>
          </p:nvCxnSpPr>
          <p:spPr bwMode="auto">
            <a:xfrm flipV="1">
              <a:off x="3738562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>
              <a:off x="3921442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8" name="Straight Arrow Connector 57"/>
            <p:cNvCxnSpPr/>
            <p:nvPr/>
          </p:nvCxnSpPr>
          <p:spPr bwMode="auto">
            <a:xfrm flipV="1">
              <a:off x="3921442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9" name="Straight Arrow Connector 58"/>
            <p:cNvCxnSpPr/>
            <p:nvPr/>
          </p:nvCxnSpPr>
          <p:spPr bwMode="auto">
            <a:xfrm>
              <a:off x="4104322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0" name="Straight Arrow Connector 59"/>
            <p:cNvCxnSpPr/>
            <p:nvPr/>
          </p:nvCxnSpPr>
          <p:spPr bwMode="auto">
            <a:xfrm flipV="1">
              <a:off x="4104322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1" name="Straight Arrow Connector 60"/>
            <p:cNvCxnSpPr/>
            <p:nvPr/>
          </p:nvCxnSpPr>
          <p:spPr bwMode="auto">
            <a:xfrm>
              <a:off x="4287202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66" name="Group 65"/>
          <p:cNvGrpSpPr/>
          <p:nvPr/>
        </p:nvGrpSpPr>
        <p:grpSpPr>
          <a:xfrm>
            <a:off x="3776472" y="3858768"/>
            <a:ext cx="294198" cy="2014450"/>
            <a:chOff x="3787039" y="3810000"/>
            <a:chExt cx="294198" cy="2014450"/>
          </a:xfrm>
        </p:grpSpPr>
        <p:cxnSp>
          <p:nvCxnSpPr>
            <p:cNvPr id="67" name="Straight Arrow Connector 66"/>
            <p:cNvCxnSpPr/>
            <p:nvPr/>
          </p:nvCxnSpPr>
          <p:spPr bwMode="auto">
            <a:xfrm>
              <a:off x="3788629" y="381000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8" name="Straight Arrow Connector 67"/>
            <p:cNvCxnSpPr/>
            <p:nvPr/>
          </p:nvCxnSpPr>
          <p:spPr bwMode="auto">
            <a:xfrm flipH="1">
              <a:off x="3787039" y="381000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9" name="Straight Arrow Connector 68"/>
            <p:cNvCxnSpPr/>
            <p:nvPr/>
          </p:nvCxnSpPr>
          <p:spPr bwMode="auto">
            <a:xfrm>
              <a:off x="3788629" y="399288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0" name="Straight Arrow Connector 69"/>
            <p:cNvCxnSpPr/>
            <p:nvPr/>
          </p:nvCxnSpPr>
          <p:spPr bwMode="auto">
            <a:xfrm flipH="1">
              <a:off x="3787039" y="399288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1" name="Straight Arrow Connector 70"/>
            <p:cNvCxnSpPr/>
            <p:nvPr/>
          </p:nvCxnSpPr>
          <p:spPr bwMode="auto">
            <a:xfrm>
              <a:off x="3788629" y="417576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2" name="Straight Arrow Connector 71"/>
            <p:cNvCxnSpPr/>
            <p:nvPr/>
          </p:nvCxnSpPr>
          <p:spPr bwMode="auto">
            <a:xfrm flipH="1">
              <a:off x="3787039" y="417576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3" name="Straight Arrow Connector 72"/>
            <p:cNvCxnSpPr/>
            <p:nvPr/>
          </p:nvCxnSpPr>
          <p:spPr bwMode="auto">
            <a:xfrm>
              <a:off x="3788629" y="435864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4" name="Straight Arrow Connector 73"/>
            <p:cNvCxnSpPr/>
            <p:nvPr/>
          </p:nvCxnSpPr>
          <p:spPr bwMode="auto">
            <a:xfrm flipH="1">
              <a:off x="3787039" y="435864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5" name="Straight Arrow Connector 74"/>
            <p:cNvCxnSpPr/>
            <p:nvPr/>
          </p:nvCxnSpPr>
          <p:spPr bwMode="auto">
            <a:xfrm>
              <a:off x="3788629" y="454152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6" name="Straight Arrow Connector 75"/>
            <p:cNvCxnSpPr/>
            <p:nvPr/>
          </p:nvCxnSpPr>
          <p:spPr bwMode="auto">
            <a:xfrm flipH="1">
              <a:off x="3787039" y="454152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7" name="Straight Arrow Connector 76"/>
            <p:cNvCxnSpPr/>
            <p:nvPr/>
          </p:nvCxnSpPr>
          <p:spPr bwMode="auto">
            <a:xfrm>
              <a:off x="3788629" y="4725785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8" name="Straight Arrow Connector 77"/>
            <p:cNvCxnSpPr/>
            <p:nvPr/>
          </p:nvCxnSpPr>
          <p:spPr bwMode="auto">
            <a:xfrm flipH="1">
              <a:off x="3787039" y="4725785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9" name="Straight Arrow Connector 78"/>
            <p:cNvCxnSpPr/>
            <p:nvPr/>
          </p:nvCxnSpPr>
          <p:spPr bwMode="auto">
            <a:xfrm>
              <a:off x="3788629" y="491005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0" name="Straight Arrow Connector 79"/>
            <p:cNvCxnSpPr/>
            <p:nvPr/>
          </p:nvCxnSpPr>
          <p:spPr bwMode="auto">
            <a:xfrm flipH="1">
              <a:off x="3787039" y="491005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1" name="Straight Arrow Connector 80"/>
            <p:cNvCxnSpPr/>
            <p:nvPr/>
          </p:nvCxnSpPr>
          <p:spPr bwMode="auto">
            <a:xfrm>
              <a:off x="3788629" y="509293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2" name="Straight Arrow Connector 81"/>
            <p:cNvCxnSpPr/>
            <p:nvPr/>
          </p:nvCxnSpPr>
          <p:spPr bwMode="auto">
            <a:xfrm flipH="1">
              <a:off x="3787039" y="509293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3" name="Straight Arrow Connector 82"/>
            <p:cNvCxnSpPr/>
            <p:nvPr/>
          </p:nvCxnSpPr>
          <p:spPr bwMode="auto">
            <a:xfrm>
              <a:off x="3788629" y="527581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4" name="Straight Arrow Connector 83"/>
            <p:cNvCxnSpPr/>
            <p:nvPr/>
          </p:nvCxnSpPr>
          <p:spPr bwMode="auto">
            <a:xfrm flipH="1">
              <a:off x="3787039" y="527581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5" name="Straight Arrow Connector 84"/>
            <p:cNvCxnSpPr/>
            <p:nvPr/>
          </p:nvCxnSpPr>
          <p:spPr bwMode="auto">
            <a:xfrm>
              <a:off x="3788629" y="545869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6" name="Straight Arrow Connector 85"/>
            <p:cNvCxnSpPr/>
            <p:nvPr/>
          </p:nvCxnSpPr>
          <p:spPr bwMode="auto">
            <a:xfrm flipH="1">
              <a:off x="3787039" y="545869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7" name="Straight Arrow Connector 86"/>
            <p:cNvCxnSpPr/>
            <p:nvPr/>
          </p:nvCxnSpPr>
          <p:spPr bwMode="auto">
            <a:xfrm>
              <a:off x="3788629" y="564157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8" name="Straight Arrow Connector 87"/>
            <p:cNvCxnSpPr/>
            <p:nvPr/>
          </p:nvCxnSpPr>
          <p:spPr bwMode="auto">
            <a:xfrm flipH="1">
              <a:off x="3787039" y="564157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9" name="Straight Arrow Connector 88"/>
            <p:cNvCxnSpPr/>
            <p:nvPr/>
          </p:nvCxnSpPr>
          <p:spPr bwMode="auto">
            <a:xfrm>
              <a:off x="3788629" y="582445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90" name="Content Placeholder 2"/>
          <p:cNvSpPr txBox="1">
            <a:spLocks/>
          </p:cNvSpPr>
          <p:nvPr/>
        </p:nvSpPr>
        <p:spPr bwMode="auto">
          <a:xfrm>
            <a:off x="5638800" y="1371600"/>
            <a:ext cx="3505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600" b="1" kern="0" dirty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1600" b="1" kern="0" dirty="0" smtClean="0">
                <a:latin typeface="Courier New" pitchFamily="49" charset="0"/>
                <a:cs typeface="Courier New" pitchFamily="49" charset="0"/>
              </a:rPr>
              <a:t>or ( 0 to NC-1: NR )</a:t>
            </a:r>
          </a:p>
          <a:p>
            <a:pPr marL="274320" indent="0">
              <a:buNone/>
            </a:pPr>
            <a:r>
              <a:rPr lang="en-US" sz="1600" b="1" kern="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 ( 0 to MC-1: MR )</a:t>
            </a:r>
          </a:p>
          <a:p>
            <a:pPr marL="548640" indent="0">
              <a:buNone/>
            </a:pPr>
            <a:r>
              <a:rPr lang="en-US" sz="1600" b="1" kern="0" dirty="0" smtClean="0">
                <a:latin typeface="Courier New" pitchFamily="49" charset="0"/>
                <a:cs typeface="Courier New" pitchFamily="49" charset="0"/>
              </a:rPr>
              <a:t>for ( 0 to KC-1 )</a:t>
            </a:r>
          </a:p>
          <a:p>
            <a:pPr marL="822960" indent="0">
              <a:buNone/>
            </a:pPr>
            <a:r>
              <a:rPr lang="en-US" sz="1600" b="1" kern="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600" b="1" kern="0" dirty="0">
                <a:latin typeface="Courier New" pitchFamily="49" charset="0"/>
                <a:cs typeface="Courier New" pitchFamily="49" charset="0"/>
              </a:rPr>
              <a:t>outer </a:t>
            </a:r>
            <a:r>
              <a:rPr lang="en-US" sz="1600" b="1" kern="0" dirty="0" smtClean="0">
                <a:latin typeface="Courier New" pitchFamily="49" charset="0"/>
                <a:cs typeface="Courier New" pitchFamily="49" charset="0"/>
              </a:rPr>
              <a:t>product</a:t>
            </a:r>
          </a:p>
          <a:p>
            <a:pPr marL="548640" indent="0">
              <a:buNone/>
            </a:pPr>
            <a:r>
              <a:rPr lang="en-US" sz="1600" b="1" kern="0" dirty="0" err="1" smtClean="0">
                <a:latin typeface="Courier New" pitchFamily="49" charset="0"/>
                <a:cs typeface="Courier New" pitchFamily="49" charset="0"/>
              </a:rPr>
              <a:t>endfor</a:t>
            </a:r>
            <a:endParaRPr lang="en-US" sz="1600" b="1" kern="0" dirty="0">
              <a:latin typeface="Courier New" pitchFamily="49" charset="0"/>
              <a:cs typeface="Courier New" pitchFamily="49" charset="0"/>
            </a:endParaRPr>
          </a:p>
          <a:p>
            <a:pPr marL="274320" indent="0">
              <a:buNone/>
            </a:pPr>
            <a:r>
              <a:rPr lang="en-US" sz="1600" b="1" kern="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endfor</a:t>
            </a:r>
            <a:endParaRPr lang="en-US" sz="1600" b="1" kern="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kern="0" dirty="0" err="1" smtClean="0">
                <a:latin typeface="Courier New" pitchFamily="49" charset="0"/>
                <a:cs typeface="Courier New" pitchFamily="49" charset="0"/>
              </a:rPr>
              <a:t>endfor</a:t>
            </a:r>
            <a:endParaRPr lang="en-US" sz="1600" b="1" kern="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13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the micro-kernel fits in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3733800" y="3733800"/>
            <a:ext cx="381000" cy="22860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09600" y="3733800"/>
            <a:ext cx="2667000" cy="3810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09600" y="1600200"/>
            <a:ext cx="381000" cy="3810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19200" y="3200400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+=</a:t>
            </a:r>
            <a:endParaRPr lang="en-US" sz="2000" b="1" dirty="0"/>
          </a:p>
        </p:txBody>
      </p:sp>
      <p:grpSp>
        <p:nvGrpSpPr>
          <p:cNvPr id="9" name="Group 8"/>
          <p:cNvGrpSpPr/>
          <p:nvPr/>
        </p:nvGrpSpPr>
        <p:grpSpPr>
          <a:xfrm>
            <a:off x="751999" y="3785616"/>
            <a:ext cx="2382202" cy="280035"/>
            <a:chOff x="1905000" y="2164080"/>
            <a:chExt cx="2382202" cy="280035"/>
          </a:xfrm>
        </p:grpSpPr>
        <p:cxnSp>
          <p:nvCxnSpPr>
            <p:cNvPr id="10" name="Straight Arrow Connector 9"/>
            <p:cNvCxnSpPr/>
            <p:nvPr/>
          </p:nvCxnSpPr>
          <p:spPr bwMode="auto">
            <a:xfrm>
              <a:off x="1905000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" name="Straight Arrow Connector 10"/>
            <p:cNvCxnSpPr/>
            <p:nvPr/>
          </p:nvCxnSpPr>
          <p:spPr bwMode="auto">
            <a:xfrm flipV="1">
              <a:off x="1905000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>
              <a:off x="2087880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 flipV="1">
              <a:off x="2087880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>
              <a:off x="2270760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 flipV="1">
              <a:off x="2270760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>
              <a:off x="2456021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 flipV="1">
              <a:off x="2456021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>
              <a:off x="2638901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 flipV="1">
              <a:off x="2638901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" name="Straight Arrow Connector 21"/>
            <p:cNvCxnSpPr/>
            <p:nvPr/>
          </p:nvCxnSpPr>
          <p:spPr bwMode="auto">
            <a:xfrm>
              <a:off x="2821781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 flipV="1">
              <a:off x="2821781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Arrow Connector 23"/>
            <p:cNvCxnSpPr/>
            <p:nvPr/>
          </p:nvCxnSpPr>
          <p:spPr bwMode="auto">
            <a:xfrm>
              <a:off x="3004661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 flipV="1">
              <a:off x="3004661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8" name="Straight Arrow Connector 27"/>
            <p:cNvCxnSpPr/>
            <p:nvPr/>
          </p:nvCxnSpPr>
          <p:spPr bwMode="auto">
            <a:xfrm>
              <a:off x="3187541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 flipV="1">
              <a:off x="3187541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0" name="Straight Arrow Connector 29"/>
            <p:cNvCxnSpPr/>
            <p:nvPr/>
          </p:nvCxnSpPr>
          <p:spPr bwMode="auto">
            <a:xfrm>
              <a:off x="3370421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 bwMode="auto">
            <a:xfrm flipV="1">
              <a:off x="3370421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2" name="Straight Arrow Connector 31"/>
            <p:cNvCxnSpPr/>
            <p:nvPr/>
          </p:nvCxnSpPr>
          <p:spPr bwMode="auto">
            <a:xfrm>
              <a:off x="3555682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 flipV="1">
              <a:off x="3555682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>
              <a:off x="3738562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 flipV="1">
              <a:off x="3738562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6" name="Straight Arrow Connector 35"/>
            <p:cNvCxnSpPr/>
            <p:nvPr/>
          </p:nvCxnSpPr>
          <p:spPr bwMode="auto">
            <a:xfrm>
              <a:off x="3921442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7" name="Straight Arrow Connector 36"/>
            <p:cNvCxnSpPr/>
            <p:nvPr/>
          </p:nvCxnSpPr>
          <p:spPr bwMode="auto">
            <a:xfrm flipV="1">
              <a:off x="3921442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8" name="Straight Arrow Connector 37"/>
            <p:cNvCxnSpPr/>
            <p:nvPr/>
          </p:nvCxnSpPr>
          <p:spPr bwMode="auto">
            <a:xfrm>
              <a:off x="4104322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 flipV="1">
              <a:off x="4104322" y="2164080"/>
              <a:ext cx="18288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>
              <a:off x="4287202" y="2169795"/>
              <a:ext cx="0" cy="27432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41" name="Group 40"/>
          <p:cNvGrpSpPr/>
          <p:nvPr/>
        </p:nvGrpSpPr>
        <p:grpSpPr>
          <a:xfrm>
            <a:off x="3776472" y="3858768"/>
            <a:ext cx="294198" cy="2014450"/>
            <a:chOff x="3787039" y="3810000"/>
            <a:chExt cx="294198" cy="2014450"/>
          </a:xfrm>
        </p:grpSpPr>
        <p:cxnSp>
          <p:nvCxnSpPr>
            <p:cNvPr id="42" name="Straight Arrow Connector 41"/>
            <p:cNvCxnSpPr/>
            <p:nvPr/>
          </p:nvCxnSpPr>
          <p:spPr bwMode="auto">
            <a:xfrm>
              <a:off x="3788629" y="381000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 flipH="1">
              <a:off x="3787039" y="381000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>
              <a:off x="3788629" y="399288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5" name="Straight Arrow Connector 44"/>
            <p:cNvCxnSpPr/>
            <p:nvPr/>
          </p:nvCxnSpPr>
          <p:spPr bwMode="auto">
            <a:xfrm flipH="1">
              <a:off x="3787039" y="399288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6" name="Straight Arrow Connector 45"/>
            <p:cNvCxnSpPr/>
            <p:nvPr/>
          </p:nvCxnSpPr>
          <p:spPr bwMode="auto">
            <a:xfrm>
              <a:off x="3788629" y="417576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7" name="Straight Arrow Connector 46"/>
            <p:cNvCxnSpPr/>
            <p:nvPr/>
          </p:nvCxnSpPr>
          <p:spPr bwMode="auto">
            <a:xfrm flipH="1">
              <a:off x="3787039" y="417576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8" name="Straight Arrow Connector 47"/>
            <p:cNvCxnSpPr/>
            <p:nvPr/>
          </p:nvCxnSpPr>
          <p:spPr bwMode="auto">
            <a:xfrm>
              <a:off x="3788629" y="435864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9" name="Straight Arrow Connector 48"/>
            <p:cNvCxnSpPr/>
            <p:nvPr/>
          </p:nvCxnSpPr>
          <p:spPr bwMode="auto">
            <a:xfrm flipH="1">
              <a:off x="3787039" y="435864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0" name="Straight Arrow Connector 49"/>
            <p:cNvCxnSpPr/>
            <p:nvPr/>
          </p:nvCxnSpPr>
          <p:spPr bwMode="auto">
            <a:xfrm>
              <a:off x="3788629" y="454152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1" name="Straight Arrow Connector 50"/>
            <p:cNvCxnSpPr/>
            <p:nvPr/>
          </p:nvCxnSpPr>
          <p:spPr bwMode="auto">
            <a:xfrm flipH="1">
              <a:off x="3787039" y="454152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2" name="Straight Arrow Connector 51"/>
            <p:cNvCxnSpPr/>
            <p:nvPr/>
          </p:nvCxnSpPr>
          <p:spPr bwMode="auto">
            <a:xfrm>
              <a:off x="3788629" y="4725785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3" name="Straight Arrow Connector 52"/>
            <p:cNvCxnSpPr/>
            <p:nvPr/>
          </p:nvCxnSpPr>
          <p:spPr bwMode="auto">
            <a:xfrm flipH="1">
              <a:off x="3787039" y="4725785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4" name="Straight Arrow Connector 53"/>
            <p:cNvCxnSpPr/>
            <p:nvPr/>
          </p:nvCxnSpPr>
          <p:spPr bwMode="auto">
            <a:xfrm>
              <a:off x="3788629" y="491005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5" name="Straight Arrow Connector 54"/>
            <p:cNvCxnSpPr/>
            <p:nvPr/>
          </p:nvCxnSpPr>
          <p:spPr bwMode="auto">
            <a:xfrm flipH="1">
              <a:off x="3787039" y="491005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6" name="Straight Arrow Connector 55"/>
            <p:cNvCxnSpPr/>
            <p:nvPr/>
          </p:nvCxnSpPr>
          <p:spPr bwMode="auto">
            <a:xfrm>
              <a:off x="3788629" y="509293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 flipH="1">
              <a:off x="3787039" y="509293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8" name="Straight Arrow Connector 57"/>
            <p:cNvCxnSpPr/>
            <p:nvPr/>
          </p:nvCxnSpPr>
          <p:spPr bwMode="auto">
            <a:xfrm>
              <a:off x="3788629" y="527581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9" name="Straight Arrow Connector 58"/>
            <p:cNvCxnSpPr/>
            <p:nvPr/>
          </p:nvCxnSpPr>
          <p:spPr bwMode="auto">
            <a:xfrm flipH="1">
              <a:off x="3787039" y="527581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0" name="Straight Arrow Connector 59"/>
            <p:cNvCxnSpPr/>
            <p:nvPr/>
          </p:nvCxnSpPr>
          <p:spPr bwMode="auto">
            <a:xfrm>
              <a:off x="3788629" y="545869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1" name="Straight Arrow Connector 60"/>
            <p:cNvCxnSpPr/>
            <p:nvPr/>
          </p:nvCxnSpPr>
          <p:spPr bwMode="auto">
            <a:xfrm flipH="1">
              <a:off x="3787039" y="545869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2" name="Straight Arrow Connector 61"/>
            <p:cNvCxnSpPr/>
            <p:nvPr/>
          </p:nvCxnSpPr>
          <p:spPr bwMode="auto">
            <a:xfrm>
              <a:off x="3788629" y="564157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3" name="Straight Arrow Connector 62"/>
            <p:cNvCxnSpPr/>
            <p:nvPr/>
          </p:nvCxnSpPr>
          <p:spPr bwMode="auto">
            <a:xfrm flipH="1">
              <a:off x="3787039" y="5641570"/>
              <a:ext cx="294198" cy="18288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4" name="Straight Arrow Connector 63"/>
            <p:cNvCxnSpPr/>
            <p:nvPr/>
          </p:nvCxnSpPr>
          <p:spPr bwMode="auto">
            <a:xfrm>
              <a:off x="3788629" y="5824450"/>
              <a:ext cx="292608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65" name="Content Placeholder 2"/>
          <p:cNvSpPr txBox="1">
            <a:spLocks/>
          </p:cNvSpPr>
          <p:nvPr/>
        </p:nvSpPr>
        <p:spPr bwMode="auto">
          <a:xfrm>
            <a:off x="5638800" y="1371600"/>
            <a:ext cx="3505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600" b="1" kern="0" dirty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1600" b="1" kern="0" dirty="0" smtClean="0">
                <a:latin typeface="Courier New" pitchFamily="49" charset="0"/>
                <a:cs typeface="Courier New" pitchFamily="49" charset="0"/>
              </a:rPr>
              <a:t>or ( 0 to NC-1: NR )</a:t>
            </a:r>
          </a:p>
          <a:p>
            <a:pPr marL="274320" indent="0">
              <a:buNone/>
            </a:pPr>
            <a:r>
              <a:rPr lang="en-US" sz="1600" b="1" kern="0" dirty="0" smtClean="0">
                <a:latin typeface="Courier New" pitchFamily="49" charset="0"/>
                <a:cs typeface="Courier New" pitchFamily="49" charset="0"/>
              </a:rPr>
              <a:t>for ( 0 to MC-1: MR )</a:t>
            </a:r>
          </a:p>
          <a:p>
            <a:pPr marL="548640" indent="0">
              <a:buNone/>
            </a:pPr>
            <a:r>
              <a:rPr lang="en-US" sz="1600" b="1" kern="0" dirty="0" smtClean="0">
                <a:latin typeface="Courier New" pitchFamily="49" charset="0"/>
                <a:cs typeface="Courier New" pitchFamily="49" charset="0"/>
              </a:rPr>
              <a:t>for ( 0 to KC-1 )</a:t>
            </a:r>
          </a:p>
          <a:p>
            <a:pPr marL="822960" indent="0">
              <a:buNone/>
            </a:pPr>
            <a:r>
              <a:rPr lang="en-US" sz="1600" b="1" kern="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600" b="1" kern="0" dirty="0">
                <a:latin typeface="Courier New" pitchFamily="49" charset="0"/>
                <a:cs typeface="Courier New" pitchFamily="49" charset="0"/>
              </a:rPr>
              <a:t>outer </a:t>
            </a:r>
            <a:r>
              <a:rPr lang="en-US" sz="1600" b="1" kern="0" dirty="0" smtClean="0">
                <a:latin typeface="Courier New" pitchFamily="49" charset="0"/>
                <a:cs typeface="Courier New" pitchFamily="49" charset="0"/>
              </a:rPr>
              <a:t>product</a:t>
            </a:r>
          </a:p>
          <a:p>
            <a:pPr marL="548640" indent="0">
              <a:buNone/>
            </a:pPr>
            <a:r>
              <a:rPr lang="en-US" sz="1600" b="1" kern="0" dirty="0" err="1" smtClean="0">
                <a:latin typeface="Courier New" pitchFamily="49" charset="0"/>
                <a:cs typeface="Courier New" pitchFamily="49" charset="0"/>
              </a:rPr>
              <a:t>endfor</a:t>
            </a:r>
            <a:endParaRPr lang="en-US" sz="1600" b="1" kern="0" dirty="0">
              <a:latin typeface="Courier New" pitchFamily="49" charset="0"/>
              <a:cs typeface="Courier New" pitchFamily="49" charset="0"/>
            </a:endParaRPr>
          </a:p>
          <a:p>
            <a:pPr marL="274320" indent="0">
              <a:buNone/>
            </a:pPr>
            <a:r>
              <a:rPr lang="en-US" sz="1600" b="1" kern="0" dirty="0" err="1" smtClean="0">
                <a:latin typeface="Courier New" pitchFamily="49" charset="0"/>
                <a:cs typeface="Courier New" pitchFamily="49" charset="0"/>
              </a:rPr>
              <a:t>endfor</a:t>
            </a:r>
            <a:endParaRPr lang="en-US" sz="1600" b="1" kern="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kern="0" dirty="0" err="1" smtClean="0">
                <a:latin typeface="Courier New" pitchFamily="49" charset="0"/>
                <a:cs typeface="Courier New" pitchFamily="49" charset="0"/>
              </a:rPr>
              <a:t>endfor</a:t>
            </a:r>
            <a:endParaRPr lang="en-US" sz="1600" b="1" kern="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48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gemm</a:t>
            </a:r>
            <a:r>
              <a:rPr lang="en-US" dirty="0" smtClean="0"/>
              <a:t> micro-kernel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4800600" y="2057400"/>
            <a:ext cx="381000" cy="210312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00200" y="2064758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+=</a:t>
            </a:r>
            <a:endParaRPr lang="en-US" b="1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2286000" y="2064758"/>
            <a:ext cx="2105467" cy="3810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990600" y="2064758"/>
            <a:ext cx="381000" cy="384048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86099" y="145515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KC</a:t>
            </a:r>
            <a:endParaRPr lang="en-US" dirty="0"/>
          </a:p>
        </p:txBody>
      </p:sp>
      <p:sp>
        <p:nvSpPr>
          <p:cNvPr id="30" name="Left Brace 29"/>
          <p:cNvSpPr/>
          <p:nvPr/>
        </p:nvSpPr>
        <p:spPr bwMode="auto">
          <a:xfrm>
            <a:off x="685800" y="2064758"/>
            <a:ext cx="152400" cy="3810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Left Brace 30"/>
          <p:cNvSpPr/>
          <p:nvPr/>
        </p:nvSpPr>
        <p:spPr bwMode="auto">
          <a:xfrm rot="5400000">
            <a:off x="3262533" y="783424"/>
            <a:ext cx="152401" cy="2105467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Left Brace 31"/>
          <p:cNvSpPr/>
          <p:nvPr/>
        </p:nvSpPr>
        <p:spPr bwMode="auto">
          <a:xfrm rot="5400000">
            <a:off x="1104900" y="1645658"/>
            <a:ext cx="152400" cy="3810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14400" y="1455158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NR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228600" y="2064758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MR</a:t>
            </a:r>
          </a:p>
        </p:txBody>
      </p:sp>
      <p:sp>
        <p:nvSpPr>
          <p:cNvPr id="35" name="Left Brace 34"/>
          <p:cNvSpPr/>
          <p:nvPr/>
        </p:nvSpPr>
        <p:spPr bwMode="auto">
          <a:xfrm rot="5400000">
            <a:off x="4914900" y="1645658"/>
            <a:ext cx="152400" cy="3810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732054" y="1455158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NR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999744" y="206475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169456" y="2076426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821823" y="292429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73" name="Content Placeholder 2"/>
          <p:cNvSpPr txBox="1">
            <a:spLocks/>
          </p:cNvSpPr>
          <p:nvPr/>
        </p:nvSpPr>
        <p:spPr bwMode="auto">
          <a:xfrm>
            <a:off x="5638800" y="1371600"/>
            <a:ext cx="3505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600" b="1" kern="0" dirty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1600" b="1" kern="0" dirty="0" smtClean="0">
                <a:latin typeface="Courier New" pitchFamily="49" charset="0"/>
                <a:cs typeface="Courier New" pitchFamily="49" charset="0"/>
              </a:rPr>
              <a:t>or ( 0 to NC-1: NR )</a:t>
            </a:r>
          </a:p>
          <a:p>
            <a:pPr marL="274320" indent="0">
              <a:buNone/>
            </a:pPr>
            <a:r>
              <a:rPr lang="en-US" sz="1600" b="1" kern="0" dirty="0" smtClean="0">
                <a:latin typeface="Courier New" pitchFamily="49" charset="0"/>
                <a:cs typeface="Courier New" pitchFamily="49" charset="0"/>
              </a:rPr>
              <a:t>for ( 0 to MC-1: MR )</a:t>
            </a:r>
          </a:p>
          <a:p>
            <a:pPr marL="548640" indent="0">
              <a:buNone/>
            </a:pPr>
            <a:r>
              <a:rPr lang="en-US" sz="1600" b="1" kern="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 ( 0 to KC-1 )</a:t>
            </a:r>
          </a:p>
          <a:p>
            <a:pPr marL="822960" indent="0">
              <a:buNone/>
            </a:pPr>
            <a:r>
              <a:rPr lang="en-US" sz="1600" b="1" kern="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600" b="1" kern="0" dirty="0">
                <a:latin typeface="Courier New" pitchFamily="49" charset="0"/>
                <a:cs typeface="Courier New" pitchFamily="49" charset="0"/>
              </a:rPr>
              <a:t>outer </a:t>
            </a:r>
            <a:r>
              <a:rPr lang="en-US" sz="1600" b="1" kern="0" dirty="0" smtClean="0">
                <a:latin typeface="Courier New" pitchFamily="49" charset="0"/>
                <a:cs typeface="Courier New" pitchFamily="49" charset="0"/>
              </a:rPr>
              <a:t>product</a:t>
            </a:r>
          </a:p>
          <a:p>
            <a:pPr marL="548640" indent="0">
              <a:buNone/>
            </a:pPr>
            <a:r>
              <a:rPr lang="en-US" sz="1600" b="1" kern="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endfor</a:t>
            </a:r>
            <a:endParaRPr lang="en-US" sz="1600" b="1" kern="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274320" indent="0">
              <a:buNone/>
            </a:pPr>
            <a:r>
              <a:rPr lang="en-US" sz="1600" b="1" kern="0" dirty="0" err="1" smtClean="0">
                <a:latin typeface="Courier New" pitchFamily="49" charset="0"/>
                <a:cs typeface="Courier New" pitchFamily="49" charset="0"/>
              </a:rPr>
              <a:t>endfor</a:t>
            </a:r>
            <a:endParaRPr lang="en-US" sz="1600" b="1" kern="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kern="0" dirty="0" err="1" smtClean="0">
                <a:latin typeface="Courier New" pitchFamily="49" charset="0"/>
                <a:cs typeface="Courier New" pitchFamily="49" charset="0"/>
              </a:rPr>
              <a:t>endfor</a:t>
            </a:r>
            <a:endParaRPr lang="en-US" sz="1600" b="1" kern="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94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 bwMode="auto">
          <a:xfrm>
            <a:off x="990600" y="2064758"/>
            <a:ext cx="381000" cy="384048"/>
          </a:xfrm>
          <a:prstGeom prst="rect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999744" y="206475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gemm</a:t>
            </a:r>
            <a:r>
              <a:rPr lang="en-US" dirty="0" smtClean="0"/>
              <a:t> micro-kernel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4800600" y="2057400"/>
            <a:ext cx="381000" cy="210312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00200" y="2064758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+=</a:t>
            </a:r>
            <a:endParaRPr lang="en-US" b="1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2286000" y="2064758"/>
            <a:ext cx="2105467" cy="381000"/>
          </a:xfrm>
          <a:prstGeom prst="rect">
            <a:avLst/>
          </a:prstGeom>
          <a:solidFill>
            <a:srgbClr val="B482DA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86099" y="145515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KC</a:t>
            </a:r>
            <a:endParaRPr lang="en-US" dirty="0"/>
          </a:p>
        </p:txBody>
      </p:sp>
      <p:sp>
        <p:nvSpPr>
          <p:cNvPr id="30" name="Left Brace 29"/>
          <p:cNvSpPr/>
          <p:nvPr/>
        </p:nvSpPr>
        <p:spPr bwMode="auto">
          <a:xfrm>
            <a:off x="685800" y="2064758"/>
            <a:ext cx="152400" cy="3810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Left Brace 30"/>
          <p:cNvSpPr/>
          <p:nvPr/>
        </p:nvSpPr>
        <p:spPr bwMode="auto">
          <a:xfrm rot="5400000">
            <a:off x="3262533" y="783424"/>
            <a:ext cx="152401" cy="2105467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Left Brace 31"/>
          <p:cNvSpPr/>
          <p:nvPr/>
        </p:nvSpPr>
        <p:spPr bwMode="auto">
          <a:xfrm rot="5400000">
            <a:off x="1104900" y="1645658"/>
            <a:ext cx="152400" cy="3810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14400" y="1455158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NR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228600" y="2064758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MR</a:t>
            </a:r>
          </a:p>
        </p:txBody>
      </p:sp>
      <p:sp>
        <p:nvSpPr>
          <p:cNvPr id="35" name="Left Brace 34"/>
          <p:cNvSpPr/>
          <p:nvPr/>
        </p:nvSpPr>
        <p:spPr bwMode="auto">
          <a:xfrm rot="5400000">
            <a:off x="4914900" y="1645658"/>
            <a:ext cx="152400" cy="3810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732054" y="1455158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NR</a:t>
            </a:r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2959000" y="4680466"/>
            <a:ext cx="402674" cy="1524000"/>
            <a:chOff x="3810000" y="4419600"/>
            <a:chExt cx="402674" cy="1524000"/>
          </a:xfrm>
        </p:grpSpPr>
        <p:sp>
          <p:nvSpPr>
            <p:cNvPr id="26" name="Rectangle 25"/>
            <p:cNvSpPr/>
            <p:nvPr/>
          </p:nvSpPr>
          <p:spPr bwMode="auto">
            <a:xfrm>
              <a:off x="3810000" y="4495800"/>
              <a:ext cx="381000" cy="14478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810000" y="4800600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>
                  <a:latin typeface="Cambria Math" pitchFamily="18" charset="0"/>
                  <a:ea typeface="Cambria Math" pitchFamily="18" charset="0"/>
                </a:rPr>
                <a:t>α</a:t>
              </a:r>
              <a:r>
                <a:rPr lang="en-US" baseline="-25000" dirty="0" smtClean="0">
                  <a:latin typeface="Cambria Math" pitchFamily="18" charset="0"/>
                  <a:ea typeface="Cambria Math" pitchFamily="18" charset="0"/>
                </a:rPr>
                <a:t>1</a:t>
              </a:r>
              <a:endParaRPr lang="en-US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810000" y="5181600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>
                  <a:latin typeface="Cambria Math" pitchFamily="18" charset="0"/>
                  <a:ea typeface="Cambria Math" pitchFamily="18" charset="0"/>
                </a:rPr>
                <a:t>α</a:t>
              </a:r>
              <a:r>
                <a:rPr lang="en-US" baseline="-25000" dirty="0" smtClean="0">
                  <a:latin typeface="Cambria Math" pitchFamily="18" charset="0"/>
                  <a:ea typeface="Cambria Math" pitchFamily="18" charset="0"/>
                </a:rPr>
                <a:t>2</a:t>
              </a:r>
              <a:endParaRPr lang="en-US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810000" y="5562600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>
                  <a:latin typeface="Cambria Math" pitchFamily="18" charset="0"/>
                  <a:ea typeface="Cambria Math" pitchFamily="18" charset="0"/>
                </a:rPr>
                <a:t>α</a:t>
              </a:r>
              <a:r>
                <a:rPr lang="en-US" baseline="-25000" dirty="0" smtClean="0">
                  <a:latin typeface="Cambria Math" pitchFamily="18" charset="0"/>
                  <a:ea typeface="Cambria Math" pitchFamily="18" charset="0"/>
                </a:rPr>
                <a:t>3</a:t>
              </a:r>
              <a:endParaRPr lang="en-US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810000" y="4419600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>
                  <a:latin typeface="Cambria Math" pitchFamily="18" charset="0"/>
                  <a:ea typeface="Cambria Math" pitchFamily="18" charset="0"/>
                </a:rPr>
                <a:t>α</a:t>
              </a:r>
              <a:r>
                <a:rPr lang="en-US" baseline="-25000" dirty="0" smtClean="0">
                  <a:latin typeface="Cambria Math" pitchFamily="18" charset="0"/>
                  <a:ea typeface="Cambria Math" pitchFamily="18" charset="0"/>
                </a:rPr>
                <a:t>0</a:t>
              </a:r>
              <a:endParaRPr lang="en-US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3568600" y="4528066"/>
            <a:ext cx="1774274" cy="381000"/>
            <a:chOff x="4419600" y="4267200"/>
            <a:chExt cx="1774274" cy="3810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4419600" y="4267200"/>
              <a:ext cx="1752600" cy="3810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876800" y="4267200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>
                  <a:latin typeface="Cambria Math" pitchFamily="18" charset="0"/>
                  <a:ea typeface="Cambria Math" pitchFamily="18" charset="0"/>
                </a:rPr>
                <a:t>β</a:t>
              </a:r>
              <a:r>
                <a:rPr lang="en-US" baseline="-25000" dirty="0" smtClean="0">
                  <a:latin typeface="Cambria Math" pitchFamily="18" charset="0"/>
                  <a:ea typeface="Cambria Math" pitchFamily="18" charset="0"/>
                </a:rPr>
                <a:t>1</a:t>
              </a:r>
              <a:endParaRPr lang="en-US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419600" y="4267200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>
                  <a:latin typeface="Cambria Math" pitchFamily="18" charset="0"/>
                  <a:ea typeface="Cambria Math" pitchFamily="18" charset="0"/>
                </a:rPr>
                <a:t>β</a:t>
              </a:r>
              <a:r>
                <a:rPr lang="en-US" baseline="-25000" dirty="0" smtClean="0">
                  <a:latin typeface="Cambria Math" pitchFamily="18" charset="0"/>
                  <a:ea typeface="Cambria Math" pitchFamily="18" charset="0"/>
                </a:rPr>
                <a:t>0</a:t>
              </a:r>
              <a:endParaRPr lang="en-US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334000" y="4267200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>
                  <a:latin typeface="Cambria Math" pitchFamily="18" charset="0"/>
                  <a:ea typeface="Cambria Math" pitchFamily="18" charset="0"/>
                </a:rPr>
                <a:t>β</a:t>
              </a:r>
              <a:r>
                <a:rPr lang="en-US" baseline="-25000" dirty="0" smtClean="0">
                  <a:latin typeface="Cambria Math" pitchFamily="18" charset="0"/>
                  <a:ea typeface="Cambria Math" pitchFamily="18" charset="0"/>
                </a:rPr>
                <a:t>2</a:t>
              </a:r>
              <a:endParaRPr lang="en-US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791200" y="4267200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>
                  <a:latin typeface="Cambria Math" pitchFamily="18" charset="0"/>
                  <a:ea typeface="Cambria Math" pitchFamily="18" charset="0"/>
                </a:rPr>
                <a:t>β</a:t>
              </a:r>
              <a:r>
                <a:rPr lang="en-US" baseline="-25000" dirty="0" smtClean="0">
                  <a:latin typeface="Cambria Math" pitchFamily="18" charset="0"/>
                  <a:ea typeface="Cambria Math" pitchFamily="18" charset="0"/>
                </a:rPr>
                <a:t>3</a:t>
              </a:r>
              <a:endParaRPr lang="en-US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215800" y="4604266"/>
            <a:ext cx="2070200" cy="1512332"/>
            <a:chOff x="609600" y="3886200"/>
            <a:chExt cx="2070200" cy="1512332"/>
          </a:xfrm>
        </p:grpSpPr>
        <p:grpSp>
          <p:nvGrpSpPr>
            <p:cNvPr id="50" name="Group 49"/>
            <p:cNvGrpSpPr/>
            <p:nvPr/>
          </p:nvGrpSpPr>
          <p:grpSpPr>
            <a:xfrm>
              <a:off x="609600" y="3886200"/>
              <a:ext cx="470000" cy="1512332"/>
              <a:chOff x="914400" y="3429000"/>
              <a:chExt cx="470000" cy="1512332"/>
            </a:xfrm>
          </p:grpSpPr>
          <p:sp>
            <p:nvSpPr>
              <p:cNvPr id="66" name="TextBox 65"/>
              <p:cNvSpPr txBox="1"/>
              <p:nvPr/>
            </p:nvSpPr>
            <p:spPr>
              <a:xfrm>
                <a:off x="914400" y="3429000"/>
                <a:ext cx="4700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 smtClean="0">
                    <a:latin typeface="Cambria Math" pitchFamily="18" charset="0"/>
                    <a:ea typeface="Cambria Math" pitchFamily="18" charset="0"/>
                  </a:rPr>
                  <a:t>γ</a:t>
                </a:r>
                <a:r>
                  <a:rPr lang="en-US" baseline="-25000" dirty="0" smtClean="0">
                    <a:latin typeface="Cambria Math" pitchFamily="18" charset="0"/>
                    <a:ea typeface="Cambria Math" pitchFamily="18" charset="0"/>
                  </a:rPr>
                  <a:t>00</a:t>
                </a:r>
                <a:endParaRPr lang="en-US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914400" y="3810000"/>
                <a:ext cx="4700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 smtClean="0">
                    <a:latin typeface="Cambria Math" pitchFamily="18" charset="0"/>
                    <a:ea typeface="Cambria Math" pitchFamily="18" charset="0"/>
                  </a:rPr>
                  <a:t>γ</a:t>
                </a:r>
                <a:r>
                  <a:rPr lang="en-US" baseline="-25000" dirty="0" smtClean="0">
                    <a:latin typeface="Cambria Math" pitchFamily="18" charset="0"/>
                    <a:ea typeface="Cambria Math" pitchFamily="18" charset="0"/>
                  </a:rPr>
                  <a:t>10</a:t>
                </a:r>
                <a:endParaRPr lang="en-US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914400" y="4191000"/>
                <a:ext cx="4700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 smtClean="0">
                    <a:latin typeface="Cambria Math" pitchFamily="18" charset="0"/>
                    <a:ea typeface="Cambria Math" pitchFamily="18" charset="0"/>
                  </a:rPr>
                  <a:t>γ</a:t>
                </a:r>
                <a:r>
                  <a:rPr lang="en-US" baseline="-25000" dirty="0" smtClean="0">
                    <a:latin typeface="Cambria Math" pitchFamily="18" charset="0"/>
                    <a:ea typeface="Cambria Math" pitchFamily="18" charset="0"/>
                  </a:rPr>
                  <a:t>20</a:t>
                </a:r>
                <a:endParaRPr lang="en-US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914400" y="4572000"/>
                <a:ext cx="4700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 smtClean="0">
                    <a:latin typeface="Cambria Math" pitchFamily="18" charset="0"/>
                    <a:ea typeface="Cambria Math" pitchFamily="18" charset="0"/>
                  </a:rPr>
                  <a:t>γ</a:t>
                </a:r>
                <a:r>
                  <a:rPr lang="en-US" baseline="-25000" dirty="0" smtClean="0">
                    <a:latin typeface="Cambria Math" pitchFamily="18" charset="0"/>
                    <a:ea typeface="Cambria Math" pitchFamily="18" charset="0"/>
                  </a:rPr>
                  <a:t>30</a:t>
                </a:r>
                <a:endParaRPr lang="en-US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1143000" y="3886200"/>
              <a:ext cx="470000" cy="1512332"/>
              <a:chOff x="914400" y="3429000"/>
              <a:chExt cx="470000" cy="1512332"/>
            </a:xfrm>
          </p:grpSpPr>
          <p:sp>
            <p:nvSpPr>
              <p:cNvPr id="62" name="TextBox 61"/>
              <p:cNvSpPr txBox="1"/>
              <p:nvPr/>
            </p:nvSpPr>
            <p:spPr>
              <a:xfrm>
                <a:off x="914400" y="3429000"/>
                <a:ext cx="4700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 smtClean="0">
                    <a:latin typeface="Cambria Math" pitchFamily="18" charset="0"/>
                    <a:ea typeface="Cambria Math" pitchFamily="18" charset="0"/>
                  </a:rPr>
                  <a:t>γ</a:t>
                </a:r>
                <a:r>
                  <a:rPr lang="en-US" baseline="-25000" dirty="0" smtClean="0">
                    <a:latin typeface="Cambria Math" pitchFamily="18" charset="0"/>
                    <a:ea typeface="Cambria Math" pitchFamily="18" charset="0"/>
                  </a:rPr>
                  <a:t>01</a:t>
                </a:r>
                <a:endParaRPr lang="en-US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914400" y="3810000"/>
                <a:ext cx="4700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 smtClean="0">
                    <a:latin typeface="Cambria Math" pitchFamily="18" charset="0"/>
                    <a:ea typeface="Cambria Math" pitchFamily="18" charset="0"/>
                  </a:rPr>
                  <a:t>γ</a:t>
                </a:r>
                <a:r>
                  <a:rPr lang="en-US" baseline="-25000" dirty="0" smtClean="0">
                    <a:latin typeface="Cambria Math" pitchFamily="18" charset="0"/>
                    <a:ea typeface="Cambria Math" pitchFamily="18" charset="0"/>
                  </a:rPr>
                  <a:t>11</a:t>
                </a:r>
                <a:endParaRPr lang="en-US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914400" y="4191000"/>
                <a:ext cx="4700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 smtClean="0">
                    <a:latin typeface="Cambria Math" pitchFamily="18" charset="0"/>
                    <a:ea typeface="Cambria Math" pitchFamily="18" charset="0"/>
                  </a:rPr>
                  <a:t>γ</a:t>
                </a:r>
                <a:r>
                  <a:rPr lang="en-US" baseline="-25000" dirty="0" smtClean="0">
                    <a:latin typeface="Cambria Math" pitchFamily="18" charset="0"/>
                    <a:ea typeface="Cambria Math" pitchFamily="18" charset="0"/>
                  </a:rPr>
                  <a:t>21</a:t>
                </a:r>
                <a:endParaRPr lang="en-US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914400" y="4572000"/>
                <a:ext cx="4700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 smtClean="0">
                    <a:latin typeface="Cambria Math" pitchFamily="18" charset="0"/>
                    <a:ea typeface="Cambria Math" pitchFamily="18" charset="0"/>
                  </a:rPr>
                  <a:t>γ</a:t>
                </a:r>
                <a:r>
                  <a:rPr lang="en-US" baseline="-25000" dirty="0" smtClean="0">
                    <a:latin typeface="Cambria Math" pitchFamily="18" charset="0"/>
                    <a:ea typeface="Cambria Math" pitchFamily="18" charset="0"/>
                  </a:rPr>
                  <a:t>31</a:t>
                </a:r>
                <a:endParaRPr lang="en-US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>
              <a:off x="1676400" y="3886200"/>
              <a:ext cx="470000" cy="1512332"/>
              <a:chOff x="914400" y="3429000"/>
              <a:chExt cx="470000" cy="1512332"/>
            </a:xfrm>
          </p:grpSpPr>
          <p:sp>
            <p:nvSpPr>
              <p:cNvPr id="58" name="TextBox 57"/>
              <p:cNvSpPr txBox="1"/>
              <p:nvPr/>
            </p:nvSpPr>
            <p:spPr>
              <a:xfrm>
                <a:off x="914400" y="3429000"/>
                <a:ext cx="4700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 smtClean="0">
                    <a:latin typeface="Cambria Math" pitchFamily="18" charset="0"/>
                    <a:ea typeface="Cambria Math" pitchFamily="18" charset="0"/>
                  </a:rPr>
                  <a:t>γ</a:t>
                </a:r>
                <a:r>
                  <a:rPr lang="en-US" baseline="-25000" dirty="0" smtClean="0">
                    <a:latin typeface="Cambria Math" pitchFamily="18" charset="0"/>
                    <a:ea typeface="Cambria Math" pitchFamily="18" charset="0"/>
                  </a:rPr>
                  <a:t>02</a:t>
                </a:r>
                <a:endParaRPr lang="en-US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914400" y="3810000"/>
                <a:ext cx="4700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 smtClean="0">
                    <a:latin typeface="Cambria Math" pitchFamily="18" charset="0"/>
                    <a:ea typeface="Cambria Math" pitchFamily="18" charset="0"/>
                  </a:rPr>
                  <a:t>γ</a:t>
                </a:r>
                <a:r>
                  <a:rPr lang="en-US" baseline="-25000" dirty="0" smtClean="0">
                    <a:latin typeface="Cambria Math" pitchFamily="18" charset="0"/>
                    <a:ea typeface="Cambria Math" pitchFamily="18" charset="0"/>
                  </a:rPr>
                  <a:t>12</a:t>
                </a:r>
                <a:endParaRPr lang="en-US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914400" y="4191000"/>
                <a:ext cx="4700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 smtClean="0">
                    <a:latin typeface="Cambria Math" pitchFamily="18" charset="0"/>
                    <a:ea typeface="Cambria Math" pitchFamily="18" charset="0"/>
                  </a:rPr>
                  <a:t>γ</a:t>
                </a:r>
                <a:r>
                  <a:rPr lang="en-US" baseline="-25000" dirty="0" smtClean="0">
                    <a:latin typeface="Cambria Math" pitchFamily="18" charset="0"/>
                    <a:ea typeface="Cambria Math" pitchFamily="18" charset="0"/>
                  </a:rPr>
                  <a:t>22</a:t>
                </a:r>
                <a:endParaRPr lang="en-US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914400" y="4572000"/>
                <a:ext cx="4700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 smtClean="0">
                    <a:latin typeface="Cambria Math" pitchFamily="18" charset="0"/>
                    <a:ea typeface="Cambria Math" pitchFamily="18" charset="0"/>
                  </a:rPr>
                  <a:t>γ</a:t>
                </a:r>
                <a:r>
                  <a:rPr lang="en-US" baseline="-25000" dirty="0" smtClean="0">
                    <a:latin typeface="Cambria Math" pitchFamily="18" charset="0"/>
                    <a:ea typeface="Cambria Math" pitchFamily="18" charset="0"/>
                  </a:rPr>
                  <a:t>32</a:t>
                </a:r>
                <a:endParaRPr lang="en-US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  <p:grpSp>
          <p:nvGrpSpPr>
            <p:cNvPr id="53" name="Group 52"/>
            <p:cNvGrpSpPr/>
            <p:nvPr/>
          </p:nvGrpSpPr>
          <p:grpSpPr>
            <a:xfrm>
              <a:off x="2209800" y="3886200"/>
              <a:ext cx="470000" cy="1512332"/>
              <a:chOff x="914400" y="3429000"/>
              <a:chExt cx="470000" cy="1512332"/>
            </a:xfrm>
          </p:grpSpPr>
          <p:sp>
            <p:nvSpPr>
              <p:cNvPr id="54" name="TextBox 53"/>
              <p:cNvSpPr txBox="1"/>
              <p:nvPr/>
            </p:nvSpPr>
            <p:spPr>
              <a:xfrm>
                <a:off x="914400" y="3429000"/>
                <a:ext cx="4700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 smtClean="0">
                    <a:latin typeface="Cambria Math" pitchFamily="18" charset="0"/>
                    <a:ea typeface="Cambria Math" pitchFamily="18" charset="0"/>
                  </a:rPr>
                  <a:t>γ</a:t>
                </a:r>
                <a:r>
                  <a:rPr lang="en-US" baseline="-25000" dirty="0" smtClean="0">
                    <a:latin typeface="Cambria Math" pitchFamily="18" charset="0"/>
                    <a:ea typeface="Cambria Math" pitchFamily="18" charset="0"/>
                  </a:rPr>
                  <a:t>03</a:t>
                </a:r>
                <a:endParaRPr lang="en-US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914400" y="3810000"/>
                <a:ext cx="4700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 smtClean="0">
                    <a:latin typeface="Cambria Math" pitchFamily="18" charset="0"/>
                    <a:ea typeface="Cambria Math" pitchFamily="18" charset="0"/>
                  </a:rPr>
                  <a:t>γ</a:t>
                </a:r>
                <a:r>
                  <a:rPr lang="en-US" baseline="-25000" dirty="0" smtClean="0">
                    <a:latin typeface="Cambria Math" pitchFamily="18" charset="0"/>
                    <a:ea typeface="Cambria Math" pitchFamily="18" charset="0"/>
                  </a:rPr>
                  <a:t>13</a:t>
                </a:r>
                <a:endParaRPr lang="en-US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914400" y="4191000"/>
                <a:ext cx="4700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 smtClean="0">
                    <a:latin typeface="Cambria Math" pitchFamily="18" charset="0"/>
                    <a:ea typeface="Cambria Math" pitchFamily="18" charset="0"/>
                  </a:rPr>
                  <a:t>γ</a:t>
                </a:r>
                <a:r>
                  <a:rPr lang="en-US" baseline="-25000" dirty="0" smtClean="0">
                    <a:latin typeface="Cambria Math" pitchFamily="18" charset="0"/>
                    <a:ea typeface="Cambria Math" pitchFamily="18" charset="0"/>
                  </a:rPr>
                  <a:t>23</a:t>
                </a:r>
                <a:endParaRPr lang="en-US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914400" y="4572000"/>
                <a:ext cx="4700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 smtClean="0">
                    <a:latin typeface="Cambria Math" pitchFamily="18" charset="0"/>
                    <a:ea typeface="Cambria Math" pitchFamily="18" charset="0"/>
                  </a:rPr>
                  <a:t>γ</a:t>
                </a:r>
                <a:r>
                  <a:rPr lang="en-US" baseline="-25000" dirty="0" smtClean="0">
                    <a:latin typeface="Cambria Math" pitchFamily="18" charset="0"/>
                    <a:ea typeface="Cambria Math" pitchFamily="18" charset="0"/>
                  </a:rPr>
                  <a:t>33</a:t>
                </a:r>
                <a:endParaRPr lang="en-US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</p:grpSp>
      <p:sp>
        <p:nvSpPr>
          <p:cNvPr id="70" name="TextBox 69"/>
          <p:cNvSpPr txBox="1"/>
          <p:nvPr/>
        </p:nvSpPr>
        <p:spPr>
          <a:xfrm>
            <a:off x="2349400" y="5213866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+=</a:t>
            </a:r>
            <a:endParaRPr lang="en-US" dirty="0"/>
          </a:p>
        </p:txBody>
      </p:sp>
      <p:cxnSp>
        <p:nvCxnSpPr>
          <p:cNvPr id="71" name="Straight Arrow Connector 70"/>
          <p:cNvCxnSpPr/>
          <p:nvPr/>
        </p:nvCxnSpPr>
        <p:spPr bwMode="auto">
          <a:xfrm>
            <a:off x="1173445" y="2606302"/>
            <a:ext cx="0" cy="192176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2" name="Straight Arrow Connector 71"/>
          <p:cNvCxnSpPr/>
          <p:nvPr/>
        </p:nvCxnSpPr>
        <p:spPr bwMode="auto">
          <a:xfrm>
            <a:off x="2349400" y="2263217"/>
            <a:ext cx="453970" cy="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3" name="Rectangle 72"/>
          <p:cNvSpPr/>
          <p:nvPr/>
        </p:nvSpPr>
        <p:spPr bwMode="auto">
          <a:xfrm>
            <a:off x="2882800" y="2076426"/>
            <a:ext cx="76200" cy="381000"/>
          </a:xfrm>
          <a:prstGeom prst="rect">
            <a:avLst/>
          </a:prstGeom>
          <a:solidFill>
            <a:srgbClr val="FF0000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4" name="Rectangle 73"/>
          <p:cNvSpPr/>
          <p:nvPr/>
        </p:nvSpPr>
        <p:spPr bwMode="auto">
          <a:xfrm rot="5400000">
            <a:off x="4954410" y="2514600"/>
            <a:ext cx="76200" cy="381000"/>
          </a:xfrm>
          <a:prstGeom prst="rect">
            <a:avLst/>
          </a:prstGeom>
          <a:solidFill>
            <a:srgbClr val="FF0000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5" name="Straight Arrow Connector 74"/>
          <p:cNvCxnSpPr/>
          <p:nvPr/>
        </p:nvCxnSpPr>
        <p:spPr bwMode="auto">
          <a:xfrm>
            <a:off x="4991100" y="2110853"/>
            <a:ext cx="1410" cy="495449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6" name="Straight Arrow Connector 75"/>
          <p:cNvCxnSpPr/>
          <p:nvPr/>
        </p:nvCxnSpPr>
        <p:spPr bwMode="auto">
          <a:xfrm>
            <a:off x="2920900" y="2606302"/>
            <a:ext cx="165199" cy="192176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7" name="Straight Arrow Connector 76"/>
          <p:cNvCxnSpPr/>
          <p:nvPr/>
        </p:nvCxnSpPr>
        <p:spPr bwMode="auto">
          <a:xfrm flipH="1">
            <a:off x="3893854" y="2743200"/>
            <a:ext cx="790483" cy="16764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8" name="TextBox 77"/>
          <p:cNvSpPr txBox="1"/>
          <p:nvPr/>
        </p:nvSpPr>
        <p:spPr>
          <a:xfrm>
            <a:off x="3169456" y="2076426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4821823" y="292429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80" name="Content Placeholder 2"/>
          <p:cNvSpPr txBox="1">
            <a:spLocks/>
          </p:cNvSpPr>
          <p:nvPr/>
        </p:nvSpPr>
        <p:spPr bwMode="auto">
          <a:xfrm>
            <a:off x="5638800" y="1371600"/>
            <a:ext cx="3505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¡"/>
              <a:defRPr sz="27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600" b="1" kern="0" dirty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1600" b="1" kern="0" dirty="0" smtClean="0">
                <a:latin typeface="Courier New" pitchFamily="49" charset="0"/>
                <a:cs typeface="Courier New" pitchFamily="49" charset="0"/>
              </a:rPr>
              <a:t>or ( 0 to NC-1: NR )</a:t>
            </a:r>
          </a:p>
          <a:p>
            <a:pPr marL="274320" indent="0">
              <a:buNone/>
            </a:pPr>
            <a:r>
              <a:rPr lang="en-US" sz="1600" b="1" kern="0" dirty="0" smtClean="0">
                <a:latin typeface="Courier New" pitchFamily="49" charset="0"/>
                <a:cs typeface="Courier New" pitchFamily="49" charset="0"/>
              </a:rPr>
              <a:t>for ( 0 to MC-1: MR )</a:t>
            </a:r>
          </a:p>
          <a:p>
            <a:pPr marL="548640" indent="0">
              <a:buNone/>
            </a:pPr>
            <a:r>
              <a:rPr lang="en-US" sz="1600" b="1" kern="0" dirty="0" smtClean="0">
                <a:latin typeface="Courier New" pitchFamily="49" charset="0"/>
                <a:cs typeface="Courier New" pitchFamily="49" charset="0"/>
              </a:rPr>
              <a:t>for ( 0 to KC-1: 1 )</a:t>
            </a:r>
          </a:p>
          <a:p>
            <a:pPr marL="822960" indent="0">
              <a:buNone/>
            </a:pPr>
            <a:r>
              <a:rPr lang="en-US" sz="1600" b="1" kern="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outer product</a:t>
            </a:r>
          </a:p>
          <a:p>
            <a:pPr marL="548640" indent="0">
              <a:buNone/>
            </a:pPr>
            <a:r>
              <a:rPr lang="en-US" sz="1600" b="1" kern="0" dirty="0" err="1" smtClean="0">
                <a:latin typeface="Courier New" pitchFamily="49" charset="0"/>
                <a:cs typeface="Courier New" pitchFamily="49" charset="0"/>
              </a:rPr>
              <a:t>endfor</a:t>
            </a:r>
            <a:endParaRPr lang="en-US" sz="1600" b="1" kern="0" dirty="0">
              <a:latin typeface="Courier New" pitchFamily="49" charset="0"/>
              <a:cs typeface="Courier New" pitchFamily="49" charset="0"/>
            </a:endParaRPr>
          </a:p>
          <a:p>
            <a:pPr marL="274320" indent="0">
              <a:buNone/>
            </a:pPr>
            <a:r>
              <a:rPr lang="en-US" sz="1600" b="1" kern="0" dirty="0" err="1" smtClean="0">
                <a:latin typeface="Courier New" pitchFamily="49" charset="0"/>
                <a:cs typeface="Courier New" pitchFamily="49" charset="0"/>
              </a:rPr>
              <a:t>endfor</a:t>
            </a:r>
            <a:endParaRPr lang="en-US" sz="1600" b="1" kern="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kern="0" dirty="0" err="1" smtClean="0">
                <a:latin typeface="Courier New" pitchFamily="49" charset="0"/>
                <a:cs typeface="Courier New" pitchFamily="49" charset="0"/>
              </a:rPr>
              <a:t>endfor</a:t>
            </a:r>
            <a:endParaRPr lang="en-US" sz="1600" b="1" kern="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3" name="Content Placeholder 2"/>
          <p:cNvSpPr>
            <a:spLocks noGrp="1"/>
          </p:cNvSpPr>
          <p:nvPr>
            <p:ph idx="1"/>
          </p:nvPr>
        </p:nvSpPr>
        <p:spPr>
          <a:xfrm>
            <a:off x="5647316" y="4419600"/>
            <a:ext cx="3810000" cy="1524000"/>
          </a:xfrm>
        </p:spPr>
        <p:txBody>
          <a:bodyPr/>
          <a:lstStyle/>
          <a:p>
            <a:r>
              <a:rPr lang="en-US" sz="1800" dirty="0" smtClean="0"/>
              <a:t>Typical micro-kernel </a:t>
            </a:r>
            <a:r>
              <a:rPr lang="en-US" sz="1800" dirty="0"/>
              <a:t>loop </a:t>
            </a:r>
            <a:r>
              <a:rPr lang="en-US" sz="1800" dirty="0" smtClean="0"/>
              <a:t>iteration</a:t>
            </a:r>
          </a:p>
          <a:p>
            <a:pPr lvl="1"/>
            <a:r>
              <a:rPr lang="en-US" sz="1600" dirty="0" smtClean="0"/>
              <a:t>Load column of packed A</a:t>
            </a:r>
          </a:p>
          <a:p>
            <a:pPr lvl="1"/>
            <a:r>
              <a:rPr lang="en-US" sz="1600" dirty="0" smtClean="0"/>
              <a:t>Load row of packed B</a:t>
            </a:r>
          </a:p>
          <a:p>
            <a:pPr lvl="1"/>
            <a:r>
              <a:rPr lang="en-US" sz="1600" dirty="0" smtClean="0"/>
              <a:t>Compute outer product</a:t>
            </a:r>
          </a:p>
          <a:p>
            <a:pPr lvl="1"/>
            <a:r>
              <a:rPr lang="en-US" sz="1600" dirty="0" smtClean="0"/>
              <a:t>Update C (kept in registers)</a:t>
            </a:r>
          </a:p>
        </p:txBody>
      </p:sp>
    </p:spTree>
    <p:extLst>
      <p:ext uri="{BB962C8B-B14F-4D97-AF65-F5344CB8AC3E}">
        <p14:creationId xmlns:p14="http://schemas.microsoft.com/office/powerpoint/2010/main" val="157004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real to complex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HPC community focuses on real domain. Why?</a:t>
            </a:r>
          </a:p>
          <a:p>
            <a:pPr lvl="1"/>
            <a:r>
              <a:rPr lang="en-US" dirty="0" smtClean="0"/>
              <a:t>Prevalence of real domain applications</a:t>
            </a:r>
          </a:p>
          <a:p>
            <a:pPr lvl="1"/>
            <a:r>
              <a:rPr lang="en-US" dirty="0" smtClean="0"/>
              <a:t>Benchmarks</a:t>
            </a:r>
          </a:p>
          <a:p>
            <a:pPr lvl="1"/>
            <a:r>
              <a:rPr lang="en-US" dirty="0" smtClean="0"/>
              <a:t>Complex domain has unique challenges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51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real to complex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HPC community focuses on real domain. Why?</a:t>
            </a:r>
          </a:p>
          <a:p>
            <a:pPr lvl="1"/>
            <a:r>
              <a:rPr lang="en-US" dirty="0" smtClean="0"/>
              <a:t>Prevalence of real domain applications</a:t>
            </a:r>
          </a:p>
          <a:p>
            <a:pPr lvl="1"/>
            <a:r>
              <a:rPr lang="en-US" dirty="0" smtClean="0"/>
              <a:t>Benchmarks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Complex domain has unique challenges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6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Programmability</a:t>
            </a:r>
          </a:p>
          <a:p>
            <a:r>
              <a:rPr lang="en-US" dirty="0"/>
              <a:t>Floating-point latency / register set size</a:t>
            </a:r>
          </a:p>
          <a:p>
            <a:r>
              <a:rPr lang="en-US" dirty="0"/>
              <a:t>Instruction </a:t>
            </a:r>
            <a:r>
              <a:rPr lang="en-US" dirty="0" smtClean="0"/>
              <a:t>set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9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Programmability</a:t>
            </a:r>
          </a:p>
          <a:p>
            <a:r>
              <a:rPr lang="en-US" dirty="0"/>
              <a:t>Floating-point latency / register set size</a:t>
            </a:r>
          </a:p>
          <a:p>
            <a:r>
              <a:rPr lang="en-US" dirty="0"/>
              <a:t>Instruction </a:t>
            </a:r>
            <a:r>
              <a:rPr lang="en-US" dirty="0" smtClean="0"/>
              <a:t>set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48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30725"/>
          </a:xfrm>
        </p:spPr>
        <p:txBody>
          <a:bodyPr/>
          <a:lstStyle/>
          <a:p>
            <a:r>
              <a:rPr lang="en-US" sz="2800" dirty="0" smtClean="0"/>
              <a:t>Journal papers</a:t>
            </a:r>
          </a:p>
          <a:p>
            <a:pPr lvl="1"/>
            <a:r>
              <a:rPr lang="en-US" sz="2300" dirty="0" smtClean="0"/>
              <a:t>“BLIS: A Framework for Rapid Instantiation of BLAS Functionality” (accepted to TOMS)</a:t>
            </a:r>
          </a:p>
          <a:p>
            <a:pPr lvl="1"/>
            <a:r>
              <a:rPr lang="en-US" sz="2300" dirty="0" smtClean="0"/>
              <a:t>“The BLIS Framework: Experiments in Portability” (accepted to TOMS pending minor modifications)</a:t>
            </a:r>
          </a:p>
          <a:p>
            <a:pPr lvl="1"/>
            <a:r>
              <a:rPr lang="en-US" sz="2300" dirty="0" smtClean="0"/>
              <a:t>“Analytical Modeling is Enough for High Performance BLIS” (submitted to TOMS)</a:t>
            </a:r>
          </a:p>
          <a:p>
            <a:r>
              <a:rPr lang="en-US" sz="2800" dirty="0" smtClean="0"/>
              <a:t>Conference papers</a:t>
            </a:r>
          </a:p>
          <a:p>
            <a:pPr lvl="1"/>
            <a:r>
              <a:rPr lang="en-US" sz="2300" dirty="0"/>
              <a:t>“Anatomy of High-Performance Many-Threaded Matrix Multiplication</a:t>
            </a:r>
            <a:r>
              <a:rPr lang="en-US" sz="2300" dirty="0" smtClean="0"/>
              <a:t>” (accepted to IPDPS 2014)</a:t>
            </a:r>
            <a:endParaRPr lang="en-US" sz="23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99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you mean?</a:t>
            </a:r>
          </a:p>
          <a:p>
            <a:pPr lvl="1"/>
            <a:r>
              <a:rPr lang="en-US" dirty="0" smtClean="0"/>
              <a:t>Programmability of BLIS </a:t>
            </a:r>
            <a:r>
              <a:rPr lang="en-US" i="1" dirty="0" smtClean="0"/>
              <a:t>micro-kernel</a:t>
            </a:r>
          </a:p>
          <a:p>
            <a:pPr lvl="1"/>
            <a:r>
              <a:rPr lang="en-US" dirty="0" smtClean="0"/>
              <a:t>Micro-kernel typically must be implemented in assembly language</a:t>
            </a:r>
          </a:p>
          <a:p>
            <a:r>
              <a:rPr lang="en-US" dirty="0" smtClean="0"/>
              <a:t>Ugh. Why assembly?</a:t>
            </a:r>
          </a:p>
          <a:p>
            <a:pPr lvl="1"/>
            <a:r>
              <a:rPr lang="en-US" dirty="0" smtClean="0"/>
              <a:t>Compilers have trouble efficiently using vector instructions</a:t>
            </a:r>
          </a:p>
          <a:p>
            <a:pPr lvl="1"/>
            <a:r>
              <a:rPr lang="en-US" dirty="0" smtClean="0"/>
              <a:t>Even using vector </a:t>
            </a:r>
            <a:r>
              <a:rPr lang="en-US" dirty="0" err="1" smtClean="0"/>
              <a:t>instrinsics</a:t>
            </a:r>
            <a:r>
              <a:rPr lang="en-US" dirty="0" smtClean="0"/>
              <a:t> tends to leave flops on the table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60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Okay fine, I’ll write my micro-kernel in assembly. It can’t be that bad, right?</a:t>
            </a:r>
          </a:p>
          <a:p>
            <a:pPr lvl="1"/>
            <a:r>
              <a:rPr lang="en-US" dirty="0" smtClean="0"/>
              <a:t>I could show you actual assembly code, but…</a:t>
            </a:r>
          </a:p>
          <a:p>
            <a:pPr lvl="1"/>
            <a:r>
              <a:rPr lang="en-US" dirty="0" smtClean="0"/>
              <a:t>This is supposed to be a retreat!</a:t>
            </a:r>
          </a:p>
          <a:p>
            <a:pPr lvl="1"/>
            <a:r>
              <a:rPr lang="en-US" dirty="0" smtClean="0"/>
              <a:t>Diagrams are more illustrative anyway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84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Diagrams will depict rank-1 update. Why?</a:t>
            </a:r>
          </a:p>
          <a:p>
            <a:pPr lvl="1"/>
            <a:r>
              <a:rPr lang="en-US" dirty="0" smtClean="0"/>
              <a:t>It’s the body of the micro-kernel’s loop!</a:t>
            </a:r>
          </a:p>
          <a:p>
            <a:r>
              <a:rPr lang="en-US" dirty="0" smtClean="0"/>
              <a:t>Instruction </a:t>
            </a:r>
            <a:r>
              <a:rPr lang="en-US" dirty="0"/>
              <a:t>set</a:t>
            </a:r>
          </a:p>
          <a:p>
            <a:pPr lvl="1"/>
            <a:r>
              <a:rPr lang="en-US" dirty="0"/>
              <a:t>Similar to Xeon </a:t>
            </a:r>
            <a:r>
              <a:rPr lang="en-US" dirty="0" smtClean="0"/>
              <a:t>Phi</a:t>
            </a:r>
          </a:p>
          <a:p>
            <a:r>
              <a:rPr lang="en-US" dirty="0" smtClean="0"/>
              <a:t>Notation</a:t>
            </a:r>
          </a:p>
          <a:p>
            <a:pPr lvl="1"/>
            <a:r>
              <a:rPr lang="el-GR" sz="2800" dirty="0" smtClean="0">
                <a:latin typeface="Cambria Math" pitchFamily="18" charset="0"/>
                <a:ea typeface="Cambria Math" pitchFamily="18" charset="0"/>
              </a:rPr>
              <a:t>α</a:t>
            </a:r>
            <a:r>
              <a:rPr lang="en-US" sz="2800" dirty="0" smtClean="0"/>
              <a:t>, </a:t>
            </a:r>
            <a:r>
              <a:rPr lang="el-GR" sz="2400" dirty="0" smtClean="0">
                <a:latin typeface="Cambria Math" pitchFamily="18" charset="0"/>
                <a:ea typeface="Cambria Math" pitchFamily="18" charset="0"/>
              </a:rPr>
              <a:t>β</a:t>
            </a:r>
            <a:r>
              <a:rPr lang="en-US" sz="2800" dirty="0" smtClean="0"/>
              <a:t>, </a:t>
            </a:r>
            <a:r>
              <a:rPr lang="el-GR" sz="2400" dirty="0">
                <a:latin typeface="Cambria Math" pitchFamily="18" charset="0"/>
                <a:ea typeface="Cambria Math" pitchFamily="18" charset="0"/>
              </a:rPr>
              <a:t>γ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smtClean="0"/>
              <a:t>are elements of matrices 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US" dirty="0" smtClean="0"/>
              <a:t>, 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  <a:r>
              <a:rPr lang="en-US" dirty="0" smtClean="0"/>
              <a:t>, 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C</a:t>
            </a:r>
            <a:r>
              <a:rPr lang="en-US" dirty="0" smtClean="0"/>
              <a:t>, respectively</a:t>
            </a:r>
          </a:p>
          <a:p>
            <a:r>
              <a:rPr lang="en-US" dirty="0"/>
              <a:t>Let’s begin with the real </a:t>
            </a:r>
            <a:r>
              <a:rPr lang="en-US" dirty="0" smtClean="0"/>
              <a:t>domain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02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rank-1 update in assembly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626194" y="1589726"/>
            <a:ext cx="3674200" cy="3915589"/>
            <a:chOff x="626194" y="1589726"/>
            <a:chExt cx="3674200" cy="3915589"/>
          </a:xfrm>
        </p:grpSpPr>
        <p:grpSp>
          <p:nvGrpSpPr>
            <p:cNvPr id="64" name="Group 63"/>
            <p:cNvGrpSpPr/>
            <p:nvPr/>
          </p:nvGrpSpPr>
          <p:grpSpPr>
            <a:xfrm>
              <a:off x="2164927" y="1589726"/>
              <a:ext cx="2133600" cy="286508"/>
              <a:chOff x="2133600" y="1361475"/>
              <a:chExt cx="2133600" cy="286508"/>
            </a:xfrm>
          </p:grpSpPr>
          <p:sp>
            <p:nvSpPr>
              <p:cNvPr id="7" name="Rectangle 6"/>
              <p:cNvSpPr/>
              <p:nvPr/>
            </p:nvSpPr>
            <p:spPr bwMode="auto">
              <a:xfrm>
                <a:off x="2133600" y="1361475"/>
                <a:ext cx="2133600" cy="286508"/>
              </a:xfrm>
              <a:prstGeom prst="rect">
                <a:avLst/>
              </a:prstGeom>
              <a:solidFill>
                <a:srgbClr val="B482D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2775639" y="1370615"/>
                <a:ext cx="3032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1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2242913" y="1370615"/>
                <a:ext cx="3032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0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3311981" y="1370615"/>
                <a:ext cx="3032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2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842437" y="1370615"/>
                <a:ext cx="3032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3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  <p:grpSp>
          <p:nvGrpSpPr>
            <p:cNvPr id="81" name="Group 80"/>
            <p:cNvGrpSpPr/>
            <p:nvPr/>
          </p:nvGrpSpPr>
          <p:grpSpPr>
            <a:xfrm>
              <a:off x="2274240" y="2345571"/>
              <a:ext cx="303288" cy="704388"/>
              <a:chOff x="2242913" y="2088554"/>
              <a:chExt cx="303288" cy="704388"/>
            </a:xfrm>
          </p:grpSpPr>
          <p:sp>
            <p:nvSpPr>
              <p:cNvPr id="18" name="Rectangle 17"/>
              <p:cNvSpPr/>
              <p:nvPr/>
            </p:nvSpPr>
            <p:spPr bwMode="auto">
              <a:xfrm>
                <a:off x="2282976" y="2088554"/>
                <a:ext cx="228600" cy="70438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242913" y="2088554"/>
                <a:ext cx="3032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0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2242913" y="2241921"/>
                <a:ext cx="3032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0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2242913" y="2546721"/>
                <a:ext cx="3032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0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2242913" y="2394321"/>
                <a:ext cx="3032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0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2957625" y="2031884"/>
              <a:ext cx="53732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cap="small" dirty="0" smtClean="0"/>
                <a:t>bcast</a:t>
              </a:r>
              <a:endParaRPr lang="en-US" sz="1000" b="1" cap="small" dirty="0"/>
            </a:p>
          </p:txBody>
        </p:sp>
        <p:grpSp>
          <p:nvGrpSpPr>
            <p:cNvPr id="82" name="Group 81"/>
            <p:cNvGrpSpPr/>
            <p:nvPr/>
          </p:nvGrpSpPr>
          <p:grpSpPr>
            <a:xfrm>
              <a:off x="2807640" y="2345571"/>
              <a:ext cx="303288" cy="704388"/>
              <a:chOff x="2776313" y="2088554"/>
              <a:chExt cx="303288" cy="704388"/>
            </a:xfrm>
          </p:grpSpPr>
          <p:sp>
            <p:nvSpPr>
              <p:cNvPr id="20" name="Rectangle 19"/>
              <p:cNvSpPr/>
              <p:nvPr/>
            </p:nvSpPr>
            <p:spPr bwMode="auto">
              <a:xfrm>
                <a:off x="2816376" y="2088554"/>
                <a:ext cx="228600" cy="70438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776313" y="2088554"/>
                <a:ext cx="3032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β</a:t>
                </a:r>
                <a:r>
                  <a:rPr lang="en-US" sz="1000" baseline="-25000" dirty="0">
                    <a:latin typeface="Cambria Math" pitchFamily="18" charset="0"/>
                    <a:ea typeface="Cambria Math" pitchFamily="18" charset="0"/>
                  </a:rPr>
                  <a:t>1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2776313" y="2241921"/>
                <a:ext cx="3032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β</a:t>
                </a:r>
                <a:r>
                  <a:rPr lang="en-US" sz="1000" baseline="-25000" dirty="0">
                    <a:latin typeface="Cambria Math" pitchFamily="18" charset="0"/>
                    <a:ea typeface="Cambria Math" pitchFamily="18" charset="0"/>
                  </a:rPr>
                  <a:t>1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2776313" y="2546721"/>
                <a:ext cx="3032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1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2776313" y="2394321"/>
                <a:ext cx="3032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1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  <p:grpSp>
          <p:nvGrpSpPr>
            <p:cNvPr id="83" name="Group 82"/>
            <p:cNvGrpSpPr/>
            <p:nvPr/>
          </p:nvGrpSpPr>
          <p:grpSpPr>
            <a:xfrm>
              <a:off x="3343308" y="2345107"/>
              <a:ext cx="303288" cy="704388"/>
              <a:chOff x="3311981" y="2088090"/>
              <a:chExt cx="303288" cy="704388"/>
            </a:xfrm>
          </p:grpSpPr>
          <p:sp>
            <p:nvSpPr>
              <p:cNvPr id="25" name="Rectangle 24"/>
              <p:cNvSpPr/>
              <p:nvPr/>
            </p:nvSpPr>
            <p:spPr bwMode="auto">
              <a:xfrm>
                <a:off x="3352044" y="2088090"/>
                <a:ext cx="228600" cy="70438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311981" y="2088090"/>
                <a:ext cx="3032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2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3311981" y="2241457"/>
                <a:ext cx="3032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2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311981" y="2546257"/>
                <a:ext cx="3032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2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3311981" y="2393857"/>
                <a:ext cx="3032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β</a:t>
                </a:r>
                <a:r>
                  <a:rPr lang="en-US" sz="1000" baseline="-25000" dirty="0">
                    <a:latin typeface="Cambria Math" pitchFamily="18" charset="0"/>
                    <a:ea typeface="Cambria Math" pitchFamily="18" charset="0"/>
                  </a:rPr>
                  <a:t>2</a:t>
                </a:r>
              </a:p>
            </p:txBody>
          </p:sp>
        </p:grpSp>
        <p:grpSp>
          <p:nvGrpSpPr>
            <p:cNvPr id="84" name="Group 83"/>
            <p:cNvGrpSpPr/>
            <p:nvPr/>
          </p:nvGrpSpPr>
          <p:grpSpPr>
            <a:xfrm>
              <a:off x="3875952" y="2345338"/>
              <a:ext cx="303288" cy="704388"/>
              <a:chOff x="3844625" y="2088321"/>
              <a:chExt cx="303288" cy="704388"/>
            </a:xfrm>
          </p:grpSpPr>
          <p:sp>
            <p:nvSpPr>
              <p:cNvPr id="30" name="Rectangle 29"/>
              <p:cNvSpPr/>
              <p:nvPr/>
            </p:nvSpPr>
            <p:spPr bwMode="auto">
              <a:xfrm>
                <a:off x="3884688" y="2088321"/>
                <a:ext cx="228600" cy="70438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3844625" y="2088321"/>
                <a:ext cx="3032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β</a:t>
                </a:r>
                <a:r>
                  <a:rPr lang="en-US" sz="1000" baseline="-25000" dirty="0">
                    <a:latin typeface="Cambria Math" pitchFamily="18" charset="0"/>
                    <a:ea typeface="Cambria Math" pitchFamily="18" charset="0"/>
                  </a:rPr>
                  <a:t>3</a:t>
                </a: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3844625" y="2241688"/>
                <a:ext cx="3032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β</a:t>
                </a:r>
                <a:r>
                  <a:rPr lang="en-US" sz="1000" baseline="-25000" dirty="0">
                    <a:latin typeface="Cambria Math" pitchFamily="18" charset="0"/>
                    <a:ea typeface="Cambria Math" pitchFamily="18" charset="0"/>
                  </a:rPr>
                  <a:t>3</a:t>
                </a: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3844625" y="2546488"/>
                <a:ext cx="3032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β</a:t>
                </a:r>
                <a:r>
                  <a:rPr lang="en-US" sz="1000" baseline="-25000" dirty="0">
                    <a:latin typeface="Cambria Math" pitchFamily="18" charset="0"/>
                    <a:ea typeface="Cambria Math" pitchFamily="18" charset="0"/>
                  </a:rPr>
                  <a:t>3</a:t>
                </a: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3844625" y="2394088"/>
                <a:ext cx="3032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3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626194" y="2010591"/>
              <a:ext cx="306494" cy="1773936"/>
              <a:chOff x="1465098" y="1905001"/>
              <a:chExt cx="306494" cy="1773936"/>
            </a:xfrm>
          </p:grpSpPr>
          <p:sp>
            <p:nvSpPr>
              <p:cNvPr id="37" name="Rectangle 36"/>
              <p:cNvSpPr/>
              <p:nvPr/>
            </p:nvSpPr>
            <p:spPr bwMode="auto">
              <a:xfrm>
                <a:off x="1465098" y="1905001"/>
                <a:ext cx="301752" cy="1773936"/>
              </a:xfrm>
              <a:prstGeom prst="rect">
                <a:avLst/>
              </a:prstGeom>
              <a:solidFill>
                <a:srgbClr val="B482D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1465098" y="2428700"/>
                <a:ext cx="30649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1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1465098" y="2866340"/>
                <a:ext cx="30649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2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1465098" y="3305252"/>
                <a:ext cx="30649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3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1465098" y="1988516"/>
                <a:ext cx="30649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0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  <p:sp>
          <p:nvSpPr>
            <p:cNvPr id="49" name="TextBox 48"/>
            <p:cNvSpPr txBox="1"/>
            <p:nvPr/>
          </p:nvSpPr>
          <p:spPr>
            <a:xfrm>
              <a:off x="997239" y="2498938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cap="small" dirty="0" smtClean="0"/>
                <a:t>load</a:t>
              </a:r>
              <a:endParaRPr lang="en-US" sz="1000" b="1" cap="small" dirty="0"/>
            </a:p>
          </p:txBody>
        </p:sp>
        <p:cxnSp>
          <p:nvCxnSpPr>
            <p:cNvPr id="61" name="Straight Arrow Connector 60"/>
            <p:cNvCxnSpPr/>
            <p:nvPr/>
          </p:nvCxnSpPr>
          <p:spPr bwMode="auto">
            <a:xfrm>
              <a:off x="1036298" y="2745159"/>
              <a:ext cx="396693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5" name="Straight Arrow Connector 64"/>
            <p:cNvCxnSpPr/>
            <p:nvPr/>
          </p:nvCxnSpPr>
          <p:spPr bwMode="auto">
            <a:xfrm>
              <a:off x="2425884" y="1951617"/>
              <a:ext cx="2719" cy="32648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7" name="Straight Arrow Connector 66"/>
            <p:cNvCxnSpPr/>
            <p:nvPr/>
          </p:nvCxnSpPr>
          <p:spPr bwMode="auto">
            <a:xfrm>
              <a:off x="2952867" y="1951617"/>
              <a:ext cx="0" cy="32648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8" name="Straight Arrow Connector 67"/>
            <p:cNvCxnSpPr/>
            <p:nvPr/>
          </p:nvCxnSpPr>
          <p:spPr bwMode="auto">
            <a:xfrm>
              <a:off x="3487165" y="1951617"/>
              <a:ext cx="0" cy="32648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9" name="Straight Arrow Connector 68"/>
            <p:cNvCxnSpPr/>
            <p:nvPr/>
          </p:nvCxnSpPr>
          <p:spPr bwMode="auto">
            <a:xfrm>
              <a:off x="4024427" y="1944595"/>
              <a:ext cx="0" cy="33351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4" name="TextBox 73"/>
            <p:cNvSpPr txBox="1"/>
            <p:nvPr/>
          </p:nvSpPr>
          <p:spPr>
            <a:xfrm>
              <a:off x="3023348" y="4422058"/>
              <a:ext cx="40588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cap="small" dirty="0" smtClean="0"/>
                <a:t>add</a:t>
              </a:r>
              <a:endParaRPr lang="en-US" sz="1000" b="1" cap="small" dirty="0"/>
            </a:p>
          </p:txBody>
        </p:sp>
        <p:sp>
          <p:nvSpPr>
            <p:cNvPr id="86" name="Rectangle 85"/>
            <p:cNvSpPr/>
            <p:nvPr/>
          </p:nvSpPr>
          <p:spPr bwMode="auto">
            <a:xfrm>
              <a:off x="2313629" y="3564728"/>
              <a:ext cx="314738" cy="704388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2273566" y="3564728"/>
              <a:ext cx="42511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000" dirty="0" smtClean="0">
                  <a:latin typeface="Cambria Math" pitchFamily="18" charset="0"/>
                  <a:ea typeface="Cambria Math" pitchFamily="18" charset="0"/>
                </a:rPr>
                <a:t>αβ</a:t>
              </a:r>
              <a:r>
                <a:rPr lang="en-US" sz="1000" baseline="-25000" dirty="0" smtClean="0">
                  <a:latin typeface="Cambria Math" pitchFamily="18" charset="0"/>
                  <a:ea typeface="Cambria Math" pitchFamily="18" charset="0"/>
                </a:rPr>
                <a:t>00</a:t>
              </a:r>
              <a:endParaRPr lang="en-US" sz="1000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2273566" y="3718095"/>
              <a:ext cx="42511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000" dirty="0" smtClean="0">
                  <a:latin typeface="Cambria Math" pitchFamily="18" charset="0"/>
                  <a:ea typeface="Cambria Math" pitchFamily="18" charset="0"/>
                </a:rPr>
                <a:t>αβ</a:t>
              </a:r>
              <a:r>
                <a:rPr lang="en-US" sz="1000" baseline="-25000" dirty="0" smtClean="0">
                  <a:latin typeface="Cambria Math" pitchFamily="18" charset="0"/>
                  <a:ea typeface="Cambria Math" pitchFamily="18" charset="0"/>
                </a:rPr>
                <a:t>10</a:t>
              </a:r>
              <a:endParaRPr lang="en-US" sz="1000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273566" y="4022895"/>
              <a:ext cx="42511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000" dirty="0" smtClean="0">
                  <a:latin typeface="Cambria Math" pitchFamily="18" charset="0"/>
                  <a:ea typeface="Cambria Math" pitchFamily="18" charset="0"/>
                </a:rPr>
                <a:t>αβ</a:t>
              </a:r>
              <a:r>
                <a:rPr lang="en-US" sz="1000" baseline="-25000" dirty="0" smtClean="0">
                  <a:latin typeface="Cambria Math" pitchFamily="18" charset="0"/>
                  <a:ea typeface="Cambria Math" pitchFamily="18" charset="0"/>
                </a:rPr>
                <a:t>30</a:t>
              </a:r>
              <a:endParaRPr lang="en-US" sz="1000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2273566" y="3870495"/>
              <a:ext cx="42511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000" dirty="0" smtClean="0">
                  <a:latin typeface="Cambria Math" pitchFamily="18" charset="0"/>
                  <a:ea typeface="Cambria Math" pitchFamily="18" charset="0"/>
                </a:rPr>
                <a:t>αβ</a:t>
              </a:r>
              <a:r>
                <a:rPr lang="en-US" sz="1000" baseline="-25000" dirty="0" smtClean="0">
                  <a:latin typeface="Cambria Math" pitchFamily="18" charset="0"/>
                  <a:ea typeface="Cambria Math" pitchFamily="18" charset="0"/>
                </a:rPr>
                <a:t>20</a:t>
              </a:r>
              <a:endParaRPr lang="en-US" sz="1000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92" name="Rectangle 91"/>
            <p:cNvSpPr/>
            <p:nvPr/>
          </p:nvSpPr>
          <p:spPr bwMode="auto">
            <a:xfrm>
              <a:off x="2847029" y="3564728"/>
              <a:ext cx="314738" cy="704388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2806966" y="3564728"/>
              <a:ext cx="42511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000" dirty="0" smtClean="0">
                  <a:latin typeface="Cambria Math" pitchFamily="18" charset="0"/>
                  <a:ea typeface="Cambria Math" pitchFamily="18" charset="0"/>
                </a:rPr>
                <a:t>αβ</a:t>
              </a:r>
              <a:r>
                <a:rPr lang="en-US" sz="1000" baseline="-25000" dirty="0" smtClean="0">
                  <a:latin typeface="Cambria Math" pitchFamily="18" charset="0"/>
                  <a:ea typeface="Cambria Math" pitchFamily="18" charset="0"/>
                </a:rPr>
                <a:t>01</a:t>
              </a:r>
              <a:endParaRPr lang="en-US" sz="1000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2806966" y="3718095"/>
              <a:ext cx="42511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000" dirty="0" smtClean="0">
                  <a:latin typeface="Cambria Math" pitchFamily="18" charset="0"/>
                  <a:ea typeface="Cambria Math" pitchFamily="18" charset="0"/>
                </a:rPr>
                <a:t>αβ</a:t>
              </a:r>
              <a:r>
                <a:rPr lang="en-US" sz="1000" baseline="-25000" dirty="0" smtClean="0">
                  <a:latin typeface="Cambria Math" pitchFamily="18" charset="0"/>
                  <a:ea typeface="Cambria Math" pitchFamily="18" charset="0"/>
                </a:rPr>
                <a:t>11</a:t>
              </a:r>
              <a:endParaRPr lang="en-US" sz="1000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2806966" y="4022895"/>
              <a:ext cx="42511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000" dirty="0" smtClean="0">
                  <a:latin typeface="Cambria Math" pitchFamily="18" charset="0"/>
                  <a:ea typeface="Cambria Math" pitchFamily="18" charset="0"/>
                </a:rPr>
                <a:t>αβ</a:t>
              </a:r>
              <a:r>
                <a:rPr lang="en-US" sz="1000" baseline="-25000" dirty="0" smtClean="0">
                  <a:latin typeface="Cambria Math" pitchFamily="18" charset="0"/>
                  <a:ea typeface="Cambria Math" pitchFamily="18" charset="0"/>
                </a:rPr>
                <a:t>31</a:t>
              </a:r>
              <a:endParaRPr lang="en-US" sz="1000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2806966" y="3870495"/>
              <a:ext cx="42511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000" dirty="0" smtClean="0">
                  <a:latin typeface="Cambria Math" pitchFamily="18" charset="0"/>
                  <a:ea typeface="Cambria Math" pitchFamily="18" charset="0"/>
                </a:rPr>
                <a:t>αβ</a:t>
              </a:r>
              <a:r>
                <a:rPr lang="en-US" sz="1000" baseline="-25000" dirty="0" smtClean="0">
                  <a:latin typeface="Cambria Math" pitchFamily="18" charset="0"/>
                  <a:ea typeface="Cambria Math" pitchFamily="18" charset="0"/>
                </a:rPr>
                <a:t>21</a:t>
              </a:r>
              <a:endParaRPr lang="en-US" sz="1000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98" name="Rectangle 97"/>
            <p:cNvSpPr/>
            <p:nvPr/>
          </p:nvSpPr>
          <p:spPr bwMode="auto">
            <a:xfrm>
              <a:off x="3382696" y="3564264"/>
              <a:ext cx="310896" cy="704388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3342634" y="3564264"/>
              <a:ext cx="42511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000" dirty="0" smtClean="0">
                  <a:latin typeface="Cambria Math" pitchFamily="18" charset="0"/>
                  <a:ea typeface="Cambria Math" pitchFamily="18" charset="0"/>
                </a:rPr>
                <a:t>αβ</a:t>
              </a:r>
              <a:r>
                <a:rPr lang="en-US" sz="1000" baseline="-25000" dirty="0" smtClean="0">
                  <a:latin typeface="Cambria Math" pitchFamily="18" charset="0"/>
                  <a:ea typeface="Cambria Math" pitchFamily="18" charset="0"/>
                </a:rPr>
                <a:t>02</a:t>
              </a:r>
              <a:endParaRPr lang="en-US" sz="1000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3342634" y="3717631"/>
              <a:ext cx="42511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000" dirty="0" smtClean="0">
                  <a:latin typeface="Cambria Math" pitchFamily="18" charset="0"/>
                  <a:ea typeface="Cambria Math" pitchFamily="18" charset="0"/>
                </a:rPr>
                <a:t>αβ</a:t>
              </a:r>
              <a:r>
                <a:rPr lang="en-US" sz="1000" baseline="-25000" dirty="0" smtClean="0">
                  <a:latin typeface="Cambria Math" pitchFamily="18" charset="0"/>
                  <a:ea typeface="Cambria Math" pitchFamily="18" charset="0"/>
                </a:rPr>
                <a:t>12</a:t>
              </a:r>
              <a:endParaRPr lang="en-US" sz="1000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3342634" y="4022431"/>
              <a:ext cx="42511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000" dirty="0" smtClean="0">
                  <a:latin typeface="Cambria Math" pitchFamily="18" charset="0"/>
                  <a:ea typeface="Cambria Math" pitchFamily="18" charset="0"/>
                </a:rPr>
                <a:t>αβ</a:t>
              </a:r>
              <a:r>
                <a:rPr lang="en-US" sz="1000" baseline="-25000" dirty="0" smtClean="0">
                  <a:latin typeface="Cambria Math" pitchFamily="18" charset="0"/>
                  <a:ea typeface="Cambria Math" pitchFamily="18" charset="0"/>
                </a:rPr>
                <a:t>32</a:t>
              </a:r>
              <a:endParaRPr lang="en-US" sz="1000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3342634" y="3870031"/>
              <a:ext cx="42511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000" dirty="0" smtClean="0">
                  <a:latin typeface="Cambria Math" pitchFamily="18" charset="0"/>
                  <a:ea typeface="Cambria Math" pitchFamily="18" charset="0"/>
                </a:rPr>
                <a:t>αβ</a:t>
              </a:r>
              <a:r>
                <a:rPr lang="en-US" sz="1000" baseline="-25000" dirty="0" smtClean="0">
                  <a:latin typeface="Cambria Math" pitchFamily="18" charset="0"/>
                  <a:ea typeface="Cambria Math" pitchFamily="18" charset="0"/>
                </a:rPr>
                <a:t>22</a:t>
              </a:r>
              <a:endParaRPr lang="en-US" sz="1000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3915340" y="3564495"/>
              <a:ext cx="310896" cy="704388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3875278" y="3564495"/>
              <a:ext cx="42511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000" dirty="0" smtClean="0">
                  <a:latin typeface="Cambria Math" pitchFamily="18" charset="0"/>
                  <a:ea typeface="Cambria Math" pitchFamily="18" charset="0"/>
                </a:rPr>
                <a:t>αβ</a:t>
              </a:r>
              <a:r>
                <a:rPr lang="en-US" sz="1000" baseline="-25000" dirty="0" smtClean="0">
                  <a:latin typeface="Cambria Math" pitchFamily="18" charset="0"/>
                  <a:ea typeface="Cambria Math" pitchFamily="18" charset="0"/>
                </a:rPr>
                <a:t>03</a:t>
              </a:r>
              <a:endParaRPr lang="en-US" sz="1000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3875278" y="3717862"/>
              <a:ext cx="42511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000" dirty="0" smtClean="0">
                  <a:latin typeface="Cambria Math" pitchFamily="18" charset="0"/>
                  <a:ea typeface="Cambria Math" pitchFamily="18" charset="0"/>
                </a:rPr>
                <a:t>αβ</a:t>
              </a:r>
              <a:r>
                <a:rPr lang="en-US" sz="1000" baseline="-25000" dirty="0" smtClean="0">
                  <a:latin typeface="Cambria Math" pitchFamily="18" charset="0"/>
                  <a:ea typeface="Cambria Math" pitchFamily="18" charset="0"/>
                </a:rPr>
                <a:t>13</a:t>
              </a:r>
              <a:endParaRPr lang="en-US" sz="1000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3875278" y="4022662"/>
              <a:ext cx="42511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000" dirty="0" smtClean="0">
                  <a:latin typeface="Cambria Math" pitchFamily="18" charset="0"/>
                  <a:ea typeface="Cambria Math" pitchFamily="18" charset="0"/>
                </a:rPr>
                <a:t>αβ</a:t>
              </a:r>
              <a:r>
                <a:rPr lang="en-US" sz="1000" baseline="-25000" dirty="0" smtClean="0">
                  <a:latin typeface="Cambria Math" pitchFamily="18" charset="0"/>
                  <a:ea typeface="Cambria Math" pitchFamily="18" charset="0"/>
                </a:rPr>
                <a:t>33</a:t>
              </a:r>
              <a:endParaRPr lang="en-US" sz="1000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875278" y="3870262"/>
              <a:ext cx="42511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000" dirty="0" smtClean="0">
                  <a:latin typeface="Cambria Math" pitchFamily="18" charset="0"/>
                  <a:ea typeface="Cambria Math" pitchFamily="18" charset="0"/>
                </a:rPr>
                <a:t>αβ</a:t>
              </a:r>
              <a:r>
                <a:rPr lang="en-US" sz="1000" baseline="-25000" dirty="0" smtClean="0">
                  <a:latin typeface="Cambria Math" pitchFamily="18" charset="0"/>
                  <a:ea typeface="Cambria Math" pitchFamily="18" charset="0"/>
                </a:rPr>
                <a:t>23</a:t>
              </a:r>
              <a:endParaRPr lang="en-US" sz="1000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grpSp>
          <p:nvGrpSpPr>
            <p:cNvPr id="167" name="Group 166"/>
            <p:cNvGrpSpPr/>
            <p:nvPr/>
          </p:nvGrpSpPr>
          <p:grpSpPr>
            <a:xfrm>
              <a:off x="2274240" y="4800927"/>
              <a:ext cx="346570" cy="704388"/>
              <a:chOff x="2242913" y="5182064"/>
              <a:chExt cx="346570" cy="704388"/>
            </a:xfrm>
          </p:grpSpPr>
          <p:sp>
            <p:nvSpPr>
              <p:cNvPr id="141" name="Rectangle 140"/>
              <p:cNvSpPr/>
              <p:nvPr/>
            </p:nvSpPr>
            <p:spPr bwMode="auto">
              <a:xfrm>
                <a:off x="2282976" y="5182064"/>
                <a:ext cx="263225" cy="70438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42" name="TextBox 141"/>
              <p:cNvSpPr txBox="1"/>
              <p:nvPr/>
            </p:nvSpPr>
            <p:spPr>
              <a:xfrm>
                <a:off x="2242913" y="5182064"/>
                <a:ext cx="34657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γ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00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43" name="TextBox 142"/>
              <p:cNvSpPr txBox="1"/>
              <p:nvPr/>
            </p:nvSpPr>
            <p:spPr>
              <a:xfrm>
                <a:off x="2242913" y="5335431"/>
                <a:ext cx="34657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γ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10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44" name="TextBox 143"/>
              <p:cNvSpPr txBox="1"/>
              <p:nvPr/>
            </p:nvSpPr>
            <p:spPr>
              <a:xfrm>
                <a:off x="2242913" y="5640231"/>
                <a:ext cx="34657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γ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30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45" name="TextBox 144"/>
              <p:cNvSpPr txBox="1"/>
              <p:nvPr/>
            </p:nvSpPr>
            <p:spPr>
              <a:xfrm>
                <a:off x="2242913" y="5487831"/>
                <a:ext cx="34657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γ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20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  <p:grpSp>
          <p:nvGrpSpPr>
            <p:cNvPr id="166" name="Group 165"/>
            <p:cNvGrpSpPr/>
            <p:nvPr/>
          </p:nvGrpSpPr>
          <p:grpSpPr>
            <a:xfrm>
              <a:off x="2807640" y="4800927"/>
              <a:ext cx="346570" cy="704388"/>
              <a:chOff x="2776313" y="5182064"/>
              <a:chExt cx="346570" cy="704388"/>
            </a:xfrm>
          </p:grpSpPr>
          <p:sp>
            <p:nvSpPr>
              <p:cNvPr id="147" name="Rectangle 146"/>
              <p:cNvSpPr/>
              <p:nvPr/>
            </p:nvSpPr>
            <p:spPr bwMode="auto">
              <a:xfrm>
                <a:off x="2816375" y="5182064"/>
                <a:ext cx="263226" cy="70438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48" name="TextBox 147"/>
              <p:cNvSpPr txBox="1"/>
              <p:nvPr/>
            </p:nvSpPr>
            <p:spPr>
              <a:xfrm>
                <a:off x="2776313" y="5182064"/>
                <a:ext cx="34657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γ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01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49" name="TextBox 148"/>
              <p:cNvSpPr txBox="1"/>
              <p:nvPr/>
            </p:nvSpPr>
            <p:spPr>
              <a:xfrm>
                <a:off x="2776313" y="5335431"/>
                <a:ext cx="34657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γ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11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50" name="TextBox 149"/>
              <p:cNvSpPr txBox="1"/>
              <p:nvPr/>
            </p:nvSpPr>
            <p:spPr>
              <a:xfrm>
                <a:off x="2776313" y="5640231"/>
                <a:ext cx="34657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γ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31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51" name="TextBox 150"/>
              <p:cNvSpPr txBox="1"/>
              <p:nvPr/>
            </p:nvSpPr>
            <p:spPr>
              <a:xfrm>
                <a:off x="2776313" y="5487831"/>
                <a:ext cx="34657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γ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21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  <p:grpSp>
          <p:nvGrpSpPr>
            <p:cNvPr id="165" name="Group 164"/>
            <p:cNvGrpSpPr/>
            <p:nvPr/>
          </p:nvGrpSpPr>
          <p:grpSpPr>
            <a:xfrm>
              <a:off x="3343308" y="4800463"/>
              <a:ext cx="346570" cy="704388"/>
              <a:chOff x="3311981" y="5181600"/>
              <a:chExt cx="346570" cy="704388"/>
            </a:xfrm>
          </p:grpSpPr>
          <p:sp>
            <p:nvSpPr>
              <p:cNvPr id="153" name="Rectangle 152"/>
              <p:cNvSpPr/>
              <p:nvPr/>
            </p:nvSpPr>
            <p:spPr bwMode="auto">
              <a:xfrm>
                <a:off x="3352044" y="5181600"/>
                <a:ext cx="263225" cy="70438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54" name="TextBox 153"/>
              <p:cNvSpPr txBox="1"/>
              <p:nvPr/>
            </p:nvSpPr>
            <p:spPr>
              <a:xfrm>
                <a:off x="3311981" y="5181600"/>
                <a:ext cx="34657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γ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02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55" name="TextBox 154"/>
              <p:cNvSpPr txBox="1"/>
              <p:nvPr/>
            </p:nvSpPr>
            <p:spPr>
              <a:xfrm>
                <a:off x="3311981" y="5334967"/>
                <a:ext cx="34657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γ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12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56" name="TextBox 155"/>
              <p:cNvSpPr txBox="1"/>
              <p:nvPr/>
            </p:nvSpPr>
            <p:spPr>
              <a:xfrm>
                <a:off x="3311981" y="5639767"/>
                <a:ext cx="34657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γ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32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3311981" y="5487367"/>
                <a:ext cx="34657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γ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22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  <p:grpSp>
          <p:nvGrpSpPr>
            <p:cNvPr id="164" name="Group 163"/>
            <p:cNvGrpSpPr/>
            <p:nvPr/>
          </p:nvGrpSpPr>
          <p:grpSpPr>
            <a:xfrm>
              <a:off x="3875952" y="4800694"/>
              <a:ext cx="346570" cy="704388"/>
              <a:chOff x="3844625" y="5181831"/>
              <a:chExt cx="346570" cy="704388"/>
            </a:xfrm>
          </p:grpSpPr>
          <p:sp>
            <p:nvSpPr>
              <p:cNvPr id="159" name="Rectangle 158"/>
              <p:cNvSpPr/>
              <p:nvPr/>
            </p:nvSpPr>
            <p:spPr bwMode="auto">
              <a:xfrm>
                <a:off x="3884687" y="5181831"/>
                <a:ext cx="263226" cy="70438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60" name="TextBox 159"/>
              <p:cNvSpPr txBox="1"/>
              <p:nvPr/>
            </p:nvSpPr>
            <p:spPr>
              <a:xfrm>
                <a:off x="3844625" y="5181831"/>
                <a:ext cx="34657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γ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03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61" name="TextBox 160"/>
              <p:cNvSpPr txBox="1"/>
              <p:nvPr/>
            </p:nvSpPr>
            <p:spPr>
              <a:xfrm>
                <a:off x="3844625" y="5335198"/>
                <a:ext cx="34657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γ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13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62" name="TextBox 161"/>
              <p:cNvSpPr txBox="1"/>
              <p:nvPr/>
            </p:nvSpPr>
            <p:spPr>
              <a:xfrm>
                <a:off x="3844625" y="5639998"/>
                <a:ext cx="34657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γ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33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63" name="TextBox 162"/>
              <p:cNvSpPr txBox="1"/>
              <p:nvPr/>
            </p:nvSpPr>
            <p:spPr>
              <a:xfrm>
                <a:off x="3844625" y="5487598"/>
                <a:ext cx="34657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γ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23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  <p:sp>
          <p:nvSpPr>
            <p:cNvPr id="168" name="TextBox 167"/>
            <p:cNvSpPr txBox="1"/>
            <p:nvPr/>
          </p:nvSpPr>
          <p:spPr>
            <a:xfrm>
              <a:off x="3071540" y="3215156"/>
              <a:ext cx="40588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cap="small" dirty="0" smtClean="0"/>
                <a:t>mul</a:t>
              </a:r>
              <a:endParaRPr lang="en-US" sz="1000" b="1" cap="small" dirty="0"/>
            </a:p>
          </p:txBody>
        </p:sp>
        <p:cxnSp>
          <p:nvCxnSpPr>
            <p:cNvPr id="169" name="Straight Arrow Connector 168"/>
            <p:cNvCxnSpPr/>
            <p:nvPr/>
          </p:nvCxnSpPr>
          <p:spPr bwMode="auto">
            <a:xfrm>
              <a:off x="2504280" y="3111729"/>
              <a:ext cx="0" cy="38419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70" name="Straight Arrow Connector 169"/>
            <p:cNvCxnSpPr/>
            <p:nvPr/>
          </p:nvCxnSpPr>
          <p:spPr bwMode="auto">
            <a:xfrm>
              <a:off x="3028074" y="3111729"/>
              <a:ext cx="470" cy="38419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71" name="Straight Arrow Connector 170"/>
            <p:cNvCxnSpPr/>
            <p:nvPr/>
          </p:nvCxnSpPr>
          <p:spPr bwMode="auto">
            <a:xfrm flipH="1">
              <a:off x="3562842" y="3111729"/>
              <a:ext cx="900" cy="38419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72" name="Straight Arrow Connector 171"/>
            <p:cNvCxnSpPr/>
            <p:nvPr/>
          </p:nvCxnSpPr>
          <p:spPr bwMode="auto">
            <a:xfrm>
              <a:off x="4096386" y="3111729"/>
              <a:ext cx="3718" cy="38419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74" name="Straight Connector 173"/>
            <p:cNvCxnSpPr/>
            <p:nvPr/>
          </p:nvCxnSpPr>
          <p:spPr bwMode="auto">
            <a:xfrm>
              <a:off x="1646436" y="3244739"/>
              <a:ext cx="2347291" cy="541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9" name="Straight Arrow Connector 178"/>
            <p:cNvCxnSpPr/>
            <p:nvPr/>
          </p:nvCxnSpPr>
          <p:spPr bwMode="auto">
            <a:xfrm>
              <a:off x="3993727" y="3245901"/>
              <a:ext cx="0" cy="25002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82" name="Straight Arrow Connector 181"/>
            <p:cNvCxnSpPr/>
            <p:nvPr/>
          </p:nvCxnSpPr>
          <p:spPr bwMode="auto">
            <a:xfrm>
              <a:off x="3458717" y="3245901"/>
              <a:ext cx="805" cy="25002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83" name="Straight Arrow Connector 182"/>
            <p:cNvCxnSpPr/>
            <p:nvPr/>
          </p:nvCxnSpPr>
          <p:spPr bwMode="auto">
            <a:xfrm>
              <a:off x="2926927" y="3242703"/>
              <a:ext cx="0" cy="25322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84" name="Straight Arrow Connector 183"/>
            <p:cNvCxnSpPr/>
            <p:nvPr/>
          </p:nvCxnSpPr>
          <p:spPr bwMode="auto">
            <a:xfrm>
              <a:off x="2396813" y="3242255"/>
              <a:ext cx="0" cy="25367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202" name="Group 201"/>
            <p:cNvGrpSpPr/>
            <p:nvPr/>
          </p:nvGrpSpPr>
          <p:grpSpPr>
            <a:xfrm>
              <a:off x="1472049" y="2345571"/>
              <a:ext cx="306494" cy="704388"/>
              <a:chOff x="1774664" y="2332470"/>
              <a:chExt cx="306494" cy="704388"/>
            </a:xfrm>
          </p:grpSpPr>
          <p:sp>
            <p:nvSpPr>
              <p:cNvPr id="44" name="Rectangle 43"/>
              <p:cNvSpPr/>
              <p:nvPr/>
            </p:nvSpPr>
            <p:spPr bwMode="auto">
              <a:xfrm>
                <a:off x="1814727" y="2332470"/>
                <a:ext cx="228600" cy="70438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1774664" y="2332470"/>
                <a:ext cx="30649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>
                    <a:latin typeface="Cambria Math" pitchFamily="18" charset="0"/>
                    <a:ea typeface="Cambria Math" pitchFamily="18" charset="0"/>
                  </a:rPr>
                  <a:t>α</a:t>
                </a:r>
                <a:r>
                  <a:rPr lang="en-US" sz="1000" baseline="-25000" dirty="0">
                    <a:latin typeface="Cambria Math" pitchFamily="18" charset="0"/>
                    <a:ea typeface="Cambria Math" pitchFamily="18" charset="0"/>
                  </a:rPr>
                  <a:t>0</a:t>
                </a: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1774664" y="2485837"/>
                <a:ext cx="30649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1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1774664" y="2790637"/>
                <a:ext cx="30649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3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1774664" y="2638237"/>
                <a:ext cx="30649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2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  <p:cxnSp>
          <p:nvCxnSpPr>
            <p:cNvPr id="186" name="Straight Connector 185"/>
            <p:cNvCxnSpPr/>
            <p:nvPr/>
          </p:nvCxnSpPr>
          <p:spPr bwMode="auto">
            <a:xfrm>
              <a:off x="1646436" y="3107476"/>
              <a:ext cx="0" cy="13477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8" name="Straight Arrow Connector 187"/>
            <p:cNvCxnSpPr/>
            <p:nvPr/>
          </p:nvCxnSpPr>
          <p:spPr bwMode="auto">
            <a:xfrm>
              <a:off x="2440855" y="4353070"/>
              <a:ext cx="0" cy="38419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89" name="Straight Arrow Connector 188"/>
            <p:cNvCxnSpPr/>
            <p:nvPr/>
          </p:nvCxnSpPr>
          <p:spPr bwMode="auto">
            <a:xfrm>
              <a:off x="2964649" y="4353070"/>
              <a:ext cx="470" cy="38419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90" name="Straight Arrow Connector 189"/>
            <p:cNvCxnSpPr/>
            <p:nvPr/>
          </p:nvCxnSpPr>
          <p:spPr bwMode="auto">
            <a:xfrm flipH="1">
              <a:off x="3499417" y="4353070"/>
              <a:ext cx="900" cy="38419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91" name="Straight Arrow Connector 190"/>
            <p:cNvCxnSpPr/>
            <p:nvPr/>
          </p:nvCxnSpPr>
          <p:spPr bwMode="auto">
            <a:xfrm>
              <a:off x="4032961" y="4353070"/>
              <a:ext cx="3718" cy="38419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200" name="Content Placeholder 2"/>
          <p:cNvSpPr>
            <a:spLocks noGrp="1"/>
          </p:cNvSpPr>
          <p:nvPr>
            <p:ph idx="1"/>
          </p:nvPr>
        </p:nvSpPr>
        <p:spPr>
          <a:xfrm>
            <a:off x="5105400" y="1600200"/>
            <a:ext cx="3810000" cy="4530725"/>
          </a:xfrm>
        </p:spPr>
        <p:txBody>
          <a:bodyPr/>
          <a:lstStyle/>
          <a:p>
            <a:r>
              <a:rPr lang="en-US" sz="1800" dirty="0" smtClean="0"/>
              <a:t>4 elements per vector register</a:t>
            </a:r>
          </a:p>
          <a:p>
            <a:r>
              <a:rPr lang="en-US" sz="1800" dirty="0" smtClean="0"/>
              <a:t>Implements 4 x 4 rank-1 update</a:t>
            </a:r>
          </a:p>
          <a:p>
            <a:r>
              <a:rPr lang="el-GR" sz="1800" dirty="0" smtClean="0">
                <a:latin typeface="Cambria Math" pitchFamily="18" charset="0"/>
                <a:ea typeface="Cambria Math" pitchFamily="18" charset="0"/>
              </a:rPr>
              <a:t>α</a:t>
            </a:r>
            <a:r>
              <a:rPr lang="en-US" sz="1800" baseline="-25000" dirty="0" smtClean="0">
                <a:latin typeface="Cambria Math" pitchFamily="18" charset="0"/>
                <a:ea typeface="Cambria Math" pitchFamily="18" charset="0"/>
              </a:rPr>
              <a:t>0:3 , </a:t>
            </a:r>
            <a:r>
              <a:rPr lang="el-GR" sz="1800" dirty="0" smtClean="0">
                <a:latin typeface="Cambria Math" pitchFamily="18" charset="0"/>
                <a:ea typeface="Cambria Math" pitchFamily="18" charset="0"/>
              </a:rPr>
              <a:t>β</a:t>
            </a:r>
            <a:r>
              <a:rPr lang="en-US" sz="1800" baseline="-25000" dirty="0" smtClean="0">
                <a:latin typeface="Cambria Math" pitchFamily="18" charset="0"/>
                <a:ea typeface="Cambria Math" pitchFamily="18" charset="0"/>
              </a:rPr>
              <a:t>0:3 </a:t>
            </a:r>
            <a:r>
              <a:rPr lang="en-US" sz="1800" dirty="0" smtClean="0"/>
              <a:t>are real elements</a:t>
            </a:r>
          </a:p>
          <a:p>
            <a:r>
              <a:rPr lang="en-US" sz="1800" dirty="0"/>
              <a:t>Load/swizzle instructions </a:t>
            </a:r>
            <a:r>
              <a:rPr lang="en-US" sz="1800" dirty="0" err="1"/>
              <a:t>req’d</a:t>
            </a:r>
            <a:r>
              <a:rPr lang="en-US" sz="1800" dirty="0"/>
              <a:t>:</a:t>
            </a:r>
          </a:p>
          <a:p>
            <a:pPr lvl="1"/>
            <a:r>
              <a:rPr lang="en-US" sz="1300" cap="small" dirty="0" smtClean="0"/>
              <a:t>Load</a:t>
            </a:r>
          </a:p>
          <a:p>
            <a:pPr lvl="1"/>
            <a:r>
              <a:rPr lang="en-US" sz="1300" cap="small" dirty="0" smtClean="0"/>
              <a:t>Broadcast</a:t>
            </a:r>
          </a:p>
          <a:p>
            <a:r>
              <a:rPr lang="en-US" sz="1800" dirty="0" smtClean="0"/>
              <a:t>Floating-point instructions </a:t>
            </a:r>
            <a:r>
              <a:rPr lang="en-US" sz="1800" dirty="0" err="1" smtClean="0"/>
              <a:t>req’d</a:t>
            </a:r>
            <a:r>
              <a:rPr lang="en-US" sz="1800" dirty="0" smtClean="0"/>
              <a:t>:</a:t>
            </a:r>
          </a:p>
          <a:p>
            <a:pPr lvl="1"/>
            <a:r>
              <a:rPr lang="en-US" sz="1300" cap="small" dirty="0"/>
              <a:t>Multiply</a:t>
            </a:r>
          </a:p>
          <a:p>
            <a:pPr lvl="1"/>
            <a:r>
              <a:rPr lang="en-US" sz="1300" cap="small" dirty="0" smtClean="0"/>
              <a:t>Add</a:t>
            </a:r>
            <a:endParaRPr lang="en-US" sz="1300" cap="small" dirty="0"/>
          </a:p>
        </p:txBody>
      </p:sp>
    </p:spTree>
    <p:extLst>
      <p:ext uri="{BB962C8B-B14F-4D97-AF65-F5344CB8AC3E}">
        <p14:creationId xmlns:p14="http://schemas.microsoft.com/office/powerpoint/2010/main" val="414254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 rank-1 update in assembly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178" name="Content Placeholder 2"/>
          <p:cNvSpPr>
            <a:spLocks noGrp="1"/>
          </p:cNvSpPr>
          <p:nvPr>
            <p:ph idx="1"/>
          </p:nvPr>
        </p:nvSpPr>
        <p:spPr>
          <a:xfrm>
            <a:off x="5105400" y="1600200"/>
            <a:ext cx="3810000" cy="4530725"/>
          </a:xfrm>
        </p:spPr>
        <p:txBody>
          <a:bodyPr/>
          <a:lstStyle/>
          <a:p>
            <a:r>
              <a:rPr lang="en-US" sz="1800" dirty="0" smtClean="0"/>
              <a:t>4 elements per vector register</a:t>
            </a:r>
          </a:p>
          <a:p>
            <a:r>
              <a:rPr lang="en-US" sz="1800" dirty="0" smtClean="0"/>
              <a:t>Implements 2 x 2 rank-1 update</a:t>
            </a:r>
          </a:p>
          <a:p>
            <a:r>
              <a:rPr lang="el-GR" sz="1800" dirty="0" smtClean="0">
                <a:latin typeface="Cambria Math" pitchFamily="18" charset="0"/>
                <a:ea typeface="Cambria Math" pitchFamily="18" charset="0"/>
              </a:rPr>
              <a:t>α</a:t>
            </a:r>
            <a:r>
              <a:rPr lang="en-US" sz="1800" baseline="-25000" dirty="0" smtClean="0">
                <a:latin typeface="Cambria Math" pitchFamily="18" charset="0"/>
                <a:ea typeface="Cambria Math" pitchFamily="18" charset="0"/>
              </a:rPr>
              <a:t>0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+</a:t>
            </a:r>
            <a:r>
              <a:rPr lang="en-US" sz="1800" dirty="0" smtClean="0">
                <a:latin typeface="Cambria Math" pitchFamily="18" charset="0"/>
                <a:ea typeface="Cambria Math" pitchFamily="18" charset="0"/>
              </a:rPr>
              <a:t>i</a:t>
            </a:r>
            <a:r>
              <a:rPr lang="el-GR" sz="1800" dirty="0" smtClean="0">
                <a:latin typeface="Cambria Math" pitchFamily="18" charset="0"/>
                <a:ea typeface="Cambria Math" pitchFamily="18" charset="0"/>
              </a:rPr>
              <a:t>α</a:t>
            </a:r>
            <a:r>
              <a:rPr lang="en-US" sz="1800" baseline="-25000" dirty="0" smtClean="0">
                <a:latin typeface="Cambria Math" pitchFamily="18" charset="0"/>
                <a:ea typeface="Cambria Math" pitchFamily="18" charset="0"/>
              </a:rPr>
              <a:t>1 ,</a:t>
            </a:r>
            <a:r>
              <a:rPr lang="el-GR" sz="18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l-GR" sz="1800" dirty="0" smtClean="0">
                <a:latin typeface="Cambria Math" pitchFamily="18" charset="0"/>
                <a:ea typeface="Cambria Math" pitchFamily="18" charset="0"/>
              </a:rPr>
              <a:t>α</a:t>
            </a:r>
            <a:r>
              <a:rPr lang="en-US" sz="1800" baseline="-25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+</a:t>
            </a:r>
            <a:r>
              <a:rPr lang="en-US" sz="1800" dirty="0" smtClean="0">
                <a:latin typeface="Cambria Math" pitchFamily="18" charset="0"/>
                <a:ea typeface="Cambria Math" pitchFamily="18" charset="0"/>
              </a:rPr>
              <a:t>i</a:t>
            </a:r>
            <a:r>
              <a:rPr lang="el-GR" sz="1800" dirty="0" smtClean="0">
                <a:latin typeface="Cambria Math" pitchFamily="18" charset="0"/>
                <a:ea typeface="Cambria Math" pitchFamily="18" charset="0"/>
              </a:rPr>
              <a:t>α</a:t>
            </a:r>
            <a:r>
              <a:rPr lang="en-US" sz="1800" baseline="-25000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sz="18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800" baseline="-25000" dirty="0">
                <a:latin typeface="Cambria Math" pitchFamily="18" charset="0"/>
                <a:ea typeface="Cambria Math" pitchFamily="18" charset="0"/>
              </a:rPr>
              <a:t>,</a:t>
            </a:r>
            <a:r>
              <a:rPr lang="el-GR" sz="18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l-GR" sz="1800" dirty="0" smtClean="0">
                <a:latin typeface="Cambria Math" pitchFamily="18" charset="0"/>
                <a:ea typeface="Cambria Math" pitchFamily="18" charset="0"/>
              </a:rPr>
              <a:t>β</a:t>
            </a:r>
            <a:r>
              <a:rPr lang="en-US" sz="1800" baseline="-25000" dirty="0" smtClean="0">
                <a:latin typeface="Cambria Math" pitchFamily="18" charset="0"/>
                <a:ea typeface="Cambria Math" pitchFamily="18" charset="0"/>
              </a:rPr>
              <a:t>0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+</a:t>
            </a:r>
            <a:r>
              <a:rPr lang="en-US" sz="1800" dirty="0" smtClean="0">
                <a:latin typeface="Cambria Math" pitchFamily="18" charset="0"/>
                <a:ea typeface="Cambria Math" pitchFamily="18" charset="0"/>
              </a:rPr>
              <a:t>i</a:t>
            </a:r>
            <a:r>
              <a:rPr lang="el-GR" sz="1800" dirty="0" smtClean="0">
                <a:latin typeface="Cambria Math" pitchFamily="18" charset="0"/>
                <a:ea typeface="Cambria Math" pitchFamily="18" charset="0"/>
              </a:rPr>
              <a:t>β</a:t>
            </a:r>
            <a:r>
              <a:rPr lang="en-US" sz="1800" baseline="-25000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18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800" baseline="-25000" dirty="0">
                <a:latin typeface="Cambria Math" pitchFamily="18" charset="0"/>
                <a:ea typeface="Cambria Math" pitchFamily="18" charset="0"/>
              </a:rPr>
              <a:t>,</a:t>
            </a:r>
            <a:r>
              <a:rPr lang="el-GR" sz="18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l-GR" sz="1800" dirty="0" smtClean="0">
                <a:latin typeface="Cambria Math" pitchFamily="18" charset="0"/>
                <a:ea typeface="Cambria Math" pitchFamily="18" charset="0"/>
              </a:rPr>
              <a:t>β</a:t>
            </a:r>
            <a:r>
              <a:rPr lang="en-US" sz="1800" baseline="-25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+</a:t>
            </a:r>
            <a:r>
              <a:rPr lang="en-US" sz="1800" dirty="0" smtClean="0">
                <a:latin typeface="Cambria Math" pitchFamily="18" charset="0"/>
                <a:ea typeface="Cambria Math" pitchFamily="18" charset="0"/>
              </a:rPr>
              <a:t>i</a:t>
            </a:r>
            <a:r>
              <a:rPr lang="el-GR" sz="1800" dirty="0" smtClean="0">
                <a:latin typeface="Cambria Math" pitchFamily="18" charset="0"/>
                <a:ea typeface="Cambria Math" pitchFamily="18" charset="0"/>
              </a:rPr>
              <a:t>β</a:t>
            </a:r>
            <a:r>
              <a:rPr lang="en-US" sz="1800" baseline="-25000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sz="18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800" dirty="0" smtClean="0"/>
              <a:t>are complex elements</a:t>
            </a:r>
            <a:endParaRPr lang="en-US" sz="1800" dirty="0"/>
          </a:p>
          <a:p>
            <a:r>
              <a:rPr lang="en-US" sz="1800" dirty="0" smtClean="0"/>
              <a:t>Load/swizzle instructions </a:t>
            </a:r>
            <a:r>
              <a:rPr lang="en-US" sz="1800" dirty="0" err="1"/>
              <a:t>req’d</a:t>
            </a:r>
            <a:r>
              <a:rPr lang="en-US" sz="1800" dirty="0"/>
              <a:t>:</a:t>
            </a:r>
          </a:p>
          <a:p>
            <a:pPr lvl="1"/>
            <a:r>
              <a:rPr lang="en-US" sz="1300" cap="small" dirty="0" smtClean="0"/>
              <a:t>Load</a:t>
            </a:r>
          </a:p>
          <a:p>
            <a:pPr lvl="1"/>
            <a:r>
              <a:rPr lang="en-US" sz="1300" cap="small" dirty="0" smtClean="0"/>
              <a:t>Duplicate</a:t>
            </a:r>
          </a:p>
          <a:p>
            <a:pPr lvl="1"/>
            <a:r>
              <a:rPr lang="en-US" sz="1300" cap="small" dirty="0" smtClean="0"/>
              <a:t>Shuffle</a:t>
            </a:r>
            <a:r>
              <a:rPr lang="en-US" sz="1300" dirty="0" smtClean="0"/>
              <a:t> (within “lanes”)</a:t>
            </a:r>
            <a:endParaRPr lang="en-US" sz="1300" dirty="0"/>
          </a:p>
          <a:p>
            <a:pPr lvl="1"/>
            <a:r>
              <a:rPr lang="en-US" sz="1300" cap="small" dirty="0" smtClean="0"/>
              <a:t>Permute</a:t>
            </a:r>
            <a:r>
              <a:rPr lang="en-US" sz="1300" dirty="0" smtClean="0"/>
              <a:t> (across “lanes”)</a:t>
            </a:r>
            <a:endParaRPr lang="en-US" sz="1300" dirty="0"/>
          </a:p>
          <a:p>
            <a:r>
              <a:rPr lang="en-US" sz="1800" dirty="0"/>
              <a:t>Floating-point instructions </a:t>
            </a:r>
            <a:r>
              <a:rPr lang="en-US" sz="1800" dirty="0" err="1"/>
              <a:t>req’d</a:t>
            </a:r>
            <a:r>
              <a:rPr lang="en-US" sz="1800" dirty="0"/>
              <a:t>:</a:t>
            </a:r>
          </a:p>
          <a:p>
            <a:pPr lvl="1"/>
            <a:r>
              <a:rPr lang="en-US" sz="1300" cap="small" dirty="0"/>
              <a:t>Multiply</a:t>
            </a:r>
          </a:p>
          <a:p>
            <a:pPr lvl="1"/>
            <a:r>
              <a:rPr lang="en-US" sz="1300" cap="small" dirty="0" smtClean="0"/>
              <a:t>Add</a:t>
            </a:r>
          </a:p>
          <a:p>
            <a:pPr lvl="1"/>
            <a:r>
              <a:rPr lang="en-US" sz="1300" cap="small" dirty="0" smtClean="0"/>
              <a:t>Subadd</a:t>
            </a:r>
          </a:p>
          <a:p>
            <a:r>
              <a:rPr lang="en-US" sz="1800" dirty="0" smtClean="0"/>
              <a:t>High values in micro-tile still need to be swapped (after loop)</a:t>
            </a:r>
            <a:endParaRPr lang="en-US" sz="1800" dirty="0"/>
          </a:p>
        </p:txBody>
      </p:sp>
      <p:grpSp>
        <p:nvGrpSpPr>
          <p:cNvPr id="55" name="Group 54"/>
          <p:cNvGrpSpPr/>
          <p:nvPr/>
        </p:nvGrpSpPr>
        <p:grpSpPr>
          <a:xfrm>
            <a:off x="626194" y="1589726"/>
            <a:ext cx="3680544" cy="4378348"/>
            <a:chOff x="626194" y="1589726"/>
            <a:chExt cx="3680544" cy="4378348"/>
          </a:xfrm>
        </p:grpSpPr>
        <p:sp>
          <p:nvSpPr>
            <p:cNvPr id="265" name="TextBox 264"/>
            <p:cNvSpPr txBox="1"/>
            <p:nvPr/>
          </p:nvSpPr>
          <p:spPr>
            <a:xfrm>
              <a:off x="2843459" y="4695654"/>
              <a:ext cx="62228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cap="small" dirty="0" smtClean="0"/>
                <a:t>subadd</a:t>
              </a:r>
              <a:endParaRPr lang="en-US" sz="1000" b="1" cap="small" dirty="0"/>
            </a:p>
          </p:txBody>
        </p:sp>
        <p:grpSp>
          <p:nvGrpSpPr>
            <p:cNvPr id="81" name="Group 80"/>
            <p:cNvGrpSpPr/>
            <p:nvPr/>
          </p:nvGrpSpPr>
          <p:grpSpPr>
            <a:xfrm>
              <a:off x="2274240" y="2330329"/>
              <a:ext cx="303288" cy="704388"/>
              <a:chOff x="2242913" y="2088554"/>
              <a:chExt cx="303288" cy="704388"/>
            </a:xfrm>
          </p:grpSpPr>
          <p:sp>
            <p:nvSpPr>
              <p:cNvPr id="18" name="Rectangle 17"/>
              <p:cNvSpPr/>
              <p:nvPr/>
            </p:nvSpPr>
            <p:spPr bwMode="auto">
              <a:xfrm>
                <a:off x="2282976" y="2088554"/>
                <a:ext cx="228600" cy="70438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242913" y="2088554"/>
                <a:ext cx="3032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0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2242913" y="2241921"/>
                <a:ext cx="3032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0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2242913" y="2546721"/>
                <a:ext cx="3032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2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2242913" y="2394321"/>
                <a:ext cx="3032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2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  <p:grpSp>
          <p:nvGrpSpPr>
            <p:cNvPr id="82" name="Group 81"/>
            <p:cNvGrpSpPr/>
            <p:nvPr/>
          </p:nvGrpSpPr>
          <p:grpSpPr>
            <a:xfrm>
              <a:off x="2806966" y="2606806"/>
              <a:ext cx="303288" cy="704388"/>
              <a:chOff x="2776313" y="2088554"/>
              <a:chExt cx="303288" cy="704388"/>
            </a:xfrm>
          </p:grpSpPr>
          <p:sp>
            <p:nvSpPr>
              <p:cNvPr id="20" name="Rectangle 19"/>
              <p:cNvSpPr/>
              <p:nvPr/>
            </p:nvSpPr>
            <p:spPr bwMode="auto">
              <a:xfrm>
                <a:off x="2816376" y="2088554"/>
                <a:ext cx="228600" cy="70438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776313" y="2088554"/>
                <a:ext cx="3032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β</a:t>
                </a:r>
                <a:r>
                  <a:rPr lang="en-US" sz="1000" baseline="-25000" dirty="0">
                    <a:latin typeface="Cambria Math" pitchFamily="18" charset="0"/>
                    <a:ea typeface="Cambria Math" pitchFamily="18" charset="0"/>
                  </a:rPr>
                  <a:t>1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2776313" y="2241921"/>
                <a:ext cx="3032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β</a:t>
                </a:r>
                <a:r>
                  <a:rPr lang="en-US" sz="1000" baseline="-25000" dirty="0">
                    <a:latin typeface="Cambria Math" pitchFamily="18" charset="0"/>
                    <a:ea typeface="Cambria Math" pitchFamily="18" charset="0"/>
                  </a:rPr>
                  <a:t>1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2776313" y="2546721"/>
                <a:ext cx="3032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3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2776313" y="2394321"/>
                <a:ext cx="3032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3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  <p:grpSp>
          <p:nvGrpSpPr>
            <p:cNvPr id="83" name="Group 82"/>
            <p:cNvGrpSpPr/>
            <p:nvPr/>
          </p:nvGrpSpPr>
          <p:grpSpPr>
            <a:xfrm>
              <a:off x="3472320" y="2330329"/>
              <a:ext cx="303288" cy="704388"/>
              <a:chOff x="3311981" y="2088090"/>
              <a:chExt cx="303288" cy="704388"/>
            </a:xfrm>
          </p:grpSpPr>
          <p:sp>
            <p:nvSpPr>
              <p:cNvPr id="25" name="Rectangle 24"/>
              <p:cNvSpPr/>
              <p:nvPr/>
            </p:nvSpPr>
            <p:spPr bwMode="auto">
              <a:xfrm>
                <a:off x="3352044" y="2088090"/>
                <a:ext cx="228600" cy="70438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311981" y="2088090"/>
                <a:ext cx="3032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2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3311981" y="2241457"/>
                <a:ext cx="3032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2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311981" y="2546257"/>
                <a:ext cx="3032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0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3311981" y="2393857"/>
                <a:ext cx="3032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0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  <p:grpSp>
          <p:nvGrpSpPr>
            <p:cNvPr id="84" name="Group 83"/>
            <p:cNvGrpSpPr/>
            <p:nvPr/>
          </p:nvGrpSpPr>
          <p:grpSpPr>
            <a:xfrm>
              <a:off x="4003450" y="2606806"/>
              <a:ext cx="303288" cy="704388"/>
              <a:chOff x="3844625" y="2088321"/>
              <a:chExt cx="303288" cy="704388"/>
            </a:xfrm>
          </p:grpSpPr>
          <p:sp>
            <p:nvSpPr>
              <p:cNvPr id="30" name="Rectangle 29"/>
              <p:cNvSpPr/>
              <p:nvPr/>
            </p:nvSpPr>
            <p:spPr bwMode="auto">
              <a:xfrm>
                <a:off x="3884688" y="2088321"/>
                <a:ext cx="228600" cy="70438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3844625" y="2088321"/>
                <a:ext cx="3032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β</a:t>
                </a:r>
                <a:r>
                  <a:rPr lang="en-US" sz="1000" baseline="-25000" dirty="0">
                    <a:latin typeface="Cambria Math" pitchFamily="18" charset="0"/>
                    <a:ea typeface="Cambria Math" pitchFamily="18" charset="0"/>
                  </a:rPr>
                  <a:t>3</a:t>
                </a: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3844625" y="2241688"/>
                <a:ext cx="3032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β</a:t>
                </a:r>
                <a:r>
                  <a:rPr lang="en-US" sz="1000" baseline="-25000" dirty="0">
                    <a:latin typeface="Cambria Math" pitchFamily="18" charset="0"/>
                    <a:ea typeface="Cambria Math" pitchFamily="18" charset="0"/>
                  </a:rPr>
                  <a:t>3</a:t>
                </a: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3844625" y="2546488"/>
                <a:ext cx="3032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1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3844625" y="2394088"/>
                <a:ext cx="3032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1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  <p:sp>
          <p:nvSpPr>
            <p:cNvPr id="49" name="TextBox 48"/>
            <p:cNvSpPr txBox="1"/>
            <p:nvPr/>
          </p:nvSpPr>
          <p:spPr>
            <a:xfrm>
              <a:off x="997239" y="2121857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cap="small" dirty="0" smtClean="0"/>
                <a:t>load</a:t>
              </a:r>
              <a:endParaRPr lang="en-US" sz="1000" b="1" cap="small" dirty="0"/>
            </a:p>
          </p:txBody>
        </p:sp>
        <p:cxnSp>
          <p:nvCxnSpPr>
            <p:cNvPr id="61" name="Straight Arrow Connector 60"/>
            <p:cNvCxnSpPr/>
            <p:nvPr/>
          </p:nvCxnSpPr>
          <p:spPr bwMode="auto">
            <a:xfrm>
              <a:off x="991628" y="2368078"/>
              <a:ext cx="450979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5" name="Straight Arrow Connector 64"/>
            <p:cNvCxnSpPr/>
            <p:nvPr/>
          </p:nvCxnSpPr>
          <p:spPr bwMode="auto">
            <a:xfrm>
              <a:off x="2371992" y="1936471"/>
              <a:ext cx="2719" cy="3452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7" name="Straight Arrow Connector 66"/>
            <p:cNvCxnSpPr/>
            <p:nvPr/>
          </p:nvCxnSpPr>
          <p:spPr bwMode="auto">
            <a:xfrm>
              <a:off x="2469456" y="2034791"/>
              <a:ext cx="0" cy="24476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128" name="Group 127"/>
            <p:cNvGrpSpPr/>
            <p:nvPr/>
          </p:nvGrpSpPr>
          <p:grpSpPr>
            <a:xfrm>
              <a:off x="2274240" y="3837162"/>
              <a:ext cx="425116" cy="704388"/>
              <a:chOff x="2077846" y="3437998"/>
              <a:chExt cx="425116" cy="704388"/>
            </a:xfrm>
          </p:grpSpPr>
          <p:sp>
            <p:nvSpPr>
              <p:cNvPr id="86" name="Rectangle 85"/>
              <p:cNvSpPr/>
              <p:nvPr/>
            </p:nvSpPr>
            <p:spPr bwMode="auto">
              <a:xfrm>
                <a:off x="2117909" y="3437998"/>
                <a:ext cx="314738" cy="70438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2077846" y="3437998"/>
                <a:ext cx="42511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00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2077846" y="3591365"/>
                <a:ext cx="42511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10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2077846" y="3896165"/>
                <a:ext cx="42511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32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2077846" y="3743765"/>
                <a:ext cx="42511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22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  <p:grpSp>
          <p:nvGrpSpPr>
            <p:cNvPr id="129" name="Group 128"/>
            <p:cNvGrpSpPr/>
            <p:nvPr/>
          </p:nvGrpSpPr>
          <p:grpSpPr>
            <a:xfrm>
              <a:off x="2807640" y="3837162"/>
              <a:ext cx="425116" cy="704388"/>
              <a:chOff x="2611246" y="3437998"/>
              <a:chExt cx="425116" cy="704388"/>
            </a:xfrm>
          </p:grpSpPr>
          <p:sp>
            <p:nvSpPr>
              <p:cNvPr id="92" name="Rectangle 91"/>
              <p:cNvSpPr/>
              <p:nvPr/>
            </p:nvSpPr>
            <p:spPr bwMode="auto">
              <a:xfrm>
                <a:off x="2651309" y="3437998"/>
                <a:ext cx="314738" cy="70438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2611246" y="3437998"/>
                <a:ext cx="42511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11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2611246" y="3591365"/>
                <a:ext cx="42511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01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2611246" y="3896165"/>
                <a:ext cx="42511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23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2611246" y="3743765"/>
                <a:ext cx="42511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33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  <p:grpSp>
          <p:nvGrpSpPr>
            <p:cNvPr id="131" name="Group 130"/>
            <p:cNvGrpSpPr/>
            <p:nvPr/>
          </p:nvGrpSpPr>
          <p:grpSpPr>
            <a:xfrm>
              <a:off x="3343308" y="3836698"/>
              <a:ext cx="425116" cy="704388"/>
              <a:chOff x="3146914" y="3437534"/>
              <a:chExt cx="425116" cy="704388"/>
            </a:xfrm>
          </p:grpSpPr>
          <p:sp>
            <p:nvSpPr>
              <p:cNvPr id="98" name="Rectangle 97"/>
              <p:cNvSpPr/>
              <p:nvPr/>
            </p:nvSpPr>
            <p:spPr bwMode="auto">
              <a:xfrm>
                <a:off x="3186976" y="3437534"/>
                <a:ext cx="310896" cy="70438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3146914" y="3437534"/>
                <a:ext cx="42511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02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3146914" y="3590901"/>
                <a:ext cx="42511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12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3146914" y="3895701"/>
                <a:ext cx="42511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30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3146914" y="3743301"/>
                <a:ext cx="42511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20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  <p:grpSp>
          <p:nvGrpSpPr>
            <p:cNvPr id="135" name="Group 134"/>
            <p:cNvGrpSpPr/>
            <p:nvPr/>
          </p:nvGrpSpPr>
          <p:grpSpPr>
            <a:xfrm>
              <a:off x="3875952" y="3836929"/>
              <a:ext cx="425116" cy="704388"/>
              <a:chOff x="3679558" y="3437765"/>
              <a:chExt cx="425116" cy="704388"/>
            </a:xfrm>
          </p:grpSpPr>
          <p:sp>
            <p:nvSpPr>
              <p:cNvPr id="104" name="Rectangle 103"/>
              <p:cNvSpPr/>
              <p:nvPr/>
            </p:nvSpPr>
            <p:spPr bwMode="auto">
              <a:xfrm>
                <a:off x="3719620" y="3437765"/>
                <a:ext cx="310896" cy="70438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3679558" y="3437765"/>
                <a:ext cx="42511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13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3679558" y="3591132"/>
                <a:ext cx="42511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03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>
                <a:off x="3679558" y="3895932"/>
                <a:ext cx="42511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21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3679558" y="3743532"/>
                <a:ext cx="42511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31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  <p:grpSp>
          <p:nvGrpSpPr>
            <p:cNvPr id="167" name="Group 166"/>
            <p:cNvGrpSpPr/>
            <p:nvPr/>
          </p:nvGrpSpPr>
          <p:grpSpPr>
            <a:xfrm>
              <a:off x="791459" y="4954294"/>
              <a:ext cx="346570" cy="704388"/>
              <a:chOff x="2242913" y="5182064"/>
              <a:chExt cx="346570" cy="704388"/>
            </a:xfrm>
          </p:grpSpPr>
          <p:sp>
            <p:nvSpPr>
              <p:cNvPr id="141" name="Rectangle 140"/>
              <p:cNvSpPr/>
              <p:nvPr/>
            </p:nvSpPr>
            <p:spPr bwMode="auto">
              <a:xfrm>
                <a:off x="2282976" y="5182064"/>
                <a:ext cx="263225" cy="70438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42" name="TextBox 141"/>
              <p:cNvSpPr txBox="1"/>
              <p:nvPr/>
            </p:nvSpPr>
            <p:spPr>
              <a:xfrm>
                <a:off x="2242913" y="5182064"/>
                <a:ext cx="34657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γ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00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43" name="TextBox 142"/>
              <p:cNvSpPr txBox="1"/>
              <p:nvPr/>
            </p:nvSpPr>
            <p:spPr>
              <a:xfrm>
                <a:off x="2242913" y="5335431"/>
                <a:ext cx="34657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γ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10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44" name="TextBox 143"/>
              <p:cNvSpPr txBox="1"/>
              <p:nvPr/>
            </p:nvSpPr>
            <p:spPr>
              <a:xfrm>
                <a:off x="2242913" y="5640231"/>
                <a:ext cx="34657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γ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31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45" name="TextBox 144"/>
              <p:cNvSpPr txBox="1"/>
              <p:nvPr/>
            </p:nvSpPr>
            <p:spPr>
              <a:xfrm>
                <a:off x="2242913" y="5487831"/>
                <a:ext cx="34657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γ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21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  <p:grpSp>
          <p:nvGrpSpPr>
            <p:cNvPr id="166" name="Group 165"/>
            <p:cNvGrpSpPr/>
            <p:nvPr/>
          </p:nvGrpSpPr>
          <p:grpSpPr>
            <a:xfrm>
              <a:off x="1324859" y="4954294"/>
              <a:ext cx="346570" cy="704388"/>
              <a:chOff x="2776313" y="5182064"/>
              <a:chExt cx="346570" cy="704388"/>
            </a:xfrm>
          </p:grpSpPr>
          <p:sp>
            <p:nvSpPr>
              <p:cNvPr id="147" name="Rectangle 146"/>
              <p:cNvSpPr/>
              <p:nvPr/>
            </p:nvSpPr>
            <p:spPr bwMode="auto">
              <a:xfrm>
                <a:off x="2816375" y="5182064"/>
                <a:ext cx="263226" cy="70438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48" name="TextBox 147"/>
              <p:cNvSpPr txBox="1"/>
              <p:nvPr/>
            </p:nvSpPr>
            <p:spPr>
              <a:xfrm>
                <a:off x="2776313" y="5182064"/>
                <a:ext cx="34657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γ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01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49" name="TextBox 148"/>
              <p:cNvSpPr txBox="1"/>
              <p:nvPr/>
            </p:nvSpPr>
            <p:spPr>
              <a:xfrm>
                <a:off x="2776313" y="5335431"/>
                <a:ext cx="34657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γ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11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50" name="TextBox 149"/>
              <p:cNvSpPr txBox="1"/>
              <p:nvPr/>
            </p:nvSpPr>
            <p:spPr>
              <a:xfrm>
                <a:off x="2776313" y="5640231"/>
                <a:ext cx="34657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γ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30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51" name="TextBox 150"/>
              <p:cNvSpPr txBox="1"/>
              <p:nvPr/>
            </p:nvSpPr>
            <p:spPr>
              <a:xfrm>
                <a:off x="2776313" y="5487831"/>
                <a:ext cx="34657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γ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20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  <p:grpSp>
          <p:nvGrpSpPr>
            <p:cNvPr id="3" name="Group 2"/>
            <p:cNvGrpSpPr/>
            <p:nvPr/>
          </p:nvGrpSpPr>
          <p:grpSpPr>
            <a:xfrm>
              <a:off x="1472049" y="1984248"/>
              <a:ext cx="306494" cy="704388"/>
              <a:chOff x="1276329" y="2069517"/>
              <a:chExt cx="306494" cy="704388"/>
            </a:xfrm>
          </p:grpSpPr>
          <p:sp>
            <p:nvSpPr>
              <p:cNvPr id="44" name="Rectangle 43"/>
              <p:cNvSpPr/>
              <p:nvPr/>
            </p:nvSpPr>
            <p:spPr bwMode="auto">
              <a:xfrm>
                <a:off x="1316392" y="2069517"/>
                <a:ext cx="228600" cy="70438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1276329" y="2069517"/>
                <a:ext cx="30649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0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1276329" y="2222884"/>
                <a:ext cx="30649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1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1276329" y="2527684"/>
                <a:ext cx="30649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</a:t>
                </a:r>
                <a:r>
                  <a:rPr lang="en-US" sz="1000" baseline="-25000" dirty="0">
                    <a:latin typeface="Cambria Math" pitchFamily="18" charset="0"/>
                    <a:ea typeface="Cambria Math" pitchFamily="18" charset="0"/>
                  </a:rPr>
                  <a:t>3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1276329" y="2375284"/>
                <a:ext cx="30649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2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  <p:grpSp>
          <p:nvGrpSpPr>
            <p:cNvPr id="115" name="Group 114"/>
            <p:cNvGrpSpPr/>
            <p:nvPr/>
          </p:nvGrpSpPr>
          <p:grpSpPr>
            <a:xfrm>
              <a:off x="1473165" y="3182112"/>
              <a:ext cx="306494" cy="704388"/>
              <a:chOff x="1276329" y="2069517"/>
              <a:chExt cx="306494" cy="704388"/>
            </a:xfrm>
          </p:grpSpPr>
          <p:sp>
            <p:nvSpPr>
              <p:cNvPr id="116" name="Rectangle 115"/>
              <p:cNvSpPr/>
              <p:nvPr/>
            </p:nvSpPr>
            <p:spPr bwMode="auto">
              <a:xfrm>
                <a:off x="1316392" y="2069517"/>
                <a:ext cx="228600" cy="70438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17" name="TextBox 116"/>
              <p:cNvSpPr txBox="1"/>
              <p:nvPr/>
            </p:nvSpPr>
            <p:spPr>
              <a:xfrm>
                <a:off x="1276329" y="2069517"/>
                <a:ext cx="30649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1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1276329" y="2222884"/>
                <a:ext cx="30649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0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1276329" y="2527684"/>
                <a:ext cx="30649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2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20" name="TextBox 119"/>
              <p:cNvSpPr txBox="1"/>
              <p:nvPr/>
            </p:nvSpPr>
            <p:spPr>
              <a:xfrm>
                <a:off x="1276329" y="2375284"/>
                <a:ext cx="30649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3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  <p:cxnSp>
          <p:nvCxnSpPr>
            <p:cNvPr id="121" name="Straight Arrow Connector 120"/>
            <p:cNvCxnSpPr/>
            <p:nvPr/>
          </p:nvCxnSpPr>
          <p:spPr bwMode="auto">
            <a:xfrm>
              <a:off x="1625296" y="2729917"/>
              <a:ext cx="2851" cy="39319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23" name="TextBox 122"/>
            <p:cNvSpPr txBox="1"/>
            <p:nvPr/>
          </p:nvSpPr>
          <p:spPr>
            <a:xfrm>
              <a:off x="1207008" y="2818336"/>
              <a:ext cx="46358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cap="small" dirty="0" smtClean="0"/>
                <a:t>shuf</a:t>
              </a:r>
              <a:endParaRPr lang="en-US" sz="1000" b="1" cap="small" dirty="0"/>
            </a:p>
          </p:txBody>
        </p:sp>
        <p:cxnSp>
          <p:nvCxnSpPr>
            <p:cNvPr id="35" name="Straight Connector 34"/>
            <p:cNvCxnSpPr/>
            <p:nvPr/>
          </p:nvCxnSpPr>
          <p:spPr bwMode="auto">
            <a:xfrm flipV="1">
              <a:off x="2469456" y="2033339"/>
              <a:ext cx="1028215" cy="145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flipV="1">
              <a:off x="3497671" y="1936471"/>
              <a:ext cx="0" cy="9686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0" name="Straight Arrow Connector 129"/>
            <p:cNvCxnSpPr/>
            <p:nvPr/>
          </p:nvCxnSpPr>
          <p:spPr bwMode="auto">
            <a:xfrm>
              <a:off x="2902344" y="1936471"/>
              <a:ext cx="0" cy="61329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32" name="Straight Arrow Connector 131"/>
            <p:cNvCxnSpPr/>
            <p:nvPr/>
          </p:nvCxnSpPr>
          <p:spPr bwMode="auto">
            <a:xfrm>
              <a:off x="3004398" y="2118682"/>
              <a:ext cx="0" cy="43108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33" name="Straight Connector 132"/>
            <p:cNvCxnSpPr/>
            <p:nvPr/>
          </p:nvCxnSpPr>
          <p:spPr bwMode="auto">
            <a:xfrm flipV="1">
              <a:off x="3004398" y="2120445"/>
              <a:ext cx="1021010" cy="141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4" name="Straight Connector 133"/>
            <p:cNvCxnSpPr/>
            <p:nvPr/>
          </p:nvCxnSpPr>
          <p:spPr bwMode="auto">
            <a:xfrm flipV="1">
              <a:off x="4025408" y="1936471"/>
              <a:ext cx="0" cy="1853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2" name="TextBox 151"/>
            <p:cNvSpPr txBox="1"/>
            <p:nvPr/>
          </p:nvSpPr>
          <p:spPr>
            <a:xfrm>
              <a:off x="2563497" y="2128956"/>
              <a:ext cx="4010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cap="small" dirty="0" smtClean="0"/>
                <a:t>dup</a:t>
              </a:r>
              <a:endParaRPr lang="en-US" sz="1000" b="1" cap="small" dirty="0"/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2024812" y="1936471"/>
              <a:ext cx="4010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cap="small" dirty="0" smtClean="0"/>
                <a:t>dup</a:t>
              </a:r>
              <a:endParaRPr lang="en-US" sz="1000" b="1" cap="small" dirty="0"/>
            </a:p>
          </p:txBody>
        </p:sp>
        <p:cxnSp>
          <p:nvCxnSpPr>
            <p:cNvPr id="173" name="Straight Arrow Connector 172"/>
            <p:cNvCxnSpPr/>
            <p:nvPr/>
          </p:nvCxnSpPr>
          <p:spPr bwMode="auto">
            <a:xfrm>
              <a:off x="2572128" y="2397367"/>
              <a:ext cx="877824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75" name="Straight Arrow Connector 174"/>
            <p:cNvCxnSpPr/>
            <p:nvPr/>
          </p:nvCxnSpPr>
          <p:spPr bwMode="auto">
            <a:xfrm>
              <a:off x="3127479" y="3232043"/>
              <a:ext cx="858433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76" name="TextBox 175"/>
            <p:cNvSpPr txBox="1"/>
            <p:nvPr/>
          </p:nvSpPr>
          <p:spPr>
            <a:xfrm>
              <a:off x="3080228" y="2372893"/>
              <a:ext cx="48122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cap="small" dirty="0" smtClean="0"/>
                <a:t>perm</a:t>
              </a:r>
              <a:endParaRPr lang="en-US" sz="1000" b="1" cap="small" dirty="0"/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3608885" y="2992813"/>
              <a:ext cx="48122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cap="small" dirty="0" smtClean="0"/>
                <a:t>perm</a:t>
              </a:r>
              <a:endParaRPr lang="en-US" sz="1000" b="1" cap="small" dirty="0"/>
            </a:p>
          </p:txBody>
        </p:sp>
        <p:cxnSp>
          <p:nvCxnSpPr>
            <p:cNvPr id="137" name="Straight Connector 136"/>
            <p:cNvCxnSpPr/>
            <p:nvPr/>
          </p:nvCxnSpPr>
          <p:spPr bwMode="auto">
            <a:xfrm>
              <a:off x="1779659" y="2368078"/>
              <a:ext cx="245153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9" name="Straight Connector 138"/>
            <p:cNvCxnSpPr/>
            <p:nvPr/>
          </p:nvCxnSpPr>
          <p:spPr bwMode="auto">
            <a:xfrm>
              <a:off x="2024812" y="2368078"/>
              <a:ext cx="0" cy="111018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1" name="Straight Connector 180"/>
            <p:cNvCxnSpPr/>
            <p:nvPr/>
          </p:nvCxnSpPr>
          <p:spPr bwMode="auto">
            <a:xfrm>
              <a:off x="2024812" y="3478264"/>
              <a:ext cx="144210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7" name="Straight Connector 186"/>
            <p:cNvCxnSpPr/>
            <p:nvPr/>
          </p:nvCxnSpPr>
          <p:spPr bwMode="auto">
            <a:xfrm>
              <a:off x="1789313" y="3574675"/>
              <a:ext cx="2226061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4" name="Straight Arrow Connector 193"/>
            <p:cNvCxnSpPr/>
            <p:nvPr/>
          </p:nvCxnSpPr>
          <p:spPr bwMode="auto">
            <a:xfrm>
              <a:off x="4015374" y="3574674"/>
              <a:ext cx="0" cy="20116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96" name="Straight Arrow Connector 195"/>
            <p:cNvCxnSpPr/>
            <p:nvPr/>
          </p:nvCxnSpPr>
          <p:spPr bwMode="auto">
            <a:xfrm>
              <a:off x="4118496" y="3355152"/>
              <a:ext cx="0" cy="42062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98" name="Straight Arrow Connector 197"/>
            <p:cNvCxnSpPr/>
            <p:nvPr/>
          </p:nvCxnSpPr>
          <p:spPr bwMode="auto">
            <a:xfrm>
              <a:off x="3057792" y="3355151"/>
              <a:ext cx="0" cy="42062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01" name="Straight Arrow Connector 200"/>
            <p:cNvCxnSpPr/>
            <p:nvPr/>
          </p:nvCxnSpPr>
          <p:spPr bwMode="auto">
            <a:xfrm>
              <a:off x="2958610" y="3574674"/>
              <a:ext cx="0" cy="20116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03" name="Straight Arrow Connector 202"/>
            <p:cNvCxnSpPr/>
            <p:nvPr/>
          </p:nvCxnSpPr>
          <p:spPr bwMode="auto">
            <a:xfrm>
              <a:off x="3566599" y="3067733"/>
              <a:ext cx="0" cy="7040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05" name="Straight Arrow Connector 204"/>
            <p:cNvCxnSpPr/>
            <p:nvPr/>
          </p:nvCxnSpPr>
          <p:spPr bwMode="auto">
            <a:xfrm>
              <a:off x="3466920" y="3478263"/>
              <a:ext cx="3021" cy="29260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07" name="Straight Arrow Connector 206"/>
            <p:cNvCxnSpPr/>
            <p:nvPr/>
          </p:nvCxnSpPr>
          <p:spPr bwMode="auto">
            <a:xfrm>
              <a:off x="2481720" y="3067733"/>
              <a:ext cx="0" cy="7040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08" name="Straight Arrow Connector 207"/>
            <p:cNvCxnSpPr/>
            <p:nvPr/>
          </p:nvCxnSpPr>
          <p:spPr bwMode="auto">
            <a:xfrm>
              <a:off x="2374711" y="3478262"/>
              <a:ext cx="3021" cy="29260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09" name="TextBox 208"/>
            <p:cNvSpPr txBox="1"/>
            <p:nvPr/>
          </p:nvSpPr>
          <p:spPr>
            <a:xfrm>
              <a:off x="3057792" y="3536843"/>
              <a:ext cx="40588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cap="small" dirty="0" smtClean="0"/>
                <a:t>mul</a:t>
              </a:r>
              <a:endParaRPr lang="en-US" sz="1000" b="1" cap="small" dirty="0"/>
            </a:p>
          </p:txBody>
        </p:sp>
        <p:grpSp>
          <p:nvGrpSpPr>
            <p:cNvPr id="234" name="Group 233"/>
            <p:cNvGrpSpPr/>
            <p:nvPr/>
          </p:nvGrpSpPr>
          <p:grpSpPr>
            <a:xfrm>
              <a:off x="2269592" y="4954294"/>
              <a:ext cx="741448" cy="704388"/>
              <a:chOff x="2651981" y="4784446"/>
              <a:chExt cx="741448" cy="704388"/>
            </a:xfrm>
          </p:grpSpPr>
          <p:sp>
            <p:nvSpPr>
              <p:cNvPr id="217" name="Rectangle 216"/>
              <p:cNvSpPr/>
              <p:nvPr/>
            </p:nvSpPr>
            <p:spPr bwMode="auto">
              <a:xfrm>
                <a:off x="2692045" y="4784446"/>
                <a:ext cx="648954" cy="70438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18" name="TextBox 217"/>
              <p:cNvSpPr txBox="1"/>
              <p:nvPr/>
            </p:nvSpPr>
            <p:spPr>
              <a:xfrm>
                <a:off x="2651981" y="4784446"/>
                <a:ext cx="74144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000" dirty="0">
                    <a:latin typeface="Cambria Math" pitchFamily="18" charset="0"/>
                    <a:ea typeface="Cambria Math" pitchFamily="18" charset="0"/>
                  </a:rPr>
                  <a:t>αβ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00</a:t>
                </a:r>
                <a:r>
                  <a:rPr lang="en-US" sz="1000" dirty="0" smtClean="0">
                    <a:latin typeface="Cambria Math" pitchFamily="18" charset="0"/>
                    <a:ea typeface="Cambria Math" pitchFamily="18" charset="0"/>
                  </a:rPr>
                  <a:t>‒</a:t>
                </a:r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11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219" name="TextBox 218"/>
              <p:cNvSpPr txBox="1"/>
              <p:nvPr/>
            </p:nvSpPr>
            <p:spPr>
              <a:xfrm>
                <a:off x="2651981" y="4937813"/>
                <a:ext cx="74144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10</a:t>
                </a:r>
                <a:r>
                  <a:rPr lang="en-US" sz="800" dirty="0" smtClean="0">
                    <a:latin typeface="Cambria Math" pitchFamily="18" charset="0"/>
                    <a:ea typeface="Cambria Math" pitchFamily="18" charset="0"/>
                  </a:rPr>
                  <a:t>+</a:t>
                </a:r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01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220" name="TextBox 219"/>
              <p:cNvSpPr txBox="1"/>
              <p:nvPr/>
            </p:nvSpPr>
            <p:spPr>
              <a:xfrm>
                <a:off x="2651981" y="5242613"/>
                <a:ext cx="74144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32</a:t>
                </a:r>
                <a:r>
                  <a:rPr lang="en-US" sz="800" dirty="0" smtClean="0">
                    <a:latin typeface="Cambria Math" pitchFamily="18" charset="0"/>
                    <a:ea typeface="Cambria Math" pitchFamily="18" charset="0"/>
                  </a:rPr>
                  <a:t>+</a:t>
                </a:r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23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221" name="TextBox 220"/>
              <p:cNvSpPr txBox="1"/>
              <p:nvPr/>
            </p:nvSpPr>
            <p:spPr>
              <a:xfrm>
                <a:off x="2651981" y="5090213"/>
                <a:ext cx="74144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000" dirty="0">
                    <a:latin typeface="Cambria Math" pitchFamily="18" charset="0"/>
                    <a:ea typeface="Cambria Math" pitchFamily="18" charset="0"/>
                  </a:rPr>
                  <a:t>αβ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22</a:t>
                </a:r>
                <a:r>
                  <a:rPr lang="en-US" sz="1000" dirty="0">
                    <a:latin typeface="Cambria Math" pitchFamily="18" charset="0"/>
                    <a:ea typeface="Cambria Math" pitchFamily="18" charset="0"/>
                  </a:rPr>
                  <a:t>‒</a:t>
                </a:r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33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  <p:grpSp>
          <p:nvGrpSpPr>
            <p:cNvPr id="235" name="Group 234"/>
            <p:cNvGrpSpPr/>
            <p:nvPr/>
          </p:nvGrpSpPr>
          <p:grpSpPr>
            <a:xfrm>
              <a:off x="3338660" y="4954294"/>
              <a:ext cx="749850" cy="704388"/>
              <a:chOff x="2651981" y="4784446"/>
              <a:chExt cx="749850" cy="704388"/>
            </a:xfrm>
          </p:grpSpPr>
          <p:sp>
            <p:nvSpPr>
              <p:cNvPr id="236" name="Rectangle 235"/>
              <p:cNvSpPr/>
              <p:nvPr/>
            </p:nvSpPr>
            <p:spPr bwMode="auto">
              <a:xfrm>
                <a:off x="2692045" y="4784446"/>
                <a:ext cx="646684" cy="704388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37" name="TextBox 236"/>
              <p:cNvSpPr txBox="1"/>
              <p:nvPr/>
            </p:nvSpPr>
            <p:spPr>
              <a:xfrm>
                <a:off x="2651981" y="4784446"/>
                <a:ext cx="74985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000" dirty="0">
                    <a:latin typeface="Cambria Math" pitchFamily="18" charset="0"/>
                    <a:ea typeface="Cambria Math" pitchFamily="18" charset="0"/>
                  </a:rPr>
                  <a:t>αβ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02</a:t>
                </a:r>
                <a:r>
                  <a:rPr lang="en-US" sz="1000" dirty="0">
                    <a:latin typeface="Cambria Math" pitchFamily="18" charset="0"/>
                    <a:ea typeface="Cambria Math" pitchFamily="18" charset="0"/>
                  </a:rPr>
                  <a:t>‒</a:t>
                </a:r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13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238" name="TextBox 237"/>
              <p:cNvSpPr txBox="1"/>
              <p:nvPr/>
            </p:nvSpPr>
            <p:spPr>
              <a:xfrm>
                <a:off x="2651981" y="4937813"/>
                <a:ext cx="74985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12</a:t>
                </a:r>
                <a:r>
                  <a:rPr lang="en-US" sz="800" dirty="0" smtClean="0">
                    <a:latin typeface="Cambria Math" pitchFamily="18" charset="0"/>
                    <a:ea typeface="Cambria Math" pitchFamily="18" charset="0"/>
                  </a:rPr>
                  <a:t>+</a:t>
                </a:r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03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239" name="TextBox 238"/>
              <p:cNvSpPr txBox="1"/>
              <p:nvPr/>
            </p:nvSpPr>
            <p:spPr>
              <a:xfrm>
                <a:off x="2651981" y="5242613"/>
                <a:ext cx="74985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30</a:t>
                </a:r>
                <a:r>
                  <a:rPr lang="en-US" sz="800" dirty="0" smtClean="0">
                    <a:latin typeface="Cambria Math" pitchFamily="18" charset="0"/>
                    <a:ea typeface="Cambria Math" pitchFamily="18" charset="0"/>
                  </a:rPr>
                  <a:t>+</a:t>
                </a:r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21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240" name="TextBox 239"/>
              <p:cNvSpPr txBox="1"/>
              <p:nvPr/>
            </p:nvSpPr>
            <p:spPr>
              <a:xfrm>
                <a:off x="2651981" y="5090213"/>
                <a:ext cx="749849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000" dirty="0">
                    <a:latin typeface="Cambria Math" pitchFamily="18" charset="0"/>
                    <a:ea typeface="Cambria Math" pitchFamily="18" charset="0"/>
                  </a:rPr>
                  <a:t>αβ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20</a:t>
                </a:r>
                <a:r>
                  <a:rPr lang="en-US" sz="1000" dirty="0">
                    <a:latin typeface="Cambria Math" pitchFamily="18" charset="0"/>
                    <a:ea typeface="Cambria Math" pitchFamily="18" charset="0"/>
                  </a:rPr>
                  <a:t>‒</a:t>
                </a:r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31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  <p:cxnSp>
          <p:nvCxnSpPr>
            <p:cNvPr id="244" name="Straight Arrow Connector 243"/>
            <p:cNvCxnSpPr/>
            <p:nvPr/>
          </p:nvCxnSpPr>
          <p:spPr bwMode="auto">
            <a:xfrm>
              <a:off x="2405520" y="4588498"/>
              <a:ext cx="0" cy="30527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50" name="Straight Arrow Connector 249"/>
            <p:cNvCxnSpPr/>
            <p:nvPr/>
          </p:nvCxnSpPr>
          <p:spPr bwMode="auto">
            <a:xfrm>
              <a:off x="3472320" y="4588498"/>
              <a:ext cx="0" cy="30527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292" name="Group 291"/>
            <p:cNvGrpSpPr/>
            <p:nvPr/>
          </p:nvGrpSpPr>
          <p:grpSpPr>
            <a:xfrm>
              <a:off x="2542903" y="4588498"/>
              <a:ext cx="421666" cy="305276"/>
              <a:chOff x="2347183" y="4312444"/>
              <a:chExt cx="421666" cy="305276"/>
            </a:xfrm>
          </p:grpSpPr>
          <p:cxnSp>
            <p:nvCxnSpPr>
              <p:cNvPr id="251" name="Straight Arrow Connector 250"/>
              <p:cNvCxnSpPr/>
              <p:nvPr/>
            </p:nvCxnSpPr>
            <p:spPr bwMode="auto">
              <a:xfrm>
                <a:off x="2347183" y="4419600"/>
                <a:ext cx="0" cy="19812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254" name="Straight Connector 253"/>
              <p:cNvCxnSpPr/>
              <p:nvPr/>
            </p:nvCxnSpPr>
            <p:spPr bwMode="auto">
              <a:xfrm>
                <a:off x="2347183" y="4419600"/>
                <a:ext cx="418426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56" name="Straight Connector 255"/>
              <p:cNvCxnSpPr/>
              <p:nvPr/>
            </p:nvCxnSpPr>
            <p:spPr bwMode="auto">
              <a:xfrm>
                <a:off x="2768849" y="4312444"/>
                <a:ext cx="0" cy="107156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91" name="Group 290"/>
            <p:cNvGrpSpPr/>
            <p:nvPr/>
          </p:nvGrpSpPr>
          <p:grpSpPr>
            <a:xfrm>
              <a:off x="3608885" y="4588498"/>
              <a:ext cx="421666" cy="305276"/>
              <a:chOff x="3413165" y="4312444"/>
              <a:chExt cx="421666" cy="305276"/>
            </a:xfrm>
          </p:grpSpPr>
          <p:cxnSp>
            <p:nvCxnSpPr>
              <p:cNvPr id="262" name="Straight Arrow Connector 261"/>
              <p:cNvCxnSpPr/>
              <p:nvPr/>
            </p:nvCxnSpPr>
            <p:spPr bwMode="auto">
              <a:xfrm>
                <a:off x="3413165" y="4419600"/>
                <a:ext cx="0" cy="19812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263" name="Straight Connector 262"/>
              <p:cNvCxnSpPr/>
              <p:nvPr/>
            </p:nvCxnSpPr>
            <p:spPr bwMode="auto">
              <a:xfrm>
                <a:off x="3413165" y="4419600"/>
                <a:ext cx="418426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4" name="Straight Connector 263"/>
              <p:cNvCxnSpPr/>
              <p:nvPr/>
            </p:nvCxnSpPr>
            <p:spPr bwMode="auto">
              <a:xfrm>
                <a:off x="3834831" y="4312444"/>
                <a:ext cx="0" cy="107156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293" name="Straight Arrow Connector 292"/>
            <p:cNvCxnSpPr/>
            <p:nvPr/>
          </p:nvCxnSpPr>
          <p:spPr bwMode="auto">
            <a:xfrm flipV="1">
              <a:off x="1512112" y="5715752"/>
              <a:ext cx="0" cy="25232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97" name="Straight Arrow Connector 296"/>
            <p:cNvCxnSpPr/>
            <p:nvPr/>
          </p:nvCxnSpPr>
          <p:spPr bwMode="auto">
            <a:xfrm flipV="1">
              <a:off x="953169" y="5712240"/>
              <a:ext cx="0" cy="15591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00" name="Straight Connector 299"/>
            <p:cNvCxnSpPr/>
            <p:nvPr/>
          </p:nvCxnSpPr>
          <p:spPr bwMode="auto">
            <a:xfrm>
              <a:off x="953169" y="5868151"/>
              <a:ext cx="158082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5" name="Straight Connector 304"/>
            <p:cNvCxnSpPr/>
            <p:nvPr/>
          </p:nvCxnSpPr>
          <p:spPr bwMode="auto">
            <a:xfrm flipV="1">
              <a:off x="2534002" y="5715751"/>
              <a:ext cx="1" cy="15591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6" name="Straight Connector 305"/>
            <p:cNvCxnSpPr/>
            <p:nvPr/>
          </p:nvCxnSpPr>
          <p:spPr bwMode="auto">
            <a:xfrm>
              <a:off x="1512112" y="5968074"/>
              <a:ext cx="2096773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9" name="Straight Connector 308"/>
            <p:cNvCxnSpPr/>
            <p:nvPr/>
          </p:nvCxnSpPr>
          <p:spPr bwMode="auto">
            <a:xfrm flipH="1" flipV="1">
              <a:off x="3606399" y="5715752"/>
              <a:ext cx="1243" cy="25232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2" name="TextBox 311"/>
            <p:cNvSpPr txBox="1"/>
            <p:nvPr/>
          </p:nvSpPr>
          <p:spPr>
            <a:xfrm>
              <a:off x="1779659" y="5614288"/>
              <a:ext cx="40588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cap="small" dirty="0" smtClean="0"/>
                <a:t>add</a:t>
              </a:r>
              <a:endParaRPr lang="en-US" sz="1000" b="1" cap="small" dirty="0"/>
            </a:p>
          </p:txBody>
        </p:sp>
        <p:grpSp>
          <p:nvGrpSpPr>
            <p:cNvPr id="160" name="Group 159"/>
            <p:cNvGrpSpPr/>
            <p:nvPr/>
          </p:nvGrpSpPr>
          <p:grpSpPr>
            <a:xfrm>
              <a:off x="626194" y="2010591"/>
              <a:ext cx="306494" cy="1773936"/>
              <a:chOff x="1465098" y="1905001"/>
              <a:chExt cx="306494" cy="1773936"/>
            </a:xfrm>
          </p:grpSpPr>
          <p:sp>
            <p:nvSpPr>
              <p:cNvPr id="161" name="Rectangle 160"/>
              <p:cNvSpPr/>
              <p:nvPr/>
            </p:nvSpPr>
            <p:spPr bwMode="auto">
              <a:xfrm>
                <a:off x="1465098" y="1905001"/>
                <a:ext cx="301752" cy="1773936"/>
              </a:xfrm>
              <a:prstGeom prst="rect">
                <a:avLst/>
              </a:prstGeom>
              <a:solidFill>
                <a:srgbClr val="B482D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62" name="TextBox 161"/>
              <p:cNvSpPr txBox="1"/>
              <p:nvPr/>
            </p:nvSpPr>
            <p:spPr>
              <a:xfrm>
                <a:off x="1465098" y="2428700"/>
                <a:ext cx="30649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1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63" name="TextBox 162"/>
              <p:cNvSpPr txBox="1"/>
              <p:nvPr/>
            </p:nvSpPr>
            <p:spPr>
              <a:xfrm>
                <a:off x="1465098" y="2866340"/>
                <a:ext cx="30649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2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64" name="TextBox 163"/>
              <p:cNvSpPr txBox="1"/>
              <p:nvPr/>
            </p:nvSpPr>
            <p:spPr>
              <a:xfrm>
                <a:off x="1465098" y="3305252"/>
                <a:ext cx="30649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3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65" name="TextBox 164"/>
              <p:cNvSpPr txBox="1"/>
              <p:nvPr/>
            </p:nvSpPr>
            <p:spPr>
              <a:xfrm>
                <a:off x="1465098" y="1988516"/>
                <a:ext cx="30649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α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0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  <p:grpSp>
          <p:nvGrpSpPr>
            <p:cNvPr id="168" name="Group 167"/>
            <p:cNvGrpSpPr/>
            <p:nvPr/>
          </p:nvGrpSpPr>
          <p:grpSpPr>
            <a:xfrm>
              <a:off x="2164927" y="1589726"/>
              <a:ext cx="2133600" cy="286508"/>
              <a:chOff x="2133600" y="1361475"/>
              <a:chExt cx="2133600" cy="286508"/>
            </a:xfrm>
          </p:grpSpPr>
          <p:sp>
            <p:nvSpPr>
              <p:cNvPr id="169" name="Rectangle 168"/>
              <p:cNvSpPr/>
              <p:nvPr/>
            </p:nvSpPr>
            <p:spPr bwMode="auto">
              <a:xfrm>
                <a:off x="2133600" y="1361475"/>
                <a:ext cx="2133600" cy="286508"/>
              </a:xfrm>
              <a:prstGeom prst="rect">
                <a:avLst/>
              </a:prstGeom>
              <a:solidFill>
                <a:srgbClr val="B482D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70" name="TextBox 169"/>
              <p:cNvSpPr txBox="1"/>
              <p:nvPr/>
            </p:nvSpPr>
            <p:spPr>
              <a:xfrm>
                <a:off x="2775639" y="1370615"/>
                <a:ext cx="3032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1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71" name="TextBox 170"/>
              <p:cNvSpPr txBox="1"/>
              <p:nvPr/>
            </p:nvSpPr>
            <p:spPr>
              <a:xfrm>
                <a:off x="2242913" y="1370615"/>
                <a:ext cx="3032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0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72" name="TextBox 171"/>
              <p:cNvSpPr txBox="1"/>
              <p:nvPr/>
            </p:nvSpPr>
            <p:spPr>
              <a:xfrm>
                <a:off x="3311981" y="1370615"/>
                <a:ext cx="3032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2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174" name="TextBox 173"/>
              <p:cNvSpPr txBox="1"/>
              <p:nvPr/>
            </p:nvSpPr>
            <p:spPr>
              <a:xfrm>
                <a:off x="3842437" y="1370615"/>
                <a:ext cx="30328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000" dirty="0" smtClean="0">
                    <a:latin typeface="Cambria Math" pitchFamily="18" charset="0"/>
                    <a:ea typeface="Cambria Math" pitchFamily="18" charset="0"/>
                  </a:rPr>
                  <a:t>β</a:t>
                </a:r>
                <a:r>
                  <a:rPr lang="en-US" sz="1000" baseline="-25000" dirty="0" smtClean="0">
                    <a:latin typeface="Cambria Math" pitchFamily="18" charset="0"/>
                    <a:ea typeface="Cambria Math" pitchFamily="18" charset="0"/>
                  </a:rPr>
                  <a:t>3</a:t>
                </a:r>
                <a:endParaRPr lang="en-US" sz="1000" baseline="-250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6161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Bottom line</a:t>
            </a:r>
          </a:p>
          <a:p>
            <a:pPr lvl="1"/>
            <a:r>
              <a:rPr lang="en-US" dirty="0" smtClean="0"/>
              <a:t>Expressing complex arithmetic in assembly</a:t>
            </a:r>
          </a:p>
          <a:p>
            <a:pPr lvl="2"/>
            <a:r>
              <a:rPr lang="en-US" dirty="0" smtClean="0"/>
              <a:t>Awkward (at best)</a:t>
            </a:r>
          </a:p>
          <a:p>
            <a:pPr lvl="2"/>
            <a:r>
              <a:rPr lang="en-US" dirty="0" smtClean="0"/>
              <a:t>Tedious (potentially error-prone)</a:t>
            </a:r>
          </a:p>
          <a:p>
            <a:pPr lvl="2"/>
            <a:r>
              <a:rPr lang="en-US" dirty="0" smtClean="0"/>
              <a:t>May </a:t>
            </a:r>
            <a:r>
              <a:rPr lang="en-US" dirty="0" smtClean="0"/>
              <a:t>not even be possible if instructions are missing!</a:t>
            </a:r>
          </a:p>
          <a:p>
            <a:pPr lvl="2"/>
            <a:r>
              <a:rPr lang="en-US" dirty="0" smtClean="0"/>
              <a:t>Or may be possible but at lower </a:t>
            </a:r>
            <a:r>
              <a:rPr lang="en-US" dirty="0" smtClean="0"/>
              <a:t>performance (</a:t>
            </a:r>
            <a:r>
              <a:rPr lang="en-US" smtClean="0"/>
              <a:t>flop rate)</a:t>
            </a:r>
            <a:endParaRPr lang="en-US" dirty="0" smtClean="0"/>
          </a:p>
          <a:p>
            <a:pPr lvl="1"/>
            <a:r>
              <a:rPr lang="en-US" dirty="0" smtClean="0"/>
              <a:t>Assembly-coding real domain isn’t looking so bad now, is it?</a:t>
            </a:r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70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Programmability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Floating-point latency / register set size</a:t>
            </a:r>
          </a:p>
          <a:p>
            <a:r>
              <a:rPr lang="en-US" dirty="0" smtClean="0"/>
              <a:t>Instruction set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53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Latency / register set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Complex rank-1 update needs extra registers to hold intermediate results from “swizzle” instructions</a:t>
            </a:r>
          </a:p>
          <a:p>
            <a:pPr lvl="1"/>
            <a:r>
              <a:rPr lang="en-US" dirty="0" smtClean="0"/>
              <a:t>But that’s okay! I can just reduce MR x NR (micro-tile footprint) because complex does four times as many flops!</a:t>
            </a:r>
          </a:p>
          <a:p>
            <a:pPr lvl="1"/>
            <a:r>
              <a:rPr lang="en-US" dirty="0" smtClean="0"/>
              <a:t>Not quite: four times flops on </a:t>
            </a:r>
            <a:r>
              <a:rPr lang="en-US" i="1" dirty="0" smtClean="0"/>
              <a:t>twice</a:t>
            </a:r>
            <a:r>
              <a:rPr lang="en-US" dirty="0" smtClean="0"/>
              <a:t> data</a:t>
            </a:r>
          </a:p>
          <a:p>
            <a:pPr lvl="1"/>
            <a:r>
              <a:rPr lang="en-US" dirty="0" err="1" smtClean="0"/>
              <a:t>Hrrrumph</a:t>
            </a:r>
            <a:r>
              <a:rPr lang="en-US" dirty="0" smtClean="0"/>
              <a:t>. Okay fine, twice as many flops per byte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6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Latency / register set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76399"/>
          </a:xfrm>
        </p:spPr>
        <p:txBody>
          <a:bodyPr/>
          <a:lstStyle/>
          <a:p>
            <a:r>
              <a:rPr lang="en-US" dirty="0" smtClean="0"/>
              <a:t>Actually, this two-fold flops-per-byte advantage for complex buys you </a:t>
            </a:r>
            <a:r>
              <a:rPr lang="en-US" i="1" dirty="0" smtClean="0"/>
              <a:t>nothing</a:t>
            </a:r>
            <a:endParaRPr lang="en-US" dirty="0" smtClean="0"/>
          </a:p>
          <a:p>
            <a:pPr lvl="1"/>
            <a:r>
              <a:rPr lang="en-US" dirty="0" smtClean="0"/>
              <a:t>Wait, what? Why?</a:t>
            </a:r>
            <a:endParaRPr lang="en-US" sz="2800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8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077200" cy="4571999"/>
          </a:xfrm>
        </p:spPr>
        <p:txBody>
          <a:bodyPr/>
          <a:lstStyle/>
          <a:p>
            <a:r>
              <a:rPr lang="en-US" dirty="0" smtClean="0"/>
              <a:t>What happened to my extra flops!?</a:t>
            </a:r>
          </a:p>
          <a:p>
            <a:pPr lvl="1"/>
            <a:r>
              <a:rPr lang="en-US" sz="2300" dirty="0" smtClean="0"/>
              <a:t>They’re still there, but there is a problem…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Latency / register set size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10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900" dirty="0" smtClean="0"/>
              <a:t>Before we get started…</a:t>
            </a:r>
          </a:p>
          <a:p>
            <a:pPr lvl="1"/>
            <a:r>
              <a:rPr lang="en-US" sz="2400" dirty="0" smtClean="0"/>
              <a:t>Let’s review the </a:t>
            </a:r>
            <a:r>
              <a:rPr lang="en-US" sz="2400" dirty="0"/>
              <a:t>general matrix-matrix multiplication (</a:t>
            </a:r>
            <a:r>
              <a:rPr lang="en-US" sz="2400" dirty="0" err="1"/>
              <a:t>gemm</a:t>
            </a:r>
            <a:r>
              <a:rPr lang="en-US" sz="2400" dirty="0"/>
              <a:t>) as implemented by Kazushige </a:t>
            </a:r>
            <a:r>
              <a:rPr lang="en-US" sz="2400" dirty="0" err="1"/>
              <a:t>Goto</a:t>
            </a:r>
            <a:r>
              <a:rPr lang="en-US" sz="2400" dirty="0"/>
              <a:t> in </a:t>
            </a:r>
            <a:r>
              <a:rPr lang="en-US" sz="2400" dirty="0" err="1" smtClean="0"/>
              <a:t>GotoBLAS</a:t>
            </a:r>
            <a:r>
              <a:rPr lang="en-US" sz="2400" dirty="0" smtClean="0"/>
              <a:t>. [</a:t>
            </a:r>
            <a:r>
              <a:rPr lang="en-US" sz="2400" dirty="0" err="1" smtClean="0"/>
              <a:t>Goto</a:t>
            </a:r>
            <a:r>
              <a:rPr lang="en-US" sz="2400" dirty="0" smtClean="0"/>
              <a:t> </a:t>
            </a:r>
            <a:r>
              <a:rPr lang="en-US" sz="2400" dirty="0"/>
              <a:t>and van de </a:t>
            </a:r>
            <a:r>
              <a:rPr lang="en-US" sz="2400" dirty="0" err="1"/>
              <a:t>Geijn</a:t>
            </a:r>
            <a:r>
              <a:rPr lang="en-US" sz="2400" dirty="0"/>
              <a:t> 2008]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69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077200" cy="4571999"/>
          </a:xfrm>
        </p:spPr>
        <p:txBody>
          <a:bodyPr/>
          <a:lstStyle/>
          <a:p>
            <a:r>
              <a:rPr lang="en-US" dirty="0" smtClean="0"/>
              <a:t>What happened to my extra flops!?</a:t>
            </a:r>
          </a:p>
          <a:p>
            <a:pPr lvl="1"/>
            <a:r>
              <a:rPr lang="en-US" sz="2300" dirty="0" smtClean="0"/>
              <a:t>They’re still there, but there is a problem…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Latency / register set size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46422" y="2895600"/>
                <a:ext cx="4509440" cy="9819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box>
                        <m:box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box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≔</m:t>
                          </m:r>
                        </m:e>
                      </m:box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+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− 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US" sz="2800" dirty="0" smtClean="0"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box>
                        <m:box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box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≔</m:t>
                          </m:r>
                        </m:e>
                      </m:box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800" i="1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+ 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6422" y="2895600"/>
                <a:ext cx="4509440" cy="98193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830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077200" cy="4571999"/>
          </a:xfrm>
        </p:spPr>
        <p:txBody>
          <a:bodyPr/>
          <a:lstStyle/>
          <a:p>
            <a:r>
              <a:rPr lang="en-US" dirty="0" smtClean="0"/>
              <a:t>What happened to my extra flops!?</a:t>
            </a:r>
          </a:p>
          <a:p>
            <a:pPr lvl="1"/>
            <a:r>
              <a:rPr lang="en-US" sz="2300" dirty="0" smtClean="0"/>
              <a:t>They’re still there, but there is a problem…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pPr lvl="1"/>
            <a:r>
              <a:rPr lang="en-US" sz="2300" dirty="0" smtClean="0"/>
              <a:t>Each element </a:t>
            </a:r>
            <a:r>
              <a:rPr lang="el-GR" sz="2400" dirty="0">
                <a:latin typeface="Cambria Math" pitchFamily="18" charset="0"/>
                <a:ea typeface="Cambria Math" pitchFamily="18" charset="0"/>
              </a:rPr>
              <a:t>γ </a:t>
            </a:r>
            <a:r>
              <a:rPr lang="en-US" sz="2300" dirty="0" smtClean="0"/>
              <a:t>must be updated TWICE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Latency / register set size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46422" y="2895600"/>
                <a:ext cx="4509440" cy="9819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box>
                        <m:box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box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≔</m:t>
                          </m:r>
                        </m:e>
                      </m:box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+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− 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US" sz="2800" dirty="0" smtClean="0"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box>
                        <m:box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box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≔</m:t>
                          </m:r>
                        </m:e>
                      </m:box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800" i="1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+ 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6422" y="2895600"/>
                <a:ext cx="4509440" cy="98193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236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077200" cy="4571999"/>
          </a:xfrm>
        </p:spPr>
        <p:txBody>
          <a:bodyPr/>
          <a:lstStyle/>
          <a:p>
            <a:r>
              <a:rPr lang="en-US" dirty="0" smtClean="0"/>
              <a:t>What happened to my extra flops!?</a:t>
            </a:r>
          </a:p>
          <a:p>
            <a:pPr lvl="1"/>
            <a:r>
              <a:rPr lang="en-US" sz="2300" dirty="0" smtClean="0"/>
              <a:t>They’re still there, but there is a problem…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pPr lvl="1"/>
            <a:r>
              <a:rPr lang="en-US" sz="2300" dirty="0" smtClean="0"/>
              <a:t>Each element </a:t>
            </a:r>
            <a:r>
              <a:rPr lang="el-GR" sz="2400" dirty="0">
                <a:latin typeface="Cambria Math" pitchFamily="18" charset="0"/>
                <a:ea typeface="Cambria Math" pitchFamily="18" charset="0"/>
              </a:rPr>
              <a:t>γ </a:t>
            </a:r>
            <a:r>
              <a:rPr lang="en-US" sz="2300" dirty="0" smtClean="0"/>
              <a:t>must be updated TWICE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3270422" y="2881184"/>
            <a:ext cx="1295400" cy="1066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Latency / register set size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46422" y="2895600"/>
                <a:ext cx="4509440" cy="9819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box>
                        <m:box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box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≔</m:t>
                          </m:r>
                        </m:e>
                      </m:box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+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− 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US" sz="2800" dirty="0" smtClean="0"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box>
                        <m:box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box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≔</m:t>
                          </m:r>
                        </m:e>
                      </m:box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800" i="1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+ 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6422" y="2895600"/>
                <a:ext cx="4509440" cy="98193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919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 bwMode="auto">
          <a:xfrm>
            <a:off x="4620686" y="2879125"/>
            <a:ext cx="1295400" cy="1066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3270422" y="2881184"/>
            <a:ext cx="1295400" cy="1066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Latency / register set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077200" cy="4571999"/>
          </a:xfrm>
        </p:spPr>
        <p:txBody>
          <a:bodyPr/>
          <a:lstStyle/>
          <a:p>
            <a:r>
              <a:rPr lang="en-US" dirty="0" smtClean="0"/>
              <a:t>What happened to my extra flops!?</a:t>
            </a:r>
          </a:p>
          <a:p>
            <a:pPr lvl="1"/>
            <a:r>
              <a:rPr lang="en-US" sz="2300" dirty="0" smtClean="0"/>
              <a:t>They’re still there, but there is a problem…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pPr lvl="1"/>
            <a:r>
              <a:rPr lang="en-US" sz="2300" dirty="0" smtClean="0"/>
              <a:t>Each element </a:t>
            </a:r>
            <a:r>
              <a:rPr lang="el-GR" sz="2400" dirty="0">
                <a:latin typeface="Cambria Math" pitchFamily="18" charset="0"/>
                <a:ea typeface="Cambria Math" pitchFamily="18" charset="0"/>
              </a:rPr>
              <a:t>γ </a:t>
            </a:r>
            <a:r>
              <a:rPr lang="en-US" sz="2300" dirty="0" smtClean="0"/>
              <a:t>must be updated TWICE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46422" y="2895600"/>
                <a:ext cx="4509440" cy="9819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box>
                        <m:box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box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≔</m:t>
                          </m:r>
                        </m:e>
                      </m:box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+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− 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US" sz="2800" dirty="0" smtClean="0"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box>
                        <m:box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box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≔</m:t>
                          </m:r>
                        </m:e>
                      </m:box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800" i="1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+ 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6422" y="2895600"/>
                <a:ext cx="4509440" cy="98193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716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 bwMode="auto">
          <a:xfrm>
            <a:off x="4620686" y="2879125"/>
            <a:ext cx="1295400" cy="1066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3270422" y="2881184"/>
            <a:ext cx="1295400" cy="1066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Latency / register set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077200" cy="4571999"/>
          </a:xfrm>
        </p:spPr>
        <p:txBody>
          <a:bodyPr/>
          <a:lstStyle/>
          <a:p>
            <a:r>
              <a:rPr lang="en-US" dirty="0" smtClean="0"/>
              <a:t>What happened to my extra flops!?</a:t>
            </a:r>
          </a:p>
          <a:p>
            <a:pPr lvl="1"/>
            <a:r>
              <a:rPr lang="en-US" sz="2300" dirty="0" smtClean="0"/>
              <a:t>They’re still there, but there is a problem…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pPr lvl="1"/>
            <a:r>
              <a:rPr lang="en-US" sz="2300" dirty="0" smtClean="0"/>
              <a:t>Each element </a:t>
            </a:r>
            <a:r>
              <a:rPr lang="el-GR" sz="2400" dirty="0">
                <a:latin typeface="Cambria Math" pitchFamily="18" charset="0"/>
                <a:ea typeface="Cambria Math" pitchFamily="18" charset="0"/>
              </a:rPr>
              <a:t>γ </a:t>
            </a:r>
            <a:r>
              <a:rPr lang="en-US" sz="2300" dirty="0" smtClean="0"/>
              <a:t>must be updated TWICE</a:t>
            </a:r>
          </a:p>
          <a:p>
            <a:pPr lvl="2"/>
            <a:r>
              <a:rPr lang="en-US" sz="1900" dirty="0" smtClean="0"/>
              <a:t>Complex rank-1 update = TWO real rank-1 updates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46422" y="2895600"/>
                <a:ext cx="4509440" cy="9819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box>
                        <m:box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box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≔</m:t>
                          </m:r>
                        </m:e>
                      </m:box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+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− 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US" sz="2800" dirty="0" smtClean="0"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box>
                        <m:box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box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≔</m:t>
                          </m:r>
                        </m:e>
                      </m:box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800" i="1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+ 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6422" y="2895600"/>
                <a:ext cx="4509440" cy="98193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480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 bwMode="auto">
          <a:xfrm>
            <a:off x="4620686" y="2879125"/>
            <a:ext cx="1295400" cy="1066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3270422" y="2881184"/>
            <a:ext cx="1295400" cy="1066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Latency / register set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077200" cy="4571999"/>
          </a:xfrm>
        </p:spPr>
        <p:txBody>
          <a:bodyPr/>
          <a:lstStyle/>
          <a:p>
            <a:r>
              <a:rPr lang="en-US" dirty="0" smtClean="0"/>
              <a:t>What happened to my extra flops!?</a:t>
            </a:r>
          </a:p>
          <a:p>
            <a:pPr lvl="1"/>
            <a:r>
              <a:rPr lang="en-US" sz="2300" dirty="0" smtClean="0"/>
              <a:t>They’re still there, but there is a problem…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pPr lvl="1"/>
            <a:r>
              <a:rPr lang="en-US" sz="2300" dirty="0" smtClean="0"/>
              <a:t>Each element </a:t>
            </a:r>
            <a:r>
              <a:rPr lang="el-GR" sz="2400" dirty="0">
                <a:latin typeface="Cambria Math" pitchFamily="18" charset="0"/>
                <a:ea typeface="Cambria Math" pitchFamily="18" charset="0"/>
              </a:rPr>
              <a:t>γ </a:t>
            </a:r>
            <a:r>
              <a:rPr lang="en-US" sz="2300" dirty="0" smtClean="0"/>
              <a:t>must be updated TWICE</a:t>
            </a:r>
          </a:p>
          <a:p>
            <a:pPr lvl="2"/>
            <a:r>
              <a:rPr lang="en-US" sz="1900" dirty="0" smtClean="0"/>
              <a:t>Complex rank-1 update = TWO real rank-1 updates</a:t>
            </a:r>
          </a:p>
          <a:p>
            <a:pPr lvl="1"/>
            <a:r>
              <a:rPr lang="en-US" sz="2300" dirty="0" smtClean="0"/>
              <a:t>Each update of </a:t>
            </a:r>
            <a:r>
              <a:rPr lang="el-GR" sz="2400" dirty="0" smtClean="0">
                <a:latin typeface="Cambria Math" pitchFamily="18" charset="0"/>
                <a:ea typeface="Cambria Math" pitchFamily="18" charset="0"/>
              </a:rPr>
              <a:t>γ</a:t>
            </a:r>
            <a:r>
              <a:rPr lang="en-US" sz="2300" dirty="0" smtClean="0"/>
              <a:t> still requires a full latency period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46422" y="2895600"/>
                <a:ext cx="4509440" cy="9819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box>
                        <m:box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box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≔</m:t>
                          </m:r>
                        </m:e>
                      </m:box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+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− 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US" sz="2800" dirty="0" smtClean="0"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box>
                        <m:box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box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≔</m:t>
                          </m:r>
                        </m:e>
                      </m:box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800" i="1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+ 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6422" y="2895600"/>
                <a:ext cx="4509440" cy="98193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387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 bwMode="auto">
          <a:xfrm>
            <a:off x="4620686" y="2879125"/>
            <a:ext cx="1295400" cy="1066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3270422" y="2881184"/>
            <a:ext cx="1295400" cy="1066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Latency / register set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077200" cy="4571999"/>
          </a:xfrm>
        </p:spPr>
        <p:txBody>
          <a:bodyPr/>
          <a:lstStyle/>
          <a:p>
            <a:r>
              <a:rPr lang="en-US" dirty="0" smtClean="0"/>
              <a:t>What happened to my extra flops!?</a:t>
            </a:r>
          </a:p>
          <a:p>
            <a:pPr lvl="1"/>
            <a:r>
              <a:rPr lang="en-US" sz="2300" dirty="0" smtClean="0"/>
              <a:t>They’re still there, but there is a problem…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pPr lvl="1"/>
            <a:r>
              <a:rPr lang="en-US" sz="2300" dirty="0" smtClean="0"/>
              <a:t>Each element </a:t>
            </a:r>
            <a:r>
              <a:rPr lang="el-GR" sz="2400" dirty="0">
                <a:latin typeface="Cambria Math" pitchFamily="18" charset="0"/>
                <a:ea typeface="Cambria Math" pitchFamily="18" charset="0"/>
              </a:rPr>
              <a:t>γ </a:t>
            </a:r>
            <a:r>
              <a:rPr lang="en-US" sz="2300" dirty="0" smtClean="0"/>
              <a:t>must be updated TWICE</a:t>
            </a:r>
          </a:p>
          <a:p>
            <a:pPr lvl="2"/>
            <a:r>
              <a:rPr lang="en-US" sz="1900" dirty="0" smtClean="0"/>
              <a:t>Complex rank-1 update = TWO real rank-1 updates</a:t>
            </a:r>
          </a:p>
          <a:p>
            <a:pPr lvl="1"/>
            <a:r>
              <a:rPr lang="en-US" sz="2300" dirty="0" smtClean="0"/>
              <a:t>Each update of </a:t>
            </a:r>
            <a:r>
              <a:rPr lang="el-GR" sz="2400" dirty="0">
                <a:latin typeface="Cambria Math" pitchFamily="18" charset="0"/>
                <a:ea typeface="Cambria Math" pitchFamily="18" charset="0"/>
              </a:rPr>
              <a:t>γ</a:t>
            </a:r>
            <a:r>
              <a:rPr lang="en-US" sz="2300" dirty="0"/>
              <a:t> still requires </a:t>
            </a:r>
            <a:r>
              <a:rPr lang="en-US" sz="2300" dirty="0" smtClean="0"/>
              <a:t>a full latency period</a:t>
            </a:r>
          </a:p>
          <a:p>
            <a:pPr lvl="1"/>
            <a:r>
              <a:rPr lang="en-US" sz="2300" dirty="0" smtClean="0"/>
              <a:t>Yes, we get to execute twice as many flops, but we are forced to spend twice as long executing them!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46422" y="2895600"/>
                <a:ext cx="4509440" cy="9819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box>
                        <m:box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box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≔</m:t>
                          </m:r>
                        </m:e>
                      </m:box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+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− 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p>
                      </m:sSup>
                    </m:oMath>
                  </m:oMathPara>
                </a14:m>
                <a:endParaRPr lang="en-US" sz="2800" dirty="0" smtClean="0"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box>
                        <m:box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box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≔</m:t>
                          </m:r>
                        </m:e>
                      </m:box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800" i="1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+ 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p>
                      </m:sSup>
                      <m:r>
                        <a:rPr lang="en-US" sz="2800" i="1"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6422" y="2895600"/>
                <a:ext cx="4509440" cy="98193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231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Latency / register set size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I have to keep MR x NR the same?</a:t>
            </a:r>
          </a:p>
          <a:p>
            <a:pPr lvl="1"/>
            <a:r>
              <a:rPr lang="en-US" dirty="0" smtClean="0"/>
              <a:t>Probably, yes (in bytes)</a:t>
            </a:r>
          </a:p>
          <a:p>
            <a:r>
              <a:rPr lang="en-US" dirty="0" smtClean="0"/>
              <a:t>And I still have to find registers to swizzle?</a:t>
            </a:r>
          </a:p>
          <a:p>
            <a:pPr lvl="1"/>
            <a:r>
              <a:rPr lang="en-US" dirty="0" smtClean="0"/>
              <a:t>Yes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00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Latency / register set size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I have to keep MR x NR the same?</a:t>
            </a:r>
          </a:p>
          <a:p>
            <a:pPr lvl="1"/>
            <a:r>
              <a:rPr lang="en-US" dirty="0" smtClean="0"/>
              <a:t>Probably, yes (in bytes)</a:t>
            </a:r>
          </a:p>
          <a:p>
            <a:r>
              <a:rPr lang="en-US" dirty="0" smtClean="0"/>
              <a:t>And I still have to find registers to swizzle?</a:t>
            </a:r>
          </a:p>
          <a:p>
            <a:pPr lvl="1"/>
            <a:r>
              <a:rPr lang="en-US" dirty="0" smtClean="0"/>
              <a:t>Yes</a:t>
            </a:r>
          </a:p>
          <a:p>
            <a:r>
              <a:rPr lang="en-US" dirty="0" err="1" smtClean="0"/>
              <a:t>RvdG</a:t>
            </a:r>
            <a:endParaRPr lang="en-US" dirty="0" smtClean="0"/>
          </a:p>
          <a:p>
            <a:pPr lvl="1"/>
            <a:r>
              <a:rPr lang="en-US" i="1" dirty="0" smtClean="0"/>
              <a:t>“This is why I like to live my life as a double.”</a:t>
            </a:r>
            <a:endParaRPr lang="en-US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34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Programmability</a:t>
            </a:r>
          </a:p>
          <a:p>
            <a:r>
              <a:rPr lang="en-US" dirty="0" smtClean="0"/>
              <a:t>Floating-point latency / register set size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Instruction set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9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gemm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762000" y="2057400"/>
            <a:ext cx="7848600" cy="2133600"/>
            <a:chOff x="762000" y="1905000"/>
            <a:chExt cx="7848600" cy="2133600"/>
          </a:xfrm>
        </p:grpSpPr>
        <p:sp>
          <p:nvSpPr>
            <p:cNvPr id="21" name="Rectangle 20"/>
            <p:cNvSpPr/>
            <p:nvPr/>
          </p:nvSpPr>
          <p:spPr bwMode="auto">
            <a:xfrm>
              <a:off x="6019800" y="1905000"/>
              <a:ext cx="2590800" cy="190500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429000" y="2743200"/>
              <a:ext cx="453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+=</a:t>
              </a:r>
              <a:endParaRPr lang="en-US" b="1" dirty="0"/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3962400" y="1905000"/>
              <a:ext cx="1905000" cy="213360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762000" y="1905000"/>
              <a:ext cx="2590800" cy="213360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738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more sophisticated swizzle instructions</a:t>
            </a:r>
          </a:p>
          <a:p>
            <a:pPr lvl="1"/>
            <a:r>
              <a:rPr lang="en-US" cap="small" dirty="0" smtClean="0"/>
              <a:t>Duplicate </a:t>
            </a:r>
            <a:r>
              <a:rPr lang="en-US" dirty="0" smtClean="0"/>
              <a:t>(in pairs)</a:t>
            </a:r>
            <a:endParaRPr lang="en-US" cap="small" dirty="0"/>
          </a:p>
          <a:p>
            <a:pPr lvl="1"/>
            <a:r>
              <a:rPr lang="en-US" cap="small" dirty="0" smtClean="0"/>
              <a:t>Shuffle </a:t>
            </a:r>
            <a:r>
              <a:rPr lang="en-US" dirty="0"/>
              <a:t>(within lanes)</a:t>
            </a:r>
            <a:endParaRPr lang="en-US" cap="small" dirty="0"/>
          </a:p>
          <a:p>
            <a:pPr lvl="1"/>
            <a:r>
              <a:rPr lang="en-US" cap="small" dirty="0" smtClean="0"/>
              <a:t>Permute </a:t>
            </a:r>
            <a:r>
              <a:rPr lang="en-US" dirty="0" smtClean="0"/>
              <a:t>(across </a:t>
            </a:r>
            <a:r>
              <a:rPr lang="en-US" dirty="0"/>
              <a:t>lanes</a:t>
            </a:r>
            <a:r>
              <a:rPr lang="en-US" dirty="0" smtClean="0"/>
              <a:t>)</a:t>
            </a:r>
          </a:p>
          <a:p>
            <a:r>
              <a:rPr lang="en-US" dirty="0"/>
              <a:t>And floating-point instructions</a:t>
            </a:r>
            <a:endParaRPr lang="en-US" cap="small" dirty="0"/>
          </a:p>
          <a:p>
            <a:pPr lvl="1"/>
            <a:r>
              <a:rPr lang="en-US" cap="small" dirty="0" err="1" smtClean="0"/>
              <a:t>Subadd</a:t>
            </a:r>
            <a:r>
              <a:rPr lang="en-US" dirty="0" smtClean="0"/>
              <a:t> (subtract/add every other element)</a:t>
            </a:r>
            <a:endParaRPr lang="en-US" dirty="0"/>
          </a:p>
          <a:p>
            <a:pPr lvl="1"/>
            <a:endParaRPr lang="en-US" cap="small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30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Number of operands addressed by the instruction set also matters</a:t>
            </a:r>
          </a:p>
          <a:p>
            <a:pPr lvl="1"/>
            <a:r>
              <a:rPr lang="en-US" dirty="0" smtClean="0"/>
              <a:t>Three is better than two (SSE vs. AVX). Why?</a:t>
            </a:r>
          </a:p>
          <a:p>
            <a:pPr lvl="1"/>
            <a:r>
              <a:rPr lang="en-US" dirty="0" smtClean="0"/>
              <a:t>Two-operand </a:t>
            </a:r>
            <a:r>
              <a:rPr lang="en-US" cap="small" dirty="0" smtClean="0"/>
              <a:t>Multiply</a:t>
            </a:r>
            <a:r>
              <a:rPr lang="en-US" dirty="0" smtClean="0"/>
              <a:t> must overwrite one input operand</a:t>
            </a:r>
          </a:p>
          <a:p>
            <a:pPr lvl="2"/>
            <a:r>
              <a:rPr lang="en-US" dirty="0" smtClean="0"/>
              <a:t>What if you need to reuse that operand? You have to make a copy</a:t>
            </a:r>
          </a:p>
          <a:p>
            <a:pPr lvl="2"/>
            <a:r>
              <a:rPr lang="en-US" dirty="0" smtClean="0"/>
              <a:t>Copying increases the effective latency of the floating-point instruction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90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be friends!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what are the properties of complex-friendly hardware?</a:t>
            </a:r>
          </a:p>
          <a:p>
            <a:pPr lvl="1"/>
            <a:r>
              <a:rPr lang="en-US" dirty="0" smtClean="0"/>
              <a:t>Low latency (e.g. </a:t>
            </a:r>
            <a:r>
              <a:rPr lang="en-US" cap="small" dirty="0" smtClean="0"/>
              <a:t>Multiply</a:t>
            </a:r>
            <a:r>
              <a:rPr lang="en-US" dirty="0" smtClean="0"/>
              <a:t>/</a:t>
            </a:r>
            <a:r>
              <a:rPr lang="en-US" cap="small" dirty="0" smtClean="0"/>
              <a:t>Add</a:t>
            </a:r>
            <a:r>
              <a:rPr lang="en-US" dirty="0" smtClean="0"/>
              <a:t> instructions)</a:t>
            </a:r>
          </a:p>
          <a:p>
            <a:pPr lvl="1"/>
            <a:r>
              <a:rPr lang="en-US" dirty="0" smtClean="0"/>
              <a:t>Lots of vector registers</a:t>
            </a:r>
          </a:p>
          <a:p>
            <a:pPr lvl="1"/>
            <a:r>
              <a:rPr lang="en-US" dirty="0" smtClean="0"/>
              <a:t>Floating-point instructions with built-in swizzle</a:t>
            </a:r>
          </a:p>
          <a:p>
            <a:pPr lvl="2"/>
            <a:r>
              <a:rPr lang="en-US" dirty="0" smtClean="0"/>
              <a:t>Frees intermediate register for other purposes</a:t>
            </a:r>
          </a:p>
          <a:p>
            <a:pPr lvl="2"/>
            <a:r>
              <a:rPr lang="en-US" dirty="0" smtClean="0"/>
              <a:t>May shorten latency</a:t>
            </a:r>
          </a:p>
          <a:p>
            <a:pPr lvl="1"/>
            <a:r>
              <a:rPr lang="en-US" dirty="0" smtClean="0"/>
              <a:t>Instructions that perform complex arithmetic (</a:t>
            </a:r>
            <a:r>
              <a:rPr lang="en-US" cap="small" dirty="0" smtClean="0"/>
              <a:t>ComplexMultiply</a:t>
            </a:r>
            <a:r>
              <a:rPr lang="en-US" dirty="0" smtClean="0"/>
              <a:t>/</a:t>
            </a:r>
            <a:r>
              <a:rPr lang="en-US" cap="small" dirty="0" smtClean="0"/>
              <a:t>ComplexAdd</a:t>
            </a:r>
            <a:r>
              <a:rPr lang="en-US" dirty="0" smtClean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43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Complex-friendly hardware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Unfortunately, all of these issues must be taken into account during hardware design</a:t>
            </a:r>
          </a:p>
          <a:p>
            <a:r>
              <a:rPr lang="en-US" sz="2800" dirty="0" smtClean="0"/>
              <a:t>Either the hardware avoids the complex “performance hazard”, or it does not</a:t>
            </a:r>
          </a:p>
          <a:p>
            <a:r>
              <a:rPr lang="en-US" sz="2800" dirty="0" smtClean="0"/>
              <a:t>There is nothing the kernel programmer can do (except maybe befriend/bribe a hardware architect) and wait 3-5 years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48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300" dirty="0" smtClean="0"/>
              <a:t>Complex matrix multiplication (and all level-3 BLAS-like operations) rely on a complex micro-kernel</a:t>
            </a:r>
          </a:p>
          <a:p>
            <a:r>
              <a:rPr lang="en-US" sz="2300" dirty="0" smtClean="0"/>
              <a:t>Complex micro-kernels, like their real counterparts, must be written in assembly language to achieve high performance</a:t>
            </a:r>
          </a:p>
          <a:p>
            <a:r>
              <a:rPr lang="en-US" sz="2300" dirty="0" smtClean="0"/>
              <a:t>The extra flops associated with complex do </a:t>
            </a:r>
            <a:r>
              <a:rPr lang="en-US" sz="2300" i="1" dirty="0" smtClean="0"/>
              <a:t>not</a:t>
            </a:r>
            <a:r>
              <a:rPr lang="en-US" sz="2300" dirty="0" smtClean="0"/>
              <a:t> make it any easier to write high-performance complex micro-kernels</a:t>
            </a:r>
          </a:p>
          <a:p>
            <a:r>
              <a:rPr lang="en-US" sz="2300" dirty="0"/>
              <a:t>C</a:t>
            </a:r>
            <a:r>
              <a:rPr lang="en-US" sz="2300" dirty="0" smtClean="0"/>
              <a:t>oding complex arithmetic in assembly is demonstrably more difficult than real arithmetic</a:t>
            </a:r>
          </a:p>
          <a:p>
            <a:pPr lvl="1"/>
            <a:r>
              <a:rPr lang="en-US" sz="1800" dirty="0"/>
              <a:t>Need for careful orchestration on real/imaginary components (i.e. more difficult for humans to think about)</a:t>
            </a:r>
          </a:p>
          <a:p>
            <a:pPr lvl="1"/>
            <a:r>
              <a:rPr lang="en-US" sz="1800" dirty="0" smtClean="0"/>
              <a:t>Increased demand on the register set</a:t>
            </a:r>
          </a:p>
          <a:p>
            <a:pPr lvl="1"/>
            <a:r>
              <a:rPr lang="en-US" sz="1800" dirty="0" smtClean="0"/>
              <a:t>Need for more exotic instructions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48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30725"/>
          </a:xfrm>
        </p:spPr>
        <p:txBody>
          <a:bodyPr/>
          <a:lstStyle/>
          <a:p>
            <a:endParaRPr lang="en-US" sz="23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33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30725"/>
          </a:xfrm>
        </p:spPr>
        <p:txBody>
          <a:bodyPr/>
          <a:lstStyle/>
          <a:p>
            <a:r>
              <a:rPr lang="en-US" sz="2300" dirty="0"/>
              <a:t>Suppose we had a magic box. You find that when you place a real matrix micro-kernel inside, it is transformed into a complex domain kernel (of the same precision).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81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30725"/>
          </a:xfrm>
        </p:spPr>
        <p:txBody>
          <a:bodyPr/>
          <a:lstStyle/>
          <a:p>
            <a:r>
              <a:rPr lang="en-US" sz="2300" dirty="0"/>
              <a:t>Suppose we had a magic box. You find that when you place a real matrix micro-kernel inside, it is transformed into a complex domain kernel (of the same precision).</a:t>
            </a:r>
          </a:p>
          <a:p>
            <a:r>
              <a:rPr lang="en-US" sz="2300" dirty="0" smtClean="0"/>
              <a:t>The magic box rewards your efforts: This complex kernel achieves a high fraction of the performance (flops per byte) attained by your real kernel.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00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30725"/>
          </a:xfrm>
        </p:spPr>
        <p:txBody>
          <a:bodyPr/>
          <a:lstStyle/>
          <a:p>
            <a:r>
              <a:rPr lang="en-US" sz="2300" dirty="0"/>
              <a:t>Suppose we had a magic box. You find that when you place a real matrix micro-kernel inside, it is transformed into a complex domain kernel (of the same precision).</a:t>
            </a:r>
          </a:p>
          <a:p>
            <a:r>
              <a:rPr lang="en-US" sz="2300" dirty="0" smtClean="0"/>
              <a:t>The magic box rewards your efforts: This complex kernel achieves a high fraction of the performance (flops per byte) attained by your real kernel.</a:t>
            </a:r>
          </a:p>
          <a:p>
            <a:r>
              <a:rPr lang="en-US" sz="2300" dirty="0"/>
              <a:t>My question for you is: What </a:t>
            </a:r>
            <a:r>
              <a:rPr lang="en-US" sz="2300" dirty="0" smtClean="0"/>
              <a:t>fraction would it take for you to never write a complex kernel </a:t>
            </a:r>
            <a:r>
              <a:rPr lang="en-US" sz="2300" i="1" dirty="0" smtClean="0"/>
              <a:t>ever again</a:t>
            </a:r>
            <a:r>
              <a:rPr lang="en-US" sz="2300" dirty="0" smtClean="0"/>
              <a:t>?</a:t>
            </a:r>
            <a:r>
              <a:rPr lang="en-US" sz="2300" dirty="0"/>
              <a:t> (That is, to simply use the magic </a:t>
            </a:r>
            <a:r>
              <a:rPr lang="en-US" sz="2300" dirty="0" smtClean="0"/>
              <a:t>box.)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28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30725"/>
          </a:xfrm>
        </p:spPr>
        <p:txBody>
          <a:bodyPr/>
          <a:lstStyle/>
          <a:p>
            <a:r>
              <a:rPr lang="en-US" sz="2300" dirty="0"/>
              <a:t>Suppose we had a magic box. You find that when you place a real matrix micro-kernel inside, it is transformed into a complex domain kernel (of the same precision).</a:t>
            </a:r>
          </a:p>
          <a:p>
            <a:r>
              <a:rPr lang="en-US" sz="2300" dirty="0" smtClean="0"/>
              <a:t>The magic box rewards your efforts: This complex kernel achieves a high fraction of the performance (flops per byte) attained by your real kernel.</a:t>
            </a:r>
          </a:p>
          <a:p>
            <a:r>
              <a:rPr lang="en-US" sz="2300" dirty="0"/>
              <a:t>My question for you is: What </a:t>
            </a:r>
            <a:r>
              <a:rPr lang="en-US" sz="2300" dirty="0" smtClean="0"/>
              <a:t>fraction would it take for you to never write a complex kernel </a:t>
            </a:r>
            <a:r>
              <a:rPr lang="en-US" sz="2300" i="1" dirty="0" smtClean="0"/>
              <a:t>ever again</a:t>
            </a:r>
            <a:r>
              <a:rPr lang="en-US" sz="2300" dirty="0" smtClean="0"/>
              <a:t>?</a:t>
            </a:r>
            <a:r>
              <a:rPr lang="en-US" sz="2300" dirty="0"/>
              <a:t> (That is, to simply use the magic </a:t>
            </a:r>
            <a:r>
              <a:rPr lang="en-US" sz="2300" dirty="0" smtClean="0"/>
              <a:t>box.)</a:t>
            </a:r>
          </a:p>
          <a:p>
            <a:pPr lvl="1"/>
            <a:r>
              <a:rPr lang="en-US" sz="2000" dirty="0" smtClean="0"/>
              <a:t>80%?...  90%?...  100%?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32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gemm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762000" y="1447800"/>
            <a:ext cx="7848600" cy="2743200"/>
            <a:chOff x="762000" y="1295400"/>
            <a:chExt cx="7848600" cy="2743200"/>
          </a:xfrm>
        </p:grpSpPr>
        <p:sp>
          <p:nvSpPr>
            <p:cNvPr id="21" name="Rectangle 20"/>
            <p:cNvSpPr/>
            <p:nvPr/>
          </p:nvSpPr>
          <p:spPr bwMode="auto">
            <a:xfrm>
              <a:off x="6019800" y="1905000"/>
              <a:ext cx="2590800" cy="190500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429000" y="2743200"/>
              <a:ext cx="453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+=</a:t>
              </a:r>
              <a:endParaRPr lang="en-US" b="1" dirty="0"/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3962400" y="1905000"/>
              <a:ext cx="1905000" cy="213360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762000" y="1905000"/>
              <a:ext cx="2590800" cy="213360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762000" y="1905000"/>
              <a:ext cx="1828800" cy="2133600"/>
            </a:xfrm>
            <a:prstGeom prst="rect">
              <a:avLst/>
            </a:prstGeom>
            <a:solidFill>
              <a:srgbClr val="FF0000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6019800" y="1905000"/>
              <a:ext cx="1828800" cy="1905000"/>
            </a:xfrm>
            <a:prstGeom prst="rect">
              <a:avLst/>
            </a:prstGeom>
            <a:solidFill>
              <a:srgbClr val="FF0000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Left Brace 11"/>
            <p:cNvSpPr/>
            <p:nvPr/>
          </p:nvSpPr>
          <p:spPr bwMode="auto">
            <a:xfrm rot="5400000">
              <a:off x="1600200" y="838200"/>
              <a:ext cx="152400" cy="1828800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447800" y="1295400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NC</a:t>
              </a:r>
              <a:endParaRPr lang="en-US" dirty="0"/>
            </a:p>
          </p:txBody>
        </p:sp>
        <p:sp>
          <p:nvSpPr>
            <p:cNvPr id="14" name="Left Brace 13"/>
            <p:cNvSpPr/>
            <p:nvPr/>
          </p:nvSpPr>
          <p:spPr bwMode="auto">
            <a:xfrm rot="5400000">
              <a:off x="6858000" y="838200"/>
              <a:ext cx="152400" cy="1828800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705600" y="1295400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NC</a:t>
              </a:r>
              <a:endParaRPr lang="en-US" dirty="0"/>
            </a:p>
          </p:txBody>
        </p:sp>
      </p:grpSp>
      <p:cxnSp>
        <p:nvCxnSpPr>
          <p:cNvPr id="17" name="Straight Arrow Connector 16"/>
          <p:cNvCxnSpPr/>
          <p:nvPr/>
        </p:nvCxnSpPr>
        <p:spPr bwMode="auto">
          <a:xfrm>
            <a:off x="2743200" y="3124200"/>
            <a:ext cx="381000" cy="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8001000" y="2971800"/>
            <a:ext cx="457200" cy="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3085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30725"/>
          </a:xfrm>
        </p:spPr>
        <p:txBody>
          <a:bodyPr/>
          <a:lstStyle/>
          <a:p>
            <a:r>
              <a:rPr lang="en-US" sz="2300" dirty="0"/>
              <a:t>Suppose we had a magic box. You find that when you place a real matrix micro-kernel inside, it is transformed into a complex domain kernel (of the same precision).</a:t>
            </a:r>
          </a:p>
          <a:p>
            <a:r>
              <a:rPr lang="en-US" sz="2300" dirty="0" smtClean="0"/>
              <a:t>The magic box rewards your efforts: This complex kernel achieves a high fraction of the performance (flops per byte) attained by your real kernel.</a:t>
            </a:r>
          </a:p>
          <a:p>
            <a:r>
              <a:rPr lang="en-US" sz="2300" dirty="0" smtClean="0"/>
              <a:t>My question for you is: What </a:t>
            </a:r>
            <a:r>
              <a:rPr lang="en-US" sz="2300" dirty="0"/>
              <a:t>fraction </a:t>
            </a:r>
            <a:r>
              <a:rPr lang="en-US" sz="2300" dirty="0" smtClean="0"/>
              <a:t>would </a:t>
            </a:r>
            <a:r>
              <a:rPr lang="en-US" sz="2300" dirty="0"/>
              <a:t>it </a:t>
            </a:r>
            <a:r>
              <a:rPr lang="en-US" sz="2300" dirty="0" smtClean="0"/>
              <a:t>take for you to never write a complex kernel </a:t>
            </a:r>
            <a:r>
              <a:rPr lang="en-US" sz="2300" i="1" dirty="0" smtClean="0"/>
              <a:t>ever again</a:t>
            </a:r>
            <a:r>
              <a:rPr lang="en-US" sz="2300" dirty="0" smtClean="0"/>
              <a:t>?</a:t>
            </a:r>
            <a:r>
              <a:rPr lang="en-US" sz="2300" dirty="0"/>
              <a:t> (That is, to simply use the magic </a:t>
            </a:r>
            <a:r>
              <a:rPr lang="en-US" sz="2300" dirty="0" smtClean="0"/>
              <a:t>box.)</a:t>
            </a:r>
          </a:p>
          <a:p>
            <a:pPr lvl="1"/>
            <a:r>
              <a:rPr lang="en-US" sz="2000" dirty="0" smtClean="0"/>
              <a:t>80</a:t>
            </a:r>
            <a:r>
              <a:rPr lang="en-US" sz="2000" dirty="0"/>
              <a:t>%?...  90%?...  100%?</a:t>
            </a:r>
          </a:p>
          <a:p>
            <a:pPr lvl="1"/>
            <a:r>
              <a:rPr lang="en-US" sz="2000" dirty="0" smtClean="0"/>
              <a:t>Remember</a:t>
            </a:r>
            <a:r>
              <a:rPr lang="en-US" sz="2000" dirty="0"/>
              <a:t>: the magic box is </a:t>
            </a:r>
            <a:r>
              <a:rPr lang="en-US" sz="2000" i="1" dirty="0" smtClean="0"/>
              <a:t>effortless</a:t>
            </a:r>
            <a:endParaRPr lang="en-US" sz="20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14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30725"/>
          </a:xfrm>
        </p:spPr>
        <p:txBody>
          <a:bodyPr/>
          <a:lstStyle/>
          <a:p>
            <a:r>
              <a:rPr lang="en-US" sz="2300" dirty="0" smtClean="0"/>
              <a:t>Put another way, how much would you pay for a magic box if that fraction were always 100%?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        </a:t>
            </a:r>
            <a:endParaRPr lang="en-US" dirty="0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16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30725"/>
          </a:xfrm>
        </p:spPr>
        <p:txBody>
          <a:bodyPr/>
          <a:lstStyle/>
          <a:p>
            <a:r>
              <a:rPr lang="en-US" sz="2300" dirty="0"/>
              <a:t>Put another way, how much would you pay for a magic box if that fraction were always 100</a:t>
            </a:r>
            <a:r>
              <a:rPr lang="en-US" sz="2300" dirty="0" smtClean="0"/>
              <a:t>%?</a:t>
            </a:r>
          </a:p>
          <a:p>
            <a:r>
              <a:rPr lang="en-US" sz="2300" dirty="0" smtClean="0"/>
              <a:t>What would this kind of productivity be worth to you and your developers?</a:t>
            </a:r>
            <a:endParaRPr lang="en-US" sz="23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        </a:t>
            </a:r>
            <a:endParaRPr lang="en-US" dirty="0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84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30725"/>
          </a:xfrm>
        </p:spPr>
        <p:txBody>
          <a:bodyPr/>
          <a:lstStyle/>
          <a:p>
            <a:r>
              <a:rPr lang="en-US" sz="2300" dirty="0"/>
              <a:t>Put another way, how much would you pay for a magic box if that fraction were always 100</a:t>
            </a:r>
            <a:r>
              <a:rPr lang="en-US" sz="2300" dirty="0" smtClean="0"/>
              <a:t>%?</a:t>
            </a:r>
          </a:p>
          <a:p>
            <a:r>
              <a:rPr lang="en-US" sz="2300" dirty="0" smtClean="0"/>
              <a:t>What would this kind of productivity be worth to you and your developers?</a:t>
            </a:r>
            <a:endParaRPr lang="en-US" sz="2300" dirty="0"/>
          </a:p>
          <a:p>
            <a:r>
              <a:rPr lang="en-US" sz="2300" dirty="0" smtClean="0"/>
              <a:t>Think about it!</a:t>
            </a:r>
            <a:endParaRPr lang="en-US" sz="23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         </a:t>
            </a:r>
            <a:endParaRPr lang="en-US" dirty="0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02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84E392-60B4-436F-8A8C-B3916303D16E}" type="slidenum">
              <a:rPr lang="en-US"/>
              <a:pPr/>
              <a:t>64</a:t>
            </a:fld>
            <a:endParaRPr lang="en-US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Further information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Website:</a:t>
            </a:r>
          </a:p>
          <a:p>
            <a:pPr lvl="1" eaLnBrk="1" hangingPunct="1"/>
            <a:r>
              <a:rPr lang="en-US" dirty="0" smtClean="0">
                <a:hlinkClick r:id="rId2"/>
              </a:rPr>
              <a:t>http://github.com/flame/blis/</a:t>
            </a:r>
            <a:endParaRPr lang="en-US" dirty="0" smtClean="0"/>
          </a:p>
          <a:p>
            <a:pPr eaLnBrk="1" hangingPunct="1"/>
            <a:r>
              <a:rPr lang="en-US" sz="2800" dirty="0" smtClean="0"/>
              <a:t>Discussion:</a:t>
            </a:r>
          </a:p>
          <a:p>
            <a:pPr lvl="1" eaLnBrk="1" hangingPunct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groups.google.com/group/blis-devel</a:t>
            </a:r>
            <a:endParaRPr lang="en-US" dirty="0" smtClean="0"/>
          </a:p>
          <a:p>
            <a:pPr lvl="1" eaLnBrk="1" hangingPunct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groups.google.com/group/blis-discuss</a:t>
            </a:r>
            <a:endParaRPr lang="en-US" dirty="0"/>
          </a:p>
          <a:p>
            <a:pPr eaLnBrk="1" hangingPunct="1"/>
            <a:r>
              <a:rPr lang="en-US" sz="2800" dirty="0" smtClean="0"/>
              <a:t>Contact:</a:t>
            </a:r>
          </a:p>
          <a:p>
            <a:pPr lvl="1" eaLnBrk="1" hangingPunct="1"/>
            <a:r>
              <a:rPr lang="en-US" dirty="0" smtClean="0">
                <a:hlinkClick r:id="rId4"/>
              </a:rPr>
              <a:t>field@cs.utexas.edu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gemm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762000" y="2057400"/>
            <a:ext cx="7086600" cy="2133600"/>
            <a:chOff x="762000" y="1905000"/>
            <a:chExt cx="7086600" cy="2133600"/>
          </a:xfrm>
        </p:grpSpPr>
        <p:sp>
          <p:nvSpPr>
            <p:cNvPr id="21" name="Rectangle 20"/>
            <p:cNvSpPr/>
            <p:nvPr/>
          </p:nvSpPr>
          <p:spPr bwMode="auto">
            <a:xfrm>
              <a:off x="6019800" y="1905000"/>
              <a:ext cx="1828800" cy="190500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429000" y="2743200"/>
              <a:ext cx="453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+=</a:t>
              </a:r>
              <a:endParaRPr lang="en-US" b="1" dirty="0"/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3962400" y="1905000"/>
              <a:ext cx="1905000" cy="213360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762000" y="1905000"/>
              <a:ext cx="1828800" cy="213360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4044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gemm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762000" y="1469136"/>
            <a:ext cx="7789987" cy="2721864"/>
            <a:chOff x="762000" y="1469136"/>
            <a:chExt cx="7789987" cy="2721864"/>
          </a:xfrm>
        </p:grpSpPr>
        <p:sp>
          <p:nvSpPr>
            <p:cNvPr id="21" name="Rectangle 20"/>
            <p:cNvSpPr/>
            <p:nvPr/>
          </p:nvSpPr>
          <p:spPr bwMode="auto">
            <a:xfrm>
              <a:off x="6019800" y="2057400"/>
              <a:ext cx="1828800" cy="190500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429000" y="2895600"/>
              <a:ext cx="453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+=</a:t>
              </a:r>
              <a:endParaRPr lang="en-US" b="1" dirty="0"/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3962400" y="2057400"/>
              <a:ext cx="1905000" cy="213360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762000" y="2057400"/>
              <a:ext cx="1828800" cy="213360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3962400" y="2057400"/>
              <a:ext cx="533400" cy="2133600"/>
            </a:xfrm>
            <a:prstGeom prst="rect">
              <a:avLst/>
            </a:prstGeom>
            <a:solidFill>
              <a:srgbClr val="FF0000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019800" y="2057400"/>
              <a:ext cx="1828800" cy="457200"/>
            </a:xfrm>
            <a:prstGeom prst="rect">
              <a:avLst/>
            </a:prstGeom>
            <a:solidFill>
              <a:srgbClr val="FF0000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Left Brace 11"/>
            <p:cNvSpPr/>
            <p:nvPr/>
          </p:nvSpPr>
          <p:spPr bwMode="auto">
            <a:xfrm rot="5400000">
              <a:off x="4152900" y="1638300"/>
              <a:ext cx="152400" cy="533400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995928" y="1469136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KC</a:t>
              </a:r>
              <a:endParaRPr lang="en-US" dirty="0"/>
            </a:p>
          </p:txBody>
        </p:sp>
        <p:sp>
          <p:nvSpPr>
            <p:cNvPr id="15" name="Right Brace 14"/>
            <p:cNvSpPr/>
            <p:nvPr/>
          </p:nvSpPr>
          <p:spPr bwMode="auto">
            <a:xfrm>
              <a:off x="7924800" y="2057400"/>
              <a:ext cx="152400" cy="457200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046720" y="2081784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KC</a:t>
              </a:r>
              <a:endParaRPr lang="en-US" dirty="0"/>
            </a:p>
          </p:txBody>
        </p:sp>
      </p:grpSp>
      <p:cxnSp>
        <p:nvCxnSpPr>
          <p:cNvPr id="19" name="Straight Arrow Connector 18"/>
          <p:cNvCxnSpPr/>
          <p:nvPr/>
        </p:nvCxnSpPr>
        <p:spPr bwMode="auto">
          <a:xfrm>
            <a:off x="4724400" y="3124200"/>
            <a:ext cx="914400" cy="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6934200" y="2743200"/>
            <a:ext cx="0" cy="99060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92822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gemm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         </a:t>
            </a:r>
            <a:endParaRPr lang="en-US">
              <a:solidFill>
                <a:srgbClr val="CC55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50FAD6-4FB8-43CE-8D9B-AE729A2339E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762000" y="2057400"/>
            <a:ext cx="7086600" cy="2133600"/>
            <a:chOff x="762000" y="1905000"/>
            <a:chExt cx="7086600" cy="2133600"/>
          </a:xfrm>
        </p:grpSpPr>
        <p:sp>
          <p:nvSpPr>
            <p:cNvPr id="21" name="Rectangle 20"/>
            <p:cNvSpPr/>
            <p:nvPr/>
          </p:nvSpPr>
          <p:spPr bwMode="auto">
            <a:xfrm>
              <a:off x="6019800" y="1905000"/>
              <a:ext cx="1828800" cy="45720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429000" y="2743200"/>
              <a:ext cx="453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+=</a:t>
              </a:r>
              <a:endParaRPr lang="en-US" b="1" dirty="0"/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3962400" y="1905000"/>
              <a:ext cx="533400" cy="213360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762000" y="1905000"/>
              <a:ext cx="1828800" cy="2133600"/>
            </a:xfrm>
            <a:prstGeom prst="rect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5306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Watermark">
  <a:themeElements>
    <a:clrScheme name="1_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1_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42558</TotalTime>
  <Words>3106</Words>
  <Application>Microsoft Office PowerPoint</Application>
  <PresentationFormat>On-screen Show (4:3)</PresentationFormat>
  <Paragraphs>689</Paragraphs>
  <Slides>64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65" baseType="lpstr">
      <vt:lpstr>1_Watermark</vt:lpstr>
      <vt:lpstr>BLIS Matrix Multiplication:  from Real to Complex</vt:lpstr>
      <vt:lpstr>Acknowledgements</vt:lpstr>
      <vt:lpstr>Acknowledgements</vt:lpstr>
      <vt:lpstr>Introduction</vt:lpstr>
      <vt:lpstr>The gemm algorithm</vt:lpstr>
      <vt:lpstr>The gemm algorithm</vt:lpstr>
      <vt:lpstr>The gemm algorithm</vt:lpstr>
      <vt:lpstr>The gemm algorithm</vt:lpstr>
      <vt:lpstr>The gemm algorithm</vt:lpstr>
      <vt:lpstr>The gemm algorithm</vt:lpstr>
      <vt:lpstr>The gemm algorithm</vt:lpstr>
      <vt:lpstr>The gemm algorithm</vt:lpstr>
      <vt:lpstr>The gemm algorithm</vt:lpstr>
      <vt:lpstr>The gemm algorithm</vt:lpstr>
      <vt:lpstr>The gemm algorithm</vt:lpstr>
      <vt:lpstr>The gemm algorithm</vt:lpstr>
      <vt:lpstr>The gemm algorithm</vt:lpstr>
      <vt:lpstr>Where the micro-kernel fits in</vt:lpstr>
      <vt:lpstr>Where the micro-kernel fits in</vt:lpstr>
      <vt:lpstr>Where the micro-kernel fits in</vt:lpstr>
      <vt:lpstr>Where the micro-kernel fits in</vt:lpstr>
      <vt:lpstr>Where the micro-kernel fits in</vt:lpstr>
      <vt:lpstr>Where the micro-kernel fits in</vt:lpstr>
      <vt:lpstr>The gemm micro-kernel</vt:lpstr>
      <vt:lpstr>The gemm micro-kernel</vt:lpstr>
      <vt:lpstr>From real to complex</vt:lpstr>
      <vt:lpstr>From real to complex</vt:lpstr>
      <vt:lpstr>Challenges</vt:lpstr>
      <vt:lpstr>Challenges</vt:lpstr>
      <vt:lpstr>Programmability</vt:lpstr>
      <vt:lpstr>Programmability</vt:lpstr>
      <vt:lpstr>Programmability</vt:lpstr>
      <vt:lpstr>Real rank-1 update in assembly</vt:lpstr>
      <vt:lpstr>Complex rank-1 update in assembly</vt:lpstr>
      <vt:lpstr>Programmability</vt:lpstr>
      <vt:lpstr>Challenges</vt:lpstr>
      <vt:lpstr>Latency / register set size</vt:lpstr>
      <vt:lpstr>Latency / register set size</vt:lpstr>
      <vt:lpstr>Latency / register set size</vt:lpstr>
      <vt:lpstr>Latency / register set size</vt:lpstr>
      <vt:lpstr>Latency / register set size</vt:lpstr>
      <vt:lpstr>Latency / register set size</vt:lpstr>
      <vt:lpstr>Latency / register set size</vt:lpstr>
      <vt:lpstr>Latency / register set size</vt:lpstr>
      <vt:lpstr>Latency / register set size</vt:lpstr>
      <vt:lpstr>Latency / register set size</vt:lpstr>
      <vt:lpstr>Latency / register set size</vt:lpstr>
      <vt:lpstr>Latency / register set size</vt:lpstr>
      <vt:lpstr>Challenges</vt:lpstr>
      <vt:lpstr>Instruction set</vt:lpstr>
      <vt:lpstr>Instruction set</vt:lpstr>
      <vt:lpstr>Let’s be friends!</vt:lpstr>
      <vt:lpstr>Complex-friendly hardware</vt:lpstr>
      <vt:lpstr>Summary</vt:lpstr>
      <vt:lpstr>Final thought</vt:lpstr>
      <vt:lpstr>Final thought</vt:lpstr>
      <vt:lpstr>Final thought</vt:lpstr>
      <vt:lpstr>Final thought</vt:lpstr>
      <vt:lpstr>Final thought</vt:lpstr>
      <vt:lpstr>Final thought</vt:lpstr>
      <vt:lpstr>Final thought</vt:lpstr>
      <vt:lpstr>Final thought</vt:lpstr>
      <vt:lpstr>Final thought</vt:lpstr>
      <vt:lpstr>Further information</vt:lpstr>
    </vt:vector>
  </TitlesOfParts>
  <Company>The University of Texas at Austin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BLIS Framework</dc:title>
  <dc:creator>Field</dc:creator>
  <cp:lastModifiedBy>Field</cp:lastModifiedBy>
  <cp:revision>1342</cp:revision>
  <dcterms:created xsi:type="dcterms:W3CDTF">2008-03-31T03:25:03Z</dcterms:created>
  <dcterms:modified xsi:type="dcterms:W3CDTF">2014-09-26T21:34:07Z</dcterms:modified>
</cp:coreProperties>
</file>