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2.xml" ContentType="application/vnd.openxmlformats-officedocument.presentationml.notesSlide+xml"/>
  <Override PartName="/ppt/tags/tag42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43.xml" ContentType="application/vnd.openxmlformats-officedocument.presentationml.tags+xml"/>
  <Override PartName="/ppt/notesSlides/notesSlide35.xml" ContentType="application/vnd.openxmlformats-officedocument.presentationml.notesSlide+xml"/>
  <Override PartName="/ppt/tags/tag44.xml" ContentType="application/vnd.openxmlformats-officedocument.presentationml.tags+xml"/>
  <Override PartName="/ppt/notesSlides/notesSlide36.xml" ContentType="application/vnd.openxmlformats-officedocument.presentationml.notesSlide+xml"/>
  <Override PartName="/ppt/tags/tag45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421" r:id="rId3"/>
    <p:sldId id="450" r:id="rId4"/>
    <p:sldId id="476" r:id="rId5"/>
    <p:sldId id="490" r:id="rId6"/>
    <p:sldId id="472" r:id="rId7"/>
    <p:sldId id="473" r:id="rId8"/>
    <p:sldId id="474" r:id="rId9"/>
    <p:sldId id="494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95" r:id="rId24"/>
    <p:sldId id="499" r:id="rId25"/>
    <p:sldId id="501" r:id="rId26"/>
    <p:sldId id="500" r:id="rId27"/>
    <p:sldId id="496" r:id="rId28"/>
    <p:sldId id="498" r:id="rId29"/>
    <p:sldId id="497" r:id="rId30"/>
    <p:sldId id="475" r:id="rId31"/>
    <p:sldId id="478" r:id="rId32"/>
    <p:sldId id="479" r:id="rId33"/>
    <p:sldId id="481" r:id="rId34"/>
    <p:sldId id="482" r:id="rId35"/>
    <p:sldId id="483" r:id="rId36"/>
    <p:sldId id="484" r:id="rId37"/>
    <p:sldId id="486" r:id="rId38"/>
    <p:sldId id="477" r:id="rId39"/>
    <p:sldId id="487" r:id="rId40"/>
    <p:sldId id="297" r:id="rId41"/>
    <p:sldId id="347" r:id="rId42"/>
    <p:sldId id="298" r:id="rId43"/>
    <p:sldId id="301" r:id="rId44"/>
    <p:sldId id="302" r:id="rId45"/>
    <p:sldId id="339" r:id="rId46"/>
    <p:sldId id="303" r:id="rId47"/>
    <p:sldId id="502" r:id="rId48"/>
    <p:sldId id="451" r:id="rId49"/>
    <p:sldId id="352" r:id="rId50"/>
    <p:sldId id="445" r:id="rId51"/>
    <p:sldId id="446" r:id="rId52"/>
    <p:sldId id="448" r:id="rId53"/>
    <p:sldId id="414" r:id="rId54"/>
    <p:sldId id="415" r:id="rId55"/>
    <p:sldId id="416" r:id="rId56"/>
    <p:sldId id="417" r:id="rId57"/>
    <p:sldId id="418" r:id="rId58"/>
    <p:sldId id="419" r:id="rId59"/>
    <p:sldId id="422" r:id="rId60"/>
    <p:sldId id="364" r:id="rId61"/>
    <p:sldId id="366" r:id="rId62"/>
    <p:sldId id="367" r:id="rId63"/>
    <p:sldId id="356" r:id="rId64"/>
    <p:sldId id="413" r:id="rId65"/>
    <p:sldId id="371" r:id="rId66"/>
    <p:sldId id="424" r:id="rId67"/>
    <p:sldId id="503" r:id="rId68"/>
    <p:sldId id="423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60ACCC-B65C-E14D-9DAB-E0709BDA57E3}">
          <p14:sldIdLst>
            <p14:sldId id="256"/>
            <p14:sldId id="421"/>
          </p14:sldIdLst>
        </p14:section>
        <p14:section name="Definitions" id="{FE5AC4AB-FDFE-3846-A898-D4AD0260E21E}">
          <p14:sldIdLst>
            <p14:sldId id="450"/>
            <p14:sldId id="476"/>
            <p14:sldId id="490"/>
            <p14:sldId id="472"/>
            <p14:sldId id="473"/>
            <p14:sldId id="474"/>
            <p14:sldId id="494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95"/>
            <p14:sldId id="499"/>
            <p14:sldId id="501"/>
            <p14:sldId id="500"/>
            <p14:sldId id="496"/>
            <p14:sldId id="498"/>
            <p14:sldId id="497"/>
            <p14:sldId id="475"/>
            <p14:sldId id="478"/>
            <p14:sldId id="479"/>
            <p14:sldId id="481"/>
            <p14:sldId id="482"/>
            <p14:sldId id="483"/>
            <p14:sldId id="484"/>
            <p14:sldId id="486"/>
            <p14:sldId id="477"/>
            <p14:sldId id="487"/>
          </p14:sldIdLst>
        </p14:section>
        <p14:section name="DSL redist" id="{3326AAC2-18DF-C64A-A222-3D26994142D3}">
          <p14:sldIdLst>
            <p14:sldId id="297"/>
            <p14:sldId id="347"/>
            <p14:sldId id="298"/>
            <p14:sldId id="301"/>
            <p14:sldId id="302"/>
            <p14:sldId id="339"/>
            <p14:sldId id="303"/>
            <p14:sldId id="502"/>
            <p14:sldId id="451"/>
            <p14:sldId id="352"/>
            <p14:sldId id="445"/>
            <p14:sldId id="446"/>
            <p14:sldId id="448"/>
            <p14:sldId id="414"/>
            <p14:sldId id="415"/>
            <p14:sldId id="416"/>
            <p14:sldId id="417"/>
            <p14:sldId id="418"/>
            <p14:sldId id="419"/>
            <p14:sldId id="422"/>
            <p14:sldId id="364"/>
            <p14:sldId id="366"/>
            <p14:sldId id="367"/>
            <p14:sldId id="356"/>
            <p14:sldId id="413"/>
            <p14:sldId id="371"/>
            <p14:sldId id="424"/>
            <p14:sldId id="503"/>
            <p14:sldId id="4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06" autoAdjust="0"/>
  </p:normalViewPr>
  <p:slideViewPr>
    <p:cSldViewPr snapToGrid="0" snapToObjects="1">
      <p:cViewPr>
        <p:scale>
          <a:sx n="105" d="100"/>
          <a:sy n="105" d="100"/>
        </p:scale>
        <p:origin x="-16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44600-B233-EA48-8F46-137E229B7907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651CF-2EDA-7F49-ACF9-061F0CE6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19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4D9-0E7D-7849-878B-E53B8D3AFD78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4B29B-E8B3-574A-B3B8-7E640DB81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4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</a:t>
            </a:r>
            <a:r>
              <a:rPr lang="en-US" baseline="0" dirty="0" smtClean="0"/>
              <a:t> if defining space of algorithms which are derivable would be useful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0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(8/7/14 09:15) -----</a:t>
            </a:r>
          </a:p>
          <a:p>
            <a:r>
              <a:rPr lang="en-US"/>
              <a:t>transition all at once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7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enumeration</a:t>
            </a:r>
            <a:endParaRPr lang="en-US" dirty="0"/>
          </a:p>
          <a:p>
            <a:r>
              <a:rPr lang="en-US" dirty="0"/>
              <a:t>serialization of modes of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29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enumeration</a:t>
            </a:r>
            <a:endParaRPr lang="en-US" dirty="0"/>
          </a:p>
          <a:p>
            <a:r>
              <a:rPr lang="en-US" dirty="0"/>
              <a:t>serialization of modes of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29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3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3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/>
              <a:t>---- Meeting Notes (12/5/13 22:44) -----</a:t>
            </a:r>
          </a:p>
          <a:p>
            <a:r>
              <a:rPr lang="en-US" dirty="0"/>
              <a:t>Introduce image</a:t>
            </a:r>
          </a:p>
          <a:p>
            <a:r>
              <a:rPr lang="en-US" dirty="0"/>
              <a:t>Explain mode vs dimension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1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2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Einstein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9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9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9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11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cannot achieve high performance from permutes</a:t>
            </a:r>
          </a:p>
          <a:p>
            <a:r>
              <a:rPr lang="en-US" dirty="0"/>
              <a:t>Create notation to aid in addressing this </a:t>
            </a:r>
            <a:r>
              <a:rPr lang="en-US" dirty="0" smtClean="0"/>
              <a:t>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7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3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Given a list of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 symbols, each symbol describes how corresponding mode distributed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point of view of grid.  Each grid assigned some indices of each mode.</a:t>
            </a:r>
            <a:r>
              <a:rPr lang="en-US" baseline="0" dirty="0" smtClean="0"/>
              <a:t>  Elements are assigned based on which indices of modes are assigned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54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50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 </a:t>
            </a:r>
            <a:r>
              <a:rPr lang="en-US" dirty="0"/>
              <a:t>into page is "depth"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9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</a:t>
            </a:r>
            <a:r>
              <a:rPr lang="en-US" dirty="0"/>
              <a:t>through if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Allgather</a:t>
            </a:r>
            <a:r>
              <a:rPr lang="en-US" dirty="0" smtClean="0"/>
              <a:t> in mode h of the 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50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collectives, other rules</a:t>
            </a:r>
          </a:p>
          <a:p>
            <a:r>
              <a:rPr lang="en-US" dirty="0" smtClean="0"/>
              <a:t>Recap </a:t>
            </a:r>
            <a:r>
              <a:rPr lang="en-US" dirty="0"/>
              <a:t>again what we've done.  Moving to show how this is useful in selecting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(8/6/14 11:00) -----</a:t>
            </a:r>
          </a:p>
          <a:p>
            <a:r>
              <a:rPr lang="en-US"/>
              <a:t>problem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11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3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/>
              <a:t>that there are rules here that would be glad to talk about after the fact, but part of dissertation to show they are necessary and what they mean.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29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360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8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8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(8/6/14 11:00) -----</a:t>
            </a:r>
          </a:p>
          <a:p>
            <a:r>
              <a:rPr lang="en-US"/>
              <a:t>Power is in the ability to compare, not whether I look good on this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527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one algorithm of a large space, and one implementation, which we should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1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8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(8/7/14 09:15) -----</a:t>
            </a:r>
          </a:p>
          <a:p>
            <a:r>
              <a:rPr lang="en-US" dirty="0"/>
              <a:t>remove transitions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6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why we want flexibility (useful for matrix computations)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8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/>
              <a:t>cookie cutter not for all problems</a:t>
            </a:r>
          </a:p>
          <a:p>
            <a:r>
              <a:rPr lang="en-US" dirty="0"/>
              <a:t>notation easily express + transition between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Given a list of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 symbols, each symbol describes how corresponding mode distributed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point of view of grid.  Each grid assigned some indices of each mode.</a:t>
            </a:r>
            <a:r>
              <a:rPr lang="en-US" baseline="0" dirty="0" smtClean="0"/>
              <a:t>  Elements are assigned based on which indices of modes are assigned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5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Given a list of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 symbols, each symbol describes how corresponding mode distributed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point of view of grid.  Each grid assigned some indices of each mode.</a:t>
            </a:r>
            <a:r>
              <a:rPr lang="en-US" baseline="0" dirty="0" smtClean="0"/>
              <a:t>  Elements are assigned based on which indices of modes are assigned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B29B-E8B3-574A-B3B8-7E640DB815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5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6F08-81D1-AB49-8C66-29C055B49018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1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53C4-6603-4C48-A5AB-DFD1F46EEB20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1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291-393E-CD4E-820B-75355846D63F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4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A76C-A6BC-214A-8F8A-7187647818A0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C3E2-82F5-B44F-8EDC-7A2F18A7FB74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5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7582-7336-DF4E-B403-50B5FD527613}" type="datetime1">
              <a:rPr lang="en-US" smtClean="0"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4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D082-694B-3C44-926E-9BED29FAD79B}" type="datetime1">
              <a:rPr lang="en-US" smtClean="0"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8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2E2B-BEA4-7940-B139-510ADFEFEAC0}" type="datetime1">
              <a:rPr lang="en-US" smtClean="0"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322-E8EE-0349-89BF-0EA04E8C3F77}" type="datetime1">
              <a:rPr lang="en-US" smtClean="0"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5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AFFE-5BFA-694A-8829-F996212C58C0}" type="datetime1">
              <a:rPr lang="en-US" smtClean="0"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6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689E-4A08-A241-8ACE-C7A2DC1BAC48}" type="datetime1">
              <a:rPr lang="en-US" smtClean="0"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6C457-E4E7-E04B-A9BB-46F5E4D578CC}" type="datetime1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C52F1-9D26-F847-AF6F-97C92896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Relationship Id="rId3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9.emf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0.emf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53.emf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Relationship Id="rId3" Type="http://schemas.openxmlformats.org/officeDocument/2006/relationships/image" Target="../media/image5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3.emf"/><Relationship Id="rId5" Type="http://schemas.openxmlformats.org/officeDocument/2006/relationships/image" Target="../media/image62.emf"/><Relationship Id="rId6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7.emf"/><Relationship Id="rId6" Type="http://schemas.openxmlformats.org/officeDocument/2006/relationships/image" Target="../media/image75.emf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8.emf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9.emf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2.emf"/><Relationship Id="rId6" Type="http://schemas.openxmlformats.org/officeDocument/2006/relationships/image" Target="../media/image83.emf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2.emf"/><Relationship Id="rId6" Type="http://schemas.openxmlformats.org/officeDocument/2006/relationships/image" Target="../media/image84.emf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2.emf"/><Relationship Id="rId5" Type="http://schemas.openxmlformats.org/officeDocument/2006/relationships/image" Target="../media/image81.emf"/><Relationship Id="rId6" Type="http://schemas.openxmlformats.org/officeDocument/2006/relationships/image" Target="../media/image85.emf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6.emf"/><Relationship Id="rId6" Type="http://schemas.openxmlformats.org/officeDocument/2006/relationships/image" Target="../media/image82.emf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7.emf"/><Relationship Id="rId6" Type="http://schemas.openxmlformats.org/officeDocument/2006/relationships/image" Target="../media/image82.emf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7" Type="http://schemas.openxmlformats.org/officeDocument/2006/relationships/image" Target="../media/image4.emf"/><Relationship Id="rId8" Type="http://schemas.openxmlformats.org/officeDocument/2006/relationships/image" Target="../media/image5.emf"/><Relationship Id="rId9" Type="http://schemas.openxmlformats.org/officeDocument/2006/relationships/image" Target="../media/image6.emf"/><Relationship Id="rId10" Type="http://schemas.openxmlformats.org/officeDocument/2006/relationships/image" Target="../media/image7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6" Type="http://schemas.openxmlformats.org/officeDocument/2006/relationships/image" Target="../media/image92.emf"/><Relationship Id="rId7" Type="http://schemas.openxmlformats.org/officeDocument/2006/relationships/image" Target="../media/image93.emf"/><Relationship Id="rId8" Type="http://schemas.openxmlformats.org/officeDocument/2006/relationships/image" Target="../media/image94.emf"/><Relationship Id="rId9" Type="http://schemas.openxmlformats.org/officeDocument/2006/relationships/image" Target="../media/image75.emf"/><Relationship Id="rId10" Type="http://schemas.openxmlformats.org/officeDocument/2006/relationships/image" Target="../media/image95.emf"/><Relationship Id="rId11" Type="http://schemas.openxmlformats.org/officeDocument/2006/relationships/image" Target="../media/image96.emf"/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6" Type="http://schemas.openxmlformats.org/officeDocument/2006/relationships/image" Target="../media/image93.emf"/><Relationship Id="rId7" Type="http://schemas.openxmlformats.org/officeDocument/2006/relationships/image" Target="../media/image94.emf"/><Relationship Id="rId8" Type="http://schemas.openxmlformats.org/officeDocument/2006/relationships/image" Target="../media/image75.emf"/><Relationship Id="rId9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98.emf"/><Relationship Id="rId5" Type="http://schemas.openxmlformats.org/officeDocument/2006/relationships/image" Target="../media/image99.emf"/><Relationship Id="rId6" Type="http://schemas.openxmlformats.org/officeDocument/2006/relationships/image" Target="../media/image100.emf"/><Relationship Id="rId7" Type="http://schemas.openxmlformats.org/officeDocument/2006/relationships/image" Target="../media/image75.emf"/><Relationship Id="rId8" Type="http://schemas.openxmlformats.org/officeDocument/2006/relationships/image" Target="../media/image101.emf"/><Relationship Id="rId9" Type="http://schemas.openxmlformats.org/officeDocument/2006/relationships/image" Target="../media/image102.emf"/><Relationship Id="rId10" Type="http://schemas.openxmlformats.org/officeDocument/2006/relationships/image" Target="../media/image103.emf"/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4" Type="http://schemas.openxmlformats.org/officeDocument/2006/relationships/image" Target="../media/image100.emf"/><Relationship Id="rId5" Type="http://schemas.openxmlformats.org/officeDocument/2006/relationships/image" Target="../media/image75.emf"/><Relationship Id="rId6" Type="http://schemas.openxmlformats.org/officeDocument/2006/relationships/image" Target="../media/image101.emf"/><Relationship Id="rId7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105.emf"/><Relationship Id="rId5" Type="http://schemas.openxmlformats.org/officeDocument/2006/relationships/image" Target="../media/image106.emf"/><Relationship Id="rId6" Type="http://schemas.openxmlformats.org/officeDocument/2006/relationships/image" Target="../media/image107.emf"/><Relationship Id="rId7" Type="http://schemas.openxmlformats.org/officeDocument/2006/relationships/image" Target="../media/image104.emf"/><Relationship Id="rId8" Type="http://schemas.openxmlformats.org/officeDocument/2006/relationships/image" Target="../media/image97.emf"/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3.emf"/><Relationship Id="rId7" Type="http://schemas.openxmlformats.org/officeDocument/2006/relationships/image" Target="../media/image4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3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4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Framework for </a:t>
            </a:r>
            <a:r>
              <a:rPr lang="en-US" dirty="0"/>
              <a:t>D</a:t>
            </a:r>
            <a:r>
              <a:rPr lang="en-US" dirty="0" smtClean="0"/>
              <a:t>istributed </a:t>
            </a:r>
            <a:r>
              <a:rPr lang="en-US" dirty="0"/>
              <a:t>T</a:t>
            </a:r>
            <a:r>
              <a:rPr lang="en-US" dirty="0" smtClean="0"/>
              <a:t>ensor Computations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1"/>
            <a:ext cx="6400800" cy="248345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Martin Schatz</a:t>
            </a:r>
          </a:p>
          <a:p>
            <a:r>
              <a:rPr lang="en-US" smtClean="0"/>
              <a:t>Bryan Marker</a:t>
            </a:r>
            <a:endParaRPr lang="en-US" dirty="0" smtClean="0"/>
          </a:p>
          <a:p>
            <a:r>
              <a:rPr lang="en-US" dirty="0" smtClean="0"/>
              <a:t>Robert van de </a:t>
            </a:r>
            <a:r>
              <a:rPr lang="en-US" dirty="0" err="1" smtClean="0"/>
              <a:t>Geijn</a:t>
            </a:r>
            <a:endParaRPr lang="en-US" dirty="0" smtClean="0"/>
          </a:p>
          <a:p>
            <a:r>
              <a:rPr lang="en-US" dirty="0" smtClean="0"/>
              <a:t>The University of Texas at Austin</a:t>
            </a:r>
          </a:p>
          <a:p>
            <a:endParaRPr lang="en-US" dirty="0"/>
          </a:p>
          <a:p>
            <a:r>
              <a:rPr lang="en-US" dirty="0" err="1" smtClean="0"/>
              <a:t>Tze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 Low</a:t>
            </a:r>
          </a:p>
          <a:p>
            <a:r>
              <a:rPr lang="en-US" dirty="0" smtClean="0"/>
              <a:t>Carnegie Mellon University</a:t>
            </a:r>
          </a:p>
          <a:p>
            <a:endParaRPr lang="en-US" dirty="0"/>
          </a:p>
          <a:p>
            <a:r>
              <a:rPr lang="en-US" dirty="0" smtClean="0"/>
              <a:t>Tamara G. </a:t>
            </a:r>
            <a:r>
              <a:rPr lang="en-US" dirty="0" err="1" smtClean="0"/>
              <a:t>Kolda</a:t>
            </a:r>
            <a:endParaRPr lang="en-US" dirty="0" smtClean="0"/>
          </a:p>
          <a:p>
            <a:r>
              <a:rPr lang="en-US" dirty="0" smtClean="0"/>
              <a:t>Sandia National Labs: Livermore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2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34"/>
    </mc:Choice>
    <mc:Fallback>
      <p:transition xmlns:p14="http://schemas.microsoft.com/office/powerpoint/2010/main" spd="slow" advTm="127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Distribute indices of columns based on mode 0 of grid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10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73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46"/>
    </mc:Choice>
    <mc:Fallback>
      <p:transition xmlns:p14="http://schemas.microsoft.com/office/powerpoint/2010/main" spd="slow" advTm="2124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41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"/>
    </mc:Choice>
    <mc:Fallback>
      <p:transition xmlns:p14="http://schemas.microsoft.com/office/powerpoint/2010/main" spd="slow" advTm="6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47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"/>
    </mc:Choice>
    <mc:Fallback>
      <p:transition xmlns:p14="http://schemas.microsoft.com/office/powerpoint/2010/main" spd="slow" advTm="6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50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"/>
    </mc:Choice>
    <mc:Fallback>
      <p:transition xmlns:p14="http://schemas.microsoft.com/office/powerpoint/2010/main" spd="slow" advTm="4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52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"/>
    </mc:Choice>
    <mc:Fallback>
      <p:transition xmlns:p14="http://schemas.microsoft.com/office/powerpoint/2010/main" spd="slow" advTm="4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02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"/>
    </mc:Choice>
    <mc:Fallback>
      <p:transition xmlns:p14="http://schemas.microsoft.com/office/powerpoint/2010/main" spd="slow" advTm="4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33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1"/>
    </mc:Choice>
    <mc:Fallback>
      <p:transition xmlns:p14="http://schemas.microsoft.com/office/powerpoint/2010/main" spd="slow" advTm="13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  <a:p>
            <a:r>
              <a:rPr lang="en-US" dirty="0" smtClean="0"/>
              <a:t>Distribute indices of rows based on mode 1 of grid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03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7"/>
    </mc:Choice>
    <mc:Fallback>
      <p:transition xmlns:p14="http://schemas.microsoft.com/office/powerpoint/2010/main" spd="slow" advTm="38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  <a:p>
            <a:r>
              <a:rPr lang="en-US" dirty="0"/>
              <a:t>Distribute indices of rows based on mode 1 of grid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72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"/>
    </mc:Choice>
    <mc:Fallback>
      <p:transition xmlns:p14="http://schemas.microsoft.com/office/powerpoint/2010/main" spd="slow" advTm="4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  <a:p>
            <a:r>
              <a:rPr lang="en-US" dirty="0"/>
              <a:t>Distribute indices of rows based on mode 1 of grid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03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"/>
    </mc:Choice>
    <mc:Fallback>
      <p:transition xmlns:p14="http://schemas.microsoft.com/office/powerpoint/2010/main" spd="slow" advTm="3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Envisioned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architecture comes out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Scientists specify </a:t>
            </a:r>
            <a:r>
              <a:rPr lang="en-US" dirty="0" smtClean="0"/>
              <a:t>what they want computed </a:t>
            </a:r>
            <a:r>
              <a:rPr lang="en-US" dirty="0" smtClean="0"/>
              <a:t>on new architecture to (computer) </a:t>
            </a:r>
            <a:r>
              <a:rPr lang="en-US" dirty="0"/>
              <a:t>s</a:t>
            </a:r>
            <a:r>
              <a:rPr lang="en-US" dirty="0" smtClean="0"/>
              <a:t>cientists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(Computer) scientists provide efficient library for the </a:t>
            </a:r>
            <a:r>
              <a:rPr lang="en-US" dirty="0" smtClean="0"/>
              <a:t>computation on </a:t>
            </a:r>
            <a:r>
              <a:rPr lang="en-US" dirty="0" smtClean="0"/>
              <a:t>new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Scientists do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5661594"/>
            <a:ext cx="226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Formality </a:t>
            </a:r>
            <a:r>
              <a:rPr lang="en-US" sz="2400" dirty="0" smtClean="0">
                <a:solidFill>
                  <a:srgbClr val="FF0000"/>
                </a:solidFill>
              </a:rPr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key!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711" y="2902857"/>
            <a:ext cx="8200572" cy="7740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49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49"/>
    </mc:Choice>
    <mc:Fallback>
      <p:transition xmlns:p14="http://schemas.microsoft.com/office/powerpoint/2010/main" spd="slow" advTm="3094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  <a:p>
            <a:r>
              <a:rPr lang="en-US" dirty="0"/>
              <a:t>Distribute indices of rows based on mode 1 of grid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88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"/>
    </mc:Choice>
    <mc:Fallback>
      <p:transition xmlns:p14="http://schemas.microsoft.com/office/powerpoint/2010/main" spd="slow" advTm="4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  <a:p>
            <a:r>
              <a:rPr lang="en-US" dirty="0"/>
              <a:t>Distribute indices of rows based on mode 1 of grid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41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"/>
    </mc:Choice>
    <mc:Fallback>
      <p:transition xmlns:p14="http://schemas.microsoft.com/office/powerpoint/2010/main" spd="slow" advTm="3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9"/>
          <p:cNvSpPr txBox="1">
            <a:spLocks/>
          </p:cNvSpPr>
          <p:nvPr/>
        </p:nvSpPr>
        <p:spPr>
          <a:xfrm>
            <a:off x="457200" y="4622541"/>
            <a:ext cx="8229600" cy="165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 indices of columns based on mode 0 of grid</a:t>
            </a:r>
          </a:p>
          <a:p>
            <a:r>
              <a:rPr lang="en-US" dirty="0"/>
              <a:t>Distribute indices of rows based on mode 1 of grid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241"/>
            <a:ext cx="4064000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2192"/>
            <a:ext cx="14097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" y="422192"/>
            <a:ext cx="1282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65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4"/>
    </mc:Choice>
    <mc:Fallback>
      <p:transition xmlns:p14="http://schemas.microsoft.com/office/powerpoint/2010/main" spd="slow" advTm="57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61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Distributions wrap elements on a logical view of grid</a:t>
            </a:r>
          </a:p>
          <a:p>
            <a:pPr lvl="1"/>
            <a:r>
              <a:rPr lang="en-US" dirty="0" smtClean="0"/>
              <a:t>Allows for multiple grid modes to be used in symbols</a:t>
            </a:r>
          </a:p>
          <a:p>
            <a:r>
              <a:rPr lang="en-US" dirty="0" smtClean="0"/>
              <a:t>Example,            views grid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as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represents replication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3035300"/>
            <a:ext cx="3149600" cy="774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4274380"/>
            <a:ext cx="62738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7835" y="2489804"/>
            <a:ext cx="622300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05" y="5114472"/>
            <a:ext cx="190500" cy="31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13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24"/>
    </mc:Choice>
    <mc:Fallback>
      <p:transition xmlns:p14="http://schemas.microsoft.com/office/powerpoint/2010/main" spd="slow" advTm="543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610"/>
          </a:xfrm>
        </p:spPr>
        <p:txBody>
          <a:bodyPr>
            <a:normAutofit/>
          </a:bodyPr>
          <a:lstStyle/>
          <a:p>
            <a:r>
              <a:rPr lang="en-US" dirty="0" smtClean="0"/>
              <a:t>We use boldface lowercase Roman </a:t>
            </a:r>
            <a:r>
              <a:rPr lang="en-US" dirty="0" smtClean="0"/>
              <a:t>letters </a:t>
            </a:r>
            <a:r>
              <a:rPr lang="en-US" dirty="0" smtClean="0"/>
              <a:t>to refer to mode distributions</a:t>
            </a:r>
          </a:p>
          <a:p>
            <a:endParaRPr lang="en-US" dirty="0"/>
          </a:p>
          <a:p>
            <a:r>
              <a:rPr lang="en-US" dirty="0" smtClean="0"/>
              <a:t>Elements of mode distributions denoted with subscripts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Concatenation of mode distributions denoted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2468033"/>
            <a:ext cx="977900" cy="21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700" y="3530600"/>
            <a:ext cx="1244600" cy="20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00" y="4762500"/>
            <a:ext cx="50800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000" y="5489424"/>
            <a:ext cx="3289300" cy="31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50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64"/>
    </mc:Choice>
    <mc:Fallback>
      <p:transition xmlns:p14="http://schemas.microsoft.com/office/powerpoint/2010/main" spd="slow" advTm="336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Elemental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Distributions of Elemental can be viewed in terms of defined notation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2697238"/>
            <a:ext cx="5295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7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13"/>
    </mc:Choice>
    <mc:Fallback>
      <p:transition xmlns:p14="http://schemas.microsoft.com/office/powerpoint/2010/main" spd="slow" advTm="172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Matrix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Heuristic – Avoid communicating the “large” matrix</a:t>
            </a:r>
          </a:p>
          <a:p>
            <a:pPr lvl="1"/>
            <a:r>
              <a:rPr lang="en-US" dirty="0" smtClean="0"/>
              <a:t>Leads to “Stationary” A,B,C algorithm variants</a:t>
            </a:r>
          </a:p>
          <a:p>
            <a:r>
              <a:rPr lang="en-US" dirty="0" smtClean="0"/>
              <a:t>Stationary C algorithm: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158067"/>
            <a:ext cx="5791200" cy="69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8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18"/>
    </mc:Choice>
    <mc:Fallback>
      <p:transition xmlns:p14="http://schemas.microsoft.com/office/powerpoint/2010/main" spd="slow" advTm="315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668-2E0B-034B-88A6-49F96AA8EA94}" type="slidenum">
              <a:rPr lang="en-US" smtClean="0"/>
              <a:t>27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517650"/>
            <a:ext cx="6972300" cy="4838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60829"/>
            <a:ext cx="5791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94"/>
    </mc:Choice>
    <mc:Fallback>
      <p:transition xmlns:p14="http://schemas.microsoft.com/office/powerpoint/2010/main" spd="slow" advTm="174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668-2E0B-034B-88A6-49F96AA8EA94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809750"/>
            <a:ext cx="8128000" cy="454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60829"/>
            <a:ext cx="5791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7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09"/>
    </mc:Choice>
    <mc:Fallback>
      <p:transition xmlns:p14="http://schemas.microsoft.com/office/powerpoint/2010/main" spd="slow" advTm="106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668-2E0B-034B-88A6-49F96AA8EA94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809750"/>
            <a:ext cx="6985000" cy="454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60829"/>
            <a:ext cx="5791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3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27"/>
    </mc:Choice>
    <mc:Fallback>
      <p:transition xmlns:p14="http://schemas.microsoft.com/office/powerpoint/2010/main" spd="slow" advTm="106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Formally describe distribution of tensor data on processing grids</a:t>
            </a:r>
          </a:p>
          <a:p>
            <a:r>
              <a:rPr lang="en-US" dirty="0" smtClean="0"/>
              <a:t>Identify patterns in collective communications to utilize specialized implementations when possible</a:t>
            </a:r>
          </a:p>
          <a:p>
            <a:r>
              <a:rPr lang="en-US" dirty="0" smtClean="0"/>
              <a:t>Provide systematic approach to creating algorithms and implementations for problems</a:t>
            </a:r>
          </a:p>
          <a:p>
            <a:r>
              <a:rPr lang="en-US" dirty="0" smtClean="0"/>
              <a:t>Achieve high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14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57"/>
    </mc:Choice>
    <mc:Fallback>
      <p:transition xmlns:p14="http://schemas.microsoft.com/office/powerpoint/2010/main" spd="slow" advTm="302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Description of parallel matrix-matrix multiplication</a:t>
            </a:r>
          </a:p>
          <a:p>
            <a:r>
              <a:rPr lang="en-US" dirty="0" smtClean="0"/>
              <a:t>Quick overview of tensors and tensor contractions</a:t>
            </a:r>
          </a:p>
          <a:p>
            <a:r>
              <a:rPr lang="en-US" dirty="0" smtClean="0"/>
              <a:t>A </a:t>
            </a:r>
            <a:r>
              <a:rPr lang="en-US" dirty="0"/>
              <a:t>notation for </a:t>
            </a:r>
            <a:r>
              <a:rPr lang="en-US" dirty="0" smtClean="0"/>
              <a:t>distributing/redistributing tensors</a:t>
            </a:r>
          </a:p>
          <a:p>
            <a:r>
              <a:rPr lang="en-US" dirty="0" smtClean="0"/>
              <a:t>A method for deriving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5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7"/>
    </mc:Choice>
    <mc:Fallback>
      <p:transition xmlns:p14="http://schemas.microsoft.com/office/powerpoint/2010/main" spd="slow" advTm="71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Tensors and tensor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Tensor</a:t>
            </a:r>
          </a:p>
          <a:p>
            <a:pPr lvl="1"/>
            <a:r>
              <a:rPr lang="en-US" dirty="0" smtClean="0"/>
              <a:t>An order-m (m-mode) operator</a:t>
            </a:r>
          </a:p>
          <a:p>
            <a:r>
              <a:rPr lang="en-US" dirty="0" smtClean="0"/>
              <a:t>Each mode associated with feature of the application</a:t>
            </a:r>
          </a:p>
          <a:p>
            <a:pPr lvl="1"/>
            <a:r>
              <a:rPr lang="en-US" dirty="0" smtClean="0"/>
              <a:t>Modes have fixed length (dimension)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80533" y="2545826"/>
            <a:ext cx="2505519" cy="1590427"/>
            <a:chOff x="5880533" y="2871922"/>
            <a:chExt cx="2505519" cy="1590427"/>
          </a:xfrm>
        </p:grpSpPr>
        <p:sp>
          <p:nvSpPr>
            <p:cNvPr id="6" name="Cube 5"/>
            <p:cNvSpPr/>
            <p:nvPr/>
          </p:nvSpPr>
          <p:spPr>
            <a:xfrm>
              <a:off x="5880533" y="2871923"/>
              <a:ext cx="2505519" cy="1590426"/>
            </a:xfrm>
            <a:prstGeom prst="cube">
              <a:avLst>
                <a:gd name="adj" fmla="val 4705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1"/>
              <a:endCxn id="6" idx="0"/>
            </p:cNvCxnSpPr>
            <p:nvPr/>
          </p:nvCxnSpPr>
          <p:spPr>
            <a:xfrm flipV="1">
              <a:off x="6759113" y="2871923"/>
              <a:ext cx="748359" cy="7483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" idx="4"/>
              <a:endCxn id="6" idx="5"/>
            </p:cNvCxnSpPr>
            <p:nvPr/>
          </p:nvCxnSpPr>
          <p:spPr>
            <a:xfrm flipV="1">
              <a:off x="7637693" y="3292956"/>
              <a:ext cx="748359" cy="7483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6" idx="1"/>
              <a:endCxn id="6" idx="3"/>
            </p:cNvCxnSpPr>
            <p:nvPr/>
          </p:nvCxnSpPr>
          <p:spPr>
            <a:xfrm>
              <a:off x="6759113" y="3620282"/>
              <a:ext cx="0" cy="84206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2"/>
              <a:endCxn id="6" idx="4"/>
            </p:cNvCxnSpPr>
            <p:nvPr/>
          </p:nvCxnSpPr>
          <p:spPr>
            <a:xfrm>
              <a:off x="5880533" y="4041316"/>
              <a:ext cx="175716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196216" y="2871922"/>
              <a:ext cx="743647" cy="7580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303840" y="2871922"/>
              <a:ext cx="755088" cy="7580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196216" y="3629960"/>
              <a:ext cx="0" cy="8323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03840" y="3629960"/>
              <a:ext cx="0" cy="8323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155111" y="3341040"/>
              <a:ext cx="174650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06806" y="3089318"/>
              <a:ext cx="1750431" cy="1144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901616" y="3352482"/>
              <a:ext cx="1" cy="83210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157237" y="3100760"/>
              <a:ext cx="1" cy="8467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>
            <a:off x="5228412" y="2774664"/>
            <a:ext cx="0" cy="519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28412" y="2774664"/>
            <a:ext cx="521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228412" y="2402803"/>
            <a:ext cx="388984" cy="3604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912" y="3338286"/>
            <a:ext cx="127000" cy="20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120" y="2673064"/>
            <a:ext cx="114300" cy="20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120" y="2199603"/>
            <a:ext cx="1270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71"/>
    </mc:Choice>
    <mc:Fallback>
      <p:transition xmlns:p14="http://schemas.microsoft.com/office/powerpoint/2010/main" spd="slow" advTm="138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Tensors in capital </a:t>
            </a:r>
            <a:r>
              <a:rPr lang="en-US" dirty="0" smtClean="0"/>
              <a:t>script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Elements of tensors in lowercase Greek</a:t>
            </a:r>
            <a:endParaRPr lang="en-US" dirty="0"/>
          </a:p>
          <a:p>
            <a:r>
              <a:rPr lang="en-US" dirty="0" smtClean="0"/>
              <a:t>Element’s location in tensor as </a:t>
            </a:r>
            <a:r>
              <a:rPr lang="en-US" dirty="0" smtClean="0"/>
              <a:t>subscripts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4012779"/>
            <a:ext cx="914400" cy="25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0" y="2211010"/>
            <a:ext cx="1320800" cy="34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581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20"/>
    </mc:Choice>
    <mc:Fallback>
      <p:transition xmlns:p14="http://schemas.microsoft.com/office/powerpoint/2010/main" spd="slow" advTm="462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contractions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4956593"/>
            <a:ext cx="8686800" cy="679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Einstein notation</a:t>
            </a:r>
            <a:r>
              <a:rPr lang="en-US" baseline="30000" dirty="0" smtClean="0"/>
              <a:t>1</a:t>
            </a:r>
            <a:r>
              <a:rPr lang="en-US" dirty="0" smtClean="0"/>
              <a:t> implicitly sums over modes shared by inputs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6000" y="6356350"/>
            <a:ext cx="6724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sz="1100" dirty="0"/>
              <a:t>A. Einstein. Die </a:t>
            </a:r>
            <a:r>
              <a:rPr lang="en-US" sz="1100" dirty="0" err="1"/>
              <a:t>Grundlage</a:t>
            </a:r>
            <a:r>
              <a:rPr lang="en-US" sz="1100" dirty="0"/>
              <a:t> der </a:t>
            </a:r>
            <a:r>
              <a:rPr lang="en-US" sz="1100" dirty="0" err="1"/>
              <a:t>allgemeinen</a:t>
            </a:r>
            <a:r>
              <a:rPr lang="en-US" sz="1100" dirty="0"/>
              <a:t> </a:t>
            </a:r>
            <a:r>
              <a:rPr lang="en-US" sz="1100" dirty="0" err="1"/>
              <a:t>Relativit</a:t>
            </a:r>
            <a:r>
              <a:rPr lang="en-US" sz="1100" dirty="0"/>
              <a:t> ̈</a:t>
            </a:r>
            <a:r>
              <a:rPr lang="en-US" sz="1100" dirty="0" err="1"/>
              <a:t>atstheorie</a:t>
            </a:r>
            <a:r>
              <a:rPr lang="en-US" sz="1100" dirty="0"/>
              <a:t>. </a:t>
            </a:r>
            <a:r>
              <a:rPr lang="en-US" sz="1100" dirty="0" err="1"/>
              <a:t>Annalen</a:t>
            </a:r>
            <a:r>
              <a:rPr lang="en-US" sz="1100" dirty="0"/>
              <a:t> der </a:t>
            </a:r>
            <a:r>
              <a:rPr lang="en-US" sz="1100" dirty="0" err="1"/>
              <a:t>Physik</a:t>
            </a:r>
            <a:r>
              <a:rPr lang="en-US" sz="1100" dirty="0"/>
              <a:t>, 354:769–822, 1916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44200"/>
            <a:ext cx="7772400" cy="2489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285549"/>
            <a:ext cx="9636302" cy="16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31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61"/>
    </mc:Choice>
    <mc:Fallback>
      <p:transition xmlns:p14="http://schemas.microsoft.com/office/powerpoint/2010/main" spd="slow" advTm="403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contractions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4956593"/>
            <a:ext cx="8597900" cy="190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Einstein </a:t>
            </a:r>
            <a:r>
              <a:rPr lang="en-US" dirty="0" smtClean="0"/>
              <a:t>notation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implicitly sums over modes shared by inputs</a:t>
            </a:r>
          </a:p>
          <a:p>
            <a:r>
              <a:rPr lang="en-US" dirty="0" smtClean="0"/>
              <a:t>Transpose corresponds to interchange of modes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6000" y="6356350"/>
            <a:ext cx="6724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sz="1100" dirty="0"/>
              <a:t>A. Einstein. Die </a:t>
            </a:r>
            <a:r>
              <a:rPr lang="en-US" sz="1100" dirty="0" err="1"/>
              <a:t>Grundlage</a:t>
            </a:r>
            <a:r>
              <a:rPr lang="en-US" sz="1100" dirty="0"/>
              <a:t> der </a:t>
            </a:r>
            <a:r>
              <a:rPr lang="en-US" sz="1100" dirty="0" err="1"/>
              <a:t>allgemeinen</a:t>
            </a:r>
            <a:r>
              <a:rPr lang="en-US" sz="1100" dirty="0"/>
              <a:t> </a:t>
            </a:r>
            <a:r>
              <a:rPr lang="en-US" sz="1100" dirty="0" err="1"/>
              <a:t>Relativit</a:t>
            </a:r>
            <a:r>
              <a:rPr lang="en-US" sz="1100" dirty="0"/>
              <a:t> ̈</a:t>
            </a:r>
            <a:r>
              <a:rPr lang="en-US" sz="1100" dirty="0" err="1"/>
              <a:t>atstheorie</a:t>
            </a:r>
            <a:r>
              <a:rPr lang="en-US" sz="1100" dirty="0"/>
              <a:t>. </a:t>
            </a:r>
            <a:r>
              <a:rPr lang="en-US" sz="1100" dirty="0" err="1"/>
              <a:t>Annalen</a:t>
            </a:r>
            <a:r>
              <a:rPr lang="en-US" sz="1100" dirty="0"/>
              <a:t> der </a:t>
            </a:r>
            <a:r>
              <a:rPr lang="en-US" sz="1100" dirty="0" err="1"/>
              <a:t>Physik</a:t>
            </a:r>
            <a:r>
              <a:rPr lang="en-US" sz="1100" dirty="0"/>
              <a:t>, 354:769–822, 1916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44200"/>
            <a:ext cx="7772400" cy="248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007903"/>
            <a:ext cx="9275086" cy="873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9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63"/>
    </mc:Choice>
    <mc:Fallback>
      <p:transition xmlns:p14="http://schemas.microsoft.com/office/powerpoint/2010/main" spd="slow" advTm="190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contractions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4956593"/>
            <a:ext cx="8597900" cy="190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Einstein </a:t>
            </a:r>
            <a:r>
              <a:rPr lang="en-US" dirty="0" smtClean="0"/>
              <a:t>notation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implicitly sums over modes shared by inputs</a:t>
            </a:r>
          </a:p>
          <a:p>
            <a:r>
              <a:rPr lang="en-US" dirty="0" smtClean="0"/>
              <a:t>Transpose corresponds to interchange of modes</a:t>
            </a:r>
          </a:p>
          <a:p>
            <a:r>
              <a:rPr lang="en-US" dirty="0" smtClean="0"/>
              <a:t>Arbitrary number modes involved (any of which can sum)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6000" y="6356350"/>
            <a:ext cx="6724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sz="1100" dirty="0"/>
              <a:t>A. Einstein. Die </a:t>
            </a:r>
            <a:r>
              <a:rPr lang="en-US" sz="1100" dirty="0" err="1"/>
              <a:t>Grundlage</a:t>
            </a:r>
            <a:r>
              <a:rPr lang="en-US" sz="1100" dirty="0"/>
              <a:t> der </a:t>
            </a:r>
            <a:r>
              <a:rPr lang="en-US" sz="1100" dirty="0" err="1"/>
              <a:t>allgemeinen</a:t>
            </a:r>
            <a:r>
              <a:rPr lang="en-US" sz="1100" dirty="0"/>
              <a:t> </a:t>
            </a:r>
            <a:r>
              <a:rPr lang="en-US" sz="1100" dirty="0" err="1"/>
              <a:t>Relativit</a:t>
            </a:r>
            <a:r>
              <a:rPr lang="en-US" sz="1100" dirty="0"/>
              <a:t> ̈</a:t>
            </a:r>
            <a:r>
              <a:rPr lang="en-US" sz="1100" dirty="0" err="1"/>
              <a:t>atstheorie</a:t>
            </a:r>
            <a:r>
              <a:rPr lang="en-US" sz="1100" dirty="0"/>
              <a:t>. </a:t>
            </a:r>
            <a:r>
              <a:rPr lang="en-US" sz="1100" dirty="0" err="1"/>
              <a:t>Annalen</a:t>
            </a:r>
            <a:r>
              <a:rPr lang="en-US" sz="1100" dirty="0"/>
              <a:t> der </a:t>
            </a:r>
            <a:r>
              <a:rPr lang="en-US" sz="1100" dirty="0" err="1"/>
              <a:t>Physik</a:t>
            </a:r>
            <a:r>
              <a:rPr lang="en-US" sz="1100" dirty="0"/>
              <a:t>, 354:769–822, 1916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44200"/>
            <a:ext cx="77724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9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57"/>
    </mc:Choice>
    <mc:Fallback>
      <p:transition xmlns:p14="http://schemas.microsoft.com/office/powerpoint/2010/main" spd="slow" advTm="150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Third</a:t>
            </a:r>
            <a:r>
              <a:rPr lang="en-US" dirty="0"/>
              <a:t>-order Møller-Plesset</a:t>
            </a:r>
            <a:r>
              <a:rPr lang="en-US" baseline="30000" dirty="0"/>
              <a:t>1</a:t>
            </a:r>
            <a:r>
              <a:rPr lang="en-US" dirty="0"/>
              <a:t> method from computational </a:t>
            </a:r>
            <a:r>
              <a:rPr lang="en-US" dirty="0" smtClean="0"/>
              <a:t>chemistry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799" y="6035524"/>
            <a:ext cx="691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sz="1400" dirty="0"/>
              <a:t>R J Bartlett. Many-body perturbation theory and coupled cluster theory for electron correlation </a:t>
            </a:r>
            <a:r>
              <a:rPr lang="en-US" sz="1400" dirty="0" smtClean="0"/>
              <a:t>in molecules</a:t>
            </a:r>
            <a:r>
              <a:rPr lang="en-US" sz="1400" dirty="0"/>
              <a:t>. Annual Review of Physical Chemistry, 32(1):359–401, 1981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2578100"/>
            <a:ext cx="8039100" cy="170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14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98"/>
    </mc:Choice>
    <mc:Fallback>
      <p:transition xmlns:p14="http://schemas.microsoft.com/office/powerpoint/2010/main" spd="slow" advTm="278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37</a:t>
            </a:fld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Through permutation of data, can arrange in such a way that </a:t>
            </a:r>
            <a:r>
              <a:rPr lang="en-US" dirty="0" err="1" smtClean="0"/>
              <a:t>MMmult</a:t>
            </a:r>
            <a:r>
              <a:rPr lang="en-US" dirty="0" smtClean="0"/>
              <a:t> can be performed</a:t>
            </a:r>
          </a:p>
          <a:p>
            <a:r>
              <a:rPr lang="en-US" dirty="0" smtClean="0"/>
              <a:t>Results in algorithm of form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dirty="0"/>
              <a:t>large rearrangement of data</a:t>
            </a:r>
          </a:p>
          <a:p>
            <a:pPr lvl="1"/>
            <a:r>
              <a:rPr lang="en-US" dirty="0"/>
              <a:t>Cost of this operation magnified in distributed-memory </a:t>
            </a:r>
            <a:r>
              <a:rPr lang="en-US" dirty="0" smtClean="0"/>
              <a:t>environments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38100" y="3437321"/>
            <a:ext cx="1028095" cy="916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38100" y="4628769"/>
            <a:ext cx="1028095" cy="325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contraction as </a:t>
            </a:r>
            <a:r>
              <a:rPr lang="en-US" dirty="0" err="1" smtClean="0"/>
              <a:t>MMmult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0" y="1417638"/>
            <a:ext cx="2070100" cy="25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0" y="3354007"/>
            <a:ext cx="3860800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26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42"/>
    </mc:Choice>
    <mc:Fallback>
      <p:transition xmlns:p14="http://schemas.microsoft.com/office/powerpoint/2010/main" spd="slow" advTm="409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Description of parallel matrix-matrix multiplication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Quick overview of tensors and tensor contractions</a:t>
            </a:r>
          </a:p>
          <a:p>
            <a:r>
              <a:rPr lang="en-US" dirty="0" smtClean="0"/>
              <a:t>A </a:t>
            </a:r>
            <a:r>
              <a:rPr lang="en-US" dirty="0"/>
              <a:t>notation for </a:t>
            </a:r>
            <a:r>
              <a:rPr lang="en-US" dirty="0" smtClean="0"/>
              <a:t>distributing/redistributing tensors</a:t>
            </a:r>
          </a:p>
          <a:p>
            <a:r>
              <a:rPr lang="en-US" dirty="0" smtClean="0"/>
              <a:t>A method for deriving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22"/>
    </mc:Choice>
    <mc:Fallback>
      <p:transition xmlns:p14="http://schemas.microsoft.com/office/powerpoint/2010/main" spd="slow" advTm="211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distribution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We’ve already seen the notation for order-2 tensors on order-2 grids</a:t>
            </a:r>
            <a:endParaRPr lang="en-US" dirty="0"/>
          </a:p>
          <a:p>
            <a:r>
              <a:rPr lang="en-US" dirty="0" smtClean="0"/>
              <a:t>What if higher-order tensor?</a:t>
            </a:r>
          </a:p>
          <a:p>
            <a:pPr lvl="1"/>
            <a:r>
              <a:rPr lang="en-US" dirty="0" smtClean="0"/>
              <a:t>More modes to assigned distribution symbols to</a:t>
            </a:r>
          </a:p>
          <a:p>
            <a:pPr lvl="1"/>
            <a:r>
              <a:rPr lang="en-US" dirty="0" smtClean="0"/>
              <a:t>Ex. order-4 tensor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if higher-order grid?</a:t>
            </a:r>
          </a:p>
          <a:p>
            <a:pPr lvl="1"/>
            <a:r>
              <a:rPr lang="en-US" dirty="0" smtClean="0"/>
              <a:t>More grid modes to choose from when creating distribution symbols</a:t>
            </a:r>
          </a:p>
          <a:p>
            <a:pPr lvl="1"/>
            <a:r>
              <a:rPr lang="en-US" dirty="0" smtClean="0"/>
              <a:t>Ex. Mode distributions may only contain elements from {0,1,2} if computing on order-3 grid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3667580"/>
            <a:ext cx="1435100" cy="31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49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85"/>
    </mc:Choice>
    <mc:Fallback>
      <p:transition xmlns:p14="http://schemas.microsoft.com/office/powerpoint/2010/main" spd="slow" advTm="3018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of parallel matrix-matrix multiplication</a:t>
            </a:r>
          </a:p>
          <a:p>
            <a:r>
              <a:rPr lang="en-US" dirty="0" smtClean="0"/>
              <a:t>Quick overview of tensors and tensor contractions</a:t>
            </a:r>
          </a:p>
          <a:p>
            <a:r>
              <a:rPr lang="en-US" dirty="0" smtClean="0"/>
              <a:t>A </a:t>
            </a:r>
            <a:r>
              <a:rPr lang="en-US" dirty="0"/>
              <a:t>notation for </a:t>
            </a:r>
            <a:r>
              <a:rPr lang="en-US" dirty="0" smtClean="0"/>
              <a:t>distributing/redistributing tensors</a:t>
            </a:r>
          </a:p>
          <a:p>
            <a:r>
              <a:rPr lang="en-US" dirty="0" smtClean="0"/>
              <a:t>A method for deriving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41"/>
    </mc:Choice>
    <mc:Fallback>
      <p:transition xmlns:p14="http://schemas.microsoft.com/office/powerpoint/2010/main" spd="slow" advTm="370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Redistributions: </a:t>
            </a:r>
            <a:r>
              <a:rPr lang="en-US" dirty="0" err="1" smtClean="0"/>
              <a:t>Allgather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5700"/>
            <a:ext cx="9144000" cy="19848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3810" y="5597796"/>
            <a:ext cx="5636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Ernie Chan, Marcel Heimlich, </a:t>
            </a:r>
            <a:r>
              <a:rPr lang="en-US" sz="1100" dirty="0" err="1"/>
              <a:t>Avi</a:t>
            </a:r>
            <a:r>
              <a:rPr lang="en-US" sz="1100" dirty="0"/>
              <a:t> </a:t>
            </a:r>
            <a:r>
              <a:rPr lang="en-US" sz="1100" dirty="0" err="1"/>
              <a:t>Purkayastha</a:t>
            </a:r>
            <a:r>
              <a:rPr lang="en-US" sz="1100" dirty="0"/>
              <a:t>, and Robert van de </a:t>
            </a:r>
            <a:r>
              <a:rPr lang="en-US" sz="1100" dirty="0" err="1"/>
              <a:t>Geijn</a:t>
            </a:r>
            <a:r>
              <a:rPr lang="en-US" sz="1100" dirty="0"/>
              <a:t>. Collective </a:t>
            </a:r>
            <a:r>
              <a:rPr lang="en-US" sz="1100" dirty="0" smtClean="0"/>
              <a:t>communication: theory</a:t>
            </a:r>
            <a:r>
              <a:rPr lang="en-US" sz="1100" dirty="0"/>
              <a:t>, practice, and experience. Concurrency and Computation: Practice and Experience, 19(13):1749</a:t>
            </a:r>
            <a:r>
              <a:rPr lang="en-US" sz="1100" dirty="0" smtClean="0"/>
              <a:t>–1783</a:t>
            </a:r>
            <a:r>
              <a:rPr lang="en-US" sz="1100" dirty="0"/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196622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13"/>
    </mc:Choice>
    <mc:Fallback>
      <p:transition xmlns:p14="http://schemas.microsoft.com/office/powerpoint/2010/main" spd="slow" advTm="174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Allgather</a:t>
            </a:r>
            <a:r>
              <a:rPr lang="en-US" dirty="0" smtClean="0"/>
              <a:t>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41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166" y="1207105"/>
            <a:ext cx="2171700" cy="441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316" y="1703010"/>
            <a:ext cx="2171700" cy="441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4466" y="2186820"/>
            <a:ext cx="2171700" cy="44196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6" name="Group 15"/>
          <p:cNvGrpSpPr/>
          <p:nvPr/>
        </p:nvGrpSpPr>
        <p:grpSpPr>
          <a:xfrm>
            <a:off x="2294466" y="1225247"/>
            <a:ext cx="4319210" cy="5369078"/>
            <a:chOff x="2294466" y="1225247"/>
            <a:chExt cx="4319210" cy="536907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4441976" y="1231295"/>
              <a:ext cx="2171700" cy="97971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441976" y="5614610"/>
              <a:ext cx="2171700" cy="97971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294466" y="1225247"/>
              <a:ext cx="2171700" cy="97971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441976" y="3427790"/>
              <a:ext cx="2171700" cy="97971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90990"/>
            <a:ext cx="14097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938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36"/>
    </mc:Choice>
    <mc:Fallback>
      <p:transition xmlns:p14="http://schemas.microsoft.com/office/powerpoint/2010/main" spd="slow" advTm="171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Allgather</a:t>
            </a:r>
            <a:r>
              <a:rPr lang="en-US" dirty="0" smtClean="0"/>
              <a:t> in 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19200"/>
            <a:ext cx="6604000" cy="441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0990"/>
            <a:ext cx="1409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0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34"/>
    </mc:Choice>
    <mc:Fallback>
      <p:transition xmlns:p14="http://schemas.microsoft.com/office/powerpoint/2010/main" spd="slow" advTm="104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Allgather</a:t>
            </a:r>
            <a:r>
              <a:rPr lang="en-US" dirty="0" smtClean="0"/>
              <a:t> in action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70000" y="1807823"/>
            <a:ext cx="5511720" cy="251722"/>
            <a:chOff x="1270000" y="1807823"/>
            <a:chExt cx="5511720" cy="251722"/>
          </a:xfrm>
        </p:grpSpPr>
        <p:sp>
          <p:nvSpPr>
            <p:cNvPr id="6" name="Rectangle 5"/>
            <p:cNvSpPr/>
            <p:nvPr/>
          </p:nvSpPr>
          <p:spPr>
            <a:xfrm>
              <a:off x="1270000" y="1807823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>
              <a:off x="3363573" y="1933684"/>
              <a:ext cx="1235599" cy="0"/>
            </a:xfrm>
            <a:prstGeom prst="straightConnector1">
              <a:avLst/>
            </a:prstGeom>
            <a:ln w="762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3"/>
            </p:cNvCxnSpPr>
            <p:nvPr/>
          </p:nvCxnSpPr>
          <p:spPr>
            <a:xfrm>
              <a:off x="3363573" y="1933684"/>
              <a:ext cx="3418147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265264" y="2352903"/>
            <a:ext cx="5574683" cy="251722"/>
            <a:chOff x="2265264" y="2352903"/>
            <a:chExt cx="5574683" cy="251722"/>
          </a:xfrm>
        </p:grpSpPr>
        <p:sp>
          <p:nvSpPr>
            <p:cNvPr id="8" name="Rectangle 7"/>
            <p:cNvSpPr/>
            <p:nvPr/>
          </p:nvSpPr>
          <p:spPr>
            <a:xfrm>
              <a:off x="5746374" y="2352903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4599172" y="2478764"/>
              <a:ext cx="1147935" cy="0"/>
            </a:xfrm>
            <a:prstGeom prst="straightConnector1">
              <a:avLst/>
            </a:prstGeom>
            <a:ln w="762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1"/>
            </p:cNvCxnSpPr>
            <p:nvPr/>
          </p:nvCxnSpPr>
          <p:spPr>
            <a:xfrm flipH="1">
              <a:off x="2265264" y="2478764"/>
              <a:ext cx="3481110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265264" y="2086084"/>
            <a:ext cx="4516456" cy="251722"/>
            <a:chOff x="2265264" y="2086084"/>
            <a:chExt cx="4516456" cy="251722"/>
          </a:xfrm>
        </p:grpSpPr>
        <p:sp>
          <p:nvSpPr>
            <p:cNvPr id="7" name="Rectangle 6"/>
            <p:cNvSpPr/>
            <p:nvPr/>
          </p:nvSpPr>
          <p:spPr>
            <a:xfrm>
              <a:off x="3515973" y="2086084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7" idx="3"/>
            </p:cNvCxnSpPr>
            <p:nvPr/>
          </p:nvCxnSpPr>
          <p:spPr>
            <a:xfrm>
              <a:off x="5609546" y="2211945"/>
              <a:ext cx="1172174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1"/>
            </p:cNvCxnSpPr>
            <p:nvPr/>
          </p:nvCxnSpPr>
          <p:spPr>
            <a:xfrm flipH="1">
              <a:off x="2265264" y="2211945"/>
              <a:ext cx="1250709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270000" y="2631164"/>
            <a:ext cx="5511720" cy="251722"/>
            <a:chOff x="1270000" y="1807823"/>
            <a:chExt cx="5511720" cy="251722"/>
          </a:xfrm>
        </p:grpSpPr>
        <p:sp>
          <p:nvSpPr>
            <p:cNvPr id="38" name="Rectangle 37"/>
            <p:cNvSpPr/>
            <p:nvPr/>
          </p:nvSpPr>
          <p:spPr>
            <a:xfrm>
              <a:off x="1270000" y="1807823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stCxn id="38" idx="3"/>
            </p:cNvCxnSpPr>
            <p:nvPr/>
          </p:nvCxnSpPr>
          <p:spPr>
            <a:xfrm>
              <a:off x="3363573" y="1933684"/>
              <a:ext cx="1235599" cy="0"/>
            </a:xfrm>
            <a:prstGeom prst="straightConnector1">
              <a:avLst/>
            </a:prstGeom>
            <a:ln w="762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3"/>
            </p:cNvCxnSpPr>
            <p:nvPr/>
          </p:nvCxnSpPr>
          <p:spPr>
            <a:xfrm>
              <a:off x="3363573" y="1933684"/>
              <a:ext cx="3418147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265264" y="3176244"/>
            <a:ext cx="5574683" cy="251722"/>
            <a:chOff x="2265264" y="2352903"/>
            <a:chExt cx="5574683" cy="251722"/>
          </a:xfrm>
        </p:grpSpPr>
        <p:sp>
          <p:nvSpPr>
            <p:cNvPr id="42" name="Rectangle 41"/>
            <p:cNvSpPr/>
            <p:nvPr/>
          </p:nvSpPr>
          <p:spPr>
            <a:xfrm>
              <a:off x="5746374" y="2352903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4599172" y="2478764"/>
              <a:ext cx="1147935" cy="0"/>
            </a:xfrm>
            <a:prstGeom prst="straightConnector1">
              <a:avLst/>
            </a:prstGeom>
            <a:ln w="762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1"/>
            </p:cNvCxnSpPr>
            <p:nvPr/>
          </p:nvCxnSpPr>
          <p:spPr>
            <a:xfrm flipH="1">
              <a:off x="2265264" y="2478764"/>
              <a:ext cx="3481110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265264" y="2909425"/>
            <a:ext cx="4516456" cy="251722"/>
            <a:chOff x="2265264" y="2086084"/>
            <a:chExt cx="4516456" cy="251722"/>
          </a:xfrm>
        </p:grpSpPr>
        <p:sp>
          <p:nvSpPr>
            <p:cNvPr id="46" name="Rectangle 45"/>
            <p:cNvSpPr/>
            <p:nvPr/>
          </p:nvSpPr>
          <p:spPr>
            <a:xfrm>
              <a:off x="3515973" y="2086084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46" idx="3"/>
            </p:cNvCxnSpPr>
            <p:nvPr/>
          </p:nvCxnSpPr>
          <p:spPr>
            <a:xfrm>
              <a:off x="5609546" y="2211945"/>
              <a:ext cx="1172174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1"/>
            </p:cNvCxnSpPr>
            <p:nvPr/>
          </p:nvCxnSpPr>
          <p:spPr>
            <a:xfrm flipH="1">
              <a:off x="2265264" y="2211945"/>
              <a:ext cx="1250709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270000" y="4008326"/>
            <a:ext cx="5511720" cy="251722"/>
            <a:chOff x="1270000" y="1807823"/>
            <a:chExt cx="5511720" cy="251722"/>
          </a:xfrm>
        </p:grpSpPr>
        <p:sp>
          <p:nvSpPr>
            <p:cNvPr id="50" name="Rectangle 49"/>
            <p:cNvSpPr/>
            <p:nvPr/>
          </p:nvSpPr>
          <p:spPr>
            <a:xfrm>
              <a:off x="1270000" y="1807823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50" idx="3"/>
            </p:cNvCxnSpPr>
            <p:nvPr/>
          </p:nvCxnSpPr>
          <p:spPr>
            <a:xfrm>
              <a:off x="3363573" y="1933684"/>
              <a:ext cx="1235599" cy="0"/>
            </a:xfrm>
            <a:prstGeom prst="straightConnector1">
              <a:avLst/>
            </a:prstGeom>
            <a:ln w="762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0" idx="3"/>
            </p:cNvCxnSpPr>
            <p:nvPr/>
          </p:nvCxnSpPr>
          <p:spPr>
            <a:xfrm>
              <a:off x="3363573" y="1933684"/>
              <a:ext cx="3418147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265264" y="4553406"/>
            <a:ext cx="5574683" cy="251722"/>
            <a:chOff x="2265264" y="2352903"/>
            <a:chExt cx="5574683" cy="251722"/>
          </a:xfrm>
        </p:grpSpPr>
        <p:sp>
          <p:nvSpPr>
            <p:cNvPr id="54" name="Rectangle 53"/>
            <p:cNvSpPr/>
            <p:nvPr/>
          </p:nvSpPr>
          <p:spPr>
            <a:xfrm>
              <a:off x="5746374" y="2352903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4599172" y="2478764"/>
              <a:ext cx="1147935" cy="0"/>
            </a:xfrm>
            <a:prstGeom prst="straightConnector1">
              <a:avLst/>
            </a:prstGeom>
            <a:ln w="762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4" idx="1"/>
            </p:cNvCxnSpPr>
            <p:nvPr/>
          </p:nvCxnSpPr>
          <p:spPr>
            <a:xfrm flipH="1">
              <a:off x="2265264" y="2478764"/>
              <a:ext cx="3481110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265264" y="4286587"/>
            <a:ext cx="4516456" cy="251722"/>
            <a:chOff x="2265264" y="2086084"/>
            <a:chExt cx="4516456" cy="251722"/>
          </a:xfrm>
        </p:grpSpPr>
        <p:sp>
          <p:nvSpPr>
            <p:cNvPr id="58" name="Rectangle 57"/>
            <p:cNvSpPr/>
            <p:nvPr/>
          </p:nvSpPr>
          <p:spPr>
            <a:xfrm>
              <a:off x="3515973" y="2086084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58" idx="3"/>
            </p:cNvCxnSpPr>
            <p:nvPr/>
          </p:nvCxnSpPr>
          <p:spPr>
            <a:xfrm>
              <a:off x="5609546" y="2211945"/>
              <a:ext cx="1172174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8" idx="1"/>
            </p:cNvCxnSpPr>
            <p:nvPr/>
          </p:nvCxnSpPr>
          <p:spPr>
            <a:xfrm flipH="1">
              <a:off x="2265264" y="2211945"/>
              <a:ext cx="1250709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270000" y="4830556"/>
            <a:ext cx="5511720" cy="251722"/>
            <a:chOff x="1270000" y="1807823"/>
            <a:chExt cx="5511720" cy="251722"/>
          </a:xfrm>
        </p:grpSpPr>
        <p:sp>
          <p:nvSpPr>
            <p:cNvPr id="62" name="Rectangle 61"/>
            <p:cNvSpPr/>
            <p:nvPr/>
          </p:nvSpPr>
          <p:spPr>
            <a:xfrm>
              <a:off x="1270000" y="1807823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>
            <a:xfrm>
              <a:off x="3363573" y="1933684"/>
              <a:ext cx="1235599" cy="0"/>
            </a:xfrm>
            <a:prstGeom prst="straightConnector1">
              <a:avLst/>
            </a:prstGeom>
            <a:ln w="762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>
            <a:xfrm>
              <a:off x="3363573" y="1933684"/>
              <a:ext cx="3418147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265264" y="5375636"/>
            <a:ext cx="5574683" cy="251722"/>
            <a:chOff x="2265264" y="2352903"/>
            <a:chExt cx="5574683" cy="251722"/>
          </a:xfrm>
        </p:grpSpPr>
        <p:sp>
          <p:nvSpPr>
            <p:cNvPr id="66" name="Rectangle 65"/>
            <p:cNvSpPr/>
            <p:nvPr/>
          </p:nvSpPr>
          <p:spPr>
            <a:xfrm>
              <a:off x="5746374" y="2352903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4599172" y="2478764"/>
              <a:ext cx="1147935" cy="0"/>
            </a:xfrm>
            <a:prstGeom prst="straightConnector1">
              <a:avLst/>
            </a:prstGeom>
            <a:ln w="762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6" idx="1"/>
            </p:cNvCxnSpPr>
            <p:nvPr/>
          </p:nvCxnSpPr>
          <p:spPr>
            <a:xfrm flipH="1">
              <a:off x="2265264" y="2478764"/>
              <a:ext cx="3481110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265264" y="5108817"/>
            <a:ext cx="4516456" cy="251722"/>
            <a:chOff x="2265264" y="2086084"/>
            <a:chExt cx="4516456" cy="251722"/>
          </a:xfrm>
        </p:grpSpPr>
        <p:sp>
          <p:nvSpPr>
            <p:cNvPr id="70" name="Rectangle 69"/>
            <p:cNvSpPr/>
            <p:nvPr/>
          </p:nvSpPr>
          <p:spPr>
            <a:xfrm>
              <a:off x="3515973" y="2086084"/>
              <a:ext cx="2093573" cy="25172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>
              <a:stCxn id="70" idx="3"/>
            </p:cNvCxnSpPr>
            <p:nvPr/>
          </p:nvCxnSpPr>
          <p:spPr>
            <a:xfrm>
              <a:off x="5609546" y="2211945"/>
              <a:ext cx="1172174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0" idx="1"/>
            </p:cNvCxnSpPr>
            <p:nvPr/>
          </p:nvCxnSpPr>
          <p:spPr>
            <a:xfrm flipH="1">
              <a:off x="2265264" y="2211945"/>
              <a:ext cx="1250709" cy="0"/>
            </a:xfrm>
            <a:prstGeom prst="straightConnector1">
              <a:avLst/>
            </a:prstGeom>
            <a:ln w="50800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43</a:t>
            </a:fld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3925424" y="6203036"/>
            <a:ext cx="963996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274042" y="5680937"/>
            <a:ext cx="822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Before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19200"/>
            <a:ext cx="6604000" cy="441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92200"/>
            <a:ext cx="14097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085" y="6060790"/>
            <a:ext cx="1422400" cy="266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8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57"/>
    </mc:Choice>
    <mc:Fallback>
      <p:transition xmlns:p14="http://schemas.microsoft.com/office/powerpoint/2010/main" spd="slow" advTm="343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Allgather</a:t>
            </a:r>
            <a:r>
              <a:rPr lang="en-US" dirty="0" smtClean="0"/>
              <a:t> in action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25424" y="6203036"/>
            <a:ext cx="963996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44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67078" y="5684369"/>
            <a:ext cx="822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2200"/>
            <a:ext cx="1409700" cy="27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19200"/>
            <a:ext cx="6604000" cy="441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74042" y="5680937"/>
            <a:ext cx="822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Before</a:t>
            </a: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085" y="6060790"/>
            <a:ext cx="1422400" cy="266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771" y="6060790"/>
            <a:ext cx="11811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10"/>
    </mc:Choice>
    <mc:Fallback>
      <p:transition xmlns:p14="http://schemas.microsoft.com/office/powerpoint/2010/main" spd="slow" advTm="130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Redistributions: </a:t>
            </a:r>
            <a:r>
              <a:rPr lang="en-US" dirty="0" err="1" smtClean="0"/>
              <a:t>Allgather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Allgather</a:t>
            </a:r>
            <a:r>
              <a:rPr lang="en-US" dirty="0" smtClean="0"/>
              <a:t> within mode    performs the following redistribution of data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0"/>
            <a:endCxn id="4" idx="2"/>
          </p:cNvCxnSpPr>
          <p:nvPr/>
        </p:nvCxnSpPr>
        <p:spPr>
          <a:xfrm flipV="1">
            <a:off x="4572000" y="2870809"/>
            <a:ext cx="0" cy="7713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0" y="2477109"/>
            <a:ext cx="7073900" cy="39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00" y="3642196"/>
            <a:ext cx="6324600" cy="39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005" y="1732642"/>
            <a:ext cx="165100" cy="228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4100" y="5259615"/>
            <a:ext cx="1955800" cy="31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750" y="4473424"/>
            <a:ext cx="2222500" cy="3175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4753429" y="4790924"/>
            <a:ext cx="0" cy="4686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3702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36"/>
    </mc:Choice>
    <mc:Fallback>
      <p:transition xmlns:p14="http://schemas.microsoft.com/office/powerpoint/2010/main" spd="slow" advTm="272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Redistribution rules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46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Communication within modes specified by          can perform the following redistributions</a:t>
            </a:r>
          </a:p>
          <a:p>
            <a:pPr lvl="1"/>
            <a:r>
              <a:rPr lang="en-US" dirty="0" smtClean="0"/>
              <a:t>Ex.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980" y="1791305"/>
            <a:ext cx="495300" cy="20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00" y="2529719"/>
            <a:ext cx="12446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3676952"/>
            <a:ext cx="68961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4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237"/>
    </mc:Choice>
    <mc:Fallback>
      <p:transition xmlns:p14="http://schemas.microsoft.com/office/powerpoint/2010/main" spd="slow" advTm="482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Description of parallel matrix-matrix multiplication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Quick overview of tensors and tensor contractions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notation for </a:t>
            </a:r>
            <a:r>
              <a:rPr lang="en-US" dirty="0" smtClean="0">
                <a:solidFill>
                  <a:srgbClr val="FF0000"/>
                </a:solidFill>
              </a:rPr>
              <a:t>distributing/redistributing tensors</a:t>
            </a:r>
          </a:p>
          <a:p>
            <a:r>
              <a:rPr lang="en-US" dirty="0" smtClean="0"/>
              <a:t>A method for deriving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70"/>
    </mc:Choice>
    <mc:Fallback>
      <p:transition xmlns:p14="http://schemas.microsoft.com/office/powerpoint/2010/main" spd="slow" advTm="146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matrix operations, “Stationary” variants are useful</a:t>
            </a:r>
          </a:p>
          <a:p>
            <a:pPr lvl="1"/>
            <a:r>
              <a:rPr lang="en-US" dirty="0" smtClean="0"/>
              <a:t>Extending ideas to tensors also useful?</a:t>
            </a:r>
          </a:p>
          <a:p>
            <a:r>
              <a:rPr lang="en-US" dirty="0" smtClean="0"/>
              <a:t>Potentially other “families” of algorithms to choose from</a:t>
            </a:r>
          </a:p>
          <a:p>
            <a:pPr lvl="1"/>
            <a:r>
              <a:rPr lang="en-US" dirty="0" smtClean="0"/>
              <a:t>Only focusing on those we know how to encode for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40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07"/>
    </mc:Choice>
    <mc:Fallback>
      <p:transition xmlns:p14="http://schemas.microsoft.com/office/powerpoint/2010/main" spd="slow" advTm="231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Algorithms: Stationary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137" y="4485232"/>
            <a:ext cx="866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Avoid communicating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4929" y="1747838"/>
            <a:ext cx="23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order-4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252" y="699104"/>
            <a:ext cx="2794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0" y="4581817"/>
            <a:ext cx="152400" cy="17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40000"/>
            <a:ext cx="9144000" cy="1760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42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76"/>
    </mc:Choice>
    <mc:Fallback>
      <p:transition xmlns:p14="http://schemas.microsoft.com/office/powerpoint/2010/main" spd="slow" advTm="6497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Distribution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610"/>
          </a:xfrm>
        </p:spPr>
        <p:txBody>
          <a:bodyPr/>
          <a:lstStyle/>
          <a:p>
            <a:r>
              <a:rPr lang="en-US" dirty="0" smtClean="0"/>
              <a:t>“Cyclically wrap” each mode of the tensor on the grid</a:t>
            </a:r>
          </a:p>
          <a:p>
            <a:r>
              <a:rPr lang="en-US" dirty="0" smtClean="0"/>
              <a:t>Assign elements of the tensor to processes based on the assigned </a:t>
            </a:r>
            <a:r>
              <a:rPr lang="en-US" dirty="0" smtClean="0"/>
              <a:t>indices</a:t>
            </a:r>
            <a:endParaRPr lang="en-US" dirty="0" smtClean="0"/>
          </a:p>
          <a:p>
            <a:r>
              <a:rPr lang="en-US" dirty="0" smtClean="0"/>
              <a:t>When restricted to 2-D objects on 2-D grids, ideas correspond to theory of Elemental</a:t>
            </a:r>
            <a:r>
              <a:rPr lang="en-US" baseline="30000" dirty="0" smtClean="0"/>
              <a:t>1</a:t>
            </a:r>
            <a:r>
              <a:rPr lang="en-US" dirty="0" smtClean="0"/>
              <a:t> library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858" y="5360236"/>
            <a:ext cx="7559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aseline="30000" dirty="0" smtClean="0"/>
              <a:t>1</a:t>
            </a:r>
            <a:r>
              <a:rPr lang="en-US" sz="1400" dirty="0"/>
              <a:t>Martin D. Schatz, Jack </a:t>
            </a:r>
            <a:r>
              <a:rPr lang="en-US" sz="1400" dirty="0" err="1"/>
              <a:t>Poulson</a:t>
            </a:r>
            <a:r>
              <a:rPr lang="en-US" sz="1400" dirty="0"/>
              <a:t>, and Robert van de </a:t>
            </a:r>
            <a:r>
              <a:rPr lang="en-US" sz="1400" dirty="0" err="1"/>
              <a:t>Geijn</a:t>
            </a:r>
            <a:r>
              <a:rPr lang="en-US" sz="1400" dirty="0"/>
              <a:t>. Parallel matrix </a:t>
            </a:r>
            <a:r>
              <a:rPr lang="en-US" sz="1400" dirty="0" smtClean="0"/>
              <a:t>multiplication</a:t>
            </a:r>
            <a:r>
              <a:rPr lang="en-US" sz="1400" dirty="0"/>
              <a:t>: 2d and 3d. FLAME Working Note #62 TR-12-13, The University of Texas at Austin, Department of Computer Sciences, JUNE 2012</a:t>
            </a:r>
          </a:p>
          <a:p>
            <a:endParaRPr lang="en-US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17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32"/>
    </mc:Choice>
    <mc:Fallback>
      <p:transition xmlns:p14="http://schemas.microsoft.com/office/powerpoint/2010/main" spd="slow" advTm="734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Algorithms: Stationary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137" y="4485232"/>
            <a:ext cx="866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Avoid communicating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 modes similarly during local computation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4929" y="1747838"/>
            <a:ext cx="23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order-4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252" y="699104"/>
            <a:ext cx="2794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0" y="4581817"/>
            <a:ext cx="152400" cy="17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40000"/>
            <a:ext cx="9144000" cy="1760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66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97"/>
    </mc:Choice>
    <mc:Fallback>
      <p:transition xmlns:p14="http://schemas.microsoft.com/office/powerpoint/2010/main" spd="slow" advTm="122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Algorithms: Stationary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137" y="4485232"/>
            <a:ext cx="866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Avoid communicating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 modes similarly during local computation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 not reuse modes of the grid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4929" y="1747838"/>
            <a:ext cx="23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order-4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252" y="699104"/>
            <a:ext cx="2794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0" y="4581817"/>
            <a:ext cx="152400" cy="17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40000"/>
            <a:ext cx="9144000" cy="1760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80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29"/>
    </mc:Choice>
    <mc:Fallback>
      <p:transition xmlns:p14="http://schemas.microsoft.com/office/powerpoint/2010/main" spd="slow" advTm="4542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Algorithms: Stationary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137" y="4485232"/>
            <a:ext cx="866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Avoid communicating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 modes similarly during local computation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 not reuse modes of the grid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4929" y="1747838"/>
            <a:ext cx="23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order-4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252" y="699104"/>
            <a:ext cx="2794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0" y="4581817"/>
            <a:ext cx="152400" cy="17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40000"/>
            <a:ext cx="9144000" cy="1760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01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6"/>
    </mc:Choice>
    <mc:Fallback>
      <p:transition xmlns:p14="http://schemas.microsoft.com/office/powerpoint/2010/main" spd="slow" advTm="60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Algorithms: Stationary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4929" y="1747838"/>
            <a:ext cx="23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order-4 grid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47" y="711200"/>
            <a:ext cx="393700" cy="3429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3137" y="4958992"/>
            <a:ext cx="8660629" cy="369332"/>
            <a:chOff x="263137" y="5394412"/>
            <a:chExt cx="8660629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263137" y="5394412"/>
              <a:ext cx="8660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Avoid communicating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4130" y="5487313"/>
              <a:ext cx="203200" cy="1778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53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" y="2142065"/>
            <a:ext cx="7962900" cy="273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12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3"/>
    </mc:Choice>
    <mc:Fallback>
      <p:transition xmlns:p14="http://schemas.microsoft.com/office/powerpoint/2010/main" spd="slow" advTm="20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Algorithms: Stationary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94929" y="1747838"/>
            <a:ext cx="23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order-4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54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47" y="711200"/>
            <a:ext cx="393700" cy="3429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3137" y="4960246"/>
            <a:ext cx="8660629" cy="646331"/>
            <a:chOff x="263137" y="5395666"/>
            <a:chExt cx="8660629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263137" y="5395666"/>
              <a:ext cx="866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Avoid communicating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Distribute modes similarly during local computation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4130" y="5504346"/>
              <a:ext cx="203200" cy="1778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" y="2142068"/>
            <a:ext cx="7962900" cy="273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47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9"/>
    </mc:Choice>
    <mc:Fallback>
      <p:transition xmlns:p14="http://schemas.microsoft.com/office/powerpoint/2010/main" spd="slow" advTm="57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Algorithms: Stationary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4929" y="1747838"/>
            <a:ext cx="23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order-4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55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47" y="711200"/>
            <a:ext cx="3937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3137" y="4958992"/>
            <a:ext cx="8660629" cy="923330"/>
            <a:chOff x="263137" y="5297652"/>
            <a:chExt cx="8660629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263137" y="5297652"/>
              <a:ext cx="86606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Avoid communicating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Distribute modes similarly during local computation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/>
                <a:t>Do not reuse modes of grid</a:t>
              </a:r>
              <a:endParaRPr lang="en-US" dirty="0" smtClean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4130" y="5406332"/>
              <a:ext cx="203200" cy="1778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142065"/>
            <a:ext cx="8077200" cy="273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62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3"/>
    </mc:Choice>
    <mc:Fallback>
      <p:transition xmlns:p14="http://schemas.microsoft.com/office/powerpoint/2010/main" spd="slow" advTm="82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Algorithms: Stationary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137" y="4946897"/>
            <a:ext cx="866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Avoid communicating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 modes similarly during local computation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Do not reuse modes of </a:t>
            </a:r>
            <a:r>
              <a:rPr lang="en-US" dirty="0" smtClean="0"/>
              <a:t>grid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Output is does not have duplication (a reasonable choice)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4929" y="1747838"/>
            <a:ext cx="23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order-4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47" y="711200"/>
            <a:ext cx="3937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130" y="5055577"/>
            <a:ext cx="203200" cy="17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" y="2141360"/>
            <a:ext cx="8242300" cy="271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53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27"/>
    </mc:Choice>
    <mc:Fallback>
      <p:transition xmlns:p14="http://schemas.microsoft.com/office/powerpoint/2010/main" spd="slow" advTm="156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Algorithms: Stationary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137" y="4946897"/>
            <a:ext cx="8660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Avoid communicating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 modes similarly during local computation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Do not reuse modes of </a:t>
            </a:r>
            <a:r>
              <a:rPr lang="en-US" dirty="0" smtClean="0"/>
              <a:t>grid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Output is does not have duplication (a reasonable choice)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Apply rules of reduction redistribution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4929" y="1747838"/>
            <a:ext cx="23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order-4 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47" y="711200"/>
            <a:ext cx="3937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130" y="5055577"/>
            <a:ext cx="203200" cy="17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" y="2142670"/>
            <a:ext cx="8343900" cy="271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76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56"/>
    </mc:Choice>
    <mc:Fallback>
      <p:transition xmlns:p14="http://schemas.microsoft.com/office/powerpoint/2010/main" spd="slow" advTm="1335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Algorithms: Stationary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4929" y="1747838"/>
            <a:ext cx="23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order-4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58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47" y="711200"/>
            <a:ext cx="3937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2144485"/>
            <a:ext cx="8343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4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9"/>
    </mc:Choice>
    <mc:Fallback>
      <p:transition xmlns:p14="http://schemas.microsoft.com/office/powerpoint/2010/main" spd="slow" advTm="133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Blocking described algorithms should be straightforward (done for matrix operations)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7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82"/>
    </mc:Choice>
    <mc:Fallback>
      <p:transition xmlns:p14="http://schemas.microsoft.com/office/powerpoint/2010/main" spd="slow" advTm="164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computing grid arranged as an order-N object</a:t>
            </a:r>
          </a:p>
          <a:p>
            <a:r>
              <a:rPr lang="en-US" dirty="0" smtClean="0"/>
              <a:t>Elements of tensors wrapped elemental-cyclically on the grid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14" y="3422650"/>
            <a:ext cx="2324100" cy="77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14" y="4185908"/>
            <a:ext cx="232410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14" y="4940300"/>
            <a:ext cx="2324100" cy="77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032" y="3425226"/>
            <a:ext cx="1562100" cy="77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032" y="4188484"/>
            <a:ext cx="1562100" cy="77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514" y="4940300"/>
            <a:ext cx="1562100" cy="774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59814" y="2897957"/>
            <a:ext cx="3860800" cy="2817043"/>
            <a:chOff x="959814" y="2897957"/>
            <a:chExt cx="3860800" cy="281704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9814" y="3429000"/>
              <a:ext cx="3860800" cy="2286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9814" y="2897957"/>
              <a:ext cx="1282700" cy="279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6600" y="3437405"/>
            <a:ext cx="2933700" cy="7747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16600" y="2910657"/>
            <a:ext cx="2933700" cy="1301448"/>
            <a:chOff x="5816600" y="2910657"/>
            <a:chExt cx="2933700" cy="13014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16600" y="3437405"/>
              <a:ext cx="2933700" cy="7747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16600" y="2910657"/>
              <a:ext cx="177800" cy="2667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90717" y="5999238"/>
            <a:ext cx="696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this example, we assume an order-2 tensor (matrix) on order-2 grid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485190" y="3093144"/>
            <a:ext cx="1046240" cy="1221894"/>
            <a:chOff x="5485190" y="3093144"/>
            <a:chExt cx="1046240" cy="1221894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624286" y="3314095"/>
              <a:ext cx="0" cy="6652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624286" y="3314095"/>
              <a:ext cx="7257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485190" y="3943048"/>
              <a:ext cx="278191" cy="37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89525" y="3093144"/>
              <a:ext cx="241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794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10"/>
    </mc:Choice>
    <mc:Fallback>
      <p:transition xmlns:p14="http://schemas.microsoft.com/office/powerpoint/2010/main" spd="slow" advTm="645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costs used obtained from</a:t>
            </a:r>
          </a:p>
          <a:p>
            <a:pPr marL="0" indent="0">
              <a:buNone/>
            </a:pPr>
            <a:r>
              <a:rPr lang="en-US" sz="1400" dirty="0" smtClean="0"/>
              <a:t>	Ernie </a:t>
            </a:r>
            <a:r>
              <a:rPr lang="en-US" sz="1400" dirty="0"/>
              <a:t>Chan, Marcel Heimlich, </a:t>
            </a:r>
            <a:r>
              <a:rPr lang="en-US" sz="1400" dirty="0" err="1"/>
              <a:t>Avi</a:t>
            </a:r>
            <a:r>
              <a:rPr lang="en-US" sz="1400" dirty="0"/>
              <a:t> </a:t>
            </a:r>
            <a:r>
              <a:rPr lang="en-US" sz="1400" dirty="0" err="1"/>
              <a:t>Purkayastha</a:t>
            </a:r>
            <a:r>
              <a:rPr lang="en-US" sz="1400" dirty="0"/>
              <a:t>, and Robert van de </a:t>
            </a:r>
            <a:r>
              <a:rPr lang="en-US" sz="1400" dirty="0" err="1"/>
              <a:t>Geijn</a:t>
            </a:r>
            <a:r>
              <a:rPr lang="en-US" sz="1400" dirty="0"/>
              <a:t>. Collective communication: </a:t>
            </a:r>
            <a:r>
              <a:rPr lang="en-US" sz="1400" dirty="0" smtClean="0"/>
              <a:t>	theory</a:t>
            </a:r>
            <a:r>
              <a:rPr lang="en-US" sz="1400" dirty="0"/>
              <a:t>, practice, and experience. Concurrency and Computation: Practice and Experience, 19(13):1749– </a:t>
            </a:r>
            <a:r>
              <a:rPr lang="en-US" sz="1400" dirty="0" smtClean="0"/>
              <a:t>	1783</a:t>
            </a:r>
            <a:r>
              <a:rPr lang="en-US" sz="1400" dirty="0"/>
              <a:t>, 2007.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60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3598333"/>
            <a:ext cx="49784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23"/>
    </mc:Choice>
    <mc:Fallback>
      <p:transition xmlns:p14="http://schemas.microsoft.com/office/powerpoint/2010/main" spd="slow" advTm="291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Stationary      algorithm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3193143"/>
            <a:ext cx="3836610" cy="3362476"/>
          </a:xfrm>
        </p:spPr>
        <p:txBody>
          <a:bodyPr>
            <a:normAutofit/>
          </a:bodyPr>
          <a:lstStyle/>
          <a:p>
            <a:r>
              <a:rPr lang="en-US" dirty="0" smtClean="0"/>
              <a:t>Redistribute</a:t>
            </a:r>
          </a:p>
          <a:p>
            <a:pPr lvl="1"/>
            <a:r>
              <a:rPr lang="en-US" dirty="0" smtClean="0"/>
              <a:t>All-to-all modes (2,3)</a:t>
            </a:r>
          </a:p>
          <a:p>
            <a:pPr lvl="1"/>
            <a:r>
              <a:rPr lang="en-US" dirty="0" err="1" smtClean="0"/>
              <a:t>Allgather</a:t>
            </a:r>
            <a:r>
              <a:rPr lang="en-US" dirty="0" smtClean="0"/>
              <a:t> modes (1,2)</a:t>
            </a:r>
          </a:p>
          <a:p>
            <a:r>
              <a:rPr lang="en-US" dirty="0" smtClean="0"/>
              <a:t>Redistribute</a:t>
            </a:r>
          </a:p>
          <a:p>
            <a:pPr lvl="1"/>
            <a:r>
              <a:rPr lang="en-US" dirty="0" smtClean="0"/>
              <a:t>All-to-all modes (0,1)</a:t>
            </a:r>
          </a:p>
          <a:p>
            <a:pPr lvl="1"/>
            <a:r>
              <a:rPr lang="en-US" dirty="0" err="1" smtClean="0"/>
              <a:t>Allgather</a:t>
            </a:r>
            <a:r>
              <a:rPr lang="en-US" dirty="0" smtClean="0"/>
              <a:t> modes (3,0)</a:t>
            </a:r>
          </a:p>
          <a:p>
            <a:r>
              <a:rPr lang="en-US" dirty="0"/>
              <a:t>Local tensor contraction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61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205" y="711200"/>
            <a:ext cx="2794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810" y="3308046"/>
            <a:ext cx="266700" cy="228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810" y="4480684"/>
            <a:ext cx="241300" cy="228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393620" y="1796218"/>
            <a:ext cx="2356760" cy="369332"/>
            <a:chOff x="3086100" y="1735743"/>
            <a:chExt cx="2356760" cy="3693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86100" y="1806109"/>
              <a:ext cx="1612900" cy="228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01813" y="1735743"/>
              <a:ext cx="641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grid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2274304"/>
            <a:ext cx="7086600" cy="876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8215" y="5930294"/>
            <a:ext cx="520700" cy="50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0815" y="3560233"/>
            <a:ext cx="2489200" cy="50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9000" y="4878614"/>
            <a:ext cx="24892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699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27"/>
    </mc:Choice>
    <mc:Fallback>
      <p:transition xmlns:p14="http://schemas.microsoft.com/office/powerpoint/2010/main" spd="slow" advTm="769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Stationary     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62</a:t>
            </a:fld>
            <a:endParaRPr lang="en-US"/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457199" y="3193143"/>
            <a:ext cx="3848705" cy="336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Redistribute </a:t>
            </a:r>
          </a:p>
          <a:p>
            <a:pPr lvl="1"/>
            <a:r>
              <a:rPr lang="en-US" dirty="0" smtClean="0"/>
              <a:t>All-to-all modes (2,3)</a:t>
            </a:r>
          </a:p>
          <a:p>
            <a:pPr lvl="1"/>
            <a:r>
              <a:rPr lang="en-US" dirty="0" err="1" smtClean="0"/>
              <a:t>Allgather</a:t>
            </a:r>
            <a:r>
              <a:rPr lang="en-US" dirty="0" smtClean="0"/>
              <a:t> modes (1,2)</a:t>
            </a:r>
          </a:p>
          <a:p>
            <a:r>
              <a:rPr lang="en-US" dirty="0" smtClean="0"/>
              <a:t>Redistribute</a:t>
            </a:r>
          </a:p>
          <a:p>
            <a:pPr lvl="1"/>
            <a:r>
              <a:rPr lang="en-US" dirty="0" smtClean="0"/>
              <a:t>All-to-all modes (0,1)</a:t>
            </a:r>
          </a:p>
          <a:p>
            <a:pPr lvl="1"/>
            <a:r>
              <a:rPr lang="en-US" dirty="0" err="1" smtClean="0"/>
              <a:t>Allgather</a:t>
            </a:r>
            <a:r>
              <a:rPr lang="en-US" dirty="0" smtClean="0"/>
              <a:t> modes (3,0)</a:t>
            </a:r>
          </a:p>
          <a:p>
            <a:r>
              <a:rPr lang="en-US" dirty="0" smtClean="0"/>
              <a:t>Local tensor contraction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05" y="711200"/>
            <a:ext cx="279400" cy="34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810" y="3308046"/>
            <a:ext cx="266700" cy="228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810" y="4480684"/>
            <a:ext cx="241300" cy="228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393620" y="1796218"/>
            <a:ext cx="2356760" cy="369332"/>
            <a:chOff x="3086100" y="1735743"/>
            <a:chExt cx="2356760" cy="36933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6100" y="1806109"/>
              <a:ext cx="1612900" cy="228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801813" y="1735743"/>
              <a:ext cx="641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grid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" y="2274304"/>
            <a:ext cx="7086600" cy="876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2227" y="4576234"/>
            <a:ext cx="3390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1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95"/>
    </mc:Choice>
    <mc:Fallback>
      <p:transition xmlns:p14="http://schemas.microsoft.com/office/powerpoint/2010/main" spd="slow" advTm="47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Matrix-mapping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63</a:t>
            </a:fld>
            <a:endParaRPr lang="en-US"/>
          </a:p>
        </p:txBody>
      </p:sp>
      <p:sp>
        <p:nvSpPr>
          <p:cNvPr id="8" name="Content Placeholder 14"/>
          <p:cNvSpPr>
            <a:spLocks noGrp="1"/>
          </p:cNvSpPr>
          <p:nvPr>
            <p:ph idx="1"/>
          </p:nvPr>
        </p:nvSpPr>
        <p:spPr>
          <a:xfrm>
            <a:off x="457200" y="3532187"/>
            <a:ext cx="3727752" cy="29330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Permute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Permute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Permute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Local tensor contraction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Permute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827" y="4233938"/>
            <a:ext cx="228600" cy="21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477" y="3621012"/>
            <a:ext cx="241300" cy="21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577" y="4850795"/>
            <a:ext cx="165100" cy="215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577" y="6102954"/>
            <a:ext cx="1651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900" y="1911350"/>
            <a:ext cx="2349500" cy="1511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500" y="5372705"/>
            <a:ext cx="520700" cy="50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8748" y="3532187"/>
            <a:ext cx="24130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0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27"/>
    </mc:Choice>
    <mc:Fallback>
      <p:transition xmlns:p14="http://schemas.microsoft.com/office/powerpoint/2010/main" spd="slow" advTm="517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Matrix-mapping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64</a:t>
            </a:fld>
            <a:endParaRPr lang="en-US"/>
          </a:p>
        </p:txBody>
      </p:sp>
      <p:sp>
        <p:nvSpPr>
          <p:cNvPr id="8" name="Content Placeholder 14"/>
          <p:cNvSpPr>
            <a:spLocks noGrp="1"/>
          </p:cNvSpPr>
          <p:nvPr>
            <p:ph idx="1"/>
          </p:nvPr>
        </p:nvSpPr>
        <p:spPr>
          <a:xfrm>
            <a:off x="457200" y="3532187"/>
            <a:ext cx="3727752" cy="29330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Permute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Permute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Permute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Local tensor contraction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Permute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27" y="4233938"/>
            <a:ext cx="228600" cy="21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77" y="3621012"/>
            <a:ext cx="241300" cy="21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577" y="4850795"/>
            <a:ext cx="1651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577" y="6102954"/>
            <a:ext cx="1651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417638"/>
            <a:ext cx="2743200" cy="33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900" y="1911350"/>
            <a:ext cx="2349500" cy="151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700" y="4170438"/>
            <a:ext cx="3454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1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52"/>
    </mc:Choice>
    <mc:Fallback>
      <p:transition xmlns:p14="http://schemas.microsoft.com/office/powerpoint/2010/main" spd="slow" advTm="136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“best”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Stationary    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Matrix-multiply based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781" y="1720547"/>
            <a:ext cx="190500" cy="228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87996" y="1600200"/>
            <a:ext cx="3594700" cy="369332"/>
            <a:chOff x="4995341" y="1600200"/>
            <a:chExt cx="3594700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4995341" y="1600200"/>
              <a:ext cx="3594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Collectives involved     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processes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6821" y="1670780"/>
              <a:ext cx="186240" cy="2032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96" y="3808790"/>
            <a:ext cx="3364895" cy="369332"/>
            <a:chOff x="5321905" y="3808790"/>
            <a:chExt cx="3364895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5321905" y="3808790"/>
              <a:ext cx="3364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Collectives involved        processes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8111" y="3892246"/>
              <a:ext cx="177800" cy="20320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300" y="4950581"/>
            <a:ext cx="3454400" cy="50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6050" y="2411185"/>
            <a:ext cx="33909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409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70"/>
    </mc:Choice>
    <mc:Fallback>
      <p:transition xmlns:p14="http://schemas.microsoft.com/office/powerpoint/2010/main" spd="slow" advTm="362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all fits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24276"/>
          </a:xfrm>
        </p:spPr>
        <p:txBody>
          <a:bodyPr/>
          <a:lstStyle/>
          <a:p>
            <a:r>
              <a:rPr lang="en-US" dirty="0" smtClean="0"/>
              <a:t>Formalized aspects of distributed tensor computation</a:t>
            </a:r>
          </a:p>
          <a:p>
            <a:pPr lvl="1"/>
            <a:r>
              <a:rPr lang="en-US" dirty="0" smtClean="0"/>
              <a:t>Rules defining valid data distributions</a:t>
            </a:r>
          </a:p>
          <a:p>
            <a:pPr lvl="1"/>
            <a:r>
              <a:rPr lang="en-US" dirty="0" smtClean="0"/>
              <a:t>Rules specifying how collectives affect distributions</a:t>
            </a:r>
          </a:p>
          <a:p>
            <a:r>
              <a:rPr lang="en-US" dirty="0" smtClean="0"/>
              <a:t>Given a mechanical way to go from problem specification to an implementation</a:t>
            </a:r>
          </a:p>
          <a:p>
            <a:r>
              <a:rPr lang="en-US" dirty="0" smtClean="0"/>
              <a:t>If other knowledge can be formalized, search space reduced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66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13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41"/>
    </mc:Choice>
    <mc:Fallback>
      <p:transition xmlns:p14="http://schemas.microsoft.com/office/powerpoint/2010/main" spd="slow" advTm="181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Tamara G. </a:t>
            </a:r>
            <a:r>
              <a:rPr lang="en-US" dirty="0" err="1" smtClean="0"/>
              <a:t>Kolda</a:t>
            </a:r>
            <a:r>
              <a:rPr lang="en-US" dirty="0" smtClean="0"/>
              <a:t> – Sandia National Laboratories: Livermore</a:t>
            </a:r>
          </a:p>
          <a:p>
            <a:r>
              <a:rPr lang="en-US" dirty="0" smtClean="0"/>
              <a:t>Robert van de </a:t>
            </a:r>
            <a:r>
              <a:rPr lang="en-US" dirty="0" err="1" smtClean="0"/>
              <a:t>Geijn</a:t>
            </a:r>
            <a:endParaRPr lang="en-US" dirty="0"/>
          </a:p>
          <a:p>
            <a:r>
              <a:rPr lang="en-US" dirty="0" smtClean="0"/>
              <a:t>Bryan Marker</a:t>
            </a:r>
          </a:p>
          <a:p>
            <a:r>
              <a:rPr lang="en-US" dirty="0" smtClean="0"/>
              <a:t>Devin Matthews</a:t>
            </a:r>
          </a:p>
          <a:p>
            <a:r>
              <a:rPr lang="en-US" dirty="0" err="1" smtClean="0"/>
              <a:t>Tze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 Low</a:t>
            </a:r>
          </a:p>
          <a:p>
            <a:r>
              <a:rPr lang="en-US" dirty="0" smtClean="0"/>
              <a:t>The FLAME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9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24"/>
    </mc:Choice>
    <mc:Fallback>
      <p:transition xmlns:p14="http://schemas.microsoft.com/office/powerpoint/2010/main" spd="slow" advTm="201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has been funded by the following</a:t>
            </a:r>
          </a:p>
          <a:p>
            <a:pPr lvl="1"/>
            <a:r>
              <a:rPr lang="en-US" dirty="0"/>
              <a:t>Sandia National Laboratories: Sandia Graduate </a:t>
            </a:r>
            <a:r>
              <a:rPr lang="en-US" dirty="0" smtClean="0"/>
              <a:t>Fellowship</a:t>
            </a:r>
            <a:endParaRPr lang="en-US" dirty="0" smtClean="0"/>
          </a:p>
          <a:p>
            <a:pPr lvl="1"/>
            <a:r>
              <a:rPr lang="en-US" dirty="0" smtClean="0"/>
              <a:t>NSF </a:t>
            </a:r>
            <a:r>
              <a:rPr lang="en-US" dirty="0"/>
              <a:t>CCF-1320112: SHF: Small: From Matrix Computations to Tensor Computations</a:t>
            </a:r>
          </a:p>
          <a:p>
            <a:pPr lvl="1"/>
            <a:r>
              <a:rPr lang="en-US" dirty="0"/>
              <a:t>NSF ACI-1148125/1340293 (supplement): Collaborative Research: SI2-SSI: A Linear Algebra Software Infrastructure for Sustained Innovation in Computational Chemistry and other Sciences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Argonne National Laboratories for access to computing resources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4"/>
    </mc:Choice>
    <mc:Fallback>
      <p:transition xmlns:p14="http://schemas.microsoft.com/office/powerpoint/2010/main" spd="slow" advTm="52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computing grid arranged as an order-N object</a:t>
            </a:r>
          </a:p>
          <a:p>
            <a:r>
              <a:rPr lang="en-US" dirty="0" smtClean="0"/>
              <a:t>Elements of tensors wrapped elemental-cyclically on the grid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14" y="3429000"/>
            <a:ext cx="1562100" cy="115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14" y="4559300"/>
            <a:ext cx="1562100" cy="1155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10" y="3429000"/>
            <a:ext cx="1562100" cy="1155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10" y="4544316"/>
            <a:ext cx="1562100" cy="1155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406" y="3422650"/>
            <a:ext cx="787400" cy="1155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214" y="4559300"/>
            <a:ext cx="787400" cy="1155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59814" y="2897957"/>
            <a:ext cx="3860800" cy="2817043"/>
            <a:chOff x="959814" y="2897957"/>
            <a:chExt cx="3860800" cy="281704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9814" y="3429000"/>
              <a:ext cx="3860800" cy="2286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9814" y="2897957"/>
              <a:ext cx="1282700" cy="2794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816600" y="2910657"/>
            <a:ext cx="2933700" cy="1298788"/>
            <a:chOff x="5816600" y="2910657"/>
            <a:chExt cx="2933700" cy="12987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16600" y="3429000"/>
              <a:ext cx="2933700" cy="7747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16600" y="2910657"/>
              <a:ext cx="177800" cy="2667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16600" y="3434745"/>
              <a:ext cx="2933700" cy="7747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90717" y="5999238"/>
            <a:ext cx="696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this example, we assume an order-2 tensor (matrix) on order-2 grid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85190" y="3093144"/>
            <a:ext cx="1046240" cy="1221894"/>
            <a:chOff x="5485190" y="3093144"/>
            <a:chExt cx="1046240" cy="122189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5624286" y="3314095"/>
              <a:ext cx="0" cy="6652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624286" y="3314095"/>
              <a:ext cx="7257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485190" y="3943048"/>
              <a:ext cx="278191" cy="37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89525" y="3093144"/>
              <a:ext cx="241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205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77"/>
    </mc:Choice>
    <mc:Fallback>
      <p:transition xmlns:p14="http://schemas.microsoft.com/office/powerpoint/2010/main" spd="slow" advTm="195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distribution notation: 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5324"/>
          </a:xfrm>
        </p:spPr>
        <p:txBody>
          <a:bodyPr>
            <a:normAutofit/>
          </a:bodyPr>
          <a:lstStyle/>
          <a:p>
            <a:r>
              <a:rPr lang="en-US" dirty="0" smtClean="0"/>
              <a:t>Assign a distribution scheme to each mode of the object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8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415061" y="2588381"/>
            <a:ext cx="3331939" cy="1232794"/>
            <a:chOff x="4415061" y="2588381"/>
            <a:chExt cx="3331939" cy="1232794"/>
          </a:xfrm>
        </p:grpSpPr>
        <p:sp>
          <p:nvSpPr>
            <p:cNvPr id="37" name="Right Brace 36"/>
            <p:cNvSpPr/>
            <p:nvPr/>
          </p:nvSpPr>
          <p:spPr>
            <a:xfrm rot="16200000">
              <a:off x="4494587" y="3549032"/>
              <a:ext cx="192617" cy="351669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8048" y="2588381"/>
              <a:ext cx="3168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How indices of </a:t>
              </a:r>
              <a:r>
                <a:rPr lang="en-US" dirty="0" smtClean="0"/>
                <a:t>rows (mode 1) </a:t>
              </a:r>
              <a:r>
                <a:rPr lang="en-US" dirty="0" smtClean="0"/>
                <a:t>are distributed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39" idx="2"/>
              <a:endCxn id="37" idx="1"/>
            </p:cNvCxnSpPr>
            <p:nvPr/>
          </p:nvCxnSpPr>
          <p:spPr>
            <a:xfrm flipH="1">
              <a:off x="4590896" y="3234712"/>
              <a:ext cx="1571628" cy="3938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397000" y="2588381"/>
            <a:ext cx="2799593" cy="1231900"/>
            <a:chOff x="1397000" y="2588381"/>
            <a:chExt cx="2799593" cy="1231900"/>
          </a:xfrm>
        </p:grpSpPr>
        <p:sp>
          <p:nvSpPr>
            <p:cNvPr id="36" name="Right Brace 35"/>
            <p:cNvSpPr/>
            <p:nvPr/>
          </p:nvSpPr>
          <p:spPr>
            <a:xfrm rot="16200000">
              <a:off x="3924450" y="3548138"/>
              <a:ext cx="192617" cy="351669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97000" y="2588381"/>
              <a:ext cx="2799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How indices of </a:t>
              </a:r>
              <a:r>
                <a:rPr lang="en-US" dirty="0" smtClean="0"/>
                <a:t>columns (mode 0) </a:t>
              </a:r>
              <a:r>
                <a:rPr lang="en-US" dirty="0" smtClean="0"/>
                <a:t>are distributed</a:t>
              </a:r>
              <a:endParaRPr lang="en-US" dirty="0"/>
            </a:p>
          </p:txBody>
        </p:sp>
        <p:cxnSp>
          <p:nvCxnSpPr>
            <p:cNvPr id="41" name="Straight Connector 40"/>
            <p:cNvCxnSpPr>
              <a:stCxn id="38" idx="2"/>
              <a:endCxn id="36" idx="1"/>
            </p:cNvCxnSpPr>
            <p:nvPr/>
          </p:nvCxnSpPr>
          <p:spPr>
            <a:xfrm>
              <a:off x="2796797" y="3234712"/>
              <a:ext cx="1223962" cy="3929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376" y="3821175"/>
            <a:ext cx="1358900" cy="31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98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57"/>
    </mc:Choice>
    <mc:Fallback>
      <p:transition xmlns:p14="http://schemas.microsoft.com/office/powerpoint/2010/main" spd="slow" advTm="300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distribution notation: 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5324"/>
          </a:xfrm>
        </p:spPr>
        <p:txBody>
          <a:bodyPr>
            <a:normAutofit/>
          </a:bodyPr>
          <a:lstStyle/>
          <a:p>
            <a:r>
              <a:rPr lang="en-US" dirty="0" smtClean="0"/>
              <a:t>Assign a distribution scheme to each mode of the object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52F1-9D26-F847-AF6F-97C928964246}" type="slidenum">
              <a:rPr lang="en-US" smtClean="0"/>
              <a:t>9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469946" y="4139439"/>
            <a:ext cx="2905275" cy="1187749"/>
            <a:chOff x="4469946" y="4139439"/>
            <a:chExt cx="2905275" cy="1187749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4473727" y="4135658"/>
              <a:ext cx="191553" cy="199115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49827" y="4680857"/>
              <a:ext cx="2425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Distributed based on </a:t>
              </a:r>
              <a:r>
                <a:rPr lang="en-US" dirty="0" smtClean="0"/>
                <a:t>mode 1 </a:t>
              </a:r>
              <a:r>
                <a:rPr lang="en-US" dirty="0" smtClean="0"/>
                <a:t>of grid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10" idx="1"/>
              <a:endCxn id="12" idx="0"/>
            </p:cNvCxnSpPr>
            <p:nvPr/>
          </p:nvCxnSpPr>
          <p:spPr>
            <a:xfrm>
              <a:off x="4569503" y="4330992"/>
              <a:ext cx="1593021" cy="34986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584100" y="4139439"/>
            <a:ext cx="2503638" cy="1187749"/>
            <a:chOff x="1584100" y="4139439"/>
            <a:chExt cx="2503638" cy="1187749"/>
          </a:xfrm>
        </p:grpSpPr>
        <p:sp>
          <p:nvSpPr>
            <p:cNvPr id="8" name="Right Brace 7"/>
            <p:cNvSpPr/>
            <p:nvPr/>
          </p:nvSpPr>
          <p:spPr>
            <a:xfrm rot="5400000">
              <a:off x="3892404" y="4135658"/>
              <a:ext cx="191553" cy="199115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84100" y="4680857"/>
              <a:ext cx="2425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Distributed based on </a:t>
              </a:r>
              <a:r>
                <a:rPr lang="en-US" dirty="0" smtClean="0"/>
                <a:t>mode 0 </a:t>
              </a:r>
              <a:r>
                <a:rPr lang="en-US" dirty="0" smtClean="0"/>
                <a:t>of grid</a:t>
              </a:r>
              <a:endParaRPr lang="en-US" dirty="0"/>
            </a:p>
          </p:txBody>
        </p:sp>
        <p:cxnSp>
          <p:nvCxnSpPr>
            <p:cNvPr id="14" name="Straight Connector 13"/>
            <p:cNvCxnSpPr>
              <a:stCxn id="8" idx="1"/>
              <a:endCxn id="6" idx="0"/>
            </p:cNvCxnSpPr>
            <p:nvPr/>
          </p:nvCxnSpPr>
          <p:spPr>
            <a:xfrm flipH="1">
              <a:off x="2796797" y="4330992"/>
              <a:ext cx="1191383" cy="34986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ight Brace 16"/>
          <p:cNvSpPr/>
          <p:nvPr/>
        </p:nvSpPr>
        <p:spPr>
          <a:xfrm rot="16200000">
            <a:off x="3924450" y="3548138"/>
            <a:ext cx="192617" cy="35166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16200000">
            <a:off x="4494587" y="3549032"/>
            <a:ext cx="192617" cy="35166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97000" y="2588381"/>
            <a:ext cx="279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indices of </a:t>
            </a:r>
            <a:r>
              <a:rPr lang="en-US" dirty="0" smtClean="0"/>
              <a:t>columns (mode 0) </a:t>
            </a:r>
            <a:r>
              <a:rPr lang="en-US" dirty="0" smtClean="0"/>
              <a:t>are distributed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8048" y="2588381"/>
            <a:ext cx="31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indices of </a:t>
            </a:r>
            <a:r>
              <a:rPr lang="en-US" dirty="0" smtClean="0"/>
              <a:t>rows (mode 1) </a:t>
            </a:r>
            <a:r>
              <a:rPr lang="en-US" dirty="0" smtClean="0"/>
              <a:t>are distributed</a:t>
            </a:r>
            <a:endParaRPr lang="en-US" dirty="0"/>
          </a:p>
        </p:txBody>
      </p:sp>
      <p:cxnSp>
        <p:nvCxnSpPr>
          <p:cNvPr id="23" name="Straight Connector 22"/>
          <p:cNvCxnSpPr>
            <a:stCxn id="22" idx="2"/>
            <a:endCxn id="20" idx="1"/>
          </p:cNvCxnSpPr>
          <p:nvPr/>
        </p:nvCxnSpPr>
        <p:spPr>
          <a:xfrm flipH="1">
            <a:off x="4590896" y="3234712"/>
            <a:ext cx="1571628" cy="3938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2"/>
            <a:endCxn id="17" idx="1"/>
          </p:cNvCxnSpPr>
          <p:nvPr/>
        </p:nvCxnSpPr>
        <p:spPr>
          <a:xfrm>
            <a:off x="2796797" y="3234712"/>
            <a:ext cx="1223962" cy="3929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728" y="3820281"/>
            <a:ext cx="1409700" cy="31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0690" y="5600095"/>
            <a:ext cx="668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Tuple assigned to each mode is referred to as the “mode distribution”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76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72"/>
    </mc:Choice>
    <mc:Fallback>
      <p:transition xmlns:p14="http://schemas.microsoft.com/office/powerpoint/2010/main" spd="slow" advTm="278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|4.1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7|12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6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4.8|5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.3|0.6|17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0.5|39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7.9|2.3|17.1|1.2|0.3|0.5|0.3|0.3|0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34|7.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35.9|0.4|1|2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4|0.3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9.4|2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28348</TotalTime>
  <Words>2276</Words>
  <Application>Microsoft Macintosh PowerPoint</Application>
  <PresentationFormat>On-screen Show (4:3)</PresentationFormat>
  <Paragraphs>456</Paragraphs>
  <Slides>68</Slides>
  <Notes>37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A Framework for Distributed Tensor Computations</vt:lpstr>
      <vt:lpstr>Envisioned workflow</vt:lpstr>
      <vt:lpstr>Goals</vt:lpstr>
      <vt:lpstr>Outline</vt:lpstr>
      <vt:lpstr>Data Distribution Approach</vt:lpstr>
      <vt:lpstr>Assumptions</vt:lpstr>
      <vt:lpstr>Assumptions</vt:lpstr>
      <vt:lpstr>Data distribution notation: The Basics</vt:lpstr>
      <vt:lpstr>Data distribution notation: The Basics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Notes</vt:lpstr>
      <vt:lpstr>Notes</vt:lpstr>
      <vt:lpstr>Elemental Notation</vt:lpstr>
      <vt:lpstr>Parallel Matrix multiplication</vt:lpstr>
      <vt:lpstr>PowerPoint Presentation</vt:lpstr>
      <vt:lpstr>PowerPoint Presentation</vt:lpstr>
      <vt:lpstr>PowerPoint Presentation</vt:lpstr>
      <vt:lpstr>Outline</vt:lpstr>
      <vt:lpstr>Tensors and tensor contraction</vt:lpstr>
      <vt:lpstr>Notation</vt:lpstr>
      <vt:lpstr>Tensor contractions</vt:lpstr>
      <vt:lpstr>Tensor contractions</vt:lpstr>
      <vt:lpstr>Tensor contractions</vt:lpstr>
      <vt:lpstr>Tensor contractions</vt:lpstr>
      <vt:lpstr>Tensor contraction as MMmult</vt:lpstr>
      <vt:lpstr>Outline</vt:lpstr>
      <vt:lpstr>Tensor distribution notation</vt:lpstr>
      <vt:lpstr>Redistributions: Allgather</vt:lpstr>
      <vt:lpstr>Allgather in action</vt:lpstr>
      <vt:lpstr>Allgather in action</vt:lpstr>
      <vt:lpstr>Allgather in action</vt:lpstr>
      <vt:lpstr>Allgather in action</vt:lpstr>
      <vt:lpstr>Redistributions: Allgather</vt:lpstr>
      <vt:lpstr>Redistribution rules</vt:lpstr>
      <vt:lpstr>Outline</vt:lpstr>
      <vt:lpstr>Algorithm choices</vt:lpstr>
      <vt:lpstr>Deriving Algorithms: Stationary </vt:lpstr>
      <vt:lpstr>Deriving Algorithms: Stationary </vt:lpstr>
      <vt:lpstr>Deriving Algorithms: Stationary </vt:lpstr>
      <vt:lpstr>Deriving Algorithms: Stationary </vt:lpstr>
      <vt:lpstr>Deriving Algorithms: Stationary</vt:lpstr>
      <vt:lpstr>Deriving Algorithms: Stationary </vt:lpstr>
      <vt:lpstr>Deriving Algorithms: Stationary </vt:lpstr>
      <vt:lpstr>Deriving Algorithms: Stationary </vt:lpstr>
      <vt:lpstr>Deriving Algorithms: Stationary </vt:lpstr>
      <vt:lpstr>Deriving Algorithms: Stationary </vt:lpstr>
      <vt:lpstr>Quick Note</vt:lpstr>
      <vt:lpstr>Analyzing algorithms</vt:lpstr>
      <vt:lpstr>Analyzing Stationary      algorithm</vt:lpstr>
      <vt:lpstr>Analyzing Stationary      algorithm</vt:lpstr>
      <vt:lpstr>Analyzing Matrix-mapping approach</vt:lpstr>
      <vt:lpstr>Analyzing Matrix-mapping approach</vt:lpstr>
      <vt:lpstr>Picking the “best” algorithm</vt:lpstr>
      <vt:lpstr>How this all fits together</vt:lpstr>
      <vt:lpstr>Acknowledgements</vt:lpstr>
      <vt:lpstr>Thank you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Computation with Tensors in Parallel</dc:title>
  <dc:creator>ICES SYSNET</dc:creator>
  <cp:lastModifiedBy>ICES SYSNET</cp:lastModifiedBy>
  <cp:revision>481</cp:revision>
  <cp:lastPrinted>2014-08-04T16:57:34Z</cp:lastPrinted>
  <dcterms:created xsi:type="dcterms:W3CDTF">2013-11-08T19:47:52Z</dcterms:created>
  <dcterms:modified xsi:type="dcterms:W3CDTF">2014-09-25T20:32:01Z</dcterms:modified>
</cp:coreProperties>
</file>