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3" r:id="rId2"/>
    <p:sldId id="1141" r:id="rId3"/>
    <p:sldId id="1172" r:id="rId4"/>
    <p:sldId id="1174" r:id="rId5"/>
    <p:sldId id="1173" r:id="rId6"/>
    <p:sldId id="1176" r:id="rId7"/>
    <p:sldId id="1175" r:id="rId8"/>
    <p:sldId id="1177" r:id="rId9"/>
    <p:sldId id="1178" r:id="rId10"/>
    <p:sldId id="1180" r:id="rId11"/>
    <p:sldId id="1181" r:id="rId12"/>
    <p:sldId id="1179" r:id="rId13"/>
    <p:sldId id="1168" r:id="rId14"/>
    <p:sldId id="521" r:id="rId15"/>
    <p:sldId id="1182" r:id="rId16"/>
    <p:sldId id="1164" r:id="rId17"/>
    <p:sldId id="1150" r:id="rId18"/>
    <p:sldId id="1155" r:id="rId19"/>
    <p:sldId id="1156" r:id="rId20"/>
    <p:sldId id="1157" r:id="rId21"/>
    <p:sldId id="1158" r:id="rId22"/>
    <p:sldId id="1161" r:id="rId23"/>
    <p:sldId id="1163" r:id="rId24"/>
    <p:sldId id="1151" r:id="rId25"/>
    <p:sldId id="1152" r:id="rId26"/>
    <p:sldId id="1153" r:id="rId27"/>
    <p:sldId id="1154" r:id="rId28"/>
    <p:sldId id="1166" r:id="rId29"/>
    <p:sldId id="1169" r:id="rId30"/>
    <p:sldId id="1048" r:id="rId31"/>
    <p:sldId id="1050" r:id="rId32"/>
    <p:sldId id="1122" r:id="rId33"/>
    <p:sldId id="1142" r:id="rId34"/>
    <p:sldId id="1143" r:id="rId35"/>
    <p:sldId id="1144" r:id="rId36"/>
    <p:sldId id="1145" r:id="rId37"/>
    <p:sldId id="1146" r:id="rId38"/>
    <p:sldId id="1147" r:id="rId39"/>
    <p:sldId id="1123" r:id="rId40"/>
    <p:sldId id="1134" r:id="rId41"/>
    <p:sldId id="1133" r:id="rId42"/>
    <p:sldId id="1131" r:id="rId43"/>
    <p:sldId id="1132" r:id="rId44"/>
    <p:sldId id="1167" r:id="rId45"/>
    <p:sldId id="1125" r:id="rId46"/>
    <p:sldId id="1137" r:id="rId47"/>
    <p:sldId id="1171" r:id="rId48"/>
  </p:sldIdLst>
  <p:sldSz cx="10058400" cy="7772400"/>
  <p:notesSz cx="7315200" cy="9601200"/>
  <p:custDataLst>
    <p:tags r:id="rId5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900" b="1" kern="1200">
        <a:solidFill>
          <a:srgbClr val="000000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80"/>
    <a:srgbClr val="BF83CF"/>
    <a:srgbClr val="B51500"/>
    <a:srgbClr val="E2DA5E"/>
    <a:srgbClr val="796800"/>
    <a:srgbClr val="56C553"/>
    <a:srgbClr val="E4621B"/>
    <a:srgbClr val="65C2D5"/>
    <a:srgbClr val="63B3F0"/>
    <a:srgbClr val="4EA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6" autoAdjust="0"/>
    <p:restoredTop sz="91784" autoAdjust="0"/>
  </p:normalViewPr>
  <p:slideViewPr>
    <p:cSldViewPr>
      <p:cViewPr varScale="1">
        <p:scale>
          <a:sx n="92" d="100"/>
          <a:sy n="92" d="100"/>
        </p:scale>
        <p:origin x="-720" y="-104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5715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4128" y="-73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tags" Target="tags/tag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7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6323" tIns="48161" rIns="96323" bIns="48161" numCol="1" anchor="ctr" anchorCtr="0" compatLnSpc="1">
            <a:prstTxWarp prst="textNoShape">
              <a:avLst/>
            </a:prstTxWarp>
          </a:bodyPr>
          <a:lstStyle>
            <a:lvl1pPr algn="l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7063" cy="477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6323" tIns="48161" rIns="96323" bIns="48161" numCol="1" anchor="ctr" anchorCtr="0" compatLnSpc="1">
            <a:prstTxWarp prst="textNoShape">
              <a:avLst/>
            </a:prstTxWarp>
          </a:bodyPr>
          <a:lstStyle>
            <a:lvl1pPr algn="r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8650" cy="477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7063" cy="477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A51DDAE-D256-2F41-9817-C844E6821284}" type="slidenum">
              <a:rPr lang="zh-CN" altLang="en-US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86721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8738" y="719138"/>
            <a:ext cx="4660900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b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7752E37-CC39-374A-8203-17541A0F8B28}" type="slidenum">
              <a:rPr lang="zh-CN" altLang="en-US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1515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63613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963613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963613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963613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DA4F2769-DA80-DE40-A313-48CD71F19AF9}" type="slidenum">
              <a:rPr lang="zh-CN" altLang="en-US" sz="1300" b="0">
                <a:solidFill>
                  <a:schemeClr val="tx1"/>
                </a:solidFill>
                <a:latin typeface="Times New Roman" charset="0"/>
              </a:rPr>
              <a:pPr/>
              <a:t>1</a:t>
            </a:fld>
            <a:endParaRPr lang="zh-CN" sz="13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describe the detail</a:t>
            </a:r>
          </a:p>
          <a:p>
            <a:endParaRPr lang="en-US" dirty="0" smtClean="0"/>
          </a:p>
          <a:p>
            <a:r>
              <a:rPr lang="en-US" dirty="0" smtClean="0"/>
              <a:t>Message: GEMM requires blocking that can be done in various ways</a:t>
            </a:r>
          </a:p>
          <a:p>
            <a:r>
              <a:rPr lang="en-US" dirty="0" smtClean="0"/>
              <a:t>The best is the top branch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choice is the same as what I independently arrived 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52E37-CC39-374A-8203-17541A0F8B28}" type="slidenum">
              <a:rPr lang="zh-CN" altLang="en-US" smtClean="0"/>
              <a:pPr>
                <a:defRPr/>
              </a:pPr>
              <a:t>14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8646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Convolution Layer</a:t>
            </a:r>
          </a:p>
          <a:p>
            <a:pPr lvl="1"/>
            <a:r>
              <a:rPr lang="en-US" dirty="0" smtClean="0"/>
              <a:t>4 Dimensions (X,Y,C,K)</a:t>
            </a:r>
          </a:p>
          <a:p>
            <a:endParaRPr lang="en-US" dirty="0" smtClean="0"/>
          </a:p>
          <a:p>
            <a:r>
              <a:rPr lang="en-US" dirty="0" smtClean="0"/>
              <a:t>Next Convolution Layer</a:t>
            </a:r>
          </a:p>
          <a:p>
            <a:pPr lvl="1"/>
            <a:r>
              <a:rPr lang="en-US" dirty="0" smtClean="0"/>
              <a:t>3 Extra dimensions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52E37-CC39-374A-8203-17541A0F8B28}" type="slidenum">
              <a:rPr lang="zh-CN" altLang="en-US" smtClean="0"/>
              <a:pPr>
                <a:defRPr/>
              </a:pPr>
              <a:t>30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9070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22338" y="7254875"/>
            <a:ext cx="4022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6" tIns="50938" rIns="101876" bIns="50938"/>
          <a:lstStyle/>
          <a:p>
            <a:pPr algn="l" defTabSz="1019175"/>
            <a:endParaRPr lang="zh-CN" altLang="en-US" sz="1300" b="0">
              <a:solidFill>
                <a:schemeClr val="tx1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5800" y="7239000"/>
            <a:ext cx="4024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6" tIns="50938" rIns="101876" bIns="50938"/>
          <a:lstStyle/>
          <a:p>
            <a:pPr algn="l" defTabSz="1019175"/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685800" y="7239000"/>
            <a:ext cx="4024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6" tIns="50938" rIns="101876" bIns="50938"/>
          <a:lstStyle/>
          <a:p>
            <a:pPr algn="l" defTabSz="1019175"/>
            <a:endParaRPr lang="en-US" altLang="zh-CN" sz="1400" b="0">
              <a:solidFill>
                <a:schemeClr val="tx1"/>
              </a:solidFill>
            </a:endParaRPr>
          </a:p>
        </p:txBody>
      </p:sp>
      <p:sp>
        <p:nvSpPr>
          <p:cNvPr id="8" name="Line 16"/>
          <p:cNvSpPr>
            <a:spLocks noChangeShapeType="1"/>
          </p:cNvSpPr>
          <p:nvPr userDrawn="1"/>
        </p:nvSpPr>
        <p:spPr bwMode="auto">
          <a:xfrm>
            <a:off x="533400" y="533400"/>
            <a:ext cx="89916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7"/>
          <p:cNvSpPr>
            <a:spLocks noChangeShapeType="1"/>
          </p:cNvSpPr>
          <p:nvPr userDrawn="1"/>
        </p:nvSpPr>
        <p:spPr bwMode="auto">
          <a:xfrm>
            <a:off x="533400" y="7239000"/>
            <a:ext cx="89916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905000"/>
            <a:ext cx="8534400" cy="12954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10000"/>
            <a:ext cx="7010400" cy="1981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0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pic>
        <p:nvPicPr>
          <p:cNvPr id="2" name="Picture 1" descr="Stanford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867400"/>
            <a:ext cx="838200" cy="12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960A0-0888-EB47-B45F-5780E1E1E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0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7100" y="304800"/>
            <a:ext cx="2247900" cy="6345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6591300" cy="6345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FD922-867F-0742-B8C3-88BEAE53B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3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91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81125"/>
            <a:ext cx="4419600" cy="5268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81125"/>
            <a:ext cx="4419600" cy="2557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90988"/>
            <a:ext cx="4419600" cy="2559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FDB0-3E3B-7F4B-B70B-7C2DBE9CC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9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91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81125"/>
            <a:ext cx="4419600" cy="5268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81125"/>
            <a:ext cx="4419600" cy="5268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51C8-034A-7844-9C91-0FEDC82E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3F82-9496-5E42-935E-A0AE9F3A1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9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F298E-682C-0D4C-A44A-C45627485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81125"/>
            <a:ext cx="4419600" cy="526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81125"/>
            <a:ext cx="4419600" cy="526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0760B-3823-B04C-8EA9-72F177EED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0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75FF3-2651-024C-8901-E36745D07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6F6D9-8BFE-D640-A009-C01189638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8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23808-D8CF-0849-95FE-0CBD9F1B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D59A7-4C63-D74D-9C90-A8CCC9BB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53F2-DD7E-DE4D-B3B5-E1910D5F6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99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876" tIns="50938" rIns="101876" bIns="5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81125"/>
            <a:ext cx="89916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876" tIns="50938" rIns="101876" bIns="509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922338" y="7254875"/>
            <a:ext cx="4022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6" tIns="50938" rIns="101876" bIns="50938"/>
          <a:lstStyle/>
          <a:p>
            <a:pPr algn="l" defTabSz="1019175"/>
            <a:endParaRPr lang="zh-CN" altLang="en-US" sz="1300" b="0">
              <a:solidFill>
                <a:schemeClr val="tx1"/>
              </a:solidFill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7239000"/>
            <a:ext cx="23622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7239000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7239000"/>
            <a:ext cx="23622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12632C60-6574-FF4C-B528-9723316BD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20"/>
          <p:cNvSpPr>
            <a:spLocks noChangeShapeType="1"/>
          </p:cNvSpPr>
          <p:nvPr userDrawn="1"/>
        </p:nvSpPr>
        <p:spPr bwMode="auto">
          <a:xfrm>
            <a:off x="533400" y="914400"/>
            <a:ext cx="89916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22"/>
          <p:cNvSpPr>
            <a:spLocks noChangeShapeType="1"/>
          </p:cNvSpPr>
          <p:nvPr userDrawn="1"/>
        </p:nvSpPr>
        <p:spPr bwMode="auto">
          <a:xfrm>
            <a:off x="533400" y="7239000"/>
            <a:ext cx="89916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+mj-lt"/>
          <a:ea typeface="+mj-ea"/>
          <a:cs typeface="+mj-cs"/>
        </a:defRPr>
      </a:lvl1pPr>
      <a:lvl2pPr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2pPr>
      <a:lvl3pPr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3pPr>
      <a:lvl4pPr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4pPr>
      <a:lvl5pPr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5pPr>
      <a:lvl6pPr marL="457200"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6pPr>
      <a:lvl7pPr marL="914400"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7pPr>
      <a:lvl8pPr marL="1371600"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8pPr>
      <a:lvl9pPr marL="1828800" algn="l" defTabSz="1019175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CC5500"/>
          </a:solidFill>
          <a:latin typeface="Arial" charset="0"/>
          <a:ea typeface="宋体" charset="0"/>
          <a:cs typeface="宋体" charset="0"/>
        </a:defRPr>
      </a:lvl9pPr>
    </p:titleStyle>
    <p:bodyStyle>
      <a:lvl1pPr marL="382588" indent="-3825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333399"/>
          </a:solidFill>
          <a:latin typeface="+mn-lt"/>
          <a:ea typeface="+mn-ea"/>
          <a:cs typeface="+mn-cs"/>
        </a:defRPr>
      </a:lvl1pPr>
      <a:lvl2pPr marL="828675" indent="-3190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000" algn="l" defTabSz="1019175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782763" indent="-254000" algn="l" defTabSz="10191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292350" indent="-255588" algn="l" defTabSz="1019175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749550" indent="-255588" algn="l" defTabSz="1019175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3206750" indent="-255588" algn="l" defTabSz="1019175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663950" indent="-255588" algn="l" defTabSz="1019175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4121150" indent="-255588" algn="l" defTabSz="1019175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8534400" cy="1828800"/>
          </a:xfrm>
        </p:spPr>
        <p:txBody>
          <a:bodyPr/>
          <a:lstStyle/>
          <a:p>
            <a:r>
              <a:rPr lang="en-US" altLang="zh-CN" sz="4000" kern="1200" dirty="0" smtClean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  <a:t>Convolutional </a:t>
            </a:r>
            <a:r>
              <a:rPr lang="en-US" altLang="zh-CN" sz="4000" kern="1200" dirty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  <a:t>Neural Networks </a:t>
            </a:r>
            <a:br>
              <a:rPr lang="en-US" altLang="zh-CN" sz="4000" kern="1200" dirty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4000" kern="1200" dirty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  <a:t>for Architectures </a:t>
            </a:r>
            <a:br>
              <a:rPr lang="en-US" altLang="zh-CN" sz="4000" kern="1200" dirty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4000" kern="1200" dirty="0">
                <a:solidFill>
                  <a:srgbClr val="B51500"/>
                </a:solidFill>
                <a:latin typeface="Arial" charset="0"/>
                <a:ea typeface="宋体" charset="0"/>
                <a:cs typeface="宋体" charset="0"/>
              </a:rPr>
              <a:t>with Hierarchical Memories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429000"/>
            <a:ext cx="9296400" cy="838200"/>
          </a:xfrm>
        </p:spPr>
        <p:txBody>
          <a:bodyPr/>
          <a:lstStyle/>
          <a:p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Ardavan Pedram</a:t>
            </a:r>
          </a:p>
          <a:p>
            <a:endParaRPr lang="en-US" altLang="zh-CN" dirty="0" smtClean="0">
              <a:solidFill>
                <a:srgbClr val="33339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81000" y="4419600"/>
            <a:ext cx="929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876" tIns="50938" rIns="101876" bIns="50938" numCol="1" anchor="t" anchorCtr="0" compatLnSpc="1">
            <a:prstTxWarp prst="textNoShape">
              <a:avLst/>
            </a:prstTxWarp>
          </a:bodyPr>
          <a:lstStyle>
            <a:lvl1pPr marL="0" indent="0" algn="ctr" defTabSz="101917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8675" indent="-3190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175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763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95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7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39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11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0" dirty="0" smtClean="0">
                <a:solidFill>
                  <a:srgbClr val="008000"/>
                </a:solidFill>
                <a:latin typeface="Arial" charset="0"/>
                <a:ea typeface="宋体" charset="0"/>
                <a:cs typeface="宋体" charset="0"/>
              </a:rPr>
              <a:t>VLSI Research Group</a:t>
            </a:r>
          </a:p>
          <a:p>
            <a:r>
              <a:rPr lang="en-US" altLang="zh-CN" sz="3200" b="0" dirty="0" smtClean="0">
                <a:solidFill>
                  <a:srgbClr val="008000"/>
                </a:solidFill>
                <a:latin typeface="Arial" charset="0"/>
                <a:ea typeface="宋体" charset="0"/>
                <a:cs typeface="宋体" charset="0"/>
              </a:rPr>
              <a:t>Stanford University</a:t>
            </a:r>
          </a:p>
          <a:p>
            <a:endParaRPr lang="en-US" altLang="zh-CN" sz="3200" b="0" dirty="0" smtClean="0">
              <a:latin typeface="Arial" charset="0"/>
              <a:ea typeface="宋体" charset="0"/>
              <a:cs typeface="宋体" charset="0"/>
            </a:endParaRPr>
          </a:p>
          <a:p>
            <a:endParaRPr lang="en-US" altLang="zh-CN" sz="3600" b="0" dirty="0">
              <a:latin typeface="Courier New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xmlns:p14="http://schemas.microsoft.com/office/powerpoint/2010/main" advTm="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 descr="lecture7 (dragged)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915400" cy="4785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43275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Filters, Convolutions, Depth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lecture8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887146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35100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Convolutional Layers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lecture7 (dragged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5" y="1371600"/>
            <a:ext cx="885046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8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Proposed Blocking </a:t>
            </a:r>
          </a:p>
          <a:p>
            <a:pPr lvl="1"/>
            <a:r>
              <a:rPr lang="en-US" sz="3200" dirty="0" smtClean="0"/>
              <a:t>Revisit Blocking in GEMM</a:t>
            </a:r>
          </a:p>
          <a:p>
            <a:pPr lvl="1"/>
            <a:r>
              <a:rPr lang="en-US" sz="3200" dirty="0" smtClean="0"/>
              <a:t>Different Perspective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CNNs</a:t>
            </a:r>
          </a:p>
          <a:p>
            <a:pPr lvl="1"/>
            <a:r>
              <a:rPr lang="en-US" sz="3200" dirty="0" smtClean="0"/>
              <a:t>Blocking </a:t>
            </a:r>
          </a:p>
          <a:p>
            <a:pPr lvl="1"/>
            <a:r>
              <a:rPr lang="en-US" sz="3200" dirty="0" smtClean="0"/>
              <a:t>Parallelism for CNNs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strike="sngStrike" dirty="0" smtClean="0"/>
              <a:t>No Experimental Results</a:t>
            </a:r>
            <a:endParaRPr lang="en-US" sz="3200" strike="sngStrik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76962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76200" y="3810000"/>
            <a:ext cx="34290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0721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400" b="0" smtClean="0">
                <a:solidFill>
                  <a:schemeClr val="tx1"/>
                </a:solidFill>
                <a:cs typeface="Arial" charset="0"/>
              </a:rPr>
              <a:t>BLIS Retreat 9/28/15</a:t>
            </a:r>
            <a:endParaRPr lang="en-US" sz="14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9296400" cy="609600"/>
          </a:xfrm>
        </p:spPr>
        <p:txBody>
          <a:bodyPr/>
          <a:lstStyle/>
          <a:p>
            <a:r>
              <a:rPr lang="en-US" dirty="0">
                <a:latin typeface="Arial" charset="0"/>
                <a:ea typeface="宋体" charset="0"/>
                <a:cs typeface="宋体" charset="0"/>
              </a:rPr>
              <a:t>General Matrix-Matrix Multiplication (GEMM)</a:t>
            </a:r>
          </a:p>
        </p:txBody>
      </p:sp>
      <p:sp>
        <p:nvSpPr>
          <p:cNvPr id="64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991600" cy="1295400"/>
          </a:xfrm>
        </p:spPr>
        <p:txBody>
          <a:bodyPr/>
          <a:lstStyle/>
          <a:p>
            <a:r>
              <a:rPr lang="en-US">
                <a:latin typeface="Arial" charset="0"/>
                <a:ea typeface="宋体" charset="0"/>
                <a:cs typeface="宋体" charset="0"/>
              </a:rPr>
              <a:t>Blocked algorithm variants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Arial" charset="0"/>
                <a:ea typeface="宋体" charset="0"/>
                <a:cs typeface="宋体" charset="0"/>
              </a:rPr>
              <a:t>Fastest general-purpose </a:t>
            </a:r>
            <a:br>
              <a:rPr lang="en-US">
                <a:latin typeface="Arial" charset="0"/>
                <a:ea typeface="宋体" charset="0"/>
                <a:cs typeface="宋体" charset="0"/>
              </a:rPr>
            </a:br>
            <a:r>
              <a:rPr lang="en-US">
                <a:latin typeface="Arial" charset="0"/>
                <a:ea typeface="宋体" charset="0"/>
                <a:cs typeface="宋体" charset="0"/>
              </a:rPr>
              <a:t>implementation [GotoBLAS]</a:t>
            </a:r>
          </a:p>
        </p:txBody>
      </p:sp>
      <p:sp>
        <p:nvSpPr>
          <p:cNvPr id="648197" name="Rectangle 5"/>
          <p:cNvSpPr>
            <a:spLocks noChangeArrowheads="1"/>
          </p:cNvSpPr>
          <p:nvPr/>
        </p:nvSpPr>
        <p:spPr bwMode="auto">
          <a:xfrm>
            <a:off x="5715000" y="1828800"/>
            <a:ext cx="3733800" cy="914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981200" y="438785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600" dirty="0"/>
              <a:t>C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667000" y="4114800"/>
            <a:ext cx="83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76400" y="4114800"/>
            <a:ext cx="838200" cy="838200"/>
          </a:xfrm>
          <a:prstGeom prst="rect">
            <a:avLst/>
          </a:prstGeom>
          <a:solidFill>
            <a:srgbClr val="FF9C3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" y="4114800"/>
            <a:ext cx="838200" cy="838200"/>
          </a:xfrm>
          <a:prstGeom prst="rect">
            <a:avLst/>
          </a:prstGeom>
          <a:solidFill>
            <a:srgbClr val="33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890522" y="4267200"/>
            <a:ext cx="471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2400" i="1" dirty="0"/>
              <a:t>A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857517" y="4267200"/>
            <a:ext cx="483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i="1" dirty="0"/>
              <a:t>B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45588" y="4267200"/>
            <a:ext cx="483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2400" i="1" dirty="0"/>
              <a:t>C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19200" y="4343400"/>
            <a:ext cx="531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800" dirty="0" smtClean="0"/>
              <a:t>+:=</a:t>
            </a:r>
            <a:endParaRPr lang="en-US" sz="18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423732" y="4343400"/>
            <a:ext cx="319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800" dirty="0" smtClean="0"/>
              <a:t>×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hq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4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Tradition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4809744" cy="5949696"/>
          </a:xfrm>
          <a:prstGeom prst="rect">
            <a:avLst/>
          </a:prstGeom>
        </p:spPr>
      </p:pic>
      <p:pic>
        <p:nvPicPr>
          <p:cNvPr id="9" name="Picture 8" descr="Alex Wedding Qui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419600" cy="43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</a:t>
            </a:r>
            <a:r>
              <a:rPr lang="en-US" dirty="0"/>
              <a:t>S</a:t>
            </a:r>
            <a:r>
              <a:rPr lang="en-US" dirty="0" smtClean="0"/>
              <a:t>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248745" y="1317334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1" name="Picture 370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>
                <a:solidFill>
                  <a:srgbClr val="FF6600"/>
                </a:solidFill>
              </a:rPr>
              <a:t>k</a:t>
            </a:r>
            <a:r>
              <a:rPr lang="en-US" baseline="-25000" dirty="0" err="1" smtClean="0">
                <a:solidFill>
                  <a:srgbClr val="FF6600"/>
                </a:solidFill>
              </a:rPr>
              <a:t>c</a:t>
            </a:r>
            <a:r>
              <a:rPr lang="en-US" baseline="-25000" dirty="0" smtClean="0"/>
              <a:t> </a:t>
            </a:r>
            <a:endParaRPr lang="en-US" dirty="0" smtClean="0"/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0</a:t>
            </a:r>
            <a:r>
              <a:rPr lang="en-US" baseline="-2500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74" name="Rounded Rectangle 373"/>
          <p:cNvSpPr/>
          <p:nvPr/>
        </p:nvSpPr>
        <p:spPr>
          <a:xfrm>
            <a:off x="381000" y="6248400"/>
            <a:ext cx="4572000" cy="838200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0088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</a:t>
            </a:r>
            <a:r>
              <a:rPr lang="en-US" dirty="0"/>
              <a:t>S</a:t>
            </a:r>
            <a:r>
              <a:rPr lang="en-US" dirty="0" smtClean="0"/>
              <a:t>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72566" y="5147007"/>
            <a:ext cx="4288536" cy="1944216"/>
            <a:chOff x="197259" y="4433903"/>
            <a:chExt cx="4288536" cy="1944216"/>
          </a:xfrm>
        </p:grpSpPr>
        <p:sp>
          <p:nvSpPr>
            <p:cNvPr id="20" name="Rounded Rectangle 1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4093" y="4433903"/>
              <a:ext cx="251523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1</a:t>
              </a:r>
              <a:r>
                <a:rPr lang="en-US" sz="900" b="1" baseline="30000" dirty="0" smtClean="0"/>
                <a:t>st</a:t>
              </a:r>
              <a:r>
                <a:rPr lang="en-US" sz="900" b="1" dirty="0" smtClean="0"/>
                <a:t> loop around micro-kernel [L1 cache] m</a:t>
              </a:r>
              <a:r>
                <a:rPr lang="en-US" sz="900" b="1" baseline="-25000" dirty="0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248745" y="1317334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1" name="Picture 370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m</a:t>
            </a:r>
            <a:r>
              <a:rPr lang="en-US" baseline="-25000" dirty="0" smtClean="0">
                <a:solidFill>
                  <a:srgbClr val="3366FF"/>
                </a:solidFill>
              </a:rPr>
              <a:t>c</a:t>
            </a:r>
            <a:r>
              <a:rPr lang="en-US" baseline="-25000" dirty="0" smtClean="0"/>
              <a:t> </a:t>
            </a:r>
            <a:endParaRPr lang="en-US" dirty="0" smtClean="0"/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>
                <a:solidFill>
                  <a:srgbClr val="3366FF"/>
                </a:solidFill>
              </a:rPr>
              <a:t>m</a:t>
            </a:r>
            <a:r>
              <a:rPr lang="en-US" baseline="-25000" dirty="0" smtClean="0">
                <a:solidFill>
                  <a:srgbClr val="3366FF"/>
                </a:solidFill>
              </a:rPr>
              <a:t>1</a:t>
            </a:r>
            <a:r>
              <a:rPr lang="en-US" baseline="-2500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75" name="Rounded Rectangle 374"/>
          <p:cNvSpPr/>
          <p:nvPr/>
        </p:nvSpPr>
        <p:spPr>
          <a:xfrm>
            <a:off x="381000" y="6019800"/>
            <a:ext cx="4572000" cy="1066800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38100" cmpd="sng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6" name="TextBox 375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377" name="TextBox 376"/>
          <p:cNvSpPr txBox="1"/>
          <p:nvPr/>
        </p:nvSpPr>
        <p:spPr>
          <a:xfrm>
            <a:off x="8305800" y="556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09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</a:t>
            </a:r>
            <a:r>
              <a:rPr lang="en-US" dirty="0"/>
              <a:t>S</a:t>
            </a:r>
            <a:r>
              <a:rPr lang="en-US" dirty="0" smtClean="0"/>
              <a:t>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29200" y="4094744"/>
            <a:ext cx="4370832" cy="3034683"/>
            <a:chOff x="153893" y="3381640"/>
            <a:chExt cx="4370832" cy="3034683"/>
          </a:xfrm>
        </p:grpSpPr>
        <p:sp>
          <p:nvSpPr>
            <p:cNvPr id="17" name="Rounded Rectangle 16"/>
            <p:cNvSpPr/>
            <p:nvPr/>
          </p:nvSpPr>
          <p:spPr>
            <a:xfrm>
              <a:off x="153893" y="3499387"/>
              <a:ext cx="4370832" cy="2916936"/>
            </a:xfrm>
            <a:prstGeom prst="roundRect">
              <a:avLst>
                <a:gd name="adj" fmla="val 1714"/>
              </a:avLst>
            </a:prstGeom>
            <a:solidFill>
              <a:srgbClr val="38B4FF">
                <a:alpha val="0"/>
              </a:srgbClr>
            </a:solidFill>
            <a:ln w="6350">
              <a:solidFill>
                <a:srgbClr val="00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399" y="3381640"/>
              <a:ext cx="250709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CE00"/>
              </a:solidFill>
            </a:ln>
          </p:spPr>
          <p:txBody>
            <a:bodyPr wrap="square" lIns="0" rIns="0" rtlCol="0">
              <a:spAutoFit/>
            </a:bodyPr>
            <a:lstStyle/>
            <a:p>
              <a:r>
                <a:rPr lang="en-US" sz="900" b="1" dirty="0" smtClean="0"/>
                <a:t>  2</a:t>
              </a:r>
              <a:r>
                <a:rPr lang="en-US" sz="900" b="1" baseline="30000" dirty="0" smtClean="0"/>
                <a:t>nd</a:t>
              </a:r>
              <a:r>
                <a:rPr lang="en-US" sz="900" b="1" dirty="0" smtClean="0"/>
                <a:t> loop around micro-</a:t>
              </a:r>
              <a:r>
                <a:rPr lang="en-US" sz="900" b="1" dirty="0"/>
                <a:t>kernel </a:t>
              </a:r>
              <a:r>
                <a:rPr lang="en-US" sz="900" b="1" dirty="0" smtClean="0"/>
                <a:t>[L2 cache] </a:t>
              </a:r>
              <a:r>
                <a:rPr lang="en-US" sz="900" b="1" dirty="0" err="1" smtClean="0"/>
                <a:t>n</a:t>
              </a:r>
              <a:r>
                <a:rPr lang="en-US" sz="900" b="1" baseline="-25000" dirty="0" err="1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72566" y="5147007"/>
            <a:ext cx="4288536" cy="1944216"/>
            <a:chOff x="197259" y="4433903"/>
            <a:chExt cx="4288536" cy="1944216"/>
          </a:xfrm>
        </p:grpSpPr>
        <p:sp>
          <p:nvSpPr>
            <p:cNvPr id="20" name="Rounded Rectangle 1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4093" y="4433903"/>
              <a:ext cx="251523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1</a:t>
              </a:r>
              <a:r>
                <a:rPr lang="en-US" sz="900" b="1" baseline="30000" dirty="0" smtClean="0"/>
                <a:t>st</a:t>
              </a:r>
              <a:r>
                <a:rPr lang="en-US" sz="900" b="1" dirty="0" smtClean="0"/>
                <a:t> loop around micro-kernel [L1 cache] m</a:t>
              </a:r>
              <a:r>
                <a:rPr lang="en-US" sz="900" b="1" baseline="-25000" dirty="0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248745" y="1317334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1" name="Picture 370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c </a:t>
            </a:r>
            <a:r>
              <a:rPr lang="en-US" dirty="0" err="1" smtClean="0">
                <a:solidFill>
                  <a:srgbClr val="56C553"/>
                </a:solidFill>
              </a:rPr>
              <a:t>n</a:t>
            </a:r>
            <a:r>
              <a:rPr lang="en-US" baseline="-25000" dirty="0" err="1" smtClean="0">
                <a:solidFill>
                  <a:srgbClr val="56C553"/>
                </a:solidFill>
              </a:rPr>
              <a:t>c</a:t>
            </a:r>
            <a:r>
              <a:rPr lang="en-US" baseline="-25000" dirty="0" smtClean="0"/>
              <a:t> </a:t>
            </a:r>
            <a:endParaRPr lang="en-US" dirty="0" smtClean="0"/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>
                <a:solidFill>
                  <a:srgbClr val="56C553"/>
                </a:solidFill>
              </a:rPr>
              <a:t>n</a:t>
            </a:r>
            <a:r>
              <a:rPr lang="en-US" baseline="-25000" dirty="0" smtClean="0">
                <a:solidFill>
                  <a:srgbClr val="56C553"/>
                </a:solidFill>
              </a:rPr>
              <a:t>1</a:t>
            </a:r>
            <a:r>
              <a:rPr lang="en-US" baseline="-2500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70" name="TextBox 369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373" name="TextBox 372"/>
          <p:cNvSpPr txBox="1"/>
          <p:nvPr/>
        </p:nvSpPr>
        <p:spPr>
          <a:xfrm>
            <a:off x="8305800" y="556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4" name="TextBox 373"/>
          <p:cNvSpPr txBox="1"/>
          <p:nvPr/>
        </p:nvSpPr>
        <p:spPr>
          <a:xfrm>
            <a:off x="6400800" y="472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375" name="Rounded Rectangle 374"/>
          <p:cNvSpPr/>
          <p:nvPr/>
        </p:nvSpPr>
        <p:spPr>
          <a:xfrm>
            <a:off x="381000" y="5824728"/>
            <a:ext cx="4523232" cy="1240536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38100" cmpd="sng">
            <a:solidFill>
              <a:srgbClr val="00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Computing Applications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3810000" cy="5049838"/>
          </a:xfrm>
        </p:spPr>
        <p:txBody>
          <a:bodyPr/>
          <a:lstStyle/>
          <a:p>
            <a:r>
              <a:rPr lang="en-US" dirty="0" smtClean="0"/>
              <a:t>Parallelism &amp; locality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Algorithm </a:t>
            </a:r>
            <a:r>
              <a:rPr lang="en-US" dirty="0" smtClean="0"/>
              <a:t>complexity </a:t>
            </a:r>
            <a:r>
              <a:rPr lang="en-US" dirty="0"/>
              <a:t>vs. Memory behavior </a:t>
            </a:r>
          </a:p>
          <a:p>
            <a:endParaRPr lang="en-US" dirty="0" smtClean="0"/>
          </a:p>
          <a:p>
            <a:r>
              <a:rPr lang="en-US" dirty="0" smtClean="0"/>
              <a:t>FLOP/Memory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Algorithm changes memory behavior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63246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A0101"/>
                </a:solidFill>
              </a:rPr>
              <a:t>Nominal Complexity or the big O </a:t>
            </a:r>
            <a:endParaRPr lang="en-US" sz="1600" dirty="0">
              <a:solidFill>
                <a:srgbClr val="9A010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 descr="Charts_slid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91640"/>
            <a:ext cx="5056632" cy="46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</a:t>
            </a:r>
            <a:r>
              <a:rPr lang="en-US" dirty="0"/>
              <a:t>S</a:t>
            </a:r>
            <a:r>
              <a:rPr lang="en-US" dirty="0" smtClean="0"/>
              <a:t>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983480" y="3102146"/>
            <a:ext cx="4453128" cy="4071373"/>
            <a:chOff x="108173" y="2389042"/>
            <a:chExt cx="4453128" cy="4071373"/>
          </a:xfrm>
        </p:grpSpPr>
        <p:sp>
          <p:nvSpPr>
            <p:cNvPr id="14" name="Rounded Rectangle 1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0147" y="2389042"/>
              <a:ext cx="256134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3</a:t>
              </a:r>
              <a:r>
                <a:rPr lang="en-US" sz="900" b="1" baseline="30000" dirty="0" smtClean="0"/>
                <a:t>rd</a:t>
              </a:r>
              <a:r>
                <a:rPr lang="en-US" sz="900" b="1" dirty="0" smtClean="0"/>
                <a:t> loop around micro-kernel [L3 cache] m </a:t>
              </a:r>
              <a:endParaRPr lang="en-US" sz="9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29200" y="4094744"/>
            <a:ext cx="4370832" cy="3034683"/>
            <a:chOff x="153893" y="3381640"/>
            <a:chExt cx="4370832" cy="3034683"/>
          </a:xfrm>
        </p:grpSpPr>
        <p:sp>
          <p:nvSpPr>
            <p:cNvPr id="17" name="Rounded Rectangle 16"/>
            <p:cNvSpPr/>
            <p:nvPr/>
          </p:nvSpPr>
          <p:spPr>
            <a:xfrm>
              <a:off x="153893" y="3499387"/>
              <a:ext cx="4370832" cy="2916936"/>
            </a:xfrm>
            <a:prstGeom prst="roundRect">
              <a:avLst>
                <a:gd name="adj" fmla="val 1714"/>
              </a:avLst>
            </a:prstGeom>
            <a:solidFill>
              <a:srgbClr val="38B4FF">
                <a:alpha val="0"/>
              </a:srgbClr>
            </a:solidFill>
            <a:ln w="6350">
              <a:solidFill>
                <a:srgbClr val="00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399" y="3381640"/>
              <a:ext cx="250709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CE00"/>
              </a:solidFill>
            </a:ln>
          </p:spPr>
          <p:txBody>
            <a:bodyPr wrap="square" lIns="0" rIns="0" rtlCol="0">
              <a:spAutoFit/>
            </a:bodyPr>
            <a:lstStyle/>
            <a:p>
              <a:r>
                <a:rPr lang="en-US" sz="900" b="1" dirty="0" smtClean="0"/>
                <a:t>  2</a:t>
              </a:r>
              <a:r>
                <a:rPr lang="en-US" sz="900" b="1" baseline="30000" dirty="0" smtClean="0"/>
                <a:t>nd</a:t>
              </a:r>
              <a:r>
                <a:rPr lang="en-US" sz="900" b="1" dirty="0" smtClean="0"/>
                <a:t> loop around micro-</a:t>
              </a:r>
              <a:r>
                <a:rPr lang="en-US" sz="900" b="1" dirty="0"/>
                <a:t>kernel </a:t>
              </a:r>
              <a:r>
                <a:rPr lang="en-US" sz="900" b="1" dirty="0" smtClean="0"/>
                <a:t>[L2 cache] </a:t>
              </a:r>
              <a:r>
                <a:rPr lang="en-US" sz="900" b="1" dirty="0" err="1" smtClean="0"/>
                <a:t>n</a:t>
              </a:r>
              <a:r>
                <a:rPr lang="en-US" sz="900" b="1" baseline="-25000" dirty="0" err="1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72566" y="5147007"/>
            <a:ext cx="4288536" cy="1944216"/>
            <a:chOff x="197259" y="4433903"/>
            <a:chExt cx="4288536" cy="1944216"/>
          </a:xfrm>
        </p:grpSpPr>
        <p:sp>
          <p:nvSpPr>
            <p:cNvPr id="20" name="Rounded Rectangle 1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4093" y="4433903"/>
              <a:ext cx="251523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1</a:t>
              </a:r>
              <a:r>
                <a:rPr lang="en-US" sz="900" b="1" baseline="30000" dirty="0" smtClean="0"/>
                <a:t>st</a:t>
              </a:r>
              <a:r>
                <a:rPr lang="en-US" sz="900" b="1" dirty="0" smtClean="0"/>
                <a:t> loop around micro-kernel [L1 cache] m</a:t>
              </a:r>
              <a:r>
                <a:rPr lang="en-US" sz="900" b="1" baseline="-25000" dirty="0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248745" y="1317334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1" name="Picture 370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c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m</a:t>
            </a:r>
            <a:r>
              <a:rPr lang="en-US" dirty="0" smtClean="0"/>
              <a:t>  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/>
              <a:t>n</a:t>
            </a:r>
            <a:r>
              <a:rPr lang="en-US" baseline="-25000" dirty="0" smtClean="0"/>
              <a:t>1 </a:t>
            </a:r>
            <a:r>
              <a:rPr lang="en-US" dirty="0" smtClean="0">
                <a:solidFill>
                  <a:srgbClr val="3366FF"/>
                </a:solidFill>
              </a:rPr>
              <a:t>m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</a:p>
          <a:p>
            <a:endParaRPr lang="en-US" dirty="0"/>
          </a:p>
        </p:txBody>
      </p:sp>
      <p:sp>
        <p:nvSpPr>
          <p:cNvPr id="370" name="Rounded Rectangle 369"/>
          <p:cNvSpPr/>
          <p:nvPr/>
        </p:nvSpPr>
        <p:spPr>
          <a:xfrm>
            <a:off x="381000" y="5410200"/>
            <a:ext cx="4529328" cy="1740408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38100" cmpd="sng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 dirty="0"/>
          </a:p>
        </p:txBody>
      </p:sp>
      <p:sp>
        <p:nvSpPr>
          <p:cNvPr id="373" name="TextBox 372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374" name="TextBox 373"/>
          <p:cNvSpPr txBox="1"/>
          <p:nvPr/>
        </p:nvSpPr>
        <p:spPr>
          <a:xfrm>
            <a:off x="8305800" y="556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5" name="TextBox 374"/>
          <p:cNvSpPr txBox="1"/>
          <p:nvPr/>
        </p:nvSpPr>
        <p:spPr>
          <a:xfrm>
            <a:off x="6400800" y="472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376" name="TextBox 375"/>
          <p:cNvSpPr txBox="1"/>
          <p:nvPr/>
        </p:nvSpPr>
        <p:spPr>
          <a:xfrm>
            <a:off x="8305800" y="3657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09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String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937760" y="1882988"/>
            <a:ext cx="4535424" cy="5330247"/>
            <a:chOff x="62453" y="1169884"/>
            <a:chExt cx="4535424" cy="5330247"/>
          </a:xfrm>
        </p:grpSpPr>
        <p:sp>
          <p:nvSpPr>
            <p:cNvPr id="11" name="Rounded Rectangle 10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2924" y="1169884"/>
              <a:ext cx="178080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4</a:t>
              </a:r>
              <a:r>
                <a:rPr lang="en-US" sz="900" b="1" baseline="30000" dirty="0" smtClean="0"/>
                <a:t>th</a:t>
              </a:r>
              <a:r>
                <a:rPr lang="en-US" sz="900" b="1" dirty="0" smtClean="0"/>
                <a:t> loop around micro-kernel  k</a:t>
              </a:r>
              <a:endParaRPr lang="en-US" sz="9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3480" y="3102146"/>
            <a:ext cx="4453128" cy="4071373"/>
            <a:chOff x="108173" y="2389042"/>
            <a:chExt cx="4453128" cy="4071373"/>
          </a:xfrm>
        </p:grpSpPr>
        <p:sp>
          <p:nvSpPr>
            <p:cNvPr id="14" name="Rounded Rectangle 1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0147" y="2389042"/>
              <a:ext cx="256134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3</a:t>
              </a:r>
              <a:r>
                <a:rPr lang="en-US" sz="900" b="1" baseline="30000" dirty="0" smtClean="0"/>
                <a:t>rd</a:t>
              </a:r>
              <a:r>
                <a:rPr lang="en-US" sz="900" b="1" dirty="0" smtClean="0"/>
                <a:t> loop around micro-kernel [L3 cache] m </a:t>
              </a:r>
              <a:endParaRPr lang="en-US" sz="9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29200" y="4094744"/>
            <a:ext cx="4370832" cy="3034683"/>
            <a:chOff x="153893" y="3381640"/>
            <a:chExt cx="4370832" cy="3034683"/>
          </a:xfrm>
        </p:grpSpPr>
        <p:sp>
          <p:nvSpPr>
            <p:cNvPr id="17" name="Rounded Rectangle 16"/>
            <p:cNvSpPr/>
            <p:nvPr/>
          </p:nvSpPr>
          <p:spPr>
            <a:xfrm>
              <a:off x="153893" y="3499387"/>
              <a:ext cx="4370832" cy="2916936"/>
            </a:xfrm>
            <a:prstGeom prst="roundRect">
              <a:avLst>
                <a:gd name="adj" fmla="val 1714"/>
              </a:avLst>
            </a:prstGeom>
            <a:solidFill>
              <a:srgbClr val="38B4FF">
                <a:alpha val="0"/>
              </a:srgbClr>
            </a:solidFill>
            <a:ln w="6350">
              <a:solidFill>
                <a:srgbClr val="00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399" y="3381640"/>
              <a:ext cx="250709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CE00"/>
              </a:solidFill>
            </a:ln>
          </p:spPr>
          <p:txBody>
            <a:bodyPr wrap="square" lIns="0" rIns="0" rtlCol="0">
              <a:spAutoFit/>
            </a:bodyPr>
            <a:lstStyle/>
            <a:p>
              <a:r>
                <a:rPr lang="en-US" sz="900" b="1" dirty="0" smtClean="0"/>
                <a:t>  2</a:t>
              </a:r>
              <a:r>
                <a:rPr lang="en-US" sz="900" b="1" baseline="30000" dirty="0" smtClean="0"/>
                <a:t>nd</a:t>
              </a:r>
              <a:r>
                <a:rPr lang="en-US" sz="900" b="1" dirty="0" smtClean="0"/>
                <a:t> loop around micro-</a:t>
              </a:r>
              <a:r>
                <a:rPr lang="en-US" sz="900" b="1" dirty="0"/>
                <a:t>kernel </a:t>
              </a:r>
              <a:r>
                <a:rPr lang="en-US" sz="900" b="1" dirty="0" smtClean="0"/>
                <a:t>[L2 cache] </a:t>
              </a:r>
              <a:r>
                <a:rPr lang="en-US" sz="900" b="1" dirty="0" err="1" smtClean="0"/>
                <a:t>n</a:t>
              </a:r>
              <a:r>
                <a:rPr lang="en-US" sz="900" b="1" baseline="-25000" dirty="0" err="1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72566" y="5147007"/>
            <a:ext cx="4288536" cy="1944216"/>
            <a:chOff x="197259" y="4433903"/>
            <a:chExt cx="4288536" cy="1944216"/>
          </a:xfrm>
        </p:grpSpPr>
        <p:sp>
          <p:nvSpPr>
            <p:cNvPr id="20" name="Rounded Rectangle 1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4093" y="4433903"/>
              <a:ext cx="251523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1</a:t>
              </a:r>
              <a:r>
                <a:rPr lang="en-US" sz="900" b="1" baseline="30000" dirty="0" smtClean="0"/>
                <a:t>st</a:t>
              </a:r>
              <a:r>
                <a:rPr lang="en-US" sz="900" b="1" dirty="0" smtClean="0"/>
                <a:t> loop around micro-kernel [L1 cache] m</a:t>
              </a:r>
              <a:r>
                <a:rPr lang="en-US" sz="900" b="1" baseline="-25000" dirty="0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248745" y="1317334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c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 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dirty="0" smtClean="0"/>
              <a:t>  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/>
              <a:t>n</a:t>
            </a:r>
            <a:r>
              <a:rPr lang="en-US" baseline="-25000" dirty="0" smtClean="0"/>
              <a:t>1 </a:t>
            </a:r>
            <a:r>
              <a:rPr lang="en-US" dirty="0" smtClean="0"/>
              <a:t>m</a:t>
            </a:r>
            <a:r>
              <a:rPr lang="en-US" baseline="-25000" dirty="0" smtClean="0"/>
              <a:t>2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1</a:t>
            </a:r>
            <a:r>
              <a:rPr lang="en-US" baseline="-25000" dirty="0" smtClean="0"/>
              <a:t> </a:t>
            </a:r>
          </a:p>
          <a:p>
            <a:endParaRPr lang="en-US" dirty="0"/>
          </a:p>
        </p:txBody>
      </p:sp>
      <p:pic>
        <p:nvPicPr>
          <p:cNvPr id="370" name="Picture 369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3" name="Rounded Rectangle 372"/>
          <p:cNvSpPr/>
          <p:nvPr/>
        </p:nvSpPr>
        <p:spPr>
          <a:xfrm>
            <a:off x="374904" y="5010912"/>
            <a:ext cx="4529328" cy="2121408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 dirty="0"/>
          </a:p>
        </p:txBody>
      </p:sp>
      <p:sp>
        <p:nvSpPr>
          <p:cNvPr id="374" name="TextBox 373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375" name="TextBox 374"/>
          <p:cNvSpPr txBox="1"/>
          <p:nvPr/>
        </p:nvSpPr>
        <p:spPr>
          <a:xfrm>
            <a:off x="8305800" y="556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6" name="TextBox 375"/>
          <p:cNvSpPr txBox="1"/>
          <p:nvPr/>
        </p:nvSpPr>
        <p:spPr>
          <a:xfrm>
            <a:off x="6400800" y="472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377" name="TextBox 376"/>
          <p:cNvSpPr txBox="1"/>
          <p:nvPr/>
        </p:nvSpPr>
        <p:spPr>
          <a:xfrm>
            <a:off x="8305800" y="3657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8" name="TextBox 377"/>
          <p:cNvSpPr txBox="1"/>
          <p:nvPr/>
        </p:nvSpPr>
        <p:spPr>
          <a:xfrm>
            <a:off x="5334000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09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</a:t>
            </a:r>
            <a:r>
              <a:rPr lang="en-US" dirty="0" smtClean="0"/>
              <a:t>Representation </a:t>
            </a:r>
            <a:r>
              <a:rPr lang="en-US" dirty="0"/>
              <a:t>S</a:t>
            </a:r>
            <a:r>
              <a:rPr lang="en-US" dirty="0" smtClean="0"/>
              <a:t>tring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937760" y="1882988"/>
            <a:ext cx="4535424" cy="5330247"/>
            <a:chOff x="62453" y="1169884"/>
            <a:chExt cx="4535424" cy="5330247"/>
          </a:xfrm>
        </p:grpSpPr>
        <p:sp>
          <p:nvSpPr>
            <p:cNvPr id="11" name="Rounded Rectangle 10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2924" y="1169884"/>
              <a:ext cx="178080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4</a:t>
              </a:r>
              <a:r>
                <a:rPr lang="en-US" sz="900" b="1" baseline="30000" dirty="0" smtClean="0"/>
                <a:t>th</a:t>
              </a:r>
              <a:r>
                <a:rPr lang="en-US" sz="900" b="1" dirty="0" smtClean="0"/>
                <a:t> loop around micro-kernel  k</a:t>
              </a:r>
              <a:endParaRPr lang="en-US" sz="9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3480" y="3102146"/>
            <a:ext cx="4453128" cy="4071373"/>
            <a:chOff x="108173" y="2389042"/>
            <a:chExt cx="4453128" cy="4071373"/>
          </a:xfrm>
        </p:grpSpPr>
        <p:sp>
          <p:nvSpPr>
            <p:cNvPr id="14" name="Rounded Rectangle 1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0147" y="2389042"/>
              <a:ext cx="256134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3</a:t>
              </a:r>
              <a:r>
                <a:rPr lang="en-US" sz="900" b="1" baseline="30000" dirty="0" smtClean="0"/>
                <a:t>rd</a:t>
              </a:r>
              <a:r>
                <a:rPr lang="en-US" sz="900" b="1" dirty="0" smtClean="0"/>
                <a:t> loop around micro-kernel [L3 cache] m </a:t>
              </a:r>
              <a:endParaRPr lang="en-US" sz="9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29200" y="4094744"/>
            <a:ext cx="4370832" cy="3034683"/>
            <a:chOff x="153893" y="3381640"/>
            <a:chExt cx="4370832" cy="3034683"/>
          </a:xfrm>
        </p:grpSpPr>
        <p:sp>
          <p:nvSpPr>
            <p:cNvPr id="17" name="Rounded Rectangle 16"/>
            <p:cNvSpPr/>
            <p:nvPr/>
          </p:nvSpPr>
          <p:spPr>
            <a:xfrm>
              <a:off x="153893" y="3499387"/>
              <a:ext cx="4370832" cy="2916936"/>
            </a:xfrm>
            <a:prstGeom prst="roundRect">
              <a:avLst>
                <a:gd name="adj" fmla="val 1714"/>
              </a:avLst>
            </a:prstGeom>
            <a:solidFill>
              <a:srgbClr val="38B4FF">
                <a:alpha val="0"/>
              </a:srgbClr>
            </a:solidFill>
            <a:ln w="6350">
              <a:solidFill>
                <a:srgbClr val="00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399" y="3381640"/>
              <a:ext cx="250709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CE00"/>
              </a:solidFill>
            </a:ln>
          </p:spPr>
          <p:txBody>
            <a:bodyPr wrap="square" lIns="0" rIns="0" rtlCol="0">
              <a:spAutoFit/>
            </a:bodyPr>
            <a:lstStyle/>
            <a:p>
              <a:r>
                <a:rPr lang="en-US" sz="900" b="1" dirty="0" smtClean="0"/>
                <a:t>  2</a:t>
              </a:r>
              <a:r>
                <a:rPr lang="en-US" sz="900" b="1" baseline="30000" dirty="0" smtClean="0"/>
                <a:t>nd</a:t>
              </a:r>
              <a:r>
                <a:rPr lang="en-US" sz="900" b="1" dirty="0" smtClean="0"/>
                <a:t> loop around micro-</a:t>
              </a:r>
              <a:r>
                <a:rPr lang="en-US" sz="900" b="1" dirty="0"/>
                <a:t>kernel </a:t>
              </a:r>
              <a:r>
                <a:rPr lang="en-US" sz="900" b="1" dirty="0" smtClean="0"/>
                <a:t>[L2 cache] </a:t>
              </a:r>
              <a:r>
                <a:rPr lang="en-US" sz="900" b="1" dirty="0" err="1" smtClean="0"/>
                <a:t>n</a:t>
              </a:r>
              <a:r>
                <a:rPr lang="en-US" sz="900" b="1" baseline="-25000" dirty="0" err="1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72566" y="5147007"/>
            <a:ext cx="4288536" cy="1944216"/>
            <a:chOff x="197259" y="4433903"/>
            <a:chExt cx="4288536" cy="1944216"/>
          </a:xfrm>
        </p:grpSpPr>
        <p:sp>
          <p:nvSpPr>
            <p:cNvPr id="20" name="Rounded Rectangle 1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38B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4093" y="4433903"/>
              <a:ext cx="251523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B4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1</a:t>
              </a:r>
              <a:r>
                <a:rPr lang="en-US" sz="900" b="1" baseline="30000" dirty="0" smtClean="0"/>
                <a:t>st</a:t>
              </a:r>
              <a:r>
                <a:rPr lang="en-US" sz="900" b="1" dirty="0" smtClean="0"/>
                <a:t> loop around micro-kernel [L1 cache] m</a:t>
              </a:r>
              <a:r>
                <a:rPr lang="en-US" sz="900" b="1" baseline="-25000" dirty="0" smtClean="0"/>
                <a:t>c</a:t>
              </a:r>
              <a:r>
                <a:rPr lang="en-US" sz="900" b="1" dirty="0" smtClean="0"/>
                <a:t> </a:t>
              </a:r>
              <a:endParaRPr lang="en-US" sz="900" b="1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113841" y="6200632"/>
            <a:ext cx="4206240" cy="850392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7436" y="449665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0800000">
            <a:off x="6350531" y="5521394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01902" y="5483029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3234" y="4460578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4018" y="6327876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7122075" y="5515046"/>
            <a:ext cx="548640" cy="457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7122075" y="551494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7122075" y="5667350"/>
            <a:ext cx="54864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7122075" y="5819750"/>
            <a:ext cx="54983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163386" y="552181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" name="Straight Arrow Connector 3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163386" y="568673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163386" y="583984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5379867" y="1114559"/>
            <a:ext cx="785300" cy="661678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24854" y="1114559"/>
            <a:ext cx="716631" cy="66167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424166" y="126073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6163392" y="1114561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68619" y="1776238"/>
            <a:ext cx="256033" cy="0"/>
          </a:xfrm>
          <a:prstGeom prst="line">
            <a:avLst/>
          </a:prstGeom>
          <a:ln w="12700">
            <a:solidFill>
              <a:srgbClr val="FF6600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04088" y="1114561"/>
            <a:ext cx="786384" cy="713233"/>
          </a:xfrm>
          <a:prstGeom prst="rect">
            <a:avLst/>
          </a:prstGeom>
          <a:solidFill>
            <a:schemeClr val="bg1"/>
          </a:solidFill>
          <a:ln w="12700">
            <a:solidFill>
              <a:srgbClr val="38B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8890472" y="1114561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888596" y="1827792"/>
            <a:ext cx="256033" cy="0"/>
          </a:xfrm>
          <a:prstGeom prst="line">
            <a:avLst/>
          </a:prstGeom>
          <a:ln w="12700">
            <a:solidFill>
              <a:srgbClr val="38B4FF"/>
            </a:solidFill>
            <a:prstDash val="sys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5380888" y="2179546"/>
            <a:ext cx="786384" cy="656915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033076" y="2179546"/>
            <a:ext cx="716631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423034" y="237560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099874" y="2179546"/>
            <a:ext cx="786384" cy="713233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33074" y="2179546"/>
            <a:ext cx="238878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099874" y="2179547"/>
            <a:ext cx="786384" cy="237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386191" y="3350523"/>
            <a:ext cx="786384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423034" y="3508073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7033640" y="3350522"/>
            <a:ext cx="237745" cy="658368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99845" y="3351641"/>
            <a:ext cx="786384" cy="237744"/>
          </a:xfrm>
          <a:prstGeom prst="rect">
            <a:avLst/>
          </a:prstGeom>
          <a:solidFill>
            <a:srgbClr val="38B4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386191" y="3350524"/>
            <a:ext cx="786384" cy="21945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86193" y="3569980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386191" y="3789435"/>
            <a:ext cx="78638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034207" y="356997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34208" y="378943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6629400" y="4568300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228206" y="4499252"/>
            <a:ext cx="171773" cy="45450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39997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571751" y="449882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43143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91491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086689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258461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430235" y="449925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629400" y="5552439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836162" y="550835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31440" y="5517331"/>
            <a:ext cx="171773" cy="4560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431440" y="5516188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>
            <a:spLocks/>
          </p:cNvSpPr>
          <p:nvPr/>
        </p:nvSpPr>
        <p:spPr>
          <a:xfrm>
            <a:off x="6431440" y="56685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6431440" y="5820988"/>
            <a:ext cx="171773" cy="15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29031" y="6487987"/>
            <a:ext cx="415498" cy="36933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3" name="Rectangle 112"/>
          <p:cNvSpPr>
            <a:spLocks/>
          </p:cNvSpPr>
          <p:nvPr/>
        </p:nvSpPr>
        <p:spPr>
          <a:xfrm>
            <a:off x="6434466" y="6411787"/>
            <a:ext cx="171773" cy="152400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35659" y="4494752"/>
            <a:ext cx="1386113" cy="5303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>
            <a:spLocks/>
          </p:cNvSpPr>
          <p:nvPr/>
        </p:nvSpPr>
        <p:spPr>
          <a:xfrm>
            <a:off x="7116476" y="4500154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7116476" y="4500054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17" name="Rectangle 11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157787" y="452015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21" name="Straight Arrow Connector 1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157787" y="467845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35" name="Straight Arrow Connector 1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7157787" y="482495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49" name="Straight Arrow Connector 14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7271951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7510829" y="2179546"/>
            <a:ext cx="238878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099874" y="2417291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099874" y="2655034"/>
            <a:ext cx="786384" cy="2377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6" name="Right Brace 165"/>
          <p:cNvSpPr/>
          <p:nvPr/>
        </p:nvSpPr>
        <p:spPr>
          <a:xfrm rot="16200000">
            <a:off x="8470739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Brace 166"/>
          <p:cNvSpPr/>
          <p:nvPr/>
        </p:nvSpPr>
        <p:spPr>
          <a:xfrm rot="16200000">
            <a:off x="5745085" y="665138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Brace 167"/>
          <p:cNvSpPr/>
          <p:nvPr/>
        </p:nvSpPr>
        <p:spPr>
          <a:xfrm rot="10800000">
            <a:off x="8021259" y="218182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Brace 168"/>
          <p:cNvSpPr/>
          <p:nvPr/>
        </p:nvSpPr>
        <p:spPr>
          <a:xfrm rot="5400000">
            <a:off x="7124513" y="277086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Brace 169"/>
          <p:cNvSpPr/>
          <p:nvPr/>
        </p:nvSpPr>
        <p:spPr>
          <a:xfrm>
            <a:off x="6196438" y="3350523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Brace 170"/>
          <p:cNvSpPr/>
          <p:nvPr/>
        </p:nvSpPr>
        <p:spPr>
          <a:xfrm rot="10800000">
            <a:off x="6958610" y="3350524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00793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181671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355407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529143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02879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8876615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048540" y="4494753"/>
            <a:ext cx="173736" cy="5303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36162" y="4494753"/>
            <a:ext cx="171773" cy="530352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7867184" y="4533432"/>
            <a:ext cx="1323088" cy="444577"/>
            <a:chOff x="3345906" y="5212139"/>
            <a:chExt cx="1323088" cy="444577"/>
          </a:xfrm>
          <a:solidFill>
            <a:srgbClr val="FFFFFF"/>
          </a:solidFill>
        </p:grpSpPr>
        <p:grpSp>
          <p:nvGrpSpPr>
            <p:cNvPr id="181" name="Group 18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80" name="Straight Connector 27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7" name="Straight Connector 26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4" name="Straight Connector 25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 18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oup 292"/>
          <p:cNvGrpSpPr/>
          <p:nvPr/>
        </p:nvGrpSpPr>
        <p:grpSpPr>
          <a:xfrm>
            <a:off x="7867184" y="554841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94" name="Straight Connector 29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Rectangle 306"/>
          <p:cNvSpPr>
            <a:spLocks/>
          </p:cNvSpPr>
          <p:nvPr/>
        </p:nvSpPr>
        <p:spPr>
          <a:xfrm>
            <a:off x="7121242" y="641178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>
            <a:spLocks/>
          </p:cNvSpPr>
          <p:nvPr/>
        </p:nvSpPr>
        <p:spPr>
          <a:xfrm>
            <a:off x="7121242" y="641178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>
            <a:spLocks/>
          </p:cNvSpPr>
          <p:nvPr/>
        </p:nvSpPr>
        <p:spPr>
          <a:xfrm>
            <a:off x="763083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584980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>
            <a:spLocks/>
          </p:cNvSpPr>
          <p:nvPr/>
        </p:nvSpPr>
        <p:spPr>
          <a:xfrm>
            <a:off x="7167155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>
            <a:spLocks/>
          </p:cNvSpPr>
          <p:nvPr/>
        </p:nvSpPr>
        <p:spPr>
          <a:xfrm>
            <a:off x="721442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>
            <a:spLocks/>
          </p:cNvSpPr>
          <p:nvPr/>
        </p:nvSpPr>
        <p:spPr>
          <a:xfrm>
            <a:off x="7261333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730676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>
            <a:spLocks/>
          </p:cNvSpPr>
          <p:nvPr/>
        </p:nvSpPr>
        <p:spPr>
          <a:xfrm>
            <a:off x="7353678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>
            <a:spLocks/>
          </p:cNvSpPr>
          <p:nvPr/>
        </p:nvSpPr>
        <p:spPr>
          <a:xfrm>
            <a:off x="739865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>
            <a:spLocks/>
          </p:cNvSpPr>
          <p:nvPr/>
        </p:nvSpPr>
        <p:spPr>
          <a:xfrm>
            <a:off x="744556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>
            <a:spLocks/>
          </p:cNvSpPr>
          <p:nvPr/>
        </p:nvSpPr>
        <p:spPr>
          <a:xfrm>
            <a:off x="753938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>
            <a:spLocks/>
          </p:cNvSpPr>
          <p:nvPr/>
        </p:nvSpPr>
        <p:spPr>
          <a:xfrm>
            <a:off x="7492471" y="6411787"/>
            <a:ext cx="46910" cy="15240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>
            <a:spLocks/>
          </p:cNvSpPr>
          <p:nvPr/>
        </p:nvSpPr>
        <p:spPr>
          <a:xfrm>
            <a:off x="7838125" y="641178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1" name="Right Brace 320"/>
          <p:cNvSpPr/>
          <p:nvPr/>
        </p:nvSpPr>
        <p:spPr>
          <a:xfrm rot="10800000">
            <a:off x="7033496" y="4498446"/>
            <a:ext cx="54866" cy="155448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8349239" y="838201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5629735" y="8382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803657" y="2179546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002865" y="2862300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196438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6697036" y="3351641"/>
            <a:ext cx="350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Right Brace 327"/>
          <p:cNvSpPr/>
          <p:nvPr/>
        </p:nvSpPr>
        <p:spPr>
          <a:xfrm rot="5400000">
            <a:off x="7117939" y="659745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Brace 328"/>
          <p:cNvSpPr/>
          <p:nvPr/>
        </p:nvSpPr>
        <p:spPr>
          <a:xfrm>
            <a:off x="8035417" y="641690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7023802" y="6624258"/>
            <a:ext cx="247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ight Brace 330"/>
          <p:cNvSpPr/>
          <p:nvPr/>
        </p:nvSpPr>
        <p:spPr>
          <a:xfrm rot="16200000">
            <a:off x="6491508" y="538208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6373181" y="5248932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ight Brace 332"/>
          <p:cNvSpPr/>
          <p:nvPr/>
        </p:nvSpPr>
        <p:spPr>
          <a:xfrm rot="5400000">
            <a:off x="7363180" y="4749411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7250940" y="5012403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168332" y="4227029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Right Brace 335"/>
          <p:cNvSpPr/>
          <p:nvPr/>
        </p:nvSpPr>
        <p:spPr>
          <a:xfrm rot="16200000">
            <a:off x="5287641" y="435322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7776288" y="4229661"/>
            <a:ext cx="291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 rot="16200000">
            <a:off x="7895597" y="4355856"/>
            <a:ext cx="54866" cy="173736"/>
          </a:xfrm>
          <a:prstGeom prst="rightBrace">
            <a:avLst/>
          </a:prstGeom>
          <a:solidFill>
            <a:srgbClr val="FF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7191815" y="1219200"/>
            <a:ext cx="383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359672" y="1323864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608135" y="1323864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6999475" y="237560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8337439" y="2179547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12097" y="2385619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7324228" y="4190812"/>
            <a:ext cx="304260" cy="327936"/>
            <a:chOff x="3769978" y="3815082"/>
            <a:chExt cx="304260" cy="327936"/>
          </a:xfrm>
        </p:grpSpPr>
        <p:sp>
          <p:nvSpPr>
            <p:cNvPr id="346" name="TextBox 34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8382871" y="4173415"/>
            <a:ext cx="328530" cy="327936"/>
            <a:chOff x="3769977" y="3815082"/>
            <a:chExt cx="328530" cy="327936"/>
          </a:xfrm>
        </p:grpSpPr>
        <p:sp>
          <p:nvSpPr>
            <p:cNvPr id="349" name="TextBox 348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792104" y="381508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8334621" y="3352332"/>
            <a:ext cx="328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0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356748" y="327061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25642" y="3336252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5766668" y="4272800"/>
            <a:ext cx="296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Right Brace 354"/>
          <p:cNvSpPr/>
          <p:nvPr/>
        </p:nvSpPr>
        <p:spPr>
          <a:xfrm>
            <a:off x="8044704" y="5513177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8038343" y="5665809"/>
            <a:ext cx="299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838120" y="6458508"/>
            <a:ext cx="171778" cy="460830"/>
            <a:chOff x="2962813" y="5745404"/>
            <a:chExt cx="171778" cy="460830"/>
          </a:xfrm>
          <a:noFill/>
        </p:grpSpPr>
        <p:sp>
          <p:nvSpPr>
            <p:cNvPr id="358" name="Rectangle 35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6884596" y="6085216"/>
            <a:ext cx="1802204" cy="2393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micro-kernel [registers] </a:t>
            </a:r>
            <a:r>
              <a:rPr lang="en-US" sz="900" b="1" dirty="0" err="1" smtClean="0"/>
              <a:t>K</a:t>
            </a:r>
            <a:r>
              <a:rPr lang="en-US" sz="900" b="1" baseline="-25000" dirty="0" err="1" smtClean="0"/>
              <a:t>c</a:t>
            </a:r>
            <a:r>
              <a:rPr lang="en-US" sz="900" b="1" dirty="0" smtClean="0"/>
              <a:t> </a:t>
            </a:r>
            <a:endParaRPr lang="en-US" sz="900" b="1" dirty="0"/>
          </a:p>
        </p:txBody>
      </p:sp>
      <p:sp>
        <p:nvSpPr>
          <p:cNvPr id="369" name="TextBox 368"/>
          <p:cNvSpPr txBox="1"/>
          <p:nvPr/>
        </p:nvSpPr>
        <p:spPr>
          <a:xfrm>
            <a:off x="7007515" y="3323573"/>
            <a:ext cx="288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c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  k   </a:t>
            </a:r>
            <a:r>
              <a:rPr lang="en-US" dirty="0" smtClean="0">
                <a:solidFill>
                  <a:srgbClr val="4EAD49"/>
                </a:solidFill>
              </a:rPr>
              <a:t>n</a:t>
            </a:r>
            <a:endParaRPr lang="en-US" dirty="0" smtClean="0"/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/>
              <a:t>n</a:t>
            </a:r>
            <a:r>
              <a:rPr lang="en-US" baseline="-25000" dirty="0" smtClean="0"/>
              <a:t>1 </a:t>
            </a:r>
            <a:r>
              <a:rPr lang="en-US" dirty="0" smtClean="0"/>
              <a:t>m</a:t>
            </a:r>
            <a:r>
              <a:rPr lang="en-US" baseline="-25000" dirty="0" smtClean="0"/>
              <a:t>2 </a:t>
            </a:r>
            <a:r>
              <a:rPr lang="en-US" dirty="0" smtClean="0"/>
              <a:t>k</a:t>
            </a:r>
            <a:r>
              <a:rPr lang="en-US" baseline="-25000" dirty="0" smtClean="0"/>
              <a:t>1  </a:t>
            </a:r>
            <a:r>
              <a:rPr lang="en-US" dirty="0" smtClean="0">
                <a:solidFill>
                  <a:srgbClr val="4EAD49"/>
                </a:solidFill>
              </a:rPr>
              <a:t>n</a:t>
            </a:r>
            <a:r>
              <a:rPr lang="en-US" baseline="-25000" dirty="0" smtClean="0">
                <a:solidFill>
                  <a:srgbClr val="4EAD49"/>
                </a:solidFill>
              </a:rPr>
              <a:t>2</a:t>
            </a:r>
            <a:endParaRPr lang="en-US" baseline="-25000" dirty="0" smtClean="0"/>
          </a:p>
          <a:p>
            <a:endParaRPr lang="en-US" dirty="0"/>
          </a:p>
        </p:txBody>
      </p:sp>
      <p:pic>
        <p:nvPicPr>
          <p:cNvPr id="370" name="Picture 369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4529543" cy="2230969"/>
          </a:xfrm>
          <a:prstGeom prst="rect">
            <a:avLst/>
          </a:prstGeom>
        </p:spPr>
      </p:pic>
      <p:sp>
        <p:nvSpPr>
          <p:cNvPr id="373" name="Rounded Rectangle 372"/>
          <p:cNvSpPr/>
          <p:nvPr/>
        </p:nvSpPr>
        <p:spPr>
          <a:xfrm>
            <a:off x="374904" y="4800600"/>
            <a:ext cx="4529328" cy="2331720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38100" cmpd="sng">
            <a:solidFill>
              <a:srgbClr val="00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endParaRPr lang="en-US" dirty="0"/>
          </a:p>
        </p:txBody>
      </p:sp>
      <p:sp>
        <p:nvSpPr>
          <p:cNvPr id="374" name="TextBox 373"/>
          <p:cNvSpPr txBox="1"/>
          <p:nvPr/>
        </p:nvSpPr>
        <p:spPr>
          <a:xfrm>
            <a:off x="5334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375" name="TextBox 374"/>
          <p:cNvSpPr txBox="1"/>
          <p:nvPr/>
        </p:nvSpPr>
        <p:spPr>
          <a:xfrm>
            <a:off x="8305800" y="556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6" name="TextBox 375"/>
          <p:cNvSpPr txBox="1"/>
          <p:nvPr/>
        </p:nvSpPr>
        <p:spPr>
          <a:xfrm>
            <a:off x="6400800" y="472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377" name="TextBox 376"/>
          <p:cNvSpPr txBox="1"/>
          <p:nvPr/>
        </p:nvSpPr>
        <p:spPr>
          <a:xfrm>
            <a:off x="8305800" y="3657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378" name="TextBox 377"/>
          <p:cNvSpPr txBox="1"/>
          <p:nvPr/>
        </p:nvSpPr>
        <p:spPr>
          <a:xfrm>
            <a:off x="5334000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385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GEMM Blocking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 descr="TOMS-BLIS-Analytic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9067800" cy="25908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Loop representation string</a:t>
            </a:r>
          </a:p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n</a:t>
            </a:r>
            <a:r>
              <a:rPr lang="en-US" baseline="-25000" dirty="0" smtClean="0"/>
              <a:t>r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c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  k   n: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0 </a:t>
            </a:r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k</a:t>
            </a:r>
            <a:r>
              <a:rPr lang="en-US" baseline="-25000" dirty="0" smtClean="0"/>
              <a:t>0 </a:t>
            </a:r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/>
              <a:t>n</a:t>
            </a:r>
            <a:r>
              <a:rPr lang="en-US" baseline="-25000" dirty="0" smtClean="0"/>
              <a:t>1 </a:t>
            </a:r>
            <a:r>
              <a:rPr lang="en-US" dirty="0" smtClean="0"/>
              <a:t>m</a:t>
            </a:r>
            <a:r>
              <a:rPr lang="en-US" baseline="-25000" dirty="0" smtClean="0"/>
              <a:t>2 </a:t>
            </a:r>
            <a:r>
              <a:rPr lang="en-US" dirty="0" smtClean="0"/>
              <a:t>k</a:t>
            </a:r>
            <a:r>
              <a:rPr lang="en-US" baseline="-25000" dirty="0" smtClean="0"/>
              <a:t>1  </a:t>
            </a:r>
            <a:r>
              <a:rPr lang="en-US" dirty="0" smtClean="0"/>
              <a:t>n</a:t>
            </a:r>
            <a:r>
              <a:rPr lang="en-US" baseline="-25000" dirty="0" smtClean="0"/>
              <a:t>2: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85800" y="3200400"/>
            <a:ext cx="3429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endCxn id="8" idx="0"/>
          </p:cNvCxnSpPr>
          <p:nvPr/>
        </p:nvCxnSpPr>
        <p:spPr bwMode="auto">
          <a:xfrm flipH="1" flipV="1">
            <a:off x="5067300" y="4495800"/>
            <a:ext cx="1562100" cy="2743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4797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baseline="-25000" dirty="0">
                <a:solidFill>
                  <a:schemeClr val="tx1"/>
                </a:solidFill>
              </a:rPr>
              <a:t>-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baseline="-25000" dirty="0">
                <a:solidFill>
                  <a:schemeClr val="tx1"/>
                </a:solidFill>
              </a:rPr>
              <a:t>i-1</a:t>
            </a:r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i-1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Higher Level (Lower in the Picture)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7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599"/>
            <a:ext cx="5410200" cy="1179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baseline="-25000" dirty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>
                <a:solidFill>
                  <a:srgbClr val="4EAD49"/>
                </a:solidFill>
              </a:rPr>
              <a:t>N</a:t>
            </a:r>
            <a:r>
              <a:rPr lang="en-US" baseline="-25000" dirty="0">
                <a:solidFill>
                  <a:srgbClr val="4EAD49"/>
                </a:solidFill>
              </a:rPr>
              <a:t>i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 smtClean="0"/>
              <a:t>N: </a:t>
            </a:r>
            <a:r>
              <a:rPr lang="en-US" dirty="0"/>
              <a:t>New </a:t>
            </a:r>
            <a:r>
              <a:rPr lang="en-US" dirty="0" smtClean="0"/>
              <a:t>A </a:t>
            </a:r>
            <a:endParaRPr lang="en-US" dirty="0"/>
          </a:p>
          <a:p>
            <a:pPr marL="509587" lvl="1" indent="0">
              <a:buNone/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</a:rPr>
              <a:t>Higher Level (Lower in the Picture) 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3" name="U-Turn Arrow 12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4EAD4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A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600"/>
            <a:ext cx="5410200" cy="1179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rgbClr val="000000"/>
                </a:solidFill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-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baseline="-25000" dirty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4EAD49"/>
                </a:solidFill>
              </a:rPr>
              <a:t>N</a:t>
            </a:r>
            <a:r>
              <a:rPr lang="en-US" baseline="-25000" dirty="0" smtClean="0">
                <a:solidFill>
                  <a:srgbClr val="4EAD49"/>
                </a:solidFill>
              </a:rPr>
              <a:t>i</a:t>
            </a:r>
            <a:r>
              <a:rPr lang="en-US" dirty="0">
                <a:solidFill>
                  <a:srgbClr val="3366FF"/>
                </a:solidFill>
              </a:rPr>
              <a:t>M</a:t>
            </a:r>
            <a:r>
              <a:rPr lang="en-US" baseline="-25000" dirty="0">
                <a:solidFill>
                  <a:srgbClr val="3366FF"/>
                </a:solidFill>
              </a:rPr>
              <a:t>i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 smtClean="0"/>
              <a:t>N: </a:t>
            </a:r>
            <a:r>
              <a:rPr lang="en-US" dirty="0"/>
              <a:t>New </a:t>
            </a:r>
            <a:r>
              <a:rPr lang="en-US" dirty="0" smtClean="0"/>
              <a:t>A</a:t>
            </a:r>
          </a:p>
          <a:p>
            <a:pPr lvl="1"/>
            <a:r>
              <a:rPr lang="en-US" dirty="0"/>
              <a:t>M: New B </a:t>
            </a:r>
          </a:p>
          <a:p>
            <a:pPr marL="509587" lvl="1" indent="0">
              <a:buNone/>
            </a:pPr>
            <a:endParaRPr lang="en-US" dirty="0"/>
          </a:p>
          <a:p>
            <a:pPr marL="509587" lvl="1" indent="0">
              <a:buNone/>
            </a:pPr>
            <a:endParaRPr lang="en-US" dirty="0" smtClean="0"/>
          </a:p>
        </p:txBody>
      </p:sp>
      <p:sp>
        <p:nvSpPr>
          <p:cNvPr id="21" name="U-Turn Arrow 20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U-Turn Arrow 21"/>
          <p:cNvSpPr/>
          <p:nvPr/>
        </p:nvSpPr>
        <p:spPr bwMode="auto">
          <a:xfrm rot="10800000" flipH="1">
            <a:off x="84582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</a:rPr>
              <a:t>Higher Level (Lower in the Picture) 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4EAD4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A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001000" y="6019800"/>
            <a:ext cx="1524000" cy="838200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B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48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rgbClr val="000000"/>
                </a:solidFill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-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baseline="-25000" dirty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4EAD49"/>
                </a:solidFill>
              </a:rPr>
              <a:t>N</a:t>
            </a:r>
            <a:r>
              <a:rPr lang="en-US" baseline="-25000" dirty="0" smtClean="0">
                <a:solidFill>
                  <a:srgbClr val="4EAD49"/>
                </a:solidFill>
              </a:rPr>
              <a:t>i</a:t>
            </a:r>
            <a:r>
              <a:rPr lang="en-US" dirty="0">
                <a:solidFill>
                  <a:srgbClr val="3366FF"/>
                </a:solidFill>
              </a:rPr>
              <a:t>M</a:t>
            </a:r>
            <a:r>
              <a:rPr lang="en-US" baseline="-25000" dirty="0">
                <a:solidFill>
                  <a:srgbClr val="3366FF"/>
                </a:solidFill>
              </a:rPr>
              <a:t>i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i</a:t>
            </a:r>
            <a:r>
              <a:rPr lang="en-US" dirty="0" smtClean="0"/>
              <a:t>…...</a:t>
            </a:r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/>
              <a:t>N: New </a:t>
            </a:r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M: </a:t>
            </a:r>
            <a:r>
              <a:rPr lang="en-US" dirty="0"/>
              <a:t>New </a:t>
            </a:r>
            <a:r>
              <a:rPr lang="en-US" dirty="0" smtClean="0"/>
              <a:t>B </a:t>
            </a:r>
            <a:endParaRPr lang="en-US" dirty="0"/>
          </a:p>
          <a:p>
            <a:pPr lvl="1"/>
            <a:r>
              <a:rPr lang="en-US" dirty="0" smtClean="0"/>
              <a:t>K: New </a:t>
            </a:r>
            <a:r>
              <a:rPr lang="en-US" dirty="0"/>
              <a:t>C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 bwMode="auto">
          <a:xfrm>
            <a:off x="4800600" y="6019800"/>
            <a:ext cx="1524000" cy="838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C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20" name="U-Turn Arrow 19"/>
          <p:cNvSpPr/>
          <p:nvPr/>
        </p:nvSpPr>
        <p:spPr bwMode="auto">
          <a:xfrm rot="10800000" flipH="1">
            <a:off x="5334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/>
          </a:p>
        </p:txBody>
      </p:sp>
      <p:sp>
        <p:nvSpPr>
          <p:cNvPr id="21" name="U-Turn Arrow 20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U-Turn Arrow 21"/>
          <p:cNvSpPr/>
          <p:nvPr/>
        </p:nvSpPr>
        <p:spPr bwMode="auto">
          <a:xfrm rot="10800000" flipH="1">
            <a:off x="84582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</a:rPr>
              <a:t>Higher Level (Lower in the Picture) 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4EAD4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A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001000" y="6019800"/>
            <a:ext cx="1524000" cy="838200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B </a:t>
            </a:r>
            <a:r>
              <a:rPr lang="en-US" sz="2000" dirty="0"/>
              <a:t>Buffer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600"/>
            <a:ext cx="5410200" cy="11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GEMM Exploration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9945340"/>
              </p:ext>
            </p:extLst>
          </p:nvPr>
        </p:nvGraphicFramePr>
        <p:xfrm>
          <a:off x="381000" y="1587500"/>
          <a:ext cx="92964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0" name="Visio" r:id="rId3" imgW="22542500" imgH="12598400" progId="Visio.Drawing.11">
                  <p:embed/>
                </p:oleObj>
              </mc:Choice>
              <mc:Fallback>
                <p:oleObj name="Visio" r:id="rId3" imgW="22542500" imgH="1259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87500"/>
                        <a:ext cx="9296400" cy="519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419600" cy="2209800"/>
          </a:xfrm>
        </p:spPr>
        <p:txBody>
          <a:bodyPr/>
          <a:lstStyle/>
          <a:p>
            <a:r>
              <a:rPr lang="en-US" dirty="0" err="1" smtClean="0"/>
              <a:t>Goto</a:t>
            </a:r>
            <a:r>
              <a:rPr lang="en-US" dirty="0" smtClean="0"/>
              <a:t> Solution</a:t>
            </a:r>
            <a:endParaRPr lang="en-US" dirty="0"/>
          </a:p>
          <a:p>
            <a:pPr lvl="1"/>
            <a:r>
              <a:rPr lang="en-US" dirty="0" smtClean="0"/>
              <a:t>CPUs (BLIS)</a:t>
            </a:r>
          </a:p>
          <a:p>
            <a:pPr lvl="1"/>
            <a:r>
              <a:rPr lang="en-US" dirty="0" smtClean="0"/>
              <a:t>LAP (is it optimal?)</a:t>
            </a:r>
          </a:p>
          <a:p>
            <a:pPr marL="509587" lvl="1" indent="0">
              <a:buNone/>
            </a:pP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91200" y="4876800"/>
            <a:ext cx="411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876" tIns="50938" rIns="101876" bIns="50938" numCol="1" anchor="t" anchorCtr="0" compatLnSpc="1">
            <a:prstTxWarp prst="textNoShape">
              <a:avLst/>
            </a:prstTxWarp>
          </a:bodyPr>
          <a:lstStyle>
            <a:lvl1pPr marL="382588" indent="-382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828675" indent="-3190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175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763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95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7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39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11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111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Needs A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81125"/>
            <a:ext cx="4495800" cy="5268913"/>
          </a:xfrm>
        </p:spPr>
        <p:txBody>
          <a:bodyPr/>
          <a:lstStyle/>
          <a:p>
            <a:r>
              <a:rPr lang="en-US" dirty="0" smtClean="0"/>
              <a:t>Auto-tuning?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Design space is huge?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What is the optimal blocking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What is the optimal HW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 for 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 descr="atlas_shrugged_by_daverazordesign-d3dli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95400"/>
            <a:ext cx="4114800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lecture7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6042"/>
            <a:ext cx="8803399" cy="42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Convolutional Network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38600"/>
            <a:ext cx="9151525" cy="2895600"/>
          </a:xfrm>
          <a:prstGeom prst="rect">
            <a:avLst/>
          </a:prstGeom>
        </p:spPr>
      </p:pic>
      <p:sp>
        <p:nvSpPr>
          <p:cNvPr id="9" name="Shape 55"/>
          <p:cNvSpPr/>
          <p:nvPr/>
        </p:nvSpPr>
        <p:spPr>
          <a:xfrm>
            <a:off x="788073" y="8997950"/>
            <a:ext cx="1172969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 lvl="0">
              <a:defRPr sz="1800"/>
            </a:pPr>
            <a:r>
              <a:rPr sz="1400" dirty="0"/>
              <a:t>Alex Krizhevsky, Ilya Sutskever, Geoffrey E. Hinton, ImageNet Classification with Deep Convolutional Neural Networks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6934200"/>
            <a:ext cx="883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050" dirty="0"/>
              <a:t>Alex </a:t>
            </a:r>
            <a:r>
              <a:rPr lang="en-US" sz="1050" dirty="0" err="1"/>
              <a:t>Krizhevsky</a:t>
            </a:r>
            <a:r>
              <a:rPr lang="en-US" sz="1050" dirty="0"/>
              <a:t>, </a:t>
            </a:r>
            <a:r>
              <a:rPr lang="en-US" sz="1050" dirty="0" err="1"/>
              <a:t>Ilya</a:t>
            </a:r>
            <a:r>
              <a:rPr lang="en-US" sz="1050" dirty="0"/>
              <a:t> </a:t>
            </a:r>
            <a:r>
              <a:rPr lang="en-US" sz="1050" dirty="0" err="1"/>
              <a:t>Sutskever</a:t>
            </a:r>
            <a:r>
              <a:rPr lang="en-US" sz="1050" dirty="0"/>
              <a:t>, Geoffrey E. Hinton, </a:t>
            </a:r>
            <a:r>
              <a:rPr lang="en-US" sz="1050" dirty="0" err="1"/>
              <a:t>ImageNet</a:t>
            </a:r>
            <a:r>
              <a:rPr lang="en-US" sz="1050" dirty="0"/>
              <a:t> Classification with Deep Convolutional Neural Networks</a:t>
            </a:r>
          </a:p>
          <a:p>
            <a:pPr algn="l"/>
            <a:endParaRPr lang="en-US" sz="1050" dirty="0"/>
          </a:p>
        </p:txBody>
      </p:sp>
      <p:pic>
        <p:nvPicPr>
          <p:cNvPr id="11" name="Picture 10" descr="CNNblocking_v0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9200"/>
            <a:ext cx="3530600" cy="252479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15400" cy="2047875"/>
          </a:xfrm>
        </p:spPr>
        <p:txBody>
          <a:bodyPr/>
          <a:lstStyle/>
          <a:p>
            <a:r>
              <a:rPr lang="en-US" dirty="0" smtClean="0"/>
              <a:t>Four dimensions in each layer</a:t>
            </a:r>
          </a:p>
          <a:p>
            <a:pPr lvl="1"/>
            <a:r>
              <a:rPr lang="en-US" dirty="0" smtClean="0"/>
              <a:t>Image Dimensions (X,Y)</a:t>
            </a:r>
          </a:p>
          <a:p>
            <a:pPr lvl="1"/>
            <a:r>
              <a:rPr lang="en-US" dirty="0" smtClean="0"/>
              <a:t># Channels (C)</a:t>
            </a:r>
          </a:p>
          <a:p>
            <a:pPr lvl="1"/>
            <a:r>
              <a:rPr lang="en-US" dirty="0" smtClean="0"/>
              <a:t># Kernels (K)</a:t>
            </a:r>
          </a:p>
          <a:p>
            <a:pPr lvl="1"/>
            <a:r>
              <a:rPr lang="en-US" dirty="0" smtClean="0"/>
              <a:t>Filter dimensions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h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Last layer is fully connected (</a:t>
            </a:r>
            <a:r>
              <a:rPr lang="en-US" dirty="0" smtClean="0">
                <a:solidFill>
                  <a:srgbClr val="FF6600"/>
                </a:solidFill>
              </a:rPr>
              <a:t>GEMM</a:t>
            </a:r>
            <a:r>
              <a:rPr lang="en-US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0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pic>
        <p:nvPicPr>
          <p:cNvPr id="7" name="Picture 6" descr="CNNblocking_v0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3999"/>
            <a:ext cx="8001000" cy="461311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Blocking of Convolutional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 descr="CNN_blo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" y="1219200"/>
            <a:ext cx="10058400" cy="45102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590800" y="1066800"/>
            <a:ext cx="74676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800600" y="1905000"/>
            <a:ext cx="4724400" cy="4495800"/>
          </a:xfrm>
        </p:spPr>
        <p:txBody>
          <a:bodyPr/>
          <a:lstStyle/>
          <a:p>
            <a:r>
              <a:rPr lang="en-US" dirty="0" smtClean="0"/>
              <a:t>Input Image Dimensions:</a:t>
            </a:r>
            <a:endParaRPr lang="en-US" dirty="0"/>
          </a:p>
          <a:p>
            <a:pPr lvl="1"/>
            <a:r>
              <a:rPr lang="en-US" dirty="0"/>
              <a:t>Image Dimensions (X,Y)</a:t>
            </a:r>
          </a:p>
          <a:p>
            <a:pPr lvl="1"/>
            <a:r>
              <a:rPr lang="en-US" dirty="0"/>
              <a:t># Channels (C)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# Kernels (K)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Filter dimensions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/>
              <a:t>Nested blocking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Blocking of Convolutional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CNN_blo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" y="1219200"/>
            <a:ext cx="10058400" cy="4510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267200" y="1066800"/>
            <a:ext cx="579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62400" y="4343400"/>
            <a:ext cx="685800" cy="1752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0600" y="1905000"/>
            <a:ext cx="4724400" cy="4495800"/>
          </a:xfrm>
        </p:spPr>
        <p:txBody>
          <a:bodyPr/>
          <a:lstStyle/>
          <a:p>
            <a:r>
              <a:rPr lang="en-US" dirty="0" smtClean="0"/>
              <a:t>Kernel Dimensions:</a:t>
            </a:r>
            <a:endParaRPr lang="en-US" dirty="0"/>
          </a:p>
          <a:p>
            <a:pPr lvl="1"/>
            <a:r>
              <a:rPr lang="en-US" dirty="0">
                <a:solidFill>
                  <a:srgbClr val="BFBFBF"/>
                </a:solidFill>
              </a:rPr>
              <a:t>Image Dimensions (X,Y)</a:t>
            </a:r>
          </a:p>
          <a:p>
            <a:pPr lvl="1"/>
            <a:r>
              <a:rPr lang="en-US" dirty="0"/>
              <a:t># Channels (C)</a:t>
            </a:r>
          </a:p>
          <a:p>
            <a:pPr lvl="1"/>
            <a:r>
              <a:rPr lang="en-US" dirty="0"/>
              <a:t># Kernels (K)</a:t>
            </a:r>
          </a:p>
          <a:p>
            <a:pPr lvl="1"/>
            <a:r>
              <a:rPr lang="en-US" dirty="0"/>
              <a:t>Filter dimensions (</a:t>
            </a:r>
            <a:r>
              <a:rPr lang="en-US" dirty="0" err="1"/>
              <a:t>Fh</a:t>
            </a:r>
            <a:r>
              <a:rPr lang="en-US" dirty="0"/>
              <a:t>, </a:t>
            </a:r>
            <a:r>
              <a:rPr lang="en-US" dirty="0" err="1"/>
              <a:t>Fw</a:t>
            </a:r>
            <a:r>
              <a:rPr lang="en-US" dirty="0"/>
              <a:t>)</a:t>
            </a:r>
          </a:p>
          <a:p>
            <a:pPr marL="509587" lvl="1" indent="0">
              <a:buNone/>
            </a:pPr>
            <a:endParaRPr lang="en-US" dirty="0" smtClean="0"/>
          </a:p>
          <a:p>
            <a:r>
              <a:rPr lang="en-US" dirty="0" smtClean="0"/>
              <a:t>Nested blocking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Blocking of Convolutional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 descr="CNN_blo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" y="1219200"/>
            <a:ext cx="10058400" cy="4510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191000" y="1066800"/>
            <a:ext cx="38100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62400" y="3962400"/>
            <a:ext cx="3810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772400" y="3352800"/>
            <a:ext cx="381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267200" y="1600200"/>
            <a:ext cx="4724400" cy="4495800"/>
          </a:xfrm>
        </p:spPr>
        <p:txBody>
          <a:bodyPr/>
          <a:lstStyle/>
          <a:p>
            <a:r>
              <a:rPr lang="en-US" dirty="0" smtClean="0"/>
              <a:t>Output Dimensions:</a:t>
            </a:r>
            <a:endParaRPr lang="en-US" dirty="0"/>
          </a:p>
          <a:p>
            <a:pPr lvl="1"/>
            <a:r>
              <a:rPr lang="en-US" dirty="0"/>
              <a:t>Image Dimensions (X,Y)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# Channels (C)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# Kernels (K)</a:t>
            </a:r>
          </a:p>
          <a:p>
            <a:pPr marL="509587" lvl="1" indent="0">
              <a:buNone/>
            </a:pPr>
            <a:endParaRPr lang="en-US" dirty="0" smtClean="0"/>
          </a:p>
          <a:p>
            <a:pPr marL="509587" lvl="1" indent="0">
              <a:buNone/>
            </a:pPr>
            <a:endParaRPr lang="en-US" dirty="0" smtClean="0"/>
          </a:p>
          <a:p>
            <a:r>
              <a:rPr lang="en-US" dirty="0" smtClean="0"/>
              <a:t>Nested blocking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Blocking of Convolutional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4600" y="5791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Reduction</a:t>
            </a:r>
            <a:endParaRPr lang="en-US" sz="1800" b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 descr="CNN_blo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" y="1219200"/>
            <a:ext cx="10058400" cy="45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609600" y="1938528"/>
            <a:ext cx="8839200" cy="2624328"/>
            <a:chOff x="533400" y="2955524"/>
            <a:chExt cx="8077200" cy="2302276"/>
          </a:xfrm>
        </p:grpSpPr>
        <p:grpSp>
          <p:nvGrpSpPr>
            <p:cNvPr id="7" name="Group 106"/>
            <p:cNvGrpSpPr/>
            <p:nvPr/>
          </p:nvGrpSpPr>
          <p:grpSpPr>
            <a:xfrm>
              <a:off x="533400" y="3429000"/>
              <a:ext cx="2590800" cy="1828800"/>
              <a:chOff x="914400" y="3429000"/>
              <a:chExt cx="2590800" cy="182880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" name="Rectangle 35"/>
            <p:cNvSpPr/>
            <p:nvPr/>
          </p:nvSpPr>
          <p:spPr bwMode="auto">
            <a:xfrm>
              <a:off x="838200" y="3429000"/>
              <a:ext cx="457200" cy="457200"/>
            </a:xfrm>
            <a:prstGeom prst="rect">
              <a:avLst/>
            </a:prstGeom>
            <a:solidFill>
              <a:schemeClr val="tx1">
                <a:alpha val="25098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19800" y="2982157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en-US" sz="2400" dirty="0" smtClean="0"/>
                <a:t>Out</a:t>
              </a:r>
              <a:endParaRPr lang="en-US" sz="2400" dirty="0"/>
            </a:p>
          </p:txBody>
        </p:sp>
        <p:grpSp>
          <p:nvGrpSpPr>
            <p:cNvPr id="38" name="Group 107"/>
            <p:cNvGrpSpPr/>
            <p:nvPr/>
          </p:nvGrpSpPr>
          <p:grpSpPr>
            <a:xfrm>
              <a:off x="6019800" y="3429000"/>
              <a:ext cx="2590800" cy="1828800"/>
              <a:chOff x="914400" y="3429000"/>
              <a:chExt cx="2590800" cy="182880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7" name="TextBox 66"/>
            <p:cNvSpPr txBox="1"/>
            <p:nvPr/>
          </p:nvSpPr>
          <p:spPr>
            <a:xfrm>
              <a:off x="533400" y="2955524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en-US" sz="2400" dirty="0" smtClean="0"/>
                <a:t>In</a:t>
              </a:r>
              <a:endParaRPr lang="en-US" sz="2400" dirty="0"/>
            </a:p>
          </p:txBody>
        </p:sp>
        <p:grpSp>
          <p:nvGrpSpPr>
            <p:cNvPr id="68" name="Group 148"/>
            <p:cNvGrpSpPr/>
            <p:nvPr/>
          </p:nvGrpSpPr>
          <p:grpSpPr>
            <a:xfrm>
              <a:off x="3505200" y="3276600"/>
              <a:ext cx="609600" cy="609600"/>
              <a:chOff x="3657600" y="3276600"/>
              <a:chExt cx="609600" cy="609600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78" name="Freeform 77"/>
            <p:cNvSpPr/>
            <p:nvPr/>
          </p:nvSpPr>
          <p:spPr bwMode="auto">
            <a:xfrm>
              <a:off x="1048215" y="3124200"/>
              <a:ext cx="2304585" cy="544551"/>
            </a:xfrm>
            <a:custGeom>
              <a:avLst/>
              <a:gdLst>
                <a:gd name="connsiteX0" fmla="*/ 0 w 2531326"/>
                <a:gd name="connsiteY0" fmla="*/ 459058 h 459058"/>
                <a:gd name="connsiteX1" fmla="*/ 735980 w 2531326"/>
                <a:gd name="connsiteY1" fmla="*/ 35312 h 459058"/>
                <a:gd name="connsiteX2" fmla="*/ 2531326 w 2531326"/>
                <a:gd name="connsiteY2" fmla="*/ 247185 h 45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1326" h="459058">
                  <a:moveTo>
                    <a:pt x="0" y="459058"/>
                  </a:moveTo>
                  <a:cubicBezTo>
                    <a:pt x="157046" y="264841"/>
                    <a:pt x="314092" y="70624"/>
                    <a:pt x="735980" y="35312"/>
                  </a:cubicBezTo>
                  <a:cubicBezTo>
                    <a:pt x="1157868" y="0"/>
                    <a:pt x="2531326" y="247185"/>
                    <a:pt x="2531326" y="247185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grpSp>
          <p:nvGrpSpPr>
            <p:cNvPr id="79" name="Group 149"/>
            <p:cNvGrpSpPr/>
            <p:nvPr/>
          </p:nvGrpSpPr>
          <p:grpSpPr>
            <a:xfrm>
              <a:off x="3505200" y="4191000"/>
              <a:ext cx="609600" cy="609600"/>
              <a:chOff x="3657600" y="3276600"/>
              <a:chExt cx="609600" cy="609600"/>
            </a:xfrm>
            <a:solidFill>
              <a:schemeClr val="accent1"/>
            </a:solidFill>
          </p:grpSpPr>
          <p:sp>
            <p:nvSpPr>
              <p:cNvPr id="80" name="Rectangle 79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grpSp>
          <p:nvGrpSpPr>
            <p:cNvPr id="89" name="Group 159"/>
            <p:cNvGrpSpPr/>
            <p:nvPr/>
          </p:nvGrpSpPr>
          <p:grpSpPr>
            <a:xfrm>
              <a:off x="4648200" y="3733800"/>
              <a:ext cx="609600" cy="609600"/>
              <a:chOff x="3657600" y="3276600"/>
              <a:chExt cx="609600" cy="60960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90" name="Rectangle 89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99" name="Right Brace 98"/>
            <p:cNvSpPr/>
            <p:nvPr/>
          </p:nvSpPr>
          <p:spPr bwMode="auto">
            <a:xfrm>
              <a:off x="5334000" y="3657600"/>
              <a:ext cx="228600" cy="7620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5638800" y="3962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477000" y="3581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040117" y="4797345"/>
              <a:ext cx="1859017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 smtClean="0"/>
                <a:t>coefficients</a:t>
              </a:r>
              <a:endParaRPr lang="en-US" sz="2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52800" y="38862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dirty="0" smtClean="0"/>
                <a:t>×</a:t>
              </a:r>
              <a:endParaRPr lang="en-US" sz="2400" dirty="0"/>
            </a:p>
          </p:txBody>
        </p:sp>
        <p:sp>
          <p:nvSpPr>
            <p:cNvPr id="104" name="Notched Right Arrow 103"/>
            <p:cNvSpPr/>
            <p:nvPr/>
          </p:nvSpPr>
          <p:spPr bwMode="auto">
            <a:xfrm>
              <a:off x="4038600" y="3886200"/>
              <a:ext cx="533400" cy="304800"/>
            </a:xfrm>
            <a:prstGeom prst="notched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5709424" y="3668750"/>
              <a:ext cx="713678" cy="369849"/>
            </a:xfrm>
            <a:custGeom>
              <a:avLst/>
              <a:gdLst>
                <a:gd name="connsiteX0" fmla="*/ 0 w 713678"/>
                <a:gd name="connsiteY0" fmla="*/ 323386 h 323386"/>
                <a:gd name="connsiteX1" fmla="*/ 156117 w 713678"/>
                <a:gd name="connsiteY1" fmla="*/ 78059 h 323386"/>
                <a:gd name="connsiteX2" fmla="*/ 713678 w 713678"/>
                <a:gd name="connsiteY2" fmla="*/ 0 h 32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678" h="323386">
                  <a:moveTo>
                    <a:pt x="0" y="323386"/>
                  </a:moveTo>
                  <a:cubicBezTo>
                    <a:pt x="18585" y="227671"/>
                    <a:pt x="37171" y="131957"/>
                    <a:pt x="156117" y="78059"/>
                  </a:cubicBezTo>
                  <a:cubicBezTo>
                    <a:pt x="275063" y="24161"/>
                    <a:pt x="713678" y="0"/>
                    <a:pt x="713678" y="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6600" smtClean="0"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990600" y="358140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209" name="Object 2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67394"/>
              </p:ext>
            </p:extLst>
          </p:nvPr>
        </p:nvGraphicFramePr>
        <p:xfrm>
          <a:off x="2819400" y="5257800"/>
          <a:ext cx="45021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3" imgW="2425680" imgH="431640" progId="Equation.3">
                  <p:embed/>
                </p:oleObj>
              </mc:Choice>
              <mc:Fallback>
                <p:oleObj name="Equation" r:id="rId3" imgW="2425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57800"/>
                        <a:ext cx="450215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621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609600" y="2133600"/>
            <a:ext cx="8839200" cy="2438400"/>
            <a:chOff x="609600" y="3200400"/>
            <a:chExt cx="8077200" cy="2133600"/>
          </a:xfrm>
        </p:grpSpPr>
        <p:grpSp>
          <p:nvGrpSpPr>
            <p:cNvPr id="109" name="Group 106"/>
            <p:cNvGrpSpPr/>
            <p:nvPr/>
          </p:nvGrpSpPr>
          <p:grpSpPr>
            <a:xfrm>
              <a:off x="609600" y="3505200"/>
              <a:ext cx="2590800" cy="1828800"/>
              <a:chOff x="914400" y="3429000"/>
              <a:chExt cx="2590800" cy="1828800"/>
            </a:xfrm>
          </p:grpSpPr>
          <p:sp>
            <p:nvSpPr>
              <p:cNvPr id="181" name="Rectangle 180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0" name="Rectangle 109"/>
            <p:cNvSpPr/>
            <p:nvPr/>
          </p:nvSpPr>
          <p:spPr bwMode="auto">
            <a:xfrm>
              <a:off x="1066800" y="3505200"/>
              <a:ext cx="457200" cy="457200"/>
            </a:xfrm>
            <a:prstGeom prst="rect">
              <a:avLst/>
            </a:prstGeom>
            <a:solidFill>
              <a:schemeClr val="tx1">
                <a:alpha val="25098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6600" smtClean="0"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grpSp>
          <p:nvGrpSpPr>
            <p:cNvPr id="111" name="Group 107"/>
            <p:cNvGrpSpPr/>
            <p:nvPr/>
          </p:nvGrpSpPr>
          <p:grpSpPr>
            <a:xfrm>
              <a:off x="6096000" y="3505200"/>
              <a:ext cx="2590800" cy="1828800"/>
              <a:chOff x="914400" y="3429000"/>
              <a:chExt cx="2590800" cy="1828800"/>
            </a:xfrm>
          </p:grpSpPr>
          <p:sp>
            <p:nvSpPr>
              <p:cNvPr id="153" name="Rectangle 152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154" name="Straight Connector 153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2" name="Group 148"/>
            <p:cNvGrpSpPr/>
            <p:nvPr/>
          </p:nvGrpSpPr>
          <p:grpSpPr>
            <a:xfrm>
              <a:off x="3581400" y="3352800"/>
              <a:ext cx="609600" cy="609600"/>
              <a:chOff x="3657600" y="3276600"/>
              <a:chExt cx="609600" cy="609600"/>
            </a:xfrm>
          </p:grpSpPr>
          <p:sp>
            <p:nvSpPr>
              <p:cNvPr id="144" name="Rectangle 143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113" name="Freeform 112"/>
            <p:cNvSpPr/>
            <p:nvPr/>
          </p:nvSpPr>
          <p:spPr bwMode="auto">
            <a:xfrm>
              <a:off x="1295400" y="3200400"/>
              <a:ext cx="2133600" cy="544551"/>
            </a:xfrm>
            <a:custGeom>
              <a:avLst/>
              <a:gdLst>
                <a:gd name="connsiteX0" fmla="*/ 0 w 2531326"/>
                <a:gd name="connsiteY0" fmla="*/ 459058 h 459058"/>
                <a:gd name="connsiteX1" fmla="*/ 735980 w 2531326"/>
                <a:gd name="connsiteY1" fmla="*/ 35312 h 459058"/>
                <a:gd name="connsiteX2" fmla="*/ 2531326 w 2531326"/>
                <a:gd name="connsiteY2" fmla="*/ 247185 h 45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1326" h="459058">
                  <a:moveTo>
                    <a:pt x="0" y="459058"/>
                  </a:moveTo>
                  <a:cubicBezTo>
                    <a:pt x="157046" y="264841"/>
                    <a:pt x="314092" y="70624"/>
                    <a:pt x="735980" y="35312"/>
                  </a:cubicBezTo>
                  <a:cubicBezTo>
                    <a:pt x="1157868" y="0"/>
                    <a:pt x="2531326" y="247185"/>
                    <a:pt x="2531326" y="247185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grpSp>
          <p:nvGrpSpPr>
            <p:cNvPr id="114" name="Group 149"/>
            <p:cNvGrpSpPr/>
            <p:nvPr/>
          </p:nvGrpSpPr>
          <p:grpSpPr>
            <a:xfrm>
              <a:off x="3581400" y="4267200"/>
              <a:ext cx="609600" cy="609600"/>
              <a:chOff x="3657600" y="3276600"/>
              <a:chExt cx="609600" cy="609600"/>
            </a:xfrm>
            <a:solidFill>
              <a:schemeClr val="accent1"/>
            </a:solidFill>
          </p:grpSpPr>
          <p:sp>
            <p:nvSpPr>
              <p:cNvPr id="135" name="Rectangle 134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grpSp>
          <p:nvGrpSpPr>
            <p:cNvPr id="115" name="Group 159"/>
            <p:cNvGrpSpPr/>
            <p:nvPr/>
          </p:nvGrpSpPr>
          <p:grpSpPr>
            <a:xfrm>
              <a:off x="4724400" y="3810000"/>
              <a:ext cx="609600" cy="609600"/>
              <a:chOff x="3657600" y="3276600"/>
              <a:chExt cx="609600" cy="60960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26" name="Rectangle 125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116" name="Right Brace 115"/>
            <p:cNvSpPr/>
            <p:nvPr/>
          </p:nvSpPr>
          <p:spPr bwMode="auto">
            <a:xfrm>
              <a:off x="5410200" y="3733800"/>
              <a:ext cx="228600" cy="7620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5715000" y="40386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6553200" y="36576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61986" y="4876800"/>
              <a:ext cx="1764738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 smtClean="0"/>
                <a:t>coefficients</a:t>
              </a:r>
              <a:endParaRPr lang="en-US" sz="24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29000" y="39624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r>
                <a:rPr lang="en-US" sz="2400" dirty="0"/>
                <a:t>×</a:t>
              </a:r>
            </a:p>
          </p:txBody>
        </p:sp>
        <p:sp>
          <p:nvSpPr>
            <p:cNvPr id="121" name="Notched Right Arrow 120"/>
            <p:cNvSpPr/>
            <p:nvPr/>
          </p:nvSpPr>
          <p:spPr bwMode="auto">
            <a:xfrm>
              <a:off x="4114800" y="3962400"/>
              <a:ext cx="533400" cy="304800"/>
            </a:xfrm>
            <a:prstGeom prst="notched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5785624" y="3744950"/>
              <a:ext cx="919976" cy="369849"/>
            </a:xfrm>
            <a:custGeom>
              <a:avLst/>
              <a:gdLst>
                <a:gd name="connsiteX0" fmla="*/ 0 w 713678"/>
                <a:gd name="connsiteY0" fmla="*/ 323386 h 323386"/>
                <a:gd name="connsiteX1" fmla="*/ 156117 w 713678"/>
                <a:gd name="connsiteY1" fmla="*/ 78059 h 323386"/>
                <a:gd name="connsiteX2" fmla="*/ 713678 w 713678"/>
                <a:gd name="connsiteY2" fmla="*/ 0 h 32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678" h="323386">
                  <a:moveTo>
                    <a:pt x="0" y="323386"/>
                  </a:moveTo>
                  <a:cubicBezTo>
                    <a:pt x="18585" y="227671"/>
                    <a:pt x="37171" y="131957"/>
                    <a:pt x="156117" y="78059"/>
                  </a:cubicBezTo>
                  <a:cubicBezTo>
                    <a:pt x="275063" y="24161"/>
                    <a:pt x="713678" y="0"/>
                    <a:pt x="713678" y="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6600" smtClean="0"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6705600" y="36576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1066800" y="365760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1219200" y="365699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</p:grpSp>
      <p:graphicFrame>
        <p:nvGraphicFramePr>
          <p:cNvPr id="313" name="Object 3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67394"/>
              </p:ext>
            </p:extLst>
          </p:nvPr>
        </p:nvGraphicFramePr>
        <p:xfrm>
          <a:off x="2819400" y="5257800"/>
          <a:ext cx="45021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4" name="Equation" r:id="rId3" imgW="2425680" imgH="431640" progId="Equation.3">
                  <p:embed/>
                </p:oleObj>
              </mc:Choice>
              <mc:Fallback>
                <p:oleObj name="Equation" r:id="rId3" imgW="2425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57800"/>
                        <a:ext cx="450215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92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09600" y="2133600"/>
            <a:ext cx="8839200" cy="2438400"/>
            <a:chOff x="533400" y="3124200"/>
            <a:chExt cx="8077200" cy="2133600"/>
          </a:xfrm>
        </p:grpSpPr>
        <p:grpSp>
          <p:nvGrpSpPr>
            <p:cNvPr id="111" name="Group 106"/>
            <p:cNvGrpSpPr/>
            <p:nvPr/>
          </p:nvGrpSpPr>
          <p:grpSpPr>
            <a:xfrm>
              <a:off x="533400" y="3429000"/>
              <a:ext cx="2590800" cy="1828800"/>
              <a:chOff x="914400" y="3429000"/>
              <a:chExt cx="2590800" cy="1828800"/>
            </a:xfrm>
          </p:grpSpPr>
          <p:sp>
            <p:nvSpPr>
              <p:cNvPr id="185" name="Rectangle 184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2" name="Rectangle 111"/>
            <p:cNvSpPr/>
            <p:nvPr/>
          </p:nvSpPr>
          <p:spPr bwMode="auto">
            <a:xfrm>
              <a:off x="1143000" y="3429000"/>
              <a:ext cx="457200" cy="457200"/>
            </a:xfrm>
            <a:prstGeom prst="rect">
              <a:avLst/>
            </a:prstGeom>
            <a:solidFill>
              <a:schemeClr val="tx1">
                <a:alpha val="25098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6600" smtClean="0"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grpSp>
          <p:nvGrpSpPr>
            <p:cNvPr id="113" name="Group 107"/>
            <p:cNvGrpSpPr/>
            <p:nvPr/>
          </p:nvGrpSpPr>
          <p:grpSpPr>
            <a:xfrm>
              <a:off x="6019800" y="3429000"/>
              <a:ext cx="2590800" cy="1828800"/>
              <a:chOff x="914400" y="3429000"/>
              <a:chExt cx="2590800" cy="1828800"/>
            </a:xfrm>
          </p:grpSpPr>
          <p:sp>
            <p:nvSpPr>
              <p:cNvPr id="157" name="Rectangle 156"/>
              <p:cNvSpPr/>
              <p:nvPr/>
            </p:nvSpPr>
            <p:spPr bwMode="auto">
              <a:xfrm>
                <a:off x="914400" y="3429000"/>
                <a:ext cx="2590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 bwMode="auto">
              <a:xfrm>
                <a:off x="1066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1219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1371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1524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1676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1828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1981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2133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2286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2438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2590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27432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28956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>
                <a:off x="30480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 bwMode="auto">
              <a:xfrm>
                <a:off x="32004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3352800" y="3429000"/>
                <a:ext cx="0" cy="182880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914400" y="3581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>
                <a:off x="914400" y="3733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914400" y="3886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>
                <a:off x="914400" y="4038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>
                <a:off x="914400" y="4191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914400" y="4343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914400" y="44958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914400" y="46482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914400" y="48006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914400" y="49530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914400" y="5105400"/>
                <a:ext cx="2590800" cy="0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4" name="Group 148"/>
            <p:cNvGrpSpPr/>
            <p:nvPr/>
          </p:nvGrpSpPr>
          <p:grpSpPr>
            <a:xfrm>
              <a:off x="3505200" y="3276600"/>
              <a:ext cx="609600" cy="609600"/>
              <a:chOff x="3657600" y="3276600"/>
              <a:chExt cx="609600" cy="609600"/>
            </a:xfrm>
          </p:grpSpPr>
          <p:sp>
            <p:nvSpPr>
              <p:cNvPr id="148" name="Rectangle 147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115" name="Freeform 114"/>
            <p:cNvSpPr/>
            <p:nvPr/>
          </p:nvSpPr>
          <p:spPr bwMode="auto">
            <a:xfrm>
              <a:off x="1371600" y="3124200"/>
              <a:ext cx="1981200" cy="544551"/>
            </a:xfrm>
            <a:custGeom>
              <a:avLst/>
              <a:gdLst>
                <a:gd name="connsiteX0" fmla="*/ 0 w 2531326"/>
                <a:gd name="connsiteY0" fmla="*/ 459058 h 459058"/>
                <a:gd name="connsiteX1" fmla="*/ 735980 w 2531326"/>
                <a:gd name="connsiteY1" fmla="*/ 35312 h 459058"/>
                <a:gd name="connsiteX2" fmla="*/ 2531326 w 2531326"/>
                <a:gd name="connsiteY2" fmla="*/ 247185 h 45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1326" h="459058">
                  <a:moveTo>
                    <a:pt x="0" y="459058"/>
                  </a:moveTo>
                  <a:cubicBezTo>
                    <a:pt x="157046" y="264841"/>
                    <a:pt x="314092" y="70624"/>
                    <a:pt x="735980" y="35312"/>
                  </a:cubicBezTo>
                  <a:cubicBezTo>
                    <a:pt x="1157868" y="0"/>
                    <a:pt x="2531326" y="247185"/>
                    <a:pt x="2531326" y="247185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grpSp>
          <p:nvGrpSpPr>
            <p:cNvPr id="116" name="Group 149"/>
            <p:cNvGrpSpPr/>
            <p:nvPr/>
          </p:nvGrpSpPr>
          <p:grpSpPr>
            <a:xfrm>
              <a:off x="3505200" y="4191000"/>
              <a:ext cx="609600" cy="609600"/>
              <a:chOff x="3657600" y="3276600"/>
              <a:chExt cx="609600" cy="609600"/>
            </a:xfrm>
            <a:solidFill>
              <a:schemeClr val="accent1"/>
            </a:solidFill>
          </p:grpSpPr>
          <p:sp>
            <p:nvSpPr>
              <p:cNvPr id="139" name="Rectangle 138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grpSp>
          <p:nvGrpSpPr>
            <p:cNvPr id="117" name="Group 159"/>
            <p:cNvGrpSpPr/>
            <p:nvPr/>
          </p:nvGrpSpPr>
          <p:grpSpPr>
            <a:xfrm>
              <a:off x="4648200" y="3733800"/>
              <a:ext cx="609600" cy="609600"/>
              <a:chOff x="3657600" y="3276600"/>
              <a:chExt cx="609600" cy="60960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30" name="Rectangle 129"/>
              <p:cNvSpPr/>
              <p:nvPr/>
            </p:nvSpPr>
            <p:spPr bwMode="auto">
              <a:xfrm>
                <a:off x="36576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38862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 bwMode="auto">
              <a:xfrm>
                <a:off x="4114800" y="32766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36576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38862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 bwMode="auto">
              <a:xfrm>
                <a:off x="4114800" y="35052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36576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38862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4114800" y="3733800"/>
                <a:ext cx="152400" cy="152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ＭＳ Ｐゴシック" pitchFamily="-111" charset="-128"/>
                  <a:cs typeface="Arial" charset="0"/>
                </a:endParaRPr>
              </a:p>
            </p:txBody>
          </p:sp>
        </p:grpSp>
        <p:sp>
          <p:nvSpPr>
            <p:cNvPr id="118" name="Right Brace 117"/>
            <p:cNvSpPr/>
            <p:nvPr/>
          </p:nvSpPr>
          <p:spPr bwMode="auto">
            <a:xfrm>
              <a:off x="5334000" y="3657600"/>
              <a:ext cx="228600" cy="7620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5638800" y="3962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6477000" y="3581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109748" y="4800600"/>
              <a:ext cx="1740776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 smtClean="0"/>
                <a:t>coefficients</a:t>
              </a:r>
              <a:endParaRPr lang="en-US" sz="24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352800" y="38862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dirty="0" smtClean="0"/>
                <a:t>×</a:t>
              </a:r>
              <a:endParaRPr lang="en-US" sz="2400" dirty="0"/>
            </a:p>
          </p:txBody>
        </p:sp>
        <p:sp>
          <p:nvSpPr>
            <p:cNvPr id="123" name="Notched Right Arrow 122"/>
            <p:cNvSpPr/>
            <p:nvPr/>
          </p:nvSpPr>
          <p:spPr bwMode="auto">
            <a:xfrm>
              <a:off x="4038600" y="3886200"/>
              <a:ext cx="533400" cy="304800"/>
            </a:xfrm>
            <a:prstGeom prst="notched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6629400" y="3581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6781800" y="35814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8D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5709424" y="3668750"/>
              <a:ext cx="1072376" cy="369849"/>
            </a:xfrm>
            <a:custGeom>
              <a:avLst/>
              <a:gdLst>
                <a:gd name="connsiteX0" fmla="*/ 0 w 713678"/>
                <a:gd name="connsiteY0" fmla="*/ 323386 h 323386"/>
                <a:gd name="connsiteX1" fmla="*/ 156117 w 713678"/>
                <a:gd name="connsiteY1" fmla="*/ 78059 h 323386"/>
                <a:gd name="connsiteX2" fmla="*/ 713678 w 713678"/>
                <a:gd name="connsiteY2" fmla="*/ 0 h 32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678" h="323386">
                  <a:moveTo>
                    <a:pt x="0" y="323386"/>
                  </a:moveTo>
                  <a:cubicBezTo>
                    <a:pt x="18585" y="227671"/>
                    <a:pt x="37171" y="131957"/>
                    <a:pt x="156117" y="78059"/>
                  </a:cubicBezTo>
                  <a:cubicBezTo>
                    <a:pt x="275063" y="24161"/>
                    <a:pt x="713678" y="0"/>
                    <a:pt x="713678" y="0"/>
                  </a:cubicBezTo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6600" smtClean="0"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990600" y="358140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1143000" y="358079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1295400" y="3581400"/>
              <a:ext cx="152400" cy="152400"/>
            </a:xfrm>
            <a:prstGeom prst="rect">
              <a:avLst/>
            </a:prstGeom>
            <a:solidFill>
              <a:srgbClr val="3CE45C"/>
            </a:solidFill>
            <a:ln w="952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-111" charset="-128"/>
                <a:cs typeface="Arial" charset="0"/>
              </a:endParaRPr>
            </a:p>
          </p:txBody>
        </p:sp>
      </p:grpSp>
      <p:graphicFrame>
        <p:nvGraphicFramePr>
          <p:cNvPr id="213" name="Object 2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56669"/>
              </p:ext>
            </p:extLst>
          </p:nvPr>
        </p:nvGraphicFramePr>
        <p:xfrm>
          <a:off x="2819400" y="5257800"/>
          <a:ext cx="45021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Equation" r:id="rId3" imgW="2425680" imgH="431640" progId="Equation.3">
                  <p:embed/>
                </p:oleObj>
              </mc:Choice>
              <mc:Fallback>
                <p:oleObj name="Equation" r:id="rId3" imgW="2425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57800"/>
                        <a:ext cx="450215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35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Derivation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991600" cy="1697038"/>
          </a:xfrm>
        </p:spPr>
        <p:txBody>
          <a:bodyPr/>
          <a:lstStyle/>
          <a:p>
            <a:r>
              <a:rPr lang="en-US" dirty="0" smtClean="0"/>
              <a:t>Loop representation string</a:t>
            </a:r>
          </a:p>
          <a:p>
            <a:r>
              <a:rPr lang="en-US" dirty="0" smtClean="0"/>
              <a:t>Rules for each new character</a:t>
            </a:r>
          </a:p>
          <a:p>
            <a:pPr lvl="1"/>
            <a:r>
              <a:rPr lang="en-US" dirty="0" smtClean="0"/>
              <a:t>Buffers </a:t>
            </a:r>
          </a:p>
          <a:p>
            <a:pPr lvl="1"/>
            <a:r>
              <a:rPr lang="en-US" dirty="0" smtClean="0"/>
              <a:t>Re-fetch rate </a:t>
            </a:r>
          </a:p>
          <a:p>
            <a:pPr lvl="1"/>
            <a:endParaRPr lang="en-US" dirty="0"/>
          </a:p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C</a:t>
            </a:r>
            <a:r>
              <a:rPr lang="en-US" baseline="-25000" dirty="0" smtClean="0"/>
              <a:t>0</a:t>
            </a:r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pic>
        <p:nvPicPr>
          <p:cNvPr id="8" name="Picture 7" descr="CNN_Micro2015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7200"/>
            <a:ext cx="9193161" cy="25908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2667000" y="4267200"/>
            <a:ext cx="31242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990600" y="3886200"/>
            <a:ext cx="2667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ture8 (dragged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8229600" cy="6099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Nets vs. CNNs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55094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chemeClr val="tx1"/>
                </a:solidFill>
              </a:rPr>
              <a:t>Y</a:t>
            </a:r>
            <a:r>
              <a:rPr lang="en-US" baseline="-25000" dirty="0" smtClean="0">
                <a:solidFill>
                  <a:schemeClr val="tx1"/>
                </a:solidFill>
              </a:rPr>
              <a:t>i-1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baseline="-25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i-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i-1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Higher Level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1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chemeClr val="tx1"/>
                </a:solidFill>
              </a:rPr>
              <a:t>Y</a:t>
            </a:r>
            <a:r>
              <a:rPr lang="en-US" baseline="-25000" dirty="0" smtClean="0">
                <a:solidFill>
                  <a:schemeClr val="tx1"/>
                </a:solidFill>
              </a:rPr>
              <a:t>i-1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baseline="-25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i-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i-1</a:t>
            </a:r>
            <a:r>
              <a:rPr lang="en-US" dirty="0" smtClean="0">
                <a:solidFill>
                  <a:srgbClr val="55A346"/>
                </a:solidFill>
              </a:rPr>
              <a:t>Y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r>
              <a:rPr lang="en-US" dirty="0" smtClean="0">
                <a:solidFill>
                  <a:srgbClr val="55A346"/>
                </a:solidFill>
              </a:rPr>
              <a:t>X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/>
              <a:t>X or Y: New KB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Kernel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Buffer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" name="U-Turn Arrow 20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Higher Level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48724"/>
            <a:ext cx="8991600" cy="108487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8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rgbClr val="000000"/>
                </a:solidFill>
              </a:rPr>
              <a:t>Y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-1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baseline="-25000" dirty="0">
                <a:solidFill>
                  <a:srgbClr val="000000"/>
                </a:solidFill>
              </a:rPr>
              <a:t>i-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55A346"/>
                </a:solidFill>
              </a:rPr>
              <a:t>Y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r>
              <a:rPr lang="en-US" dirty="0" smtClean="0">
                <a:solidFill>
                  <a:srgbClr val="55A346"/>
                </a:solidFill>
              </a:rPr>
              <a:t>X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endParaRPr lang="en-US" dirty="0" smtClean="0"/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/>
              <a:t>X or Y: New KB </a:t>
            </a:r>
          </a:p>
          <a:p>
            <a:pPr lvl="1"/>
            <a:r>
              <a:rPr lang="en-US" dirty="0"/>
              <a:t>C: New </a:t>
            </a:r>
            <a:r>
              <a:rPr lang="en-US" dirty="0" smtClean="0"/>
              <a:t>OB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Kernel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Buffer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8001000" y="6019800"/>
            <a:ext cx="1524000" cy="838200"/>
          </a:xfrm>
          <a:prstGeom prst="rect">
            <a:avLst/>
          </a:prstGeom>
          <a:solidFill>
            <a:srgbClr val="CB2D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Out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put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 Buffer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" name="U-Turn Arrow 20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U-Turn Arrow 21"/>
          <p:cNvSpPr/>
          <p:nvPr/>
        </p:nvSpPr>
        <p:spPr bwMode="auto">
          <a:xfrm rot="10800000" flipH="1">
            <a:off x="84582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CB2D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Higher Level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48724"/>
            <a:ext cx="8991600" cy="108487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8991600" cy="4495800"/>
          </a:xfrm>
        </p:spPr>
        <p:txBody>
          <a:bodyPr/>
          <a:lstStyle/>
          <a:p>
            <a:r>
              <a:rPr lang="en-US" dirty="0"/>
              <a:t>Fixed order </a:t>
            </a:r>
            <a:r>
              <a:rPr lang="en-US" dirty="0" smtClean="0"/>
              <a:t>as follows: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                  </a:t>
            </a:r>
            <a:r>
              <a:rPr lang="en-US" dirty="0" smtClean="0">
                <a:solidFill>
                  <a:srgbClr val="000000"/>
                </a:solidFill>
              </a:rPr>
              <a:t>Y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000000"/>
                </a:solidFill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-1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baseline="-25000" dirty="0">
                <a:solidFill>
                  <a:srgbClr val="000000"/>
                </a:solidFill>
              </a:rPr>
              <a:t>i-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</a:rPr>
              <a:t>i-1</a:t>
            </a:r>
            <a:r>
              <a:rPr lang="en-US" dirty="0" smtClean="0">
                <a:solidFill>
                  <a:srgbClr val="55A346"/>
                </a:solidFill>
              </a:rPr>
              <a:t>Y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r>
              <a:rPr lang="en-US" dirty="0" smtClean="0">
                <a:solidFill>
                  <a:srgbClr val="55A346"/>
                </a:solidFill>
              </a:rPr>
              <a:t>X</a:t>
            </a:r>
            <a:r>
              <a:rPr lang="en-US" baseline="-25000" dirty="0" smtClean="0">
                <a:solidFill>
                  <a:srgbClr val="55A346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K</a:t>
            </a:r>
            <a:r>
              <a:rPr lang="en-US" baseline="-25000" dirty="0" smtClean="0"/>
              <a:t>i</a:t>
            </a:r>
            <a:r>
              <a:rPr lang="en-US" dirty="0" smtClean="0"/>
              <a:t>…...</a:t>
            </a:r>
          </a:p>
          <a:p>
            <a:endParaRPr lang="en-US" baseline="-25000" dirty="0" smtClean="0"/>
          </a:p>
          <a:p>
            <a:r>
              <a:rPr lang="en-US" dirty="0" smtClean="0"/>
              <a:t>From left </a:t>
            </a:r>
            <a:r>
              <a:rPr lang="en-US" dirty="0"/>
              <a:t>t</a:t>
            </a:r>
            <a:r>
              <a:rPr lang="en-US" dirty="0" smtClean="0"/>
              <a:t>o right observing</a:t>
            </a:r>
          </a:p>
          <a:p>
            <a:pPr lvl="1"/>
            <a:r>
              <a:rPr lang="en-US" dirty="0"/>
              <a:t>X or Y: New KB </a:t>
            </a:r>
          </a:p>
          <a:p>
            <a:pPr lvl="1"/>
            <a:r>
              <a:rPr lang="en-US" dirty="0"/>
              <a:t>C: New OB</a:t>
            </a:r>
          </a:p>
          <a:p>
            <a:pPr lvl="1"/>
            <a:r>
              <a:rPr lang="en-US" dirty="0" smtClean="0"/>
              <a:t>K: New IB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800600" y="6019800"/>
            <a:ext cx="1524000" cy="838200"/>
          </a:xfrm>
          <a:prstGeom prst="rect">
            <a:avLst/>
          </a:prstGeom>
          <a:solidFill>
            <a:srgbClr val="1C80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Image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Buffer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00800" y="6019800"/>
            <a:ext cx="1524000" cy="838200"/>
          </a:xfrm>
          <a:prstGeom prst="rect">
            <a:avLst/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Kernel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Buffer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8001000" y="6019800"/>
            <a:ext cx="1524000" cy="838200"/>
          </a:xfrm>
          <a:prstGeom prst="rect">
            <a:avLst/>
          </a:prstGeom>
          <a:solidFill>
            <a:srgbClr val="CB2D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32004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Out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put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 Buffer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" name="U-Turn Arrow 19"/>
          <p:cNvSpPr/>
          <p:nvPr/>
        </p:nvSpPr>
        <p:spPr bwMode="auto">
          <a:xfrm rot="10800000" flipH="1">
            <a:off x="5334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1C80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/>
          </a:p>
        </p:txBody>
      </p:sp>
      <p:sp>
        <p:nvSpPr>
          <p:cNvPr id="21" name="U-Turn Arrow 20"/>
          <p:cNvSpPr/>
          <p:nvPr/>
        </p:nvSpPr>
        <p:spPr bwMode="auto">
          <a:xfrm rot="10800000" flipH="1">
            <a:off x="68580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39B7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U-Turn Arrow 21"/>
          <p:cNvSpPr/>
          <p:nvPr/>
        </p:nvSpPr>
        <p:spPr bwMode="auto">
          <a:xfrm rot="10800000" flipH="1">
            <a:off x="8458200" y="5257800"/>
            <a:ext cx="609600" cy="762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362"/>
            </a:avLst>
          </a:prstGeom>
          <a:solidFill>
            <a:srgbClr val="CB2D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32004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Re-fetch </a:t>
            </a:r>
          </a:p>
          <a:p>
            <a:r>
              <a:rPr lang="en-US" sz="1200" dirty="0" smtClean="0"/>
              <a:t>Rate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48000" y="3581400"/>
            <a:ext cx="2895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83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5181600" y="4419600"/>
            <a:ext cx="4038600" cy="838200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13716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Higher Level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[Black Box]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066800"/>
            <a:ext cx="8991601" cy="106313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Level Kernel Loop and Blocking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6086" y="3954121"/>
            <a:ext cx="1846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66800"/>
            <a:ext cx="6144126" cy="346897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4648201"/>
            <a:ext cx="9144000" cy="2514600"/>
          </a:xfrm>
        </p:spPr>
        <p:txBody>
          <a:bodyPr/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h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</a:t>
            </a:r>
            <a:r>
              <a:rPr lang="en-US" dirty="0" smtClean="0"/>
              <a:t> act similar to </a:t>
            </a:r>
            <a:r>
              <a:rPr lang="en-US" dirty="0"/>
              <a:t>both </a:t>
            </a:r>
            <a:r>
              <a:rPr lang="en-US" dirty="0" smtClean="0"/>
              <a:t>K </a:t>
            </a:r>
            <a:r>
              <a:rPr lang="en-US" dirty="0"/>
              <a:t>and </a:t>
            </a:r>
            <a:r>
              <a:rPr lang="en-US" dirty="0" smtClean="0"/>
              <a:t>C </a:t>
            </a:r>
          </a:p>
          <a:p>
            <a:endParaRPr lang="en-US" dirty="0" smtClean="0"/>
          </a:p>
          <a:p>
            <a:r>
              <a:rPr lang="en-US" sz="2800" dirty="0" smtClean="0"/>
              <a:t>K: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h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</a:t>
            </a:r>
            <a:r>
              <a:rPr lang="en-US" dirty="0" smtClean="0"/>
              <a:t> </a:t>
            </a:r>
            <a:r>
              <a:rPr lang="en-US" dirty="0"/>
              <a:t>are another </a:t>
            </a:r>
            <a:r>
              <a:rPr lang="en-US" dirty="0" smtClean="0"/>
              <a:t>dimension </a:t>
            </a:r>
            <a:r>
              <a:rPr lang="en-US" dirty="0"/>
              <a:t>of </a:t>
            </a:r>
            <a:r>
              <a:rPr lang="en-US" dirty="0" smtClean="0"/>
              <a:t>coefficients</a:t>
            </a:r>
          </a:p>
          <a:p>
            <a:endParaRPr lang="en-US" dirty="0" smtClean="0"/>
          </a:p>
          <a:p>
            <a:r>
              <a:rPr lang="en-US" sz="2800" dirty="0" smtClean="0"/>
              <a:t>C: </a:t>
            </a:r>
            <a:r>
              <a:rPr lang="en-US" dirty="0" smtClean="0"/>
              <a:t>Reduction across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h</a:t>
            </a:r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</a:t>
            </a:r>
            <a:r>
              <a:rPr lang="en-US" dirty="0" smtClean="0"/>
              <a:t> dimensions is performed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2192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876" tIns="50938" rIns="101876" bIns="50938" numCol="1" anchor="t" anchorCtr="0" compatLnSpc="1">
            <a:prstTxWarp prst="textNoShape">
              <a:avLst/>
            </a:prstTxWarp>
          </a:bodyPr>
          <a:lstStyle>
            <a:lvl1pPr marL="382588" indent="-382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828675" indent="-3190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175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763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95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7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39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1150" indent="-255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</a:t>
            </a:r>
            <a:r>
              <a:rPr lang="en-US" baseline="-25000" dirty="0" err="1" smtClean="0"/>
              <a:t>h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</a:t>
            </a:r>
            <a:endParaRPr lang="en-US" baseline="-25000" dirty="0"/>
          </a:p>
          <a:p>
            <a:endParaRPr lang="en-US" dirty="0" smtClean="0"/>
          </a:p>
          <a:p>
            <a:r>
              <a:rPr lang="en-US" dirty="0" smtClean="0"/>
              <a:t>Comparable Size</a:t>
            </a:r>
          </a:p>
          <a:p>
            <a:endParaRPr lang="en-US" dirty="0"/>
          </a:p>
          <a:p>
            <a:r>
              <a:rPr lang="en-US" dirty="0" smtClean="0"/>
              <a:t>Many relations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0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lti-co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4982355" cy="603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Multi-Core Parallelism and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81125"/>
            <a:ext cx="4038600" cy="5268913"/>
          </a:xfrm>
        </p:spPr>
        <p:txBody>
          <a:bodyPr/>
          <a:lstStyle/>
          <a:p>
            <a:r>
              <a:rPr lang="en-US" dirty="0" smtClean="0"/>
              <a:t>Across channels (C)</a:t>
            </a:r>
          </a:p>
          <a:p>
            <a:pPr lvl="1"/>
            <a:r>
              <a:rPr lang="en-US" dirty="0" smtClean="0"/>
              <a:t>Reduction </a:t>
            </a:r>
          </a:p>
          <a:p>
            <a:pPr lvl="1"/>
            <a:r>
              <a:rPr lang="en-US" dirty="0" smtClean="0"/>
              <a:t>Synchronization</a:t>
            </a:r>
          </a:p>
          <a:p>
            <a:r>
              <a:rPr lang="en-US" dirty="0" smtClean="0"/>
              <a:t>Across kernels (K)</a:t>
            </a:r>
          </a:p>
          <a:p>
            <a:pPr lvl="1"/>
            <a:r>
              <a:rPr lang="en-US" dirty="0" smtClean="0"/>
              <a:t>Synchronization</a:t>
            </a:r>
          </a:p>
          <a:p>
            <a:r>
              <a:rPr lang="en-US" dirty="0" smtClean="0"/>
              <a:t>Across  image (X or Y) </a:t>
            </a:r>
          </a:p>
          <a:p>
            <a:pPr lvl="1"/>
            <a:r>
              <a:rPr lang="en-US" dirty="0" smtClean="0"/>
              <a:t>Independent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Broadcast operation</a:t>
            </a:r>
          </a:p>
          <a:p>
            <a:r>
              <a:rPr lang="en-US" dirty="0" smtClean="0"/>
              <a:t>Partitioned memory</a:t>
            </a:r>
          </a:p>
          <a:p>
            <a:r>
              <a:rPr lang="en-US" dirty="0" smtClean="0"/>
              <a:t>Nested parallelism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3810000" cy="5049838"/>
          </a:xfrm>
        </p:spPr>
        <p:txBody>
          <a:bodyPr/>
          <a:lstStyle/>
          <a:p>
            <a:r>
              <a:rPr lang="en-US" dirty="0" smtClean="0"/>
              <a:t>Team</a:t>
            </a:r>
          </a:p>
          <a:p>
            <a:pPr lvl="1"/>
            <a:r>
              <a:rPr lang="en-US" b="1" dirty="0" err="1" smtClean="0"/>
              <a:t>Xuan</a:t>
            </a:r>
            <a:r>
              <a:rPr lang="en-US" b="1" dirty="0" smtClean="0"/>
              <a:t> Yang </a:t>
            </a:r>
          </a:p>
          <a:p>
            <a:pPr lvl="1"/>
            <a:r>
              <a:rPr lang="en-US" b="1" dirty="0" smtClean="0"/>
              <a:t>Jing </a:t>
            </a:r>
            <a:r>
              <a:rPr lang="en-US" b="1" dirty="0" err="1" smtClean="0"/>
              <a:t>Pu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Explore tradeoffs</a:t>
            </a:r>
          </a:p>
          <a:p>
            <a:pPr lvl="1"/>
            <a:r>
              <a:rPr lang="en-US" dirty="0" smtClean="0"/>
              <a:t>Buffer size </a:t>
            </a:r>
          </a:p>
          <a:p>
            <a:pPr lvl="1"/>
            <a:r>
              <a:rPr lang="en-US" dirty="0" smtClean="0"/>
              <a:t>Energy/ access</a:t>
            </a:r>
          </a:p>
          <a:p>
            <a:pPr lvl="1"/>
            <a:r>
              <a:rPr lang="en-US" dirty="0" smtClean="0"/>
              <a:t># of Accesses</a:t>
            </a:r>
          </a:p>
          <a:p>
            <a:pPr lvl="1"/>
            <a:r>
              <a:rPr lang="en-US" dirty="0" smtClean="0"/>
              <a:t>Parallelism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4648200" y="2819400"/>
            <a:ext cx="4876800" cy="3352800"/>
          </a:xfrm>
          <a:prstGeom prst="roundRect">
            <a:avLst/>
          </a:prstGeom>
          <a:solidFill>
            <a:srgbClr val="65C2D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 </a:t>
            </a:r>
            <a:r>
              <a:rPr lang="en-US" sz="2400" dirty="0" smtClean="0"/>
              <a:t>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      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543800" y="1752600"/>
            <a:ext cx="1524000" cy="609600"/>
          </a:xfrm>
          <a:prstGeom prst="rect">
            <a:avLst/>
          </a:prstGeom>
          <a:solidFill>
            <a:srgbClr val="E462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Cost Model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Energy, Area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00600" y="1371600"/>
            <a:ext cx="2133600" cy="990600"/>
          </a:xfrm>
          <a:prstGeom prst="rect">
            <a:avLst/>
          </a:prstGeom>
          <a:solidFill>
            <a:srgbClr val="56C55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Design Constraints: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Performance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Energy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Area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30" name="Down Arrow 29"/>
          <p:cNvSpPr/>
          <p:nvPr/>
        </p:nvSpPr>
        <p:spPr bwMode="auto">
          <a:xfrm>
            <a:off x="5638800" y="2362200"/>
            <a:ext cx="376518" cy="533400"/>
          </a:xfrm>
          <a:prstGeom prst="downArrow">
            <a:avLst/>
          </a:prstGeom>
          <a:solidFill>
            <a:srgbClr val="BF83C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0" name="Left Arrow 69"/>
          <p:cNvSpPr/>
          <p:nvPr/>
        </p:nvSpPr>
        <p:spPr bwMode="auto">
          <a:xfrm>
            <a:off x="6477000" y="5257800"/>
            <a:ext cx="838200" cy="381000"/>
          </a:xfrm>
          <a:prstGeom prst="leftArrow">
            <a:avLst/>
          </a:prstGeom>
          <a:solidFill>
            <a:srgbClr val="E2DA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2" name="Left Arrow 71"/>
          <p:cNvSpPr/>
          <p:nvPr/>
        </p:nvSpPr>
        <p:spPr bwMode="auto">
          <a:xfrm rot="16200000">
            <a:off x="5181600" y="5943601"/>
            <a:ext cx="1066800" cy="457200"/>
          </a:xfrm>
          <a:prstGeom prst="leftArrow">
            <a:avLst/>
          </a:prstGeom>
          <a:solidFill>
            <a:srgbClr val="4EAD4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3" name="Left Arrow 72"/>
          <p:cNvSpPr/>
          <p:nvPr/>
        </p:nvSpPr>
        <p:spPr bwMode="auto">
          <a:xfrm rot="12362438">
            <a:off x="7237531" y="4463187"/>
            <a:ext cx="1278113" cy="381000"/>
          </a:xfrm>
          <a:prstGeom prst="leftArrow">
            <a:avLst/>
          </a:prstGeom>
          <a:solidFill>
            <a:srgbClr val="E2DA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19800" y="3505200"/>
            <a:ext cx="2133600" cy="914400"/>
          </a:xfrm>
          <a:prstGeom prst="rect">
            <a:avLst/>
          </a:prstGeom>
          <a:solidFill>
            <a:srgbClr val="D4667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100584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Loop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Scheduling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0" dirty="0" smtClean="0"/>
              <a:t>Block</a:t>
            </a:r>
            <a:r>
              <a:rPr lang="en-US" sz="1600" dirty="0" smtClean="0"/>
              <a:t> sizes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Parallelism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86" name="Down Arrow 85"/>
          <p:cNvSpPr/>
          <p:nvPr/>
        </p:nvSpPr>
        <p:spPr bwMode="auto">
          <a:xfrm>
            <a:off x="8077200" y="2362200"/>
            <a:ext cx="376518" cy="533400"/>
          </a:xfrm>
          <a:prstGeom prst="downArrow">
            <a:avLst/>
          </a:prstGeom>
          <a:solidFill>
            <a:srgbClr val="BF83C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4" name="Down Arrow 73"/>
          <p:cNvSpPr/>
          <p:nvPr/>
        </p:nvSpPr>
        <p:spPr bwMode="auto">
          <a:xfrm rot="14020553">
            <a:off x="6028867" y="4159587"/>
            <a:ext cx="376518" cy="1284560"/>
          </a:xfrm>
          <a:prstGeom prst="downArrow">
            <a:avLst/>
          </a:prstGeom>
          <a:solidFill>
            <a:srgbClr val="E462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876800" y="5105400"/>
            <a:ext cx="1600200" cy="685800"/>
          </a:xfrm>
          <a:prstGeom prst="rect">
            <a:avLst/>
          </a:prstGeom>
          <a:solidFill>
            <a:srgbClr val="E0C5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18288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宋体" charset="0"/>
                <a:cs typeface="宋体" charset="0"/>
              </a:rPr>
              <a:t>Design Metrics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172200" y="2819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Optimizer</a:t>
            </a:r>
            <a:endParaRPr lang="en-US" sz="2400" dirty="0"/>
          </a:p>
        </p:txBody>
      </p:sp>
      <p:sp>
        <p:nvSpPr>
          <p:cNvPr id="88" name="Left Arrow 87"/>
          <p:cNvSpPr/>
          <p:nvPr/>
        </p:nvSpPr>
        <p:spPr bwMode="auto">
          <a:xfrm rot="16200000">
            <a:off x="7924800" y="6019800"/>
            <a:ext cx="914400" cy="457200"/>
          </a:xfrm>
          <a:prstGeom prst="leftArrow">
            <a:avLst/>
          </a:prstGeom>
          <a:solidFill>
            <a:srgbClr val="4EAD4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15200" y="4953000"/>
            <a:ext cx="2057400" cy="10668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Core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Design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Memory </a:t>
            </a:r>
            <a:r>
              <a:rPr lang="en-US" sz="1600" dirty="0" smtClean="0"/>
              <a:t>Hierarchy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/ Interconnect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89" name="Curved Down Arrow 88"/>
          <p:cNvSpPr/>
          <p:nvPr/>
        </p:nvSpPr>
        <p:spPr bwMode="auto">
          <a:xfrm rot="21422779">
            <a:off x="5707392" y="4423166"/>
            <a:ext cx="2671752" cy="615110"/>
          </a:xfrm>
          <a:prstGeom prst="curvedDownArrow">
            <a:avLst>
              <a:gd name="adj1" fmla="val 40843"/>
              <a:gd name="adj2" fmla="val 78712"/>
              <a:gd name="adj3" fmla="val 25000"/>
            </a:avLst>
          </a:prstGeom>
          <a:solidFill>
            <a:srgbClr val="E2DA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6600">
                <a:alpha val="75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ooter Placeholder 8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3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8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991600" cy="609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1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Data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lecture7 (dragged)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7924800" cy="4794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9528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Neighborhoods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lecture7 (dragged) 4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6" y="1371600"/>
            <a:ext cx="9068224" cy="47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1000" y="6019800"/>
            <a:ext cx="9372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9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Neighborhoods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lecture7 (dragged) 4 (dragged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71600"/>
            <a:ext cx="9002607" cy="47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83785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Kernels (Filters) Create Depth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lecture7 (dragged) 4 (dragged)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9" y="1371600"/>
            <a:ext cx="8961641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7429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 (Filters) Create Depth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BLIS Retreat 9/28/15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A. Pedram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13F82-9496-5E42-935E-A0AE9F3A13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lecture7 (dragged) 4 (dragged)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4182"/>
            <a:ext cx="8991600" cy="4619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781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Source: [</a:t>
            </a:r>
            <a:r>
              <a:rPr lang="en-US" sz="1800" b="0" dirty="0" err="1"/>
              <a:t>Fei-Fei</a:t>
            </a:r>
            <a:r>
              <a:rPr lang="en-US" sz="1800" b="0" dirty="0"/>
              <a:t> Li &amp; Andrej </a:t>
            </a:r>
            <a:r>
              <a:rPr lang="en-US" sz="1800" b="0" dirty="0" err="1"/>
              <a:t>Karpathy</a:t>
            </a:r>
            <a:r>
              <a:rPr lang="en-US" sz="1800" b="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7429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GERSTL@BJQQTZUZQFGJOKOR" val="3658"/>
</p:tagLst>
</file>

<file path=ppt/theme/theme1.xml><?xml version="1.0" encoding="utf-8"?>
<a:theme xmlns:a="http://schemas.openxmlformats.org/drawingml/2006/main" name="cecs">
  <a:themeElements>
    <a:clrScheme name="cec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ecs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ce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c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c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cecs</Template>
  <TotalTime>48181</TotalTime>
  <Words>2003</Words>
  <Application>Microsoft Macintosh PowerPoint</Application>
  <PresentationFormat>Custom</PresentationFormat>
  <Paragraphs>727</Paragraphs>
  <Slides>47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cecs</vt:lpstr>
      <vt:lpstr>Visio</vt:lpstr>
      <vt:lpstr>Equation</vt:lpstr>
      <vt:lpstr>Convolutional Neural Networks  for Architectures  with Hierarchical Memories</vt:lpstr>
      <vt:lpstr>Scientific Computing Applications </vt:lpstr>
      <vt:lpstr>Convolutional Neural Networks </vt:lpstr>
      <vt:lpstr>Neural Nets vs. CNNs</vt:lpstr>
      <vt:lpstr>3D Data</vt:lpstr>
      <vt:lpstr>Local Neighborhoods </vt:lpstr>
      <vt:lpstr>Local Neighborhoods </vt:lpstr>
      <vt:lpstr>Kernels (Filters) Create Depth</vt:lpstr>
      <vt:lpstr>Kernels (Filters) Create Depth</vt:lpstr>
      <vt:lpstr>Convolutional Layers</vt:lpstr>
      <vt:lpstr>Filters, Convolutions, Depth</vt:lpstr>
      <vt:lpstr>Multiple Convolutional Layers</vt:lpstr>
      <vt:lpstr>Outline</vt:lpstr>
      <vt:lpstr>General Matrix-Matrix Multiplication (GEMM)</vt:lpstr>
      <vt:lpstr>PowerPoint Presentation</vt:lpstr>
      <vt:lpstr>Blocking Tradition</vt:lpstr>
      <vt:lpstr>Loop Representation String</vt:lpstr>
      <vt:lpstr>Loop Representation String</vt:lpstr>
      <vt:lpstr>Loop Representation String</vt:lpstr>
      <vt:lpstr>Loop Representation String</vt:lpstr>
      <vt:lpstr>Loop Representation String</vt:lpstr>
      <vt:lpstr>Loop Representation String</vt:lpstr>
      <vt:lpstr>GEMM Blocking</vt:lpstr>
      <vt:lpstr>Recursive Formulation</vt:lpstr>
      <vt:lpstr>Recursive Formulation</vt:lpstr>
      <vt:lpstr>Recursive Formulation</vt:lpstr>
      <vt:lpstr>Recursive Formulation</vt:lpstr>
      <vt:lpstr>GEMM Exploration</vt:lpstr>
      <vt:lpstr>Giant Needs A Break</vt:lpstr>
      <vt:lpstr>Deep Convolutional Network </vt:lpstr>
      <vt:lpstr>Convolution Layer</vt:lpstr>
      <vt:lpstr>Multilevel Blocking of Convolutional Layer</vt:lpstr>
      <vt:lpstr>Multilevel Blocking of Convolutional Layer</vt:lpstr>
      <vt:lpstr>Multilevel Blocking of Convolutional Layer</vt:lpstr>
      <vt:lpstr>Multilevel Blocking of Convolutional Layer</vt:lpstr>
      <vt:lpstr>Convolution Operation</vt:lpstr>
      <vt:lpstr>Convolution Operation</vt:lpstr>
      <vt:lpstr>Convolution Operation</vt:lpstr>
      <vt:lpstr>Formal Derivation</vt:lpstr>
      <vt:lpstr>Recursive Formulation</vt:lpstr>
      <vt:lpstr>Recursive Formulation</vt:lpstr>
      <vt:lpstr>Recursive Formulation</vt:lpstr>
      <vt:lpstr>Recursive Formulation</vt:lpstr>
      <vt:lpstr>Low Level Kernel Loop and Blocking</vt:lpstr>
      <vt:lpstr>Multi-Core Parallelism and Partitioning</vt:lpstr>
      <vt:lpstr>The Framework</vt:lpstr>
      <vt:lpstr>Questions?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System-Level Design of Embedded Multi-Processor/Multi-Core Systems-on-Chip</dc:title>
  <dc:subject>Research Overview</dc:subject>
  <dc:creator>Andreas Gerstlauer</dc:creator>
  <cp:lastModifiedBy>Ardavan Pedram</cp:lastModifiedBy>
  <cp:revision>870</cp:revision>
  <cp:lastPrinted>2015-05-08T17:58:09Z</cp:lastPrinted>
  <dcterms:created xsi:type="dcterms:W3CDTF">2012-10-03T15:39:09Z</dcterms:created>
  <dcterms:modified xsi:type="dcterms:W3CDTF">2015-10-01T20:49:40Z</dcterms:modified>
</cp:coreProperties>
</file>