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3"/>
  </p:handoutMasterIdLst>
  <p:sldIdLst>
    <p:sldId id="256" r:id="rId2"/>
    <p:sldId id="330" r:id="rId3"/>
    <p:sldId id="451" r:id="rId4"/>
    <p:sldId id="441" r:id="rId5"/>
    <p:sldId id="442" r:id="rId6"/>
    <p:sldId id="452" r:id="rId7"/>
    <p:sldId id="443" r:id="rId8"/>
    <p:sldId id="444" r:id="rId9"/>
    <p:sldId id="453" r:id="rId10"/>
    <p:sldId id="419" r:id="rId11"/>
    <p:sldId id="431" r:id="rId12"/>
    <p:sldId id="430" r:id="rId13"/>
    <p:sldId id="396" r:id="rId14"/>
    <p:sldId id="440" r:id="rId15"/>
    <p:sldId id="391" r:id="rId16"/>
    <p:sldId id="432" r:id="rId17"/>
    <p:sldId id="438" r:id="rId18"/>
    <p:sldId id="446" r:id="rId19"/>
    <p:sldId id="447" r:id="rId20"/>
    <p:sldId id="448" r:id="rId21"/>
    <p:sldId id="450" r:id="rId22"/>
    <p:sldId id="433" r:id="rId23"/>
    <p:sldId id="449" r:id="rId24"/>
    <p:sldId id="393" r:id="rId25"/>
    <p:sldId id="436" r:id="rId26"/>
    <p:sldId id="435" r:id="rId27"/>
    <p:sldId id="437" r:id="rId28"/>
    <p:sldId id="394" r:id="rId29"/>
    <p:sldId id="434" r:id="rId30"/>
    <p:sldId id="429" r:id="rId31"/>
    <p:sldId id="34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6666"/>
    <a:srgbClr val="66CCFF"/>
    <a:srgbClr val="800080"/>
    <a:srgbClr val="00FF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42" autoAdjust="0"/>
    <p:restoredTop sz="98676" autoAdjust="0"/>
  </p:normalViewPr>
  <p:slideViewPr>
    <p:cSldViewPr snapToGrid="0" snapToObjects="1">
      <p:cViewPr varScale="1">
        <p:scale>
          <a:sx n="88" d="100"/>
          <a:sy n="88" d="100"/>
        </p:scale>
        <p:origin x="-9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1145D-4351-4807-A30F-20555AAAB7FC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621CC-102E-49C3-836D-CA786192B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54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BE40-DDEB-D74A-8376-58449AE3CCBA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02050-5F97-D74B-BC9A-05571DDDF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BE40-DDEB-D74A-8376-58449AE3CCBA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02050-5F97-D74B-BC9A-05571DDDF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9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BE40-DDEB-D74A-8376-58449AE3CCBA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02050-5F97-D74B-BC9A-05571DDDF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5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BE40-DDEB-D74A-8376-58449AE3CCBA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02050-5F97-D74B-BC9A-05571DDDF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0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BE40-DDEB-D74A-8376-58449AE3CCBA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02050-5F97-D74B-BC9A-05571DDDF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7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BE40-DDEB-D74A-8376-58449AE3CCBA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02050-5F97-D74B-BC9A-05571DDDF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2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BE40-DDEB-D74A-8376-58449AE3CCBA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02050-5F97-D74B-BC9A-05571DDDF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5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BE40-DDEB-D74A-8376-58449AE3CCBA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02050-5F97-D74B-BC9A-05571DDDF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1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BE40-DDEB-D74A-8376-58449AE3CCBA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02050-5F97-D74B-BC9A-05571DDDF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6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BE40-DDEB-D74A-8376-58449AE3CCBA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02050-5F97-D74B-BC9A-05571DDDF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4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BE40-DDEB-D74A-8376-58449AE3CCBA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02050-5F97-D74B-BC9A-05571DDDF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7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CBE40-DDEB-D74A-8376-58449AE3CCBA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02050-5F97-D74B-BC9A-05571DDDF9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34051" y="89972"/>
            <a:ext cx="25995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cs typeface="Calibri"/>
              </a:rPr>
              <a:t>TI Information –</a:t>
            </a:r>
            <a:r>
              <a:rPr lang="en-US" sz="1000" baseline="0" dirty="0" smtClean="0">
                <a:cs typeface="Calibri"/>
              </a:rPr>
              <a:t> Selective Disclosure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3570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rocessors.wiki.ti.com/index.php/MCSDK_HPC_3.x_Linear_Algebra_Librar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12035"/>
            <a:ext cx="9134863" cy="296793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Implementation </a:t>
            </a:r>
            <a:r>
              <a:rPr lang="en-US" dirty="0" smtClean="0">
                <a:solidFill>
                  <a:srgbClr val="FF0000"/>
                </a:solidFill>
                <a:cs typeface="Calibri"/>
              </a:rPr>
              <a:t>of Linear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Algebra Libraries for </a:t>
            </a:r>
            <a:r>
              <a:rPr lang="en-US" dirty="0" smtClean="0">
                <a:solidFill>
                  <a:srgbClr val="FF0000"/>
                </a:solidFill>
                <a:cs typeface="Calibri"/>
              </a:rPr>
              <a:t>Embedded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Architectures </a:t>
            </a:r>
            <a:r>
              <a:rPr lang="en-US" dirty="0" smtClean="0">
                <a:solidFill>
                  <a:srgbClr val="FF0000"/>
                </a:solidFill>
                <a:cs typeface="Calibri"/>
              </a:rPr>
              <a:t>Using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BLIS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smtClean="0">
                <a:solidFill>
                  <a:srgbClr val="0000FF"/>
                </a:solidFill>
                <a:latin typeface="Calibri"/>
                <a:cs typeface="Calibri"/>
              </a:rPr>
              <a:t>September </a:t>
            </a:r>
            <a:r>
              <a:rPr lang="en-US" sz="1800" smtClean="0">
                <a:solidFill>
                  <a:srgbClr val="0000FF"/>
                </a:solidFill>
                <a:latin typeface="Calibri"/>
                <a:cs typeface="Calibri"/>
              </a:rPr>
              <a:t>28, </a:t>
            </a:r>
            <a: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  <a:t>2015</a:t>
            </a:r>
            <a:b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</a:br>
            <a: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  <a:t/>
            </a:r>
            <a:b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</a:br>
            <a:r>
              <a:rPr lang="en-US" sz="1800" dirty="0" smtClean="0">
                <a:latin typeface="Calibri"/>
                <a:cs typeface="Calibri"/>
              </a:rPr>
              <a:t>Devangi Parikh </a:t>
            </a:r>
            <a:br>
              <a:rPr lang="en-US" sz="1800" dirty="0" smtClean="0">
                <a:latin typeface="Calibri"/>
                <a:cs typeface="Calibri"/>
              </a:rPr>
            </a:br>
            <a:r>
              <a:rPr lang="en-US" sz="1800" dirty="0"/>
              <a:t>Francisco Igual </a:t>
            </a:r>
            <a:r>
              <a:rPr lang="en-US" sz="1800" dirty="0" smtClean="0"/>
              <a:t>Peña</a:t>
            </a:r>
            <a:r>
              <a:rPr lang="en-US" sz="1800" dirty="0" smtClean="0">
                <a:latin typeface="Calibri"/>
                <a:cs typeface="Calibri"/>
              </a:rPr>
              <a:t/>
            </a:r>
            <a:br>
              <a:rPr lang="en-US" sz="1800" dirty="0" smtClean="0">
                <a:latin typeface="Calibri"/>
                <a:cs typeface="Calibri"/>
              </a:rPr>
            </a:br>
            <a:r>
              <a:rPr lang="en-US" sz="1800" dirty="0" smtClean="0">
                <a:latin typeface="Calibri"/>
                <a:cs typeface="Calibri"/>
              </a:rPr>
              <a:t>Murtaza Ali</a:t>
            </a: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898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30418"/>
            <a:ext cx="9144000" cy="9220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CBLAS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173418"/>
            <a:ext cx="3762000" cy="5310620"/>
          </a:xfrm>
        </p:spPr>
        <p:txBody>
          <a:bodyPr>
            <a:noAutofit/>
          </a:bodyPr>
          <a:lstStyle/>
          <a:p>
            <a:r>
              <a:rPr lang="en-US" sz="1800" dirty="0" smtClean="0">
                <a:cs typeface="Calibri"/>
              </a:rPr>
              <a:t>Use BLIS (BLAS-like </a:t>
            </a:r>
            <a:r>
              <a:rPr lang="en-US" sz="1800" dirty="0">
                <a:cs typeface="Calibri"/>
              </a:rPr>
              <a:t>Library Instantiation </a:t>
            </a:r>
            <a:r>
              <a:rPr lang="en-US" sz="1800" dirty="0" smtClean="0">
                <a:cs typeface="Calibri"/>
              </a:rPr>
              <a:t>Software) for underlying BLAS computations</a:t>
            </a:r>
          </a:p>
          <a:p>
            <a:r>
              <a:rPr lang="en-US" sz="1800" dirty="0" smtClean="0">
                <a:cs typeface="Calibri"/>
              </a:rPr>
              <a:t>Advantages of using BLIS over traditional BLAS libraries</a:t>
            </a:r>
            <a:endParaRPr lang="en-US" sz="1800" dirty="0">
              <a:cs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Calibri"/>
              </a:rPr>
              <a:t>Portable across architectures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cs typeface="Calibri"/>
              </a:rPr>
              <a:t>Generalized Matrix Storage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cs typeface="Calibri"/>
              </a:rPr>
              <a:t>Ease to use (BLAS and CBLAS compatibility layers</a:t>
            </a:r>
            <a:r>
              <a:rPr lang="en-US" sz="1400" dirty="0" smtClean="0">
                <a:cs typeface="Calibri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cs typeface="Calibri"/>
              </a:rPr>
              <a:t>Code </a:t>
            </a:r>
            <a:r>
              <a:rPr lang="en-US" sz="1400" dirty="0" smtClean="0">
                <a:cs typeface="Calibri"/>
              </a:rPr>
              <a:t>Reuse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cs typeface="Calibri"/>
              </a:rPr>
              <a:t>Allows us to bring BLIS into embedded processing markets</a:t>
            </a:r>
            <a:endParaRPr lang="en-US" sz="1800" dirty="0"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70" y="1196818"/>
            <a:ext cx="3692660" cy="494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4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30418"/>
            <a:ext cx="9144000" cy="9220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Single Threaded Applications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173418"/>
            <a:ext cx="2813050" cy="531062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Support for the standard CBLAS and CLAPACK APIs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CBLAS runs </a:t>
            </a:r>
            <a:r>
              <a:rPr lang="en-US" sz="1800" dirty="0"/>
              <a:t>on either the available ARM or DSP cores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Support for single core and multi core CBLAS </a:t>
            </a:r>
            <a:r>
              <a:rPr lang="en-US" sz="1800" dirty="0" smtClean="0"/>
              <a:t>computation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>
                <a:cs typeface="Calibri"/>
              </a:rPr>
              <a:t>Automatically chooses between ARM and DSP cores for compute based on problem size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>
                <a:cs typeface="Calibri"/>
              </a:rPr>
              <a:t>User can override through environment </a:t>
            </a:r>
            <a:r>
              <a:rPr lang="en-US" sz="1400" dirty="0" smtClean="0">
                <a:cs typeface="Calibri"/>
              </a:rPr>
              <a:t>variables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cs typeface="Calibri"/>
              </a:rPr>
              <a:t>CBLAS calls to DSP are blocking</a:t>
            </a:r>
            <a:endParaRPr lang="en-US" sz="1800" dirty="0">
              <a:cs typeface="Calibri"/>
            </a:endParaRPr>
          </a:p>
          <a:p>
            <a:pPr>
              <a:buFont typeface="Arial" pitchFamily="34" charset="0"/>
              <a:buChar char="•"/>
            </a:pP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272" y="1499616"/>
            <a:ext cx="567049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7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30418"/>
            <a:ext cx="9144000" cy="9220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Multi Threaded Applications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73418"/>
            <a:ext cx="2698750" cy="531062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Application </a:t>
            </a:r>
            <a:r>
              <a:rPr lang="en-US" sz="1800" dirty="0"/>
              <a:t>can make BLAS calls from multiple threads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ARM compute supports up to four threads (# of Application threads) x (# of CBLAS ARM compute threads) = 4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DSP compute calls are </a:t>
            </a:r>
            <a:r>
              <a:rPr lang="en-US" sz="1800" dirty="0" err="1"/>
              <a:t>enquequed</a:t>
            </a:r>
            <a:r>
              <a:rPr lang="en-US" sz="1800" dirty="0"/>
              <a:t> in the </a:t>
            </a:r>
            <a:r>
              <a:rPr lang="en-US" sz="1800" dirty="0" err="1"/>
              <a:t>OpenCL</a:t>
            </a:r>
            <a:r>
              <a:rPr lang="en-US" sz="1800" dirty="0"/>
              <a:t> command queue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272" y="1499616"/>
            <a:ext cx="567049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30418"/>
            <a:ext cx="9144000" cy="9220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Compute to Data Movement Ratio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3767328"/>
            <a:ext cx="8335670" cy="2716710"/>
          </a:xfrm>
        </p:spPr>
        <p:txBody>
          <a:bodyPr>
            <a:noAutofit/>
          </a:bodyPr>
          <a:lstStyle/>
          <a:p>
            <a:r>
              <a:rPr lang="en-US" sz="1800" dirty="0" smtClean="0">
                <a:cs typeface="Calibri"/>
              </a:rPr>
              <a:t>Level 3 BLAS operations are compute bound (C/D &gt; 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Calibri"/>
              </a:rPr>
              <a:t>Automatic offloading decision available only for Level 3 BLAS operations</a:t>
            </a:r>
            <a:endParaRPr lang="en-US" sz="1400" dirty="0">
              <a:cs typeface="Calibri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417769"/>
              </p:ext>
            </p:extLst>
          </p:nvPr>
        </p:nvGraphicFramePr>
        <p:xfrm>
          <a:off x="1465164" y="1697965"/>
          <a:ext cx="6096000" cy="175260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157386"/>
                <a:gridCol w="1890614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Theoretical Data Movement (D)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Compute </a:t>
                      </a:r>
                    </a:p>
                    <a:p>
                      <a:pPr algn="ctr"/>
                      <a:r>
                        <a:rPr lang="en-US" dirty="0" smtClean="0"/>
                        <a:t>(C)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C/D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Level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Level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N^2+3N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2(N^2)+N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2N+1 / (3N+1)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Level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4(N^2)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2(N^3)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75028" y="1125268"/>
            <a:ext cx="428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cs typeface="Calibri"/>
              </a:rPr>
              <a:t>For vector length = N, and matrix size = </a:t>
            </a:r>
            <a:r>
              <a:rPr lang="en-US" dirty="0" err="1" smtClean="0">
                <a:cs typeface="Calibri"/>
              </a:rPr>
              <a:t>NxN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980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30418"/>
            <a:ext cx="9144000" cy="9220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Offload Strategy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73418"/>
            <a:ext cx="3406588" cy="5310620"/>
          </a:xfrm>
        </p:spPr>
        <p:txBody>
          <a:bodyPr>
            <a:no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1800" dirty="0">
                <a:cs typeface="Calibri"/>
              </a:rPr>
              <a:t>Automatic offloading decision available only for Level 3 BLAS </a:t>
            </a:r>
            <a:r>
              <a:rPr lang="en-US" sz="1800" dirty="0" smtClean="0">
                <a:cs typeface="Calibri"/>
              </a:rPr>
              <a:t>operations</a:t>
            </a:r>
          </a:p>
          <a:p>
            <a:pPr marL="342900" lvl="1" indent="-342900">
              <a:buFont typeface="Arial"/>
              <a:buChar char="•"/>
            </a:pPr>
            <a:r>
              <a:rPr lang="en-US" sz="1800" dirty="0" smtClean="0">
                <a:cs typeface="Calibri"/>
              </a:rPr>
              <a:t>Tuning : </a:t>
            </a:r>
            <a:r>
              <a:rPr lang="en-US" sz="1800" dirty="0">
                <a:cs typeface="Calibri"/>
              </a:rPr>
              <a:t>For each level 3 operation, find the matrix sizes for which the execution on DSP is faster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Calibri"/>
              </a:rPr>
              <a:t>Performed </a:t>
            </a:r>
            <a:r>
              <a:rPr lang="en-US" sz="1400" dirty="0">
                <a:cs typeface="Calibri"/>
              </a:rPr>
              <a:t>offline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cs typeface="Calibri"/>
              </a:rPr>
              <a:t>Sweep matrix sizes, e.g. (</a:t>
            </a:r>
            <a:r>
              <a:rPr lang="en-US" sz="1400" dirty="0" err="1">
                <a:cs typeface="Calibri"/>
              </a:rPr>
              <a:t>m,k,n</a:t>
            </a:r>
            <a:r>
              <a:rPr lang="en-US" sz="1400" dirty="0">
                <a:cs typeface="Calibri"/>
              </a:rPr>
              <a:t>) for </a:t>
            </a:r>
            <a:r>
              <a:rPr lang="en-US" sz="1400" dirty="0" err="1">
                <a:cs typeface="Calibri"/>
              </a:rPr>
              <a:t>xGEMM</a:t>
            </a:r>
            <a:endParaRPr lang="en-US" sz="1400" dirty="0">
              <a:cs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cs typeface="Calibri"/>
              </a:rPr>
              <a:t>For each combination of (</a:t>
            </a:r>
            <a:r>
              <a:rPr lang="en-US" sz="1400" dirty="0" err="1">
                <a:cs typeface="Calibri"/>
              </a:rPr>
              <a:t>m,k,n</a:t>
            </a:r>
            <a:r>
              <a:rPr lang="en-US" sz="1400" dirty="0">
                <a:cs typeface="Calibri"/>
              </a:rPr>
              <a:t>), benchmark DSP execution and ARM </a:t>
            </a:r>
            <a:r>
              <a:rPr lang="en-US" sz="1400" dirty="0" smtClean="0">
                <a:cs typeface="Calibri"/>
              </a:rPr>
              <a:t>execution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cs typeface="Calibri"/>
              </a:rPr>
              <a:t>Generate offload lookup table based on benchmarking </a:t>
            </a:r>
            <a:r>
              <a:rPr lang="en-US" sz="1400" dirty="0" smtClean="0">
                <a:cs typeface="Calibri"/>
              </a:rPr>
              <a:t>results</a:t>
            </a:r>
            <a:endParaRPr lang="en-US" sz="1400" dirty="0">
              <a:cs typeface="Calibri"/>
            </a:endParaRPr>
          </a:p>
          <a:p>
            <a:r>
              <a:rPr lang="en-US" sz="1800" dirty="0" smtClean="0">
                <a:cs typeface="Calibri"/>
              </a:rPr>
              <a:t>Making </a:t>
            </a:r>
            <a:r>
              <a:rPr lang="en-US" sz="1800" dirty="0">
                <a:cs typeface="Calibri"/>
              </a:rPr>
              <a:t>offloading decision for each level 3 function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cs typeface="Calibri"/>
              </a:rPr>
              <a:t>Configuration through environment variable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cs typeface="Calibri"/>
              </a:rPr>
              <a:t>Offload lookup table obtained through tuning</a:t>
            </a:r>
          </a:p>
          <a:p>
            <a:endParaRPr lang="en-US" sz="1800" dirty="0"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16" y="2163314"/>
            <a:ext cx="4914903" cy="32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7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12035"/>
            <a:ext cx="9134863" cy="29679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BLIS on C66x</a:t>
            </a: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556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30418"/>
            <a:ext cx="9144000" cy="9220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BLIS 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High-Performance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GEMM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22" y="914400"/>
            <a:ext cx="7673356" cy="581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5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30418"/>
            <a:ext cx="9144000" cy="9220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C66x </a:t>
            </a:r>
            <a:r>
              <a:rPr lang="en-US" dirty="0" smtClean="0">
                <a:solidFill>
                  <a:srgbClr val="FF0000"/>
                </a:solidFill>
                <a:cs typeface="Calibri"/>
              </a:rPr>
              <a:t>High-Performance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GEMM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173418"/>
            <a:ext cx="8241958" cy="5310620"/>
          </a:xfrm>
        </p:spPr>
        <p:txBody>
          <a:bodyPr>
            <a:noAutofit/>
          </a:bodyPr>
          <a:lstStyle/>
          <a:p>
            <a:r>
              <a:rPr lang="en-US" sz="1800" dirty="0" smtClean="0">
                <a:cs typeface="Calibri"/>
              </a:rPr>
              <a:t>BLIS is designed for cache based architectures</a:t>
            </a:r>
          </a:p>
          <a:p>
            <a:r>
              <a:rPr lang="en-US" sz="1800" dirty="0" smtClean="0">
                <a:cs typeface="Calibri"/>
              </a:rPr>
              <a:t>C66x is a DMA based architecture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Calibri"/>
              </a:rPr>
              <a:t>Integrate DMA capabilities into BLIS to obtain high-performance on C66x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Calibri"/>
              </a:rPr>
              <a:t>Parallelize data movement through various levels of memory with the computation by using the DMA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cs typeface="Calibri"/>
              </a:rPr>
              <a:t>Parameters are selected such that ping-pong buffers fill up the SRAM memory available</a:t>
            </a:r>
          </a:p>
          <a:p>
            <a:pPr marL="0" indent="0">
              <a:buNone/>
            </a:pPr>
            <a:endParaRPr lang="en-US" sz="1800" dirty="0" smtClean="0">
              <a:cs typeface="Calibri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467537"/>
              </p:ext>
            </p:extLst>
          </p:nvPr>
        </p:nvGraphicFramePr>
        <p:xfrm>
          <a:off x="1526124" y="3914140"/>
          <a:ext cx="6096001" cy="185420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735236"/>
                <a:gridCol w="872153"/>
                <a:gridCol w="872153"/>
                <a:gridCol w="872153"/>
                <a:gridCol w="872153"/>
                <a:gridCol w="87215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 (single)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r>
                        <a:rPr lang="en-US" sz="1400" baseline="0" dirty="0" smtClean="0"/>
                        <a:t> (double)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r>
                        <a:rPr lang="en-US" sz="1400" baseline="0" dirty="0" smtClean="0"/>
                        <a:t>  (single complex)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Z (double complex)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45080" y="3419594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Parameter values for C66x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38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Flexible</a:t>
            </a:r>
          </a:p>
          <a:p>
            <a:pPr marL="457200" lvl="1" indent="0">
              <a:buNone/>
            </a:pPr>
            <a:r>
              <a:rPr lang="en-US" dirty="0" smtClean="0"/>
              <a:t>User or library developer must be able to select when and where to transfer data for an operation</a:t>
            </a:r>
          </a:p>
          <a:p>
            <a:r>
              <a:rPr lang="en-US" dirty="0" smtClean="0"/>
              <a:t>Transparent</a:t>
            </a:r>
          </a:p>
          <a:p>
            <a:pPr marL="457200" lvl="1" indent="0">
              <a:buNone/>
            </a:pPr>
            <a:r>
              <a:rPr lang="en-US" dirty="0" smtClean="0"/>
              <a:t>User must not be aware of the usage of the DMA, but if desired can manage the DMA</a:t>
            </a:r>
          </a:p>
          <a:p>
            <a:r>
              <a:rPr lang="en-US" dirty="0" smtClean="0"/>
              <a:t>Integrated into the control tree mechanism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0418"/>
            <a:ext cx="9144000" cy="922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DMA Integration Goals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439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817" y="4777739"/>
            <a:ext cx="4593983" cy="18152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09" y="1562017"/>
            <a:ext cx="5647955" cy="290779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30418"/>
            <a:ext cx="9144000" cy="922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GEMM Control Tree </a:t>
            </a:r>
            <a:r>
              <a:rPr lang="en-US" dirty="0" smtClean="0">
                <a:solidFill>
                  <a:srgbClr val="FF0000"/>
                </a:solidFill>
              </a:rPr>
              <a:t>Definitions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940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"/>
          <p:cNvSpPr txBox="1">
            <a:spLocks/>
          </p:cNvSpPr>
          <p:nvPr/>
        </p:nvSpPr>
        <p:spPr>
          <a:xfrm>
            <a:off x="381000" y="1901371"/>
            <a:ext cx="4357256" cy="3443919"/>
          </a:xfrm>
          <a:prstGeom prst="rect">
            <a:avLst/>
          </a:prstGeom>
        </p:spPr>
        <p:txBody>
          <a:bodyPr/>
          <a:lstStyle>
            <a:lvl1pPr marL="227013" indent="-227013" algn="l" rtl="0" eaLnBrk="0" fontAlgn="base" hangingPunct="0">
              <a:spcBef>
                <a:spcPts val="8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854075" indent="-165100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201738" indent="-233363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489075" indent="-173038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1946275" indent="-173038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3475" indent="-173038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0675" indent="-173038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7875" indent="-173038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sz="2400" dirty="0" smtClean="0"/>
              <a:t>TI Embedded Processors</a:t>
            </a:r>
          </a:p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sz="2400" dirty="0" smtClean="0"/>
              <a:t>Library Development Strategy</a:t>
            </a:r>
          </a:p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sz="2400" dirty="0" smtClean="0"/>
              <a:t>TI LINALG library</a:t>
            </a:r>
          </a:p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sz="2400" dirty="0" smtClean="0"/>
              <a:t>BLIS on C66x</a:t>
            </a:r>
          </a:p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sz="2400" dirty="0" smtClean="0"/>
              <a:t>Testing</a:t>
            </a:r>
          </a:p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en-US" sz="2400" dirty="0" smtClean="0"/>
              <a:t>Performance</a:t>
            </a:r>
            <a:endParaRPr lang="en-US" sz="1400" dirty="0" smtClean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30418"/>
            <a:ext cx="9144000" cy="9220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Outline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6" name="Picture 5" descr="Moonshot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047" y="1682826"/>
            <a:ext cx="4023914" cy="30221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26757" y="6486337"/>
            <a:ext cx="1220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Picture Credit:  HP</a:t>
            </a: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554400" y="5977054"/>
            <a:ext cx="807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urier" pitchFamily="49" charset="0"/>
                <a:hlinkClick r:id="rId3"/>
              </a:rPr>
              <a:t>http://processors.wiki.ti.com/index.php/MCSDK_HPC_3.x_Linear_Algebra_Library</a:t>
            </a:r>
            <a:endParaRPr lang="en-US" sz="1200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31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5" y="1046562"/>
            <a:ext cx="4470245" cy="14859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58" y="2314789"/>
            <a:ext cx="4843408" cy="444303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30418"/>
            <a:ext cx="9144000" cy="922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Memory Buffers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74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848" y="1388994"/>
            <a:ext cx="5382779" cy="426416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0418"/>
            <a:ext cx="9144000" cy="922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C66x Data </a:t>
            </a:r>
            <a:r>
              <a:rPr lang="en-US" dirty="0">
                <a:solidFill>
                  <a:srgbClr val="FF0000"/>
                </a:solidFill>
              </a:rPr>
              <a:t>Movement for Level 3 BLIS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72546" y="4474029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89718" y="4474031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74296" y="4474025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3602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30418"/>
            <a:ext cx="9144000" cy="9220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C66x High-Performance GEMM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07" y="914400"/>
            <a:ext cx="8887986" cy="581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7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0418"/>
            <a:ext cx="9144000" cy="92204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Algorithmic Variants for </a:t>
            </a:r>
            <a:r>
              <a:rPr lang="en-US" dirty="0" smtClean="0">
                <a:solidFill>
                  <a:srgbClr val="FF0000"/>
                </a:solidFill>
              </a:rPr>
              <a:t>GEMM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529" y="1153297"/>
            <a:ext cx="3965456" cy="487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51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12035"/>
            <a:ext cx="9134863" cy="29679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Testing</a:t>
            </a: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556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30418"/>
            <a:ext cx="9144000" cy="9220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BLIS Test Suite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335" y="1119119"/>
            <a:ext cx="4732030" cy="494996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173418"/>
            <a:ext cx="3050577" cy="531062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Suitable for</a:t>
            </a:r>
            <a:endParaRPr lang="en-US" sz="1800" dirty="0"/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Larger matrix sizes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Performance benchmarks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cs typeface="Calibri"/>
              </a:rPr>
              <a:t>Selective </a:t>
            </a:r>
            <a:r>
              <a:rPr lang="en-US" sz="1400" dirty="0">
                <a:cs typeface="Calibri"/>
              </a:rPr>
              <a:t>functionality </a:t>
            </a:r>
            <a:r>
              <a:rPr lang="en-US" sz="1400" dirty="0" smtClean="0">
                <a:cs typeface="Calibri"/>
              </a:rPr>
              <a:t>tests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Customizable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Can sweep over BLAS routines with all possible permutations of the available options</a:t>
            </a:r>
          </a:p>
        </p:txBody>
      </p:sp>
    </p:spTree>
    <p:extLst>
      <p:ext uri="{BB962C8B-B14F-4D97-AF65-F5344CB8AC3E}">
        <p14:creationId xmlns:p14="http://schemas.microsoft.com/office/powerpoint/2010/main" val="13242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30418"/>
            <a:ext cx="9144000" cy="9220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BLAS Test Suite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173418"/>
            <a:ext cx="3050577" cy="531062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Suitable for</a:t>
            </a:r>
            <a:endParaRPr lang="en-US" sz="1800" dirty="0"/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Corner cases (zero matrix dimension, near-underflow and near-overflow valued matrices)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Smaller matrix sizes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Not customizable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Total tests = 239,052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62" y="1867659"/>
            <a:ext cx="3500635" cy="312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30418"/>
            <a:ext cx="9144000" cy="9220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CLAPACK Test Suite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173418"/>
            <a:ext cx="3050577" cy="531062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Suitable for</a:t>
            </a:r>
            <a:endParaRPr lang="en-US" sz="1800" dirty="0"/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Corner cases (zero matrix dimension, near-underflow </a:t>
            </a:r>
            <a:r>
              <a:rPr lang="en-US" sz="1400" dirty="0"/>
              <a:t>and near-overflow valued matrices)</a:t>
            </a:r>
            <a:endParaRPr lang="en-US" sz="1400" dirty="0" smtClean="0"/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Smaller matrix sizes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Not customizable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cs typeface="Calibri"/>
              </a:rPr>
              <a:t>Types </a:t>
            </a:r>
            <a:r>
              <a:rPr lang="en-US" sz="1800" smtClean="0">
                <a:cs typeface="Calibri"/>
              </a:rPr>
              <a:t>of tests </a:t>
            </a:r>
            <a:r>
              <a:rPr lang="en-US" sz="1800" dirty="0" smtClean="0">
                <a:cs typeface="Calibri"/>
              </a:rPr>
              <a:t>= 83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cs typeface="Calibri"/>
              </a:rPr>
              <a:t>Total tests = 3,073,466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982" y="1148329"/>
            <a:ext cx="3500635" cy="456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1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12035"/>
            <a:ext cx="9134863" cy="29679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Performance</a:t>
            </a: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556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30418"/>
            <a:ext cx="9144000" cy="9220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SGEMM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173418"/>
            <a:ext cx="3050577" cy="5310620"/>
          </a:xfrm>
        </p:spPr>
        <p:txBody>
          <a:bodyPr>
            <a:noAutofit/>
          </a:bodyPr>
          <a:lstStyle/>
          <a:p>
            <a:r>
              <a:rPr lang="en-US" sz="1800" dirty="0" smtClean="0"/>
              <a:t>Single precision general matrix-matrix multiplication</a:t>
            </a:r>
          </a:p>
          <a:p>
            <a:r>
              <a:rPr lang="en-US" sz="1800" dirty="0" smtClean="0"/>
              <a:t>Obtained </a:t>
            </a:r>
            <a:r>
              <a:rPr lang="en-US" sz="1800" dirty="0"/>
              <a:t>using a TI 66AK2H12 </a:t>
            </a:r>
            <a:r>
              <a:rPr lang="en-US" sz="1800" dirty="0" err="1"/>
              <a:t>SoC</a:t>
            </a:r>
            <a:r>
              <a:rPr lang="en-US" sz="1800" dirty="0"/>
              <a:t> at a 1 GHz clock </a:t>
            </a:r>
            <a:endParaRPr lang="en-US" sz="1800" dirty="0" smtClean="0"/>
          </a:p>
          <a:p>
            <a:r>
              <a:rPr lang="en-US" sz="1800" dirty="0" smtClean="0"/>
              <a:t>Theoretical </a:t>
            </a:r>
            <a:r>
              <a:rPr lang="en-US" sz="1800" dirty="0"/>
              <a:t>peak DSP performance = 128 GFLOPS </a:t>
            </a:r>
            <a:endParaRPr lang="en-US" sz="1800" dirty="0" smtClean="0"/>
          </a:p>
          <a:p>
            <a:r>
              <a:rPr lang="en-US" sz="1800" dirty="0" smtClean="0"/>
              <a:t>Theoretical peak ARM performance = 32 GFLOPS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42" y="1498594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8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12035"/>
            <a:ext cx="9134863" cy="29679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TI Embedded Processors</a:t>
            </a: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11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30418"/>
            <a:ext cx="9144000" cy="9220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DGEMM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173418"/>
            <a:ext cx="3050577" cy="5310620"/>
          </a:xfrm>
        </p:spPr>
        <p:txBody>
          <a:bodyPr>
            <a:noAutofit/>
          </a:bodyPr>
          <a:lstStyle/>
          <a:p>
            <a:r>
              <a:rPr lang="en-US" sz="1800" dirty="0" smtClean="0"/>
              <a:t>Double precision general matrix-matrix multiplication</a:t>
            </a:r>
            <a:endParaRPr lang="en-US" sz="1800" dirty="0"/>
          </a:p>
          <a:p>
            <a:r>
              <a:rPr lang="en-US" sz="1800" dirty="0"/>
              <a:t>Obtained using a TI 66AK2H12 </a:t>
            </a:r>
            <a:r>
              <a:rPr lang="en-US" sz="1800" dirty="0" err="1"/>
              <a:t>SoC</a:t>
            </a:r>
            <a:r>
              <a:rPr lang="en-US" sz="1800" dirty="0"/>
              <a:t> at a 1 GHz clock </a:t>
            </a:r>
          </a:p>
          <a:p>
            <a:r>
              <a:rPr lang="en-US" sz="1800" dirty="0"/>
              <a:t>Theoretical peak DSP performance = </a:t>
            </a:r>
            <a:r>
              <a:rPr lang="en-US" sz="1800" dirty="0" smtClean="0"/>
              <a:t>32 GFLOPS </a:t>
            </a:r>
            <a:endParaRPr lang="en-US" sz="1800" dirty="0"/>
          </a:p>
          <a:p>
            <a:r>
              <a:rPr lang="en-US" sz="1800" dirty="0"/>
              <a:t>Theoretical peak ARM performance = </a:t>
            </a:r>
            <a:r>
              <a:rPr lang="en-US" sz="1800" dirty="0" smtClean="0"/>
              <a:t>8 GFLOPS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352" y="1499616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12035"/>
            <a:ext cx="9134863" cy="29679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Thanks!</a:t>
            </a: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453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1KeystoneHistor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6483"/>
            <a:ext cx="8229600" cy="51475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418"/>
            <a:ext cx="3267567" cy="5310620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Keystone architecture</a:t>
            </a:r>
          </a:p>
          <a:p>
            <a:pPr lvl="1"/>
            <a:r>
              <a:rPr lang="en-US" sz="1400" dirty="0" smtClean="0">
                <a:cs typeface="Calibri"/>
              </a:rPr>
              <a:t>Lowers development effort</a:t>
            </a:r>
          </a:p>
          <a:p>
            <a:pPr lvl="1"/>
            <a:r>
              <a:rPr lang="en-US" sz="1400" dirty="0" smtClean="0">
                <a:cs typeface="Calibri"/>
              </a:rPr>
              <a:t>Speeds time to market</a:t>
            </a:r>
          </a:p>
          <a:p>
            <a:pPr lvl="1"/>
            <a:r>
              <a:rPr lang="en-US" sz="1400" dirty="0" smtClean="0">
                <a:cs typeface="Calibri"/>
              </a:rPr>
              <a:t>Leverages TI’s investment</a:t>
            </a:r>
          </a:p>
          <a:p>
            <a:pPr lvl="1"/>
            <a:r>
              <a:rPr lang="en-US" sz="1400" dirty="0" smtClean="0">
                <a:cs typeface="Calibri"/>
              </a:rPr>
              <a:t>Optimal software reuse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2751" y="30418"/>
            <a:ext cx="8954039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cs typeface="Calibri"/>
              </a:rPr>
              <a:t>5 Generations of TI Multicore Processors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579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418"/>
            <a:ext cx="3426329" cy="5310620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Keystone II architecture</a:t>
            </a:r>
          </a:p>
          <a:p>
            <a:r>
              <a:rPr lang="en-US" sz="1800" dirty="0" smtClean="0">
                <a:latin typeface="Calibri"/>
                <a:cs typeface="Calibri"/>
              </a:rPr>
              <a:t>Cores</a:t>
            </a:r>
          </a:p>
          <a:p>
            <a:pPr lvl="1"/>
            <a:r>
              <a:rPr lang="en-US" sz="1400" dirty="0" smtClean="0">
                <a:latin typeface="Calibri"/>
                <a:cs typeface="Calibri"/>
              </a:rPr>
              <a:t>4 ARM A15s at 1.0 GHz</a:t>
            </a:r>
          </a:p>
          <a:p>
            <a:pPr lvl="2"/>
            <a:r>
              <a:rPr lang="en-US" sz="1200" dirty="0" smtClean="0">
                <a:latin typeface="Calibri"/>
                <a:cs typeface="Calibri"/>
              </a:rPr>
              <a:t>4 MB shared L2 cache</a:t>
            </a:r>
          </a:p>
          <a:p>
            <a:pPr lvl="2"/>
            <a:r>
              <a:rPr lang="en-US" sz="1200" dirty="0" smtClean="0">
                <a:latin typeface="Calibri"/>
                <a:cs typeface="Calibri"/>
              </a:rPr>
              <a:t>32 </a:t>
            </a:r>
            <a:r>
              <a:rPr lang="en-US" sz="1200" dirty="0" err="1" smtClean="0">
                <a:latin typeface="Calibri"/>
                <a:cs typeface="Calibri"/>
              </a:rPr>
              <a:t>Gflops</a:t>
            </a:r>
            <a:r>
              <a:rPr lang="en-US" sz="1200" dirty="0" smtClean="0">
                <a:latin typeface="Calibri"/>
                <a:cs typeface="Calibri"/>
              </a:rPr>
              <a:t> </a:t>
            </a:r>
            <a:r>
              <a:rPr lang="en-US" sz="1200" dirty="0" smtClean="0">
                <a:latin typeface="Calibri"/>
                <a:cs typeface="Calibri"/>
              </a:rPr>
              <a:t>single precision</a:t>
            </a:r>
          </a:p>
          <a:p>
            <a:pPr lvl="2"/>
            <a:r>
              <a:rPr lang="en-US" sz="1200" dirty="0" smtClean="0">
                <a:latin typeface="Calibri"/>
                <a:cs typeface="Calibri"/>
              </a:rPr>
              <a:t>8 </a:t>
            </a:r>
            <a:r>
              <a:rPr lang="en-US" sz="1200" dirty="0" err="1" smtClean="0">
                <a:latin typeface="Calibri"/>
                <a:cs typeface="Calibri"/>
              </a:rPr>
              <a:t>Gflops</a:t>
            </a:r>
            <a:r>
              <a:rPr lang="en-US" sz="1200" dirty="0" smtClean="0">
                <a:latin typeface="Calibri"/>
                <a:cs typeface="Calibri"/>
              </a:rPr>
              <a:t> </a:t>
            </a:r>
            <a:r>
              <a:rPr lang="en-US" sz="1200" dirty="0" smtClean="0">
                <a:latin typeface="Calibri"/>
                <a:cs typeface="Calibri"/>
              </a:rPr>
              <a:t>double precision</a:t>
            </a:r>
          </a:p>
          <a:p>
            <a:pPr lvl="1"/>
            <a:r>
              <a:rPr lang="en-US" sz="1400" dirty="0" smtClean="0">
                <a:latin typeface="Calibri"/>
                <a:cs typeface="Calibri"/>
              </a:rPr>
              <a:t>8 C66x DSPs at 1.0 GHz</a:t>
            </a:r>
          </a:p>
          <a:p>
            <a:pPr lvl="2"/>
            <a:r>
              <a:rPr lang="en-US" sz="1200" dirty="0" smtClean="0">
                <a:latin typeface="Calibri"/>
                <a:cs typeface="Calibri"/>
              </a:rPr>
              <a:t>32 kB </a:t>
            </a:r>
            <a:r>
              <a:rPr lang="en-US" sz="1200" dirty="0" smtClean="0">
                <a:latin typeface="Calibri"/>
                <a:cs typeface="Calibri"/>
              </a:rPr>
              <a:t>L1 scratch / cache each</a:t>
            </a:r>
          </a:p>
          <a:p>
            <a:pPr lvl="2"/>
            <a:r>
              <a:rPr lang="en-US" sz="1200" dirty="0" smtClean="0">
                <a:latin typeface="Calibri"/>
                <a:cs typeface="Calibri"/>
              </a:rPr>
              <a:t>1 MB L2 </a:t>
            </a:r>
            <a:r>
              <a:rPr lang="en-US" sz="1200" dirty="0">
                <a:cs typeface="Calibri"/>
              </a:rPr>
              <a:t>scratch / cache </a:t>
            </a:r>
            <a:r>
              <a:rPr lang="en-US" sz="1200" dirty="0" smtClean="0">
                <a:cs typeface="Calibri"/>
              </a:rPr>
              <a:t>each</a:t>
            </a:r>
            <a:endParaRPr lang="en-US" sz="1200" dirty="0" smtClean="0">
              <a:latin typeface="Calibri"/>
              <a:cs typeface="Calibri"/>
            </a:endParaRPr>
          </a:p>
          <a:p>
            <a:pPr lvl="2"/>
            <a:r>
              <a:rPr lang="en-US" sz="1200" dirty="0" smtClean="0">
                <a:latin typeface="Calibri"/>
                <a:cs typeface="Calibri"/>
              </a:rPr>
              <a:t>128 </a:t>
            </a:r>
            <a:r>
              <a:rPr lang="en-US" sz="1200" dirty="0" err="1" smtClean="0">
                <a:latin typeface="Calibri"/>
                <a:cs typeface="Calibri"/>
              </a:rPr>
              <a:t>Gflops</a:t>
            </a:r>
            <a:r>
              <a:rPr lang="en-US" sz="1200" dirty="0" smtClean="0">
                <a:latin typeface="Calibri"/>
                <a:cs typeface="Calibri"/>
              </a:rPr>
              <a:t> single </a:t>
            </a:r>
            <a:r>
              <a:rPr lang="en-US" sz="1200" dirty="0" smtClean="0">
                <a:latin typeface="Calibri"/>
                <a:cs typeface="Calibri"/>
              </a:rPr>
              <a:t>precision </a:t>
            </a:r>
            <a:endParaRPr lang="en-US" sz="1200" dirty="0" smtClean="0">
              <a:latin typeface="Calibri"/>
              <a:cs typeface="Calibri"/>
            </a:endParaRPr>
          </a:p>
          <a:p>
            <a:pPr lvl="2"/>
            <a:r>
              <a:rPr lang="en-US" sz="1200" dirty="0" smtClean="0">
                <a:latin typeface="Calibri"/>
                <a:cs typeface="Calibri"/>
              </a:rPr>
              <a:t>32 </a:t>
            </a:r>
            <a:r>
              <a:rPr lang="en-US" sz="1200" dirty="0" err="1" smtClean="0">
                <a:latin typeface="Calibri"/>
                <a:cs typeface="Calibri"/>
              </a:rPr>
              <a:t>Gflops</a:t>
            </a:r>
            <a:r>
              <a:rPr lang="en-US" sz="1200" dirty="0" smtClean="0">
                <a:latin typeface="Calibri"/>
                <a:cs typeface="Calibri"/>
              </a:rPr>
              <a:t> double </a:t>
            </a:r>
            <a:r>
              <a:rPr lang="en-US" sz="1200" dirty="0" smtClean="0">
                <a:latin typeface="Calibri"/>
                <a:cs typeface="Calibri"/>
              </a:rPr>
              <a:t>precision</a:t>
            </a:r>
          </a:p>
          <a:p>
            <a:r>
              <a:rPr lang="en-US" sz="1800" dirty="0" smtClean="0">
                <a:latin typeface="Calibri"/>
                <a:cs typeface="Calibri"/>
              </a:rPr>
              <a:t>Memory</a:t>
            </a:r>
          </a:p>
          <a:p>
            <a:pPr lvl="1"/>
            <a:r>
              <a:rPr lang="en-US" sz="1400" dirty="0">
                <a:cs typeface="Calibri"/>
              </a:rPr>
              <a:t>8 GB DDR3 DRAM (external)</a:t>
            </a:r>
          </a:p>
          <a:p>
            <a:pPr lvl="1"/>
            <a:r>
              <a:rPr lang="en-US" sz="1400" dirty="0" smtClean="0">
                <a:latin typeface="Calibri"/>
                <a:cs typeface="Calibri"/>
              </a:rPr>
              <a:t>6 MB </a:t>
            </a:r>
            <a:r>
              <a:rPr lang="en-US" sz="1400" dirty="0" smtClean="0">
                <a:latin typeface="Calibri"/>
                <a:cs typeface="Calibri"/>
              </a:rPr>
              <a:t>shared SRAM/L3</a:t>
            </a:r>
            <a:endParaRPr lang="en-US" sz="1400" dirty="0" smtClean="0">
              <a:latin typeface="Calibri"/>
              <a:cs typeface="Calibri"/>
            </a:endParaRPr>
          </a:p>
          <a:p>
            <a:r>
              <a:rPr lang="en-US" sz="1800" dirty="0" smtClean="0">
                <a:latin typeface="Calibri"/>
                <a:cs typeface="Calibri"/>
              </a:rPr>
              <a:t>Interfaces</a:t>
            </a:r>
          </a:p>
          <a:p>
            <a:pPr lvl="1"/>
            <a:r>
              <a:rPr lang="en-US" sz="1400" dirty="0" smtClean="0">
                <a:latin typeface="Calibri"/>
                <a:cs typeface="Calibri"/>
              </a:rPr>
              <a:t>2x Gigabit Ethernet	~ 100 MB/s</a:t>
            </a:r>
          </a:p>
          <a:p>
            <a:pPr lvl="1"/>
            <a:r>
              <a:rPr lang="en-US" sz="1400" dirty="0" smtClean="0">
                <a:latin typeface="Calibri"/>
                <a:cs typeface="Calibri"/>
              </a:rPr>
              <a:t>4x SRIO			~ 400 MB/s</a:t>
            </a:r>
          </a:p>
          <a:p>
            <a:pPr lvl="1"/>
            <a:r>
              <a:rPr lang="en-US" sz="1400" dirty="0" smtClean="0">
                <a:latin typeface="Calibri"/>
                <a:cs typeface="Calibri"/>
              </a:rPr>
              <a:t>2x Hyperlink		~ 1 GB/s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1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Calibri"/>
              </a:rPr>
              <a:t>TI 66AK2H12 </a:t>
            </a:r>
            <a:r>
              <a:rPr lang="en-US" dirty="0" err="1" smtClean="0">
                <a:solidFill>
                  <a:srgbClr val="FF0000"/>
                </a:solidFill>
                <a:cs typeface="Calibri"/>
              </a:rPr>
              <a:t>SoC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7" name="Picture 6" descr="33Hawk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24" y="1173418"/>
            <a:ext cx="48895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6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12035"/>
            <a:ext cx="9134863" cy="29679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Library Development Strategy</a:t>
            </a:r>
          </a:p>
        </p:txBody>
      </p:sp>
    </p:spTree>
    <p:extLst>
      <p:ext uri="{BB962C8B-B14F-4D97-AF65-F5344CB8AC3E}">
        <p14:creationId xmlns:p14="http://schemas.microsoft.com/office/powerpoint/2010/main" val="52911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418"/>
            <a:ext cx="4442417" cy="5310620"/>
          </a:xfrm>
        </p:spPr>
        <p:txBody>
          <a:bodyPr>
            <a:noAutofit/>
          </a:bodyPr>
          <a:lstStyle/>
          <a:p>
            <a:r>
              <a:rPr lang="en-US" sz="1800" dirty="0" smtClean="0">
                <a:cs typeface="Calibri"/>
              </a:rPr>
              <a:t>User view</a:t>
            </a:r>
          </a:p>
          <a:p>
            <a:pPr lvl="1"/>
            <a:r>
              <a:rPr lang="en-US" sz="1400" dirty="0" smtClean="0">
                <a:cs typeface="Calibri"/>
              </a:rPr>
              <a:t>Embedded Linux running on the ARM</a:t>
            </a:r>
          </a:p>
          <a:p>
            <a:pPr lvl="1"/>
            <a:r>
              <a:rPr lang="en-US" sz="1400" dirty="0" smtClean="0">
                <a:cs typeface="Calibri"/>
              </a:rPr>
              <a:t>Standard GCC tool chain</a:t>
            </a:r>
          </a:p>
          <a:p>
            <a:pPr lvl="1"/>
            <a:r>
              <a:rPr lang="en-US" sz="1400" dirty="0" smtClean="0">
                <a:cs typeface="Calibri"/>
              </a:rPr>
              <a:t>Simply link to a TI provided library with an ARM callable API to accelerate applications using multiple ARM cores, DSP cores and processors as appropriate</a:t>
            </a:r>
          </a:p>
          <a:p>
            <a:pPr lvl="1"/>
            <a:r>
              <a:rPr lang="en-US" sz="1400" dirty="0" smtClean="0">
                <a:cs typeface="Calibri"/>
              </a:rPr>
              <a:t>Use TI provided tools and examples to write new applications and libraries which use multiple ARM cores, DSP cores and processors to accelerate performance</a:t>
            </a:r>
          </a:p>
          <a:p>
            <a:r>
              <a:rPr lang="en-US" sz="1800" dirty="0" smtClean="0">
                <a:cs typeface="Calibri"/>
              </a:rPr>
              <a:t>Using multiple cores on a single processor</a:t>
            </a:r>
          </a:p>
          <a:p>
            <a:pPr lvl="1"/>
            <a:r>
              <a:rPr lang="en-US" sz="1400" dirty="0" err="1" smtClean="0">
                <a:cs typeface="Calibri"/>
              </a:rPr>
              <a:t>OpenMP</a:t>
            </a:r>
            <a:r>
              <a:rPr lang="en-US" sz="1400" dirty="0" smtClean="0">
                <a:cs typeface="Calibri"/>
              </a:rPr>
              <a:t> for shared memory parallelization across ARM cores</a:t>
            </a:r>
          </a:p>
          <a:p>
            <a:pPr lvl="1"/>
            <a:r>
              <a:rPr lang="en-US" sz="1400" dirty="0" err="1" smtClean="0">
                <a:cs typeface="Calibri"/>
              </a:rPr>
              <a:t>OpenCL</a:t>
            </a:r>
            <a:r>
              <a:rPr lang="en-US" sz="1400" dirty="0" smtClean="0">
                <a:cs typeface="Calibri"/>
              </a:rPr>
              <a:t> or </a:t>
            </a:r>
            <a:r>
              <a:rPr lang="en-US" sz="1400" dirty="0" err="1" smtClean="0">
                <a:cs typeface="Calibri"/>
              </a:rPr>
              <a:t>OpenMP</a:t>
            </a:r>
            <a:r>
              <a:rPr lang="en-US" sz="1400" dirty="0" smtClean="0">
                <a:cs typeface="Calibri"/>
              </a:rPr>
              <a:t> Accelerator for heterogeneous acceleration with multiple DSP cores</a:t>
            </a:r>
          </a:p>
          <a:p>
            <a:r>
              <a:rPr lang="en-US" sz="1800" dirty="0" smtClean="0">
                <a:cs typeface="Calibri"/>
              </a:rPr>
              <a:t>Using multiple processors</a:t>
            </a:r>
          </a:p>
          <a:p>
            <a:pPr lvl="1"/>
            <a:r>
              <a:rPr lang="en-US" sz="1400" dirty="0" smtClean="0">
                <a:cs typeface="Calibri"/>
              </a:rPr>
              <a:t>Open MPI over Ethernet, SRIO or Hyperlink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18"/>
            <a:ext cx="8229600" cy="9220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Development Philosophy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4" name="Picture 3" descr="Developmen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06" y="914400"/>
            <a:ext cx="348229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" y="30418"/>
            <a:ext cx="9041764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ARM + 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cs typeface="Calibri"/>
              </a:rPr>
              <a:t>OpenCL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 DSP Acceleration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pic>
        <p:nvPicPr>
          <p:cNvPr id="2" name="Picture 1" descr="OpenC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782"/>
            <a:ext cx="9144000" cy="591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12035"/>
            <a:ext cx="9134863" cy="29679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TI LINALG library</a:t>
            </a:r>
          </a:p>
        </p:txBody>
      </p:sp>
    </p:spTree>
    <p:extLst>
      <p:ext uri="{BB962C8B-B14F-4D97-AF65-F5344CB8AC3E}">
        <p14:creationId xmlns:p14="http://schemas.microsoft.com/office/powerpoint/2010/main" val="272583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24876</TotalTime>
  <Words>871</Words>
  <Application>Microsoft Office PowerPoint</Application>
  <PresentationFormat>On-screen Show (4:3)</PresentationFormat>
  <Paragraphs>184</Paragraphs>
  <Slides>31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Implementation of Linear Algebra Libraries for Embedded Architectures Using BLIS  September 28, 2015  Devangi Parikh  Francisco Igual Peña Murtaza Ali</vt:lpstr>
      <vt:lpstr>Outline</vt:lpstr>
      <vt:lpstr>TI Embedded Processors</vt:lpstr>
      <vt:lpstr>5 Generations of TI Multicore Processors</vt:lpstr>
      <vt:lpstr>TI 66AK2H12 SoC</vt:lpstr>
      <vt:lpstr>Library Development Strategy</vt:lpstr>
      <vt:lpstr>Development Philosophy</vt:lpstr>
      <vt:lpstr>ARM + OpenCL DSP Acceleration</vt:lpstr>
      <vt:lpstr>TI LINALG library</vt:lpstr>
      <vt:lpstr>CBLAS</vt:lpstr>
      <vt:lpstr>Single Threaded Applications</vt:lpstr>
      <vt:lpstr>Multi Threaded Applications</vt:lpstr>
      <vt:lpstr>Compute to Data Movement Ratio</vt:lpstr>
      <vt:lpstr>Offload Strategy</vt:lpstr>
      <vt:lpstr>BLIS on C66x</vt:lpstr>
      <vt:lpstr>BLIS High-Performance GEMM</vt:lpstr>
      <vt:lpstr>C66x High-Performance GEMM</vt:lpstr>
      <vt:lpstr>PowerPoint Presentation</vt:lpstr>
      <vt:lpstr>PowerPoint Presentation</vt:lpstr>
      <vt:lpstr>PowerPoint Presentation</vt:lpstr>
      <vt:lpstr>PowerPoint Presentation</vt:lpstr>
      <vt:lpstr>C66x High-Performance GEMM</vt:lpstr>
      <vt:lpstr>Algorithmic Variants for GEMM </vt:lpstr>
      <vt:lpstr>Testing</vt:lpstr>
      <vt:lpstr>BLIS Test Suite</vt:lpstr>
      <vt:lpstr>BLAS Test Suite</vt:lpstr>
      <vt:lpstr>CLAPACK Test Suite</vt:lpstr>
      <vt:lpstr>Performance</vt:lpstr>
      <vt:lpstr>SGEMM</vt:lpstr>
      <vt:lpstr>DGEMM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An Appropriate Title</dc:title>
  <dc:creator>Arthur</dc:creator>
  <cp:lastModifiedBy>a0132717</cp:lastModifiedBy>
  <cp:revision>1165</cp:revision>
  <cp:lastPrinted>2015-03-20T17:57:23Z</cp:lastPrinted>
  <dcterms:created xsi:type="dcterms:W3CDTF">2013-04-25T01:33:39Z</dcterms:created>
  <dcterms:modified xsi:type="dcterms:W3CDTF">2015-09-28T15:58:38Z</dcterms:modified>
</cp:coreProperties>
</file>