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87"/>
  </p:notesMasterIdLst>
  <p:handoutMasterIdLst>
    <p:handoutMasterId r:id="rId88"/>
  </p:handoutMasterIdLst>
  <p:sldIdLst>
    <p:sldId id="256" r:id="rId3"/>
    <p:sldId id="956" r:id="rId4"/>
    <p:sldId id="974" r:id="rId5"/>
    <p:sldId id="857" r:id="rId6"/>
    <p:sldId id="855" r:id="rId7"/>
    <p:sldId id="859" r:id="rId8"/>
    <p:sldId id="972" r:id="rId9"/>
    <p:sldId id="652" r:id="rId10"/>
    <p:sldId id="653" r:id="rId11"/>
    <p:sldId id="655" r:id="rId12"/>
    <p:sldId id="656" r:id="rId13"/>
    <p:sldId id="657" r:id="rId14"/>
    <p:sldId id="658" r:id="rId15"/>
    <p:sldId id="659" r:id="rId16"/>
    <p:sldId id="660" r:id="rId17"/>
    <p:sldId id="661" r:id="rId18"/>
    <p:sldId id="662" r:id="rId19"/>
    <p:sldId id="663" r:id="rId20"/>
    <p:sldId id="668" r:id="rId21"/>
    <p:sldId id="861" r:id="rId22"/>
    <p:sldId id="862" r:id="rId23"/>
    <p:sldId id="863" r:id="rId24"/>
    <p:sldId id="758" r:id="rId25"/>
    <p:sldId id="865" r:id="rId26"/>
    <p:sldId id="867" r:id="rId27"/>
    <p:sldId id="866" r:id="rId28"/>
    <p:sldId id="864" r:id="rId29"/>
    <p:sldId id="694" r:id="rId30"/>
    <p:sldId id="695" r:id="rId31"/>
    <p:sldId id="696" r:id="rId32"/>
    <p:sldId id="697" r:id="rId33"/>
    <p:sldId id="698" r:id="rId34"/>
    <p:sldId id="699" r:id="rId35"/>
    <p:sldId id="700" r:id="rId36"/>
    <p:sldId id="701" r:id="rId37"/>
    <p:sldId id="702" r:id="rId38"/>
    <p:sldId id="703" r:id="rId39"/>
    <p:sldId id="704" r:id="rId40"/>
    <p:sldId id="705" r:id="rId41"/>
    <p:sldId id="706" r:id="rId42"/>
    <p:sldId id="707" r:id="rId43"/>
    <p:sldId id="708" r:id="rId44"/>
    <p:sldId id="709" r:id="rId45"/>
    <p:sldId id="710" r:id="rId46"/>
    <p:sldId id="711" r:id="rId47"/>
    <p:sldId id="712" r:id="rId48"/>
    <p:sldId id="714" r:id="rId49"/>
    <p:sldId id="715" r:id="rId50"/>
    <p:sldId id="716" r:id="rId51"/>
    <p:sldId id="871" r:id="rId52"/>
    <p:sldId id="870" r:id="rId53"/>
    <p:sldId id="760" r:id="rId54"/>
    <p:sldId id="761" r:id="rId55"/>
    <p:sldId id="762" r:id="rId56"/>
    <p:sldId id="872" r:id="rId57"/>
    <p:sldId id="990" r:id="rId58"/>
    <p:sldId id="975" r:id="rId59"/>
    <p:sldId id="982" r:id="rId60"/>
    <p:sldId id="980" r:id="rId61"/>
    <p:sldId id="981" r:id="rId62"/>
    <p:sldId id="979" r:id="rId63"/>
    <p:sldId id="978" r:id="rId64"/>
    <p:sldId id="983" r:id="rId65"/>
    <p:sldId id="984" r:id="rId66"/>
    <p:sldId id="985" r:id="rId67"/>
    <p:sldId id="986" r:id="rId68"/>
    <p:sldId id="988" r:id="rId69"/>
    <p:sldId id="987" r:id="rId70"/>
    <p:sldId id="993" r:id="rId71"/>
    <p:sldId id="989" r:id="rId72"/>
    <p:sldId id="995" r:id="rId73"/>
    <p:sldId id="994" r:id="rId74"/>
    <p:sldId id="875" r:id="rId75"/>
    <p:sldId id="991" r:id="rId76"/>
    <p:sldId id="996" r:id="rId77"/>
    <p:sldId id="997" r:id="rId78"/>
    <p:sldId id="998" r:id="rId79"/>
    <p:sldId id="999" r:id="rId80"/>
    <p:sldId id="873" r:id="rId81"/>
    <p:sldId id="992" r:id="rId82"/>
    <p:sldId id="957" r:id="rId83"/>
    <p:sldId id="963" r:id="rId84"/>
    <p:sldId id="966" r:id="rId85"/>
    <p:sldId id="967" r:id="rId8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LIS Introduction" id="{9BD6BAA9-02C7-4179-BA8E-6319449E2EAC}">
          <p14:sldIdLst>
            <p14:sldId id="256"/>
            <p14:sldId id="956"/>
            <p14:sldId id="974"/>
            <p14:sldId id="857"/>
            <p14:sldId id="855"/>
          </p14:sldIdLst>
        </p14:section>
        <p14:section name="BLIS review" id="{CF5A2643-C997-446A-8CBE-88E7EED04930}">
          <p14:sldIdLst>
            <p14:sldId id="859"/>
            <p14:sldId id="972"/>
          </p14:sldIdLst>
        </p14:section>
        <p14:section name="BLAS limitations" id="{0CBE0E5F-8A60-4FE1-8ADC-1C1481A92CB5}">
          <p14:sldIdLst>
            <p14:sldId id="652"/>
            <p14:sldId id="653"/>
            <p14:sldId id="655"/>
            <p14:sldId id="656"/>
            <p14:sldId id="657"/>
            <p14:sldId id="658"/>
            <p14:sldId id="659"/>
            <p14:sldId id="660"/>
            <p14:sldId id="661"/>
            <p14:sldId id="662"/>
            <p14:sldId id="663"/>
            <p14:sldId id="668"/>
          </p14:sldIdLst>
        </p14:section>
        <p14:section name="BLIS status" id="{47806EEA-D4FE-4D83-9749-E19A3B0E276C}">
          <p14:sldIdLst>
            <p14:sldId id="861"/>
            <p14:sldId id="862"/>
            <p14:sldId id="863"/>
            <p14:sldId id="758"/>
            <p14:sldId id="865"/>
            <p14:sldId id="867"/>
            <p14:sldId id="866"/>
            <p14:sldId id="864"/>
            <p14:sldId id="694"/>
            <p14:sldId id="695"/>
            <p14:sldId id="696"/>
            <p14:sldId id="697"/>
            <p14:sldId id="698"/>
            <p14:sldId id="699"/>
            <p14:sldId id="700"/>
            <p14:sldId id="701"/>
            <p14:sldId id="702"/>
            <p14:sldId id="703"/>
            <p14:sldId id="704"/>
            <p14:sldId id="705"/>
            <p14:sldId id="706"/>
            <p14:sldId id="707"/>
            <p14:sldId id="708"/>
            <p14:sldId id="709"/>
            <p14:sldId id="710"/>
            <p14:sldId id="711"/>
            <p14:sldId id="712"/>
            <p14:sldId id="714"/>
            <p14:sldId id="715"/>
            <p14:sldId id="716"/>
            <p14:sldId id="871"/>
            <p14:sldId id="870"/>
            <p14:sldId id="760"/>
            <p14:sldId id="761"/>
            <p14:sldId id="762"/>
            <p14:sldId id="872"/>
            <p14:sldId id="990"/>
            <p14:sldId id="975"/>
            <p14:sldId id="982"/>
            <p14:sldId id="980"/>
            <p14:sldId id="981"/>
            <p14:sldId id="979"/>
            <p14:sldId id="978"/>
            <p14:sldId id="983"/>
            <p14:sldId id="984"/>
            <p14:sldId id="985"/>
            <p14:sldId id="986"/>
            <p14:sldId id="988"/>
            <p14:sldId id="987"/>
            <p14:sldId id="993"/>
            <p14:sldId id="989"/>
            <p14:sldId id="995"/>
            <p14:sldId id="994"/>
            <p14:sldId id="875"/>
            <p14:sldId id="991"/>
            <p14:sldId id="996"/>
            <p14:sldId id="997"/>
            <p14:sldId id="998"/>
            <p14:sldId id="999"/>
            <p14:sldId id="873"/>
            <p14:sldId id="992"/>
            <p14:sldId id="957"/>
          </p14:sldIdLst>
        </p14:section>
        <p14:section name="Backup" id="{832FEAD8-61C8-4528-AE87-71CA60F29009}">
          <p14:sldIdLst>
            <p14:sldId id="963"/>
            <p14:sldId id="966"/>
            <p14:sldId id="9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9" autoAdjust="0"/>
    <p:restoredTop sz="79396" autoAdjust="0"/>
  </p:normalViewPr>
  <p:slideViewPr>
    <p:cSldViewPr>
      <p:cViewPr>
        <p:scale>
          <a:sx n="51" d="100"/>
          <a:sy n="51" d="100"/>
        </p:scale>
        <p:origin x="-102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66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presProps" Target="presProp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viewProps" Target="viewProps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D1A3C-78CC-4388-B031-516511A6C175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B2680-8CA1-4E56-A1AE-47466C4D138F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D691B-896B-407C-B94F-2CCC1B604D5E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4DD1E-5B3E-499C-95EB-92DD2EDCACB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963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573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10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270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B1F45-10C8-4366-A06A-1908C6BF7A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1257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C9512-D15F-4B7E-B2F5-D50DAE75FA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81167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6182D-95BB-44EE-9CD2-3EDB146F67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2225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C5CB0-48D8-4AC8-9208-32D45B0023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7018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62161-EF2F-4EF6-BDC1-26F950B5E8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42855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2FE49-4CE7-420E-82F2-FF82BC244F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17178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4497E-506D-40ED-BEA4-B132C9A12E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8692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D9A82-9159-40F0-ABFE-609AD5E657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226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25040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6461B-0E8D-4A13-957D-A6C0ECA1E0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2922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9590E-054B-44B7-93DE-48F3AD3F5C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21467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A8682-B01E-4CF8-9900-9492BDB2CB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9614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64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12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91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91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49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919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752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65CE9-0DB6-4FC7-A34F-4961E5D3DA69}" type="datetimeFigureOut">
              <a:rPr lang="es-ES" smtClean="0"/>
              <a:pPr/>
              <a:t>28/09/2015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B1C2C-0DA9-43D4-ACE3-C8319BA2B72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64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i_stk_2c_pos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text styles</a:t>
            </a:r>
          </a:p>
          <a:p>
            <a:pPr lvl="1"/>
            <a:r>
              <a:rPr lang="en-US" altLang="es-ES" smtClean="0"/>
              <a:t>Second level</a:t>
            </a:r>
          </a:p>
          <a:p>
            <a:pPr lvl="2"/>
            <a:r>
              <a:rPr lang="en-US" altLang="es-ES" smtClean="0"/>
              <a:t>Third level</a:t>
            </a:r>
          </a:p>
          <a:p>
            <a:pPr lvl="3"/>
            <a:r>
              <a:rPr lang="en-US" altLang="es-ES" smtClean="0"/>
              <a:t>Fourth level</a:t>
            </a:r>
          </a:p>
          <a:p>
            <a:pPr lvl="4"/>
            <a:r>
              <a:rPr lang="en-US" altLang="es-ES" smtClean="0"/>
              <a:t>Fifth level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800" b="0">
                <a:effectLst/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800" b="0">
                <a:effectLst/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800" b="0">
                <a:effectLst/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EEB46D91-5A2B-46D3-9C3D-9C9F7B8ECD77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ES" b="0">
              <a:solidFill>
                <a:srgbClr val="000000"/>
              </a:solidFill>
            </a:endParaRPr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>
            <a:off x="0" y="623888"/>
            <a:ext cx="8739188" cy="0"/>
          </a:xfrm>
          <a:prstGeom prst="line">
            <a:avLst/>
          </a:prstGeom>
          <a:noFill/>
          <a:ln w="571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s-ES" sz="24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3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thub.com/flame/bli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hpc.ices.utexas.edu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google.com/group/blis-devel" TargetMode="External"/><Relationship Id="rId2" Type="http://schemas.openxmlformats.org/officeDocument/2006/relationships/hyperlink" Target="http://code.google.com/p/bl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ield@cs.utexas.edu" TargetMode="Externa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State of BLIS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2924944"/>
            <a:ext cx="8280920" cy="1752600"/>
          </a:xfrm>
        </p:spPr>
        <p:txBody>
          <a:bodyPr/>
          <a:lstStyle/>
          <a:p>
            <a:r>
              <a:rPr lang="es-ES" sz="3600" dirty="0" smtClean="0"/>
              <a:t>Field G. Van </a:t>
            </a:r>
            <a:r>
              <a:rPr lang="es-ES" sz="3600" dirty="0" err="1" smtClean="0"/>
              <a:t>Zee</a:t>
            </a:r>
            <a:endParaRPr lang="es-ES" sz="3600" dirty="0" smtClean="0"/>
          </a:p>
          <a:p>
            <a:r>
              <a:rPr lang="en-US" sz="2400" dirty="0" smtClean="0"/>
              <a:t>The</a:t>
            </a:r>
            <a:r>
              <a:rPr lang="es-ES" sz="2400" dirty="0" smtClean="0"/>
              <a:t> </a:t>
            </a:r>
            <a:r>
              <a:rPr lang="en-US" sz="2400" dirty="0" smtClean="0"/>
              <a:t>University</a:t>
            </a:r>
            <a:r>
              <a:rPr lang="es-ES" sz="2400" dirty="0" smtClean="0"/>
              <a:t> of Texas at Austin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5225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Limitations of BLAS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No standard API for lower-level kernels</a:t>
            </a:r>
          </a:p>
          <a:p>
            <a:pPr lvl="1" eaLnBrk="1" hangingPunct="1"/>
            <a:r>
              <a:rPr lang="en-US" dirty="0" smtClean="0"/>
              <a:t>We want to be able to break through layers to optimize higher-level operations</a:t>
            </a:r>
          </a:p>
          <a:p>
            <a:pPr eaLnBrk="1" hangingPunct="1"/>
            <a:r>
              <a:rPr lang="en-US" dirty="0" smtClean="0"/>
              <a:t>BLAS was designed only as a specification for an end-user library</a:t>
            </a:r>
          </a:p>
          <a:p>
            <a:pPr lvl="1" eaLnBrk="1" hangingPunct="1"/>
            <a:r>
              <a:rPr lang="en-US" dirty="0" smtClean="0"/>
              <a:t>Instead, we want a </a:t>
            </a:r>
            <a:r>
              <a:rPr lang="en-US" b="1" dirty="0" smtClean="0"/>
              <a:t>framework</a:t>
            </a:r>
            <a:r>
              <a:rPr lang="en-US" dirty="0" smtClean="0"/>
              <a:t> for building such libraries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Limitations of BLAS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Operation support has not changed since the 1980’s</a:t>
            </a:r>
          </a:p>
          <a:p>
            <a:pPr lvl="1" eaLnBrk="1" hangingPunct="1"/>
            <a:r>
              <a:rPr lang="en-US" dirty="0" smtClean="0"/>
              <a:t>We want to support for critical operations omitted from the BLAS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4A84E392-60B4-436F-8A8C-B3916303D16E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8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Limitations of BLAS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Let’s look at limitations of specific implementations</a:t>
            </a:r>
          </a:p>
          <a:p>
            <a:pPr lvl="1" eaLnBrk="1" hangingPunct="1"/>
            <a:r>
              <a:rPr lang="en-US" dirty="0" err="1" smtClean="0"/>
              <a:t>Netlib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GotoBLAS</a:t>
            </a:r>
            <a:r>
              <a:rPr lang="en-US" dirty="0" smtClean="0"/>
              <a:t>/</a:t>
            </a:r>
            <a:r>
              <a:rPr lang="en-US" dirty="0" err="1" smtClean="0"/>
              <a:t>OpenBLAS</a:t>
            </a:r>
            <a:endParaRPr lang="en-US" dirty="0" smtClean="0"/>
          </a:p>
          <a:p>
            <a:pPr lvl="1" eaLnBrk="1" hangingPunct="1"/>
            <a:r>
              <a:rPr lang="en-US" dirty="0" smtClean="0"/>
              <a:t>ATLAS</a:t>
            </a:r>
          </a:p>
          <a:p>
            <a:pPr lvl="1" eaLnBrk="1" hangingPunct="1"/>
            <a:r>
              <a:rPr lang="en-US" dirty="0" smtClean="0"/>
              <a:t>MKL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4A84E392-60B4-436F-8A8C-B3916303D16E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6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Limitations of BLAS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530725"/>
          </a:xfrm>
        </p:spPr>
        <p:txBody>
          <a:bodyPr/>
          <a:lstStyle/>
          <a:p>
            <a:pPr eaLnBrk="1" hangingPunct="1"/>
            <a:r>
              <a:rPr lang="en-US" b="1" dirty="0" err="1" smtClean="0"/>
              <a:t>Netlib</a:t>
            </a:r>
            <a:endParaRPr lang="en-US" b="1" dirty="0" smtClean="0"/>
          </a:p>
          <a:p>
            <a:pPr lvl="1" eaLnBrk="1" hangingPunct="1"/>
            <a:r>
              <a:rPr lang="en-US" dirty="0" smtClean="0"/>
              <a:t>Free and open source (public domain)</a:t>
            </a:r>
          </a:p>
          <a:p>
            <a:pPr lvl="1" eaLnBrk="1" hangingPunct="1"/>
            <a:r>
              <a:rPr lang="en-US" dirty="0" smtClean="0"/>
              <a:t>Very slow</a:t>
            </a:r>
          </a:p>
          <a:p>
            <a:pPr lvl="1" eaLnBrk="1" hangingPunct="1"/>
            <a:r>
              <a:rPr lang="en-US" dirty="0" smtClean="0"/>
              <a:t>Fortran-77</a:t>
            </a:r>
          </a:p>
          <a:p>
            <a:pPr lvl="1" eaLnBrk="1" hangingPunct="1"/>
            <a:r>
              <a:rPr lang="en-US" dirty="0" smtClean="0"/>
              <a:t>Just a collection of routines</a:t>
            </a:r>
          </a:p>
          <a:p>
            <a:pPr lvl="1" eaLnBrk="1" hangingPunct="1"/>
            <a:r>
              <a:rPr lang="en-US" dirty="0" smtClean="0"/>
              <a:t>Meant as a reference implementation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4A84E392-60B4-436F-8A8C-B3916303D16E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4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Limitations of BLAS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530725"/>
          </a:xfrm>
        </p:spPr>
        <p:txBody>
          <a:bodyPr/>
          <a:lstStyle/>
          <a:p>
            <a:pPr eaLnBrk="1" hangingPunct="1"/>
            <a:r>
              <a:rPr lang="en-US" b="1" dirty="0" err="1" smtClean="0"/>
              <a:t>GotoBLAS</a:t>
            </a:r>
            <a:r>
              <a:rPr lang="en-US" dirty="0" smtClean="0"/>
              <a:t> (Kazushige </a:t>
            </a:r>
            <a:r>
              <a:rPr lang="en-US" dirty="0" err="1" smtClean="0"/>
              <a:t>Goto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Now maintained by </a:t>
            </a:r>
            <a:r>
              <a:rPr lang="en-US" dirty="0" err="1" smtClean="0"/>
              <a:t>Xianyi</a:t>
            </a:r>
            <a:r>
              <a:rPr lang="en-US" dirty="0" smtClean="0"/>
              <a:t> Zhang under the name “</a:t>
            </a:r>
            <a:r>
              <a:rPr lang="en-US" dirty="0" err="1" smtClean="0"/>
              <a:t>OpenBLAS</a:t>
            </a:r>
            <a:r>
              <a:rPr lang="en-US" dirty="0" smtClean="0"/>
              <a:t>”</a:t>
            </a:r>
          </a:p>
          <a:p>
            <a:pPr lvl="1" eaLnBrk="1" hangingPunct="1"/>
            <a:r>
              <a:rPr lang="en-US" dirty="0" smtClean="0"/>
              <a:t>Free and open source (BSD)</a:t>
            </a:r>
          </a:p>
          <a:p>
            <a:pPr lvl="1" eaLnBrk="1" hangingPunct="1"/>
            <a:r>
              <a:rPr lang="en-US" dirty="0" smtClean="0"/>
              <a:t>Very fast</a:t>
            </a:r>
          </a:p>
          <a:p>
            <a:pPr lvl="1" eaLnBrk="1" hangingPunct="1"/>
            <a:r>
              <a:rPr lang="en-US" dirty="0" smtClean="0"/>
              <a:t>Supports many architectures</a:t>
            </a:r>
          </a:p>
          <a:p>
            <a:pPr lvl="1" eaLnBrk="1" hangingPunct="1"/>
            <a:r>
              <a:rPr lang="en-US" dirty="0" smtClean="0"/>
              <a:t>Difficult to read or understand</a:t>
            </a:r>
          </a:p>
          <a:p>
            <a:pPr lvl="2" eaLnBrk="1" hangingPunct="1"/>
            <a:r>
              <a:rPr lang="en-US" dirty="0" smtClean="0"/>
              <a:t>Not just the assembly code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4A84E392-60B4-436F-8A8C-B3916303D16E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9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Limitations of BLAS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5307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/>
              <a:t>ATLAS</a:t>
            </a:r>
            <a:r>
              <a:rPr lang="en-US" dirty="0" smtClean="0"/>
              <a:t> (Clint Whaley)</a:t>
            </a:r>
          </a:p>
          <a:p>
            <a:pPr lvl="1" eaLnBrk="1" hangingPunct="1"/>
            <a:r>
              <a:rPr lang="en-US" dirty="0" smtClean="0"/>
              <a:t>Free and open source (BSD-like)</a:t>
            </a:r>
          </a:p>
          <a:p>
            <a:pPr lvl="1" eaLnBrk="1" hangingPunct="1"/>
            <a:r>
              <a:rPr lang="en-US" dirty="0" smtClean="0"/>
              <a:t>Picks from a collection of assembly kernels, and fine-tunes itself, or tunes itself “from scratch” on new/unknown architectures</a:t>
            </a:r>
          </a:p>
          <a:p>
            <a:pPr lvl="2" eaLnBrk="1" hangingPunct="1"/>
            <a:r>
              <a:rPr lang="en-US" dirty="0" smtClean="0"/>
              <a:t>Algorithms only allow square </a:t>
            </a:r>
            <a:r>
              <a:rPr lang="en-US" dirty="0" err="1" smtClean="0"/>
              <a:t>blocksizes</a:t>
            </a:r>
            <a:endParaRPr lang="en-US" dirty="0" smtClean="0"/>
          </a:p>
          <a:p>
            <a:pPr lvl="2" eaLnBrk="1" hangingPunct="1"/>
            <a:r>
              <a:rPr lang="en-US" dirty="0" smtClean="0"/>
              <a:t>Sometimes does a poor job</a:t>
            </a:r>
          </a:p>
          <a:p>
            <a:pPr lvl="1" eaLnBrk="1" hangingPunct="1"/>
            <a:r>
              <a:rPr lang="en-US" dirty="0" smtClean="0"/>
              <a:t>Very large executable footprint</a:t>
            </a:r>
          </a:p>
          <a:p>
            <a:pPr lvl="1" eaLnBrk="1" hangingPunct="1"/>
            <a:r>
              <a:rPr lang="en-US" dirty="0" smtClean="0"/>
              <a:t>Difficult (or impossible) cross-compiling</a:t>
            </a:r>
          </a:p>
          <a:p>
            <a:pPr lvl="1" eaLnBrk="1" hangingPunct="1"/>
            <a:r>
              <a:rPr lang="en-US" dirty="0" smtClean="0"/>
              <a:t>Difficult to read and understand </a:t>
            </a:r>
          </a:p>
          <a:p>
            <a:pPr lvl="2" eaLnBrk="1" hangingPunct="1"/>
            <a:r>
              <a:rPr lang="en-US" dirty="0" smtClean="0"/>
              <a:t>Auto-tuning mechanism is extraordinarily complex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4A84E392-60B4-436F-8A8C-B3916303D16E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7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Limitations of BLAS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530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b="1" dirty="0" smtClean="0"/>
              <a:t>MKL</a:t>
            </a:r>
            <a:r>
              <a:rPr lang="en-US" dirty="0" smtClean="0"/>
              <a:t> (Intel)</a:t>
            </a:r>
          </a:p>
          <a:p>
            <a:pPr lvl="1" eaLnBrk="1" hangingPunct="1"/>
            <a:r>
              <a:rPr lang="en-US" dirty="0" smtClean="0"/>
              <a:t>Basic functionality is very fast for Intel architectures.</a:t>
            </a:r>
          </a:p>
          <a:p>
            <a:pPr lvl="2" eaLnBrk="1" hangingPunct="1"/>
            <a:r>
              <a:rPr lang="en-US" dirty="0" smtClean="0"/>
              <a:t>We’ve discovered suboptimal cases on occasion (mostly in LAPACK)</a:t>
            </a:r>
          </a:p>
          <a:p>
            <a:pPr lvl="1" eaLnBrk="1" hangingPunct="1"/>
            <a:r>
              <a:rPr lang="en-US" dirty="0" smtClean="0"/>
              <a:t>Commercial product</a:t>
            </a:r>
          </a:p>
          <a:p>
            <a:pPr lvl="2"/>
            <a:r>
              <a:rPr lang="en-US" dirty="0" smtClean="0"/>
              <a:t>Recently became free!</a:t>
            </a:r>
          </a:p>
          <a:p>
            <a:pPr lvl="2" eaLnBrk="1" hangingPunct="1"/>
            <a:r>
              <a:rPr lang="en-US" dirty="0" smtClean="0"/>
              <a:t>Not open source</a:t>
            </a:r>
          </a:p>
          <a:p>
            <a:pPr lvl="2" eaLnBrk="1" hangingPunct="1"/>
            <a:r>
              <a:rPr lang="en-US" dirty="0" smtClean="0"/>
              <a:t>Not extensible</a:t>
            </a:r>
          </a:p>
          <a:p>
            <a:pPr lvl="1" eaLnBrk="1" hangingPunct="1"/>
            <a:r>
              <a:rPr lang="en-US" dirty="0" smtClean="0"/>
              <a:t>Maybe not so fast on AMD hardware?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4A84E392-60B4-436F-8A8C-B3916303D16E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3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BLIS?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307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 options are…</a:t>
            </a:r>
          </a:p>
          <a:p>
            <a:pPr lvl="1"/>
            <a:r>
              <a:rPr lang="en-US" dirty="0" smtClean="0"/>
              <a:t>Woefully inadequate; slow</a:t>
            </a:r>
          </a:p>
          <a:p>
            <a:pPr lvl="2"/>
            <a:r>
              <a:rPr lang="en-US" sz="2700" dirty="0" err="1" smtClean="0"/>
              <a:t>netlib</a:t>
            </a:r>
            <a:endParaRPr lang="en-US" sz="2700" dirty="0" smtClean="0"/>
          </a:p>
          <a:p>
            <a:pPr lvl="1"/>
            <a:r>
              <a:rPr lang="en-US" dirty="0" smtClean="0"/>
              <a:t>Byzantine; difficult to read (effectively a black box)</a:t>
            </a:r>
          </a:p>
          <a:p>
            <a:pPr lvl="2"/>
            <a:r>
              <a:rPr lang="en-US" sz="2700" dirty="0" smtClean="0"/>
              <a:t> </a:t>
            </a:r>
            <a:r>
              <a:rPr lang="en-US" sz="2700" dirty="0" err="1" smtClean="0"/>
              <a:t>OpenBLAS</a:t>
            </a:r>
            <a:r>
              <a:rPr lang="en-US" sz="2700" dirty="0" smtClean="0"/>
              <a:t>, ATLAS</a:t>
            </a:r>
          </a:p>
          <a:p>
            <a:pPr lvl="1"/>
            <a:r>
              <a:rPr lang="en-US" dirty="0" smtClean="0"/>
              <a:t>Closed source (an </a:t>
            </a:r>
            <a:r>
              <a:rPr lang="en-US" i="1" dirty="0" smtClean="0"/>
              <a:t>actual</a:t>
            </a:r>
            <a:r>
              <a:rPr lang="en-US" dirty="0" smtClean="0"/>
              <a:t> black box) </a:t>
            </a:r>
          </a:p>
          <a:p>
            <a:pPr lvl="2"/>
            <a:r>
              <a:rPr lang="en-US" sz="2700" dirty="0" smtClean="0"/>
              <a:t>MKL</a:t>
            </a:r>
          </a:p>
          <a:p>
            <a:pPr lvl="1"/>
            <a:r>
              <a:rPr lang="en-US" dirty="0" smtClean="0"/>
              <a:t>Bloated; not suitable for embedded hardware</a:t>
            </a:r>
          </a:p>
          <a:p>
            <a:pPr lvl="2"/>
            <a:r>
              <a:rPr lang="en-US" sz="2700" dirty="0" smtClean="0"/>
              <a:t>ATLAS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6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BLIS?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30725"/>
          </a:xfrm>
        </p:spPr>
        <p:txBody>
          <a:bodyPr/>
          <a:lstStyle/>
          <a:p>
            <a:r>
              <a:rPr lang="en-US" dirty="0" smtClean="0"/>
              <a:t>And even if there </a:t>
            </a:r>
            <a:r>
              <a:rPr lang="en-US" b="1" i="1" dirty="0" smtClean="0"/>
              <a:t>were</a:t>
            </a:r>
            <a:r>
              <a:rPr lang="en-US" dirty="0" smtClean="0"/>
              <a:t> a BLAS library that was clean, free, fast, and small…</a:t>
            </a:r>
          </a:p>
          <a:p>
            <a:pPr lvl="1"/>
            <a:r>
              <a:rPr lang="en-US" dirty="0" smtClean="0"/>
              <a:t>The interface is still inadequate</a:t>
            </a:r>
          </a:p>
          <a:p>
            <a:pPr lvl="1"/>
            <a:r>
              <a:rPr lang="en-US" dirty="0" smtClean="0"/>
              <a:t>It’s still not a framework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9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goals of BLIS?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BLIS priorities</a:t>
            </a:r>
          </a:p>
          <a:p>
            <a:pPr lvl="1"/>
            <a:r>
              <a:rPr lang="en-US" dirty="0" smtClean="0"/>
              <a:t>Abstraction (layering)</a:t>
            </a:r>
          </a:p>
          <a:p>
            <a:pPr lvl="1"/>
            <a:r>
              <a:rPr lang="en-US" dirty="0" smtClean="0"/>
              <a:t>Extensible</a:t>
            </a:r>
          </a:p>
          <a:p>
            <a:pPr lvl="1"/>
            <a:r>
              <a:rPr lang="en-US" dirty="0" smtClean="0"/>
              <a:t>Readable (clean)</a:t>
            </a:r>
          </a:p>
          <a:p>
            <a:pPr lvl="1"/>
            <a:r>
              <a:rPr lang="en-US" dirty="0" smtClean="0"/>
              <a:t>Easy to maintain (compact; minimal code duplication)</a:t>
            </a:r>
          </a:p>
          <a:p>
            <a:pPr lvl="1"/>
            <a:r>
              <a:rPr lang="en-US" dirty="0" smtClean="0"/>
              <a:t>High performance</a:t>
            </a:r>
          </a:p>
          <a:p>
            <a:pPr lvl="1"/>
            <a:r>
              <a:rPr lang="en-US" dirty="0" smtClean="0"/>
              <a:t>Compatibility (BLAS, CBLAS)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7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NSF</a:t>
            </a:r>
          </a:p>
          <a:p>
            <a:pPr lvl="1"/>
            <a:r>
              <a:rPr lang="en-US" sz="2200" dirty="0"/>
              <a:t>Award </a:t>
            </a:r>
            <a:r>
              <a:rPr lang="en-US" sz="2200" dirty="0" smtClean="0"/>
              <a:t>ACI-1148125/1340293: </a:t>
            </a:r>
            <a:r>
              <a:rPr lang="en-US" sz="2200" i="1" dirty="0"/>
              <a:t>SI2-SSI: A Linear Algebra Software Infrastructure for Sustained Innovation in Computational Chemistry and other Sciences. </a:t>
            </a:r>
            <a:r>
              <a:rPr lang="en-US" sz="2200" dirty="0"/>
              <a:t>(Funded June 1, 2012 - May 31, 2015</a:t>
            </a:r>
            <a:r>
              <a:rPr lang="en-US" sz="2200" dirty="0" smtClean="0"/>
              <a:t>.)</a:t>
            </a:r>
          </a:p>
          <a:p>
            <a:pPr lvl="1"/>
            <a:r>
              <a:rPr lang="en-US" sz="2200" dirty="0"/>
              <a:t>Award CCF-1320112: </a:t>
            </a:r>
            <a:r>
              <a:rPr lang="en-US" sz="2200" i="1" dirty="0"/>
              <a:t>SHF: Small: From Matrix Computations to Tensor Computations</a:t>
            </a:r>
            <a:r>
              <a:rPr lang="en-US" sz="2200" i="1" dirty="0" smtClean="0"/>
              <a:t>.</a:t>
            </a:r>
            <a:r>
              <a:rPr lang="en-US" sz="2200" dirty="0" smtClean="0"/>
              <a:t> (Funded August 1, 2013 - July 31, 2016.)</a:t>
            </a:r>
          </a:p>
          <a:p>
            <a:r>
              <a:rPr lang="en-US" sz="2800" dirty="0" smtClean="0"/>
              <a:t>Industry (grants and hardware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Microsoft</a:t>
            </a:r>
            <a:endParaRPr lang="en-US" sz="2400" dirty="0" smtClean="0"/>
          </a:p>
          <a:p>
            <a:pPr lvl="1"/>
            <a:r>
              <a:rPr lang="en-US" sz="2200" dirty="0" smtClean="0"/>
              <a:t>Intel</a:t>
            </a:r>
          </a:p>
          <a:p>
            <a:pPr lvl="1"/>
            <a:r>
              <a:rPr lang="en-US" sz="2200" dirty="0" smtClean="0"/>
              <a:t>AMD</a:t>
            </a:r>
          </a:p>
          <a:p>
            <a:pPr lvl="1"/>
            <a:r>
              <a:rPr lang="en-US" sz="2200" dirty="0" smtClean="0"/>
              <a:t>Texas Instruments 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8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BLIS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License: 3-clause BSD</a:t>
            </a:r>
          </a:p>
          <a:p>
            <a:r>
              <a:rPr lang="en-US" dirty="0" smtClean="0"/>
              <a:t>Current version: 0.1.8-4</a:t>
            </a:r>
          </a:p>
          <a:p>
            <a:pPr lvl="1"/>
            <a:r>
              <a:rPr lang="en-US" dirty="0" smtClean="0"/>
              <a:t>Reminder: How does versioning work?</a:t>
            </a:r>
          </a:p>
          <a:p>
            <a:r>
              <a:rPr lang="en-US" dirty="0" smtClean="0"/>
              <a:t>Host: </a:t>
            </a:r>
            <a:r>
              <a:rPr lang="en-US" dirty="0" smtClean="0">
                <a:hlinkClick r:id="rId2"/>
              </a:rPr>
              <a:t>http://github.com/flame/blis</a:t>
            </a:r>
            <a:endParaRPr lang="en-US" dirty="0" smtClean="0"/>
          </a:p>
          <a:p>
            <a:r>
              <a:rPr lang="en-US" dirty="0" smtClean="0"/>
              <a:t>Documentation / wikis (in transition)</a:t>
            </a:r>
          </a:p>
          <a:p>
            <a:r>
              <a:rPr lang="en-US" dirty="0" smtClean="0"/>
              <a:t>GNU-like build system</a:t>
            </a:r>
          </a:p>
          <a:p>
            <a:r>
              <a:rPr lang="en-US" dirty="0" smtClean="0"/>
              <a:t>Configure-time hardware detection (x86_64 only)</a:t>
            </a:r>
          </a:p>
          <a:p>
            <a:r>
              <a:rPr lang="en-US" dirty="0" smtClean="0"/>
              <a:t>BLAS / CBLAS compatibility layers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3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BLIS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APIs</a:t>
            </a:r>
          </a:p>
          <a:p>
            <a:pPr lvl="1"/>
            <a:r>
              <a:rPr lang="en-US" dirty="0" smtClean="0"/>
              <a:t>BLAS, CBLAS, BLAS-like, object-based</a:t>
            </a:r>
          </a:p>
          <a:p>
            <a:r>
              <a:rPr lang="en-US" dirty="0" smtClean="0"/>
              <a:t>Generalized hierarchical multithreading</a:t>
            </a:r>
          </a:p>
          <a:p>
            <a:pPr lvl="1"/>
            <a:r>
              <a:rPr lang="en-US" dirty="0" smtClean="0"/>
              <a:t>Quadratic partitioning for load balance</a:t>
            </a:r>
          </a:p>
          <a:p>
            <a:r>
              <a:rPr lang="en-US" dirty="0" smtClean="0"/>
              <a:t>Dynamic memory allocator</a:t>
            </a:r>
          </a:p>
          <a:p>
            <a:pPr lvl="1"/>
            <a:r>
              <a:rPr lang="en-US" dirty="0" smtClean="0"/>
              <a:t>No more configuration needed</a:t>
            </a:r>
          </a:p>
          <a:p>
            <a:r>
              <a:rPr lang="en-US" dirty="0" smtClean="0"/>
              <a:t>Induced complex domain matrix multiplication</a:t>
            </a:r>
          </a:p>
          <a:p>
            <a:r>
              <a:rPr lang="en-US" dirty="0" smtClean="0"/>
              <a:t>Comprehensive, fully parameterized test suite</a:t>
            </a:r>
          </a:p>
        </p:txBody>
      </p:sp>
    </p:spTree>
    <p:extLst>
      <p:ext uri="{BB962C8B-B14F-4D97-AF65-F5344CB8AC3E}">
        <p14:creationId xmlns:p14="http://schemas.microsoft.com/office/powerpoint/2010/main" val="41620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build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Follows GNU conventions (roughly)</a:t>
            </a:r>
          </a:p>
          <a:p>
            <a:r>
              <a:rPr lang="en-US" dirty="0" smtClean="0"/>
              <a:t>./configure ; make ; make install</a:t>
            </a:r>
          </a:p>
          <a:p>
            <a:r>
              <a:rPr lang="en-US" dirty="0" smtClean="0"/>
              <a:t>Static and/or shared library output</a:t>
            </a:r>
          </a:p>
          <a:p>
            <a:r>
              <a:rPr lang="en-US" dirty="0" smtClean="0"/>
              <a:t>No auto-tuning</a:t>
            </a:r>
          </a:p>
          <a:p>
            <a:pPr lvl="1"/>
            <a:r>
              <a:rPr lang="en-US" dirty="0" smtClean="0"/>
              <a:t>Compilation is straightforward and quick (1 ~ 5 minutes)</a:t>
            </a:r>
          </a:p>
          <a:p>
            <a:r>
              <a:rPr lang="en-US" dirty="0" smtClean="0"/>
              <a:t>Relatively compact library footprint:</a:t>
            </a:r>
          </a:p>
          <a:p>
            <a:pPr lvl="1"/>
            <a:r>
              <a:rPr lang="en-US" dirty="0" smtClean="0"/>
              <a:t>BLIS: ~ 3MB</a:t>
            </a:r>
          </a:p>
          <a:p>
            <a:pPr lvl="1"/>
            <a:r>
              <a:rPr lang="en-US" dirty="0" smtClean="0"/>
              <a:t>ATLAS (with f77 API): ~ 7MB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64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footprint comparison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944863"/>
              </p:ext>
            </p:extLst>
          </p:nvPr>
        </p:nvGraphicFramePr>
        <p:xfrm>
          <a:off x="990600" y="2438400"/>
          <a:ext cx="6858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558212"/>
                <a:gridCol w="2099388"/>
              </a:tblGrid>
              <a:tr h="548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Driver with </a:t>
                      </a:r>
                      <a:r>
                        <a:rPr lang="en-US" sz="2400" dirty="0" err="1" smtClean="0">
                          <a:latin typeface="Courier New" pitchFamily="49" charset="0"/>
                          <a:cs typeface="Courier New" pitchFamily="49" charset="0"/>
                        </a:rPr>
                        <a:t>dgemm</a:t>
                      </a:r>
                      <a:r>
                        <a:rPr lang="en-US" sz="2400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sz="2400" dirty="0" smtClean="0"/>
                        <a:t> linked to…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Library size**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Executable size</a:t>
                      </a:r>
                      <a:endParaRPr lang="en-US" sz="2400" dirty="0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Nothing*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82K</a:t>
                      </a:r>
                      <a:endParaRPr lang="en-US" sz="2400" dirty="0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OpenBLAS</a:t>
                      </a:r>
                      <a:r>
                        <a:rPr lang="en-US" sz="2400" dirty="0" smtClean="0"/>
                        <a:t> 0.2.14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3.00MB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107K</a:t>
                      </a:r>
                      <a:endParaRPr lang="en-US" sz="2400" dirty="0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BLIS 0.1.8-3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3.06MB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180K</a:t>
                      </a: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ATLAS 3.9.74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7.08MB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2.38M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921A8FB-77E5-44CC-B7D0-910EA9CAD4B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5768285"/>
            <a:ext cx="3800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*</a:t>
            </a:r>
            <a:r>
              <a:rPr lang="en-US" dirty="0" smtClean="0">
                <a:solidFill>
                  <a:srgbClr val="000000"/>
                </a:solidFill>
              </a:rPr>
              <a:t> With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dgemm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solidFill>
                  <a:srgbClr val="000000"/>
                </a:solidFill>
              </a:rPr>
              <a:t> invocation removed.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** On an Intel  </a:t>
            </a:r>
            <a:r>
              <a:rPr lang="en-US" dirty="0" err="1" smtClean="0">
                <a:solidFill>
                  <a:srgbClr val="000000"/>
                </a:solidFill>
              </a:rPr>
              <a:t>Haswell</a:t>
            </a:r>
            <a:r>
              <a:rPr lang="en-US" dirty="0" smtClean="0">
                <a:solidFill>
                  <a:srgbClr val="000000"/>
                </a:solidFill>
              </a:rPr>
              <a:t> system.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57200" y="1600201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CCCCFF"/>
              </a:buClr>
            </a:pPr>
            <a:r>
              <a:rPr lang="en-US" dirty="0" smtClean="0">
                <a:solidFill>
                  <a:srgbClr val="000000"/>
                </a:solidFill>
              </a:rPr>
              <a:t>BLIS libraries are relatively small</a:t>
            </a:r>
          </a:p>
        </p:txBody>
      </p:sp>
    </p:spTree>
    <p:extLst>
      <p:ext uri="{BB962C8B-B14F-4D97-AF65-F5344CB8AC3E}">
        <p14:creationId xmlns:p14="http://schemas.microsoft.com/office/powerpoint/2010/main" val="379942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hardware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implementation (C99)</a:t>
            </a:r>
          </a:p>
          <a:p>
            <a:r>
              <a:rPr lang="en-US" dirty="0" smtClean="0"/>
              <a:t>ARM v7/v8</a:t>
            </a:r>
          </a:p>
          <a:p>
            <a:r>
              <a:rPr lang="en-US" dirty="0" err="1" smtClean="0"/>
              <a:t>Loongson</a:t>
            </a:r>
            <a:r>
              <a:rPr lang="en-US" dirty="0" smtClean="0"/>
              <a:t> 3A</a:t>
            </a:r>
          </a:p>
          <a:p>
            <a:r>
              <a:rPr lang="en-US" dirty="0" smtClean="0"/>
              <a:t>IBM</a:t>
            </a:r>
          </a:p>
          <a:p>
            <a:pPr lvl="1"/>
            <a:r>
              <a:rPr lang="en-US" dirty="0" smtClean="0"/>
              <a:t>POWER7</a:t>
            </a:r>
          </a:p>
          <a:p>
            <a:pPr lvl="1"/>
            <a:r>
              <a:rPr lang="en-US" dirty="0" smtClean="0"/>
              <a:t>Blue Gene / Q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hardware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</a:t>
            </a:r>
          </a:p>
          <a:p>
            <a:pPr lvl="1"/>
            <a:r>
              <a:rPr lang="en-US" dirty="0" smtClean="0"/>
              <a:t>Penryn/</a:t>
            </a:r>
            <a:r>
              <a:rPr lang="en-US" dirty="0" err="1" smtClean="0"/>
              <a:t>Dunnington</a:t>
            </a:r>
            <a:endParaRPr lang="en-US" dirty="0" smtClean="0"/>
          </a:p>
          <a:p>
            <a:pPr lvl="1"/>
            <a:r>
              <a:rPr lang="en-US" dirty="0" smtClean="0"/>
              <a:t>Sandy Bridge / Ivy Bridge</a:t>
            </a:r>
          </a:p>
          <a:p>
            <a:pPr lvl="1"/>
            <a:r>
              <a:rPr lang="en-US" dirty="0" err="1" smtClean="0"/>
              <a:t>Haswell</a:t>
            </a:r>
            <a:r>
              <a:rPr lang="en-US" dirty="0" smtClean="0"/>
              <a:t> / </a:t>
            </a:r>
            <a:r>
              <a:rPr lang="en-US" dirty="0" err="1" smtClean="0"/>
              <a:t>Broadwell</a:t>
            </a:r>
            <a:endParaRPr lang="en-US" dirty="0" smtClean="0"/>
          </a:p>
          <a:p>
            <a:pPr lvl="1"/>
            <a:r>
              <a:rPr lang="en-US" dirty="0" smtClean="0"/>
              <a:t>Xeon Phi (Knights Corner)</a:t>
            </a:r>
          </a:p>
          <a:p>
            <a:r>
              <a:rPr lang="en-US" dirty="0" smtClean="0"/>
              <a:t>AMD</a:t>
            </a:r>
          </a:p>
          <a:p>
            <a:pPr lvl="1"/>
            <a:r>
              <a:rPr lang="en-US" dirty="0" smtClean="0"/>
              <a:t>Bulldozer / </a:t>
            </a:r>
            <a:r>
              <a:rPr lang="en-US" dirty="0" err="1" smtClean="0"/>
              <a:t>Piledriver</a:t>
            </a:r>
            <a:r>
              <a:rPr lang="en-US" dirty="0" smtClean="0"/>
              <a:t> / Steamroller / Excavator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7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BLAS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BLAS compatibility API</a:t>
            </a:r>
          </a:p>
          <a:p>
            <a:pPr lvl="1"/>
            <a:r>
              <a:rPr lang="en-US" dirty="0" smtClean="0"/>
              <a:t>Supports 32- and 64-bit integers (configure-time option)</a:t>
            </a:r>
          </a:p>
          <a:p>
            <a:pPr lvl="1"/>
            <a:r>
              <a:rPr lang="en-US" dirty="0" smtClean="0"/>
              <a:t>Arbitrary prepending/appending of underscores (configure-time option)</a:t>
            </a:r>
          </a:p>
          <a:p>
            <a:pPr lvl="1"/>
            <a:r>
              <a:rPr lang="en-US" dirty="0" smtClean="0"/>
              <a:t>Lowercase symbols only</a:t>
            </a:r>
          </a:p>
          <a:p>
            <a:r>
              <a:rPr lang="en-US" dirty="0" smtClean="0"/>
              <a:t>CBLAS compatibility API</a:t>
            </a:r>
          </a:p>
          <a:p>
            <a:pPr lvl="1"/>
            <a:r>
              <a:rPr lang="en-US" dirty="0" err="1" smtClean="0"/>
              <a:t>Netlib</a:t>
            </a:r>
            <a:r>
              <a:rPr lang="en-US" dirty="0" smtClean="0"/>
              <a:t> (not CLAPACK)</a:t>
            </a:r>
          </a:p>
          <a:p>
            <a:pPr lvl="1"/>
            <a:r>
              <a:rPr lang="en-US" dirty="0" smtClean="0"/>
              <a:t>Built in terms of BLAS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architectural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Level-3 operations</a:t>
            </a:r>
          </a:p>
          <a:p>
            <a:pPr lvl="1"/>
            <a:r>
              <a:rPr lang="en-US" dirty="0" smtClean="0"/>
              <a:t>Five loops around a common </a:t>
            </a:r>
            <a:r>
              <a:rPr lang="en-US" dirty="0" err="1" smtClean="0"/>
              <a:t>gemm</a:t>
            </a:r>
            <a:r>
              <a:rPr lang="en-US" dirty="0" smtClean="0"/>
              <a:t> micro-kernel</a:t>
            </a:r>
          </a:p>
          <a:p>
            <a:pPr lvl="2"/>
            <a:r>
              <a:rPr lang="en-US" dirty="0" smtClean="0"/>
              <a:t>Exception: </a:t>
            </a:r>
            <a:r>
              <a:rPr lang="en-US" dirty="0" err="1" smtClean="0"/>
              <a:t>trsm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Requires additional specialized micro-kernels</a:t>
            </a:r>
          </a:p>
          <a:p>
            <a:pPr lvl="1"/>
            <a:r>
              <a:rPr lang="en-US" dirty="0" smtClean="0"/>
              <a:t>Consolidation of macro-kernels: 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err="1" smtClean="0"/>
              <a:t>gemm</a:t>
            </a:r>
            <a:r>
              <a:rPr lang="en-US" dirty="0" smtClean="0"/>
              <a:t>/</a:t>
            </a:r>
            <a:r>
              <a:rPr lang="en-US" dirty="0" err="1" smtClean="0"/>
              <a:t>hemm</a:t>
            </a:r>
            <a:r>
              <a:rPr lang="en-US" dirty="0" smtClean="0"/>
              <a:t>/</a:t>
            </a:r>
            <a:r>
              <a:rPr lang="en-US" dirty="0" err="1" smtClean="0"/>
              <a:t>symm</a:t>
            </a:r>
            <a:endParaRPr lang="en-US" dirty="0" smtClean="0"/>
          </a:p>
          <a:p>
            <a:pPr marL="1371600" lvl="2" indent="-514350">
              <a:buFont typeface="+mj-lt"/>
              <a:buAutoNum type="arabicPeriod"/>
            </a:pPr>
            <a:r>
              <a:rPr lang="en-US" dirty="0" err="1" smtClean="0"/>
              <a:t>herk</a:t>
            </a:r>
            <a:r>
              <a:rPr lang="en-US" dirty="0" smtClean="0"/>
              <a:t>/her2k/</a:t>
            </a:r>
            <a:r>
              <a:rPr lang="en-US" dirty="0" err="1" smtClean="0"/>
              <a:t>syrk</a:t>
            </a:r>
            <a:r>
              <a:rPr lang="en-US" dirty="0" smtClean="0"/>
              <a:t>/syr2k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err="1" smtClean="0"/>
              <a:t>trmm</a:t>
            </a:r>
            <a:r>
              <a:rPr lang="en-US" dirty="0" smtClean="0"/>
              <a:t>/trmm3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err="1" smtClean="0"/>
              <a:t>trsm</a:t>
            </a:r>
            <a:endParaRPr lang="en-US" dirty="0" smtClean="0"/>
          </a:p>
          <a:p>
            <a:pPr lvl="1"/>
            <a:r>
              <a:rPr lang="en-US" dirty="0" smtClean="0"/>
              <a:t>Exposed matrix packing kernels</a:t>
            </a:r>
          </a:p>
          <a:p>
            <a:pPr lvl="2"/>
            <a:r>
              <a:rPr lang="en-US" dirty="0" smtClean="0"/>
              <a:t>Usually not optimized. Why?</a:t>
            </a:r>
          </a:p>
          <a:p>
            <a:pPr lvl="3"/>
            <a:r>
              <a:rPr lang="en-US" dirty="0" smtClean="0"/>
              <a:t>bandwidth saturation; lower-order term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3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the micro-kernel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gemm</a:t>
            </a:r>
            <a:r>
              <a:rPr lang="en-US" dirty="0" smtClean="0"/>
              <a:t>] micro-kernel</a:t>
            </a:r>
          </a:p>
          <a:p>
            <a:pPr lvl="1"/>
            <a:r>
              <a:rPr lang="en-US" dirty="0" smtClean="0"/>
              <a:t>C is MR x NR  (where MR, NR ≈ 4)</a:t>
            </a:r>
          </a:p>
          <a:p>
            <a:pPr lvl="1"/>
            <a:r>
              <a:rPr lang="en-US" dirty="0" smtClean="0"/>
              <a:t>k dimension is relatively large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how do we get there?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334000" y="3352800"/>
            <a:ext cx="381000" cy="1981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819400" y="3352800"/>
            <a:ext cx="2133600" cy="381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76400" y="3352800"/>
            <a:ext cx="381000" cy="3810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33528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1640" y="33649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49240" y="41148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B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3800" y="336499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762000" y="2057400"/>
            <a:ext cx="7848600" cy="2133600"/>
            <a:chOff x="762000" y="1905000"/>
            <a:chExt cx="7848600" cy="21336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1905000"/>
              <a:ext cx="2590800" cy="19050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743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0000"/>
                  </a:solidFill>
                </a:rPr>
                <a:t>+=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1905000"/>
              <a:ext cx="19050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1905000"/>
              <a:ext cx="2590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531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Science of High Performance Computing (SHPC) research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Led by Robert A. van de </a:t>
            </a:r>
            <a:r>
              <a:rPr lang="en-US" dirty="0" err="1" smtClean="0"/>
              <a:t>Geijn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Contributes </a:t>
            </a:r>
            <a:r>
              <a:rPr lang="en-US" dirty="0"/>
              <a:t>to the science of DLA and instantiates research results as open source </a:t>
            </a:r>
            <a:r>
              <a:rPr lang="en-US" dirty="0" smtClean="0"/>
              <a:t>software</a:t>
            </a:r>
          </a:p>
          <a:p>
            <a:endParaRPr lang="en-US" dirty="0" smtClean="0"/>
          </a:p>
          <a:p>
            <a:r>
              <a:rPr lang="en-US" dirty="0" smtClean="0"/>
              <a:t>Long </a:t>
            </a:r>
            <a:r>
              <a:rPr lang="en-US" dirty="0"/>
              <a:t>history of support from National Science </a:t>
            </a:r>
            <a:r>
              <a:rPr lang="en-US" dirty="0" smtClean="0"/>
              <a:t>Foundation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Industrial </a:t>
            </a:r>
            <a:r>
              <a:rPr lang="en-US" dirty="0"/>
              <a:t>Affiliates </a:t>
            </a:r>
            <a:r>
              <a:rPr lang="en-US" dirty="0" smtClean="0"/>
              <a:t>program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otential </a:t>
            </a:r>
            <a:r>
              <a:rPr lang="en-US" dirty="0"/>
              <a:t>members: Intel, AMD, ARM, Texas Instruments, and </a:t>
            </a:r>
            <a:r>
              <a:rPr lang="en-US" dirty="0" smtClean="0"/>
              <a:t>others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Website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http://shpc.ices.utexas.edu/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7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762000" y="1447800"/>
            <a:ext cx="7848600" cy="2743200"/>
            <a:chOff x="762000" y="1295400"/>
            <a:chExt cx="7848600" cy="2743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1905000"/>
              <a:ext cx="2590800" cy="19050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743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0000"/>
                  </a:solidFill>
                </a:rPr>
                <a:t>+=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1905000"/>
              <a:ext cx="19050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1905000"/>
              <a:ext cx="2590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62000" y="1905000"/>
              <a:ext cx="1828800" cy="2133600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019800" y="1905000"/>
              <a:ext cx="1828800" cy="1905000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" name="Left Brace 11"/>
            <p:cNvSpPr/>
            <p:nvPr/>
          </p:nvSpPr>
          <p:spPr bwMode="auto">
            <a:xfrm rot="5400000">
              <a:off x="1600200" y="838200"/>
              <a:ext cx="152400" cy="1828800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47800" y="129540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solidFill>
                    <a:srgbClr val="000000"/>
                  </a:solidFill>
                </a:rPr>
                <a:t>NC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4" name="Left Brace 13"/>
            <p:cNvSpPr/>
            <p:nvPr/>
          </p:nvSpPr>
          <p:spPr bwMode="auto">
            <a:xfrm rot="5400000">
              <a:off x="6858000" y="838200"/>
              <a:ext cx="152400" cy="1828800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705600" y="129540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solidFill>
                    <a:srgbClr val="000000"/>
                  </a:solidFill>
                </a:rPr>
                <a:t>NC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>
            <a:off x="2743200" y="3124200"/>
            <a:ext cx="3810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8001000" y="2971800"/>
            <a:ext cx="4572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2087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62000" y="2057400"/>
            <a:ext cx="7086600" cy="2133600"/>
            <a:chOff x="762000" y="1905000"/>
            <a:chExt cx="7086600" cy="21336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1905000"/>
              <a:ext cx="1828800" cy="19050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743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0000"/>
                  </a:solidFill>
                </a:rPr>
                <a:t>+=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1905000"/>
              <a:ext cx="19050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1905000"/>
              <a:ext cx="1828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218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762000" y="1469136"/>
            <a:ext cx="7789987" cy="2721864"/>
            <a:chOff x="762000" y="1469136"/>
            <a:chExt cx="7789987" cy="2721864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2057400"/>
              <a:ext cx="1828800" cy="19050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8956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0000"/>
                  </a:solidFill>
                </a:rPr>
                <a:t>+=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2057400"/>
              <a:ext cx="19050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2057400"/>
              <a:ext cx="1828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2400" y="2057400"/>
              <a:ext cx="533400" cy="2133600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057400"/>
              <a:ext cx="1828800" cy="457200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2" name="Left Brace 11"/>
            <p:cNvSpPr/>
            <p:nvPr/>
          </p:nvSpPr>
          <p:spPr bwMode="auto">
            <a:xfrm rot="5400000">
              <a:off x="4152900" y="1638300"/>
              <a:ext cx="152400" cy="533400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95928" y="1469136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solidFill>
                    <a:srgbClr val="000000"/>
                  </a:solidFill>
                </a:rPr>
                <a:t>KC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5" name="Right Brace 14"/>
            <p:cNvSpPr/>
            <p:nvPr/>
          </p:nvSpPr>
          <p:spPr bwMode="auto">
            <a:xfrm>
              <a:off x="7924800" y="2057400"/>
              <a:ext cx="152400" cy="45720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46720" y="2081784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solidFill>
                    <a:srgbClr val="000000"/>
                  </a:solidFill>
                </a:rPr>
                <a:t>KC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 bwMode="auto">
          <a:xfrm>
            <a:off x="4724400" y="3124200"/>
            <a:ext cx="9144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6934200" y="2743200"/>
            <a:ext cx="0" cy="9906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1132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62000" y="2057400"/>
            <a:ext cx="7086600" cy="2133600"/>
            <a:chOff x="762000" y="1905000"/>
            <a:chExt cx="7086600" cy="21336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1905000"/>
              <a:ext cx="1828800" cy="4572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743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0000"/>
                  </a:solidFill>
                </a:rPr>
                <a:t>+=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1905000"/>
              <a:ext cx="5334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1905000"/>
              <a:ext cx="1828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250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3429000"/>
            <a:ext cx="2464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Pack row panel of B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7010400" y="2667000"/>
            <a:ext cx="0" cy="838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9779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56"/>
          <p:cNvSpPr/>
          <p:nvPr/>
        </p:nvSpPr>
        <p:spPr bwMode="auto">
          <a:xfrm>
            <a:off x="990600" y="4572000"/>
            <a:ext cx="6934200" cy="1828800"/>
          </a:xfrm>
          <a:prstGeom prst="rect">
            <a:avLst/>
          </a:prstGeom>
          <a:solidFill>
            <a:srgbClr val="B482D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9800" y="3429000"/>
            <a:ext cx="2464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Pack row panel of B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7010400" y="2667000"/>
            <a:ext cx="0" cy="838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11430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1430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11430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1430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11430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11430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11430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11430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11430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11430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H="1">
            <a:off x="11430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18288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18288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18288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18288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18288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H="1">
            <a:off x="18288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>
            <a:off x="18288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18288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>
            <a:off x="18288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H="1">
            <a:off x="18288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25146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25146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>
            <a:off x="25146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25146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25146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25146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>
            <a:off x="25146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H="1">
            <a:off x="25146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H="1">
            <a:off x="25146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flipH="1">
            <a:off x="25146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H="1">
            <a:off x="25146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32004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32004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32004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32004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32004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32004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H="1">
            <a:off x="32004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H="1">
            <a:off x="32004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flipH="1">
            <a:off x="32004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H="1">
            <a:off x="32004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flipH="1">
            <a:off x="32004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38862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38862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38862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38862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38862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38862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38862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H="1">
            <a:off x="38862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flipH="1">
            <a:off x="38862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flipH="1">
            <a:off x="38862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 flipH="1">
            <a:off x="38862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45720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45720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45720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45720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45720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45720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 flipH="1">
            <a:off x="45720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>
            <a:off x="45720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 flipH="1">
            <a:off x="45720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 flipH="1">
            <a:off x="45720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Straight Arrow Connector 99"/>
          <p:cNvCxnSpPr/>
          <p:nvPr/>
        </p:nvCxnSpPr>
        <p:spPr bwMode="auto">
          <a:xfrm flipH="1">
            <a:off x="45720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 flipV="1">
            <a:off x="16002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flipV="1">
            <a:off x="22860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29718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36576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43434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V="1">
            <a:off x="50292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52578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>
            <a:off x="52578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>
            <a:off x="52578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>
            <a:off x="52578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>
            <a:off x="52578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>
            <a:off x="52578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>
            <a:off x="52578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>
            <a:off x="52578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 flipH="1">
            <a:off x="52578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 flipH="1">
            <a:off x="52578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 flipH="1">
            <a:off x="52578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Straight Arrow Connector 119"/>
          <p:cNvCxnSpPr/>
          <p:nvPr/>
        </p:nvCxnSpPr>
        <p:spPr bwMode="auto">
          <a:xfrm flipV="1">
            <a:off x="57150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1" name="Straight Arrow Connector 120"/>
          <p:cNvCxnSpPr/>
          <p:nvPr/>
        </p:nvCxnSpPr>
        <p:spPr bwMode="auto">
          <a:xfrm>
            <a:off x="59436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>
            <a:off x="59436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>
            <a:off x="59436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>
            <a:off x="59436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59436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59436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59436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 flipH="1">
            <a:off x="59436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H="1">
            <a:off x="59436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 flipH="1">
            <a:off x="59436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 flipH="1">
            <a:off x="59436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 flipV="1">
            <a:off x="64008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>
            <a:off x="66294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66294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66294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66294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>
            <a:off x="66294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66294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>
            <a:off x="66294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66294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 flipH="1">
            <a:off x="66294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 flipH="1">
            <a:off x="66294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 flipH="1">
            <a:off x="66294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 flipV="1">
            <a:off x="70866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>
            <a:off x="73152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73152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73152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73152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73152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73152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>
            <a:off x="73152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73152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/>
          <p:cNvCxnSpPr/>
          <p:nvPr/>
        </p:nvCxnSpPr>
        <p:spPr bwMode="auto">
          <a:xfrm flipH="1">
            <a:off x="73152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>
            <a:off x="73152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73152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8" name="Straight Arrow Connector 157"/>
          <p:cNvCxnSpPr/>
          <p:nvPr/>
        </p:nvCxnSpPr>
        <p:spPr bwMode="auto">
          <a:xfrm>
            <a:off x="7010400" y="3810000"/>
            <a:ext cx="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4" name="Left Brace 163"/>
          <p:cNvSpPr/>
          <p:nvPr/>
        </p:nvSpPr>
        <p:spPr bwMode="auto">
          <a:xfrm rot="5400000">
            <a:off x="5410200" y="4191000"/>
            <a:ext cx="1524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5230368" y="397764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NR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8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67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4648200" y="2057400"/>
            <a:ext cx="76200" cy="228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19812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MC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1676400" y="2514600"/>
            <a:ext cx="0" cy="12192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224528" y="2514600"/>
            <a:ext cx="0" cy="12192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429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3124200"/>
            <a:ext cx="1937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Pack block of A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 bwMode="auto">
          <a:xfrm flipH="1" flipV="1">
            <a:off x="4648200" y="2438400"/>
            <a:ext cx="1295400" cy="8858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284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60000"/>
              </a:lnSpc>
            </a:pPr>
            <a:r>
              <a:rPr lang="en-US" sz="4400" i="1" dirty="0"/>
              <a:t>“BLIS: A Framework for Rapid Instantiation of BLAS Functionality” </a:t>
            </a:r>
            <a:r>
              <a:rPr lang="en-US" sz="4400" dirty="0" smtClean="0"/>
              <a:t>(TOMS; in </a:t>
            </a:r>
            <a:r>
              <a:rPr lang="en-US" sz="4400" dirty="0"/>
              <a:t>print)</a:t>
            </a:r>
          </a:p>
          <a:p>
            <a:pPr>
              <a:lnSpc>
                <a:spcPct val="160000"/>
              </a:lnSpc>
            </a:pPr>
            <a:r>
              <a:rPr lang="en-US" sz="4400" i="1" dirty="0"/>
              <a:t>“The BLIS Framework: Experiments in Portability” </a:t>
            </a:r>
            <a:r>
              <a:rPr lang="en-US" sz="4400" i="1" dirty="0" smtClean="0"/>
              <a:t>(TOMS; accepted</a:t>
            </a:r>
            <a:r>
              <a:rPr lang="en-US" sz="4400" i="1" dirty="0"/>
              <a:t>)</a:t>
            </a:r>
          </a:p>
          <a:p>
            <a:pPr>
              <a:lnSpc>
                <a:spcPct val="160000"/>
              </a:lnSpc>
            </a:pPr>
            <a:r>
              <a:rPr lang="en-US" sz="4400" i="1" dirty="0"/>
              <a:t>“Anatomy of Many-Threaded Matrix Multiplication</a:t>
            </a:r>
            <a:r>
              <a:rPr lang="en-US" sz="4400" i="1" dirty="0" smtClean="0"/>
              <a:t>” </a:t>
            </a:r>
            <a:r>
              <a:rPr lang="en-US" sz="4400" dirty="0" smtClean="0"/>
              <a:t>(IPDPS; in proceedings)</a:t>
            </a:r>
          </a:p>
          <a:p>
            <a:pPr>
              <a:lnSpc>
                <a:spcPct val="160000"/>
              </a:lnSpc>
            </a:pPr>
            <a:r>
              <a:rPr lang="en-US" sz="4400" i="1" dirty="0" smtClean="0"/>
              <a:t>“Analytical Models for the BLIS Framework”</a:t>
            </a:r>
            <a:r>
              <a:rPr lang="en-US" sz="4400" dirty="0" smtClean="0"/>
              <a:t> (TOMS; accepted pending modifications)</a:t>
            </a:r>
          </a:p>
          <a:p>
            <a:pPr>
              <a:lnSpc>
                <a:spcPct val="160000"/>
              </a:lnSpc>
            </a:pPr>
            <a:r>
              <a:rPr lang="en-US" sz="4400" i="1" dirty="0" smtClean="0"/>
              <a:t>“Implementing High-Performance Complex Matrix Multiplication” </a:t>
            </a:r>
            <a:r>
              <a:rPr lang="en-US" sz="4400" dirty="0" smtClean="0"/>
              <a:t>(TOMS; in review)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Rectangle 276"/>
          <p:cNvSpPr/>
          <p:nvPr/>
        </p:nvSpPr>
        <p:spPr bwMode="auto">
          <a:xfrm>
            <a:off x="1066800" y="3886200"/>
            <a:ext cx="4267200" cy="2133600"/>
          </a:xfrm>
          <a:prstGeom prst="rect">
            <a:avLst/>
          </a:prstGeom>
          <a:solidFill>
            <a:srgbClr val="B482D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3124200"/>
            <a:ext cx="1937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Pack block of A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 bwMode="auto">
          <a:xfrm flipH="1" flipV="1">
            <a:off x="4648200" y="2438400"/>
            <a:ext cx="1295400" cy="8858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1219200" y="4495800"/>
            <a:ext cx="3962400" cy="2286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9" name="Straight Arrow Connector 158"/>
          <p:cNvCxnSpPr/>
          <p:nvPr/>
        </p:nvCxnSpPr>
        <p:spPr bwMode="auto">
          <a:xfrm>
            <a:off x="12192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0" name="Straight Arrow Connector 159"/>
          <p:cNvCxnSpPr/>
          <p:nvPr/>
        </p:nvCxnSpPr>
        <p:spPr bwMode="auto">
          <a:xfrm flipV="1">
            <a:off x="12192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15240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2" name="Straight Arrow Connector 161"/>
          <p:cNvCxnSpPr/>
          <p:nvPr/>
        </p:nvCxnSpPr>
        <p:spPr bwMode="auto">
          <a:xfrm flipV="1">
            <a:off x="15240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/>
          <p:cNvCxnSpPr/>
          <p:nvPr/>
        </p:nvCxnSpPr>
        <p:spPr bwMode="auto">
          <a:xfrm>
            <a:off x="18288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 flipV="1">
            <a:off x="18288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5" name="Straight Arrow Connector 164"/>
          <p:cNvCxnSpPr/>
          <p:nvPr/>
        </p:nvCxnSpPr>
        <p:spPr bwMode="auto">
          <a:xfrm>
            <a:off x="21336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 flipV="1">
            <a:off x="21336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7" name="Straight Arrow Connector 166"/>
          <p:cNvCxnSpPr/>
          <p:nvPr/>
        </p:nvCxnSpPr>
        <p:spPr bwMode="auto">
          <a:xfrm>
            <a:off x="24384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8" name="Straight Arrow Connector 167"/>
          <p:cNvCxnSpPr/>
          <p:nvPr/>
        </p:nvCxnSpPr>
        <p:spPr bwMode="auto">
          <a:xfrm flipV="1">
            <a:off x="24384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27432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 flipV="1">
            <a:off x="27432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/>
          <p:cNvCxnSpPr/>
          <p:nvPr/>
        </p:nvCxnSpPr>
        <p:spPr bwMode="auto">
          <a:xfrm>
            <a:off x="30480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2" name="Straight Arrow Connector 171"/>
          <p:cNvCxnSpPr/>
          <p:nvPr/>
        </p:nvCxnSpPr>
        <p:spPr bwMode="auto">
          <a:xfrm flipV="1">
            <a:off x="30480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3" name="Straight Arrow Connector 172"/>
          <p:cNvCxnSpPr/>
          <p:nvPr/>
        </p:nvCxnSpPr>
        <p:spPr bwMode="auto">
          <a:xfrm>
            <a:off x="33528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4" name="Straight Arrow Connector 173"/>
          <p:cNvCxnSpPr/>
          <p:nvPr/>
        </p:nvCxnSpPr>
        <p:spPr bwMode="auto">
          <a:xfrm flipV="1">
            <a:off x="33528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5" name="Straight Arrow Connector 174"/>
          <p:cNvCxnSpPr/>
          <p:nvPr/>
        </p:nvCxnSpPr>
        <p:spPr bwMode="auto">
          <a:xfrm>
            <a:off x="36576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6" name="Straight Arrow Connector 175"/>
          <p:cNvCxnSpPr/>
          <p:nvPr/>
        </p:nvCxnSpPr>
        <p:spPr bwMode="auto">
          <a:xfrm flipV="1">
            <a:off x="36576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7" name="Straight Arrow Connector 176"/>
          <p:cNvCxnSpPr/>
          <p:nvPr/>
        </p:nvCxnSpPr>
        <p:spPr bwMode="auto">
          <a:xfrm>
            <a:off x="39624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12192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/>
          <p:cNvCxnSpPr/>
          <p:nvPr/>
        </p:nvCxnSpPr>
        <p:spPr bwMode="auto">
          <a:xfrm flipV="1">
            <a:off x="12192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15240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1" name="Straight Arrow Connector 180"/>
          <p:cNvCxnSpPr/>
          <p:nvPr/>
        </p:nvCxnSpPr>
        <p:spPr bwMode="auto">
          <a:xfrm flipV="1">
            <a:off x="15240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18288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3" name="Straight Arrow Connector 182"/>
          <p:cNvCxnSpPr/>
          <p:nvPr/>
        </p:nvCxnSpPr>
        <p:spPr bwMode="auto">
          <a:xfrm flipV="1">
            <a:off x="18288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4" name="Straight Arrow Connector 183"/>
          <p:cNvCxnSpPr/>
          <p:nvPr/>
        </p:nvCxnSpPr>
        <p:spPr bwMode="auto">
          <a:xfrm>
            <a:off x="21336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5" name="Straight Arrow Connector 184"/>
          <p:cNvCxnSpPr/>
          <p:nvPr/>
        </p:nvCxnSpPr>
        <p:spPr bwMode="auto">
          <a:xfrm flipV="1">
            <a:off x="21336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6" name="Straight Arrow Connector 185"/>
          <p:cNvCxnSpPr/>
          <p:nvPr/>
        </p:nvCxnSpPr>
        <p:spPr bwMode="auto">
          <a:xfrm>
            <a:off x="24384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7" name="Straight Arrow Connector 186"/>
          <p:cNvCxnSpPr/>
          <p:nvPr/>
        </p:nvCxnSpPr>
        <p:spPr bwMode="auto">
          <a:xfrm flipV="1">
            <a:off x="24384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8" name="Straight Arrow Connector 187"/>
          <p:cNvCxnSpPr/>
          <p:nvPr/>
        </p:nvCxnSpPr>
        <p:spPr bwMode="auto">
          <a:xfrm>
            <a:off x="27432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9" name="Straight Arrow Connector 188"/>
          <p:cNvCxnSpPr/>
          <p:nvPr/>
        </p:nvCxnSpPr>
        <p:spPr bwMode="auto">
          <a:xfrm flipV="1">
            <a:off x="27432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0" name="Straight Arrow Connector 189"/>
          <p:cNvCxnSpPr/>
          <p:nvPr/>
        </p:nvCxnSpPr>
        <p:spPr bwMode="auto">
          <a:xfrm>
            <a:off x="30480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 flipV="1">
            <a:off x="30480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2" name="Straight Arrow Connector 191"/>
          <p:cNvCxnSpPr/>
          <p:nvPr/>
        </p:nvCxnSpPr>
        <p:spPr bwMode="auto">
          <a:xfrm>
            <a:off x="33528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3" name="Straight Arrow Connector 192"/>
          <p:cNvCxnSpPr/>
          <p:nvPr/>
        </p:nvCxnSpPr>
        <p:spPr bwMode="auto">
          <a:xfrm flipV="1">
            <a:off x="33528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4" name="Straight Arrow Connector 193"/>
          <p:cNvCxnSpPr/>
          <p:nvPr/>
        </p:nvCxnSpPr>
        <p:spPr bwMode="auto">
          <a:xfrm>
            <a:off x="36576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5" name="Straight Arrow Connector 194"/>
          <p:cNvCxnSpPr/>
          <p:nvPr/>
        </p:nvCxnSpPr>
        <p:spPr bwMode="auto">
          <a:xfrm flipV="1">
            <a:off x="36576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6" name="Straight Arrow Connector 195"/>
          <p:cNvCxnSpPr/>
          <p:nvPr/>
        </p:nvCxnSpPr>
        <p:spPr bwMode="auto">
          <a:xfrm>
            <a:off x="39624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1" name="Straight Arrow Connector 200"/>
          <p:cNvCxnSpPr/>
          <p:nvPr/>
        </p:nvCxnSpPr>
        <p:spPr bwMode="auto">
          <a:xfrm flipV="1">
            <a:off x="39624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2" name="Straight Arrow Connector 201"/>
          <p:cNvCxnSpPr/>
          <p:nvPr/>
        </p:nvCxnSpPr>
        <p:spPr bwMode="auto">
          <a:xfrm>
            <a:off x="42672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3" name="Straight Arrow Connector 202"/>
          <p:cNvCxnSpPr/>
          <p:nvPr/>
        </p:nvCxnSpPr>
        <p:spPr bwMode="auto">
          <a:xfrm flipV="1">
            <a:off x="42672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4" name="Straight Arrow Connector 203"/>
          <p:cNvCxnSpPr/>
          <p:nvPr/>
        </p:nvCxnSpPr>
        <p:spPr bwMode="auto">
          <a:xfrm>
            <a:off x="45720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5" name="Straight Arrow Connector 204"/>
          <p:cNvCxnSpPr/>
          <p:nvPr/>
        </p:nvCxnSpPr>
        <p:spPr bwMode="auto">
          <a:xfrm flipV="1">
            <a:off x="39624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6" name="Straight Arrow Connector 205"/>
          <p:cNvCxnSpPr/>
          <p:nvPr/>
        </p:nvCxnSpPr>
        <p:spPr bwMode="auto">
          <a:xfrm>
            <a:off x="42672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7" name="Straight Arrow Connector 206"/>
          <p:cNvCxnSpPr/>
          <p:nvPr/>
        </p:nvCxnSpPr>
        <p:spPr bwMode="auto">
          <a:xfrm flipV="1">
            <a:off x="42672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8" name="Straight Arrow Connector 207"/>
          <p:cNvCxnSpPr/>
          <p:nvPr/>
        </p:nvCxnSpPr>
        <p:spPr bwMode="auto">
          <a:xfrm>
            <a:off x="45720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9" name="Straight Arrow Connector 208"/>
          <p:cNvCxnSpPr/>
          <p:nvPr/>
        </p:nvCxnSpPr>
        <p:spPr bwMode="auto">
          <a:xfrm>
            <a:off x="12192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0" name="Straight Arrow Connector 209"/>
          <p:cNvCxnSpPr/>
          <p:nvPr/>
        </p:nvCxnSpPr>
        <p:spPr bwMode="auto">
          <a:xfrm flipV="1">
            <a:off x="12192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1" name="Straight Arrow Connector 210"/>
          <p:cNvCxnSpPr/>
          <p:nvPr/>
        </p:nvCxnSpPr>
        <p:spPr bwMode="auto">
          <a:xfrm>
            <a:off x="15240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2" name="Straight Arrow Connector 211"/>
          <p:cNvCxnSpPr/>
          <p:nvPr/>
        </p:nvCxnSpPr>
        <p:spPr bwMode="auto">
          <a:xfrm flipV="1">
            <a:off x="15240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Arrow Connector 212"/>
          <p:cNvCxnSpPr/>
          <p:nvPr/>
        </p:nvCxnSpPr>
        <p:spPr bwMode="auto">
          <a:xfrm>
            <a:off x="18288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4" name="Straight Arrow Connector 213"/>
          <p:cNvCxnSpPr/>
          <p:nvPr/>
        </p:nvCxnSpPr>
        <p:spPr bwMode="auto">
          <a:xfrm flipV="1">
            <a:off x="18288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5" name="Straight Arrow Connector 214"/>
          <p:cNvCxnSpPr/>
          <p:nvPr/>
        </p:nvCxnSpPr>
        <p:spPr bwMode="auto">
          <a:xfrm>
            <a:off x="21336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6" name="Straight Arrow Connector 215"/>
          <p:cNvCxnSpPr/>
          <p:nvPr/>
        </p:nvCxnSpPr>
        <p:spPr bwMode="auto">
          <a:xfrm flipV="1">
            <a:off x="21336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7" name="Straight Arrow Connector 216"/>
          <p:cNvCxnSpPr/>
          <p:nvPr/>
        </p:nvCxnSpPr>
        <p:spPr bwMode="auto">
          <a:xfrm>
            <a:off x="24384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8" name="Straight Arrow Connector 217"/>
          <p:cNvCxnSpPr/>
          <p:nvPr/>
        </p:nvCxnSpPr>
        <p:spPr bwMode="auto">
          <a:xfrm flipV="1">
            <a:off x="24384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9" name="Straight Arrow Connector 218"/>
          <p:cNvCxnSpPr/>
          <p:nvPr/>
        </p:nvCxnSpPr>
        <p:spPr bwMode="auto">
          <a:xfrm>
            <a:off x="27432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0" name="Straight Arrow Connector 219"/>
          <p:cNvCxnSpPr/>
          <p:nvPr/>
        </p:nvCxnSpPr>
        <p:spPr bwMode="auto">
          <a:xfrm flipV="1">
            <a:off x="27432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1" name="Straight Arrow Connector 220"/>
          <p:cNvCxnSpPr/>
          <p:nvPr/>
        </p:nvCxnSpPr>
        <p:spPr bwMode="auto">
          <a:xfrm>
            <a:off x="30480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2" name="Straight Arrow Connector 221"/>
          <p:cNvCxnSpPr/>
          <p:nvPr/>
        </p:nvCxnSpPr>
        <p:spPr bwMode="auto">
          <a:xfrm flipV="1">
            <a:off x="30480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3" name="Straight Arrow Connector 222"/>
          <p:cNvCxnSpPr/>
          <p:nvPr/>
        </p:nvCxnSpPr>
        <p:spPr bwMode="auto">
          <a:xfrm>
            <a:off x="33528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4" name="Straight Arrow Connector 223"/>
          <p:cNvCxnSpPr/>
          <p:nvPr/>
        </p:nvCxnSpPr>
        <p:spPr bwMode="auto">
          <a:xfrm flipV="1">
            <a:off x="33528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5" name="Straight Arrow Connector 224"/>
          <p:cNvCxnSpPr/>
          <p:nvPr/>
        </p:nvCxnSpPr>
        <p:spPr bwMode="auto">
          <a:xfrm>
            <a:off x="36576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6" name="Straight Arrow Connector 225"/>
          <p:cNvCxnSpPr/>
          <p:nvPr/>
        </p:nvCxnSpPr>
        <p:spPr bwMode="auto">
          <a:xfrm flipV="1">
            <a:off x="36576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>
            <a:off x="39624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 flipV="1">
            <a:off x="39624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42672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V="1">
            <a:off x="42672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45720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7" name="Straight Arrow Connector 236"/>
          <p:cNvCxnSpPr/>
          <p:nvPr/>
        </p:nvCxnSpPr>
        <p:spPr bwMode="auto">
          <a:xfrm flipV="1">
            <a:off x="45720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8" name="Straight Arrow Connector 237"/>
          <p:cNvCxnSpPr/>
          <p:nvPr/>
        </p:nvCxnSpPr>
        <p:spPr bwMode="auto">
          <a:xfrm>
            <a:off x="48768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9" name="Straight Arrow Connector 238"/>
          <p:cNvCxnSpPr/>
          <p:nvPr/>
        </p:nvCxnSpPr>
        <p:spPr bwMode="auto">
          <a:xfrm flipV="1">
            <a:off x="48768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0" name="Straight Arrow Connector 239"/>
          <p:cNvCxnSpPr/>
          <p:nvPr/>
        </p:nvCxnSpPr>
        <p:spPr bwMode="auto">
          <a:xfrm>
            <a:off x="51816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1" name="Straight Arrow Connector 240"/>
          <p:cNvCxnSpPr/>
          <p:nvPr/>
        </p:nvCxnSpPr>
        <p:spPr bwMode="auto">
          <a:xfrm flipV="1">
            <a:off x="45720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2" name="Straight Arrow Connector 241"/>
          <p:cNvCxnSpPr/>
          <p:nvPr/>
        </p:nvCxnSpPr>
        <p:spPr bwMode="auto">
          <a:xfrm>
            <a:off x="48768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3" name="Straight Arrow Connector 242"/>
          <p:cNvCxnSpPr/>
          <p:nvPr/>
        </p:nvCxnSpPr>
        <p:spPr bwMode="auto">
          <a:xfrm flipV="1">
            <a:off x="48768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4" name="Straight Arrow Connector 243"/>
          <p:cNvCxnSpPr/>
          <p:nvPr/>
        </p:nvCxnSpPr>
        <p:spPr bwMode="auto">
          <a:xfrm>
            <a:off x="51816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5" name="Straight Arrow Connector 244"/>
          <p:cNvCxnSpPr/>
          <p:nvPr/>
        </p:nvCxnSpPr>
        <p:spPr bwMode="auto">
          <a:xfrm flipV="1">
            <a:off x="45720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6" name="Straight Arrow Connector 245"/>
          <p:cNvCxnSpPr/>
          <p:nvPr/>
        </p:nvCxnSpPr>
        <p:spPr bwMode="auto">
          <a:xfrm>
            <a:off x="48768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7" name="Straight Arrow Connector 246"/>
          <p:cNvCxnSpPr/>
          <p:nvPr/>
        </p:nvCxnSpPr>
        <p:spPr bwMode="auto">
          <a:xfrm flipV="1">
            <a:off x="48768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8" name="Straight Arrow Connector 247"/>
          <p:cNvCxnSpPr/>
          <p:nvPr/>
        </p:nvCxnSpPr>
        <p:spPr bwMode="auto">
          <a:xfrm>
            <a:off x="51816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1" name="Straight Arrow Connector 250"/>
          <p:cNvCxnSpPr/>
          <p:nvPr/>
        </p:nvCxnSpPr>
        <p:spPr bwMode="auto">
          <a:xfrm flipH="1">
            <a:off x="1219200" y="5181600"/>
            <a:ext cx="3962400" cy="2286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1" name="Straight Arrow Connector 270"/>
          <p:cNvCxnSpPr>
            <a:stCxn id="14" idx="1"/>
          </p:cNvCxnSpPr>
          <p:nvPr/>
        </p:nvCxnSpPr>
        <p:spPr bwMode="auto">
          <a:xfrm flipH="1">
            <a:off x="5410200" y="3324255"/>
            <a:ext cx="533400" cy="4857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9" name="Left Brace 278"/>
          <p:cNvSpPr/>
          <p:nvPr/>
        </p:nvSpPr>
        <p:spPr bwMode="auto">
          <a:xfrm>
            <a:off x="792480" y="4017264"/>
            <a:ext cx="1524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304800" y="40386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MR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47244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1371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4724400" cy="1371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32004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27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47244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19200" y="32004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1371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4724400" cy="1371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3733800"/>
            <a:ext cx="381000" cy="22860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1600200"/>
            <a:ext cx="381000" cy="13716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" name="Left Brace 10"/>
          <p:cNvSpPr/>
          <p:nvPr/>
        </p:nvSpPr>
        <p:spPr bwMode="auto">
          <a:xfrm rot="5400000">
            <a:off x="3848100" y="33909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75888" y="319125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NR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ight Brace 14"/>
          <p:cNvSpPr/>
          <p:nvPr/>
        </p:nvSpPr>
        <p:spPr bwMode="auto">
          <a:xfrm rot="5400000">
            <a:off x="723900" y="2933700"/>
            <a:ext cx="152400" cy="381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32004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NR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1219200" y="2286000"/>
            <a:ext cx="17526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343400" y="4876800"/>
            <a:ext cx="17526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3776472" y="3858768"/>
            <a:ext cx="294198" cy="2014450"/>
            <a:chOff x="3787039" y="3810000"/>
            <a:chExt cx="294198" cy="2014450"/>
          </a:xfrm>
        </p:grpSpPr>
        <p:cxnSp>
          <p:nvCxnSpPr>
            <p:cNvPr id="18" name="Straight Arrow Connector 17"/>
            <p:cNvCxnSpPr/>
            <p:nvPr/>
          </p:nvCxnSpPr>
          <p:spPr bwMode="auto">
            <a:xfrm>
              <a:off x="3788629" y="381000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H="1">
              <a:off x="3787039" y="381000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3788629" y="399288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H="1">
              <a:off x="3787039" y="399288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3788629" y="417576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H="1">
              <a:off x="3787039" y="417576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3788629" y="435864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flipH="1">
              <a:off x="3787039" y="435864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3788629" y="454152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flipH="1">
              <a:off x="3787039" y="454152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3788629" y="4725785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787039" y="4725785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>
              <a:off x="3788629" y="49100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4" name="Straight Arrow Connector 63"/>
            <p:cNvCxnSpPr/>
            <p:nvPr/>
          </p:nvCxnSpPr>
          <p:spPr bwMode="auto">
            <a:xfrm flipH="1">
              <a:off x="3787039" y="491005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>
              <a:off x="3788629" y="509293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 flipH="1">
              <a:off x="3787039" y="509293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3788629" y="527581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H="1">
              <a:off x="3787039" y="527581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>
              <a:off x="3788629" y="545869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 flipH="1">
              <a:off x="3787039" y="545869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788629" y="564157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H="1">
              <a:off x="3787039" y="564157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3788629" y="58244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5278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3810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1371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381000" cy="1371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32004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776472" y="3858768"/>
            <a:ext cx="294198" cy="2014450"/>
            <a:chOff x="3787039" y="3810000"/>
            <a:chExt cx="294198" cy="201445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3788629" y="381000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3787039" y="381000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3788629" y="399288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>
              <a:off x="3787039" y="399288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3788629" y="417576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3787039" y="417576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3788629" y="435864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>
              <a:off x="3787039" y="435864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3788629" y="454152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>
              <a:off x="3787039" y="454152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3788629" y="4725785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>
              <a:off x="3787039" y="4725785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3788629" y="49100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H="1">
              <a:off x="3787039" y="491005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3788629" y="509293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H="1">
              <a:off x="3787039" y="509293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3788629" y="527581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H="1">
              <a:off x="3787039" y="527581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3788629" y="545869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H="1">
              <a:off x="3787039" y="545869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788629" y="564157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H="1">
              <a:off x="3787039" y="564157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788629" y="58244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1243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3810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1371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381000" cy="1371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733800"/>
            <a:ext cx="2667000" cy="3810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1600200"/>
            <a:ext cx="381000" cy="3810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1066800" y="1600200"/>
            <a:ext cx="152400" cy="381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97864" y="16002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MR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32004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34290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MR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Left Brace 14"/>
          <p:cNvSpPr/>
          <p:nvPr/>
        </p:nvSpPr>
        <p:spPr bwMode="auto">
          <a:xfrm>
            <a:off x="381000" y="37338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795528" y="2133600"/>
            <a:ext cx="0" cy="6096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905000" y="4267200"/>
            <a:ext cx="0" cy="6096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5" name="Group 64"/>
          <p:cNvGrpSpPr/>
          <p:nvPr/>
        </p:nvGrpSpPr>
        <p:grpSpPr>
          <a:xfrm>
            <a:off x="751999" y="3785616"/>
            <a:ext cx="2382202" cy="280035"/>
            <a:chOff x="1905000" y="2164080"/>
            <a:chExt cx="2382202" cy="280035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190500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190500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208788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208788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227076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227076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24560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24560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263890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263890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282178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282178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300466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300466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318754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 flipV="1">
              <a:off x="318754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33704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33704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355568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V="1">
              <a:off x="355568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373856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373856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392144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flipV="1">
              <a:off x="392144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410432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flipV="1">
              <a:off x="410432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428720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3776472" y="3858768"/>
            <a:ext cx="294198" cy="2014450"/>
            <a:chOff x="3787039" y="3810000"/>
            <a:chExt cx="294198" cy="2014450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>
              <a:off x="3788629" y="381000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H="1">
              <a:off x="3787039" y="381000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>
              <a:off x="3788629" y="399288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 flipH="1">
              <a:off x="3787039" y="399288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788629" y="417576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H="1">
              <a:off x="3787039" y="417576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3788629" y="435864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4" name="Straight Arrow Connector 73"/>
            <p:cNvCxnSpPr/>
            <p:nvPr/>
          </p:nvCxnSpPr>
          <p:spPr bwMode="auto">
            <a:xfrm flipH="1">
              <a:off x="3787039" y="435864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5" name="Straight Arrow Connector 74"/>
            <p:cNvCxnSpPr/>
            <p:nvPr/>
          </p:nvCxnSpPr>
          <p:spPr bwMode="auto">
            <a:xfrm>
              <a:off x="3788629" y="454152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H="1">
              <a:off x="3787039" y="454152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>
              <a:off x="3788629" y="4725785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 flipH="1">
              <a:off x="3787039" y="4725785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>
              <a:off x="3788629" y="49100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H="1">
              <a:off x="3787039" y="491005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>
              <a:off x="3788629" y="509293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2" name="Straight Arrow Connector 81"/>
            <p:cNvCxnSpPr/>
            <p:nvPr/>
          </p:nvCxnSpPr>
          <p:spPr bwMode="auto">
            <a:xfrm flipH="1">
              <a:off x="3787039" y="509293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>
              <a:off x="3788629" y="527581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H="1">
              <a:off x="3787039" y="527581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>
              <a:off x="3788629" y="545869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6" name="Straight Arrow Connector 85"/>
            <p:cNvCxnSpPr/>
            <p:nvPr/>
          </p:nvCxnSpPr>
          <p:spPr bwMode="auto">
            <a:xfrm flipH="1">
              <a:off x="3787039" y="545869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>
              <a:off x="3788629" y="564157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8" name="Straight Arrow Connector 87"/>
            <p:cNvCxnSpPr/>
            <p:nvPr/>
          </p:nvCxnSpPr>
          <p:spPr bwMode="auto">
            <a:xfrm flipH="1">
              <a:off x="3787039" y="564157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9" name="Straight Arrow Connector 88"/>
            <p:cNvCxnSpPr/>
            <p:nvPr/>
          </p:nvCxnSpPr>
          <p:spPr bwMode="auto">
            <a:xfrm>
              <a:off x="3788629" y="58244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8191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3810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381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381000" cy="3810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32004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776472" y="3858768"/>
            <a:ext cx="294198" cy="2014450"/>
            <a:chOff x="3787039" y="3810000"/>
            <a:chExt cx="294198" cy="201445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3788629" y="381000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3787039" y="381000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3788629" y="399288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>
              <a:off x="3787039" y="399288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3788629" y="417576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3787039" y="417576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3788629" y="435864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>
              <a:off x="3787039" y="435864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3788629" y="454152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>
              <a:off x="3787039" y="454152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3788629" y="4725785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>
              <a:off x="3787039" y="4725785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3788629" y="49100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H="1">
              <a:off x="3787039" y="491005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3788629" y="509293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H="1">
              <a:off x="3787039" y="509293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3788629" y="527581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H="1">
              <a:off x="3787039" y="527581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3788629" y="545869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H="1">
              <a:off x="3787039" y="545869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788629" y="564157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H="1">
              <a:off x="3787039" y="564157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788629" y="58244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7" name="Group 36"/>
          <p:cNvGrpSpPr/>
          <p:nvPr/>
        </p:nvGrpSpPr>
        <p:grpSpPr>
          <a:xfrm>
            <a:off x="751999" y="3785616"/>
            <a:ext cx="2382202" cy="280035"/>
            <a:chOff x="1905000" y="2164080"/>
            <a:chExt cx="2382202" cy="280035"/>
          </a:xfrm>
        </p:grpSpPr>
        <p:cxnSp>
          <p:nvCxnSpPr>
            <p:cNvPr id="38" name="Straight Arrow Connector 37"/>
            <p:cNvCxnSpPr/>
            <p:nvPr/>
          </p:nvCxnSpPr>
          <p:spPr bwMode="auto">
            <a:xfrm>
              <a:off x="190500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190500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208788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208788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227076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227076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24560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24560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263890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263890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>
              <a:off x="282178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282178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>
              <a:off x="300466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V="1">
              <a:off x="300466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318754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318754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33704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V="1">
              <a:off x="33704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>
              <a:off x="355568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355568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>
              <a:off x="373856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V="1">
              <a:off x="373856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392144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V="1">
              <a:off x="392144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410432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flipV="1">
              <a:off x="410432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4" name="Straight Arrow Connector 63"/>
            <p:cNvCxnSpPr/>
            <p:nvPr/>
          </p:nvCxnSpPr>
          <p:spPr bwMode="auto">
            <a:xfrm>
              <a:off x="428720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7932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micro-kernel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3810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381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381000" cy="3810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32004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51999" y="3785616"/>
            <a:ext cx="2382202" cy="280035"/>
            <a:chOff x="1905000" y="2164080"/>
            <a:chExt cx="2382202" cy="280035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190500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V="1">
              <a:off x="190500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208788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208788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227076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27076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24560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24560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263890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263890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282178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282178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300466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300466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318754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318754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33704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3704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355568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355568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73856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373856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92144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392144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410432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410432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428720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3776472" y="3858768"/>
            <a:ext cx="294198" cy="2014450"/>
            <a:chOff x="3787039" y="3810000"/>
            <a:chExt cx="294198" cy="2014450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>
              <a:off x="3788629" y="381000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H="1">
              <a:off x="3787039" y="381000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3788629" y="399288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H="1">
              <a:off x="3787039" y="399288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3788629" y="417576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H="1">
              <a:off x="3787039" y="417576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>
              <a:off x="3788629" y="435864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H="1">
              <a:off x="3787039" y="435864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>
              <a:off x="3788629" y="454152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H="1">
              <a:off x="3787039" y="454152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3788629" y="4725785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H="1">
              <a:off x="3787039" y="4725785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3788629" y="49100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H="1">
              <a:off x="3787039" y="491005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>
              <a:off x="3788629" y="509293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H="1">
              <a:off x="3787039" y="509293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>
              <a:off x="3788629" y="527581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787039" y="527581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3788629" y="545869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H="1">
              <a:off x="3787039" y="545869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3788629" y="564157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flipH="1">
              <a:off x="3787039" y="564157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4" name="Straight Arrow Connector 63"/>
            <p:cNvCxnSpPr/>
            <p:nvPr/>
          </p:nvCxnSpPr>
          <p:spPr bwMode="auto">
            <a:xfrm>
              <a:off x="3788629" y="58244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3468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micro-kernel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7239000" y="2514600"/>
            <a:ext cx="381000" cy="3657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8400" y="2514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124200" y="2514600"/>
            <a:ext cx="3657600" cy="381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828800" y="2514600"/>
            <a:ext cx="381000" cy="38404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4400" y="19050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KC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Left Brace 29"/>
          <p:cNvSpPr/>
          <p:nvPr/>
        </p:nvSpPr>
        <p:spPr bwMode="auto">
          <a:xfrm>
            <a:off x="1524000" y="25146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1" name="Left Brace 30"/>
          <p:cNvSpPr/>
          <p:nvPr/>
        </p:nvSpPr>
        <p:spPr bwMode="auto">
          <a:xfrm rot="5400000">
            <a:off x="4876800" y="457200"/>
            <a:ext cx="152400" cy="3657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5400000">
            <a:off x="1943100" y="20955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52600" y="19050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NR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66800" y="25146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MR</a:t>
            </a:r>
          </a:p>
        </p:txBody>
      </p:sp>
      <p:sp>
        <p:nvSpPr>
          <p:cNvPr id="35" name="Left Brace 34"/>
          <p:cNvSpPr/>
          <p:nvPr/>
        </p:nvSpPr>
        <p:spPr bwMode="auto">
          <a:xfrm rot="5400000">
            <a:off x="7353300" y="20955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62800" y="19050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NR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37944" y="25146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00600" y="25146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69480" y="41910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B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Left Brace 19"/>
          <p:cNvSpPr/>
          <p:nvPr/>
        </p:nvSpPr>
        <p:spPr bwMode="auto">
          <a:xfrm rot="10800000">
            <a:off x="7772400" y="2514600"/>
            <a:ext cx="152400" cy="3657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91272" y="41513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KC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6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828800" y="2514600"/>
            <a:ext cx="381000" cy="3810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837944" y="25146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micro-kernel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7239000" y="2514600"/>
            <a:ext cx="381000" cy="3657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8400" y="2514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+=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124200" y="2514600"/>
            <a:ext cx="3657600" cy="381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4400" y="19050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KC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Left Brace 29"/>
          <p:cNvSpPr/>
          <p:nvPr/>
        </p:nvSpPr>
        <p:spPr bwMode="auto">
          <a:xfrm>
            <a:off x="1524000" y="25146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1" name="Left Brace 30"/>
          <p:cNvSpPr/>
          <p:nvPr/>
        </p:nvSpPr>
        <p:spPr bwMode="auto">
          <a:xfrm rot="5400000">
            <a:off x="4876800" y="457200"/>
            <a:ext cx="152400" cy="3657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5400000">
            <a:off x="1943100" y="20955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52600" y="19050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NR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66800" y="25146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MR</a:t>
            </a:r>
          </a:p>
        </p:txBody>
      </p:sp>
      <p:sp>
        <p:nvSpPr>
          <p:cNvPr id="35" name="Left Brace 34"/>
          <p:cNvSpPr/>
          <p:nvPr/>
        </p:nvSpPr>
        <p:spPr bwMode="auto">
          <a:xfrm rot="5400000">
            <a:off x="7353300" y="20955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62800" y="19050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NR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3810000" y="4419600"/>
            <a:ext cx="402674" cy="1524000"/>
            <a:chOff x="3810000" y="4419600"/>
            <a:chExt cx="402674" cy="152400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3810000" y="4495800"/>
              <a:ext cx="381000" cy="14478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10000" y="48006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dirty="0" smtClean="0">
                  <a:solidFill>
                    <a:srgbClr val="000000"/>
                  </a:solidFill>
                </a:rPr>
                <a:t>α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1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810000" y="51816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dirty="0" smtClean="0">
                  <a:solidFill>
                    <a:srgbClr val="000000"/>
                  </a:solidFill>
                </a:rPr>
                <a:t>α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2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10000" y="55626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dirty="0" smtClean="0">
                  <a:solidFill>
                    <a:srgbClr val="000000"/>
                  </a:solidFill>
                </a:rPr>
                <a:t>α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3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10000" y="44196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dirty="0" smtClean="0">
                  <a:solidFill>
                    <a:srgbClr val="000000"/>
                  </a:solidFill>
                </a:rPr>
                <a:t>α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0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4419600" y="4267200"/>
            <a:ext cx="1774274" cy="381000"/>
            <a:chOff x="4419600" y="4267200"/>
            <a:chExt cx="1774274" cy="38100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4419600" y="4267200"/>
              <a:ext cx="1752600" cy="381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876800" y="42672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dirty="0" smtClean="0">
                  <a:solidFill>
                    <a:srgbClr val="000000"/>
                  </a:solidFill>
                </a:rPr>
                <a:t>β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1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19600" y="42672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dirty="0" smtClean="0">
                  <a:solidFill>
                    <a:srgbClr val="000000"/>
                  </a:solidFill>
                </a:rPr>
                <a:t>β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0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334000" y="42672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dirty="0" smtClean="0">
                  <a:solidFill>
                    <a:srgbClr val="000000"/>
                  </a:solidFill>
                </a:rPr>
                <a:t>β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2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791200" y="42672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dirty="0" smtClean="0">
                  <a:solidFill>
                    <a:srgbClr val="000000"/>
                  </a:solidFill>
                </a:rPr>
                <a:t>β</a:t>
              </a:r>
              <a:r>
                <a:rPr lang="en-US" baseline="-25000" dirty="0" smtClean="0">
                  <a:solidFill>
                    <a:srgbClr val="000000"/>
                  </a:solidFill>
                </a:rPr>
                <a:t>3</a:t>
              </a:r>
              <a:endParaRPr lang="en-US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066800" y="4343400"/>
            <a:ext cx="2070200" cy="1512332"/>
            <a:chOff x="609600" y="3886200"/>
            <a:chExt cx="2070200" cy="1512332"/>
          </a:xfrm>
        </p:grpSpPr>
        <p:grpSp>
          <p:nvGrpSpPr>
            <p:cNvPr id="50" name="Group 49"/>
            <p:cNvGrpSpPr/>
            <p:nvPr/>
          </p:nvGrpSpPr>
          <p:grpSpPr>
            <a:xfrm>
              <a:off x="609600" y="3886200"/>
              <a:ext cx="470000" cy="1512332"/>
              <a:chOff x="914400" y="3429000"/>
              <a:chExt cx="470000" cy="1512332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914400" y="3429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00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914400" y="3810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10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914400" y="4191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20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914400" y="4572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30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1143000" y="3886200"/>
              <a:ext cx="470000" cy="1512332"/>
              <a:chOff x="914400" y="3429000"/>
              <a:chExt cx="470000" cy="1512332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914400" y="3429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01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914400" y="3810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11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914400" y="4191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21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914400" y="4572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31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1676400" y="3886200"/>
              <a:ext cx="470000" cy="1512332"/>
              <a:chOff x="914400" y="3429000"/>
              <a:chExt cx="470000" cy="151233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914400" y="3429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02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14400" y="3810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12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914400" y="4191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22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914400" y="4572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32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2209800" y="3886200"/>
              <a:ext cx="470000" cy="1512332"/>
              <a:chOff x="914400" y="3429000"/>
              <a:chExt cx="470000" cy="151233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914400" y="3429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03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914400" y="3810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13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914400" y="4191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23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914400" y="4572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dirty="0" smtClean="0">
                    <a:solidFill>
                      <a:srgbClr val="000000"/>
                    </a:solidFill>
                  </a:rPr>
                  <a:t>γ</a:t>
                </a:r>
                <a:r>
                  <a:rPr lang="en-US" baseline="-25000" dirty="0" smtClean="0">
                    <a:solidFill>
                      <a:srgbClr val="000000"/>
                    </a:solidFill>
                  </a:rPr>
                  <a:t>33</a:t>
                </a:r>
                <a:endParaRPr lang="en-US" baseline="-250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7" name="TextBox 66"/>
          <p:cNvSpPr txBox="1"/>
          <p:nvPr/>
        </p:nvSpPr>
        <p:spPr>
          <a:xfrm>
            <a:off x="3200400" y="4953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+=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4191000" y="2514600"/>
            <a:ext cx="76200" cy="381000"/>
          </a:xfrm>
          <a:prstGeom prst="rect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 bwMode="auto">
          <a:xfrm rot="5400000">
            <a:off x="7391399" y="3429000"/>
            <a:ext cx="76200" cy="381000"/>
          </a:xfrm>
          <a:prstGeom prst="rect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>
            <a:off x="3276600" y="2715768"/>
            <a:ext cx="795528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rot="5400000">
            <a:off x="7043928" y="3064764"/>
            <a:ext cx="795528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2029968" y="2971800"/>
            <a:ext cx="0" cy="1295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4014216" y="2971800"/>
            <a:ext cx="192024" cy="1371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H="1">
            <a:off x="6324600" y="3657600"/>
            <a:ext cx="838200" cy="533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4800600" y="25146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269480" y="41910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B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8" name="Left Brace 67"/>
          <p:cNvSpPr/>
          <p:nvPr/>
        </p:nvSpPr>
        <p:spPr bwMode="auto">
          <a:xfrm rot="10800000">
            <a:off x="7772400" y="2514600"/>
            <a:ext cx="152400" cy="3657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891272" y="41513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KC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BLIS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532859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Field G. Van Zee</a:t>
            </a:r>
          </a:p>
          <a:p>
            <a:pPr lvl="1"/>
            <a:r>
              <a:rPr lang="en-US" dirty="0" smtClean="0"/>
              <a:t>Core design, build system, test suite, induced complex implementations, various hardware support (Intel x86_64, AMD)</a:t>
            </a:r>
          </a:p>
          <a:p>
            <a:r>
              <a:rPr lang="en-US" dirty="0" smtClean="0"/>
              <a:t>Tyler M. Smith</a:t>
            </a:r>
          </a:p>
          <a:p>
            <a:pPr lvl="1"/>
            <a:r>
              <a:rPr lang="en-US" dirty="0" smtClean="0"/>
              <a:t>Multithreading support, various hardware support (IBM BG/Q, Intel Phi, AMD)</a:t>
            </a:r>
          </a:p>
          <a:p>
            <a:r>
              <a:rPr lang="en-US" dirty="0" smtClean="0"/>
              <a:t>Francisco D. </a:t>
            </a:r>
            <a:r>
              <a:rPr lang="en-US" dirty="0" err="1" smtClean="0"/>
              <a:t>Igual</a:t>
            </a:r>
            <a:endParaRPr lang="en-US" dirty="0" smtClean="0"/>
          </a:p>
          <a:p>
            <a:pPr lvl="1"/>
            <a:r>
              <a:rPr lang="en-US" dirty="0" smtClean="0"/>
              <a:t>Various hardware support (Texas Instruments DSP, ARM)</a:t>
            </a:r>
          </a:p>
          <a:p>
            <a:r>
              <a:rPr lang="en-US" dirty="0" err="1" smtClean="0"/>
              <a:t>Xianyi</a:t>
            </a:r>
            <a:r>
              <a:rPr lang="en-US" dirty="0" smtClean="0"/>
              <a:t> Zhang</a:t>
            </a:r>
          </a:p>
          <a:p>
            <a:pPr lvl="1"/>
            <a:r>
              <a:rPr lang="en-US" dirty="0" smtClean="0"/>
              <a:t>Configure-time hardware detection, various hardware support (</a:t>
            </a:r>
            <a:r>
              <a:rPr lang="en-US" dirty="0" err="1" smtClean="0"/>
              <a:t>Loongson</a:t>
            </a:r>
            <a:r>
              <a:rPr lang="en-US" dirty="0" smtClean="0"/>
              <a:t> 3A)</a:t>
            </a:r>
          </a:p>
          <a:p>
            <a:r>
              <a:rPr lang="en-US" dirty="0" smtClean="0"/>
              <a:t>Several others</a:t>
            </a:r>
          </a:p>
          <a:p>
            <a:pPr lvl="1"/>
            <a:r>
              <a:rPr lang="en-US" dirty="0" err="1" smtClean="0"/>
              <a:t>Bugfixes</a:t>
            </a:r>
            <a:r>
              <a:rPr lang="en-US" dirty="0" smtClean="0"/>
              <a:t> and various patches</a:t>
            </a:r>
          </a:p>
          <a:p>
            <a:r>
              <a:rPr lang="en-US" dirty="0" smtClean="0"/>
              <a:t>Robert A. van de </a:t>
            </a:r>
            <a:r>
              <a:rPr lang="en-US" dirty="0" err="1" smtClean="0"/>
              <a:t>Geijn</a:t>
            </a:r>
            <a:endParaRPr lang="en-US" dirty="0" smtClean="0"/>
          </a:p>
          <a:p>
            <a:pPr lvl="1"/>
            <a:r>
              <a:rPr lang="en-US" dirty="0" smtClean="0"/>
              <a:t>Funding</a:t>
            </a:r>
            <a:r>
              <a:rPr lang="en-US" dirty="0"/>
              <a:t>,</a:t>
            </a:r>
            <a:r>
              <a:rPr lang="en-US" dirty="0" smtClean="0"/>
              <a:t> group management, etc.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41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architectural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Generalized level-2/-3 infrastructure</a:t>
            </a:r>
          </a:p>
          <a:p>
            <a:pPr lvl="1"/>
            <a:r>
              <a:rPr lang="en-US" dirty="0" smtClean="0"/>
              <a:t>Core set of generic algorithms</a:t>
            </a:r>
          </a:p>
          <a:p>
            <a:pPr lvl="1"/>
            <a:r>
              <a:rPr lang="en-US" dirty="0"/>
              <a:t>Control trees encode the execution path between them to induce desired “overall” algorithm</a:t>
            </a:r>
          </a:p>
          <a:p>
            <a:pPr lvl="2"/>
            <a:r>
              <a:rPr lang="en-US" dirty="0"/>
              <a:t>Think of them like hierarchical instructions</a:t>
            </a:r>
          </a:p>
          <a:p>
            <a:pPr lvl="1"/>
            <a:r>
              <a:rPr lang="en-US" dirty="0"/>
              <a:t>A new algorithm does not necessarily result in new code, just a new control </a:t>
            </a:r>
            <a:r>
              <a:rPr lang="en-US" dirty="0" smtClean="0"/>
              <a:t>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83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architectural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Level-2 operations</a:t>
            </a:r>
          </a:p>
          <a:p>
            <a:pPr lvl="1"/>
            <a:r>
              <a:rPr lang="en-US" dirty="0" smtClean="0"/>
              <a:t>Common level-1v/level-1f kernels</a:t>
            </a:r>
          </a:p>
          <a:p>
            <a:pPr lvl="2"/>
            <a:r>
              <a:rPr lang="en-US" dirty="0" err="1" smtClean="0"/>
              <a:t>axpyv</a:t>
            </a:r>
            <a:r>
              <a:rPr lang="en-US" dirty="0" smtClean="0"/>
              <a:t>, </a:t>
            </a:r>
            <a:r>
              <a:rPr lang="en-US" dirty="0" err="1" smtClean="0"/>
              <a:t>dotxv</a:t>
            </a:r>
            <a:r>
              <a:rPr lang="en-US" dirty="0" smtClean="0"/>
              <a:t>, axpy2v, </a:t>
            </a:r>
            <a:r>
              <a:rPr lang="en-US" dirty="0" err="1" smtClean="0"/>
              <a:t>dotxf</a:t>
            </a:r>
            <a:r>
              <a:rPr lang="en-US" dirty="0" smtClean="0"/>
              <a:t>, </a:t>
            </a:r>
            <a:r>
              <a:rPr lang="en-US" dirty="0" err="1" smtClean="0"/>
              <a:t>dotxaxpyf</a:t>
            </a:r>
            <a:endParaRPr lang="en-US" dirty="0" smtClean="0"/>
          </a:p>
          <a:p>
            <a:pPr lvl="2"/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286078"/>
              </p:ext>
            </p:extLst>
          </p:nvPr>
        </p:nvGraphicFramePr>
        <p:xfrm>
          <a:off x="683568" y="3356992"/>
          <a:ext cx="7924800" cy="3329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1800200"/>
                <a:gridCol w="2020144"/>
              </a:tblGrid>
              <a:tr h="54811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Performance of…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Is improved</a:t>
                      </a:r>
                      <a:r>
                        <a:rPr lang="en-US" sz="2000" baseline="0" dirty="0" smtClean="0"/>
                        <a:t> by optimizing…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But is improved even more by optimizing…</a:t>
                      </a:r>
                      <a:endParaRPr lang="en-US" sz="20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gemv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trmv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trsv</a:t>
                      </a:r>
                      <a:r>
                        <a:rPr lang="en-US" sz="2000" baseline="0" dirty="0" smtClean="0"/>
                        <a:t> (column-stored)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axpyv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axpyf</a:t>
                      </a:r>
                      <a:endParaRPr lang="en-US" sz="2000" dirty="0"/>
                    </a:p>
                  </a:txBody>
                  <a:tcPr/>
                </a:tc>
              </a:tr>
              <a:tr h="39863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gemv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trmv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trsv</a:t>
                      </a:r>
                      <a:r>
                        <a:rPr lang="en-US" sz="2000" dirty="0" smtClean="0"/>
                        <a:t> (row-stored)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dotx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dotxf</a:t>
                      </a:r>
                      <a:endParaRPr lang="en-US" sz="2000" dirty="0"/>
                    </a:p>
                  </a:txBody>
                  <a:tcPr/>
                </a:tc>
              </a:tr>
              <a:tr h="391456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hemv</a:t>
                      </a:r>
                      <a:r>
                        <a:rPr lang="en-US" sz="2000" dirty="0" smtClean="0"/>
                        <a:t>/</a:t>
                      </a:r>
                      <a:r>
                        <a:rPr lang="en-US" sz="2000" dirty="0" err="1" smtClean="0"/>
                        <a:t>symv</a:t>
                      </a:r>
                      <a:r>
                        <a:rPr lang="en-US" sz="2000" baseline="0" dirty="0" smtClean="0"/>
                        <a:t> (row- and column-stored)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dotx</a:t>
                      </a:r>
                      <a:r>
                        <a:rPr lang="en-US" sz="2000" dirty="0" smtClean="0"/>
                        <a:t> +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axpyv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dirty="0" err="1" smtClean="0"/>
                        <a:t>dotaxpyv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dotxaxpyf</a:t>
                      </a:r>
                      <a:endParaRPr lang="en-US" sz="2000" dirty="0" smtClean="0"/>
                    </a:p>
                  </a:txBody>
                  <a:tcPr/>
                </a:tc>
              </a:tr>
              <a:tr h="3986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her2/syr2 (row- and column-stored)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axpyv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axpy2v</a:t>
                      </a:r>
                      <a:endParaRPr lang="en-US" sz="2000" dirty="0"/>
                    </a:p>
                  </a:txBody>
                  <a:tcPr/>
                </a:tc>
              </a:tr>
              <a:tr h="3986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her/</a:t>
                      </a:r>
                      <a:r>
                        <a:rPr lang="en-US" sz="2000" dirty="0" err="1" smtClean="0"/>
                        <a:t>syr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(row- and column-stored)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axpyv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84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BLAS compatibility layer</a:t>
            </a:r>
          </a:p>
        </p:txBody>
      </p:sp>
      <p:sp>
        <p:nvSpPr>
          <p:cNvPr id="1126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9A151916-AB75-464E-AA66-7E788C40C585}" type="slidenum">
              <a:rPr lang="en-US"/>
              <a:pPr/>
              <a:t>52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1524000"/>
            <a:ext cx="8305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char 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m, n, k;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lda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ldb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ldc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 *alpha, *beta, *a, *b, *c;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‘N’;  // no transpose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‘T’;  // transpose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// etc...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dgemm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_( &amp;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&amp;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&amp;m, &amp;n, &amp;k,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alpha,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a, &amp;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lda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b, &amp;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ldb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beta,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c, &amp;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ldc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);</a:t>
            </a:r>
          </a:p>
        </p:txBody>
      </p:sp>
    </p:spTree>
    <p:extLst>
      <p:ext uri="{BB962C8B-B14F-4D97-AF65-F5344CB8AC3E}">
        <p14:creationId xmlns:p14="http://schemas.microsoft.com/office/powerpoint/2010/main" val="341902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BLIS API (user-level)</a:t>
            </a:r>
          </a:p>
        </p:txBody>
      </p:sp>
      <p:sp>
        <p:nvSpPr>
          <p:cNvPr id="1126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9A151916-AB75-464E-AA66-7E788C40C585}" type="slidenum">
              <a:rPr lang="en-US"/>
              <a:pPr/>
              <a:t>53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1524000"/>
            <a:ext cx="8305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trans_t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  // Enumerated types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dim_t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m, n, k;           //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typdef’ed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unsigned long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ints</a:t>
            </a: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inc_t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 *alpha, *beta, *a, *b, *c;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BLIS_NO_TRANSPOSE;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BLIS_TRANSPOSE;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// etc...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bli_dgemm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        // Notice pass-by-value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transb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        // all non-floating point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m, n, k,        // arguments.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alpha,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a,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 // Notice row and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strides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b,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 // for all matrix operands!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beta,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c,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);</a:t>
            </a:r>
          </a:p>
        </p:txBody>
      </p:sp>
    </p:spTree>
    <p:extLst>
      <p:ext uri="{BB962C8B-B14F-4D97-AF65-F5344CB8AC3E}">
        <p14:creationId xmlns:p14="http://schemas.microsoft.com/office/powerpoint/2010/main" val="402772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BLIS API (developer-level)</a:t>
            </a:r>
          </a:p>
        </p:txBody>
      </p:sp>
      <p:sp>
        <p:nvSpPr>
          <p:cNvPr id="1126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9A151916-AB75-464E-AA66-7E788C40C585}" type="slidenum">
              <a:rPr lang="en-US"/>
              <a:pPr/>
              <a:t>54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1524000"/>
            <a:ext cx="8458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num_t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BLIS_DOUBLE;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obj_t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alpha, beta, a, b, c;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dim_t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m, n, k;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inc_t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   *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buf_a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*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buf_b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*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buf_c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// Initialize m, n, k,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etc...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bli_obj_init_attach_buf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m, k,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buf_a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cs_a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 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bli_obj_init_attach_buf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k, n,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buf_b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cs_b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&amp;b 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bli_obj_init_attach_buf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m, n,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buf_c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rs_c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cs_c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&amp;c 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bli_gemm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&amp;alpha,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&amp;a,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&amp;b,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&amp;beta,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&amp;c );</a:t>
            </a:r>
          </a:p>
        </p:txBody>
      </p:sp>
    </p:spTree>
    <p:extLst>
      <p:ext uri="{BB962C8B-B14F-4D97-AF65-F5344CB8AC3E}">
        <p14:creationId xmlns:p14="http://schemas.microsoft.com/office/powerpoint/2010/main" val="284005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OpenMP</a:t>
            </a:r>
            <a:r>
              <a:rPr lang="en-US" dirty="0" smtClean="0"/>
              <a:t> or POSIX threads</a:t>
            </a:r>
          </a:p>
          <a:p>
            <a:r>
              <a:rPr lang="en-US" dirty="0" smtClean="0"/>
              <a:t>Loops eligible for parallelism: 5</a:t>
            </a:r>
            <a:r>
              <a:rPr lang="en-US" baseline="30000" dirty="0" smtClean="0"/>
              <a:t>th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,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Parallelize two or more loops simultaneously</a:t>
            </a:r>
          </a:p>
          <a:p>
            <a:pPr lvl="1"/>
            <a:r>
              <a:rPr lang="en-US" dirty="0" smtClean="0"/>
              <a:t>Which loops to target depends on which caches are shared</a:t>
            </a:r>
          </a:p>
          <a:p>
            <a:pPr lvl="1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loop requires accumulation (mutual exclusion)</a:t>
            </a:r>
          </a:p>
          <a:p>
            <a:r>
              <a:rPr lang="en-US" dirty="0" smtClean="0"/>
              <a:t>Implemented with a control tree-like mechanism</a:t>
            </a:r>
          </a:p>
          <a:p>
            <a:r>
              <a:rPr lang="en-US" dirty="0" smtClean="0"/>
              <a:t>Controlled via environment variables</a:t>
            </a:r>
          </a:p>
          <a:p>
            <a:pPr lvl="1"/>
            <a:r>
              <a:rPr lang="en-US" dirty="0" smtClean="0"/>
              <a:t>BLIS_JC_NT (5</a:t>
            </a:r>
            <a:r>
              <a:rPr lang="en-US" baseline="30000" dirty="0" smtClean="0"/>
              <a:t>th</a:t>
            </a:r>
            <a:r>
              <a:rPr lang="en-US" dirty="0" smtClean="0"/>
              <a:t> loop)</a:t>
            </a:r>
          </a:p>
          <a:p>
            <a:pPr lvl="1"/>
            <a:r>
              <a:rPr lang="en-US" dirty="0" smtClean="0"/>
              <a:t>BLIS_IC_NT (3</a:t>
            </a:r>
            <a:r>
              <a:rPr lang="en-US" baseline="30000" dirty="0" smtClean="0"/>
              <a:t>rd</a:t>
            </a:r>
            <a:r>
              <a:rPr lang="en-US" dirty="0" smtClean="0"/>
              <a:t> loop)</a:t>
            </a:r>
          </a:p>
          <a:p>
            <a:pPr lvl="1"/>
            <a:r>
              <a:rPr lang="en-US" dirty="0" smtClean="0"/>
              <a:t>BLIS_JR_NT (2</a:t>
            </a:r>
            <a:r>
              <a:rPr lang="en-US" baseline="30000" dirty="0" smtClean="0"/>
              <a:t>nd</a:t>
            </a:r>
            <a:r>
              <a:rPr lang="en-US" dirty="0" smtClean="0"/>
              <a:t> loop)</a:t>
            </a:r>
          </a:p>
          <a:p>
            <a:pPr lvl="1"/>
            <a:r>
              <a:rPr lang="en-US" dirty="0" smtClean="0"/>
              <a:t>BLIS_IR_NT (1</a:t>
            </a:r>
            <a:r>
              <a:rPr lang="en-US" baseline="30000" dirty="0" smtClean="0"/>
              <a:t>st</a:t>
            </a:r>
            <a:r>
              <a:rPr lang="en-US" dirty="0" smtClean="0"/>
              <a:t> loop)</a:t>
            </a:r>
          </a:p>
        </p:txBody>
      </p:sp>
    </p:spTree>
    <p:extLst>
      <p:ext uri="{BB962C8B-B14F-4D97-AF65-F5344CB8AC3E}">
        <p14:creationId xmlns:p14="http://schemas.microsoft.com/office/powerpoint/2010/main" val="368107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Quadratic partitioning</a:t>
            </a:r>
          </a:p>
        </p:txBody>
      </p:sp>
    </p:spTree>
    <p:extLst>
      <p:ext uri="{BB962C8B-B14F-4D97-AF65-F5344CB8AC3E}">
        <p14:creationId xmlns:p14="http://schemas.microsoft.com/office/powerpoint/2010/main" val="27223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Quadratic partitioning</a:t>
            </a:r>
          </a:p>
          <a:p>
            <a:pPr lvl="1"/>
            <a:r>
              <a:rPr lang="en-US" dirty="0" smtClean="0"/>
              <a:t>Wait, what?</a:t>
            </a:r>
          </a:p>
        </p:txBody>
      </p:sp>
    </p:spTree>
    <p:extLst>
      <p:ext uri="{BB962C8B-B14F-4D97-AF65-F5344CB8AC3E}">
        <p14:creationId xmlns:p14="http://schemas.microsoft.com/office/powerpoint/2010/main" val="22266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19672" y="2284031"/>
            <a:ext cx="5760640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19672" y="2284031"/>
            <a:ext cx="5760640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5400000">
            <a:off x="4391979" y="-848318"/>
            <a:ext cx="216024" cy="576064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46744" y="15447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>
            <a:off x="1259632" y="2263706"/>
            <a:ext cx="216024" cy="304466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1221" y="357301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88405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BLAS: Basic </a:t>
            </a:r>
            <a:r>
              <a:rPr lang="en-US" dirty="0"/>
              <a:t>Linear Algebra Subprograms</a:t>
            </a:r>
          </a:p>
          <a:p>
            <a:pPr lvl="1"/>
            <a:r>
              <a:rPr lang="en-US" dirty="0"/>
              <a:t>Level 1: vector-vector [Lawson et al. 1979]</a:t>
            </a:r>
          </a:p>
          <a:p>
            <a:pPr lvl="1"/>
            <a:r>
              <a:rPr lang="en-US" dirty="0"/>
              <a:t>Level 2: matrix-vector [</a:t>
            </a:r>
            <a:r>
              <a:rPr lang="en-US" dirty="0" err="1"/>
              <a:t>Dongarra</a:t>
            </a:r>
            <a:r>
              <a:rPr lang="en-US" dirty="0"/>
              <a:t> et al. 1988]</a:t>
            </a:r>
          </a:p>
          <a:p>
            <a:pPr lvl="1"/>
            <a:r>
              <a:rPr lang="en-US" dirty="0"/>
              <a:t>Level 3: matrix-matrix [</a:t>
            </a:r>
            <a:r>
              <a:rPr lang="en-US" dirty="0" err="1"/>
              <a:t>Dongarra</a:t>
            </a:r>
            <a:r>
              <a:rPr lang="en-US" dirty="0"/>
              <a:t> et al. 1990]</a:t>
            </a:r>
          </a:p>
          <a:p>
            <a:r>
              <a:rPr lang="en-US" dirty="0"/>
              <a:t>Why are BLAS important?</a:t>
            </a:r>
          </a:p>
          <a:p>
            <a:pPr lvl="1"/>
            <a:r>
              <a:rPr lang="en-US" dirty="0"/>
              <a:t>BLAS constitute the “bottom of the food chain” for most dense linear algebra </a:t>
            </a:r>
            <a:r>
              <a:rPr lang="en-US" dirty="0" smtClean="0"/>
              <a:t>applications</a:t>
            </a:r>
            <a:r>
              <a:rPr lang="en-US" dirty="0"/>
              <a:t>, as well as other </a:t>
            </a:r>
            <a:r>
              <a:rPr lang="en-US" dirty="0" smtClean="0"/>
              <a:t>HPC libraries</a:t>
            </a:r>
            <a:endParaRPr lang="en-US" dirty="0"/>
          </a:p>
          <a:p>
            <a:pPr lvl="1"/>
            <a:r>
              <a:rPr lang="en-US" dirty="0"/>
              <a:t>LAPACK, </a:t>
            </a:r>
            <a:r>
              <a:rPr lang="en-US" sz="2400" dirty="0" err="1">
                <a:latin typeface="Lucida Console" pitchFamily="49" charset="0"/>
              </a:rPr>
              <a:t>libflame</a:t>
            </a:r>
            <a:r>
              <a:rPr lang="en-US" dirty="0"/>
              <a:t>, </a:t>
            </a:r>
            <a:r>
              <a:rPr lang="en-US" cap="small" dirty="0"/>
              <a:t>MATLAB</a:t>
            </a:r>
            <a:r>
              <a:rPr lang="en-US" dirty="0"/>
              <a:t>, </a:t>
            </a:r>
            <a:r>
              <a:rPr lang="en-US" dirty="0" err="1"/>
              <a:t>PETSc</a:t>
            </a:r>
            <a:r>
              <a:rPr lang="en-US" dirty="0"/>
              <a:t>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19672" y="2284031"/>
            <a:ext cx="5760640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5400000">
            <a:off x="4391979" y="-848318"/>
            <a:ext cx="216024" cy="576064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46744" y="15447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>
            <a:off x="1259632" y="2263706"/>
            <a:ext cx="216024" cy="304466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1221" y="357301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940152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42443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99991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9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19672" y="2284031"/>
            <a:ext cx="5760640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40152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2443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99991" y="2284031"/>
            <a:ext cx="0" cy="302433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t Brace 2"/>
          <p:cNvSpPr/>
          <p:nvPr/>
        </p:nvSpPr>
        <p:spPr>
          <a:xfrm rot="-5400000">
            <a:off x="3663205" y="4810077"/>
            <a:ext cx="216024" cy="1457549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68515" y="562544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 ≈ n / 4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 rot="5400000">
            <a:off x="4391979" y="-848318"/>
            <a:ext cx="216024" cy="576064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46744" y="15447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>
            <a:off x="1259632" y="2263706"/>
            <a:ext cx="216024" cy="304466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1221" y="357301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9699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2555776" y="2252654"/>
            <a:ext cx="3816424" cy="36576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2555776" y="2252654"/>
            <a:ext cx="3816424" cy="36576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4355974" y="92416"/>
            <a:ext cx="216026" cy="38164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10740" y="15133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2195736" y="2232331"/>
            <a:ext cx="216024" cy="367792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35696" y="38654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8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2555776" y="2252654"/>
            <a:ext cx="3816424" cy="36576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4355974" y="92416"/>
            <a:ext cx="216026" cy="38164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10740" y="15133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2195736" y="2232331"/>
            <a:ext cx="216024" cy="367792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35696" y="38654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651996" y="4293096"/>
            <a:ext cx="0" cy="1584181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79912" y="3456432"/>
            <a:ext cx="0" cy="2450592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59832" y="2761488"/>
            <a:ext cx="0" cy="312932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9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5776" y="2252654"/>
            <a:ext cx="3816424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>
            <a:off x="2555776" y="2252654"/>
            <a:ext cx="3816424" cy="36576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4355974" y="92416"/>
            <a:ext cx="216026" cy="38164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10740" y="15133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2195736" y="2232331"/>
            <a:ext cx="216024" cy="367792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35696" y="38654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rot="-5400000">
            <a:off x="4095322" y="5714728"/>
            <a:ext cx="241267" cy="872084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876759" y="627140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 ≈ ?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651996" y="4293096"/>
            <a:ext cx="0" cy="1584181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79912" y="3456432"/>
            <a:ext cx="0" cy="2450592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761488"/>
            <a:ext cx="0" cy="3129326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23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ight Triangle 17"/>
          <p:cNvSpPr/>
          <p:nvPr/>
        </p:nvSpPr>
        <p:spPr>
          <a:xfrm rot="10800000">
            <a:off x="4461486" y="2053851"/>
            <a:ext cx="1782922" cy="1992369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Snip Single Corner Rectangle 2"/>
          <p:cNvSpPr/>
          <p:nvPr/>
        </p:nvSpPr>
        <p:spPr>
          <a:xfrm>
            <a:off x="2850991" y="2053854"/>
            <a:ext cx="3393417" cy="3415736"/>
          </a:xfrm>
          <a:prstGeom prst="snip1Rect">
            <a:avLst>
              <a:gd name="adj" fmla="val 493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8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ight Triangle 17"/>
          <p:cNvSpPr/>
          <p:nvPr/>
        </p:nvSpPr>
        <p:spPr>
          <a:xfrm rot="10800000">
            <a:off x="4461486" y="2053851"/>
            <a:ext cx="1782922" cy="1992369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Snip Single Corner Rectangle 2"/>
          <p:cNvSpPr/>
          <p:nvPr/>
        </p:nvSpPr>
        <p:spPr>
          <a:xfrm>
            <a:off x="2850991" y="2053854"/>
            <a:ext cx="3393417" cy="3415736"/>
          </a:xfrm>
          <a:prstGeom prst="snip1Rect">
            <a:avLst>
              <a:gd name="adj" fmla="val 493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 rot="5400000">
            <a:off x="4439686" y="102341"/>
            <a:ext cx="216028" cy="3393416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394453" y="131794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6" name="Left Brace 25"/>
          <p:cNvSpPr/>
          <p:nvPr/>
        </p:nvSpPr>
        <p:spPr>
          <a:xfrm>
            <a:off x="2490951" y="2053851"/>
            <a:ext cx="216024" cy="3415739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156823" y="356028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ight Triangle 17"/>
          <p:cNvSpPr/>
          <p:nvPr/>
        </p:nvSpPr>
        <p:spPr>
          <a:xfrm rot="10800000">
            <a:off x="4461486" y="2053851"/>
            <a:ext cx="1782922" cy="1992369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Snip Single Corner Rectangle 2"/>
          <p:cNvSpPr/>
          <p:nvPr/>
        </p:nvSpPr>
        <p:spPr>
          <a:xfrm>
            <a:off x="2850991" y="2053854"/>
            <a:ext cx="3393417" cy="3415736"/>
          </a:xfrm>
          <a:prstGeom prst="snip1Rect">
            <a:avLst>
              <a:gd name="adj" fmla="val 493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 rot="5400000">
            <a:off x="4439686" y="102341"/>
            <a:ext cx="216028" cy="3393416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394453" y="131794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6" name="Left Brace 25"/>
          <p:cNvSpPr/>
          <p:nvPr/>
        </p:nvSpPr>
        <p:spPr>
          <a:xfrm>
            <a:off x="2490951" y="2053851"/>
            <a:ext cx="216024" cy="3415739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156823" y="356028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98688" y="2712701"/>
            <a:ext cx="0" cy="2715768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57440" y="2053849"/>
            <a:ext cx="0" cy="3410712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61912" y="2053849"/>
            <a:ext cx="0" cy="3415741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0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ight Triangle 17"/>
          <p:cNvSpPr/>
          <p:nvPr/>
        </p:nvSpPr>
        <p:spPr>
          <a:xfrm rot="10800000">
            <a:off x="4461486" y="2053851"/>
            <a:ext cx="1782922" cy="1992369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Snip Single Corner Rectangle 2"/>
          <p:cNvSpPr/>
          <p:nvPr/>
        </p:nvSpPr>
        <p:spPr>
          <a:xfrm>
            <a:off x="2850991" y="2053854"/>
            <a:ext cx="3393417" cy="3415736"/>
          </a:xfrm>
          <a:prstGeom prst="snip1Rect">
            <a:avLst>
              <a:gd name="adj" fmla="val 493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 rot="5400000">
            <a:off x="4439686" y="102341"/>
            <a:ext cx="216028" cy="3393416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394453" y="131794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6" name="Left Brace 25"/>
          <p:cNvSpPr/>
          <p:nvPr/>
        </p:nvSpPr>
        <p:spPr>
          <a:xfrm>
            <a:off x="2490951" y="2053851"/>
            <a:ext cx="216024" cy="3415739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156823" y="356028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98688" y="2712701"/>
            <a:ext cx="0" cy="2715768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57440" y="2053849"/>
            <a:ext cx="0" cy="3410712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61912" y="2053849"/>
            <a:ext cx="0" cy="3415741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ft Brace 11"/>
          <p:cNvSpPr/>
          <p:nvPr/>
        </p:nvSpPr>
        <p:spPr>
          <a:xfrm rot="-5400000">
            <a:off x="4657432" y="5251406"/>
            <a:ext cx="241267" cy="841249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454286" y="579266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 ≈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3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BLIS?</a:t>
            </a:r>
          </a:p>
          <a:p>
            <a:pPr lvl="1"/>
            <a:r>
              <a:rPr lang="en-US" dirty="0" smtClean="0"/>
              <a:t>A framework for instantiating BLAS libraries (</a:t>
            </a:r>
            <a:r>
              <a:rPr lang="en-US" dirty="0" err="1" smtClean="0"/>
              <a:t>ie</a:t>
            </a:r>
            <a:r>
              <a:rPr lang="en-US" dirty="0" smtClean="0"/>
              <a:t>: fully compatible with BLAS)</a:t>
            </a:r>
          </a:p>
          <a:p>
            <a:r>
              <a:rPr lang="en-US" dirty="0" smtClean="0"/>
              <a:t>What else is BLIS?</a:t>
            </a:r>
          </a:p>
          <a:p>
            <a:pPr lvl="1"/>
            <a:r>
              <a:rPr lang="en-US" dirty="0" smtClean="0"/>
              <a:t>Provides alternative BLAS-like (C friendly) API that fixes </a:t>
            </a:r>
            <a:r>
              <a:rPr lang="en-US" dirty="0"/>
              <a:t>deficiencies in original </a:t>
            </a:r>
            <a:r>
              <a:rPr lang="en-US" dirty="0" smtClean="0"/>
              <a:t>BLAS</a:t>
            </a:r>
          </a:p>
          <a:p>
            <a:pPr lvl="1"/>
            <a:r>
              <a:rPr lang="en-US" dirty="0"/>
              <a:t>Provides </a:t>
            </a:r>
            <a:r>
              <a:rPr lang="en-US" dirty="0" smtClean="0"/>
              <a:t>an expert object-based API</a:t>
            </a:r>
          </a:p>
          <a:p>
            <a:pPr lvl="1"/>
            <a:r>
              <a:rPr lang="en-US" dirty="0" smtClean="0"/>
              <a:t>Provides a superset of BLAS functionality</a:t>
            </a:r>
          </a:p>
          <a:p>
            <a:pPr lvl="1"/>
            <a:r>
              <a:rPr lang="en-US" dirty="0" smtClean="0"/>
              <a:t>A productivity lever </a:t>
            </a:r>
          </a:p>
          <a:p>
            <a:pPr lvl="1"/>
            <a:r>
              <a:rPr lang="en-US" dirty="0" smtClean="0"/>
              <a:t>A research sandbox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Quadratic partitioning</a:t>
            </a:r>
          </a:p>
          <a:p>
            <a:pPr lvl="1"/>
            <a:r>
              <a:rPr lang="en-US" dirty="0" smtClean="0"/>
              <a:t>Affects: </a:t>
            </a:r>
            <a:r>
              <a:rPr lang="en-US" dirty="0" err="1" smtClean="0"/>
              <a:t>herk</a:t>
            </a:r>
            <a:r>
              <a:rPr lang="en-US" dirty="0" smtClean="0"/>
              <a:t>, her2k, </a:t>
            </a:r>
            <a:r>
              <a:rPr lang="en-US" dirty="0" err="1" smtClean="0"/>
              <a:t>syrk</a:t>
            </a:r>
            <a:r>
              <a:rPr lang="en-US" dirty="0" smtClean="0"/>
              <a:t>, syr2k, </a:t>
            </a:r>
            <a:r>
              <a:rPr lang="en-US" dirty="0" err="1" smtClean="0"/>
              <a:t>trmm</a:t>
            </a:r>
            <a:r>
              <a:rPr lang="en-US" dirty="0" smtClean="0"/>
              <a:t>, trmm3</a:t>
            </a:r>
          </a:p>
          <a:p>
            <a:pPr lvl="1"/>
            <a:r>
              <a:rPr lang="en-US" dirty="0" smtClean="0"/>
              <a:t>Arbitrary quasi-trapezoids (trapezoid-</a:t>
            </a:r>
            <a:r>
              <a:rPr lang="en-US" dirty="0" err="1" smtClean="0"/>
              <a:t>oids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Arbitrary diagonal offsets</a:t>
            </a:r>
          </a:p>
          <a:p>
            <a:pPr lvl="1"/>
            <a:r>
              <a:rPr lang="en-US" dirty="0" smtClean="0"/>
              <a:t>Lower- or upper-stored</a:t>
            </a:r>
            <a:r>
              <a:rPr lang="en-US" dirty="0"/>
              <a:t> </a:t>
            </a:r>
            <a:r>
              <a:rPr lang="en-US" dirty="0" smtClean="0"/>
              <a:t>Hermitian/symmetric or triangular matrices</a:t>
            </a:r>
          </a:p>
          <a:p>
            <a:pPr lvl="1"/>
            <a:r>
              <a:rPr lang="en-US" dirty="0" smtClean="0"/>
              <a:t>Partition along m or n dimension, forwards or backwards</a:t>
            </a:r>
          </a:p>
          <a:p>
            <a:pPr lvl="2"/>
            <a:r>
              <a:rPr lang="en-US" dirty="0" smtClean="0"/>
              <a:t>This matters because of edge case placement</a:t>
            </a:r>
          </a:p>
          <a:p>
            <a:pPr lvl="1"/>
            <a:r>
              <a:rPr lang="en-US" dirty="0" err="1" smtClean="0"/>
              <a:t>Subpartitions</a:t>
            </a:r>
            <a:r>
              <a:rPr lang="en-US" dirty="0" smtClean="0"/>
              <a:t> guaranteed to be multiples of “blocking factors” (</a:t>
            </a:r>
            <a:r>
              <a:rPr lang="en-US" dirty="0" err="1" smtClean="0"/>
              <a:t>ie</a:t>
            </a:r>
            <a:r>
              <a:rPr lang="en-US" dirty="0" smtClean="0"/>
              <a:t>: register </a:t>
            </a:r>
            <a:r>
              <a:rPr lang="en-US" dirty="0" err="1" smtClean="0"/>
              <a:t>blocksizes</a:t>
            </a:r>
            <a:r>
              <a:rPr lang="en-US" dirty="0" smtClean="0"/>
              <a:t>). except </a:t>
            </a:r>
            <a:r>
              <a:rPr lang="en-US" dirty="0" err="1" smtClean="0"/>
              <a:t>subpartition</a:t>
            </a:r>
            <a:r>
              <a:rPr lang="en-US" dirty="0" smtClean="0"/>
              <a:t> containing edge case, if it exists</a:t>
            </a:r>
          </a:p>
        </p:txBody>
      </p:sp>
    </p:spTree>
    <p:extLst>
      <p:ext uri="{BB962C8B-B14F-4D97-AF65-F5344CB8AC3E}">
        <p14:creationId xmlns:p14="http://schemas.microsoft.com/office/powerpoint/2010/main" val="255272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Quadratic partitioning</a:t>
            </a:r>
          </a:p>
          <a:p>
            <a:pPr lvl="1"/>
            <a:r>
              <a:rPr lang="en-US" dirty="0" smtClean="0"/>
              <a:t>How much does it matter? Let’s find out!</a:t>
            </a:r>
          </a:p>
          <a:p>
            <a:pPr lvl="1"/>
            <a:r>
              <a:rPr lang="en-US" dirty="0" smtClean="0"/>
              <a:t>Test hardware</a:t>
            </a:r>
          </a:p>
          <a:p>
            <a:pPr lvl="2"/>
            <a:r>
              <a:rPr lang="en-US" dirty="0" smtClean="0"/>
              <a:t>3.6 GHz Intel Haswell (4 cores)</a:t>
            </a:r>
          </a:p>
          <a:p>
            <a:pPr lvl="1"/>
            <a:r>
              <a:rPr lang="en-US" dirty="0" smtClean="0"/>
              <a:t>Test operation</a:t>
            </a:r>
          </a:p>
          <a:p>
            <a:pPr lvl="2"/>
            <a:r>
              <a:rPr lang="en-US" dirty="0" smtClean="0"/>
              <a:t>Hermitian rank-k update: C += A A</a:t>
            </a:r>
            <a:r>
              <a:rPr lang="en-US" baseline="30000" dirty="0" smtClean="0"/>
              <a:t>H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7703" y="4941168"/>
            <a:ext cx="1296144" cy="124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>
            <a:off x="1907703" y="4941168"/>
            <a:ext cx="1296144" cy="1248354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19232" y="5211402"/>
            <a:ext cx="6944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+=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4139952" y="4941168"/>
            <a:ext cx="648072" cy="124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76056" y="4941169"/>
            <a:ext cx="1296144" cy="548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multithreading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20" y="1600200"/>
            <a:ext cx="6156770" cy="5070920"/>
          </a:xfrm>
        </p:spPr>
      </p:pic>
    </p:spTree>
    <p:extLst>
      <p:ext uri="{BB962C8B-B14F-4D97-AF65-F5344CB8AC3E}">
        <p14:creationId xmlns:p14="http://schemas.microsoft.com/office/powerpoint/2010/main" val="95175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memory allocator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Manages memory used to pack A and B</a:t>
            </a:r>
          </a:p>
          <a:p>
            <a:r>
              <a:rPr lang="en-US" dirty="0" smtClean="0"/>
              <a:t>Old allocator: built on statically allocated memory regions</a:t>
            </a:r>
          </a:p>
          <a:p>
            <a:pPr lvl="1"/>
            <a:r>
              <a:rPr lang="en-US" dirty="0" smtClean="0"/>
              <a:t>Required careful configuration</a:t>
            </a:r>
          </a:p>
          <a:p>
            <a:pPr lvl="1"/>
            <a:r>
              <a:rPr lang="en-US" dirty="0" smtClean="0"/>
              <a:t>Difficult to extend</a:t>
            </a:r>
          </a:p>
          <a:p>
            <a:r>
              <a:rPr lang="en-US" dirty="0" smtClean="0"/>
              <a:t>New allocator: based on new “pool” ADT</a:t>
            </a:r>
          </a:p>
          <a:p>
            <a:pPr lvl="1"/>
            <a:r>
              <a:rPr lang="en-US" dirty="0" smtClean="0"/>
              <a:t>Scales to arbitrary # of cores/blocks, on-demand, as needed</a:t>
            </a:r>
          </a:p>
          <a:p>
            <a:pPr lvl="1"/>
            <a:r>
              <a:rPr lang="en-US" dirty="0" smtClean="0"/>
              <a:t>No configuration needed</a:t>
            </a:r>
          </a:p>
        </p:txBody>
      </p:sp>
    </p:spTree>
    <p:extLst>
      <p:ext uri="{BB962C8B-B14F-4D97-AF65-F5344CB8AC3E}">
        <p14:creationId xmlns:p14="http://schemas.microsoft.com/office/powerpoint/2010/main" val="43841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BLIS induced methods for complex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Basic idea: implement (“induce”) complex matrix multiplication without complex micro-kernels</a:t>
            </a:r>
          </a:p>
          <a:p>
            <a:r>
              <a:rPr lang="en-US" dirty="0" smtClean="0"/>
              <a:t>3m method</a:t>
            </a:r>
          </a:p>
          <a:p>
            <a:pPr lvl="1"/>
            <a:r>
              <a:rPr lang="en-US" dirty="0" smtClean="0"/>
              <a:t>Potentially faster runtimes, but more </a:t>
            </a:r>
            <a:r>
              <a:rPr lang="en-US" dirty="0" err="1" smtClean="0"/>
              <a:t>memops</a:t>
            </a:r>
            <a:endParaRPr lang="en-US" dirty="0" smtClean="0"/>
          </a:p>
          <a:p>
            <a:pPr lvl="1"/>
            <a:r>
              <a:rPr lang="en-US" dirty="0" smtClean="0"/>
              <a:t>Slightly less numerical accuracy (deal-breaker?)</a:t>
            </a:r>
          </a:p>
          <a:p>
            <a:r>
              <a:rPr lang="en-US" dirty="0" smtClean="0"/>
              <a:t>4m method</a:t>
            </a:r>
          </a:p>
          <a:p>
            <a:pPr lvl="1"/>
            <a:r>
              <a:rPr lang="en-US" dirty="0" smtClean="0"/>
              <a:t>Inherent limitations (redundant/inefficient </a:t>
            </a:r>
            <a:r>
              <a:rPr lang="en-US" dirty="0" err="1" smtClean="0"/>
              <a:t>memops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Numerical properties unchanged</a:t>
            </a:r>
          </a:p>
        </p:txBody>
      </p:sp>
    </p:spTree>
    <p:extLst>
      <p:ext uri="{BB962C8B-B14F-4D97-AF65-F5344CB8AC3E}">
        <p14:creationId xmlns:p14="http://schemas.microsoft.com/office/powerpoint/2010/main" val="343097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BLIS induced methods for complex domain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20" y="1600198"/>
            <a:ext cx="6156770" cy="5070920"/>
          </a:xfrm>
        </p:spPr>
      </p:pic>
    </p:spTree>
    <p:extLst>
      <p:ext uri="{BB962C8B-B14F-4D97-AF65-F5344CB8AC3E}">
        <p14:creationId xmlns:p14="http://schemas.microsoft.com/office/powerpoint/2010/main" val="27435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BLIS induced methods for complex domain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20" y="1600198"/>
            <a:ext cx="6156770" cy="5070920"/>
          </a:xfrm>
        </p:spPr>
      </p:pic>
    </p:spTree>
    <p:extLst>
      <p:ext uri="{BB962C8B-B14F-4D97-AF65-F5344CB8AC3E}">
        <p14:creationId xmlns:p14="http://schemas.microsoft.com/office/powerpoint/2010/main" val="382144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BLIS induced methods for complex domain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20" y="1600198"/>
            <a:ext cx="6156770" cy="5070920"/>
          </a:xfrm>
        </p:spPr>
      </p:pic>
    </p:spTree>
    <p:extLst>
      <p:ext uri="{BB962C8B-B14F-4D97-AF65-F5344CB8AC3E}">
        <p14:creationId xmlns:p14="http://schemas.microsoft.com/office/powerpoint/2010/main" val="153104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BLIS induced methods for complex domain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19" y="1600198"/>
            <a:ext cx="6156770" cy="5070920"/>
          </a:xfrm>
        </p:spPr>
      </p:pic>
    </p:spTree>
    <p:extLst>
      <p:ext uri="{BB962C8B-B14F-4D97-AF65-F5344CB8AC3E}">
        <p14:creationId xmlns:p14="http://schemas.microsoft.com/office/powerpoint/2010/main" val="152478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test 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Allows enabling/disabling:</a:t>
            </a:r>
          </a:p>
          <a:p>
            <a:pPr lvl="1"/>
            <a:r>
              <a:rPr lang="en-US" dirty="0" smtClean="0"/>
              <a:t>Operations, individually or by groups</a:t>
            </a:r>
          </a:p>
          <a:p>
            <a:pPr lvl="1"/>
            <a:r>
              <a:rPr lang="en-US" dirty="0" smtClean="0"/>
              <a:t>Arbitrary combinations of operation parameters</a:t>
            </a:r>
          </a:p>
          <a:p>
            <a:pPr lvl="1"/>
            <a:r>
              <a:rPr lang="en-US" dirty="0" smtClean="0"/>
              <a:t>Arbitrary combinations of storage formats                       (row, column, general)</a:t>
            </a:r>
          </a:p>
          <a:p>
            <a:pPr lvl="1"/>
            <a:r>
              <a:rPr lang="en-US" dirty="0" smtClean="0"/>
              <a:t>Any combination of datatypes</a:t>
            </a:r>
          </a:p>
          <a:p>
            <a:r>
              <a:rPr lang="en-US" dirty="0" smtClean="0"/>
              <a:t>Problem sizes parametrized by first, max, increment</a:t>
            </a:r>
          </a:p>
          <a:p>
            <a:pPr lvl="1"/>
            <a:r>
              <a:rPr lang="en-US" dirty="0" smtClean="0"/>
              <a:t>Optionally bind matrix dimensions to constants</a:t>
            </a:r>
          </a:p>
          <a:p>
            <a:r>
              <a:rPr lang="en-US" dirty="0" smtClean="0"/>
              <a:t>Outputs to standard output and/or files</a:t>
            </a:r>
          </a:p>
          <a:p>
            <a:pPr lvl="1"/>
            <a:r>
              <a:rPr lang="en-US" dirty="0" smtClean="0"/>
              <a:t>Optional </a:t>
            </a:r>
            <a:r>
              <a:rPr lang="en-US" dirty="0" err="1" smtClean="0"/>
              <a:t>matlab</a:t>
            </a:r>
            <a:r>
              <a:rPr lang="en-US" dirty="0" smtClean="0"/>
              <a:t>-friendly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7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Limitations of BLAS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Interface supports only column-major storage</a:t>
            </a:r>
          </a:p>
          <a:p>
            <a:pPr lvl="1" eaLnBrk="1" hangingPunct="1"/>
            <a:r>
              <a:rPr lang="en-US" dirty="0" smtClean="0"/>
              <a:t>We want to support column-major storage, row-major storage, and general stride (tensors).</a:t>
            </a:r>
          </a:p>
          <a:p>
            <a:pPr lvl="1" eaLnBrk="1" hangingPunct="1"/>
            <a:r>
              <a:rPr lang="en-US" dirty="0"/>
              <a:t>Further yet, we want to support operands of </a:t>
            </a:r>
            <a:r>
              <a:rPr lang="en-US" b="1" i="1" dirty="0"/>
              <a:t>mixed</a:t>
            </a:r>
            <a:r>
              <a:rPr lang="en-US" dirty="0"/>
              <a:t> storage formats. Example:</a:t>
            </a:r>
          </a:p>
          <a:p>
            <a:pPr lvl="2" eaLnBrk="1" hangingPunct="1"/>
            <a:r>
              <a:rPr lang="en-US" dirty="0"/>
              <a:t>C = C + A B</a:t>
            </a:r>
          </a:p>
          <a:p>
            <a:pPr lvl="2" eaLnBrk="1" hangingPunct="1">
              <a:buNone/>
            </a:pPr>
            <a:r>
              <a:rPr lang="en-US" dirty="0"/>
              <a:t>	where A is column-stored, B is row-stored, and C has general stride.</a:t>
            </a:r>
          </a:p>
          <a:p>
            <a:pPr marL="457200" lvl="1" indent="0" eaLnBrk="1" hangingPunct="1">
              <a:buNone/>
            </a:pPr>
            <a:r>
              <a:rPr lang="en-US" dirty="0" smtClean="0"/>
              <a:t>	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8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BLIS 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Runtime management of kernels</a:t>
            </a:r>
          </a:p>
          <a:p>
            <a:pPr lvl="1"/>
            <a:r>
              <a:rPr lang="en-US" dirty="0" smtClean="0"/>
              <a:t>Allows runtime detection: deployment of one library for multiple microarchitectures in same family</a:t>
            </a:r>
          </a:p>
          <a:p>
            <a:pPr lvl="2"/>
            <a:r>
              <a:rPr lang="en-US" dirty="0" smtClean="0"/>
              <a:t>Examples: amd64, intel64, x86_64</a:t>
            </a:r>
          </a:p>
          <a:p>
            <a:pPr lvl="1"/>
            <a:r>
              <a:rPr lang="en-US" dirty="0" smtClean="0"/>
              <a:t>Allows expert to manually change micro-kernel and associated </a:t>
            </a:r>
            <a:r>
              <a:rPr lang="en-US" dirty="0" err="1" smtClean="0"/>
              <a:t>blocksizes</a:t>
            </a:r>
            <a:r>
              <a:rPr lang="en-US" dirty="0" smtClean="0"/>
              <a:t> at runtime</a:t>
            </a:r>
          </a:p>
          <a:p>
            <a:r>
              <a:rPr lang="en-US" dirty="0" smtClean="0"/>
              <a:t>Create more user-friendly runtime API for controlling multithreading</a:t>
            </a:r>
          </a:p>
          <a:p>
            <a:r>
              <a:rPr lang="en-US" dirty="0" smtClean="0"/>
              <a:t>Possible new kernels/operations to facilitate optimizations in LAPACK layer</a:t>
            </a:r>
          </a:p>
          <a:p>
            <a:pPr lvl="1"/>
            <a:r>
              <a:rPr lang="en-US" dirty="0" smtClean="0"/>
              <a:t>Integrate into successor to </a:t>
            </a:r>
            <a:r>
              <a:rPr lang="en-US" dirty="0" err="1" smtClean="0"/>
              <a:t>libflame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 err="1" smtClean="0"/>
              <a:t>gemm</a:t>
            </a:r>
            <a:r>
              <a:rPr lang="en-US" dirty="0" smtClean="0"/>
              <a:t> algorithms (</a:t>
            </a:r>
            <a:r>
              <a:rPr lang="en-US" dirty="0" err="1" smtClean="0"/>
              <a:t>ie</a:t>
            </a:r>
            <a:r>
              <a:rPr lang="en-US" dirty="0" smtClean="0"/>
              <a:t>: partitioning paths)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1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Further information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Website:</a:t>
            </a:r>
          </a:p>
          <a:p>
            <a:pPr lvl="1" eaLnBrk="1" hangingPunct="1"/>
            <a:r>
              <a:rPr lang="en-US" dirty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://github.com/flame/blis/</a:t>
            </a:r>
            <a:endParaRPr lang="en-US" dirty="0" smtClean="0"/>
          </a:p>
          <a:p>
            <a:pPr eaLnBrk="1" hangingPunct="1"/>
            <a:r>
              <a:rPr lang="en-US" dirty="0" smtClean="0"/>
              <a:t>Discussion:</a:t>
            </a:r>
          </a:p>
          <a:p>
            <a:pPr lvl="1" eaLnBrk="1" hangingPunct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groups.google.com/group/blis-devel</a:t>
            </a:r>
            <a:endParaRPr lang="en-US" dirty="0"/>
          </a:p>
          <a:p>
            <a:pPr eaLnBrk="1" hangingPunct="1"/>
            <a:r>
              <a:rPr lang="en-US" dirty="0" smtClean="0"/>
              <a:t>Contact:</a:t>
            </a:r>
          </a:p>
          <a:p>
            <a:pPr lvl="1" eaLnBrk="1" hangingPunct="1"/>
            <a:r>
              <a:rPr lang="en-US" dirty="0" smtClean="0">
                <a:hlinkClick r:id="rId4"/>
              </a:rPr>
              <a:t>field@cs.utexas.edu</a:t>
            </a:r>
            <a:endParaRPr lang="en-US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4A84E392-60B4-436F-8A8C-B3916303D16E}" type="slidenum">
              <a:rPr lang="en-US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6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4225" y="72980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BLIS</a:t>
            </a:r>
            <a:endParaRPr lang="es-ES" dirty="0"/>
          </a:p>
        </p:txBody>
      </p:sp>
      <p:grpSp>
        <p:nvGrpSpPr>
          <p:cNvPr id="4" name="3 Grupo"/>
          <p:cNvGrpSpPr/>
          <p:nvPr/>
        </p:nvGrpSpPr>
        <p:grpSpPr>
          <a:xfrm>
            <a:off x="2762626" y="1068248"/>
            <a:ext cx="3883449" cy="5426850"/>
            <a:chOff x="21305" y="9681"/>
            <a:chExt cx="4617720" cy="6531859"/>
          </a:xfrm>
        </p:grpSpPr>
        <p:grpSp>
          <p:nvGrpSpPr>
            <p:cNvPr id="8" name="Group 385"/>
            <p:cNvGrpSpPr/>
            <p:nvPr/>
          </p:nvGrpSpPr>
          <p:grpSpPr>
            <a:xfrm>
              <a:off x="62453" y="1169884"/>
              <a:ext cx="4535424" cy="5330247"/>
              <a:chOff x="62453" y="1169884"/>
              <a:chExt cx="4535424" cy="5330247"/>
            </a:xfrm>
          </p:grpSpPr>
          <p:sp>
            <p:nvSpPr>
              <p:cNvPr id="9" name="Rounded Rectangle 386"/>
              <p:cNvSpPr/>
              <p:nvPr/>
            </p:nvSpPr>
            <p:spPr>
              <a:xfrm>
                <a:off x="62453" y="1287959"/>
                <a:ext cx="4535424" cy="5212172"/>
              </a:xfrm>
              <a:prstGeom prst="roundRect">
                <a:avLst>
                  <a:gd name="adj" fmla="val 1714"/>
                </a:avLst>
              </a:prstGeom>
              <a:solidFill>
                <a:schemeClr val="accent1">
                  <a:alpha val="0"/>
                </a:schemeClr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387"/>
              <p:cNvSpPr txBox="1"/>
              <p:nvPr/>
            </p:nvSpPr>
            <p:spPr>
              <a:xfrm>
                <a:off x="1552925" y="1169884"/>
                <a:ext cx="1525072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4</a:t>
                </a:r>
                <a:r>
                  <a:rPr lang="en-US" sz="900" baseline="30000" dirty="0" smtClean="0"/>
                  <a:t>th</a:t>
                </a:r>
                <a:r>
                  <a:rPr lang="en-US" sz="900" dirty="0" smtClean="0"/>
                  <a:t> loop around micro-kernel</a:t>
                </a:r>
                <a:endParaRPr lang="en-US" sz="900" dirty="0"/>
              </a:p>
            </p:txBody>
          </p:sp>
        </p:grpSp>
        <p:grpSp>
          <p:nvGrpSpPr>
            <p:cNvPr id="11" name="Group 391"/>
            <p:cNvGrpSpPr/>
            <p:nvPr/>
          </p:nvGrpSpPr>
          <p:grpSpPr>
            <a:xfrm>
              <a:off x="21305" y="9681"/>
              <a:ext cx="4617720" cy="6531859"/>
              <a:chOff x="21305" y="9681"/>
              <a:chExt cx="4617720" cy="6531859"/>
            </a:xfrm>
          </p:grpSpPr>
          <p:sp>
            <p:nvSpPr>
              <p:cNvPr id="12" name="Rounded Rectangle 392"/>
              <p:cNvSpPr/>
              <p:nvPr/>
            </p:nvSpPr>
            <p:spPr>
              <a:xfrm>
                <a:off x="21305" y="131596"/>
                <a:ext cx="4617720" cy="6409944"/>
              </a:xfrm>
              <a:prstGeom prst="roundRect">
                <a:avLst>
                  <a:gd name="adj" fmla="val 1714"/>
                </a:avLst>
              </a:prstGeom>
              <a:solidFill>
                <a:schemeClr val="accent1">
                  <a:alpha val="0"/>
                </a:schemeClr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393"/>
              <p:cNvSpPr txBox="1"/>
              <p:nvPr/>
            </p:nvSpPr>
            <p:spPr>
              <a:xfrm>
                <a:off x="1552925" y="9681"/>
                <a:ext cx="1525072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5</a:t>
                </a:r>
                <a:r>
                  <a:rPr lang="en-US" sz="900" baseline="30000" dirty="0" smtClean="0"/>
                  <a:t>th</a:t>
                </a:r>
                <a:r>
                  <a:rPr lang="en-US" sz="900" dirty="0" smtClean="0"/>
                  <a:t> loop around micro-kernel</a:t>
                </a:r>
                <a:endParaRPr lang="en-US" sz="900" dirty="0"/>
              </a:p>
            </p:txBody>
          </p:sp>
        </p:grpSp>
        <p:grpSp>
          <p:nvGrpSpPr>
            <p:cNvPr id="14" name="Group 397"/>
            <p:cNvGrpSpPr/>
            <p:nvPr/>
          </p:nvGrpSpPr>
          <p:grpSpPr>
            <a:xfrm>
              <a:off x="108173" y="2389043"/>
              <a:ext cx="4453128" cy="4071372"/>
              <a:chOff x="108173" y="2389043"/>
              <a:chExt cx="4453128" cy="4071372"/>
            </a:xfrm>
          </p:grpSpPr>
          <p:sp>
            <p:nvSpPr>
              <p:cNvPr id="15" name="Rounded Rectangle 398"/>
              <p:cNvSpPr/>
              <p:nvPr/>
            </p:nvSpPr>
            <p:spPr>
              <a:xfrm>
                <a:off x="108173" y="2510207"/>
                <a:ext cx="4453128" cy="3950208"/>
              </a:xfrm>
              <a:prstGeom prst="roundRect">
                <a:avLst>
                  <a:gd name="adj" fmla="val 1714"/>
                </a:avLst>
              </a:prstGeom>
              <a:solidFill>
                <a:schemeClr val="accent1">
                  <a:alpha val="0"/>
                </a:schemeClr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TextBox 399"/>
              <p:cNvSpPr txBox="1"/>
              <p:nvPr/>
            </p:nvSpPr>
            <p:spPr>
              <a:xfrm>
                <a:off x="1552925" y="2389043"/>
                <a:ext cx="1525071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3</a:t>
                </a:r>
                <a:r>
                  <a:rPr lang="en-US" sz="900" baseline="30000" dirty="0" smtClean="0"/>
                  <a:t>rd</a:t>
                </a:r>
                <a:r>
                  <a:rPr lang="en-US" sz="900" dirty="0" smtClean="0"/>
                  <a:t> loop around micro-kernel</a:t>
                </a:r>
                <a:endParaRPr lang="en-US" sz="900" dirty="0"/>
              </a:p>
            </p:txBody>
          </p:sp>
        </p:grpSp>
        <p:sp>
          <p:nvSpPr>
            <p:cNvPr id="17" name="Rectangle 4431"/>
            <p:cNvSpPr/>
            <p:nvPr/>
          </p:nvSpPr>
          <p:spPr>
            <a:xfrm>
              <a:off x="352129" y="3783547"/>
              <a:ext cx="1373801" cy="4588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Brace 4438"/>
            <p:cNvSpPr/>
            <p:nvPr/>
          </p:nvSpPr>
          <p:spPr>
            <a:xfrm rot="10800000">
              <a:off x="1475224" y="4808290"/>
              <a:ext cx="54866" cy="155448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4439"/>
            <p:cNvSpPr txBox="1"/>
            <p:nvPr/>
          </p:nvSpPr>
          <p:spPr>
            <a:xfrm>
              <a:off x="1226595" y="4769925"/>
              <a:ext cx="35074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800" i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  <p:sp>
          <p:nvSpPr>
            <p:cNvPr id="20" name="TextBox 4440"/>
            <p:cNvSpPr txBox="1"/>
            <p:nvPr/>
          </p:nvSpPr>
          <p:spPr>
            <a:xfrm>
              <a:off x="1907927" y="3747474"/>
              <a:ext cx="35074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800" i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  <p:sp>
          <p:nvSpPr>
            <p:cNvPr id="21" name="TextBox 4441"/>
            <p:cNvSpPr txBox="1"/>
            <p:nvPr/>
          </p:nvSpPr>
          <p:spPr>
            <a:xfrm>
              <a:off x="3148711" y="5614772"/>
              <a:ext cx="2478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8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4442"/>
            <p:cNvSpPr>
              <a:spLocks/>
            </p:cNvSpPr>
            <p:nvPr/>
          </p:nvSpPr>
          <p:spPr>
            <a:xfrm>
              <a:off x="2246768" y="4801942"/>
              <a:ext cx="54864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4443"/>
            <p:cNvSpPr>
              <a:spLocks/>
            </p:cNvSpPr>
            <p:nvPr/>
          </p:nvSpPr>
          <p:spPr>
            <a:xfrm>
              <a:off x="2246768" y="4801842"/>
              <a:ext cx="54864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4444"/>
            <p:cNvSpPr>
              <a:spLocks/>
            </p:cNvSpPr>
            <p:nvPr/>
          </p:nvSpPr>
          <p:spPr>
            <a:xfrm>
              <a:off x="2246768" y="4954246"/>
              <a:ext cx="54864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4445"/>
            <p:cNvSpPr>
              <a:spLocks/>
            </p:cNvSpPr>
            <p:nvPr/>
          </p:nvSpPr>
          <p:spPr>
            <a:xfrm>
              <a:off x="2246768" y="5106646"/>
              <a:ext cx="54983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4446"/>
            <p:cNvGrpSpPr/>
            <p:nvPr/>
          </p:nvGrpSpPr>
          <p:grpSpPr>
            <a:xfrm>
              <a:off x="2288079" y="4821940"/>
              <a:ext cx="454819" cy="112204"/>
              <a:chOff x="2833085" y="4874324"/>
              <a:chExt cx="454819" cy="112204"/>
            </a:xfrm>
          </p:grpSpPr>
          <p:cxnSp>
            <p:nvCxnSpPr>
              <p:cNvPr id="27" name="Straight Arrow Connector 4447"/>
              <p:cNvCxnSpPr/>
              <p:nvPr/>
            </p:nvCxnSpPr>
            <p:spPr>
              <a:xfrm>
                <a:off x="3285523" y="4876800"/>
                <a:ext cx="0" cy="109728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4448"/>
              <p:cNvCxnSpPr/>
              <p:nvPr/>
            </p:nvCxnSpPr>
            <p:spPr>
              <a:xfrm>
                <a:off x="28330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4449"/>
              <p:cNvCxnSpPr/>
              <p:nvPr/>
            </p:nvCxnSpPr>
            <p:spPr>
              <a:xfrm flipH="1">
                <a:off x="28330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4450"/>
              <p:cNvCxnSpPr/>
              <p:nvPr/>
            </p:nvCxnSpPr>
            <p:spPr>
              <a:xfrm>
                <a:off x="29092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4451"/>
              <p:cNvCxnSpPr/>
              <p:nvPr/>
            </p:nvCxnSpPr>
            <p:spPr>
              <a:xfrm flipH="1">
                <a:off x="29092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4452"/>
              <p:cNvCxnSpPr/>
              <p:nvPr/>
            </p:nvCxnSpPr>
            <p:spPr>
              <a:xfrm>
                <a:off x="29831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4453"/>
              <p:cNvCxnSpPr/>
              <p:nvPr/>
            </p:nvCxnSpPr>
            <p:spPr>
              <a:xfrm flipH="1">
                <a:off x="29831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4454"/>
              <p:cNvCxnSpPr/>
              <p:nvPr/>
            </p:nvCxnSpPr>
            <p:spPr>
              <a:xfrm>
                <a:off x="30593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4455"/>
              <p:cNvCxnSpPr/>
              <p:nvPr/>
            </p:nvCxnSpPr>
            <p:spPr>
              <a:xfrm flipH="1">
                <a:off x="30593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4456"/>
              <p:cNvCxnSpPr/>
              <p:nvPr/>
            </p:nvCxnSpPr>
            <p:spPr>
              <a:xfrm>
                <a:off x="31355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4457"/>
              <p:cNvCxnSpPr/>
              <p:nvPr/>
            </p:nvCxnSpPr>
            <p:spPr>
              <a:xfrm flipH="1">
                <a:off x="31355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4458"/>
              <p:cNvCxnSpPr/>
              <p:nvPr/>
            </p:nvCxnSpPr>
            <p:spPr>
              <a:xfrm>
                <a:off x="32117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4459"/>
              <p:cNvCxnSpPr/>
              <p:nvPr/>
            </p:nvCxnSpPr>
            <p:spPr>
              <a:xfrm flipH="1">
                <a:off x="32117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4460"/>
            <p:cNvGrpSpPr/>
            <p:nvPr/>
          </p:nvGrpSpPr>
          <p:grpSpPr>
            <a:xfrm>
              <a:off x="2288079" y="4980246"/>
              <a:ext cx="454819" cy="112204"/>
              <a:chOff x="2833085" y="4874324"/>
              <a:chExt cx="454819" cy="112204"/>
            </a:xfrm>
          </p:grpSpPr>
          <p:cxnSp>
            <p:nvCxnSpPr>
              <p:cNvPr id="41" name="Straight Arrow Connector 4461"/>
              <p:cNvCxnSpPr/>
              <p:nvPr/>
            </p:nvCxnSpPr>
            <p:spPr>
              <a:xfrm>
                <a:off x="3285523" y="4876800"/>
                <a:ext cx="0" cy="109728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462"/>
              <p:cNvCxnSpPr/>
              <p:nvPr/>
            </p:nvCxnSpPr>
            <p:spPr>
              <a:xfrm>
                <a:off x="28330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463"/>
              <p:cNvCxnSpPr/>
              <p:nvPr/>
            </p:nvCxnSpPr>
            <p:spPr>
              <a:xfrm flipH="1">
                <a:off x="28330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464"/>
              <p:cNvCxnSpPr/>
              <p:nvPr/>
            </p:nvCxnSpPr>
            <p:spPr>
              <a:xfrm>
                <a:off x="29092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65"/>
              <p:cNvCxnSpPr/>
              <p:nvPr/>
            </p:nvCxnSpPr>
            <p:spPr>
              <a:xfrm flipH="1">
                <a:off x="29092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466"/>
              <p:cNvCxnSpPr/>
              <p:nvPr/>
            </p:nvCxnSpPr>
            <p:spPr>
              <a:xfrm>
                <a:off x="29831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467"/>
              <p:cNvCxnSpPr/>
              <p:nvPr/>
            </p:nvCxnSpPr>
            <p:spPr>
              <a:xfrm flipH="1">
                <a:off x="29831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468"/>
              <p:cNvCxnSpPr/>
              <p:nvPr/>
            </p:nvCxnSpPr>
            <p:spPr>
              <a:xfrm>
                <a:off x="30593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469"/>
              <p:cNvCxnSpPr/>
              <p:nvPr/>
            </p:nvCxnSpPr>
            <p:spPr>
              <a:xfrm flipH="1">
                <a:off x="30593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470"/>
              <p:cNvCxnSpPr/>
              <p:nvPr/>
            </p:nvCxnSpPr>
            <p:spPr>
              <a:xfrm>
                <a:off x="31355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4471"/>
              <p:cNvCxnSpPr/>
              <p:nvPr/>
            </p:nvCxnSpPr>
            <p:spPr>
              <a:xfrm flipH="1">
                <a:off x="31355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4472"/>
              <p:cNvCxnSpPr/>
              <p:nvPr/>
            </p:nvCxnSpPr>
            <p:spPr>
              <a:xfrm>
                <a:off x="32117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4473"/>
              <p:cNvCxnSpPr/>
              <p:nvPr/>
            </p:nvCxnSpPr>
            <p:spPr>
              <a:xfrm flipH="1">
                <a:off x="32117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4474"/>
            <p:cNvGrpSpPr/>
            <p:nvPr/>
          </p:nvGrpSpPr>
          <p:grpSpPr>
            <a:xfrm>
              <a:off x="2288079" y="5126744"/>
              <a:ext cx="454819" cy="112204"/>
              <a:chOff x="2833085" y="4874324"/>
              <a:chExt cx="454819" cy="112204"/>
            </a:xfrm>
          </p:grpSpPr>
          <p:cxnSp>
            <p:nvCxnSpPr>
              <p:cNvPr id="55" name="Straight Arrow Connector 4475"/>
              <p:cNvCxnSpPr/>
              <p:nvPr/>
            </p:nvCxnSpPr>
            <p:spPr>
              <a:xfrm>
                <a:off x="3285523" y="4876800"/>
                <a:ext cx="0" cy="109728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4476"/>
              <p:cNvCxnSpPr/>
              <p:nvPr/>
            </p:nvCxnSpPr>
            <p:spPr>
              <a:xfrm>
                <a:off x="28330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4477"/>
              <p:cNvCxnSpPr/>
              <p:nvPr/>
            </p:nvCxnSpPr>
            <p:spPr>
              <a:xfrm flipH="1">
                <a:off x="28330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4478"/>
              <p:cNvCxnSpPr/>
              <p:nvPr/>
            </p:nvCxnSpPr>
            <p:spPr>
              <a:xfrm>
                <a:off x="29092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4479"/>
              <p:cNvCxnSpPr/>
              <p:nvPr/>
            </p:nvCxnSpPr>
            <p:spPr>
              <a:xfrm flipH="1">
                <a:off x="29092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4480"/>
              <p:cNvCxnSpPr/>
              <p:nvPr/>
            </p:nvCxnSpPr>
            <p:spPr>
              <a:xfrm>
                <a:off x="29831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4481"/>
              <p:cNvCxnSpPr/>
              <p:nvPr/>
            </p:nvCxnSpPr>
            <p:spPr>
              <a:xfrm flipH="1">
                <a:off x="29831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4482"/>
              <p:cNvCxnSpPr/>
              <p:nvPr/>
            </p:nvCxnSpPr>
            <p:spPr>
              <a:xfrm>
                <a:off x="30593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4483"/>
              <p:cNvCxnSpPr/>
              <p:nvPr/>
            </p:nvCxnSpPr>
            <p:spPr>
              <a:xfrm flipH="1">
                <a:off x="30593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4484"/>
              <p:cNvCxnSpPr/>
              <p:nvPr/>
            </p:nvCxnSpPr>
            <p:spPr>
              <a:xfrm>
                <a:off x="31355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4485"/>
              <p:cNvCxnSpPr/>
              <p:nvPr/>
            </p:nvCxnSpPr>
            <p:spPr>
              <a:xfrm flipH="1">
                <a:off x="31355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4486"/>
              <p:cNvCxnSpPr/>
              <p:nvPr/>
            </p:nvCxnSpPr>
            <p:spPr>
              <a:xfrm>
                <a:off x="32117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4487"/>
              <p:cNvCxnSpPr/>
              <p:nvPr/>
            </p:nvCxnSpPr>
            <p:spPr>
              <a:xfrm flipH="1">
                <a:off x="32117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Rectangle 4488"/>
            <p:cNvSpPr/>
            <p:nvPr/>
          </p:nvSpPr>
          <p:spPr>
            <a:xfrm>
              <a:off x="504560" y="401455"/>
              <a:ext cx="785300" cy="6616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4489"/>
            <p:cNvSpPr/>
            <p:nvPr/>
          </p:nvSpPr>
          <p:spPr>
            <a:xfrm>
              <a:off x="2149547" y="401455"/>
              <a:ext cx="716631" cy="6616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4490"/>
            <p:cNvSpPr txBox="1"/>
            <p:nvPr/>
          </p:nvSpPr>
          <p:spPr>
            <a:xfrm>
              <a:off x="1548859" y="547629"/>
              <a:ext cx="415498" cy="369333"/>
            </a:xfrm>
            <a:prstGeom prst="rect">
              <a:avLst/>
            </a:prstGeom>
            <a:noFill/>
          </p:spPr>
          <p:txBody>
            <a:bodyPr wrap="none" lIns="91440" tIns="45720" rIns="91440" bIns="45720" rtlCol="0">
              <a:spAutoFit/>
            </a:bodyPr>
            <a:lstStyle/>
            <a:p>
              <a:r>
                <a:rPr lang="en-US" dirty="0" smtClean="0"/>
                <a:t>+=</a:t>
              </a:r>
              <a:endParaRPr lang="en-US" dirty="0"/>
            </a:p>
          </p:txBody>
        </p:sp>
        <p:cxnSp>
          <p:nvCxnSpPr>
            <p:cNvPr id="71" name="Straight Connector 4491"/>
            <p:cNvCxnSpPr/>
            <p:nvPr/>
          </p:nvCxnSpPr>
          <p:spPr>
            <a:xfrm>
              <a:off x="1288085" y="401457"/>
              <a:ext cx="256033" cy="0"/>
            </a:xfrm>
            <a:prstGeom prst="line">
              <a:avLst/>
            </a:prstGeom>
            <a:ln w="12700">
              <a:prstDash val="sysDash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4492"/>
            <p:cNvCxnSpPr/>
            <p:nvPr/>
          </p:nvCxnSpPr>
          <p:spPr>
            <a:xfrm>
              <a:off x="1293312" y="1063134"/>
              <a:ext cx="256033" cy="0"/>
            </a:xfrm>
            <a:prstGeom prst="line">
              <a:avLst/>
            </a:prstGeom>
            <a:ln w="12700">
              <a:prstDash val="sysDash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Rectangle 4493"/>
            <p:cNvSpPr/>
            <p:nvPr/>
          </p:nvSpPr>
          <p:spPr>
            <a:xfrm>
              <a:off x="3228781" y="401457"/>
              <a:ext cx="786384" cy="7132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4494"/>
            <p:cNvCxnSpPr/>
            <p:nvPr/>
          </p:nvCxnSpPr>
          <p:spPr>
            <a:xfrm>
              <a:off x="4015165" y="401457"/>
              <a:ext cx="256033" cy="0"/>
            </a:xfrm>
            <a:prstGeom prst="line">
              <a:avLst/>
            </a:prstGeom>
            <a:ln w="12700">
              <a:prstDash val="sysDash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4495"/>
            <p:cNvCxnSpPr/>
            <p:nvPr/>
          </p:nvCxnSpPr>
          <p:spPr>
            <a:xfrm>
              <a:off x="4013289" y="1114688"/>
              <a:ext cx="256033" cy="0"/>
            </a:xfrm>
            <a:prstGeom prst="line">
              <a:avLst/>
            </a:prstGeom>
            <a:ln w="12700">
              <a:prstDash val="sysDash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Rectangle 4496"/>
            <p:cNvSpPr/>
            <p:nvPr/>
          </p:nvSpPr>
          <p:spPr>
            <a:xfrm>
              <a:off x="505581" y="1466442"/>
              <a:ext cx="786384" cy="6569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4497"/>
            <p:cNvSpPr/>
            <p:nvPr/>
          </p:nvSpPr>
          <p:spPr>
            <a:xfrm>
              <a:off x="2157769" y="1466442"/>
              <a:ext cx="716631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4498"/>
            <p:cNvSpPr txBox="1"/>
            <p:nvPr/>
          </p:nvSpPr>
          <p:spPr>
            <a:xfrm>
              <a:off x="1547727" y="1662503"/>
              <a:ext cx="415498" cy="369333"/>
            </a:xfrm>
            <a:prstGeom prst="rect">
              <a:avLst/>
            </a:prstGeom>
            <a:noFill/>
          </p:spPr>
          <p:txBody>
            <a:bodyPr wrap="none" lIns="91440" tIns="45720" rIns="91440" bIns="45720" rtlCol="0">
              <a:spAutoFit/>
            </a:bodyPr>
            <a:lstStyle/>
            <a:p>
              <a:r>
                <a:rPr lang="en-US" dirty="0" smtClean="0"/>
                <a:t>+=</a:t>
              </a:r>
              <a:endParaRPr lang="en-US" dirty="0"/>
            </a:p>
          </p:txBody>
        </p:sp>
        <p:sp>
          <p:nvSpPr>
            <p:cNvPr id="79" name="Rectangle 4499"/>
            <p:cNvSpPr/>
            <p:nvPr/>
          </p:nvSpPr>
          <p:spPr>
            <a:xfrm>
              <a:off x="3224567" y="1466442"/>
              <a:ext cx="786384" cy="7132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4500"/>
            <p:cNvSpPr/>
            <p:nvPr/>
          </p:nvSpPr>
          <p:spPr>
            <a:xfrm>
              <a:off x="2157767" y="1466442"/>
              <a:ext cx="238878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4501"/>
            <p:cNvSpPr/>
            <p:nvPr/>
          </p:nvSpPr>
          <p:spPr>
            <a:xfrm>
              <a:off x="3224567" y="1466443"/>
              <a:ext cx="786384" cy="2377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4502"/>
            <p:cNvSpPr/>
            <p:nvPr/>
          </p:nvSpPr>
          <p:spPr>
            <a:xfrm>
              <a:off x="510884" y="2637419"/>
              <a:ext cx="786384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4503"/>
            <p:cNvSpPr txBox="1"/>
            <p:nvPr/>
          </p:nvSpPr>
          <p:spPr>
            <a:xfrm>
              <a:off x="1547727" y="2794969"/>
              <a:ext cx="415498" cy="369333"/>
            </a:xfrm>
            <a:prstGeom prst="rect">
              <a:avLst/>
            </a:prstGeom>
            <a:noFill/>
          </p:spPr>
          <p:txBody>
            <a:bodyPr wrap="none" lIns="91440" tIns="45720" rIns="91440" bIns="45720" rtlCol="0">
              <a:spAutoFit/>
            </a:bodyPr>
            <a:lstStyle/>
            <a:p>
              <a:r>
                <a:rPr lang="en-US" dirty="0" smtClean="0"/>
                <a:t>+=</a:t>
              </a:r>
              <a:endParaRPr lang="en-US" dirty="0"/>
            </a:p>
          </p:txBody>
        </p:sp>
        <p:sp>
          <p:nvSpPr>
            <p:cNvPr id="84" name="Rectangle 4504"/>
            <p:cNvSpPr/>
            <p:nvPr/>
          </p:nvSpPr>
          <p:spPr>
            <a:xfrm>
              <a:off x="2158333" y="2637418"/>
              <a:ext cx="237745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4505"/>
            <p:cNvSpPr/>
            <p:nvPr/>
          </p:nvSpPr>
          <p:spPr>
            <a:xfrm>
              <a:off x="3224538" y="2638537"/>
              <a:ext cx="786384" cy="237744"/>
            </a:xfrm>
            <a:prstGeom prst="rect">
              <a:avLst/>
            </a:prstGeom>
            <a:solidFill>
              <a:srgbClr val="E1E1E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4506"/>
            <p:cNvSpPr/>
            <p:nvPr/>
          </p:nvSpPr>
          <p:spPr>
            <a:xfrm>
              <a:off x="510884" y="2637420"/>
              <a:ext cx="786384" cy="2194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4507"/>
            <p:cNvSpPr/>
            <p:nvPr/>
          </p:nvSpPr>
          <p:spPr>
            <a:xfrm>
              <a:off x="2158900" y="2637418"/>
              <a:ext cx="237744" cy="2194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4508"/>
            <p:cNvSpPr/>
            <p:nvPr/>
          </p:nvSpPr>
          <p:spPr>
            <a:xfrm>
              <a:off x="510886" y="2856876"/>
              <a:ext cx="786384" cy="2194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4509"/>
            <p:cNvSpPr/>
            <p:nvPr/>
          </p:nvSpPr>
          <p:spPr>
            <a:xfrm>
              <a:off x="510884" y="3076331"/>
              <a:ext cx="786384" cy="2194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4510"/>
            <p:cNvSpPr/>
            <p:nvPr/>
          </p:nvSpPr>
          <p:spPr>
            <a:xfrm>
              <a:off x="2158900" y="2856874"/>
              <a:ext cx="236609" cy="2194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4511"/>
            <p:cNvSpPr/>
            <p:nvPr/>
          </p:nvSpPr>
          <p:spPr>
            <a:xfrm>
              <a:off x="2158901" y="3076331"/>
              <a:ext cx="237744" cy="2194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4512"/>
            <p:cNvSpPr txBox="1"/>
            <p:nvPr/>
          </p:nvSpPr>
          <p:spPr>
            <a:xfrm>
              <a:off x="1754093" y="3855196"/>
              <a:ext cx="415498" cy="369333"/>
            </a:xfrm>
            <a:prstGeom prst="rect">
              <a:avLst/>
            </a:prstGeom>
            <a:noFill/>
          </p:spPr>
          <p:txBody>
            <a:bodyPr wrap="none" lIns="91440" tIns="45720" rIns="91440" bIns="45720" rtlCol="0">
              <a:spAutoFit/>
            </a:bodyPr>
            <a:lstStyle/>
            <a:p>
              <a:r>
                <a:rPr lang="en-US" dirty="0" smtClean="0"/>
                <a:t>+=</a:t>
              </a:r>
              <a:endParaRPr lang="en-US" dirty="0"/>
            </a:p>
          </p:txBody>
        </p:sp>
        <p:sp>
          <p:nvSpPr>
            <p:cNvPr id="93" name="Rectangle 4513"/>
            <p:cNvSpPr/>
            <p:nvPr/>
          </p:nvSpPr>
          <p:spPr>
            <a:xfrm>
              <a:off x="352899" y="3786148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4514"/>
            <p:cNvSpPr/>
            <p:nvPr/>
          </p:nvSpPr>
          <p:spPr>
            <a:xfrm>
              <a:off x="524672" y="3786148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4515"/>
            <p:cNvSpPr/>
            <p:nvPr/>
          </p:nvSpPr>
          <p:spPr>
            <a:xfrm>
              <a:off x="696444" y="3785716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4516"/>
            <p:cNvSpPr/>
            <p:nvPr/>
          </p:nvSpPr>
          <p:spPr>
            <a:xfrm>
              <a:off x="867836" y="3786148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4517"/>
            <p:cNvSpPr/>
            <p:nvPr/>
          </p:nvSpPr>
          <p:spPr>
            <a:xfrm>
              <a:off x="1039608" y="3786148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4518"/>
            <p:cNvSpPr/>
            <p:nvPr/>
          </p:nvSpPr>
          <p:spPr>
            <a:xfrm>
              <a:off x="1211382" y="3786148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4519"/>
            <p:cNvSpPr/>
            <p:nvPr/>
          </p:nvSpPr>
          <p:spPr>
            <a:xfrm>
              <a:off x="1383154" y="3786148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4520"/>
            <p:cNvSpPr/>
            <p:nvPr/>
          </p:nvSpPr>
          <p:spPr>
            <a:xfrm>
              <a:off x="1554928" y="3786148"/>
              <a:ext cx="171773" cy="45450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4521"/>
            <p:cNvSpPr txBox="1"/>
            <p:nvPr/>
          </p:nvSpPr>
          <p:spPr>
            <a:xfrm>
              <a:off x="1754093" y="4839335"/>
              <a:ext cx="415498" cy="369333"/>
            </a:xfrm>
            <a:prstGeom prst="rect">
              <a:avLst/>
            </a:prstGeom>
            <a:noFill/>
          </p:spPr>
          <p:txBody>
            <a:bodyPr wrap="none" lIns="91440" tIns="45720" rIns="91440" bIns="45720" rtlCol="0">
              <a:spAutoFit/>
            </a:bodyPr>
            <a:lstStyle/>
            <a:p>
              <a:r>
                <a:rPr lang="en-US" dirty="0" smtClean="0"/>
                <a:t>+=</a:t>
              </a:r>
              <a:endParaRPr lang="en-US" dirty="0"/>
            </a:p>
          </p:txBody>
        </p:sp>
        <p:sp>
          <p:nvSpPr>
            <p:cNvPr id="102" name="Rectangle 4522"/>
            <p:cNvSpPr/>
            <p:nvPr/>
          </p:nvSpPr>
          <p:spPr>
            <a:xfrm>
              <a:off x="2960855" y="4795251"/>
              <a:ext cx="171773" cy="53035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4523"/>
            <p:cNvSpPr/>
            <p:nvPr/>
          </p:nvSpPr>
          <p:spPr>
            <a:xfrm>
              <a:off x="1556133" y="4804227"/>
              <a:ext cx="171773" cy="45606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4524"/>
            <p:cNvSpPr>
              <a:spLocks/>
            </p:cNvSpPr>
            <p:nvPr/>
          </p:nvSpPr>
          <p:spPr>
            <a:xfrm>
              <a:off x="1556133" y="4803084"/>
              <a:ext cx="171773" cy="1524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4525"/>
            <p:cNvSpPr>
              <a:spLocks/>
            </p:cNvSpPr>
            <p:nvPr/>
          </p:nvSpPr>
          <p:spPr>
            <a:xfrm>
              <a:off x="1556133" y="4955484"/>
              <a:ext cx="171773" cy="1524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4526"/>
            <p:cNvSpPr>
              <a:spLocks/>
            </p:cNvSpPr>
            <p:nvPr/>
          </p:nvSpPr>
          <p:spPr>
            <a:xfrm>
              <a:off x="1556133" y="5107884"/>
              <a:ext cx="171773" cy="1524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4527"/>
            <p:cNvSpPr txBox="1"/>
            <p:nvPr/>
          </p:nvSpPr>
          <p:spPr>
            <a:xfrm>
              <a:off x="1753724" y="5774883"/>
              <a:ext cx="415498" cy="369333"/>
            </a:xfrm>
            <a:prstGeom prst="rect">
              <a:avLst/>
            </a:prstGeom>
            <a:noFill/>
          </p:spPr>
          <p:txBody>
            <a:bodyPr wrap="none" lIns="91440" tIns="45720" rIns="91440" bIns="45720" rtlCol="0">
              <a:spAutoFit/>
            </a:bodyPr>
            <a:lstStyle/>
            <a:p>
              <a:r>
                <a:rPr lang="en-US" dirty="0" smtClean="0"/>
                <a:t>+=</a:t>
              </a:r>
              <a:endParaRPr lang="en-US" dirty="0"/>
            </a:p>
          </p:txBody>
        </p:sp>
        <p:sp>
          <p:nvSpPr>
            <p:cNvPr id="108" name="Rectangle 4528"/>
            <p:cNvSpPr>
              <a:spLocks/>
            </p:cNvSpPr>
            <p:nvPr/>
          </p:nvSpPr>
          <p:spPr>
            <a:xfrm>
              <a:off x="1559159" y="5698683"/>
              <a:ext cx="171773" cy="15240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4529"/>
            <p:cNvSpPr/>
            <p:nvPr/>
          </p:nvSpPr>
          <p:spPr>
            <a:xfrm>
              <a:off x="2960352" y="3781648"/>
              <a:ext cx="1386113" cy="530353"/>
            </a:xfrm>
            <a:prstGeom prst="rect">
              <a:avLst/>
            </a:prstGeom>
            <a:solidFill>
              <a:srgbClr val="EEEEE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4530"/>
            <p:cNvSpPr>
              <a:spLocks/>
            </p:cNvSpPr>
            <p:nvPr/>
          </p:nvSpPr>
          <p:spPr>
            <a:xfrm>
              <a:off x="2241169" y="3787050"/>
              <a:ext cx="54864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5"/>
            <p:cNvGrpSpPr/>
            <p:nvPr/>
          </p:nvGrpSpPr>
          <p:grpSpPr>
            <a:xfrm>
              <a:off x="2241169" y="3786950"/>
              <a:ext cx="549830" cy="457204"/>
              <a:chOff x="2241169" y="3786950"/>
              <a:chExt cx="549830" cy="457204"/>
            </a:xfrm>
            <a:solidFill>
              <a:schemeClr val="bg1">
                <a:lumMod val="65000"/>
              </a:schemeClr>
            </a:solidFill>
          </p:grpSpPr>
          <p:sp>
            <p:nvSpPr>
              <p:cNvPr id="112" name="Rectangle 4531"/>
              <p:cNvSpPr>
                <a:spLocks/>
              </p:cNvSpPr>
              <p:nvPr/>
            </p:nvSpPr>
            <p:spPr>
              <a:xfrm>
                <a:off x="2241169" y="3786950"/>
                <a:ext cx="548640" cy="1524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4532"/>
              <p:cNvSpPr>
                <a:spLocks/>
              </p:cNvSpPr>
              <p:nvPr/>
            </p:nvSpPr>
            <p:spPr>
              <a:xfrm>
                <a:off x="2241169" y="3939354"/>
                <a:ext cx="548640" cy="1524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4533"/>
              <p:cNvSpPr>
                <a:spLocks/>
              </p:cNvSpPr>
              <p:nvPr/>
            </p:nvSpPr>
            <p:spPr>
              <a:xfrm>
                <a:off x="2241169" y="4091754"/>
                <a:ext cx="549830" cy="1524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5" name="Group 4534"/>
            <p:cNvGrpSpPr/>
            <p:nvPr/>
          </p:nvGrpSpPr>
          <p:grpSpPr>
            <a:xfrm>
              <a:off x="2282480" y="3807048"/>
              <a:ext cx="454819" cy="112204"/>
              <a:chOff x="2833085" y="4874324"/>
              <a:chExt cx="454819" cy="112204"/>
            </a:xfrm>
          </p:grpSpPr>
          <p:cxnSp>
            <p:nvCxnSpPr>
              <p:cNvPr id="116" name="Straight Arrow Connector 4535"/>
              <p:cNvCxnSpPr/>
              <p:nvPr/>
            </p:nvCxnSpPr>
            <p:spPr>
              <a:xfrm>
                <a:off x="3285523" y="4876800"/>
                <a:ext cx="0" cy="109728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4536"/>
              <p:cNvCxnSpPr/>
              <p:nvPr/>
            </p:nvCxnSpPr>
            <p:spPr>
              <a:xfrm>
                <a:off x="28330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4537"/>
              <p:cNvCxnSpPr/>
              <p:nvPr/>
            </p:nvCxnSpPr>
            <p:spPr>
              <a:xfrm flipH="1">
                <a:off x="28330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4538"/>
              <p:cNvCxnSpPr/>
              <p:nvPr/>
            </p:nvCxnSpPr>
            <p:spPr>
              <a:xfrm>
                <a:off x="29092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4539"/>
              <p:cNvCxnSpPr/>
              <p:nvPr/>
            </p:nvCxnSpPr>
            <p:spPr>
              <a:xfrm flipH="1">
                <a:off x="29092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4540"/>
              <p:cNvCxnSpPr/>
              <p:nvPr/>
            </p:nvCxnSpPr>
            <p:spPr>
              <a:xfrm>
                <a:off x="29831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4541"/>
              <p:cNvCxnSpPr/>
              <p:nvPr/>
            </p:nvCxnSpPr>
            <p:spPr>
              <a:xfrm flipH="1">
                <a:off x="29831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4542"/>
              <p:cNvCxnSpPr/>
              <p:nvPr/>
            </p:nvCxnSpPr>
            <p:spPr>
              <a:xfrm>
                <a:off x="30593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4543"/>
              <p:cNvCxnSpPr/>
              <p:nvPr/>
            </p:nvCxnSpPr>
            <p:spPr>
              <a:xfrm flipH="1">
                <a:off x="30593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4544"/>
              <p:cNvCxnSpPr/>
              <p:nvPr/>
            </p:nvCxnSpPr>
            <p:spPr>
              <a:xfrm>
                <a:off x="31355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4545"/>
              <p:cNvCxnSpPr/>
              <p:nvPr/>
            </p:nvCxnSpPr>
            <p:spPr>
              <a:xfrm flipH="1">
                <a:off x="31355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4546"/>
              <p:cNvCxnSpPr/>
              <p:nvPr/>
            </p:nvCxnSpPr>
            <p:spPr>
              <a:xfrm>
                <a:off x="32117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4547"/>
              <p:cNvCxnSpPr/>
              <p:nvPr/>
            </p:nvCxnSpPr>
            <p:spPr>
              <a:xfrm flipH="1">
                <a:off x="32117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4548"/>
            <p:cNvGrpSpPr/>
            <p:nvPr/>
          </p:nvGrpSpPr>
          <p:grpSpPr>
            <a:xfrm>
              <a:off x="2282480" y="3965354"/>
              <a:ext cx="454819" cy="112204"/>
              <a:chOff x="2833085" y="4874324"/>
              <a:chExt cx="454819" cy="112204"/>
            </a:xfrm>
          </p:grpSpPr>
          <p:cxnSp>
            <p:nvCxnSpPr>
              <p:cNvPr id="130" name="Straight Arrow Connector 4549"/>
              <p:cNvCxnSpPr/>
              <p:nvPr/>
            </p:nvCxnSpPr>
            <p:spPr>
              <a:xfrm>
                <a:off x="3285523" y="4876800"/>
                <a:ext cx="0" cy="109728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4550"/>
              <p:cNvCxnSpPr/>
              <p:nvPr/>
            </p:nvCxnSpPr>
            <p:spPr>
              <a:xfrm>
                <a:off x="28330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4551"/>
              <p:cNvCxnSpPr/>
              <p:nvPr/>
            </p:nvCxnSpPr>
            <p:spPr>
              <a:xfrm flipH="1">
                <a:off x="28330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4552"/>
              <p:cNvCxnSpPr/>
              <p:nvPr/>
            </p:nvCxnSpPr>
            <p:spPr>
              <a:xfrm>
                <a:off x="29092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4553"/>
              <p:cNvCxnSpPr/>
              <p:nvPr/>
            </p:nvCxnSpPr>
            <p:spPr>
              <a:xfrm flipH="1">
                <a:off x="29092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4554"/>
              <p:cNvCxnSpPr/>
              <p:nvPr/>
            </p:nvCxnSpPr>
            <p:spPr>
              <a:xfrm>
                <a:off x="29831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4555"/>
              <p:cNvCxnSpPr/>
              <p:nvPr/>
            </p:nvCxnSpPr>
            <p:spPr>
              <a:xfrm flipH="1">
                <a:off x="29831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4556"/>
              <p:cNvCxnSpPr/>
              <p:nvPr/>
            </p:nvCxnSpPr>
            <p:spPr>
              <a:xfrm>
                <a:off x="30593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4557"/>
              <p:cNvCxnSpPr/>
              <p:nvPr/>
            </p:nvCxnSpPr>
            <p:spPr>
              <a:xfrm flipH="1">
                <a:off x="30593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4558"/>
              <p:cNvCxnSpPr/>
              <p:nvPr/>
            </p:nvCxnSpPr>
            <p:spPr>
              <a:xfrm>
                <a:off x="31355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4559"/>
              <p:cNvCxnSpPr/>
              <p:nvPr/>
            </p:nvCxnSpPr>
            <p:spPr>
              <a:xfrm flipH="1">
                <a:off x="31355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4560"/>
              <p:cNvCxnSpPr/>
              <p:nvPr/>
            </p:nvCxnSpPr>
            <p:spPr>
              <a:xfrm>
                <a:off x="32117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4561"/>
              <p:cNvCxnSpPr/>
              <p:nvPr/>
            </p:nvCxnSpPr>
            <p:spPr>
              <a:xfrm flipH="1">
                <a:off x="32117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3" name="Group 4562"/>
            <p:cNvGrpSpPr/>
            <p:nvPr/>
          </p:nvGrpSpPr>
          <p:grpSpPr>
            <a:xfrm>
              <a:off x="2282480" y="4111852"/>
              <a:ext cx="454819" cy="112204"/>
              <a:chOff x="2833085" y="4874324"/>
              <a:chExt cx="454819" cy="112204"/>
            </a:xfrm>
          </p:grpSpPr>
          <p:cxnSp>
            <p:nvCxnSpPr>
              <p:cNvPr id="144" name="Straight Arrow Connector 4563"/>
              <p:cNvCxnSpPr/>
              <p:nvPr/>
            </p:nvCxnSpPr>
            <p:spPr>
              <a:xfrm>
                <a:off x="3285523" y="4876800"/>
                <a:ext cx="0" cy="109728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4564"/>
              <p:cNvCxnSpPr/>
              <p:nvPr/>
            </p:nvCxnSpPr>
            <p:spPr>
              <a:xfrm>
                <a:off x="28330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4565"/>
              <p:cNvCxnSpPr/>
              <p:nvPr/>
            </p:nvCxnSpPr>
            <p:spPr>
              <a:xfrm flipH="1">
                <a:off x="28330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4566"/>
              <p:cNvCxnSpPr/>
              <p:nvPr/>
            </p:nvCxnSpPr>
            <p:spPr>
              <a:xfrm>
                <a:off x="2909285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4567"/>
              <p:cNvCxnSpPr/>
              <p:nvPr/>
            </p:nvCxnSpPr>
            <p:spPr>
              <a:xfrm flipH="1">
                <a:off x="2909285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4568"/>
              <p:cNvCxnSpPr/>
              <p:nvPr/>
            </p:nvCxnSpPr>
            <p:spPr>
              <a:xfrm>
                <a:off x="29831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4569"/>
              <p:cNvCxnSpPr/>
              <p:nvPr/>
            </p:nvCxnSpPr>
            <p:spPr>
              <a:xfrm flipH="1">
                <a:off x="29831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4570"/>
              <p:cNvCxnSpPr/>
              <p:nvPr/>
            </p:nvCxnSpPr>
            <p:spPr>
              <a:xfrm>
                <a:off x="30593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4571"/>
              <p:cNvCxnSpPr/>
              <p:nvPr/>
            </p:nvCxnSpPr>
            <p:spPr>
              <a:xfrm flipH="1">
                <a:off x="30593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4572"/>
              <p:cNvCxnSpPr/>
              <p:nvPr/>
            </p:nvCxnSpPr>
            <p:spPr>
              <a:xfrm>
                <a:off x="31355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4573"/>
              <p:cNvCxnSpPr/>
              <p:nvPr/>
            </p:nvCxnSpPr>
            <p:spPr>
              <a:xfrm flipH="1">
                <a:off x="31355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4574"/>
              <p:cNvCxnSpPr/>
              <p:nvPr/>
            </p:nvCxnSpPr>
            <p:spPr>
              <a:xfrm>
                <a:off x="3211704" y="4874324"/>
                <a:ext cx="0" cy="10972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4575"/>
              <p:cNvCxnSpPr/>
              <p:nvPr/>
            </p:nvCxnSpPr>
            <p:spPr>
              <a:xfrm flipH="1">
                <a:off x="3211704" y="4876800"/>
                <a:ext cx="76200" cy="1072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7" name="Rectangle 4576"/>
            <p:cNvSpPr/>
            <p:nvPr/>
          </p:nvSpPr>
          <p:spPr>
            <a:xfrm>
              <a:off x="2396644" y="1466442"/>
              <a:ext cx="238878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4577"/>
            <p:cNvSpPr/>
            <p:nvPr/>
          </p:nvSpPr>
          <p:spPr>
            <a:xfrm>
              <a:off x="2635522" y="1466442"/>
              <a:ext cx="238878" cy="6583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4578"/>
            <p:cNvSpPr/>
            <p:nvPr/>
          </p:nvSpPr>
          <p:spPr>
            <a:xfrm>
              <a:off x="3224567" y="1704187"/>
              <a:ext cx="786384" cy="2377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4579"/>
            <p:cNvSpPr/>
            <p:nvPr/>
          </p:nvSpPr>
          <p:spPr>
            <a:xfrm>
              <a:off x="3224567" y="1941930"/>
              <a:ext cx="786384" cy="2377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161" name="Right Brace 4580"/>
            <p:cNvSpPr/>
            <p:nvPr/>
          </p:nvSpPr>
          <p:spPr>
            <a:xfrm rot="16200000">
              <a:off x="3595432" y="-47966"/>
              <a:ext cx="54864" cy="781749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ight Brace 4581"/>
            <p:cNvSpPr/>
            <p:nvPr/>
          </p:nvSpPr>
          <p:spPr>
            <a:xfrm rot="16200000">
              <a:off x="869778" y="-47966"/>
              <a:ext cx="54864" cy="781749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ight Brace 4582"/>
            <p:cNvSpPr/>
            <p:nvPr/>
          </p:nvSpPr>
          <p:spPr>
            <a:xfrm rot="10800000">
              <a:off x="3145952" y="1468719"/>
              <a:ext cx="54864" cy="237744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ight Brace 4583"/>
            <p:cNvSpPr/>
            <p:nvPr/>
          </p:nvSpPr>
          <p:spPr>
            <a:xfrm rot="5400000">
              <a:off x="2249206" y="2057756"/>
              <a:ext cx="54864" cy="237744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ight Brace 4584"/>
            <p:cNvSpPr/>
            <p:nvPr/>
          </p:nvSpPr>
          <p:spPr>
            <a:xfrm>
              <a:off x="1321131" y="2637419"/>
              <a:ext cx="54864" cy="219457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ight Brace 4585"/>
            <p:cNvSpPr/>
            <p:nvPr/>
          </p:nvSpPr>
          <p:spPr>
            <a:xfrm rot="10800000">
              <a:off x="2083303" y="2637420"/>
              <a:ext cx="54864" cy="219457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4586"/>
            <p:cNvSpPr/>
            <p:nvPr/>
          </p:nvSpPr>
          <p:spPr>
            <a:xfrm>
              <a:off x="3132628" y="3781649"/>
              <a:ext cx="173736" cy="530352"/>
            </a:xfrm>
            <a:prstGeom prst="rect">
              <a:avLst/>
            </a:prstGeom>
            <a:solidFill>
              <a:srgbClr val="E1E1E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4587"/>
            <p:cNvSpPr/>
            <p:nvPr/>
          </p:nvSpPr>
          <p:spPr>
            <a:xfrm>
              <a:off x="3306364" y="3781649"/>
              <a:ext cx="173736" cy="530352"/>
            </a:xfrm>
            <a:prstGeom prst="rect">
              <a:avLst/>
            </a:prstGeom>
            <a:solidFill>
              <a:srgbClr val="E1E1E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4588"/>
            <p:cNvSpPr/>
            <p:nvPr/>
          </p:nvSpPr>
          <p:spPr>
            <a:xfrm>
              <a:off x="3480100" y="3781649"/>
              <a:ext cx="173736" cy="530352"/>
            </a:xfrm>
            <a:prstGeom prst="rect">
              <a:avLst/>
            </a:prstGeom>
            <a:solidFill>
              <a:srgbClr val="E1E1E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4589"/>
            <p:cNvSpPr/>
            <p:nvPr/>
          </p:nvSpPr>
          <p:spPr>
            <a:xfrm>
              <a:off x="3653836" y="3781649"/>
              <a:ext cx="173736" cy="530352"/>
            </a:xfrm>
            <a:prstGeom prst="rect">
              <a:avLst/>
            </a:prstGeom>
            <a:solidFill>
              <a:srgbClr val="E1E1E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4590"/>
            <p:cNvSpPr/>
            <p:nvPr/>
          </p:nvSpPr>
          <p:spPr>
            <a:xfrm>
              <a:off x="3827572" y="3781649"/>
              <a:ext cx="173736" cy="530352"/>
            </a:xfrm>
            <a:prstGeom prst="rect">
              <a:avLst/>
            </a:prstGeom>
            <a:solidFill>
              <a:srgbClr val="E1E1E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4591"/>
            <p:cNvSpPr/>
            <p:nvPr/>
          </p:nvSpPr>
          <p:spPr>
            <a:xfrm>
              <a:off x="4001308" y="3781649"/>
              <a:ext cx="173736" cy="530352"/>
            </a:xfrm>
            <a:prstGeom prst="rect">
              <a:avLst/>
            </a:prstGeom>
            <a:solidFill>
              <a:srgbClr val="E1E1E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4592"/>
            <p:cNvSpPr/>
            <p:nvPr/>
          </p:nvSpPr>
          <p:spPr>
            <a:xfrm>
              <a:off x="4173233" y="3781649"/>
              <a:ext cx="173736" cy="530352"/>
            </a:xfrm>
            <a:prstGeom prst="rect">
              <a:avLst/>
            </a:prstGeom>
            <a:solidFill>
              <a:srgbClr val="E1E1E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4593"/>
            <p:cNvSpPr/>
            <p:nvPr/>
          </p:nvSpPr>
          <p:spPr>
            <a:xfrm>
              <a:off x="2960855" y="3781649"/>
              <a:ext cx="171773" cy="530352"/>
            </a:xfrm>
            <a:prstGeom prst="rect">
              <a:avLst/>
            </a:prstGeom>
            <a:solidFill>
              <a:srgbClr val="E1E1E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5" name="Group 4594"/>
            <p:cNvGrpSpPr/>
            <p:nvPr/>
          </p:nvGrpSpPr>
          <p:grpSpPr>
            <a:xfrm>
              <a:off x="2991877" y="3820328"/>
              <a:ext cx="1323088" cy="444577"/>
              <a:chOff x="3345906" y="5212139"/>
              <a:chExt cx="1323088" cy="444577"/>
            </a:xfrm>
          </p:grpSpPr>
          <p:grpSp>
            <p:nvGrpSpPr>
              <p:cNvPr id="176" name="Group 4595"/>
              <p:cNvGrpSpPr/>
              <p:nvPr/>
            </p:nvGrpSpPr>
            <p:grpSpPr>
              <a:xfrm>
                <a:off x="3345906" y="5212139"/>
                <a:ext cx="109728" cy="440213"/>
                <a:chOff x="2739147" y="3155891"/>
                <a:chExt cx="109728" cy="440213"/>
              </a:xfrm>
            </p:grpSpPr>
            <p:cxnSp>
              <p:nvCxnSpPr>
                <p:cNvPr id="275" name="Straight Connector 4694"/>
                <p:cNvCxnSpPr/>
                <p:nvPr/>
              </p:nvCxnSpPr>
              <p:spPr>
                <a:xfrm flipV="1">
                  <a:off x="2739147" y="3155891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4695"/>
                <p:cNvCxnSpPr/>
                <p:nvPr/>
              </p:nvCxnSpPr>
              <p:spPr>
                <a:xfrm>
                  <a:off x="2739147" y="3155891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4696"/>
                <p:cNvCxnSpPr/>
                <p:nvPr/>
              </p:nvCxnSpPr>
              <p:spPr>
                <a:xfrm flipV="1">
                  <a:off x="2739147" y="322965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4697"/>
                <p:cNvCxnSpPr/>
                <p:nvPr/>
              </p:nvCxnSpPr>
              <p:spPr>
                <a:xfrm>
                  <a:off x="2739147" y="322965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4698"/>
                <p:cNvCxnSpPr/>
                <p:nvPr/>
              </p:nvCxnSpPr>
              <p:spPr>
                <a:xfrm flipV="1">
                  <a:off x="2739147" y="330227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4699"/>
                <p:cNvCxnSpPr/>
                <p:nvPr/>
              </p:nvCxnSpPr>
              <p:spPr>
                <a:xfrm>
                  <a:off x="2739147" y="330227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Straight Connector 4700"/>
                <p:cNvCxnSpPr/>
                <p:nvPr/>
              </p:nvCxnSpPr>
              <p:spPr>
                <a:xfrm flipV="1">
                  <a:off x="2739147" y="3376037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Straight Connector 4701"/>
                <p:cNvCxnSpPr/>
                <p:nvPr/>
              </p:nvCxnSpPr>
              <p:spPr>
                <a:xfrm>
                  <a:off x="2739147" y="3376037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Straight Connector 4702"/>
                <p:cNvCxnSpPr/>
                <p:nvPr/>
              </p:nvCxnSpPr>
              <p:spPr>
                <a:xfrm flipV="1">
                  <a:off x="2739147" y="3449189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4703"/>
                <p:cNvCxnSpPr/>
                <p:nvPr/>
              </p:nvCxnSpPr>
              <p:spPr>
                <a:xfrm>
                  <a:off x="2739147" y="3449189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4704"/>
                <p:cNvCxnSpPr/>
                <p:nvPr/>
              </p:nvCxnSpPr>
              <p:spPr>
                <a:xfrm flipV="1">
                  <a:off x="2739147" y="3522952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4705"/>
                <p:cNvCxnSpPr/>
                <p:nvPr/>
              </p:nvCxnSpPr>
              <p:spPr>
                <a:xfrm>
                  <a:off x="2739147" y="3522952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Arrow Connector 4706"/>
                <p:cNvCxnSpPr/>
                <p:nvPr/>
              </p:nvCxnSpPr>
              <p:spPr>
                <a:xfrm>
                  <a:off x="2739147" y="3596104"/>
                  <a:ext cx="109728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4596"/>
              <p:cNvGrpSpPr/>
              <p:nvPr/>
            </p:nvGrpSpPr>
            <p:grpSpPr>
              <a:xfrm>
                <a:off x="3516915" y="5214282"/>
                <a:ext cx="109728" cy="440213"/>
                <a:chOff x="2739147" y="3155891"/>
                <a:chExt cx="109728" cy="440213"/>
              </a:xfrm>
            </p:grpSpPr>
            <p:cxnSp>
              <p:nvCxnSpPr>
                <p:cNvPr id="262" name="Straight Connector 4681"/>
                <p:cNvCxnSpPr/>
                <p:nvPr/>
              </p:nvCxnSpPr>
              <p:spPr>
                <a:xfrm flipV="1">
                  <a:off x="2739147" y="3155891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4682"/>
                <p:cNvCxnSpPr/>
                <p:nvPr/>
              </p:nvCxnSpPr>
              <p:spPr>
                <a:xfrm>
                  <a:off x="2739147" y="3155891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4683"/>
                <p:cNvCxnSpPr/>
                <p:nvPr/>
              </p:nvCxnSpPr>
              <p:spPr>
                <a:xfrm flipV="1">
                  <a:off x="2739147" y="322965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4684"/>
                <p:cNvCxnSpPr/>
                <p:nvPr/>
              </p:nvCxnSpPr>
              <p:spPr>
                <a:xfrm>
                  <a:off x="2739147" y="322965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4685"/>
                <p:cNvCxnSpPr/>
                <p:nvPr/>
              </p:nvCxnSpPr>
              <p:spPr>
                <a:xfrm flipV="1">
                  <a:off x="2739147" y="330227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4686"/>
                <p:cNvCxnSpPr/>
                <p:nvPr/>
              </p:nvCxnSpPr>
              <p:spPr>
                <a:xfrm>
                  <a:off x="2739147" y="330227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4687"/>
                <p:cNvCxnSpPr/>
                <p:nvPr/>
              </p:nvCxnSpPr>
              <p:spPr>
                <a:xfrm flipV="1">
                  <a:off x="2739147" y="3376037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4688"/>
                <p:cNvCxnSpPr/>
                <p:nvPr/>
              </p:nvCxnSpPr>
              <p:spPr>
                <a:xfrm>
                  <a:off x="2739147" y="3376037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4689"/>
                <p:cNvCxnSpPr/>
                <p:nvPr/>
              </p:nvCxnSpPr>
              <p:spPr>
                <a:xfrm flipV="1">
                  <a:off x="2739147" y="3449189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4690"/>
                <p:cNvCxnSpPr/>
                <p:nvPr/>
              </p:nvCxnSpPr>
              <p:spPr>
                <a:xfrm>
                  <a:off x="2739147" y="3449189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4691"/>
                <p:cNvCxnSpPr/>
                <p:nvPr/>
              </p:nvCxnSpPr>
              <p:spPr>
                <a:xfrm flipV="1">
                  <a:off x="2739147" y="3522952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4692"/>
                <p:cNvCxnSpPr/>
                <p:nvPr/>
              </p:nvCxnSpPr>
              <p:spPr>
                <a:xfrm>
                  <a:off x="2739147" y="3522952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Arrow Connector 4693"/>
                <p:cNvCxnSpPr/>
                <p:nvPr/>
              </p:nvCxnSpPr>
              <p:spPr>
                <a:xfrm>
                  <a:off x="2739147" y="3596104"/>
                  <a:ext cx="109728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8" name="Group 4597"/>
              <p:cNvGrpSpPr/>
              <p:nvPr/>
            </p:nvGrpSpPr>
            <p:grpSpPr>
              <a:xfrm>
                <a:off x="3692152" y="5214321"/>
                <a:ext cx="109728" cy="440213"/>
                <a:chOff x="2739147" y="3155891"/>
                <a:chExt cx="109728" cy="440213"/>
              </a:xfrm>
            </p:grpSpPr>
            <p:cxnSp>
              <p:nvCxnSpPr>
                <p:cNvPr id="249" name="Straight Connector 4668"/>
                <p:cNvCxnSpPr/>
                <p:nvPr/>
              </p:nvCxnSpPr>
              <p:spPr>
                <a:xfrm flipV="1">
                  <a:off x="2739147" y="3155891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4669"/>
                <p:cNvCxnSpPr/>
                <p:nvPr/>
              </p:nvCxnSpPr>
              <p:spPr>
                <a:xfrm>
                  <a:off x="2739147" y="3155891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4670"/>
                <p:cNvCxnSpPr/>
                <p:nvPr/>
              </p:nvCxnSpPr>
              <p:spPr>
                <a:xfrm flipV="1">
                  <a:off x="2739147" y="322965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Straight Connector 4671"/>
                <p:cNvCxnSpPr/>
                <p:nvPr/>
              </p:nvCxnSpPr>
              <p:spPr>
                <a:xfrm>
                  <a:off x="2739147" y="322965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4672"/>
                <p:cNvCxnSpPr/>
                <p:nvPr/>
              </p:nvCxnSpPr>
              <p:spPr>
                <a:xfrm flipV="1">
                  <a:off x="2739147" y="330227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4673"/>
                <p:cNvCxnSpPr/>
                <p:nvPr/>
              </p:nvCxnSpPr>
              <p:spPr>
                <a:xfrm>
                  <a:off x="2739147" y="330227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Straight Connector 4674"/>
                <p:cNvCxnSpPr/>
                <p:nvPr/>
              </p:nvCxnSpPr>
              <p:spPr>
                <a:xfrm flipV="1">
                  <a:off x="2739147" y="3376037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Straight Connector 4675"/>
                <p:cNvCxnSpPr/>
                <p:nvPr/>
              </p:nvCxnSpPr>
              <p:spPr>
                <a:xfrm>
                  <a:off x="2739147" y="3376037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Straight Connector 4676"/>
                <p:cNvCxnSpPr/>
                <p:nvPr/>
              </p:nvCxnSpPr>
              <p:spPr>
                <a:xfrm flipV="1">
                  <a:off x="2739147" y="3449189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4677"/>
                <p:cNvCxnSpPr/>
                <p:nvPr/>
              </p:nvCxnSpPr>
              <p:spPr>
                <a:xfrm>
                  <a:off x="2739147" y="3449189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4678"/>
                <p:cNvCxnSpPr/>
                <p:nvPr/>
              </p:nvCxnSpPr>
              <p:spPr>
                <a:xfrm flipV="1">
                  <a:off x="2739147" y="3522952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4679"/>
                <p:cNvCxnSpPr/>
                <p:nvPr/>
              </p:nvCxnSpPr>
              <p:spPr>
                <a:xfrm>
                  <a:off x="2739147" y="3522952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Arrow Connector 4680"/>
                <p:cNvCxnSpPr/>
                <p:nvPr/>
              </p:nvCxnSpPr>
              <p:spPr>
                <a:xfrm>
                  <a:off x="2739147" y="3596104"/>
                  <a:ext cx="109728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9" name="Group 4598"/>
              <p:cNvGrpSpPr/>
              <p:nvPr/>
            </p:nvGrpSpPr>
            <p:grpSpPr>
              <a:xfrm>
                <a:off x="3863161" y="5216464"/>
                <a:ext cx="109728" cy="440213"/>
                <a:chOff x="2739147" y="3155891"/>
                <a:chExt cx="109728" cy="440213"/>
              </a:xfrm>
            </p:grpSpPr>
            <p:cxnSp>
              <p:nvCxnSpPr>
                <p:cNvPr id="236" name="Straight Connector 4655"/>
                <p:cNvCxnSpPr/>
                <p:nvPr/>
              </p:nvCxnSpPr>
              <p:spPr>
                <a:xfrm flipV="1">
                  <a:off x="2739147" y="3155891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4656"/>
                <p:cNvCxnSpPr/>
                <p:nvPr/>
              </p:nvCxnSpPr>
              <p:spPr>
                <a:xfrm>
                  <a:off x="2739147" y="3155891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4657"/>
                <p:cNvCxnSpPr/>
                <p:nvPr/>
              </p:nvCxnSpPr>
              <p:spPr>
                <a:xfrm flipV="1">
                  <a:off x="2739147" y="322965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4658"/>
                <p:cNvCxnSpPr/>
                <p:nvPr/>
              </p:nvCxnSpPr>
              <p:spPr>
                <a:xfrm>
                  <a:off x="2739147" y="322965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4659"/>
                <p:cNvCxnSpPr/>
                <p:nvPr/>
              </p:nvCxnSpPr>
              <p:spPr>
                <a:xfrm flipV="1">
                  <a:off x="2739147" y="330227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4660"/>
                <p:cNvCxnSpPr/>
                <p:nvPr/>
              </p:nvCxnSpPr>
              <p:spPr>
                <a:xfrm>
                  <a:off x="2739147" y="330227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4661"/>
                <p:cNvCxnSpPr/>
                <p:nvPr/>
              </p:nvCxnSpPr>
              <p:spPr>
                <a:xfrm flipV="1">
                  <a:off x="2739147" y="3376037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Connector 4662"/>
                <p:cNvCxnSpPr/>
                <p:nvPr/>
              </p:nvCxnSpPr>
              <p:spPr>
                <a:xfrm>
                  <a:off x="2739147" y="3376037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4663"/>
                <p:cNvCxnSpPr/>
                <p:nvPr/>
              </p:nvCxnSpPr>
              <p:spPr>
                <a:xfrm flipV="1">
                  <a:off x="2739147" y="3449189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4664"/>
                <p:cNvCxnSpPr/>
                <p:nvPr/>
              </p:nvCxnSpPr>
              <p:spPr>
                <a:xfrm>
                  <a:off x="2739147" y="3449189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4665"/>
                <p:cNvCxnSpPr/>
                <p:nvPr/>
              </p:nvCxnSpPr>
              <p:spPr>
                <a:xfrm flipV="1">
                  <a:off x="2739147" y="3522952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4666"/>
                <p:cNvCxnSpPr/>
                <p:nvPr/>
              </p:nvCxnSpPr>
              <p:spPr>
                <a:xfrm>
                  <a:off x="2739147" y="3522952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Arrow Connector 4667"/>
                <p:cNvCxnSpPr/>
                <p:nvPr/>
              </p:nvCxnSpPr>
              <p:spPr>
                <a:xfrm>
                  <a:off x="2739147" y="3596104"/>
                  <a:ext cx="109728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0" name="Group 4599"/>
              <p:cNvGrpSpPr/>
              <p:nvPr/>
            </p:nvGrpSpPr>
            <p:grpSpPr>
              <a:xfrm>
                <a:off x="4035788" y="5212472"/>
                <a:ext cx="109728" cy="440213"/>
                <a:chOff x="2739147" y="3155891"/>
                <a:chExt cx="109728" cy="440213"/>
              </a:xfrm>
            </p:grpSpPr>
            <p:cxnSp>
              <p:nvCxnSpPr>
                <p:cNvPr id="223" name="Straight Connector 4642"/>
                <p:cNvCxnSpPr/>
                <p:nvPr/>
              </p:nvCxnSpPr>
              <p:spPr>
                <a:xfrm flipV="1">
                  <a:off x="2739147" y="3155891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4643"/>
                <p:cNvCxnSpPr/>
                <p:nvPr/>
              </p:nvCxnSpPr>
              <p:spPr>
                <a:xfrm>
                  <a:off x="2739147" y="3155891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4644"/>
                <p:cNvCxnSpPr/>
                <p:nvPr/>
              </p:nvCxnSpPr>
              <p:spPr>
                <a:xfrm flipV="1">
                  <a:off x="2739147" y="322965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4645"/>
                <p:cNvCxnSpPr/>
                <p:nvPr/>
              </p:nvCxnSpPr>
              <p:spPr>
                <a:xfrm>
                  <a:off x="2739147" y="322965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4646"/>
                <p:cNvCxnSpPr/>
                <p:nvPr/>
              </p:nvCxnSpPr>
              <p:spPr>
                <a:xfrm flipV="1">
                  <a:off x="2739147" y="330227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4647"/>
                <p:cNvCxnSpPr/>
                <p:nvPr/>
              </p:nvCxnSpPr>
              <p:spPr>
                <a:xfrm>
                  <a:off x="2739147" y="330227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4648"/>
                <p:cNvCxnSpPr/>
                <p:nvPr/>
              </p:nvCxnSpPr>
              <p:spPr>
                <a:xfrm flipV="1">
                  <a:off x="2739147" y="3376037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4649"/>
                <p:cNvCxnSpPr/>
                <p:nvPr/>
              </p:nvCxnSpPr>
              <p:spPr>
                <a:xfrm>
                  <a:off x="2739147" y="3376037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4650"/>
                <p:cNvCxnSpPr/>
                <p:nvPr/>
              </p:nvCxnSpPr>
              <p:spPr>
                <a:xfrm flipV="1">
                  <a:off x="2739147" y="3449189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Connector 4651"/>
                <p:cNvCxnSpPr/>
                <p:nvPr/>
              </p:nvCxnSpPr>
              <p:spPr>
                <a:xfrm>
                  <a:off x="2739147" y="3449189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4652"/>
                <p:cNvCxnSpPr/>
                <p:nvPr/>
              </p:nvCxnSpPr>
              <p:spPr>
                <a:xfrm flipV="1">
                  <a:off x="2739147" y="3522952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4653"/>
                <p:cNvCxnSpPr/>
                <p:nvPr/>
              </p:nvCxnSpPr>
              <p:spPr>
                <a:xfrm>
                  <a:off x="2739147" y="3522952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Arrow Connector 4654"/>
                <p:cNvCxnSpPr/>
                <p:nvPr/>
              </p:nvCxnSpPr>
              <p:spPr>
                <a:xfrm>
                  <a:off x="2739147" y="3596104"/>
                  <a:ext cx="109728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4600"/>
              <p:cNvGrpSpPr/>
              <p:nvPr/>
            </p:nvGrpSpPr>
            <p:grpSpPr>
              <a:xfrm>
                <a:off x="4213605" y="5214360"/>
                <a:ext cx="109728" cy="440213"/>
                <a:chOff x="2739147" y="3155891"/>
                <a:chExt cx="109728" cy="440213"/>
              </a:xfrm>
            </p:grpSpPr>
            <p:cxnSp>
              <p:nvCxnSpPr>
                <p:cNvPr id="210" name="Straight Connector 4629"/>
                <p:cNvCxnSpPr/>
                <p:nvPr/>
              </p:nvCxnSpPr>
              <p:spPr>
                <a:xfrm flipV="1">
                  <a:off x="2739147" y="3155891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4630"/>
                <p:cNvCxnSpPr/>
                <p:nvPr/>
              </p:nvCxnSpPr>
              <p:spPr>
                <a:xfrm>
                  <a:off x="2739147" y="3155891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4631"/>
                <p:cNvCxnSpPr/>
                <p:nvPr/>
              </p:nvCxnSpPr>
              <p:spPr>
                <a:xfrm flipV="1">
                  <a:off x="2739147" y="322965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4632"/>
                <p:cNvCxnSpPr/>
                <p:nvPr/>
              </p:nvCxnSpPr>
              <p:spPr>
                <a:xfrm>
                  <a:off x="2739147" y="322965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4633"/>
                <p:cNvCxnSpPr/>
                <p:nvPr/>
              </p:nvCxnSpPr>
              <p:spPr>
                <a:xfrm flipV="1">
                  <a:off x="2739147" y="330227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4634"/>
                <p:cNvCxnSpPr/>
                <p:nvPr/>
              </p:nvCxnSpPr>
              <p:spPr>
                <a:xfrm>
                  <a:off x="2739147" y="330227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4635"/>
                <p:cNvCxnSpPr/>
                <p:nvPr/>
              </p:nvCxnSpPr>
              <p:spPr>
                <a:xfrm flipV="1">
                  <a:off x="2739147" y="3376037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4636"/>
                <p:cNvCxnSpPr/>
                <p:nvPr/>
              </p:nvCxnSpPr>
              <p:spPr>
                <a:xfrm>
                  <a:off x="2739147" y="3376037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4637"/>
                <p:cNvCxnSpPr/>
                <p:nvPr/>
              </p:nvCxnSpPr>
              <p:spPr>
                <a:xfrm flipV="1">
                  <a:off x="2739147" y="3449189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4638"/>
                <p:cNvCxnSpPr/>
                <p:nvPr/>
              </p:nvCxnSpPr>
              <p:spPr>
                <a:xfrm>
                  <a:off x="2739147" y="3449189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4639"/>
                <p:cNvCxnSpPr/>
                <p:nvPr/>
              </p:nvCxnSpPr>
              <p:spPr>
                <a:xfrm flipV="1">
                  <a:off x="2739147" y="3522952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4640"/>
                <p:cNvCxnSpPr/>
                <p:nvPr/>
              </p:nvCxnSpPr>
              <p:spPr>
                <a:xfrm>
                  <a:off x="2739147" y="3522952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Arrow Connector 4641"/>
                <p:cNvCxnSpPr/>
                <p:nvPr/>
              </p:nvCxnSpPr>
              <p:spPr>
                <a:xfrm>
                  <a:off x="2739147" y="3596104"/>
                  <a:ext cx="109728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2" name="Group 4601"/>
              <p:cNvGrpSpPr/>
              <p:nvPr/>
            </p:nvGrpSpPr>
            <p:grpSpPr>
              <a:xfrm>
                <a:off x="4381449" y="5214615"/>
                <a:ext cx="109728" cy="440213"/>
                <a:chOff x="2739147" y="3155891"/>
                <a:chExt cx="109728" cy="440213"/>
              </a:xfrm>
            </p:grpSpPr>
            <p:cxnSp>
              <p:nvCxnSpPr>
                <p:cNvPr id="197" name="Straight Connector 4616"/>
                <p:cNvCxnSpPr/>
                <p:nvPr/>
              </p:nvCxnSpPr>
              <p:spPr>
                <a:xfrm flipV="1">
                  <a:off x="2739147" y="3155891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4617"/>
                <p:cNvCxnSpPr/>
                <p:nvPr/>
              </p:nvCxnSpPr>
              <p:spPr>
                <a:xfrm>
                  <a:off x="2739147" y="3155891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4618"/>
                <p:cNvCxnSpPr/>
                <p:nvPr/>
              </p:nvCxnSpPr>
              <p:spPr>
                <a:xfrm flipV="1">
                  <a:off x="2739147" y="322965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4619"/>
                <p:cNvCxnSpPr/>
                <p:nvPr/>
              </p:nvCxnSpPr>
              <p:spPr>
                <a:xfrm>
                  <a:off x="2739147" y="322965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4620"/>
                <p:cNvCxnSpPr/>
                <p:nvPr/>
              </p:nvCxnSpPr>
              <p:spPr>
                <a:xfrm flipV="1">
                  <a:off x="2739147" y="330227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4621"/>
                <p:cNvCxnSpPr/>
                <p:nvPr/>
              </p:nvCxnSpPr>
              <p:spPr>
                <a:xfrm>
                  <a:off x="2739147" y="330227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4622"/>
                <p:cNvCxnSpPr/>
                <p:nvPr/>
              </p:nvCxnSpPr>
              <p:spPr>
                <a:xfrm flipV="1">
                  <a:off x="2739147" y="3376037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4623"/>
                <p:cNvCxnSpPr/>
                <p:nvPr/>
              </p:nvCxnSpPr>
              <p:spPr>
                <a:xfrm>
                  <a:off x="2739147" y="3376037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4624"/>
                <p:cNvCxnSpPr/>
                <p:nvPr/>
              </p:nvCxnSpPr>
              <p:spPr>
                <a:xfrm flipV="1">
                  <a:off x="2739147" y="3449189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4625"/>
                <p:cNvCxnSpPr/>
                <p:nvPr/>
              </p:nvCxnSpPr>
              <p:spPr>
                <a:xfrm>
                  <a:off x="2739147" y="3449189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4626"/>
                <p:cNvCxnSpPr/>
                <p:nvPr/>
              </p:nvCxnSpPr>
              <p:spPr>
                <a:xfrm flipV="1">
                  <a:off x="2739147" y="3522952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4627"/>
                <p:cNvCxnSpPr/>
                <p:nvPr/>
              </p:nvCxnSpPr>
              <p:spPr>
                <a:xfrm>
                  <a:off x="2739147" y="3522952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Arrow Connector 4628"/>
                <p:cNvCxnSpPr/>
                <p:nvPr/>
              </p:nvCxnSpPr>
              <p:spPr>
                <a:xfrm>
                  <a:off x="2739147" y="3596104"/>
                  <a:ext cx="109728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3" name="Group 4602"/>
              <p:cNvGrpSpPr/>
              <p:nvPr/>
            </p:nvGrpSpPr>
            <p:grpSpPr>
              <a:xfrm>
                <a:off x="4559266" y="5216503"/>
                <a:ext cx="109728" cy="440213"/>
                <a:chOff x="2739147" y="3155891"/>
                <a:chExt cx="109728" cy="440213"/>
              </a:xfrm>
            </p:grpSpPr>
            <p:cxnSp>
              <p:nvCxnSpPr>
                <p:cNvPr id="184" name="Straight Connector 4603"/>
                <p:cNvCxnSpPr/>
                <p:nvPr/>
              </p:nvCxnSpPr>
              <p:spPr>
                <a:xfrm flipV="1">
                  <a:off x="2739147" y="3155891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4604"/>
                <p:cNvCxnSpPr/>
                <p:nvPr/>
              </p:nvCxnSpPr>
              <p:spPr>
                <a:xfrm>
                  <a:off x="2739147" y="3155891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4605"/>
                <p:cNvCxnSpPr/>
                <p:nvPr/>
              </p:nvCxnSpPr>
              <p:spPr>
                <a:xfrm flipV="1">
                  <a:off x="2739147" y="322965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4606"/>
                <p:cNvCxnSpPr/>
                <p:nvPr/>
              </p:nvCxnSpPr>
              <p:spPr>
                <a:xfrm>
                  <a:off x="2739147" y="322965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4607"/>
                <p:cNvCxnSpPr/>
                <p:nvPr/>
              </p:nvCxnSpPr>
              <p:spPr>
                <a:xfrm flipV="1">
                  <a:off x="2739147" y="3302274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4608"/>
                <p:cNvCxnSpPr/>
                <p:nvPr/>
              </p:nvCxnSpPr>
              <p:spPr>
                <a:xfrm>
                  <a:off x="2739147" y="3302274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4609"/>
                <p:cNvCxnSpPr/>
                <p:nvPr/>
              </p:nvCxnSpPr>
              <p:spPr>
                <a:xfrm flipV="1">
                  <a:off x="2739147" y="3376037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4610"/>
                <p:cNvCxnSpPr/>
                <p:nvPr/>
              </p:nvCxnSpPr>
              <p:spPr>
                <a:xfrm>
                  <a:off x="2739147" y="3376037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4611"/>
                <p:cNvCxnSpPr/>
                <p:nvPr/>
              </p:nvCxnSpPr>
              <p:spPr>
                <a:xfrm flipV="1">
                  <a:off x="2739147" y="3449189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4612"/>
                <p:cNvCxnSpPr/>
                <p:nvPr/>
              </p:nvCxnSpPr>
              <p:spPr>
                <a:xfrm>
                  <a:off x="2739147" y="3449189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4613"/>
                <p:cNvCxnSpPr/>
                <p:nvPr/>
              </p:nvCxnSpPr>
              <p:spPr>
                <a:xfrm flipV="1">
                  <a:off x="2739147" y="3522952"/>
                  <a:ext cx="109728" cy="7315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4614"/>
                <p:cNvCxnSpPr/>
                <p:nvPr/>
              </p:nvCxnSpPr>
              <p:spPr>
                <a:xfrm>
                  <a:off x="2739147" y="3522952"/>
                  <a:ext cx="109728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Arrow Connector 4615"/>
                <p:cNvCxnSpPr/>
                <p:nvPr/>
              </p:nvCxnSpPr>
              <p:spPr>
                <a:xfrm>
                  <a:off x="2739147" y="3596104"/>
                  <a:ext cx="109728" cy="0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triangl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8" name="Group 4707"/>
            <p:cNvGrpSpPr/>
            <p:nvPr/>
          </p:nvGrpSpPr>
          <p:grpSpPr>
            <a:xfrm>
              <a:off x="2991877" y="4835308"/>
              <a:ext cx="109728" cy="440213"/>
              <a:chOff x="2739147" y="3155891"/>
              <a:chExt cx="109728" cy="440213"/>
            </a:xfrm>
          </p:grpSpPr>
          <p:cxnSp>
            <p:nvCxnSpPr>
              <p:cNvPr id="289" name="Straight Connector 4708"/>
              <p:cNvCxnSpPr/>
              <p:nvPr/>
            </p:nvCxnSpPr>
            <p:spPr>
              <a:xfrm flipV="1">
                <a:off x="2739147" y="3155891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4709"/>
              <p:cNvCxnSpPr/>
              <p:nvPr/>
            </p:nvCxnSpPr>
            <p:spPr>
              <a:xfrm>
                <a:off x="2739147" y="3155891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4710"/>
              <p:cNvCxnSpPr/>
              <p:nvPr/>
            </p:nvCxnSpPr>
            <p:spPr>
              <a:xfrm flipV="1">
                <a:off x="2739147" y="3229654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4711"/>
              <p:cNvCxnSpPr/>
              <p:nvPr/>
            </p:nvCxnSpPr>
            <p:spPr>
              <a:xfrm>
                <a:off x="2739147" y="3229654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4712"/>
              <p:cNvCxnSpPr/>
              <p:nvPr/>
            </p:nvCxnSpPr>
            <p:spPr>
              <a:xfrm flipV="1">
                <a:off x="2739147" y="3302274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4713"/>
              <p:cNvCxnSpPr/>
              <p:nvPr/>
            </p:nvCxnSpPr>
            <p:spPr>
              <a:xfrm>
                <a:off x="2739147" y="3302274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4714"/>
              <p:cNvCxnSpPr/>
              <p:nvPr/>
            </p:nvCxnSpPr>
            <p:spPr>
              <a:xfrm flipV="1">
                <a:off x="2739147" y="3376037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4715"/>
              <p:cNvCxnSpPr/>
              <p:nvPr/>
            </p:nvCxnSpPr>
            <p:spPr>
              <a:xfrm>
                <a:off x="2739147" y="3376037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4716"/>
              <p:cNvCxnSpPr/>
              <p:nvPr/>
            </p:nvCxnSpPr>
            <p:spPr>
              <a:xfrm flipV="1">
                <a:off x="2739147" y="3449189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4717"/>
              <p:cNvCxnSpPr/>
              <p:nvPr/>
            </p:nvCxnSpPr>
            <p:spPr>
              <a:xfrm>
                <a:off x="2739147" y="3449189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4718"/>
              <p:cNvCxnSpPr/>
              <p:nvPr/>
            </p:nvCxnSpPr>
            <p:spPr>
              <a:xfrm flipV="1">
                <a:off x="2739147" y="3522952"/>
                <a:ext cx="109728" cy="7315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4719"/>
              <p:cNvCxnSpPr/>
              <p:nvPr/>
            </p:nvCxnSpPr>
            <p:spPr>
              <a:xfrm>
                <a:off x="2739147" y="3522952"/>
                <a:ext cx="109728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Arrow Connector 4720"/>
              <p:cNvCxnSpPr/>
              <p:nvPr/>
            </p:nvCxnSpPr>
            <p:spPr>
              <a:xfrm>
                <a:off x="2739147" y="3596104"/>
                <a:ext cx="109728" cy="0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2" name="Rectangle 4722"/>
            <p:cNvSpPr>
              <a:spLocks/>
            </p:cNvSpPr>
            <p:nvPr/>
          </p:nvSpPr>
          <p:spPr>
            <a:xfrm>
              <a:off x="2245935" y="5698683"/>
              <a:ext cx="557014" cy="1524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03" name="Rectangle 4723"/>
            <p:cNvSpPr>
              <a:spLocks/>
            </p:cNvSpPr>
            <p:nvPr/>
          </p:nvSpPr>
          <p:spPr>
            <a:xfrm>
              <a:off x="2245935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04" name="Rectangle 4724"/>
            <p:cNvSpPr>
              <a:spLocks/>
            </p:cNvSpPr>
            <p:nvPr/>
          </p:nvSpPr>
          <p:spPr>
            <a:xfrm>
              <a:off x="2755523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05" name="Rectangle 4725"/>
            <p:cNvSpPr>
              <a:spLocks/>
            </p:cNvSpPr>
            <p:nvPr/>
          </p:nvSpPr>
          <p:spPr>
            <a:xfrm>
              <a:off x="2709673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06" name="Rectangle 4726"/>
            <p:cNvSpPr>
              <a:spLocks/>
            </p:cNvSpPr>
            <p:nvPr/>
          </p:nvSpPr>
          <p:spPr>
            <a:xfrm>
              <a:off x="2291848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07" name="Rectangle 4727"/>
            <p:cNvSpPr>
              <a:spLocks/>
            </p:cNvSpPr>
            <p:nvPr/>
          </p:nvSpPr>
          <p:spPr>
            <a:xfrm>
              <a:off x="2339116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4728"/>
            <p:cNvSpPr>
              <a:spLocks/>
            </p:cNvSpPr>
            <p:nvPr/>
          </p:nvSpPr>
          <p:spPr>
            <a:xfrm>
              <a:off x="2386026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4729"/>
            <p:cNvSpPr>
              <a:spLocks/>
            </p:cNvSpPr>
            <p:nvPr/>
          </p:nvSpPr>
          <p:spPr>
            <a:xfrm>
              <a:off x="2431461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4730"/>
            <p:cNvSpPr>
              <a:spLocks/>
            </p:cNvSpPr>
            <p:nvPr/>
          </p:nvSpPr>
          <p:spPr>
            <a:xfrm>
              <a:off x="2478371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11" name="Rectangle 4731"/>
            <p:cNvSpPr>
              <a:spLocks/>
            </p:cNvSpPr>
            <p:nvPr/>
          </p:nvSpPr>
          <p:spPr>
            <a:xfrm>
              <a:off x="2523344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12" name="Rectangle 4732"/>
            <p:cNvSpPr>
              <a:spLocks/>
            </p:cNvSpPr>
            <p:nvPr/>
          </p:nvSpPr>
          <p:spPr>
            <a:xfrm>
              <a:off x="2570254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13" name="Rectangle 4733"/>
            <p:cNvSpPr>
              <a:spLocks/>
            </p:cNvSpPr>
            <p:nvPr/>
          </p:nvSpPr>
          <p:spPr>
            <a:xfrm>
              <a:off x="2664074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14" name="Rectangle 4734"/>
            <p:cNvSpPr>
              <a:spLocks/>
            </p:cNvSpPr>
            <p:nvPr/>
          </p:nvSpPr>
          <p:spPr>
            <a:xfrm>
              <a:off x="2617164" y="5698683"/>
              <a:ext cx="46910" cy="152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15" name="Rectangle 4735"/>
            <p:cNvSpPr>
              <a:spLocks/>
            </p:cNvSpPr>
            <p:nvPr/>
          </p:nvSpPr>
          <p:spPr>
            <a:xfrm>
              <a:off x="2962818" y="5698683"/>
              <a:ext cx="171773" cy="4609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16" name="Right Brace 4740"/>
            <p:cNvSpPr/>
            <p:nvPr/>
          </p:nvSpPr>
          <p:spPr>
            <a:xfrm rot="10800000">
              <a:off x="2158189" y="3785342"/>
              <a:ext cx="54866" cy="155448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TextBox 4741"/>
            <p:cNvSpPr txBox="1"/>
            <p:nvPr/>
          </p:nvSpPr>
          <p:spPr>
            <a:xfrm>
              <a:off x="3473932" y="125097"/>
              <a:ext cx="2992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8" name="TextBox 4742"/>
            <p:cNvSpPr txBox="1"/>
            <p:nvPr/>
          </p:nvSpPr>
          <p:spPr>
            <a:xfrm>
              <a:off x="754428" y="125096"/>
              <a:ext cx="2992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9" name="TextBox 4743"/>
            <p:cNvSpPr txBox="1"/>
            <p:nvPr/>
          </p:nvSpPr>
          <p:spPr>
            <a:xfrm>
              <a:off x="2928350" y="1466442"/>
              <a:ext cx="2992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0" name="TextBox 4744"/>
            <p:cNvSpPr txBox="1"/>
            <p:nvPr/>
          </p:nvSpPr>
          <p:spPr>
            <a:xfrm>
              <a:off x="2127558" y="2149196"/>
              <a:ext cx="2992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1" name="TextBox 4745"/>
            <p:cNvSpPr txBox="1"/>
            <p:nvPr/>
          </p:nvSpPr>
          <p:spPr>
            <a:xfrm>
              <a:off x="1321131" y="2638537"/>
              <a:ext cx="35074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2" name="TextBox 4746"/>
            <p:cNvSpPr txBox="1"/>
            <p:nvPr/>
          </p:nvSpPr>
          <p:spPr>
            <a:xfrm>
              <a:off x="1821729" y="2638537"/>
              <a:ext cx="35074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3" name="Right Brace 4747"/>
            <p:cNvSpPr/>
            <p:nvPr/>
          </p:nvSpPr>
          <p:spPr>
            <a:xfrm rot="5400000">
              <a:off x="2242632" y="5884349"/>
              <a:ext cx="54866" cy="45719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ight Brace 4748"/>
            <p:cNvSpPr/>
            <p:nvPr/>
          </p:nvSpPr>
          <p:spPr>
            <a:xfrm>
              <a:off x="3160110" y="5703799"/>
              <a:ext cx="54866" cy="45719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TextBox 4749"/>
            <p:cNvSpPr txBox="1"/>
            <p:nvPr/>
          </p:nvSpPr>
          <p:spPr>
            <a:xfrm>
              <a:off x="2148495" y="5911154"/>
              <a:ext cx="2478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8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6" name="Right Brace 4750"/>
            <p:cNvSpPr/>
            <p:nvPr/>
          </p:nvSpPr>
          <p:spPr>
            <a:xfrm rot="16200000">
              <a:off x="1616201" y="4668976"/>
              <a:ext cx="54866" cy="164592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TextBox 4751"/>
            <p:cNvSpPr txBox="1"/>
            <p:nvPr/>
          </p:nvSpPr>
          <p:spPr>
            <a:xfrm>
              <a:off x="1497874" y="4535828"/>
              <a:ext cx="29151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8" name="Right Brace 4752"/>
            <p:cNvSpPr/>
            <p:nvPr/>
          </p:nvSpPr>
          <p:spPr>
            <a:xfrm rot="5400000">
              <a:off x="2487873" y="4036307"/>
              <a:ext cx="54864" cy="551387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TextBox 4753"/>
            <p:cNvSpPr txBox="1"/>
            <p:nvPr/>
          </p:nvSpPr>
          <p:spPr>
            <a:xfrm>
              <a:off x="2375633" y="4299299"/>
              <a:ext cx="2992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0" name="TextBox 4754"/>
            <p:cNvSpPr txBox="1"/>
            <p:nvPr/>
          </p:nvSpPr>
          <p:spPr>
            <a:xfrm>
              <a:off x="293025" y="3513925"/>
              <a:ext cx="29151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1" name="Right Brace 4755"/>
            <p:cNvSpPr/>
            <p:nvPr/>
          </p:nvSpPr>
          <p:spPr>
            <a:xfrm rot="16200000">
              <a:off x="412334" y="3640120"/>
              <a:ext cx="54866" cy="173736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U-Turn Arrow 4758"/>
            <p:cNvSpPr/>
            <p:nvPr/>
          </p:nvSpPr>
          <p:spPr>
            <a:xfrm rot="5400000">
              <a:off x="3609029" y="2045169"/>
              <a:ext cx="1280160" cy="287047"/>
            </a:xfrm>
            <a:prstGeom prst="uturnArrow">
              <a:avLst>
                <a:gd name="adj1" fmla="val 21528"/>
                <a:gd name="adj2" fmla="val 25000"/>
                <a:gd name="adj3" fmla="val 25000"/>
                <a:gd name="adj4" fmla="val 43750"/>
                <a:gd name="adj5" fmla="val 10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33" name="Group 4759"/>
            <p:cNvGrpSpPr/>
            <p:nvPr/>
          </p:nvGrpSpPr>
          <p:grpSpPr>
            <a:xfrm>
              <a:off x="2660517" y="2977508"/>
              <a:ext cx="912891" cy="329003"/>
              <a:chOff x="3114037" y="3161131"/>
              <a:chExt cx="912891" cy="329003"/>
            </a:xfrm>
          </p:grpSpPr>
          <p:sp>
            <p:nvSpPr>
              <p:cNvPr id="334" name="TextBox 4760"/>
              <p:cNvSpPr txBox="1"/>
              <p:nvPr/>
            </p:nvSpPr>
            <p:spPr>
              <a:xfrm>
                <a:off x="3114037" y="3243913"/>
                <a:ext cx="91289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Pack </a:t>
                </a:r>
                <a:r>
                  <a:rPr lang="en-US" sz="1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10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1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→ </a:t>
                </a:r>
                <a:r>
                  <a:rPr lang="en-US" sz="1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1000" i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</a:p>
            </p:txBody>
          </p:sp>
          <p:sp>
            <p:nvSpPr>
              <p:cNvPr id="335" name="TextBox 4761"/>
              <p:cNvSpPr txBox="1"/>
              <p:nvPr/>
            </p:nvSpPr>
            <p:spPr>
              <a:xfrm>
                <a:off x="3752648" y="3161131"/>
                <a:ext cx="26000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~</a:t>
                </a:r>
                <a:endParaRPr 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6" name="Group 4762"/>
            <p:cNvGrpSpPr/>
            <p:nvPr/>
          </p:nvGrpSpPr>
          <p:grpSpPr>
            <a:xfrm>
              <a:off x="3405256" y="2161485"/>
              <a:ext cx="990967" cy="327831"/>
              <a:chOff x="4212200" y="3040595"/>
              <a:chExt cx="990967" cy="327831"/>
            </a:xfrm>
          </p:grpSpPr>
          <p:sp>
            <p:nvSpPr>
              <p:cNvPr id="337" name="TextBox 4763"/>
              <p:cNvSpPr txBox="1"/>
              <p:nvPr/>
            </p:nvSpPr>
            <p:spPr>
              <a:xfrm>
                <a:off x="4212200" y="3122205"/>
                <a:ext cx="99096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Pack </a:t>
                </a:r>
                <a:r>
                  <a:rPr lang="en-US" sz="1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10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→ </a:t>
                </a:r>
                <a:r>
                  <a:rPr lang="en-US" sz="1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10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endParaRPr lang="en-US" sz="10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8" name="TextBox 4764"/>
              <p:cNvSpPr txBox="1"/>
              <p:nvPr/>
            </p:nvSpPr>
            <p:spPr>
              <a:xfrm>
                <a:off x="4876800" y="3040595"/>
                <a:ext cx="26000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~</a:t>
                </a:r>
                <a:endParaRPr 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39" name="TextBox 4765"/>
            <p:cNvSpPr txBox="1"/>
            <p:nvPr/>
          </p:nvSpPr>
          <p:spPr>
            <a:xfrm>
              <a:off x="2900981" y="3516557"/>
              <a:ext cx="29151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0" name="Right Brace 4766"/>
            <p:cNvSpPr/>
            <p:nvPr/>
          </p:nvSpPr>
          <p:spPr>
            <a:xfrm rot="16200000">
              <a:off x="3020290" y="3642752"/>
              <a:ext cx="54866" cy="173736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TextBox 4773"/>
            <p:cNvSpPr txBox="1"/>
            <p:nvPr/>
          </p:nvSpPr>
          <p:spPr>
            <a:xfrm>
              <a:off x="2373438" y="60423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2" name="TextBox 4774"/>
            <p:cNvSpPr txBox="1"/>
            <p:nvPr/>
          </p:nvSpPr>
          <p:spPr>
            <a:xfrm>
              <a:off x="3484365" y="610760"/>
              <a:ext cx="2888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0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3" name="TextBox 4775"/>
            <p:cNvSpPr txBox="1"/>
            <p:nvPr/>
          </p:nvSpPr>
          <p:spPr>
            <a:xfrm>
              <a:off x="732828" y="610760"/>
              <a:ext cx="296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sz="10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4" name="TextBox 4776"/>
            <p:cNvSpPr txBox="1"/>
            <p:nvPr/>
          </p:nvSpPr>
          <p:spPr>
            <a:xfrm>
              <a:off x="2124168" y="1662503"/>
              <a:ext cx="3177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000" i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5" name="TextBox 4779"/>
            <p:cNvSpPr txBox="1"/>
            <p:nvPr/>
          </p:nvSpPr>
          <p:spPr>
            <a:xfrm>
              <a:off x="2132207" y="2624035"/>
              <a:ext cx="2888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0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6" name="TextBox 4777"/>
            <p:cNvSpPr txBox="1"/>
            <p:nvPr/>
          </p:nvSpPr>
          <p:spPr>
            <a:xfrm>
              <a:off x="3462132" y="1466443"/>
              <a:ext cx="3177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0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7" name="TextBox 4778"/>
            <p:cNvSpPr txBox="1"/>
            <p:nvPr/>
          </p:nvSpPr>
          <p:spPr>
            <a:xfrm>
              <a:off x="736790" y="1672515"/>
              <a:ext cx="296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sz="10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48" name="Group 4780"/>
            <p:cNvGrpSpPr/>
            <p:nvPr/>
          </p:nvGrpSpPr>
          <p:grpSpPr>
            <a:xfrm>
              <a:off x="2349696" y="3477708"/>
              <a:ext cx="304260" cy="327936"/>
              <a:chOff x="3769978" y="3815082"/>
              <a:chExt cx="304260" cy="327936"/>
            </a:xfrm>
          </p:grpSpPr>
          <p:sp>
            <p:nvSpPr>
              <p:cNvPr id="349" name="TextBox 4781"/>
              <p:cNvSpPr txBox="1"/>
              <p:nvPr/>
            </p:nvSpPr>
            <p:spPr>
              <a:xfrm>
                <a:off x="3769978" y="3896797"/>
                <a:ext cx="30426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10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endParaRPr lang="en-US" sz="10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0" name="TextBox 4782"/>
              <p:cNvSpPr txBox="1"/>
              <p:nvPr/>
            </p:nvSpPr>
            <p:spPr>
              <a:xfrm>
                <a:off x="3792104" y="3815082"/>
                <a:ext cx="26000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~</a:t>
                </a:r>
                <a:endParaRPr 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51" name="Group 4783"/>
            <p:cNvGrpSpPr/>
            <p:nvPr/>
          </p:nvGrpSpPr>
          <p:grpSpPr>
            <a:xfrm>
              <a:off x="3507564" y="3460311"/>
              <a:ext cx="328530" cy="327936"/>
              <a:chOff x="3769977" y="3815082"/>
              <a:chExt cx="328530" cy="327936"/>
            </a:xfrm>
          </p:grpSpPr>
          <p:sp>
            <p:nvSpPr>
              <p:cNvPr id="352" name="TextBox 4784"/>
              <p:cNvSpPr txBox="1"/>
              <p:nvPr/>
            </p:nvSpPr>
            <p:spPr>
              <a:xfrm>
                <a:off x="3769977" y="3896797"/>
                <a:ext cx="32853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1000" i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endParaRPr lang="en-US" sz="10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3" name="TextBox 4785"/>
              <p:cNvSpPr txBox="1"/>
              <p:nvPr/>
            </p:nvSpPr>
            <p:spPr>
              <a:xfrm>
                <a:off x="3792104" y="3815082"/>
                <a:ext cx="26000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~</a:t>
                </a:r>
                <a:endParaRPr 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54" name="TextBox 4787"/>
            <p:cNvSpPr txBox="1"/>
            <p:nvPr/>
          </p:nvSpPr>
          <p:spPr>
            <a:xfrm>
              <a:off x="3459314" y="2639228"/>
              <a:ext cx="3285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0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US" sz="10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5" name="TextBox 4788"/>
            <p:cNvSpPr txBox="1"/>
            <p:nvPr/>
          </p:nvSpPr>
          <p:spPr>
            <a:xfrm>
              <a:off x="3481441" y="2557513"/>
              <a:ext cx="2600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~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6" name="TextBox 4789"/>
            <p:cNvSpPr txBox="1"/>
            <p:nvPr/>
          </p:nvSpPr>
          <p:spPr>
            <a:xfrm>
              <a:off x="750335" y="2623148"/>
              <a:ext cx="296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sz="10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7" name="TextBox 4790"/>
            <p:cNvSpPr txBox="1"/>
            <p:nvPr/>
          </p:nvSpPr>
          <p:spPr>
            <a:xfrm>
              <a:off x="891361" y="3559696"/>
              <a:ext cx="296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sz="10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8" name="Right Brace 4792"/>
            <p:cNvSpPr/>
            <p:nvPr/>
          </p:nvSpPr>
          <p:spPr>
            <a:xfrm>
              <a:off x="3169397" y="4800073"/>
              <a:ext cx="54864" cy="530352"/>
            </a:xfrm>
            <a:prstGeom prst="rightBrac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TextBox 4793"/>
            <p:cNvSpPr txBox="1"/>
            <p:nvPr/>
          </p:nvSpPr>
          <p:spPr>
            <a:xfrm>
              <a:off x="3163036" y="4952705"/>
              <a:ext cx="2992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800" i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US" sz="800" i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60" name="Group 3"/>
            <p:cNvGrpSpPr/>
            <p:nvPr/>
          </p:nvGrpSpPr>
          <p:grpSpPr>
            <a:xfrm>
              <a:off x="2962813" y="5745404"/>
              <a:ext cx="171778" cy="460830"/>
              <a:chOff x="2962813" y="5745404"/>
              <a:chExt cx="171778" cy="460830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361" name="Rectangle 4736"/>
              <p:cNvSpPr>
                <a:spLocks/>
              </p:cNvSpPr>
              <p:nvPr/>
            </p:nvSpPr>
            <p:spPr>
              <a:xfrm>
                <a:off x="2962817" y="5745404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ectangle 4737"/>
              <p:cNvSpPr>
                <a:spLocks/>
              </p:cNvSpPr>
              <p:nvPr/>
            </p:nvSpPr>
            <p:spPr>
              <a:xfrm>
                <a:off x="2962816" y="5790985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Rectangle 4738"/>
              <p:cNvSpPr>
                <a:spLocks/>
              </p:cNvSpPr>
              <p:nvPr/>
            </p:nvSpPr>
            <p:spPr>
              <a:xfrm>
                <a:off x="2962815" y="5837084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Rectangle 4739"/>
              <p:cNvSpPr>
                <a:spLocks/>
              </p:cNvSpPr>
              <p:nvPr/>
            </p:nvSpPr>
            <p:spPr>
              <a:xfrm>
                <a:off x="2962818" y="5883183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Rectangle 4756"/>
              <p:cNvSpPr>
                <a:spLocks/>
              </p:cNvSpPr>
              <p:nvPr/>
            </p:nvSpPr>
            <p:spPr>
              <a:xfrm>
                <a:off x="2962814" y="5929282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6" name="Rectangle 4757"/>
              <p:cNvSpPr>
                <a:spLocks/>
              </p:cNvSpPr>
              <p:nvPr/>
            </p:nvSpPr>
            <p:spPr>
              <a:xfrm>
                <a:off x="2962813" y="6021838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Rectangle 4794"/>
              <p:cNvSpPr>
                <a:spLocks/>
              </p:cNvSpPr>
              <p:nvPr/>
            </p:nvSpPr>
            <p:spPr>
              <a:xfrm>
                <a:off x="2962818" y="5975381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Rectangle 4795"/>
              <p:cNvSpPr>
                <a:spLocks/>
              </p:cNvSpPr>
              <p:nvPr/>
            </p:nvSpPr>
            <p:spPr>
              <a:xfrm>
                <a:off x="2962818" y="6067937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Rectangle 4796"/>
              <p:cNvSpPr>
                <a:spLocks/>
              </p:cNvSpPr>
              <p:nvPr/>
            </p:nvSpPr>
            <p:spPr>
              <a:xfrm>
                <a:off x="2962818" y="6114036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Rectangle 4797"/>
              <p:cNvSpPr>
                <a:spLocks/>
              </p:cNvSpPr>
              <p:nvPr/>
            </p:nvSpPr>
            <p:spPr>
              <a:xfrm>
                <a:off x="2962818" y="6160135"/>
                <a:ext cx="171773" cy="4609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1" name="Group 9"/>
            <p:cNvGrpSpPr/>
            <p:nvPr/>
          </p:nvGrpSpPr>
          <p:grpSpPr>
            <a:xfrm>
              <a:off x="420278" y="5537884"/>
              <a:ext cx="956989" cy="746540"/>
              <a:chOff x="504560" y="5339720"/>
              <a:chExt cx="956989" cy="746540"/>
            </a:xfrm>
          </p:grpSpPr>
          <p:sp>
            <p:nvSpPr>
              <p:cNvPr id="372" name="Rectangle 7"/>
              <p:cNvSpPr/>
              <p:nvPr/>
            </p:nvSpPr>
            <p:spPr>
              <a:xfrm>
                <a:off x="504561" y="5550408"/>
                <a:ext cx="150338" cy="72777"/>
              </a:xfrm>
              <a:prstGeom prst="rect">
                <a:avLst/>
              </a:prstGeom>
              <a:solidFill>
                <a:srgbClr val="E1E1E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TextBox 8"/>
              <p:cNvSpPr txBox="1"/>
              <p:nvPr/>
            </p:nvSpPr>
            <p:spPr>
              <a:xfrm>
                <a:off x="617278" y="5472967"/>
                <a:ext cx="58541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L3 cache</a:t>
                </a:r>
                <a:endParaRPr lang="en-US" sz="900" dirty="0"/>
              </a:p>
            </p:txBody>
          </p:sp>
          <p:sp>
            <p:nvSpPr>
              <p:cNvPr id="374" name="Rectangle 376"/>
              <p:cNvSpPr/>
              <p:nvPr/>
            </p:nvSpPr>
            <p:spPr>
              <a:xfrm>
                <a:off x="504561" y="5678424"/>
                <a:ext cx="150338" cy="7277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Rectangle 377"/>
              <p:cNvSpPr/>
              <p:nvPr/>
            </p:nvSpPr>
            <p:spPr>
              <a:xfrm>
                <a:off x="504560" y="5806440"/>
                <a:ext cx="150338" cy="72777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6" name="TextBox 378"/>
              <p:cNvSpPr txBox="1"/>
              <p:nvPr/>
            </p:nvSpPr>
            <p:spPr>
              <a:xfrm>
                <a:off x="617190" y="5599384"/>
                <a:ext cx="58541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L2 cache</a:t>
                </a:r>
                <a:endParaRPr lang="en-US" sz="900" dirty="0"/>
              </a:p>
            </p:txBody>
          </p:sp>
          <p:sp>
            <p:nvSpPr>
              <p:cNvPr id="377" name="TextBox 379"/>
              <p:cNvSpPr txBox="1"/>
              <p:nvPr/>
            </p:nvSpPr>
            <p:spPr>
              <a:xfrm>
                <a:off x="617278" y="5729992"/>
                <a:ext cx="58541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L1 cache</a:t>
                </a:r>
                <a:endParaRPr lang="en-US" sz="900" dirty="0"/>
              </a:p>
            </p:txBody>
          </p:sp>
          <p:sp>
            <p:nvSpPr>
              <p:cNvPr id="378" name="Rectangle 380"/>
              <p:cNvSpPr/>
              <p:nvPr/>
            </p:nvSpPr>
            <p:spPr>
              <a:xfrm>
                <a:off x="504560" y="5934456"/>
                <a:ext cx="150338" cy="7277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TextBox 381"/>
              <p:cNvSpPr txBox="1"/>
              <p:nvPr/>
            </p:nvSpPr>
            <p:spPr>
              <a:xfrm>
                <a:off x="618609" y="5855428"/>
                <a:ext cx="59022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registers</a:t>
                </a:r>
                <a:endParaRPr lang="en-US" sz="900" dirty="0"/>
              </a:p>
            </p:txBody>
          </p:sp>
          <p:sp>
            <p:nvSpPr>
              <p:cNvPr id="380" name="Rectangle 382"/>
              <p:cNvSpPr/>
              <p:nvPr/>
            </p:nvSpPr>
            <p:spPr>
              <a:xfrm>
                <a:off x="504560" y="5418748"/>
                <a:ext cx="150338" cy="7277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TextBox 383"/>
              <p:cNvSpPr txBox="1"/>
              <p:nvPr/>
            </p:nvSpPr>
            <p:spPr>
              <a:xfrm>
                <a:off x="618048" y="5339720"/>
                <a:ext cx="84350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/>
                  <a:t>main memory</a:t>
                </a:r>
                <a:endParaRPr lang="en-US" sz="900" dirty="0"/>
              </a:p>
            </p:txBody>
          </p:sp>
        </p:grpSp>
        <p:grpSp>
          <p:nvGrpSpPr>
            <p:cNvPr id="382" name="Group 388"/>
            <p:cNvGrpSpPr/>
            <p:nvPr/>
          </p:nvGrpSpPr>
          <p:grpSpPr>
            <a:xfrm>
              <a:off x="197259" y="4433903"/>
              <a:ext cx="4288536" cy="1944216"/>
              <a:chOff x="197259" y="4433903"/>
              <a:chExt cx="4288536" cy="1944216"/>
            </a:xfrm>
          </p:grpSpPr>
          <p:sp>
            <p:nvSpPr>
              <p:cNvPr id="383" name="Rounded Rectangle 389"/>
              <p:cNvSpPr/>
              <p:nvPr/>
            </p:nvSpPr>
            <p:spPr>
              <a:xfrm>
                <a:off x="197259" y="4549319"/>
                <a:ext cx="4288536" cy="1828800"/>
              </a:xfrm>
              <a:prstGeom prst="roundRect">
                <a:avLst>
                  <a:gd name="adj" fmla="val 1714"/>
                </a:avLst>
              </a:prstGeom>
              <a:solidFill>
                <a:schemeClr val="accent1">
                  <a:alpha val="0"/>
                </a:schemeClr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TextBox 390"/>
              <p:cNvSpPr txBox="1"/>
              <p:nvPr/>
            </p:nvSpPr>
            <p:spPr>
              <a:xfrm>
                <a:off x="2748598" y="4433903"/>
                <a:ext cx="1520724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1</a:t>
                </a:r>
                <a:r>
                  <a:rPr lang="en-US" sz="900" baseline="30000" dirty="0" smtClean="0"/>
                  <a:t>st</a:t>
                </a:r>
                <a:r>
                  <a:rPr lang="en-US" sz="900" dirty="0" smtClean="0"/>
                  <a:t> loop around micro-kernel</a:t>
                </a:r>
                <a:endParaRPr lang="en-US" sz="900" dirty="0"/>
              </a:p>
            </p:txBody>
          </p:sp>
        </p:grpSp>
        <p:grpSp>
          <p:nvGrpSpPr>
            <p:cNvPr id="385" name="Group 394"/>
            <p:cNvGrpSpPr/>
            <p:nvPr/>
          </p:nvGrpSpPr>
          <p:grpSpPr>
            <a:xfrm>
              <a:off x="153893" y="3381641"/>
              <a:ext cx="4370832" cy="3034682"/>
              <a:chOff x="153893" y="3381641"/>
              <a:chExt cx="4370832" cy="3034682"/>
            </a:xfrm>
          </p:grpSpPr>
          <p:sp>
            <p:nvSpPr>
              <p:cNvPr id="386" name="Rounded Rectangle 395"/>
              <p:cNvSpPr/>
              <p:nvPr/>
            </p:nvSpPr>
            <p:spPr>
              <a:xfrm>
                <a:off x="153893" y="3499387"/>
                <a:ext cx="4370832" cy="2916936"/>
              </a:xfrm>
              <a:prstGeom prst="roundRect">
                <a:avLst>
                  <a:gd name="adj" fmla="val 1714"/>
                </a:avLst>
              </a:prstGeom>
              <a:solidFill>
                <a:schemeClr val="accent1">
                  <a:alpha val="0"/>
                </a:schemeClr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TextBox 396"/>
              <p:cNvSpPr txBox="1"/>
              <p:nvPr/>
            </p:nvSpPr>
            <p:spPr>
              <a:xfrm>
                <a:off x="792705" y="3381641"/>
                <a:ext cx="1546053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2</a:t>
                </a:r>
                <a:r>
                  <a:rPr lang="en-US" sz="900" baseline="30000" dirty="0" smtClean="0"/>
                  <a:t>nd</a:t>
                </a:r>
                <a:r>
                  <a:rPr lang="en-US" sz="900" dirty="0" smtClean="0"/>
                  <a:t> loop around micro-kernel</a:t>
                </a:r>
                <a:endParaRPr lang="en-US" sz="900" dirty="0"/>
              </a:p>
            </p:txBody>
          </p:sp>
        </p:grpSp>
        <p:grpSp>
          <p:nvGrpSpPr>
            <p:cNvPr id="388" name="Group 400"/>
            <p:cNvGrpSpPr/>
            <p:nvPr/>
          </p:nvGrpSpPr>
          <p:grpSpPr>
            <a:xfrm>
              <a:off x="238534" y="5372113"/>
              <a:ext cx="4206240" cy="965807"/>
              <a:chOff x="238534" y="5372113"/>
              <a:chExt cx="4206240" cy="965807"/>
            </a:xfrm>
          </p:grpSpPr>
          <p:sp>
            <p:nvSpPr>
              <p:cNvPr id="389" name="Rounded Rectangle 401"/>
              <p:cNvSpPr/>
              <p:nvPr/>
            </p:nvSpPr>
            <p:spPr>
              <a:xfrm>
                <a:off x="238534" y="5487528"/>
                <a:ext cx="4206240" cy="850392"/>
              </a:xfrm>
              <a:prstGeom prst="roundRect">
                <a:avLst>
                  <a:gd name="adj" fmla="val 1714"/>
                </a:avLst>
              </a:prstGeom>
              <a:solidFill>
                <a:schemeClr val="accent1">
                  <a:alpha val="0"/>
                </a:schemeClr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spcCol="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TextBox 402"/>
              <p:cNvSpPr txBox="1"/>
              <p:nvPr/>
            </p:nvSpPr>
            <p:spPr>
              <a:xfrm>
                <a:off x="2009290" y="5372113"/>
                <a:ext cx="793659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micro-kernel</a:t>
                </a:r>
                <a:endParaRPr lang="en-US" sz="900" dirty="0"/>
              </a:p>
            </p:txBody>
          </p:sp>
        </p:grpSp>
        <p:sp>
          <p:nvSpPr>
            <p:cNvPr id="391" name="Bent Arrow 4770"/>
            <p:cNvSpPr/>
            <p:nvPr/>
          </p:nvSpPr>
          <p:spPr>
            <a:xfrm rot="5400000">
              <a:off x="2130233" y="3068508"/>
              <a:ext cx="966242" cy="262354"/>
            </a:xfrm>
            <a:prstGeom prst="bentArrow">
              <a:avLst>
                <a:gd name="adj1" fmla="val 23184"/>
                <a:gd name="adj2" fmla="val 28707"/>
                <a:gd name="adj3" fmla="val 27907"/>
                <a:gd name="adj4" fmla="val 5101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721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BLIS and DMA. Control </a:t>
            </a:r>
            <a:r>
              <a:rPr lang="es-ES" dirty="0" err="1" smtClean="0"/>
              <a:t>trees</a:t>
            </a:r>
            <a:endParaRPr lang="es-ES" dirty="0"/>
          </a:p>
        </p:txBody>
      </p:sp>
      <p:pic>
        <p:nvPicPr>
          <p:cNvPr id="33794" name="Picture 2" descr="F:\Talk_Vienna\BLIS_Retreat\Talk\Figures\ct_1_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71348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5" name="Picture 3" descr="F:\Talk_Vienna\BLIS_Retreat\Talk\Figures\ct_1_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71348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6" name="Picture 4" descr="F:\Talk_Vienna\BLIS_Retreat\Talk\Figures\ct_1_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71348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91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BLIS and DMA. Control </a:t>
            </a:r>
            <a:r>
              <a:rPr lang="es-ES" dirty="0" err="1" smtClean="0"/>
              <a:t>trees</a:t>
            </a:r>
            <a:endParaRPr lang="es-ES" dirty="0"/>
          </a:p>
        </p:txBody>
      </p:sp>
      <p:pic>
        <p:nvPicPr>
          <p:cNvPr id="34819" name="Picture 3" descr="F:\Talk_Vienna\BLIS_Retreat\Talk\Figures\ct_2_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7056784" cy="516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41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Limitations of BLAS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Incomplete support for complex operations (no “conjugate without transposition”) Examples:</a:t>
            </a:r>
          </a:p>
          <a:p>
            <a:pPr lvl="1" eaLnBrk="1" hangingPunct="1"/>
            <a:r>
              <a:rPr lang="en-US" dirty="0" smtClean="0"/>
              <a:t>y = y + </a:t>
            </a:r>
            <a:r>
              <a:rPr lang="el-GR" dirty="0" smtClean="0"/>
              <a:t>α</a:t>
            </a:r>
            <a:r>
              <a:rPr lang="en-US" dirty="0" smtClean="0"/>
              <a:t> conj(x)		</a:t>
            </a:r>
            <a:r>
              <a:rPr lang="en-US" dirty="0" err="1" smtClean="0"/>
              <a:t>axpy</a:t>
            </a:r>
            <a:endParaRPr lang="en-US" dirty="0" smtClean="0"/>
          </a:p>
          <a:p>
            <a:pPr lvl="1" eaLnBrk="1" hangingPunct="1"/>
            <a:r>
              <a:rPr lang="en-US" dirty="0" smtClean="0"/>
              <a:t>y = y + A conj(x)		</a:t>
            </a:r>
            <a:r>
              <a:rPr lang="en-US" dirty="0" err="1" smtClean="0"/>
              <a:t>gemv</a:t>
            </a:r>
            <a:endParaRPr lang="en-US" dirty="0" smtClean="0"/>
          </a:p>
          <a:p>
            <a:pPr lvl="1" eaLnBrk="1" hangingPunct="1"/>
            <a:r>
              <a:rPr lang="en-US" dirty="0" smtClean="0"/>
              <a:t>C = C + conj(A) B		</a:t>
            </a:r>
            <a:r>
              <a:rPr lang="en-US" dirty="0" err="1" smtClean="0"/>
              <a:t>gemv</a:t>
            </a:r>
            <a:r>
              <a:rPr lang="en-US" dirty="0" smtClean="0"/>
              <a:t>, </a:t>
            </a:r>
            <a:r>
              <a:rPr lang="en-US" dirty="0" err="1" smtClean="0"/>
              <a:t>gemm</a:t>
            </a:r>
            <a:endParaRPr lang="en-US" dirty="0" smtClean="0"/>
          </a:p>
          <a:p>
            <a:pPr lvl="1" eaLnBrk="1" hangingPunct="1"/>
            <a:r>
              <a:rPr lang="en-US" dirty="0" smtClean="0"/>
              <a:t>C = C + conj(A) A</a:t>
            </a:r>
            <a:r>
              <a:rPr lang="en-US" baseline="30000" dirty="0" smtClean="0"/>
              <a:t>T</a:t>
            </a:r>
            <a:r>
              <a:rPr lang="en-US" dirty="0" smtClean="0"/>
              <a:t> 		her, </a:t>
            </a:r>
            <a:r>
              <a:rPr lang="en-US" dirty="0" err="1" smtClean="0"/>
              <a:t>herk</a:t>
            </a:r>
            <a:endParaRPr lang="en-US" baseline="30000" dirty="0" smtClean="0"/>
          </a:p>
          <a:p>
            <a:pPr lvl="1" eaLnBrk="1" hangingPunct="1"/>
            <a:r>
              <a:rPr lang="en-US" dirty="0" smtClean="0"/>
              <a:t>B = conj(L) B			</a:t>
            </a:r>
            <a:r>
              <a:rPr lang="en-US" dirty="0" err="1" smtClean="0"/>
              <a:t>trmv</a:t>
            </a:r>
            <a:r>
              <a:rPr lang="en-US" dirty="0" smtClean="0"/>
              <a:t>, </a:t>
            </a:r>
            <a:r>
              <a:rPr lang="en-US" dirty="0" err="1" smtClean="0"/>
              <a:t>trmm</a:t>
            </a:r>
            <a:endParaRPr lang="en-US" dirty="0" smtClean="0"/>
          </a:p>
          <a:p>
            <a:pPr lvl="1" eaLnBrk="1" hangingPunct="1"/>
            <a:r>
              <a:rPr lang="en-US" dirty="0" smtClean="0"/>
              <a:t>B = conj(L)</a:t>
            </a:r>
            <a:r>
              <a:rPr lang="en-US" baseline="30000" dirty="0" smtClean="0"/>
              <a:t>-1</a:t>
            </a:r>
            <a:r>
              <a:rPr lang="en-US" dirty="0" smtClean="0"/>
              <a:t> B			</a:t>
            </a:r>
            <a:r>
              <a:rPr lang="en-US" dirty="0" err="1" smtClean="0"/>
              <a:t>trsv</a:t>
            </a:r>
            <a:r>
              <a:rPr lang="en-US" dirty="0" smtClean="0"/>
              <a:t>, </a:t>
            </a:r>
            <a:r>
              <a:rPr lang="en-US" dirty="0" err="1" smtClean="0"/>
              <a:t>trsm</a:t>
            </a:r>
            <a:endParaRPr lang="en-US" dirty="0" smtClean="0"/>
          </a:p>
          <a:p>
            <a:pPr lvl="2" eaLnBrk="1" hangingPunct="1"/>
            <a:endParaRPr lang="en-US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          </a:t>
            </a:r>
            <a:endParaRPr lang="en-US">
              <a:solidFill>
                <a:srgbClr val="CC5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53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5453</TotalTime>
  <Words>2573</Words>
  <Application>Microsoft Office PowerPoint</Application>
  <PresentationFormat>On-screen Show (4:3)</PresentationFormat>
  <Paragraphs>660</Paragraphs>
  <Slides>84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84</vt:i4>
      </vt:variant>
    </vt:vector>
  </HeadingPairs>
  <TitlesOfParts>
    <vt:vector size="86" baseType="lpstr">
      <vt:lpstr>Tema de Office</vt:lpstr>
      <vt:lpstr>1_FinalPowerpoint</vt:lpstr>
      <vt:lpstr>The Current State of BLIS</vt:lpstr>
      <vt:lpstr>Funding</vt:lpstr>
      <vt:lpstr>Science of High Performance Computing (SHPC) research group</vt:lpstr>
      <vt:lpstr>Publications</vt:lpstr>
      <vt:lpstr>BLIS Credits</vt:lpstr>
      <vt:lpstr>Review</vt:lpstr>
      <vt:lpstr>Review</vt:lpstr>
      <vt:lpstr>Limitations of BLAS</vt:lpstr>
      <vt:lpstr>Limitations of BLAS</vt:lpstr>
      <vt:lpstr>Limitations of BLAS</vt:lpstr>
      <vt:lpstr>Limitations of BLAS</vt:lpstr>
      <vt:lpstr>Limitations of BLAS</vt:lpstr>
      <vt:lpstr>Limitations of BLAS</vt:lpstr>
      <vt:lpstr>Limitations of BLAS</vt:lpstr>
      <vt:lpstr>Limitations of BLAS</vt:lpstr>
      <vt:lpstr>Limitations of BLAS</vt:lpstr>
      <vt:lpstr>Why do we need BLIS?</vt:lpstr>
      <vt:lpstr>Why do we need BLIS?</vt:lpstr>
      <vt:lpstr>What are the goals of BLIS?</vt:lpstr>
      <vt:lpstr>Current status of BLIS</vt:lpstr>
      <vt:lpstr>Current status of BLIS</vt:lpstr>
      <vt:lpstr>BLIS build system</vt:lpstr>
      <vt:lpstr>Library footprint comparison</vt:lpstr>
      <vt:lpstr>Current hardware support</vt:lpstr>
      <vt:lpstr>Current hardware support</vt:lpstr>
      <vt:lpstr>BLAS compatibility</vt:lpstr>
      <vt:lpstr>BLIS architectural features</vt:lpstr>
      <vt:lpstr>What does the micro-kernel look like?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micro-kernel</vt:lpstr>
      <vt:lpstr>The gemm micro-kernel</vt:lpstr>
      <vt:lpstr>The gemm micro-kernel</vt:lpstr>
      <vt:lpstr>BLIS architectural features</vt:lpstr>
      <vt:lpstr>BLIS architectural features</vt:lpstr>
      <vt:lpstr>BLAS compatibility layer</vt:lpstr>
      <vt:lpstr>BLIS API (user-level)</vt:lpstr>
      <vt:lpstr>BLIS API (developer-level)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multithreading</vt:lpstr>
      <vt:lpstr>BLIS memory allocator</vt:lpstr>
      <vt:lpstr>BLIS induced methods for complex domain</vt:lpstr>
      <vt:lpstr>BLIS induced methods for complex domain</vt:lpstr>
      <vt:lpstr>BLIS induced methods for complex domain</vt:lpstr>
      <vt:lpstr>BLIS induced methods for complex domain</vt:lpstr>
      <vt:lpstr>BLIS induced methods for complex domain</vt:lpstr>
      <vt:lpstr>BLIS test suite</vt:lpstr>
      <vt:lpstr>BLIS future plans</vt:lpstr>
      <vt:lpstr>Further information</vt:lpstr>
      <vt:lpstr>BLIS</vt:lpstr>
      <vt:lpstr>BLIS and DMA. Control trees</vt:lpstr>
      <vt:lpstr>BLIS and DMA. Control trees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figual</dc:creator>
  <cp:lastModifiedBy>Field</cp:lastModifiedBy>
  <cp:revision>133</cp:revision>
  <dcterms:created xsi:type="dcterms:W3CDTF">2014-05-28T16:09:26Z</dcterms:created>
  <dcterms:modified xsi:type="dcterms:W3CDTF">2015-09-28T16:27:52Z</dcterms:modified>
</cp:coreProperties>
</file>