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4"/>
  </p:notesMasterIdLst>
  <p:sldIdLst>
    <p:sldId id="289" r:id="rId2"/>
    <p:sldId id="256" r:id="rId3"/>
    <p:sldId id="283" r:id="rId4"/>
    <p:sldId id="286" r:id="rId5"/>
    <p:sldId id="288" r:id="rId6"/>
    <p:sldId id="334" r:id="rId7"/>
    <p:sldId id="345" r:id="rId8"/>
    <p:sldId id="326" r:id="rId9"/>
    <p:sldId id="295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7" r:id="rId34"/>
    <p:sldId id="320" r:id="rId35"/>
    <p:sldId id="321" r:id="rId36"/>
    <p:sldId id="322" r:id="rId37"/>
    <p:sldId id="328" r:id="rId38"/>
    <p:sldId id="336" r:id="rId39"/>
    <p:sldId id="329" r:id="rId40"/>
    <p:sldId id="350" r:id="rId41"/>
    <p:sldId id="337" r:id="rId42"/>
    <p:sldId id="330" r:id="rId43"/>
    <p:sldId id="352" r:id="rId44"/>
    <p:sldId id="353" r:id="rId45"/>
    <p:sldId id="354" r:id="rId46"/>
    <p:sldId id="355" r:id="rId47"/>
    <p:sldId id="356" r:id="rId48"/>
    <p:sldId id="357" r:id="rId49"/>
    <p:sldId id="359" r:id="rId50"/>
    <p:sldId id="358" r:id="rId51"/>
    <p:sldId id="351" r:id="rId52"/>
    <p:sldId id="331" r:id="rId53"/>
    <p:sldId id="360" r:id="rId54"/>
    <p:sldId id="361" r:id="rId55"/>
    <p:sldId id="332" r:id="rId56"/>
    <p:sldId id="362" r:id="rId57"/>
    <p:sldId id="363" r:id="rId58"/>
    <p:sldId id="333" r:id="rId59"/>
    <p:sldId id="340" r:id="rId60"/>
    <p:sldId id="341" r:id="rId61"/>
    <p:sldId id="342" r:id="rId62"/>
    <p:sldId id="343" r:id="rId63"/>
    <p:sldId id="344" r:id="rId64"/>
    <p:sldId id="346" r:id="rId65"/>
    <p:sldId id="348" r:id="rId66"/>
    <p:sldId id="371" r:id="rId67"/>
    <p:sldId id="349" r:id="rId68"/>
    <p:sldId id="347" r:id="rId69"/>
    <p:sldId id="366" r:id="rId70"/>
    <p:sldId id="367" r:id="rId71"/>
    <p:sldId id="365" r:id="rId72"/>
    <p:sldId id="368" r:id="rId73"/>
    <p:sldId id="369" r:id="rId74"/>
    <p:sldId id="370" r:id="rId75"/>
    <p:sldId id="335" r:id="rId76"/>
    <p:sldId id="339" r:id="rId77"/>
    <p:sldId id="372" r:id="rId78"/>
    <p:sldId id="338" r:id="rId79"/>
    <p:sldId id="364" r:id="rId80"/>
    <p:sldId id="373" r:id="rId81"/>
    <p:sldId id="374" r:id="rId82"/>
    <p:sldId id="258" r:id="rId8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36" autoAdjust="0"/>
    <p:restoredTop sz="94660"/>
  </p:normalViewPr>
  <p:slideViewPr>
    <p:cSldViewPr snapToGrid="0">
      <p:cViewPr>
        <p:scale>
          <a:sx n="100" d="100"/>
          <a:sy n="100" d="100"/>
        </p:scale>
        <p:origin x="-584" y="24"/>
      </p:cViewPr>
      <p:guideLst>
        <p:guide orient="horz" pos="4296"/>
        <p:guide pos="446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printerSettings" Target="printerSettings/printerSettings1.bin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0D5AD1-B06B-FA44-954F-FA1FC81262D8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3F7DB-94AF-3941-B290-7F4F4F0910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5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3F7DB-94AF-3941-B290-7F4F4F0910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570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it look like this?</a:t>
            </a:r>
          </a:p>
          <a:p>
            <a:r>
              <a:rPr lang="en-US" dirty="0" err="1" smtClean="0"/>
              <a:t>Cutomized</a:t>
            </a:r>
            <a:r>
              <a:rPr lang="en-US" dirty="0" smtClean="0"/>
              <a:t> for rank-1</a:t>
            </a:r>
          </a:p>
          <a:p>
            <a:r>
              <a:rPr lang="en-US" dirty="0" smtClean="0"/>
              <a:t>Broadcast</a:t>
            </a:r>
            <a:r>
              <a:rPr lang="en-US" baseline="0" dirty="0" smtClean="0"/>
              <a:t> buses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Unique:</a:t>
            </a:r>
          </a:p>
          <a:p>
            <a:r>
              <a:rPr lang="en-US" baseline="0" dirty="0" smtClean="0"/>
              <a:t>Distributed memory architecture</a:t>
            </a:r>
          </a:p>
          <a:p>
            <a:r>
              <a:rPr lang="en-US" baseline="0" dirty="0" smtClean="0"/>
              <a:t>Broadcast operation.</a:t>
            </a:r>
          </a:p>
          <a:p>
            <a:r>
              <a:rPr lang="en-US" baseline="0" dirty="0" smtClean="0"/>
              <a:t>Where we are different than systolic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8C80-48C1-B843-91A0-E1AF9859E93C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we should care?</a:t>
            </a:r>
          </a:p>
          <a:p>
            <a:r>
              <a:rPr lang="en-US" dirty="0" smtClean="0"/>
              <a:t>Touch two or three of the columns and rows</a:t>
            </a:r>
          </a:p>
          <a:p>
            <a:endParaRPr lang="en-US" dirty="0" smtClean="0"/>
          </a:p>
          <a:p>
            <a:r>
              <a:rPr lang="en-US" dirty="0" smtClean="0"/>
              <a:t>32</a:t>
            </a:r>
            <a:r>
              <a:rPr lang="en-US" baseline="0" dirty="0" smtClean="0"/>
              <a:t> GLOPS 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88C80-48C1-B843-91A0-E1AF9859E93C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6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04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65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38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12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86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5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408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6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90B45-6845-CD49-9065-5B11FED223B1}" type="datetimeFigureOut">
              <a:rPr lang="en-US" smtClean="0"/>
              <a:t>9/28/15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DF63-B975-6E49-819A-4DFAE77A5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7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file://localhost/Users/rvdg/LAFF-2.0xM/Spark/index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22.png"/><Relationship Id="rId1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em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laff.net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hpc.ices.utexas.edu" TargetMode="External"/><Relationship Id="rId3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53285"/>
            <a:ext cx="7772400" cy="1470025"/>
          </a:xfrm>
        </p:spPr>
        <p:txBody>
          <a:bodyPr/>
          <a:lstStyle/>
          <a:p>
            <a:r>
              <a:rPr lang="en-US" dirty="0" smtClean="0"/>
              <a:t>BLIS and </a:t>
            </a:r>
            <a:r>
              <a:rPr lang="en-US" dirty="0" err="1" smtClean="0"/>
              <a:t>libflame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past, present, and future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4209060"/>
            <a:ext cx="6400800" cy="1752600"/>
          </a:xfrm>
        </p:spPr>
        <p:txBody>
          <a:bodyPr/>
          <a:lstStyle/>
          <a:p>
            <a:r>
              <a:rPr lang="en-US" dirty="0" smtClean="0"/>
              <a:t>Robert van de Geijn</a:t>
            </a:r>
            <a:endParaRPr lang="en-US" dirty="0"/>
          </a:p>
        </p:txBody>
      </p:sp>
      <p:pic>
        <p:nvPicPr>
          <p:cNvPr id="2" name="Picture 1" descr="SHPCbann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0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512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303889" y="-318911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12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512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303889" y="-318911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006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135489" y="1397000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95989" y="-26811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876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354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78489" y="265289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62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149600" y="1433689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265289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564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733800" y="14336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59300" y="5573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4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196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78489" y="849489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694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733800" y="1433689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849489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650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318000" y="14336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59300" y="11415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1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038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1430867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49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1667" t="29536" r="14722" b="14980"/>
          <a:stretch/>
        </p:blipFill>
        <p:spPr>
          <a:xfrm>
            <a:off x="2569865" y="1986846"/>
            <a:ext cx="4043781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80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318000" y="1433689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1433689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19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02200" y="14336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59300" y="17257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8880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2000956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19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02200" y="1433689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2009422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6715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486400" y="14336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59300" y="2301522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5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722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2585156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74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480756" y="1433689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2582333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5010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064956" y="1433689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59300" y="2874433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75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564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3177823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5322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056489" y="1397000"/>
            <a:ext cx="609600" cy="4064000"/>
            <a:chOff x="3479800" y="1397000"/>
            <a:chExt cx="609600" cy="4064000"/>
          </a:xfrm>
        </p:grpSpPr>
        <p:cxnSp>
          <p:nvCxnSpPr>
            <p:cNvPr id="7" name="Straight Connector 6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 rot="5400000">
            <a:off x="4267200" y="3177823"/>
            <a:ext cx="609600" cy="4064000"/>
            <a:chOff x="3479800" y="1397000"/>
            <a:chExt cx="609600" cy="4064000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1905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40640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 from 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Computer Sciences</a:t>
            </a:r>
          </a:p>
          <a:p>
            <a:r>
              <a:rPr lang="en-US" dirty="0" smtClean="0"/>
              <a:t>Statistics and Data Sciences</a:t>
            </a:r>
          </a:p>
          <a:p>
            <a:r>
              <a:rPr lang="en-US" dirty="0" smtClean="0"/>
              <a:t>Chemistry</a:t>
            </a:r>
          </a:p>
          <a:p>
            <a:r>
              <a:rPr lang="en-US" dirty="0" smtClean="0"/>
              <a:t>Electrical and Computer Engineering</a:t>
            </a:r>
          </a:p>
          <a:p>
            <a:r>
              <a:rPr lang="en-US" dirty="0" smtClean="0"/>
              <a:t>Institute for Computational Engineering and Sciences (ICES)</a:t>
            </a:r>
          </a:p>
          <a:p>
            <a:r>
              <a:rPr lang="en-US" dirty="0" smtClean="0"/>
              <a:t>Computational Science, Engineering, and Mathematics (CSEM) Ph.D. Program</a:t>
            </a:r>
          </a:p>
          <a:p>
            <a:r>
              <a:rPr lang="en-US" dirty="0" smtClean="0"/>
              <a:t>Texas Advanced Computing Center (TACC)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25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6640689" y="1397000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4559300" y="3469923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27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tation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0"/>
            <a:ext cx="7307432" cy="6858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6374820" y="465667"/>
            <a:ext cx="1081503" cy="1081503"/>
            <a:chOff x="2540000" y="1397000"/>
            <a:chExt cx="4064000" cy="4064000"/>
          </a:xfrm>
        </p:grpSpPr>
        <p:sp>
          <p:nvSpPr>
            <p:cNvPr id="5" name="Rectangle 4"/>
            <p:cNvSpPr/>
            <p:nvPr/>
          </p:nvSpPr>
          <p:spPr>
            <a:xfrm>
              <a:off x="2540000" y="1397000"/>
              <a:ext cx="4064000" cy="406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H="1">
              <a:off x="3479800" y="13970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>
              <a:off x="4559300" y="317500"/>
              <a:ext cx="25400" cy="4064000"/>
            </a:xfrm>
            <a:prstGeom prst="line">
              <a:avLst/>
            </a:prstGeom>
            <a:ln w="76200" cmpd="sng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378575" y="2240845"/>
            <a:ext cx="1081503" cy="1081503"/>
            <a:chOff x="2540000" y="1397000"/>
            <a:chExt cx="4064000" cy="4064000"/>
          </a:xfrm>
        </p:grpSpPr>
        <p:sp>
          <p:nvSpPr>
            <p:cNvPr id="9" name="Rectangle 8"/>
            <p:cNvSpPr/>
            <p:nvPr/>
          </p:nvSpPr>
          <p:spPr>
            <a:xfrm>
              <a:off x="2540000" y="1397000"/>
              <a:ext cx="4064000" cy="406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3479800" y="1397000"/>
              <a:ext cx="609600" cy="4064000"/>
              <a:chOff x="3479800" y="1397000"/>
              <a:chExt cx="609600" cy="4064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 flipH="1">
                <a:off x="3479800" y="1397000"/>
                <a:ext cx="25400" cy="4064000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H="1">
                <a:off x="4064000" y="1397000"/>
                <a:ext cx="25400" cy="406400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 rot="5400000">
              <a:off x="4267200" y="609600"/>
              <a:ext cx="609600" cy="4064000"/>
              <a:chOff x="3479800" y="1397000"/>
              <a:chExt cx="609600" cy="40640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H="1">
                <a:off x="3479800" y="1397000"/>
                <a:ext cx="25400" cy="4064000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>
                <a:off x="4064000" y="1397000"/>
                <a:ext cx="25400" cy="406400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6374820" y="5294526"/>
            <a:ext cx="1085258" cy="1095022"/>
            <a:chOff x="2652889" y="1397000"/>
            <a:chExt cx="4078111" cy="4114800"/>
          </a:xfrm>
        </p:grpSpPr>
        <p:sp>
          <p:nvSpPr>
            <p:cNvPr id="17" name="Rectangle 16"/>
            <p:cNvSpPr/>
            <p:nvPr/>
          </p:nvSpPr>
          <p:spPr>
            <a:xfrm>
              <a:off x="2667000" y="1447800"/>
              <a:ext cx="4064000" cy="4064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479800" y="1397000"/>
              <a:ext cx="609600" cy="4064000"/>
              <a:chOff x="3479800" y="1397000"/>
              <a:chExt cx="609600" cy="406400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 flipH="1">
                <a:off x="3479800" y="1397000"/>
                <a:ext cx="25400" cy="406400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H="1">
                <a:off x="4064000" y="1397000"/>
                <a:ext cx="25400" cy="4064000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/>
            <p:cNvGrpSpPr/>
            <p:nvPr/>
          </p:nvGrpSpPr>
          <p:grpSpPr>
            <a:xfrm rot="5400000">
              <a:off x="4380089" y="609608"/>
              <a:ext cx="609599" cy="4064000"/>
              <a:chOff x="3479808" y="1284112"/>
              <a:chExt cx="609599" cy="40640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 flipH="1">
                <a:off x="3479808" y="1284112"/>
                <a:ext cx="25400" cy="4064000"/>
              </a:xfrm>
              <a:prstGeom prst="line">
                <a:avLst/>
              </a:prstGeom>
              <a:ln w="1905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H="1">
                <a:off x="4064007" y="1284112"/>
                <a:ext cx="25400" cy="4064000"/>
              </a:xfrm>
              <a:prstGeom prst="line">
                <a:avLst/>
              </a:prstGeom>
              <a:ln w="76200" cmpd="sng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82467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Note on Parallel Matrix Inversion. </a:t>
            </a:r>
            <a:r>
              <a:rPr lang="en-US" dirty="0" err="1" smtClean="0"/>
              <a:t>Xiaobai</a:t>
            </a:r>
            <a:r>
              <a:rPr lang="en-US" dirty="0" smtClean="0"/>
              <a:t> Sun, Enrique S. Quintana, Gregorio Quintana, and Robert van de Geijn. </a:t>
            </a:r>
            <a:r>
              <a:rPr lang="en-US" i="1" dirty="0" smtClean="0"/>
              <a:t>SIAM Journal on Scientific Computing </a:t>
            </a:r>
            <a:r>
              <a:rPr lang="en-US" dirty="0" smtClean="0"/>
              <a:t>, Vol. 22, No. 5, pp. 1762--1771. (2001)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23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LAC.LAP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48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83" y="1157111"/>
            <a:ext cx="7898634" cy="444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537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rivation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0"/>
            <a:ext cx="7530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2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800" b="1" dirty="0" smtClean="0">
                <a:solidFill>
                  <a:srgbClr val="800000"/>
                </a:solidFill>
              </a:rPr>
              <a:t>John A. Gunnels. A Systematic Approach to the Design and Analysis of Linear Algebra Algorithms. Ph.D. Dissertation. Nov. 2001</a:t>
            </a:r>
          </a:p>
          <a:p>
            <a:r>
              <a:rPr lang="en-US" sz="4800" dirty="0" smtClean="0">
                <a:effectLst/>
              </a:rPr>
              <a:t>John Gunnels, Fred G. </a:t>
            </a:r>
            <a:r>
              <a:rPr lang="en-US" sz="4800" dirty="0" err="1" smtClean="0">
                <a:effectLst/>
              </a:rPr>
              <a:t>Gustavson</a:t>
            </a:r>
            <a:r>
              <a:rPr lang="en-US" sz="4800" dirty="0" smtClean="0">
                <a:effectLst/>
              </a:rPr>
              <a:t>, Greg M. Henry, Robert A. van de Geijn</a:t>
            </a:r>
            <a:r>
              <a:rPr lang="en-US" sz="4800" dirty="0" smtClean="0"/>
              <a:t>. FLAME: Formal Linear Algebra Methods Environment</a:t>
            </a:r>
            <a:r>
              <a:rPr lang="en-US" sz="4800" dirty="0" smtClean="0">
                <a:effectLst/>
              </a:rPr>
              <a:t>, ACM Transactions on Mathematical Software (TOMS), 2001</a:t>
            </a:r>
          </a:p>
          <a:p>
            <a:r>
              <a:rPr lang="en-US" sz="4800" dirty="0" smtClean="0">
                <a:effectLst/>
              </a:rPr>
              <a:t>Paolo </a:t>
            </a:r>
            <a:r>
              <a:rPr lang="en-US" sz="4800" dirty="0" err="1" smtClean="0">
                <a:effectLst/>
              </a:rPr>
              <a:t>Bientinesi</a:t>
            </a:r>
            <a:r>
              <a:rPr lang="en-US" sz="4800" dirty="0" smtClean="0">
                <a:effectLst/>
              </a:rPr>
              <a:t>, John A. Gunnels, Margaret E. Myers, Enrique S. Quintana-Orti, Robert A. van de Geijn. </a:t>
            </a:r>
            <a:r>
              <a:rPr lang="en-US" sz="4800" dirty="0" smtClean="0"/>
              <a:t>The science of deriving dense linear algebra algorithms. </a:t>
            </a:r>
            <a:r>
              <a:rPr lang="en-US" sz="4800" dirty="0" smtClean="0">
                <a:effectLst/>
              </a:rPr>
              <a:t>ACM Transactions on Mathematical Software (TOMS), 2005</a:t>
            </a:r>
          </a:p>
          <a:p>
            <a:r>
              <a:rPr lang="en-US" sz="4800" b="1" dirty="0" smtClean="0">
                <a:solidFill>
                  <a:srgbClr val="800000"/>
                </a:solidFill>
              </a:rPr>
              <a:t>Paolo </a:t>
            </a:r>
            <a:r>
              <a:rPr lang="en-US" sz="4800" b="1" dirty="0" err="1" smtClean="0">
                <a:solidFill>
                  <a:srgbClr val="800000"/>
                </a:solidFill>
              </a:rPr>
              <a:t>Bientinesi</a:t>
            </a:r>
            <a:r>
              <a:rPr lang="en-US" sz="4800" b="1" dirty="0" smtClean="0">
                <a:solidFill>
                  <a:srgbClr val="800000"/>
                </a:solidFill>
              </a:rPr>
              <a:t>. Mechanical Derivation and Systematic Analysis of Correct Linear Algebra Algorithms. Ph.D. Dissertation. Aug. 2006</a:t>
            </a:r>
          </a:p>
          <a:p>
            <a:r>
              <a:rPr lang="en-US" sz="4800" dirty="0"/>
              <a:t>Robert A. van de Geijn and Enrique S. Quintana-</a:t>
            </a:r>
            <a:r>
              <a:rPr lang="en-US" sz="4800" dirty="0" err="1" smtClean="0"/>
              <a:t>Orti</a:t>
            </a:r>
            <a:r>
              <a:rPr lang="en-US" sz="4800" dirty="0" smtClean="0"/>
              <a:t>. The Science of Programming Matrix Computations. </a:t>
            </a:r>
            <a:r>
              <a:rPr lang="en-US" sz="4800" dirty="0" err="1" smtClean="0"/>
              <a:t>www.lulu.com</a:t>
            </a:r>
            <a:r>
              <a:rPr lang="en-US" sz="4800" dirty="0" smtClean="0"/>
              <a:t> , 2008 </a:t>
            </a:r>
          </a:p>
          <a:p>
            <a:r>
              <a:rPr lang="en-US" sz="4800" dirty="0" smtClean="0"/>
              <a:t>Paolo </a:t>
            </a:r>
            <a:r>
              <a:rPr lang="en-US" sz="4800" dirty="0" err="1" smtClean="0"/>
              <a:t>Bientinesi</a:t>
            </a:r>
            <a:r>
              <a:rPr lang="en-US" sz="4800" dirty="0" smtClean="0"/>
              <a:t>, John Gunnels, Maggie Myers, Enrique Quintana-</a:t>
            </a:r>
            <a:r>
              <a:rPr lang="en-US" sz="4800" dirty="0" err="1" smtClean="0"/>
              <a:t>Orti</a:t>
            </a:r>
            <a:r>
              <a:rPr lang="en-US" sz="4800" dirty="0" smtClean="0"/>
              <a:t>, Tyler Rhodes, Robert van de Geijn, and Field Van Zee. Deriving Linear Algebra Libraries. Formal Aspects of Computing. 2012</a:t>
            </a:r>
          </a:p>
          <a:p>
            <a:r>
              <a:rPr lang="en-US" sz="4800" b="1" dirty="0" err="1">
                <a:solidFill>
                  <a:srgbClr val="800000"/>
                </a:solidFill>
              </a:rPr>
              <a:t>Tze</a:t>
            </a:r>
            <a:r>
              <a:rPr lang="en-US" sz="4800" b="1" dirty="0">
                <a:solidFill>
                  <a:srgbClr val="800000"/>
                </a:solidFill>
              </a:rPr>
              <a:t> </a:t>
            </a:r>
            <a:r>
              <a:rPr lang="en-US" sz="4800" b="1" dirty="0" err="1">
                <a:solidFill>
                  <a:srgbClr val="800000"/>
                </a:solidFill>
              </a:rPr>
              <a:t>Meng</a:t>
            </a:r>
            <a:r>
              <a:rPr lang="en-US" sz="4800" b="1" dirty="0">
                <a:solidFill>
                  <a:srgbClr val="800000"/>
                </a:solidFill>
              </a:rPr>
              <a:t> Low. A Calculus of Loop Invariants for Dense Linear Algebra Optimization.  Computer Science. December </a:t>
            </a:r>
            <a:r>
              <a:rPr lang="en-US" sz="4800" b="1" dirty="0" smtClean="0">
                <a:solidFill>
                  <a:srgbClr val="800000"/>
                </a:solidFill>
              </a:rPr>
              <a:t>2013.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7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  <a:hlinkClick r:id="rId2" action="ppaction://hlinkfile"/>
              </a:rPr>
              <a:t>APIs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FLAMEC</a:t>
            </a:r>
          </a:p>
          <a:p>
            <a:pPr lvl="2"/>
            <a:r>
              <a:rPr lang="en-US" sz="2800" b="1" dirty="0" err="1" smtClean="0">
                <a:solidFill>
                  <a:srgbClr val="FF0000"/>
                </a:solidFill>
              </a:rPr>
              <a:t>FLAME@lab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err="1" smtClean="0">
                <a:solidFill>
                  <a:srgbClr val="FF0000"/>
                </a:solidFill>
              </a:rPr>
              <a:t>FLAMEPy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lvl="2"/>
            <a:r>
              <a:rPr lang="en-US" sz="2800" b="1" dirty="0" err="1" smtClean="0">
                <a:solidFill>
                  <a:srgbClr val="FF0000"/>
                </a:solidFill>
              </a:rPr>
              <a:t>FLaTeX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2486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John Gunnels, Fred G. </a:t>
            </a:r>
            <a:r>
              <a:rPr lang="en-US" dirty="0" err="1"/>
              <a:t>Gustavson</a:t>
            </a:r>
            <a:r>
              <a:rPr lang="en-US" dirty="0"/>
              <a:t>, Greg M. Henry, Robert A. van de Geijn. FLAME: Formal Linear Algebra Methods Environment, ACM Transactions on Mathematical Software (TOMS), 2001</a:t>
            </a:r>
          </a:p>
          <a:p>
            <a:r>
              <a:rPr lang="en-US" dirty="0" smtClean="0">
                <a:effectLst/>
              </a:rPr>
              <a:t>Paolo Bientinesi, Enrique S. Quintana-Orti, Robert A. van de Geijn. </a:t>
            </a:r>
            <a:r>
              <a:rPr lang="en-US" dirty="0" smtClean="0"/>
              <a:t>Representing linear algebra algorithms in code: the FLAME application program interfaces</a:t>
            </a:r>
            <a:r>
              <a:rPr lang="en-US" b="1" dirty="0" smtClean="0"/>
              <a:t>. </a:t>
            </a:r>
            <a:r>
              <a:rPr lang="en-US" dirty="0" smtClean="0">
                <a:effectLst/>
              </a:rPr>
              <a:t>ACM Transactions on Mathematical Software (TOMS), 2005</a:t>
            </a:r>
          </a:p>
          <a:p>
            <a:r>
              <a:rPr lang="en-US" dirty="0" smtClean="0"/>
              <a:t>Margaret Myers, Pierce van de Geijn, Robert van de Geijn.  Linear Algebra: Foundations to Frontiers - Notes to LAFF.  (MOOC) offered by </a:t>
            </a:r>
            <a:r>
              <a:rPr lang="en-US" dirty="0" err="1" smtClean="0"/>
              <a:t>edX</a:t>
            </a:r>
            <a:r>
              <a:rPr lang="en-US" dirty="0" smtClean="0"/>
              <a:t> </a:t>
            </a:r>
          </a:p>
          <a:p>
            <a:r>
              <a:rPr lang="en-US" dirty="0"/>
              <a:t>Field G. Van </a:t>
            </a:r>
            <a:r>
              <a:rPr lang="en-US" dirty="0" smtClean="0"/>
              <a:t>Zee. </a:t>
            </a:r>
            <a:r>
              <a:rPr lang="en-US" dirty="0" err="1" smtClean="0"/>
              <a:t>libflame</a:t>
            </a:r>
            <a:r>
              <a:rPr lang="en-US" dirty="0"/>
              <a:t>: The Complete </a:t>
            </a:r>
            <a:r>
              <a:rPr lang="en-US" dirty="0" smtClean="0"/>
              <a:t>Reference. </a:t>
            </a:r>
            <a:r>
              <a:rPr lang="en-US" dirty="0" err="1" smtClean="0"/>
              <a:t>www.lulu.com</a:t>
            </a:r>
            <a:r>
              <a:rPr lang="en-US" dirty="0" smtClean="0"/>
              <a:t>, </a:t>
            </a:r>
            <a:r>
              <a:rPr lang="en-US" dirty="0"/>
              <a:t>2009 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88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libflame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145" y="2588194"/>
            <a:ext cx="2970332" cy="1871309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2291"/>
            <a:ext cx="2864556" cy="1737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609" y="0"/>
            <a:ext cx="2705391" cy="2299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2668" y="712740"/>
            <a:ext cx="2116667" cy="2116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8556" y="4961860"/>
            <a:ext cx="1727200" cy="1727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16438" y="4584524"/>
            <a:ext cx="2505760" cy="22718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2421860"/>
            <a:ext cx="2540000" cy="2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2477" y="3061863"/>
            <a:ext cx="2301523" cy="230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97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1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libflame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61901"/>
            <a:ext cx="4040188" cy="4564261"/>
          </a:xfrm>
        </p:spPr>
        <p:txBody>
          <a:bodyPr>
            <a:noAutofit/>
          </a:bodyPr>
          <a:lstStyle/>
          <a:p>
            <a:r>
              <a:rPr lang="en-US" dirty="0" smtClean="0"/>
              <a:t>Reimplementation of important parts of LAPACK</a:t>
            </a:r>
          </a:p>
          <a:p>
            <a:r>
              <a:rPr lang="en-US" dirty="0" smtClean="0"/>
              <a:t>Families of algorithms for key operations</a:t>
            </a:r>
          </a:p>
          <a:p>
            <a:r>
              <a:rPr lang="en-US" dirty="0" smtClean="0"/>
              <a:t>Improvements to important algorithms</a:t>
            </a:r>
          </a:p>
          <a:p>
            <a:pPr lvl="1"/>
            <a:r>
              <a:rPr lang="en-US" dirty="0" smtClean="0"/>
              <a:t>Reduction to condensed form</a:t>
            </a:r>
          </a:p>
          <a:p>
            <a:pPr lvl="1"/>
            <a:r>
              <a:rPr lang="en-US" dirty="0" smtClean="0"/>
              <a:t>Symmetric QR algorithm for computing the Spectral Decomposition and SVD</a:t>
            </a:r>
          </a:p>
          <a:p>
            <a:r>
              <a:rPr lang="en-US" dirty="0" smtClean="0"/>
              <a:t>Alternative (object based) interface</a:t>
            </a:r>
          </a:p>
          <a:p>
            <a:r>
              <a:rPr lang="en-US" dirty="0" smtClean="0"/>
              <a:t>Comprehensive users’ guide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86970"/>
            <a:ext cx="3263285" cy="42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511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Field </a:t>
            </a:r>
            <a:r>
              <a:rPr lang="en-US" dirty="0"/>
              <a:t>G. Van </a:t>
            </a:r>
            <a:r>
              <a:rPr lang="en-US" dirty="0" smtClean="0"/>
              <a:t>Zee. </a:t>
            </a:r>
            <a:r>
              <a:rPr lang="en-US" dirty="0" err="1" smtClean="0"/>
              <a:t>libflame</a:t>
            </a:r>
            <a:r>
              <a:rPr lang="en-US" dirty="0"/>
              <a:t>: The Complete </a:t>
            </a:r>
            <a:r>
              <a:rPr lang="en-US" dirty="0" smtClean="0"/>
              <a:t>Reference. </a:t>
            </a:r>
            <a:r>
              <a:rPr lang="en-US" dirty="0" err="1" smtClean="0"/>
              <a:t>www.lulu.com</a:t>
            </a:r>
            <a:r>
              <a:rPr lang="en-US" dirty="0" smtClean="0"/>
              <a:t>, </a:t>
            </a:r>
            <a:r>
              <a:rPr lang="en-US" dirty="0"/>
              <a:t>2009 </a:t>
            </a:r>
            <a:endParaRPr lang="en-US" dirty="0" smtClean="0"/>
          </a:p>
          <a:p>
            <a:r>
              <a:rPr lang="en-US" dirty="0"/>
              <a:t>Field G. Van Zee, Ernie Chan, Robert A. van de Geijn, Enrique S. Quintana-</a:t>
            </a:r>
            <a:r>
              <a:rPr lang="en-US" dirty="0" err="1"/>
              <a:t>Orti</a:t>
            </a:r>
            <a:r>
              <a:rPr lang="en-US" dirty="0"/>
              <a:t>, Gregorio Quintana-</a:t>
            </a:r>
            <a:r>
              <a:rPr lang="en-US" dirty="0" err="1" smtClean="0"/>
              <a:t>Orti</a:t>
            </a:r>
            <a:r>
              <a:rPr lang="en-US" dirty="0" smtClean="0"/>
              <a:t>. The </a:t>
            </a:r>
            <a:r>
              <a:rPr lang="en-US" dirty="0" err="1" smtClean="0"/>
              <a:t>libflame</a:t>
            </a:r>
            <a:r>
              <a:rPr lang="en-US" dirty="0" smtClean="0"/>
              <a:t> Library for Dense Matrix Computations.  IEEE </a:t>
            </a:r>
            <a:r>
              <a:rPr lang="en-US" dirty="0" err="1" smtClean="0"/>
              <a:t>CiSE</a:t>
            </a:r>
            <a:r>
              <a:rPr lang="en-US" dirty="0" smtClean="0"/>
              <a:t>, </a:t>
            </a:r>
            <a:r>
              <a:rPr lang="en-US" dirty="0"/>
              <a:t>Vol. 11, No 6, </a:t>
            </a:r>
            <a:r>
              <a:rPr lang="en-US" dirty="0" smtClean="0"/>
              <a:t>2009 </a:t>
            </a:r>
          </a:p>
          <a:p>
            <a:r>
              <a:rPr lang="en-US" dirty="0"/>
              <a:t>Field G. Van Zee, Robert A. van de Geijn, Gregorio Quintana-</a:t>
            </a:r>
            <a:r>
              <a:rPr lang="en-US" dirty="0" err="1"/>
              <a:t>Ortí</a:t>
            </a:r>
            <a:r>
              <a:rPr lang="en-US" dirty="0"/>
              <a:t>, G. Joseph </a:t>
            </a:r>
            <a:r>
              <a:rPr lang="en-US" dirty="0" err="1" smtClean="0"/>
              <a:t>Elizondo</a:t>
            </a:r>
            <a:r>
              <a:rPr lang="en-US" dirty="0" smtClean="0"/>
              <a:t>.  Families </a:t>
            </a:r>
            <a:r>
              <a:rPr lang="en-US" dirty="0"/>
              <a:t>of Algorithms for Reducing a Matrix to Condensed </a:t>
            </a:r>
            <a:r>
              <a:rPr lang="en-US" dirty="0" smtClean="0"/>
              <a:t>Form. ACM </a:t>
            </a:r>
            <a:r>
              <a:rPr lang="en-US" dirty="0"/>
              <a:t>Transactions on Mathematical Software (TOMS), </a:t>
            </a:r>
            <a:r>
              <a:rPr lang="en-US" dirty="0" smtClean="0"/>
              <a:t>2012</a:t>
            </a:r>
          </a:p>
          <a:p>
            <a:r>
              <a:rPr lang="en-US" dirty="0"/>
              <a:t>Field G. Van Zee, Robert A. van de Geijn, Gregorio Quintana-</a:t>
            </a:r>
            <a:r>
              <a:rPr lang="en-US" dirty="0" err="1"/>
              <a:t>Ortí</a:t>
            </a:r>
            <a:r>
              <a:rPr lang="en-US" dirty="0"/>
              <a:t>. </a:t>
            </a:r>
            <a:r>
              <a:rPr lang="en-US" dirty="0" smtClean="0"/>
              <a:t>Restructuring </a:t>
            </a:r>
            <a:r>
              <a:rPr lang="en-US" dirty="0"/>
              <a:t>the Tridiagonal and Bidiagonal QR Algorithms for </a:t>
            </a:r>
            <a:r>
              <a:rPr lang="en-US" dirty="0" smtClean="0"/>
              <a:t>Performance. ACM </a:t>
            </a:r>
            <a:r>
              <a:rPr lang="en-US" dirty="0"/>
              <a:t>Transactions on Mathematical Software (TOMS), 2014</a:t>
            </a:r>
          </a:p>
          <a:p>
            <a:endParaRPr lang="en-US" dirty="0"/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19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4000" dirty="0" err="1">
                <a:solidFill>
                  <a:srgbClr val="FF0000"/>
                </a:solidFill>
              </a:rPr>
              <a:t>SuperMatrix</a:t>
            </a:r>
            <a:endParaRPr lang="en-US" sz="4000" dirty="0">
              <a:solidFill>
                <a:srgbClr val="FF0000"/>
              </a:solidFill>
            </a:endParaRPr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3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69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7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6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8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5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05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25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27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110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01900"/>
            <a:ext cx="2419350" cy="2419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078" y="2696702"/>
            <a:ext cx="3058962" cy="3058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300" y="1427667"/>
            <a:ext cx="2329048" cy="1226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21348" y="0"/>
            <a:ext cx="2692932" cy="1714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853" y="5325534"/>
            <a:ext cx="3227917" cy="1205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445" y="558798"/>
            <a:ext cx="2243668" cy="22436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56634" y="4140199"/>
            <a:ext cx="5448300" cy="99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28456" y="2039761"/>
            <a:ext cx="3115544" cy="9242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770" y="4769556"/>
            <a:ext cx="2302230" cy="23022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92300" y="4045311"/>
            <a:ext cx="2765778" cy="1364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700" y="5451123"/>
            <a:ext cx="3810000" cy="1079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99017" y="163160"/>
            <a:ext cx="2647365" cy="121778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50258" y="2654299"/>
            <a:ext cx="3603648" cy="125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92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3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6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2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5600" dirty="0" err="1"/>
              <a:t>Tze</a:t>
            </a:r>
            <a:r>
              <a:rPr lang="en-US" sz="5600" dirty="0"/>
              <a:t> </a:t>
            </a:r>
            <a:r>
              <a:rPr lang="en-US" sz="5600" dirty="0" err="1"/>
              <a:t>Meng</a:t>
            </a:r>
            <a:r>
              <a:rPr lang="en-US" sz="5600" dirty="0"/>
              <a:t> Low and Robert van de Geijn</a:t>
            </a:r>
            <a:r>
              <a:rPr lang="en-US" sz="5600" dirty="0" smtClean="0"/>
              <a:t>.</a:t>
            </a:r>
            <a:r>
              <a:rPr lang="en-US" sz="5600" dirty="0"/>
              <a:t> </a:t>
            </a:r>
            <a:r>
              <a:rPr lang="en-US" sz="5600" dirty="0" smtClean="0"/>
              <a:t> </a:t>
            </a:r>
            <a:r>
              <a:rPr lang="en-US" sz="5600" dirty="0"/>
              <a:t>An API for Manipulating Matrices Stored by </a:t>
            </a:r>
            <a:r>
              <a:rPr lang="en-US" sz="5600" dirty="0" smtClean="0"/>
              <a:t>Blocks.  FLAME </a:t>
            </a:r>
            <a:r>
              <a:rPr lang="en-US" sz="5600" dirty="0"/>
              <a:t>Working Note #12</a:t>
            </a:r>
            <a:r>
              <a:rPr lang="en-US" sz="5600" dirty="0" smtClean="0"/>
              <a:t>. 2004</a:t>
            </a:r>
          </a:p>
          <a:p>
            <a:r>
              <a:rPr lang="en-US" sz="5600" dirty="0" smtClean="0"/>
              <a:t>F</a:t>
            </a:r>
            <a:r>
              <a:rPr lang="en-US" sz="5600" dirty="0"/>
              <a:t>. D. </a:t>
            </a:r>
            <a:r>
              <a:rPr lang="en-US" sz="5600" dirty="0" err="1"/>
              <a:t>Igual</a:t>
            </a:r>
            <a:r>
              <a:rPr lang="en-US" sz="5600" dirty="0"/>
              <a:t>, E. Chan, 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R. A. van de Geijn, and F. G. Van Zee. The FLAME approach: From dense linear algebra algorithms to high-performance multi-accelerator implementations. JPDC.  2012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F. G. Van Zee, E. Chan, 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and R. A. van de Geijn. Introducing: The </a:t>
            </a:r>
            <a:r>
              <a:rPr lang="en-US" sz="5600" dirty="0" err="1"/>
              <a:t>libflame</a:t>
            </a:r>
            <a:r>
              <a:rPr lang="en-US" sz="5600" dirty="0"/>
              <a:t> library for dense matrix computations. IEEE </a:t>
            </a:r>
            <a:r>
              <a:rPr lang="en-US" sz="5600" dirty="0" err="1"/>
              <a:t>CiSE</a:t>
            </a:r>
            <a:r>
              <a:rPr lang="en-US" sz="5600" dirty="0"/>
              <a:t>, 2009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R. A. van de Geijn, F. G. Van Zee, and E. Chan. Programming matrix algorithms-by-blocks for thread-level parallelism. ACM Transactions on Mathematical Software, 36(3):14:1-14:26, July 2009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Chan, A. Chapman, and R. van de Geijn. Managing the complexity of </a:t>
            </a:r>
            <a:r>
              <a:rPr lang="en-US" sz="5600" dirty="0" err="1"/>
              <a:t>lookahead</a:t>
            </a:r>
            <a:r>
              <a:rPr lang="en-US" sz="5600" dirty="0"/>
              <a:t> for LU factorization with pivoting. SPAA'10.  2010.Greece, June 13-15, 2010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E. Chan, R. van de Geijn, and F. G. Van Zee. Design of scalable dense linear algebra libraries for multithreaded </a:t>
            </a:r>
            <a:r>
              <a:rPr lang="en-US" sz="5600" dirty="0" smtClean="0"/>
              <a:t>architectures: </a:t>
            </a:r>
            <a:r>
              <a:rPr lang="en-US" sz="5600" dirty="0"/>
              <a:t>the LU factorization. In MTAAP'08.  2008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Chan, F. G. Van Zee, P. </a:t>
            </a:r>
            <a:r>
              <a:rPr lang="en-US" sz="5600" dirty="0" err="1"/>
              <a:t>Bientinesi</a:t>
            </a:r>
            <a:r>
              <a:rPr lang="en-US" sz="5600" dirty="0"/>
              <a:t>, 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and R. van de Geijn. </a:t>
            </a:r>
            <a:r>
              <a:rPr lang="en-US" sz="5600" dirty="0" err="1"/>
              <a:t>SuperMatrix</a:t>
            </a:r>
            <a:r>
              <a:rPr lang="en-US" sz="5600" dirty="0"/>
              <a:t>: A multithreaded runtime scheduling system for algorithms-by-blocks. PPoPP'08.  2008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E. Chan, R. A. van de Geijn, and F. G. Van Zee. Scheduling of QR factorization algorithms on SMP and multi-core architectures. PDP'</a:t>
            </a:r>
            <a:r>
              <a:rPr lang="en-US" sz="5600" dirty="0" smtClean="0"/>
              <a:t>08. </a:t>
            </a:r>
            <a:r>
              <a:rPr lang="en-US" sz="5600" dirty="0"/>
              <a:t>2008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Chan, F. G. Van Zee, 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and R. van de Geijn. Satisfying your dependencies with </a:t>
            </a:r>
            <a:r>
              <a:rPr lang="en-US" sz="5600" dirty="0" err="1"/>
              <a:t>SuperMatrix</a:t>
            </a:r>
            <a:r>
              <a:rPr lang="en-US" sz="5600" dirty="0"/>
              <a:t>. Cluster'07. 2007</a:t>
            </a:r>
            <a:r>
              <a:rPr lang="en-US" sz="5600" dirty="0" smtClean="0"/>
              <a:t>.</a:t>
            </a:r>
            <a:endParaRPr lang="en-US" sz="5600" dirty="0"/>
          </a:p>
          <a:p>
            <a:r>
              <a:rPr lang="en-US" sz="5600" dirty="0"/>
              <a:t>E. Chan, E. S. Quintana-</a:t>
            </a:r>
            <a:r>
              <a:rPr lang="en-US" sz="5600" dirty="0" err="1"/>
              <a:t>Ortí</a:t>
            </a:r>
            <a:r>
              <a:rPr lang="en-US" sz="5600" dirty="0"/>
              <a:t>, G. Quintana-</a:t>
            </a:r>
            <a:r>
              <a:rPr lang="en-US" sz="5600" dirty="0" err="1"/>
              <a:t>Ortí</a:t>
            </a:r>
            <a:r>
              <a:rPr lang="en-US" sz="5600" dirty="0"/>
              <a:t>, and R. van de Geijn. </a:t>
            </a:r>
            <a:r>
              <a:rPr lang="en-US" sz="5600" dirty="0" err="1"/>
              <a:t>SuperMatrix</a:t>
            </a:r>
            <a:r>
              <a:rPr lang="en-US" sz="5600" dirty="0"/>
              <a:t> out-of-order scheduling of matrix operations for SMP and multi-core architectures. SPAA'07.  2007</a:t>
            </a:r>
            <a:r>
              <a:rPr lang="en-US" sz="5600" dirty="0" smtClean="0"/>
              <a:t>.</a:t>
            </a:r>
          </a:p>
          <a:p>
            <a:r>
              <a:rPr lang="en-US" sz="5600" dirty="0"/>
              <a:t>Gregorio Quintana-</a:t>
            </a:r>
            <a:r>
              <a:rPr lang="en-US" sz="5600" dirty="0" err="1"/>
              <a:t>Orti</a:t>
            </a:r>
            <a:r>
              <a:rPr lang="en-US" sz="5600" dirty="0"/>
              <a:t>, Francisco D. </a:t>
            </a:r>
            <a:r>
              <a:rPr lang="en-US" sz="5600" dirty="0" err="1"/>
              <a:t>Igual</a:t>
            </a:r>
            <a:r>
              <a:rPr lang="en-US" sz="5600" dirty="0"/>
              <a:t>, Enrique S. Quintana-</a:t>
            </a:r>
            <a:r>
              <a:rPr lang="en-US" sz="5600" dirty="0" err="1"/>
              <a:t>Orti</a:t>
            </a:r>
            <a:r>
              <a:rPr lang="en-US" sz="5600" dirty="0"/>
              <a:t>, Robert A. van de Geijn. </a:t>
            </a:r>
            <a:r>
              <a:rPr lang="en-US" sz="5600" dirty="0" smtClean="0"/>
              <a:t>Solving </a:t>
            </a:r>
            <a:r>
              <a:rPr lang="en-US" sz="5600" dirty="0"/>
              <a:t>dense linear systems on platforms with multiple hardware </a:t>
            </a:r>
            <a:r>
              <a:rPr lang="en-US" sz="5600" dirty="0" smtClean="0"/>
              <a:t>accelerators.  </a:t>
            </a:r>
            <a:r>
              <a:rPr lang="en-US" sz="5600" dirty="0" err="1" smtClean="0"/>
              <a:t>PPoPP</a:t>
            </a:r>
            <a:r>
              <a:rPr lang="en-US" sz="5600" dirty="0" smtClean="0"/>
              <a:t> ’00, 2009.</a:t>
            </a:r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8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b="1" dirty="0">
                <a:solidFill>
                  <a:srgbClr val="FF0000"/>
                </a:solidFill>
              </a:rPr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LAPACK</a:t>
            </a:r>
            <a:br>
              <a:rPr lang="en-US" dirty="0" smtClean="0"/>
            </a:br>
            <a:r>
              <a:rPr lang="en-US" dirty="0" smtClean="0"/>
              <a:t>Functionality/Compatibility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</a:t>
            </a:r>
            <a:r>
              <a:rPr lang="en-US" dirty="0" err="1" smtClean="0"/>
              <a:t>ibflame</a:t>
            </a:r>
            <a:r>
              <a:rPr lang="en-US" dirty="0" smtClean="0"/>
              <a:t> provides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ubset of LAPACK functionality</a:t>
            </a:r>
          </a:p>
          <a:p>
            <a:pPr lvl="1"/>
            <a:r>
              <a:rPr lang="en-US" dirty="0" smtClean="0"/>
              <a:t>Alternative (object-based) interface</a:t>
            </a:r>
          </a:p>
          <a:p>
            <a:r>
              <a:rPr lang="en-US" dirty="0" smtClean="0"/>
              <a:t>Desirable:</a:t>
            </a:r>
          </a:p>
          <a:p>
            <a:pPr lvl="1"/>
            <a:r>
              <a:rPr lang="en-US" dirty="0" smtClean="0"/>
              <a:t>Full LAPACK functionality</a:t>
            </a:r>
          </a:p>
          <a:p>
            <a:pPr lvl="1"/>
            <a:r>
              <a:rPr lang="en-US" dirty="0" smtClean="0"/>
              <a:t>Backward compatibility</a:t>
            </a:r>
          </a:p>
          <a:p>
            <a:r>
              <a:rPr lang="en-US" dirty="0" smtClean="0"/>
              <a:t>LAPACK has millions of lines of code…</a:t>
            </a: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0"/>
            <a:ext cx="7750969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7638" y="274638"/>
            <a:ext cx="6583362" cy="65833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26620" y="5525998"/>
            <a:ext cx="34181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Dr. </a:t>
            </a:r>
            <a:r>
              <a:rPr lang="en-US" sz="3600" dirty="0" err="1" smtClean="0">
                <a:solidFill>
                  <a:schemeClr val="bg1"/>
                </a:solidFill>
              </a:rPr>
              <a:t>Kyungjoo</a:t>
            </a:r>
            <a:r>
              <a:rPr lang="en-US" sz="3600" dirty="0" smtClean="0">
                <a:solidFill>
                  <a:schemeClr val="bg1"/>
                </a:solidFill>
              </a:rPr>
              <a:t> Kim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o the rescue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52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Full LAPACK</a:t>
            </a:r>
            <a:br>
              <a:rPr lang="en-US" dirty="0" smtClean="0"/>
            </a:br>
            <a:r>
              <a:rPr lang="en-US" dirty="0" smtClean="0"/>
              <a:t>Functionality/Compatibility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LAPACK -&gt; f2c -&gt; fix a bit -&gt; </a:t>
            </a:r>
            <a:r>
              <a:rPr lang="en-US" b="1" dirty="0" smtClean="0">
                <a:solidFill>
                  <a:srgbClr val="FF0000"/>
                </a:solidFill>
              </a:rPr>
              <a:t>FORTRAN FREE LIBRARY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For each LAPACK routine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If </a:t>
            </a:r>
            <a:r>
              <a:rPr lang="en-US" dirty="0" err="1" smtClean="0">
                <a:solidFill>
                  <a:srgbClr val="000000"/>
                </a:solidFill>
              </a:rPr>
              <a:t>libflame</a:t>
            </a:r>
            <a:r>
              <a:rPr lang="en-US" dirty="0" smtClean="0">
                <a:solidFill>
                  <a:srgbClr val="000000"/>
                </a:solidFill>
              </a:rPr>
              <a:t> has functionality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Use LAPACK routine as interface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Rip out guts</a:t>
            </a:r>
          </a:p>
          <a:p>
            <a:pPr lvl="2"/>
            <a:r>
              <a:rPr lang="en-US" dirty="0" smtClean="0">
                <a:solidFill>
                  <a:srgbClr val="000000"/>
                </a:solidFill>
              </a:rPr>
              <a:t>Call </a:t>
            </a:r>
            <a:r>
              <a:rPr lang="en-US" dirty="0" err="1" smtClean="0">
                <a:solidFill>
                  <a:srgbClr val="000000"/>
                </a:solidFill>
              </a:rPr>
              <a:t>libflame</a:t>
            </a:r>
            <a:r>
              <a:rPr lang="en-US" dirty="0" smtClean="0">
                <a:solidFill>
                  <a:srgbClr val="000000"/>
                </a:solidFill>
              </a:rPr>
              <a:t> routine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Result: “FLAPACK” (our internal name for this part of </a:t>
            </a:r>
            <a:r>
              <a:rPr lang="en-US" dirty="0" err="1" smtClean="0">
                <a:solidFill>
                  <a:srgbClr val="000000"/>
                </a:solidFill>
              </a:rPr>
              <a:t>libflame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No Fortran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Full LAPACK functionality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Passes LAPACK test suite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Part of standard </a:t>
            </a:r>
            <a:r>
              <a:rPr lang="en-US" dirty="0" err="1" smtClean="0">
                <a:solidFill>
                  <a:srgbClr val="000000"/>
                </a:solidFill>
              </a:rPr>
              <a:t>libflame</a:t>
            </a:r>
            <a:r>
              <a:rPr lang="en-US" dirty="0" smtClean="0">
                <a:solidFill>
                  <a:srgbClr val="000000"/>
                </a:solidFill>
              </a:rPr>
              <a:t> release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Gives a path for incrementally replacing all of LAPACK</a:t>
            </a:r>
          </a:p>
        </p:txBody>
      </p:sp>
    </p:spTree>
    <p:extLst>
      <p:ext uri="{BB962C8B-B14F-4D97-AF65-F5344CB8AC3E}">
        <p14:creationId xmlns:p14="http://schemas.microsoft.com/office/powerpoint/2010/main" val="1700868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Jack </a:t>
            </a:r>
            <a:r>
              <a:rPr lang="en-US" dirty="0" err="1" smtClean="0"/>
              <a:t>Poulson</a:t>
            </a:r>
            <a:endParaRPr lang="en-US" dirty="0"/>
          </a:p>
          <a:p>
            <a:r>
              <a:rPr lang="en-US" dirty="0" smtClean="0"/>
              <a:t>Distributed memory DLA library (but now so much more…)</a:t>
            </a:r>
          </a:p>
          <a:p>
            <a:r>
              <a:rPr lang="en-US" dirty="0" smtClean="0"/>
              <a:t>Has gained wide use at the national labs</a:t>
            </a:r>
          </a:p>
          <a:p>
            <a:r>
              <a:rPr lang="en-US" dirty="0" smtClean="0"/>
              <a:t>Coding style and theoretical underpinnings inspired by PLAPACK and FLAME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583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Martin D. Schatz, Robert A. van de Geijn, Jack </a:t>
            </a:r>
            <a:r>
              <a:rPr lang="en-US" dirty="0" err="1"/>
              <a:t>Poulson</a:t>
            </a:r>
            <a:r>
              <a:rPr lang="en-US" dirty="0"/>
              <a:t>. </a:t>
            </a:r>
            <a:r>
              <a:rPr lang="en-US" dirty="0" smtClean="0"/>
              <a:t>Parallel </a:t>
            </a:r>
            <a:r>
              <a:rPr lang="en-US" dirty="0"/>
              <a:t>Matrix Multiplication: A Systematic </a:t>
            </a:r>
            <a:r>
              <a:rPr lang="en-US" dirty="0" smtClean="0"/>
              <a:t>Journey.  SIAM </a:t>
            </a:r>
            <a:r>
              <a:rPr lang="en-US" dirty="0"/>
              <a:t>Journal on Scientific </a:t>
            </a:r>
            <a:r>
              <a:rPr lang="en-US" dirty="0" smtClean="0"/>
              <a:t>Computing.  To appear (pending minor modifications)</a:t>
            </a:r>
          </a:p>
          <a:p>
            <a:r>
              <a:rPr lang="en-US" dirty="0"/>
              <a:t>Jack </a:t>
            </a:r>
            <a:r>
              <a:rPr lang="en-US" dirty="0" err="1"/>
              <a:t>Poulson</a:t>
            </a:r>
            <a:r>
              <a:rPr lang="en-US" dirty="0"/>
              <a:t>, Bryan Marker, Robert A. van de Geijn, Jeff R. Hammond, Nichols A. </a:t>
            </a:r>
            <a:r>
              <a:rPr lang="en-US" dirty="0" smtClean="0"/>
              <a:t>Romero. Elemental</a:t>
            </a:r>
            <a:r>
              <a:rPr lang="en-US" dirty="0"/>
              <a:t>: A New Framework for Distributed Memory Dense Matrix </a:t>
            </a:r>
            <a:r>
              <a:rPr lang="en-US" dirty="0" smtClean="0"/>
              <a:t>Computations. ACM </a:t>
            </a:r>
            <a:r>
              <a:rPr lang="en-US" dirty="0"/>
              <a:t>Transactions on Mathematical Software (TOMS), 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037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endParaRPr lang="en-US" sz="3600" dirty="0"/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LIS_gem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0"/>
            <a:ext cx="4860000" cy="68580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4811461"/>
              </p:ext>
            </p:extLst>
          </p:nvPr>
        </p:nvGraphicFramePr>
        <p:xfrm>
          <a:off x="1097734" y="3140241"/>
          <a:ext cx="1654814" cy="653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tion" r:id="rId4" imgW="482600" imgH="190500" progId="Equation.3">
                  <p:embed/>
                </p:oleObj>
              </mc:Choice>
              <mc:Fallback>
                <p:oleObj name="Equation" r:id="rId4" imgW="4826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7734" y="3140241"/>
                        <a:ext cx="1654814" cy="6532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3683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BLIS Retreat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2013: 11 Universities, 2 Labs, 8 Companies</a:t>
            </a:r>
          </a:p>
          <a:p>
            <a:endParaRPr lang="en-US" dirty="0"/>
          </a:p>
          <a:p>
            <a:r>
              <a:rPr lang="en-US" dirty="0" smtClean="0"/>
              <a:t>2014: 9 Universities, 2 Labs, 6 Companies</a:t>
            </a:r>
          </a:p>
          <a:p>
            <a:endParaRPr lang="en-US" dirty="0"/>
          </a:p>
          <a:p>
            <a:r>
              <a:rPr lang="en-US" dirty="0" smtClean="0"/>
              <a:t>2015: 9 Universities, 2 Labs, 11 Companies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0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17" y="1778000"/>
            <a:ext cx="5661966" cy="45212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Intel Xeon “</a:t>
            </a:r>
            <a:r>
              <a:rPr lang="en-US" dirty="0" err="1"/>
              <a:t>Dunnington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(one core)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21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7954" y="1735666"/>
            <a:ext cx="5288091" cy="457623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980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 Xeon Phi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00" y="228600"/>
            <a:ext cx="74295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02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John A. Gunnels, Greg M. Henry, and Robert A. van de Geijn. A Family of High-Performance Matrix Algorithms. In </a:t>
            </a:r>
            <a:r>
              <a:rPr lang="en-US" sz="1800" i="1" dirty="0" smtClean="0"/>
              <a:t>Computational Science - 2001</a:t>
            </a:r>
            <a:r>
              <a:rPr lang="en-US" sz="1800" dirty="0" smtClean="0"/>
              <a:t>. </a:t>
            </a:r>
          </a:p>
          <a:p>
            <a:r>
              <a:rPr lang="en-US" sz="1800" dirty="0" smtClean="0">
                <a:effectLst/>
              </a:rPr>
              <a:t>Kazushige </a:t>
            </a:r>
            <a:r>
              <a:rPr lang="en-US" sz="1800" dirty="0" err="1" smtClean="0">
                <a:effectLst/>
              </a:rPr>
              <a:t>Goto</a:t>
            </a:r>
            <a:r>
              <a:rPr lang="en-US" sz="1800" dirty="0" smtClean="0">
                <a:effectLst/>
              </a:rPr>
              <a:t>, Robert A. van de Geijn.  </a:t>
            </a:r>
            <a:r>
              <a:rPr lang="en-US" sz="1800" dirty="0" smtClean="0"/>
              <a:t>Anatomy of high-performance matrix multiplication. </a:t>
            </a:r>
            <a:r>
              <a:rPr lang="en-US" sz="1800" dirty="0" smtClean="0">
                <a:effectLst/>
              </a:rPr>
              <a:t>ACM Transactions on Mathematical Software (TOMS), 2008.</a:t>
            </a:r>
          </a:p>
          <a:p>
            <a:r>
              <a:rPr lang="en-US" sz="1800" dirty="0" smtClean="0">
                <a:effectLst/>
              </a:rPr>
              <a:t>Kazushige </a:t>
            </a:r>
            <a:r>
              <a:rPr lang="en-US" sz="1800" dirty="0" err="1" smtClean="0">
                <a:effectLst/>
              </a:rPr>
              <a:t>Goto</a:t>
            </a:r>
            <a:r>
              <a:rPr lang="en-US" sz="1800" dirty="0" smtClean="0">
                <a:effectLst/>
              </a:rPr>
              <a:t>, Robert van de Geijn.</a:t>
            </a:r>
            <a:r>
              <a:rPr lang="en-US" sz="1800" dirty="0"/>
              <a:t> </a:t>
            </a:r>
            <a:r>
              <a:rPr lang="en-US" sz="1800" dirty="0" smtClean="0"/>
              <a:t>High-performance implementation of the level-3 BLAS. </a:t>
            </a:r>
            <a:r>
              <a:rPr lang="en-US" sz="1800" dirty="0" smtClean="0">
                <a:effectLst/>
              </a:rPr>
              <a:t>ACM Transactions on Mathematical Software (TOMS), 2008</a:t>
            </a:r>
          </a:p>
          <a:p>
            <a:r>
              <a:rPr lang="en-US" sz="1800" dirty="0" smtClean="0">
                <a:effectLst/>
              </a:rPr>
              <a:t>Field G. Van Zee, Robert A. van de Geijn.</a:t>
            </a:r>
            <a:r>
              <a:rPr lang="en-US" sz="1800" dirty="0"/>
              <a:t> </a:t>
            </a:r>
            <a:r>
              <a:rPr lang="en-US" sz="1800" dirty="0" smtClean="0"/>
              <a:t> BLIS: A Framework for Rapidly Instantiating BLAS Functionality. </a:t>
            </a:r>
            <a:r>
              <a:rPr lang="en-US" sz="1800" dirty="0" smtClean="0">
                <a:effectLst/>
              </a:rPr>
              <a:t>ACM Transactions on Mathematical Software (TOMS), 2015</a:t>
            </a:r>
          </a:p>
          <a:p>
            <a:r>
              <a:rPr lang="en-US" sz="1800" dirty="0" smtClean="0"/>
              <a:t>Tyler M. Smith, Robert van de Geijn, Mikhail </a:t>
            </a:r>
            <a:r>
              <a:rPr lang="en-US" sz="1800" dirty="0" err="1" smtClean="0"/>
              <a:t>Smelyanskiy</a:t>
            </a:r>
            <a:r>
              <a:rPr lang="en-US" sz="1800" dirty="0" smtClean="0"/>
              <a:t>, Jeff R. Hammond, and Field G. Van Zee.  Anatomy of High-Performance Many-Threaded Matrix Multiplication.</a:t>
            </a:r>
            <a:r>
              <a:rPr lang="en-US" sz="1800" dirty="0"/>
              <a:t> </a:t>
            </a:r>
            <a:r>
              <a:rPr lang="en-US" sz="1800" dirty="0" smtClean="0"/>
              <a:t> IPDPS 2014. </a:t>
            </a:r>
          </a:p>
          <a:p>
            <a:r>
              <a:rPr lang="en-US" sz="1800" dirty="0" smtClean="0"/>
              <a:t>Field G. Van Zee, Tyler Smith, Bryan Marker, </a:t>
            </a:r>
            <a:r>
              <a:rPr lang="en-US" sz="1800" dirty="0" err="1" smtClean="0"/>
              <a:t>Tze</a:t>
            </a:r>
            <a:r>
              <a:rPr lang="en-US" sz="1800" dirty="0" smtClean="0"/>
              <a:t> </a:t>
            </a:r>
            <a:r>
              <a:rPr lang="en-US" sz="1800" dirty="0" err="1" smtClean="0"/>
              <a:t>Meng</a:t>
            </a:r>
            <a:r>
              <a:rPr lang="en-US" sz="1800" dirty="0" smtClean="0"/>
              <a:t> Low, Robert A. van de Geijn, Francisco D. </a:t>
            </a:r>
            <a:r>
              <a:rPr lang="en-US" sz="1800" dirty="0" err="1" smtClean="0"/>
              <a:t>Igual</a:t>
            </a:r>
            <a:r>
              <a:rPr lang="en-US" sz="1800" dirty="0" smtClean="0"/>
              <a:t>, Mikhail </a:t>
            </a:r>
            <a:r>
              <a:rPr lang="en-US" sz="1800" dirty="0" err="1" smtClean="0"/>
              <a:t>Smelyanskiy</a:t>
            </a:r>
            <a:r>
              <a:rPr lang="en-US" sz="1800" dirty="0" smtClean="0"/>
              <a:t>, </a:t>
            </a:r>
            <a:r>
              <a:rPr lang="en-US" sz="1800" dirty="0" err="1" smtClean="0"/>
              <a:t>Xianyi</a:t>
            </a:r>
            <a:r>
              <a:rPr lang="en-US" sz="1800" dirty="0" smtClean="0"/>
              <a:t> Zhang, Michael </a:t>
            </a:r>
            <a:r>
              <a:rPr lang="en-US" sz="1800" dirty="0" err="1" smtClean="0"/>
              <a:t>Kistler</a:t>
            </a:r>
            <a:r>
              <a:rPr lang="en-US" sz="1800" dirty="0" smtClean="0"/>
              <a:t>, Vernon </a:t>
            </a:r>
            <a:r>
              <a:rPr lang="en-US" sz="1800" dirty="0" err="1" smtClean="0"/>
              <a:t>Austel</a:t>
            </a:r>
            <a:r>
              <a:rPr lang="en-US" sz="1800" dirty="0" smtClean="0"/>
              <a:t>, John Gunnels, Lee </a:t>
            </a:r>
            <a:r>
              <a:rPr lang="en-US" sz="1800" dirty="0" err="1" smtClean="0"/>
              <a:t>Killough</a:t>
            </a:r>
            <a:r>
              <a:rPr lang="en-US" sz="1800" dirty="0" smtClean="0"/>
              <a:t>. The BLIS Framework: Experiments in Portability.</a:t>
            </a:r>
            <a:r>
              <a:rPr lang="en-US" sz="1800" dirty="0"/>
              <a:t> </a:t>
            </a:r>
            <a:r>
              <a:rPr lang="en-US" sz="1800" dirty="0" smtClean="0"/>
              <a:t> ACM Transactions on Mathematical Software. To appear. </a:t>
            </a:r>
          </a:p>
          <a:p>
            <a:endParaRPr lang="en-US" sz="1400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47515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LAC/LAP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 smtClean="0"/>
              <a:t>LAFF</a:t>
            </a:r>
            <a:endParaRPr lang="en-US" sz="3600" dirty="0"/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8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Linear Algebra Core (LAC)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435325" y="5365062"/>
            <a:ext cx="8229600" cy="111769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Distributed memory architecture</a:t>
            </a:r>
          </a:p>
          <a:p>
            <a:r>
              <a:rPr lang="en-US" dirty="0" smtClean="0"/>
              <a:t>Broadcast Buses</a:t>
            </a:r>
          </a:p>
          <a:p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2" name="Picture 11" descr="Rank1_Inner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29" y="1336721"/>
            <a:ext cx="8703393" cy="40283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cxnSp>
        <p:nvCxnSpPr>
          <p:cNvPr id="18" name="Straight Connector 17"/>
          <p:cNvCxnSpPr/>
          <p:nvPr/>
        </p:nvCxnSpPr>
        <p:spPr>
          <a:xfrm flipV="1">
            <a:off x="3192467" y="1771060"/>
            <a:ext cx="1290033" cy="1999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6200000" flipH="1">
            <a:off x="2505567" y="3125303"/>
            <a:ext cx="2783841" cy="14100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8678992"/>
      </p:ext>
    </p:ext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75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GEMM Performance and Efficiency on Various Cores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B9C2A-577D-D140-B56D-C1348D7278C6}" type="datetime1">
              <a:rPr lang="en-US" smtClean="0"/>
              <a:pPr/>
              <a:t>9/28/15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B3184-2EB9-4F4C-8C11-C8B9D38C3AA5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6" name="Group 9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7138185"/>
              </p:ext>
            </p:extLst>
          </p:nvPr>
        </p:nvGraphicFramePr>
        <p:xfrm>
          <a:off x="1259841" y="2092960"/>
          <a:ext cx="6561045" cy="3851650"/>
        </p:xfrm>
        <a:graphic>
          <a:graphicData uri="http://schemas.openxmlformats.org/drawingml/2006/table">
            <a:tbl>
              <a:tblPr/>
              <a:tblGrid>
                <a:gridCol w="2198931"/>
                <a:gridCol w="782202"/>
                <a:gridCol w="1416532"/>
                <a:gridCol w="1131088"/>
                <a:gridCol w="1032292"/>
              </a:tblGrid>
              <a:tr h="521746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W/mm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2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GFLOPS/mm</a:t>
                      </a:r>
                      <a:r>
                        <a:rPr kumimoji="0" lang="en-US" sz="14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2</a:t>
                      </a:r>
                      <a:endParaRPr kumimoji="0" lang="en-US" sz="1400" b="1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GFLOPS/W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Cell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SPE 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(SP)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6.4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16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88%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1746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NVidia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GTX480 SM (SP)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2" charset="0"/>
                          <a:ea typeface="宋体" charset="-122"/>
                          <a:cs typeface="宋体" charset="-122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2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2" charset="0"/>
                          <a:ea typeface="宋体" charset="-122"/>
                          <a:cs typeface="宋体" charset="-122"/>
                        </a:rPr>
                        <a:t>3.8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2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2" charset="0"/>
                          <a:ea typeface="宋体" charset="-122"/>
                          <a:cs typeface="宋体" charset="-122"/>
                        </a:rPr>
                        <a:t>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MR12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MR12" charset="0"/>
                          <a:ea typeface="宋体" charset="-122"/>
                          <a:cs typeface="宋体" charset="-122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000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NVidia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GTX480 SM (DP)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1.7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3.4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58%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Rigel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cluster (SP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0.3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4.5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40%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Intel Core (DP)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0.4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0.85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95%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Altera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Stratix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IV (DP)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0.02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0.05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3.5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90+%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84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ClearSpeed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 CSX700(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DP)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0.28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12.5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78%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LAC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(SP)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19.5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104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95+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0" marR="0" lvl="0" indent="0" algn="l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LAC 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(DP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) 32 GFLOPS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9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0.3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15.6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47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-122"/>
                        <a:cs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19175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95+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  <a:cs typeface="宋体" charset="-122"/>
                        </a:rPr>
                        <a:t>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923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3600" dirty="0" err="1"/>
              <a:t>Ardavan</a:t>
            </a:r>
            <a:r>
              <a:rPr lang="en-US" sz="3600" dirty="0"/>
              <a:t> </a:t>
            </a:r>
            <a:r>
              <a:rPr lang="en-US" sz="3600" dirty="0" err="1"/>
              <a:t>Pedram</a:t>
            </a:r>
            <a:r>
              <a:rPr lang="en-US" sz="3600" dirty="0"/>
              <a:t>, Andreas </a:t>
            </a:r>
            <a:r>
              <a:rPr lang="en-US" sz="3600" dirty="0" err="1"/>
              <a:t>Gerstlauer</a:t>
            </a:r>
            <a:r>
              <a:rPr lang="en-US" sz="3600" dirty="0"/>
              <a:t>, and Robert van de Geijn.  Algorithm, Architecture, and Floating-Point Unit </a:t>
            </a:r>
            <a:r>
              <a:rPr lang="en-US" sz="3600" dirty="0" err="1"/>
              <a:t>Codesign</a:t>
            </a:r>
            <a:r>
              <a:rPr lang="en-US" sz="3600" dirty="0"/>
              <a:t> of a Matrix Factorization Accelerator.  IEEE Trans. on Computers. </a:t>
            </a:r>
            <a:r>
              <a:rPr lang="en-US" sz="3600" dirty="0" smtClean="0"/>
              <a:t>2014</a:t>
            </a:r>
            <a:r>
              <a:rPr lang="en-US" sz="3600" dirty="0"/>
              <a:t> </a:t>
            </a:r>
          </a:p>
          <a:p>
            <a:r>
              <a:rPr lang="en-US" sz="3600" dirty="0" err="1"/>
              <a:t>Ardavan</a:t>
            </a:r>
            <a:r>
              <a:rPr lang="en-US" sz="3600" dirty="0"/>
              <a:t> </a:t>
            </a:r>
            <a:r>
              <a:rPr lang="en-US" sz="3600" dirty="0" err="1"/>
              <a:t>Pedram</a:t>
            </a:r>
            <a:r>
              <a:rPr lang="en-US" sz="3600" dirty="0"/>
              <a:t>, Andreas </a:t>
            </a:r>
            <a:r>
              <a:rPr lang="en-US" sz="3600" dirty="0" err="1"/>
              <a:t>Gerstlauer</a:t>
            </a:r>
            <a:r>
              <a:rPr lang="en-US" sz="3600" dirty="0"/>
              <a:t>, and Robert van de Geijn.  Floating Point Architecture Extensions for Optimized Matrix </a:t>
            </a:r>
            <a:r>
              <a:rPr lang="en-US" sz="3600" dirty="0" smtClean="0"/>
              <a:t>Factorization.  ARITH21.</a:t>
            </a:r>
            <a:r>
              <a:rPr lang="en-US" sz="3600" dirty="0"/>
              <a:t> </a:t>
            </a:r>
          </a:p>
          <a:p>
            <a:r>
              <a:rPr lang="en-US" sz="3600" dirty="0" err="1"/>
              <a:t>Ardavan</a:t>
            </a:r>
            <a:r>
              <a:rPr lang="en-US" sz="3600" dirty="0"/>
              <a:t> </a:t>
            </a:r>
            <a:r>
              <a:rPr lang="en-US" sz="3600" dirty="0" err="1"/>
              <a:t>Pedram</a:t>
            </a:r>
            <a:r>
              <a:rPr lang="en-US" sz="3600" dirty="0"/>
              <a:t>, Robert van de Geijn, and Andreas </a:t>
            </a:r>
            <a:r>
              <a:rPr lang="en-US" sz="3600" dirty="0" err="1"/>
              <a:t>Gerstlauer</a:t>
            </a:r>
            <a:r>
              <a:rPr lang="en-US" sz="3600" dirty="0"/>
              <a:t>.  </a:t>
            </a:r>
            <a:r>
              <a:rPr lang="en-US" sz="3600" dirty="0" err="1"/>
              <a:t>Codesign</a:t>
            </a:r>
            <a:r>
              <a:rPr lang="en-US" sz="3600" dirty="0"/>
              <a:t> Tradeoffs for High-Performance, Low-Power Linear Algebra </a:t>
            </a:r>
            <a:r>
              <a:rPr lang="en-US" sz="3600" dirty="0" smtClean="0"/>
              <a:t>Architectures.  IEEE </a:t>
            </a:r>
            <a:r>
              <a:rPr lang="en-US" sz="3600" dirty="0" err="1" smtClean="0"/>
              <a:t>Trans.on</a:t>
            </a:r>
            <a:r>
              <a:rPr lang="en-US" sz="3600" dirty="0" smtClean="0"/>
              <a:t> Computers.   </a:t>
            </a:r>
            <a:r>
              <a:rPr lang="en-US" sz="3600" dirty="0"/>
              <a:t>Volume 61, Issue </a:t>
            </a:r>
            <a:r>
              <a:rPr lang="en-US" sz="3600" dirty="0" smtClean="0"/>
              <a:t>12, 2012</a:t>
            </a:r>
            <a:r>
              <a:rPr lang="en-US" sz="3600" dirty="0"/>
              <a:t>.  </a:t>
            </a:r>
          </a:p>
          <a:p>
            <a:r>
              <a:rPr lang="en-US" sz="3600" dirty="0" err="1"/>
              <a:t>Ardavan</a:t>
            </a:r>
            <a:r>
              <a:rPr lang="en-US" sz="3600" dirty="0"/>
              <a:t> </a:t>
            </a:r>
            <a:r>
              <a:rPr lang="en-US" sz="3600" dirty="0" err="1"/>
              <a:t>Pedram</a:t>
            </a:r>
            <a:r>
              <a:rPr lang="en-US" sz="3600" dirty="0"/>
              <a:t>, Andreas </a:t>
            </a:r>
            <a:r>
              <a:rPr lang="en-US" sz="3600" dirty="0" err="1"/>
              <a:t>Gerstlauer</a:t>
            </a:r>
            <a:r>
              <a:rPr lang="en-US" sz="3600" dirty="0"/>
              <a:t>, and Robert van de Geijn.  On the Efficiency of Register File versus Broadcast Interconnect for Collective Communications in Data-Parallel Hardware Accelerators.  SBAC-PAD 2012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 err="1"/>
              <a:t>Ardavan</a:t>
            </a:r>
            <a:r>
              <a:rPr lang="en-US" sz="3600" dirty="0"/>
              <a:t> </a:t>
            </a:r>
            <a:r>
              <a:rPr lang="en-US" sz="3600" dirty="0" err="1"/>
              <a:t>Pedram</a:t>
            </a:r>
            <a:r>
              <a:rPr lang="en-US" sz="3600" dirty="0"/>
              <a:t>, Syed </a:t>
            </a:r>
            <a:r>
              <a:rPr lang="en-US" sz="3600" dirty="0" err="1"/>
              <a:t>Gilani</a:t>
            </a:r>
            <a:r>
              <a:rPr lang="en-US" sz="3600" dirty="0"/>
              <a:t>, Nam Sung Kim, Robert van de Geijn, Mike Schulte</a:t>
            </a:r>
            <a:r>
              <a:rPr lang="en-US" sz="3600" dirty="0" smtClean="0"/>
              <a:t>, and </a:t>
            </a:r>
            <a:r>
              <a:rPr lang="en-US" sz="3600" dirty="0"/>
              <a:t>Andreas </a:t>
            </a:r>
            <a:r>
              <a:rPr lang="en-US" sz="3600" dirty="0" err="1"/>
              <a:t>Gerstlauer</a:t>
            </a:r>
            <a:r>
              <a:rPr lang="en-US" sz="3600" dirty="0"/>
              <a:t>.  A Linear Algebra Core Design For Efﬁcient Level-3 BLAS.  ASAP2012</a:t>
            </a:r>
            <a:r>
              <a:rPr lang="en-US" sz="3600" dirty="0" smtClean="0"/>
              <a:t>.</a:t>
            </a:r>
            <a:endParaRPr lang="en-US" sz="3600" dirty="0"/>
          </a:p>
          <a:p>
            <a:r>
              <a:rPr lang="en-US" sz="3600" dirty="0" err="1"/>
              <a:t>Ardavan</a:t>
            </a:r>
            <a:r>
              <a:rPr lang="en-US" sz="3600" dirty="0"/>
              <a:t> </a:t>
            </a:r>
            <a:r>
              <a:rPr lang="en-US" sz="3600" dirty="0" err="1"/>
              <a:t>Pedram</a:t>
            </a:r>
            <a:r>
              <a:rPr lang="en-US" sz="3600" dirty="0"/>
              <a:t>, Andreas </a:t>
            </a:r>
            <a:r>
              <a:rPr lang="en-US" sz="3600" dirty="0" err="1"/>
              <a:t>Gerstlauer</a:t>
            </a:r>
            <a:r>
              <a:rPr lang="en-US" sz="3600" dirty="0"/>
              <a:t>, and Robert van de Geijn.  A High-performance, Low-power Linear Algebra Core. ASAP2011.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108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DxT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dirty="0" smtClean="0">
                <a:solidFill>
                  <a:srgbClr val="000000"/>
                </a:solidFill>
              </a:rPr>
              <a:t>LAFF</a:t>
            </a:r>
            <a:endParaRPr lang="en-US" sz="3600" dirty="0">
              <a:solidFill>
                <a:srgbClr val="00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62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Design-by-Transformation (</a:t>
            </a:r>
            <a:r>
              <a:rPr lang="en-US" dirty="0" err="1" smtClean="0"/>
              <a:t>DxT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Currently:  Libraries exist as code</a:t>
            </a:r>
          </a:p>
          <a:p>
            <a:r>
              <a:rPr lang="en-US" dirty="0" smtClean="0"/>
              <a:t>Future:</a:t>
            </a:r>
          </a:p>
          <a:p>
            <a:pPr lvl="1"/>
            <a:r>
              <a:rPr lang="en-US" dirty="0" smtClean="0"/>
              <a:t>Notation/Domain Specific Language</a:t>
            </a:r>
          </a:p>
          <a:p>
            <a:pPr lvl="1"/>
            <a:r>
              <a:rPr lang="en-US" dirty="0" smtClean="0"/>
              <a:t>Encode knowledge about algorithms and architectures</a:t>
            </a:r>
          </a:p>
          <a:p>
            <a:pPr lvl="1"/>
            <a:r>
              <a:rPr lang="en-US" dirty="0" smtClean="0"/>
              <a:t>Tools search algorithmic design space and produce an optimal implementation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err="1" smtClean="0"/>
              <a:t>DxTer</a:t>
            </a:r>
            <a:endParaRPr lang="en-US" dirty="0"/>
          </a:p>
          <a:p>
            <a:pPr lvl="1"/>
            <a:r>
              <a:rPr lang="en-US" dirty="0" smtClean="0"/>
              <a:t>Tensor Contraction Engine </a:t>
            </a:r>
          </a:p>
          <a:p>
            <a:pPr lvl="1"/>
            <a:r>
              <a:rPr lang="en-US" dirty="0" smtClean="0"/>
              <a:t>Spiral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259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 smtClean="0"/>
              <a:t>LAFF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66" y="-38100"/>
            <a:ext cx="73680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94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6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6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20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Bryan Marker, Martin Schatz, Devin Matthews, </a:t>
            </a:r>
            <a:r>
              <a:rPr lang="en-US" sz="2200" dirty="0" err="1"/>
              <a:t>Isil</a:t>
            </a:r>
            <a:r>
              <a:rPr lang="en-US" sz="2200" dirty="0"/>
              <a:t> </a:t>
            </a:r>
            <a:r>
              <a:rPr lang="en-US" sz="2200" dirty="0" err="1"/>
              <a:t>Dillig</a:t>
            </a:r>
            <a:r>
              <a:rPr lang="en-US" sz="2200" dirty="0"/>
              <a:t>, Robert van de Geijn, and Don </a:t>
            </a:r>
            <a:r>
              <a:rPr lang="en-US" sz="2200" dirty="0" err="1"/>
              <a:t>Batory</a:t>
            </a:r>
            <a:r>
              <a:rPr lang="en-US" sz="2200" dirty="0"/>
              <a:t>. </a:t>
            </a:r>
            <a:r>
              <a:rPr lang="en-US" sz="2200" dirty="0" err="1" smtClean="0"/>
              <a:t>DxTer</a:t>
            </a:r>
            <a:r>
              <a:rPr lang="en-US" sz="2200" dirty="0"/>
              <a:t>: An Extensible Tool for Optimal Dataflow Program Generation</a:t>
            </a:r>
            <a:r>
              <a:rPr lang="en-US" sz="2200" dirty="0" smtClean="0"/>
              <a:t>. </a:t>
            </a:r>
            <a:r>
              <a:rPr lang="en-US" sz="2200" dirty="0"/>
              <a:t> </a:t>
            </a:r>
            <a:r>
              <a:rPr lang="en-US" sz="2200" dirty="0" smtClean="0"/>
              <a:t>Tech Report.</a:t>
            </a:r>
            <a:endParaRPr lang="en-US" sz="2200" dirty="0"/>
          </a:p>
          <a:p>
            <a:r>
              <a:rPr lang="en-US" sz="2200" dirty="0"/>
              <a:t>Bryan Marker, Don </a:t>
            </a:r>
            <a:r>
              <a:rPr lang="en-US" sz="2200" dirty="0" err="1"/>
              <a:t>Batory</a:t>
            </a:r>
            <a:r>
              <a:rPr lang="en-US" sz="2200" dirty="0"/>
              <a:t>, and Robert van de Geijn. “Understanding Performance Stairs: Elucidating Heuristics.” International Conference on Automated Software Engineering </a:t>
            </a:r>
            <a:r>
              <a:rPr lang="en-US" sz="2200" dirty="0" smtClean="0"/>
              <a:t>2014.</a:t>
            </a:r>
            <a:r>
              <a:rPr lang="en-US" sz="2200" dirty="0"/>
              <a:t> </a:t>
            </a:r>
          </a:p>
          <a:p>
            <a:r>
              <a:rPr lang="en-US" sz="2200" dirty="0"/>
              <a:t>Bryan Marker, Don </a:t>
            </a:r>
            <a:r>
              <a:rPr lang="en-US" sz="2200" dirty="0" err="1"/>
              <a:t>Batory</a:t>
            </a:r>
            <a:r>
              <a:rPr lang="en-US" sz="2200" dirty="0"/>
              <a:t>, and Robert van de Geijn. “Code Generation and Optimization of Distributed-Memory Dense Linear Algebra Kernels.” </a:t>
            </a:r>
            <a:r>
              <a:rPr lang="en-US" sz="2200" dirty="0" err="1"/>
              <a:t>iWAPT</a:t>
            </a:r>
            <a:r>
              <a:rPr lang="en-US" sz="2200" dirty="0"/>
              <a:t> </a:t>
            </a:r>
            <a:r>
              <a:rPr lang="en-US" sz="2200" dirty="0" smtClean="0"/>
              <a:t>2013.</a:t>
            </a:r>
            <a:r>
              <a:rPr lang="en-US" sz="2200" dirty="0"/>
              <a:t> </a:t>
            </a:r>
          </a:p>
          <a:p>
            <a:r>
              <a:rPr lang="en-US" sz="2200" dirty="0"/>
              <a:t>Bryan Marker, Jack </a:t>
            </a:r>
            <a:r>
              <a:rPr lang="en-US" sz="2200" dirty="0" err="1"/>
              <a:t>Poulson</a:t>
            </a:r>
            <a:r>
              <a:rPr lang="en-US" sz="2200" dirty="0"/>
              <a:t>, Don </a:t>
            </a:r>
            <a:r>
              <a:rPr lang="en-US" sz="2200" dirty="0" err="1"/>
              <a:t>Batory</a:t>
            </a:r>
            <a:r>
              <a:rPr lang="en-US" sz="2200" dirty="0"/>
              <a:t>, and Robert van de Geijn. “Designed Linear Algebra Algorithms by Transformation: Mechanizing the Expert Developer.” </a:t>
            </a:r>
            <a:r>
              <a:rPr lang="en-US" sz="2200" dirty="0" err="1"/>
              <a:t>iWAPT</a:t>
            </a:r>
            <a:r>
              <a:rPr lang="en-US" sz="2200" dirty="0"/>
              <a:t> </a:t>
            </a:r>
            <a:r>
              <a:rPr lang="en-US" sz="2200" dirty="0" smtClean="0"/>
              <a:t>2012.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0046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dirty="0" smtClean="0"/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b="1" dirty="0" smtClean="0">
                <a:solidFill>
                  <a:srgbClr val="FF0000"/>
                </a:solidFill>
              </a:rPr>
              <a:t>LAFF</a:t>
            </a:r>
            <a:endParaRPr lang="en-US" sz="3600" b="1" dirty="0">
              <a:solidFill>
                <a:srgbClr val="FF0000"/>
              </a:solidFill>
            </a:endParaRPr>
          </a:p>
          <a:p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2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517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084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Linear Algebra: Foundations to Frontiers (LAFF)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by Maggie Myers and Robert van de Geijn (with help from the LAFF team)</a:t>
            </a:r>
          </a:p>
          <a:p>
            <a:r>
              <a:rPr lang="en-US" dirty="0" smtClean="0"/>
              <a:t>Offered on the </a:t>
            </a:r>
            <a:r>
              <a:rPr lang="en-US" dirty="0" err="1" smtClean="0"/>
              <a:t>edX</a:t>
            </a:r>
            <a:r>
              <a:rPr lang="en-US" dirty="0" smtClean="0"/>
              <a:t> platform</a:t>
            </a:r>
          </a:p>
          <a:p>
            <a:pPr lvl="1"/>
            <a:r>
              <a:rPr lang="en-US" dirty="0" smtClean="0"/>
              <a:t>Spring 2014, Spring 2015,</a:t>
            </a:r>
            <a:r>
              <a:rPr lang="en-US" dirty="0"/>
              <a:t> </a:t>
            </a:r>
            <a:r>
              <a:rPr lang="en-US" dirty="0" smtClean="0"/>
              <a:t>Summer 2015</a:t>
            </a:r>
          </a:p>
          <a:p>
            <a:pPr lvl="1"/>
            <a:r>
              <a:rPr lang="en-US" dirty="0" smtClean="0"/>
              <a:t>75,000+ participants from 160+ countries</a:t>
            </a:r>
          </a:p>
          <a:p>
            <a:r>
              <a:rPr lang="en-US" dirty="0" smtClean="0"/>
              <a:t>Notes (900 pages), videos (270+), programming assignments (Python and </a:t>
            </a:r>
            <a:r>
              <a:rPr lang="en-US" dirty="0" err="1" smtClean="0"/>
              <a:t>Matlab</a:t>
            </a:r>
            <a:r>
              <a:rPr lang="en-US" dirty="0" smtClean="0"/>
              <a:t>), other activities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720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Publications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Maggie Myers, Pierce van de Geijn, Robert van de Geijn.  Linear Algebra: Foundations to Frontiers – Notes to LAFF With (Python).  Self-published.  </a:t>
            </a:r>
            <a:r>
              <a:rPr lang="en-US" dirty="0" smtClean="0">
                <a:hlinkClick r:id="rId2"/>
              </a:rPr>
              <a:t>www.ulaff.net</a:t>
            </a:r>
            <a:r>
              <a:rPr lang="en-US" dirty="0" smtClean="0"/>
              <a:t>.  2014.</a:t>
            </a:r>
          </a:p>
          <a:p>
            <a:r>
              <a:rPr lang="en-US" dirty="0"/>
              <a:t>Maggie Myers, Pierce van de Geijn, Robert van de Geijn.  Linear Algebra: Foundations to Frontiers – Notes to LAFF With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)</a:t>
            </a:r>
            <a:r>
              <a:rPr lang="en-US" dirty="0"/>
              <a:t>.  Self-published.  </a:t>
            </a:r>
            <a:r>
              <a:rPr lang="en-US" dirty="0">
                <a:hlinkClick r:id="rId2"/>
              </a:rPr>
              <a:t>www.ulaff.net</a:t>
            </a:r>
            <a:r>
              <a:rPr lang="en-US" dirty="0"/>
              <a:t>.  </a:t>
            </a:r>
            <a:r>
              <a:rPr lang="en-US" dirty="0" smtClean="0"/>
              <a:t>2015.</a:t>
            </a:r>
          </a:p>
          <a:p>
            <a:r>
              <a:rPr lang="en-US" dirty="0" smtClean="0"/>
              <a:t>Robert van de Geijn. </a:t>
            </a:r>
            <a:r>
              <a:rPr lang="en-US" dirty="0"/>
              <a:t>Linear Algebra: Foundations to Frontiers – </a:t>
            </a:r>
            <a:r>
              <a:rPr lang="en-US" dirty="0" smtClean="0"/>
              <a:t>Notes on Numerical Linear Algebra.  </a:t>
            </a:r>
            <a:r>
              <a:rPr lang="en-US" dirty="0"/>
              <a:t>Self-published.  </a:t>
            </a:r>
            <a:r>
              <a:rPr lang="en-US" dirty="0">
                <a:hlinkClick r:id="rId2"/>
              </a:rPr>
              <a:t>www.ulaff.net</a:t>
            </a:r>
            <a:r>
              <a:rPr lang="en-US" dirty="0"/>
              <a:t>.  2015.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81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1643" y="3679573"/>
            <a:ext cx="8344564" cy="266559"/>
            <a:chOff x="76200" y="2629664"/>
            <a:chExt cx="8987348" cy="266559"/>
          </a:xfrm>
        </p:grpSpPr>
        <p:sp>
          <p:nvSpPr>
            <p:cNvPr id="5" name="Rectangle 4"/>
            <p:cNvSpPr/>
            <p:nvPr/>
          </p:nvSpPr>
          <p:spPr>
            <a:xfrm>
              <a:off x="7620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6077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8861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1645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1522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4306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2008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709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2009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66967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9751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2535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5319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38103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798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20764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eft Brace 18"/>
          <p:cNvSpPr/>
          <p:nvPr/>
        </p:nvSpPr>
        <p:spPr>
          <a:xfrm rot="5400000" flipV="1">
            <a:off x="-12657" y="3164378"/>
            <a:ext cx="228600" cy="609600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5400000" flipV="1">
            <a:off x="1160699" y="24327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5400000" flipV="1">
            <a:off x="1644694" y="22309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 flipV="1">
            <a:off x="2776387" y="25851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 flipV="1">
            <a:off x="3625895" y="23071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5400000" flipV="1">
            <a:off x="4753737" y="25851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 flipV="1">
            <a:off x="4819652" y="19642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 flipV="1">
            <a:off x="4921292" y="21166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6521825" y="23565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 flipV="1">
            <a:off x="7195987" y="25851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5400000" flipV="1">
            <a:off x="7754147" y="21547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39858" y="3677147"/>
            <a:ext cx="596811" cy="266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 Funding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 rot="5400000" flipV="1">
            <a:off x="8440958" y="1696049"/>
            <a:ext cx="190499" cy="1752602"/>
          </a:xfrm>
          <a:prstGeom prst="leftBrac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003824" y="1754678"/>
            <a:ext cx="10426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SSI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44" idx="0"/>
          </p:cNvCxnSpPr>
          <p:nvPr/>
        </p:nvCxnSpPr>
        <p:spPr>
          <a:xfrm flipV="1">
            <a:off x="4679252" y="3943706"/>
            <a:ext cx="0" cy="1066384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343400" y="5010090"/>
            <a:ext cx="6717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Intel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48" name="Straight Arrow Connector 47"/>
          <p:cNvCxnSpPr>
            <a:stCxn id="49" idx="0"/>
          </p:cNvCxnSpPr>
          <p:nvPr/>
        </p:nvCxnSpPr>
        <p:spPr>
          <a:xfrm flipV="1">
            <a:off x="6906858" y="3943706"/>
            <a:ext cx="0" cy="1017494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88916" y="4961200"/>
            <a:ext cx="2035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Texas </a:t>
            </a:r>
            <a:r>
              <a:rPr lang="en-US" sz="2000" b="1" dirty="0" err="1" smtClean="0">
                <a:solidFill>
                  <a:srgbClr val="000090"/>
                </a:solidFill>
              </a:rPr>
              <a:t>Intruments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53" name="Straight Arrow Connector 52"/>
          <p:cNvCxnSpPr>
            <a:stCxn id="55" idx="0"/>
          </p:cNvCxnSpPr>
          <p:nvPr/>
        </p:nvCxnSpPr>
        <p:spPr>
          <a:xfrm flipH="1" flipV="1">
            <a:off x="7520169" y="3984432"/>
            <a:ext cx="12008" cy="665846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62800" y="4650278"/>
            <a:ext cx="73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AMD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132306" y="4417213"/>
            <a:ext cx="141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Microsoft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5400000" flipV="1">
            <a:off x="6540195" y="1696049"/>
            <a:ext cx="190499" cy="1752602"/>
          </a:xfrm>
          <a:prstGeom prst="leftBrac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49576" y="1905461"/>
            <a:ext cx="11612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SSI Grant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6945" y="2074738"/>
            <a:ext cx="38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National Science Foundation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5999" y="4819555"/>
            <a:ext cx="3113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Corporate Sponsorship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66" name="Left Brace 65"/>
          <p:cNvSpPr/>
          <p:nvPr/>
        </p:nvSpPr>
        <p:spPr>
          <a:xfrm rot="16200000">
            <a:off x="4240543" y="3480619"/>
            <a:ext cx="358119" cy="1828796"/>
          </a:xfrm>
          <a:prstGeom prst="leftBrace">
            <a:avLst/>
          </a:prstGeom>
          <a:ln w="57150" cmpd="sng">
            <a:solidFill>
              <a:srgbClr val="0000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78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8" grpId="0" animBg="1"/>
      <p:bldP spid="39" grpId="0"/>
      <p:bldP spid="44" grpId="0"/>
      <p:bldP spid="49" grpId="0"/>
      <p:bldP spid="55" grpId="0"/>
      <p:bldP spid="57" grpId="0"/>
      <p:bldP spid="31" grpId="0" animBg="1"/>
      <p:bldP spid="36" grpId="0"/>
      <p:bldP spid="63" grpId="0"/>
      <p:bldP spid="64" grpId="0"/>
      <p:bldP spid="66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1643" y="3679573"/>
            <a:ext cx="8344564" cy="266559"/>
            <a:chOff x="76200" y="2629664"/>
            <a:chExt cx="8987348" cy="266559"/>
          </a:xfrm>
        </p:grpSpPr>
        <p:sp>
          <p:nvSpPr>
            <p:cNvPr id="5" name="Rectangle 4"/>
            <p:cNvSpPr/>
            <p:nvPr/>
          </p:nvSpPr>
          <p:spPr>
            <a:xfrm>
              <a:off x="7620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6077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8861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1645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1522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4306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2008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709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2009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66967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9751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2535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5319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38103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798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20764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Left Brace 18"/>
          <p:cNvSpPr/>
          <p:nvPr/>
        </p:nvSpPr>
        <p:spPr>
          <a:xfrm rot="5400000" flipV="1">
            <a:off x="-12657" y="3164378"/>
            <a:ext cx="228600" cy="609600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/>
          <p:cNvSpPr/>
          <p:nvPr/>
        </p:nvSpPr>
        <p:spPr>
          <a:xfrm rot="5400000" flipV="1">
            <a:off x="1160699" y="24327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 rot="5400000" flipV="1">
            <a:off x="1644694" y="22309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Brace 23"/>
          <p:cNvSpPr/>
          <p:nvPr/>
        </p:nvSpPr>
        <p:spPr>
          <a:xfrm rot="5400000" flipV="1">
            <a:off x="2776387" y="25851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5400000" flipV="1">
            <a:off x="3625895" y="23071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 Brace 25"/>
          <p:cNvSpPr/>
          <p:nvPr/>
        </p:nvSpPr>
        <p:spPr>
          <a:xfrm rot="5400000" flipV="1">
            <a:off x="4753737" y="25851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 Brace 27"/>
          <p:cNvSpPr/>
          <p:nvPr/>
        </p:nvSpPr>
        <p:spPr>
          <a:xfrm rot="5400000" flipV="1">
            <a:off x="4819652" y="19642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Left Brace 28"/>
          <p:cNvSpPr/>
          <p:nvPr/>
        </p:nvSpPr>
        <p:spPr>
          <a:xfrm rot="5400000" flipV="1">
            <a:off x="4921292" y="21166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Left Brace 29"/>
          <p:cNvSpPr/>
          <p:nvPr/>
        </p:nvSpPr>
        <p:spPr>
          <a:xfrm rot="5400000" flipV="1">
            <a:off x="6521825" y="23565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 flipV="1">
            <a:off x="7195987" y="2585134"/>
            <a:ext cx="228600" cy="1768088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eft Brace 32"/>
          <p:cNvSpPr/>
          <p:nvPr/>
        </p:nvSpPr>
        <p:spPr>
          <a:xfrm rot="5400000" flipV="1">
            <a:off x="7754147" y="2154727"/>
            <a:ext cx="190499" cy="1752602"/>
          </a:xfrm>
          <a:prstGeom prst="leftBrace">
            <a:avLst/>
          </a:prstGeom>
          <a:ln w="381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8439858" y="3677147"/>
            <a:ext cx="596811" cy="266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 Funding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6945" y="2074738"/>
            <a:ext cx="38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National Science Foundation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953000" y="2074738"/>
            <a:ext cx="39972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</a:rPr>
              <a:t>Foundational research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32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NSF’s SI2 Program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Software Infrastructure for Sustained Innovation</a:t>
            </a:r>
          </a:p>
          <a:p>
            <a:pPr lvl="1"/>
            <a:r>
              <a:rPr lang="en-US" sz="3000" dirty="0" smtClean="0"/>
              <a:t>Software infrastructure as a vital resource for scientific exploration</a:t>
            </a:r>
          </a:p>
          <a:p>
            <a:pPr lvl="1"/>
            <a:r>
              <a:rPr lang="en-US" sz="3000" dirty="0" smtClean="0"/>
              <a:t>Much like the NSF Supercomputing Centers provide hardware infrastructure</a:t>
            </a:r>
          </a:p>
          <a:p>
            <a:r>
              <a:rPr lang="en-US" sz="3400" dirty="0" smtClean="0"/>
              <a:t>SSI: medium size grants under the program</a:t>
            </a:r>
          </a:p>
          <a:p>
            <a:r>
              <a:rPr lang="en-US" sz="3400" dirty="0" smtClean="0"/>
              <a:t>First SSI grant:</a:t>
            </a:r>
          </a:p>
          <a:p>
            <a:pPr lvl="1"/>
            <a:r>
              <a:rPr lang="en-US" sz="3000" dirty="0" smtClean="0"/>
              <a:t>Collaboration with </a:t>
            </a:r>
            <a:r>
              <a:rPr lang="en-US" sz="3000" dirty="0" err="1" smtClean="0"/>
              <a:t>UChicago</a:t>
            </a:r>
            <a:r>
              <a:rPr lang="en-US" sz="3000" dirty="0" smtClean="0"/>
              <a:t> (Jeff Hammond) and Stanford (Jack </a:t>
            </a:r>
            <a:r>
              <a:rPr lang="en-US" sz="3000" dirty="0" err="1" smtClean="0"/>
              <a:t>Poulson</a:t>
            </a:r>
            <a:r>
              <a:rPr lang="en-US" sz="3000" dirty="0" smtClean="0"/>
              <a:t>)</a:t>
            </a:r>
          </a:p>
          <a:p>
            <a:pPr lvl="1"/>
            <a:r>
              <a:rPr lang="en-US" sz="3000" dirty="0" smtClean="0"/>
              <a:t>(Co)PIs at UT: </a:t>
            </a:r>
            <a:r>
              <a:rPr lang="en-US" sz="3000" dirty="0" err="1" smtClean="0"/>
              <a:t>RvdG</a:t>
            </a:r>
            <a:r>
              <a:rPr lang="en-US" sz="3000" dirty="0" smtClean="0"/>
              <a:t> (CS/ICES), Don </a:t>
            </a:r>
            <a:r>
              <a:rPr lang="en-US" sz="3000" dirty="0" err="1" smtClean="0"/>
              <a:t>Batory</a:t>
            </a:r>
            <a:r>
              <a:rPr lang="en-US" sz="3000" dirty="0" smtClean="0"/>
              <a:t> (CS), Victor </a:t>
            </a:r>
            <a:r>
              <a:rPr lang="en-US" sz="3000" dirty="0" err="1" smtClean="0"/>
              <a:t>Eijkhout</a:t>
            </a:r>
            <a:r>
              <a:rPr lang="en-US" sz="3000" dirty="0"/>
              <a:t> </a:t>
            </a:r>
            <a:r>
              <a:rPr lang="en-US" sz="3000" dirty="0" smtClean="0"/>
              <a:t>(TACC), Maggie Myers (SDS), John Stanton (</a:t>
            </a:r>
            <a:r>
              <a:rPr lang="en-US" sz="3000" dirty="0" err="1" smtClean="0"/>
              <a:t>Chem</a:t>
            </a:r>
            <a:r>
              <a:rPr lang="en-US" sz="3000" dirty="0" smtClean="0"/>
              <a:t>/ICES)</a:t>
            </a:r>
          </a:p>
          <a:p>
            <a:pPr lvl="1"/>
            <a:r>
              <a:rPr lang="en-US" sz="3000" dirty="0" smtClean="0"/>
              <a:t>Transform our foundational research into a new, vertically integrated DLA software stack</a:t>
            </a:r>
          </a:p>
          <a:p>
            <a:pPr lvl="1"/>
            <a:r>
              <a:rPr lang="en-US" sz="3000" dirty="0" smtClean="0"/>
              <a:t>Produced BLIS, FLAPACK, improvements to Elemental, and improvements to Aquarius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79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01643" y="3679573"/>
            <a:ext cx="8344564" cy="266559"/>
            <a:chOff x="76200" y="2629664"/>
            <a:chExt cx="8987348" cy="266559"/>
          </a:xfrm>
        </p:grpSpPr>
        <p:sp>
          <p:nvSpPr>
            <p:cNvPr id="5" name="Rectangle 4"/>
            <p:cNvSpPr/>
            <p:nvPr/>
          </p:nvSpPr>
          <p:spPr>
            <a:xfrm>
              <a:off x="7620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16077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58861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01645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641522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2007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84306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2008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2709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2009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66967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2010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09751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2011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852535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2012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5319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2013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38103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2014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777980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2015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420764" y="2629664"/>
              <a:ext cx="642784" cy="26655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2016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8439858" y="3677147"/>
            <a:ext cx="596811" cy="2665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2017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 Funding</a:t>
            </a:r>
            <a:endParaRPr lang="en-US" dirty="0"/>
          </a:p>
        </p:txBody>
      </p:sp>
      <p:sp>
        <p:nvSpPr>
          <p:cNvPr id="38" name="Left Brace 37"/>
          <p:cNvSpPr/>
          <p:nvPr/>
        </p:nvSpPr>
        <p:spPr>
          <a:xfrm rot="5400000" flipV="1">
            <a:off x="8440958" y="1696049"/>
            <a:ext cx="190499" cy="1752602"/>
          </a:xfrm>
          <a:prstGeom prst="leftBrac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8003824" y="1754678"/>
            <a:ext cx="1042648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New SSI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Grant?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42" name="Straight Arrow Connector 41"/>
          <p:cNvCxnSpPr>
            <a:stCxn id="44" idx="0"/>
          </p:cNvCxnSpPr>
          <p:nvPr/>
        </p:nvCxnSpPr>
        <p:spPr>
          <a:xfrm flipH="1" flipV="1">
            <a:off x="4724400" y="3984431"/>
            <a:ext cx="34402" cy="1025659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22950" y="5010090"/>
            <a:ext cx="671703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Intel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48" name="Straight Arrow Connector 47"/>
          <p:cNvCxnSpPr>
            <a:stCxn id="49" idx="0"/>
          </p:cNvCxnSpPr>
          <p:nvPr/>
        </p:nvCxnSpPr>
        <p:spPr>
          <a:xfrm flipV="1">
            <a:off x="6885342" y="3964479"/>
            <a:ext cx="27342" cy="996721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67400" y="4961200"/>
            <a:ext cx="2035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Texas </a:t>
            </a:r>
            <a:r>
              <a:rPr lang="en-US" sz="2000" b="1" dirty="0" err="1" smtClean="0">
                <a:solidFill>
                  <a:srgbClr val="000090"/>
                </a:solidFill>
              </a:rPr>
              <a:t>Intruments</a:t>
            </a:r>
            <a:endParaRPr lang="en-US" b="1" dirty="0">
              <a:solidFill>
                <a:srgbClr val="000090"/>
              </a:solidFill>
            </a:endParaRPr>
          </a:p>
        </p:txBody>
      </p:sp>
      <p:cxnSp>
        <p:nvCxnSpPr>
          <p:cNvPr id="53" name="Straight Arrow Connector 52"/>
          <p:cNvCxnSpPr>
            <a:stCxn id="55" idx="0"/>
          </p:cNvCxnSpPr>
          <p:nvPr/>
        </p:nvCxnSpPr>
        <p:spPr>
          <a:xfrm flipH="1" flipV="1">
            <a:off x="7520169" y="3984432"/>
            <a:ext cx="12008" cy="665846"/>
          </a:xfrm>
          <a:prstGeom prst="straightConnector1">
            <a:avLst/>
          </a:prstGeom>
          <a:ln w="57150" cmpd="sng">
            <a:solidFill>
              <a:srgbClr val="000090"/>
            </a:solidFill>
            <a:prstDash val="sysDash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162800" y="4650278"/>
            <a:ext cx="738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</a:rPr>
              <a:t>AMD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6" name="Left Brace 55"/>
          <p:cNvSpPr/>
          <p:nvPr/>
        </p:nvSpPr>
        <p:spPr>
          <a:xfrm rot="16200000">
            <a:off x="4240543" y="3480619"/>
            <a:ext cx="358119" cy="1828796"/>
          </a:xfrm>
          <a:prstGeom prst="leftBrace">
            <a:avLst/>
          </a:prstGeom>
          <a:ln w="57150" cmpd="sng">
            <a:solidFill>
              <a:srgbClr val="00009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32306" y="4417213"/>
            <a:ext cx="1416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Microsoft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31" name="Left Brace 30"/>
          <p:cNvSpPr/>
          <p:nvPr/>
        </p:nvSpPr>
        <p:spPr>
          <a:xfrm rot="5400000" flipV="1">
            <a:off x="6540195" y="1696049"/>
            <a:ext cx="190499" cy="1752602"/>
          </a:xfrm>
          <a:prstGeom prst="leftBrace">
            <a:avLst/>
          </a:prstGeom>
          <a:ln w="57150" cmpd="sng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6049576" y="1905461"/>
            <a:ext cx="1161245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SSI Grant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26945" y="2074738"/>
            <a:ext cx="38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National Science Foundation</a:t>
            </a:r>
            <a:endParaRPr lang="en-US" sz="2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5999" y="4819555"/>
            <a:ext cx="3113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90"/>
                </a:solidFill>
              </a:rPr>
              <a:t>Corporate Sponsorship</a:t>
            </a:r>
            <a:endParaRPr lang="en-US" sz="2400" b="1" dirty="0">
              <a:solidFill>
                <a:srgbClr val="00009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1320" y="3243857"/>
            <a:ext cx="1643906" cy="10995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396" y="3171724"/>
            <a:ext cx="1247876" cy="12478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3400" y="4278868"/>
            <a:ext cx="63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" grpId="0"/>
      <p:bldP spid="4" grpId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0"/>
            <a:ext cx="9144000" cy="4179121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199" y="3048000"/>
            <a:ext cx="1784959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00600" y="3048000"/>
            <a:ext cx="403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Field Van Zee, BLIS Expert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9983" y="1909965"/>
            <a:ext cx="89930" cy="175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25134" y="3529936"/>
            <a:ext cx="12550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$500,000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8600" y="1435100"/>
            <a:ext cx="114300" cy="31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900" y="2690018"/>
            <a:ext cx="139700" cy="21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53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 the Language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FLAME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Notation</a:t>
            </a:r>
          </a:p>
          <a:p>
            <a:pPr lvl="1"/>
            <a:r>
              <a:rPr lang="en-US" sz="3200" dirty="0" smtClean="0"/>
              <a:t>Methodology</a:t>
            </a:r>
          </a:p>
          <a:p>
            <a:pPr lvl="1"/>
            <a:r>
              <a:rPr lang="en-US" sz="3200" dirty="0" smtClean="0"/>
              <a:t>APIs</a:t>
            </a:r>
          </a:p>
          <a:p>
            <a:pPr lvl="2"/>
            <a:r>
              <a:rPr lang="en-US" sz="2800" dirty="0" smtClean="0"/>
              <a:t>FLAMEC</a:t>
            </a:r>
          </a:p>
          <a:p>
            <a:pPr lvl="2"/>
            <a:r>
              <a:rPr lang="en-US" sz="2800" dirty="0" err="1" smtClean="0"/>
              <a:t>FLAME@lab</a:t>
            </a:r>
            <a:endParaRPr lang="en-US" sz="2800" dirty="0" smtClean="0"/>
          </a:p>
          <a:p>
            <a:pPr lvl="2"/>
            <a:r>
              <a:rPr lang="en-US" sz="2800" dirty="0" err="1" smtClean="0"/>
              <a:t>FLAMEPy</a:t>
            </a:r>
            <a:endParaRPr lang="en-US" sz="2800" dirty="0" smtClean="0"/>
          </a:p>
          <a:p>
            <a:pPr lvl="2"/>
            <a:r>
              <a:rPr lang="en-US" sz="2800" dirty="0" err="1" smtClean="0"/>
              <a:t>FLaTeX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 err="1"/>
              <a:t>libflame</a:t>
            </a:r>
            <a:endParaRPr lang="en-US" sz="3600" dirty="0"/>
          </a:p>
          <a:p>
            <a:r>
              <a:rPr lang="en-US" sz="3600" dirty="0" err="1"/>
              <a:t>SuperMatrix</a:t>
            </a:r>
            <a:endParaRPr lang="en-US" sz="3600" dirty="0"/>
          </a:p>
          <a:p>
            <a:r>
              <a:rPr lang="en-US" sz="3600" dirty="0"/>
              <a:t>FLAPACK</a:t>
            </a:r>
          </a:p>
          <a:p>
            <a:r>
              <a:rPr lang="en-US" sz="3600" dirty="0" smtClean="0"/>
              <a:t>Elemental</a:t>
            </a:r>
          </a:p>
          <a:p>
            <a:r>
              <a:rPr lang="en-US" sz="3600" dirty="0" smtClean="0"/>
              <a:t>BLIS</a:t>
            </a:r>
          </a:p>
          <a:p>
            <a:r>
              <a:rPr lang="en-US" sz="3600" dirty="0" smtClean="0"/>
              <a:t>LAC/LAP</a:t>
            </a:r>
            <a:endParaRPr lang="en-US" sz="3600" dirty="0"/>
          </a:p>
          <a:p>
            <a:r>
              <a:rPr lang="en-US" sz="3600" dirty="0" err="1" smtClean="0"/>
              <a:t>DxT</a:t>
            </a:r>
            <a:endParaRPr lang="en-US" sz="3600" dirty="0" smtClean="0"/>
          </a:p>
          <a:p>
            <a:r>
              <a:rPr lang="en-US" sz="3600" dirty="0"/>
              <a:t>LAFF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92634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SSI Grant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with CMU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 err="1" smtClean="0"/>
              <a:t>Tze</a:t>
            </a:r>
            <a:r>
              <a:rPr lang="en-US" dirty="0" smtClean="0"/>
              <a:t> </a:t>
            </a:r>
            <a:r>
              <a:rPr lang="en-US" dirty="0" err="1" smtClean="0"/>
              <a:t>Meng</a:t>
            </a:r>
            <a:r>
              <a:rPr lang="en-US" dirty="0" smtClean="0"/>
              <a:t> Low)</a:t>
            </a:r>
          </a:p>
          <a:p>
            <a:r>
              <a:rPr lang="en-US" dirty="0" smtClean="0"/>
              <a:t>PIs at UT: </a:t>
            </a:r>
            <a:r>
              <a:rPr lang="en-US" dirty="0" err="1" smtClean="0"/>
              <a:t>RvdG</a:t>
            </a:r>
            <a:r>
              <a:rPr lang="en-US" dirty="0" smtClean="0"/>
              <a:t> (CS/ICES), Don </a:t>
            </a:r>
            <a:r>
              <a:rPr lang="en-US" dirty="0" err="1" smtClean="0"/>
              <a:t>Batory</a:t>
            </a:r>
            <a:r>
              <a:rPr lang="en-US" dirty="0" smtClean="0"/>
              <a:t> (CS), Victor </a:t>
            </a:r>
            <a:r>
              <a:rPr lang="en-US" dirty="0" err="1" smtClean="0"/>
              <a:t>Eijkhout</a:t>
            </a:r>
            <a:r>
              <a:rPr lang="en-US" dirty="0"/>
              <a:t> </a:t>
            </a:r>
            <a:r>
              <a:rPr lang="en-US" dirty="0" smtClean="0"/>
              <a:t>(TACC), Maggie Myers (SDS), John Stanton (</a:t>
            </a:r>
            <a:r>
              <a:rPr lang="en-US" dirty="0" err="1" smtClean="0"/>
              <a:t>Chem</a:t>
            </a:r>
            <a:r>
              <a:rPr lang="en-US" dirty="0" smtClean="0"/>
              <a:t>/ICES)</a:t>
            </a:r>
          </a:p>
          <a:p>
            <a:r>
              <a:rPr lang="en-US" dirty="0" smtClean="0"/>
              <a:t>Continue development of the DLA software stack.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2969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SSI Grant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Add more algorithms for level-3 BLAS to BLIS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Extend BLIS functionality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smtClean="0"/>
              <a:t>Runtime detection of hardware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000" dirty="0" err="1" smtClean="0"/>
              <a:t>Autogenerating</a:t>
            </a:r>
            <a:r>
              <a:rPr lang="en-US" sz="2000" dirty="0" smtClean="0"/>
              <a:t> BLIS kernels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2000" dirty="0"/>
              <a:t>Acceleration with </a:t>
            </a:r>
            <a:r>
              <a:rPr lang="en-US" sz="2000" dirty="0" err="1"/>
              <a:t>Strassen’s</a:t>
            </a:r>
            <a:r>
              <a:rPr lang="en-US" sz="2000" dirty="0"/>
              <a:t> algorithm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2000" dirty="0"/>
              <a:t>Multithreading for the </a:t>
            </a:r>
            <a:r>
              <a:rPr lang="en-US" sz="2000" dirty="0" smtClean="0"/>
              <a:t>above</a:t>
            </a:r>
          </a:p>
          <a:p>
            <a:pPr marL="971550" lvl="1" indent="-514350">
              <a:buFont typeface="+mj-lt"/>
              <a:buAutoNum type="arabicPeriod" startAt="5"/>
            </a:pPr>
            <a:r>
              <a:rPr lang="en-US" sz="2000" dirty="0"/>
              <a:t>C++ BLIS API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marL="971550" lvl="1" indent="-514350">
              <a:buFont typeface="+mj-lt"/>
              <a:buAutoNum type="arabicPeriod"/>
            </a:pPr>
            <a:endParaRPr lang="en-US" sz="2000" dirty="0" smtClean="0"/>
          </a:p>
          <a:p>
            <a:pPr lvl="1"/>
            <a:endParaRPr lang="en-US" sz="2000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 startAt="8"/>
            </a:pPr>
            <a:r>
              <a:rPr lang="en-US" sz="2000" dirty="0" smtClean="0"/>
              <a:t>Exploit </a:t>
            </a:r>
            <a:r>
              <a:rPr lang="en-US" sz="2000" dirty="0"/>
              <a:t>the building blocks exposed by BLIS to optimize LAPACK functionality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sz="2000" dirty="0"/>
              <a:t>Improvements to </a:t>
            </a:r>
            <a:r>
              <a:rPr lang="en-US" sz="2000" dirty="0" err="1"/>
              <a:t>SuperMatrix</a:t>
            </a:r>
            <a:r>
              <a:rPr lang="en-US" sz="2000" dirty="0"/>
              <a:t> scheduling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sz="2000" dirty="0"/>
              <a:t>Exploit </a:t>
            </a:r>
            <a:r>
              <a:rPr lang="en-US" sz="2000" dirty="0" err="1"/>
              <a:t>DxT</a:t>
            </a:r>
            <a:r>
              <a:rPr lang="en-US" sz="2000" dirty="0"/>
              <a:t> for optimization across layers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sz="2000" dirty="0"/>
              <a:t>Generate kernels (e.g., for packing) with Spiral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sz="2000" dirty="0"/>
              <a:t>Various efforts to bring BLIS insights into tensor computation libraries.</a:t>
            </a:r>
          </a:p>
          <a:p>
            <a:pPr marL="971550" lvl="1" indent="-514350">
              <a:buFont typeface="+mj-lt"/>
              <a:buAutoNum type="arabicPeriod" startAt="8"/>
            </a:pPr>
            <a:r>
              <a:rPr lang="en-US" sz="2000" dirty="0"/>
              <a:t>Various pedagogical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1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Science of High-Performance Computing Group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3673" b="3673"/>
          <a:stretch>
            <a:fillRect/>
          </a:stretch>
        </p:blipFill>
        <p:spPr>
          <a:xfrm>
            <a:off x="0" y="1600200"/>
            <a:ext cx="9224415" cy="5073073"/>
          </a:xfrm>
        </p:spPr>
      </p:pic>
    </p:spTree>
    <p:extLst>
      <p:ext uri="{BB962C8B-B14F-4D97-AF65-F5344CB8AC3E}">
        <p14:creationId xmlns:p14="http://schemas.microsoft.com/office/powerpoint/2010/main" val="54905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40000" y="1397000"/>
            <a:ext cx="4064000" cy="406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551289" y="1397000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 flipH="1">
            <a:off x="4595989" y="-611011"/>
            <a:ext cx="25400" cy="4064000"/>
          </a:xfrm>
          <a:prstGeom prst="line">
            <a:avLst/>
          </a:prstGeom>
          <a:ln w="76200" cmpd="sng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76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"/>
    </mc:Choice>
    <mc:Fallback xmlns="">
      <p:transition xmlns:p14="http://schemas.microsoft.com/office/powerpoint/2010/main" spd="slow" advClick="0" advTm="3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8336</TotalTime>
  <Words>2042</Words>
  <Application>Microsoft Macintosh PowerPoint</Application>
  <PresentationFormat>On-screen Show (4:3)</PresentationFormat>
  <Paragraphs>511</Paragraphs>
  <Slides>82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4" baseType="lpstr">
      <vt:lpstr>Office Theme</vt:lpstr>
      <vt:lpstr>Equation</vt:lpstr>
      <vt:lpstr>BLIS and libflame:  past, present, and future</vt:lpstr>
      <vt:lpstr>Welcome!</vt:lpstr>
      <vt:lpstr>Participants from UT</vt:lpstr>
      <vt:lpstr>PowerPoint Presentation</vt:lpstr>
      <vt:lpstr>PowerPoint Presentation</vt:lpstr>
      <vt:lpstr>The BLIS Retreat</vt:lpstr>
      <vt:lpstr>Speak the Language</vt:lpstr>
      <vt:lpstr>Speak the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Publications</vt:lpstr>
      <vt:lpstr>Speak the Language</vt:lpstr>
      <vt:lpstr>PowerPoint Presentation</vt:lpstr>
      <vt:lpstr>PowerPoint Presentation</vt:lpstr>
      <vt:lpstr>Related Publications</vt:lpstr>
      <vt:lpstr>Speak the Language</vt:lpstr>
      <vt:lpstr>Related Publications</vt:lpstr>
      <vt:lpstr>Speak the Language</vt:lpstr>
      <vt:lpstr>libflame</vt:lpstr>
      <vt:lpstr>Related Publications</vt:lpstr>
      <vt:lpstr>Speak the 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Publications</vt:lpstr>
      <vt:lpstr>Speak the Language</vt:lpstr>
      <vt:lpstr>Full LAPACK Functionality/Compatibility</vt:lpstr>
      <vt:lpstr>Full LAPACK Functionality/Compatibility</vt:lpstr>
      <vt:lpstr>Speak the Language</vt:lpstr>
      <vt:lpstr>Elemental</vt:lpstr>
      <vt:lpstr>Related Publications</vt:lpstr>
      <vt:lpstr>Speak the Language</vt:lpstr>
      <vt:lpstr>PowerPoint Presentation</vt:lpstr>
      <vt:lpstr>Intel Xeon “Dunnington” (one core)  </vt:lpstr>
      <vt:lpstr>Intel Xeon Phi</vt:lpstr>
      <vt:lpstr>Intel Xeon Phi</vt:lpstr>
      <vt:lpstr>Related Publications</vt:lpstr>
      <vt:lpstr>Speak the Language</vt:lpstr>
      <vt:lpstr>Design of Linear Algebra Core (LAC)</vt:lpstr>
      <vt:lpstr>GEMM Performance and Efficiency on Various Cores</vt:lpstr>
      <vt:lpstr>Related Publications</vt:lpstr>
      <vt:lpstr>Speak the Language</vt:lpstr>
      <vt:lpstr>Design-by-Transformation (DxT)</vt:lpstr>
      <vt:lpstr>Related Publications</vt:lpstr>
      <vt:lpstr>Speak the Language</vt:lpstr>
      <vt:lpstr>PowerPoint Presentation</vt:lpstr>
      <vt:lpstr>Linear Algebra: Foundations to Frontiers (LAFF)</vt:lpstr>
      <vt:lpstr>Related Publications</vt:lpstr>
      <vt:lpstr>History of  Funding</vt:lpstr>
      <vt:lpstr>History of  Funding</vt:lpstr>
      <vt:lpstr>NSF’s SI2 Program</vt:lpstr>
      <vt:lpstr>History of  Funding</vt:lpstr>
      <vt:lpstr>PowerPoint Presentation</vt:lpstr>
      <vt:lpstr>Pending SSI Grant</vt:lpstr>
      <vt:lpstr>Pending SSI Grant</vt:lpstr>
      <vt:lpstr>The Science of High-Performance Computing Group</vt:lpstr>
    </vt:vector>
  </TitlesOfParts>
  <Company>UT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Science of High-Performance Computing</dc:title>
  <dc:creator>Robert van de Geijn</dc:creator>
  <cp:lastModifiedBy>Robert van de Geijn</cp:lastModifiedBy>
  <cp:revision>83</cp:revision>
  <dcterms:created xsi:type="dcterms:W3CDTF">2015-09-22T15:14:17Z</dcterms:created>
  <dcterms:modified xsi:type="dcterms:W3CDTF">2015-09-29T01:35:47Z</dcterms:modified>
</cp:coreProperties>
</file>