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76" r:id="rId3"/>
  </p:sldMasterIdLst>
  <p:notesMasterIdLst>
    <p:notesMasterId r:id="rId52"/>
  </p:notesMasterIdLst>
  <p:handoutMasterIdLst>
    <p:handoutMasterId r:id="rId53"/>
  </p:handoutMasterIdLst>
  <p:sldIdLst>
    <p:sldId id="256" r:id="rId4"/>
    <p:sldId id="257" r:id="rId5"/>
    <p:sldId id="258" r:id="rId6"/>
    <p:sldId id="259" r:id="rId7"/>
    <p:sldId id="260" r:id="rId8"/>
    <p:sldId id="30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2" r:id="rId19"/>
    <p:sldId id="271" r:id="rId20"/>
    <p:sldId id="299" r:id="rId21"/>
    <p:sldId id="272" r:id="rId22"/>
    <p:sldId id="274" r:id="rId23"/>
    <p:sldId id="275" r:id="rId24"/>
    <p:sldId id="276" r:id="rId25"/>
    <p:sldId id="277" r:id="rId26"/>
    <p:sldId id="302" r:id="rId27"/>
    <p:sldId id="303" r:id="rId28"/>
    <p:sldId id="304" r:id="rId29"/>
    <p:sldId id="279" r:id="rId30"/>
    <p:sldId id="280" r:id="rId31"/>
    <p:sldId id="281" r:id="rId32"/>
    <p:sldId id="305" r:id="rId33"/>
    <p:sldId id="306" r:id="rId34"/>
    <p:sldId id="307" r:id="rId35"/>
    <p:sldId id="284" r:id="rId36"/>
    <p:sldId id="283" r:id="rId37"/>
    <p:sldId id="285" r:id="rId38"/>
    <p:sldId id="286" r:id="rId39"/>
    <p:sldId id="287" r:id="rId40"/>
    <p:sldId id="288" r:id="rId41"/>
    <p:sldId id="289" r:id="rId42"/>
    <p:sldId id="290" r:id="rId43"/>
    <p:sldId id="301" r:id="rId44"/>
    <p:sldId id="291" r:id="rId45"/>
    <p:sldId id="294" r:id="rId46"/>
    <p:sldId id="295" r:id="rId47"/>
    <p:sldId id="296" r:id="rId48"/>
    <p:sldId id="297" r:id="rId49"/>
    <p:sldId id="298" r:id="rId50"/>
    <p:sldId id="29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D711"/>
    <a:srgbClr val="DD3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55" autoAdjust="0"/>
  </p:normalViewPr>
  <p:slideViewPr>
    <p:cSldViewPr snapToGrid="0" snapToObjects="1">
      <p:cViewPr varScale="1">
        <p:scale>
          <a:sx n="70" d="100"/>
          <a:sy n="70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3827-12BD-CF4E-B8FC-786660EA674C}" type="datetimeFigureOut"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C2D26-2A78-6741-ADE9-8317B1EC58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20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A0B0-7984-814B-B0D2-A33B705618CC}" type="datetimeFigureOut">
              <a:t>9/27/15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F1553-2FC0-A846-B952-40E651F562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8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problem that we are trying</a:t>
            </a:r>
            <a:r>
              <a:rPr lang="en-US" baseline="0"/>
              <a:t> to address is…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Tera- scalesystems: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ASCI Q at LANL: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26.1 CPU failures per week [15].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Peta-scale systems: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Titan at ORNL, MTBF for double-bit errors in registers and memory is seven days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Sequoa at LLNL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MTBF for correctable errors is predicted to be 1.5 days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accounting for instruction cache, data cache, and GPR and FPR register files, the mean time between correctable errors is predicted to be 1.5 days [6]. 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9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say: Here are the multiple layers in BLIS,</a:t>
            </a:r>
          </a:p>
          <a:p>
            <a:r>
              <a:rPr lang="en-US"/>
              <a:t>Talk about</a:t>
            </a:r>
            <a:r>
              <a:rPr lang="en-US" baseline="0"/>
              <a:t> tradeoff: it’s an O(n^3) vs O(n^2) cost thing so higher levels, bigger matrices, the more that n^2 cost goes away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</a:t>
            </a:r>
            <a:r>
              <a:rPr lang="en-US" baseline="0"/>
              <a:t> set of loops that implements the BLIS Gemm algorithm illustrated in the previous slide</a:t>
            </a:r>
          </a:p>
          <a:p>
            <a:r>
              <a:rPr lang="en-US" baseline="0"/>
              <a:t>What I’m going to do is use the image on that slide to illustrate where the fault tolerant mechanisms will be added,</a:t>
            </a:r>
          </a:p>
          <a:p>
            <a:r>
              <a:rPr lang="en-US" baseline="0"/>
              <a:t>And the changes to the code will be shown in this set of loops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2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Walk through the blocks used in these computations</a:t>
            </a:r>
          </a:p>
          <a:p>
            <a:endParaRPr lang="en-US"/>
          </a:p>
          <a:p>
            <a:r>
              <a:rPr lang="en-US"/>
              <a:t>One option</a:t>
            </a:r>
            <a:r>
              <a:rPr lang="en-US" baseline="0"/>
              <a:t> would be to simply take your panel of B, and your checksum vector, and do a matrix vector multiply,</a:t>
            </a:r>
          </a:p>
          <a:p>
            <a:r>
              <a:rPr lang="en-US" baseline="0"/>
              <a:t>You could even just call GEMV,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8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1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91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6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6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Overhead of checkpointing to permanent storage won’t scale to the size of exascale systems</a:t>
            </a:r>
          </a:p>
          <a:p>
            <a:r>
              <a:rPr lang="en-US"/>
              <a:t>Checkpointing</a:t>
            </a:r>
            <a:r>
              <a:rPr lang="en-US" baseline="0"/>
              <a:t> to nonvolatile memory (burst buffers) incurs higher system cost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3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6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Mistake</a:t>
            </a:r>
            <a:r>
              <a:rPr lang="en-US" baseline="0"/>
              <a:t> on this slide.</a:t>
            </a:r>
          </a:p>
          <a:p>
            <a:r>
              <a:rPr lang="en-US" baseline="0"/>
              <a:t>C should be T</a:t>
            </a:r>
          </a:p>
          <a:p>
            <a:r>
              <a:rPr lang="en-US" baseline="0"/>
              <a:t>Should be a C += T at the end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87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use the picture to talk about where you checkpoint</a:t>
            </a:r>
          </a:p>
          <a:p>
            <a:r>
              <a:rPr lang="en-US"/>
              <a:t>Just like: point out the size of C,</a:t>
            </a:r>
          </a:p>
          <a:p>
            <a:r>
              <a:rPr lang="en-US"/>
              <a:t>Talk about</a:t>
            </a:r>
            <a:r>
              <a:rPr lang="en-US" baseline="0"/>
              <a:t> the whol mc by nc block of C needs to be checkpointed</a:t>
            </a:r>
          </a:p>
          <a:p>
            <a:r>
              <a:rPr lang="en-US" baseline="0"/>
              <a:t>Can bump B out of the L3 cache</a:t>
            </a:r>
          </a:p>
          <a:p>
            <a:r>
              <a:rPr lang="en-US"/>
              <a:t>Point</a:t>
            </a:r>
            <a:r>
              <a:rPr lang="en-US" baseline="0"/>
              <a:t> out how you can checkpoint within the micro-kernel, save memory movements by doing it while C is in registers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example 2</a:t>
            </a:r>
            <a:r>
              <a:rPr lang="en-US" baseline="30000"/>
              <a:t>nd</a:t>
            </a:r>
            <a:r>
              <a:rPr lang="en-US"/>
              <a:t> loop around the microkernel,</a:t>
            </a:r>
            <a:r>
              <a:rPr lang="en-US" baseline="0"/>
              <a:t> each iteration updates all of checksum vector 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0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color of recovery stuff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81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Intel Xeon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E5-2680 ivy bridge</a:t>
            </a:r>
            <a:endParaRPr lang="en-US"/>
          </a:p>
          <a:p>
            <a:r>
              <a:rPr lang="en-US"/>
              <a:t>Single node of stampede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19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difference</a:t>
            </a:r>
            <a:r>
              <a:rPr lang="en-US" baseline="0"/>
              <a:t> between FT and FT 1 error is largely because of the added cost of doing the lazy left checksum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08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difference</a:t>
            </a:r>
            <a:r>
              <a:rPr lang="en-US" baseline="0"/>
              <a:t> between FT and FT 1 error is largely because of the added cost of doing the lazy left checksum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08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difference</a:t>
            </a:r>
            <a:r>
              <a:rPr lang="en-US" baseline="0"/>
              <a:t> between FT and FT 1 error is largely because of the added cost of doing the lazy left checksum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0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FLARE = formal linear algebra recovery environment</a:t>
            </a:r>
          </a:p>
          <a:p>
            <a:endParaRPr lang="en-US"/>
          </a:p>
          <a:p>
            <a:r>
              <a:rPr lang="en-US"/>
              <a:t>The insight</a:t>
            </a:r>
            <a:r>
              <a:rPr lang="en-US" baseline="0"/>
              <a:t> is that both memory movements and the cost of validating correctness are O(n^2) cost that is amortized over O(n^3) computations</a:t>
            </a:r>
          </a:p>
          <a:p>
            <a:r>
              <a:rPr lang="en-US" baseline="0"/>
              <a:t>So it makes sense that you would be able to integrate both of these things within the same framework</a:t>
            </a:r>
          </a:p>
          <a:p>
            <a:endParaRPr lang="en-US" baseline="0"/>
          </a:p>
          <a:p>
            <a:r>
              <a:rPr lang="en-US" baseline="0"/>
              <a:t>Our work: fault tolerance in a modern implementation of GEMM on modern hardware.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6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simplicity we’re going to pretend</a:t>
            </a:r>
            <a:r>
              <a:rPr lang="en-US" baseline="0"/>
              <a:t> that it’s a ‘=‘ instead of a +=</a:t>
            </a:r>
          </a:p>
          <a:p>
            <a:r>
              <a:rPr lang="en-US" baseline="0"/>
              <a:t>But the fact that it’s a += comes up in the end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3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</a:t>
            </a:r>
            <a:r>
              <a:rPr lang="en-US" baseline="0"/>
              <a:t> this one to show both sides!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 is actually difference between d_c</a:t>
            </a:r>
            <a:r>
              <a:rPr lang="en-US" baseline="0"/>
              <a:t> and d_ab</a:t>
            </a:r>
          </a:p>
          <a:p>
            <a:r>
              <a:rPr lang="en-US"/>
              <a:t>E is actually difference</a:t>
            </a:r>
            <a:r>
              <a:rPr lang="en-US" baseline="0"/>
              <a:t> between</a:t>
            </a:r>
            <a:r>
              <a:rPr lang="en-US"/>
              <a:t> e_c and e_ab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8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mention false negatives unless somebody</a:t>
            </a:r>
            <a:r>
              <a:rPr lang="en-US" baseline="0"/>
              <a:t> asks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63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553-2FC0-A846-B952-40E651F562D0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1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3931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5960"/>
            <a:ext cx="40386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5960"/>
            <a:ext cx="40386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93" y="8553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27845"/>
            <a:ext cx="5111750" cy="54015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93" y="2135509"/>
            <a:ext cx="3008313" cy="41890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1"/>
            <a:ext cx="5486400" cy="567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3093"/>
            <a:ext cx="5486400" cy="803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95" y="8553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227845"/>
            <a:ext cx="5111750" cy="54015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95" y="2135510"/>
            <a:ext cx="3008313" cy="41890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5105401"/>
            <a:ext cx="5486400" cy="567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3094"/>
            <a:ext cx="5486400" cy="803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663699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1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1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121920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2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2471739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070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91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73739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07993" y="964013"/>
            <a:ext cx="3429000" cy="68349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791"/>
            <a:ext cx="7772400" cy="14706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5037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280"/>
            <a:ext cx="82296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9963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Adding Algorithm Based </a:t>
            </a:r>
            <a:br>
              <a:rPr lang="en-US"/>
            </a:br>
            <a:r>
              <a:rPr lang="en-US"/>
              <a:t>Fault-Tolerance to BLIS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Tyler Smith, Robert van de Geijn, Mikhail Smelyanskiy, </a:t>
            </a:r>
            <a:br>
              <a:rPr lang="en-US"/>
            </a:br>
            <a:r>
              <a:rPr lang="en-US"/>
              <a:t>Enrique Quintana-Ort</a:t>
            </a:r>
            <a:r>
              <a:rPr lang="en-US"/>
              <a:t>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9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7"/>
            <a:ext cx="8229600" cy="1143000"/>
          </a:xfrm>
        </p:spPr>
        <p:txBody>
          <a:bodyPr/>
          <a:lstStyle/>
          <a:p>
            <a:r>
              <a:rPr lang="en-US"/>
              <a:t>Detecting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014"/>
            <a:ext cx="8229600" cy="3886200"/>
          </a:xfrm>
        </p:spPr>
        <p:txBody>
          <a:bodyPr/>
          <a:lstStyle/>
          <a:p>
            <a:r>
              <a:rPr lang="en-US"/>
              <a:t>Right Checksum: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10</a:t>
            </a:fld>
            <a:endParaRPr lang="en-US"/>
          </a:p>
        </p:txBody>
      </p:sp>
      <p:pic>
        <p:nvPicPr>
          <p:cNvPr id="6" name="Picture 5" descr="Screen Shot 2015-09-27 at 6.29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91" y="2255912"/>
            <a:ext cx="5613893" cy="46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1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Left Checksum: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11</a:t>
            </a:fld>
            <a:endParaRPr lang="en-US"/>
          </a:p>
        </p:txBody>
      </p:sp>
      <p:pic>
        <p:nvPicPr>
          <p:cNvPr id="6" name="Picture 5" descr="Screen Shot 2015-09-27 at 6.3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0" y="3041993"/>
            <a:ext cx="9144000" cy="19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5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Left Checksum: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12</a:t>
            </a:fld>
            <a:endParaRPr lang="en-US"/>
          </a:p>
        </p:txBody>
      </p:sp>
      <p:pic>
        <p:nvPicPr>
          <p:cNvPr id="5" name="Picture 4" descr="Screen Shot 2015-09-27 at 6.3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" y="3089223"/>
            <a:ext cx="9144000" cy="17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Left Checksum: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13</a:t>
            </a:fld>
            <a:endParaRPr lang="en-US"/>
          </a:p>
        </p:txBody>
      </p:sp>
      <p:pic>
        <p:nvPicPr>
          <p:cNvPr id="6" name="Picture 5" descr="Screen Shot 2015-09-27 at 6.28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390"/>
            <a:ext cx="9144000" cy="46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9-27 at 6.28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3" y="2065779"/>
            <a:ext cx="6501728" cy="4792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7"/>
            <a:ext cx="8229600" cy="1143000"/>
          </a:xfrm>
        </p:spPr>
        <p:txBody>
          <a:bodyPr/>
          <a:lstStyle/>
          <a:p>
            <a:r>
              <a:rPr lang="en-US"/>
              <a:t>Detecting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344"/>
            <a:ext cx="8229600" cy="3886200"/>
          </a:xfrm>
        </p:spPr>
        <p:txBody>
          <a:bodyPr/>
          <a:lstStyle/>
          <a:p>
            <a:r>
              <a:rPr lang="en-US"/>
              <a:t>Error Location: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3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9-27 at 6.31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10" y="2252614"/>
            <a:ext cx="5590215" cy="4681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770"/>
            <a:ext cx="8229600" cy="1143000"/>
          </a:xfrm>
        </p:spPr>
        <p:txBody>
          <a:bodyPr/>
          <a:lstStyle/>
          <a:p>
            <a:r>
              <a:rPr lang="en-US"/>
              <a:t>Detecting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463"/>
            <a:ext cx="8229600" cy="3886200"/>
          </a:xfrm>
        </p:spPr>
        <p:txBody>
          <a:bodyPr/>
          <a:lstStyle/>
          <a:p>
            <a:r>
              <a:rPr lang="en-US"/>
              <a:t>Multiple Errors: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Errors in A and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Single Errors in A or B can corrupt multiple elements of C</a:t>
            </a:r>
          </a:p>
          <a:p>
            <a:pPr lvl="1"/>
            <a:r>
              <a:rPr lang="en-US"/>
              <a:t>One corrupted element in A can corrupt a whole row of C</a:t>
            </a:r>
          </a:p>
          <a:p>
            <a:pPr lvl="1"/>
            <a:r>
              <a:rPr lang="en-US"/>
              <a:t>One corrupted element in B can corrupt a whole column of C</a:t>
            </a:r>
          </a:p>
          <a:p>
            <a:r>
              <a:rPr lang="en-US"/>
              <a:t>Our approach handles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1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Traditional ABFT approach:</a:t>
            </a:r>
          </a:p>
          <a:p>
            <a:pPr lvl="1"/>
            <a:r>
              <a:rPr lang="en-US"/>
              <a:t>Calculate what the error is, subtract it away</a:t>
            </a:r>
          </a:p>
          <a:p>
            <a:pPr lvl="1"/>
            <a:r>
              <a:rPr lang="en-US"/>
              <a:t>Questions about numerical stability</a:t>
            </a:r>
          </a:p>
          <a:p>
            <a:r>
              <a:rPr lang="en-US"/>
              <a:t>We do checkpoint-and-rollback</a:t>
            </a:r>
          </a:p>
          <a:p>
            <a:pPr lvl="1"/>
            <a:r>
              <a:rPr lang="en-US"/>
              <a:t>Checkpoint C to main memory</a:t>
            </a:r>
          </a:p>
          <a:p>
            <a:pPr lvl="1"/>
            <a:r>
              <a:rPr lang="en-US"/>
              <a:t>If error is detected, rollback and recompute</a:t>
            </a:r>
          </a:p>
          <a:p>
            <a:pPr lvl="1"/>
            <a:r>
              <a:rPr lang="en-US"/>
              <a:t>We rollback and recompute only corrupted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Detecting and Correcting Errors</a:t>
            </a:r>
          </a:p>
          <a:p>
            <a:r>
              <a:rPr lang="en-US">
                <a:solidFill>
                  <a:srgbClr val="800000"/>
                </a:solidFill>
              </a:rPr>
              <a:t>Integrating ABFT into BLIS</a:t>
            </a:r>
          </a:p>
          <a:p>
            <a:r>
              <a:rPr lang="en-US"/>
              <a:t>Performance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473"/>
            <a:ext cx="8229600" cy="1143000"/>
          </a:xfrm>
        </p:spPr>
        <p:txBody>
          <a:bodyPr/>
          <a:lstStyle/>
          <a:p>
            <a:r>
              <a:rPr lang="en-US"/>
              <a:t>Integrating ABFT into BLIS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10" y="1299334"/>
            <a:ext cx="3939212" cy="5558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2835" y="1417638"/>
            <a:ext cx="3883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Each loop here represents a different layer within BLIS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Can implement ABFT at your choice of  layer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Tradeoff: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Higher levels:</a:t>
            </a:r>
          </a:p>
          <a:p>
            <a:pPr marL="1200150" lvl="2" indent="-285750">
              <a:buFont typeface="Arial"/>
              <a:buChar char="•"/>
            </a:pPr>
            <a:r>
              <a:rPr lang="en-US"/>
              <a:t>Cheaper ABFT</a:t>
            </a:r>
          </a:p>
          <a:p>
            <a:pPr marL="1200150" lvl="2" indent="-285750">
              <a:buFont typeface="Arial"/>
              <a:buChar char="•"/>
            </a:pPr>
            <a:r>
              <a:rPr lang="en-US"/>
              <a:t>But errors are detected less soon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Lower levels:</a:t>
            </a:r>
          </a:p>
          <a:p>
            <a:pPr marL="1200150" lvl="2" indent="-285750">
              <a:buFont typeface="Arial"/>
              <a:buChar char="•"/>
            </a:pPr>
            <a:r>
              <a:rPr lang="en-US"/>
              <a:t>Expensive ABFT</a:t>
            </a:r>
          </a:p>
          <a:p>
            <a:pPr marL="1200150" lvl="2" indent="-285750">
              <a:buFont typeface="Arial"/>
              <a:buChar char="•"/>
            </a:pPr>
            <a:r>
              <a:rPr lang="en-US"/>
              <a:t>Errors are caught quickly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We implement ABFT at the macro-kernel level</a:t>
            </a:r>
          </a:p>
        </p:txBody>
      </p:sp>
    </p:spTree>
    <p:extLst>
      <p:ext uri="{BB962C8B-B14F-4D97-AF65-F5344CB8AC3E}">
        <p14:creationId xmlns:p14="http://schemas.microsoft.com/office/powerpoint/2010/main" val="109387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Soft errors:</a:t>
            </a:r>
          </a:p>
          <a:p>
            <a:pPr lvl="1"/>
            <a:r>
              <a:rPr lang="en-US"/>
              <a:t>T</a:t>
            </a:r>
            <a:r>
              <a:rPr lang="en-US"/>
              <a:t>ransient hardware failures </a:t>
            </a:r>
          </a:p>
          <a:p>
            <a:pPr lvl="1"/>
            <a:r>
              <a:rPr lang="en-US"/>
              <a:t>C</a:t>
            </a:r>
            <a:r>
              <a:rPr lang="en-US"/>
              <a:t>aused by high-energy particle incidence.</a:t>
            </a:r>
          </a:p>
          <a:p>
            <a:pPr lvl="1"/>
            <a:r>
              <a:rPr lang="en-US"/>
              <a:t>Cause crashes, and numerical errors</a:t>
            </a:r>
            <a:endParaRPr lang="en-US"/>
          </a:p>
          <a:p>
            <a:r>
              <a:rPr lang="en-US"/>
              <a:t>Present-day supercomputers:</a:t>
            </a:r>
          </a:p>
          <a:p>
            <a:pPr lvl="1"/>
            <a:r>
              <a:rPr lang="en-US"/>
              <a:t>M</a:t>
            </a:r>
            <a:r>
              <a:rPr lang="en-US"/>
              <a:t>ean time between failures (MTBF) is already quite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ABFT into BLIS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20</a:t>
            </a:fld>
            <a:endParaRPr lang="en-US"/>
          </a:p>
        </p:txBody>
      </p:sp>
      <p:pic>
        <p:nvPicPr>
          <p:cNvPr id="5" name="Picture 4" descr="Screen Shot 2015-09-27 at 3.09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4" y="2565181"/>
            <a:ext cx="8189716" cy="27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5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Fault Tolerance at the Macro-kernel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Things to add to BLIS</a:t>
            </a:r>
          </a:p>
          <a:p>
            <a:pPr lvl="1"/>
            <a:r>
              <a:rPr lang="en-US"/>
              <a:t>Right Checksum</a:t>
            </a:r>
          </a:p>
          <a:p>
            <a:pPr lvl="1"/>
            <a:r>
              <a:rPr lang="en-US"/>
              <a:t>Left Checksum</a:t>
            </a:r>
          </a:p>
          <a:p>
            <a:pPr lvl="1"/>
            <a:r>
              <a:rPr lang="en-US"/>
              <a:t>Checkpointing C</a:t>
            </a:r>
          </a:p>
          <a:p>
            <a:pPr lvl="1"/>
            <a:r>
              <a:rPr lang="en-US"/>
              <a:t>Rollback and Recovery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7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28"/>
            <a:ext cx="8229600" cy="1143000"/>
          </a:xfrm>
        </p:spPr>
        <p:txBody>
          <a:bodyPr/>
          <a:lstStyle/>
          <a:p>
            <a:r>
              <a:rPr lang="en-US"/>
              <a:t>Right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66280" cy="4525963"/>
          </a:xfrm>
        </p:spPr>
        <p:txBody>
          <a:bodyPr/>
          <a:lstStyle/>
          <a:p>
            <a:r>
              <a:rPr lang="en-US"/>
              <a:t>Must compute: </a:t>
            </a:r>
          </a:p>
          <a:p>
            <a:pPr lvl="1"/>
            <a:r>
              <a:rPr lang="en-US"/>
              <a:t>B(w)</a:t>
            </a:r>
          </a:p>
          <a:p>
            <a:pPr lvl="1"/>
            <a:r>
              <a:rPr lang="en-US"/>
              <a:t>A(Bw)</a:t>
            </a:r>
          </a:p>
          <a:p>
            <a:pPr lvl="1"/>
            <a:r>
              <a:rPr lang="en-US"/>
              <a:t>Cw</a:t>
            </a:r>
          </a:p>
          <a:p>
            <a:r>
              <a:rPr lang="en-US"/>
              <a:t>Goal: Reduce extra memory movements </a:t>
            </a:r>
          </a:p>
          <a:p>
            <a:pPr lvl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480" y="1299334"/>
            <a:ext cx="3939212" cy="55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839"/>
            <a:ext cx="8229600" cy="1143000"/>
          </a:xfrm>
        </p:spPr>
        <p:txBody>
          <a:bodyPr/>
          <a:lstStyle/>
          <a:p>
            <a:r>
              <a:rPr lang="en-US"/>
              <a:t>Right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450" y="2381224"/>
            <a:ext cx="3766280" cy="4525963"/>
          </a:xfrm>
        </p:spPr>
        <p:txBody>
          <a:bodyPr/>
          <a:lstStyle/>
          <a:p>
            <a:pPr lvl="1"/>
            <a:r>
              <a:rPr lang="en-US"/>
              <a:t>B(w)</a:t>
            </a:r>
          </a:p>
          <a:p>
            <a:endParaRPr lang="en-US"/>
          </a:p>
          <a:p>
            <a:pPr lvl="1"/>
            <a:r>
              <a:rPr lang="en-US"/>
              <a:t>A(Bw)</a:t>
            </a:r>
          </a:p>
          <a:p>
            <a:endParaRPr lang="en-US"/>
          </a:p>
          <a:p>
            <a:pPr lvl="1"/>
            <a:r>
              <a:rPr lang="en-US"/>
              <a:t>Cw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9334"/>
            <a:ext cx="3939212" cy="55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4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839"/>
            <a:ext cx="8229600" cy="1143000"/>
          </a:xfrm>
        </p:spPr>
        <p:txBody>
          <a:bodyPr/>
          <a:lstStyle/>
          <a:p>
            <a:r>
              <a:rPr lang="en-US"/>
              <a:t>Right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450" y="2381224"/>
            <a:ext cx="3766280" cy="4525963"/>
          </a:xfrm>
        </p:spPr>
        <p:txBody>
          <a:bodyPr/>
          <a:lstStyle/>
          <a:p>
            <a:pPr lvl="1"/>
            <a:r>
              <a:rPr lang="en-US"/>
              <a:t>B(w)</a:t>
            </a:r>
          </a:p>
          <a:p>
            <a:endParaRPr lang="en-US"/>
          </a:p>
          <a:p>
            <a:pPr lvl="1"/>
            <a:r>
              <a:rPr lang="en-US"/>
              <a:t>A(Bw)</a:t>
            </a:r>
          </a:p>
          <a:p>
            <a:endParaRPr lang="en-US"/>
          </a:p>
          <a:p>
            <a:pPr lvl="1"/>
            <a:r>
              <a:rPr lang="en-US"/>
              <a:t>Cw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9334"/>
            <a:ext cx="3939212" cy="55586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142963" y="2706160"/>
            <a:ext cx="2289587" cy="332601"/>
          </a:xfrm>
          <a:prstGeom prst="straightConnector1">
            <a:avLst/>
          </a:prstGeom>
          <a:ln w="41275">
            <a:solidFill>
              <a:srgbClr val="DD38E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49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839"/>
            <a:ext cx="8229600" cy="1143000"/>
          </a:xfrm>
        </p:spPr>
        <p:txBody>
          <a:bodyPr/>
          <a:lstStyle/>
          <a:p>
            <a:r>
              <a:rPr lang="en-US"/>
              <a:t>Right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450" y="2381224"/>
            <a:ext cx="3766280" cy="4525963"/>
          </a:xfrm>
        </p:spPr>
        <p:txBody>
          <a:bodyPr/>
          <a:lstStyle/>
          <a:p>
            <a:pPr lvl="1"/>
            <a:r>
              <a:rPr lang="en-US"/>
              <a:t>B(w)</a:t>
            </a:r>
          </a:p>
          <a:p>
            <a:endParaRPr lang="en-US"/>
          </a:p>
          <a:p>
            <a:pPr lvl="1"/>
            <a:r>
              <a:rPr lang="en-US"/>
              <a:t>A(Bw)</a:t>
            </a:r>
          </a:p>
          <a:p>
            <a:endParaRPr lang="en-US"/>
          </a:p>
          <a:p>
            <a:pPr lvl="1"/>
            <a:r>
              <a:rPr lang="en-US"/>
              <a:t>Cw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9334"/>
            <a:ext cx="3939212" cy="55586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142963" y="2706160"/>
            <a:ext cx="2289587" cy="332601"/>
          </a:xfrm>
          <a:prstGeom prst="straightConnector1">
            <a:avLst/>
          </a:prstGeom>
          <a:ln w="41275">
            <a:solidFill>
              <a:srgbClr val="DD38E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02068" y="3749317"/>
            <a:ext cx="3030483" cy="287246"/>
          </a:xfrm>
          <a:prstGeom prst="straightConnector1">
            <a:avLst/>
          </a:prstGeom>
          <a:ln w="41275">
            <a:solidFill>
              <a:srgbClr val="64D7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49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839"/>
            <a:ext cx="8229600" cy="1143000"/>
          </a:xfrm>
        </p:spPr>
        <p:txBody>
          <a:bodyPr/>
          <a:lstStyle/>
          <a:p>
            <a:r>
              <a:rPr lang="en-US"/>
              <a:t>Right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450" y="2381224"/>
            <a:ext cx="3766280" cy="4525963"/>
          </a:xfrm>
        </p:spPr>
        <p:txBody>
          <a:bodyPr/>
          <a:lstStyle/>
          <a:p>
            <a:pPr lvl="1"/>
            <a:r>
              <a:rPr lang="en-US"/>
              <a:t>B(w)</a:t>
            </a:r>
          </a:p>
          <a:p>
            <a:endParaRPr lang="en-US"/>
          </a:p>
          <a:p>
            <a:pPr lvl="1"/>
            <a:r>
              <a:rPr lang="en-US"/>
              <a:t>A(Bw)</a:t>
            </a:r>
          </a:p>
          <a:p>
            <a:endParaRPr lang="en-US"/>
          </a:p>
          <a:p>
            <a:pPr lvl="1"/>
            <a:r>
              <a:rPr lang="en-US"/>
              <a:t>Cw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9334"/>
            <a:ext cx="3939212" cy="55586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142963" y="2706160"/>
            <a:ext cx="2289587" cy="332601"/>
          </a:xfrm>
          <a:prstGeom prst="straightConnector1">
            <a:avLst/>
          </a:prstGeom>
          <a:ln w="41275">
            <a:solidFill>
              <a:srgbClr val="DD38E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02068" y="3749317"/>
            <a:ext cx="3030483" cy="287246"/>
          </a:xfrm>
          <a:prstGeom prst="straightConnector1">
            <a:avLst/>
          </a:prstGeom>
          <a:ln w="41275">
            <a:solidFill>
              <a:srgbClr val="64D7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65985" y="4852947"/>
            <a:ext cx="3166566" cy="14059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49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146"/>
            <a:ext cx="8229600" cy="1143000"/>
          </a:xfrm>
        </p:spPr>
        <p:txBody>
          <a:bodyPr/>
          <a:lstStyle/>
          <a:p>
            <a:r>
              <a:rPr lang="en-US"/>
              <a:t>Right Checksum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27</a:t>
            </a:fld>
            <a:endParaRPr lang="en-US"/>
          </a:p>
        </p:txBody>
      </p:sp>
      <p:pic>
        <p:nvPicPr>
          <p:cNvPr id="5" name="Picture 4" descr="Screen Shot 2015-09-27 at 3.3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146"/>
            <a:ext cx="9144000" cy="34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327"/>
            <a:ext cx="8229600" cy="1143000"/>
          </a:xfrm>
        </p:spPr>
        <p:txBody>
          <a:bodyPr/>
          <a:lstStyle/>
          <a:p>
            <a:r>
              <a:rPr lang="en-US"/>
              <a:t>Left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4972" cy="4525963"/>
          </a:xfrm>
        </p:spPr>
        <p:txBody>
          <a:bodyPr/>
          <a:lstStyle/>
          <a:p>
            <a:r>
              <a:rPr lang="en-US"/>
              <a:t>Must Compute</a:t>
            </a:r>
          </a:p>
          <a:p>
            <a:pPr lvl="1"/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A</a:t>
            </a:r>
          </a:p>
          <a:p>
            <a:pPr lvl="1"/>
            <a:r>
              <a:rPr lang="en-US"/>
              <a:t>(v</a:t>
            </a:r>
            <a:r>
              <a:rPr lang="en-US" baseline="30000"/>
              <a:t>T</a:t>
            </a:r>
            <a:r>
              <a:rPr lang="en-US"/>
              <a:t>A)B</a:t>
            </a:r>
          </a:p>
          <a:p>
            <a:pPr lvl="1"/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C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533" y="1299334"/>
            <a:ext cx="3939212" cy="55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8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073"/>
            <a:ext cx="8229600" cy="1143000"/>
          </a:xfrm>
        </p:spPr>
        <p:txBody>
          <a:bodyPr/>
          <a:lstStyle/>
          <a:p>
            <a:r>
              <a:rPr lang="en-US"/>
              <a:t>Left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450" y="2381224"/>
            <a:ext cx="3766280" cy="4525963"/>
          </a:xfrm>
        </p:spPr>
        <p:txBody>
          <a:bodyPr/>
          <a:lstStyle/>
          <a:p>
            <a:pPr lvl="1"/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A</a:t>
            </a:r>
          </a:p>
          <a:p>
            <a:endParaRPr lang="en-US"/>
          </a:p>
          <a:p>
            <a:pPr lvl="1"/>
            <a:r>
              <a:rPr lang="en-US"/>
              <a:t>(v</a:t>
            </a:r>
            <a:r>
              <a:rPr lang="en-US" baseline="30000"/>
              <a:t>T</a:t>
            </a:r>
            <a:r>
              <a:rPr lang="en-US"/>
              <a:t>A)B</a:t>
            </a:r>
          </a:p>
          <a:p>
            <a:endParaRPr lang="en-US"/>
          </a:p>
          <a:p>
            <a:pPr lvl="1"/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C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9334"/>
            <a:ext cx="3939212" cy="55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4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7"/>
            <a:ext cx="8229600" cy="1143000"/>
          </a:xfrm>
        </p:spPr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137"/>
            <a:ext cx="8229600" cy="3886200"/>
          </a:xfrm>
        </p:spPr>
        <p:txBody>
          <a:bodyPr/>
          <a:lstStyle/>
          <a:p>
            <a:r>
              <a:rPr lang="en-US"/>
              <a:t>Future supercomputers:</a:t>
            </a:r>
          </a:p>
          <a:p>
            <a:pPr lvl="1"/>
            <a:r>
              <a:rPr lang="en-US"/>
              <a:t>3 orders of magnitude more components in exascale systems</a:t>
            </a:r>
            <a:endParaRPr lang="en-US"/>
          </a:p>
          <a:p>
            <a:pPr lvl="1"/>
            <a:r>
              <a:rPr lang="en-US"/>
              <a:t>MTBF will deteriorate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Resiliance will be a fundamental problem [3]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</a:t>
            </a:fld>
            <a:endParaRPr lang="en-US"/>
          </a:p>
        </p:txBody>
      </p:sp>
      <p:pic>
        <p:nvPicPr>
          <p:cNvPr id="6" name="Picture 5" descr="Screen Shot 2015-09-28 at 9.50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58" y="4112154"/>
            <a:ext cx="5153742" cy="274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5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073"/>
            <a:ext cx="8229600" cy="1143000"/>
          </a:xfrm>
        </p:spPr>
        <p:txBody>
          <a:bodyPr/>
          <a:lstStyle/>
          <a:p>
            <a:r>
              <a:rPr lang="en-US"/>
              <a:t>Left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450" y="2381224"/>
            <a:ext cx="3766280" cy="4525963"/>
          </a:xfrm>
        </p:spPr>
        <p:txBody>
          <a:bodyPr/>
          <a:lstStyle/>
          <a:p>
            <a:pPr lvl="1"/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A</a:t>
            </a:r>
          </a:p>
          <a:p>
            <a:endParaRPr lang="en-US"/>
          </a:p>
          <a:p>
            <a:pPr lvl="1"/>
            <a:r>
              <a:rPr lang="en-US"/>
              <a:t>(v</a:t>
            </a:r>
            <a:r>
              <a:rPr lang="en-US" baseline="30000"/>
              <a:t>T</a:t>
            </a:r>
            <a:r>
              <a:rPr lang="en-US"/>
              <a:t>A)B</a:t>
            </a:r>
          </a:p>
          <a:p>
            <a:endParaRPr lang="en-US"/>
          </a:p>
          <a:p>
            <a:pPr lvl="1"/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C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9334"/>
            <a:ext cx="3939212" cy="555866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402069" y="2706160"/>
            <a:ext cx="3030482" cy="1330403"/>
          </a:xfrm>
          <a:prstGeom prst="straightConnector1">
            <a:avLst/>
          </a:prstGeom>
          <a:ln w="41275">
            <a:solidFill>
              <a:srgbClr val="64D7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3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073"/>
            <a:ext cx="8229600" cy="1143000"/>
          </a:xfrm>
        </p:spPr>
        <p:txBody>
          <a:bodyPr/>
          <a:lstStyle/>
          <a:p>
            <a:r>
              <a:rPr lang="en-US"/>
              <a:t>Left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450" y="2381224"/>
            <a:ext cx="3766280" cy="4525963"/>
          </a:xfrm>
        </p:spPr>
        <p:txBody>
          <a:bodyPr/>
          <a:lstStyle/>
          <a:p>
            <a:pPr lvl="1"/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A</a:t>
            </a:r>
          </a:p>
          <a:p>
            <a:endParaRPr lang="en-US"/>
          </a:p>
          <a:p>
            <a:pPr lvl="1"/>
            <a:r>
              <a:rPr lang="en-US"/>
              <a:t>(v</a:t>
            </a:r>
            <a:r>
              <a:rPr lang="en-US" baseline="30000"/>
              <a:t>T</a:t>
            </a:r>
            <a:r>
              <a:rPr lang="en-US"/>
              <a:t>A)B</a:t>
            </a:r>
          </a:p>
          <a:p>
            <a:endParaRPr lang="en-US"/>
          </a:p>
          <a:p>
            <a:pPr lvl="1"/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C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9334"/>
            <a:ext cx="3939212" cy="555866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402069" y="2706160"/>
            <a:ext cx="3030482" cy="1330403"/>
          </a:xfrm>
          <a:prstGeom prst="straightConnector1">
            <a:avLst/>
          </a:prstGeom>
          <a:ln w="41275">
            <a:solidFill>
              <a:srgbClr val="64D7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42964" y="3779553"/>
            <a:ext cx="2289588" cy="771030"/>
          </a:xfrm>
          <a:prstGeom prst="straightConnector1">
            <a:avLst/>
          </a:prstGeom>
          <a:ln w="41275">
            <a:solidFill>
              <a:srgbClr val="DD38E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3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073"/>
            <a:ext cx="8229600" cy="1143000"/>
          </a:xfrm>
        </p:spPr>
        <p:txBody>
          <a:bodyPr/>
          <a:lstStyle/>
          <a:p>
            <a:r>
              <a:rPr lang="en-US"/>
              <a:t>Left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450" y="2381224"/>
            <a:ext cx="3766280" cy="4525963"/>
          </a:xfrm>
        </p:spPr>
        <p:txBody>
          <a:bodyPr/>
          <a:lstStyle/>
          <a:p>
            <a:pPr lvl="1"/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A</a:t>
            </a:r>
          </a:p>
          <a:p>
            <a:endParaRPr lang="en-US"/>
          </a:p>
          <a:p>
            <a:pPr lvl="1"/>
            <a:r>
              <a:rPr lang="en-US"/>
              <a:t>(v</a:t>
            </a:r>
            <a:r>
              <a:rPr lang="en-US" baseline="30000"/>
              <a:t>T</a:t>
            </a:r>
            <a:r>
              <a:rPr lang="en-US"/>
              <a:t>A)B</a:t>
            </a:r>
          </a:p>
          <a:p>
            <a:endParaRPr lang="en-US"/>
          </a:p>
          <a:p>
            <a:pPr lvl="1"/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C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9334"/>
            <a:ext cx="3939212" cy="555866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402069" y="2706160"/>
            <a:ext cx="3030482" cy="1330403"/>
          </a:xfrm>
          <a:prstGeom prst="straightConnector1">
            <a:avLst/>
          </a:prstGeom>
          <a:ln w="41275">
            <a:solidFill>
              <a:srgbClr val="64D7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65985" y="4852947"/>
            <a:ext cx="3166566" cy="14059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42964" y="3779553"/>
            <a:ext cx="2289588" cy="771030"/>
          </a:xfrm>
          <a:prstGeom prst="straightConnector1">
            <a:avLst/>
          </a:prstGeom>
          <a:ln w="41275">
            <a:solidFill>
              <a:srgbClr val="DD38E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3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811"/>
            <a:ext cx="8229600" cy="1143000"/>
          </a:xfrm>
        </p:spPr>
        <p:txBody>
          <a:bodyPr/>
          <a:lstStyle/>
          <a:p>
            <a:r>
              <a:rPr lang="en-US"/>
              <a:t>Left Checksum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33</a:t>
            </a:fld>
            <a:endParaRPr lang="en-US"/>
          </a:p>
        </p:txBody>
      </p:sp>
      <p:pic>
        <p:nvPicPr>
          <p:cNvPr id="5" name="Picture 4" descr="Screen Shot 2015-09-27 at 3.5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094"/>
            <a:ext cx="9144000" cy="37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Checksum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/>
              <a:t>Can perform </a:t>
            </a:r>
            <a:r>
              <a:rPr lang="en-US"/>
              <a:t>v</a:t>
            </a:r>
            <a:r>
              <a:rPr lang="en-US" baseline="30000"/>
              <a:t>T</a:t>
            </a:r>
            <a:r>
              <a:rPr lang="en-US"/>
              <a:t>A while packing</a:t>
            </a:r>
          </a:p>
          <a:p>
            <a:pPr marL="342900" lvl="1" indent="-342900">
              <a:buFont typeface="Arial"/>
              <a:buChar char="•"/>
            </a:pPr>
            <a:r>
              <a:rPr lang="en-US"/>
              <a:t>Problem: (v</a:t>
            </a:r>
            <a:r>
              <a:rPr lang="en-US" baseline="30000"/>
              <a:t>T</a:t>
            </a:r>
            <a:r>
              <a:rPr lang="en-US"/>
              <a:t>A) B must be performed once per macro-kernel</a:t>
            </a:r>
          </a:p>
          <a:p>
            <a:pPr marL="742950" lvl="2" indent="-342900"/>
            <a:r>
              <a:rPr lang="en-US"/>
              <a:t>Left checksum has a higher overhead than right</a:t>
            </a:r>
          </a:p>
          <a:p>
            <a:pPr marL="342900" lvl="1" indent="-342900">
              <a:buFont typeface="Arial"/>
              <a:buChar char="•"/>
            </a:pPr>
            <a:r>
              <a:rPr lang="en-US"/>
              <a:t>Solution:</a:t>
            </a:r>
          </a:p>
          <a:p>
            <a:pPr marL="742950" lvl="2" indent="-342900"/>
            <a:r>
              <a:rPr lang="en-US"/>
              <a:t>Perform left checksum lazily</a:t>
            </a:r>
          </a:p>
          <a:p>
            <a:pPr marL="742950" lvl="2" indent="-342900"/>
            <a:r>
              <a:rPr lang="en-US"/>
              <a:t>Only perform left checksum if right checksum detects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6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Lazy Left Checksum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35</a:t>
            </a:fld>
            <a:endParaRPr lang="en-US"/>
          </a:p>
        </p:txBody>
      </p:sp>
      <p:pic>
        <p:nvPicPr>
          <p:cNvPr id="3" name="Picture 2" descr="Screen Shot 2015-09-27 at 3.5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601"/>
            <a:ext cx="9144000" cy="32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5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421"/>
            <a:ext cx="8229600" cy="1143000"/>
          </a:xfrm>
        </p:spPr>
        <p:txBody>
          <a:bodyPr/>
          <a:lstStyle/>
          <a:p>
            <a:r>
              <a:rPr lang="en-US"/>
              <a:t>Checkpointing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806" y="1299334"/>
            <a:ext cx="3939212" cy="55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7"/>
            <a:ext cx="8229600" cy="1143000"/>
          </a:xfrm>
        </p:spPr>
        <p:txBody>
          <a:bodyPr/>
          <a:lstStyle/>
          <a:p>
            <a:r>
              <a:rPr lang="en-US"/>
              <a:t>Checkpointing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37</a:t>
            </a:fld>
            <a:endParaRPr lang="en-US"/>
          </a:p>
        </p:txBody>
      </p:sp>
      <p:pic>
        <p:nvPicPr>
          <p:cNvPr id="5" name="Picture 4" descr="Screen Shot 2015-09-27 at 6.36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307"/>
            <a:ext cx="9144000" cy="46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Fewer loops have independent iterations</a:t>
            </a:r>
          </a:p>
          <a:p>
            <a:pPr lvl="1"/>
            <a:r>
              <a:rPr lang="en-US"/>
              <a:t>Checksum vector computation</a:t>
            </a:r>
          </a:p>
          <a:p>
            <a:pPr lvl="1"/>
            <a:r>
              <a:rPr lang="en-US"/>
              <a:t>Solved by giving each thread their own checksum vectors, doing a reduction</a:t>
            </a:r>
          </a:p>
          <a:p>
            <a:r>
              <a:rPr lang="en-US"/>
              <a:t>Load imbalance</a:t>
            </a:r>
          </a:p>
          <a:p>
            <a:pPr lvl="1"/>
            <a:r>
              <a:rPr lang="en-US"/>
              <a:t>When 1 thread is busy doing recovery, other threads wait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5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Imbalance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Solutions:</a:t>
            </a:r>
          </a:p>
          <a:p>
            <a:pPr lvl="1"/>
            <a:r>
              <a:rPr lang="en-US"/>
              <a:t>Dynamic parallelism</a:t>
            </a:r>
          </a:p>
          <a:p>
            <a:pPr lvl="2"/>
            <a:r>
              <a:rPr lang="en-US"/>
              <a:t>Waiting threads can steal work from slow threads</a:t>
            </a:r>
          </a:p>
          <a:p>
            <a:pPr lvl="1"/>
            <a:r>
              <a:rPr lang="en-US"/>
              <a:t>Lazy recomputation</a:t>
            </a:r>
          </a:p>
          <a:p>
            <a:pPr lvl="2"/>
            <a:r>
              <a:rPr lang="en-US"/>
              <a:t>Mark corrupted elements of C</a:t>
            </a:r>
          </a:p>
          <a:p>
            <a:pPr lvl="2"/>
            <a:r>
              <a:rPr lang="en-US"/>
              <a:t>All threads cooperatively perform recovery</a:t>
            </a:r>
          </a:p>
          <a:p>
            <a:pPr lvl="2"/>
            <a:r>
              <a:rPr lang="en-US"/>
              <a:t>Easy to implement in BLIS</a:t>
            </a:r>
          </a:p>
          <a:p>
            <a:pPr lvl="2"/>
            <a:r>
              <a:rPr lang="en-US"/>
              <a:t>Data is cold in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</a:t>
            </a:r>
            <a:r>
              <a:rPr lang="en-US"/>
              <a:t>heckpoint and restart of entire application</a:t>
            </a:r>
          </a:p>
          <a:p>
            <a:pPr lvl="1"/>
            <a:r>
              <a:rPr lang="en-US"/>
              <a:t>R</a:t>
            </a:r>
            <a:r>
              <a:rPr lang="en-US"/>
              <a:t>ecovery from hard but not soft error</a:t>
            </a:r>
          </a:p>
          <a:p>
            <a:r>
              <a:rPr lang="en-US"/>
              <a:t>Redundancy</a:t>
            </a:r>
          </a:p>
          <a:p>
            <a:pPr lvl="1"/>
            <a:r>
              <a:rPr lang="en-US"/>
              <a:t>Double redundancy to detect</a:t>
            </a:r>
          </a:p>
          <a:p>
            <a:pPr lvl="1"/>
            <a:r>
              <a:rPr lang="en-US"/>
              <a:t>Triple redundancy to correct</a:t>
            </a:r>
          </a:p>
          <a:p>
            <a:r>
              <a:rPr lang="en-US"/>
              <a:t>These solutions may cost too much in terms of power budget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366"/>
            <a:ext cx="8229600" cy="1143000"/>
          </a:xfrm>
        </p:spPr>
        <p:txBody>
          <a:bodyPr/>
          <a:lstStyle/>
          <a:p>
            <a:r>
              <a:rPr lang="en-US"/>
              <a:t>Final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40</a:t>
            </a:fld>
            <a:endParaRPr lang="en-US"/>
          </a:p>
        </p:txBody>
      </p:sp>
      <p:pic>
        <p:nvPicPr>
          <p:cNvPr id="4" name="Picture 3" descr="Screen Shot 2015-09-27 at 4.20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647"/>
            <a:ext cx="9144000" cy="56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000000"/>
                </a:solidFill>
              </a:rPr>
              <a:t>Detecting and Correcting Errors</a:t>
            </a:r>
          </a:p>
          <a:p>
            <a:r>
              <a:rPr lang="en-US"/>
              <a:t>Integrating ABFT into BLIS</a:t>
            </a:r>
          </a:p>
          <a:p>
            <a:r>
              <a:rPr lang="en-US">
                <a:solidFill>
                  <a:srgbClr val="800000"/>
                </a:solidFill>
              </a:rPr>
              <a:t>Performance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7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7"/>
            <a:ext cx="8229600" cy="1143000"/>
          </a:xfrm>
        </p:spPr>
        <p:txBody>
          <a:bodyPr/>
          <a:lstStyle/>
          <a:p>
            <a:r>
              <a:rPr lang="en-US"/>
              <a:t>Performance Results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42</a:t>
            </a:fld>
            <a:endParaRPr lang="en-US"/>
          </a:p>
        </p:txBody>
      </p:sp>
      <p:pic>
        <p:nvPicPr>
          <p:cNvPr id="15" name="Picture 14" descr="Screen Shot 2015-09-27 at 7.2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04" y="1286718"/>
            <a:ext cx="5302296" cy="50696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7286" y="1587413"/>
            <a:ext cx="269817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Cost of detecting errors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No errors introduced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Both 1 and 16 core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K is set to 256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7"/>
            <a:ext cx="8229600" cy="1143000"/>
          </a:xfrm>
        </p:spPr>
        <p:txBody>
          <a:bodyPr/>
          <a:lstStyle/>
          <a:p>
            <a:r>
              <a:rPr lang="en-US"/>
              <a:t>Performance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43</a:t>
            </a:fld>
            <a:endParaRPr lang="en-US"/>
          </a:p>
        </p:txBody>
      </p:sp>
      <p:pic>
        <p:nvPicPr>
          <p:cNvPr id="3" name="Picture 2" descr="Screen Shot 2015-09-27 at 7.2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54" y="1406758"/>
            <a:ext cx="4921846" cy="4983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286" y="1587413"/>
            <a:ext cx="255711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Breakdown of costs of </a:t>
            </a:r>
            <a:br>
              <a:rPr lang="en-US"/>
            </a:br>
            <a:r>
              <a:rPr lang="en-US"/>
              <a:t>detecting errors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No errors introduced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Single Core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K is set to 256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Both Checksums and </a:t>
            </a:r>
            <a:br>
              <a:rPr lang="en-US"/>
            </a:br>
            <a:r>
              <a:rPr lang="en-US"/>
              <a:t>checkpointing exhibit </a:t>
            </a:r>
            <a:br>
              <a:rPr lang="en-US"/>
            </a:br>
            <a:r>
              <a:rPr lang="en-US"/>
              <a:t>similar costs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21" y="468130"/>
            <a:ext cx="8229600" cy="1143000"/>
          </a:xfrm>
        </p:spPr>
        <p:txBody>
          <a:bodyPr/>
          <a:lstStyle/>
          <a:p>
            <a:r>
              <a:rPr lang="en-US"/>
              <a:t>Performance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44</a:t>
            </a:fld>
            <a:endParaRPr lang="en-US"/>
          </a:p>
        </p:txBody>
      </p:sp>
      <p:pic>
        <p:nvPicPr>
          <p:cNvPr id="4" name="Picture 3" descr="Screen Shot 2015-09-27 at 7.2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74" y="1417638"/>
            <a:ext cx="4906726" cy="4968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286" y="1587413"/>
            <a:ext cx="255711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Breakdown of costs of </a:t>
            </a:r>
            <a:br>
              <a:rPr lang="en-US"/>
            </a:br>
            <a:r>
              <a:rPr lang="en-US"/>
              <a:t>detecting errors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No errors introduced 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16 Cores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K is set to 256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Both Checksums and </a:t>
            </a:r>
            <a:br>
              <a:rPr lang="en-US"/>
            </a:br>
            <a:r>
              <a:rPr lang="en-US"/>
              <a:t>checkpointing exhibit </a:t>
            </a:r>
            <a:br>
              <a:rPr lang="en-US"/>
            </a:br>
            <a:r>
              <a:rPr lang="en-US"/>
              <a:t>similar costs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41"/>
            <a:ext cx="8229600" cy="1143000"/>
          </a:xfrm>
        </p:spPr>
        <p:txBody>
          <a:bodyPr/>
          <a:lstStyle/>
          <a:p>
            <a:r>
              <a:rPr lang="en-US"/>
              <a:t>Performance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87413"/>
            <a:ext cx="34034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Detecting and correcting errors</a:t>
            </a:r>
            <a:br>
              <a:rPr lang="en-US"/>
            </a:br>
            <a:r>
              <a:rPr lang="en-US"/>
              <a:t>in C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Single Core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Square matrices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Quantifying cost of corrrecting</a:t>
            </a:r>
            <a:br>
              <a:rPr lang="en-US"/>
            </a:br>
            <a:r>
              <a:rPr lang="en-US"/>
              <a:t>for small matrices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pic>
        <p:nvPicPr>
          <p:cNvPr id="3" name="Picture 2" descr="Screen Shot 2015-09-27 at 8.0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4" y="1587413"/>
            <a:ext cx="5187842" cy="48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248"/>
            <a:ext cx="8229600" cy="1143000"/>
          </a:xfrm>
        </p:spPr>
        <p:txBody>
          <a:bodyPr/>
          <a:lstStyle/>
          <a:p>
            <a:r>
              <a:rPr lang="en-US"/>
              <a:t>Performance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87413"/>
            <a:ext cx="340349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Detecting and correcting errors</a:t>
            </a:r>
            <a:br>
              <a:rPr lang="en-US"/>
            </a:br>
            <a:r>
              <a:rPr lang="en-US"/>
              <a:t>in A and B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Single Core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K = 256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1 error in A corrupts Nc </a:t>
            </a:r>
            <a:br>
              <a:rPr lang="en-US"/>
            </a:br>
            <a:r>
              <a:rPr lang="en-US"/>
              <a:t>elements of C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1 error in B corrupts M</a:t>
            </a:r>
            <a:br>
              <a:rPr lang="en-US"/>
            </a:br>
            <a:r>
              <a:rPr lang="en-US"/>
              <a:t>elements of C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pic>
        <p:nvPicPr>
          <p:cNvPr id="4" name="Picture 3" descr="Screen Shot 2015-09-27 at 8.1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96" y="1417638"/>
            <a:ext cx="54483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7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248"/>
            <a:ext cx="8229600" cy="1143000"/>
          </a:xfrm>
        </p:spPr>
        <p:txBody>
          <a:bodyPr/>
          <a:lstStyle/>
          <a:p>
            <a:r>
              <a:rPr lang="en-US"/>
              <a:t>Performance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87413"/>
            <a:ext cx="340349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Detecting and correcting errors</a:t>
            </a:r>
            <a:br>
              <a:rPr lang="en-US"/>
            </a:br>
            <a:r>
              <a:rPr lang="en-US"/>
              <a:t>in A and B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Multi Core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K = 256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1 error in A corrupts Nc </a:t>
            </a:r>
            <a:br>
              <a:rPr lang="en-US"/>
            </a:br>
            <a:r>
              <a:rPr lang="en-US"/>
              <a:t>elements of C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1 error in B corrupts M</a:t>
            </a:r>
            <a:br>
              <a:rPr lang="en-US"/>
            </a:br>
            <a:r>
              <a:rPr lang="en-US"/>
              <a:t>elements of C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  <p:pic>
        <p:nvPicPr>
          <p:cNvPr id="3" name="Picture 2" descr="Screen Shot 2015-09-27 at 8.18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2" y="1587413"/>
            <a:ext cx="5429143" cy="48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0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  <a:p>
            <a:r>
              <a:rPr lang="en-US"/>
              <a:t>tms@cs.utexas.edu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48</a:t>
            </a:fld>
            <a:endParaRPr lang="en-US"/>
          </a:p>
        </p:txBody>
      </p:sp>
      <p:pic>
        <p:nvPicPr>
          <p:cNvPr id="9" name="Picture 8" descr="Screen Shot 2015-09-28 at 10.0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8052"/>
            <a:ext cx="8165627" cy="1923732"/>
          </a:xfrm>
          <a:prstGeom prst="rect">
            <a:avLst/>
          </a:prstGeom>
        </p:spPr>
      </p:pic>
      <p:pic>
        <p:nvPicPr>
          <p:cNvPr id="11" name="Picture 10" descr="Screen Shot 2015-09-28 at 10.09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41393"/>
            <a:ext cx="6709632" cy="14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5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Application Based Fault-tolerance (ABFT)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3063"/>
            <a:ext cx="8229600" cy="3886200"/>
          </a:xfrm>
        </p:spPr>
        <p:txBody>
          <a:bodyPr>
            <a:normAutofit/>
          </a:bodyPr>
          <a:lstStyle/>
          <a:p>
            <a:r>
              <a:rPr lang="en-US"/>
              <a:t>ABFT [11]</a:t>
            </a:r>
          </a:p>
          <a:p>
            <a:pPr lvl="1"/>
            <a:r>
              <a:rPr lang="en-US"/>
              <a:t>Low overhead</a:t>
            </a:r>
          </a:p>
          <a:p>
            <a:pPr lvl="1"/>
            <a:r>
              <a:rPr lang="en-US"/>
              <a:t>Needs to be integrated into application</a:t>
            </a:r>
          </a:p>
          <a:p>
            <a:r>
              <a:rPr lang="en-US"/>
              <a:t>FLARE [10]</a:t>
            </a:r>
          </a:p>
          <a:p>
            <a:pPr lvl="1"/>
            <a:r>
              <a:rPr lang="en-US"/>
              <a:t>Fault tolerant ITXGEMM [9]</a:t>
            </a:r>
          </a:p>
          <a:p>
            <a:r>
              <a:rPr lang="en-US"/>
              <a:t>Our work</a:t>
            </a:r>
          </a:p>
          <a:p>
            <a:pPr lvl="1"/>
            <a:r>
              <a:rPr lang="en-US"/>
              <a:t>Fault Tolerant BLIS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5</a:t>
            </a:fld>
            <a:endParaRPr lang="en-US"/>
          </a:p>
        </p:txBody>
      </p:sp>
      <p:pic>
        <p:nvPicPr>
          <p:cNvPr id="10" name="Picture 9" descr="Screen Shot 2015-09-28 at 9.47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00" y="4217982"/>
            <a:ext cx="3934686" cy="26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800000"/>
                </a:solidFill>
              </a:rPr>
              <a:t>Detecting and Correcting Errors</a:t>
            </a:r>
          </a:p>
          <a:p>
            <a:r>
              <a:rPr lang="en-US"/>
              <a:t>Integrating ABFT into BLIS</a:t>
            </a:r>
          </a:p>
          <a:p>
            <a:r>
              <a:rPr lang="en-US"/>
              <a:t>Performance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5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Our GEMM operation: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7</a:t>
            </a:fld>
            <a:endParaRPr lang="en-US"/>
          </a:p>
        </p:txBody>
      </p:sp>
      <p:pic>
        <p:nvPicPr>
          <p:cNvPr id="5" name="Picture 4" descr="Screen Shot 2015-09-27 at 3.0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0" y="2930919"/>
            <a:ext cx="7513060" cy="26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0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Right Checksum: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8</a:t>
            </a:fld>
            <a:endParaRPr lang="en-US"/>
          </a:p>
        </p:txBody>
      </p:sp>
      <p:pic>
        <p:nvPicPr>
          <p:cNvPr id="7" name="Picture 6" descr="Screen Shot 2015-09-27 at 6.2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82" y="2904682"/>
            <a:ext cx="9249842" cy="26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7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Right Checksum: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0C2FC-8DAA-6144-B091-0AA3DC926AD8}" type="slidenum">
              <a:rPr lang="en-US"/>
              <a:t>9</a:t>
            </a:fld>
            <a:endParaRPr lang="en-US"/>
          </a:p>
        </p:txBody>
      </p:sp>
      <p:pic>
        <p:nvPicPr>
          <p:cNvPr id="5" name="Picture 4" descr="Screen Shot 2015-09-27 at 6.2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5103"/>
            <a:ext cx="9144000" cy="26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-3 Dark Background">
  <a:themeElements>
    <a:clrScheme name="Custom 1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-3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16-9_UT_Formal_powerpoint.potx</Template>
  <TotalTime>4030</TotalTime>
  <Words>1259</Words>
  <Application>Microsoft Macintosh PowerPoint</Application>
  <PresentationFormat>On-screen Show (4:3)</PresentationFormat>
  <Paragraphs>339</Paragraphs>
  <Slides>48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4-3 Dark Background</vt:lpstr>
      <vt:lpstr>4-3 Light Background</vt:lpstr>
      <vt:lpstr>4-3 White Backgroud</vt:lpstr>
      <vt:lpstr>Adding Algorithm Based  Fault-Tolerance to BLIS</vt:lpstr>
      <vt:lpstr>Introduction</vt:lpstr>
      <vt:lpstr>Motivation</vt:lpstr>
      <vt:lpstr>Some solutions</vt:lpstr>
      <vt:lpstr>Application Based Fault-tolerance (ABFT) </vt:lpstr>
      <vt:lpstr>Outline</vt:lpstr>
      <vt:lpstr>Detecting Errors</vt:lpstr>
      <vt:lpstr>Detecting Errors</vt:lpstr>
      <vt:lpstr>Detecting Errors</vt:lpstr>
      <vt:lpstr>Detecting Errors</vt:lpstr>
      <vt:lpstr>Detecting Errors</vt:lpstr>
      <vt:lpstr>Detecting Errors</vt:lpstr>
      <vt:lpstr>Detecting Errors</vt:lpstr>
      <vt:lpstr>Detecting Errors</vt:lpstr>
      <vt:lpstr>Detecting Errors</vt:lpstr>
      <vt:lpstr>Errors in A and B</vt:lpstr>
      <vt:lpstr>Correcting Errors</vt:lpstr>
      <vt:lpstr>Outline</vt:lpstr>
      <vt:lpstr>Integrating ABFT into BLIS</vt:lpstr>
      <vt:lpstr>Integrating ABFT into BLIS</vt:lpstr>
      <vt:lpstr>Fault Tolerance at the Macro-kernel Level</vt:lpstr>
      <vt:lpstr>Right Checksum</vt:lpstr>
      <vt:lpstr>Right Checksum</vt:lpstr>
      <vt:lpstr>Right Checksum</vt:lpstr>
      <vt:lpstr>Right Checksum</vt:lpstr>
      <vt:lpstr>Right Checksum</vt:lpstr>
      <vt:lpstr>Right Checksum</vt:lpstr>
      <vt:lpstr>Left Checksum</vt:lpstr>
      <vt:lpstr>Left Checksum</vt:lpstr>
      <vt:lpstr>Left Checksum</vt:lpstr>
      <vt:lpstr>Left Checksum</vt:lpstr>
      <vt:lpstr>Left Checksum</vt:lpstr>
      <vt:lpstr>Left Checksum</vt:lpstr>
      <vt:lpstr>Left Checksum</vt:lpstr>
      <vt:lpstr>Lazy Left Checksum</vt:lpstr>
      <vt:lpstr>Checkpointing</vt:lpstr>
      <vt:lpstr>Checkpointing</vt:lpstr>
      <vt:lpstr>Multithreading Issues</vt:lpstr>
      <vt:lpstr>Load Imbalance</vt:lpstr>
      <vt:lpstr>Final Implementation</vt:lpstr>
      <vt:lpstr>Outline</vt:lpstr>
      <vt:lpstr>Performance Results</vt:lpstr>
      <vt:lpstr>Performance Results</vt:lpstr>
      <vt:lpstr>Performance Results</vt:lpstr>
      <vt:lpstr>Performance Results</vt:lpstr>
      <vt:lpstr>Performance Results</vt:lpstr>
      <vt:lpstr>Performance Results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Algorithm Based Fault-Tolerance to BLIS</dc:title>
  <dc:creator>Tyler</dc:creator>
  <cp:lastModifiedBy>Tyler</cp:lastModifiedBy>
  <cp:revision>62</cp:revision>
  <dcterms:created xsi:type="dcterms:W3CDTF">2015-09-22T18:30:52Z</dcterms:created>
  <dcterms:modified xsi:type="dcterms:W3CDTF">2015-09-28T21:01:16Z</dcterms:modified>
</cp:coreProperties>
</file>