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664" r:id="rId2"/>
    <p:sldId id="692" r:id="rId3"/>
    <p:sldId id="693" r:id="rId4"/>
    <p:sldId id="698" r:id="rId5"/>
    <p:sldId id="694" r:id="rId6"/>
    <p:sldId id="696" r:id="rId7"/>
    <p:sldId id="697" r:id="rId8"/>
    <p:sldId id="699" r:id="rId9"/>
    <p:sldId id="700" r:id="rId10"/>
    <p:sldId id="702" r:id="rId11"/>
    <p:sldId id="701" r:id="rId12"/>
    <p:sldId id="703" r:id="rId13"/>
    <p:sldId id="712" r:id="rId14"/>
    <p:sldId id="710" r:id="rId15"/>
    <p:sldId id="711" r:id="rId16"/>
    <p:sldId id="705" r:id="rId17"/>
    <p:sldId id="706" r:id="rId18"/>
    <p:sldId id="707" r:id="rId19"/>
    <p:sldId id="709" r:id="rId20"/>
    <p:sldId id="708" r:id="rId21"/>
    <p:sldId id="695" r:id="rId22"/>
    <p:sldId id="691" r:id="rId23"/>
    <p:sldId id="686" r:id="rId24"/>
    <p:sldId id="679" r:id="rId25"/>
  </p:sldIdLst>
  <p:sldSz cx="9144000" cy="6858000" type="screen4x3"/>
  <p:notesSz cx="7315200" cy="9601200"/>
  <p:custDataLst>
    <p:tags r:id="rId28"/>
  </p:custDataLst>
  <p:defaultTextStyle>
    <a:defPPr>
      <a:defRPr lang="en-US"/>
    </a:defPPr>
    <a:lvl1pPr algn="l" rtl="0" eaLnBrk="0" fontAlgn="base" hangingPunct="0">
      <a:spcBef>
        <a:spcPct val="0"/>
      </a:spcBef>
      <a:spcAft>
        <a:spcPct val="0"/>
      </a:spcAft>
      <a:defRPr sz="20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0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0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0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000" b="1" kern="1200">
        <a:solidFill>
          <a:schemeClr val="tx1"/>
        </a:solidFill>
        <a:latin typeface="Arial Narrow" pitchFamily="34" charset="0"/>
        <a:ea typeface="+mn-ea"/>
        <a:cs typeface="+mn-cs"/>
      </a:defRPr>
    </a:lvl5pPr>
    <a:lvl6pPr marL="2286000" algn="l" defTabSz="914400" rtl="0" eaLnBrk="1" latinLnBrk="0" hangingPunct="1">
      <a:defRPr sz="2000" b="1" kern="1200">
        <a:solidFill>
          <a:schemeClr val="tx1"/>
        </a:solidFill>
        <a:latin typeface="Arial Narrow" pitchFamily="34" charset="0"/>
        <a:ea typeface="+mn-ea"/>
        <a:cs typeface="+mn-cs"/>
      </a:defRPr>
    </a:lvl6pPr>
    <a:lvl7pPr marL="2743200" algn="l" defTabSz="914400" rtl="0" eaLnBrk="1" latinLnBrk="0" hangingPunct="1">
      <a:defRPr sz="2000" b="1" kern="1200">
        <a:solidFill>
          <a:schemeClr val="tx1"/>
        </a:solidFill>
        <a:latin typeface="Arial Narrow" pitchFamily="34" charset="0"/>
        <a:ea typeface="+mn-ea"/>
        <a:cs typeface="+mn-cs"/>
      </a:defRPr>
    </a:lvl7pPr>
    <a:lvl8pPr marL="3200400" algn="l" defTabSz="914400" rtl="0" eaLnBrk="1" latinLnBrk="0" hangingPunct="1">
      <a:defRPr sz="2000" b="1" kern="1200">
        <a:solidFill>
          <a:schemeClr val="tx1"/>
        </a:solidFill>
        <a:latin typeface="Arial Narrow" pitchFamily="34" charset="0"/>
        <a:ea typeface="+mn-ea"/>
        <a:cs typeface="+mn-cs"/>
      </a:defRPr>
    </a:lvl8pPr>
    <a:lvl9pPr marL="3657600" algn="l" defTabSz="914400" rtl="0" eaLnBrk="1" latinLnBrk="0" hangingPunct="1">
      <a:defRPr sz="20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235">
          <p15:clr>
            <a:srgbClr val="A4A3A4"/>
          </p15:clr>
        </p15:guide>
        <p15:guide id="2" orient="horz" pos="1683">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F7467"/>
    <a:srgbClr val="000000"/>
    <a:srgbClr val="FB939A"/>
    <a:srgbClr val="A849E3"/>
    <a:srgbClr val="F53737"/>
    <a:srgbClr val="3EFD2F"/>
    <a:srgbClr val="12E802"/>
    <a:srgbClr val="FFFF9F"/>
    <a:srgbClr val="2D6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3" autoAdjust="0"/>
    <p:restoredTop sz="78342" autoAdjust="0"/>
  </p:normalViewPr>
  <p:slideViewPr>
    <p:cSldViewPr>
      <p:cViewPr varScale="1">
        <p:scale>
          <a:sx n="91" d="100"/>
          <a:sy n="91" d="100"/>
        </p:scale>
        <p:origin x="2214" y="90"/>
      </p:cViewPr>
      <p:guideLst>
        <p:guide orient="horz" pos="1235"/>
        <p:guide orient="horz" pos="1683"/>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1"/>
            <a:ext cx="3135994" cy="483319"/>
          </a:xfrm>
          <a:prstGeom prst="rect">
            <a:avLst/>
          </a:prstGeom>
          <a:noFill/>
          <a:ln w="9525">
            <a:noFill/>
            <a:miter lim="800000"/>
            <a:headEnd/>
            <a:tailEnd/>
          </a:ln>
          <a:effectLst/>
        </p:spPr>
        <p:txBody>
          <a:bodyPr vert="horz" wrap="square" lIns="96539" tIns="48270" rIns="96539" bIns="48270" numCol="1" anchor="t" anchorCtr="0" compatLnSpc="1">
            <a:prstTxWarp prst="textNoShape">
              <a:avLst/>
            </a:prstTxWarp>
          </a:bodyPr>
          <a:lstStyle>
            <a:lvl1pPr defTabSz="966375">
              <a:defRPr sz="1300">
                <a:latin typeface="Times New Roman" pitchFamily="18" charset="0"/>
              </a:defRPr>
            </a:lvl1pPr>
          </a:lstStyle>
          <a:p>
            <a:r>
              <a:rPr lang="en-US"/>
              <a:t>DAC 2001 Tutorial</a:t>
            </a:r>
          </a:p>
        </p:txBody>
      </p:sp>
      <p:sp>
        <p:nvSpPr>
          <p:cNvPr id="252931" name="Rectangle 3"/>
          <p:cNvSpPr>
            <a:spLocks noGrp="1" noChangeArrowheads="1"/>
          </p:cNvSpPr>
          <p:nvPr>
            <p:ph type="dt" sz="quarter" idx="1"/>
          </p:nvPr>
        </p:nvSpPr>
        <p:spPr bwMode="auto">
          <a:xfrm>
            <a:off x="4179206" y="1"/>
            <a:ext cx="3135994" cy="483319"/>
          </a:xfrm>
          <a:prstGeom prst="rect">
            <a:avLst/>
          </a:prstGeom>
          <a:noFill/>
          <a:ln w="9525">
            <a:noFill/>
            <a:miter lim="800000"/>
            <a:headEnd/>
            <a:tailEnd/>
          </a:ln>
          <a:effectLst/>
        </p:spPr>
        <p:txBody>
          <a:bodyPr vert="horz" wrap="square" lIns="96539" tIns="48270" rIns="96539" bIns="48270" numCol="1" anchor="t" anchorCtr="0" compatLnSpc="1">
            <a:prstTxWarp prst="textNoShape">
              <a:avLst/>
            </a:prstTxWarp>
          </a:bodyPr>
          <a:lstStyle>
            <a:lvl1pPr algn="r" defTabSz="966375">
              <a:defRPr sz="1300">
                <a:latin typeface="Times New Roman" pitchFamily="18" charset="0"/>
              </a:defRPr>
            </a:lvl1pPr>
          </a:lstStyle>
          <a:p>
            <a:endParaRPr lang="en-US"/>
          </a:p>
        </p:txBody>
      </p:sp>
      <p:sp>
        <p:nvSpPr>
          <p:cNvPr id="252932" name="Rectangle 4"/>
          <p:cNvSpPr>
            <a:spLocks noGrp="1" noChangeArrowheads="1"/>
          </p:cNvSpPr>
          <p:nvPr>
            <p:ph type="ftr" sz="quarter" idx="2"/>
          </p:nvPr>
        </p:nvSpPr>
        <p:spPr bwMode="auto">
          <a:xfrm>
            <a:off x="0" y="9105162"/>
            <a:ext cx="3135994" cy="483319"/>
          </a:xfrm>
          <a:prstGeom prst="rect">
            <a:avLst/>
          </a:prstGeom>
          <a:noFill/>
          <a:ln w="9525">
            <a:noFill/>
            <a:miter lim="800000"/>
            <a:headEnd/>
            <a:tailEnd/>
          </a:ln>
          <a:effectLst/>
        </p:spPr>
        <p:txBody>
          <a:bodyPr vert="horz" wrap="square" lIns="96539" tIns="48270" rIns="96539" bIns="48270" numCol="1" anchor="b" anchorCtr="0" compatLnSpc="1">
            <a:prstTxWarp prst="textNoShape">
              <a:avLst/>
            </a:prstTxWarp>
          </a:bodyPr>
          <a:lstStyle>
            <a:lvl1pPr defTabSz="966375">
              <a:defRPr sz="1300">
                <a:latin typeface="Times New Roman" pitchFamily="18" charset="0"/>
                <a:cs typeface="Times New Roman" pitchFamily="18" charset="0"/>
              </a:defRPr>
            </a:lvl1pPr>
          </a:lstStyle>
          <a:p>
            <a:r>
              <a:rPr lang="en-US"/>
              <a:t>©R.A. Rutenbar, 2001</a:t>
            </a:r>
          </a:p>
        </p:txBody>
      </p:sp>
      <p:sp>
        <p:nvSpPr>
          <p:cNvPr id="252933" name="Rectangle 5"/>
          <p:cNvSpPr>
            <a:spLocks noGrp="1" noChangeArrowheads="1"/>
          </p:cNvSpPr>
          <p:nvPr>
            <p:ph type="sldNum" sz="quarter" idx="3"/>
          </p:nvPr>
        </p:nvSpPr>
        <p:spPr bwMode="auto">
          <a:xfrm>
            <a:off x="4179206" y="9105162"/>
            <a:ext cx="3135994" cy="483319"/>
          </a:xfrm>
          <a:prstGeom prst="rect">
            <a:avLst/>
          </a:prstGeom>
          <a:noFill/>
          <a:ln w="9525">
            <a:noFill/>
            <a:miter lim="800000"/>
            <a:headEnd/>
            <a:tailEnd/>
          </a:ln>
          <a:effectLst/>
        </p:spPr>
        <p:txBody>
          <a:bodyPr vert="horz" wrap="square" lIns="96539" tIns="48270" rIns="96539" bIns="48270" numCol="1" anchor="b" anchorCtr="0" compatLnSpc="1">
            <a:prstTxWarp prst="textNoShape">
              <a:avLst/>
            </a:prstTxWarp>
          </a:bodyPr>
          <a:lstStyle>
            <a:lvl1pPr algn="r" defTabSz="966375">
              <a:defRPr sz="1300">
                <a:latin typeface="Times New Roman" pitchFamily="18" charset="0"/>
              </a:defRPr>
            </a:lvl1pPr>
          </a:lstStyle>
          <a:p>
            <a:fld id="{EDA4F202-4014-4642-AA6A-DF14ED1AF7DF}" type="slidenum">
              <a:rPr lang="en-US"/>
              <a:pPr/>
              <a:t>‹#›</a:t>
            </a:fld>
            <a:endParaRPr lang="en-US"/>
          </a:p>
        </p:txBody>
      </p:sp>
    </p:spTree>
    <p:extLst>
      <p:ext uri="{BB962C8B-B14F-4D97-AF65-F5344CB8AC3E}">
        <p14:creationId xmlns:p14="http://schemas.microsoft.com/office/powerpoint/2010/main" val="88762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3" y="3"/>
            <a:ext cx="3205967" cy="457880"/>
          </a:xfrm>
          <a:prstGeom prst="rect">
            <a:avLst/>
          </a:prstGeom>
          <a:noFill/>
          <a:ln w="9525">
            <a:noFill/>
            <a:miter lim="800000"/>
            <a:headEnd/>
            <a:tailEnd/>
          </a:ln>
          <a:effectLst/>
        </p:spPr>
        <p:txBody>
          <a:bodyPr vert="horz" wrap="square" lIns="91550" tIns="45776" rIns="91550" bIns="45776" numCol="1" anchor="t" anchorCtr="0" compatLnSpc="1">
            <a:prstTxWarp prst="textNoShape">
              <a:avLst/>
            </a:prstTxWarp>
          </a:bodyPr>
          <a:lstStyle>
            <a:lvl1pPr>
              <a:defRPr sz="1300" b="0">
                <a:latin typeface="Times New Roman" pitchFamily="18" charset="0"/>
              </a:defRPr>
            </a:lvl1pPr>
          </a:lstStyle>
          <a:p>
            <a:endParaRPr lang="en-US"/>
          </a:p>
        </p:txBody>
      </p:sp>
      <p:sp>
        <p:nvSpPr>
          <p:cNvPr id="408579" name="Rectangle 3"/>
          <p:cNvSpPr>
            <a:spLocks noGrp="1" noChangeArrowheads="1"/>
          </p:cNvSpPr>
          <p:nvPr>
            <p:ph type="dt" idx="1"/>
          </p:nvPr>
        </p:nvSpPr>
        <p:spPr bwMode="auto">
          <a:xfrm>
            <a:off x="4121958" y="3"/>
            <a:ext cx="3205967" cy="457880"/>
          </a:xfrm>
          <a:prstGeom prst="rect">
            <a:avLst/>
          </a:prstGeom>
          <a:noFill/>
          <a:ln w="9525">
            <a:noFill/>
            <a:miter lim="800000"/>
            <a:headEnd/>
            <a:tailEnd/>
          </a:ln>
          <a:effectLst/>
        </p:spPr>
        <p:txBody>
          <a:bodyPr vert="horz" wrap="square" lIns="91550" tIns="45776" rIns="91550" bIns="45776" numCol="1" anchor="t" anchorCtr="0" compatLnSpc="1">
            <a:prstTxWarp prst="textNoShape">
              <a:avLst/>
            </a:prstTxWarp>
          </a:bodyPr>
          <a:lstStyle>
            <a:lvl1pPr algn="r">
              <a:defRPr sz="1300" b="0">
                <a:latin typeface="Times New Roman" pitchFamily="18" charset="0"/>
              </a:defRPr>
            </a:lvl1pPr>
          </a:lstStyle>
          <a:p>
            <a:endParaRPr lang="en-US"/>
          </a:p>
        </p:txBody>
      </p:sp>
      <p:sp>
        <p:nvSpPr>
          <p:cNvPr id="408580" name="Rectangle 4"/>
          <p:cNvSpPr>
            <a:spLocks noGrp="1" noRot="1" noChangeAspect="1" noChangeArrowheads="1" noTextEdit="1"/>
          </p:cNvSpPr>
          <p:nvPr>
            <p:ph type="sldImg" idx="2"/>
          </p:nvPr>
        </p:nvSpPr>
        <p:spPr bwMode="auto">
          <a:xfrm>
            <a:off x="1222375" y="685800"/>
            <a:ext cx="4886325" cy="3665538"/>
          </a:xfrm>
          <a:prstGeom prst="rect">
            <a:avLst/>
          </a:prstGeom>
          <a:noFill/>
          <a:ln w="9525">
            <a:solidFill>
              <a:srgbClr val="000000"/>
            </a:solidFill>
            <a:miter lim="800000"/>
            <a:headEnd/>
            <a:tailEnd/>
          </a:ln>
          <a:effectLst/>
        </p:spPr>
      </p:sp>
      <p:sp>
        <p:nvSpPr>
          <p:cNvPr id="408581" name="Rectangle 5"/>
          <p:cNvSpPr>
            <a:spLocks noGrp="1" noChangeArrowheads="1"/>
          </p:cNvSpPr>
          <p:nvPr>
            <p:ph type="body" sz="quarter" idx="3"/>
          </p:nvPr>
        </p:nvSpPr>
        <p:spPr bwMode="auto">
          <a:xfrm>
            <a:off x="992325" y="4578816"/>
            <a:ext cx="5343277" cy="4273560"/>
          </a:xfrm>
          <a:prstGeom prst="rect">
            <a:avLst/>
          </a:prstGeom>
          <a:noFill/>
          <a:ln w="9525">
            <a:noFill/>
            <a:miter lim="800000"/>
            <a:headEnd/>
            <a:tailEnd/>
          </a:ln>
          <a:effectLst/>
        </p:spPr>
        <p:txBody>
          <a:bodyPr vert="horz" wrap="square" lIns="91550" tIns="45776" rIns="91550" bIns="457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8582" name="Rectangle 6"/>
          <p:cNvSpPr>
            <a:spLocks noGrp="1" noChangeArrowheads="1"/>
          </p:cNvSpPr>
          <p:nvPr>
            <p:ph type="ftr" sz="quarter" idx="4"/>
          </p:nvPr>
        </p:nvSpPr>
        <p:spPr bwMode="auto">
          <a:xfrm>
            <a:off x="3" y="9157630"/>
            <a:ext cx="3205967" cy="457880"/>
          </a:xfrm>
          <a:prstGeom prst="rect">
            <a:avLst/>
          </a:prstGeom>
          <a:noFill/>
          <a:ln w="9525">
            <a:noFill/>
            <a:miter lim="800000"/>
            <a:headEnd/>
            <a:tailEnd/>
          </a:ln>
          <a:effectLst/>
        </p:spPr>
        <p:txBody>
          <a:bodyPr vert="horz" wrap="square" lIns="91550" tIns="45776" rIns="91550" bIns="45776" numCol="1" anchor="b" anchorCtr="0" compatLnSpc="1">
            <a:prstTxWarp prst="textNoShape">
              <a:avLst/>
            </a:prstTxWarp>
          </a:bodyPr>
          <a:lstStyle>
            <a:lvl1pPr>
              <a:defRPr sz="1300" b="0">
                <a:latin typeface="Times New Roman" pitchFamily="18" charset="0"/>
              </a:defRPr>
            </a:lvl1pPr>
          </a:lstStyle>
          <a:p>
            <a:endParaRPr lang="en-US"/>
          </a:p>
        </p:txBody>
      </p:sp>
      <p:sp>
        <p:nvSpPr>
          <p:cNvPr id="408583" name="Rectangle 7"/>
          <p:cNvSpPr>
            <a:spLocks noGrp="1" noChangeArrowheads="1"/>
          </p:cNvSpPr>
          <p:nvPr>
            <p:ph type="sldNum" sz="quarter" idx="5"/>
          </p:nvPr>
        </p:nvSpPr>
        <p:spPr bwMode="auto">
          <a:xfrm>
            <a:off x="4121958" y="9157630"/>
            <a:ext cx="3205967" cy="457880"/>
          </a:xfrm>
          <a:prstGeom prst="rect">
            <a:avLst/>
          </a:prstGeom>
          <a:noFill/>
          <a:ln w="9525">
            <a:noFill/>
            <a:miter lim="800000"/>
            <a:headEnd/>
            <a:tailEnd/>
          </a:ln>
          <a:effectLst/>
        </p:spPr>
        <p:txBody>
          <a:bodyPr vert="horz" wrap="square" lIns="91550" tIns="45776" rIns="91550" bIns="45776" numCol="1" anchor="b" anchorCtr="0" compatLnSpc="1">
            <a:prstTxWarp prst="textNoShape">
              <a:avLst/>
            </a:prstTxWarp>
          </a:bodyPr>
          <a:lstStyle>
            <a:lvl1pPr algn="r">
              <a:defRPr sz="1300" b="0">
                <a:latin typeface="Times New Roman" pitchFamily="18" charset="0"/>
              </a:defRPr>
            </a:lvl1pPr>
          </a:lstStyle>
          <a:p>
            <a:fld id="{4A2DBE91-E9D0-4B61-A834-5338017D7AE2}" type="slidenum">
              <a:rPr lang="en-US"/>
              <a:pPr/>
              <a:t>‹#›</a:t>
            </a:fld>
            <a:endParaRPr lang="en-US"/>
          </a:p>
        </p:txBody>
      </p:sp>
    </p:spTree>
    <p:extLst>
      <p:ext uri="{BB962C8B-B14F-4D97-AF65-F5344CB8AC3E}">
        <p14:creationId xmlns:p14="http://schemas.microsoft.com/office/powerpoint/2010/main" val="20978875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D1E34C27-E6BB-491C-A83F-607C47BC3CFF}" type="slidenum">
              <a:rPr lang="en-US" smtClean="0"/>
              <a:pPr/>
              <a:t>1</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r>
              <a:rPr lang="en-US" dirty="0" smtClean="0"/>
              <a:t>TODO: Add references and a</a:t>
            </a:r>
            <a:r>
              <a:rPr lang="en-US" baseline="0" dirty="0" smtClean="0"/>
              <a:t> bib</a:t>
            </a:r>
            <a:endParaRPr lang="en-US" dirty="0" smtClean="0"/>
          </a:p>
        </p:txBody>
      </p:sp>
    </p:spTree>
    <p:extLst>
      <p:ext uri="{BB962C8B-B14F-4D97-AF65-F5344CB8AC3E}">
        <p14:creationId xmlns:p14="http://schemas.microsoft.com/office/powerpoint/2010/main" val="2551558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how much work we can do simultaneously, so we use what few registers we have to interleave their operations and hide their latency.</a:t>
            </a:r>
          </a:p>
          <a:p>
            <a:endParaRPr lang="en-US" dirty="0" smtClean="0"/>
          </a:p>
          <a:p>
            <a:r>
              <a:rPr lang="en-US" dirty="0" smtClean="0"/>
              <a:t>Pic: Break component into Sub Components</a:t>
            </a:r>
          </a:p>
          <a:p>
            <a:r>
              <a:rPr lang="en-US" dirty="0" smtClean="0"/>
              <a:t>Pic: stack them in SWP fashion</a:t>
            </a:r>
          </a:p>
          <a:p>
            <a:endParaRPr lang="en-US" dirty="0"/>
          </a:p>
        </p:txBody>
      </p:sp>
      <p:sp>
        <p:nvSpPr>
          <p:cNvPr id="4" name="Slide Number Placeholder 3"/>
          <p:cNvSpPr>
            <a:spLocks noGrp="1"/>
          </p:cNvSpPr>
          <p:nvPr>
            <p:ph type="sldNum" sz="quarter" idx="10"/>
          </p:nvPr>
        </p:nvSpPr>
        <p:spPr/>
        <p:txBody>
          <a:bodyPr/>
          <a:lstStyle/>
          <a:p>
            <a:fld id="{4A2DBE91-E9D0-4B61-A834-5338017D7AE2}" type="slidenum">
              <a:rPr lang="en-US" smtClean="0"/>
              <a:pPr/>
              <a:t>12</a:t>
            </a:fld>
            <a:endParaRPr lang="en-US"/>
          </a:p>
        </p:txBody>
      </p:sp>
    </p:spTree>
    <p:extLst>
      <p:ext uri="{BB962C8B-B14F-4D97-AF65-F5344CB8AC3E}">
        <p14:creationId xmlns:p14="http://schemas.microsoft.com/office/powerpoint/2010/main" val="2781235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Spilling really has to be avoided because the performance hit extends beyond the kernel.</a:t>
            </a:r>
          </a:p>
          <a:p>
            <a:endParaRPr lang="en-US" dirty="0"/>
          </a:p>
        </p:txBody>
      </p:sp>
      <p:sp>
        <p:nvSpPr>
          <p:cNvPr id="4" name="Slide Number Placeholder 3"/>
          <p:cNvSpPr>
            <a:spLocks noGrp="1"/>
          </p:cNvSpPr>
          <p:nvPr>
            <p:ph type="sldNum" sz="quarter" idx="10"/>
          </p:nvPr>
        </p:nvSpPr>
        <p:spPr/>
        <p:txBody>
          <a:bodyPr/>
          <a:lstStyle/>
          <a:p>
            <a:fld id="{4A2DBE91-E9D0-4B61-A834-5338017D7AE2}" type="slidenum">
              <a:rPr lang="en-US" smtClean="0"/>
              <a:pPr/>
              <a:t>16</a:t>
            </a:fld>
            <a:endParaRPr lang="en-US"/>
          </a:p>
        </p:txBody>
      </p:sp>
    </p:spTree>
    <p:extLst>
      <p:ext uri="{BB962C8B-B14F-4D97-AF65-F5344CB8AC3E}">
        <p14:creationId xmlns:p14="http://schemas.microsoft.com/office/powerpoint/2010/main" val="660603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Show the shape</a:t>
            </a:r>
          </a:p>
          <a:p>
            <a:r>
              <a:rPr lang="en-US" dirty="0" smtClean="0"/>
              <a:t>All other things constant turns out even shapes are good for the decoder</a:t>
            </a:r>
            <a:endParaRPr lang="en-US" dirty="0"/>
          </a:p>
        </p:txBody>
      </p:sp>
      <p:sp>
        <p:nvSpPr>
          <p:cNvPr id="4" name="Slide Number Placeholder 3"/>
          <p:cNvSpPr>
            <a:spLocks noGrp="1"/>
          </p:cNvSpPr>
          <p:nvPr>
            <p:ph type="sldNum" sz="quarter" idx="10"/>
          </p:nvPr>
        </p:nvSpPr>
        <p:spPr/>
        <p:txBody>
          <a:bodyPr/>
          <a:lstStyle/>
          <a:p>
            <a:fld id="{4A2DBE91-E9D0-4B61-A834-5338017D7AE2}" type="slidenum">
              <a:rPr lang="en-US" smtClean="0"/>
              <a:pPr/>
              <a:t>17</a:t>
            </a:fld>
            <a:endParaRPr lang="en-US"/>
          </a:p>
        </p:txBody>
      </p:sp>
    </p:spTree>
    <p:extLst>
      <p:ext uri="{BB962C8B-B14F-4D97-AF65-F5344CB8AC3E}">
        <p14:creationId xmlns:p14="http://schemas.microsoft.com/office/powerpoint/2010/main" val="1428747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Draw BCAST and PERM component</a:t>
            </a:r>
          </a:p>
          <a:p>
            <a:r>
              <a:rPr lang="en-US" dirty="0" smtClean="0"/>
              <a:t>Heterogeneously tiled outer-products are necessary for weird accelerators, and out model does a fairly accurate job at getting the relative performance correct.</a:t>
            </a:r>
          </a:p>
          <a:p>
            <a:endParaRPr lang="en-US" dirty="0" smtClean="0"/>
          </a:p>
          <a:p>
            <a:r>
              <a:rPr lang="en-US" dirty="0" smtClean="0"/>
              <a:t>Model Sets the upper bounds</a:t>
            </a:r>
          </a:p>
          <a:p>
            <a:endParaRPr lang="en-US" dirty="0"/>
          </a:p>
        </p:txBody>
      </p:sp>
      <p:sp>
        <p:nvSpPr>
          <p:cNvPr id="4" name="Slide Number Placeholder 3"/>
          <p:cNvSpPr>
            <a:spLocks noGrp="1"/>
          </p:cNvSpPr>
          <p:nvPr>
            <p:ph type="sldNum" sz="quarter" idx="10"/>
          </p:nvPr>
        </p:nvSpPr>
        <p:spPr/>
        <p:txBody>
          <a:bodyPr/>
          <a:lstStyle/>
          <a:p>
            <a:fld id="{4A2DBE91-E9D0-4B61-A834-5338017D7AE2}" type="slidenum">
              <a:rPr lang="en-US" smtClean="0"/>
              <a:pPr/>
              <a:t>18</a:t>
            </a:fld>
            <a:endParaRPr lang="en-US"/>
          </a:p>
        </p:txBody>
      </p:sp>
    </p:spTree>
    <p:extLst>
      <p:ext uri="{BB962C8B-B14F-4D97-AF65-F5344CB8AC3E}">
        <p14:creationId xmlns:p14="http://schemas.microsoft.com/office/powerpoint/2010/main" val="4101318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How do we fit in this bigger picture</a:t>
            </a:r>
            <a:r>
              <a:rPr lang="en-US" dirty="0" smtClean="0"/>
              <a:t>?</a:t>
            </a:r>
          </a:p>
          <a:p>
            <a:r>
              <a:rPr lang="en-US" dirty="0" smtClean="0"/>
              <a:t>-</a:t>
            </a:r>
            <a:endParaRPr lang="en-US" dirty="0"/>
          </a:p>
        </p:txBody>
      </p:sp>
      <p:sp>
        <p:nvSpPr>
          <p:cNvPr id="4" name="Slide Number Placeholder 3"/>
          <p:cNvSpPr>
            <a:spLocks noGrp="1"/>
          </p:cNvSpPr>
          <p:nvPr>
            <p:ph type="sldNum" sz="quarter" idx="10"/>
          </p:nvPr>
        </p:nvSpPr>
        <p:spPr/>
        <p:txBody>
          <a:bodyPr/>
          <a:lstStyle/>
          <a:p>
            <a:fld id="{4A2DBE91-E9D0-4B61-A834-5338017D7AE2}" type="slidenum">
              <a:rPr lang="en-US" smtClean="0"/>
              <a:pPr/>
              <a:t>21</a:t>
            </a:fld>
            <a:endParaRPr lang="en-US"/>
          </a:p>
        </p:txBody>
      </p:sp>
    </p:spTree>
    <p:extLst>
      <p:ext uri="{BB962C8B-B14F-4D97-AF65-F5344CB8AC3E}">
        <p14:creationId xmlns:p14="http://schemas.microsoft.com/office/powerpoint/2010/main" val="3867816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There are a lot of these</a:t>
            </a:r>
            <a:r>
              <a:rPr lang="en-US" baseline="0" dirty="0" smtClean="0"/>
              <a:t> weird vector instruction mixes and we need to enumerate them</a:t>
            </a:r>
            <a:endParaRPr lang="en-US" dirty="0"/>
          </a:p>
        </p:txBody>
      </p:sp>
      <p:sp>
        <p:nvSpPr>
          <p:cNvPr id="4" name="Slide Number Placeholder 3"/>
          <p:cNvSpPr>
            <a:spLocks noGrp="1"/>
          </p:cNvSpPr>
          <p:nvPr>
            <p:ph type="sldNum" sz="quarter" idx="10"/>
          </p:nvPr>
        </p:nvSpPr>
        <p:spPr/>
        <p:txBody>
          <a:bodyPr/>
          <a:lstStyle/>
          <a:p>
            <a:fld id="{4A2DBE91-E9D0-4B61-A834-5338017D7AE2}" type="slidenum">
              <a:rPr lang="en-US" smtClean="0"/>
              <a:pPr/>
              <a:t>22</a:t>
            </a:fld>
            <a:endParaRPr lang="en-US"/>
          </a:p>
        </p:txBody>
      </p:sp>
    </p:spTree>
    <p:extLst>
      <p:ext uri="{BB962C8B-B14F-4D97-AF65-F5344CB8AC3E}">
        <p14:creationId xmlns:p14="http://schemas.microsoft.com/office/powerpoint/2010/main" val="3574029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our Problem?</a:t>
            </a:r>
          </a:p>
          <a:p>
            <a:pPr lvl="1"/>
            <a:r>
              <a:rPr lang="en-US" dirty="0" smtClean="0"/>
              <a:t>We want an outer product, but we need to build up from what our </a:t>
            </a:r>
            <a:r>
              <a:rPr lang="en-US" dirty="0" err="1" smtClean="0"/>
              <a:t>isa</a:t>
            </a:r>
            <a:r>
              <a:rPr lang="en-US" dirty="0" smtClean="0"/>
              <a:t> provides. If we have the atomic outer products, we can reduce our big outer product into smaller ones</a:t>
            </a:r>
          </a:p>
          <a:p>
            <a:r>
              <a:rPr lang="en-US" dirty="0" smtClean="0"/>
              <a:t>What is our Goal?</a:t>
            </a:r>
          </a:p>
          <a:p>
            <a:pPr lvl="1"/>
            <a:r>
              <a:rPr lang="en-US" dirty="0" smtClean="0"/>
              <a:t>We want to find the set of all possible prime tiles that can be produced by the ISA that we can later tile into big one</a:t>
            </a:r>
          </a:p>
          <a:p>
            <a:endParaRPr lang="en-US" dirty="0" smtClean="0"/>
          </a:p>
          <a:p>
            <a:r>
              <a:rPr lang="en-US" dirty="0" smtClean="0"/>
              <a:t>Enumerating Prime Tiles</a:t>
            </a:r>
          </a:p>
          <a:p>
            <a:pPr lvl="1"/>
            <a:r>
              <a:rPr lang="en-US" dirty="0" smtClean="0"/>
              <a:t>Basic Case</a:t>
            </a:r>
          </a:p>
          <a:p>
            <a:pPr lvl="1"/>
            <a:r>
              <a:rPr lang="en-US" dirty="0" smtClean="0"/>
              <a:t>Butterfly</a:t>
            </a:r>
          </a:p>
          <a:p>
            <a:pPr lvl="1"/>
            <a:r>
              <a:rPr lang="en-US" dirty="0" smtClean="0"/>
              <a:t>Everything in between</a:t>
            </a:r>
          </a:p>
          <a:p>
            <a:endParaRPr lang="en-US" dirty="0"/>
          </a:p>
        </p:txBody>
      </p:sp>
      <p:sp>
        <p:nvSpPr>
          <p:cNvPr id="4" name="Slide Number Placeholder 3"/>
          <p:cNvSpPr>
            <a:spLocks noGrp="1"/>
          </p:cNvSpPr>
          <p:nvPr>
            <p:ph type="sldNum" sz="quarter" idx="10"/>
          </p:nvPr>
        </p:nvSpPr>
        <p:spPr/>
        <p:txBody>
          <a:bodyPr/>
          <a:lstStyle/>
          <a:p>
            <a:fld id="{4A2DBE91-E9D0-4B61-A834-5338017D7AE2}" type="slidenum">
              <a:rPr lang="en-US" smtClean="0"/>
              <a:pPr/>
              <a:t>23</a:t>
            </a:fld>
            <a:endParaRPr lang="en-US"/>
          </a:p>
        </p:txBody>
      </p:sp>
    </p:spTree>
    <p:extLst>
      <p:ext uri="{BB962C8B-B14F-4D97-AF65-F5344CB8AC3E}">
        <p14:creationId xmlns:p14="http://schemas.microsoft.com/office/powerpoint/2010/main" val="139802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our problem?</a:t>
            </a:r>
          </a:p>
          <a:p>
            <a:pPr lvl="1"/>
            <a:r>
              <a:rPr lang="en-US" dirty="0" smtClean="0"/>
              <a:t>We want to </a:t>
            </a:r>
            <a:r>
              <a:rPr lang="en-US" dirty="0" err="1" smtClean="0"/>
              <a:t>impl</a:t>
            </a:r>
            <a:endParaRPr lang="en-US" dirty="0" smtClean="0"/>
          </a:p>
          <a:p>
            <a:pPr lvl="1"/>
            <a:r>
              <a:rPr lang="en-US" dirty="0" err="1" smtClean="0"/>
              <a:t>ment</a:t>
            </a:r>
            <a:r>
              <a:rPr lang="en-US" dirty="0" smtClean="0"/>
              <a:t> this outer product, We have all of these prime components, but they are smaller than the </a:t>
            </a:r>
            <a:r>
              <a:rPr lang="en-US" dirty="0" err="1" smtClean="0"/>
              <a:t>mrxnr</a:t>
            </a:r>
            <a:r>
              <a:rPr lang="en-US" dirty="0" smtClean="0"/>
              <a:t> tile that we need!</a:t>
            </a:r>
          </a:p>
          <a:p>
            <a:r>
              <a:rPr lang="en-US" dirty="0" smtClean="0"/>
              <a:t>What is our goal?</a:t>
            </a:r>
          </a:p>
          <a:p>
            <a:pPr lvl="1"/>
            <a:r>
              <a:rPr lang="en-US" dirty="0" smtClean="0"/>
              <a:t>We have to find the set of possible </a:t>
            </a:r>
            <a:r>
              <a:rPr lang="en-US" dirty="0" err="1" smtClean="0"/>
              <a:t>tilings</a:t>
            </a:r>
            <a:r>
              <a:rPr lang="en-US" dirty="0" smtClean="0"/>
              <a:t> of these prime components that give us an outer product.</a:t>
            </a:r>
          </a:p>
          <a:p>
            <a:pPr lvl="1"/>
            <a:endParaRPr lang="en-US" dirty="0" smtClean="0"/>
          </a:p>
          <a:p>
            <a:r>
              <a:rPr lang="en-US" dirty="0" smtClean="0"/>
              <a:t>How do we do it?</a:t>
            </a:r>
          </a:p>
          <a:p>
            <a:pPr lvl="1"/>
            <a:r>
              <a:rPr lang="en-US" dirty="0" smtClean="0"/>
              <a:t>We enumerate the possibilities that work. Plain and simple</a:t>
            </a:r>
          </a:p>
          <a:p>
            <a:pPr lvl="1"/>
            <a:endParaRPr lang="en-US" dirty="0" smtClean="0"/>
          </a:p>
          <a:p>
            <a:r>
              <a:rPr lang="en-US" dirty="0" smtClean="0"/>
              <a:t>Show an Example</a:t>
            </a:r>
          </a:p>
          <a:p>
            <a:pPr lvl="1"/>
            <a:r>
              <a:rPr lang="en-US" dirty="0" smtClean="0"/>
              <a:t>Prime components that  do not fill</a:t>
            </a:r>
          </a:p>
          <a:p>
            <a:pPr lvl="1"/>
            <a:r>
              <a:rPr lang="en-US" dirty="0" smtClean="0"/>
              <a:t>Prime components that do fill</a:t>
            </a:r>
          </a:p>
          <a:p>
            <a:endParaRPr lang="en-US" dirty="0"/>
          </a:p>
        </p:txBody>
      </p:sp>
      <p:sp>
        <p:nvSpPr>
          <p:cNvPr id="4" name="Slide Number Placeholder 3"/>
          <p:cNvSpPr>
            <a:spLocks noGrp="1"/>
          </p:cNvSpPr>
          <p:nvPr>
            <p:ph type="sldNum" sz="quarter" idx="10"/>
          </p:nvPr>
        </p:nvSpPr>
        <p:spPr/>
        <p:txBody>
          <a:bodyPr/>
          <a:lstStyle/>
          <a:p>
            <a:fld id="{4A2DBE91-E9D0-4B61-A834-5338017D7AE2}" type="slidenum">
              <a:rPr lang="en-US" smtClean="0"/>
              <a:pPr/>
              <a:t>24</a:t>
            </a:fld>
            <a:endParaRPr lang="en-US"/>
          </a:p>
        </p:txBody>
      </p:sp>
    </p:spTree>
    <p:extLst>
      <p:ext uri="{BB962C8B-B14F-4D97-AF65-F5344CB8AC3E}">
        <p14:creationId xmlns:p14="http://schemas.microsoft.com/office/powerpoint/2010/main" val="2661079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How do we take the micro kernel on the left and implement it to run efficiently on the</a:t>
            </a:r>
            <a:r>
              <a:rPr lang="en-US" baseline="0" dirty="0" smtClean="0"/>
              <a:t> thing on the right?</a:t>
            </a:r>
            <a:endParaRPr lang="en-US" dirty="0" smtClean="0"/>
          </a:p>
          <a:p>
            <a:endParaRPr lang="en-US" dirty="0" smtClean="0"/>
          </a:p>
          <a:p>
            <a:r>
              <a:rPr lang="en-US" dirty="0" smtClean="0"/>
              <a:t>What is the problem and why is it hard</a:t>
            </a:r>
          </a:p>
          <a:p>
            <a:pPr lvl="1"/>
            <a:r>
              <a:rPr lang="en-US" dirty="0" smtClean="0"/>
              <a:t>Implementing the last mile for a high performance </a:t>
            </a:r>
            <a:r>
              <a:rPr lang="en-US" dirty="0" err="1" smtClean="0"/>
              <a:t>dgemm</a:t>
            </a:r>
            <a:r>
              <a:rPr lang="en-US" dirty="0" smtClean="0"/>
              <a:t>. BLIS reduced it to a small kernel, low et al showed how those remaining parameters can be determined, this work shows how to actually implement it.</a:t>
            </a:r>
          </a:p>
          <a:p>
            <a:endParaRPr lang="en-US" dirty="0"/>
          </a:p>
        </p:txBody>
      </p:sp>
      <p:sp>
        <p:nvSpPr>
          <p:cNvPr id="4" name="Slide Number Placeholder 3"/>
          <p:cNvSpPr>
            <a:spLocks noGrp="1"/>
          </p:cNvSpPr>
          <p:nvPr>
            <p:ph type="sldNum" sz="quarter" idx="10"/>
          </p:nvPr>
        </p:nvSpPr>
        <p:spPr/>
        <p:txBody>
          <a:bodyPr/>
          <a:lstStyle/>
          <a:p>
            <a:fld id="{4A2DBE91-E9D0-4B61-A834-5338017D7AE2}" type="slidenum">
              <a:rPr lang="en-US" smtClean="0"/>
              <a:pPr/>
              <a:t>2</a:t>
            </a:fld>
            <a:endParaRPr lang="en-US"/>
          </a:p>
        </p:txBody>
      </p:sp>
    </p:spTree>
    <p:extLst>
      <p:ext uri="{BB962C8B-B14F-4D97-AF65-F5344CB8AC3E}">
        <p14:creationId xmlns:p14="http://schemas.microsoft.com/office/powerpoint/2010/main" val="4247843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our solution</a:t>
            </a:r>
          </a:p>
          <a:p>
            <a:pPr lvl="1"/>
            <a:r>
              <a:rPr lang="en-US" dirty="0" smtClean="0"/>
              <a:t>Kernel within a kernel</a:t>
            </a:r>
          </a:p>
          <a:p>
            <a:pPr lvl="1"/>
            <a:r>
              <a:rPr lang="en-US" dirty="0" smtClean="0"/>
              <a:t>Enumerating a space of potential implementations for kernel-in-kernel and estimating their theoretical bounds.</a:t>
            </a:r>
          </a:p>
          <a:p>
            <a:pPr lvl="1"/>
            <a:r>
              <a:rPr lang="en-US" dirty="0" smtClean="0"/>
              <a:t>Mechanical conversion of that candidate kernel-in-kernel into a high performance implementation (try to get as close to the bounds as we can)</a:t>
            </a:r>
          </a:p>
          <a:p>
            <a:endParaRPr lang="en-US" dirty="0"/>
          </a:p>
        </p:txBody>
      </p:sp>
      <p:sp>
        <p:nvSpPr>
          <p:cNvPr id="4" name="Slide Number Placeholder 3"/>
          <p:cNvSpPr>
            <a:spLocks noGrp="1"/>
          </p:cNvSpPr>
          <p:nvPr>
            <p:ph type="sldNum" sz="quarter" idx="10"/>
          </p:nvPr>
        </p:nvSpPr>
        <p:spPr/>
        <p:txBody>
          <a:bodyPr/>
          <a:lstStyle/>
          <a:p>
            <a:fld id="{4A2DBE91-E9D0-4B61-A834-5338017D7AE2}" type="slidenum">
              <a:rPr lang="en-US" smtClean="0"/>
              <a:pPr/>
              <a:t>3</a:t>
            </a:fld>
            <a:endParaRPr lang="en-US"/>
          </a:p>
        </p:txBody>
      </p:sp>
    </p:spTree>
    <p:extLst>
      <p:ext uri="{BB962C8B-B14F-4D97-AF65-F5344CB8AC3E}">
        <p14:creationId xmlns:p14="http://schemas.microsoft.com/office/powerpoint/2010/main" val="4094829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We treat SIMD registers as another level of cache.</a:t>
            </a:r>
          </a:p>
          <a:p>
            <a:r>
              <a:rPr lang="en-US" b="0" dirty="0" smtClean="0"/>
              <a:t>We know we have an outer product that we want to implement with SIMD instructions. What</a:t>
            </a:r>
            <a:r>
              <a:rPr lang="en-US" b="0" baseline="0" dirty="0" smtClean="0"/>
              <a:t> are these instructions. Will have </a:t>
            </a:r>
            <a:r>
              <a:rPr lang="en-US" b="0" baseline="0" dirty="0" err="1" smtClean="0"/>
              <a:t>lda</a:t>
            </a:r>
            <a:r>
              <a:rPr lang="en-US" b="0" baseline="0" dirty="0" smtClean="0"/>
              <a:t> </a:t>
            </a:r>
            <a:r>
              <a:rPr lang="en-US" b="0" baseline="0" dirty="0" err="1" smtClean="0"/>
              <a:t>ldb</a:t>
            </a:r>
            <a:r>
              <a:rPr lang="en-US" b="0" baseline="0" dirty="0" smtClean="0"/>
              <a:t> perm </a:t>
            </a:r>
            <a:r>
              <a:rPr lang="en-US" b="0" baseline="0" dirty="0" err="1" smtClean="0"/>
              <a:t>fma</a:t>
            </a:r>
            <a:endParaRPr lang="en-US" b="0" dirty="0" smtClean="0"/>
          </a:p>
          <a:p>
            <a:endParaRPr lang="en-US" b="0" dirty="0" smtClean="0"/>
          </a:p>
          <a:p>
            <a:r>
              <a:rPr lang="en-US" b="0" dirty="0" smtClean="0"/>
              <a:t>Want</a:t>
            </a:r>
            <a:r>
              <a:rPr lang="en-US" b="0" baseline="0" dirty="0" smtClean="0"/>
              <a:t> high </a:t>
            </a:r>
            <a:r>
              <a:rPr lang="en-US" b="0" baseline="0" dirty="0" err="1" smtClean="0"/>
              <a:t>perf</a:t>
            </a:r>
            <a:r>
              <a:rPr lang="en-US" b="0" baseline="0" dirty="0" smtClean="0"/>
              <a:t> so all we need is outer-product, how do we do it?</a:t>
            </a:r>
            <a:endParaRPr lang="en-US" b="0" dirty="0" smtClean="0"/>
          </a:p>
          <a:p>
            <a:endParaRPr lang="en-US" b="0" dirty="0" smtClean="0"/>
          </a:p>
          <a:p>
            <a:endParaRPr lang="en-US" b="0" dirty="0" smtClean="0"/>
          </a:p>
          <a:p>
            <a:r>
              <a:rPr lang="en-US" b="0" dirty="0" smtClean="0"/>
              <a:t>TODO: MR NR</a:t>
            </a:r>
          </a:p>
          <a:p>
            <a:r>
              <a:rPr lang="en-US" b="0" dirty="0" smtClean="0"/>
              <a:t>TODO: Easy Outer-Product</a:t>
            </a:r>
            <a:r>
              <a:rPr lang="en-US" b="0" baseline="0" dirty="0" smtClean="0"/>
              <a:t> to vector instructions.</a:t>
            </a:r>
            <a:endParaRPr lang="en-US" b="0" dirty="0" smtClean="0"/>
          </a:p>
          <a:p>
            <a:endParaRPr lang="en-US" b="0" dirty="0" smtClean="0"/>
          </a:p>
          <a:p>
            <a:endParaRPr lang="en-US" b="0" dirty="0" smtClean="0"/>
          </a:p>
          <a:p>
            <a:r>
              <a:rPr lang="en-US" b="0" dirty="0" smtClean="0"/>
              <a:t>The more we reduce the problem the less we have to focus and the easier it is to concentrate our efforts (to discover what needed to be done) to implement the kernel.</a:t>
            </a:r>
          </a:p>
          <a:p>
            <a:endParaRPr lang="en-US" b="0" dirty="0" smtClean="0"/>
          </a:p>
          <a:p>
            <a:r>
              <a:rPr lang="en-US" b="0" dirty="0" smtClean="0"/>
              <a:t>The Outer product is the kernel and this Is where we have to spend out effort.</a:t>
            </a:r>
          </a:p>
          <a:p>
            <a:endParaRPr lang="en-US" dirty="0" smtClean="0"/>
          </a:p>
          <a:p>
            <a:r>
              <a:rPr lang="en-US" dirty="0" smtClean="0"/>
              <a:t>PIC: Micro kernel to outer product</a:t>
            </a:r>
          </a:p>
        </p:txBody>
      </p:sp>
      <p:sp>
        <p:nvSpPr>
          <p:cNvPr id="4" name="Slide Number Placeholder 3"/>
          <p:cNvSpPr>
            <a:spLocks noGrp="1"/>
          </p:cNvSpPr>
          <p:nvPr>
            <p:ph type="sldNum" sz="quarter" idx="10"/>
          </p:nvPr>
        </p:nvSpPr>
        <p:spPr/>
        <p:txBody>
          <a:bodyPr/>
          <a:lstStyle/>
          <a:p>
            <a:fld id="{4A2DBE91-E9D0-4B61-A834-5338017D7AE2}" type="slidenum">
              <a:rPr lang="en-US" smtClean="0"/>
              <a:pPr/>
              <a:t>5</a:t>
            </a:fld>
            <a:endParaRPr lang="en-US"/>
          </a:p>
        </p:txBody>
      </p:sp>
    </p:spTree>
    <p:extLst>
      <p:ext uri="{BB962C8B-B14F-4D97-AF65-F5344CB8AC3E}">
        <p14:creationId xmlns:p14="http://schemas.microsoft.com/office/powerpoint/2010/main" val="673211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Each</a:t>
            </a:r>
            <a:r>
              <a:rPr lang="en-US" b="0" baseline="0" dirty="0" smtClean="0"/>
              <a:t> one of these instruction blocks encodes some sort of action</a:t>
            </a:r>
            <a:endParaRPr lang="en-US" b="0" dirty="0" smtClean="0"/>
          </a:p>
          <a:p>
            <a:endParaRPr lang="en-US" b="0" dirty="0" smtClean="0"/>
          </a:p>
          <a:p>
            <a:r>
              <a:rPr lang="en-US" b="0" dirty="0" smtClean="0"/>
              <a:t>We identified what we need, how do we get closer to implementing it?</a:t>
            </a:r>
          </a:p>
          <a:p>
            <a:r>
              <a:rPr lang="en-US" b="0" dirty="0" smtClean="0"/>
              <a:t>We want to pick something that will give us a high theoretical peak and then we will spend the rest of our effort trying to get that peak</a:t>
            </a:r>
          </a:p>
          <a:p>
            <a:r>
              <a:rPr lang="en-US" b="0" dirty="0" smtClean="0"/>
              <a:t>We know we will need to use vector instructions</a:t>
            </a:r>
          </a:p>
          <a:p>
            <a:r>
              <a:rPr lang="en-US" b="0" dirty="0" smtClean="0"/>
              <a:t>We enumerate a myriad of outer product like operations using a handful of vector instructions (load A, load/perm B, Multiply, Add)</a:t>
            </a:r>
          </a:p>
          <a:p>
            <a:r>
              <a:rPr lang="en-US" b="0" dirty="0" smtClean="0"/>
              <a:t>We determine how will tile our original outer product with these by estimating the best.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PIC: Options for components and how we cover the outer product.</a:t>
            </a:r>
          </a:p>
          <a:p>
            <a:endParaRPr lang="en-US" dirty="0"/>
          </a:p>
        </p:txBody>
      </p:sp>
      <p:sp>
        <p:nvSpPr>
          <p:cNvPr id="4" name="Slide Number Placeholder 3"/>
          <p:cNvSpPr>
            <a:spLocks noGrp="1"/>
          </p:cNvSpPr>
          <p:nvPr>
            <p:ph type="sldNum" sz="quarter" idx="10"/>
          </p:nvPr>
        </p:nvSpPr>
        <p:spPr/>
        <p:txBody>
          <a:bodyPr/>
          <a:lstStyle/>
          <a:p>
            <a:fld id="{4A2DBE91-E9D0-4B61-A834-5338017D7AE2}" type="slidenum">
              <a:rPr lang="en-US" smtClean="0"/>
              <a:pPr/>
              <a:t>6</a:t>
            </a:fld>
            <a:endParaRPr lang="en-US"/>
          </a:p>
        </p:txBody>
      </p:sp>
    </p:spTree>
    <p:extLst>
      <p:ext uri="{BB962C8B-B14F-4D97-AF65-F5344CB8AC3E}">
        <p14:creationId xmlns:p14="http://schemas.microsoft.com/office/powerpoint/2010/main" val="3219061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We want to cover our outer product with components that would give us a high theoretical peak</a:t>
            </a:r>
          </a:p>
          <a:p>
            <a:r>
              <a:rPr lang="en-US" b="0" dirty="0" smtClean="0"/>
              <a:t>We know we have a class of components to choose from, how do we pick the best?</a:t>
            </a:r>
          </a:p>
          <a:p>
            <a:endParaRPr lang="en-US" dirty="0"/>
          </a:p>
        </p:txBody>
      </p:sp>
      <p:sp>
        <p:nvSpPr>
          <p:cNvPr id="4" name="Slide Number Placeholder 3"/>
          <p:cNvSpPr>
            <a:spLocks noGrp="1"/>
          </p:cNvSpPr>
          <p:nvPr>
            <p:ph type="sldNum" sz="quarter" idx="10"/>
          </p:nvPr>
        </p:nvSpPr>
        <p:spPr/>
        <p:txBody>
          <a:bodyPr/>
          <a:lstStyle/>
          <a:p>
            <a:fld id="{4A2DBE91-E9D0-4B61-A834-5338017D7AE2}" type="slidenum">
              <a:rPr lang="en-US" smtClean="0"/>
              <a:pPr/>
              <a:t>7</a:t>
            </a:fld>
            <a:endParaRPr lang="en-US"/>
          </a:p>
        </p:txBody>
      </p:sp>
    </p:spTree>
    <p:extLst>
      <p:ext uri="{BB962C8B-B14F-4D97-AF65-F5344CB8AC3E}">
        <p14:creationId xmlns:p14="http://schemas.microsoft.com/office/powerpoint/2010/main" val="804917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a high performance implementation of an outer-product and now we have the starting point (components) with a bounds on the potential performance, now how do we get there? How do we insure that we achieve the performance set by those bounds?</a:t>
            </a:r>
          </a:p>
          <a:p>
            <a:pPr marL="0" indent="0">
              <a:buNone/>
            </a:pPr>
            <a:endParaRPr lang="en-US" dirty="0" smtClean="0"/>
          </a:p>
          <a:p>
            <a:r>
              <a:rPr lang="en-US" dirty="0" smtClean="0"/>
              <a:t>We have two steps here, we need to pick the remaining instructions and how we use them, and we need to schedule our instructions selection.</a:t>
            </a:r>
          </a:p>
          <a:p>
            <a:endParaRPr lang="en-US" dirty="0" smtClean="0"/>
          </a:p>
          <a:p>
            <a:r>
              <a:rPr lang="en-US" dirty="0" smtClean="0"/>
              <a:t>OOO picture: Our model hinges on the Execute Engine being the bottleneck, so we cannot break that assumption. The model only sets a bound, so we need do the best that we can to keep the Multiply-Add units filled.</a:t>
            </a:r>
          </a:p>
          <a:p>
            <a:endParaRPr lang="en-US" dirty="0" smtClean="0"/>
          </a:p>
          <a:p>
            <a:r>
              <a:rPr lang="en-US" dirty="0" smtClean="0"/>
              <a:t>We want a high performance implementation of an outer-product and now we have the starting point (components) with a bounds on the potential performance, now how do we get there? How do we insure that we achieve the performance set by those bounds?</a:t>
            </a:r>
          </a:p>
          <a:p>
            <a:pPr marL="0" indent="0">
              <a:buNone/>
            </a:pPr>
            <a:endParaRPr lang="en-US" dirty="0" smtClean="0"/>
          </a:p>
          <a:p>
            <a:r>
              <a:rPr lang="en-US" dirty="0" smtClean="0"/>
              <a:t>We have two steps here, we need to pick the remaining instructions and how we use them, and we need to schedule our instructions selection.</a:t>
            </a:r>
          </a:p>
          <a:p>
            <a:endParaRPr lang="en-US" dirty="0" smtClean="0"/>
          </a:p>
          <a:p>
            <a:r>
              <a:rPr lang="en-US" dirty="0" smtClean="0"/>
              <a:t>OOO picture: Our model hinges on the Execute Engine being the bottleneck, so we cannot break that assumption. The model only sets a bound, so we need do the best that we can to keep the Multiply-Add units filled.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A2DBE91-E9D0-4B61-A834-5338017D7AE2}" type="slidenum">
              <a:rPr lang="en-US" smtClean="0"/>
              <a:pPr/>
              <a:t>8</a:t>
            </a:fld>
            <a:endParaRPr lang="en-US"/>
          </a:p>
        </p:txBody>
      </p:sp>
    </p:spTree>
    <p:extLst>
      <p:ext uri="{BB962C8B-B14F-4D97-AF65-F5344CB8AC3E}">
        <p14:creationId xmlns:p14="http://schemas.microsoft.com/office/powerpoint/2010/main" val="1835157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approach requires that only the FMA is the bottleneck, so we must take care of some implementation details that prevent the Fetch-Decode stage from being the bottleneck. </a:t>
            </a:r>
            <a:r>
              <a:rPr lang="en-US" dirty="0" smtClean="0">
                <a:solidFill>
                  <a:srgbClr val="FF0000"/>
                </a:solidFill>
              </a:rPr>
              <a:t>So we operate within the bounds of the path &lt;</a:t>
            </a:r>
            <a:r>
              <a:rPr lang="en-US" dirty="0" smtClean="0">
                <a:solidFill>
                  <a:srgbClr val="FF0000"/>
                </a:solidFill>
                <a:sym typeface="Wingdings" panose="05000000000000000000" pitchFamily="2" charset="2"/>
              </a:rPr>
              <a:t> Key Idea</a:t>
            </a:r>
            <a:endParaRPr lang="en-US" dirty="0" smtClean="0">
              <a:solidFill>
                <a:srgbClr val="FF0000"/>
              </a:solidFill>
            </a:endParaRPr>
          </a:p>
          <a:p>
            <a:endParaRPr lang="en-US" dirty="0" smtClean="0"/>
          </a:p>
          <a:p>
            <a:endParaRPr lang="en-US" dirty="0" smtClean="0"/>
          </a:p>
          <a:p>
            <a:r>
              <a:rPr lang="en-US" dirty="0" smtClean="0"/>
              <a:t>PIC: OOO Highlight Fetch</a:t>
            </a:r>
          </a:p>
          <a:p>
            <a:r>
              <a:rPr lang="en-US" dirty="0" smtClean="0"/>
              <a:t>Code: Picking VMULPS over VMULPD</a:t>
            </a:r>
          </a:p>
          <a:p>
            <a:r>
              <a:rPr lang="en-US" dirty="0" smtClean="0"/>
              <a:t>Code: Computing Address within bounds</a:t>
            </a:r>
          </a:p>
          <a:p>
            <a:r>
              <a:rPr lang="en-US" dirty="0" smtClean="0"/>
              <a:t>Code: using low numbered registers.</a:t>
            </a:r>
          </a:p>
          <a:p>
            <a:endParaRPr lang="en-US" dirty="0"/>
          </a:p>
        </p:txBody>
      </p:sp>
      <p:sp>
        <p:nvSpPr>
          <p:cNvPr id="4" name="Slide Number Placeholder 3"/>
          <p:cNvSpPr>
            <a:spLocks noGrp="1"/>
          </p:cNvSpPr>
          <p:nvPr>
            <p:ph type="sldNum" sz="quarter" idx="10"/>
          </p:nvPr>
        </p:nvSpPr>
        <p:spPr/>
        <p:txBody>
          <a:bodyPr/>
          <a:lstStyle/>
          <a:p>
            <a:fld id="{4A2DBE91-E9D0-4B61-A834-5338017D7AE2}" type="slidenum">
              <a:rPr lang="en-US" smtClean="0"/>
              <a:pPr/>
              <a:t>9</a:t>
            </a:fld>
            <a:endParaRPr lang="en-US"/>
          </a:p>
        </p:txBody>
      </p:sp>
    </p:spTree>
    <p:extLst>
      <p:ext uri="{BB962C8B-B14F-4D97-AF65-F5344CB8AC3E}">
        <p14:creationId xmlns:p14="http://schemas.microsoft.com/office/powerpoint/2010/main" val="380621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Static scheduling requires extra registers that are already at a premium. We have to figure out how to partially update our outer-product while still being able to schedule the instructions to hide their latency.</a:t>
            </a:r>
          </a:p>
          <a:p>
            <a:r>
              <a:rPr lang="en-US" dirty="0" smtClean="0"/>
              <a:t>We need to figure out how many pieces of the component that we can compute simultaneously with the registers that we have</a:t>
            </a:r>
          </a:p>
          <a:p>
            <a:endParaRPr lang="en-US" dirty="0" smtClean="0"/>
          </a:p>
          <a:p>
            <a:r>
              <a:rPr lang="en-US" dirty="0" smtClean="0"/>
              <a:t>PIC: Breaking up a component into Partial Components</a:t>
            </a:r>
          </a:p>
          <a:p>
            <a:r>
              <a:rPr lang="en-US" dirty="0" smtClean="0"/>
              <a:t>FORM: Equation for how many component</a:t>
            </a:r>
          </a:p>
          <a:p>
            <a:endParaRPr lang="en-US" dirty="0"/>
          </a:p>
        </p:txBody>
      </p:sp>
      <p:sp>
        <p:nvSpPr>
          <p:cNvPr id="4" name="Slide Number Placeholder 3"/>
          <p:cNvSpPr>
            <a:spLocks noGrp="1"/>
          </p:cNvSpPr>
          <p:nvPr>
            <p:ph type="sldNum" sz="quarter" idx="10"/>
          </p:nvPr>
        </p:nvSpPr>
        <p:spPr/>
        <p:txBody>
          <a:bodyPr/>
          <a:lstStyle/>
          <a:p>
            <a:fld id="{4A2DBE91-E9D0-4B61-A834-5338017D7AE2}" type="slidenum">
              <a:rPr lang="en-US" smtClean="0"/>
              <a:pPr/>
              <a:t>11</a:t>
            </a:fld>
            <a:endParaRPr lang="en-US"/>
          </a:p>
        </p:txBody>
      </p:sp>
    </p:spTree>
    <p:extLst>
      <p:ext uri="{BB962C8B-B14F-4D97-AF65-F5344CB8AC3E}">
        <p14:creationId xmlns:p14="http://schemas.microsoft.com/office/powerpoint/2010/main" val="1120164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3725" y="350838"/>
            <a:ext cx="2185988" cy="5983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2588" y="350838"/>
            <a:ext cx="6408737" cy="5983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350838"/>
            <a:ext cx="8747125"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2588" y="1362075"/>
            <a:ext cx="3871912" cy="4972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06900" y="1362075"/>
            <a:ext cx="3871913" cy="4972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2588" y="1362075"/>
            <a:ext cx="3871912" cy="497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06900" y="1362075"/>
            <a:ext cx="3871913" cy="497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350838"/>
            <a:ext cx="8747125"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82588" y="1362075"/>
            <a:ext cx="7896225" cy="4972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56" name="Text Box 32"/>
          <p:cNvSpPr txBox="1">
            <a:spLocks noChangeArrowheads="1"/>
          </p:cNvSpPr>
          <p:nvPr/>
        </p:nvSpPr>
        <p:spPr bwMode="auto">
          <a:xfrm>
            <a:off x="7851775" y="-20638"/>
            <a:ext cx="1274763" cy="274638"/>
          </a:xfrm>
          <a:prstGeom prst="rect">
            <a:avLst/>
          </a:prstGeom>
          <a:noFill/>
          <a:ln w="25400">
            <a:noFill/>
            <a:miter lim="800000"/>
            <a:headEnd/>
            <a:tailEnd/>
          </a:ln>
          <a:effectLst/>
        </p:spPr>
        <p:txBody>
          <a:bodyPr wrap="none">
            <a:spAutoFit/>
          </a:bodyPr>
          <a:lstStyle/>
          <a:p>
            <a:r>
              <a:rPr lang="en-US" sz="1200">
                <a:solidFill>
                  <a:schemeClr val="bg1"/>
                </a:solidFill>
                <a:latin typeface="Times New Roman" pitchFamily="18" charset="0"/>
              </a:rPr>
              <a:t>Carnegie Mellon</a:t>
            </a:r>
          </a:p>
        </p:txBody>
      </p:sp>
      <p:sp>
        <p:nvSpPr>
          <p:cNvPr id="7" name="Rectangle 8"/>
          <p:cNvSpPr>
            <a:spLocks noChangeArrowheads="1"/>
          </p:cNvSpPr>
          <p:nvPr/>
        </p:nvSpPr>
        <p:spPr bwMode="auto">
          <a:xfrm>
            <a:off x="0" y="0"/>
            <a:ext cx="9144000" cy="228600"/>
          </a:xfrm>
          <a:prstGeom prst="rect">
            <a:avLst/>
          </a:prstGeom>
          <a:gradFill flip="none" rotWithShape="1">
            <a:gsLst>
              <a:gs pos="0">
                <a:srgbClr val="B61616">
                  <a:shade val="30000"/>
                  <a:satMod val="115000"/>
                </a:srgbClr>
              </a:gs>
              <a:gs pos="50000">
                <a:srgbClr val="B61616">
                  <a:shade val="67500"/>
                  <a:satMod val="115000"/>
                </a:srgbClr>
              </a:gs>
              <a:gs pos="100000">
                <a:srgbClr val="B61616">
                  <a:shade val="100000"/>
                  <a:satMod val="115000"/>
                </a:srgbClr>
              </a:gs>
            </a:gsLst>
            <a:lin ang="13500000" scaled="1"/>
            <a:tileRect/>
          </a:gradFill>
          <a:ln w="9525">
            <a:noFill/>
            <a:miter lim="800000"/>
            <a:headEnd/>
            <a:tailEnd/>
          </a:ln>
          <a:effectLst/>
        </p:spPr>
        <p:txBody>
          <a:bodyPr wrap="none" anchor="ctr"/>
          <a:lstStyle/>
          <a:p>
            <a:pPr algn="ctr">
              <a:defRPr/>
            </a:pPr>
            <a:endParaRPr lang="en-US" sz="2400" b="0">
              <a:latin typeface="Times New Roman" pitchFamily="18" charset="0"/>
            </a:endParaRPr>
          </a:p>
        </p:txBody>
      </p:sp>
      <p:sp>
        <p:nvSpPr>
          <p:cNvPr id="9" name="Text Box 32"/>
          <p:cNvSpPr txBox="1">
            <a:spLocks noChangeArrowheads="1"/>
          </p:cNvSpPr>
          <p:nvPr/>
        </p:nvSpPr>
        <p:spPr bwMode="auto">
          <a:xfrm>
            <a:off x="7913163" y="-33168"/>
            <a:ext cx="1274763" cy="274638"/>
          </a:xfrm>
          <a:prstGeom prst="rect">
            <a:avLst/>
          </a:prstGeom>
          <a:noFill/>
          <a:ln w="25400">
            <a:noFill/>
            <a:miter lim="800000"/>
            <a:headEnd/>
            <a:tailEnd/>
          </a:ln>
          <a:effectLst/>
        </p:spPr>
        <p:txBody>
          <a:bodyPr wrap="none">
            <a:spAutoFit/>
          </a:bodyPr>
          <a:lstStyle/>
          <a:p>
            <a:pPr>
              <a:defRPr/>
            </a:pPr>
            <a:r>
              <a:rPr lang="en-US" sz="1200" dirty="0">
                <a:solidFill>
                  <a:schemeClr val="bg1"/>
                </a:solidFill>
                <a:latin typeface="Times New Roman" pitchFamily="18" charset="0"/>
              </a:rPr>
              <a:t>Carnegie Mellon</a:t>
            </a:r>
          </a:p>
        </p:txBody>
      </p:sp>
      <p:pic>
        <p:nvPicPr>
          <p:cNvPr id="10" name="Picture 1" descr="C:\Daten\talks\invited\research-scientist-cmu-2008\material\ECE-Logos\ecelogo1.gif"/>
          <p:cNvPicPr>
            <a:picLocks noChangeAspect="1" noChangeArrowheads="1"/>
          </p:cNvPicPr>
          <p:nvPr/>
        </p:nvPicPr>
        <p:blipFill>
          <a:blip r:embed="rId14" cstate="print"/>
          <a:srcRect/>
          <a:stretch>
            <a:fillRect/>
          </a:stretch>
        </p:blipFill>
        <p:spPr bwMode="auto">
          <a:xfrm>
            <a:off x="7981683" y="237753"/>
            <a:ext cx="1153459" cy="265081"/>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eaLnBrk="0" fontAlgn="base" hangingPunct="0">
        <a:spcBef>
          <a:spcPct val="0"/>
        </a:spcBef>
        <a:spcAft>
          <a:spcPct val="0"/>
        </a:spcAft>
        <a:defRPr sz="3600" b="1">
          <a:solidFill>
            <a:schemeClr val="tx1"/>
          </a:solidFill>
          <a:latin typeface="Calibri" pitchFamily="34" charset="0"/>
          <a:ea typeface="+mj-ea"/>
          <a:cs typeface="+mj-cs"/>
        </a:defRPr>
      </a:lvl1pPr>
      <a:lvl2pPr algn="l" rtl="0" eaLnBrk="0" fontAlgn="base" hangingPunct="0">
        <a:spcBef>
          <a:spcPct val="0"/>
        </a:spcBef>
        <a:spcAft>
          <a:spcPct val="0"/>
        </a:spcAft>
        <a:defRPr sz="3600" b="1">
          <a:solidFill>
            <a:schemeClr val="tx1"/>
          </a:solidFill>
          <a:latin typeface="Arial Narrow" pitchFamily="34" charset="0"/>
        </a:defRPr>
      </a:lvl2pPr>
      <a:lvl3pPr algn="l" rtl="0" eaLnBrk="0" fontAlgn="base" hangingPunct="0">
        <a:spcBef>
          <a:spcPct val="0"/>
        </a:spcBef>
        <a:spcAft>
          <a:spcPct val="0"/>
        </a:spcAft>
        <a:defRPr sz="3600" b="1">
          <a:solidFill>
            <a:schemeClr val="tx1"/>
          </a:solidFill>
          <a:latin typeface="Arial Narrow" pitchFamily="34" charset="0"/>
        </a:defRPr>
      </a:lvl3pPr>
      <a:lvl4pPr algn="l" rtl="0" eaLnBrk="0" fontAlgn="base" hangingPunct="0">
        <a:spcBef>
          <a:spcPct val="0"/>
        </a:spcBef>
        <a:spcAft>
          <a:spcPct val="0"/>
        </a:spcAft>
        <a:defRPr sz="3600" b="1">
          <a:solidFill>
            <a:schemeClr val="tx1"/>
          </a:solidFill>
          <a:latin typeface="Arial Narrow" pitchFamily="34" charset="0"/>
        </a:defRPr>
      </a:lvl4pPr>
      <a:lvl5pPr algn="l" rtl="0" eaLnBrk="0" fontAlgn="base" hangingPunct="0">
        <a:spcBef>
          <a:spcPct val="0"/>
        </a:spcBef>
        <a:spcAft>
          <a:spcPct val="0"/>
        </a:spcAft>
        <a:defRPr sz="3600" b="1">
          <a:solidFill>
            <a:schemeClr val="tx1"/>
          </a:solidFill>
          <a:latin typeface="Arial Narrow" pitchFamily="34" charset="0"/>
        </a:defRPr>
      </a:lvl5pPr>
      <a:lvl6pPr marL="457200" algn="l" rtl="0" eaLnBrk="0" fontAlgn="base" hangingPunct="0">
        <a:spcBef>
          <a:spcPct val="0"/>
        </a:spcBef>
        <a:spcAft>
          <a:spcPct val="0"/>
        </a:spcAft>
        <a:defRPr sz="3600" b="1">
          <a:solidFill>
            <a:schemeClr val="tx1"/>
          </a:solidFill>
          <a:latin typeface="Arial Narrow" pitchFamily="34" charset="0"/>
        </a:defRPr>
      </a:lvl6pPr>
      <a:lvl7pPr marL="914400" algn="l" rtl="0" eaLnBrk="0" fontAlgn="base" hangingPunct="0">
        <a:spcBef>
          <a:spcPct val="0"/>
        </a:spcBef>
        <a:spcAft>
          <a:spcPct val="0"/>
        </a:spcAft>
        <a:defRPr sz="3600" b="1">
          <a:solidFill>
            <a:schemeClr val="tx1"/>
          </a:solidFill>
          <a:latin typeface="Arial Narrow" pitchFamily="34" charset="0"/>
        </a:defRPr>
      </a:lvl7pPr>
      <a:lvl8pPr marL="1371600" algn="l" rtl="0" eaLnBrk="0" fontAlgn="base" hangingPunct="0">
        <a:spcBef>
          <a:spcPct val="0"/>
        </a:spcBef>
        <a:spcAft>
          <a:spcPct val="0"/>
        </a:spcAft>
        <a:defRPr sz="3600" b="1">
          <a:solidFill>
            <a:schemeClr val="tx1"/>
          </a:solidFill>
          <a:latin typeface="Arial Narrow" pitchFamily="34" charset="0"/>
        </a:defRPr>
      </a:lvl8pPr>
      <a:lvl9pPr marL="1828800" algn="l" rtl="0" eaLnBrk="0" fontAlgn="base" hangingPunct="0">
        <a:spcBef>
          <a:spcPct val="0"/>
        </a:spcBef>
        <a:spcAft>
          <a:spcPct val="0"/>
        </a:spcAft>
        <a:defRPr sz="3600" b="1">
          <a:solidFill>
            <a:schemeClr val="tx1"/>
          </a:solidFill>
          <a:latin typeface="Arial Narrow" pitchFamily="34" charset="0"/>
        </a:defRPr>
      </a:lvl9pPr>
    </p:titleStyle>
    <p:bodyStyle>
      <a:lvl1pPr marL="342900" indent="-342900" algn="l" rtl="0" eaLnBrk="0" fontAlgn="base" hangingPunct="0">
        <a:spcBef>
          <a:spcPct val="20000"/>
        </a:spcBef>
        <a:spcAft>
          <a:spcPct val="0"/>
        </a:spcAft>
        <a:buClr>
          <a:srgbClr val="CC0000"/>
        </a:buClr>
        <a:buSzPct val="55000"/>
        <a:buFont typeface="Wingdings 2" pitchFamily="18" charset="2"/>
        <a:buChar char="¢"/>
        <a:defRPr sz="24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rgbClr val="CC0000"/>
        </a:buClr>
        <a:buSzPct val="110000"/>
        <a:buFont typeface="Wingdings" pitchFamily="2" charset="2"/>
        <a:buChar char="§"/>
        <a:defRPr sz="20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49044" y="1245989"/>
            <a:ext cx="8585900" cy="2972595"/>
            <a:chOff x="533400" y="1064250"/>
            <a:chExt cx="8585900" cy="2972595"/>
          </a:xfrm>
        </p:grpSpPr>
        <p:pic>
          <p:nvPicPr>
            <p:cNvPr id="7" name="Picture 7" descr="C:\Documents and Settings\pueschel\Desktop\2008.png"/>
            <p:cNvPicPr>
              <a:picLocks noChangeAspect="1" noChangeArrowheads="1"/>
            </p:cNvPicPr>
            <p:nvPr/>
          </p:nvPicPr>
          <p:blipFill>
            <a:blip r:embed="rId3" cstate="print"/>
            <a:srcRect/>
            <a:stretch>
              <a:fillRect/>
            </a:stretch>
          </p:blipFill>
          <p:spPr bwMode="auto">
            <a:xfrm>
              <a:off x="533400" y="1064250"/>
              <a:ext cx="6945702" cy="2972595"/>
            </a:xfrm>
            <a:prstGeom prst="rect">
              <a:avLst/>
            </a:prstGeom>
            <a:noFill/>
          </p:spPr>
        </p:pic>
        <p:pic>
          <p:nvPicPr>
            <p:cNvPr id="4098" name="Picture 7" descr="C:\Documents and Settings\pueschel\Desktop\2008.png"/>
            <p:cNvPicPr>
              <a:picLocks noChangeAspect="1" noChangeArrowheads="1"/>
            </p:cNvPicPr>
            <p:nvPr/>
          </p:nvPicPr>
          <p:blipFill>
            <a:blip r:embed="rId3" cstate="print"/>
            <a:srcRect l="10039"/>
            <a:stretch>
              <a:fillRect/>
            </a:stretch>
          </p:blipFill>
          <p:spPr bwMode="auto">
            <a:xfrm>
              <a:off x="2870900" y="1064250"/>
              <a:ext cx="6248400" cy="2972595"/>
            </a:xfrm>
            <a:prstGeom prst="rect">
              <a:avLst/>
            </a:prstGeom>
            <a:noFill/>
          </p:spPr>
        </p:pic>
      </p:grpSp>
      <p:sp>
        <p:nvSpPr>
          <p:cNvPr id="10245" name="Text Box 5"/>
          <p:cNvSpPr txBox="1">
            <a:spLocks noChangeArrowheads="1"/>
          </p:cNvSpPr>
          <p:nvPr/>
        </p:nvSpPr>
        <p:spPr bwMode="auto">
          <a:xfrm>
            <a:off x="449044" y="1502185"/>
            <a:ext cx="4603568" cy="1384995"/>
          </a:xfrm>
          <a:prstGeom prst="rect">
            <a:avLst/>
          </a:prstGeom>
          <a:noFill/>
          <a:ln w="25400">
            <a:no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solidFill>
                  <a:schemeClr val="bg2">
                    <a:lumMod val="50000"/>
                  </a:schemeClr>
                </a:solidFill>
                <a:latin typeface="Calibri" pitchFamily="34" charset="0"/>
                <a:cs typeface="Calibri" pitchFamily="34" charset="0"/>
              </a:rPr>
              <a:t>Generation of SIMD</a:t>
            </a:r>
          </a:p>
          <a:p>
            <a:r>
              <a:rPr lang="en-US" sz="2800" dirty="0" smtClean="0">
                <a:solidFill>
                  <a:schemeClr val="bg2">
                    <a:lumMod val="50000"/>
                  </a:schemeClr>
                </a:solidFill>
                <a:latin typeface="Calibri" pitchFamily="34" charset="0"/>
                <a:cs typeface="Calibri" pitchFamily="34" charset="0"/>
              </a:rPr>
              <a:t>Dense Linear Algebra Kernels </a:t>
            </a:r>
          </a:p>
          <a:p>
            <a:r>
              <a:rPr lang="en-US" sz="2800" dirty="0" smtClean="0">
                <a:solidFill>
                  <a:schemeClr val="bg2">
                    <a:lumMod val="50000"/>
                  </a:schemeClr>
                </a:solidFill>
                <a:latin typeface="Calibri" pitchFamily="34" charset="0"/>
                <a:cs typeface="Calibri" pitchFamily="34" charset="0"/>
              </a:rPr>
              <a:t>with Analytical Models</a:t>
            </a:r>
            <a:endParaRPr lang="en-US" sz="3600" dirty="0" smtClean="0">
              <a:latin typeface="Calibri" pitchFamily="34" charset="0"/>
              <a:cs typeface="Calibri" pitchFamily="34" charset="0"/>
            </a:endParaRPr>
          </a:p>
        </p:txBody>
      </p:sp>
      <p:sp>
        <p:nvSpPr>
          <p:cNvPr id="6" name="Rectangle 4"/>
          <p:cNvSpPr>
            <a:spLocks noChangeArrowheads="1"/>
          </p:cNvSpPr>
          <p:nvPr/>
        </p:nvSpPr>
        <p:spPr bwMode="auto">
          <a:xfrm>
            <a:off x="533400" y="3347400"/>
            <a:ext cx="6157519" cy="1354217"/>
          </a:xfrm>
          <a:prstGeom prst="rect">
            <a:avLst/>
          </a:prstGeom>
          <a:noFill/>
          <a:ln w="50800">
            <a:noFill/>
            <a:miter lim="800000"/>
            <a:headEnd/>
            <a:tailEnd/>
          </a:ln>
          <a:effectLst/>
        </p:spPr>
        <p:txBody>
          <a:bodyPr wrap="none">
            <a:spAutoFit/>
          </a:bodyPr>
          <a:lstStyle/>
          <a:p>
            <a:r>
              <a:rPr lang="en-US" sz="2200" dirty="0" smtClean="0">
                <a:latin typeface="Calibri" pitchFamily="34" charset="0"/>
              </a:rPr>
              <a:t>Richard M. </a:t>
            </a:r>
            <a:r>
              <a:rPr lang="en-US" sz="2200" dirty="0" err="1" smtClean="0">
                <a:latin typeface="Calibri" pitchFamily="34" charset="0"/>
              </a:rPr>
              <a:t>Veras</a:t>
            </a:r>
            <a:r>
              <a:rPr lang="en-US" sz="2200" b="0" dirty="0" smtClean="0">
                <a:latin typeface="Calibri" pitchFamily="34" charset="0"/>
              </a:rPr>
              <a:t>, </a:t>
            </a:r>
            <a:r>
              <a:rPr lang="en-US" sz="2200" b="0" dirty="0" err="1" smtClean="0">
                <a:latin typeface="Calibri" pitchFamily="34" charset="0"/>
              </a:rPr>
              <a:t>Tze</a:t>
            </a:r>
            <a:r>
              <a:rPr lang="en-US" sz="2200" b="0" dirty="0" smtClean="0">
                <a:latin typeface="Calibri" pitchFamily="34" charset="0"/>
              </a:rPr>
              <a:t> </a:t>
            </a:r>
            <a:r>
              <a:rPr lang="en-US" sz="2200" b="0" dirty="0" err="1" smtClean="0">
                <a:latin typeface="Calibri" pitchFamily="34" charset="0"/>
              </a:rPr>
              <a:t>Meng</a:t>
            </a:r>
            <a:r>
              <a:rPr lang="en-US" sz="2200" b="0" dirty="0" smtClean="0">
                <a:latin typeface="Calibri" pitchFamily="34" charset="0"/>
              </a:rPr>
              <a:t> Low &amp; Franz </a:t>
            </a:r>
            <a:r>
              <a:rPr lang="en-US" sz="2200" b="0" dirty="0" err="1" smtClean="0">
                <a:latin typeface="Calibri" pitchFamily="34" charset="0"/>
              </a:rPr>
              <a:t>Franchetti</a:t>
            </a:r>
            <a:endParaRPr lang="en-US" sz="2200" b="0" dirty="0" smtClean="0">
              <a:latin typeface="Calibri" pitchFamily="34" charset="0"/>
            </a:endParaRPr>
          </a:p>
          <a:p>
            <a:r>
              <a:rPr lang="en-US" b="0" dirty="0" smtClean="0">
                <a:solidFill>
                  <a:schemeClr val="tx1">
                    <a:lumMod val="75000"/>
                    <a:lumOff val="25000"/>
                  </a:schemeClr>
                </a:solidFill>
                <a:latin typeface="Calibri" pitchFamily="34" charset="0"/>
              </a:rPr>
              <a:t>Carnegie </a:t>
            </a:r>
            <a:r>
              <a:rPr lang="en-US" b="0" dirty="0">
                <a:solidFill>
                  <a:schemeClr val="tx1">
                    <a:lumMod val="75000"/>
                    <a:lumOff val="25000"/>
                  </a:schemeClr>
                </a:solidFill>
                <a:latin typeface="Calibri" pitchFamily="34" charset="0"/>
              </a:rPr>
              <a:t>Mellon </a:t>
            </a:r>
            <a:r>
              <a:rPr lang="en-US" b="0" dirty="0" smtClean="0">
                <a:solidFill>
                  <a:schemeClr val="tx1">
                    <a:lumMod val="75000"/>
                    <a:lumOff val="25000"/>
                  </a:schemeClr>
                </a:solidFill>
                <a:latin typeface="Calibri" pitchFamily="34" charset="0"/>
              </a:rPr>
              <a:t>University </a:t>
            </a:r>
          </a:p>
          <a:p>
            <a:r>
              <a:rPr lang="en-US" b="0" dirty="0">
                <a:latin typeface="Calibri" pitchFamily="34" charset="0"/>
              </a:rPr>
              <a:t>Tyler Smith &amp; Robert van de </a:t>
            </a:r>
            <a:r>
              <a:rPr lang="en-US" b="0" dirty="0" err="1">
                <a:latin typeface="Calibri" pitchFamily="34" charset="0"/>
              </a:rPr>
              <a:t>Geijn</a:t>
            </a:r>
            <a:endParaRPr lang="en-US" b="0" dirty="0">
              <a:latin typeface="Calibri" pitchFamily="34" charset="0"/>
            </a:endParaRPr>
          </a:p>
          <a:p>
            <a:r>
              <a:rPr lang="en-US" b="0" dirty="0">
                <a:solidFill>
                  <a:schemeClr val="tx1">
                    <a:lumMod val="75000"/>
                    <a:lumOff val="25000"/>
                  </a:schemeClr>
                </a:solidFill>
                <a:latin typeface="Calibri" pitchFamily="34" charset="0"/>
              </a:rPr>
              <a:t>University of Texas at </a:t>
            </a:r>
            <a:r>
              <a:rPr lang="en-US" b="0" dirty="0" smtClean="0">
                <a:solidFill>
                  <a:schemeClr val="tx1">
                    <a:lumMod val="75000"/>
                    <a:lumOff val="25000"/>
                  </a:schemeClr>
                </a:solidFill>
                <a:latin typeface="Calibri" pitchFamily="34" charset="0"/>
              </a:rPr>
              <a:t>Austin</a:t>
            </a:r>
            <a:endParaRPr lang="en-US" b="0" dirty="0">
              <a:solidFill>
                <a:schemeClr val="tx1">
                  <a:lumMod val="75000"/>
                  <a:lumOff val="25000"/>
                </a:schemeClr>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Statically Scheduling Instructions</a:t>
            </a:r>
            <a:endParaRPr lang="en-US" dirty="0"/>
          </a:p>
        </p:txBody>
      </p:sp>
      <p:sp>
        <p:nvSpPr>
          <p:cNvPr id="3" name="Content Placeholder 2"/>
          <p:cNvSpPr>
            <a:spLocks noGrp="1"/>
          </p:cNvSpPr>
          <p:nvPr>
            <p:ph idx="1"/>
          </p:nvPr>
        </p:nvSpPr>
        <p:spPr>
          <a:xfrm>
            <a:off x="9677400" y="1112838"/>
            <a:ext cx="7896225" cy="4972050"/>
          </a:xfrm>
        </p:spPr>
        <p:txBody>
          <a:bodyPr/>
          <a:lstStyle/>
          <a:p>
            <a:r>
              <a:rPr lang="en-US" dirty="0"/>
              <a:t>We have the vector instructions that will get us the bounds we would like, we have tweaked those instructions so that we are </a:t>
            </a:r>
            <a:r>
              <a:rPr lang="en-US" dirty="0" smtClean="0"/>
              <a:t>still bounded by the multiply-add, now we have to do the last mile of insuring that instruction stalls do not prevent us from executed at the peak rate of our floating point unit.</a:t>
            </a:r>
            <a:endParaRPr lang="en-US" dirty="0"/>
          </a:p>
          <a:p>
            <a:endParaRPr lang="en-US" dirty="0" smtClean="0"/>
          </a:p>
          <a:p>
            <a:r>
              <a:rPr lang="en-US" dirty="0" smtClean="0"/>
              <a:t>Static scheduling is necessary to prevent stalls, even on OOO, because it helps us hide bubbles that occur as the processor is computing near peak.</a:t>
            </a:r>
          </a:p>
          <a:p>
            <a:endParaRPr lang="en-US" dirty="0"/>
          </a:p>
          <a:p>
            <a:r>
              <a:rPr lang="en-US" dirty="0" smtClean="0"/>
              <a:t>TO do this is we need to manage our usage of registers</a:t>
            </a:r>
          </a:p>
          <a:p>
            <a:r>
              <a:rPr lang="en-US" dirty="0" smtClean="0"/>
              <a:t>We need to break components down into pieces that can be scheduled. Then we need to schedule the component as a whole.</a:t>
            </a:r>
            <a:endParaRPr lang="en-US" dirty="0"/>
          </a:p>
        </p:txBody>
      </p:sp>
      <p:grpSp>
        <p:nvGrpSpPr>
          <p:cNvPr id="4" name="Group 3"/>
          <p:cNvGrpSpPr/>
          <p:nvPr/>
        </p:nvGrpSpPr>
        <p:grpSpPr>
          <a:xfrm>
            <a:off x="762000" y="2895600"/>
            <a:ext cx="3619502" cy="2895600"/>
            <a:chOff x="762000" y="2895600"/>
            <a:chExt cx="3619502" cy="2895600"/>
          </a:xfrm>
        </p:grpSpPr>
        <p:sp>
          <p:nvSpPr>
            <p:cNvPr id="5" name="Rectangle 4"/>
            <p:cNvSpPr/>
            <p:nvPr/>
          </p:nvSpPr>
          <p:spPr>
            <a:xfrm>
              <a:off x="2784348" y="33528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6" name="Rectangle 5"/>
            <p:cNvSpPr/>
            <p:nvPr/>
          </p:nvSpPr>
          <p:spPr>
            <a:xfrm>
              <a:off x="3311652" y="33528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7" name="Rectangle 6"/>
            <p:cNvSpPr/>
            <p:nvPr/>
          </p:nvSpPr>
          <p:spPr>
            <a:xfrm>
              <a:off x="3845052" y="33528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8" name="Rectangle 7"/>
            <p:cNvSpPr/>
            <p:nvPr/>
          </p:nvSpPr>
          <p:spPr>
            <a:xfrm>
              <a:off x="2787398" y="38862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9" name="Rectangle 8"/>
            <p:cNvSpPr/>
            <p:nvPr/>
          </p:nvSpPr>
          <p:spPr>
            <a:xfrm>
              <a:off x="3314702" y="38862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0" name="Rectangle 9"/>
            <p:cNvSpPr/>
            <p:nvPr/>
          </p:nvSpPr>
          <p:spPr>
            <a:xfrm>
              <a:off x="3848102" y="38862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1" name="Rectangle 10"/>
            <p:cNvSpPr/>
            <p:nvPr/>
          </p:nvSpPr>
          <p:spPr>
            <a:xfrm>
              <a:off x="2787398" y="44196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2" name="Rectangle 11"/>
            <p:cNvSpPr/>
            <p:nvPr/>
          </p:nvSpPr>
          <p:spPr>
            <a:xfrm>
              <a:off x="3314702" y="44196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3" name="Rectangle 12"/>
            <p:cNvSpPr/>
            <p:nvPr/>
          </p:nvSpPr>
          <p:spPr>
            <a:xfrm>
              <a:off x="3848102" y="44196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4" name="Rectangle 13"/>
            <p:cNvSpPr/>
            <p:nvPr/>
          </p:nvSpPr>
          <p:spPr>
            <a:xfrm>
              <a:off x="2787398" y="49530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5" name="Rectangle 14"/>
            <p:cNvSpPr/>
            <p:nvPr/>
          </p:nvSpPr>
          <p:spPr>
            <a:xfrm>
              <a:off x="3314702" y="49530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6" name="Rectangle 15"/>
            <p:cNvSpPr/>
            <p:nvPr/>
          </p:nvSpPr>
          <p:spPr>
            <a:xfrm>
              <a:off x="3848102" y="49530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7" name="Oval 16"/>
            <p:cNvSpPr/>
            <p:nvPr/>
          </p:nvSpPr>
          <p:spPr>
            <a:xfrm>
              <a:off x="3045258" y="3619500"/>
              <a:ext cx="45719" cy="45719"/>
            </a:xfrm>
            <a:prstGeom prst="ellipse">
              <a:avLst/>
            </a:prstGeom>
            <a:solidFill>
              <a:srgbClr val="000000"/>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8" name="Oval 17"/>
            <p:cNvSpPr/>
            <p:nvPr/>
          </p:nvSpPr>
          <p:spPr>
            <a:xfrm>
              <a:off x="3601824" y="4145281"/>
              <a:ext cx="45719" cy="45719"/>
            </a:xfrm>
            <a:prstGeom prst="ellipse">
              <a:avLst/>
            </a:prstGeom>
            <a:solidFill>
              <a:srgbClr val="000000"/>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9" name="Oval 18"/>
            <p:cNvSpPr/>
            <p:nvPr/>
          </p:nvSpPr>
          <p:spPr>
            <a:xfrm>
              <a:off x="4110229" y="5212081"/>
              <a:ext cx="45719" cy="45719"/>
            </a:xfrm>
            <a:prstGeom prst="ellipse">
              <a:avLst/>
            </a:prstGeom>
            <a:solidFill>
              <a:srgbClr val="000000"/>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cxnSp>
          <p:nvCxnSpPr>
            <p:cNvPr id="20" name="Straight Arrow Connector 19"/>
            <p:cNvCxnSpPr>
              <a:stCxn id="17" idx="6"/>
            </p:cNvCxnSpPr>
            <p:nvPr/>
          </p:nvCxnSpPr>
          <p:spPr>
            <a:xfrm>
              <a:off x="3090977" y="3642360"/>
              <a:ext cx="510847" cy="502921"/>
            </a:xfrm>
            <a:prstGeom prst="straightConnector1">
              <a:avLst/>
            </a:prstGeom>
            <a:noFill/>
            <a:ln w="9525" cap="flat" cmpd="sng" algn="ctr">
              <a:solidFill>
                <a:srgbClr val="000000"/>
              </a:solidFill>
              <a:prstDash val="solid"/>
              <a:tailEnd type="arrow"/>
            </a:ln>
            <a:effectLst/>
          </p:spPr>
        </p:cxnSp>
        <p:cxnSp>
          <p:nvCxnSpPr>
            <p:cNvPr id="21" name="Straight Arrow Connector 20"/>
            <p:cNvCxnSpPr>
              <a:stCxn id="18" idx="0"/>
            </p:cNvCxnSpPr>
            <p:nvPr/>
          </p:nvCxnSpPr>
          <p:spPr>
            <a:xfrm>
              <a:off x="3624684" y="4145281"/>
              <a:ext cx="485545" cy="1066800"/>
            </a:xfrm>
            <a:prstGeom prst="straightConnector1">
              <a:avLst/>
            </a:prstGeom>
            <a:noFill/>
            <a:ln w="9525" cap="flat" cmpd="sng" algn="ctr">
              <a:solidFill>
                <a:srgbClr val="000000"/>
              </a:solidFill>
              <a:prstDash val="solid"/>
              <a:tailEnd type="arrow"/>
            </a:ln>
            <a:effectLst/>
          </p:spPr>
        </p:cxnSp>
        <p:sp>
          <p:nvSpPr>
            <p:cNvPr id="22" name="Right Brace 21"/>
            <p:cNvSpPr/>
            <p:nvPr/>
          </p:nvSpPr>
          <p:spPr>
            <a:xfrm>
              <a:off x="2860548" y="2895600"/>
              <a:ext cx="184710" cy="381000"/>
            </a:xfrm>
            <a:prstGeom prst="rightBrace">
              <a:avLst/>
            </a:prstGeom>
            <a:no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3" name="TextBox 22"/>
            <p:cNvSpPr txBox="1"/>
            <p:nvPr/>
          </p:nvSpPr>
          <p:spPr>
            <a:xfrm>
              <a:off x="3003499" y="2901434"/>
              <a:ext cx="37917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s</a:t>
              </a:r>
              <a:endParaRPr kumimoji="0" lang="en-US" sz="1800" b="0" i="0" u="none" strike="noStrike" kern="0" cap="none" spc="0" normalizeH="0" baseline="0" noProof="0" dirty="0">
                <a:ln>
                  <a:noFill/>
                </a:ln>
                <a:solidFill>
                  <a:sysClr val="windowText" lastClr="000000"/>
                </a:solidFill>
                <a:effectLst/>
                <a:uLnTx/>
                <a:uFillTx/>
              </a:endParaRPr>
            </a:p>
          </p:txBody>
        </p:sp>
        <p:sp>
          <p:nvSpPr>
            <p:cNvPr id="24" name="TextBox 23"/>
            <p:cNvSpPr txBox="1"/>
            <p:nvPr/>
          </p:nvSpPr>
          <p:spPr>
            <a:xfrm>
              <a:off x="2784348" y="5421868"/>
              <a:ext cx="159410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LD    ALU  WR</a:t>
              </a: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TextBox 24"/>
            <p:cNvSpPr txBox="1"/>
            <p:nvPr/>
          </p:nvSpPr>
          <p:spPr>
            <a:xfrm>
              <a:off x="762000" y="5029200"/>
              <a:ext cx="22250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5</a:t>
              </a:r>
              <a:endParaRPr kumimoji="0" lang="en-US" sz="1800" b="0" i="0" u="none" strike="noStrike" kern="0" cap="none" spc="0" normalizeH="0" baseline="0" noProof="0" dirty="0" smtClean="0">
                <a:ln>
                  <a:noFill/>
                </a:ln>
                <a:solidFill>
                  <a:sysClr val="windowText" lastClr="000000"/>
                </a:solidFill>
                <a:effectLst/>
                <a:uLnTx/>
                <a:uFillTx/>
              </a:endParaRPr>
            </a:p>
          </p:txBody>
        </p:sp>
      </p:grpSp>
      <p:grpSp>
        <p:nvGrpSpPr>
          <p:cNvPr id="26" name="Group 25"/>
          <p:cNvGrpSpPr/>
          <p:nvPr/>
        </p:nvGrpSpPr>
        <p:grpSpPr>
          <a:xfrm>
            <a:off x="762000" y="3429000"/>
            <a:ext cx="5369052" cy="2895600"/>
            <a:chOff x="762000" y="3429000"/>
            <a:chExt cx="5369052" cy="2895600"/>
          </a:xfrm>
        </p:grpSpPr>
        <p:grpSp>
          <p:nvGrpSpPr>
            <p:cNvPr id="27" name="Group 26"/>
            <p:cNvGrpSpPr/>
            <p:nvPr/>
          </p:nvGrpSpPr>
          <p:grpSpPr>
            <a:xfrm>
              <a:off x="4460748" y="3429000"/>
              <a:ext cx="1670304" cy="2895600"/>
              <a:chOff x="4460748" y="3429000"/>
              <a:chExt cx="1670304" cy="2895600"/>
            </a:xfrm>
          </p:grpSpPr>
          <p:sp>
            <p:nvSpPr>
              <p:cNvPr id="29" name="Rectangle 28"/>
              <p:cNvSpPr/>
              <p:nvPr/>
            </p:nvSpPr>
            <p:spPr>
              <a:xfrm>
                <a:off x="4533898" y="38862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30" name="Rectangle 29"/>
              <p:cNvSpPr/>
              <p:nvPr/>
            </p:nvSpPr>
            <p:spPr>
              <a:xfrm>
                <a:off x="5061202" y="38862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31" name="Rectangle 30"/>
              <p:cNvSpPr/>
              <p:nvPr/>
            </p:nvSpPr>
            <p:spPr>
              <a:xfrm>
                <a:off x="5594602" y="38862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32" name="Rectangle 31"/>
              <p:cNvSpPr/>
              <p:nvPr/>
            </p:nvSpPr>
            <p:spPr>
              <a:xfrm>
                <a:off x="4536948" y="44196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33" name="Rectangle 32"/>
              <p:cNvSpPr/>
              <p:nvPr/>
            </p:nvSpPr>
            <p:spPr>
              <a:xfrm>
                <a:off x="5064252" y="44196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34" name="Rectangle 33"/>
              <p:cNvSpPr/>
              <p:nvPr/>
            </p:nvSpPr>
            <p:spPr>
              <a:xfrm>
                <a:off x="5597652" y="44196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35" name="Rectangle 34"/>
              <p:cNvSpPr/>
              <p:nvPr/>
            </p:nvSpPr>
            <p:spPr>
              <a:xfrm>
                <a:off x="4536948" y="49530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36" name="Rectangle 35"/>
              <p:cNvSpPr/>
              <p:nvPr/>
            </p:nvSpPr>
            <p:spPr>
              <a:xfrm>
                <a:off x="5064252" y="49530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37" name="Rectangle 36"/>
              <p:cNvSpPr/>
              <p:nvPr/>
            </p:nvSpPr>
            <p:spPr>
              <a:xfrm>
                <a:off x="5597652" y="49530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38" name="Rectangle 37"/>
              <p:cNvSpPr/>
              <p:nvPr/>
            </p:nvSpPr>
            <p:spPr>
              <a:xfrm>
                <a:off x="4536948" y="54864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39" name="Rectangle 38"/>
              <p:cNvSpPr/>
              <p:nvPr/>
            </p:nvSpPr>
            <p:spPr>
              <a:xfrm>
                <a:off x="5064252" y="54864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40" name="Rectangle 39"/>
              <p:cNvSpPr/>
              <p:nvPr/>
            </p:nvSpPr>
            <p:spPr>
              <a:xfrm>
                <a:off x="5597652" y="54864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41" name="Oval 40"/>
              <p:cNvSpPr/>
              <p:nvPr/>
            </p:nvSpPr>
            <p:spPr>
              <a:xfrm>
                <a:off x="4797858" y="4229100"/>
                <a:ext cx="45719" cy="45719"/>
              </a:xfrm>
              <a:prstGeom prst="ellipse">
                <a:avLst/>
              </a:prstGeom>
              <a:solidFill>
                <a:srgbClr val="000000"/>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42" name="Oval 41"/>
              <p:cNvSpPr/>
              <p:nvPr/>
            </p:nvSpPr>
            <p:spPr>
              <a:xfrm>
                <a:off x="5354424" y="4754881"/>
                <a:ext cx="45719" cy="45719"/>
              </a:xfrm>
              <a:prstGeom prst="ellipse">
                <a:avLst/>
              </a:prstGeom>
              <a:solidFill>
                <a:srgbClr val="000000"/>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43" name="Oval 42"/>
              <p:cNvSpPr/>
              <p:nvPr/>
            </p:nvSpPr>
            <p:spPr>
              <a:xfrm>
                <a:off x="5862829" y="5821681"/>
                <a:ext cx="45719" cy="45719"/>
              </a:xfrm>
              <a:prstGeom prst="ellipse">
                <a:avLst/>
              </a:prstGeom>
              <a:solidFill>
                <a:srgbClr val="000000"/>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cxnSp>
            <p:nvCxnSpPr>
              <p:cNvPr id="44" name="Straight Arrow Connector 43"/>
              <p:cNvCxnSpPr>
                <a:stCxn id="41" idx="6"/>
              </p:cNvCxnSpPr>
              <p:nvPr/>
            </p:nvCxnSpPr>
            <p:spPr>
              <a:xfrm>
                <a:off x="4843577" y="4251960"/>
                <a:ext cx="510847" cy="502921"/>
              </a:xfrm>
              <a:prstGeom prst="straightConnector1">
                <a:avLst/>
              </a:prstGeom>
              <a:noFill/>
              <a:ln w="9525" cap="flat" cmpd="sng" algn="ctr">
                <a:solidFill>
                  <a:srgbClr val="000000"/>
                </a:solidFill>
                <a:prstDash val="solid"/>
                <a:tailEnd type="arrow"/>
              </a:ln>
              <a:effectLst/>
            </p:spPr>
          </p:cxnSp>
          <p:cxnSp>
            <p:nvCxnSpPr>
              <p:cNvPr id="45" name="Straight Arrow Connector 44"/>
              <p:cNvCxnSpPr>
                <a:stCxn id="42" idx="0"/>
              </p:cNvCxnSpPr>
              <p:nvPr/>
            </p:nvCxnSpPr>
            <p:spPr>
              <a:xfrm>
                <a:off x="5377284" y="4754881"/>
                <a:ext cx="485545" cy="1066800"/>
              </a:xfrm>
              <a:prstGeom prst="straightConnector1">
                <a:avLst/>
              </a:prstGeom>
              <a:noFill/>
              <a:ln w="9525" cap="flat" cmpd="sng" algn="ctr">
                <a:solidFill>
                  <a:srgbClr val="000000"/>
                </a:solidFill>
                <a:prstDash val="solid"/>
                <a:tailEnd type="arrow"/>
              </a:ln>
              <a:effectLst/>
            </p:spPr>
          </p:cxnSp>
          <p:sp>
            <p:nvSpPr>
              <p:cNvPr id="46" name="Right Brace 45"/>
              <p:cNvSpPr/>
              <p:nvPr/>
            </p:nvSpPr>
            <p:spPr>
              <a:xfrm>
                <a:off x="4460748" y="3429000"/>
                <a:ext cx="184710" cy="381000"/>
              </a:xfrm>
              <a:prstGeom prst="rightBrace">
                <a:avLst/>
              </a:prstGeom>
              <a:no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47" name="TextBox 46"/>
              <p:cNvSpPr txBox="1"/>
              <p:nvPr/>
            </p:nvSpPr>
            <p:spPr>
              <a:xfrm>
                <a:off x="4603699" y="3434834"/>
                <a:ext cx="37917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s</a:t>
                </a:r>
                <a:endParaRPr kumimoji="0" lang="en-US" sz="1800" b="0" i="0" u="none" strike="noStrike" kern="0" cap="none" spc="0" normalizeH="0" baseline="0" noProof="0" dirty="0">
                  <a:ln>
                    <a:noFill/>
                  </a:ln>
                  <a:solidFill>
                    <a:sysClr val="windowText" lastClr="000000"/>
                  </a:solidFill>
                  <a:effectLst/>
                  <a:uLnTx/>
                  <a:uFillTx/>
                </a:endParaRPr>
              </a:p>
            </p:txBody>
          </p:sp>
          <p:sp>
            <p:nvSpPr>
              <p:cNvPr id="48" name="TextBox 47"/>
              <p:cNvSpPr txBox="1"/>
              <p:nvPr/>
            </p:nvSpPr>
            <p:spPr>
              <a:xfrm>
                <a:off x="4536948" y="5955268"/>
                <a:ext cx="159410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LD    </a:t>
                </a:r>
                <a:r>
                  <a:rPr kumimoji="0" lang="en-US" sz="1800" b="0" i="0" u="none" strike="noStrike" kern="0" cap="none" spc="0" normalizeH="0" baseline="0" noProof="0" dirty="0">
                    <a:ln>
                      <a:noFill/>
                    </a:ln>
                    <a:solidFill>
                      <a:sysClr val="windowText" lastClr="000000"/>
                    </a:solidFill>
                    <a:effectLst/>
                    <a:uLnTx/>
                    <a:uFillTx/>
                  </a:rPr>
                  <a:t>ALU   </a:t>
                </a:r>
                <a:r>
                  <a:rPr kumimoji="0" lang="en-US" sz="1800" b="0" i="0" u="none" strike="noStrike" kern="0" cap="none" spc="0" normalizeH="0" baseline="0" noProof="0" dirty="0" smtClean="0">
                    <a:ln>
                      <a:noFill/>
                    </a:ln>
                    <a:solidFill>
                      <a:sysClr val="windowText" lastClr="000000"/>
                    </a:solidFill>
                    <a:effectLst/>
                    <a:uLnTx/>
                    <a:uFillTx/>
                  </a:rPr>
                  <a:t>WR</a:t>
                </a: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28" name="TextBox 27"/>
            <p:cNvSpPr txBox="1"/>
            <p:nvPr/>
          </p:nvSpPr>
          <p:spPr>
            <a:xfrm>
              <a:off x="762000" y="5588675"/>
              <a:ext cx="22250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6</a:t>
              </a:r>
            </a:p>
          </p:txBody>
        </p:sp>
      </p:grpSp>
      <p:grpSp>
        <p:nvGrpSpPr>
          <p:cNvPr id="49" name="Group 48"/>
          <p:cNvGrpSpPr/>
          <p:nvPr/>
        </p:nvGrpSpPr>
        <p:grpSpPr>
          <a:xfrm>
            <a:off x="762000" y="3962400"/>
            <a:ext cx="7127748" cy="2895600"/>
            <a:chOff x="762000" y="3962400"/>
            <a:chExt cx="7127748" cy="2895600"/>
          </a:xfrm>
        </p:grpSpPr>
        <p:grpSp>
          <p:nvGrpSpPr>
            <p:cNvPr id="50" name="Group 49"/>
            <p:cNvGrpSpPr/>
            <p:nvPr/>
          </p:nvGrpSpPr>
          <p:grpSpPr>
            <a:xfrm>
              <a:off x="6213348" y="3962400"/>
              <a:ext cx="1676400" cy="2895600"/>
              <a:chOff x="6213348" y="3962400"/>
              <a:chExt cx="1676400" cy="2895600"/>
            </a:xfrm>
          </p:grpSpPr>
          <p:sp>
            <p:nvSpPr>
              <p:cNvPr id="52" name="Rectangle 51"/>
              <p:cNvSpPr/>
              <p:nvPr/>
            </p:nvSpPr>
            <p:spPr>
              <a:xfrm>
                <a:off x="6289544" y="44196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53" name="Rectangle 52"/>
              <p:cNvSpPr/>
              <p:nvPr/>
            </p:nvSpPr>
            <p:spPr>
              <a:xfrm>
                <a:off x="6816848" y="44196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54" name="Rectangle 53"/>
              <p:cNvSpPr/>
              <p:nvPr/>
            </p:nvSpPr>
            <p:spPr>
              <a:xfrm>
                <a:off x="7350248" y="44196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55" name="Rectangle 54"/>
              <p:cNvSpPr/>
              <p:nvPr/>
            </p:nvSpPr>
            <p:spPr>
              <a:xfrm>
                <a:off x="6292594" y="49530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56" name="Rectangle 55"/>
              <p:cNvSpPr/>
              <p:nvPr/>
            </p:nvSpPr>
            <p:spPr>
              <a:xfrm>
                <a:off x="6819898" y="49530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57" name="Rectangle 56"/>
              <p:cNvSpPr/>
              <p:nvPr/>
            </p:nvSpPr>
            <p:spPr>
              <a:xfrm>
                <a:off x="7353298" y="49530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58" name="Rectangle 57"/>
              <p:cNvSpPr/>
              <p:nvPr/>
            </p:nvSpPr>
            <p:spPr>
              <a:xfrm>
                <a:off x="6292594" y="54864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59" name="Rectangle 58"/>
              <p:cNvSpPr/>
              <p:nvPr/>
            </p:nvSpPr>
            <p:spPr>
              <a:xfrm>
                <a:off x="6819898" y="54864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60" name="Rectangle 59"/>
              <p:cNvSpPr/>
              <p:nvPr/>
            </p:nvSpPr>
            <p:spPr>
              <a:xfrm>
                <a:off x="7353298" y="54864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61" name="Rectangle 60"/>
              <p:cNvSpPr/>
              <p:nvPr/>
            </p:nvSpPr>
            <p:spPr>
              <a:xfrm>
                <a:off x="6292594" y="60198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62" name="Rectangle 61"/>
              <p:cNvSpPr/>
              <p:nvPr/>
            </p:nvSpPr>
            <p:spPr>
              <a:xfrm>
                <a:off x="6819898" y="60198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63" name="Rectangle 62"/>
              <p:cNvSpPr/>
              <p:nvPr/>
            </p:nvSpPr>
            <p:spPr>
              <a:xfrm>
                <a:off x="7353298" y="60198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64" name="Oval 63"/>
              <p:cNvSpPr/>
              <p:nvPr/>
            </p:nvSpPr>
            <p:spPr>
              <a:xfrm>
                <a:off x="6550458" y="4686300"/>
                <a:ext cx="45719" cy="45719"/>
              </a:xfrm>
              <a:prstGeom prst="ellipse">
                <a:avLst/>
              </a:prstGeom>
              <a:solidFill>
                <a:srgbClr val="000000"/>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65" name="Oval 64"/>
              <p:cNvSpPr/>
              <p:nvPr/>
            </p:nvSpPr>
            <p:spPr>
              <a:xfrm>
                <a:off x="7107024" y="5212081"/>
                <a:ext cx="45719" cy="45719"/>
              </a:xfrm>
              <a:prstGeom prst="ellipse">
                <a:avLst/>
              </a:prstGeom>
              <a:solidFill>
                <a:srgbClr val="000000"/>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66" name="Oval 65"/>
              <p:cNvSpPr/>
              <p:nvPr/>
            </p:nvSpPr>
            <p:spPr>
              <a:xfrm>
                <a:off x="7615429" y="6278881"/>
                <a:ext cx="45719" cy="45719"/>
              </a:xfrm>
              <a:prstGeom prst="ellipse">
                <a:avLst/>
              </a:prstGeom>
              <a:solidFill>
                <a:srgbClr val="000000"/>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cxnSp>
            <p:nvCxnSpPr>
              <p:cNvPr id="67" name="Straight Arrow Connector 66"/>
              <p:cNvCxnSpPr>
                <a:stCxn id="64" idx="6"/>
              </p:cNvCxnSpPr>
              <p:nvPr/>
            </p:nvCxnSpPr>
            <p:spPr>
              <a:xfrm>
                <a:off x="6596177" y="4709160"/>
                <a:ext cx="510847" cy="502921"/>
              </a:xfrm>
              <a:prstGeom prst="straightConnector1">
                <a:avLst/>
              </a:prstGeom>
              <a:noFill/>
              <a:ln w="9525" cap="flat" cmpd="sng" algn="ctr">
                <a:solidFill>
                  <a:srgbClr val="000000"/>
                </a:solidFill>
                <a:prstDash val="solid"/>
                <a:tailEnd type="arrow"/>
              </a:ln>
              <a:effectLst/>
            </p:spPr>
          </p:cxnSp>
          <p:cxnSp>
            <p:nvCxnSpPr>
              <p:cNvPr id="68" name="Straight Arrow Connector 67"/>
              <p:cNvCxnSpPr>
                <a:stCxn id="65" idx="0"/>
              </p:cNvCxnSpPr>
              <p:nvPr/>
            </p:nvCxnSpPr>
            <p:spPr>
              <a:xfrm>
                <a:off x="7129884" y="5212081"/>
                <a:ext cx="485545" cy="1066800"/>
              </a:xfrm>
              <a:prstGeom prst="straightConnector1">
                <a:avLst/>
              </a:prstGeom>
              <a:noFill/>
              <a:ln w="9525" cap="flat" cmpd="sng" algn="ctr">
                <a:solidFill>
                  <a:srgbClr val="000000"/>
                </a:solidFill>
                <a:prstDash val="solid"/>
                <a:tailEnd type="arrow"/>
              </a:ln>
              <a:effectLst/>
            </p:spPr>
          </p:cxnSp>
          <p:sp>
            <p:nvSpPr>
              <p:cNvPr id="69" name="Right Brace 68"/>
              <p:cNvSpPr/>
              <p:nvPr/>
            </p:nvSpPr>
            <p:spPr>
              <a:xfrm>
                <a:off x="6213348" y="3962400"/>
                <a:ext cx="184710" cy="381000"/>
              </a:xfrm>
              <a:prstGeom prst="rightBrace">
                <a:avLst/>
              </a:prstGeom>
              <a:no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0" name="TextBox 69"/>
              <p:cNvSpPr txBox="1"/>
              <p:nvPr/>
            </p:nvSpPr>
            <p:spPr>
              <a:xfrm>
                <a:off x="6356299" y="3968234"/>
                <a:ext cx="37917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s</a:t>
                </a:r>
                <a:endParaRPr kumimoji="0" lang="en-US" sz="1800" b="0" i="0" u="none" strike="noStrike" kern="0" cap="none" spc="0" normalizeH="0" baseline="0" noProof="0" dirty="0">
                  <a:ln>
                    <a:noFill/>
                  </a:ln>
                  <a:solidFill>
                    <a:sysClr val="windowText" lastClr="000000"/>
                  </a:solidFill>
                  <a:effectLst/>
                  <a:uLnTx/>
                  <a:uFillTx/>
                </a:endParaRPr>
              </a:p>
            </p:txBody>
          </p:sp>
          <p:sp>
            <p:nvSpPr>
              <p:cNvPr id="71" name="TextBox 70"/>
              <p:cNvSpPr txBox="1"/>
              <p:nvPr/>
            </p:nvSpPr>
            <p:spPr>
              <a:xfrm>
                <a:off x="6295644" y="6488668"/>
                <a:ext cx="159410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LD    </a:t>
                </a:r>
                <a:r>
                  <a:rPr kumimoji="0" lang="en-US" sz="1800" b="0" i="0" u="none" strike="noStrike" kern="0" cap="none" spc="0" normalizeH="0" baseline="0" noProof="0" dirty="0">
                    <a:ln>
                      <a:noFill/>
                    </a:ln>
                    <a:solidFill>
                      <a:sysClr val="windowText" lastClr="000000"/>
                    </a:solidFill>
                    <a:effectLst/>
                    <a:uLnTx/>
                    <a:uFillTx/>
                  </a:rPr>
                  <a:t>ALU   </a:t>
                </a:r>
                <a:r>
                  <a:rPr kumimoji="0" lang="en-US" sz="1800" b="0" i="0" u="none" strike="noStrike" kern="0" cap="none" spc="0" normalizeH="0" baseline="0" noProof="0" dirty="0" smtClean="0">
                    <a:ln>
                      <a:noFill/>
                    </a:ln>
                    <a:solidFill>
                      <a:sysClr val="windowText" lastClr="000000"/>
                    </a:solidFill>
                    <a:effectLst/>
                    <a:uLnTx/>
                    <a:uFillTx/>
                  </a:rPr>
                  <a:t>WR</a:t>
                </a: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51" name="TextBox 50"/>
            <p:cNvSpPr txBox="1"/>
            <p:nvPr/>
          </p:nvSpPr>
          <p:spPr>
            <a:xfrm>
              <a:off x="762000" y="6122075"/>
              <a:ext cx="22250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7</a:t>
              </a:r>
            </a:p>
          </p:txBody>
        </p:sp>
      </p:grpSp>
      <p:grpSp>
        <p:nvGrpSpPr>
          <p:cNvPr id="72" name="Group 71"/>
          <p:cNvGrpSpPr/>
          <p:nvPr/>
        </p:nvGrpSpPr>
        <p:grpSpPr>
          <a:xfrm>
            <a:off x="4036763" y="1057336"/>
            <a:ext cx="5183437" cy="2800767"/>
            <a:chOff x="4036763" y="1057336"/>
            <a:chExt cx="5183437" cy="2800767"/>
          </a:xfrm>
        </p:grpSpPr>
        <p:sp>
          <p:nvSpPr>
            <p:cNvPr id="73" name="TextBox 72"/>
            <p:cNvSpPr txBox="1"/>
            <p:nvPr/>
          </p:nvSpPr>
          <p:spPr>
            <a:xfrm>
              <a:off x="4721658" y="1057336"/>
              <a:ext cx="4498542" cy="28007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smtClean="0">
                  <a:ln>
                    <a:noFill/>
                  </a:ln>
                  <a:solidFill>
                    <a:srgbClr val="C00000"/>
                  </a:solidFill>
                  <a:effectLst/>
                  <a:uLnTx/>
                  <a:uFillTx/>
                  <a:latin typeface="Courier New" pitchFamily="49" charset="0"/>
                  <a:ea typeface="Verdana" pitchFamily="34" charset="0"/>
                  <a:cs typeface="Courier New" pitchFamily="49" charset="0"/>
                </a:rPr>
                <a:t>// Prolog:</a:t>
              </a:r>
            </a:p>
            <a:p>
              <a:pPr marL="0" marR="0" lvl="0" indent="0" defTabSz="9144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smtClean="0">
                  <a:ln>
                    <a:noFill/>
                  </a:ln>
                  <a:solidFill>
                    <a:sysClr val="windowText" lastClr="000000"/>
                  </a:solidFill>
                  <a:effectLst/>
                  <a:uLnTx/>
                  <a:uFillTx/>
                  <a:latin typeface="Courier New" pitchFamily="49" charset="0"/>
                  <a:ea typeface="Verdana" pitchFamily="34" charset="0"/>
                  <a:cs typeface="Courier New" pitchFamily="49" charset="0"/>
                </a:rPr>
                <a:t>READ(0)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Courier New" pitchFamily="49" charset="0"/>
                  <a:ea typeface="Verdana" pitchFamily="34" charset="0"/>
                  <a:cs typeface="Courier New" pitchFamily="49" charset="0"/>
                </a:rPr>
                <a:t>READ(1)  ADD(0)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Courier New" pitchFamily="49" charset="0"/>
                  <a:ea typeface="Verdana" pitchFamily="34" charset="0"/>
                  <a:cs typeface="Courier New" pitchFamily="49" charset="0"/>
                </a:rPr>
                <a:t>----     ADD(1)   READ(2)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C00000"/>
                  </a:solidFill>
                  <a:effectLst/>
                  <a:uLnTx/>
                  <a:uFillTx/>
                  <a:latin typeface="Courier New" pitchFamily="49" charset="0"/>
                  <a:ea typeface="Verdana" pitchFamily="34" charset="0"/>
                  <a:cs typeface="Courier New" pitchFamily="49" charset="0"/>
                </a:rPr>
                <a:t>// Steady State:</a:t>
              </a:r>
              <a:endParaRPr kumimoji="0" lang="en-US" sz="1600" b="0" i="0" u="none" strike="noStrike" kern="0" cap="none" spc="0" normalizeH="0" baseline="0" noProof="0" dirty="0">
                <a:ln>
                  <a:noFill/>
                </a:ln>
                <a:solidFill>
                  <a:srgbClr val="C00000"/>
                </a:solidFill>
                <a:effectLst/>
                <a:uLnTx/>
                <a:uFillTx/>
                <a:latin typeface="Courier New" pitchFamily="49" charset="0"/>
                <a:ea typeface="Verdana" pitchFamily="34" charset="0"/>
                <a:cs typeface="Courier New"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Courier New" pitchFamily="49" charset="0"/>
                  <a:ea typeface="Verdana" pitchFamily="34" charset="0"/>
                  <a:cs typeface="Courier New" pitchFamily="49" charset="0"/>
                </a:rPr>
                <a:t>for(p = 3; p &lt; K; p++ )</a:t>
              </a:r>
            </a:p>
            <a:p>
              <a:pPr marL="0" marR="0" lvl="0" indent="0" defTabSz="9144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smtClean="0">
                  <a:ln>
                    <a:noFill/>
                  </a:ln>
                  <a:solidFill>
                    <a:sysClr val="windowText" lastClr="000000"/>
                  </a:solidFill>
                  <a:effectLst/>
                  <a:uLnTx/>
                  <a:uFillTx/>
                  <a:latin typeface="Courier New" pitchFamily="49" charset="0"/>
                  <a:ea typeface="Verdana" pitchFamily="34" charset="0"/>
                  <a:cs typeface="Courier New" pitchFamily="49" charset="0"/>
                </a:rPr>
                <a:t>WRITE</a:t>
              </a:r>
              <a:r>
                <a:rPr kumimoji="0" lang="en-US" sz="1600" b="0" i="0" u="none" strike="noStrike" kern="0" cap="none" spc="0" normalizeH="0" baseline="0" noProof="0" dirty="0" smtClean="0">
                  <a:ln>
                    <a:noFill/>
                  </a:ln>
                  <a:solidFill>
                    <a:sysClr val="windowText" lastClr="000000"/>
                  </a:solidFill>
                  <a:effectLst/>
                  <a:uLnTx/>
                  <a:uFillTx/>
                  <a:latin typeface="Courier New" pitchFamily="49" charset="0"/>
                  <a:ea typeface="Verdana" pitchFamily="34" charset="0"/>
                  <a:cs typeface="Courier New" pitchFamily="49" charset="0"/>
                </a:rPr>
                <a:t>(p-3)</a:t>
              </a:r>
              <a:r>
                <a:rPr kumimoji="0" lang="nn-NO" sz="1600" b="0" i="0" u="none" strike="noStrike" kern="0" cap="none" spc="0" normalizeH="0" baseline="0" noProof="0" dirty="0" smtClean="0">
                  <a:ln>
                    <a:noFill/>
                  </a:ln>
                  <a:solidFill>
                    <a:sysClr val="windowText" lastClr="000000"/>
                  </a:solidFill>
                  <a:effectLst/>
                  <a:uLnTx/>
                  <a:uFillTx/>
                  <a:latin typeface="Courier New" pitchFamily="49" charset="0"/>
                  <a:ea typeface="Verdana" pitchFamily="34" charset="0"/>
                  <a:cs typeface="Courier New" pitchFamily="49" charset="0"/>
                </a:rPr>
                <a:t> ----  ADD</a:t>
              </a:r>
              <a:r>
                <a:rPr kumimoji="0" lang="en-US" sz="1600" b="0" i="0" u="none" strike="noStrike" kern="0" cap="none" spc="0" normalizeH="0" baseline="0" noProof="0" dirty="0" smtClean="0">
                  <a:ln>
                    <a:noFill/>
                  </a:ln>
                  <a:solidFill>
                    <a:sysClr val="windowText" lastClr="000000"/>
                  </a:solidFill>
                  <a:effectLst/>
                  <a:uLnTx/>
                  <a:uFillTx/>
                  <a:latin typeface="Courier New" pitchFamily="49" charset="0"/>
                  <a:ea typeface="Verdana" pitchFamily="34" charset="0"/>
                  <a:cs typeface="Courier New" pitchFamily="49" charset="0"/>
                </a:rPr>
                <a:t>(p-1)</a:t>
              </a:r>
              <a:r>
                <a:rPr kumimoji="0" lang="nn-NO" sz="1600" b="0" i="0" u="none" strike="noStrike" kern="0" cap="none" spc="0" normalizeH="0" baseline="0" noProof="0" dirty="0" smtClean="0">
                  <a:ln>
                    <a:noFill/>
                  </a:ln>
                  <a:solidFill>
                    <a:sysClr val="windowText" lastClr="000000"/>
                  </a:solidFill>
                  <a:effectLst/>
                  <a:uLnTx/>
                  <a:uFillTx/>
                  <a:latin typeface="Courier New" pitchFamily="49" charset="0"/>
                  <a:ea typeface="Verdana" pitchFamily="34" charset="0"/>
                  <a:cs typeface="Courier New" pitchFamily="49" charset="0"/>
                </a:rPr>
                <a:t>  READ</a:t>
              </a:r>
              <a:r>
                <a:rPr kumimoji="0" lang="en-US" sz="1600" b="0" i="0" u="none" strike="noStrike" kern="0" cap="none" spc="0" normalizeH="0" baseline="0" noProof="0" dirty="0" smtClean="0">
                  <a:ln>
                    <a:noFill/>
                  </a:ln>
                  <a:solidFill>
                    <a:sysClr val="windowText" lastClr="000000"/>
                  </a:solidFill>
                  <a:effectLst/>
                  <a:uLnTx/>
                  <a:uFillTx/>
                  <a:latin typeface="Courier New" pitchFamily="49" charset="0"/>
                  <a:ea typeface="Verdana" pitchFamily="34" charset="0"/>
                  <a:cs typeface="Courier New" pitchFamily="49" charset="0"/>
                </a:rPr>
                <a:t>(p)</a:t>
              </a:r>
              <a:endParaRPr kumimoji="0" lang="nn-NO" sz="1600" b="0" i="0" u="none" strike="noStrike" kern="0" cap="none" spc="0" normalizeH="0" baseline="0" noProof="0" dirty="0" smtClean="0">
                <a:ln>
                  <a:noFill/>
                </a:ln>
                <a:solidFill>
                  <a:sysClr val="windowText" lastClr="000000"/>
                </a:solidFill>
                <a:effectLst/>
                <a:uLnTx/>
                <a:uFillTx/>
                <a:latin typeface="Courier New" pitchFamily="49" charset="0"/>
                <a:ea typeface="Verdana" pitchFamily="34" charset="0"/>
                <a:cs typeface="Courier New"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smtClean="0">
                  <a:ln>
                    <a:noFill/>
                  </a:ln>
                  <a:solidFill>
                    <a:srgbClr val="C00000"/>
                  </a:solidFill>
                  <a:effectLst/>
                  <a:uLnTx/>
                  <a:uFillTx/>
                  <a:latin typeface="Courier New" pitchFamily="49" charset="0"/>
                  <a:ea typeface="Verdana" pitchFamily="34" charset="0"/>
                  <a:cs typeface="Courier New" pitchFamily="49" charset="0"/>
                </a:rPr>
                <a:t>// Epilog:</a:t>
              </a:r>
            </a:p>
            <a:p>
              <a:pPr marL="0" marR="0" lvl="0" indent="0" defTabSz="9144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smtClean="0">
                  <a:ln>
                    <a:noFill/>
                  </a:ln>
                  <a:solidFill>
                    <a:sysClr val="windowText" lastClr="000000"/>
                  </a:solidFill>
                  <a:effectLst/>
                  <a:uLnTx/>
                  <a:uFillTx/>
                  <a:latin typeface="Courier New" pitchFamily="49" charset="0"/>
                  <a:ea typeface="Verdana" pitchFamily="34" charset="0"/>
                  <a:cs typeface="Courier New" pitchFamily="49" charset="0"/>
                </a:rPr>
                <a:t>----  WRITE(K-2)  ----  ADD</a:t>
              </a:r>
              <a:r>
                <a:rPr kumimoji="0" lang="en-US" sz="1600" b="0" i="0" u="none" strike="noStrike" kern="0" cap="none" spc="0" normalizeH="0" baseline="0" noProof="0" dirty="0" smtClean="0">
                  <a:ln>
                    <a:noFill/>
                  </a:ln>
                  <a:solidFill>
                    <a:sysClr val="windowText" lastClr="000000"/>
                  </a:solidFill>
                  <a:effectLst/>
                  <a:uLnTx/>
                  <a:uFillTx/>
                  <a:latin typeface="Courier New" pitchFamily="49" charset="0"/>
                  <a:ea typeface="Verdana" pitchFamily="34" charset="0"/>
                  <a:cs typeface="Courier New" pitchFamily="49" charset="0"/>
                </a:rPr>
                <a:t>(K-1)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Courier New" pitchFamily="49" charset="0"/>
                  <a:ea typeface="Verdana" pitchFamily="34" charset="0"/>
                  <a:cs typeface="Courier New" pitchFamily="49" charset="0"/>
                </a:rPr>
                <a:t>----  ----        ----  ----</a:t>
              </a:r>
              <a:endParaRPr kumimoji="0" lang="nn-NO" sz="1600" b="0" i="0" u="none" strike="noStrike" kern="0" cap="none" spc="0" normalizeH="0" baseline="0" noProof="0" dirty="0" smtClean="0">
                <a:ln>
                  <a:noFill/>
                </a:ln>
                <a:solidFill>
                  <a:sysClr val="windowText" lastClr="000000"/>
                </a:solidFill>
                <a:effectLst/>
                <a:uLnTx/>
                <a:uFillTx/>
                <a:latin typeface="Courier New" pitchFamily="49" charset="0"/>
                <a:ea typeface="Verdana" pitchFamily="34" charset="0"/>
                <a:cs typeface="Courier New"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smtClean="0">
                  <a:ln>
                    <a:noFill/>
                  </a:ln>
                  <a:solidFill>
                    <a:sysClr val="windowText" lastClr="000000"/>
                  </a:solidFill>
                  <a:effectLst/>
                  <a:uLnTx/>
                  <a:uFillTx/>
                  <a:latin typeface="Courier New" pitchFamily="49" charset="0"/>
                  <a:ea typeface="Verdana" pitchFamily="34" charset="0"/>
                  <a:cs typeface="Courier New" pitchFamily="49" charset="0"/>
                </a:rPr>
                <a:t>----  ----        ----  WRITE</a:t>
              </a:r>
              <a:r>
                <a:rPr kumimoji="0" lang="en-US" sz="1600" b="0" i="0" u="none" strike="noStrike" kern="0" cap="none" spc="0" normalizeH="0" baseline="0" noProof="0" dirty="0" smtClean="0">
                  <a:ln>
                    <a:noFill/>
                  </a:ln>
                  <a:solidFill>
                    <a:sysClr val="windowText" lastClr="000000"/>
                  </a:solidFill>
                  <a:effectLst/>
                  <a:uLnTx/>
                  <a:uFillTx/>
                  <a:latin typeface="Courier New" pitchFamily="49" charset="0"/>
                  <a:ea typeface="Verdana" pitchFamily="34" charset="0"/>
                  <a:cs typeface="Courier New" pitchFamily="49" charset="0"/>
                </a:rPr>
                <a:t>(K-1)</a:t>
              </a:r>
              <a:endParaRPr kumimoji="0" lang="nn-NO" sz="1600" b="0" i="0" u="none" strike="noStrike" kern="0" cap="none" spc="0" normalizeH="0" baseline="0" noProof="0" dirty="0">
                <a:ln>
                  <a:noFill/>
                </a:ln>
                <a:solidFill>
                  <a:sysClr val="windowText" lastClr="000000"/>
                </a:solidFill>
                <a:effectLst/>
                <a:uLnTx/>
                <a:uFillTx/>
                <a:latin typeface="Courier New" pitchFamily="49" charset="0"/>
                <a:ea typeface="Verdana" pitchFamily="34" charset="0"/>
                <a:cs typeface="Courier New" pitchFamily="49" charset="0"/>
              </a:endParaRPr>
            </a:p>
          </p:txBody>
        </p:sp>
        <p:sp>
          <p:nvSpPr>
            <p:cNvPr id="74" name="Right Arrow 73"/>
            <p:cNvSpPr/>
            <p:nvPr/>
          </p:nvSpPr>
          <p:spPr>
            <a:xfrm>
              <a:off x="4036763" y="1819364"/>
              <a:ext cx="535237" cy="466636"/>
            </a:xfrm>
            <a:prstGeom prst="rightArrow">
              <a:avLst/>
            </a:prstGeom>
            <a:solidFill>
              <a:srgbClr val="FFFFFF">
                <a:lumMod val="85000"/>
              </a:srgbClr>
            </a:solidFill>
            <a:ln>
              <a:noFill/>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Calibri"/>
              </a:endParaRPr>
            </a:p>
          </p:txBody>
        </p:sp>
      </p:grpSp>
      <p:grpSp>
        <p:nvGrpSpPr>
          <p:cNvPr id="75" name="Group 74"/>
          <p:cNvGrpSpPr/>
          <p:nvPr/>
        </p:nvGrpSpPr>
        <p:grpSpPr>
          <a:xfrm>
            <a:off x="376535" y="2819400"/>
            <a:ext cx="2253582" cy="2575024"/>
            <a:chOff x="376535" y="2819400"/>
            <a:chExt cx="2253582" cy="2575024"/>
          </a:xfrm>
        </p:grpSpPr>
        <p:grpSp>
          <p:nvGrpSpPr>
            <p:cNvPr id="76" name="Group 75"/>
            <p:cNvGrpSpPr/>
            <p:nvPr/>
          </p:nvGrpSpPr>
          <p:grpSpPr>
            <a:xfrm>
              <a:off x="726948" y="2819400"/>
              <a:ext cx="1903169" cy="2438400"/>
              <a:chOff x="726948" y="2819400"/>
              <a:chExt cx="1903169" cy="2438400"/>
            </a:xfrm>
          </p:grpSpPr>
          <p:sp>
            <p:nvSpPr>
              <p:cNvPr id="78" name="Rectangle 77"/>
              <p:cNvSpPr/>
              <p:nvPr/>
            </p:nvSpPr>
            <p:spPr>
              <a:xfrm>
                <a:off x="1028698" y="2819400"/>
                <a:ext cx="533400" cy="533400"/>
              </a:xfrm>
              <a:prstGeom prst="rect">
                <a:avLst/>
              </a:prstGeom>
              <a:solidFill>
                <a:srgbClr val="FFFFFF"/>
              </a:solidFill>
              <a:ln w="25400" cap="flat" cmpd="sng" algn="ctr">
                <a:solidFill>
                  <a:srgbClr val="000000"/>
                </a:solidFill>
                <a:prstDash val="solid"/>
              </a:ln>
              <a:effectLst/>
            </p:spPr>
            <p:txBody>
              <a:bodyPr vert="horz"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ea typeface="+mn-ea"/>
                    <a:cs typeface="+mn-cs"/>
                  </a:rPr>
                  <a:t>RD</a:t>
                </a: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79" name="Rectangle 78"/>
              <p:cNvSpPr/>
              <p:nvPr/>
            </p:nvSpPr>
            <p:spPr>
              <a:xfrm>
                <a:off x="1563317" y="28194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80" name="Rectangle 79"/>
              <p:cNvSpPr/>
              <p:nvPr/>
            </p:nvSpPr>
            <p:spPr>
              <a:xfrm>
                <a:off x="2096717" y="28194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81" name="Rectangle 80"/>
              <p:cNvSpPr/>
              <p:nvPr/>
            </p:nvSpPr>
            <p:spPr>
              <a:xfrm>
                <a:off x="1031748" y="33528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82" name="Rectangle 81"/>
              <p:cNvSpPr/>
              <p:nvPr/>
            </p:nvSpPr>
            <p:spPr>
              <a:xfrm>
                <a:off x="1559052" y="3352800"/>
                <a:ext cx="533400" cy="533400"/>
              </a:xfrm>
              <a:prstGeom prst="rect">
                <a:avLst/>
              </a:prstGeom>
              <a:solidFill>
                <a:srgbClr val="FFFFFF"/>
              </a:solidFill>
              <a:ln w="25400" cap="flat" cmpd="sng" algn="ctr">
                <a:solidFill>
                  <a:srgbClr val="000000"/>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ea typeface="+mn-ea"/>
                    <a:cs typeface="+mn-cs"/>
                  </a:rPr>
                  <a:t>ADD</a:t>
                </a: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83" name="Rectangle 82"/>
              <p:cNvSpPr/>
              <p:nvPr/>
            </p:nvSpPr>
            <p:spPr>
              <a:xfrm>
                <a:off x="2092452" y="33528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84" name="Rectangle 83"/>
              <p:cNvSpPr/>
              <p:nvPr/>
            </p:nvSpPr>
            <p:spPr>
              <a:xfrm>
                <a:off x="1031748" y="38862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85" name="Rectangle 84"/>
              <p:cNvSpPr/>
              <p:nvPr/>
            </p:nvSpPr>
            <p:spPr>
              <a:xfrm>
                <a:off x="1559052" y="38862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86" name="Rectangle 85"/>
              <p:cNvSpPr/>
              <p:nvPr/>
            </p:nvSpPr>
            <p:spPr>
              <a:xfrm>
                <a:off x="2092452" y="38862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87" name="Rectangle 86"/>
              <p:cNvSpPr/>
              <p:nvPr/>
            </p:nvSpPr>
            <p:spPr>
              <a:xfrm>
                <a:off x="1031748" y="44196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88" name="Rectangle 87"/>
              <p:cNvSpPr/>
              <p:nvPr/>
            </p:nvSpPr>
            <p:spPr>
              <a:xfrm>
                <a:off x="1559052" y="4419600"/>
                <a:ext cx="533400" cy="53340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89" name="Rectangle 88"/>
              <p:cNvSpPr/>
              <p:nvPr/>
            </p:nvSpPr>
            <p:spPr>
              <a:xfrm>
                <a:off x="2092452" y="4419600"/>
                <a:ext cx="533400" cy="533400"/>
              </a:xfrm>
              <a:prstGeom prst="rect">
                <a:avLst/>
              </a:prstGeom>
              <a:solidFill>
                <a:srgbClr val="FFFFFF"/>
              </a:solidFill>
              <a:ln w="25400" cap="flat" cmpd="sng" algn="ctr">
                <a:solidFill>
                  <a:srgbClr val="000000"/>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ea typeface="+mn-ea"/>
                    <a:cs typeface="+mn-cs"/>
                  </a:rPr>
                  <a:t>WR</a:t>
                </a: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90" name="Oval 89"/>
              <p:cNvSpPr/>
              <p:nvPr/>
            </p:nvSpPr>
            <p:spPr>
              <a:xfrm>
                <a:off x="1260348" y="3086100"/>
                <a:ext cx="45719" cy="45719"/>
              </a:xfrm>
              <a:prstGeom prst="ellipse">
                <a:avLst/>
              </a:prstGeom>
              <a:solidFill>
                <a:srgbClr val="000000"/>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91" name="Oval 90"/>
              <p:cNvSpPr/>
              <p:nvPr/>
            </p:nvSpPr>
            <p:spPr>
              <a:xfrm>
                <a:off x="1816914" y="3611881"/>
                <a:ext cx="45719" cy="45719"/>
              </a:xfrm>
              <a:prstGeom prst="ellipse">
                <a:avLst/>
              </a:prstGeom>
              <a:solidFill>
                <a:srgbClr val="000000"/>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92" name="Oval 91"/>
              <p:cNvSpPr/>
              <p:nvPr/>
            </p:nvSpPr>
            <p:spPr>
              <a:xfrm>
                <a:off x="2325319" y="4678681"/>
                <a:ext cx="45719" cy="45719"/>
              </a:xfrm>
              <a:prstGeom prst="ellipse">
                <a:avLst/>
              </a:prstGeom>
              <a:solidFill>
                <a:srgbClr val="000000"/>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cxnSp>
            <p:nvCxnSpPr>
              <p:cNvPr id="93" name="Straight Arrow Connector 92"/>
              <p:cNvCxnSpPr>
                <a:stCxn id="90" idx="6"/>
              </p:cNvCxnSpPr>
              <p:nvPr/>
            </p:nvCxnSpPr>
            <p:spPr>
              <a:xfrm>
                <a:off x="1306067" y="3108960"/>
                <a:ext cx="510847" cy="502921"/>
              </a:xfrm>
              <a:prstGeom prst="straightConnector1">
                <a:avLst/>
              </a:prstGeom>
              <a:noFill/>
              <a:ln w="9525" cap="flat" cmpd="sng" algn="ctr">
                <a:solidFill>
                  <a:srgbClr val="000000"/>
                </a:solidFill>
                <a:prstDash val="solid"/>
                <a:tailEnd type="arrow"/>
              </a:ln>
              <a:effectLst/>
            </p:spPr>
          </p:cxnSp>
          <p:cxnSp>
            <p:nvCxnSpPr>
              <p:cNvPr id="94" name="Straight Arrow Connector 93"/>
              <p:cNvCxnSpPr>
                <a:stCxn id="91" idx="0"/>
              </p:cNvCxnSpPr>
              <p:nvPr/>
            </p:nvCxnSpPr>
            <p:spPr>
              <a:xfrm>
                <a:off x="1839774" y="3611881"/>
                <a:ext cx="485545" cy="1066800"/>
              </a:xfrm>
              <a:prstGeom prst="straightConnector1">
                <a:avLst/>
              </a:prstGeom>
              <a:noFill/>
              <a:ln w="9525" cap="flat" cmpd="sng" algn="ctr">
                <a:solidFill>
                  <a:srgbClr val="000000"/>
                </a:solidFill>
                <a:prstDash val="solid"/>
                <a:tailEnd type="arrow"/>
              </a:ln>
              <a:effectLst/>
            </p:spPr>
          </p:cxnSp>
          <p:sp>
            <p:nvSpPr>
              <p:cNvPr id="95" name="TextBox 94"/>
              <p:cNvSpPr txBox="1"/>
              <p:nvPr/>
            </p:nvSpPr>
            <p:spPr>
              <a:xfrm>
                <a:off x="1031748" y="4888468"/>
                <a:ext cx="159410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LD    ALU  WR</a:t>
                </a:r>
                <a:endParaRPr kumimoji="0" lang="en-US" sz="1800" b="0" i="0" u="none" strike="noStrike" kern="0" cap="none" spc="0" normalizeH="0" baseline="0" noProof="0" dirty="0">
                  <a:ln>
                    <a:noFill/>
                  </a:ln>
                  <a:solidFill>
                    <a:sysClr val="windowText" lastClr="000000"/>
                  </a:solidFill>
                  <a:effectLst/>
                  <a:uLnTx/>
                  <a:uFillTx/>
                </a:endParaRPr>
              </a:p>
            </p:txBody>
          </p:sp>
          <p:sp>
            <p:nvSpPr>
              <p:cNvPr id="96" name="TextBox 95"/>
              <p:cNvSpPr txBox="1"/>
              <p:nvPr/>
            </p:nvSpPr>
            <p:spPr>
              <a:xfrm>
                <a:off x="726948" y="3123962"/>
                <a:ext cx="222504" cy="160043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a:t>
                </a:r>
                <a:endParaRPr kumimoji="0" lang="en-US" sz="18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2</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endParaRPr kumimoji="0" lang="en-US" sz="1800" b="0" i="0" u="none" strike="noStrike" kern="0" cap="none" spc="0" normalizeH="0" baseline="0" noProof="0" dirty="0" smtClean="0">
                  <a:ln>
                    <a:noFill/>
                  </a:ln>
                  <a:solidFill>
                    <a:sysClr val="windowText" lastClr="000000"/>
                  </a:solidFill>
                  <a:effectLst/>
                  <a:uLnTx/>
                  <a:uFillTx/>
                </a:endParaRPr>
              </a:p>
            </p:txBody>
          </p:sp>
        </p:grpSp>
        <p:sp>
          <p:nvSpPr>
            <p:cNvPr id="77" name="TextBox 76"/>
            <p:cNvSpPr txBox="1"/>
            <p:nvPr/>
          </p:nvSpPr>
          <p:spPr>
            <a:xfrm>
              <a:off x="376535" y="3086100"/>
              <a:ext cx="461665" cy="2308324"/>
            </a:xfrm>
            <a:prstGeom prst="rect">
              <a:avLst/>
            </a:prstGeom>
            <a:noFill/>
          </p:spPr>
          <p:txBody>
            <a:bodyPr vert="vert270"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rPr>
                <a:t>Clock Cycle</a:t>
              </a:r>
            </a:p>
          </p:txBody>
        </p:sp>
      </p:grpSp>
      <p:sp>
        <p:nvSpPr>
          <p:cNvPr id="97" name="Rectangle 96"/>
          <p:cNvSpPr/>
          <p:nvPr/>
        </p:nvSpPr>
        <p:spPr>
          <a:xfrm>
            <a:off x="1026225" y="4419600"/>
            <a:ext cx="6851900" cy="541020"/>
          </a:xfrm>
          <a:prstGeom prst="rect">
            <a:avLst/>
          </a:prstGeom>
          <a:solidFill>
            <a:srgbClr val="808080">
              <a:alpha val="42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nvGrpSpPr>
          <p:cNvPr id="98" name="Group 97"/>
          <p:cNvGrpSpPr/>
          <p:nvPr/>
        </p:nvGrpSpPr>
        <p:grpSpPr>
          <a:xfrm>
            <a:off x="838200" y="1219200"/>
            <a:ext cx="3294888" cy="1077218"/>
            <a:chOff x="838200" y="1219200"/>
            <a:chExt cx="3540252" cy="1077218"/>
          </a:xfrm>
        </p:grpSpPr>
        <p:sp>
          <p:nvSpPr>
            <p:cNvPr id="99" name="TextBox 98"/>
            <p:cNvSpPr txBox="1"/>
            <p:nvPr/>
          </p:nvSpPr>
          <p:spPr>
            <a:xfrm>
              <a:off x="838202" y="1219200"/>
              <a:ext cx="3540250"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Courier New" pitchFamily="49" charset="0"/>
                  <a:ea typeface="Verdana" pitchFamily="34" charset="0"/>
                  <a:cs typeface="Courier New" pitchFamily="49" charset="0"/>
                </a:rPr>
                <a:t>for(p = 0; p &lt; K; p++ )</a:t>
              </a:r>
            </a:p>
            <a:p>
              <a:pPr marL="0" marR="0" lvl="0" indent="0" defTabSz="9144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smtClean="0">
                  <a:ln>
                    <a:noFill/>
                  </a:ln>
                  <a:solidFill>
                    <a:sysClr val="windowText" lastClr="000000"/>
                  </a:solidFill>
                  <a:effectLst/>
                  <a:uLnTx/>
                  <a:uFillTx/>
                  <a:latin typeface="Courier New" pitchFamily="49" charset="0"/>
                  <a:ea typeface="Verdana" pitchFamily="34" charset="0"/>
                  <a:cs typeface="Courier New" pitchFamily="49" charset="0"/>
                </a:rPr>
                <a:t>  r1   = a[p] // 1 cycle</a:t>
              </a:r>
            </a:p>
            <a:p>
              <a:pPr marL="0" marR="0" lvl="0" indent="0" defTabSz="9144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smtClean="0">
                  <a:ln>
                    <a:noFill/>
                  </a:ln>
                  <a:solidFill>
                    <a:sysClr val="windowText" lastClr="000000"/>
                  </a:solidFill>
                  <a:effectLst/>
                  <a:uLnTx/>
                  <a:uFillTx/>
                  <a:latin typeface="Courier New" pitchFamily="49" charset="0"/>
                  <a:ea typeface="Verdana" pitchFamily="34" charset="0"/>
                  <a:cs typeface="Courier New" pitchFamily="49" charset="0"/>
                </a:rPr>
                <a:t>  r2   = r1+1 // </a:t>
              </a:r>
              <a:r>
                <a:rPr kumimoji="0" lang="nn-NO" sz="1600" b="0" i="0" u="none" strike="noStrike" kern="0" cap="none" spc="0" normalizeH="0" baseline="0" noProof="0" dirty="0" smtClean="0">
                  <a:ln>
                    <a:noFill/>
                  </a:ln>
                  <a:solidFill>
                    <a:srgbClr val="C00000"/>
                  </a:solidFill>
                  <a:effectLst/>
                  <a:uLnTx/>
                  <a:uFillTx/>
                  <a:latin typeface="Courier New" pitchFamily="49" charset="0"/>
                  <a:ea typeface="Verdana" pitchFamily="34" charset="0"/>
                  <a:cs typeface="Courier New" pitchFamily="49" charset="0"/>
                </a:rPr>
                <a:t>2 cycles</a:t>
              </a:r>
            </a:p>
            <a:p>
              <a:pPr marL="0" marR="0" lvl="0" indent="0" defTabSz="9144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a:ln>
                    <a:noFill/>
                  </a:ln>
                  <a:solidFill>
                    <a:sysClr val="windowText" lastClr="000000"/>
                  </a:solidFill>
                  <a:effectLst/>
                  <a:uLnTx/>
                  <a:uFillTx/>
                  <a:latin typeface="Courier New" pitchFamily="49" charset="0"/>
                  <a:ea typeface="Verdana" pitchFamily="34" charset="0"/>
                  <a:cs typeface="Courier New" pitchFamily="49" charset="0"/>
                </a:rPr>
                <a:t> </a:t>
              </a:r>
              <a:r>
                <a:rPr kumimoji="0" lang="nn-NO" sz="1600" b="0" i="0" u="none" strike="noStrike" kern="0" cap="none" spc="0" normalizeH="0" baseline="0" noProof="0" dirty="0" smtClean="0">
                  <a:ln>
                    <a:noFill/>
                  </a:ln>
                  <a:solidFill>
                    <a:sysClr val="windowText" lastClr="000000"/>
                  </a:solidFill>
                  <a:effectLst/>
                  <a:uLnTx/>
                  <a:uFillTx/>
                  <a:latin typeface="Courier New" pitchFamily="49" charset="0"/>
                  <a:ea typeface="Verdana" pitchFamily="34" charset="0"/>
                  <a:cs typeface="Courier New" pitchFamily="49" charset="0"/>
                </a:rPr>
                <a:t> a[p] = r2   // 1 cycle</a:t>
              </a:r>
              <a:endParaRPr kumimoji="0" lang="en-US" sz="1600" b="0" i="0" u="none" strike="noStrike" kern="0" cap="none" spc="0" normalizeH="0" baseline="0" noProof="0" dirty="0" smtClean="0">
                <a:ln>
                  <a:noFill/>
                </a:ln>
                <a:solidFill>
                  <a:sysClr val="windowText" lastClr="000000"/>
                </a:solidFill>
                <a:effectLst/>
                <a:uLnTx/>
                <a:uFillTx/>
                <a:latin typeface="Courier New" pitchFamily="49" charset="0"/>
                <a:ea typeface="Verdana" pitchFamily="34" charset="0"/>
                <a:cs typeface="Courier New" pitchFamily="49" charset="0"/>
              </a:endParaRPr>
            </a:p>
          </p:txBody>
        </p:sp>
        <p:cxnSp>
          <p:nvCxnSpPr>
            <p:cNvPr id="100" name="Curved Connector 99"/>
            <p:cNvCxnSpPr/>
            <p:nvPr/>
          </p:nvCxnSpPr>
          <p:spPr bwMode="auto">
            <a:xfrm>
              <a:off x="838200" y="1752600"/>
              <a:ext cx="228600" cy="152400"/>
            </a:xfrm>
            <a:prstGeom prst="curvedConnector3">
              <a:avLst>
                <a:gd name="adj1" fmla="val -142208"/>
              </a:avLst>
            </a:prstGeom>
            <a:solidFill>
              <a:srgbClr val="DDDDDD"/>
            </a:solidFill>
            <a:ln w="25400" cap="flat" cmpd="sng" algn="ctr">
              <a:solidFill>
                <a:srgbClr val="000000"/>
              </a:solidFill>
              <a:prstDash val="solid"/>
              <a:round/>
              <a:headEnd type="none" w="med" len="med"/>
              <a:tailEnd type="arrow"/>
            </a:ln>
            <a:effectLst/>
          </p:spPr>
        </p:cxnSp>
        <p:cxnSp>
          <p:nvCxnSpPr>
            <p:cNvPr id="101" name="Curved Connector 100"/>
            <p:cNvCxnSpPr/>
            <p:nvPr/>
          </p:nvCxnSpPr>
          <p:spPr bwMode="auto">
            <a:xfrm>
              <a:off x="838200" y="2057400"/>
              <a:ext cx="228600" cy="152400"/>
            </a:xfrm>
            <a:prstGeom prst="curvedConnector3">
              <a:avLst>
                <a:gd name="adj1" fmla="val -142208"/>
              </a:avLst>
            </a:prstGeom>
            <a:solidFill>
              <a:srgbClr val="DDDDDD"/>
            </a:solidFill>
            <a:ln w="25400" cap="flat" cmpd="sng" algn="ctr">
              <a:solidFill>
                <a:srgbClr val="000000"/>
              </a:solidFill>
              <a:prstDash val="solid"/>
              <a:round/>
              <a:headEnd type="none" w="med" len="med"/>
              <a:tailEnd type="arrow"/>
            </a:ln>
            <a:effectLst/>
          </p:spPr>
        </p:cxnSp>
      </p:grpSp>
      <p:sp>
        <p:nvSpPr>
          <p:cNvPr id="102" name="TextBox 101"/>
          <p:cNvSpPr txBox="1"/>
          <p:nvPr/>
        </p:nvSpPr>
        <p:spPr>
          <a:xfrm>
            <a:off x="873251" y="6553200"/>
            <a:ext cx="2774291" cy="307777"/>
          </a:xfrm>
          <a:prstGeom prst="rect">
            <a:avLst/>
          </a:prstGeom>
          <a:noFill/>
        </p:spPr>
        <p:txBody>
          <a:bodyPr wrap="squar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808080"/>
                </a:solidFill>
                <a:effectLst/>
                <a:uLnTx/>
                <a:uFillTx/>
              </a:rPr>
              <a:t>[</a:t>
            </a:r>
            <a:r>
              <a:rPr kumimoji="0" lang="en-US" sz="1800" b="0" i="0" u="none" strike="noStrike" kern="0" cap="none" spc="0" normalizeH="0" baseline="0" noProof="0" dirty="0">
                <a:ln>
                  <a:noFill/>
                </a:ln>
                <a:solidFill>
                  <a:srgbClr val="808080"/>
                </a:solidFill>
                <a:effectLst/>
                <a:uLnTx/>
                <a:uFillTx/>
              </a:rPr>
              <a:t>Lam, 1988</a:t>
            </a:r>
            <a:r>
              <a:rPr kumimoji="0" lang="en-US" sz="1800" b="0" i="0" u="none" strike="noStrike" kern="0" cap="none" spc="0" normalizeH="0" baseline="0" noProof="0" dirty="0" smtClean="0">
                <a:ln>
                  <a:noFill/>
                </a:ln>
                <a:solidFill>
                  <a:srgbClr val="808080"/>
                </a:solidFill>
                <a:effectLst/>
                <a:uLnTx/>
                <a:uFillTx/>
              </a:rPr>
              <a:t>]</a:t>
            </a:r>
            <a:endParaRPr kumimoji="0" lang="en-US" sz="1800" b="0" i="0" u="none" strike="noStrike" kern="0" cap="none" spc="0" normalizeH="0" baseline="0" noProof="0" dirty="0" smtClean="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42616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2634351" y="3687851"/>
            <a:ext cx="1967645" cy="1649953"/>
          </a:xfrm>
          <a:prstGeom prst="rect">
            <a:avLst/>
          </a:prstGeom>
          <a:solidFill>
            <a:schemeClr val="bg1"/>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solidFill>
                  <a:schemeClr val="tx1"/>
                </a:solidFill>
              </a:ln>
              <a:solidFill>
                <a:schemeClr val="tx1"/>
              </a:solidFill>
              <a:effectLst/>
              <a:latin typeface="Arial Narrow" pitchFamily="34" charset="0"/>
            </a:endParaRPr>
          </a:p>
        </p:txBody>
      </p:sp>
      <p:sp>
        <p:nvSpPr>
          <p:cNvPr id="19" name="Rectangle 18"/>
          <p:cNvSpPr/>
          <p:nvPr/>
        </p:nvSpPr>
        <p:spPr bwMode="auto">
          <a:xfrm>
            <a:off x="565484" y="3687851"/>
            <a:ext cx="1967645" cy="1649953"/>
          </a:xfrm>
          <a:prstGeom prst="rect">
            <a:avLst/>
          </a:prstGeom>
          <a:solidFill>
            <a:schemeClr val="bg1"/>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solidFill>
                  <a:schemeClr val="tx1"/>
                </a:solidFill>
              </a:ln>
              <a:solidFill>
                <a:schemeClr val="tx1"/>
              </a:solidFill>
              <a:effectLst/>
              <a:latin typeface="Arial Narrow" pitchFamily="34" charset="0"/>
            </a:endParaRPr>
          </a:p>
        </p:txBody>
      </p:sp>
      <p:sp>
        <p:nvSpPr>
          <p:cNvPr id="18" name="Rectangle 17"/>
          <p:cNvSpPr/>
          <p:nvPr/>
        </p:nvSpPr>
        <p:spPr bwMode="auto">
          <a:xfrm>
            <a:off x="2636672" y="1809718"/>
            <a:ext cx="1967645" cy="1649953"/>
          </a:xfrm>
          <a:prstGeom prst="rect">
            <a:avLst/>
          </a:prstGeom>
          <a:solidFill>
            <a:schemeClr val="bg1"/>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solidFill>
                  <a:schemeClr val="tx1"/>
                </a:solidFill>
              </a:ln>
              <a:solidFill>
                <a:schemeClr val="tx1"/>
              </a:solidFill>
              <a:effectLst/>
              <a:latin typeface="Arial Narrow" pitchFamily="34" charset="0"/>
            </a:endParaRPr>
          </a:p>
        </p:txBody>
      </p:sp>
      <p:sp>
        <p:nvSpPr>
          <p:cNvPr id="16" name="Rectangle 15"/>
          <p:cNvSpPr/>
          <p:nvPr/>
        </p:nvSpPr>
        <p:spPr bwMode="auto">
          <a:xfrm>
            <a:off x="580240" y="1794060"/>
            <a:ext cx="1967645" cy="1649953"/>
          </a:xfrm>
          <a:prstGeom prst="rect">
            <a:avLst/>
          </a:prstGeom>
          <a:solidFill>
            <a:schemeClr val="bg1"/>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solidFill>
                  <a:schemeClr val="tx1"/>
                </a:solidFill>
              </a:ln>
              <a:solidFill>
                <a:schemeClr val="tx1"/>
              </a:solidFill>
              <a:effectLst/>
              <a:latin typeface="Arial Narrow" pitchFamily="34" charset="0"/>
            </a:endParaRPr>
          </a:p>
        </p:txBody>
      </p:sp>
      <p:sp>
        <p:nvSpPr>
          <p:cNvPr id="2" name="Title 1"/>
          <p:cNvSpPr>
            <a:spLocks noGrp="1"/>
          </p:cNvSpPr>
          <p:nvPr>
            <p:ph type="title"/>
          </p:nvPr>
        </p:nvSpPr>
        <p:spPr/>
        <p:txBody>
          <a:bodyPr/>
          <a:lstStyle/>
          <a:p>
            <a:r>
              <a:rPr lang="en-US" dirty="0" smtClean="0"/>
              <a:t>Managing our Usage of Registers</a:t>
            </a:r>
            <a:endParaRPr lang="en-US" dirty="0"/>
          </a:p>
        </p:txBody>
      </p:sp>
      <p:sp>
        <p:nvSpPr>
          <p:cNvPr id="4" name="Rectangle 3"/>
          <p:cNvSpPr/>
          <p:nvPr/>
        </p:nvSpPr>
        <p:spPr>
          <a:xfrm>
            <a:off x="726821" y="1911723"/>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LDA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rPr>
              <a:t>LDB</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5" name="Rectangle 4"/>
          <p:cNvSpPr/>
          <p:nvPr/>
        </p:nvSpPr>
        <p:spPr>
          <a:xfrm>
            <a:off x="1605361" y="1911723"/>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rPr>
              <a:t>PERM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6" name="Rectangle 5"/>
          <p:cNvSpPr/>
          <p:nvPr/>
        </p:nvSpPr>
        <p:spPr>
          <a:xfrm>
            <a:off x="2685935" y="1911723"/>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rPr>
              <a:t>PERM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7" name="Rectangle 6"/>
          <p:cNvSpPr/>
          <p:nvPr/>
        </p:nvSpPr>
        <p:spPr>
          <a:xfrm>
            <a:off x="3564475" y="1911722"/>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rPr>
              <a:t>PERM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8" name="Rectangle 7"/>
          <p:cNvSpPr/>
          <p:nvPr/>
        </p:nvSpPr>
        <p:spPr>
          <a:xfrm>
            <a:off x="749995" y="3805515"/>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LDA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err="1" smtClean="0">
                <a:ln>
                  <a:noFill/>
                </a:ln>
                <a:solidFill>
                  <a:srgbClr val="4472C4"/>
                </a:solidFill>
                <a:effectLst/>
                <a:uLnTx/>
                <a:uFillTx/>
                <a:latin typeface="Courier New" panose="02070309020205020404" pitchFamily="49" charset="0"/>
                <a:ea typeface="+mn-ea"/>
                <a:cs typeface="Courier New" panose="02070309020205020404" pitchFamily="49" charset="0"/>
              </a:rPr>
              <a:t>vvv</a:t>
            </a:r>
            <a:endPar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9" name="Rectangle 8"/>
          <p:cNvSpPr/>
          <p:nvPr/>
        </p:nvSpPr>
        <p:spPr>
          <a:xfrm>
            <a:off x="1628534" y="3805514"/>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err="1" smtClean="0">
                <a:ln>
                  <a:noFill/>
                </a:ln>
                <a:solidFill>
                  <a:srgbClr val="4472C4"/>
                </a:solidFill>
                <a:effectLst/>
                <a:uLnTx/>
                <a:uFillTx/>
                <a:latin typeface="Courier New" panose="02070309020205020404" pitchFamily="49" charset="0"/>
                <a:ea typeface="+mn-ea"/>
                <a:cs typeface="Courier New" panose="02070309020205020404" pitchFamily="49" charset="0"/>
              </a:rPr>
              <a:t>vvv</a:t>
            </a:r>
            <a:endPar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10" name="Rectangle 9"/>
          <p:cNvSpPr/>
          <p:nvPr/>
        </p:nvSpPr>
        <p:spPr>
          <a:xfrm>
            <a:off x="2706394" y="3805513"/>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err="1" smtClean="0">
                <a:ln>
                  <a:noFill/>
                </a:ln>
                <a:solidFill>
                  <a:srgbClr val="4472C4"/>
                </a:solidFill>
                <a:effectLst/>
                <a:uLnTx/>
                <a:uFillTx/>
                <a:latin typeface="Courier New" panose="02070309020205020404" pitchFamily="49" charset="0"/>
                <a:ea typeface="+mn-ea"/>
                <a:cs typeface="Courier New" panose="02070309020205020404" pitchFamily="49" charset="0"/>
              </a:rPr>
              <a:t>vvv</a:t>
            </a:r>
            <a:endPar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11" name="Rectangle 10"/>
          <p:cNvSpPr/>
          <p:nvPr/>
        </p:nvSpPr>
        <p:spPr>
          <a:xfrm>
            <a:off x="3582220" y="3805513"/>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err="1" smtClean="0">
                <a:ln>
                  <a:noFill/>
                </a:ln>
                <a:solidFill>
                  <a:srgbClr val="4472C4"/>
                </a:solidFill>
                <a:effectLst/>
                <a:uLnTx/>
                <a:uFillTx/>
                <a:latin typeface="Courier New" panose="02070309020205020404" pitchFamily="49" charset="0"/>
                <a:ea typeface="+mn-ea"/>
                <a:cs typeface="Courier New" panose="02070309020205020404" pitchFamily="49" charset="0"/>
              </a:rPr>
              <a:t>vvv</a:t>
            </a:r>
            <a:endPar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12" name="Rectangle 11"/>
          <p:cNvSpPr/>
          <p:nvPr/>
        </p:nvSpPr>
        <p:spPr>
          <a:xfrm>
            <a:off x="5638800" y="1676400"/>
            <a:ext cx="1417321" cy="1885279"/>
          </a:xfrm>
          <a:prstGeom prst="rect">
            <a:avLst/>
          </a:prstGeom>
          <a:solidFill>
            <a:sysClr val="window" lastClr="FFFFFF"/>
          </a:solidFill>
          <a:ln w="38100" cap="flat" cmpd="sng" algn="ctr">
            <a:solidFill>
              <a:schemeClr val="tx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LDA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rPr>
              <a:t>LDB PERM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 </a:t>
            </a:r>
            <a:r>
              <a:rPr kumimoji="0" lang="en-US" sz="1800" i="0" u="none" strike="noStrike" kern="0" cap="none" spc="0" normalizeH="0" baseline="0" noProof="0" dirty="0" err="1"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endPar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 </a:t>
            </a:r>
            <a:r>
              <a:rPr kumimoji="0" lang="en-US" sz="1800" i="0" u="none" strike="noStrike" kern="0" cap="none" spc="0" normalizeH="0" baseline="0" noProof="0" dirty="0" err="1"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endPar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endParaRPr>
          </a:p>
        </p:txBody>
      </p:sp>
      <p:sp>
        <p:nvSpPr>
          <p:cNvPr id="13" name="Rectangle 12"/>
          <p:cNvSpPr/>
          <p:nvPr/>
        </p:nvSpPr>
        <p:spPr>
          <a:xfrm>
            <a:off x="5638800" y="3806414"/>
            <a:ext cx="1417321" cy="1885279"/>
          </a:xfrm>
          <a:prstGeom prst="rect">
            <a:avLst/>
          </a:prstGeom>
          <a:solidFill>
            <a:sysClr val="window" lastClr="FFFFFF"/>
          </a:solidFill>
          <a:ln w="38100" cap="flat" cmpd="sng" algn="ctr">
            <a:solidFill>
              <a:schemeClr val="tx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LDA</a:t>
            </a:r>
            <a:endPar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 </a:t>
            </a:r>
            <a:r>
              <a:rPr kumimoji="0" lang="en-US" sz="1800" i="0" u="none" strike="noStrike" kern="0" cap="none" spc="0" normalizeH="0" baseline="0" noProof="0" dirty="0" err="1"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endPar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 </a:t>
            </a:r>
            <a:r>
              <a:rPr kumimoji="0" lang="en-US" sz="1800" i="0" u="none" strike="noStrike" kern="0" cap="none" spc="0" normalizeH="0" baseline="0" noProof="0" dirty="0" err="1"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endPar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endParaRPr>
          </a:p>
        </p:txBody>
      </p:sp>
      <p:sp>
        <p:nvSpPr>
          <p:cNvPr id="14" name="Rectangle 13"/>
          <p:cNvSpPr/>
          <p:nvPr/>
        </p:nvSpPr>
        <p:spPr>
          <a:xfrm>
            <a:off x="7458636" y="3805515"/>
            <a:ext cx="1417321" cy="1885279"/>
          </a:xfrm>
          <a:prstGeom prst="rect">
            <a:avLst/>
          </a:prstGeom>
          <a:solidFill>
            <a:sysClr val="window" lastClr="FFFFFF"/>
          </a:solidFill>
          <a:ln w="38100" cap="flat" cmpd="sng" algn="ctr">
            <a:solidFill>
              <a:schemeClr val="tx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 </a:t>
            </a:r>
            <a:r>
              <a:rPr kumimoji="0" lang="en-US" sz="1800" i="0" u="none" strike="noStrike" kern="0" cap="none" spc="0" normalizeH="0" baseline="0" noProof="0" dirty="0" err="1"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endPar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 </a:t>
            </a:r>
            <a:r>
              <a:rPr kumimoji="0" lang="en-US" sz="1800" i="0" u="none" strike="noStrike" kern="0" cap="none" spc="0" normalizeH="0" baseline="0" noProof="0" dirty="0" err="1"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endPar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endParaRPr>
          </a:p>
        </p:txBody>
      </p:sp>
      <p:sp>
        <p:nvSpPr>
          <p:cNvPr id="15" name="Rectangle 14"/>
          <p:cNvSpPr/>
          <p:nvPr/>
        </p:nvSpPr>
        <p:spPr>
          <a:xfrm>
            <a:off x="7458636" y="1676400"/>
            <a:ext cx="1417321" cy="1885279"/>
          </a:xfrm>
          <a:prstGeom prst="rect">
            <a:avLst/>
          </a:prstGeom>
          <a:solidFill>
            <a:sysClr val="window" lastClr="FFFFFF"/>
          </a:solidFill>
          <a:ln w="38100" cap="flat" cmpd="sng" algn="ctr">
            <a:solidFill>
              <a:schemeClr val="tx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rPr>
              <a:t>PERM </a:t>
            </a:r>
            <a:r>
              <a:rPr kumimoji="0" lang="en-US" sz="1800" i="0" u="none" strike="noStrike" kern="0" cap="none" spc="0" normalizeH="0" baseline="0" noProof="0" dirty="0" err="1" smtClean="0">
                <a:ln>
                  <a:noFill/>
                </a:ln>
                <a:solidFill>
                  <a:srgbClr val="4472C4"/>
                </a:solidFill>
                <a:effectLst/>
                <a:uLnTx/>
                <a:uFillTx/>
                <a:latin typeface="Courier New" panose="02070309020205020404" pitchFamily="49" charset="0"/>
                <a:ea typeface="+mn-ea"/>
                <a:cs typeface="Courier New" panose="02070309020205020404" pitchFamily="49" charset="0"/>
              </a:rPr>
              <a:t>PERM</a:t>
            </a:r>
            <a:endPar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 </a:t>
            </a:r>
            <a:r>
              <a:rPr kumimoji="0" lang="en-US" sz="1800" i="0" u="none" strike="noStrike" kern="0" cap="none" spc="0" normalizeH="0" baseline="0" noProof="0" dirty="0" err="1"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endPar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 </a:t>
            </a:r>
            <a:r>
              <a:rPr kumimoji="0" lang="en-US" sz="1800" i="0" u="none" strike="noStrike" kern="0" cap="none" spc="0" normalizeH="0" baseline="0" noProof="0" dirty="0" err="1"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endPar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endParaRPr>
          </a:p>
        </p:txBody>
      </p:sp>
      <p:sp>
        <p:nvSpPr>
          <p:cNvPr id="17" name="Right Arrow 16"/>
          <p:cNvSpPr/>
          <p:nvPr/>
        </p:nvSpPr>
        <p:spPr bwMode="auto">
          <a:xfrm>
            <a:off x="4812136" y="2723479"/>
            <a:ext cx="685800" cy="1676400"/>
          </a:xfrm>
          <a:prstGeom prst="rightArrow">
            <a:avLst/>
          </a:prstGeom>
          <a:solidFill>
            <a:srgbClr val="DDDDDD"/>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218993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8" grpId="0" animBg="1"/>
      <p:bldP spid="16" grpId="0" animBg="1"/>
      <p:bldP spid="12" grpId="0" animBg="1"/>
      <p:bldP spid="13" grpId="0" animBg="1"/>
      <p:bldP spid="14" grpId="0" animBg="1"/>
      <p:bldP spid="15"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Scheduling the Partial Components</a:t>
            </a:r>
            <a:endParaRPr lang="en-US" dirty="0"/>
          </a:p>
        </p:txBody>
      </p:sp>
      <p:sp>
        <p:nvSpPr>
          <p:cNvPr id="20" name="Rectangle 19"/>
          <p:cNvSpPr/>
          <p:nvPr/>
        </p:nvSpPr>
        <p:spPr>
          <a:xfrm>
            <a:off x="720211" y="1471473"/>
            <a:ext cx="761999" cy="2571079"/>
          </a:xfrm>
          <a:prstGeom prst="rect">
            <a:avLst/>
          </a:prstGeom>
          <a:solidFill>
            <a:sysClr val="window" lastClr="FFFFFF"/>
          </a:solidFill>
          <a:ln w="12700" cap="flat" cmpd="sng" algn="ctr">
            <a:solidFill>
              <a:sysClr val="windowText" lastClr="000000"/>
            </a:solid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LDA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rPr>
              <a:t>LDB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rPr>
              <a:t>PERM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21" name="Rectangle 20"/>
          <p:cNvSpPr/>
          <p:nvPr/>
        </p:nvSpPr>
        <p:spPr>
          <a:xfrm>
            <a:off x="1790518" y="2111921"/>
            <a:ext cx="761999" cy="2571079"/>
          </a:xfrm>
          <a:prstGeom prst="rect">
            <a:avLst/>
          </a:prstGeom>
          <a:solidFill>
            <a:sysClr val="window" lastClr="FFFFFF"/>
          </a:solidFill>
          <a:ln w="12700" cap="flat" cmpd="sng" algn="ctr">
            <a:solidFill>
              <a:sysClr val="windowText" lastClr="000000"/>
            </a:solid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LDA</a:t>
            </a:r>
            <a:endPar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800" kern="0" dirty="0">
              <a:solidFill>
                <a:prstClr val="black"/>
              </a:solidFill>
              <a:latin typeface="Courier New" panose="02070309020205020404" pitchFamily="49" charset="0"/>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22" name="Rectangle 21"/>
          <p:cNvSpPr/>
          <p:nvPr/>
        </p:nvSpPr>
        <p:spPr>
          <a:xfrm>
            <a:off x="3981359" y="3224073"/>
            <a:ext cx="761999" cy="2571079"/>
          </a:xfrm>
          <a:prstGeom prst="rect">
            <a:avLst/>
          </a:prstGeom>
          <a:solidFill>
            <a:sysClr val="window" lastClr="FFFFFF"/>
          </a:solidFill>
          <a:ln w="12700" cap="flat" cmpd="sng" algn="ctr">
            <a:solidFill>
              <a:sysClr val="windowText" lastClr="000000"/>
            </a:solid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800" kern="0" dirty="0">
              <a:solidFill>
                <a:prstClr val="black"/>
              </a:solidFill>
              <a:latin typeface="Courier New" panose="02070309020205020404" pitchFamily="49" charset="0"/>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800" kern="0" dirty="0">
              <a:solidFill>
                <a:prstClr val="black"/>
              </a:solidFill>
              <a:latin typeface="Courier New" panose="02070309020205020404" pitchFamily="49" charset="0"/>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23" name="Rectangle 22"/>
          <p:cNvSpPr/>
          <p:nvPr/>
        </p:nvSpPr>
        <p:spPr>
          <a:xfrm>
            <a:off x="2898261" y="2667000"/>
            <a:ext cx="761999" cy="2571079"/>
          </a:xfrm>
          <a:prstGeom prst="rect">
            <a:avLst/>
          </a:prstGeom>
          <a:solidFill>
            <a:sysClr val="window" lastClr="FFFFFF"/>
          </a:solidFill>
          <a:ln w="12700" cap="flat" cmpd="sng" algn="ctr">
            <a:solidFill>
              <a:sysClr val="windowText" lastClr="000000"/>
            </a:solid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rPr>
              <a:t>PERM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rPr>
              <a:t>PERM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25" name="Rectangle 24"/>
          <p:cNvSpPr/>
          <p:nvPr/>
        </p:nvSpPr>
        <p:spPr>
          <a:xfrm>
            <a:off x="720211" y="3183605"/>
            <a:ext cx="8118989" cy="346776"/>
          </a:xfrm>
          <a:prstGeom prst="rect">
            <a:avLst/>
          </a:prstGeom>
          <a:solidFill>
            <a:srgbClr val="808080">
              <a:alpha val="42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29" name="TextBox 28"/>
          <p:cNvSpPr txBox="1"/>
          <p:nvPr/>
        </p:nvSpPr>
        <p:spPr>
          <a:xfrm>
            <a:off x="6934200" y="1721468"/>
            <a:ext cx="1752600" cy="13234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prstClr val="black"/>
                </a:solidFill>
                <a:latin typeface="Courier New" panose="02070309020205020404" pitchFamily="49" charset="0"/>
                <a:cs typeface="Courier New" panose="02070309020205020404" pitchFamily="49" charset="0"/>
              </a:rPr>
              <a:t>// Code</a:t>
            </a:r>
            <a:endParaRPr lang="en-US" kern="0" dirty="0">
              <a:solidFill>
                <a:prstClr val="black"/>
              </a:solidFill>
              <a:latin typeface="Courier New" panose="02070309020205020404" pitchFamily="49" charset="0"/>
              <a:cs typeface="Courier New" panose="02070309020205020404" pitchFamily="49" charset="0"/>
            </a:endParaRPr>
          </a:p>
          <a:p>
            <a:pPr eaLnBrk="1" fontAlgn="auto" hangingPunct="1">
              <a:spcBef>
                <a:spcPts val="0"/>
              </a:spcBef>
              <a:spcAft>
                <a:spcPts val="0"/>
              </a:spcAft>
              <a:defRPr/>
            </a:pPr>
            <a:r>
              <a:rPr lang="en-US" kern="0" dirty="0">
                <a:solidFill>
                  <a:srgbClr val="FFC000"/>
                </a:solidFill>
                <a:latin typeface="Courier New" panose="02070309020205020404" pitchFamily="49" charset="0"/>
                <a:cs typeface="Courier New" panose="02070309020205020404" pitchFamily="49" charset="0"/>
              </a:rPr>
              <a:t>ADD</a:t>
            </a:r>
          </a:p>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rgbClr val="FFC000"/>
                </a:solidFill>
                <a:latin typeface="Courier New" panose="02070309020205020404" pitchFamily="49" charset="0"/>
                <a:cs typeface="Courier New" panose="02070309020205020404" pitchFamily="49" charset="0"/>
              </a:rPr>
              <a:t>MUL</a:t>
            </a:r>
            <a:endParaRPr lang="en-US" kern="0" dirty="0">
              <a:solidFill>
                <a:srgbClr val="FFC000"/>
              </a:solidFill>
              <a:latin typeface="Courier New" panose="02070309020205020404" pitchFamily="49" charset="0"/>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rgbClr val="4472C4"/>
                </a:solidFill>
                <a:latin typeface="Courier New" panose="02070309020205020404" pitchFamily="49" charset="0"/>
                <a:cs typeface="Courier New" panose="02070309020205020404" pitchFamily="49" charset="0"/>
              </a:rPr>
              <a:t>PERM </a:t>
            </a:r>
            <a:endParaRPr lang="en-US" kern="0" dirty="0" smtClean="0">
              <a:solidFill>
                <a:srgbClr val="4472C4"/>
              </a:solidFill>
              <a:latin typeface="Courier New" panose="02070309020205020404" pitchFamily="49" charset="0"/>
              <a:cs typeface="Courier New" panose="02070309020205020404" pitchFamily="49" charset="0"/>
            </a:endParaRPr>
          </a:p>
        </p:txBody>
      </p:sp>
      <p:sp>
        <p:nvSpPr>
          <p:cNvPr id="35" name="Rectangle 34"/>
          <p:cNvSpPr/>
          <p:nvPr/>
        </p:nvSpPr>
        <p:spPr>
          <a:xfrm>
            <a:off x="5119092" y="3680561"/>
            <a:ext cx="761999" cy="2571079"/>
          </a:xfrm>
          <a:prstGeom prst="rect">
            <a:avLst/>
          </a:prstGeom>
          <a:solidFill>
            <a:sysClr val="window" lastClr="FFFFFF"/>
          </a:solidFill>
          <a:ln w="12700" cap="flat" cmpd="sng" algn="ctr">
            <a:solidFill>
              <a:sysClr val="windowText" lastClr="000000"/>
            </a:solid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LDA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rPr>
              <a:t>LDB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rPr>
              <a:t>PERM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36" name="Rectangle 35"/>
          <p:cNvSpPr/>
          <p:nvPr/>
        </p:nvSpPr>
        <p:spPr>
          <a:xfrm>
            <a:off x="6189399" y="4321009"/>
            <a:ext cx="761999" cy="2571079"/>
          </a:xfrm>
          <a:prstGeom prst="rect">
            <a:avLst/>
          </a:prstGeom>
          <a:solidFill>
            <a:sysClr val="window" lastClr="FFFFFF"/>
          </a:solidFill>
          <a:ln w="12700" cap="flat" cmpd="sng" algn="ctr">
            <a:solidFill>
              <a:sysClr val="windowText" lastClr="000000"/>
            </a:solid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LDA</a:t>
            </a:r>
            <a:endPar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800" kern="0" dirty="0">
              <a:solidFill>
                <a:prstClr val="black"/>
              </a:solidFill>
              <a:latin typeface="Courier New" panose="02070309020205020404" pitchFamily="49" charset="0"/>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37" name="Rectangle 36"/>
          <p:cNvSpPr/>
          <p:nvPr/>
        </p:nvSpPr>
        <p:spPr>
          <a:xfrm>
            <a:off x="8305800" y="5433161"/>
            <a:ext cx="761999" cy="2571079"/>
          </a:xfrm>
          <a:prstGeom prst="rect">
            <a:avLst/>
          </a:prstGeom>
          <a:solidFill>
            <a:sysClr val="window" lastClr="FFFFFF"/>
          </a:solidFill>
          <a:ln w="12700" cap="flat" cmpd="sng" algn="ctr">
            <a:solidFill>
              <a:sysClr val="windowText" lastClr="000000"/>
            </a:solid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800" kern="0" dirty="0">
              <a:solidFill>
                <a:prstClr val="black"/>
              </a:solidFill>
              <a:latin typeface="Courier New" panose="02070309020205020404" pitchFamily="49" charset="0"/>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800" kern="0" dirty="0">
              <a:solidFill>
                <a:prstClr val="black"/>
              </a:solidFill>
              <a:latin typeface="Courier New" panose="02070309020205020404" pitchFamily="49" charset="0"/>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38" name="Rectangle 37"/>
          <p:cNvSpPr/>
          <p:nvPr/>
        </p:nvSpPr>
        <p:spPr>
          <a:xfrm>
            <a:off x="7297142" y="4876088"/>
            <a:ext cx="761999" cy="2571079"/>
          </a:xfrm>
          <a:prstGeom prst="rect">
            <a:avLst/>
          </a:prstGeom>
          <a:solidFill>
            <a:sysClr val="window" lastClr="FFFFFF"/>
          </a:solidFill>
          <a:ln w="12700" cap="flat" cmpd="sng" algn="ctr">
            <a:solidFill>
              <a:sysClr val="windowText" lastClr="000000"/>
            </a:solid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rPr>
              <a:t>PERM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rPr>
              <a:t>PERM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Tree>
    <p:extLst>
      <p:ext uri="{BB962C8B-B14F-4D97-AF65-F5344CB8AC3E}">
        <p14:creationId xmlns:p14="http://schemas.microsoft.com/office/powerpoint/2010/main" val="138738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5" grpId="0" animBg="1"/>
      <p:bldP spid="29" grpId="0"/>
      <p:bldP spid="35" grpId="0" animBg="1"/>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382588" y="1447800"/>
            <a:ext cx="7896225" cy="4972050"/>
          </a:xfrm>
        </p:spPr>
        <p:txBody>
          <a:bodyPr/>
          <a:lstStyle/>
          <a:p>
            <a:r>
              <a:rPr lang="en-US" dirty="0" smtClean="0"/>
              <a:t>Introduction</a:t>
            </a:r>
          </a:p>
          <a:p>
            <a:endParaRPr lang="en-US" dirty="0" smtClean="0"/>
          </a:p>
          <a:p>
            <a:r>
              <a:rPr lang="en-US" dirty="0" smtClean="0"/>
              <a:t>Background </a:t>
            </a:r>
          </a:p>
          <a:p>
            <a:pPr lvl="1"/>
            <a:r>
              <a:rPr lang="en-US" dirty="0" smtClean="0"/>
              <a:t>Kernel within a kernel</a:t>
            </a:r>
          </a:p>
          <a:p>
            <a:pPr lvl="1"/>
            <a:r>
              <a:rPr lang="en-US" dirty="0" smtClean="0"/>
              <a:t>Candidate </a:t>
            </a:r>
            <a:r>
              <a:rPr lang="en-US" b="1" dirty="0" smtClean="0"/>
              <a:t>Components</a:t>
            </a:r>
            <a:r>
              <a:rPr lang="en-US" dirty="0" smtClean="0"/>
              <a:t> that </a:t>
            </a:r>
            <a:r>
              <a:rPr lang="en-US" b="1" dirty="0" smtClean="0"/>
              <a:t>cover</a:t>
            </a:r>
            <a:r>
              <a:rPr lang="en-US" dirty="0" smtClean="0"/>
              <a:t> the </a:t>
            </a:r>
            <a:r>
              <a:rPr lang="en-US" b="1" dirty="0" smtClean="0"/>
              <a:t>kernel</a:t>
            </a:r>
          </a:p>
          <a:p>
            <a:endParaRPr lang="en-US" dirty="0" smtClean="0"/>
          </a:p>
          <a:p>
            <a:r>
              <a:rPr lang="en-US" dirty="0" smtClean="0"/>
              <a:t>Implementation: Reaching theoretical performance</a:t>
            </a:r>
          </a:p>
          <a:p>
            <a:pPr lvl="1"/>
            <a:r>
              <a:rPr lang="en-US" dirty="0" smtClean="0"/>
              <a:t>Keeping the </a:t>
            </a:r>
            <a:r>
              <a:rPr lang="en-US" b="1" dirty="0" smtClean="0"/>
              <a:t>non-obvious bottlenecks </a:t>
            </a:r>
            <a:r>
              <a:rPr lang="en-US" dirty="0" smtClean="0"/>
              <a:t>away</a:t>
            </a:r>
          </a:p>
          <a:p>
            <a:pPr lvl="1"/>
            <a:r>
              <a:rPr lang="en-US" b="1" dirty="0" smtClean="0"/>
              <a:t>Statically scheduling </a:t>
            </a:r>
            <a:r>
              <a:rPr lang="en-US" dirty="0" smtClean="0"/>
              <a:t>to deal with the remaining bottlenecks</a:t>
            </a:r>
          </a:p>
          <a:p>
            <a:endParaRPr lang="en-US" dirty="0" smtClean="0"/>
          </a:p>
          <a:p>
            <a:r>
              <a:rPr lang="en-US" dirty="0" smtClean="0"/>
              <a:t>Results and Analysis</a:t>
            </a:r>
          </a:p>
          <a:p>
            <a:r>
              <a:rPr lang="en-US" dirty="0" smtClean="0"/>
              <a:t>Summary</a:t>
            </a:r>
            <a:endParaRPr lang="en-US" dirty="0"/>
          </a:p>
        </p:txBody>
      </p:sp>
    </p:spTree>
    <p:extLst>
      <p:ext uri="{BB962C8B-B14F-4D97-AF65-F5344CB8AC3E}">
        <p14:creationId xmlns:p14="http://schemas.microsoft.com/office/powerpoint/2010/main" val="3746184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Sequential Results: HSW and SNB</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5010"/>
            <a:ext cx="4372522" cy="3886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150" y="2285010"/>
            <a:ext cx="4333439" cy="3886200"/>
          </a:xfrm>
          <a:prstGeom prst="rect">
            <a:avLst/>
          </a:prstGeom>
        </p:spPr>
      </p:pic>
    </p:spTree>
    <p:extLst>
      <p:ext uri="{BB962C8B-B14F-4D97-AF65-F5344CB8AC3E}">
        <p14:creationId xmlns:p14="http://schemas.microsoft.com/office/powerpoint/2010/main" val="3529576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Sequential Results: NEH and PEN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0"/>
            <a:ext cx="4372522" cy="3886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150" y="2286000"/>
            <a:ext cx="4333439" cy="3886200"/>
          </a:xfrm>
          <a:prstGeom prst="rect">
            <a:avLst/>
          </a:prstGeom>
        </p:spPr>
      </p:pic>
    </p:spTree>
    <p:extLst>
      <p:ext uri="{BB962C8B-B14F-4D97-AF65-F5344CB8AC3E}">
        <p14:creationId xmlns:p14="http://schemas.microsoft.com/office/powerpoint/2010/main" val="4264117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Spilling Results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20534" y="2393515"/>
            <a:ext cx="4309179" cy="3883903"/>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5" y="2393515"/>
            <a:ext cx="4309179" cy="3864444"/>
          </a:xfrm>
          <a:prstGeom prst="rect">
            <a:avLst/>
          </a:prstGeom>
        </p:spPr>
      </p:pic>
    </p:spTree>
    <p:extLst>
      <p:ext uri="{BB962C8B-B14F-4D97-AF65-F5344CB8AC3E}">
        <p14:creationId xmlns:p14="http://schemas.microsoft.com/office/powerpoint/2010/main" val="3677657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Component Shape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973" y="2013560"/>
            <a:ext cx="4333439" cy="3886200"/>
          </a:xfrm>
          <a:prstGeom prst="rect">
            <a:avLst/>
          </a:prstGeom>
        </p:spPr>
      </p:pic>
      <p:sp>
        <p:nvSpPr>
          <p:cNvPr id="14" name="Rectangle 13"/>
          <p:cNvSpPr/>
          <p:nvPr/>
        </p:nvSpPr>
        <p:spPr bwMode="auto">
          <a:xfrm>
            <a:off x="-2118845" y="1871726"/>
            <a:ext cx="1967645" cy="1649953"/>
          </a:xfrm>
          <a:prstGeom prst="rect">
            <a:avLst/>
          </a:prstGeom>
          <a:solidFill>
            <a:schemeClr val="bg1"/>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solidFill>
                  <a:schemeClr val="tx1"/>
                </a:solidFill>
              </a:ln>
              <a:solidFill>
                <a:schemeClr val="tx1"/>
              </a:solidFill>
              <a:effectLst/>
              <a:latin typeface="Arial Narrow" pitchFamily="34" charset="0"/>
            </a:endParaRPr>
          </a:p>
        </p:txBody>
      </p:sp>
      <p:sp>
        <p:nvSpPr>
          <p:cNvPr id="15" name="Rectangle 14"/>
          <p:cNvSpPr/>
          <p:nvPr/>
        </p:nvSpPr>
        <p:spPr bwMode="auto">
          <a:xfrm>
            <a:off x="-4187712" y="1871726"/>
            <a:ext cx="1967645" cy="1649953"/>
          </a:xfrm>
          <a:prstGeom prst="rect">
            <a:avLst/>
          </a:prstGeom>
          <a:solidFill>
            <a:schemeClr val="bg1"/>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solidFill>
                  <a:schemeClr val="tx1"/>
                </a:solidFill>
              </a:ln>
              <a:solidFill>
                <a:schemeClr val="tx1"/>
              </a:solidFill>
              <a:effectLst/>
              <a:latin typeface="Arial Narrow" pitchFamily="34" charset="0"/>
            </a:endParaRPr>
          </a:p>
        </p:txBody>
      </p:sp>
      <p:sp>
        <p:nvSpPr>
          <p:cNvPr id="16" name="Rectangle 15"/>
          <p:cNvSpPr/>
          <p:nvPr/>
        </p:nvSpPr>
        <p:spPr bwMode="auto">
          <a:xfrm>
            <a:off x="-2131279" y="135427"/>
            <a:ext cx="1967645" cy="1649953"/>
          </a:xfrm>
          <a:prstGeom prst="rect">
            <a:avLst/>
          </a:prstGeom>
          <a:solidFill>
            <a:schemeClr val="bg1"/>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solidFill>
                  <a:schemeClr val="tx1"/>
                </a:solidFill>
              </a:ln>
              <a:solidFill>
                <a:schemeClr val="tx1"/>
              </a:solidFill>
              <a:effectLst/>
              <a:latin typeface="Arial Narrow" pitchFamily="34" charset="0"/>
            </a:endParaRPr>
          </a:p>
        </p:txBody>
      </p:sp>
      <p:sp>
        <p:nvSpPr>
          <p:cNvPr id="17" name="Rectangle 16"/>
          <p:cNvSpPr/>
          <p:nvPr/>
        </p:nvSpPr>
        <p:spPr bwMode="auto">
          <a:xfrm>
            <a:off x="-4187711" y="119769"/>
            <a:ext cx="1967645" cy="1649953"/>
          </a:xfrm>
          <a:prstGeom prst="rect">
            <a:avLst/>
          </a:prstGeom>
          <a:solidFill>
            <a:schemeClr val="bg1"/>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solidFill>
                  <a:schemeClr val="tx1"/>
                </a:solidFill>
              </a:ln>
              <a:solidFill>
                <a:schemeClr val="tx1"/>
              </a:solidFill>
              <a:effectLst/>
              <a:latin typeface="Arial Narrow" pitchFamily="34" charset="0"/>
            </a:endParaRPr>
          </a:p>
        </p:txBody>
      </p:sp>
      <p:sp>
        <p:nvSpPr>
          <p:cNvPr id="18" name="Rectangle 17"/>
          <p:cNvSpPr/>
          <p:nvPr/>
        </p:nvSpPr>
        <p:spPr>
          <a:xfrm>
            <a:off x="-4041130" y="237432"/>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LDA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rPr>
              <a:t>LDB</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19" name="Rectangle 18"/>
          <p:cNvSpPr/>
          <p:nvPr/>
        </p:nvSpPr>
        <p:spPr>
          <a:xfrm>
            <a:off x="-3162590" y="237432"/>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rPr>
              <a:t>PERM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20" name="Rectangle 19"/>
          <p:cNvSpPr/>
          <p:nvPr/>
        </p:nvSpPr>
        <p:spPr>
          <a:xfrm>
            <a:off x="-2082016" y="237432"/>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rPr>
              <a:t>PERM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21" name="Rectangle 20"/>
          <p:cNvSpPr/>
          <p:nvPr/>
        </p:nvSpPr>
        <p:spPr>
          <a:xfrm>
            <a:off x="-1203476" y="237431"/>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rPr>
              <a:t>PERM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22" name="Rectangle 21"/>
          <p:cNvSpPr/>
          <p:nvPr/>
        </p:nvSpPr>
        <p:spPr>
          <a:xfrm>
            <a:off x="-4003201" y="1989390"/>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LDA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err="1" smtClean="0">
                <a:ln>
                  <a:noFill/>
                </a:ln>
                <a:solidFill>
                  <a:srgbClr val="4472C4"/>
                </a:solidFill>
                <a:effectLst/>
                <a:uLnTx/>
                <a:uFillTx/>
                <a:latin typeface="Courier New" panose="02070309020205020404" pitchFamily="49" charset="0"/>
                <a:ea typeface="+mn-ea"/>
                <a:cs typeface="Courier New" panose="02070309020205020404" pitchFamily="49" charset="0"/>
              </a:rPr>
              <a:t>vvv</a:t>
            </a:r>
            <a:endPar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23" name="Rectangle 22"/>
          <p:cNvSpPr/>
          <p:nvPr/>
        </p:nvSpPr>
        <p:spPr>
          <a:xfrm>
            <a:off x="-3124662" y="1989389"/>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err="1" smtClean="0">
                <a:ln>
                  <a:noFill/>
                </a:ln>
                <a:solidFill>
                  <a:srgbClr val="4472C4"/>
                </a:solidFill>
                <a:effectLst/>
                <a:uLnTx/>
                <a:uFillTx/>
                <a:latin typeface="Courier New" panose="02070309020205020404" pitchFamily="49" charset="0"/>
                <a:ea typeface="+mn-ea"/>
                <a:cs typeface="Courier New" panose="02070309020205020404" pitchFamily="49" charset="0"/>
              </a:rPr>
              <a:t>vvv</a:t>
            </a:r>
            <a:endPar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24" name="Rectangle 23"/>
          <p:cNvSpPr/>
          <p:nvPr/>
        </p:nvSpPr>
        <p:spPr>
          <a:xfrm>
            <a:off x="-2046802" y="1989388"/>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err="1" smtClean="0">
                <a:ln>
                  <a:noFill/>
                </a:ln>
                <a:solidFill>
                  <a:srgbClr val="4472C4"/>
                </a:solidFill>
                <a:effectLst/>
                <a:uLnTx/>
                <a:uFillTx/>
                <a:latin typeface="Courier New" panose="02070309020205020404" pitchFamily="49" charset="0"/>
                <a:ea typeface="+mn-ea"/>
                <a:cs typeface="Courier New" panose="02070309020205020404" pitchFamily="49" charset="0"/>
              </a:rPr>
              <a:t>vvv</a:t>
            </a:r>
            <a:endPar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25" name="Rectangle 24"/>
          <p:cNvSpPr/>
          <p:nvPr/>
        </p:nvSpPr>
        <p:spPr>
          <a:xfrm>
            <a:off x="-1170976" y="1989388"/>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err="1" smtClean="0">
                <a:ln>
                  <a:noFill/>
                </a:ln>
                <a:solidFill>
                  <a:srgbClr val="4472C4"/>
                </a:solidFill>
                <a:effectLst/>
                <a:uLnTx/>
                <a:uFillTx/>
                <a:latin typeface="Courier New" panose="02070309020205020404" pitchFamily="49" charset="0"/>
                <a:ea typeface="+mn-ea"/>
                <a:cs typeface="Courier New" panose="02070309020205020404" pitchFamily="49" charset="0"/>
              </a:rPr>
              <a:t>vvv</a:t>
            </a:r>
            <a:endPar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26" name="Rectangle 25"/>
          <p:cNvSpPr/>
          <p:nvPr/>
        </p:nvSpPr>
        <p:spPr bwMode="auto">
          <a:xfrm>
            <a:off x="-1292017" y="5769826"/>
            <a:ext cx="1111272" cy="1649953"/>
          </a:xfrm>
          <a:prstGeom prst="rect">
            <a:avLst/>
          </a:prstGeom>
          <a:solidFill>
            <a:schemeClr val="bg1"/>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solidFill>
                  <a:schemeClr val="tx1"/>
                </a:solidFill>
              </a:ln>
              <a:solidFill>
                <a:schemeClr val="tx1"/>
              </a:solidFill>
              <a:effectLst/>
              <a:latin typeface="Arial Narrow" pitchFamily="34" charset="0"/>
            </a:endParaRPr>
          </a:p>
        </p:txBody>
      </p:sp>
      <p:sp>
        <p:nvSpPr>
          <p:cNvPr id="27" name="Rectangle 26"/>
          <p:cNvSpPr/>
          <p:nvPr/>
        </p:nvSpPr>
        <p:spPr bwMode="auto">
          <a:xfrm>
            <a:off x="-4217257" y="5769826"/>
            <a:ext cx="2910484" cy="1649953"/>
          </a:xfrm>
          <a:prstGeom prst="rect">
            <a:avLst/>
          </a:prstGeom>
          <a:solidFill>
            <a:schemeClr val="bg1"/>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solidFill>
                  <a:schemeClr val="tx1"/>
                </a:solidFill>
              </a:ln>
              <a:solidFill>
                <a:schemeClr val="tx1"/>
              </a:solidFill>
              <a:effectLst/>
              <a:latin typeface="Arial Narrow" pitchFamily="34" charset="0"/>
            </a:endParaRPr>
          </a:p>
        </p:txBody>
      </p:sp>
      <p:sp>
        <p:nvSpPr>
          <p:cNvPr id="28" name="Rectangle 27"/>
          <p:cNvSpPr/>
          <p:nvPr/>
        </p:nvSpPr>
        <p:spPr bwMode="auto">
          <a:xfrm>
            <a:off x="-1263643" y="4057213"/>
            <a:ext cx="1111272" cy="1649953"/>
          </a:xfrm>
          <a:prstGeom prst="rect">
            <a:avLst/>
          </a:prstGeom>
          <a:solidFill>
            <a:schemeClr val="bg1"/>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solidFill>
                  <a:schemeClr val="tx1"/>
                </a:solidFill>
              </a:ln>
              <a:solidFill>
                <a:schemeClr val="tx1"/>
              </a:solidFill>
              <a:effectLst/>
              <a:latin typeface="Arial Narrow" pitchFamily="34" charset="0"/>
            </a:endParaRPr>
          </a:p>
        </p:txBody>
      </p:sp>
      <p:sp>
        <p:nvSpPr>
          <p:cNvPr id="29" name="Rectangle 28"/>
          <p:cNvSpPr/>
          <p:nvPr/>
        </p:nvSpPr>
        <p:spPr bwMode="auto">
          <a:xfrm>
            <a:off x="-4220639" y="4041555"/>
            <a:ext cx="2910484" cy="1649953"/>
          </a:xfrm>
          <a:prstGeom prst="rect">
            <a:avLst/>
          </a:prstGeom>
          <a:solidFill>
            <a:schemeClr val="bg1"/>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solidFill>
                  <a:schemeClr val="tx1"/>
                </a:solidFill>
              </a:ln>
              <a:solidFill>
                <a:schemeClr val="tx1"/>
              </a:solidFill>
              <a:effectLst/>
              <a:latin typeface="Arial Narrow" pitchFamily="34" charset="0"/>
            </a:endParaRPr>
          </a:p>
        </p:txBody>
      </p:sp>
      <p:sp>
        <p:nvSpPr>
          <p:cNvPr id="30" name="Rectangle 29"/>
          <p:cNvSpPr/>
          <p:nvPr/>
        </p:nvSpPr>
        <p:spPr>
          <a:xfrm>
            <a:off x="-4029867" y="4159218"/>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LDA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rPr>
              <a:t>LDB</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31" name="Rectangle 30"/>
          <p:cNvSpPr/>
          <p:nvPr/>
        </p:nvSpPr>
        <p:spPr>
          <a:xfrm>
            <a:off x="-3151327" y="4159218"/>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rPr>
              <a:t>PERM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32" name="Rectangle 31"/>
          <p:cNvSpPr/>
          <p:nvPr/>
        </p:nvSpPr>
        <p:spPr>
          <a:xfrm>
            <a:off x="-2183616" y="4159217"/>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rPr>
              <a:t>PERM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33" name="Rectangle 32"/>
          <p:cNvSpPr/>
          <p:nvPr/>
        </p:nvSpPr>
        <p:spPr>
          <a:xfrm>
            <a:off x="-1192213" y="4159217"/>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rPr>
              <a:t>PERM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34" name="Rectangle 33"/>
          <p:cNvSpPr/>
          <p:nvPr/>
        </p:nvSpPr>
        <p:spPr>
          <a:xfrm>
            <a:off x="-4032746" y="5887490"/>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LDA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err="1" smtClean="0">
                <a:ln>
                  <a:noFill/>
                </a:ln>
                <a:solidFill>
                  <a:srgbClr val="4472C4"/>
                </a:solidFill>
                <a:effectLst/>
                <a:uLnTx/>
                <a:uFillTx/>
                <a:latin typeface="Courier New" panose="02070309020205020404" pitchFamily="49" charset="0"/>
                <a:ea typeface="+mn-ea"/>
                <a:cs typeface="Courier New" panose="02070309020205020404" pitchFamily="49" charset="0"/>
              </a:rPr>
              <a:t>vvv</a:t>
            </a:r>
            <a:endPar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35" name="Rectangle 34"/>
          <p:cNvSpPr/>
          <p:nvPr/>
        </p:nvSpPr>
        <p:spPr>
          <a:xfrm>
            <a:off x="-3154207" y="5887489"/>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err="1" smtClean="0">
                <a:ln>
                  <a:noFill/>
                </a:ln>
                <a:solidFill>
                  <a:srgbClr val="4472C4"/>
                </a:solidFill>
                <a:effectLst/>
                <a:uLnTx/>
                <a:uFillTx/>
                <a:latin typeface="Courier New" panose="02070309020205020404" pitchFamily="49" charset="0"/>
                <a:ea typeface="+mn-ea"/>
                <a:cs typeface="Courier New" panose="02070309020205020404" pitchFamily="49" charset="0"/>
              </a:rPr>
              <a:t>vvv</a:t>
            </a:r>
            <a:endPar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36" name="Rectangle 35"/>
          <p:cNvSpPr/>
          <p:nvPr/>
        </p:nvSpPr>
        <p:spPr>
          <a:xfrm>
            <a:off x="-2197835" y="5875075"/>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err="1" smtClean="0">
                <a:ln>
                  <a:noFill/>
                </a:ln>
                <a:solidFill>
                  <a:srgbClr val="4472C4"/>
                </a:solidFill>
                <a:effectLst/>
                <a:uLnTx/>
                <a:uFillTx/>
                <a:latin typeface="Courier New" panose="02070309020205020404" pitchFamily="49" charset="0"/>
                <a:ea typeface="+mn-ea"/>
                <a:cs typeface="Courier New" panose="02070309020205020404" pitchFamily="49" charset="0"/>
              </a:rPr>
              <a:t>vvv</a:t>
            </a:r>
            <a:endPar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37" name="Rectangle 36"/>
          <p:cNvSpPr/>
          <p:nvPr/>
        </p:nvSpPr>
        <p:spPr>
          <a:xfrm>
            <a:off x="-1200521" y="5887488"/>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err="1" smtClean="0">
                <a:ln>
                  <a:noFill/>
                </a:ln>
                <a:solidFill>
                  <a:srgbClr val="4472C4"/>
                </a:solidFill>
                <a:effectLst/>
                <a:uLnTx/>
                <a:uFillTx/>
                <a:latin typeface="Courier New" panose="02070309020205020404" pitchFamily="49" charset="0"/>
                <a:ea typeface="+mn-ea"/>
                <a:cs typeface="Courier New" panose="02070309020205020404" pitchFamily="49" charset="0"/>
              </a:rPr>
              <a:t>vvv</a:t>
            </a:r>
            <a:endPar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pic>
        <p:nvPicPr>
          <p:cNvPr id="3" name="Picture 2"/>
          <p:cNvPicPr>
            <a:picLocks noChangeAspect="1"/>
          </p:cNvPicPr>
          <p:nvPr/>
        </p:nvPicPr>
        <p:blipFill>
          <a:blip r:embed="rId4"/>
          <a:stretch>
            <a:fillRect/>
          </a:stretch>
        </p:blipFill>
        <p:spPr>
          <a:xfrm>
            <a:off x="1025160" y="1740745"/>
            <a:ext cx="2071908" cy="1750298"/>
          </a:xfrm>
          <a:prstGeom prst="rect">
            <a:avLst/>
          </a:prstGeom>
        </p:spPr>
      </p:pic>
      <p:pic>
        <p:nvPicPr>
          <p:cNvPr id="38" name="Picture 37"/>
          <p:cNvPicPr>
            <a:picLocks noChangeAspect="1"/>
          </p:cNvPicPr>
          <p:nvPr/>
        </p:nvPicPr>
        <p:blipFill>
          <a:blip r:embed="rId5"/>
          <a:stretch>
            <a:fillRect/>
          </a:stretch>
        </p:blipFill>
        <p:spPr>
          <a:xfrm>
            <a:off x="1025160" y="4223680"/>
            <a:ext cx="2046803" cy="1704153"/>
          </a:xfrm>
          <a:prstGeom prst="rect">
            <a:avLst/>
          </a:prstGeom>
        </p:spPr>
      </p:pic>
      <p:sp>
        <p:nvSpPr>
          <p:cNvPr id="39" name="TextBox 38"/>
          <p:cNvSpPr txBox="1"/>
          <p:nvPr/>
        </p:nvSpPr>
        <p:spPr>
          <a:xfrm>
            <a:off x="1447800" y="3657103"/>
            <a:ext cx="2039322" cy="400110"/>
          </a:xfrm>
          <a:prstGeom prst="rect">
            <a:avLst/>
          </a:prstGeom>
          <a:noFill/>
        </p:spPr>
        <p:txBody>
          <a:bodyPr wrap="square" rtlCol="0">
            <a:spAutoFit/>
          </a:bodyPr>
          <a:lstStyle/>
          <a:p>
            <a:r>
              <a:rPr lang="en-US" dirty="0" smtClean="0"/>
              <a:t>Versus</a:t>
            </a:r>
            <a:endParaRPr lang="en-US" dirty="0"/>
          </a:p>
        </p:txBody>
      </p:sp>
    </p:spTree>
    <p:extLst>
      <p:ext uri="{BB962C8B-B14F-4D97-AF65-F5344CB8AC3E}">
        <p14:creationId xmlns:p14="http://schemas.microsoft.com/office/powerpoint/2010/main" val="252092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 Selection Model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748" y="1057874"/>
            <a:ext cx="4428965" cy="3886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2139" y="4944074"/>
            <a:ext cx="4072170" cy="1760383"/>
          </a:xfrm>
          <a:prstGeom prst="rect">
            <a:avLst/>
          </a:prstGeom>
        </p:spPr>
      </p:pic>
      <p:pic>
        <p:nvPicPr>
          <p:cNvPr id="3" name="Picture 2"/>
          <p:cNvPicPr>
            <a:picLocks noChangeAspect="1"/>
          </p:cNvPicPr>
          <p:nvPr/>
        </p:nvPicPr>
        <p:blipFill>
          <a:blip r:embed="rId5"/>
          <a:stretch>
            <a:fillRect/>
          </a:stretch>
        </p:blipFill>
        <p:spPr>
          <a:xfrm>
            <a:off x="790464" y="4457812"/>
            <a:ext cx="2650978" cy="1913285"/>
          </a:xfrm>
          <a:prstGeom prst="rect">
            <a:avLst/>
          </a:prstGeom>
        </p:spPr>
      </p:pic>
      <p:pic>
        <p:nvPicPr>
          <p:cNvPr id="5" name="Picture 4"/>
          <p:cNvPicPr>
            <a:picLocks noChangeAspect="1"/>
          </p:cNvPicPr>
          <p:nvPr/>
        </p:nvPicPr>
        <p:blipFill>
          <a:blip r:embed="rId6"/>
          <a:stretch>
            <a:fillRect/>
          </a:stretch>
        </p:blipFill>
        <p:spPr>
          <a:xfrm>
            <a:off x="582486" y="1387970"/>
            <a:ext cx="1481910" cy="2399907"/>
          </a:xfrm>
          <a:prstGeom prst="rect">
            <a:avLst/>
          </a:prstGeom>
        </p:spPr>
      </p:pic>
    </p:spTree>
    <p:extLst>
      <p:ext uri="{BB962C8B-B14F-4D97-AF65-F5344CB8AC3E}">
        <p14:creationId xmlns:p14="http://schemas.microsoft.com/office/powerpoint/2010/main" val="213609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p:txBody>
          <a:bodyPr/>
          <a:lstStyle/>
          <a:p>
            <a:r>
              <a:rPr lang="en-US" b="0" dirty="0" smtClean="0"/>
              <a:t>We wanted to take the mystery out of </a:t>
            </a:r>
            <a:r>
              <a:rPr lang="en-US" dirty="0" smtClean="0"/>
              <a:t>implementing</a:t>
            </a:r>
            <a:r>
              <a:rPr lang="en-US" b="0" dirty="0" smtClean="0"/>
              <a:t> high performance </a:t>
            </a:r>
            <a:r>
              <a:rPr lang="en-US" b="0" dirty="0" err="1" smtClean="0"/>
              <a:t>Blis</a:t>
            </a:r>
            <a:r>
              <a:rPr lang="en-US" b="0" dirty="0" smtClean="0"/>
              <a:t> kernel using the double precision outer-product kernel within the micro-kernel</a:t>
            </a:r>
          </a:p>
          <a:p>
            <a:pPr lvl="1"/>
            <a:r>
              <a:rPr lang="en-US" dirty="0" smtClean="0"/>
              <a:t>Look at other options and data types</a:t>
            </a:r>
          </a:p>
          <a:p>
            <a:pPr lvl="1"/>
            <a:r>
              <a:rPr lang="en-US" b="0" dirty="0" smtClean="0"/>
              <a:t>Capture all other architectures because of recurring motifs.</a:t>
            </a:r>
          </a:p>
          <a:p>
            <a:pPr lvl="1"/>
            <a:endParaRPr lang="en-US" b="0" dirty="0" smtClean="0"/>
          </a:p>
        </p:txBody>
      </p:sp>
    </p:spTree>
    <p:extLst>
      <p:ext uri="{BB962C8B-B14F-4D97-AF65-F5344CB8AC3E}">
        <p14:creationId xmlns:p14="http://schemas.microsoft.com/office/powerpoint/2010/main" val="2359802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What is the problem?</a:t>
            </a:r>
            <a:endParaRPr lang="en-US" dirty="0"/>
          </a:p>
        </p:txBody>
      </p:sp>
      <p:sp>
        <p:nvSpPr>
          <p:cNvPr id="3" name="Content Placeholder 2"/>
          <p:cNvSpPr>
            <a:spLocks noGrp="1"/>
          </p:cNvSpPr>
          <p:nvPr>
            <p:ph idx="1"/>
          </p:nvPr>
        </p:nvSpPr>
        <p:spPr>
          <a:xfrm>
            <a:off x="9346284" y="731838"/>
            <a:ext cx="7896225" cy="4972050"/>
          </a:xfrm>
        </p:spPr>
        <p:txBody>
          <a:bodyPr/>
          <a:lstStyle/>
          <a:p>
            <a:r>
              <a:rPr lang="en-US" dirty="0" smtClean="0"/>
              <a:t>What is our solution</a:t>
            </a:r>
          </a:p>
          <a:p>
            <a:pPr lvl="1"/>
            <a:r>
              <a:rPr lang="en-US" dirty="0" smtClean="0"/>
              <a:t>Kernel within a kernel</a:t>
            </a:r>
          </a:p>
          <a:p>
            <a:pPr lvl="1"/>
            <a:r>
              <a:rPr lang="en-US" dirty="0" smtClean="0"/>
              <a:t>Enumerating a space of potential implementations for kernel-in-kernel and estimating their theoretical bounds.</a:t>
            </a:r>
          </a:p>
          <a:p>
            <a:pPr lvl="1"/>
            <a:r>
              <a:rPr lang="en-US" dirty="0" smtClean="0"/>
              <a:t>Mechanical conversion of that candidate kernel-in-kernel into a high performance implementation (try to get as close to the bounds as we can)</a:t>
            </a:r>
          </a:p>
          <a:p>
            <a:pPr lvl="1"/>
            <a:endParaRPr lang="en-US" dirty="0"/>
          </a:p>
        </p:txBody>
      </p:sp>
      <p:pic>
        <p:nvPicPr>
          <p:cNvPr id="370" name="Picture 3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832" y="1322477"/>
            <a:ext cx="3685383" cy="4918311"/>
          </a:xfrm>
          <a:prstGeom prst="rect">
            <a:avLst/>
          </a:prstGeom>
        </p:spPr>
      </p:pic>
      <p:grpSp>
        <p:nvGrpSpPr>
          <p:cNvPr id="731" name="Group 730"/>
          <p:cNvGrpSpPr/>
          <p:nvPr/>
        </p:nvGrpSpPr>
        <p:grpSpPr>
          <a:xfrm>
            <a:off x="62453" y="1169884"/>
            <a:ext cx="4535424" cy="5330247"/>
            <a:chOff x="62453" y="1169884"/>
            <a:chExt cx="4535424" cy="5330247"/>
          </a:xfrm>
        </p:grpSpPr>
        <p:sp>
          <p:nvSpPr>
            <p:cNvPr id="732" name="Rounded Rectangle 731"/>
            <p:cNvSpPr/>
            <p:nvPr/>
          </p:nvSpPr>
          <p:spPr>
            <a:xfrm>
              <a:off x="62453" y="1287959"/>
              <a:ext cx="4535424" cy="5212172"/>
            </a:xfrm>
            <a:prstGeom prst="roundRect">
              <a:avLst>
                <a:gd name="adj" fmla="val 1714"/>
              </a:avLst>
            </a:prstGeom>
            <a:solidFill>
              <a:srgbClr val="4F81BD">
                <a:alpha val="0"/>
              </a:srgbClr>
            </a:solidFill>
            <a:ln w="6350" cap="flat" cmpd="sng" algn="ctr">
              <a:solidFill>
                <a:srgbClr val="E500E5"/>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33" name="TextBox 732"/>
            <p:cNvSpPr txBox="1"/>
            <p:nvPr/>
          </p:nvSpPr>
          <p:spPr>
            <a:xfrm>
              <a:off x="1552925" y="1169884"/>
              <a:ext cx="1525072" cy="230832"/>
            </a:xfrm>
            <a:prstGeom prst="rect">
              <a:avLst/>
            </a:prstGeom>
            <a:solidFill>
              <a:sysClr val="window" lastClr="FFFFFF"/>
            </a:solidFill>
            <a:ln>
              <a:solidFill>
                <a:srgbClr val="E500E5"/>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rPr>
                <a:t>4</a:t>
              </a:r>
              <a:r>
                <a:rPr kumimoji="0" lang="en-US" sz="900" b="0" i="0" u="none" strike="noStrike" kern="0" cap="none" spc="0" normalizeH="0" baseline="30000" noProof="0" dirty="0" smtClean="0">
                  <a:ln>
                    <a:noFill/>
                  </a:ln>
                  <a:solidFill>
                    <a:prstClr val="black"/>
                  </a:solidFill>
                  <a:effectLst/>
                  <a:uLnTx/>
                  <a:uFillTx/>
                  <a:latin typeface="Calibri"/>
                </a:rPr>
                <a:t>th</a:t>
              </a:r>
              <a:r>
                <a:rPr kumimoji="0" lang="en-US" sz="900" b="0" i="0" u="none" strike="noStrike" kern="0" cap="none" spc="0" normalizeH="0" baseline="0" noProof="0" dirty="0" smtClean="0">
                  <a:ln>
                    <a:noFill/>
                  </a:ln>
                  <a:solidFill>
                    <a:prstClr val="black"/>
                  </a:solidFill>
                  <a:effectLst/>
                  <a:uLnTx/>
                  <a:uFillTx/>
                  <a:latin typeface="Calibri"/>
                </a:rPr>
                <a:t> loop around micro-kernel</a:t>
              </a:r>
            </a:p>
          </p:txBody>
        </p:sp>
      </p:grpSp>
      <p:grpSp>
        <p:nvGrpSpPr>
          <p:cNvPr id="734" name="Group 733"/>
          <p:cNvGrpSpPr/>
          <p:nvPr/>
        </p:nvGrpSpPr>
        <p:grpSpPr>
          <a:xfrm>
            <a:off x="108173" y="2389043"/>
            <a:ext cx="4453128" cy="4071372"/>
            <a:chOff x="108173" y="2389043"/>
            <a:chExt cx="4453128" cy="4071372"/>
          </a:xfrm>
        </p:grpSpPr>
        <p:sp>
          <p:nvSpPr>
            <p:cNvPr id="735" name="Rounded Rectangle 734"/>
            <p:cNvSpPr/>
            <p:nvPr/>
          </p:nvSpPr>
          <p:spPr>
            <a:xfrm>
              <a:off x="108173" y="2510207"/>
              <a:ext cx="4453128" cy="3950208"/>
            </a:xfrm>
            <a:prstGeom prst="roundRect">
              <a:avLst>
                <a:gd name="adj" fmla="val 1714"/>
              </a:avLst>
            </a:prstGeom>
            <a:solidFill>
              <a:srgbClr val="4F81BD">
                <a:alpha val="0"/>
              </a:srgbClr>
            </a:solidFill>
            <a:ln w="6350" cap="flat" cmpd="sng" algn="ctr">
              <a:solidFill>
                <a:srgbClr val="00CE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36" name="TextBox 735"/>
            <p:cNvSpPr txBox="1"/>
            <p:nvPr/>
          </p:nvSpPr>
          <p:spPr>
            <a:xfrm>
              <a:off x="1552925" y="2389043"/>
              <a:ext cx="1525071" cy="230832"/>
            </a:xfrm>
            <a:prstGeom prst="rect">
              <a:avLst/>
            </a:prstGeom>
            <a:solidFill>
              <a:sysClr val="window" lastClr="FFFFFF"/>
            </a:solidFill>
            <a:ln>
              <a:solidFill>
                <a:srgbClr val="00CE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rPr>
                <a:t>3</a:t>
              </a:r>
              <a:r>
                <a:rPr kumimoji="0" lang="en-US" sz="900" b="0" i="0" u="none" strike="noStrike" kern="0" cap="none" spc="0" normalizeH="0" baseline="30000" noProof="0" dirty="0" smtClean="0">
                  <a:ln>
                    <a:noFill/>
                  </a:ln>
                  <a:solidFill>
                    <a:prstClr val="black"/>
                  </a:solidFill>
                  <a:effectLst/>
                  <a:uLnTx/>
                  <a:uFillTx/>
                  <a:latin typeface="Calibri"/>
                </a:rPr>
                <a:t>rd</a:t>
              </a:r>
              <a:r>
                <a:rPr kumimoji="0" lang="en-US" sz="900" b="0" i="0" u="none" strike="noStrike" kern="0" cap="none" spc="0" normalizeH="0" baseline="0" noProof="0" dirty="0" smtClean="0">
                  <a:ln>
                    <a:noFill/>
                  </a:ln>
                  <a:solidFill>
                    <a:prstClr val="black"/>
                  </a:solidFill>
                  <a:effectLst/>
                  <a:uLnTx/>
                  <a:uFillTx/>
                  <a:latin typeface="Calibri"/>
                </a:rPr>
                <a:t> loop around micro-kernel</a:t>
              </a:r>
            </a:p>
          </p:txBody>
        </p:sp>
      </p:grpSp>
      <p:sp>
        <p:nvSpPr>
          <p:cNvPr id="737" name="Rectangle 736"/>
          <p:cNvSpPr/>
          <p:nvPr/>
        </p:nvSpPr>
        <p:spPr>
          <a:xfrm>
            <a:off x="352129" y="3783547"/>
            <a:ext cx="1373801" cy="458845"/>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38" name="Right Brace 737"/>
          <p:cNvSpPr/>
          <p:nvPr/>
        </p:nvSpPr>
        <p:spPr>
          <a:xfrm rot="10800000">
            <a:off x="1475224" y="4808290"/>
            <a:ext cx="54866" cy="155448"/>
          </a:xfrm>
          <a:prstGeom prst="rightBrace">
            <a:avLst/>
          </a:prstGeom>
          <a:no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739" name="TextBox 738"/>
          <p:cNvSpPr txBox="1"/>
          <p:nvPr/>
        </p:nvSpPr>
        <p:spPr>
          <a:xfrm>
            <a:off x="1226595" y="4769925"/>
            <a:ext cx="350749" cy="215444"/>
          </a:xfrm>
          <a:prstGeom prst="rect">
            <a:avLst/>
          </a:prstGeom>
          <a:noFill/>
        </p:spPr>
        <p:txBody>
          <a:bodyPr wrap="square" rtlCol="0">
            <a:spAutoFit/>
          </a:bodyPr>
          <a:lstStyle/>
          <a:p>
            <a:pPr eaLnBrk="1" fontAlgn="auto" hangingPunct="1">
              <a:spcBef>
                <a:spcPts val="0"/>
              </a:spcBef>
              <a:spcAft>
                <a:spcPts val="0"/>
              </a:spcAft>
            </a:pPr>
            <a:r>
              <a:rPr lang="en-US" sz="800" b="0" i="1" dirty="0" smtClean="0">
                <a:solidFill>
                  <a:prstClr val="black"/>
                </a:solidFill>
                <a:latin typeface="Arial" panose="020B0604020202020204" pitchFamily="34" charset="0"/>
                <a:cs typeface="Arial" panose="020B0604020202020204" pitchFamily="34" charset="0"/>
              </a:rPr>
              <a:t>m</a:t>
            </a:r>
            <a:r>
              <a:rPr lang="en-US" sz="800" b="0" i="1" baseline="-25000" dirty="0">
                <a:solidFill>
                  <a:prstClr val="black"/>
                </a:solidFill>
                <a:latin typeface="Arial" panose="020B0604020202020204" pitchFamily="34" charset="0"/>
                <a:cs typeface="Arial" panose="020B0604020202020204" pitchFamily="34" charset="0"/>
              </a:rPr>
              <a:t>R</a:t>
            </a:r>
          </a:p>
        </p:txBody>
      </p:sp>
      <p:sp>
        <p:nvSpPr>
          <p:cNvPr id="740" name="TextBox 739"/>
          <p:cNvSpPr txBox="1"/>
          <p:nvPr/>
        </p:nvSpPr>
        <p:spPr>
          <a:xfrm>
            <a:off x="1907927" y="3747474"/>
            <a:ext cx="350749" cy="215444"/>
          </a:xfrm>
          <a:prstGeom prst="rect">
            <a:avLst/>
          </a:prstGeom>
          <a:noFill/>
        </p:spPr>
        <p:txBody>
          <a:bodyPr wrap="square" rtlCol="0">
            <a:spAutoFit/>
          </a:bodyPr>
          <a:lstStyle/>
          <a:p>
            <a:pPr eaLnBrk="1" fontAlgn="auto" hangingPunct="1">
              <a:spcBef>
                <a:spcPts val="0"/>
              </a:spcBef>
              <a:spcAft>
                <a:spcPts val="0"/>
              </a:spcAft>
            </a:pPr>
            <a:r>
              <a:rPr lang="en-US" sz="800" b="0" i="1" dirty="0" smtClean="0">
                <a:solidFill>
                  <a:prstClr val="black"/>
                </a:solidFill>
                <a:latin typeface="Arial" panose="020B0604020202020204" pitchFamily="34" charset="0"/>
                <a:cs typeface="Arial" panose="020B0604020202020204" pitchFamily="34" charset="0"/>
              </a:rPr>
              <a:t>m</a:t>
            </a:r>
            <a:r>
              <a:rPr lang="en-US" sz="800" b="0" i="1" baseline="-25000" dirty="0">
                <a:solidFill>
                  <a:prstClr val="black"/>
                </a:solidFill>
                <a:latin typeface="Arial" panose="020B0604020202020204" pitchFamily="34" charset="0"/>
                <a:cs typeface="Arial" panose="020B0604020202020204" pitchFamily="34" charset="0"/>
              </a:rPr>
              <a:t>R</a:t>
            </a:r>
          </a:p>
        </p:txBody>
      </p:sp>
      <p:sp>
        <p:nvSpPr>
          <p:cNvPr id="741" name="TextBox 740"/>
          <p:cNvSpPr txBox="1"/>
          <p:nvPr/>
        </p:nvSpPr>
        <p:spPr>
          <a:xfrm>
            <a:off x="3148711" y="5614772"/>
            <a:ext cx="247806" cy="215444"/>
          </a:xfrm>
          <a:prstGeom prst="rect">
            <a:avLst/>
          </a:prstGeom>
          <a:noFill/>
        </p:spPr>
        <p:txBody>
          <a:bodyPr wrap="square" rtlCol="0">
            <a:spAutoFit/>
          </a:bodyPr>
          <a:lstStyle/>
          <a:p>
            <a:pPr eaLnBrk="1" fontAlgn="auto" hangingPunct="1">
              <a:spcBef>
                <a:spcPts val="0"/>
              </a:spcBef>
              <a:spcAft>
                <a:spcPts val="0"/>
              </a:spcAft>
            </a:pPr>
            <a:r>
              <a:rPr lang="en-US" sz="800" b="0" dirty="0" smtClean="0">
                <a:solidFill>
                  <a:prstClr val="black"/>
                </a:solidFill>
                <a:latin typeface="Arial" panose="020B0604020202020204" pitchFamily="34" charset="0"/>
                <a:cs typeface="Arial" panose="020B0604020202020204" pitchFamily="34" charset="0"/>
              </a:rPr>
              <a:t>1</a:t>
            </a:r>
            <a:endParaRPr lang="en-US" sz="800" b="0" baseline="-25000" dirty="0">
              <a:solidFill>
                <a:prstClr val="black"/>
              </a:solidFill>
              <a:latin typeface="Arial" panose="020B0604020202020204" pitchFamily="34" charset="0"/>
              <a:cs typeface="Arial" panose="020B0604020202020204" pitchFamily="34" charset="0"/>
            </a:endParaRPr>
          </a:p>
        </p:txBody>
      </p:sp>
      <p:sp>
        <p:nvSpPr>
          <p:cNvPr id="742" name="Rectangle 741"/>
          <p:cNvSpPr>
            <a:spLocks/>
          </p:cNvSpPr>
          <p:nvPr/>
        </p:nvSpPr>
        <p:spPr>
          <a:xfrm>
            <a:off x="2246768" y="4801942"/>
            <a:ext cx="548640" cy="457200"/>
          </a:xfrm>
          <a:prstGeom prst="rect">
            <a:avLst/>
          </a:prstGeom>
          <a:solidFill>
            <a:srgbClr val="00CE00"/>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43" name="Rectangle 742"/>
          <p:cNvSpPr>
            <a:spLocks/>
          </p:cNvSpPr>
          <p:nvPr/>
        </p:nvSpPr>
        <p:spPr>
          <a:xfrm>
            <a:off x="2246768" y="4801842"/>
            <a:ext cx="548640" cy="152400"/>
          </a:xfrm>
          <a:prstGeom prst="rect">
            <a:avLst/>
          </a:prstGeom>
          <a:solidFill>
            <a:srgbClr val="00CE00"/>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44" name="Rectangle 743"/>
          <p:cNvSpPr>
            <a:spLocks/>
          </p:cNvSpPr>
          <p:nvPr/>
        </p:nvSpPr>
        <p:spPr>
          <a:xfrm>
            <a:off x="2246768" y="4954246"/>
            <a:ext cx="548640" cy="152400"/>
          </a:xfrm>
          <a:prstGeom prst="rect">
            <a:avLst/>
          </a:prstGeom>
          <a:solidFill>
            <a:srgbClr val="00CE00"/>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45" name="Rectangle 744"/>
          <p:cNvSpPr>
            <a:spLocks/>
          </p:cNvSpPr>
          <p:nvPr/>
        </p:nvSpPr>
        <p:spPr>
          <a:xfrm>
            <a:off x="2246768" y="5106646"/>
            <a:ext cx="549830" cy="152400"/>
          </a:xfrm>
          <a:prstGeom prst="rect">
            <a:avLst/>
          </a:prstGeom>
          <a:solidFill>
            <a:srgbClr val="00CE00"/>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nvGrpSpPr>
          <p:cNvPr id="746" name="Group 745"/>
          <p:cNvGrpSpPr/>
          <p:nvPr/>
        </p:nvGrpSpPr>
        <p:grpSpPr>
          <a:xfrm>
            <a:off x="2288079" y="4821940"/>
            <a:ext cx="454819" cy="112204"/>
            <a:chOff x="2833085" y="4874324"/>
            <a:chExt cx="454819" cy="112204"/>
          </a:xfrm>
          <a:solidFill>
            <a:srgbClr val="00CE00"/>
          </a:solidFill>
        </p:grpSpPr>
        <p:cxnSp>
          <p:nvCxnSpPr>
            <p:cNvPr id="747" name="Straight Arrow Connector 746"/>
            <p:cNvCxnSpPr/>
            <p:nvPr/>
          </p:nvCxnSpPr>
          <p:spPr>
            <a:xfrm>
              <a:off x="3285523" y="4876800"/>
              <a:ext cx="0" cy="109728"/>
            </a:xfrm>
            <a:prstGeom prst="straightConnector1">
              <a:avLst/>
            </a:prstGeom>
            <a:grpFill/>
            <a:ln w="6350" cap="flat" cmpd="sng" algn="ctr">
              <a:solidFill>
                <a:sysClr val="windowText" lastClr="000000"/>
              </a:solidFill>
              <a:prstDash val="solid"/>
              <a:tailEnd type="triangle" w="sm" len="sm"/>
            </a:ln>
            <a:effectLst/>
          </p:spPr>
        </p:cxnSp>
        <p:cxnSp>
          <p:nvCxnSpPr>
            <p:cNvPr id="748" name="Straight Connector 747"/>
            <p:cNvCxnSpPr/>
            <p:nvPr/>
          </p:nvCxnSpPr>
          <p:spPr>
            <a:xfrm>
              <a:off x="2833085" y="4874324"/>
              <a:ext cx="0" cy="109728"/>
            </a:xfrm>
            <a:prstGeom prst="line">
              <a:avLst/>
            </a:prstGeom>
            <a:grpFill/>
            <a:ln w="6350" cap="flat" cmpd="sng" algn="ctr">
              <a:solidFill>
                <a:sysClr val="windowText" lastClr="000000"/>
              </a:solidFill>
              <a:prstDash val="solid"/>
            </a:ln>
            <a:effectLst/>
          </p:spPr>
        </p:cxnSp>
        <p:cxnSp>
          <p:nvCxnSpPr>
            <p:cNvPr id="749" name="Straight Connector 748"/>
            <p:cNvCxnSpPr/>
            <p:nvPr/>
          </p:nvCxnSpPr>
          <p:spPr>
            <a:xfrm flipH="1">
              <a:off x="2833085" y="4876800"/>
              <a:ext cx="76200" cy="107252"/>
            </a:xfrm>
            <a:prstGeom prst="line">
              <a:avLst/>
            </a:prstGeom>
            <a:grpFill/>
            <a:ln w="6350" cap="flat" cmpd="sng" algn="ctr">
              <a:solidFill>
                <a:sysClr val="windowText" lastClr="000000"/>
              </a:solidFill>
              <a:prstDash val="solid"/>
            </a:ln>
            <a:effectLst/>
          </p:spPr>
        </p:cxnSp>
        <p:cxnSp>
          <p:nvCxnSpPr>
            <p:cNvPr id="750" name="Straight Connector 749"/>
            <p:cNvCxnSpPr/>
            <p:nvPr/>
          </p:nvCxnSpPr>
          <p:spPr>
            <a:xfrm>
              <a:off x="2909285" y="4874324"/>
              <a:ext cx="0" cy="109728"/>
            </a:xfrm>
            <a:prstGeom prst="line">
              <a:avLst/>
            </a:prstGeom>
            <a:grpFill/>
            <a:ln w="6350" cap="flat" cmpd="sng" algn="ctr">
              <a:solidFill>
                <a:sysClr val="windowText" lastClr="000000"/>
              </a:solidFill>
              <a:prstDash val="solid"/>
            </a:ln>
            <a:effectLst/>
          </p:spPr>
        </p:cxnSp>
        <p:cxnSp>
          <p:nvCxnSpPr>
            <p:cNvPr id="751" name="Straight Connector 750"/>
            <p:cNvCxnSpPr/>
            <p:nvPr/>
          </p:nvCxnSpPr>
          <p:spPr>
            <a:xfrm flipH="1">
              <a:off x="2909285" y="4876800"/>
              <a:ext cx="76200" cy="107252"/>
            </a:xfrm>
            <a:prstGeom prst="line">
              <a:avLst/>
            </a:prstGeom>
            <a:grpFill/>
            <a:ln w="6350" cap="flat" cmpd="sng" algn="ctr">
              <a:solidFill>
                <a:sysClr val="windowText" lastClr="000000"/>
              </a:solidFill>
              <a:prstDash val="solid"/>
            </a:ln>
            <a:effectLst/>
          </p:spPr>
        </p:cxnSp>
        <p:cxnSp>
          <p:nvCxnSpPr>
            <p:cNvPr id="752" name="Straight Connector 751"/>
            <p:cNvCxnSpPr/>
            <p:nvPr/>
          </p:nvCxnSpPr>
          <p:spPr>
            <a:xfrm>
              <a:off x="2983104" y="4874324"/>
              <a:ext cx="0" cy="109728"/>
            </a:xfrm>
            <a:prstGeom prst="line">
              <a:avLst/>
            </a:prstGeom>
            <a:grpFill/>
            <a:ln w="6350" cap="flat" cmpd="sng" algn="ctr">
              <a:solidFill>
                <a:sysClr val="windowText" lastClr="000000"/>
              </a:solidFill>
              <a:prstDash val="solid"/>
            </a:ln>
            <a:effectLst/>
          </p:spPr>
        </p:cxnSp>
        <p:cxnSp>
          <p:nvCxnSpPr>
            <p:cNvPr id="753" name="Straight Connector 752"/>
            <p:cNvCxnSpPr/>
            <p:nvPr/>
          </p:nvCxnSpPr>
          <p:spPr>
            <a:xfrm flipH="1">
              <a:off x="2983104" y="4876800"/>
              <a:ext cx="76200" cy="107252"/>
            </a:xfrm>
            <a:prstGeom prst="line">
              <a:avLst/>
            </a:prstGeom>
            <a:grpFill/>
            <a:ln w="6350" cap="flat" cmpd="sng" algn="ctr">
              <a:solidFill>
                <a:sysClr val="windowText" lastClr="000000"/>
              </a:solidFill>
              <a:prstDash val="solid"/>
            </a:ln>
            <a:effectLst/>
          </p:spPr>
        </p:cxnSp>
        <p:cxnSp>
          <p:nvCxnSpPr>
            <p:cNvPr id="754" name="Straight Connector 753"/>
            <p:cNvCxnSpPr/>
            <p:nvPr/>
          </p:nvCxnSpPr>
          <p:spPr>
            <a:xfrm>
              <a:off x="3059304" y="4874324"/>
              <a:ext cx="0" cy="109728"/>
            </a:xfrm>
            <a:prstGeom prst="line">
              <a:avLst/>
            </a:prstGeom>
            <a:grpFill/>
            <a:ln w="6350" cap="flat" cmpd="sng" algn="ctr">
              <a:solidFill>
                <a:sysClr val="windowText" lastClr="000000"/>
              </a:solidFill>
              <a:prstDash val="solid"/>
            </a:ln>
            <a:effectLst/>
          </p:spPr>
        </p:cxnSp>
        <p:cxnSp>
          <p:nvCxnSpPr>
            <p:cNvPr id="755" name="Straight Connector 754"/>
            <p:cNvCxnSpPr/>
            <p:nvPr/>
          </p:nvCxnSpPr>
          <p:spPr>
            <a:xfrm flipH="1">
              <a:off x="3059304" y="4876800"/>
              <a:ext cx="76200" cy="107252"/>
            </a:xfrm>
            <a:prstGeom prst="line">
              <a:avLst/>
            </a:prstGeom>
            <a:grpFill/>
            <a:ln w="6350" cap="flat" cmpd="sng" algn="ctr">
              <a:solidFill>
                <a:sysClr val="windowText" lastClr="000000"/>
              </a:solidFill>
              <a:prstDash val="solid"/>
            </a:ln>
            <a:effectLst/>
          </p:spPr>
        </p:cxnSp>
        <p:cxnSp>
          <p:nvCxnSpPr>
            <p:cNvPr id="756" name="Straight Connector 755"/>
            <p:cNvCxnSpPr/>
            <p:nvPr/>
          </p:nvCxnSpPr>
          <p:spPr>
            <a:xfrm>
              <a:off x="3135504" y="4874324"/>
              <a:ext cx="0" cy="109728"/>
            </a:xfrm>
            <a:prstGeom prst="line">
              <a:avLst/>
            </a:prstGeom>
            <a:grpFill/>
            <a:ln w="6350" cap="flat" cmpd="sng" algn="ctr">
              <a:solidFill>
                <a:sysClr val="windowText" lastClr="000000"/>
              </a:solidFill>
              <a:prstDash val="solid"/>
            </a:ln>
            <a:effectLst/>
          </p:spPr>
        </p:cxnSp>
        <p:cxnSp>
          <p:nvCxnSpPr>
            <p:cNvPr id="757" name="Straight Connector 756"/>
            <p:cNvCxnSpPr/>
            <p:nvPr/>
          </p:nvCxnSpPr>
          <p:spPr>
            <a:xfrm flipH="1">
              <a:off x="3135504" y="4876800"/>
              <a:ext cx="76200" cy="107252"/>
            </a:xfrm>
            <a:prstGeom prst="line">
              <a:avLst/>
            </a:prstGeom>
            <a:grpFill/>
            <a:ln w="6350" cap="flat" cmpd="sng" algn="ctr">
              <a:solidFill>
                <a:sysClr val="windowText" lastClr="000000"/>
              </a:solidFill>
              <a:prstDash val="solid"/>
            </a:ln>
            <a:effectLst/>
          </p:spPr>
        </p:cxnSp>
        <p:cxnSp>
          <p:nvCxnSpPr>
            <p:cNvPr id="758" name="Straight Connector 757"/>
            <p:cNvCxnSpPr/>
            <p:nvPr/>
          </p:nvCxnSpPr>
          <p:spPr>
            <a:xfrm>
              <a:off x="3211704" y="4874324"/>
              <a:ext cx="0" cy="109728"/>
            </a:xfrm>
            <a:prstGeom prst="line">
              <a:avLst/>
            </a:prstGeom>
            <a:grpFill/>
            <a:ln w="6350" cap="flat" cmpd="sng" algn="ctr">
              <a:solidFill>
                <a:sysClr val="windowText" lastClr="000000"/>
              </a:solidFill>
              <a:prstDash val="solid"/>
            </a:ln>
            <a:effectLst/>
          </p:spPr>
        </p:cxnSp>
        <p:cxnSp>
          <p:nvCxnSpPr>
            <p:cNvPr id="759" name="Straight Connector 758"/>
            <p:cNvCxnSpPr/>
            <p:nvPr/>
          </p:nvCxnSpPr>
          <p:spPr>
            <a:xfrm flipH="1">
              <a:off x="3211704" y="4876800"/>
              <a:ext cx="76200" cy="107252"/>
            </a:xfrm>
            <a:prstGeom prst="line">
              <a:avLst/>
            </a:prstGeom>
            <a:grpFill/>
            <a:ln w="6350" cap="flat" cmpd="sng" algn="ctr">
              <a:solidFill>
                <a:sysClr val="windowText" lastClr="000000"/>
              </a:solidFill>
              <a:prstDash val="solid"/>
            </a:ln>
            <a:effectLst/>
          </p:spPr>
        </p:cxnSp>
      </p:grpSp>
      <p:grpSp>
        <p:nvGrpSpPr>
          <p:cNvPr id="760" name="Group 759"/>
          <p:cNvGrpSpPr/>
          <p:nvPr/>
        </p:nvGrpSpPr>
        <p:grpSpPr>
          <a:xfrm>
            <a:off x="2288079" y="4980246"/>
            <a:ext cx="454819" cy="112204"/>
            <a:chOff x="2833085" y="4874324"/>
            <a:chExt cx="454819" cy="112204"/>
          </a:xfrm>
          <a:solidFill>
            <a:srgbClr val="00CE00"/>
          </a:solidFill>
        </p:grpSpPr>
        <p:cxnSp>
          <p:nvCxnSpPr>
            <p:cNvPr id="761" name="Straight Arrow Connector 760"/>
            <p:cNvCxnSpPr/>
            <p:nvPr/>
          </p:nvCxnSpPr>
          <p:spPr>
            <a:xfrm>
              <a:off x="3285523" y="4876800"/>
              <a:ext cx="0" cy="109728"/>
            </a:xfrm>
            <a:prstGeom prst="straightConnector1">
              <a:avLst/>
            </a:prstGeom>
            <a:grpFill/>
            <a:ln w="6350" cap="flat" cmpd="sng" algn="ctr">
              <a:solidFill>
                <a:sysClr val="windowText" lastClr="000000"/>
              </a:solidFill>
              <a:prstDash val="solid"/>
              <a:tailEnd type="triangle" w="sm" len="sm"/>
            </a:ln>
            <a:effectLst/>
          </p:spPr>
        </p:cxnSp>
        <p:cxnSp>
          <p:nvCxnSpPr>
            <p:cNvPr id="762" name="Straight Connector 761"/>
            <p:cNvCxnSpPr/>
            <p:nvPr/>
          </p:nvCxnSpPr>
          <p:spPr>
            <a:xfrm>
              <a:off x="2833085" y="4874324"/>
              <a:ext cx="0" cy="109728"/>
            </a:xfrm>
            <a:prstGeom prst="line">
              <a:avLst/>
            </a:prstGeom>
            <a:grpFill/>
            <a:ln w="6350" cap="flat" cmpd="sng" algn="ctr">
              <a:solidFill>
                <a:sysClr val="windowText" lastClr="000000"/>
              </a:solidFill>
              <a:prstDash val="solid"/>
            </a:ln>
            <a:effectLst/>
          </p:spPr>
        </p:cxnSp>
        <p:cxnSp>
          <p:nvCxnSpPr>
            <p:cNvPr id="763" name="Straight Connector 762"/>
            <p:cNvCxnSpPr/>
            <p:nvPr/>
          </p:nvCxnSpPr>
          <p:spPr>
            <a:xfrm flipH="1">
              <a:off x="2833085" y="4876800"/>
              <a:ext cx="76200" cy="107252"/>
            </a:xfrm>
            <a:prstGeom prst="line">
              <a:avLst/>
            </a:prstGeom>
            <a:grpFill/>
            <a:ln w="6350" cap="flat" cmpd="sng" algn="ctr">
              <a:solidFill>
                <a:sysClr val="windowText" lastClr="000000"/>
              </a:solidFill>
              <a:prstDash val="solid"/>
            </a:ln>
            <a:effectLst/>
          </p:spPr>
        </p:cxnSp>
        <p:cxnSp>
          <p:nvCxnSpPr>
            <p:cNvPr id="764" name="Straight Connector 763"/>
            <p:cNvCxnSpPr/>
            <p:nvPr/>
          </p:nvCxnSpPr>
          <p:spPr>
            <a:xfrm>
              <a:off x="2909285" y="4874324"/>
              <a:ext cx="0" cy="109728"/>
            </a:xfrm>
            <a:prstGeom prst="line">
              <a:avLst/>
            </a:prstGeom>
            <a:grpFill/>
            <a:ln w="6350" cap="flat" cmpd="sng" algn="ctr">
              <a:solidFill>
                <a:sysClr val="windowText" lastClr="000000"/>
              </a:solidFill>
              <a:prstDash val="solid"/>
            </a:ln>
            <a:effectLst/>
          </p:spPr>
        </p:cxnSp>
        <p:cxnSp>
          <p:nvCxnSpPr>
            <p:cNvPr id="765" name="Straight Connector 764"/>
            <p:cNvCxnSpPr/>
            <p:nvPr/>
          </p:nvCxnSpPr>
          <p:spPr>
            <a:xfrm flipH="1">
              <a:off x="2909285" y="4876800"/>
              <a:ext cx="76200" cy="107252"/>
            </a:xfrm>
            <a:prstGeom prst="line">
              <a:avLst/>
            </a:prstGeom>
            <a:grpFill/>
            <a:ln w="6350" cap="flat" cmpd="sng" algn="ctr">
              <a:solidFill>
                <a:sysClr val="windowText" lastClr="000000"/>
              </a:solidFill>
              <a:prstDash val="solid"/>
            </a:ln>
            <a:effectLst/>
          </p:spPr>
        </p:cxnSp>
        <p:cxnSp>
          <p:nvCxnSpPr>
            <p:cNvPr id="766" name="Straight Connector 765"/>
            <p:cNvCxnSpPr/>
            <p:nvPr/>
          </p:nvCxnSpPr>
          <p:spPr>
            <a:xfrm>
              <a:off x="2983104" y="4874324"/>
              <a:ext cx="0" cy="109728"/>
            </a:xfrm>
            <a:prstGeom prst="line">
              <a:avLst/>
            </a:prstGeom>
            <a:grpFill/>
            <a:ln w="6350" cap="flat" cmpd="sng" algn="ctr">
              <a:solidFill>
                <a:sysClr val="windowText" lastClr="000000"/>
              </a:solidFill>
              <a:prstDash val="solid"/>
            </a:ln>
            <a:effectLst/>
          </p:spPr>
        </p:cxnSp>
        <p:cxnSp>
          <p:nvCxnSpPr>
            <p:cNvPr id="767" name="Straight Connector 766"/>
            <p:cNvCxnSpPr/>
            <p:nvPr/>
          </p:nvCxnSpPr>
          <p:spPr>
            <a:xfrm flipH="1">
              <a:off x="2983104" y="4876800"/>
              <a:ext cx="76200" cy="107252"/>
            </a:xfrm>
            <a:prstGeom prst="line">
              <a:avLst/>
            </a:prstGeom>
            <a:grpFill/>
            <a:ln w="6350" cap="flat" cmpd="sng" algn="ctr">
              <a:solidFill>
                <a:sysClr val="windowText" lastClr="000000"/>
              </a:solidFill>
              <a:prstDash val="solid"/>
            </a:ln>
            <a:effectLst/>
          </p:spPr>
        </p:cxnSp>
        <p:cxnSp>
          <p:nvCxnSpPr>
            <p:cNvPr id="768" name="Straight Connector 767"/>
            <p:cNvCxnSpPr/>
            <p:nvPr/>
          </p:nvCxnSpPr>
          <p:spPr>
            <a:xfrm>
              <a:off x="3059304" y="4874324"/>
              <a:ext cx="0" cy="109728"/>
            </a:xfrm>
            <a:prstGeom prst="line">
              <a:avLst/>
            </a:prstGeom>
            <a:grpFill/>
            <a:ln w="6350" cap="flat" cmpd="sng" algn="ctr">
              <a:solidFill>
                <a:sysClr val="windowText" lastClr="000000"/>
              </a:solidFill>
              <a:prstDash val="solid"/>
            </a:ln>
            <a:effectLst/>
          </p:spPr>
        </p:cxnSp>
        <p:cxnSp>
          <p:nvCxnSpPr>
            <p:cNvPr id="769" name="Straight Connector 768"/>
            <p:cNvCxnSpPr/>
            <p:nvPr/>
          </p:nvCxnSpPr>
          <p:spPr>
            <a:xfrm flipH="1">
              <a:off x="3059304" y="4876800"/>
              <a:ext cx="76200" cy="107252"/>
            </a:xfrm>
            <a:prstGeom prst="line">
              <a:avLst/>
            </a:prstGeom>
            <a:grpFill/>
            <a:ln w="6350" cap="flat" cmpd="sng" algn="ctr">
              <a:solidFill>
                <a:sysClr val="windowText" lastClr="000000"/>
              </a:solidFill>
              <a:prstDash val="solid"/>
            </a:ln>
            <a:effectLst/>
          </p:spPr>
        </p:cxnSp>
        <p:cxnSp>
          <p:nvCxnSpPr>
            <p:cNvPr id="770" name="Straight Connector 769"/>
            <p:cNvCxnSpPr/>
            <p:nvPr/>
          </p:nvCxnSpPr>
          <p:spPr>
            <a:xfrm>
              <a:off x="3135504" y="4874324"/>
              <a:ext cx="0" cy="109728"/>
            </a:xfrm>
            <a:prstGeom prst="line">
              <a:avLst/>
            </a:prstGeom>
            <a:grpFill/>
            <a:ln w="6350" cap="flat" cmpd="sng" algn="ctr">
              <a:solidFill>
                <a:sysClr val="windowText" lastClr="000000"/>
              </a:solidFill>
              <a:prstDash val="solid"/>
            </a:ln>
            <a:effectLst/>
          </p:spPr>
        </p:cxnSp>
        <p:cxnSp>
          <p:nvCxnSpPr>
            <p:cNvPr id="771" name="Straight Connector 770"/>
            <p:cNvCxnSpPr/>
            <p:nvPr/>
          </p:nvCxnSpPr>
          <p:spPr>
            <a:xfrm flipH="1">
              <a:off x="3135504" y="4876800"/>
              <a:ext cx="76200" cy="107252"/>
            </a:xfrm>
            <a:prstGeom prst="line">
              <a:avLst/>
            </a:prstGeom>
            <a:grpFill/>
            <a:ln w="6350" cap="flat" cmpd="sng" algn="ctr">
              <a:solidFill>
                <a:sysClr val="windowText" lastClr="000000"/>
              </a:solidFill>
              <a:prstDash val="solid"/>
            </a:ln>
            <a:effectLst/>
          </p:spPr>
        </p:cxnSp>
        <p:cxnSp>
          <p:nvCxnSpPr>
            <p:cNvPr id="772" name="Straight Connector 771"/>
            <p:cNvCxnSpPr/>
            <p:nvPr/>
          </p:nvCxnSpPr>
          <p:spPr>
            <a:xfrm>
              <a:off x="3211704" y="4874324"/>
              <a:ext cx="0" cy="109728"/>
            </a:xfrm>
            <a:prstGeom prst="line">
              <a:avLst/>
            </a:prstGeom>
            <a:grpFill/>
            <a:ln w="6350" cap="flat" cmpd="sng" algn="ctr">
              <a:solidFill>
                <a:sysClr val="windowText" lastClr="000000"/>
              </a:solidFill>
              <a:prstDash val="solid"/>
            </a:ln>
            <a:effectLst/>
          </p:spPr>
        </p:cxnSp>
        <p:cxnSp>
          <p:nvCxnSpPr>
            <p:cNvPr id="773" name="Straight Connector 772"/>
            <p:cNvCxnSpPr/>
            <p:nvPr/>
          </p:nvCxnSpPr>
          <p:spPr>
            <a:xfrm flipH="1">
              <a:off x="3211704" y="4876800"/>
              <a:ext cx="76200" cy="107252"/>
            </a:xfrm>
            <a:prstGeom prst="line">
              <a:avLst/>
            </a:prstGeom>
            <a:grpFill/>
            <a:ln w="6350" cap="flat" cmpd="sng" algn="ctr">
              <a:solidFill>
                <a:sysClr val="windowText" lastClr="000000"/>
              </a:solidFill>
              <a:prstDash val="solid"/>
            </a:ln>
            <a:effectLst/>
          </p:spPr>
        </p:cxnSp>
      </p:grpSp>
      <p:grpSp>
        <p:nvGrpSpPr>
          <p:cNvPr id="774" name="Group 773"/>
          <p:cNvGrpSpPr/>
          <p:nvPr/>
        </p:nvGrpSpPr>
        <p:grpSpPr>
          <a:xfrm>
            <a:off x="2288079" y="5126744"/>
            <a:ext cx="454819" cy="112204"/>
            <a:chOff x="2833085" y="4874324"/>
            <a:chExt cx="454819" cy="112204"/>
          </a:xfrm>
          <a:solidFill>
            <a:srgbClr val="00CE00"/>
          </a:solidFill>
        </p:grpSpPr>
        <p:cxnSp>
          <p:nvCxnSpPr>
            <p:cNvPr id="775" name="Straight Arrow Connector 774"/>
            <p:cNvCxnSpPr/>
            <p:nvPr/>
          </p:nvCxnSpPr>
          <p:spPr>
            <a:xfrm>
              <a:off x="3285523" y="4876800"/>
              <a:ext cx="0" cy="109728"/>
            </a:xfrm>
            <a:prstGeom prst="straightConnector1">
              <a:avLst/>
            </a:prstGeom>
            <a:grpFill/>
            <a:ln w="6350" cap="flat" cmpd="sng" algn="ctr">
              <a:solidFill>
                <a:sysClr val="windowText" lastClr="000000"/>
              </a:solidFill>
              <a:prstDash val="solid"/>
              <a:tailEnd type="triangle" w="sm" len="sm"/>
            </a:ln>
            <a:effectLst/>
          </p:spPr>
        </p:cxnSp>
        <p:cxnSp>
          <p:nvCxnSpPr>
            <p:cNvPr id="776" name="Straight Connector 775"/>
            <p:cNvCxnSpPr/>
            <p:nvPr/>
          </p:nvCxnSpPr>
          <p:spPr>
            <a:xfrm>
              <a:off x="2833085" y="4874324"/>
              <a:ext cx="0" cy="109728"/>
            </a:xfrm>
            <a:prstGeom prst="line">
              <a:avLst/>
            </a:prstGeom>
            <a:grpFill/>
            <a:ln w="6350" cap="flat" cmpd="sng" algn="ctr">
              <a:solidFill>
                <a:sysClr val="windowText" lastClr="000000"/>
              </a:solidFill>
              <a:prstDash val="solid"/>
            </a:ln>
            <a:effectLst/>
          </p:spPr>
        </p:cxnSp>
        <p:cxnSp>
          <p:nvCxnSpPr>
            <p:cNvPr id="777" name="Straight Connector 776"/>
            <p:cNvCxnSpPr/>
            <p:nvPr/>
          </p:nvCxnSpPr>
          <p:spPr>
            <a:xfrm flipH="1">
              <a:off x="2833085" y="4876800"/>
              <a:ext cx="76200" cy="107252"/>
            </a:xfrm>
            <a:prstGeom prst="line">
              <a:avLst/>
            </a:prstGeom>
            <a:grpFill/>
            <a:ln w="6350" cap="flat" cmpd="sng" algn="ctr">
              <a:solidFill>
                <a:sysClr val="windowText" lastClr="000000"/>
              </a:solidFill>
              <a:prstDash val="solid"/>
            </a:ln>
            <a:effectLst/>
          </p:spPr>
        </p:cxnSp>
        <p:cxnSp>
          <p:nvCxnSpPr>
            <p:cNvPr id="778" name="Straight Connector 777"/>
            <p:cNvCxnSpPr/>
            <p:nvPr/>
          </p:nvCxnSpPr>
          <p:spPr>
            <a:xfrm>
              <a:off x="2909285" y="4874324"/>
              <a:ext cx="0" cy="109728"/>
            </a:xfrm>
            <a:prstGeom prst="line">
              <a:avLst/>
            </a:prstGeom>
            <a:grpFill/>
            <a:ln w="6350" cap="flat" cmpd="sng" algn="ctr">
              <a:solidFill>
                <a:sysClr val="windowText" lastClr="000000"/>
              </a:solidFill>
              <a:prstDash val="solid"/>
            </a:ln>
            <a:effectLst/>
          </p:spPr>
        </p:cxnSp>
        <p:cxnSp>
          <p:nvCxnSpPr>
            <p:cNvPr id="779" name="Straight Connector 778"/>
            <p:cNvCxnSpPr/>
            <p:nvPr/>
          </p:nvCxnSpPr>
          <p:spPr>
            <a:xfrm flipH="1">
              <a:off x="2909285" y="4876800"/>
              <a:ext cx="76200" cy="107252"/>
            </a:xfrm>
            <a:prstGeom prst="line">
              <a:avLst/>
            </a:prstGeom>
            <a:grpFill/>
            <a:ln w="6350" cap="flat" cmpd="sng" algn="ctr">
              <a:solidFill>
                <a:sysClr val="windowText" lastClr="000000"/>
              </a:solidFill>
              <a:prstDash val="solid"/>
            </a:ln>
            <a:effectLst/>
          </p:spPr>
        </p:cxnSp>
        <p:cxnSp>
          <p:nvCxnSpPr>
            <p:cNvPr id="780" name="Straight Connector 779"/>
            <p:cNvCxnSpPr/>
            <p:nvPr/>
          </p:nvCxnSpPr>
          <p:spPr>
            <a:xfrm>
              <a:off x="2983104" y="4874324"/>
              <a:ext cx="0" cy="109728"/>
            </a:xfrm>
            <a:prstGeom prst="line">
              <a:avLst/>
            </a:prstGeom>
            <a:grpFill/>
            <a:ln w="6350" cap="flat" cmpd="sng" algn="ctr">
              <a:solidFill>
                <a:sysClr val="windowText" lastClr="000000"/>
              </a:solidFill>
              <a:prstDash val="solid"/>
            </a:ln>
            <a:effectLst/>
          </p:spPr>
        </p:cxnSp>
        <p:cxnSp>
          <p:nvCxnSpPr>
            <p:cNvPr id="781" name="Straight Connector 780"/>
            <p:cNvCxnSpPr/>
            <p:nvPr/>
          </p:nvCxnSpPr>
          <p:spPr>
            <a:xfrm flipH="1">
              <a:off x="2983104" y="4876800"/>
              <a:ext cx="76200" cy="107252"/>
            </a:xfrm>
            <a:prstGeom prst="line">
              <a:avLst/>
            </a:prstGeom>
            <a:grpFill/>
            <a:ln w="6350" cap="flat" cmpd="sng" algn="ctr">
              <a:solidFill>
                <a:sysClr val="windowText" lastClr="000000"/>
              </a:solidFill>
              <a:prstDash val="solid"/>
            </a:ln>
            <a:effectLst/>
          </p:spPr>
        </p:cxnSp>
        <p:cxnSp>
          <p:nvCxnSpPr>
            <p:cNvPr id="782" name="Straight Connector 781"/>
            <p:cNvCxnSpPr/>
            <p:nvPr/>
          </p:nvCxnSpPr>
          <p:spPr>
            <a:xfrm>
              <a:off x="3059304" y="4874324"/>
              <a:ext cx="0" cy="109728"/>
            </a:xfrm>
            <a:prstGeom prst="line">
              <a:avLst/>
            </a:prstGeom>
            <a:grpFill/>
            <a:ln w="6350" cap="flat" cmpd="sng" algn="ctr">
              <a:solidFill>
                <a:sysClr val="windowText" lastClr="000000"/>
              </a:solidFill>
              <a:prstDash val="solid"/>
            </a:ln>
            <a:effectLst/>
          </p:spPr>
        </p:cxnSp>
        <p:cxnSp>
          <p:nvCxnSpPr>
            <p:cNvPr id="783" name="Straight Connector 782"/>
            <p:cNvCxnSpPr/>
            <p:nvPr/>
          </p:nvCxnSpPr>
          <p:spPr>
            <a:xfrm flipH="1">
              <a:off x="3059304" y="4876800"/>
              <a:ext cx="76200" cy="107252"/>
            </a:xfrm>
            <a:prstGeom prst="line">
              <a:avLst/>
            </a:prstGeom>
            <a:grpFill/>
            <a:ln w="6350" cap="flat" cmpd="sng" algn="ctr">
              <a:solidFill>
                <a:sysClr val="windowText" lastClr="000000"/>
              </a:solidFill>
              <a:prstDash val="solid"/>
            </a:ln>
            <a:effectLst/>
          </p:spPr>
        </p:cxnSp>
        <p:cxnSp>
          <p:nvCxnSpPr>
            <p:cNvPr id="784" name="Straight Connector 783"/>
            <p:cNvCxnSpPr/>
            <p:nvPr/>
          </p:nvCxnSpPr>
          <p:spPr>
            <a:xfrm>
              <a:off x="3135504" y="4874324"/>
              <a:ext cx="0" cy="109728"/>
            </a:xfrm>
            <a:prstGeom prst="line">
              <a:avLst/>
            </a:prstGeom>
            <a:grpFill/>
            <a:ln w="6350" cap="flat" cmpd="sng" algn="ctr">
              <a:solidFill>
                <a:sysClr val="windowText" lastClr="000000"/>
              </a:solidFill>
              <a:prstDash val="solid"/>
            </a:ln>
            <a:effectLst/>
          </p:spPr>
        </p:cxnSp>
        <p:cxnSp>
          <p:nvCxnSpPr>
            <p:cNvPr id="785" name="Straight Connector 784"/>
            <p:cNvCxnSpPr/>
            <p:nvPr/>
          </p:nvCxnSpPr>
          <p:spPr>
            <a:xfrm flipH="1">
              <a:off x="3135504" y="4876800"/>
              <a:ext cx="76200" cy="107252"/>
            </a:xfrm>
            <a:prstGeom prst="line">
              <a:avLst/>
            </a:prstGeom>
            <a:grpFill/>
            <a:ln w="6350" cap="flat" cmpd="sng" algn="ctr">
              <a:solidFill>
                <a:sysClr val="windowText" lastClr="000000"/>
              </a:solidFill>
              <a:prstDash val="solid"/>
            </a:ln>
            <a:effectLst/>
          </p:spPr>
        </p:cxnSp>
        <p:cxnSp>
          <p:nvCxnSpPr>
            <p:cNvPr id="786" name="Straight Connector 785"/>
            <p:cNvCxnSpPr/>
            <p:nvPr/>
          </p:nvCxnSpPr>
          <p:spPr>
            <a:xfrm>
              <a:off x="3211704" y="4874324"/>
              <a:ext cx="0" cy="109728"/>
            </a:xfrm>
            <a:prstGeom prst="line">
              <a:avLst/>
            </a:prstGeom>
            <a:grpFill/>
            <a:ln w="6350" cap="flat" cmpd="sng" algn="ctr">
              <a:solidFill>
                <a:sysClr val="windowText" lastClr="000000"/>
              </a:solidFill>
              <a:prstDash val="solid"/>
            </a:ln>
            <a:effectLst/>
          </p:spPr>
        </p:cxnSp>
        <p:cxnSp>
          <p:nvCxnSpPr>
            <p:cNvPr id="787" name="Straight Connector 786"/>
            <p:cNvCxnSpPr/>
            <p:nvPr/>
          </p:nvCxnSpPr>
          <p:spPr>
            <a:xfrm flipH="1">
              <a:off x="3211704" y="4876800"/>
              <a:ext cx="76200" cy="107252"/>
            </a:xfrm>
            <a:prstGeom prst="line">
              <a:avLst/>
            </a:prstGeom>
            <a:grpFill/>
            <a:ln w="6350" cap="flat" cmpd="sng" algn="ctr">
              <a:solidFill>
                <a:sysClr val="windowText" lastClr="000000"/>
              </a:solidFill>
              <a:prstDash val="solid"/>
            </a:ln>
            <a:effectLst/>
          </p:spPr>
        </p:cxnSp>
      </p:grpSp>
      <p:sp>
        <p:nvSpPr>
          <p:cNvPr id="788" name="Rectangle 787"/>
          <p:cNvSpPr/>
          <p:nvPr/>
        </p:nvSpPr>
        <p:spPr>
          <a:xfrm>
            <a:off x="505581" y="1466442"/>
            <a:ext cx="786384" cy="656915"/>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89" name="Rectangle 788"/>
          <p:cNvSpPr/>
          <p:nvPr/>
        </p:nvSpPr>
        <p:spPr>
          <a:xfrm>
            <a:off x="2157769" y="1466442"/>
            <a:ext cx="716631" cy="658368"/>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90" name="TextBox 789"/>
          <p:cNvSpPr txBox="1"/>
          <p:nvPr/>
        </p:nvSpPr>
        <p:spPr>
          <a:xfrm>
            <a:off x="1547727" y="1662503"/>
            <a:ext cx="415498" cy="369333"/>
          </a:xfrm>
          <a:prstGeom prst="rect">
            <a:avLst/>
          </a:prstGeom>
          <a:noFill/>
        </p:spPr>
        <p:txBody>
          <a:bodyPr wrap="none" lIns="91440" tIns="45720" rIns="91440" bIns="45720" rtlCol="0">
            <a:spAutoFit/>
          </a:bodyPr>
          <a:lstStyle/>
          <a:p>
            <a:pPr eaLnBrk="1" fontAlgn="auto" hangingPunct="1">
              <a:spcBef>
                <a:spcPts val="0"/>
              </a:spcBef>
              <a:spcAft>
                <a:spcPts val="0"/>
              </a:spcAft>
            </a:pPr>
            <a:r>
              <a:rPr lang="en-US" sz="1800" b="0" dirty="0" smtClean="0">
                <a:solidFill>
                  <a:prstClr val="black"/>
                </a:solidFill>
                <a:latin typeface="Calibri"/>
              </a:rPr>
              <a:t>+=</a:t>
            </a:r>
            <a:endParaRPr lang="en-US" sz="1800" b="0" dirty="0">
              <a:solidFill>
                <a:prstClr val="black"/>
              </a:solidFill>
              <a:latin typeface="Calibri"/>
            </a:endParaRPr>
          </a:p>
        </p:txBody>
      </p:sp>
      <p:sp>
        <p:nvSpPr>
          <p:cNvPr id="791" name="Rectangle 790"/>
          <p:cNvSpPr/>
          <p:nvPr/>
        </p:nvSpPr>
        <p:spPr>
          <a:xfrm>
            <a:off x="3224567" y="1466442"/>
            <a:ext cx="786384" cy="713233"/>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92" name="Rectangle 791"/>
          <p:cNvSpPr/>
          <p:nvPr/>
        </p:nvSpPr>
        <p:spPr>
          <a:xfrm>
            <a:off x="2157767" y="1466442"/>
            <a:ext cx="238878" cy="658368"/>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93" name="Rectangle 792"/>
          <p:cNvSpPr/>
          <p:nvPr/>
        </p:nvSpPr>
        <p:spPr>
          <a:xfrm>
            <a:off x="3224567" y="1466443"/>
            <a:ext cx="786384" cy="237744"/>
          </a:xfrm>
          <a:prstGeom prst="rect">
            <a:avLst/>
          </a:prstGeom>
          <a:no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94" name="Rectangle 793"/>
          <p:cNvSpPr/>
          <p:nvPr/>
        </p:nvSpPr>
        <p:spPr>
          <a:xfrm>
            <a:off x="510884" y="2637419"/>
            <a:ext cx="786384" cy="658368"/>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95" name="TextBox 794"/>
          <p:cNvSpPr txBox="1"/>
          <p:nvPr/>
        </p:nvSpPr>
        <p:spPr>
          <a:xfrm>
            <a:off x="1547727" y="2794969"/>
            <a:ext cx="415498" cy="369333"/>
          </a:xfrm>
          <a:prstGeom prst="rect">
            <a:avLst/>
          </a:prstGeom>
          <a:noFill/>
        </p:spPr>
        <p:txBody>
          <a:bodyPr wrap="none" lIns="91440" tIns="45720" rIns="91440" bIns="45720" rtlCol="0">
            <a:spAutoFit/>
          </a:bodyPr>
          <a:lstStyle/>
          <a:p>
            <a:pPr eaLnBrk="1" fontAlgn="auto" hangingPunct="1">
              <a:spcBef>
                <a:spcPts val="0"/>
              </a:spcBef>
              <a:spcAft>
                <a:spcPts val="0"/>
              </a:spcAft>
            </a:pPr>
            <a:r>
              <a:rPr lang="en-US" sz="1800" b="0" dirty="0" smtClean="0">
                <a:solidFill>
                  <a:prstClr val="black"/>
                </a:solidFill>
                <a:latin typeface="Calibri"/>
              </a:rPr>
              <a:t>+=</a:t>
            </a:r>
            <a:endParaRPr lang="en-US" sz="1800" b="0" dirty="0">
              <a:solidFill>
                <a:prstClr val="black"/>
              </a:solidFill>
              <a:latin typeface="Calibri"/>
            </a:endParaRPr>
          </a:p>
        </p:txBody>
      </p:sp>
      <p:sp>
        <p:nvSpPr>
          <p:cNvPr id="796" name="Rectangle 795"/>
          <p:cNvSpPr/>
          <p:nvPr/>
        </p:nvSpPr>
        <p:spPr>
          <a:xfrm>
            <a:off x="2158333" y="2637418"/>
            <a:ext cx="237745" cy="658368"/>
          </a:xfrm>
          <a:prstGeom prst="rect">
            <a:avLst/>
          </a:prstGeom>
          <a:solidFill>
            <a:srgbClr val="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97" name="Rectangle 796"/>
          <p:cNvSpPr/>
          <p:nvPr/>
        </p:nvSpPr>
        <p:spPr>
          <a:xfrm>
            <a:off x="3224538" y="2638537"/>
            <a:ext cx="786384" cy="237744"/>
          </a:xfrm>
          <a:prstGeom prst="rect">
            <a:avLst/>
          </a:prstGeom>
          <a:solidFill>
            <a:srgbClr val="E500E5"/>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98" name="Rectangle 797"/>
          <p:cNvSpPr/>
          <p:nvPr/>
        </p:nvSpPr>
        <p:spPr>
          <a:xfrm>
            <a:off x="510884" y="2637420"/>
            <a:ext cx="786384" cy="219456"/>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99" name="Rectangle 798"/>
          <p:cNvSpPr/>
          <p:nvPr/>
        </p:nvSpPr>
        <p:spPr>
          <a:xfrm>
            <a:off x="510886" y="2856876"/>
            <a:ext cx="786384" cy="219456"/>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00" name="Rectangle 799"/>
          <p:cNvSpPr/>
          <p:nvPr/>
        </p:nvSpPr>
        <p:spPr>
          <a:xfrm>
            <a:off x="510884" y="3076331"/>
            <a:ext cx="786384" cy="219456"/>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01" name="Rectangle 800"/>
          <p:cNvSpPr/>
          <p:nvPr/>
        </p:nvSpPr>
        <p:spPr>
          <a:xfrm>
            <a:off x="2158900" y="2856874"/>
            <a:ext cx="236609" cy="219456"/>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02" name="Rectangle 801"/>
          <p:cNvSpPr/>
          <p:nvPr/>
        </p:nvSpPr>
        <p:spPr>
          <a:xfrm>
            <a:off x="2158901" y="3076331"/>
            <a:ext cx="237744" cy="219456"/>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03" name="TextBox 802"/>
          <p:cNvSpPr txBox="1"/>
          <p:nvPr/>
        </p:nvSpPr>
        <p:spPr>
          <a:xfrm>
            <a:off x="1754093" y="3855196"/>
            <a:ext cx="415498" cy="369333"/>
          </a:xfrm>
          <a:prstGeom prst="rect">
            <a:avLst/>
          </a:prstGeom>
          <a:noFill/>
        </p:spPr>
        <p:txBody>
          <a:bodyPr wrap="none" lIns="91440" tIns="45720" rIns="91440" bIns="45720" rtlCol="0">
            <a:spAutoFit/>
          </a:bodyPr>
          <a:lstStyle/>
          <a:p>
            <a:pPr eaLnBrk="1" fontAlgn="auto" hangingPunct="1">
              <a:spcBef>
                <a:spcPts val="0"/>
              </a:spcBef>
              <a:spcAft>
                <a:spcPts val="0"/>
              </a:spcAft>
            </a:pPr>
            <a:r>
              <a:rPr lang="en-US" sz="1800" b="0" dirty="0" smtClean="0">
                <a:solidFill>
                  <a:prstClr val="black"/>
                </a:solidFill>
                <a:latin typeface="Calibri"/>
              </a:rPr>
              <a:t>+=</a:t>
            </a:r>
            <a:endParaRPr lang="en-US" sz="1800" b="0" dirty="0">
              <a:solidFill>
                <a:prstClr val="black"/>
              </a:solidFill>
              <a:latin typeface="Calibri"/>
            </a:endParaRPr>
          </a:p>
        </p:txBody>
      </p:sp>
      <p:sp>
        <p:nvSpPr>
          <p:cNvPr id="804" name="Rectangle 803"/>
          <p:cNvSpPr/>
          <p:nvPr/>
        </p:nvSpPr>
        <p:spPr>
          <a:xfrm>
            <a:off x="352899" y="3786148"/>
            <a:ext cx="171773" cy="454509"/>
          </a:xfrm>
          <a:prstGeom prst="rect">
            <a:avLst/>
          </a:prstGeom>
          <a:solidFill>
            <a:sysClr val="window" lastClr="FFFFFF"/>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05" name="Rectangle 804"/>
          <p:cNvSpPr/>
          <p:nvPr/>
        </p:nvSpPr>
        <p:spPr>
          <a:xfrm>
            <a:off x="524672" y="3786148"/>
            <a:ext cx="171773" cy="454509"/>
          </a:xfrm>
          <a:prstGeom prst="rect">
            <a:avLst/>
          </a:prstGeom>
          <a:solidFill>
            <a:sysClr val="window" lastClr="FFFFFF"/>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06" name="Rectangle 805"/>
          <p:cNvSpPr/>
          <p:nvPr/>
        </p:nvSpPr>
        <p:spPr>
          <a:xfrm>
            <a:off x="696444" y="3785716"/>
            <a:ext cx="171773" cy="454509"/>
          </a:xfrm>
          <a:prstGeom prst="rect">
            <a:avLst/>
          </a:prstGeom>
          <a:solidFill>
            <a:sysClr val="window" lastClr="FFFFFF"/>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07" name="Rectangle 806"/>
          <p:cNvSpPr/>
          <p:nvPr/>
        </p:nvSpPr>
        <p:spPr>
          <a:xfrm>
            <a:off x="867836" y="3786148"/>
            <a:ext cx="171773" cy="454509"/>
          </a:xfrm>
          <a:prstGeom prst="rect">
            <a:avLst/>
          </a:prstGeom>
          <a:solidFill>
            <a:sysClr val="window" lastClr="FFFFFF"/>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08" name="Rectangle 807"/>
          <p:cNvSpPr/>
          <p:nvPr/>
        </p:nvSpPr>
        <p:spPr>
          <a:xfrm>
            <a:off x="1039608" y="3786148"/>
            <a:ext cx="171773" cy="454509"/>
          </a:xfrm>
          <a:prstGeom prst="rect">
            <a:avLst/>
          </a:prstGeom>
          <a:solidFill>
            <a:sysClr val="window" lastClr="FFFFFF"/>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09" name="Rectangle 808"/>
          <p:cNvSpPr/>
          <p:nvPr/>
        </p:nvSpPr>
        <p:spPr>
          <a:xfrm>
            <a:off x="1211382" y="3786148"/>
            <a:ext cx="171773" cy="454509"/>
          </a:xfrm>
          <a:prstGeom prst="rect">
            <a:avLst/>
          </a:prstGeom>
          <a:solidFill>
            <a:sysClr val="window" lastClr="FFFFFF"/>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10" name="Rectangle 809"/>
          <p:cNvSpPr/>
          <p:nvPr/>
        </p:nvSpPr>
        <p:spPr>
          <a:xfrm>
            <a:off x="1383154" y="3786148"/>
            <a:ext cx="171773" cy="454509"/>
          </a:xfrm>
          <a:prstGeom prst="rect">
            <a:avLst/>
          </a:prstGeom>
          <a:solidFill>
            <a:sysClr val="window" lastClr="FFFFFF"/>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11" name="Rectangle 810"/>
          <p:cNvSpPr/>
          <p:nvPr/>
        </p:nvSpPr>
        <p:spPr>
          <a:xfrm>
            <a:off x="1554928" y="3786148"/>
            <a:ext cx="171773" cy="454509"/>
          </a:xfrm>
          <a:prstGeom prst="rect">
            <a:avLst/>
          </a:prstGeom>
          <a:solidFill>
            <a:sysClr val="window" lastClr="FFFFFF"/>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12" name="TextBox 811"/>
          <p:cNvSpPr txBox="1"/>
          <p:nvPr/>
        </p:nvSpPr>
        <p:spPr>
          <a:xfrm>
            <a:off x="1754093" y="4839335"/>
            <a:ext cx="415498" cy="369333"/>
          </a:xfrm>
          <a:prstGeom prst="rect">
            <a:avLst/>
          </a:prstGeom>
          <a:noFill/>
        </p:spPr>
        <p:txBody>
          <a:bodyPr wrap="none" lIns="91440" tIns="45720" rIns="91440" bIns="45720" rtlCol="0">
            <a:spAutoFit/>
          </a:bodyPr>
          <a:lstStyle/>
          <a:p>
            <a:pPr eaLnBrk="1" fontAlgn="auto" hangingPunct="1">
              <a:spcBef>
                <a:spcPts val="0"/>
              </a:spcBef>
              <a:spcAft>
                <a:spcPts val="0"/>
              </a:spcAft>
            </a:pPr>
            <a:r>
              <a:rPr lang="en-US" sz="1800" b="0" dirty="0" smtClean="0">
                <a:solidFill>
                  <a:prstClr val="black"/>
                </a:solidFill>
                <a:latin typeface="Calibri"/>
              </a:rPr>
              <a:t>+=</a:t>
            </a:r>
            <a:endParaRPr lang="en-US" sz="1800" b="0" dirty="0">
              <a:solidFill>
                <a:prstClr val="black"/>
              </a:solidFill>
              <a:latin typeface="Calibri"/>
            </a:endParaRPr>
          </a:p>
        </p:txBody>
      </p:sp>
      <p:sp>
        <p:nvSpPr>
          <p:cNvPr id="813" name="Rectangle 812"/>
          <p:cNvSpPr/>
          <p:nvPr/>
        </p:nvSpPr>
        <p:spPr>
          <a:xfrm>
            <a:off x="2960855" y="4795251"/>
            <a:ext cx="171773" cy="530353"/>
          </a:xfrm>
          <a:prstGeom prst="rect">
            <a:avLst/>
          </a:prstGeom>
          <a:solidFill>
            <a:srgbClr val="38B4FF"/>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14" name="Rectangle 813"/>
          <p:cNvSpPr/>
          <p:nvPr/>
        </p:nvSpPr>
        <p:spPr>
          <a:xfrm>
            <a:off x="1556133" y="4804227"/>
            <a:ext cx="171773" cy="456061"/>
          </a:xfrm>
          <a:prstGeom prst="rect">
            <a:avLst/>
          </a:prstGeom>
          <a:solidFill>
            <a:sysClr val="window" lastClr="FFFFFF"/>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15" name="Rectangle 814"/>
          <p:cNvSpPr>
            <a:spLocks/>
          </p:cNvSpPr>
          <p:nvPr/>
        </p:nvSpPr>
        <p:spPr>
          <a:xfrm>
            <a:off x="1556133" y="4803084"/>
            <a:ext cx="171773" cy="152400"/>
          </a:xfrm>
          <a:prstGeom prst="rect">
            <a:avLst/>
          </a:prstGeom>
          <a:solidFill>
            <a:sysClr val="window" lastClr="FFFFFF"/>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16" name="Rectangle 815"/>
          <p:cNvSpPr>
            <a:spLocks/>
          </p:cNvSpPr>
          <p:nvPr/>
        </p:nvSpPr>
        <p:spPr>
          <a:xfrm>
            <a:off x="1556133" y="4955484"/>
            <a:ext cx="171773" cy="152400"/>
          </a:xfrm>
          <a:prstGeom prst="rect">
            <a:avLst/>
          </a:prstGeom>
          <a:solidFill>
            <a:sysClr val="window" lastClr="FFFFFF"/>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17" name="Rectangle 816"/>
          <p:cNvSpPr>
            <a:spLocks/>
          </p:cNvSpPr>
          <p:nvPr/>
        </p:nvSpPr>
        <p:spPr>
          <a:xfrm>
            <a:off x="1556133" y="5107884"/>
            <a:ext cx="171773" cy="152400"/>
          </a:xfrm>
          <a:prstGeom prst="rect">
            <a:avLst/>
          </a:prstGeom>
          <a:solidFill>
            <a:sysClr val="window" lastClr="FFFFFF"/>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18" name="TextBox 817"/>
          <p:cNvSpPr txBox="1"/>
          <p:nvPr/>
        </p:nvSpPr>
        <p:spPr>
          <a:xfrm>
            <a:off x="1753724" y="5774883"/>
            <a:ext cx="415498" cy="369333"/>
          </a:xfrm>
          <a:prstGeom prst="rect">
            <a:avLst/>
          </a:prstGeom>
          <a:noFill/>
        </p:spPr>
        <p:txBody>
          <a:bodyPr wrap="none" lIns="91440" tIns="45720" rIns="91440" bIns="45720" rtlCol="0">
            <a:spAutoFit/>
          </a:bodyPr>
          <a:lstStyle/>
          <a:p>
            <a:pPr eaLnBrk="1" fontAlgn="auto" hangingPunct="1">
              <a:spcBef>
                <a:spcPts val="0"/>
              </a:spcBef>
              <a:spcAft>
                <a:spcPts val="0"/>
              </a:spcAft>
            </a:pPr>
            <a:r>
              <a:rPr lang="en-US" sz="1800" b="0" dirty="0" smtClean="0">
                <a:solidFill>
                  <a:prstClr val="black"/>
                </a:solidFill>
                <a:latin typeface="Calibri"/>
              </a:rPr>
              <a:t>+=</a:t>
            </a:r>
            <a:endParaRPr lang="en-US" sz="1800" b="0" dirty="0">
              <a:solidFill>
                <a:prstClr val="black"/>
              </a:solidFill>
              <a:latin typeface="Calibri"/>
            </a:endParaRPr>
          </a:p>
        </p:txBody>
      </p:sp>
      <p:sp>
        <p:nvSpPr>
          <p:cNvPr id="819" name="Rectangle 818"/>
          <p:cNvSpPr>
            <a:spLocks/>
          </p:cNvSpPr>
          <p:nvPr/>
        </p:nvSpPr>
        <p:spPr>
          <a:xfrm>
            <a:off x="1559159" y="5698683"/>
            <a:ext cx="171773" cy="152400"/>
          </a:xfrm>
          <a:prstGeom prst="rect">
            <a:avLst/>
          </a:prstGeom>
          <a:solidFill>
            <a:srgbClr val="FF00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20" name="Rectangle 819"/>
          <p:cNvSpPr/>
          <p:nvPr/>
        </p:nvSpPr>
        <p:spPr>
          <a:xfrm>
            <a:off x="2960352" y="3781648"/>
            <a:ext cx="1386113" cy="530353"/>
          </a:xfrm>
          <a:prstGeom prst="rect">
            <a:avLst/>
          </a:prstGeom>
          <a:solidFill>
            <a:srgbClr val="E500E5"/>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21" name="Rectangle 820"/>
          <p:cNvSpPr>
            <a:spLocks/>
          </p:cNvSpPr>
          <p:nvPr/>
        </p:nvSpPr>
        <p:spPr>
          <a:xfrm>
            <a:off x="2241169" y="3787050"/>
            <a:ext cx="548640" cy="457200"/>
          </a:xfrm>
          <a:prstGeom prst="rect">
            <a:avLst/>
          </a:prstGeom>
          <a:solidFill>
            <a:srgbClr val="00CE00"/>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nvGrpSpPr>
          <p:cNvPr id="822" name="Group 821"/>
          <p:cNvGrpSpPr/>
          <p:nvPr/>
        </p:nvGrpSpPr>
        <p:grpSpPr>
          <a:xfrm>
            <a:off x="2241169" y="3786950"/>
            <a:ext cx="549830" cy="457204"/>
            <a:chOff x="2241169" y="3786950"/>
            <a:chExt cx="549830" cy="457204"/>
          </a:xfrm>
          <a:solidFill>
            <a:srgbClr val="00CE00"/>
          </a:solidFill>
        </p:grpSpPr>
        <p:sp>
          <p:nvSpPr>
            <p:cNvPr id="823" name="Rectangle 822"/>
            <p:cNvSpPr>
              <a:spLocks/>
            </p:cNvSpPr>
            <p:nvPr/>
          </p:nvSpPr>
          <p:spPr>
            <a:xfrm>
              <a:off x="2241169" y="3786950"/>
              <a:ext cx="548640" cy="152400"/>
            </a:xfrm>
            <a:prstGeom prst="rect">
              <a:avLst/>
            </a:prstGeom>
            <a:grp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24" name="Rectangle 823"/>
            <p:cNvSpPr>
              <a:spLocks/>
            </p:cNvSpPr>
            <p:nvPr/>
          </p:nvSpPr>
          <p:spPr>
            <a:xfrm>
              <a:off x="2241169" y="3939354"/>
              <a:ext cx="548640" cy="152400"/>
            </a:xfrm>
            <a:prstGeom prst="rect">
              <a:avLst/>
            </a:prstGeom>
            <a:grp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25" name="Rectangle 824"/>
            <p:cNvSpPr>
              <a:spLocks/>
            </p:cNvSpPr>
            <p:nvPr/>
          </p:nvSpPr>
          <p:spPr>
            <a:xfrm>
              <a:off x="2241169" y="4091754"/>
              <a:ext cx="549830" cy="152400"/>
            </a:xfrm>
            <a:prstGeom prst="rect">
              <a:avLst/>
            </a:prstGeom>
            <a:grp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grpSp>
        <p:nvGrpSpPr>
          <p:cNvPr id="826" name="Group 825"/>
          <p:cNvGrpSpPr/>
          <p:nvPr/>
        </p:nvGrpSpPr>
        <p:grpSpPr>
          <a:xfrm>
            <a:off x="2282480" y="3807048"/>
            <a:ext cx="454819" cy="112204"/>
            <a:chOff x="2833085" y="4874324"/>
            <a:chExt cx="454819" cy="112204"/>
          </a:xfrm>
          <a:solidFill>
            <a:srgbClr val="00CE00"/>
          </a:solidFill>
        </p:grpSpPr>
        <p:cxnSp>
          <p:nvCxnSpPr>
            <p:cNvPr id="827" name="Straight Arrow Connector 826"/>
            <p:cNvCxnSpPr/>
            <p:nvPr/>
          </p:nvCxnSpPr>
          <p:spPr>
            <a:xfrm>
              <a:off x="3285523" y="4876800"/>
              <a:ext cx="0" cy="109728"/>
            </a:xfrm>
            <a:prstGeom prst="straightConnector1">
              <a:avLst/>
            </a:prstGeom>
            <a:grpFill/>
            <a:ln w="6350" cap="flat" cmpd="sng" algn="ctr">
              <a:solidFill>
                <a:sysClr val="windowText" lastClr="000000"/>
              </a:solidFill>
              <a:prstDash val="solid"/>
              <a:tailEnd type="triangle" w="sm" len="sm"/>
            </a:ln>
            <a:effectLst/>
          </p:spPr>
        </p:cxnSp>
        <p:cxnSp>
          <p:nvCxnSpPr>
            <p:cNvPr id="828" name="Straight Connector 827"/>
            <p:cNvCxnSpPr/>
            <p:nvPr/>
          </p:nvCxnSpPr>
          <p:spPr>
            <a:xfrm>
              <a:off x="2833085" y="4874324"/>
              <a:ext cx="0" cy="109728"/>
            </a:xfrm>
            <a:prstGeom prst="line">
              <a:avLst/>
            </a:prstGeom>
            <a:grpFill/>
            <a:ln w="6350" cap="flat" cmpd="sng" algn="ctr">
              <a:solidFill>
                <a:sysClr val="windowText" lastClr="000000"/>
              </a:solidFill>
              <a:prstDash val="solid"/>
            </a:ln>
            <a:effectLst/>
          </p:spPr>
        </p:cxnSp>
        <p:cxnSp>
          <p:nvCxnSpPr>
            <p:cNvPr id="829" name="Straight Connector 828"/>
            <p:cNvCxnSpPr/>
            <p:nvPr/>
          </p:nvCxnSpPr>
          <p:spPr>
            <a:xfrm flipH="1">
              <a:off x="2833085" y="4876800"/>
              <a:ext cx="76200" cy="107252"/>
            </a:xfrm>
            <a:prstGeom prst="line">
              <a:avLst/>
            </a:prstGeom>
            <a:grpFill/>
            <a:ln w="6350" cap="flat" cmpd="sng" algn="ctr">
              <a:solidFill>
                <a:sysClr val="windowText" lastClr="000000"/>
              </a:solidFill>
              <a:prstDash val="solid"/>
            </a:ln>
            <a:effectLst/>
          </p:spPr>
        </p:cxnSp>
        <p:cxnSp>
          <p:nvCxnSpPr>
            <p:cNvPr id="830" name="Straight Connector 829"/>
            <p:cNvCxnSpPr/>
            <p:nvPr/>
          </p:nvCxnSpPr>
          <p:spPr>
            <a:xfrm>
              <a:off x="2909285" y="4874324"/>
              <a:ext cx="0" cy="109728"/>
            </a:xfrm>
            <a:prstGeom prst="line">
              <a:avLst/>
            </a:prstGeom>
            <a:grpFill/>
            <a:ln w="6350" cap="flat" cmpd="sng" algn="ctr">
              <a:solidFill>
                <a:sysClr val="windowText" lastClr="000000"/>
              </a:solidFill>
              <a:prstDash val="solid"/>
            </a:ln>
            <a:effectLst/>
          </p:spPr>
        </p:cxnSp>
        <p:cxnSp>
          <p:nvCxnSpPr>
            <p:cNvPr id="831" name="Straight Connector 830"/>
            <p:cNvCxnSpPr/>
            <p:nvPr/>
          </p:nvCxnSpPr>
          <p:spPr>
            <a:xfrm flipH="1">
              <a:off x="2909285" y="4876800"/>
              <a:ext cx="76200" cy="107252"/>
            </a:xfrm>
            <a:prstGeom prst="line">
              <a:avLst/>
            </a:prstGeom>
            <a:grpFill/>
            <a:ln w="6350" cap="flat" cmpd="sng" algn="ctr">
              <a:solidFill>
                <a:sysClr val="windowText" lastClr="000000"/>
              </a:solidFill>
              <a:prstDash val="solid"/>
            </a:ln>
            <a:effectLst/>
          </p:spPr>
        </p:cxnSp>
        <p:cxnSp>
          <p:nvCxnSpPr>
            <p:cNvPr id="832" name="Straight Connector 831"/>
            <p:cNvCxnSpPr/>
            <p:nvPr/>
          </p:nvCxnSpPr>
          <p:spPr>
            <a:xfrm>
              <a:off x="2983104" y="4874324"/>
              <a:ext cx="0" cy="109728"/>
            </a:xfrm>
            <a:prstGeom prst="line">
              <a:avLst/>
            </a:prstGeom>
            <a:grpFill/>
            <a:ln w="6350" cap="flat" cmpd="sng" algn="ctr">
              <a:solidFill>
                <a:sysClr val="windowText" lastClr="000000"/>
              </a:solidFill>
              <a:prstDash val="solid"/>
            </a:ln>
            <a:effectLst/>
          </p:spPr>
        </p:cxnSp>
        <p:cxnSp>
          <p:nvCxnSpPr>
            <p:cNvPr id="833" name="Straight Connector 832"/>
            <p:cNvCxnSpPr/>
            <p:nvPr/>
          </p:nvCxnSpPr>
          <p:spPr>
            <a:xfrm flipH="1">
              <a:off x="2983104" y="4876800"/>
              <a:ext cx="76200" cy="107252"/>
            </a:xfrm>
            <a:prstGeom prst="line">
              <a:avLst/>
            </a:prstGeom>
            <a:grpFill/>
            <a:ln w="6350" cap="flat" cmpd="sng" algn="ctr">
              <a:solidFill>
                <a:sysClr val="windowText" lastClr="000000"/>
              </a:solidFill>
              <a:prstDash val="solid"/>
            </a:ln>
            <a:effectLst/>
          </p:spPr>
        </p:cxnSp>
        <p:cxnSp>
          <p:nvCxnSpPr>
            <p:cNvPr id="834" name="Straight Connector 833"/>
            <p:cNvCxnSpPr/>
            <p:nvPr/>
          </p:nvCxnSpPr>
          <p:spPr>
            <a:xfrm>
              <a:off x="3059304" y="4874324"/>
              <a:ext cx="0" cy="109728"/>
            </a:xfrm>
            <a:prstGeom prst="line">
              <a:avLst/>
            </a:prstGeom>
            <a:grpFill/>
            <a:ln w="6350" cap="flat" cmpd="sng" algn="ctr">
              <a:solidFill>
                <a:sysClr val="windowText" lastClr="000000"/>
              </a:solidFill>
              <a:prstDash val="solid"/>
            </a:ln>
            <a:effectLst/>
          </p:spPr>
        </p:cxnSp>
        <p:cxnSp>
          <p:nvCxnSpPr>
            <p:cNvPr id="835" name="Straight Connector 834"/>
            <p:cNvCxnSpPr/>
            <p:nvPr/>
          </p:nvCxnSpPr>
          <p:spPr>
            <a:xfrm flipH="1">
              <a:off x="3059304" y="4876800"/>
              <a:ext cx="76200" cy="107252"/>
            </a:xfrm>
            <a:prstGeom prst="line">
              <a:avLst/>
            </a:prstGeom>
            <a:grpFill/>
            <a:ln w="6350" cap="flat" cmpd="sng" algn="ctr">
              <a:solidFill>
                <a:sysClr val="windowText" lastClr="000000"/>
              </a:solidFill>
              <a:prstDash val="solid"/>
            </a:ln>
            <a:effectLst/>
          </p:spPr>
        </p:cxnSp>
        <p:cxnSp>
          <p:nvCxnSpPr>
            <p:cNvPr id="836" name="Straight Connector 835"/>
            <p:cNvCxnSpPr/>
            <p:nvPr/>
          </p:nvCxnSpPr>
          <p:spPr>
            <a:xfrm>
              <a:off x="3135504" y="4874324"/>
              <a:ext cx="0" cy="109728"/>
            </a:xfrm>
            <a:prstGeom prst="line">
              <a:avLst/>
            </a:prstGeom>
            <a:grpFill/>
            <a:ln w="6350" cap="flat" cmpd="sng" algn="ctr">
              <a:solidFill>
                <a:sysClr val="windowText" lastClr="000000"/>
              </a:solidFill>
              <a:prstDash val="solid"/>
            </a:ln>
            <a:effectLst/>
          </p:spPr>
        </p:cxnSp>
        <p:cxnSp>
          <p:nvCxnSpPr>
            <p:cNvPr id="837" name="Straight Connector 836"/>
            <p:cNvCxnSpPr/>
            <p:nvPr/>
          </p:nvCxnSpPr>
          <p:spPr>
            <a:xfrm flipH="1">
              <a:off x="3135504" y="4876800"/>
              <a:ext cx="76200" cy="107252"/>
            </a:xfrm>
            <a:prstGeom prst="line">
              <a:avLst/>
            </a:prstGeom>
            <a:grpFill/>
            <a:ln w="6350" cap="flat" cmpd="sng" algn="ctr">
              <a:solidFill>
                <a:sysClr val="windowText" lastClr="000000"/>
              </a:solidFill>
              <a:prstDash val="solid"/>
            </a:ln>
            <a:effectLst/>
          </p:spPr>
        </p:cxnSp>
        <p:cxnSp>
          <p:nvCxnSpPr>
            <p:cNvPr id="838" name="Straight Connector 837"/>
            <p:cNvCxnSpPr/>
            <p:nvPr/>
          </p:nvCxnSpPr>
          <p:spPr>
            <a:xfrm>
              <a:off x="3211704" y="4874324"/>
              <a:ext cx="0" cy="109728"/>
            </a:xfrm>
            <a:prstGeom prst="line">
              <a:avLst/>
            </a:prstGeom>
            <a:grpFill/>
            <a:ln w="6350" cap="flat" cmpd="sng" algn="ctr">
              <a:solidFill>
                <a:sysClr val="windowText" lastClr="000000"/>
              </a:solidFill>
              <a:prstDash val="solid"/>
            </a:ln>
            <a:effectLst/>
          </p:spPr>
        </p:cxnSp>
        <p:cxnSp>
          <p:nvCxnSpPr>
            <p:cNvPr id="839" name="Straight Connector 838"/>
            <p:cNvCxnSpPr/>
            <p:nvPr/>
          </p:nvCxnSpPr>
          <p:spPr>
            <a:xfrm flipH="1">
              <a:off x="3211704" y="4876800"/>
              <a:ext cx="76200" cy="107252"/>
            </a:xfrm>
            <a:prstGeom prst="line">
              <a:avLst/>
            </a:prstGeom>
            <a:grpFill/>
            <a:ln w="6350" cap="flat" cmpd="sng" algn="ctr">
              <a:solidFill>
                <a:sysClr val="windowText" lastClr="000000"/>
              </a:solidFill>
              <a:prstDash val="solid"/>
            </a:ln>
            <a:effectLst/>
          </p:spPr>
        </p:cxnSp>
      </p:grpSp>
      <p:grpSp>
        <p:nvGrpSpPr>
          <p:cNvPr id="840" name="Group 839"/>
          <p:cNvGrpSpPr/>
          <p:nvPr/>
        </p:nvGrpSpPr>
        <p:grpSpPr>
          <a:xfrm>
            <a:off x="2282480" y="3965354"/>
            <a:ext cx="454819" cy="112204"/>
            <a:chOff x="2833085" y="4874324"/>
            <a:chExt cx="454819" cy="112204"/>
          </a:xfrm>
          <a:solidFill>
            <a:srgbClr val="00CE00"/>
          </a:solidFill>
        </p:grpSpPr>
        <p:cxnSp>
          <p:nvCxnSpPr>
            <p:cNvPr id="841" name="Straight Arrow Connector 840"/>
            <p:cNvCxnSpPr/>
            <p:nvPr/>
          </p:nvCxnSpPr>
          <p:spPr>
            <a:xfrm>
              <a:off x="3285523" y="4876800"/>
              <a:ext cx="0" cy="109728"/>
            </a:xfrm>
            <a:prstGeom prst="straightConnector1">
              <a:avLst/>
            </a:prstGeom>
            <a:grpFill/>
            <a:ln w="6350" cap="flat" cmpd="sng" algn="ctr">
              <a:solidFill>
                <a:sysClr val="windowText" lastClr="000000"/>
              </a:solidFill>
              <a:prstDash val="solid"/>
              <a:tailEnd type="triangle" w="sm" len="sm"/>
            </a:ln>
            <a:effectLst/>
          </p:spPr>
        </p:cxnSp>
        <p:cxnSp>
          <p:nvCxnSpPr>
            <p:cNvPr id="842" name="Straight Connector 841"/>
            <p:cNvCxnSpPr/>
            <p:nvPr/>
          </p:nvCxnSpPr>
          <p:spPr>
            <a:xfrm>
              <a:off x="2833085" y="4874324"/>
              <a:ext cx="0" cy="109728"/>
            </a:xfrm>
            <a:prstGeom prst="line">
              <a:avLst/>
            </a:prstGeom>
            <a:grpFill/>
            <a:ln w="6350" cap="flat" cmpd="sng" algn="ctr">
              <a:solidFill>
                <a:sysClr val="windowText" lastClr="000000"/>
              </a:solidFill>
              <a:prstDash val="solid"/>
            </a:ln>
            <a:effectLst/>
          </p:spPr>
        </p:cxnSp>
        <p:cxnSp>
          <p:nvCxnSpPr>
            <p:cNvPr id="843" name="Straight Connector 842"/>
            <p:cNvCxnSpPr/>
            <p:nvPr/>
          </p:nvCxnSpPr>
          <p:spPr>
            <a:xfrm flipH="1">
              <a:off x="2833085" y="4876800"/>
              <a:ext cx="76200" cy="107252"/>
            </a:xfrm>
            <a:prstGeom prst="line">
              <a:avLst/>
            </a:prstGeom>
            <a:grpFill/>
            <a:ln w="6350" cap="flat" cmpd="sng" algn="ctr">
              <a:solidFill>
                <a:sysClr val="windowText" lastClr="000000"/>
              </a:solidFill>
              <a:prstDash val="solid"/>
            </a:ln>
            <a:effectLst/>
          </p:spPr>
        </p:cxnSp>
        <p:cxnSp>
          <p:nvCxnSpPr>
            <p:cNvPr id="844" name="Straight Connector 843"/>
            <p:cNvCxnSpPr/>
            <p:nvPr/>
          </p:nvCxnSpPr>
          <p:spPr>
            <a:xfrm>
              <a:off x="2909285" y="4874324"/>
              <a:ext cx="0" cy="109728"/>
            </a:xfrm>
            <a:prstGeom prst="line">
              <a:avLst/>
            </a:prstGeom>
            <a:grpFill/>
            <a:ln w="6350" cap="flat" cmpd="sng" algn="ctr">
              <a:solidFill>
                <a:sysClr val="windowText" lastClr="000000"/>
              </a:solidFill>
              <a:prstDash val="solid"/>
            </a:ln>
            <a:effectLst/>
          </p:spPr>
        </p:cxnSp>
        <p:cxnSp>
          <p:nvCxnSpPr>
            <p:cNvPr id="845" name="Straight Connector 844"/>
            <p:cNvCxnSpPr/>
            <p:nvPr/>
          </p:nvCxnSpPr>
          <p:spPr>
            <a:xfrm flipH="1">
              <a:off x="2909285" y="4876800"/>
              <a:ext cx="76200" cy="107252"/>
            </a:xfrm>
            <a:prstGeom prst="line">
              <a:avLst/>
            </a:prstGeom>
            <a:grpFill/>
            <a:ln w="6350" cap="flat" cmpd="sng" algn="ctr">
              <a:solidFill>
                <a:sysClr val="windowText" lastClr="000000"/>
              </a:solidFill>
              <a:prstDash val="solid"/>
            </a:ln>
            <a:effectLst/>
          </p:spPr>
        </p:cxnSp>
        <p:cxnSp>
          <p:nvCxnSpPr>
            <p:cNvPr id="846" name="Straight Connector 845"/>
            <p:cNvCxnSpPr/>
            <p:nvPr/>
          </p:nvCxnSpPr>
          <p:spPr>
            <a:xfrm>
              <a:off x="2983104" y="4874324"/>
              <a:ext cx="0" cy="109728"/>
            </a:xfrm>
            <a:prstGeom prst="line">
              <a:avLst/>
            </a:prstGeom>
            <a:grpFill/>
            <a:ln w="6350" cap="flat" cmpd="sng" algn="ctr">
              <a:solidFill>
                <a:sysClr val="windowText" lastClr="000000"/>
              </a:solidFill>
              <a:prstDash val="solid"/>
            </a:ln>
            <a:effectLst/>
          </p:spPr>
        </p:cxnSp>
        <p:cxnSp>
          <p:nvCxnSpPr>
            <p:cNvPr id="847" name="Straight Connector 846"/>
            <p:cNvCxnSpPr/>
            <p:nvPr/>
          </p:nvCxnSpPr>
          <p:spPr>
            <a:xfrm flipH="1">
              <a:off x="2983104" y="4876800"/>
              <a:ext cx="76200" cy="107252"/>
            </a:xfrm>
            <a:prstGeom prst="line">
              <a:avLst/>
            </a:prstGeom>
            <a:grpFill/>
            <a:ln w="6350" cap="flat" cmpd="sng" algn="ctr">
              <a:solidFill>
                <a:sysClr val="windowText" lastClr="000000"/>
              </a:solidFill>
              <a:prstDash val="solid"/>
            </a:ln>
            <a:effectLst/>
          </p:spPr>
        </p:cxnSp>
        <p:cxnSp>
          <p:nvCxnSpPr>
            <p:cNvPr id="848" name="Straight Connector 847"/>
            <p:cNvCxnSpPr/>
            <p:nvPr/>
          </p:nvCxnSpPr>
          <p:spPr>
            <a:xfrm>
              <a:off x="3059304" y="4874324"/>
              <a:ext cx="0" cy="109728"/>
            </a:xfrm>
            <a:prstGeom prst="line">
              <a:avLst/>
            </a:prstGeom>
            <a:grpFill/>
            <a:ln w="6350" cap="flat" cmpd="sng" algn="ctr">
              <a:solidFill>
                <a:sysClr val="windowText" lastClr="000000"/>
              </a:solidFill>
              <a:prstDash val="solid"/>
            </a:ln>
            <a:effectLst/>
          </p:spPr>
        </p:cxnSp>
        <p:cxnSp>
          <p:nvCxnSpPr>
            <p:cNvPr id="849" name="Straight Connector 848"/>
            <p:cNvCxnSpPr/>
            <p:nvPr/>
          </p:nvCxnSpPr>
          <p:spPr>
            <a:xfrm flipH="1">
              <a:off x="3059304" y="4876800"/>
              <a:ext cx="76200" cy="107252"/>
            </a:xfrm>
            <a:prstGeom prst="line">
              <a:avLst/>
            </a:prstGeom>
            <a:grpFill/>
            <a:ln w="6350" cap="flat" cmpd="sng" algn="ctr">
              <a:solidFill>
                <a:sysClr val="windowText" lastClr="000000"/>
              </a:solidFill>
              <a:prstDash val="solid"/>
            </a:ln>
            <a:effectLst/>
          </p:spPr>
        </p:cxnSp>
        <p:cxnSp>
          <p:nvCxnSpPr>
            <p:cNvPr id="850" name="Straight Connector 849"/>
            <p:cNvCxnSpPr/>
            <p:nvPr/>
          </p:nvCxnSpPr>
          <p:spPr>
            <a:xfrm>
              <a:off x="3135504" y="4874324"/>
              <a:ext cx="0" cy="109728"/>
            </a:xfrm>
            <a:prstGeom prst="line">
              <a:avLst/>
            </a:prstGeom>
            <a:grpFill/>
            <a:ln w="6350" cap="flat" cmpd="sng" algn="ctr">
              <a:solidFill>
                <a:sysClr val="windowText" lastClr="000000"/>
              </a:solidFill>
              <a:prstDash val="solid"/>
            </a:ln>
            <a:effectLst/>
          </p:spPr>
        </p:cxnSp>
        <p:cxnSp>
          <p:nvCxnSpPr>
            <p:cNvPr id="851" name="Straight Connector 850"/>
            <p:cNvCxnSpPr/>
            <p:nvPr/>
          </p:nvCxnSpPr>
          <p:spPr>
            <a:xfrm flipH="1">
              <a:off x="3135504" y="4876800"/>
              <a:ext cx="76200" cy="107252"/>
            </a:xfrm>
            <a:prstGeom prst="line">
              <a:avLst/>
            </a:prstGeom>
            <a:grpFill/>
            <a:ln w="6350" cap="flat" cmpd="sng" algn="ctr">
              <a:solidFill>
                <a:sysClr val="windowText" lastClr="000000"/>
              </a:solidFill>
              <a:prstDash val="solid"/>
            </a:ln>
            <a:effectLst/>
          </p:spPr>
        </p:cxnSp>
        <p:cxnSp>
          <p:nvCxnSpPr>
            <p:cNvPr id="852" name="Straight Connector 851"/>
            <p:cNvCxnSpPr/>
            <p:nvPr/>
          </p:nvCxnSpPr>
          <p:spPr>
            <a:xfrm>
              <a:off x="3211704" y="4874324"/>
              <a:ext cx="0" cy="109728"/>
            </a:xfrm>
            <a:prstGeom prst="line">
              <a:avLst/>
            </a:prstGeom>
            <a:grpFill/>
            <a:ln w="6350" cap="flat" cmpd="sng" algn="ctr">
              <a:solidFill>
                <a:sysClr val="windowText" lastClr="000000"/>
              </a:solidFill>
              <a:prstDash val="solid"/>
            </a:ln>
            <a:effectLst/>
          </p:spPr>
        </p:cxnSp>
        <p:cxnSp>
          <p:nvCxnSpPr>
            <p:cNvPr id="853" name="Straight Connector 852"/>
            <p:cNvCxnSpPr/>
            <p:nvPr/>
          </p:nvCxnSpPr>
          <p:spPr>
            <a:xfrm flipH="1">
              <a:off x="3211704" y="4876800"/>
              <a:ext cx="76200" cy="107252"/>
            </a:xfrm>
            <a:prstGeom prst="line">
              <a:avLst/>
            </a:prstGeom>
            <a:grpFill/>
            <a:ln w="6350" cap="flat" cmpd="sng" algn="ctr">
              <a:solidFill>
                <a:sysClr val="windowText" lastClr="000000"/>
              </a:solidFill>
              <a:prstDash val="solid"/>
            </a:ln>
            <a:effectLst/>
          </p:spPr>
        </p:cxnSp>
      </p:grpSp>
      <p:grpSp>
        <p:nvGrpSpPr>
          <p:cNvPr id="854" name="Group 853"/>
          <p:cNvGrpSpPr/>
          <p:nvPr/>
        </p:nvGrpSpPr>
        <p:grpSpPr>
          <a:xfrm>
            <a:off x="2282480" y="4111852"/>
            <a:ext cx="454819" cy="112204"/>
            <a:chOff x="2833085" y="4874324"/>
            <a:chExt cx="454819" cy="112204"/>
          </a:xfrm>
          <a:solidFill>
            <a:srgbClr val="00CE00"/>
          </a:solidFill>
        </p:grpSpPr>
        <p:cxnSp>
          <p:nvCxnSpPr>
            <p:cNvPr id="855" name="Straight Arrow Connector 854"/>
            <p:cNvCxnSpPr/>
            <p:nvPr/>
          </p:nvCxnSpPr>
          <p:spPr>
            <a:xfrm>
              <a:off x="3285523" y="4876800"/>
              <a:ext cx="0" cy="109728"/>
            </a:xfrm>
            <a:prstGeom prst="straightConnector1">
              <a:avLst/>
            </a:prstGeom>
            <a:grpFill/>
            <a:ln w="6350" cap="flat" cmpd="sng" algn="ctr">
              <a:solidFill>
                <a:sysClr val="windowText" lastClr="000000"/>
              </a:solidFill>
              <a:prstDash val="solid"/>
              <a:tailEnd type="triangle" w="sm" len="sm"/>
            </a:ln>
            <a:effectLst/>
          </p:spPr>
        </p:cxnSp>
        <p:cxnSp>
          <p:nvCxnSpPr>
            <p:cNvPr id="856" name="Straight Connector 855"/>
            <p:cNvCxnSpPr/>
            <p:nvPr/>
          </p:nvCxnSpPr>
          <p:spPr>
            <a:xfrm>
              <a:off x="2833085" y="4874324"/>
              <a:ext cx="0" cy="109728"/>
            </a:xfrm>
            <a:prstGeom prst="line">
              <a:avLst/>
            </a:prstGeom>
            <a:grpFill/>
            <a:ln w="6350" cap="flat" cmpd="sng" algn="ctr">
              <a:solidFill>
                <a:sysClr val="windowText" lastClr="000000"/>
              </a:solidFill>
              <a:prstDash val="solid"/>
            </a:ln>
            <a:effectLst/>
          </p:spPr>
        </p:cxnSp>
        <p:cxnSp>
          <p:nvCxnSpPr>
            <p:cNvPr id="857" name="Straight Connector 856"/>
            <p:cNvCxnSpPr/>
            <p:nvPr/>
          </p:nvCxnSpPr>
          <p:spPr>
            <a:xfrm flipH="1">
              <a:off x="2833085" y="4876800"/>
              <a:ext cx="76200" cy="107252"/>
            </a:xfrm>
            <a:prstGeom prst="line">
              <a:avLst/>
            </a:prstGeom>
            <a:grpFill/>
            <a:ln w="6350" cap="flat" cmpd="sng" algn="ctr">
              <a:solidFill>
                <a:sysClr val="windowText" lastClr="000000"/>
              </a:solidFill>
              <a:prstDash val="solid"/>
            </a:ln>
            <a:effectLst/>
          </p:spPr>
        </p:cxnSp>
        <p:cxnSp>
          <p:nvCxnSpPr>
            <p:cNvPr id="858" name="Straight Connector 857"/>
            <p:cNvCxnSpPr/>
            <p:nvPr/>
          </p:nvCxnSpPr>
          <p:spPr>
            <a:xfrm>
              <a:off x="2909285" y="4874324"/>
              <a:ext cx="0" cy="109728"/>
            </a:xfrm>
            <a:prstGeom prst="line">
              <a:avLst/>
            </a:prstGeom>
            <a:grpFill/>
            <a:ln w="6350" cap="flat" cmpd="sng" algn="ctr">
              <a:solidFill>
                <a:sysClr val="windowText" lastClr="000000"/>
              </a:solidFill>
              <a:prstDash val="solid"/>
            </a:ln>
            <a:effectLst/>
          </p:spPr>
        </p:cxnSp>
        <p:cxnSp>
          <p:nvCxnSpPr>
            <p:cNvPr id="859" name="Straight Connector 858"/>
            <p:cNvCxnSpPr/>
            <p:nvPr/>
          </p:nvCxnSpPr>
          <p:spPr>
            <a:xfrm flipH="1">
              <a:off x="2909285" y="4876800"/>
              <a:ext cx="76200" cy="107252"/>
            </a:xfrm>
            <a:prstGeom prst="line">
              <a:avLst/>
            </a:prstGeom>
            <a:grpFill/>
            <a:ln w="6350" cap="flat" cmpd="sng" algn="ctr">
              <a:solidFill>
                <a:sysClr val="windowText" lastClr="000000"/>
              </a:solidFill>
              <a:prstDash val="solid"/>
            </a:ln>
            <a:effectLst/>
          </p:spPr>
        </p:cxnSp>
        <p:cxnSp>
          <p:nvCxnSpPr>
            <p:cNvPr id="860" name="Straight Connector 859"/>
            <p:cNvCxnSpPr/>
            <p:nvPr/>
          </p:nvCxnSpPr>
          <p:spPr>
            <a:xfrm>
              <a:off x="2983104" y="4874324"/>
              <a:ext cx="0" cy="109728"/>
            </a:xfrm>
            <a:prstGeom prst="line">
              <a:avLst/>
            </a:prstGeom>
            <a:grpFill/>
            <a:ln w="6350" cap="flat" cmpd="sng" algn="ctr">
              <a:solidFill>
                <a:sysClr val="windowText" lastClr="000000"/>
              </a:solidFill>
              <a:prstDash val="solid"/>
            </a:ln>
            <a:effectLst/>
          </p:spPr>
        </p:cxnSp>
        <p:cxnSp>
          <p:nvCxnSpPr>
            <p:cNvPr id="861" name="Straight Connector 860"/>
            <p:cNvCxnSpPr/>
            <p:nvPr/>
          </p:nvCxnSpPr>
          <p:spPr>
            <a:xfrm flipH="1">
              <a:off x="2983104" y="4876800"/>
              <a:ext cx="76200" cy="107252"/>
            </a:xfrm>
            <a:prstGeom prst="line">
              <a:avLst/>
            </a:prstGeom>
            <a:grpFill/>
            <a:ln w="6350" cap="flat" cmpd="sng" algn="ctr">
              <a:solidFill>
                <a:sysClr val="windowText" lastClr="000000"/>
              </a:solidFill>
              <a:prstDash val="solid"/>
            </a:ln>
            <a:effectLst/>
          </p:spPr>
        </p:cxnSp>
        <p:cxnSp>
          <p:nvCxnSpPr>
            <p:cNvPr id="862" name="Straight Connector 861"/>
            <p:cNvCxnSpPr/>
            <p:nvPr/>
          </p:nvCxnSpPr>
          <p:spPr>
            <a:xfrm>
              <a:off x="3059304" y="4874324"/>
              <a:ext cx="0" cy="109728"/>
            </a:xfrm>
            <a:prstGeom prst="line">
              <a:avLst/>
            </a:prstGeom>
            <a:grpFill/>
            <a:ln w="6350" cap="flat" cmpd="sng" algn="ctr">
              <a:solidFill>
                <a:sysClr val="windowText" lastClr="000000"/>
              </a:solidFill>
              <a:prstDash val="solid"/>
            </a:ln>
            <a:effectLst/>
          </p:spPr>
        </p:cxnSp>
        <p:cxnSp>
          <p:nvCxnSpPr>
            <p:cNvPr id="863" name="Straight Connector 862"/>
            <p:cNvCxnSpPr/>
            <p:nvPr/>
          </p:nvCxnSpPr>
          <p:spPr>
            <a:xfrm flipH="1">
              <a:off x="3059304" y="4876800"/>
              <a:ext cx="76200" cy="107252"/>
            </a:xfrm>
            <a:prstGeom prst="line">
              <a:avLst/>
            </a:prstGeom>
            <a:grpFill/>
            <a:ln w="6350" cap="flat" cmpd="sng" algn="ctr">
              <a:solidFill>
                <a:sysClr val="windowText" lastClr="000000"/>
              </a:solidFill>
              <a:prstDash val="solid"/>
            </a:ln>
            <a:effectLst/>
          </p:spPr>
        </p:cxnSp>
        <p:cxnSp>
          <p:nvCxnSpPr>
            <p:cNvPr id="864" name="Straight Connector 863"/>
            <p:cNvCxnSpPr/>
            <p:nvPr/>
          </p:nvCxnSpPr>
          <p:spPr>
            <a:xfrm>
              <a:off x="3135504" y="4874324"/>
              <a:ext cx="0" cy="109728"/>
            </a:xfrm>
            <a:prstGeom prst="line">
              <a:avLst/>
            </a:prstGeom>
            <a:grpFill/>
            <a:ln w="6350" cap="flat" cmpd="sng" algn="ctr">
              <a:solidFill>
                <a:sysClr val="windowText" lastClr="000000"/>
              </a:solidFill>
              <a:prstDash val="solid"/>
            </a:ln>
            <a:effectLst/>
          </p:spPr>
        </p:cxnSp>
        <p:cxnSp>
          <p:nvCxnSpPr>
            <p:cNvPr id="865" name="Straight Connector 864"/>
            <p:cNvCxnSpPr/>
            <p:nvPr/>
          </p:nvCxnSpPr>
          <p:spPr>
            <a:xfrm flipH="1">
              <a:off x="3135504" y="4876800"/>
              <a:ext cx="76200" cy="107252"/>
            </a:xfrm>
            <a:prstGeom prst="line">
              <a:avLst/>
            </a:prstGeom>
            <a:grpFill/>
            <a:ln w="6350" cap="flat" cmpd="sng" algn="ctr">
              <a:solidFill>
                <a:sysClr val="windowText" lastClr="000000"/>
              </a:solidFill>
              <a:prstDash val="solid"/>
            </a:ln>
            <a:effectLst/>
          </p:spPr>
        </p:cxnSp>
        <p:cxnSp>
          <p:nvCxnSpPr>
            <p:cNvPr id="866" name="Straight Connector 865"/>
            <p:cNvCxnSpPr/>
            <p:nvPr/>
          </p:nvCxnSpPr>
          <p:spPr>
            <a:xfrm>
              <a:off x="3211704" y="4874324"/>
              <a:ext cx="0" cy="109728"/>
            </a:xfrm>
            <a:prstGeom prst="line">
              <a:avLst/>
            </a:prstGeom>
            <a:grpFill/>
            <a:ln w="6350" cap="flat" cmpd="sng" algn="ctr">
              <a:solidFill>
                <a:sysClr val="windowText" lastClr="000000"/>
              </a:solidFill>
              <a:prstDash val="solid"/>
            </a:ln>
            <a:effectLst/>
          </p:spPr>
        </p:cxnSp>
        <p:cxnSp>
          <p:nvCxnSpPr>
            <p:cNvPr id="867" name="Straight Connector 866"/>
            <p:cNvCxnSpPr/>
            <p:nvPr/>
          </p:nvCxnSpPr>
          <p:spPr>
            <a:xfrm flipH="1">
              <a:off x="3211704" y="4876800"/>
              <a:ext cx="76200" cy="107252"/>
            </a:xfrm>
            <a:prstGeom prst="line">
              <a:avLst/>
            </a:prstGeom>
            <a:grpFill/>
            <a:ln w="6350" cap="flat" cmpd="sng" algn="ctr">
              <a:solidFill>
                <a:sysClr val="windowText" lastClr="000000"/>
              </a:solidFill>
              <a:prstDash val="solid"/>
            </a:ln>
            <a:effectLst/>
          </p:spPr>
        </p:cxnSp>
      </p:grpSp>
      <p:sp>
        <p:nvSpPr>
          <p:cNvPr id="868" name="Rectangle 867"/>
          <p:cNvSpPr/>
          <p:nvPr/>
        </p:nvSpPr>
        <p:spPr>
          <a:xfrm>
            <a:off x="2396644" y="1466442"/>
            <a:ext cx="238878" cy="658368"/>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69" name="Rectangle 868"/>
          <p:cNvSpPr/>
          <p:nvPr/>
        </p:nvSpPr>
        <p:spPr>
          <a:xfrm>
            <a:off x="2635522" y="1466442"/>
            <a:ext cx="238878" cy="658368"/>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70" name="Rectangle 869"/>
          <p:cNvSpPr/>
          <p:nvPr/>
        </p:nvSpPr>
        <p:spPr>
          <a:xfrm>
            <a:off x="3224567" y="1704187"/>
            <a:ext cx="786384" cy="237744"/>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71" name="Rectangle 870"/>
          <p:cNvSpPr/>
          <p:nvPr/>
        </p:nvSpPr>
        <p:spPr>
          <a:xfrm>
            <a:off x="3224567" y="1941930"/>
            <a:ext cx="786384" cy="237744"/>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72" name="Right Brace 871"/>
          <p:cNvSpPr/>
          <p:nvPr/>
        </p:nvSpPr>
        <p:spPr>
          <a:xfrm rot="10800000">
            <a:off x="3145952" y="1468719"/>
            <a:ext cx="54864" cy="237744"/>
          </a:xfrm>
          <a:prstGeom prst="rightBrace">
            <a:avLst/>
          </a:prstGeom>
          <a:no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873" name="Right Brace 872"/>
          <p:cNvSpPr/>
          <p:nvPr/>
        </p:nvSpPr>
        <p:spPr>
          <a:xfrm rot="5400000">
            <a:off x="2249206" y="2057756"/>
            <a:ext cx="54864" cy="237744"/>
          </a:xfrm>
          <a:prstGeom prst="rightBrace">
            <a:avLst/>
          </a:prstGeom>
          <a:no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874" name="Right Brace 873"/>
          <p:cNvSpPr/>
          <p:nvPr/>
        </p:nvSpPr>
        <p:spPr>
          <a:xfrm>
            <a:off x="1321131" y="2637419"/>
            <a:ext cx="54864" cy="219457"/>
          </a:xfrm>
          <a:prstGeom prst="rightBrace">
            <a:avLst/>
          </a:prstGeom>
          <a:no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875" name="Right Brace 874"/>
          <p:cNvSpPr/>
          <p:nvPr/>
        </p:nvSpPr>
        <p:spPr>
          <a:xfrm rot="10800000">
            <a:off x="2083303" y="2637420"/>
            <a:ext cx="54864" cy="219457"/>
          </a:xfrm>
          <a:prstGeom prst="rightBrace">
            <a:avLst/>
          </a:prstGeom>
          <a:no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876" name="Rectangle 875"/>
          <p:cNvSpPr/>
          <p:nvPr/>
        </p:nvSpPr>
        <p:spPr>
          <a:xfrm>
            <a:off x="3132628" y="3781649"/>
            <a:ext cx="173736" cy="530352"/>
          </a:xfrm>
          <a:prstGeom prst="rect">
            <a:avLst/>
          </a:prstGeom>
          <a:solidFill>
            <a:srgbClr val="E500E5"/>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77" name="Rectangle 876"/>
          <p:cNvSpPr/>
          <p:nvPr/>
        </p:nvSpPr>
        <p:spPr>
          <a:xfrm>
            <a:off x="3306364" y="3781649"/>
            <a:ext cx="173736" cy="530352"/>
          </a:xfrm>
          <a:prstGeom prst="rect">
            <a:avLst/>
          </a:prstGeom>
          <a:solidFill>
            <a:srgbClr val="E500E5"/>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78" name="Rectangle 877"/>
          <p:cNvSpPr/>
          <p:nvPr/>
        </p:nvSpPr>
        <p:spPr>
          <a:xfrm>
            <a:off x="3480100" y="3781649"/>
            <a:ext cx="173736" cy="530352"/>
          </a:xfrm>
          <a:prstGeom prst="rect">
            <a:avLst/>
          </a:prstGeom>
          <a:solidFill>
            <a:srgbClr val="E500E5"/>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79" name="Rectangle 878"/>
          <p:cNvSpPr/>
          <p:nvPr/>
        </p:nvSpPr>
        <p:spPr>
          <a:xfrm>
            <a:off x="3653836" y="3781649"/>
            <a:ext cx="173736" cy="530352"/>
          </a:xfrm>
          <a:prstGeom prst="rect">
            <a:avLst/>
          </a:prstGeom>
          <a:solidFill>
            <a:srgbClr val="E500E5"/>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80" name="Rectangle 879"/>
          <p:cNvSpPr/>
          <p:nvPr/>
        </p:nvSpPr>
        <p:spPr>
          <a:xfrm>
            <a:off x="3827572" y="3781649"/>
            <a:ext cx="173736" cy="530352"/>
          </a:xfrm>
          <a:prstGeom prst="rect">
            <a:avLst/>
          </a:prstGeom>
          <a:solidFill>
            <a:srgbClr val="E500E5"/>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81" name="Rectangle 880"/>
          <p:cNvSpPr/>
          <p:nvPr/>
        </p:nvSpPr>
        <p:spPr>
          <a:xfrm>
            <a:off x="4001308" y="3781649"/>
            <a:ext cx="173736" cy="530352"/>
          </a:xfrm>
          <a:prstGeom prst="rect">
            <a:avLst/>
          </a:prstGeom>
          <a:solidFill>
            <a:srgbClr val="E500E5"/>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82" name="Rectangle 881"/>
          <p:cNvSpPr/>
          <p:nvPr/>
        </p:nvSpPr>
        <p:spPr>
          <a:xfrm>
            <a:off x="4173233" y="3781649"/>
            <a:ext cx="173736" cy="530352"/>
          </a:xfrm>
          <a:prstGeom prst="rect">
            <a:avLst/>
          </a:prstGeom>
          <a:solidFill>
            <a:srgbClr val="E500E5"/>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83" name="Rectangle 882"/>
          <p:cNvSpPr/>
          <p:nvPr/>
        </p:nvSpPr>
        <p:spPr>
          <a:xfrm>
            <a:off x="2960855" y="3781649"/>
            <a:ext cx="171773" cy="530352"/>
          </a:xfrm>
          <a:prstGeom prst="rect">
            <a:avLst/>
          </a:prstGeom>
          <a:solidFill>
            <a:srgbClr val="E500E5"/>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nvGrpSpPr>
          <p:cNvPr id="884" name="Group 883"/>
          <p:cNvGrpSpPr/>
          <p:nvPr/>
        </p:nvGrpSpPr>
        <p:grpSpPr>
          <a:xfrm>
            <a:off x="2991877" y="3820328"/>
            <a:ext cx="1323088" cy="444577"/>
            <a:chOff x="3345906" y="5212139"/>
            <a:chExt cx="1323088" cy="444577"/>
          </a:xfrm>
          <a:solidFill>
            <a:srgbClr val="E500E5"/>
          </a:solidFill>
        </p:grpSpPr>
        <p:grpSp>
          <p:nvGrpSpPr>
            <p:cNvPr id="885" name="Group 884"/>
            <p:cNvGrpSpPr/>
            <p:nvPr/>
          </p:nvGrpSpPr>
          <p:grpSpPr>
            <a:xfrm>
              <a:off x="3345906" y="5212139"/>
              <a:ext cx="109728" cy="440213"/>
              <a:chOff x="2739147" y="3155891"/>
              <a:chExt cx="109728" cy="440213"/>
            </a:xfrm>
            <a:grpFill/>
          </p:grpSpPr>
          <p:cxnSp>
            <p:nvCxnSpPr>
              <p:cNvPr id="984" name="Straight Connector 983"/>
              <p:cNvCxnSpPr/>
              <p:nvPr/>
            </p:nvCxnSpPr>
            <p:spPr>
              <a:xfrm flipV="1">
                <a:off x="2739147" y="3155891"/>
                <a:ext cx="109728" cy="73152"/>
              </a:xfrm>
              <a:prstGeom prst="line">
                <a:avLst/>
              </a:prstGeom>
              <a:grpFill/>
              <a:ln w="6350" cap="flat" cmpd="sng" algn="ctr">
                <a:solidFill>
                  <a:sysClr val="windowText" lastClr="000000"/>
                </a:solidFill>
                <a:prstDash val="solid"/>
              </a:ln>
              <a:effectLst/>
            </p:spPr>
          </p:cxnSp>
          <p:cxnSp>
            <p:nvCxnSpPr>
              <p:cNvPr id="985" name="Straight Connector 984"/>
              <p:cNvCxnSpPr/>
              <p:nvPr/>
            </p:nvCxnSpPr>
            <p:spPr>
              <a:xfrm>
                <a:off x="2739147" y="3155891"/>
                <a:ext cx="109728" cy="0"/>
              </a:xfrm>
              <a:prstGeom prst="line">
                <a:avLst/>
              </a:prstGeom>
              <a:grpFill/>
              <a:ln w="6350" cap="flat" cmpd="sng" algn="ctr">
                <a:solidFill>
                  <a:sysClr val="windowText" lastClr="000000"/>
                </a:solidFill>
                <a:prstDash val="solid"/>
              </a:ln>
              <a:effectLst/>
            </p:spPr>
          </p:cxnSp>
          <p:cxnSp>
            <p:nvCxnSpPr>
              <p:cNvPr id="986" name="Straight Connector 985"/>
              <p:cNvCxnSpPr/>
              <p:nvPr/>
            </p:nvCxnSpPr>
            <p:spPr>
              <a:xfrm flipV="1">
                <a:off x="2739147" y="3229654"/>
                <a:ext cx="109728" cy="73152"/>
              </a:xfrm>
              <a:prstGeom prst="line">
                <a:avLst/>
              </a:prstGeom>
              <a:grpFill/>
              <a:ln w="6350" cap="flat" cmpd="sng" algn="ctr">
                <a:solidFill>
                  <a:sysClr val="windowText" lastClr="000000"/>
                </a:solidFill>
                <a:prstDash val="solid"/>
              </a:ln>
              <a:effectLst/>
            </p:spPr>
          </p:cxnSp>
          <p:cxnSp>
            <p:nvCxnSpPr>
              <p:cNvPr id="987" name="Straight Connector 986"/>
              <p:cNvCxnSpPr/>
              <p:nvPr/>
            </p:nvCxnSpPr>
            <p:spPr>
              <a:xfrm>
                <a:off x="2739147" y="3229654"/>
                <a:ext cx="109728" cy="0"/>
              </a:xfrm>
              <a:prstGeom prst="line">
                <a:avLst/>
              </a:prstGeom>
              <a:grpFill/>
              <a:ln w="6350" cap="flat" cmpd="sng" algn="ctr">
                <a:solidFill>
                  <a:sysClr val="windowText" lastClr="000000"/>
                </a:solidFill>
                <a:prstDash val="solid"/>
              </a:ln>
              <a:effectLst/>
            </p:spPr>
          </p:cxnSp>
          <p:cxnSp>
            <p:nvCxnSpPr>
              <p:cNvPr id="988" name="Straight Connector 987"/>
              <p:cNvCxnSpPr/>
              <p:nvPr/>
            </p:nvCxnSpPr>
            <p:spPr>
              <a:xfrm flipV="1">
                <a:off x="2739147" y="3302274"/>
                <a:ext cx="109728" cy="73152"/>
              </a:xfrm>
              <a:prstGeom prst="line">
                <a:avLst/>
              </a:prstGeom>
              <a:grpFill/>
              <a:ln w="6350" cap="flat" cmpd="sng" algn="ctr">
                <a:solidFill>
                  <a:sysClr val="windowText" lastClr="000000"/>
                </a:solidFill>
                <a:prstDash val="solid"/>
              </a:ln>
              <a:effectLst/>
            </p:spPr>
          </p:cxnSp>
          <p:cxnSp>
            <p:nvCxnSpPr>
              <p:cNvPr id="989" name="Straight Connector 988"/>
              <p:cNvCxnSpPr/>
              <p:nvPr/>
            </p:nvCxnSpPr>
            <p:spPr>
              <a:xfrm>
                <a:off x="2739147" y="3302274"/>
                <a:ext cx="109728" cy="0"/>
              </a:xfrm>
              <a:prstGeom prst="line">
                <a:avLst/>
              </a:prstGeom>
              <a:grpFill/>
              <a:ln w="6350" cap="flat" cmpd="sng" algn="ctr">
                <a:solidFill>
                  <a:sysClr val="windowText" lastClr="000000"/>
                </a:solidFill>
                <a:prstDash val="solid"/>
              </a:ln>
              <a:effectLst/>
            </p:spPr>
          </p:cxnSp>
          <p:cxnSp>
            <p:nvCxnSpPr>
              <p:cNvPr id="990" name="Straight Connector 989"/>
              <p:cNvCxnSpPr/>
              <p:nvPr/>
            </p:nvCxnSpPr>
            <p:spPr>
              <a:xfrm flipV="1">
                <a:off x="2739147" y="3376037"/>
                <a:ext cx="109728" cy="73152"/>
              </a:xfrm>
              <a:prstGeom prst="line">
                <a:avLst/>
              </a:prstGeom>
              <a:grpFill/>
              <a:ln w="6350" cap="flat" cmpd="sng" algn="ctr">
                <a:solidFill>
                  <a:sysClr val="windowText" lastClr="000000"/>
                </a:solidFill>
                <a:prstDash val="solid"/>
              </a:ln>
              <a:effectLst/>
            </p:spPr>
          </p:cxnSp>
          <p:cxnSp>
            <p:nvCxnSpPr>
              <p:cNvPr id="991" name="Straight Connector 990"/>
              <p:cNvCxnSpPr/>
              <p:nvPr/>
            </p:nvCxnSpPr>
            <p:spPr>
              <a:xfrm>
                <a:off x="2739147" y="3376037"/>
                <a:ext cx="109728" cy="0"/>
              </a:xfrm>
              <a:prstGeom prst="line">
                <a:avLst/>
              </a:prstGeom>
              <a:grpFill/>
              <a:ln w="6350" cap="flat" cmpd="sng" algn="ctr">
                <a:solidFill>
                  <a:sysClr val="windowText" lastClr="000000"/>
                </a:solidFill>
                <a:prstDash val="solid"/>
              </a:ln>
              <a:effectLst/>
            </p:spPr>
          </p:cxnSp>
          <p:cxnSp>
            <p:nvCxnSpPr>
              <p:cNvPr id="992" name="Straight Connector 991"/>
              <p:cNvCxnSpPr/>
              <p:nvPr/>
            </p:nvCxnSpPr>
            <p:spPr>
              <a:xfrm flipV="1">
                <a:off x="2739147" y="3449189"/>
                <a:ext cx="109728" cy="73152"/>
              </a:xfrm>
              <a:prstGeom prst="line">
                <a:avLst/>
              </a:prstGeom>
              <a:grpFill/>
              <a:ln w="6350" cap="flat" cmpd="sng" algn="ctr">
                <a:solidFill>
                  <a:sysClr val="windowText" lastClr="000000"/>
                </a:solidFill>
                <a:prstDash val="solid"/>
              </a:ln>
              <a:effectLst/>
            </p:spPr>
          </p:cxnSp>
          <p:cxnSp>
            <p:nvCxnSpPr>
              <p:cNvPr id="993" name="Straight Connector 992"/>
              <p:cNvCxnSpPr/>
              <p:nvPr/>
            </p:nvCxnSpPr>
            <p:spPr>
              <a:xfrm>
                <a:off x="2739147" y="3449189"/>
                <a:ext cx="109728" cy="0"/>
              </a:xfrm>
              <a:prstGeom prst="line">
                <a:avLst/>
              </a:prstGeom>
              <a:grpFill/>
              <a:ln w="6350" cap="flat" cmpd="sng" algn="ctr">
                <a:solidFill>
                  <a:sysClr val="windowText" lastClr="000000"/>
                </a:solidFill>
                <a:prstDash val="solid"/>
              </a:ln>
              <a:effectLst/>
            </p:spPr>
          </p:cxnSp>
          <p:cxnSp>
            <p:nvCxnSpPr>
              <p:cNvPr id="994" name="Straight Connector 993"/>
              <p:cNvCxnSpPr/>
              <p:nvPr/>
            </p:nvCxnSpPr>
            <p:spPr>
              <a:xfrm flipV="1">
                <a:off x="2739147" y="3522952"/>
                <a:ext cx="109728" cy="73152"/>
              </a:xfrm>
              <a:prstGeom prst="line">
                <a:avLst/>
              </a:prstGeom>
              <a:grpFill/>
              <a:ln w="6350" cap="flat" cmpd="sng" algn="ctr">
                <a:solidFill>
                  <a:sysClr val="windowText" lastClr="000000"/>
                </a:solidFill>
                <a:prstDash val="solid"/>
              </a:ln>
              <a:effectLst/>
            </p:spPr>
          </p:cxnSp>
          <p:cxnSp>
            <p:nvCxnSpPr>
              <p:cNvPr id="995" name="Straight Connector 994"/>
              <p:cNvCxnSpPr/>
              <p:nvPr/>
            </p:nvCxnSpPr>
            <p:spPr>
              <a:xfrm>
                <a:off x="2739147" y="3522952"/>
                <a:ext cx="109728" cy="0"/>
              </a:xfrm>
              <a:prstGeom prst="line">
                <a:avLst/>
              </a:prstGeom>
              <a:grpFill/>
              <a:ln w="6350" cap="flat" cmpd="sng" algn="ctr">
                <a:solidFill>
                  <a:sysClr val="windowText" lastClr="000000"/>
                </a:solidFill>
                <a:prstDash val="solid"/>
              </a:ln>
              <a:effectLst/>
            </p:spPr>
          </p:cxnSp>
          <p:cxnSp>
            <p:nvCxnSpPr>
              <p:cNvPr id="996" name="Straight Arrow Connector 995"/>
              <p:cNvCxnSpPr/>
              <p:nvPr/>
            </p:nvCxnSpPr>
            <p:spPr>
              <a:xfrm>
                <a:off x="2739147" y="3596104"/>
                <a:ext cx="109728" cy="0"/>
              </a:xfrm>
              <a:prstGeom prst="straightConnector1">
                <a:avLst/>
              </a:prstGeom>
              <a:grpFill/>
              <a:ln w="6350" cap="flat" cmpd="sng" algn="ctr">
                <a:solidFill>
                  <a:sysClr val="windowText" lastClr="000000"/>
                </a:solidFill>
                <a:prstDash val="solid"/>
                <a:tailEnd type="triangle" w="sm" len="sm"/>
              </a:ln>
              <a:effectLst/>
            </p:spPr>
          </p:cxnSp>
        </p:grpSp>
        <p:grpSp>
          <p:nvGrpSpPr>
            <p:cNvPr id="886" name="Group 885"/>
            <p:cNvGrpSpPr/>
            <p:nvPr/>
          </p:nvGrpSpPr>
          <p:grpSpPr>
            <a:xfrm>
              <a:off x="3516915" y="5214282"/>
              <a:ext cx="109728" cy="440213"/>
              <a:chOff x="2739147" y="3155891"/>
              <a:chExt cx="109728" cy="440213"/>
            </a:xfrm>
            <a:grpFill/>
          </p:grpSpPr>
          <p:cxnSp>
            <p:nvCxnSpPr>
              <p:cNvPr id="971" name="Straight Connector 970"/>
              <p:cNvCxnSpPr/>
              <p:nvPr/>
            </p:nvCxnSpPr>
            <p:spPr>
              <a:xfrm flipV="1">
                <a:off x="2739147" y="3155891"/>
                <a:ext cx="109728" cy="73152"/>
              </a:xfrm>
              <a:prstGeom prst="line">
                <a:avLst/>
              </a:prstGeom>
              <a:grpFill/>
              <a:ln w="6350" cap="flat" cmpd="sng" algn="ctr">
                <a:solidFill>
                  <a:sysClr val="windowText" lastClr="000000"/>
                </a:solidFill>
                <a:prstDash val="solid"/>
              </a:ln>
              <a:effectLst/>
            </p:spPr>
          </p:cxnSp>
          <p:cxnSp>
            <p:nvCxnSpPr>
              <p:cNvPr id="972" name="Straight Connector 971"/>
              <p:cNvCxnSpPr/>
              <p:nvPr/>
            </p:nvCxnSpPr>
            <p:spPr>
              <a:xfrm>
                <a:off x="2739147" y="3155891"/>
                <a:ext cx="109728" cy="0"/>
              </a:xfrm>
              <a:prstGeom prst="line">
                <a:avLst/>
              </a:prstGeom>
              <a:grpFill/>
              <a:ln w="6350" cap="flat" cmpd="sng" algn="ctr">
                <a:solidFill>
                  <a:sysClr val="windowText" lastClr="000000"/>
                </a:solidFill>
                <a:prstDash val="solid"/>
              </a:ln>
              <a:effectLst/>
            </p:spPr>
          </p:cxnSp>
          <p:cxnSp>
            <p:nvCxnSpPr>
              <p:cNvPr id="973" name="Straight Connector 972"/>
              <p:cNvCxnSpPr/>
              <p:nvPr/>
            </p:nvCxnSpPr>
            <p:spPr>
              <a:xfrm flipV="1">
                <a:off x="2739147" y="3229654"/>
                <a:ext cx="109728" cy="73152"/>
              </a:xfrm>
              <a:prstGeom prst="line">
                <a:avLst/>
              </a:prstGeom>
              <a:grpFill/>
              <a:ln w="6350" cap="flat" cmpd="sng" algn="ctr">
                <a:solidFill>
                  <a:sysClr val="windowText" lastClr="000000"/>
                </a:solidFill>
                <a:prstDash val="solid"/>
              </a:ln>
              <a:effectLst/>
            </p:spPr>
          </p:cxnSp>
          <p:cxnSp>
            <p:nvCxnSpPr>
              <p:cNvPr id="974" name="Straight Connector 973"/>
              <p:cNvCxnSpPr/>
              <p:nvPr/>
            </p:nvCxnSpPr>
            <p:spPr>
              <a:xfrm>
                <a:off x="2739147" y="3229654"/>
                <a:ext cx="109728" cy="0"/>
              </a:xfrm>
              <a:prstGeom prst="line">
                <a:avLst/>
              </a:prstGeom>
              <a:grpFill/>
              <a:ln w="6350" cap="flat" cmpd="sng" algn="ctr">
                <a:solidFill>
                  <a:sysClr val="windowText" lastClr="000000"/>
                </a:solidFill>
                <a:prstDash val="solid"/>
              </a:ln>
              <a:effectLst/>
            </p:spPr>
          </p:cxnSp>
          <p:cxnSp>
            <p:nvCxnSpPr>
              <p:cNvPr id="975" name="Straight Connector 974"/>
              <p:cNvCxnSpPr/>
              <p:nvPr/>
            </p:nvCxnSpPr>
            <p:spPr>
              <a:xfrm flipV="1">
                <a:off x="2739147" y="3302274"/>
                <a:ext cx="109728" cy="73152"/>
              </a:xfrm>
              <a:prstGeom prst="line">
                <a:avLst/>
              </a:prstGeom>
              <a:grpFill/>
              <a:ln w="6350" cap="flat" cmpd="sng" algn="ctr">
                <a:solidFill>
                  <a:sysClr val="windowText" lastClr="000000"/>
                </a:solidFill>
                <a:prstDash val="solid"/>
              </a:ln>
              <a:effectLst/>
            </p:spPr>
          </p:cxnSp>
          <p:cxnSp>
            <p:nvCxnSpPr>
              <p:cNvPr id="976" name="Straight Connector 975"/>
              <p:cNvCxnSpPr/>
              <p:nvPr/>
            </p:nvCxnSpPr>
            <p:spPr>
              <a:xfrm>
                <a:off x="2739147" y="3302274"/>
                <a:ext cx="109728" cy="0"/>
              </a:xfrm>
              <a:prstGeom prst="line">
                <a:avLst/>
              </a:prstGeom>
              <a:grpFill/>
              <a:ln w="6350" cap="flat" cmpd="sng" algn="ctr">
                <a:solidFill>
                  <a:sysClr val="windowText" lastClr="000000"/>
                </a:solidFill>
                <a:prstDash val="solid"/>
              </a:ln>
              <a:effectLst/>
            </p:spPr>
          </p:cxnSp>
          <p:cxnSp>
            <p:nvCxnSpPr>
              <p:cNvPr id="977" name="Straight Connector 976"/>
              <p:cNvCxnSpPr/>
              <p:nvPr/>
            </p:nvCxnSpPr>
            <p:spPr>
              <a:xfrm flipV="1">
                <a:off x="2739147" y="3376037"/>
                <a:ext cx="109728" cy="73152"/>
              </a:xfrm>
              <a:prstGeom prst="line">
                <a:avLst/>
              </a:prstGeom>
              <a:grpFill/>
              <a:ln w="6350" cap="flat" cmpd="sng" algn="ctr">
                <a:solidFill>
                  <a:sysClr val="windowText" lastClr="000000"/>
                </a:solidFill>
                <a:prstDash val="solid"/>
              </a:ln>
              <a:effectLst/>
            </p:spPr>
          </p:cxnSp>
          <p:cxnSp>
            <p:nvCxnSpPr>
              <p:cNvPr id="978" name="Straight Connector 977"/>
              <p:cNvCxnSpPr/>
              <p:nvPr/>
            </p:nvCxnSpPr>
            <p:spPr>
              <a:xfrm>
                <a:off x="2739147" y="3376037"/>
                <a:ext cx="109728" cy="0"/>
              </a:xfrm>
              <a:prstGeom prst="line">
                <a:avLst/>
              </a:prstGeom>
              <a:grpFill/>
              <a:ln w="6350" cap="flat" cmpd="sng" algn="ctr">
                <a:solidFill>
                  <a:sysClr val="windowText" lastClr="000000"/>
                </a:solidFill>
                <a:prstDash val="solid"/>
              </a:ln>
              <a:effectLst/>
            </p:spPr>
          </p:cxnSp>
          <p:cxnSp>
            <p:nvCxnSpPr>
              <p:cNvPr id="979" name="Straight Connector 978"/>
              <p:cNvCxnSpPr/>
              <p:nvPr/>
            </p:nvCxnSpPr>
            <p:spPr>
              <a:xfrm flipV="1">
                <a:off x="2739147" y="3449189"/>
                <a:ext cx="109728" cy="73152"/>
              </a:xfrm>
              <a:prstGeom prst="line">
                <a:avLst/>
              </a:prstGeom>
              <a:grpFill/>
              <a:ln w="6350" cap="flat" cmpd="sng" algn="ctr">
                <a:solidFill>
                  <a:sysClr val="windowText" lastClr="000000"/>
                </a:solidFill>
                <a:prstDash val="solid"/>
              </a:ln>
              <a:effectLst/>
            </p:spPr>
          </p:cxnSp>
          <p:cxnSp>
            <p:nvCxnSpPr>
              <p:cNvPr id="980" name="Straight Connector 979"/>
              <p:cNvCxnSpPr/>
              <p:nvPr/>
            </p:nvCxnSpPr>
            <p:spPr>
              <a:xfrm>
                <a:off x="2739147" y="3449189"/>
                <a:ext cx="109728" cy="0"/>
              </a:xfrm>
              <a:prstGeom prst="line">
                <a:avLst/>
              </a:prstGeom>
              <a:grpFill/>
              <a:ln w="6350" cap="flat" cmpd="sng" algn="ctr">
                <a:solidFill>
                  <a:sysClr val="windowText" lastClr="000000"/>
                </a:solidFill>
                <a:prstDash val="solid"/>
              </a:ln>
              <a:effectLst/>
            </p:spPr>
          </p:cxnSp>
          <p:cxnSp>
            <p:nvCxnSpPr>
              <p:cNvPr id="981" name="Straight Connector 980"/>
              <p:cNvCxnSpPr/>
              <p:nvPr/>
            </p:nvCxnSpPr>
            <p:spPr>
              <a:xfrm flipV="1">
                <a:off x="2739147" y="3522952"/>
                <a:ext cx="109728" cy="73152"/>
              </a:xfrm>
              <a:prstGeom prst="line">
                <a:avLst/>
              </a:prstGeom>
              <a:grpFill/>
              <a:ln w="6350" cap="flat" cmpd="sng" algn="ctr">
                <a:solidFill>
                  <a:sysClr val="windowText" lastClr="000000"/>
                </a:solidFill>
                <a:prstDash val="solid"/>
              </a:ln>
              <a:effectLst/>
            </p:spPr>
          </p:cxnSp>
          <p:cxnSp>
            <p:nvCxnSpPr>
              <p:cNvPr id="982" name="Straight Connector 981"/>
              <p:cNvCxnSpPr/>
              <p:nvPr/>
            </p:nvCxnSpPr>
            <p:spPr>
              <a:xfrm>
                <a:off x="2739147" y="3522952"/>
                <a:ext cx="109728" cy="0"/>
              </a:xfrm>
              <a:prstGeom prst="line">
                <a:avLst/>
              </a:prstGeom>
              <a:grpFill/>
              <a:ln w="6350" cap="flat" cmpd="sng" algn="ctr">
                <a:solidFill>
                  <a:sysClr val="windowText" lastClr="000000"/>
                </a:solidFill>
                <a:prstDash val="solid"/>
              </a:ln>
              <a:effectLst/>
            </p:spPr>
          </p:cxnSp>
          <p:cxnSp>
            <p:nvCxnSpPr>
              <p:cNvPr id="983" name="Straight Arrow Connector 982"/>
              <p:cNvCxnSpPr/>
              <p:nvPr/>
            </p:nvCxnSpPr>
            <p:spPr>
              <a:xfrm>
                <a:off x="2739147" y="3596104"/>
                <a:ext cx="109728" cy="0"/>
              </a:xfrm>
              <a:prstGeom prst="straightConnector1">
                <a:avLst/>
              </a:prstGeom>
              <a:grpFill/>
              <a:ln w="6350" cap="flat" cmpd="sng" algn="ctr">
                <a:solidFill>
                  <a:sysClr val="windowText" lastClr="000000"/>
                </a:solidFill>
                <a:prstDash val="solid"/>
                <a:tailEnd type="triangle" w="sm" len="sm"/>
              </a:ln>
              <a:effectLst/>
            </p:spPr>
          </p:cxnSp>
        </p:grpSp>
        <p:grpSp>
          <p:nvGrpSpPr>
            <p:cNvPr id="887" name="Group 886"/>
            <p:cNvGrpSpPr/>
            <p:nvPr/>
          </p:nvGrpSpPr>
          <p:grpSpPr>
            <a:xfrm>
              <a:off x="3692152" y="5214321"/>
              <a:ext cx="109728" cy="440213"/>
              <a:chOff x="2739147" y="3155891"/>
              <a:chExt cx="109728" cy="440213"/>
            </a:xfrm>
            <a:grpFill/>
          </p:grpSpPr>
          <p:cxnSp>
            <p:nvCxnSpPr>
              <p:cNvPr id="958" name="Straight Connector 957"/>
              <p:cNvCxnSpPr/>
              <p:nvPr/>
            </p:nvCxnSpPr>
            <p:spPr>
              <a:xfrm flipV="1">
                <a:off x="2739147" y="3155891"/>
                <a:ext cx="109728" cy="73152"/>
              </a:xfrm>
              <a:prstGeom prst="line">
                <a:avLst/>
              </a:prstGeom>
              <a:grpFill/>
              <a:ln w="6350" cap="flat" cmpd="sng" algn="ctr">
                <a:solidFill>
                  <a:sysClr val="windowText" lastClr="000000"/>
                </a:solidFill>
                <a:prstDash val="solid"/>
              </a:ln>
              <a:effectLst/>
            </p:spPr>
          </p:cxnSp>
          <p:cxnSp>
            <p:nvCxnSpPr>
              <p:cNvPr id="959" name="Straight Connector 958"/>
              <p:cNvCxnSpPr/>
              <p:nvPr/>
            </p:nvCxnSpPr>
            <p:spPr>
              <a:xfrm>
                <a:off x="2739147" y="3155891"/>
                <a:ext cx="109728" cy="0"/>
              </a:xfrm>
              <a:prstGeom prst="line">
                <a:avLst/>
              </a:prstGeom>
              <a:grpFill/>
              <a:ln w="6350" cap="flat" cmpd="sng" algn="ctr">
                <a:solidFill>
                  <a:sysClr val="windowText" lastClr="000000"/>
                </a:solidFill>
                <a:prstDash val="solid"/>
              </a:ln>
              <a:effectLst/>
            </p:spPr>
          </p:cxnSp>
          <p:cxnSp>
            <p:nvCxnSpPr>
              <p:cNvPr id="960" name="Straight Connector 959"/>
              <p:cNvCxnSpPr/>
              <p:nvPr/>
            </p:nvCxnSpPr>
            <p:spPr>
              <a:xfrm flipV="1">
                <a:off x="2739147" y="3229654"/>
                <a:ext cx="109728" cy="73152"/>
              </a:xfrm>
              <a:prstGeom prst="line">
                <a:avLst/>
              </a:prstGeom>
              <a:grpFill/>
              <a:ln w="6350" cap="flat" cmpd="sng" algn="ctr">
                <a:solidFill>
                  <a:sysClr val="windowText" lastClr="000000"/>
                </a:solidFill>
                <a:prstDash val="solid"/>
              </a:ln>
              <a:effectLst/>
            </p:spPr>
          </p:cxnSp>
          <p:cxnSp>
            <p:nvCxnSpPr>
              <p:cNvPr id="961" name="Straight Connector 960"/>
              <p:cNvCxnSpPr/>
              <p:nvPr/>
            </p:nvCxnSpPr>
            <p:spPr>
              <a:xfrm>
                <a:off x="2739147" y="3229654"/>
                <a:ext cx="109728" cy="0"/>
              </a:xfrm>
              <a:prstGeom prst="line">
                <a:avLst/>
              </a:prstGeom>
              <a:grpFill/>
              <a:ln w="6350" cap="flat" cmpd="sng" algn="ctr">
                <a:solidFill>
                  <a:sysClr val="windowText" lastClr="000000"/>
                </a:solidFill>
                <a:prstDash val="solid"/>
              </a:ln>
              <a:effectLst/>
            </p:spPr>
          </p:cxnSp>
          <p:cxnSp>
            <p:nvCxnSpPr>
              <p:cNvPr id="962" name="Straight Connector 961"/>
              <p:cNvCxnSpPr/>
              <p:nvPr/>
            </p:nvCxnSpPr>
            <p:spPr>
              <a:xfrm flipV="1">
                <a:off x="2739147" y="3302274"/>
                <a:ext cx="109728" cy="73152"/>
              </a:xfrm>
              <a:prstGeom prst="line">
                <a:avLst/>
              </a:prstGeom>
              <a:grpFill/>
              <a:ln w="6350" cap="flat" cmpd="sng" algn="ctr">
                <a:solidFill>
                  <a:sysClr val="windowText" lastClr="000000"/>
                </a:solidFill>
                <a:prstDash val="solid"/>
              </a:ln>
              <a:effectLst/>
            </p:spPr>
          </p:cxnSp>
          <p:cxnSp>
            <p:nvCxnSpPr>
              <p:cNvPr id="963" name="Straight Connector 962"/>
              <p:cNvCxnSpPr/>
              <p:nvPr/>
            </p:nvCxnSpPr>
            <p:spPr>
              <a:xfrm>
                <a:off x="2739147" y="3302274"/>
                <a:ext cx="109728" cy="0"/>
              </a:xfrm>
              <a:prstGeom prst="line">
                <a:avLst/>
              </a:prstGeom>
              <a:grpFill/>
              <a:ln w="6350" cap="flat" cmpd="sng" algn="ctr">
                <a:solidFill>
                  <a:sysClr val="windowText" lastClr="000000"/>
                </a:solidFill>
                <a:prstDash val="solid"/>
              </a:ln>
              <a:effectLst/>
            </p:spPr>
          </p:cxnSp>
          <p:cxnSp>
            <p:nvCxnSpPr>
              <p:cNvPr id="964" name="Straight Connector 963"/>
              <p:cNvCxnSpPr/>
              <p:nvPr/>
            </p:nvCxnSpPr>
            <p:spPr>
              <a:xfrm flipV="1">
                <a:off x="2739147" y="3376037"/>
                <a:ext cx="109728" cy="73152"/>
              </a:xfrm>
              <a:prstGeom prst="line">
                <a:avLst/>
              </a:prstGeom>
              <a:grpFill/>
              <a:ln w="6350" cap="flat" cmpd="sng" algn="ctr">
                <a:solidFill>
                  <a:sysClr val="windowText" lastClr="000000"/>
                </a:solidFill>
                <a:prstDash val="solid"/>
              </a:ln>
              <a:effectLst/>
            </p:spPr>
          </p:cxnSp>
          <p:cxnSp>
            <p:nvCxnSpPr>
              <p:cNvPr id="965" name="Straight Connector 964"/>
              <p:cNvCxnSpPr/>
              <p:nvPr/>
            </p:nvCxnSpPr>
            <p:spPr>
              <a:xfrm>
                <a:off x="2739147" y="3376037"/>
                <a:ext cx="109728" cy="0"/>
              </a:xfrm>
              <a:prstGeom prst="line">
                <a:avLst/>
              </a:prstGeom>
              <a:grpFill/>
              <a:ln w="6350" cap="flat" cmpd="sng" algn="ctr">
                <a:solidFill>
                  <a:sysClr val="windowText" lastClr="000000"/>
                </a:solidFill>
                <a:prstDash val="solid"/>
              </a:ln>
              <a:effectLst/>
            </p:spPr>
          </p:cxnSp>
          <p:cxnSp>
            <p:nvCxnSpPr>
              <p:cNvPr id="966" name="Straight Connector 965"/>
              <p:cNvCxnSpPr/>
              <p:nvPr/>
            </p:nvCxnSpPr>
            <p:spPr>
              <a:xfrm flipV="1">
                <a:off x="2739147" y="3449189"/>
                <a:ext cx="109728" cy="73152"/>
              </a:xfrm>
              <a:prstGeom prst="line">
                <a:avLst/>
              </a:prstGeom>
              <a:grpFill/>
              <a:ln w="6350" cap="flat" cmpd="sng" algn="ctr">
                <a:solidFill>
                  <a:sysClr val="windowText" lastClr="000000"/>
                </a:solidFill>
                <a:prstDash val="solid"/>
              </a:ln>
              <a:effectLst/>
            </p:spPr>
          </p:cxnSp>
          <p:cxnSp>
            <p:nvCxnSpPr>
              <p:cNvPr id="967" name="Straight Connector 966"/>
              <p:cNvCxnSpPr/>
              <p:nvPr/>
            </p:nvCxnSpPr>
            <p:spPr>
              <a:xfrm>
                <a:off x="2739147" y="3449189"/>
                <a:ext cx="109728" cy="0"/>
              </a:xfrm>
              <a:prstGeom prst="line">
                <a:avLst/>
              </a:prstGeom>
              <a:grpFill/>
              <a:ln w="6350" cap="flat" cmpd="sng" algn="ctr">
                <a:solidFill>
                  <a:sysClr val="windowText" lastClr="000000"/>
                </a:solidFill>
                <a:prstDash val="solid"/>
              </a:ln>
              <a:effectLst/>
            </p:spPr>
          </p:cxnSp>
          <p:cxnSp>
            <p:nvCxnSpPr>
              <p:cNvPr id="968" name="Straight Connector 967"/>
              <p:cNvCxnSpPr/>
              <p:nvPr/>
            </p:nvCxnSpPr>
            <p:spPr>
              <a:xfrm flipV="1">
                <a:off x="2739147" y="3522952"/>
                <a:ext cx="109728" cy="73152"/>
              </a:xfrm>
              <a:prstGeom prst="line">
                <a:avLst/>
              </a:prstGeom>
              <a:grpFill/>
              <a:ln w="6350" cap="flat" cmpd="sng" algn="ctr">
                <a:solidFill>
                  <a:sysClr val="windowText" lastClr="000000"/>
                </a:solidFill>
                <a:prstDash val="solid"/>
              </a:ln>
              <a:effectLst/>
            </p:spPr>
          </p:cxnSp>
          <p:cxnSp>
            <p:nvCxnSpPr>
              <p:cNvPr id="969" name="Straight Connector 968"/>
              <p:cNvCxnSpPr/>
              <p:nvPr/>
            </p:nvCxnSpPr>
            <p:spPr>
              <a:xfrm>
                <a:off x="2739147" y="3522952"/>
                <a:ext cx="109728" cy="0"/>
              </a:xfrm>
              <a:prstGeom prst="line">
                <a:avLst/>
              </a:prstGeom>
              <a:grpFill/>
              <a:ln w="6350" cap="flat" cmpd="sng" algn="ctr">
                <a:solidFill>
                  <a:sysClr val="windowText" lastClr="000000"/>
                </a:solidFill>
                <a:prstDash val="solid"/>
              </a:ln>
              <a:effectLst/>
            </p:spPr>
          </p:cxnSp>
          <p:cxnSp>
            <p:nvCxnSpPr>
              <p:cNvPr id="970" name="Straight Arrow Connector 969"/>
              <p:cNvCxnSpPr/>
              <p:nvPr/>
            </p:nvCxnSpPr>
            <p:spPr>
              <a:xfrm>
                <a:off x="2739147" y="3596104"/>
                <a:ext cx="109728" cy="0"/>
              </a:xfrm>
              <a:prstGeom prst="straightConnector1">
                <a:avLst/>
              </a:prstGeom>
              <a:grpFill/>
              <a:ln w="6350" cap="flat" cmpd="sng" algn="ctr">
                <a:solidFill>
                  <a:sysClr val="windowText" lastClr="000000"/>
                </a:solidFill>
                <a:prstDash val="solid"/>
                <a:tailEnd type="triangle" w="sm" len="sm"/>
              </a:ln>
              <a:effectLst/>
            </p:spPr>
          </p:cxnSp>
        </p:grpSp>
        <p:grpSp>
          <p:nvGrpSpPr>
            <p:cNvPr id="888" name="Group 887"/>
            <p:cNvGrpSpPr/>
            <p:nvPr/>
          </p:nvGrpSpPr>
          <p:grpSpPr>
            <a:xfrm>
              <a:off x="3863161" y="5216464"/>
              <a:ext cx="109728" cy="440213"/>
              <a:chOff x="2739147" y="3155891"/>
              <a:chExt cx="109728" cy="440213"/>
            </a:xfrm>
            <a:grpFill/>
          </p:grpSpPr>
          <p:cxnSp>
            <p:nvCxnSpPr>
              <p:cNvPr id="945" name="Straight Connector 944"/>
              <p:cNvCxnSpPr/>
              <p:nvPr/>
            </p:nvCxnSpPr>
            <p:spPr>
              <a:xfrm flipV="1">
                <a:off x="2739147" y="3155891"/>
                <a:ext cx="109728" cy="73152"/>
              </a:xfrm>
              <a:prstGeom prst="line">
                <a:avLst/>
              </a:prstGeom>
              <a:grpFill/>
              <a:ln w="6350" cap="flat" cmpd="sng" algn="ctr">
                <a:solidFill>
                  <a:sysClr val="windowText" lastClr="000000"/>
                </a:solidFill>
                <a:prstDash val="solid"/>
              </a:ln>
              <a:effectLst/>
            </p:spPr>
          </p:cxnSp>
          <p:cxnSp>
            <p:nvCxnSpPr>
              <p:cNvPr id="946" name="Straight Connector 945"/>
              <p:cNvCxnSpPr/>
              <p:nvPr/>
            </p:nvCxnSpPr>
            <p:spPr>
              <a:xfrm>
                <a:off x="2739147" y="3155891"/>
                <a:ext cx="109728" cy="0"/>
              </a:xfrm>
              <a:prstGeom prst="line">
                <a:avLst/>
              </a:prstGeom>
              <a:grpFill/>
              <a:ln w="6350" cap="flat" cmpd="sng" algn="ctr">
                <a:solidFill>
                  <a:sysClr val="windowText" lastClr="000000"/>
                </a:solidFill>
                <a:prstDash val="solid"/>
              </a:ln>
              <a:effectLst/>
            </p:spPr>
          </p:cxnSp>
          <p:cxnSp>
            <p:nvCxnSpPr>
              <p:cNvPr id="947" name="Straight Connector 946"/>
              <p:cNvCxnSpPr/>
              <p:nvPr/>
            </p:nvCxnSpPr>
            <p:spPr>
              <a:xfrm flipV="1">
                <a:off x="2739147" y="3229654"/>
                <a:ext cx="109728" cy="73152"/>
              </a:xfrm>
              <a:prstGeom prst="line">
                <a:avLst/>
              </a:prstGeom>
              <a:grpFill/>
              <a:ln w="6350" cap="flat" cmpd="sng" algn="ctr">
                <a:solidFill>
                  <a:sysClr val="windowText" lastClr="000000"/>
                </a:solidFill>
                <a:prstDash val="solid"/>
              </a:ln>
              <a:effectLst/>
            </p:spPr>
          </p:cxnSp>
          <p:cxnSp>
            <p:nvCxnSpPr>
              <p:cNvPr id="948" name="Straight Connector 947"/>
              <p:cNvCxnSpPr/>
              <p:nvPr/>
            </p:nvCxnSpPr>
            <p:spPr>
              <a:xfrm>
                <a:off x="2739147" y="3229654"/>
                <a:ext cx="109728" cy="0"/>
              </a:xfrm>
              <a:prstGeom prst="line">
                <a:avLst/>
              </a:prstGeom>
              <a:grpFill/>
              <a:ln w="6350" cap="flat" cmpd="sng" algn="ctr">
                <a:solidFill>
                  <a:sysClr val="windowText" lastClr="000000"/>
                </a:solidFill>
                <a:prstDash val="solid"/>
              </a:ln>
              <a:effectLst/>
            </p:spPr>
          </p:cxnSp>
          <p:cxnSp>
            <p:nvCxnSpPr>
              <p:cNvPr id="949" name="Straight Connector 948"/>
              <p:cNvCxnSpPr/>
              <p:nvPr/>
            </p:nvCxnSpPr>
            <p:spPr>
              <a:xfrm flipV="1">
                <a:off x="2739147" y="3302274"/>
                <a:ext cx="109728" cy="73152"/>
              </a:xfrm>
              <a:prstGeom prst="line">
                <a:avLst/>
              </a:prstGeom>
              <a:grpFill/>
              <a:ln w="6350" cap="flat" cmpd="sng" algn="ctr">
                <a:solidFill>
                  <a:sysClr val="windowText" lastClr="000000"/>
                </a:solidFill>
                <a:prstDash val="solid"/>
              </a:ln>
              <a:effectLst/>
            </p:spPr>
          </p:cxnSp>
          <p:cxnSp>
            <p:nvCxnSpPr>
              <p:cNvPr id="950" name="Straight Connector 949"/>
              <p:cNvCxnSpPr/>
              <p:nvPr/>
            </p:nvCxnSpPr>
            <p:spPr>
              <a:xfrm>
                <a:off x="2739147" y="3302274"/>
                <a:ext cx="109728" cy="0"/>
              </a:xfrm>
              <a:prstGeom prst="line">
                <a:avLst/>
              </a:prstGeom>
              <a:grpFill/>
              <a:ln w="6350" cap="flat" cmpd="sng" algn="ctr">
                <a:solidFill>
                  <a:sysClr val="windowText" lastClr="000000"/>
                </a:solidFill>
                <a:prstDash val="solid"/>
              </a:ln>
              <a:effectLst/>
            </p:spPr>
          </p:cxnSp>
          <p:cxnSp>
            <p:nvCxnSpPr>
              <p:cNvPr id="951" name="Straight Connector 950"/>
              <p:cNvCxnSpPr/>
              <p:nvPr/>
            </p:nvCxnSpPr>
            <p:spPr>
              <a:xfrm flipV="1">
                <a:off x="2739147" y="3376037"/>
                <a:ext cx="109728" cy="73152"/>
              </a:xfrm>
              <a:prstGeom prst="line">
                <a:avLst/>
              </a:prstGeom>
              <a:grpFill/>
              <a:ln w="6350" cap="flat" cmpd="sng" algn="ctr">
                <a:solidFill>
                  <a:sysClr val="windowText" lastClr="000000"/>
                </a:solidFill>
                <a:prstDash val="solid"/>
              </a:ln>
              <a:effectLst/>
            </p:spPr>
          </p:cxnSp>
          <p:cxnSp>
            <p:nvCxnSpPr>
              <p:cNvPr id="952" name="Straight Connector 951"/>
              <p:cNvCxnSpPr/>
              <p:nvPr/>
            </p:nvCxnSpPr>
            <p:spPr>
              <a:xfrm>
                <a:off x="2739147" y="3376037"/>
                <a:ext cx="109728" cy="0"/>
              </a:xfrm>
              <a:prstGeom prst="line">
                <a:avLst/>
              </a:prstGeom>
              <a:grpFill/>
              <a:ln w="6350" cap="flat" cmpd="sng" algn="ctr">
                <a:solidFill>
                  <a:sysClr val="windowText" lastClr="000000"/>
                </a:solidFill>
                <a:prstDash val="solid"/>
              </a:ln>
              <a:effectLst/>
            </p:spPr>
          </p:cxnSp>
          <p:cxnSp>
            <p:nvCxnSpPr>
              <p:cNvPr id="953" name="Straight Connector 952"/>
              <p:cNvCxnSpPr/>
              <p:nvPr/>
            </p:nvCxnSpPr>
            <p:spPr>
              <a:xfrm flipV="1">
                <a:off x="2739147" y="3449189"/>
                <a:ext cx="109728" cy="73152"/>
              </a:xfrm>
              <a:prstGeom prst="line">
                <a:avLst/>
              </a:prstGeom>
              <a:grpFill/>
              <a:ln w="6350" cap="flat" cmpd="sng" algn="ctr">
                <a:solidFill>
                  <a:sysClr val="windowText" lastClr="000000"/>
                </a:solidFill>
                <a:prstDash val="solid"/>
              </a:ln>
              <a:effectLst/>
            </p:spPr>
          </p:cxnSp>
          <p:cxnSp>
            <p:nvCxnSpPr>
              <p:cNvPr id="954" name="Straight Connector 953"/>
              <p:cNvCxnSpPr/>
              <p:nvPr/>
            </p:nvCxnSpPr>
            <p:spPr>
              <a:xfrm>
                <a:off x="2739147" y="3449189"/>
                <a:ext cx="109728" cy="0"/>
              </a:xfrm>
              <a:prstGeom prst="line">
                <a:avLst/>
              </a:prstGeom>
              <a:grpFill/>
              <a:ln w="6350" cap="flat" cmpd="sng" algn="ctr">
                <a:solidFill>
                  <a:sysClr val="windowText" lastClr="000000"/>
                </a:solidFill>
                <a:prstDash val="solid"/>
              </a:ln>
              <a:effectLst/>
            </p:spPr>
          </p:cxnSp>
          <p:cxnSp>
            <p:nvCxnSpPr>
              <p:cNvPr id="955" name="Straight Connector 954"/>
              <p:cNvCxnSpPr/>
              <p:nvPr/>
            </p:nvCxnSpPr>
            <p:spPr>
              <a:xfrm flipV="1">
                <a:off x="2739147" y="3522952"/>
                <a:ext cx="109728" cy="73152"/>
              </a:xfrm>
              <a:prstGeom prst="line">
                <a:avLst/>
              </a:prstGeom>
              <a:grpFill/>
              <a:ln w="6350" cap="flat" cmpd="sng" algn="ctr">
                <a:solidFill>
                  <a:sysClr val="windowText" lastClr="000000"/>
                </a:solidFill>
                <a:prstDash val="solid"/>
              </a:ln>
              <a:effectLst/>
            </p:spPr>
          </p:cxnSp>
          <p:cxnSp>
            <p:nvCxnSpPr>
              <p:cNvPr id="956" name="Straight Connector 955"/>
              <p:cNvCxnSpPr/>
              <p:nvPr/>
            </p:nvCxnSpPr>
            <p:spPr>
              <a:xfrm>
                <a:off x="2739147" y="3522952"/>
                <a:ext cx="109728" cy="0"/>
              </a:xfrm>
              <a:prstGeom prst="line">
                <a:avLst/>
              </a:prstGeom>
              <a:grpFill/>
              <a:ln w="6350" cap="flat" cmpd="sng" algn="ctr">
                <a:solidFill>
                  <a:sysClr val="windowText" lastClr="000000"/>
                </a:solidFill>
                <a:prstDash val="solid"/>
              </a:ln>
              <a:effectLst/>
            </p:spPr>
          </p:cxnSp>
          <p:cxnSp>
            <p:nvCxnSpPr>
              <p:cNvPr id="957" name="Straight Arrow Connector 956"/>
              <p:cNvCxnSpPr/>
              <p:nvPr/>
            </p:nvCxnSpPr>
            <p:spPr>
              <a:xfrm>
                <a:off x="2739147" y="3596104"/>
                <a:ext cx="109728" cy="0"/>
              </a:xfrm>
              <a:prstGeom prst="straightConnector1">
                <a:avLst/>
              </a:prstGeom>
              <a:grpFill/>
              <a:ln w="6350" cap="flat" cmpd="sng" algn="ctr">
                <a:solidFill>
                  <a:sysClr val="windowText" lastClr="000000"/>
                </a:solidFill>
                <a:prstDash val="solid"/>
                <a:tailEnd type="triangle" w="sm" len="sm"/>
              </a:ln>
              <a:effectLst/>
            </p:spPr>
          </p:cxnSp>
        </p:grpSp>
        <p:grpSp>
          <p:nvGrpSpPr>
            <p:cNvPr id="889" name="Group 888"/>
            <p:cNvGrpSpPr/>
            <p:nvPr/>
          </p:nvGrpSpPr>
          <p:grpSpPr>
            <a:xfrm>
              <a:off x="4035788" y="5212472"/>
              <a:ext cx="109728" cy="440213"/>
              <a:chOff x="2739147" y="3155891"/>
              <a:chExt cx="109728" cy="440213"/>
            </a:xfrm>
            <a:grpFill/>
          </p:grpSpPr>
          <p:cxnSp>
            <p:nvCxnSpPr>
              <p:cNvPr id="932" name="Straight Connector 931"/>
              <p:cNvCxnSpPr/>
              <p:nvPr/>
            </p:nvCxnSpPr>
            <p:spPr>
              <a:xfrm flipV="1">
                <a:off x="2739147" y="3155891"/>
                <a:ext cx="109728" cy="73152"/>
              </a:xfrm>
              <a:prstGeom prst="line">
                <a:avLst/>
              </a:prstGeom>
              <a:grpFill/>
              <a:ln w="6350" cap="flat" cmpd="sng" algn="ctr">
                <a:solidFill>
                  <a:sysClr val="windowText" lastClr="000000"/>
                </a:solidFill>
                <a:prstDash val="solid"/>
              </a:ln>
              <a:effectLst/>
            </p:spPr>
          </p:cxnSp>
          <p:cxnSp>
            <p:nvCxnSpPr>
              <p:cNvPr id="933" name="Straight Connector 932"/>
              <p:cNvCxnSpPr/>
              <p:nvPr/>
            </p:nvCxnSpPr>
            <p:spPr>
              <a:xfrm>
                <a:off x="2739147" y="3155891"/>
                <a:ext cx="109728" cy="0"/>
              </a:xfrm>
              <a:prstGeom prst="line">
                <a:avLst/>
              </a:prstGeom>
              <a:grpFill/>
              <a:ln w="6350" cap="flat" cmpd="sng" algn="ctr">
                <a:solidFill>
                  <a:sysClr val="windowText" lastClr="000000"/>
                </a:solidFill>
                <a:prstDash val="solid"/>
              </a:ln>
              <a:effectLst/>
            </p:spPr>
          </p:cxnSp>
          <p:cxnSp>
            <p:nvCxnSpPr>
              <p:cNvPr id="934" name="Straight Connector 933"/>
              <p:cNvCxnSpPr/>
              <p:nvPr/>
            </p:nvCxnSpPr>
            <p:spPr>
              <a:xfrm flipV="1">
                <a:off x="2739147" y="3229654"/>
                <a:ext cx="109728" cy="73152"/>
              </a:xfrm>
              <a:prstGeom prst="line">
                <a:avLst/>
              </a:prstGeom>
              <a:grpFill/>
              <a:ln w="6350" cap="flat" cmpd="sng" algn="ctr">
                <a:solidFill>
                  <a:sysClr val="windowText" lastClr="000000"/>
                </a:solidFill>
                <a:prstDash val="solid"/>
              </a:ln>
              <a:effectLst/>
            </p:spPr>
          </p:cxnSp>
          <p:cxnSp>
            <p:nvCxnSpPr>
              <p:cNvPr id="935" name="Straight Connector 934"/>
              <p:cNvCxnSpPr/>
              <p:nvPr/>
            </p:nvCxnSpPr>
            <p:spPr>
              <a:xfrm>
                <a:off x="2739147" y="3229654"/>
                <a:ext cx="109728" cy="0"/>
              </a:xfrm>
              <a:prstGeom prst="line">
                <a:avLst/>
              </a:prstGeom>
              <a:grpFill/>
              <a:ln w="6350" cap="flat" cmpd="sng" algn="ctr">
                <a:solidFill>
                  <a:sysClr val="windowText" lastClr="000000"/>
                </a:solidFill>
                <a:prstDash val="solid"/>
              </a:ln>
              <a:effectLst/>
            </p:spPr>
          </p:cxnSp>
          <p:cxnSp>
            <p:nvCxnSpPr>
              <p:cNvPr id="936" name="Straight Connector 935"/>
              <p:cNvCxnSpPr/>
              <p:nvPr/>
            </p:nvCxnSpPr>
            <p:spPr>
              <a:xfrm flipV="1">
                <a:off x="2739147" y="3302274"/>
                <a:ext cx="109728" cy="73152"/>
              </a:xfrm>
              <a:prstGeom prst="line">
                <a:avLst/>
              </a:prstGeom>
              <a:grpFill/>
              <a:ln w="6350" cap="flat" cmpd="sng" algn="ctr">
                <a:solidFill>
                  <a:sysClr val="windowText" lastClr="000000"/>
                </a:solidFill>
                <a:prstDash val="solid"/>
              </a:ln>
              <a:effectLst/>
            </p:spPr>
          </p:cxnSp>
          <p:cxnSp>
            <p:nvCxnSpPr>
              <p:cNvPr id="937" name="Straight Connector 936"/>
              <p:cNvCxnSpPr/>
              <p:nvPr/>
            </p:nvCxnSpPr>
            <p:spPr>
              <a:xfrm>
                <a:off x="2739147" y="3302274"/>
                <a:ext cx="109728" cy="0"/>
              </a:xfrm>
              <a:prstGeom prst="line">
                <a:avLst/>
              </a:prstGeom>
              <a:grpFill/>
              <a:ln w="6350" cap="flat" cmpd="sng" algn="ctr">
                <a:solidFill>
                  <a:sysClr val="windowText" lastClr="000000"/>
                </a:solidFill>
                <a:prstDash val="solid"/>
              </a:ln>
              <a:effectLst/>
            </p:spPr>
          </p:cxnSp>
          <p:cxnSp>
            <p:nvCxnSpPr>
              <p:cNvPr id="938" name="Straight Connector 937"/>
              <p:cNvCxnSpPr/>
              <p:nvPr/>
            </p:nvCxnSpPr>
            <p:spPr>
              <a:xfrm flipV="1">
                <a:off x="2739147" y="3376037"/>
                <a:ext cx="109728" cy="73152"/>
              </a:xfrm>
              <a:prstGeom prst="line">
                <a:avLst/>
              </a:prstGeom>
              <a:grpFill/>
              <a:ln w="6350" cap="flat" cmpd="sng" algn="ctr">
                <a:solidFill>
                  <a:sysClr val="windowText" lastClr="000000"/>
                </a:solidFill>
                <a:prstDash val="solid"/>
              </a:ln>
              <a:effectLst/>
            </p:spPr>
          </p:cxnSp>
          <p:cxnSp>
            <p:nvCxnSpPr>
              <p:cNvPr id="939" name="Straight Connector 938"/>
              <p:cNvCxnSpPr/>
              <p:nvPr/>
            </p:nvCxnSpPr>
            <p:spPr>
              <a:xfrm>
                <a:off x="2739147" y="3376037"/>
                <a:ext cx="109728" cy="0"/>
              </a:xfrm>
              <a:prstGeom prst="line">
                <a:avLst/>
              </a:prstGeom>
              <a:grpFill/>
              <a:ln w="6350" cap="flat" cmpd="sng" algn="ctr">
                <a:solidFill>
                  <a:sysClr val="windowText" lastClr="000000"/>
                </a:solidFill>
                <a:prstDash val="solid"/>
              </a:ln>
              <a:effectLst/>
            </p:spPr>
          </p:cxnSp>
          <p:cxnSp>
            <p:nvCxnSpPr>
              <p:cNvPr id="940" name="Straight Connector 939"/>
              <p:cNvCxnSpPr/>
              <p:nvPr/>
            </p:nvCxnSpPr>
            <p:spPr>
              <a:xfrm flipV="1">
                <a:off x="2739147" y="3449189"/>
                <a:ext cx="109728" cy="73152"/>
              </a:xfrm>
              <a:prstGeom prst="line">
                <a:avLst/>
              </a:prstGeom>
              <a:grpFill/>
              <a:ln w="6350" cap="flat" cmpd="sng" algn="ctr">
                <a:solidFill>
                  <a:sysClr val="windowText" lastClr="000000"/>
                </a:solidFill>
                <a:prstDash val="solid"/>
              </a:ln>
              <a:effectLst/>
            </p:spPr>
          </p:cxnSp>
          <p:cxnSp>
            <p:nvCxnSpPr>
              <p:cNvPr id="941" name="Straight Connector 940"/>
              <p:cNvCxnSpPr/>
              <p:nvPr/>
            </p:nvCxnSpPr>
            <p:spPr>
              <a:xfrm>
                <a:off x="2739147" y="3449189"/>
                <a:ext cx="109728" cy="0"/>
              </a:xfrm>
              <a:prstGeom prst="line">
                <a:avLst/>
              </a:prstGeom>
              <a:grpFill/>
              <a:ln w="6350" cap="flat" cmpd="sng" algn="ctr">
                <a:solidFill>
                  <a:sysClr val="windowText" lastClr="000000"/>
                </a:solidFill>
                <a:prstDash val="solid"/>
              </a:ln>
              <a:effectLst/>
            </p:spPr>
          </p:cxnSp>
          <p:cxnSp>
            <p:nvCxnSpPr>
              <p:cNvPr id="942" name="Straight Connector 941"/>
              <p:cNvCxnSpPr/>
              <p:nvPr/>
            </p:nvCxnSpPr>
            <p:spPr>
              <a:xfrm flipV="1">
                <a:off x="2739147" y="3522952"/>
                <a:ext cx="109728" cy="73152"/>
              </a:xfrm>
              <a:prstGeom prst="line">
                <a:avLst/>
              </a:prstGeom>
              <a:grpFill/>
              <a:ln w="6350" cap="flat" cmpd="sng" algn="ctr">
                <a:solidFill>
                  <a:sysClr val="windowText" lastClr="000000"/>
                </a:solidFill>
                <a:prstDash val="solid"/>
              </a:ln>
              <a:effectLst/>
            </p:spPr>
          </p:cxnSp>
          <p:cxnSp>
            <p:nvCxnSpPr>
              <p:cNvPr id="943" name="Straight Connector 942"/>
              <p:cNvCxnSpPr/>
              <p:nvPr/>
            </p:nvCxnSpPr>
            <p:spPr>
              <a:xfrm>
                <a:off x="2739147" y="3522952"/>
                <a:ext cx="109728" cy="0"/>
              </a:xfrm>
              <a:prstGeom prst="line">
                <a:avLst/>
              </a:prstGeom>
              <a:grpFill/>
              <a:ln w="6350" cap="flat" cmpd="sng" algn="ctr">
                <a:solidFill>
                  <a:sysClr val="windowText" lastClr="000000"/>
                </a:solidFill>
                <a:prstDash val="solid"/>
              </a:ln>
              <a:effectLst/>
            </p:spPr>
          </p:cxnSp>
          <p:cxnSp>
            <p:nvCxnSpPr>
              <p:cNvPr id="944" name="Straight Arrow Connector 943"/>
              <p:cNvCxnSpPr/>
              <p:nvPr/>
            </p:nvCxnSpPr>
            <p:spPr>
              <a:xfrm>
                <a:off x="2739147" y="3596104"/>
                <a:ext cx="109728" cy="0"/>
              </a:xfrm>
              <a:prstGeom prst="straightConnector1">
                <a:avLst/>
              </a:prstGeom>
              <a:grpFill/>
              <a:ln w="6350" cap="flat" cmpd="sng" algn="ctr">
                <a:solidFill>
                  <a:sysClr val="windowText" lastClr="000000"/>
                </a:solidFill>
                <a:prstDash val="solid"/>
                <a:tailEnd type="triangle" w="sm" len="sm"/>
              </a:ln>
              <a:effectLst/>
            </p:spPr>
          </p:cxnSp>
        </p:grpSp>
        <p:grpSp>
          <p:nvGrpSpPr>
            <p:cNvPr id="890" name="Group 889"/>
            <p:cNvGrpSpPr/>
            <p:nvPr/>
          </p:nvGrpSpPr>
          <p:grpSpPr>
            <a:xfrm>
              <a:off x="4213605" y="5214360"/>
              <a:ext cx="109728" cy="440213"/>
              <a:chOff x="2739147" y="3155891"/>
              <a:chExt cx="109728" cy="440213"/>
            </a:xfrm>
            <a:grpFill/>
          </p:grpSpPr>
          <p:cxnSp>
            <p:nvCxnSpPr>
              <p:cNvPr id="919" name="Straight Connector 918"/>
              <p:cNvCxnSpPr/>
              <p:nvPr/>
            </p:nvCxnSpPr>
            <p:spPr>
              <a:xfrm flipV="1">
                <a:off x="2739147" y="3155891"/>
                <a:ext cx="109728" cy="73152"/>
              </a:xfrm>
              <a:prstGeom prst="line">
                <a:avLst/>
              </a:prstGeom>
              <a:grpFill/>
              <a:ln w="6350" cap="flat" cmpd="sng" algn="ctr">
                <a:solidFill>
                  <a:sysClr val="windowText" lastClr="000000"/>
                </a:solidFill>
                <a:prstDash val="solid"/>
              </a:ln>
              <a:effectLst/>
            </p:spPr>
          </p:cxnSp>
          <p:cxnSp>
            <p:nvCxnSpPr>
              <p:cNvPr id="920" name="Straight Connector 919"/>
              <p:cNvCxnSpPr/>
              <p:nvPr/>
            </p:nvCxnSpPr>
            <p:spPr>
              <a:xfrm>
                <a:off x="2739147" y="3155891"/>
                <a:ext cx="109728" cy="0"/>
              </a:xfrm>
              <a:prstGeom prst="line">
                <a:avLst/>
              </a:prstGeom>
              <a:grpFill/>
              <a:ln w="6350" cap="flat" cmpd="sng" algn="ctr">
                <a:solidFill>
                  <a:sysClr val="windowText" lastClr="000000"/>
                </a:solidFill>
                <a:prstDash val="solid"/>
              </a:ln>
              <a:effectLst/>
            </p:spPr>
          </p:cxnSp>
          <p:cxnSp>
            <p:nvCxnSpPr>
              <p:cNvPr id="921" name="Straight Connector 920"/>
              <p:cNvCxnSpPr/>
              <p:nvPr/>
            </p:nvCxnSpPr>
            <p:spPr>
              <a:xfrm flipV="1">
                <a:off x="2739147" y="3229654"/>
                <a:ext cx="109728" cy="73152"/>
              </a:xfrm>
              <a:prstGeom prst="line">
                <a:avLst/>
              </a:prstGeom>
              <a:grpFill/>
              <a:ln w="6350" cap="flat" cmpd="sng" algn="ctr">
                <a:solidFill>
                  <a:sysClr val="windowText" lastClr="000000"/>
                </a:solidFill>
                <a:prstDash val="solid"/>
              </a:ln>
              <a:effectLst/>
            </p:spPr>
          </p:cxnSp>
          <p:cxnSp>
            <p:nvCxnSpPr>
              <p:cNvPr id="922" name="Straight Connector 921"/>
              <p:cNvCxnSpPr/>
              <p:nvPr/>
            </p:nvCxnSpPr>
            <p:spPr>
              <a:xfrm>
                <a:off x="2739147" y="3229654"/>
                <a:ext cx="109728" cy="0"/>
              </a:xfrm>
              <a:prstGeom prst="line">
                <a:avLst/>
              </a:prstGeom>
              <a:grpFill/>
              <a:ln w="6350" cap="flat" cmpd="sng" algn="ctr">
                <a:solidFill>
                  <a:sysClr val="windowText" lastClr="000000"/>
                </a:solidFill>
                <a:prstDash val="solid"/>
              </a:ln>
              <a:effectLst/>
            </p:spPr>
          </p:cxnSp>
          <p:cxnSp>
            <p:nvCxnSpPr>
              <p:cNvPr id="923" name="Straight Connector 922"/>
              <p:cNvCxnSpPr/>
              <p:nvPr/>
            </p:nvCxnSpPr>
            <p:spPr>
              <a:xfrm flipV="1">
                <a:off x="2739147" y="3302274"/>
                <a:ext cx="109728" cy="73152"/>
              </a:xfrm>
              <a:prstGeom prst="line">
                <a:avLst/>
              </a:prstGeom>
              <a:grpFill/>
              <a:ln w="6350" cap="flat" cmpd="sng" algn="ctr">
                <a:solidFill>
                  <a:sysClr val="windowText" lastClr="000000"/>
                </a:solidFill>
                <a:prstDash val="solid"/>
              </a:ln>
              <a:effectLst/>
            </p:spPr>
          </p:cxnSp>
          <p:cxnSp>
            <p:nvCxnSpPr>
              <p:cNvPr id="924" name="Straight Connector 923"/>
              <p:cNvCxnSpPr/>
              <p:nvPr/>
            </p:nvCxnSpPr>
            <p:spPr>
              <a:xfrm>
                <a:off x="2739147" y="3302274"/>
                <a:ext cx="109728" cy="0"/>
              </a:xfrm>
              <a:prstGeom prst="line">
                <a:avLst/>
              </a:prstGeom>
              <a:grpFill/>
              <a:ln w="6350" cap="flat" cmpd="sng" algn="ctr">
                <a:solidFill>
                  <a:sysClr val="windowText" lastClr="000000"/>
                </a:solidFill>
                <a:prstDash val="solid"/>
              </a:ln>
              <a:effectLst/>
            </p:spPr>
          </p:cxnSp>
          <p:cxnSp>
            <p:nvCxnSpPr>
              <p:cNvPr id="925" name="Straight Connector 924"/>
              <p:cNvCxnSpPr/>
              <p:nvPr/>
            </p:nvCxnSpPr>
            <p:spPr>
              <a:xfrm flipV="1">
                <a:off x="2739147" y="3376037"/>
                <a:ext cx="109728" cy="73152"/>
              </a:xfrm>
              <a:prstGeom prst="line">
                <a:avLst/>
              </a:prstGeom>
              <a:grpFill/>
              <a:ln w="6350" cap="flat" cmpd="sng" algn="ctr">
                <a:solidFill>
                  <a:sysClr val="windowText" lastClr="000000"/>
                </a:solidFill>
                <a:prstDash val="solid"/>
              </a:ln>
              <a:effectLst/>
            </p:spPr>
          </p:cxnSp>
          <p:cxnSp>
            <p:nvCxnSpPr>
              <p:cNvPr id="926" name="Straight Connector 925"/>
              <p:cNvCxnSpPr/>
              <p:nvPr/>
            </p:nvCxnSpPr>
            <p:spPr>
              <a:xfrm>
                <a:off x="2739147" y="3376037"/>
                <a:ext cx="109728" cy="0"/>
              </a:xfrm>
              <a:prstGeom prst="line">
                <a:avLst/>
              </a:prstGeom>
              <a:grpFill/>
              <a:ln w="6350" cap="flat" cmpd="sng" algn="ctr">
                <a:solidFill>
                  <a:sysClr val="windowText" lastClr="000000"/>
                </a:solidFill>
                <a:prstDash val="solid"/>
              </a:ln>
              <a:effectLst/>
            </p:spPr>
          </p:cxnSp>
          <p:cxnSp>
            <p:nvCxnSpPr>
              <p:cNvPr id="927" name="Straight Connector 926"/>
              <p:cNvCxnSpPr/>
              <p:nvPr/>
            </p:nvCxnSpPr>
            <p:spPr>
              <a:xfrm flipV="1">
                <a:off x="2739147" y="3449189"/>
                <a:ext cx="109728" cy="73152"/>
              </a:xfrm>
              <a:prstGeom prst="line">
                <a:avLst/>
              </a:prstGeom>
              <a:grpFill/>
              <a:ln w="6350" cap="flat" cmpd="sng" algn="ctr">
                <a:solidFill>
                  <a:sysClr val="windowText" lastClr="000000"/>
                </a:solidFill>
                <a:prstDash val="solid"/>
              </a:ln>
              <a:effectLst/>
            </p:spPr>
          </p:cxnSp>
          <p:cxnSp>
            <p:nvCxnSpPr>
              <p:cNvPr id="928" name="Straight Connector 927"/>
              <p:cNvCxnSpPr/>
              <p:nvPr/>
            </p:nvCxnSpPr>
            <p:spPr>
              <a:xfrm>
                <a:off x="2739147" y="3449189"/>
                <a:ext cx="109728" cy="0"/>
              </a:xfrm>
              <a:prstGeom prst="line">
                <a:avLst/>
              </a:prstGeom>
              <a:grpFill/>
              <a:ln w="6350" cap="flat" cmpd="sng" algn="ctr">
                <a:solidFill>
                  <a:sysClr val="windowText" lastClr="000000"/>
                </a:solidFill>
                <a:prstDash val="solid"/>
              </a:ln>
              <a:effectLst/>
            </p:spPr>
          </p:cxnSp>
          <p:cxnSp>
            <p:nvCxnSpPr>
              <p:cNvPr id="929" name="Straight Connector 928"/>
              <p:cNvCxnSpPr/>
              <p:nvPr/>
            </p:nvCxnSpPr>
            <p:spPr>
              <a:xfrm flipV="1">
                <a:off x="2739147" y="3522952"/>
                <a:ext cx="109728" cy="73152"/>
              </a:xfrm>
              <a:prstGeom prst="line">
                <a:avLst/>
              </a:prstGeom>
              <a:grpFill/>
              <a:ln w="6350" cap="flat" cmpd="sng" algn="ctr">
                <a:solidFill>
                  <a:sysClr val="windowText" lastClr="000000"/>
                </a:solidFill>
                <a:prstDash val="solid"/>
              </a:ln>
              <a:effectLst/>
            </p:spPr>
          </p:cxnSp>
          <p:cxnSp>
            <p:nvCxnSpPr>
              <p:cNvPr id="930" name="Straight Connector 929"/>
              <p:cNvCxnSpPr/>
              <p:nvPr/>
            </p:nvCxnSpPr>
            <p:spPr>
              <a:xfrm>
                <a:off x="2739147" y="3522952"/>
                <a:ext cx="109728" cy="0"/>
              </a:xfrm>
              <a:prstGeom prst="line">
                <a:avLst/>
              </a:prstGeom>
              <a:grpFill/>
              <a:ln w="6350" cap="flat" cmpd="sng" algn="ctr">
                <a:solidFill>
                  <a:sysClr val="windowText" lastClr="000000"/>
                </a:solidFill>
                <a:prstDash val="solid"/>
              </a:ln>
              <a:effectLst/>
            </p:spPr>
          </p:cxnSp>
          <p:cxnSp>
            <p:nvCxnSpPr>
              <p:cNvPr id="931" name="Straight Arrow Connector 930"/>
              <p:cNvCxnSpPr/>
              <p:nvPr/>
            </p:nvCxnSpPr>
            <p:spPr>
              <a:xfrm>
                <a:off x="2739147" y="3596104"/>
                <a:ext cx="109728" cy="0"/>
              </a:xfrm>
              <a:prstGeom prst="straightConnector1">
                <a:avLst/>
              </a:prstGeom>
              <a:grpFill/>
              <a:ln w="6350" cap="flat" cmpd="sng" algn="ctr">
                <a:solidFill>
                  <a:sysClr val="windowText" lastClr="000000"/>
                </a:solidFill>
                <a:prstDash val="solid"/>
                <a:tailEnd type="triangle" w="sm" len="sm"/>
              </a:ln>
              <a:effectLst/>
            </p:spPr>
          </p:cxnSp>
        </p:grpSp>
        <p:grpSp>
          <p:nvGrpSpPr>
            <p:cNvPr id="891" name="Group 890"/>
            <p:cNvGrpSpPr/>
            <p:nvPr/>
          </p:nvGrpSpPr>
          <p:grpSpPr>
            <a:xfrm>
              <a:off x="4381449" y="5214615"/>
              <a:ext cx="109728" cy="440213"/>
              <a:chOff x="2739147" y="3155891"/>
              <a:chExt cx="109728" cy="440213"/>
            </a:xfrm>
            <a:grpFill/>
          </p:grpSpPr>
          <p:cxnSp>
            <p:nvCxnSpPr>
              <p:cNvPr id="906" name="Straight Connector 905"/>
              <p:cNvCxnSpPr/>
              <p:nvPr/>
            </p:nvCxnSpPr>
            <p:spPr>
              <a:xfrm flipV="1">
                <a:off x="2739147" y="3155891"/>
                <a:ext cx="109728" cy="73152"/>
              </a:xfrm>
              <a:prstGeom prst="line">
                <a:avLst/>
              </a:prstGeom>
              <a:grpFill/>
              <a:ln w="6350" cap="flat" cmpd="sng" algn="ctr">
                <a:solidFill>
                  <a:sysClr val="windowText" lastClr="000000"/>
                </a:solidFill>
                <a:prstDash val="solid"/>
              </a:ln>
              <a:effectLst/>
            </p:spPr>
          </p:cxnSp>
          <p:cxnSp>
            <p:nvCxnSpPr>
              <p:cNvPr id="907" name="Straight Connector 906"/>
              <p:cNvCxnSpPr/>
              <p:nvPr/>
            </p:nvCxnSpPr>
            <p:spPr>
              <a:xfrm>
                <a:off x="2739147" y="3155891"/>
                <a:ext cx="109728" cy="0"/>
              </a:xfrm>
              <a:prstGeom prst="line">
                <a:avLst/>
              </a:prstGeom>
              <a:grpFill/>
              <a:ln w="6350" cap="flat" cmpd="sng" algn="ctr">
                <a:solidFill>
                  <a:sysClr val="windowText" lastClr="000000"/>
                </a:solidFill>
                <a:prstDash val="solid"/>
              </a:ln>
              <a:effectLst/>
            </p:spPr>
          </p:cxnSp>
          <p:cxnSp>
            <p:nvCxnSpPr>
              <p:cNvPr id="908" name="Straight Connector 907"/>
              <p:cNvCxnSpPr/>
              <p:nvPr/>
            </p:nvCxnSpPr>
            <p:spPr>
              <a:xfrm flipV="1">
                <a:off x="2739147" y="3229654"/>
                <a:ext cx="109728" cy="73152"/>
              </a:xfrm>
              <a:prstGeom prst="line">
                <a:avLst/>
              </a:prstGeom>
              <a:grpFill/>
              <a:ln w="6350" cap="flat" cmpd="sng" algn="ctr">
                <a:solidFill>
                  <a:sysClr val="windowText" lastClr="000000"/>
                </a:solidFill>
                <a:prstDash val="solid"/>
              </a:ln>
              <a:effectLst/>
            </p:spPr>
          </p:cxnSp>
          <p:cxnSp>
            <p:nvCxnSpPr>
              <p:cNvPr id="909" name="Straight Connector 908"/>
              <p:cNvCxnSpPr/>
              <p:nvPr/>
            </p:nvCxnSpPr>
            <p:spPr>
              <a:xfrm>
                <a:off x="2739147" y="3229654"/>
                <a:ext cx="109728" cy="0"/>
              </a:xfrm>
              <a:prstGeom prst="line">
                <a:avLst/>
              </a:prstGeom>
              <a:grpFill/>
              <a:ln w="6350" cap="flat" cmpd="sng" algn="ctr">
                <a:solidFill>
                  <a:sysClr val="windowText" lastClr="000000"/>
                </a:solidFill>
                <a:prstDash val="solid"/>
              </a:ln>
              <a:effectLst/>
            </p:spPr>
          </p:cxnSp>
          <p:cxnSp>
            <p:nvCxnSpPr>
              <p:cNvPr id="910" name="Straight Connector 909"/>
              <p:cNvCxnSpPr/>
              <p:nvPr/>
            </p:nvCxnSpPr>
            <p:spPr>
              <a:xfrm flipV="1">
                <a:off x="2739147" y="3302274"/>
                <a:ext cx="109728" cy="73152"/>
              </a:xfrm>
              <a:prstGeom prst="line">
                <a:avLst/>
              </a:prstGeom>
              <a:grpFill/>
              <a:ln w="6350" cap="flat" cmpd="sng" algn="ctr">
                <a:solidFill>
                  <a:sysClr val="windowText" lastClr="000000"/>
                </a:solidFill>
                <a:prstDash val="solid"/>
              </a:ln>
              <a:effectLst/>
            </p:spPr>
          </p:cxnSp>
          <p:cxnSp>
            <p:nvCxnSpPr>
              <p:cNvPr id="911" name="Straight Connector 910"/>
              <p:cNvCxnSpPr/>
              <p:nvPr/>
            </p:nvCxnSpPr>
            <p:spPr>
              <a:xfrm>
                <a:off x="2739147" y="3302274"/>
                <a:ext cx="109728" cy="0"/>
              </a:xfrm>
              <a:prstGeom prst="line">
                <a:avLst/>
              </a:prstGeom>
              <a:grpFill/>
              <a:ln w="6350" cap="flat" cmpd="sng" algn="ctr">
                <a:solidFill>
                  <a:sysClr val="windowText" lastClr="000000"/>
                </a:solidFill>
                <a:prstDash val="solid"/>
              </a:ln>
              <a:effectLst/>
            </p:spPr>
          </p:cxnSp>
          <p:cxnSp>
            <p:nvCxnSpPr>
              <p:cNvPr id="912" name="Straight Connector 911"/>
              <p:cNvCxnSpPr/>
              <p:nvPr/>
            </p:nvCxnSpPr>
            <p:spPr>
              <a:xfrm flipV="1">
                <a:off x="2739147" y="3376037"/>
                <a:ext cx="109728" cy="73152"/>
              </a:xfrm>
              <a:prstGeom prst="line">
                <a:avLst/>
              </a:prstGeom>
              <a:grpFill/>
              <a:ln w="6350" cap="flat" cmpd="sng" algn="ctr">
                <a:solidFill>
                  <a:sysClr val="windowText" lastClr="000000"/>
                </a:solidFill>
                <a:prstDash val="solid"/>
              </a:ln>
              <a:effectLst/>
            </p:spPr>
          </p:cxnSp>
          <p:cxnSp>
            <p:nvCxnSpPr>
              <p:cNvPr id="913" name="Straight Connector 912"/>
              <p:cNvCxnSpPr/>
              <p:nvPr/>
            </p:nvCxnSpPr>
            <p:spPr>
              <a:xfrm>
                <a:off x="2739147" y="3376037"/>
                <a:ext cx="109728" cy="0"/>
              </a:xfrm>
              <a:prstGeom prst="line">
                <a:avLst/>
              </a:prstGeom>
              <a:grpFill/>
              <a:ln w="6350" cap="flat" cmpd="sng" algn="ctr">
                <a:solidFill>
                  <a:sysClr val="windowText" lastClr="000000"/>
                </a:solidFill>
                <a:prstDash val="solid"/>
              </a:ln>
              <a:effectLst/>
            </p:spPr>
          </p:cxnSp>
          <p:cxnSp>
            <p:nvCxnSpPr>
              <p:cNvPr id="914" name="Straight Connector 913"/>
              <p:cNvCxnSpPr/>
              <p:nvPr/>
            </p:nvCxnSpPr>
            <p:spPr>
              <a:xfrm flipV="1">
                <a:off x="2739147" y="3449189"/>
                <a:ext cx="109728" cy="73152"/>
              </a:xfrm>
              <a:prstGeom prst="line">
                <a:avLst/>
              </a:prstGeom>
              <a:grpFill/>
              <a:ln w="6350" cap="flat" cmpd="sng" algn="ctr">
                <a:solidFill>
                  <a:sysClr val="windowText" lastClr="000000"/>
                </a:solidFill>
                <a:prstDash val="solid"/>
              </a:ln>
              <a:effectLst/>
            </p:spPr>
          </p:cxnSp>
          <p:cxnSp>
            <p:nvCxnSpPr>
              <p:cNvPr id="915" name="Straight Connector 914"/>
              <p:cNvCxnSpPr/>
              <p:nvPr/>
            </p:nvCxnSpPr>
            <p:spPr>
              <a:xfrm>
                <a:off x="2739147" y="3449189"/>
                <a:ext cx="109728" cy="0"/>
              </a:xfrm>
              <a:prstGeom prst="line">
                <a:avLst/>
              </a:prstGeom>
              <a:grpFill/>
              <a:ln w="6350" cap="flat" cmpd="sng" algn="ctr">
                <a:solidFill>
                  <a:sysClr val="windowText" lastClr="000000"/>
                </a:solidFill>
                <a:prstDash val="solid"/>
              </a:ln>
              <a:effectLst/>
            </p:spPr>
          </p:cxnSp>
          <p:cxnSp>
            <p:nvCxnSpPr>
              <p:cNvPr id="916" name="Straight Connector 915"/>
              <p:cNvCxnSpPr/>
              <p:nvPr/>
            </p:nvCxnSpPr>
            <p:spPr>
              <a:xfrm flipV="1">
                <a:off x="2739147" y="3522952"/>
                <a:ext cx="109728" cy="73152"/>
              </a:xfrm>
              <a:prstGeom prst="line">
                <a:avLst/>
              </a:prstGeom>
              <a:grpFill/>
              <a:ln w="6350" cap="flat" cmpd="sng" algn="ctr">
                <a:solidFill>
                  <a:sysClr val="windowText" lastClr="000000"/>
                </a:solidFill>
                <a:prstDash val="solid"/>
              </a:ln>
              <a:effectLst/>
            </p:spPr>
          </p:cxnSp>
          <p:cxnSp>
            <p:nvCxnSpPr>
              <p:cNvPr id="917" name="Straight Connector 916"/>
              <p:cNvCxnSpPr/>
              <p:nvPr/>
            </p:nvCxnSpPr>
            <p:spPr>
              <a:xfrm>
                <a:off x="2739147" y="3522952"/>
                <a:ext cx="109728" cy="0"/>
              </a:xfrm>
              <a:prstGeom prst="line">
                <a:avLst/>
              </a:prstGeom>
              <a:grpFill/>
              <a:ln w="6350" cap="flat" cmpd="sng" algn="ctr">
                <a:solidFill>
                  <a:sysClr val="windowText" lastClr="000000"/>
                </a:solidFill>
                <a:prstDash val="solid"/>
              </a:ln>
              <a:effectLst/>
            </p:spPr>
          </p:cxnSp>
          <p:cxnSp>
            <p:nvCxnSpPr>
              <p:cNvPr id="918" name="Straight Arrow Connector 917"/>
              <p:cNvCxnSpPr/>
              <p:nvPr/>
            </p:nvCxnSpPr>
            <p:spPr>
              <a:xfrm>
                <a:off x="2739147" y="3596104"/>
                <a:ext cx="109728" cy="0"/>
              </a:xfrm>
              <a:prstGeom prst="straightConnector1">
                <a:avLst/>
              </a:prstGeom>
              <a:grpFill/>
              <a:ln w="6350" cap="flat" cmpd="sng" algn="ctr">
                <a:solidFill>
                  <a:sysClr val="windowText" lastClr="000000"/>
                </a:solidFill>
                <a:prstDash val="solid"/>
                <a:tailEnd type="triangle" w="sm" len="sm"/>
              </a:ln>
              <a:effectLst/>
            </p:spPr>
          </p:cxnSp>
        </p:grpSp>
        <p:grpSp>
          <p:nvGrpSpPr>
            <p:cNvPr id="892" name="Group 891"/>
            <p:cNvGrpSpPr/>
            <p:nvPr/>
          </p:nvGrpSpPr>
          <p:grpSpPr>
            <a:xfrm>
              <a:off x="4559266" y="5216503"/>
              <a:ext cx="109728" cy="440213"/>
              <a:chOff x="2739147" y="3155891"/>
              <a:chExt cx="109728" cy="440213"/>
            </a:xfrm>
            <a:grpFill/>
          </p:grpSpPr>
          <p:cxnSp>
            <p:nvCxnSpPr>
              <p:cNvPr id="893" name="Straight Connector 892"/>
              <p:cNvCxnSpPr/>
              <p:nvPr/>
            </p:nvCxnSpPr>
            <p:spPr>
              <a:xfrm flipV="1">
                <a:off x="2739147" y="3155891"/>
                <a:ext cx="109728" cy="73152"/>
              </a:xfrm>
              <a:prstGeom prst="line">
                <a:avLst/>
              </a:prstGeom>
              <a:grpFill/>
              <a:ln w="6350" cap="flat" cmpd="sng" algn="ctr">
                <a:solidFill>
                  <a:sysClr val="windowText" lastClr="000000"/>
                </a:solidFill>
                <a:prstDash val="solid"/>
              </a:ln>
              <a:effectLst/>
            </p:spPr>
          </p:cxnSp>
          <p:cxnSp>
            <p:nvCxnSpPr>
              <p:cNvPr id="894" name="Straight Connector 893"/>
              <p:cNvCxnSpPr/>
              <p:nvPr/>
            </p:nvCxnSpPr>
            <p:spPr>
              <a:xfrm>
                <a:off x="2739147" y="3155891"/>
                <a:ext cx="109728" cy="0"/>
              </a:xfrm>
              <a:prstGeom prst="line">
                <a:avLst/>
              </a:prstGeom>
              <a:grpFill/>
              <a:ln w="6350" cap="flat" cmpd="sng" algn="ctr">
                <a:solidFill>
                  <a:sysClr val="windowText" lastClr="000000"/>
                </a:solidFill>
                <a:prstDash val="solid"/>
              </a:ln>
              <a:effectLst/>
            </p:spPr>
          </p:cxnSp>
          <p:cxnSp>
            <p:nvCxnSpPr>
              <p:cNvPr id="895" name="Straight Connector 894"/>
              <p:cNvCxnSpPr/>
              <p:nvPr/>
            </p:nvCxnSpPr>
            <p:spPr>
              <a:xfrm flipV="1">
                <a:off x="2739147" y="3229654"/>
                <a:ext cx="109728" cy="73152"/>
              </a:xfrm>
              <a:prstGeom prst="line">
                <a:avLst/>
              </a:prstGeom>
              <a:grpFill/>
              <a:ln w="6350" cap="flat" cmpd="sng" algn="ctr">
                <a:solidFill>
                  <a:sysClr val="windowText" lastClr="000000"/>
                </a:solidFill>
                <a:prstDash val="solid"/>
              </a:ln>
              <a:effectLst/>
            </p:spPr>
          </p:cxnSp>
          <p:cxnSp>
            <p:nvCxnSpPr>
              <p:cNvPr id="896" name="Straight Connector 895"/>
              <p:cNvCxnSpPr/>
              <p:nvPr/>
            </p:nvCxnSpPr>
            <p:spPr>
              <a:xfrm>
                <a:off x="2739147" y="3229654"/>
                <a:ext cx="109728" cy="0"/>
              </a:xfrm>
              <a:prstGeom prst="line">
                <a:avLst/>
              </a:prstGeom>
              <a:grpFill/>
              <a:ln w="6350" cap="flat" cmpd="sng" algn="ctr">
                <a:solidFill>
                  <a:sysClr val="windowText" lastClr="000000"/>
                </a:solidFill>
                <a:prstDash val="solid"/>
              </a:ln>
              <a:effectLst/>
            </p:spPr>
          </p:cxnSp>
          <p:cxnSp>
            <p:nvCxnSpPr>
              <p:cNvPr id="897" name="Straight Connector 896"/>
              <p:cNvCxnSpPr/>
              <p:nvPr/>
            </p:nvCxnSpPr>
            <p:spPr>
              <a:xfrm flipV="1">
                <a:off x="2739147" y="3302274"/>
                <a:ext cx="109728" cy="73152"/>
              </a:xfrm>
              <a:prstGeom prst="line">
                <a:avLst/>
              </a:prstGeom>
              <a:grpFill/>
              <a:ln w="6350" cap="flat" cmpd="sng" algn="ctr">
                <a:solidFill>
                  <a:sysClr val="windowText" lastClr="000000"/>
                </a:solidFill>
                <a:prstDash val="solid"/>
              </a:ln>
              <a:effectLst/>
            </p:spPr>
          </p:cxnSp>
          <p:cxnSp>
            <p:nvCxnSpPr>
              <p:cNvPr id="898" name="Straight Connector 897"/>
              <p:cNvCxnSpPr/>
              <p:nvPr/>
            </p:nvCxnSpPr>
            <p:spPr>
              <a:xfrm>
                <a:off x="2739147" y="3302274"/>
                <a:ext cx="109728" cy="0"/>
              </a:xfrm>
              <a:prstGeom prst="line">
                <a:avLst/>
              </a:prstGeom>
              <a:grpFill/>
              <a:ln w="6350" cap="flat" cmpd="sng" algn="ctr">
                <a:solidFill>
                  <a:sysClr val="windowText" lastClr="000000"/>
                </a:solidFill>
                <a:prstDash val="solid"/>
              </a:ln>
              <a:effectLst/>
            </p:spPr>
          </p:cxnSp>
          <p:cxnSp>
            <p:nvCxnSpPr>
              <p:cNvPr id="899" name="Straight Connector 898"/>
              <p:cNvCxnSpPr/>
              <p:nvPr/>
            </p:nvCxnSpPr>
            <p:spPr>
              <a:xfrm flipV="1">
                <a:off x="2739147" y="3376037"/>
                <a:ext cx="109728" cy="73152"/>
              </a:xfrm>
              <a:prstGeom prst="line">
                <a:avLst/>
              </a:prstGeom>
              <a:grpFill/>
              <a:ln w="6350" cap="flat" cmpd="sng" algn="ctr">
                <a:solidFill>
                  <a:sysClr val="windowText" lastClr="000000"/>
                </a:solidFill>
                <a:prstDash val="solid"/>
              </a:ln>
              <a:effectLst/>
            </p:spPr>
          </p:cxnSp>
          <p:cxnSp>
            <p:nvCxnSpPr>
              <p:cNvPr id="900" name="Straight Connector 899"/>
              <p:cNvCxnSpPr/>
              <p:nvPr/>
            </p:nvCxnSpPr>
            <p:spPr>
              <a:xfrm>
                <a:off x="2739147" y="3376037"/>
                <a:ext cx="109728" cy="0"/>
              </a:xfrm>
              <a:prstGeom prst="line">
                <a:avLst/>
              </a:prstGeom>
              <a:grpFill/>
              <a:ln w="6350" cap="flat" cmpd="sng" algn="ctr">
                <a:solidFill>
                  <a:sysClr val="windowText" lastClr="000000"/>
                </a:solidFill>
                <a:prstDash val="solid"/>
              </a:ln>
              <a:effectLst/>
            </p:spPr>
          </p:cxnSp>
          <p:cxnSp>
            <p:nvCxnSpPr>
              <p:cNvPr id="901" name="Straight Connector 900"/>
              <p:cNvCxnSpPr/>
              <p:nvPr/>
            </p:nvCxnSpPr>
            <p:spPr>
              <a:xfrm flipV="1">
                <a:off x="2739147" y="3449189"/>
                <a:ext cx="109728" cy="73152"/>
              </a:xfrm>
              <a:prstGeom prst="line">
                <a:avLst/>
              </a:prstGeom>
              <a:grpFill/>
              <a:ln w="6350" cap="flat" cmpd="sng" algn="ctr">
                <a:solidFill>
                  <a:sysClr val="windowText" lastClr="000000"/>
                </a:solidFill>
                <a:prstDash val="solid"/>
              </a:ln>
              <a:effectLst/>
            </p:spPr>
          </p:cxnSp>
          <p:cxnSp>
            <p:nvCxnSpPr>
              <p:cNvPr id="902" name="Straight Connector 901"/>
              <p:cNvCxnSpPr/>
              <p:nvPr/>
            </p:nvCxnSpPr>
            <p:spPr>
              <a:xfrm>
                <a:off x="2739147" y="3449189"/>
                <a:ext cx="109728" cy="0"/>
              </a:xfrm>
              <a:prstGeom prst="line">
                <a:avLst/>
              </a:prstGeom>
              <a:grpFill/>
              <a:ln w="6350" cap="flat" cmpd="sng" algn="ctr">
                <a:solidFill>
                  <a:sysClr val="windowText" lastClr="000000"/>
                </a:solidFill>
                <a:prstDash val="solid"/>
              </a:ln>
              <a:effectLst/>
            </p:spPr>
          </p:cxnSp>
          <p:cxnSp>
            <p:nvCxnSpPr>
              <p:cNvPr id="903" name="Straight Connector 902"/>
              <p:cNvCxnSpPr/>
              <p:nvPr/>
            </p:nvCxnSpPr>
            <p:spPr>
              <a:xfrm flipV="1">
                <a:off x="2739147" y="3522952"/>
                <a:ext cx="109728" cy="73152"/>
              </a:xfrm>
              <a:prstGeom prst="line">
                <a:avLst/>
              </a:prstGeom>
              <a:grpFill/>
              <a:ln w="6350" cap="flat" cmpd="sng" algn="ctr">
                <a:solidFill>
                  <a:sysClr val="windowText" lastClr="000000"/>
                </a:solidFill>
                <a:prstDash val="solid"/>
              </a:ln>
              <a:effectLst/>
            </p:spPr>
          </p:cxnSp>
          <p:cxnSp>
            <p:nvCxnSpPr>
              <p:cNvPr id="904" name="Straight Connector 903"/>
              <p:cNvCxnSpPr/>
              <p:nvPr/>
            </p:nvCxnSpPr>
            <p:spPr>
              <a:xfrm>
                <a:off x="2739147" y="3522952"/>
                <a:ext cx="109728" cy="0"/>
              </a:xfrm>
              <a:prstGeom prst="line">
                <a:avLst/>
              </a:prstGeom>
              <a:grpFill/>
              <a:ln w="6350" cap="flat" cmpd="sng" algn="ctr">
                <a:solidFill>
                  <a:sysClr val="windowText" lastClr="000000"/>
                </a:solidFill>
                <a:prstDash val="solid"/>
              </a:ln>
              <a:effectLst/>
            </p:spPr>
          </p:cxnSp>
          <p:cxnSp>
            <p:nvCxnSpPr>
              <p:cNvPr id="905" name="Straight Arrow Connector 904"/>
              <p:cNvCxnSpPr/>
              <p:nvPr/>
            </p:nvCxnSpPr>
            <p:spPr>
              <a:xfrm>
                <a:off x="2739147" y="3596104"/>
                <a:ext cx="109728" cy="0"/>
              </a:xfrm>
              <a:prstGeom prst="straightConnector1">
                <a:avLst/>
              </a:prstGeom>
              <a:grpFill/>
              <a:ln w="6350" cap="flat" cmpd="sng" algn="ctr">
                <a:solidFill>
                  <a:sysClr val="windowText" lastClr="000000"/>
                </a:solidFill>
                <a:prstDash val="solid"/>
                <a:tailEnd type="triangle" w="sm" len="sm"/>
              </a:ln>
              <a:effectLst/>
            </p:spPr>
          </p:cxnSp>
        </p:grpSp>
      </p:grpSp>
      <p:grpSp>
        <p:nvGrpSpPr>
          <p:cNvPr id="997" name="Group 996"/>
          <p:cNvGrpSpPr/>
          <p:nvPr/>
        </p:nvGrpSpPr>
        <p:grpSpPr>
          <a:xfrm>
            <a:off x="2991877" y="4835308"/>
            <a:ext cx="109728" cy="440213"/>
            <a:chOff x="2739147" y="3155891"/>
            <a:chExt cx="109728" cy="440213"/>
          </a:xfrm>
          <a:solidFill>
            <a:srgbClr val="38B4FF"/>
          </a:solidFill>
        </p:grpSpPr>
        <p:cxnSp>
          <p:nvCxnSpPr>
            <p:cNvPr id="998" name="Straight Connector 997"/>
            <p:cNvCxnSpPr/>
            <p:nvPr/>
          </p:nvCxnSpPr>
          <p:spPr>
            <a:xfrm flipV="1">
              <a:off x="2739147" y="3155891"/>
              <a:ext cx="109728" cy="73152"/>
            </a:xfrm>
            <a:prstGeom prst="line">
              <a:avLst/>
            </a:prstGeom>
            <a:grpFill/>
            <a:ln w="6350" cap="flat" cmpd="sng" algn="ctr">
              <a:solidFill>
                <a:sysClr val="windowText" lastClr="000000"/>
              </a:solidFill>
              <a:prstDash val="solid"/>
            </a:ln>
            <a:effectLst/>
          </p:spPr>
        </p:cxnSp>
        <p:cxnSp>
          <p:nvCxnSpPr>
            <p:cNvPr id="999" name="Straight Connector 998"/>
            <p:cNvCxnSpPr/>
            <p:nvPr/>
          </p:nvCxnSpPr>
          <p:spPr>
            <a:xfrm>
              <a:off x="2739147" y="3155891"/>
              <a:ext cx="109728" cy="0"/>
            </a:xfrm>
            <a:prstGeom prst="line">
              <a:avLst/>
            </a:prstGeom>
            <a:grpFill/>
            <a:ln w="6350" cap="flat" cmpd="sng" algn="ctr">
              <a:solidFill>
                <a:sysClr val="windowText" lastClr="000000"/>
              </a:solidFill>
              <a:prstDash val="solid"/>
            </a:ln>
            <a:effectLst/>
          </p:spPr>
        </p:cxnSp>
        <p:cxnSp>
          <p:nvCxnSpPr>
            <p:cNvPr id="1000" name="Straight Connector 999"/>
            <p:cNvCxnSpPr/>
            <p:nvPr/>
          </p:nvCxnSpPr>
          <p:spPr>
            <a:xfrm flipV="1">
              <a:off x="2739147" y="3229654"/>
              <a:ext cx="109728" cy="73152"/>
            </a:xfrm>
            <a:prstGeom prst="line">
              <a:avLst/>
            </a:prstGeom>
            <a:grpFill/>
            <a:ln w="6350" cap="flat" cmpd="sng" algn="ctr">
              <a:solidFill>
                <a:sysClr val="windowText" lastClr="000000"/>
              </a:solidFill>
              <a:prstDash val="solid"/>
            </a:ln>
            <a:effectLst/>
          </p:spPr>
        </p:cxnSp>
        <p:cxnSp>
          <p:nvCxnSpPr>
            <p:cNvPr id="1001" name="Straight Connector 1000"/>
            <p:cNvCxnSpPr/>
            <p:nvPr/>
          </p:nvCxnSpPr>
          <p:spPr>
            <a:xfrm>
              <a:off x="2739147" y="3229654"/>
              <a:ext cx="109728" cy="0"/>
            </a:xfrm>
            <a:prstGeom prst="line">
              <a:avLst/>
            </a:prstGeom>
            <a:grpFill/>
            <a:ln w="6350" cap="flat" cmpd="sng" algn="ctr">
              <a:solidFill>
                <a:sysClr val="windowText" lastClr="000000"/>
              </a:solidFill>
              <a:prstDash val="solid"/>
            </a:ln>
            <a:effectLst/>
          </p:spPr>
        </p:cxnSp>
        <p:cxnSp>
          <p:nvCxnSpPr>
            <p:cNvPr id="1002" name="Straight Connector 1001"/>
            <p:cNvCxnSpPr/>
            <p:nvPr/>
          </p:nvCxnSpPr>
          <p:spPr>
            <a:xfrm flipV="1">
              <a:off x="2739147" y="3302274"/>
              <a:ext cx="109728" cy="73152"/>
            </a:xfrm>
            <a:prstGeom prst="line">
              <a:avLst/>
            </a:prstGeom>
            <a:grpFill/>
            <a:ln w="6350" cap="flat" cmpd="sng" algn="ctr">
              <a:solidFill>
                <a:sysClr val="windowText" lastClr="000000"/>
              </a:solidFill>
              <a:prstDash val="solid"/>
            </a:ln>
            <a:effectLst/>
          </p:spPr>
        </p:cxnSp>
        <p:cxnSp>
          <p:nvCxnSpPr>
            <p:cNvPr id="1003" name="Straight Connector 1002"/>
            <p:cNvCxnSpPr/>
            <p:nvPr/>
          </p:nvCxnSpPr>
          <p:spPr>
            <a:xfrm>
              <a:off x="2739147" y="3302274"/>
              <a:ext cx="109728" cy="0"/>
            </a:xfrm>
            <a:prstGeom prst="line">
              <a:avLst/>
            </a:prstGeom>
            <a:grpFill/>
            <a:ln w="6350" cap="flat" cmpd="sng" algn="ctr">
              <a:solidFill>
                <a:sysClr val="windowText" lastClr="000000"/>
              </a:solidFill>
              <a:prstDash val="solid"/>
            </a:ln>
            <a:effectLst/>
          </p:spPr>
        </p:cxnSp>
        <p:cxnSp>
          <p:nvCxnSpPr>
            <p:cNvPr id="1004" name="Straight Connector 1003"/>
            <p:cNvCxnSpPr/>
            <p:nvPr/>
          </p:nvCxnSpPr>
          <p:spPr>
            <a:xfrm flipV="1">
              <a:off x="2739147" y="3376037"/>
              <a:ext cx="109728" cy="73152"/>
            </a:xfrm>
            <a:prstGeom prst="line">
              <a:avLst/>
            </a:prstGeom>
            <a:grpFill/>
            <a:ln w="6350" cap="flat" cmpd="sng" algn="ctr">
              <a:solidFill>
                <a:sysClr val="windowText" lastClr="000000"/>
              </a:solidFill>
              <a:prstDash val="solid"/>
            </a:ln>
            <a:effectLst/>
          </p:spPr>
        </p:cxnSp>
        <p:cxnSp>
          <p:nvCxnSpPr>
            <p:cNvPr id="1005" name="Straight Connector 1004"/>
            <p:cNvCxnSpPr/>
            <p:nvPr/>
          </p:nvCxnSpPr>
          <p:spPr>
            <a:xfrm>
              <a:off x="2739147" y="3376037"/>
              <a:ext cx="109728" cy="0"/>
            </a:xfrm>
            <a:prstGeom prst="line">
              <a:avLst/>
            </a:prstGeom>
            <a:grpFill/>
            <a:ln w="6350" cap="flat" cmpd="sng" algn="ctr">
              <a:solidFill>
                <a:sysClr val="windowText" lastClr="000000"/>
              </a:solidFill>
              <a:prstDash val="solid"/>
            </a:ln>
            <a:effectLst/>
          </p:spPr>
        </p:cxnSp>
        <p:cxnSp>
          <p:nvCxnSpPr>
            <p:cNvPr id="1006" name="Straight Connector 1005"/>
            <p:cNvCxnSpPr/>
            <p:nvPr/>
          </p:nvCxnSpPr>
          <p:spPr>
            <a:xfrm flipV="1">
              <a:off x="2739147" y="3449189"/>
              <a:ext cx="109728" cy="73152"/>
            </a:xfrm>
            <a:prstGeom prst="line">
              <a:avLst/>
            </a:prstGeom>
            <a:grpFill/>
            <a:ln w="6350" cap="flat" cmpd="sng" algn="ctr">
              <a:solidFill>
                <a:sysClr val="windowText" lastClr="000000"/>
              </a:solidFill>
              <a:prstDash val="solid"/>
            </a:ln>
            <a:effectLst/>
          </p:spPr>
        </p:cxnSp>
        <p:cxnSp>
          <p:nvCxnSpPr>
            <p:cNvPr id="1007" name="Straight Connector 1006"/>
            <p:cNvCxnSpPr/>
            <p:nvPr/>
          </p:nvCxnSpPr>
          <p:spPr>
            <a:xfrm>
              <a:off x="2739147" y="3449189"/>
              <a:ext cx="109728" cy="0"/>
            </a:xfrm>
            <a:prstGeom prst="line">
              <a:avLst/>
            </a:prstGeom>
            <a:grpFill/>
            <a:ln w="6350" cap="flat" cmpd="sng" algn="ctr">
              <a:solidFill>
                <a:sysClr val="windowText" lastClr="000000"/>
              </a:solidFill>
              <a:prstDash val="solid"/>
            </a:ln>
            <a:effectLst/>
          </p:spPr>
        </p:cxnSp>
        <p:cxnSp>
          <p:nvCxnSpPr>
            <p:cNvPr id="1008" name="Straight Connector 1007"/>
            <p:cNvCxnSpPr/>
            <p:nvPr/>
          </p:nvCxnSpPr>
          <p:spPr>
            <a:xfrm flipV="1">
              <a:off x="2739147" y="3522952"/>
              <a:ext cx="109728" cy="73152"/>
            </a:xfrm>
            <a:prstGeom prst="line">
              <a:avLst/>
            </a:prstGeom>
            <a:grpFill/>
            <a:ln w="6350" cap="flat" cmpd="sng" algn="ctr">
              <a:solidFill>
                <a:sysClr val="windowText" lastClr="000000"/>
              </a:solidFill>
              <a:prstDash val="solid"/>
            </a:ln>
            <a:effectLst/>
          </p:spPr>
        </p:cxnSp>
        <p:cxnSp>
          <p:nvCxnSpPr>
            <p:cNvPr id="1009" name="Straight Connector 1008"/>
            <p:cNvCxnSpPr/>
            <p:nvPr/>
          </p:nvCxnSpPr>
          <p:spPr>
            <a:xfrm>
              <a:off x="2739147" y="3522952"/>
              <a:ext cx="109728" cy="0"/>
            </a:xfrm>
            <a:prstGeom prst="line">
              <a:avLst/>
            </a:prstGeom>
            <a:grpFill/>
            <a:ln w="6350" cap="flat" cmpd="sng" algn="ctr">
              <a:solidFill>
                <a:sysClr val="windowText" lastClr="000000"/>
              </a:solidFill>
              <a:prstDash val="solid"/>
            </a:ln>
            <a:effectLst/>
          </p:spPr>
        </p:cxnSp>
        <p:cxnSp>
          <p:nvCxnSpPr>
            <p:cNvPr id="1010" name="Straight Arrow Connector 1009"/>
            <p:cNvCxnSpPr/>
            <p:nvPr/>
          </p:nvCxnSpPr>
          <p:spPr>
            <a:xfrm>
              <a:off x="2739147" y="3596104"/>
              <a:ext cx="109728" cy="0"/>
            </a:xfrm>
            <a:prstGeom prst="straightConnector1">
              <a:avLst/>
            </a:prstGeom>
            <a:grpFill/>
            <a:ln w="6350" cap="flat" cmpd="sng" algn="ctr">
              <a:solidFill>
                <a:sysClr val="windowText" lastClr="000000"/>
              </a:solidFill>
              <a:prstDash val="solid"/>
              <a:tailEnd type="triangle" w="sm" len="sm"/>
            </a:ln>
            <a:effectLst/>
          </p:spPr>
        </p:cxnSp>
      </p:grpSp>
      <p:sp>
        <p:nvSpPr>
          <p:cNvPr id="1011" name="Rectangle 1010"/>
          <p:cNvSpPr>
            <a:spLocks/>
          </p:cNvSpPr>
          <p:nvPr/>
        </p:nvSpPr>
        <p:spPr>
          <a:xfrm>
            <a:off x="2245935" y="5698683"/>
            <a:ext cx="557014" cy="152400"/>
          </a:xfrm>
          <a:prstGeom prst="rect">
            <a:avLst/>
          </a:prstGeom>
          <a:solidFill>
            <a:srgbClr val="00CE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12" name="Rectangle 1011"/>
          <p:cNvSpPr>
            <a:spLocks/>
          </p:cNvSpPr>
          <p:nvPr/>
        </p:nvSpPr>
        <p:spPr>
          <a:xfrm>
            <a:off x="2245935" y="5698683"/>
            <a:ext cx="46910" cy="152400"/>
          </a:xfrm>
          <a:prstGeom prst="rect">
            <a:avLst/>
          </a:prstGeom>
          <a:solidFill>
            <a:srgbClr val="00CE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13" name="Rectangle 1012"/>
          <p:cNvSpPr>
            <a:spLocks/>
          </p:cNvSpPr>
          <p:nvPr/>
        </p:nvSpPr>
        <p:spPr>
          <a:xfrm>
            <a:off x="2755523" y="5698683"/>
            <a:ext cx="46910" cy="152400"/>
          </a:xfrm>
          <a:prstGeom prst="rect">
            <a:avLst/>
          </a:prstGeom>
          <a:solidFill>
            <a:srgbClr val="00CE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14" name="Rectangle 1013"/>
          <p:cNvSpPr>
            <a:spLocks/>
          </p:cNvSpPr>
          <p:nvPr/>
        </p:nvSpPr>
        <p:spPr>
          <a:xfrm>
            <a:off x="2709673" y="5698683"/>
            <a:ext cx="46910" cy="152400"/>
          </a:xfrm>
          <a:prstGeom prst="rect">
            <a:avLst/>
          </a:prstGeom>
          <a:solidFill>
            <a:srgbClr val="00CE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15" name="Rectangle 1014"/>
          <p:cNvSpPr>
            <a:spLocks/>
          </p:cNvSpPr>
          <p:nvPr/>
        </p:nvSpPr>
        <p:spPr>
          <a:xfrm>
            <a:off x="2291848" y="5698683"/>
            <a:ext cx="46910" cy="152400"/>
          </a:xfrm>
          <a:prstGeom prst="rect">
            <a:avLst/>
          </a:prstGeom>
          <a:solidFill>
            <a:srgbClr val="00CE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16" name="Rectangle 1015"/>
          <p:cNvSpPr>
            <a:spLocks/>
          </p:cNvSpPr>
          <p:nvPr/>
        </p:nvSpPr>
        <p:spPr>
          <a:xfrm>
            <a:off x="2339116" y="5698683"/>
            <a:ext cx="46910" cy="152400"/>
          </a:xfrm>
          <a:prstGeom prst="rect">
            <a:avLst/>
          </a:prstGeom>
          <a:solidFill>
            <a:srgbClr val="00CE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17" name="Rectangle 1016"/>
          <p:cNvSpPr>
            <a:spLocks/>
          </p:cNvSpPr>
          <p:nvPr/>
        </p:nvSpPr>
        <p:spPr>
          <a:xfrm>
            <a:off x="2386026" y="5698683"/>
            <a:ext cx="46910" cy="152400"/>
          </a:xfrm>
          <a:prstGeom prst="rect">
            <a:avLst/>
          </a:prstGeom>
          <a:solidFill>
            <a:srgbClr val="00CE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18" name="Rectangle 1017"/>
          <p:cNvSpPr>
            <a:spLocks/>
          </p:cNvSpPr>
          <p:nvPr/>
        </p:nvSpPr>
        <p:spPr>
          <a:xfrm>
            <a:off x="2431461" y="5698683"/>
            <a:ext cx="46910" cy="152400"/>
          </a:xfrm>
          <a:prstGeom prst="rect">
            <a:avLst/>
          </a:prstGeom>
          <a:solidFill>
            <a:srgbClr val="00CE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19" name="Rectangle 1018"/>
          <p:cNvSpPr>
            <a:spLocks/>
          </p:cNvSpPr>
          <p:nvPr/>
        </p:nvSpPr>
        <p:spPr>
          <a:xfrm>
            <a:off x="2478371" y="5698683"/>
            <a:ext cx="46910" cy="152400"/>
          </a:xfrm>
          <a:prstGeom prst="rect">
            <a:avLst/>
          </a:prstGeom>
          <a:solidFill>
            <a:srgbClr val="00CE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20" name="Rectangle 1019"/>
          <p:cNvSpPr>
            <a:spLocks/>
          </p:cNvSpPr>
          <p:nvPr/>
        </p:nvSpPr>
        <p:spPr>
          <a:xfrm>
            <a:off x="2523344" y="5698683"/>
            <a:ext cx="46910" cy="152400"/>
          </a:xfrm>
          <a:prstGeom prst="rect">
            <a:avLst/>
          </a:prstGeom>
          <a:solidFill>
            <a:srgbClr val="00CE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21" name="Rectangle 1020"/>
          <p:cNvSpPr>
            <a:spLocks/>
          </p:cNvSpPr>
          <p:nvPr/>
        </p:nvSpPr>
        <p:spPr>
          <a:xfrm>
            <a:off x="2570254" y="5698683"/>
            <a:ext cx="46910" cy="152400"/>
          </a:xfrm>
          <a:prstGeom prst="rect">
            <a:avLst/>
          </a:prstGeom>
          <a:solidFill>
            <a:srgbClr val="00CE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22" name="Rectangle 1021"/>
          <p:cNvSpPr>
            <a:spLocks/>
          </p:cNvSpPr>
          <p:nvPr/>
        </p:nvSpPr>
        <p:spPr>
          <a:xfrm>
            <a:off x="2664074" y="5698683"/>
            <a:ext cx="46910" cy="152400"/>
          </a:xfrm>
          <a:prstGeom prst="rect">
            <a:avLst/>
          </a:prstGeom>
          <a:solidFill>
            <a:srgbClr val="00CE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23" name="Rectangle 1022"/>
          <p:cNvSpPr>
            <a:spLocks/>
          </p:cNvSpPr>
          <p:nvPr/>
        </p:nvSpPr>
        <p:spPr>
          <a:xfrm>
            <a:off x="2617164" y="5698683"/>
            <a:ext cx="46910" cy="152400"/>
          </a:xfrm>
          <a:prstGeom prst="rect">
            <a:avLst/>
          </a:prstGeom>
          <a:solidFill>
            <a:srgbClr val="00CE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24" name="Rectangle 1023"/>
          <p:cNvSpPr>
            <a:spLocks/>
          </p:cNvSpPr>
          <p:nvPr/>
        </p:nvSpPr>
        <p:spPr>
          <a:xfrm>
            <a:off x="2962818" y="5698683"/>
            <a:ext cx="171773" cy="46099"/>
          </a:xfrm>
          <a:prstGeom prst="rect">
            <a:avLst/>
          </a:prstGeom>
          <a:solidFill>
            <a:srgbClr val="38B4FF"/>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25" name="Right Brace 1024"/>
          <p:cNvSpPr/>
          <p:nvPr/>
        </p:nvSpPr>
        <p:spPr>
          <a:xfrm rot="10800000">
            <a:off x="2158189" y="3785342"/>
            <a:ext cx="54866" cy="155448"/>
          </a:xfrm>
          <a:prstGeom prst="rightBrace">
            <a:avLst/>
          </a:prstGeom>
          <a:no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026" name="TextBox 1025"/>
          <p:cNvSpPr txBox="1"/>
          <p:nvPr/>
        </p:nvSpPr>
        <p:spPr>
          <a:xfrm>
            <a:off x="2928350" y="1466442"/>
            <a:ext cx="299295" cy="215444"/>
          </a:xfrm>
          <a:prstGeom prst="rect">
            <a:avLst/>
          </a:prstGeom>
          <a:noFill/>
        </p:spPr>
        <p:txBody>
          <a:bodyPr wrap="square" rtlCol="0">
            <a:spAutoFit/>
          </a:bodyPr>
          <a:lstStyle/>
          <a:p>
            <a:pPr eaLnBrk="1" fontAlgn="auto" hangingPunct="1">
              <a:spcBef>
                <a:spcPts val="0"/>
              </a:spcBef>
              <a:spcAft>
                <a:spcPts val="0"/>
              </a:spcAft>
            </a:pPr>
            <a:r>
              <a:rPr lang="en-US" sz="800" b="0" i="1" dirty="0" smtClean="0">
                <a:solidFill>
                  <a:prstClr val="black"/>
                </a:solidFill>
                <a:latin typeface="Arial" panose="020B0604020202020204" pitchFamily="34" charset="0"/>
                <a:cs typeface="Arial" panose="020B0604020202020204" pitchFamily="34" charset="0"/>
              </a:rPr>
              <a:t>k</a:t>
            </a:r>
            <a:r>
              <a:rPr lang="en-US" sz="800" b="0" i="1" baseline="-25000" dirty="0" smtClean="0">
                <a:solidFill>
                  <a:prstClr val="black"/>
                </a:solidFill>
                <a:latin typeface="Arial" panose="020B0604020202020204" pitchFamily="34" charset="0"/>
                <a:cs typeface="Arial" panose="020B0604020202020204" pitchFamily="34" charset="0"/>
              </a:rPr>
              <a:t>C</a:t>
            </a:r>
            <a:endParaRPr lang="en-US" sz="800" b="0" i="1" baseline="-25000" dirty="0">
              <a:solidFill>
                <a:prstClr val="black"/>
              </a:solidFill>
              <a:latin typeface="Arial" panose="020B0604020202020204" pitchFamily="34" charset="0"/>
              <a:cs typeface="Arial" panose="020B0604020202020204" pitchFamily="34" charset="0"/>
            </a:endParaRPr>
          </a:p>
        </p:txBody>
      </p:sp>
      <p:sp>
        <p:nvSpPr>
          <p:cNvPr id="1027" name="TextBox 1026"/>
          <p:cNvSpPr txBox="1"/>
          <p:nvPr/>
        </p:nvSpPr>
        <p:spPr>
          <a:xfrm>
            <a:off x="2127558" y="2149196"/>
            <a:ext cx="299295" cy="215444"/>
          </a:xfrm>
          <a:prstGeom prst="rect">
            <a:avLst/>
          </a:prstGeom>
          <a:noFill/>
        </p:spPr>
        <p:txBody>
          <a:bodyPr wrap="square" rtlCol="0">
            <a:spAutoFit/>
          </a:bodyPr>
          <a:lstStyle/>
          <a:p>
            <a:pPr eaLnBrk="1" fontAlgn="auto" hangingPunct="1">
              <a:spcBef>
                <a:spcPts val="0"/>
              </a:spcBef>
              <a:spcAft>
                <a:spcPts val="0"/>
              </a:spcAft>
            </a:pPr>
            <a:r>
              <a:rPr lang="en-US" sz="800" b="0" i="1" dirty="0" smtClean="0">
                <a:solidFill>
                  <a:prstClr val="black"/>
                </a:solidFill>
                <a:latin typeface="Arial" panose="020B0604020202020204" pitchFamily="34" charset="0"/>
                <a:cs typeface="Arial" panose="020B0604020202020204" pitchFamily="34" charset="0"/>
              </a:rPr>
              <a:t>k</a:t>
            </a:r>
            <a:r>
              <a:rPr lang="en-US" sz="800" b="0" i="1" baseline="-25000" dirty="0" smtClean="0">
                <a:solidFill>
                  <a:prstClr val="black"/>
                </a:solidFill>
                <a:latin typeface="Arial" panose="020B0604020202020204" pitchFamily="34" charset="0"/>
                <a:cs typeface="Arial" panose="020B0604020202020204" pitchFamily="34" charset="0"/>
              </a:rPr>
              <a:t>C</a:t>
            </a:r>
            <a:endParaRPr lang="en-US" sz="800" b="0" i="1" baseline="-25000" dirty="0">
              <a:solidFill>
                <a:prstClr val="black"/>
              </a:solidFill>
              <a:latin typeface="Arial" panose="020B0604020202020204" pitchFamily="34" charset="0"/>
              <a:cs typeface="Arial" panose="020B0604020202020204" pitchFamily="34" charset="0"/>
            </a:endParaRPr>
          </a:p>
        </p:txBody>
      </p:sp>
      <p:sp>
        <p:nvSpPr>
          <p:cNvPr id="1028" name="TextBox 1027"/>
          <p:cNvSpPr txBox="1"/>
          <p:nvPr/>
        </p:nvSpPr>
        <p:spPr>
          <a:xfrm>
            <a:off x="1321131" y="2638537"/>
            <a:ext cx="350749" cy="215444"/>
          </a:xfrm>
          <a:prstGeom prst="rect">
            <a:avLst/>
          </a:prstGeom>
          <a:noFill/>
        </p:spPr>
        <p:txBody>
          <a:bodyPr wrap="square" rtlCol="0">
            <a:spAutoFit/>
          </a:bodyPr>
          <a:lstStyle/>
          <a:p>
            <a:pPr eaLnBrk="1" fontAlgn="auto" hangingPunct="1">
              <a:spcBef>
                <a:spcPts val="0"/>
              </a:spcBef>
              <a:spcAft>
                <a:spcPts val="0"/>
              </a:spcAft>
            </a:pPr>
            <a:r>
              <a:rPr lang="en-US" sz="800" b="0" i="1" dirty="0" smtClean="0">
                <a:solidFill>
                  <a:prstClr val="black"/>
                </a:solidFill>
                <a:latin typeface="Arial" panose="020B0604020202020204" pitchFamily="34" charset="0"/>
                <a:cs typeface="Arial" panose="020B0604020202020204" pitchFamily="34" charset="0"/>
              </a:rPr>
              <a:t>m</a:t>
            </a:r>
            <a:r>
              <a:rPr lang="en-US" sz="800" b="0" i="1" baseline="-25000" dirty="0" smtClean="0">
                <a:solidFill>
                  <a:prstClr val="black"/>
                </a:solidFill>
                <a:latin typeface="Arial" panose="020B0604020202020204" pitchFamily="34" charset="0"/>
                <a:cs typeface="Arial" panose="020B0604020202020204" pitchFamily="34" charset="0"/>
              </a:rPr>
              <a:t>C</a:t>
            </a:r>
            <a:endParaRPr lang="en-US" sz="800" b="0" i="1" baseline="-25000" dirty="0">
              <a:solidFill>
                <a:prstClr val="black"/>
              </a:solidFill>
              <a:latin typeface="Arial" panose="020B0604020202020204" pitchFamily="34" charset="0"/>
              <a:cs typeface="Arial" panose="020B0604020202020204" pitchFamily="34" charset="0"/>
            </a:endParaRPr>
          </a:p>
        </p:txBody>
      </p:sp>
      <p:sp>
        <p:nvSpPr>
          <p:cNvPr id="1029" name="TextBox 1028"/>
          <p:cNvSpPr txBox="1"/>
          <p:nvPr/>
        </p:nvSpPr>
        <p:spPr>
          <a:xfrm>
            <a:off x="1821729" y="2638537"/>
            <a:ext cx="350749" cy="215444"/>
          </a:xfrm>
          <a:prstGeom prst="rect">
            <a:avLst/>
          </a:prstGeom>
          <a:noFill/>
        </p:spPr>
        <p:txBody>
          <a:bodyPr wrap="square" rtlCol="0">
            <a:spAutoFit/>
          </a:bodyPr>
          <a:lstStyle/>
          <a:p>
            <a:pPr eaLnBrk="1" fontAlgn="auto" hangingPunct="1">
              <a:spcBef>
                <a:spcPts val="0"/>
              </a:spcBef>
              <a:spcAft>
                <a:spcPts val="0"/>
              </a:spcAft>
            </a:pPr>
            <a:r>
              <a:rPr lang="en-US" sz="800" b="0" i="1" dirty="0" smtClean="0">
                <a:solidFill>
                  <a:prstClr val="black"/>
                </a:solidFill>
                <a:latin typeface="Arial" panose="020B0604020202020204" pitchFamily="34" charset="0"/>
                <a:cs typeface="Arial" panose="020B0604020202020204" pitchFamily="34" charset="0"/>
              </a:rPr>
              <a:t>m</a:t>
            </a:r>
            <a:r>
              <a:rPr lang="en-US" sz="800" b="0" i="1" baseline="-25000" dirty="0" smtClean="0">
                <a:solidFill>
                  <a:prstClr val="black"/>
                </a:solidFill>
                <a:latin typeface="Arial" panose="020B0604020202020204" pitchFamily="34" charset="0"/>
                <a:cs typeface="Arial" panose="020B0604020202020204" pitchFamily="34" charset="0"/>
              </a:rPr>
              <a:t>C</a:t>
            </a:r>
            <a:endParaRPr lang="en-US" sz="800" b="0" i="1" baseline="-25000" dirty="0">
              <a:solidFill>
                <a:prstClr val="black"/>
              </a:solidFill>
              <a:latin typeface="Arial" panose="020B0604020202020204" pitchFamily="34" charset="0"/>
              <a:cs typeface="Arial" panose="020B0604020202020204" pitchFamily="34" charset="0"/>
            </a:endParaRPr>
          </a:p>
        </p:txBody>
      </p:sp>
      <p:sp>
        <p:nvSpPr>
          <p:cNvPr id="1030" name="Right Brace 1029"/>
          <p:cNvSpPr/>
          <p:nvPr/>
        </p:nvSpPr>
        <p:spPr>
          <a:xfrm rot="5400000">
            <a:off x="2242632" y="5884349"/>
            <a:ext cx="54866" cy="45719"/>
          </a:xfrm>
          <a:prstGeom prst="rightBrace">
            <a:avLst/>
          </a:prstGeom>
          <a:no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031" name="Right Brace 1030"/>
          <p:cNvSpPr/>
          <p:nvPr/>
        </p:nvSpPr>
        <p:spPr>
          <a:xfrm>
            <a:off x="3160110" y="5703799"/>
            <a:ext cx="54866" cy="45719"/>
          </a:xfrm>
          <a:prstGeom prst="rightBrace">
            <a:avLst/>
          </a:prstGeom>
          <a:no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032" name="TextBox 1031"/>
          <p:cNvSpPr txBox="1"/>
          <p:nvPr/>
        </p:nvSpPr>
        <p:spPr>
          <a:xfrm>
            <a:off x="2148495" y="5911154"/>
            <a:ext cx="247806" cy="215444"/>
          </a:xfrm>
          <a:prstGeom prst="rect">
            <a:avLst/>
          </a:prstGeom>
          <a:noFill/>
        </p:spPr>
        <p:txBody>
          <a:bodyPr wrap="square" rtlCol="0">
            <a:spAutoFit/>
          </a:bodyPr>
          <a:lstStyle/>
          <a:p>
            <a:pPr eaLnBrk="1" fontAlgn="auto" hangingPunct="1">
              <a:spcBef>
                <a:spcPts val="0"/>
              </a:spcBef>
              <a:spcAft>
                <a:spcPts val="0"/>
              </a:spcAft>
            </a:pPr>
            <a:r>
              <a:rPr lang="en-US" sz="800" b="0" dirty="0" smtClean="0">
                <a:solidFill>
                  <a:prstClr val="black"/>
                </a:solidFill>
                <a:latin typeface="Arial" panose="020B0604020202020204" pitchFamily="34" charset="0"/>
                <a:cs typeface="Arial" panose="020B0604020202020204" pitchFamily="34" charset="0"/>
              </a:rPr>
              <a:t>1</a:t>
            </a:r>
            <a:endParaRPr lang="en-US" sz="800" b="0" baseline="-25000" dirty="0">
              <a:solidFill>
                <a:prstClr val="black"/>
              </a:solidFill>
              <a:latin typeface="Arial" panose="020B0604020202020204" pitchFamily="34" charset="0"/>
              <a:cs typeface="Arial" panose="020B0604020202020204" pitchFamily="34" charset="0"/>
            </a:endParaRPr>
          </a:p>
        </p:txBody>
      </p:sp>
      <p:sp>
        <p:nvSpPr>
          <p:cNvPr id="1033" name="Right Brace 1032"/>
          <p:cNvSpPr/>
          <p:nvPr/>
        </p:nvSpPr>
        <p:spPr>
          <a:xfrm rot="16200000">
            <a:off x="1616201" y="4668976"/>
            <a:ext cx="54866" cy="164592"/>
          </a:xfrm>
          <a:prstGeom prst="rightBrace">
            <a:avLst/>
          </a:prstGeom>
          <a:no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034" name="TextBox 1033"/>
          <p:cNvSpPr txBox="1"/>
          <p:nvPr/>
        </p:nvSpPr>
        <p:spPr>
          <a:xfrm>
            <a:off x="1497874" y="4535828"/>
            <a:ext cx="291519" cy="215444"/>
          </a:xfrm>
          <a:prstGeom prst="rect">
            <a:avLst/>
          </a:prstGeom>
          <a:noFill/>
        </p:spPr>
        <p:txBody>
          <a:bodyPr wrap="square" rtlCol="0">
            <a:spAutoFit/>
          </a:bodyPr>
          <a:lstStyle/>
          <a:p>
            <a:pPr eaLnBrk="1" fontAlgn="auto" hangingPunct="1">
              <a:spcBef>
                <a:spcPts val="0"/>
              </a:spcBef>
              <a:spcAft>
                <a:spcPts val="0"/>
              </a:spcAft>
            </a:pPr>
            <a:r>
              <a:rPr lang="en-US" sz="800" b="0" i="1" dirty="0" smtClean="0">
                <a:solidFill>
                  <a:prstClr val="black"/>
                </a:solidFill>
                <a:latin typeface="Arial" panose="020B0604020202020204" pitchFamily="34" charset="0"/>
                <a:cs typeface="Arial" panose="020B0604020202020204" pitchFamily="34" charset="0"/>
              </a:rPr>
              <a:t>n</a:t>
            </a:r>
            <a:r>
              <a:rPr lang="en-US" sz="800" b="0" i="1" baseline="-25000" dirty="0" smtClean="0">
                <a:solidFill>
                  <a:prstClr val="black"/>
                </a:solidFill>
                <a:latin typeface="Arial" panose="020B0604020202020204" pitchFamily="34" charset="0"/>
                <a:cs typeface="Arial" panose="020B0604020202020204" pitchFamily="34" charset="0"/>
              </a:rPr>
              <a:t>R</a:t>
            </a:r>
            <a:endParaRPr lang="en-US" sz="800" b="0" i="1" baseline="-25000" dirty="0">
              <a:solidFill>
                <a:prstClr val="black"/>
              </a:solidFill>
              <a:latin typeface="Arial" panose="020B0604020202020204" pitchFamily="34" charset="0"/>
              <a:cs typeface="Arial" panose="020B0604020202020204" pitchFamily="34" charset="0"/>
            </a:endParaRPr>
          </a:p>
        </p:txBody>
      </p:sp>
      <p:sp>
        <p:nvSpPr>
          <p:cNvPr id="1035" name="Right Brace 1034"/>
          <p:cNvSpPr/>
          <p:nvPr/>
        </p:nvSpPr>
        <p:spPr>
          <a:xfrm rot="5400000">
            <a:off x="2487873" y="4036307"/>
            <a:ext cx="54864" cy="551387"/>
          </a:xfrm>
          <a:prstGeom prst="rightBrace">
            <a:avLst/>
          </a:prstGeom>
          <a:no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036" name="TextBox 1035"/>
          <p:cNvSpPr txBox="1"/>
          <p:nvPr/>
        </p:nvSpPr>
        <p:spPr>
          <a:xfrm>
            <a:off x="2375633" y="4299299"/>
            <a:ext cx="299295" cy="215444"/>
          </a:xfrm>
          <a:prstGeom prst="rect">
            <a:avLst/>
          </a:prstGeom>
          <a:noFill/>
        </p:spPr>
        <p:txBody>
          <a:bodyPr wrap="square" rtlCol="0">
            <a:spAutoFit/>
          </a:bodyPr>
          <a:lstStyle/>
          <a:p>
            <a:pPr eaLnBrk="1" fontAlgn="auto" hangingPunct="1">
              <a:spcBef>
                <a:spcPts val="0"/>
              </a:spcBef>
              <a:spcAft>
                <a:spcPts val="0"/>
              </a:spcAft>
            </a:pPr>
            <a:r>
              <a:rPr lang="en-US" sz="800" b="0" i="1" dirty="0" smtClean="0">
                <a:solidFill>
                  <a:prstClr val="black"/>
                </a:solidFill>
                <a:latin typeface="Arial" panose="020B0604020202020204" pitchFamily="34" charset="0"/>
                <a:cs typeface="Arial" panose="020B0604020202020204" pitchFamily="34" charset="0"/>
              </a:rPr>
              <a:t>k</a:t>
            </a:r>
            <a:r>
              <a:rPr lang="en-US" sz="800" b="0" i="1" baseline="-25000" dirty="0" smtClean="0">
                <a:solidFill>
                  <a:prstClr val="black"/>
                </a:solidFill>
                <a:latin typeface="Arial" panose="020B0604020202020204" pitchFamily="34" charset="0"/>
                <a:cs typeface="Arial" panose="020B0604020202020204" pitchFamily="34" charset="0"/>
              </a:rPr>
              <a:t>C</a:t>
            </a:r>
            <a:endParaRPr lang="en-US" sz="800" b="0" i="1" baseline="-25000" dirty="0">
              <a:solidFill>
                <a:prstClr val="black"/>
              </a:solidFill>
              <a:latin typeface="Arial" panose="020B0604020202020204" pitchFamily="34" charset="0"/>
              <a:cs typeface="Arial" panose="020B0604020202020204" pitchFamily="34" charset="0"/>
            </a:endParaRPr>
          </a:p>
        </p:txBody>
      </p:sp>
      <p:sp>
        <p:nvSpPr>
          <p:cNvPr id="1037" name="TextBox 1036"/>
          <p:cNvSpPr txBox="1"/>
          <p:nvPr/>
        </p:nvSpPr>
        <p:spPr>
          <a:xfrm>
            <a:off x="293025" y="3513925"/>
            <a:ext cx="291519" cy="215444"/>
          </a:xfrm>
          <a:prstGeom prst="rect">
            <a:avLst/>
          </a:prstGeom>
          <a:noFill/>
        </p:spPr>
        <p:txBody>
          <a:bodyPr wrap="square" rtlCol="0">
            <a:spAutoFit/>
          </a:bodyPr>
          <a:lstStyle/>
          <a:p>
            <a:pPr eaLnBrk="1" fontAlgn="auto" hangingPunct="1">
              <a:spcBef>
                <a:spcPts val="0"/>
              </a:spcBef>
              <a:spcAft>
                <a:spcPts val="0"/>
              </a:spcAft>
            </a:pPr>
            <a:r>
              <a:rPr lang="en-US" sz="800" b="0" i="1" dirty="0" smtClean="0">
                <a:solidFill>
                  <a:prstClr val="black"/>
                </a:solidFill>
                <a:latin typeface="Arial" panose="020B0604020202020204" pitchFamily="34" charset="0"/>
                <a:cs typeface="Arial" panose="020B0604020202020204" pitchFamily="34" charset="0"/>
              </a:rPr>
              <a:t>n</a:t>
            </a:r>
            <a:r>
              <a:rPr lang="en-US" sz="800" b="0" i="1" baseline="-25000" dirty="0" smtClean="0">
                <a:solidFill>
                  <a:prstClr val="black"/>
                </a:solidFill>
                <a:latin typeface="Arial" panose="020B0604020202020204" pitchFamily="34" charset="0"/>
                <a:cs typeface="Arial" panose="020B0604020202020204" pitchFamily="34" charset="0"/>
              </a:rPr>
              <a:t>R</a:t>
            </a:r>
            <a:endParaRPr lang="en-US" sz="800" b="0" i="1" baseline="-25000" dirty="0">
              <a:solidFill>
                <a:prstClr val="black"/>
              </a:solidFill>
              <a:latin typeface="Arial" panose="020B0604020202020204" pitchFamily="34" charset="0"/>
              <a:cs typeface="Arial" panose="020B0604020202020204" pitchFamily="34" charset="0"/>
            </a:endParaRPr>
          </a:p>
        </p:txBody>
      </p:sp>
      <p:sp>
        <p:nvSpPr>
          <p:cNvPr id="1038" name="Right Brace 1037"/>
          <p:cNvSpPr/>
          <p:nvPr/>
        </p:nvSpPr>
        <p:spPr>
          <a:xfrm rot="16200000">
            <a:off x="412334" y="3640120"/>
            <a:ext cx="54866" cy="173736"/>
          </a:xfrm>
          <a:prstGeom prst="rightBrace">
            <a:avLst/>
          </a:prstGeom>
          <a:no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039" name="U-Turn Arrow 1038"/>
          <p:cNvSpPr/>
          <p:nvPr/>
        </p:nvSpPr>
        <p:spPr>
          <a:xfrm rot="5400000">
            <a:off x="3609029" y="2045169"/>
            <a:ext cx="1280160" cy="287047"/>
          </a:xfrm>
          <a:prstGeom prst="uturnArrow">
            <a:avLst>
              <a:gd name="adj1" fmla="val 21528"/>
              <a:gd name="adj2" fmla="val 25000"/>
              <a:gd name="adj3" fmla="val 25000"/>
              <a:gd name="adj4" fmla="val 43750"/>
              <a:gd name="adj5" fmla="val 100000"/>
            </a:avLst>
          </a:prstGeom>
          <a:solidFill>
            <a:srgbClr val="E500E5"/>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grpSp>
        <p:nvGrpSpPr>
          <p:cNvPr id="1040" name="Group 1039"/>
          <p:cNvGrpSpPr/>
          <p:nvPr/>
        </p:nvGrpSpPr>
        <p:grpSpPr>
          <a:xfrm>
            <a:off x="2660517" y="2977508"/>
            <a:ext cx="912891" cy="329003"/>
            <a:chOff x="3114037" y="3161131"/>
            <a:chExt cx="912891" cy="329003"/>
          </a:xfrm>
        </p:grpSpPr>
        <p:sp>
          <p:nvSpPr>
            <p:cNvPr id="1041" name="TextBox 1040"/>
            <p:cNvSpPr txBox="1"/>
            <p:nvPr/>
          </p:nvSpPr>
          <p:spPr>
            <a:xfrm>
              <a:off x="3114037" y="3243913"/>
              <a:ext cx="912891" cy="246221"/>
            </a:xfrm>
            <a:prstGeom prst="rect">
              <a:avLst/>
            </a:prstGeom>
            <a:noFill/>
          </p:spPr>
          <p:txBody>
            <a:bodyPr wrap="square" rtlCol="0">
              <a:spAutoFit/>
            </a:bodyPr>
            <a:lstStyle/>
            <a:p>
              <a:pPr eaLnBrk="1" fontAlgn="auto" hangingPunct="1">
                <a:spcBef>
                  <a:spcPts val="0"/>
                </a:spcBef>
                <a:spcAft>
                  <a:spcPts val="0"/>
                </a:spcAft>
              </a:pPr>
              <a:r>
                <a:rPr lang="en-US" sz="1000" b="0" dirty="0" smtClean="0">
                  <a:solidFill>
                    <a:prstClr val="black"/>
                  </a:solidFill>
                  <a:latin typeface="Arial" panose="020B0604020202020204" pitchFamily="34" charset="0"/>
                  <a:cs typeface="Arial" panose="020B0604020202020204" pitchFamily="34" charset="0"/>
                </a:rPr>
                <a:t>Pack </a:t>
              </a:r>
              <a:r>
                <a:rPr lang="en-US" sz="1000" b="0" i="1" dirty="0" smtClean="0">
                  <a:solidFill>
                    <a:prstClr val="black"/>
                  </a:solidFill>
                  <a:latin typeface="Arial" panose="020B0604020202020204" pitchFamily="34" charset="0"/>
                  <a:cs typeface="Arial" panose="020B0604020202020204" pitchFamily="34" charset="0"/>
                </a:rPr>
                <a:t>A</a:t>
              </a:r>
              <a:r>
                <a:rPr lang="en-US" sz="1000" b="0" i="1" baseline="-25000" dirty="0" smtClean="0">
                  <a:solidFill>
                    <a:prstClr val="black"/>
                  </a:solidFill>
                  <a:latin typeface="Arial" panose="020B0604020202020204" pitchFamily="34" charset="0"/>
                  <a:cs typeface="Arial" panose="020B0604020202020204" pitchFamily="34" charset="0"/>
                </a:rPr>
                <a:t>i</a:t>
              </a:r>
              <a:r>
                <a:rPr lang="en-US" sz="1000" b="0" i="1" dirty="0" smtClean="0">
                  <a:solidFill>
                    <a:prstClr val="black"/>
                  </a:solidFill>
                  <a:latin typeface="Arial" panose="020B0604020202020204" pitchFamily="34" charset="0"/>
                  <a:cs typeface="Arial" panose="020B0604020202020204" pitchFamily="34" charset="0"/>
                </a:rPr>
                <a:t> </a:t>
              </a:r>
              <a:r>
                <a:rPr lang="en-US" sz="1000" b="0" dirty="0" smtClean="0">
                  <a:solidFill>
                    <a:prstClr val="black"/>
                  </a:solidFill>
                  <a:latin typeface="Arial" panose="020B0604020202020204" pitchFamily="34" charset="0"/>
                  <a:cs typeface="Arial" panose="020B0604020202020204" pitchFamily="34" charset="0"/>
                </a:rPr>
                <a:t>→ </a:t>
              </a:r>
              <a:r>
                <a:rPr lang="en-US" sz="1000" b="0" i="1" dirty="0">
                  <a:solidFill>
                    <a:prstClr val="black"/>
                  </a:solidFill>
                  <a:latin typeface="Arial" panose="020B0604020202020204" pitchFamily="34" charset="0"/>
                  <a:cs typeface="Arial" panose="020B0604020202020204" pitchFamily="34" charset="0"/>
                </a:rPr>
                <a:t>A</a:t>
              </a:r>
              <a:r>
                <a:rPr lang="en-US" sz="1000" b="0" i="1" baseline="-25000" dirty="0">
                  <a:solidFill>
                    <a:prstClr val="black"/>
                  </a:solidFill>
                  <a:latin typeface="Arial" panose="020B0604020202020204" pitchFamily="34" charset="0"/>
                  <a:cs typeface="Arial" panose="020B0604020202020204" pitchFamily="34" charset="0"/>
                </a:rPr>
                <a:t>i</a:t>
              </a:r>
            </a:p>
          </p:txBody>
        </p:sp>
        <p:sp>
          <p:nvSpPr>
            <p:cNvPr id="1042" name="TextBox 1041"/>
            <p:cNvSpPr txBox="1"/>
            <p:nvPr/>
          </p:nvSpPr>
          <p:spPr>
            <a:xfrm>
              <a:off x="3752648" y="3161131"/>
              <a:ext cx="260008" cy="246221"/>
            </a:xfrm>
            <a:prstGeom prst="rect">
              <a:avLst/>
            </a:prstGeom>
            <a:noFill/>
          </p:spPr>
          <p:txBody>
            <a:bodyPr wrap="none" rtlCol="0">
              <a:spAutoFit/>
            </a:bodyPr>
            <a:lstStyle/>
            <a:p>
              <a:pPr eaLnBrk="1" fontAlgn="auto" hangingPunct="1">
                <a:spcBef>
                  <a:spcPts val="0"/>
                </a:spcBef>
                <a:spcAft>
                  <a:spcPts val="0"/>
                </a:spcAft>
              </a:pPr>
              <a:r>
                <a:rPr lang="en-US" sz="1000" b="0" dirty="0" smtClean="0">
                  <a:solidFill>
                    <a:prstClr val="black"/>
                  </a:solidFill>
                  <a:latin typeface="Arial" panose="020B0604020202020204" pitchFamily="34" charset="0"/>
                  <a:cs typeface="Arial" panose="020B0604020202020204" pitchFamily="34" charset="0"/>
                </a:rPr>
                <a:t>~</a:t>
              </a:r>
              <a:endParaRPr lang="en-US" sz="1000" b="0" dirty="0">
                <a:solidFill>
                  <a:prstClr val="black"/>
                </a:solidFill>
                <a:latin typeface="Arial" panose="020B0604020202020204" pitchFamily="34" charset="0"/>
                <a:cs typeface="Arial" panose="020B0604020202020204" pitchFamily="34" charset="0"/>
              </a:endParaRPr>
            </a:p>
          </p:txBody>
        </p:sp>
      </p:grpSp>
      <p:grpSp>
        <p:nvGrpSpPr>
          <p:cNvPr id="1043" name="Group 1042"/>
          <p:cNvGrpSpPr/>
          <p:nvPr/>
        </p:nvGrpSpPr>
        <p:grpSpPr>
          <a:xfrm>
            <a:off x="3405256" y="2161485"/>
            <a:ext cx="990967" cy="327831"/>
            <a:chOff x="4212200" y="3040595"/>
            <a:chExt cx="990967" cy="327831"/>
          </a:xfrm>
        </p:grpSpPr>
        <p:sp>
          <p:nvSpPr>
            <p:cNvPr id="1044" name="TextBox 1043"/>
            <p:cNvSpPr txBox="1"/>
            <p:nvPr/>
          </p:nvSpPr>
          <p:spPr>
            <a:xfrm>
              <a:off x="4212200" y="3122205"/>
              <a:ext cx="990967" cy="246221"/>
            </a:xfrm>
            <a:prstGeom prst="rect">
              <a:avLst/>
            </a:prstGeom>
            <a:noFill/>
          </p:spPr>
          <p:txBody>
            <a:bodyPr wrap="square" rtlCol="0">
              <a:spAutoFit/>
            </a:bodyPr>
            <a:lstStyle/>
            <a:p>
              <a:pPr eaLnBrk="1" fontAlgn="auto" hangingPunct="1">
                <a:spcBef>
                  <a:spcPts val="0"/>
                </a:spcBef>
                <a:spcAft>
                  <a:spcPts val="0"/>
                </a:spcAft>
              </a:pPr>
              <a:r>
                <a:rPr lang="en-US" sz="1000" b="0" dirty="0" smtClean="0">
                  <a:solidFill>
                    <a:prstClr val="black"/>
                  </a:solidFill>
                  <a:latin typeface="Arial" panose="020B0604020202020204" pitchFamily="34" charset="0"/>
                  <a:cs typeface="Arial" panose="020B0604020202020204" pitchFamily="34" charset="0"/>
                </a:rPr>
                <a:t>Pack </a:t>
              </a:r>
              <a:r>
                <a:rPr lang="en-US" sz="1000" b="0" i="1" dirty="0" smtClean="0">
                  <a:solidFill>
                    <a:prstClr val="black"/>
                  </a:solidFill>
                  <a:latin typeface="Arial" panose="020B0604020202020204" pitchFamily="34" charset="0"/>
                  <a:cs typeface="Arial" panose="020B0604020202020204" pitchFamily="34" charset="0"/>
                </a:rPr>
                <a:t>B</a:t>
              </a:r>
              <a:r>
                <a:rPr lang="en-US" sz="1000" b="0" i="1" baseline="-25000" dirty="0" smtClean="0">
                  <a:solidFill>
                    <a:prstClr val="black"/>
                  </a:solidFill>
                  <a:latin typeface="Arial" panose="020B0604020202020204" pitchFamily="34" charset="0"/>
                  <a:cs typeface="Arial" panose="020B0604020202020204" pitchFamily="34" charset="0"/>
                </a:rPr>
                <a:t>p</a:t>
              </a:r>
              <a:r>
                <a:rPr lang="en-US" sz="1000" b="0" i="1" dirty="0" smtClean="0">
                  <a:solidFill>
                    <a:prstClr val="black"/>
                  </a:solidFill>
                  <a:latin typeface="Arial" panose="020B0604020202020204" pitchFamily="34" charset="0"/>
                  <a:cs typeface="Arial" panose="020B0604020202020204" pitchFamily="34" charset="0"/>
                </a:rPr>
                <a:t> </a:t>
              </a:r>
              <a:r>
                <a:rPr lang="en-US" sz="1000" b="0" dirty="0" smtClean="0">
                  <a:solidFill>
                    <a:prstClr val="black"/>
                  </a:solidFill>
                  <a:latin typeface="Arial" panose="020B0604020202020204" pitchFamily="34" charset="0"/>
                  <a:cs typeface="Arial" panose="020B0604020202020204" pitchFamily="34" charset="0"/>
                </a:rPr>
                <a:t>→ </a:t>
              </a:r>
              <a:r>
                <a:rPr lang="en-US" sz="1000" b="0" i="1" dirty="0" smtClean="0">
                  <a:solidFill>
                    <a:prstClr val="black"/>
                  </a:solidFill>
                  <a:latin typeface="Arial" panose="020B0604020202020204" pitchFamily="34" charset="0"/>
                  <a:cs typeface="Arial" panose="020B0604020202020204" pitchFamily="34" charset="0"/>
                </a:rPr>
                <a:t>B</a:t>
              </a:r>
              <a:r>
                <a:rPr lang="en-US" sz="1000" b="0" i="1" baseline="-25000" dirty="0" smtClean="0">
                  <a:solidFill>
                    <a:prstClr val="black"/>
                  </a:solidFill>
                  <a:latin typeface="Arial" panose="020B0604020202020204" pitchFamily="34" charset="0"/>
                  <a:cs typeface="Arial" panose="020B0604020202020204" pitchFamily="34" charset="0"/>
                </a:rPr>
                <a:t>p</a:t>
              </a:r>
              <a:endParaRPr lang="en-US" sz="1000" b="0" i="1" baseline="-25000" dirty="0">
                <a:solidFill>
                  <a:prstClr val="black"/>
                </a:solidFill>
                <a:latin typeface="Arial" panose="020B0604020202020204" pitchFamily="34" charset="0"/>
                <a:cs typeface="Arial" panose="020B0604020202020204" pitchFamily="34" charset="0"/>
              </a:endParaRPr>
            </a:p>
          </p:txBody>
        </p:sp>
        <p:sp>
          <p:nvSpPr>
            <p:cNvPr id="1045" name="TextBox 1044"/>
            <p:cNvSpPr txBox="1"/>
            <p:nvPr/>
          </p:nvSpPr>
          <p:spPr>
            <a:xfrm>
              <a:off x="4876800" y="3040595"/>
              <a:ext cx="260008" cy="246221"/>
            </a:xfrm>
            <a:prstGeom prst="rect">
              <a:avLst/>
            </a:prstGeom>
            <a:noFill/>
          </p:spPr>
          <p:txBody>
            <a:bodyPr wrap="none" rtlCol="0">
              <a:spAutoFit/>
            </a:bodyPr>
            <a:lstStyle/>
            <a:p>
              <a:pPr eaLnBrk="1" fontAlgn="auto" hangingPunct="1">
                <a:spcBef>
                  <a:spcPts val="0"/>
                </a:spcBef>
                <a:spcAft>
                  <a:spcPts val="0"/>
                </a:spcAft>
              </a:pPr>
              <a:r>
                <a:rPr lang="en-US" sz="1000" b="0" dirty="0" smtClean="0">
                  <a:solidFill>
                    <a:prstClr val="black"/>
                  </a:solidFill>
                  <a:latin typeface="Arial" panose="020B0604020202020204" pitchFamily="34" charset="0"/>
                  <a:cs typeface="Arial" panose="020B0604020202020204" pitchFamily="34" charset="0"/>
                </a:rPr>
                <a:t>~</a:t>
              </a:r>
              <a:endParaRPr lang="en-US" sz="1000" b="0" dirty="0">
                <a:solidFill>
                  <a:prstClr val="black"/>
                </a:solidFill>
                <a:latin typeface="Arial" panose="020B0604020202020204" pitchFamily="34" charset="0"/>
                <a:cs typeface="Arial" panose="020B0604020202020204" pitchFamily="34" charset="0"/>
              </a:endParaRPr>
            </a:p>
          </p:txBody>
        </p:sp>
      </p:grpSp>
      <p:sp>
        <p:nvSpPr>
          <p:cNvPr id="1046" name="TextBox 1045"/>
          <p:cNvSpPr txBox="1"/>
          <p:nvPr/>
        </p:nvSpPr>
        <p:spPr>
          <a:xfrm>
            <a:off x="2900981" y="3516557"/>
            <a:ext cx="291519" cy="215444"/>
          </a:xfrm>
          <a:prstGeom prst="rect">
            <a:avLst/>
          </a:prstGeom>
          <a:noFill/>
        </p:spPr>
        <p:txBody>
          <a:bodyPr wrap="square" rtlCol="0">
            <a:spAutoFit/>
          </a:bodyPr>
          <a:lstStyle/>
          <a:p>
            <a:pPr eaLnBrk="1" fontAlgn="auto" hangingPunct="1">
              <a:spcBef>
                <a:spcPts val="0"/>
              </a:spcBef>
              <a:spcAft>
                <a:spcPts val="0"/>
              </a:spcAft>
            </a:pPr>
            <a:r>
              <a:rPr lang="en-US" sz="800" b="0" i="1" dirty="0" smtClean="0">
                <a:solidFill>
                  <a:prstClr val="black"/>
                </a:solidFill>
                <a:latin typeface="Arial" panose="020B0604020202020204" pitchFamily="34" charset="0"/>
                <a:cs typeface="Arial" panose="020B0604020202020204" pitchFamily="34" charset="0"/>
              </a:rPr>
              <a:t>n</a:t>
            </a:r>
            <a:r>
              <a:rPr lang="en-US" sz="800" b="0" i="1" baseline="-25000" dirty="0" smtClean="0">
                <a:solidFill>
                  <a:prstClr val="black"/>
                </a:solidFill>
                <a:latin typeface="Arial" panose="020B0604020202020204" pitchFamily="34" charset="0"/>
                <a:cs typeface="Arial" panose="020B0604020202020204" pitchFamily="34" charset="0"/>
              </a:rPr>
              <a:t>R</a:t>
            </a:r>
            <a:endParaRPr lang="en-US" sz="800" b="0" i="1" baseline="-25000" dirty="0">
              <a:solidFill>
                <a:prstClr val="black"/>
              </a:solidFill>
              <a:latin typeface="Arial" panose="020B0604020202020204" pitchFamily="34" charset="0"/>
              <a:cs typeface="Arial" panose="020B0604020202020204" pitchFamily="34" charset="0"/>
            </a:endParaRPr>
          </a:p>
        </p:txBody>
      </p:sp>
      <p:sp>
        <p:nvSpPr>
          <p:cNvPr id="1047" name="Right Brace 1046"/>
          <p:cNvSpPr/>
          <p:nvPr/>
        </p:nvSpPr>
        <p:spPr>
          <a:xfrm rot="16200000">
            <a:off x="3020290" y="3642752"/>
            <a:ext cx="54866" cy="173736"/>
          </a:xfrm>
          <a:prstGeom prst="rightBrace">
            <a:avLst/>
          </a:prstGeom>
          <a:no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048" name="TextBox 1047"/>
          <p:cNvSpPr txBox="1"/>
          <p:nvPr/>
        </p:nvSpPr>
        <p:spPr>
          <a:xfrm>
            <a:off x="2124168" y="1662503"/>
            <a:ext cx="317716" cy="246221"/>
          </a:xfrm>
          <a:prstGeom prst="rect">
            <a:avLst/>
          </a:prstGeom>
          <a:noFill/>
        </p:spPr>
        <p:txBody>
          <a:bodyPr wrap="none" rtlCol="0">
            <a:spAutoFit/>
          </a:bodyPr>
          <a:lstStyle/>
          <a:p>
            <a:pPr eaLnBrk="1" fontAlgn="auto" hangingPunct="1">
              <a:spcBef>
                <a:spcPts val="0"/>
              </a:spcBef>
              <a:spcAft>
                <a:spcPts val="0"/>
              </a:spcAft>
            </a:pPr>
            <a:r>
              <a:rPr lang="en-US" sz="1000" b="0" i="1" dirty="0" smtClean="0">
                <a:solidFill>
                  <a:prstClr val="black"/>
                </a:solidFill>
                <a:latin typeface="Arial" panose="020B0604020202020204" pitchFamily="34" charset="0"/>
                <a:cs typeface="Arial" panose="020B0604020202020204" pitchFamily="34" charset="0"/>
              </a:rPr>
              <a:t>A</a:t>
            </a:r>
            <a:r>
              <a:rPr lang="en-US" sz="1000" b="0" i="1" baseline="-25000" dirty="0">
                <a:solidFill>
                  <a:prstClr val="black"/>
                </a:solidFill>
                <a:latin typeface="Arial" panose="020B0604020202020204" pitchFamily="34" charset="0"/>
                <a:cs typeface="Arial" panose="020B0604020202020204" pitchFamily="34" charset="0"/>
              </a:rPr>
              <a:t>p</a:t>
            </a:r>
            <a:endParaRPr lang="en-US" sz="1000" b="0" dirty="0">
              <a:solidFill>
                <a:prstClr val="black"/>
              </a:solidFill>
              <a:latin typeface="Arial" panose="020B0604020202020204" pitchFamily="34" charset="0"/>
              <a:cs typeface="Arial" panose="020B0604020202020204" pitchFamily="34" charset="0"/>
            </a:endParaRPr>
          </a:p>
        </p:txBody>
      </p:sp>
      <p:sp>
        <p:nvSpPr>
          <p:cNvPr id="1049" name="TextBox 1048"/>
          <p:cNvSpPr txBox="1"/>
          <p:nvPr/>
        </p:nvSpPr>
        <p:spPr>
          <a:xfrm>
            <a:off x="3462132" y="1466443"/>
            <a:ext cx="317716" cy="246221"/>
          </a:xfrm>
          <a:prstGeom prst="rect">
            <a:avLst/>
          </a:prstGeom>
          <a:noFill/>
        </p:spPr>
        <p:txBody>
          <a:bodyPr wrap="none" rtlCol="0">
            <a:spAutoFit/>
          </a:bodyPr>
          <a:lstStyle/>
          <a:p>
            <a:pPr eaLnBrk="1" fontAlgn="auto" hangingPunct="1">
              <a:spcBef>
                <a:spcPts val="0"/>
              </a:spcBef>
              <a:spcAft>
                <a:spcPts val="0"/>
              </a:spcAft>
            </a:pPr>
            <a:r>
              <a:rPr lang="en-US" sz="1000" b="0" i="1" dirty="0" smtClean="0">
                <a:solidFill>
                  <a:prstClr val="black"/>
                </a:solidFill>
                <a:latin typeface="Arial" panose="020B0604020202020204" pitchFamily="34" charset="0"/>
                <a:cs typeface="Arial" panose="020B0604020202020204" pitchFamily="34" charset="0"/>
              </a:rPr>
              <a:t>B</a:t>
            </a:r>
            <a:r>
              <a:rPr lang="en-US" sz="1000" b="0" i="1" baseline="-25000" dirty="0" smtClean="0">
                <a:solidFill>
                  <a:prstClr val="black"/>
                </a:solidFill>
                <a:latin typeface="Arial" panose="020B0604020202020204" pitchFamily="34" charset="0"/>
                <a:cs typeface="Arial" panose="020B0604020202020204" pitchFamily="34" charset="0"/>
              </a:rPr>
              <a:t>p</a:t>
            </a:r>
            <a:endParaRPr lang="en-US" sz="1000" b="0" dirty="0">
              <a:solidFill>
                <a:prstClr val="black"/>
              </a:solidFill>
              <a:latin typeface="Arial" panose="020B0604020202020204" pitchFamily="34" charset="0"/>
              <a:cs typeface="Arial" panose="020B0604020202020204" pitchFamily="34" charset="0"/>
            </a:endParaRPr>
          </a:p>
        </p:txBody>
      </p:sp>
      <p:sp>
        <p:nvSpPr>
          <p:cNvPr id="1050" name="TextBox 1049"/>
          <p:cNvSpPr txBox="1"/>
          <p:nvPr/>
        </p:nvSpPr>
        <p:spPr>
          <a:xfrm>
            <a:off x="736790" y="1672515"/>
            <a:ext cx="296876" cy="246221"/>
          </a:xfrm>
          <a:prstGeom prst="rect">
            <a:avLst/>
          </a:prstGeom>
          <a:noFill/>
        </p:spPr>
        <p:txBody>
          <a:bodyPr wrap="none" rtlCol="0">
            <a:spAutoFit/>
          </a:bodyPr>
          <a:lstStyle/>
          <a:p>
            <a:pPr eaLnBrk="1" fontAlgn="auto" hangingPunct="1">
              <a:spcBef>
                <a:spcPts val="0"/>
              </a:spcBef>
              <a:spcAft>
                <a:spcPts val="0"/>
              </a:spcAft>
            </a:pPr>
            <a:r>
              <a:rPr lang="en-US" sz="1000" b="0" i="1" dirty="0" smtClean="0">
                <a:solidFill>
                  <a:prstClr val="black"/>
                </a:solidFill>
                <a:latin typeface="Arial" panose="020B0604020202020204" pitchFamily="34" charset="0"/>
                <a:cs typeface="Arial" panose="020B0604020202020204" pitchFamily="34" charset="0"/>
              </a:rPr>
              <a:t>C</a:t>
            </a:r>
            <a:r>
              <a:rPr lang="en-US" sz="1000" b="0" i="1" baseline="-25000" dirty="0" smtClean="0">
                <a:solidFill>
                  <a:prstClr val="black"/>
                </a:solidFill>
                <a:latin typeface="Arial" panose="020B0604020202020204" pitchFamily="34" charset="0"/>
                <a:cs typeface="Arial" panose="020B0604020202020204" pitchFamily="34" charset="0"/>
              </a:rPr>
              <a:t>j</a:t>
            </a:r>
            <a:endParaRPr lang="en-US" sz="1000" b="0" dirty="0">
              <a:solidFill>
                <a:prstClr val="black"/>
              </a:solidFill>
              <a:latin typeface="Arial" panose="020B0604020202020204" pitchFamily="34" charset="0"/>
              <a:cs typeface="Arial" panose="020B0604020202020204" pitchFamily="34" charset="0"/>
            </a:endParaRPr>
          </a:p>
        </p:txBody>
      </p:sp>
      <p:grpSp>
        <p:nvGrpSpPr>
          <p:cNvPr id="1051" name="Group 1050"/>
          <p:cNvGrpSpPr/>
          <p:nvPr/>
        </p:nvGrpSpPr>
        <p:grpSpPr>
          <a:xfrm>
            <a:off x="2349696" y="3477708"/>
            <a:ext cx="304260" cy="327936"/>
            <a:chOff x="3769978" y="3815082"/>
            <a:chExt cx="304260" cy="327936"/>
          </a:xfrm>
        </p:grpSpPr>
        <p:sp>
          <p:nvSpPr>
            <p:cNvPr id="1052" name="TextBox 1051"/>
            <p:cNvSpPr txBox="1"/>
            <p:nvPr/>
          </p:nvSpPr>
          <p:spPr>
            <a:xfrm>
              <a:off x="3769978" y="3896797"/>
              <a:ext cx="304260" cy="246221"/>
            </a:xfrm>
            <a:prstGeom prst="rect">
              <a:avLst/>
            </a:prstGeom>
            <a:noFill/>
          </p:spPr>
          <p:txBody>
            <a:bodyPr wrap="square" rtlCol="0">
              <a:spAutoFit/>
            </a:bodyPr>
            <a:lstStyle/>
            <a:p>
              <a:pPr eaLnBrk="1" fontAlgn="auto" hangingPunct="1">
                <a:spcBef>
                  <a:spcPts val="0"/>
                </a:spcBef>
                <a:spcAft>
                  <a:spcPts val="0"/>
                </a:spcAft>
              </a:pPr>
              <a:r>
                <a:rPr lang="en-US" sz="1000" b="0" i="1" dirty="0" smtClean="0">
                  <a:solidFill>
                    <a:prstClr val="black"/>
                  </a:solidFill>
                  <a:latin typeface="Arial" panose="020B0604020202020204" pitchFamily="34" charset="0"/>
                  <a:cs typeface="Arial" panose="020B0604020202020204" pitchFamily="34" charset="0"/>
                </a:rPr>
                <a:t>A</a:t>
              </a:r>
              <a:r>
                <a:rPr lang="en-US" sz="1000" b="0" i="1" baseline="-25000" dirty="0" smtClean="0">
                  <a:solidFill>
                    <a:prstClr val="black"/>
                  </a:solidFill>
                  <a:latin typeface="Arial" panose="020B0604020202020204" pitchFamily="34" charset="0"/>
                  <a:cs typeface="Arial" panose="020B0604020202020204" pitchFamily="34" charset="0"/>
                </a:rPr>
                <a:t>i</a:t>
              </a:r>
              <a:endParaRPr lang="en-US" sz="1000" b="0" i="1" baseline="-25000" dirty="0">
                <a:solidFill>
                  <a:prstClr val="black"/>
                </a:solidFill>
                <a:latin typeface="Arial" panose="020B0604020202020204" pitchFamily="34" charset="0"/>
                <a:cs typeface="Arial" panose="020B0604020202020204" pitchFamily="34" charset="0"/>
              </a:endParaRPr>
            </a:p>
          </p:txBody>
        </p:sp>
        <p:sp>
          <p:nvSpPr>
            <p:cNvPr id="1053" name="TextBox 1052"/>
            <p:cNvSpPr txBox="1"/>
            <p:nvPr/>
          </p:nvSpPr>
          <p:spPr>
            <a:xfrm>
              <a:off x="3792104" y="3815082"/>
              <a:ext cx="260008" cy="246221"/>
            </a:xfrm>
            <a:prstGeom prst="rect">
              <a:avLst/>
            </a:prstGeom>
            <a:noFill/>
          </p:spPr>
          <p:txBody>
            <a:bodyPr wrap="none" rtlCol="0">
              <a:spAutoFit/>
            </a:bodyPr>
            <a:lstStyle/>
            <a:p>
              <a:pPr eaLnBrk="1" fontAlgn="auto" hangingPunct="1">
                <a:spcBef>
                  <a:spcPts val="0"/>
                </a:spcBef>
                <a:spcAft>
                  <a:spcPts val="0"/>
                </a:spcAft>
              </a:pPr>
              <a:r>
                <a:rPr lang="en-US" sz="1000" b="0" dirty="0" smtClean="0">
                  <a:solidFill>
                    <a:prstClr val="black"/>
                  </a:solidFill>
                  <a:latin typeface="Arial" panose="020B0604020202020204" pitchFamily="34" charset="0"/>
                  <a:cs typeface="Arial" panose="020B0604020202020204" pitchFamily="34" charset="0"/>
                </a:rPr>
                <a:t>~</a:t>
              </a:r>
              <a:endParaRPr lang="en-US" sz="1000" b="0" dirty="0">
                <a:solidFill>
                  <a:prstClr val="black"/>
                </a:solidFill>
                <a:latin typeface="Arial" panose="020B0604020202020204" pitchFamily="34" charset="0"/>
                <a:cs typeface="Arial" panose="020B0604020202020204" pitchFamily="34" charset="0"/>
              </a:endParaRPr>
            </a:p>
          </p:txBody>
        </p:sp>
      </p:grpSp>
      <p:grpSp>
        <p:nvGrpSpPr>
          <p:cNvPr id="1054" name="Group 1053"/>
          <p:cNvGrpSpPr/>
          <p:nvPr/>
        </p:nvGrpSpPr>
        <p:grpSpPr>
          <a:xfrm>
            <a:off x="3507564" y="3460311"/>
            <a:ext cx="328530" cy="327936"/>
            <a:chOff x="3769977" y="3815082"/>
            <a:chExt cx="328530" cy="327936"/>
          </a:xfrm>
        </p:grpSpPr>
        <p:sp>
          <p:nvSpPr>
            <p:cNvPr id="1055" name="TextBox 1054"/>
            <p:cNvSpPr txBox="1"/>
            <p:nvPr/>
          </p:nvSpPr>
          <p:spPr>
            <a:xfrm>
              <a:off x="3769977" y="3896797"/>
              <a:ext cx="328530" cy="246221"/>
            </a:xfrm>
            <a:prstGeom prst="rect">
              <a:avLst/>
            </a:prstGeom>
            <a:noFill/>
          </p:spPr>
          <p:txBody>
            <a:bodyPr wrap="square" rtlCol="0">
              <a:spAutoFit/>
            </a:bodyPr>
            <a:lstStyle/>
            <a:p>
              <a:pPr eaLnBrk="1" fontAlgn="auto" hangingPunct="1">
                <a:spcBef>
                  <a:spcPts val="0"/>
                </a:spcBef>
                <a:spcAft>
                  <a:spcPts val="0"/>
                </a:spcAft>
              </a:pPr>
              <a:r>
                <a:rPr lang="en-US" sz="1000" b="0" i="1" dirty="0" smtClean="0">
                  <a:solidFill>
                    <a:prstClr val="black"/>
                  </a:solidFill>
                  <a:latin typeface="Arial" panose="020B0604020202020204" pitchFamily="34" charset="0"/>
                  <a:cs typeface="Arial" panose="020B0604020202020204" pitchFamily="34" charset="0"/>
                </a:rPr>
                <a:t>B</a:t>
              </a:r>
              <a:r>
                <a:rPr lang="en-US" sz="1000" b="0" i="1" baseline="-25000" dirty="0" smtClean="0">
                  <a:solidFill>
                    <a:prstClr val="black"/>
                  </a:solidFill>
                  <a:latin typeface="Arial" panose="020B0604020202020204" pitchFamily="34" charset="0"/>
                  <a:cs typeface="Arial" panose="020B0604020202020204" pitchFamily="34" charset="0"/>
                </a:rPr>
                <a:t>p</a:t>
              </a:r>
              <a:endParaRPr lang="en-US" sz="1000" b="0" i="1" baseline="-25000" dirty="0">
                <a:solidFill>
                  <a:prstClr val="black"/>
                </a:solidFill>
                <a:latin typeface="Arial" panose="020B0604020202020204" pitchFamily="34" charset="0"/>
                <a:cs typeface="Arial" panose="020B0604020202020204" pitchFamily="34" charset="0"/>
              </a:endParaRPr>
            </a:p>
          </p:txBody>
        </p:sp>
        <p:sp>
          <p:nvSpPr>
            <p:cNvPr id="1056" name="TextBox 1055"/>
            <p:cNvSpPr txBox="1"/>
            <p:nvPr/>
          </p:nvSpPr>
          <p:spPr>
            <a:xfrm>
              <a:off x="3792104" y="3815082"/>
              <a:ext cx="260008" cy="246221"/>
            </a:xfrm>
            <a:prstGeom prst="rect">
              <a:avLst/>
            </a:prstGeom>
            <a:noFill/>
          </p:spPr>
          <p:txBody>
            <a:bodyPr wrap="none" rtlCol="0">
              <a:spAutoFit/>
            </a:bodyPr>
            <a:lstStyle/>
            <a:p>
              <a:pPr eaLnBrk="1" fontAlgn="auto" hangingPunct="1">
                <a:spcBef>
                  <a:spcPts val="0"/>
                </a:spcBef>
                <a:spcAft>
                  <a:spcPts val="0"/>
                </a:spcAft>
              </a:pPr>
              <a:r>
                <a:rPr lang="en-US" sz="1000" b="0" dirty="0" smtClean="0">
                  <a:solidFill>
                    <a:prstClr val="black"/>
                  </a:solidFill>
                  <a:latin typeface="Arial" panose="020B0604020202020204" pitchFamily="34" charset="0"/>
                  <a:cs typeface="Arial" panose="020B0604020202020204" pitchFamily="34" charset="0"/>
                </a:rPr>
                <a:t>~</a:t>
              </a:r>
              <a:endParaRPr lang="en-US" sz="1000" b="0" dirty="0">
                <a:solidFill>
                  <a:prstClr val="black"/>
                </a:solidFill>
                <a:latin typeface="Arial" panose="020B0604020202020204" pitchFamily="34" charset="0"/>
                <a:cs typeface="Arial" panose="020B0604020202020204" pitchFamily="34" charset="0"/>
              </a:endParaRPr>
            </a:p>
          </p:txBody>
        </p:sp>
      </p:grpSp>
      <p:sp>
        <p:nvSpPr>
          <p:cNvPr id="1057" name="TextBox 1056"/>
          <p:cNvSpPr txBox="1"/>
          <p:nvPr/>
        </p:nvSpPr>
        <p:spPr>
          <a:xfrm>
            <a:off x="3459314" y="2639228"/>
            <a:ext cx="328530" cy="246221"/>
          </a:xfrm>
          <a:prstGeom prst="rect">
            <a:avLst/>
          </a:prstGeom>
          <a:noFill/>
        </p:spPr>
        <p:txBody>
          <a:bodyPr wrap="square" rtlCol="0">
            <a:spAutoFit/>
          </a:bodyPr>
          <a:lstStyle/>
          <a:p>
            <a:pPr eaLnBrk="1" fontAlgn="auto" hangingPunct="1">
              <a:spcBef>
                <a:spcPts val="0"/>
              </a:spcBef>
              <a:spcAft>
                <a:spcPts val="0"/>
              </a:spcAft>
            </a:pPr>
            <a:r>
              <a:rPr lang="en-US" sz="1000" b="0" i="1" dirty="0" smtClean="0">
                <a:solidFill>
                  <a:prstClr val="black"/>
                </a:solidFill>
                <a:latin typeface="Arial" panose="020B0604020202020204" pitchFamily="34" charset="0"/>
                <a:cs typeface="Arial" panose="020B0604020202020204" pitchFamily="34" charset="0"/>
              </a:rPr>
              <a:t>B</a:t>
            </a:r>
            <a:r>
              <a:rPr lang="en-US" sz="1000" b="0" i="1" baseline="-25000" dirty="0" smtClean="0">
                <a:solidFill>
                  <a:prstClr val="black"/>
                </a:solidFill>
                <a:latin typeface="Arial" panose="020B0604020202020204" pitchFamily="34" charset="0"/>
                <a:cs typeface="Arial" panose="020B0604020202020204" pitchFamily="34" charset="0"/>
              </a:rPr>
              <a:t>p</a:t>
            </a:r>
            <a:endParaRPr lang="en-US" sz="1000" b="0" i="1" baseline="-25000" dirty="0">
              <a:solidFill>
                <a:prstClr val="black"/>
              </a:solidFill>
              <a:latin typeface="Arial" panose="020B0604020202020204" pitchFamily="34" charset="0"/>
              <a:cs typeface="Arial" panose="020B0604020202020204" pitchFamily="34" charset="0"/>
            </a:endParaRPr>
          </a:p>
        </p:txBody>
      </p:sp>
      <p:sp>
        <p:nvSpPr>
          <p:cNvPr id="1058" name="TextBox 1057"/>
          <p:cNvSpPr txBox="1"/>
          <p:nvPr/>
        </p:nvSpPr>
        <p:spPr>
          <a:xfrm>
            <a:off x="3481441" y="2557513"/>
            <a:ext cx="260008" cy="246221"/>
          </a:xfrm>
          <a:prstGeom prst="rect">
            <a:avLst/>
          </a:prstGeom>
          <a:noFill/>
        </p:spPr>
        <p:txBody>
          <a:bodyPr wrap="none" rtlCol="0">
            <a:spAutoFit/>
          </a:bodyPr>
          <a:lstStyle/>
          <a:p>
            <a:pPr eaLnBrk="1" fontAlgn="auto" hangingPunct="1">
              <a:spcBef>
                <a:spcPts val="0"/>
              </a:spcBef>
              <a:spcAft>
                <a:spcPts val="0"/>
              </a:spcAft>
            </a:pPr>
            <a:r>
              <a:rPr lang="en-US" sz="1000" b="0" dirty="0" smtClean="0">
                <a:solidFill>
                  <a:prstClr val="black"/>
                </a:solidFill>
                <a:latin typeface="Arial" panose="020B0604020202020204" pitchFamily="34" charset="0"/>
                <a:cs typeface="Arial" panose="020B0604020202020204" pitchFamily="34" charset="0"/>
              </a:rPr>
              <a:t>~</a:t>
            </a:r>
            <a:endParaRPr lang="en-US" sz="1000" b="0" dirty="0">
              <a:solidFill>
                <a:prstClr val="black"/>
              </a:solidFill>
              <a:latin typeface="Arial" panose="020B0604020202020204" pitchFamily="34" charset="0"/>
              <a:cs typeface="Arial" panose="020B0604020202020204" pitchFamily="34" charset="0"/>
            </a:endParaRPr>
          </a:p>
        </p:txBody>
      </p:sp>
      <p:sp>
        <p:nvSpPr>
          <p:cNvPr id="1059" name="TextBox 1058"/>
          <p:cNvSpPr txBox="1"/>
          <p:nvPr/>
        </p:nvSpPr>
        <p:spPr>
          <a:xfrm>
            <a:off x="750335" y="2623148"/>
            <a:ext cx="296876" cy="246221"/>
          </a:xfrm>
          <a:prstGeom prst="rect">
            <a:avLst/>
          </a:prstGeom>
          <a:noFill/>
        </p:spPr>
        <p:txBody>
          <a:bodyPr wrap="none" rtlCol="0">
            <a:spAutoFit/>
          </a:bodyPr>
          <a:lstStyle/>
          <a:p>
            <a:pPr eaLnBrk="1" fontAlgn="auto" hangingPunct="1">
              <a:spcBef>
                <a:spcPts val="0"/>
              </a:spcBef>
              <a:spcAft>
                <a:spcPts val="0"/>
              </a:spcAft>
            </a:pPr>
            <a:r>
              <a:rPr lang="en-US" sz="1000" b="0" i="1" dirty="0" smtClean="0">
                <a:solidFill>
                  <a:prstClr val="black"/>
                </a:solidFill>
                <a:latin typeface="Arial" panose="020B0604020202020204" pitchFamily="34" charset="0"/>
                <a:cs typeface="Arial" panose="020B0604020202020204" pitchFamily="34" charset="0"/>
              </a:rPr>
              <a:t>C</a:t>
            </a:r>
            <a:r>
              <a:rPr lang="en-US" sz="1000" b="0" i="1" baseline="-25000" dirty="0" smtClean="0">
                <a:solidFill>
                  <a:prstClr val="black"/>
                </a:solidFill>
                <a:latin typeface="Arial" panose="020B0604020202020204" pitchFamily="34" charset="0"/>
                <a:cs typeface="Arial" panose="020B0604020202020204" pitchFamily="34" charset="0"/>
              </a:rPr>
              <a:t>i</a:t>
            </a:r>
            <a:endParaRPr lang="en-US" sz="1000" b="0" dirty="0">
              <a:solidFill>
                <a:prstClr val="black"/>
              </a:solidFill>
              <a:latin typeface="Arial" panose="020B0604020202020204" pitchFamily="34" charset="0"/>
              <a:cs typeface="Arial" panose="020B0604020202020204" pitchFamily="34" charset="0"/>
            </a:endParaRPr>
          </a:p>
        </p:txBody>
      </p:sp>
      <p:sp>
        <p:nvSpPr>
          <p:cNvPr id="1060" name="TextBox 1059"/>
          <p:cNvSpPr txBox="1"/>
          <p:nvPr/>
        </p:nvSpPr>
        <p:spPr>
          <a:xfrm>
            <a:off x="891361" y="3559696"/>
            <a:ext cx="296876" cy="246221"/>
          </a:xfrm>
          <a:prstGeom prst="rect">
            <a:avLst/>
          </a:prstGeom>
          <a:noFill/>
        </p:spPr>
        <p:txBody>
          <a:bodyPr wrap="none" rtlCol="0">
            <a:spAutoFit/>
          </a:bodyPr>
          <a:lstStyle/>
          <a:p>
            <a:pPr eaLnBrk="1" fontAlgn="auto" hangingPunct="1">
              <a:spcBef>
                <a:spcPts val="0"/>
              </a:spcBef>
              <a:spcAft>
                <a:spcPts val="0"/>
              </a:spcAft>
            </a:pPr>
            <a:r>
              <a:rPr lang="en-US" sz="1000" b="0" i="1" dirty="0" smtClean="0">
                <a:solidFill>
                  <a:prstClr val="black"/>
                </a:solidFill>
                <a:latin typeface="Arial" panose="020B0604020202020204" pitchFamily="34" charset="0"/>
                <a:cs typeface="Arial" panose="020B0604020202020204" pitchFamily="34" charset="0"/>
              </a:rPr>
              <a:t>C</a:t>
            </a:r>
            <a:r>
              <a:rPr lang="en-US" sz="1000" b="0" i="1" baseline="-25000" dirty="0" smtClean="0">
                <a:solidFill>
                  <a:prstClr val="black"/>
                </a:solidFill>
                <a:latin typeface="Arial" panose="020B0604020202020204" pitchFamily="34" charset="0"/>
                <a:cs typeface="Arial" panose="020B0604020202020204" pitchFamily="34" charset="0"/>
              </a:rPr>
              <a:t>i</a:t>
            </a:r>
            <a:endParaRPr lang="en-US" sz="1000" b="0" dirty="0">
              <a:solidFill>
                <a:prstClr val="black"/>
              </a:solidFill>
              <a:latin typeface="Arial" panose="020B0604020202020204" pitchFamily="34" charset="0"/>
              <a:cs typeface="Arial" panose="020B0604020202020204" pitchFamily="34" charset="0"/>
            </a:endParaRPr>
          </a:p>
        </p:txBody>
      </p:sp>
      <p:sp>
        <p:nvSpPr>
          <p:cNvPr id="1061" name="Right Brace 1060"/>
          <p:cNvSpPr/>
          <p:nvPr/>
        </p:nvSpPr>
        <p:spPr>
          <a:xfrm>
            <a:off x="3169397" y="4800073"/>
            <a:ext cx="54864" cy="530352"/>
          </a:xfrm>
          <a:prstGeom prst="rightBrace">
            <a:avLst/>
          </a:prstGeom>
          <a:no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062" name="TextBox 1061"/>
          <p:cNvSpPr txBox="1"/>
          <p:nvPr/>
        </p:nvSpPr>
        <p:spPr>
          <a:xfrm>
            <a:off x="3163036" y="4952705"/>
            <a:ext cx="299295" cy="215444"/>
          </a:xfrm>
          <a:prstGeom prst="rect">
            <a:avLst/>
          </a:prstGeom>
          <a:noFill/>
        </p:spPr>
        <p:txBody>
          <a:bodyPr wrap="square" rtlCol="0">
            <a:spAutoFit/>
          </a:bodyPr>
          <a:lstStyle/>
          <a:p>
            <a:pPr eaLnBrk="1" fontAlgn="auto" hangingPunct="1">
              <a:spcBef>
                <a:spcPts val="0"/>
              </a:spcBef>
              <a:spcAft>
                <a:spcPts val="0"/>
              </a:spcAft>
            </a:pPr>
            <a:r>
              <a:rPr lang="en-US" sz="800" b="0" i="1" dirty="0" smtClean="0">
                <a:solidFill>
                  <a:prstClr val="black"/>
                </a:solidFill>
                <a:latin typeface="Arial" panose="020B0604020202020204" pitchFamily="34" charset="0"/>
                <a:cs typeface="Arial" panose="020B0604020202020204" pitchFamily="34" charset="0"/>
              </a:rPr>
              <a:t>k</a:t>
            </a:r>
            <a:r>
              <a:rPr lang="en-US" sz="800" b="0" i="1" baseline="-25000" dirty="0" smtClean="0">
                <a:solidFill>
                  <a:prstClr val="black"/>
                </a:solidFill>
                <a:latin typeface="Arial" panose="020B0604020202020204" pitchFamily="34" charset="0"/>
                <a:cs typeface="Arial" panose="020B0604020202020204" pitchFamily="34" charset="0"/>
              </a:rPr>
              <a:t>C</a:t>
            </a:r>
            <a:endParaRPr lang="en-US" sz="800" b="0" i="1" baseline="-25000" dirty="0">
              <a:solidFill>
                <a:prstClr val="black"/>
              </a:solidFill>
              <a:latin typeface="Arial" panose="020B0604020202020204" pitchFamily="34" charset="0"/>
              <a:cs typeface="Arial" panose="020B0604020202020204" pitchFamily="34" charset="0"/>
            </a:endParaRPr>
          </a:p>
        </p:txBody>
      </p:sp>
      <p:grpSp>
        <p:nvGrpSpPr>
          <p:cNvPr id="1063" name="Group 1062"/>
          <p:cNvGrpSpPr/>
          <p:nvPr/>
        </p:nvGrpSpPr>
        <p:grpSpPr>
          <a:xfrm>
            <a:off x="2962813" y="5745404"/>
            <a:ext cx="171778" cy="460830"/>
            <a:chOff x="2962813" y="5745404"/>
            <a:chExt cx="171778" cy="460830"/>
          </a:xfrm>
          <a:solidFill>
            <a:srgbClr val="38B4FF"/>
          </a:solidFill>
        </p:grpSpPr>
        <p:sp>
          <p:nvSpPr>
            <p:cNvPr id="1064" name="Rectangle 1063"/>
            <p:cNvSpPr>
              <a:spLocks/>
            </p:cNvSpPr>
            <p:nvPr/>
          </p:nvSpPr>
          <p:spPr>
            <a:xfrm>
              <a:off x="2962817" y="5745404"/>
              <a:ext cx="171773" cy="46099"/>
            </a:xfrm>
            <a:prstGeom prst="rect">
              <a:avLst/>
            </a:prstGeom>
            <a:grp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65" name="Rectangle 1064"/>
            <p:cNvSpPr>
              <a:spLocks/>
            </p:cNvSpPr>
            <p:nvPr/>
          </p:nvSpPr>
          <p:spPr>
            <a:xfrm>
              <a:off x="2962816" y="5790985"/>
              <a:ext cx="171773" cy="46099"/>
            </a:xfrm>
            <a:prstGeom prst="rect">
              <a:avLst/>
            </a:prstGeom>
            <a:grp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66" name="Rectangle 1065"/>
            <p:cNvSpPr>
              <a:spLocks/>
            </p:cNvSpPr>
            <p:nvPr/>
          </p:nvSpPr>
          <p:spPr>
            <a:xfrm>
              <a:off x="2962815" y="5837084"/>
              <a:ext cx="171773" cy="46099"/>
            </a:xfrm>
            <a:prstGeom prst="rect">
              <a:avLst/>
            </a:prstGeom>
            <a:grp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67" name="Rectangle 1066"/>
            <p:cNvSpPr>
              <a:spLocks/>
            </p:cNvSpPr>
            <p:nvPr/>
          </p:nvSpPr>
          <p:spPr>
            <a:xfrm>
              <a:off x="2962818" y="5883183"/>
              <a:ext cx="171773" cy="46099"/>
            </a:xfrm>
            <a:prstGeom prst="rect">
              <a:avLst/>
            </a:prstGeom>
            <a:grp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68" name="Rectangle 1067"/>
            <p:cNvSpPr>
              <a:spLocks/>
            </p:cNvSpPr>
            <p:nvPr/>
          </p:nvSpPr>
          <p:spPr>
            <a:xfrm>
              <a:off x="2962814" y="5929282"/>
              <a:ext cx="171773" cy="46099"/>
            </a:xfrm>
            <a:prstGeom prst="rect">
              <a:avLst/>
            </a:prstGeom>
            <a:grp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69" name="Rectangle 1068"/>
            <p:cNvSpPr>
              <a:spLocks/>
            </p:cNvSpPr>
            <p:nvPr/>
          </p:nvSpPr>
          <p:spPr>
            <a:xfrm>
              <a:off x="2962813" y="6021838"/>
              <a:ext cx="171773" cy="46099"/>
            </a:xfrm>
            <a:prstGeom prst="rect">
              <a:avLst/>
            </a:prstGeom>
            <a:grp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70" name="Rectangle 1069"/>
            <p:cNvSpPr>
              <a:spLocks/>
            </p:cNvSpPr>
            <p:nvPr/>
          </p:nvSpPr>
          <p:spPr>
            <a:xfrm>
              <a:off x="2962818" y="5975381"/>
              <a:ext cx="171773" cy="46099"/>
            </a:xfrm>
            <a:prstGeom prst="rect">
              <a:avLst/>
            </a:prstGeom>
            <a:grp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71" name="Rectangle 1070"/>
            <p:cNvSpPr>
              <a:spLocks/>
            </p:cNvSpPr>
            <p:nvPr/>
          </p:nvSpPr>
          <p:spPr>
            <a:xfrm>
              <a:off x="2962818" y="6067937"/>
              <a:ext cx="171773" cy="46099"/>
            </a:xfrm>
            <a:prstGeom prst="rect">
              <a:avLst/>
            </a:prstGeom>
            <a:grp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72" name="Rectangle 1071"/>
            <p:cNvSpPr>
              <a:spLocks/>
            </p:cNvSpPr>
            <p:nvPr/>
          </p:nvSpPr>
          <p:spPr>
            <a:xfrm>
              <a:off x="2962818" y="6114036"/>
              <a:ext cx="171773" cy="46099"/>
            </a:xfrm>
            <a:prstGeom prst="rect">
              <a:avLst/>
            </a:prstGeom>
            <a:grp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73" name="Rectangle 1072"/>
            <p:cNvSpPr>
              <a:spLocks/>
            </p:cNvSpPr>
            <p:nvPr/>
          </p:nvSpPr>
          <p:spPr>
            <a:xfrm>
              <a:off x="2962818" y="6160135"/>
              <a:ext cx="171773" cy="46099"/>
            </a:xfrm>
            <a:prstGeom prst="rect">
              <a:avLst/>
            </a:prstGeom>
            <a:grp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1074" name="Rectangle 1073"/>
          <p:cNvSpPr/>
          <p:nvPr/>
        </p:nvSpPr>
        <p:spPr>
          <a:xfrm>
            <a:off x="420279" y="5748572"/>
            <a:ext cx="150338" cy="72777"/>
          </a:xfrm>
          <a:prstGeom prst="rect">
            <a:avLst/>
          </a:prstGeom>
          <a:solidFill>
            <a:srgbClr val="E500E5"/>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75" name="TextBox 1074"/>
          <p:cNvSpPr txBox="1"/>
          <p:nvPr/>
        </p:nvSpPr>
        <p:spPr>
          <a:xfrm>
            <a:off x="532996" y="5671131"/>
            <a:ext cx="585417" cy="230832"/>
          </a:xfrm>
          <a:prstGeom prst="rect">
            <a:avLst/>
          </a:prstGeom>
          <a:noFill/>
        </p:spPr>
        <p:txBody>
          <a:bodyPr wrap="none" rtlCol="0">
            <a:spAutoFit/>
          </a:bodyPr>
          <a:lstStyle/>
          <a:p>
            <a:pPr eaLnBrk="1" fontAlgn="auto" hangingPunct="1">
              <a:spcBef>
                <a:spcPts val="0"/>
              </a:spcBef>
              <a:spcAft>
                <a:spcPts val="0"/>
              </a:spcAft>
            </a:pPr>
            <a:r>
              <a:rPr lang="en-US" sz="900" b="0" dirty="0" smtClean="0">
                <a:solidFill>
                  <a:prstClr val="black"/>
                </a:solidFill>
                <a:latin typeface="Calibri"/>
              </a:rPr>
              <a:t>L3 cache</a:t>
            </a:r>
            <a:endParaRPr lang="en-US" sz="900" b="0" dirty="0">
              <a:solidFill>
                <a:prstClr val="black"/>
              </a:solidFill>
              <a:latin typeface="Calibri"/>
            </a:endParaRPr>
          </a:p>
        </p:txBody>
      </p:sp>
      <p:sp>
        <p:nvSpPr>
          <p:cNvPr id="1076" name="Rectangle 1075"/>
          <p:cNvSpPr/>
          <p:nvPr/>
        </p:nvSpPr>
        <p:spPr>
          <a:xfrm>
            <a:off x="420279" y="5876588"/>
            <a:ext cx="150338" cy="72777"/>
          </a:xfrm>
          <a:prstGeom prst="rect">
            <a:avLst/>
          </a:prstGeom>
          <a:solidFill>
            <a:srgbClr val="00CE00"/>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77" name="Rectangle 1076"/>
          <p:cNvSpPr/>
          <p:nvPr/>
        </p:nvSpPr>
        <p:spPr>
          <a:xfrm>
            <a:off x="420278" y="6004604"/>
            <a:ext cx="150338" cy="72777"/>
          </a:xfrm>
          <a:prstGeom prst="rect">
            <a:avLst/>
          </a:prstGeom>
          <a:solidFill>
            <a:srgbClr val="38B4FF"/>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78" name="TextBox 1077"/>
          <p:cNvSpPr txBox="1"/>
          <p:nvPr/>
        </p:nvSpPr>
        <p:spPr>
          <a:xfrm>
            <a:off x="532908" y="5797548"/>
            <a:ext cx="585417" cy="230832"/>
          </a:xfrm>
          <a:prstGeom prst="rect">
            <a:avLst/>
          </a:prstGeom>
          <a:noFill/>
        </p:spPr>
        <p:txBody>
          <a:bodyPr wrap="none" rtlCol="0">
            <a:spAutoFit/>
          </a:bodyPr>
          <a:lstStyle/>
          <a:p>
            <a:pPr eaLnBrk="1" fontAlgn="auto" hangingPunct="1">
              <a:spcBef>
                <a:spcPts val="0"/>
              </a:spcBef>
              <a:spcAft>
                <a:spcPts val="0"/>
              </a:spcAft>
            </a:pPr>
            <a:r>
              <a:rPr lang="en-US" sz="900" b="0" dirty="0" smtClean="0">
                <a:solidFill>
                  <a:prstClr val="black"/>
                </a:solidFill>
                <a:latin typeface="Calibri"/>
              </a:rPr>
              <a:t>L2 cache</a:t>
            </a:r>
            <a:endParaRPr lang="en-US" sz="900" b="0" dirty="0">
              <a:solidFill>
                <a:prstClr val="black"/>
              </a:solidFill>
              <a:latin typeface="Calibri"/>
            </a:endParaRPr>
          </a:p>
        </p:txBody>
      </p:sp>
      <p:sp>
        <p:nvSpPr>
          <p:cNvPr id="1079" name="TextBox 1078"/>
          <p:cNvSpPr txBox="1"/>
          <p:nvPr/>
        </p:nvSpPr>
        <p:spPr>
          <a:xfrm>
            <a:off x="532996" y="5928156"/>
            <a:ext cx="585417" cy="230832"/>
          </a:xfrm>
          <a:prstGeom prst="rect">
            <a:avLst/>
          </a:prstGeom>
          <a:noFill/>
        </p:spPr>
        <p:txBody>
          <a:bodyPr wrap="none" rtlCol="0">
            <a:spAutoFit/>
          </a:bodyPr>
          <a:lstStyle/>
          <a:p>
            <a:pPr eaLnBrk="1" fontAlgn="auto" hangingPunct="1">
              <a:spcBef>
                <a:spcPts val="0"/>
              </a:spcBef>
              <a:spcAft>
                <a:spcPts val="0"/>
              </a:spcAft>
            </a:pPr>
            <a:r>
              <a:rPr lang="en-US" sz="900" b="0" dirty="0" smtClean="0">
                <a:solidFill>
                  <a:prstClr val="black"/>
                </a:solidFill>
                <a:latin typeface="Calibri"/>
              </a:rPr>
              <a:t>L1 cache</a:t>
            </a:r>
            <a:endParaRPr lang="en-US" sz="900" b="0" dirty="0">
              <a:solidFill>
                <a:prstClr val="black"/>
              </a:solidFill>
              <a:latin typeface="Calibri"/>
            </a:endParaRPr>
          </a:p>
        </p:txBody>
      </p:sp>
      <p:sp>
        <p:nvSpPr>
          <p:cNvPr id="1080" name="Rectangle 1079"/>
          <p:cNvSpPr/>
          <p:nvPr/>
        </p:nvSpPr>
        <p:spPr>
          <a:xfrm>
            <a:off x="420278" y="6132620"/>
            <a:ext cx="150338" cy="72777"/>
          </a:xfrm>
          <a:prstGeom prst="rect">
            <a:avLst/>
          </a:prstGeom>
          <a:solidFill>
            <a:srgbClr val="FF0000"/>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81" name="TextBox 1080"/>
          <p:cNvSpPr txBox="1"/>
          <p:nvPr/>
        </p:nvSpPr>
        <p:spPr>
          <a:xfrm>
            <a:off x="534327" y="6053592"/>
            <a:ext cx="590226" cy="230832"/>
          </a:xfrm>
          <a:prstGeom prst="rect">
            <a:avLst/>
          </a:prstGeom>
          <a:noFill/>
        </p:spPr>
        <p:txBody>
          <a:bodyPr wrap="none" rtlCol="0">
            <a:spAutoFit/>
          </a:bodyPr>
          <a:lstStyle/>
          <a:p>
            <a:pPr eaLnBrk="1" fontAlgn="auto" hangingPunct="1">
              <a:spcBef>
                <a:spcPts val="0"/>
              </a:spcBef>
              <a:spcAft>
                <a:spcPts val="0"/>
              </a:spcAft>
            </a:pPr>
            <a:r>
              <a:rPr lang="en-US" sz="900" b="0" dirty="0" smtClean="0">
                <a:solidFill>
                  <a:prstClr val="black"/>
                </a:solidFill>
                <a:latin typeface="Calibri"/>
              </a:rPr>
              <a:t>registers</a:t>
            </a:r>
            <a:endParaRPr lang="en-US" sz="900" b="0" dirty="0">
              <a:solidFill>
                <a:prstClr val="black"/>
              </a:solidFill>
              <a:latin typeface="Calibri"/>
            </a:endParaRPr>
          </a:p>
        </p:txBody>
      </p:sp>
      <p:sp>
        <p:nvSpPr>
          <p:cNvPr id="1082" name="Rectangle 1081"/>
          <p:cNvSpPr/>
          <p:nvPr/>
        </p:nvSpPr>
        <p:spPr>
          <a:xfrm>
            <a:off x="420278" y="5616912"/>
            <a:ext cx="150338" cy="72777"/>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83" name="TextBox 1082"/>
          <p:cNvSpPr txBox="1"/>
          <p:nvPr/>
        </p:nvSpPr>
        <p:spPr>
          <a:xfrm>
            <a:off x="533766" y="5537884"/>
            <a:ext cx="843501" cy="230832"/>
          </a:xfrm>
          <a:prstGeom prst="rect">
            <a:avLst/>
          </a:prstGeom>
          <a:noFill/>
        </p:spPr>
        <p:txBody>
          <a:bodyPr wrap="none" rtlCol="0">
            <a:spAutoFit/>
          </a:bodyPr>
          <a:lstStyle/>
          <a:p>
            <a:pPr eaLnBrk="1" fontAlgn="auto" hangingPunct="1">
              <a:spcBef>
                <a:spcPts val="0"/>
              </a:spcBef>
              <a:spcAft>
                <a:spcPts val="0"/>
              </a:spcAft>
            </a:pPr>
            <a:r>
              <a:rPr lang="en-US" sz="900" b="0" dirty="0" smtClean="0">
                <a:solidFill>
                  <a:prstClr val="black"/>
                </a:solidFill>
                <a:latin typeface="Calibri"/>
              </a:rPr>
              <a:t>main memory</a:t>
            </a:r>
            <a:endParaRPr lang="en-US" sz="900" b="0" dirty="0">
              <a:solidFill>
                <a:prstClr val="black"/>
              </a:solidFill>
              <a:latin typeface="Calibri"/>
            </a:endParaRPr>
          </a:p>
        </p:txBody>
      </p:sp>
      <p:grpSp>
        <p:nvGrpSpPr>
          <p:cNvPr id="1084" name="Group 1083"/>
          <p:cNvGrpSpPr/>
          <p:nvPr/>
        </p:nvGrpSpPr>
        <p:grpSpPr>
          <a:xfrm>
            <a:off x="197259" y="4433903"/>
            <a:ext cx="4288536" cy="1944216"/>
            <a:chOff x="197259" y="4433903"/>
            <a:chExt cx="4288536" cy="1944216"/>
          </a:xfrm>
        </p:grpSpPr>
        <p:sp>
          <p:nvSpPr>
            <p:cNvPr id="1085" name="Rounded Rectangle 1084"/>
            <p:cNvSpPr/>
            <p:nvPr/>
          </p:nvSpPr>
          <p:spPr>
            <a:xfrm>
              <a:off x="197259" y="4549319"/>
              <a:ext cx="4288536" cy="1828800"/>
            </a:xfrm>
            <a:prstGeom prst="roundRect">
              <a:avLst>
                <a:gd name="adj" fmla="val 1714"/>
              </a:avLst>
            </a:prstGeom>
            <a:solidFill>
              <a:srgbClr val="4F81BD">
                <a:alpha val="0"/>
              </a:srgbClr>
            </a:solidFill>
            <a:ln w="6350" cap="flat" cmpd="sng" algn="ctr">
              <a:solidFill>
                <a:srgbClr val="00CE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86" name="TextBox 1085"/>
            <p:cNvSpPr txBox="1"/>
            <p:nvPr/>
          </p:nvSpPr>
          <p:spPr>
            <a:xfrm>
              <a:off x="2748598" y="4433903"/>
              <a:ext cx="1520724" cy="230832"/>
            </a:xfrm>
            <a:prstGeom prst="rect">
              <a:avLst/>
            </a:prstGeom>
            <a:solidFill>
              <a:sysClr val="window" lastClr="FFFFFF"/>
            </a:solidFill>
            <a:ln>
              <a:solidFill>
                <a:srgbClr val="00CE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rPr>
                <a:t>1</a:t>
              </a:r>
              <a:r>
                <a:rPr kumimoji="0" lang="en-US" sz="900" b="0" i="0" u="none" strike="noStrike" kern="0" cap="none" spc="0" normalizeH="0" baseline="30000" noProof="0" dirty="0" smtClean="0">
                  <a:ln>
                    <a:noFill/>
                  </a:ln>
                  <a:solidFill>
                    <a:prstClr val="black"/>
                  </a:solidFill>
                  <a:effectLst/>
                  <a:uLnTx/>
                  <a:uFillTx/>
                  <a:latin typeface="Calibri"/>
                </a:rPr>
                <a:t>st</a:t>
              </a:r>
              <a:r>
                <a:rPr kumimoji="0" lang="en-US" sz="900" b="0" i="0" u="none" strike="noStrike" kern="0" cap="none" spc="0" normalizeH="0" baseline="0" noProof="0" dirty="0" smtClean="0">
                  <a:ln>
                    <a:noFill/>
                  </a:ln>
                  <a:solidFill>
                    <a:prstClr val="black"/>
                  </a:solidFill>
                  <a:effectLst/>
                  <a:uLnTx/>
                  <a:uFillTx/>
                  <a:latin typeface="Calibri"/>
                </a:rPr>
                <a:t> loop around micro-kernel</a:t>
              </a:r>
            </a:p>
          </p:txBody>
        </p:sp>
      </p:grpSp>
      <p:sp>
        <p:nvSpPr>
          <p:cNvPr id="1087" name="Rounded Rectangle 1086"/>
          <p:cNvSpPr/>
          <p:nvPr/>
        </p:nvSpPr>
        <p:spPr>
          <a:xfrm>
            <a:off x="153893" y="3499387"/>
            <a:ext cx="4370832" cy="2916936"/>
          </a:xfrm>
          <a:prstGeom prst="roundRect">
            <a:avLst>
              <a:gd name="adj" fmla="val 1714"/>
            </a:avLst>
          </a:prstGeom>
          <a:solidFill>
            <a:srgbClr val="38B4FF">
              <a:alpha val="0"/>
            </a:srgbClr>
          </a:solidFill>
          <a:ln w="6350" cap="flat" cmpd="sng" algn="ctr">
            <a:solidFill>
              <a:srgbClr val="38B4FF"/>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88" name="TextBox 1087"/>
          <p:cNvSpPr txBox="1"/>
          <p:nvPr/>
        </p:nvSpPr>
        <p:spPr>
          <a:xfrm>
            <a:off x="792705" y="3381641"/>
            <a:ext cx="1546053" cy="230832"/>
          </a:xfrm>
          <a:prstGeom prst="rect">
            <a:avLst/>
          </a:prstGeom>
          <a:solidFill>
            <a:sysClr val="window" lastClr="FFFFFF"/>
          </a:solidFill>
          <a:ln>
            <a:solidFill>
              <a:srgbClr val="38B4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rPr>
              <a:t>2</a:t>
            </a:r>
            <a:r>
              <a:rPr kumimoji="0" lang="en-US" sz="900" b="0" i="0" u="none" strike="noStrike" kern="0" cap="none" spc="0" normalizeH="0" baseline="30000" noProof="0" dirty="0" smtClean="0">
                <a:ln>
                  <a:noFill/>
                </a:ln>
                <a:solidFill>
                  <a:prstClr val="black"/>
                </a:solidFill>
                <a:effectLst/>
                <a:uLnTx/>
                <a:uFillTx/>
                <a:latin typeface="Calibri"/>
              </a:rPr>
              <a:t>nd</a:t>
            </a:r>
            <a:r>
              <a:rPr kumimoji="0" lang="en-US" sz="900" b="0" i="0" u="none" strike="noStrike" kern="0" cap="none" spc="0" normalizeH="0" baseline="0" noProof="0" dirty="0" smtClean="0">
                <a:ln>
                  <a:noFill/>
                </a:ln>
                <a:solidFill>
                  <a:prstClr val="black"/>
                </a:solidFill>
                <a:effectLst/>
                <a:uLnTx/>
                <a:uFillTx/>
                <a:latin typeface="Calibri"/>
              </a:rPr>
              <a:t> loop around micro-kernel</a:t>
            </a:r>
          </a:p>
        </p:txBody>
      </p:sp>
      <p:sp>
        <p:nvSpPr>
          <p:cNvPr id="1089" name="Rounded Rectangle 1088"/>
          <p:cNvSpPr/>
          <p:nvPr/>
        </p:nvSpPr>
        <p:spPr>
          <a:xfrm>
            <a:off x="238534" y="5487528"/>
            <a:ext cx="4206240" cy="850392"/>
          </a:xfrm>
          <a:prstGeom prst="roundRect">
            <a:avLst>
              <a:gd name="adj" fmla="val 1714"/>
            </a:avLst>
          </a:prstGeom>
          <a:solidFill>
            <a:srgbClr val="4F81BD">
              <a:alpha val="0"/>
            </a:srgbClr>
          </a:solidFill>
          <a:ln w="6350" cap="flat" cmpd="sng" algn="ctr">
            <a:solidFill>
              <a:srgbClr val="FF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90" name="TextBox 1089"/>
          <p:cNvSpPr txBox="1"/>
          <p:nvPr/>
        </p:nvSpPr>
        <p:spPr>
          <a:xfrm>
            <a:off x="2009290" y="5372113"/>
            <a:ext cx="793659" cy="230832"/>
          </a:xfrm>
          <a:prstGeom prst="rect">
            <a:avLst/>
          </a:prstGeom>
          <a:solidFill>
            <a:sysClr val="window" lastClr="FFFFFF"/>
          </a:solidFill>
          <a:ln>
            <a:solidFill>
              <a:srgbClr val="FF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rPr>
              <a:t>micro-kernel</a:t>
            </a:r>
          </a:p>
        </p:txBody>
      </p:sp>
      <p:sp>
        <p:nvSpPr>
          <p:cNvPr id="1091" name="Bent Arrow 1090"/>
          <p:cNvSpPr/>
          <p:nvPr/>
        </p:nvSpPr>
        <p:spPr>
          <a:xfrm rot="5400000">
            <a:off x="2130233" y="3068508"/>
            <a:ext cx="966242" cy="262354"/>
          </a:xfrm>
          <a:prstGeom prst="bentArrow">
            <a:avLst>
              <a:gd name="adj1" fmla="val 23184"/>
              <a:gd name="adj2" fmla="val 28707"/>
              <a:gd name="adj3" fmla="val 27907"/>
              <a:gd name="adj4" fmla="val 51011"/>
            </a:avLst>
          </a:prstGeom>
          <a:solidFill>
            <a:srgbClr val="00CE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092" name="TextBox 1091"/>
          <p:cNvSpPr txBox="1"/>
          <p:nvPr/>
        </p:nvSpPr>
        <p:spPr>
          <a:xfrm>
            <a:off x="2132208" y="2617078"/>
            <a:ext cx="288862" cy="246221"/>
          </a:xfrm>
          <a:prstGeom prst="rect">
            <a:avLst/>
          </a:prstGeom>
          <a:noFill/>
        </p:spPr>
        <p:txBody>
          <a:bodyPr wrap="none" rtlCol="0">
            <a:spAutoFit/>
          </a:bodyPr>
          <a:lstStyle/>
          <a:p>
            <a:pPr eaLnBrk="1" fontAlgn="auto" hangingPunct="1">
              <a:spcBef>
                <a:spcPts val="0"/>
              </a:spcBef>
              <a:spcAft>
                <a:spcPts val="0"/>
              </a:spcAft>
            </a:pPr>
            <a:r>
              <a:rPr lang="en-US" sz="1000" b="0" i="1" dirty="0" smtClean="0">
                <a:solidFill>
                  <a:prstClr val="black"/>
                </a:solidFill>
                <a:latin typeface="Arial" panose="020B0604020202020204" pitchFamily="34" charset="0"/>
                <a:cs typeface="Arial" panose="020B0604020202020204" pitchFamily="34" charset="0"/>
              </a:rPr>
              <a:t>A</a:t>
            </a:r>
            <a:r>
              <a:rPr lang="en-US" sz="1000" b="0" i="1" baseline="-25000" dirty="0" smtClean="0">
                <a:solidFill>
                  <a:prstClr val="black"/>
                </a:solidFill>
                <a:latin typeface="Arial" panose="020B0604020202020204" pitchFamily="34" charset="0"/>
                <a:cs typeface="Arial" panose="020B0604020202020204" pitchFamily="34" charset="0"/>
              </a:rPr>
              <a:t>i</a:t>
            </a:r>
            <a:endParaRPr lang="en-US" sz="1000" b="0" dirty="0">
              <a:solidFill>
                <a:prstClr val="black"/>
              </a:solidFill>
              <a:latin typeface="Arial" panose="020B0604020202020204" pitchFamily="34" charset="0"/>
              <a:cs typeface="Arial" panose="020B0604020202020204" pitchFamily="34" charset="0"/>
            </a:endParaRPr>
          </a:p>
        </p:txBody>
      </p:sp>
      <p:sp>
        <p:nvSpPr>
          <p:cNvPr id="367" name="Rectangle 366"/>
          <p:cNvSpPr/>
          <p:nvPr/>
        </p:nvSpPr>
        <p:spPr>
          <a:xfrm>
            <a:off x="178940" y="5360299"/>
            <a:ext cx="4433137" cy="947901"/>
          </a:xfrm>
          <a:prstGeom prst="rect">
            <a:avLst/>
          </a:prstGeom>
          <a:solidFill>
            <a:srgbClr val="FF0000">
              <a:alpha val="12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36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Distill to kernel in a kernel</a:t>
            </a:r>
          </a:p>
          <a:p>
            <a:endParaRPr lang="en-US" dirty="0" smtClean="0"/>
          </a:p>
          <a:p>
            <a:r>
              <a:rPr lang="en-US" dirty="0" smtClean="0"/>
              <a:t>Determined how we estimate the best theoretical options</a:t>
            </a:r>
          </a:p>
          <a:p>
            <a:endParaRPr lang="en-US" dirty="0" smtClean="0"/>
          </a:p>
          <a:p>
            <a:r>
              <a:rPr lang="en-US" dirty="0" smtClean="0"/>
              <a:t>Show how we can mechanically turn that selection into an implementation</a:t>
            </a:r>
          </a:p>
          <a:p>
            <a:endParaRPr lang="en-US" dirty="0" smtClean="0"/>
          </a:p>
          <a:p>
            <a:r>
              <a:rPr lang="en-US" dirty="0" smtClean="0"/>
              <a:t>Presented options for the future</a:t>
            </a:r>
            <a:endParaRPr lang="en-US" dirty="0"/>
          </a:p>
        </p:txBody>
      </p:sp>
    </p:spTree>
    <p:extLst>
      <p:ext uri="{BB962C8B-B14F-4D97-AF65-F5344CB8AC3E}">
        <p14:creationId xmlns:p14="http://schemas.microsoft.com/office/powerpoint/2010/main" val="2288996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BLIS</a:t>
            </a:r>
            <a:endParaRPr lang="en-US" dirty="0"/>
          </a:p>
        </p:txBody>
      </p:sp>
      <p:grpSp>
        <p:nvGrpSpPr>
          <p:cNvPr id="366" name="Group 365"/>
          <p:cNvGrpSpPr/>
          <p:nvPr/>
        </p:nvGrpSpPr>
        <p:grpSpPr>
          <a:xfrm>
            <a:off x="62453" y="1169884"/>
            <a:ext cx="4535424" cy="5330247"/>
            <a:chOff x="62453" y="1169884"/>
            <a:chExt cx="4535424" cy="5330247"/>
          </a:xfrm>
        </p:grpSpPr>
        <p:sp>
          <p:nvSpPr>
            <p:cNvPr id="367" name="Rounded Rectangle 366"/>
            <p:cNvSpPr/>
            <p:nvPr/>
          </p:nvSpPr>
          <p:spPr>
            <a:xfrm>
              <a:off x="62453" y="1287959"/>
              <a:ext cx="4535424" cy="5212172"/>
            </a:xfrm>
            <a:prstGeom prst="roundRect">
              <a:avLst>
                <a:gd name="adj" fmla="val 1714"/>
              </a:avLst>
            </a:prstGeom>
            <a:solidFill>
              <a:srgbClr val="4F81BD">
                <a:alpha val="0"/>
              </a:srgbClr>
            </a:solidFill>
            <a:ln w="6350" cap="flat" cmpd="sng" algn="ctr">
              <a:solidFill>
                <a:srgbClr val="E500E5"/>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8" name="TextBox 367"/>
            <p:cNvSpPr txBox="1"/>
            <p:nvPr/>
          </p:nvSpPr>
          <p:spPr>
            <a:xfrm>
              <a:off x="1552925" y="1169884"/>
              <a:ext cx="1525072" cy="230832"/>
            </a:xfrm>
            <a:prstGeom prst="rect">
              <a:avLst/>
            </a:prstGeom>
            <a:solidFill>
              <a:sysClr val="window" lastClr="FFFFFF"/>
            </a:solidFill>
            <a:ln>
              <a:solidFill>
                <a:srgbClr val="E500E5"/>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rPr>
                <a:t>4</a:t>
              </a:r>
              <a:r>
                <a:rPr kumimoji="0" lang="en-US" sz="900" b="0" i="0" u="none" strike="noStrike" kern="0" cap="none" spc="0" normalizeH="0" baseline="30000" noProof="0" dirty="0" smtClean="0">
                  <a:ln>
                    <a:noFill/>
                  </a:ln>
                  <a:solidFill>
                    <a:prstClr val="black"/>
                  </a:solidFill>
                  <a:effectLst/>
                  <a:uLnTx/>
                  <a:uFillTx/>
                  <a:latin typeface="Calibri"/>
                </a:rPr>
                <a:t>th</a:t>
              </a:r>
              <a:r>
                <a:rPr kumimoji="0" lang="en-US" sz="900" b="0" i="0" u="none" strike="noStrike" kern="0" cap="none" spc="0" normalizeH="0" baseline="0" noProof="0" dirty="0" smtClean="0">
                  <a:ln>
                    <a:noFill/>
                  </a:ln>
                  <a:solidFill>
                    <a:prstClr val="black"/>
                  </a:solidFill>
                  <a:effectLst/>
                  <a:uLnTx/>
                  <a:uFillTx/>
                  <a:latin typeface="Calibri"/>
                </a:rPr>
                <a:t> loop around micro-kernel</a:t>
              </a:r>
            </a:p>
          </p:txBody>
        </p:sp>
      </p:grpSp>
      <p:grpSp>
        <p:nvGrpSpPr>
          <p:cNvPr id="369" name="Group 368"/>
          <p:cNvGrpSpPr/>
          <p:nvPr/>
        </p:nvGrpSpPr>
        <p:grpSpPr>
          <a:xfrm>
            <a:off x="108173" y="2389043"/>
            <a:ext cx="4453128" cy="4071372"/>
            <a:chOff x="108173" y="2389043"/>
            <a:chExt cx="4453128" cy="4071372"/>
          </a:xfrm>
        </p:grpSpPr>
        <p:sp>
          <p:nvSpPr>
            <p:cNvPr id="370" name="Rounded Rectangle 369"/>
            <p:cNvSpPr/>
            <p:nvPr/>
          </p:nvSpPr>
          <p:spPr>
            <a:xfrm>
              <a:off x="108173" y="2510207"/>
              <a:ext cx="4453128" cy="3950208"/>
            </a:xfrm>
            <a:prstGeom prst="roundRect">
              <a:avLst>
                <a:gd name="adj" fmla="val 1714"/>
              </a:avLst>
            </a:prstGeom>
            <a:solidFill>
              <a:srgbClr val="4F81BD">
                <a:alpha val="0"/>
              </a:srgbClr>
            </a:solidFill>
            <a:ln w="6350" cap="flat" cmpd="sng" algn="ctr">
              <a:solidFill>
                <a:srgbClr val="00CE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71" name="TextBox 370"/>
            <p:cNvSpPr txBox="1"/>
            <p:nvPr/>
          </p:nvSpPr>
          <p:spPr>
            <a:xfrm>
              <a:off x="1552925" y="2389043"/>
              <a:ext cx="1525071" cy="230832"/>
            </a:xfrm>
            <a:prstGeom prst="rect">
              <a:avLst/>
            </a:prstGeom>
            <a:solidFill>
              <a:sysClr val="window" lastClr="FFFFFF"/>
            </a:solidFill>
            <a:ln>
              <a:solidFill>
                <a:srgbClr val="00CE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rPr>
                <a:t>3</a:t>
              </a:r>
              <a:r>
                <a:rPr kumimoji="0" lang="en-US" sz="900" b="0" i="0" u="none" strike="noStrike" kern="0" cap="none" spc="0" normalizeH="0" baseline="30000" noProof="0" dirty="0" smtClean="0">
                  <a:ln>
                    <a:noFill/>
                  </a:ln>
                  <a:solidFill>
                    <a:prstClr val="black"/>
                  </a:solidFill>
                  <a:effectLst/>
                  <a:uLnTx/>
                  <a:uFillTx/>
                  <a:latin typeface="Calibri"/>
                </a:rPr>
                <a:t>rd</a:t>
              </a:r>
              <a:r>
                <a:rPr kumimoji="0" lang="en-US" sz="900" b="0" i="0" u="none" strike="noStrike" kern="0" cap="none" spc="0" normalizeH="0" baseline="0" noProof="0" dirty="0" smtClean="0">
                  <a:ln>
                    <a:noFill/>
                  </a:ln>
                  <a:solidFill>
                    <a:prstClr val="black"/>
                  </a:solidFill>
                  <a:effectLst/>
                  <a:uLnTx/>
                  <a:uFillTx/>
                  <a:latin typeface="Calibri"/>
                </a:rPr>
                <a:t> loop around micro-kernel</a:t>
              </a:r>
            </a:p>
          </p:txBody>
        </p:sp>
      </p:grpSp>
      <p:sp>
        <p:nvSpPr>
          <p:cNvPr id="372" name="Rectangle 371"/>
          <p:cNvSpPr/>
          <p:nvPr/>
        </p:nvSpPr>
        <p:spPr>
          <a:xfrm>
            <a:off x="352129" y="3783547"/>
            <a:ext cx="1373801" cy="458845"/>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3" name="Right Brace 372"/>
          <p:cNvSpPr/>
          <p:nvPr/>
        </p:nvSpPr>
        <p:spPr>
          <a:xfrm rot="10800000">
            <a:off x="1475224" y="4808290"/>
            <a:ext cx="54866" cy="155448"/>
          </a:xfrm>
          <a:prstGeom prst="rightBrace">
            <a:avLst/>
          </a:prstGeom>
          <a:no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74" name="TextBox 373"/>
          <p:cNvSpPr txBox="1"/>
          <p:nvPr/>
        </p:nvSpPr>
        <p:spPr>
          <a:xfrm>
            <a:off x="1226595" y="4769925"/>
            <a:ext cx="350749" cy="215444"/>
          </a:xfrm>
          <a:prstGeom prst="rect">
            <a:avLst/>
          </a:prstGeom>
          <a:noFill/>
        </p:spPr>
        <p:txBody>
          <a:bodyPr wrap="square" rtlCol="0">
            <a:spAutoFit/>
          </a:bodyPr>
          <a:lstStyle/>
          <a:p>
            <a:pPr eaLnBrk="1" fontAlgn="auto" hangingPunct="1">
              <a:spcBef>
                <a:spcPts val="0"/>
              </a:spcBef>
              <a:spcAft>
                <a:spcPts val="0"/>
              </a:spcAft>
            </a:pPr>
            <a:r>
              <a:rPr lang="en-US" sz="800" b="0" i="1" dirty="0" smtClean="0">
                <a:solidFill>
                  <a:prstClr val="black"/>
                </a:solidFill>
                <a:latin typeface="Arial" panose="020B0604020202020204" pitchFamily="34" charset="0"/>
                <a:cs typeface="Arial" panose="020B0604020202020204" pitchFamily="34" charset="0"/>
              </a:rPr>
              <a:t>m</a:t>
            </a:r>
            <a:r>
              <a:rPr lang="en-US" sz="800" b="0" i="1" baseline="-25000" dirty="0">
                <a:solidFill>
                  <a:prstClr val="black"/>
                </a:solidFill>
                <a:latin typeface="Arial" panose="020B0604020202020204" pitchFamily="34" charset="0"/>
                <a:cs typeface="Arial" panose="020B0604020202020204" pitchFamily="34" charset="0"/>
              </a:rPr>
              <a:t>R</a:t>
            </a:r>
          </a:p>
        </p:txBody>
      </p:sp>
      <p:sp>
        <p:nvSpPr>
          <p:cNvPr id="375" name="TextBox 374"/>
          <p:cNvSpPr txBox="1"/>
          <p:nvPr/>
        </p:nvSpPr>
        <p:spPr>
          <a:xfrm>
            <a:off x="1907927" y="3747474"/>
            <a:ext cx="350749" cy="215444"/>
          </a:xfrm>
          <a:prstGeom prst="rect">
            <a:avLst/>
          </a:prstGeom>
          <a:noFill/>
        </p:spPr>
        <p:txBody>
          <a:bodyPr wrap="square" rtlCol="0">
            <a:spAutoFit/>
          </a:bodyPr>
          <a:lstStyle/>
          <a:p>
            <a:pPr eaLnBrk="1" fontAlgn="auto" hangingPunct="1">
              <a:spcBef>
                <a:spcPts val="0"/>
              </a:spcBef>
              <a:spcAft>
                <a:spcPts val="0"/>
              </a:spcAft>
            </a:pPr>
            <a:r>
              <a:rPr lang="en-US" sz="800" b="0" i="1" dirty="0" smtClean="0">
                <a:solidFill>
                  <a:prstClr val="black"/>
                </a:solidFill>
                <a:latin typeface="Arial" panose="020B0604020202020204" pitchFamily="34" charset="0"/>
                <a:cs typeface="Arial" panose="020B0604020202020204" pitchFamily="34" charset="0"/>
              </a:rPr>
              <a:t>m</a:t>
            </a:r>
            <a:r>
              <a:rPr lang="en-US" sz="800" b="0" i="1" baseline="-25000" dirty="0">
                <a:solidFill>
                  <a:prstClr val="black"/>
                </a:solidFill>
                <a:latin typeface="Arial" panose="020B0604020202020204" pitchFamily="34" charset="0"/>
                <a:cs typeface="Arial" panose="020B0604020202020204" pitchFamily="34" charset="0"/>
              </a:rPr>
              <a:t>R</a:t>
            </a:r>
          </a:p>
        </p:txBody>
      </p:sp>
      <p:sp>
        <p:nvSpPr>
          <p:cNvPr id="376" name="TextBox 375"/>
          <p:cNvSpPr txBox="1"/>
          <p:nvPr/>
        </p:nvSpPr>
        <p:spPr>
          <a:xfrm>
            <a:off x="3148711" y="5614772"/>
            <a:ext cx="247806" cy="215444"/>
          </a:xfrm>
          <a:prstGeom prst="rect">
            <a:avLst/>
          </a:prstGeom>
          <a:noFill/>
        </p:spPr>
        <p:txBody>
          <a:bodyPr wrap="square" rtlCol="0">
            <a:spAutoFit/>
          </a:bodyPr>
          <a:lstStyle/>
          <a:p>
            <a:pPr eaLnBrk="1" fontAlgn="auto" hangingPunct="1">
              <a:spcBef>
                <a:spcPts val="0"/>
              </a:spcBef>
              <a:spcAft>
                <a:spcPts val="0"/>
              </a:spcAft>
            </a:pPr>
            <a:r>
              <a:rPr lang="en-US" sz="800" b="0" dirty="0" smtClean="0">
                <a:solidFill>
                  <a:prstClr val="black"/>
                </a:solidFill>
                <a:latin typeface="Arial" panose="020B0604020202020204" pitchFamily="34" charset="0"/>
                <a:cs typeface="Arial" panose="020B0604020202020204" pitchFamily="34" charset="0"/>
              </a:rPr>
              <a:t>1</a:t>
            </a:r>
            <a:endParaRPr lang="en-US" sz="800" b="0" baseline="-25000" dirty="0">
              <a:solidFill>
                <a:prstClr val="black"/>
              </a:solidFill>
              <a:latin typeface="Arial" panose="020B0604020202020204" pitchFamily="34" charset="0"/>
              <a:cs typeface="Arial" panose="020B0604020202020204" pitchFamily="34" charset="0"/>
            </a:endParaRPr>
          </a:p>
        </p:txBody>
      </p:sp>
      <p:sp>
        <p:nvSpPr>
          <p:cNvPr id="377" name="Rectangle 376"/>
          <p:cNvSpPr>
            <a:spLocks/>
          </p:cNvSpPr>
          <p:nvPr/>
        </p:nvSpPr>
        <p:spPr>
          <a:xfrm>
            <a:off x="2246768" y="4801942"/>
            <a:ext cx="548640" cy="457200"/>
          </a:xfrm>
          <a:prstGeom prst="rect">
            <a:avLst/>
          </a:prstGeom>
          <a:solidFill>
            <a:srgbClr val="00CE00"/>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8" name="Rectangle 377"/>
          <p:cNvSpPr>
            <a:spLocks/>
          </p:cNvSpPr>
          <p:nvPr/>
        </p:nvSpPr>
        <p:spPr>
          <a:xfrm>
            <a:off x="2246768" y="4801842"/>
            <a:ext cx="548640" cy="152400"/>
          </a:xfrm>
          <a:prstGeom prst="rect">
            <a:avLst/>
          </a:prstGeom>
          <a:solidFill>
            <a:srgbClr val="00CE00"/>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9" name="Rectangle 378"/>
          <p:cNvSpPr>
            <a:spLocks/>
          </p:cNvSpPr>
          <p:nvPr/>
        </p:nvSpPr>
        <p:spPr>
          <a:xfrm>
            <a:off x="2246768" y="4954246"/>
            <a:ext cx="548640" cy="152400"/>
          </a:xfrm>
          <a:prstGeom prst="rect">
            <a:avLst/>
          </a:prstGeom>
          <a:solidFill>
            <a:srgbClr val="00CE00"/>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0" name="Rectangle 379"/>
          <p:cNvSpPr>
            <a:spLocks/>
          </p:cNvSpPr>
          <p:nvPr/>
        </p:nvSpPr>
        <p:spPr>
          <a:xfrm>
            <a:off x="2246768" y="5106646"/>
            <a:ext cx="549830" cy="152400"/>
          </a:xfrm>
          <a:prstGeom prst="rect">
            <a:avLst/>
          </a:prstGeom>
          <a:solidFill>
            <a:srgbClr val="00CE00"/>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nvGrpSpPr>
          <p:cNvPr id="381" name="Group 380"/>
          <p:cNvGrpSpPr/>
          <p:nvPr/>
        </p:nvGrpSpPr>
        <p:grpSpPr>
          <a:xfrm>
            <a:off x="2288079" y="4821940"/>
            <a:ext cx="454819" cy="112204"/>
            <a:chOff x="2833085" y="4874324"/>
            <a:chExt cx="454819" cy="112204"/>
          </a:xfrm>
          <a:solidFill>
            <a:srgbClr val="00CE00"/>
          </a:solidFill>
        </p:grpSpPr>
        <p:cxnSp>
          <p:nvCxnSpPr>
            <p:cNvPr id="382" name="Straight Arrow Connector 381"/>
            <p:cNvCxnSpPr/>
            <p:nvPr/>
          </p:nvCxnSpPr>
          <p:spPr>
            <a:xfrm>
              <a:off x="3285523" y="4876800"/>
              <a:ext cx="0" cy="109728"/>
            </a:xfrm>
            <a:prstGeom prst="straightConnector1">
              <a:avLst/>
            </a:prstGeom>
            <a:grpFill/>
            <a:ln w="6350" cap="flat" cmpd="sng" algn="ctr">
              <a:solidFill>
                <a:sysClr val="windowText" lastClr="000000"/>
              </a:solidFill>
              <a:prstDash val="solid"/>
              <a:tailEnd type="triangle" w="sm" len="sm"/>
            </a:ln>
            <a:effectLst/>
          </p:spPr>
        </p:cxnSp>
        <p:cxnSp>
          <p:nvCxnSpPr>
            <p:cNvPr id="383" name="Straight Connector 382"/>
            <p:cNvCxnSpPr/>
            <p:nvPr/>
          </p:nvCxnSpPr>
          <p:spPr>
            <a:xfrm>
              <a:off x="2833085" y="4874324"/>
              <a:ext cx="0" cy="109728"/>
            </a:xfrm>
            <a:prstGeom prst="line">
              <a:avLst/>
            </a:prstGeom>
            <a:grpFill/>
            <a:ln w="6350" cap="flat" cmpd="sng" algn="ctr">
              <a:solidFill>
                <a:sysClr val="windowText" lastClr="000000"/>
              </a:solidFill>
              <a:prstDash val="solid"/>
            </a:ln>
            <a:effectLst/>
          </p:spPr>
        </p:cxnSp>
        <p:cxnSp>
          <p:nvCxnSpPr>
            <p:cNvPr id="384" name="Straight Connector 383"/>
            <p:cNvCxnSpPr/>
            <p:nvPr/>
          </p:nvCxnSpPr>
          <p:spPr>
            <a:xfrm flipH="1">
              <a:off x="2833085" y="4876800"/>
              <a:ext cx="76200" cy="107252"/>
            </a:xfrm>
            <a:prstGeom prst="line">
              <a:avLst/>
            </a:prstGeom>
            <a:grpFill/>
            <a:ln w="6350" cap="flat" cmpd="sng" algn="ctr">
              <a:solidFill>
                <a:sysClr val="windowText" lastClr="000000"/>
              </a:solidFill>
              <a:prstDash val="solid"/>
            </a:ln>
            <a:effectLst/>
          </p:spPr>
        </p:cxnSp>
        <p:cxnSp>
          <p:nvCxnSpPr>
            <p:cNvPr id="385" name="Straight Connector 384"/>
            <p:cNvCxnSpPr/>
            <p:nvPr/>
          </p:nvCxnSpPr>
          <p:spPr>
            <a:xfrm>
              <a:off x="2909285" y="4874324"/>
              <a:ext cx="0" cy="109728"/>
            </a:xfrm>
            <a:prstGeom prst="line">
              <a:avLst/>
            </a:prstGeom>
            <a:grpFill/>
            <a:ln w="6350" cap="flat" cmpd="sng" algn="ctr">
              <a:solidFill>
                <a:sysClr val="windowText" lastClr="000000"/>
              </a:solidFill>
              <a:prstDash val="solid"/>
            </a:ln>
            <a:effectLst/>
          </p:spPr>
        </p:cxnSp>
        <p:cxnSp>
          <p:nvCxnSpPr>
            <p:cNvPr id="386" name="Straight Connector 385"/>
            <p:cNvCxnSpPr/>
            <p:nvPr/>
          </p:nvCxnSpPr>
          <p:spPr>
            <a:xfrm flipH="1">
              <a:off x="2909285" y="4876800"/>
              <a:ext cx="76200" cy="107252"/>
            </a:xfrm>
            <a:prstGeom prst="line">
              <a:avLst/>
            </a:prstGeom>
            <a:grpFill/>
            <a:ln w="6350" cap="flat" cmpd="sng" algn="ctr">
              <a:solidFill>
                <a:sysClr val="windowText" lastClr="000000"/>
              </a:solidFill>
              <a:prstDash val="solid"/>
            </a:ln>
            <a:effectLst/>
          </p:spPr>
        </p:cxnSp>
        <p:cxnSp>
          <p:nvCxnSpPr>
            <p:cNvPr id="387" name="Straight Connector 386"/>
            <p:cNvCxnSpPr/>
            <p:nvPr/>
          </p:nvCxnSpPr>
          <p:spPr>
            <a:xfrm>
              <a:off x="2983104" y="4874324"/>
              <a:ext cx="0" cy="109728"/>
            </a:xfrm>
            <a:prstGeom prst="line">
              <a:avLst/>
            </a:prstGeom>
            <a:grpFill/>
            <a:ln w="6350" cap="flat" cmpd="sng" algn="ctr">
              <a:solidFill>
                <a:sysClr val="windowText" lastClr="000000"/>
              </a:solidFill>
              <a:prstDash val="solid"/>
            </a:ln>
            <a:effectLst/>
          </p:spPr>
        </p:cxnSp>
        <p:cxnSp>
          <p:nvCxnSpPr>
            <p:cNvPr id="388" name="Straight Connector 387"/>
            <p:cNvCxnSpPr/>
            <p:nvPr/>
          </p:nvCxnSpPr>
          <p:spPr>
            <a:xfrm flipH="1">
              <a:off x="2983104" y="4876800"/>
              <a:ext cx="76200" cy="107252"/>
            </a:xfrm>
            <a:prstGeom prst="line">
              <a:avLst/>
            </a:prstGeom>
            <a:grpFill/>
            <a:ln w="6350" cap="flat" cmpd="sng" algn="ctr">
              <a:solidFill>
                <a:sysClr val="windowText" lastClr="000000"/>
              </a:solidFill>
              <a:prstDash val="solid"/>
            </a:ln>
            <a:effectLst/>
          </p:spPr>
        </p:cxnSp>
        <p:cxnSp>
          <p:nvCxnSpPr>
            <p:cNvPr id="389" name="Straight Connector 388"/>
            <p:cNvCxnSpPr/>
            <p:nvPr/>
          </p:nvCxnSpPr>
          <p:spPr>
            <a:xfrm>
              <a:off x="3059304" y="4874324"/>
              <a:ext cx="0" cy="109728"/>
            </a:xfrm>
            <a:prstGeom prst="line">
              <a:avLst/>
            </a:prstGeom>
            <a:grpFill/>
            <a:ln w="6350" cap="flat" cmpd="sng" algn="ctr">
              <a:solidFill>
                <a:sysClr val="windowText" lastClr="000000"/>
              </a:solidFill>
              <a:prstDash val="solid"/>
            </a:ln>
            <a:effectLst/>
          </p:spPr>
        </p:cxnSp>
        <p:cxnSp>
          <p:nvCxnSpPr>
            <p:cNvPr id="390" name="Straight Connector 389"/>
            <p:cNvCxnSpPr/>
            <p:nvPr/>
          </p:nvCxnSpPr>
          <p:spPr>
            <a:xfrm flipH="1">
              <a:off x="3059304" y="4876800"/>
              <a:ext cx="76200" cy="107252"/>
            </a:xfrm>
            <a:prstGeom prst="line">
              <a:avLst/>
            </a:prstGeom>
            <a:grpFill/>
            <a:ln w="6350" cap="flat" cmpd="sng" algn="ctr">
              <a:solidFill>
                <a:sysClr val="windowText" lastClr="000000"/>
              </a:solidFill>
              <a:prstDash val="solid"/>
            </a:ln>
            <a:effectLst/>
          </p:spPr>
        </p:cxnSp>
        <p:cxnSp>
          <p:nvCxnSpPr>
            <p:cNvPr id="391" name="Straight Connector 390"/>
            <p:cNvCxnSpPr/>
            <p:nvPr/>
          </p:nvCxnSpPr>
          <p:spPr>
            <a:xfrm>
              <a:off x="3135504" y="4874324"/>
              <a:ext cx="0" cy="109728"/>
            </a:xfrm>
            <a:prstGeom prst="line">
              <a:avLst/>
            </a:prstGeom>
            <a:grpFill/>
            <a:ln w="6350" cap="flat" cmpd="sng" algn="ctr">
              <a:solidFill>
                <a:sysClr val="windowText" lastClr="000000"/>
              </a:solidFill>
              <a:prstDash val="solid"/>
            </a:ln>
            <a:effectLst/>
          </p:spPr>
        </p:cxnSp>
        <p:cxnSp>
          <p:nvCxnSpPr>
            <p:cNvPr id="392" name="Straight Connector 391"/>
            <p:cNvCxnSpPr/>
            <p:nvPr/>
          </p:nvCxnSpPr>
          <p:spPr>
            <a:xfrm flipH="1">
              <a:off x="3135504" y="4876800"/>
              <a:ext cx="76200" cy="107252"/>
            </a:xfrm>
            <a:prstGeom prst="line">
              <a:avLst/>
            </a:prstGeom>
            <a:grpFill/>
            <a:ln w="6350" cap="flat" cmpd="sng" algn="ctr">
              <a:solidFill>
                <a:sysClr val="windowText" lastClr="000000"/>
              </a:solidFill>
              <a:prstDash val="solid"/>
            </a:ln>
            <a:effectLst/>
          </p:spPr>
        </p:cxnSp>
        <p:cxnSp>
          <p:nvCxnSpPr>
            <p:cNvPr id="393" name="Straight Connector 392"/>
            <p:cNvCxnSpPr/>
            <p:nvPr/>
          </p:nvCxnSpPr>
          <p:spPr>
            <a:xfrm>
              <a:off x="3211704" y="4874324"/>
              <a:ext cx="0" cy="109728"/>
            </a:xfrm>
            <a:prstGeom prst="line">
              <a:avLst/>
            </a:prstGeom>
            <a:grpFill/>
            <a:ln w="6350" cap="flat" cmpd="sng" algn="ctr">
              <a:solidFill>
                <a:sysClr val="windowText" lastClr="000000"/>
              </a:solidFill>
              <a:prstDash val="solid"/>
            </a:ln>
            <a:effectLst/>
          </p:spPr>
        </p:cxnSp>
        <p:cxnSp>
          <p:nvCxnSpPr>
            <p:cNvPr id="394" name="Straight Connector 393"/>
            <p:cNvCxnSpPr/>
            <p:nvPr/>
          </p:nvCxnSpPr>
          <p:spPr>
            <a:xfrm flipH="1">
              <a:off x="3211704" y="4876800"/>
              <a:ext cx="76200" cy="107252"/>
            </a:xfrm>
            <a:prstGeom prst="line">
              <a:avLst/>
            </a:prstGeom>
            <a:grpFill/>
            <a:ln w="6350" cap="flat" cmpd="sng" algn="ctr">
              <a:solidFill>
                <a:sysClr val="windowText" lastClr="000000"/>
              </a:solidFill>
              <a:prstDash val="solid"/>
            </a:ln>
            <a:effectLst/>
          </p:spPr>
        </p:cxnSp>
      </p:grpSp>
      <p:grpSp>
        <p:nvGrpSpPr>
          <p:cNvPr id="395" name="Group 394"/>
          <p:cNvGrpSpPr/>
          <p:nvPr/>
        </p:nvGrpSpPr>
        <p:grpSpPr>
          <a:xfrm>
            <a:off x="2288079" y="4980246"/>
            <a:ext cx="454819" cy="112204"/>
            <a:chOff x="2833085" y="4874324"/>
            <a:chExt cx="454819" cy="112204"/>
          </a:xfrm>
          <a:solidFill>
            <a:srgbClr val="00CE00"/>
          </a:solidFill>
        </p:grpSpPr>
        <p:cxnSp>
          <p:nvCxnSpPr>
            <p:cNvPr id="396" name="Straight Arrow Connector 395"/>
            <p:cNvCxnSpPr/>
            <p:nvPr/>
          </p:nvCxnSpPr>
          <p:spPr>
            <a:xfrm>
              <a:off x="3285523" y="4876800"/>
              <a:ext cx="0" cy="109728"/>
            </a:xfrm>
            <a:prstGeom prst="straightConnector1">
              <a:avLst/>
            </a:prstGeom>
            <a:grpFill/>
            <a:ln w="6350" cap="flat" cmpd="sng" algn="ctr">
              <a:solidFill>
                <a:sysClr val="windowText" lastClr="000000"/>
              </a:solidFill>
              <a:prstDash val="solid"/>
              <a:tailEnd type="triangle" w="sm" len="sm"/>
            </a:ln>
            <a:effectLst/>
          </p:spPr>
        </p:cxnSp>
        <p:cxnSp>
          <p:nvCxnSpPr>
            <p:cNvPr id="397" name="Straight Connector 396"/>
            <p:cNvCxnSpPr/>
            <p:nvPr/>
          </p:nvCxnSpPr>
          <p:spPr>
            <a:xfrm>
              <a:off x="2833085" y="4874324"/>
              <a:ext cx="0" cy="109728"/>
            </a:xfrm>
            <a:prstGeom prst="line">
              <a:avLst/>
            </a:prstGeom>
            <a:grpFill/>
            <a:ln w="6350" cap="flat" cmpd="sng" algn="ctr">
              <a:solidFill>
                <a:sysClr val="windowText" lastClr="000000"/>
              </a:solidFill>
              <a:prstDash val="solid"/>
            </a:ln>
            <a:effectLst/>
          </p:spPr>
        </p:cxnSp>
        <p:cxnSp>
          <p:nvCxnSpPr>
            <p:cNvPr id="398" name="Straight Connector 397"/>
            <p:cNvCxnSpPr/>
            <p:nvPr/>
          </p:nvCxnSpPr>
          <p:spPr>
            <a:xfrm flipH="1">
              <a:off x="2833085" y="4876800"/>
              <a:ext cx="76200" cy="107252"/>
            </a:xfrm>
            <a:prstGeom prst="line">
              <a:avLst/>
            </a:prstGeom>
            <a:grpFill/>
            <a:ln w="6350" cap="flat" cmpd="sng" algn="ctr">
              <a:solidFill>
                <a:sysClr val="windowText" lastClr="000000"/>
              </a:solidFill>
              <a:prstDash val="solid"/>
            </a:ln>
            <a:effectLst/>
          </p:spPr>
        </p:cxnSp>
        <p:cxnSp>
          <p:nvCxnSpPr>
            <p:cNvPr id="399" name="Straight Connector 398"/>
            <p:cNvCxnSpPr/>
            <p:nvPr/>
          </p:nvCxnSpPr>
          <p:spPr>
            <a:xfrm>
              <a:off x="2909285" y="4874324"/>
              <a:ext cx="0" cy="109728"/>
            </a:xfrm>
            <a:prstGeom prst="line">
              <a:avLst/>
            </a:prstGeom>
            <a:grpFill/>
            <a:ln w="6350" cap="flat" cmpd="sng" algn="ctr">
              <a:solidFill>
                <a:sysClr val="windowText" lastClr="000000"/>
              </a:solidFill>
              <a:prstDash val="solid"/>
            </a:ln>
            <a:effectLst/>
          </p:spPr>
        </p:cxnSp>
        <p:cxnSp>
          <p:nvCxnSpPr>
            <p:cNvPr id="400" name="Straight Connector 399"/>
            <p:cNvCxnSpPr/>
            <p:nvPr/>
          </p:nvCxnSpPr>
          <p:spPr>
            <a:xfrm flipH="1">
              <a:off x="2909285" y="4876800"/>
              <a:ext cx="76200" cy="107252"/>
            </a:xfrm>
            <a:prstGeom prst="line">
              <a:avLst/>
            </a:prstGeom>
            <a:grpFill/>
            <a:ln w="6350" cap="flat" cmpd="sng" algn="ctr">
              <a:solidFill>
                <a:sysClr val="windowText" lastClr="000000"/>
              </a:solidFill>
              <a:prstDash val="solid"/>
            </a:ln>
            <a:effectLst/>
          </p:spPr>
        </p:cxnSp>
        <p:cxnSp>
          <p:nvCxnSpPr>
            <p:cNvPr id="401" name="Straight Connector 400"/>
            <p:cNvCxnSpPr/>
            <p:nvPr/>
          </p:nvCxnSpPr>
          <p:spPr>
            <a:xfrm>
              <a:off x="2983104" y="4874324"/>
              <a:ext cx="0" cy="109728"/>
            </a:xfrm>
            <a:prstGeom prst="line">
              <a:avLst/>
            </a:prstGeom>
            <a:grpFill/>
            <a:ln w="6350" cap="flat" cmpd="sng" algn="ctr">
              <a:solidFill>
                <a:sysClr val="windowText" lastClr="000000"/>
              </a:solidFill>
              <a:prstDash val="solid"/>
            </a:ln>
            <a:effectLst/>
          </p:spPr>
        </p:cxnSp>
        <p:cxnSp>
          <p:nvCxnSpPr>
            <p:cNvPr id="402" name="Straight Connector 401"/>
            <p:cNvCxnSpPr/>
            <p:nvPr/>
          </p:nvCxnSpPr>
          <p:spPr>
            <a:xfrm flipH="1">
              <a:off x="2983104" y="4876800"/>
              <a:ext cx="76200" cy="107252"/>
            </a:xfrm>
            <a:prstGeom prst="line">
              <a:avLst/>
            </a:prstGeom>
            <a:grpFill/>
            <a:ln w="6350" cap="flat" cmpd="sng" algn="ctr">
              <a:solidFill>
                <a:sysClr val="windowText" lastClr="000000"/>
              </a:solidFill>
              <a:prstDash val="solid"/>
            </a:ln>
            <a:effectLst/>
          </p:spPr>
        </p:cxnSp>
        <p:cxnSp>
          <p:nvCxnSpPr>
            <p:cNvPr id="403" name="Straight Connector 402"/>
            <p:cNvCxnSpPr/>
            <p:nvPr/>
          </p:nvCxnSpPr>
          <p:spPr>
            <a:xfrm>
              <a:off x="3059304" y="4874324"/>
              <a:ext cx="0" cy="109728"/>
            </a:xfrm>
            <a:prstGeom prst="line">
              <a:avLst/>
            </a:prstGeom>
            <a:grpFill/>
            <a:ln w="6350" cap="flat" cmpd="sng" algn="ctr">
              <a:solidFill>
                <a:sysClr val="windowText" lastClr="000000"/>
              </a:solidFill>
              <a:prstDash val="solid"/>
            </a:ln>
            <a:effectLst/>
          </p:spPr>
        </p:cxnSp>
        <p:cxnSp>
          <p:nvCxnSpPr>
            <p:cNvPr id="404" name="Straight Connector 403"/>
            <p:cNvCxnSpPr/>
            <p:nvPr/>
          </p:nvCxnSpPr>
          <p:spPr>
            <a:xfrm flipH="1">
              <a:off x="3059304" y="4876800"/>
              <a:ext cx="76200" cy="107252"/>
            </a:xfrm>
            <a:prstGeom prst="line">
              <a:avLst/>
            </a:prstGeom>
            <a:grpFill/>
            <a:ln w="6350" cap="flat" cmpd="sng" algn="ctr">
              <a:solidFill>
                <a:sysClr val="windowText" lastClr="000000"/>
              </a:solidFill>
              <a:prstDash val="solid"/>
            </a:ln>
            <a:effectLst/>
          </p:spPr>
        </p:cxnSp>
        <p:cxnSp>
          <p:nvCxnSpPr>
            <p:cNvPr id="405" name="Straight Connector 404"/>
            <p:cNvCxnSpPr/>
            <p:nvPr/>
          </p:nvCxnSpPr>
          <p:spPr>
            <a:xfrm>
              <a:off x="3135504" y="4874324"/>
              <a:ext cx="0" cy="109728"/>
            </a:xfrm>
            <a:prstGeom prst="line">
              <a:avLst/>
            </a:prstGeom>
            <a:grpFill/>
            <a:ln w="6350" cap="flat" cmpd="sng" algn="ctr">
              <a:solidFill>
                <a:sysClr val="windowText" lastClr="000000"/>
              </a:solidFill>
              <a:prstDash val="solid"/>
            </a:ln>
            <a:effectLst/>
          </p:spPr>
        </p:cxnSp>
        <p:cxnSp>
          <p:nvCxnSpPr>
            <p:cNvPr id="406" name="Straight Connector 405"/>
            <p:cNvCxnSpPr/>
            <p:nvPr/>
          </p:nvCxnSpPr>
          <p:spPr>
            <a:xfrm flipH="1">
              <a:off x="3135504" y="4876800"/>
              <a:ext cx="76200" cy="107252"/>
            </a:xfrm>
            <a:prstGeom prst="line">
              <a:avLst/>
            </a:prstGeom>
            <a:grpFill/>
            <a:ln w="6350" cap="flat" cmpd="sng" algn="ctr">
              <a:solidFill>
                <a:sysClr val="windowText" lastClr="000000"/>
              </a:solidFill>
              <a:prstDash val="solid"/>
            </a:ln>
            <a:effectLst/>
          </p:spPr>
        </p:cxnSp>
        <p:cxnSp>
          <p:nvCxnSpPr>
            <p:cNvPr id="407" name="Straight Connector 406"/>
            <p:cNvCxnSpPr/>
            <p:nvPr/>
          </p:nvCxnSpPr>
          <p:spPr>
            <a:xfrm>
              <a:off x="3211704" y="4874324"/>
              <a:ext cx="0" cy="109728"/>
            </a:xfrm>
            <a:prstGeom prst="line">
              <a:avLst/>
            </a:prstGeom>
            <a:grpFill/>
            <a:ln w="6350" cap="flat" cmpd="sng" algn="ctr">
              <a:solidFill>
                <a:sysClr val="windowText" lastClr="000000"/>
              </a:solidFill>
              <a:prstDash val="solid"/>
            </a:ln>
            <a:effectLst/>
          </p:spPr>
        </p:cxnSp>
        <p:cxnSp>
          <p:nvCxnSpPr>
            <p:cNvPr id="408" name="Straight Connector 407"/>
            <p:cNvCxnSpPr/>
            <p:nvPr/>
          </p:nvCxnSpPr>
          <p:spPr>
            <a:xfrm flipH="1">
              <a:off x="3211704" y="4876800"/>
              <a:ext cx="76200" cy="107252"/>
            </a:xfrm>
            <a:prstGeom prst="line">
              <a:avLst/>
            </a:prstGeom>
            <a:grpFill/>
            <a:ln w="6350" cap="flat" cmpd="sng" algn="ctr">
              <a:solidFill>
                <a:sysClr val="windowText" lastClr="000000"/>
              </a:solidFill>
              <a:prstDash val="solid"/>
            </a:ln>
            <a:effectLst/>
          </p:spPr>
        </p:cxnSp>
      </p:grpSp>
      <p:grpSp>
        <p:nvGrpSpPr>
          <p:cNvPr id="409" name="Group 408"/>
          <p:cNvGrpSpPr/>
          <p:nvPr/>
        </p:nvGrpSpPr>
        <p:grpSpPr>
          <a:xfrm>
            <a:off x="2288079" y="5126744"/>
            <a:ext cx="454819" cy="112204"/>
            <a:chOff x="2833085" y="4874324"/>
            <a:chExt cx="454819" cy="112204"/>
          </a:xfrm>
          <a:solidFill>
            <a:srgbClr val="00CE00"/>
          </a:solidFill>
        </p:grpSpPr>
        <p:cxnSp>
          <p:nvCxnSpPr>
            <p:cNvPr id="410" name="Straight Arrow Connector 409"/>
            <p:cNvCxnSpPr/>
            <p:nvPr/>
          </p:nvCxnSpPr>
          <p:spPr>
            <a:xfrm>
              <a:off x="3285523" y="4876800"/>
              <a:ext cx="0" cy="109728"/>
            </a:xfrm>
            <a:prstGeom prst="straightConnector1">
              <a:avLst/>
            </a:prstGeom>
            <a:grpFill/>
            <a:ln w="6350" cap="flat" cmpd="sng" algn="ctr">
              <a:solidFill>
                <a:sysClr val="windowText" lastClr="000000"/>
              </a:solidFill>
              <a:prstDash val="solid"/>
              <a:tailEnd type="triangle" w="sm" len="sm"/>
            </a:ln>
            <a:effectLst/>
          </p:spPr>
        </p:cxnSp>
        <p:cxnSp>
          <p:nvCxnSpPr>
            <p:cNvPr id="411" name="Straight Connector 410"/>
            <p:cNvCxnSpPr/>
            <p:nvPr/>
          </p:nvCxnSpPr>
          <p:spPr>
            <a:xfrm>
              <a:off x="2833085" y="4874324"/>
              <a:ext cx="0" cy="109728"/>
            </a:xfrm>
            <a:prstGeom prst="line">
              <a:avLst/>
            </a:prstGeom>
            <a:grpFill/>
            <a:ln w="6350" cap="flat" cmpd="sng" algn="ctr">
              <a:solidFill>
                <a:sysClr val="windowText" lastClr="000000"/>
              </a:solidFill>
              <a:prstDash val="solid"/>
            </a:ln>
            <a:effectLst/>
          </p:spPr>
        </p:cxnSp>
        <p:cxnSp>
          <p:nvCxnSpPr>
            <p:cNvPr id="412" name="Straight Connector 411"/>
            <p:cNvCxnSpPr/>
            <p:nvPr/>
          </p:nvCxnSpPr>
          <p:spPr>
            <a:xfrm flipH="1">
              <a:off x="2833085" y="4876800"/>
              <a:ext cx="76200" cy="107252"/>
            </a:xfrm>
            <a:prstGeom prst="line">
              <a:avLst/>
            </a:prstGeom>
            <a:grpFill/>
            <a:ln w="6350" cap="flat" cmpd="sng" algn="ctr">
              <a:solidFill>
                <a:sysClr val="windowText" lastClr="000000"/>
              </a:solidFill>
              <a:prstDash val="solid"/>
            </a:ln>
            <a:effectLst/>
          </p:spPr>
        </p:cxnSp>
        <p:cxnSp>
          <p:nvCxnSpPr>
            <p:cNvPr id="413" name="Straight Connector 412"/>
            <p:cNvCxnSpPr/>
            <p:nvPr/>
          </p:nvCxnSpPr>
          <p:spPr>
            <a:xfrm>
              <a:off x="2909285" y="4874324"/>
              <a:ext cx="0" cy="109728"/>
            </a:xfrm>
            <a:prstGeom prst="line">
              <a:avLst/>
            </a:prstGeom>
            <a:grpFill/>
            <a:ln w="6350" cap="flat" cmpd="sng" algn="ctr">
              <a:solidFill>
                <a:sysClr val="windowText" lastClr="000000"/>
              </a:solidFill>
              <a:prstDash val="solid"/>
            </a:ln>
            <a:effectLst/>
          </p:spPr>
        </p:cxnSp>
        <p:cxnSp>
          <p:nvCxnSpPr>
            <p:cNvPr id="414" name="Straight Connector 413"/>
            <p:cNvCxnSpPr/>
            <p:nvPr/>
          </p:nvCxnSpPr>
          <p:spPr>
            <a:xfrm flipH="1">
              <a:off x="2909285" y="4876800"/>
              <a:ext cx="76200" cy="107252"/>
            </a:xfrm>
            <a:prstGeom prst="line">
              <a:avLst/>
            </a:prstGeom>
            <a:grpFill/>
            <a:ln w="6350" cap="flat" cmpd="sng" algn="ctr">
              <a:solidFill>
                <a:sysClr val="windowText" lastClr="000000"/>
              </a:solidFill>
              <a:prstDash val="solid"/>
            </a:ln>
            <a:effectLst/>
          </p:spPr>
        </p:cxnSp>
        <p:cxnSp>
          <p:nvCxnSpPr>
            <p:cNvPr id="415" name="Straight Connector 414"/>
            <p:cNvCxnSpPr/>
            <p:nvPr/>
          </p:nvCxnSpPr>
          <p:spPr>
            <a:xfrm>
              <a:off x="2983104" y="4874324"/>
              <a:ext cx="0" cy="109728"/>
            </a:xfrm>
            <a:prstGeom prst="line">
              <a:avLst/>
            </a:prstGeom>
            <a:grpFill/>
            <a:ln w="6350" cap="flat" cmpd="sng" algn="ctr">
              <a:solidFill>
                <a:sysClr val="windowText" lastClr="000000"/>
              </a:solidFill>
              <a:prstDash val="solid"/>
            </a:ln>
            <a:effectLst/>
          </p:spPr>
        </p:cxnSp>
        <p:cxnSp>
          <p:nvCxnSpPr>
            <p:cNvPr id="416" name="Straight Connector 415"/>
            <p:cNvCxnSpPr/>
            <p:nvPr/>
          </p:nvCxnSpPr>
          <p:spPr>
            <a:xfrm flipH="1">
              <a:off x="2983104" y="4876800"/>
              <a:ext cx="76200" cy="107252"/>
            </a:xfrm>
            <a:prstGeom prst="line">
              <a:avLst/>
            </a:prstGeom>
            <a:grpFill/>
            <a:ln w="6350" cap="flat" cmpd="sng" algn="ctr">
              <a:solidFill>
                <a:sysClr val="windowText" lastClr="000000"/>
              </a:solidFill>
              <a:prstDash val="solid"/>
            </a:ln>
            <a:effectLst/>
          </p:spPr>
        </p:cxnSp>
        <p:cxnSp>
          <p:nvCxnSpPr>
            <p:cNvPr id="417" name="Straight Connector 416"/>
            <p:cNvCxnSpPr/>
            <p:nvPr/>
          </p:nvCxnSpPr>
          <p:spPr>
            <a:xfrm>
              <a:off x="3059304" y="4874324"/>
              <a:ext cx="0" cy="109728"/>
            </a:xfrm>
            <a:prstGeom prst="line">
              <a:avLst/>
            </a:prstGeom>
            <a:grpFill/>
            <a:ln w="6350" cap="flat" cmpd="sng" algn="ctr">
              <a:solidFill>
                <a:sysClr val="windowText" lastClr="000000"/>
              </a:solidFill>
              <a:prstDash val="solid"/>
            </a:ln>
            <a:effectLst/>
          </p:spPr>
        </p:cxnSp>
        <p:cxnSp>
          <p:nvCxnSpPr>
            <p:cNvPr id="418" name="Straight Connector 417"/>
            <p:cNvCxnSpPr/>
            <p:nvPr/>
          </p:nvCxnSpPr>
          <p:spPr>
            <a:xfrm flipH="1">
              <a:off x="3059304" y="4876800"/>
              <a:ext cx="76200" cy="107252"/>
            </a:xfrm>
            <a:prstGeom prst="line">
              <a:avLst/>
            </a:prstGeom>
            <a:grpFill/>
            <a:ln w="6350" cap="flat" cmpd="sng" algn="ctr">
              <a:solidFill>
                <a:sysClr val="windowText" lastClr="000000"/>
              </a:solidFill>
              <a:prstDash val="solid"/>
            </a:ln>
            <a:effectLst/>
          </p:spPr>
        </p:cxnSp>
        <p:cxnSp>
          <p:nvCxnSpPr>
            <p:cNvPr id="419" name="Straight Connector 418"/>
            <p:cNvCxnSpPr/>
            <p:nvPr/>
          </p:nvCxnSpPr>
          <p:spPr>
            <a:xfrm>
              <a:off x="3135504" y="4874324"/>
              <a:ext cx="0" cy="109728"/>
            </a:xfrm>
            <a:prstGeom prst="line">
              <a:avLst/>
            </a:prstGeom>
            <a:grpFill/>
            <a:ln w="6350" cap="flat" cmpd="sng" algn="ctr">
              <a:solidFill>
                <a:sysClr val="windowText" lastClr="000000"/>
              </a:solidFill>
              <a:prstDash val="solid"/>
            </a:ln>
            <a:effectLst/>
          </p:spPr>
        </p:cxnSp>
        <p:cxnSp>
          <p:nvCxnSpPr>
            <p:cNvPr id="420" name="Straight Connector 419"/>
            <p:cNvCxnSpPr/>
            <p:nvPr/>
          </p:nvCxnSpPr>
          <p:spPr>
            <a:xfrm flipH="1">
              <a:off x="3135504" y="4876800"/>
              <a:ext cx="76200" cy="107252"/>
            </a:xfrm>
            <a:prstGeom prst="line">
              <a:avLst/>
            </a:prstGeom>
            <a:grpFill/>
            <a:ln w="6350" cap="flat" cmpd="sng" algn="ctr">
              <a:solidFill>
                <a:sysClr val="windowText" lastClr="000000"/>
              </a:solidFill>
              <a:prstDash val="solid"/>
            </a:ln>
            <a:effectLst/>
          </p:spPr>
        </p:cxnSp>
        <p:cxnSp>
          <p:nvCxnSpPr>
            <p:cNvPr id="421" name="Straight Connector 420"/>
            <p:cNvCxnSpPr/>
            <p:nvPr/>
          </p:nvCxnSpPr>
          <p:spPr>
            <a:xfrm>
              <a:off x="3211704" y="4874324"/>
              <a:ext cx="0" cy="109728"/>
            </a:xfrm>
            <a:prstGeom prst="line">
              <a:avLst/>
            </a:prstGeom>
            <a:grpFill/>
            <a:ln w="6350" cap="flat" cmpd="sng" algn="ctr">
              <a:solidFill>
                <a:sysClr val="windowText" lastClr="000000"/>
              </a:solidFill>
              <a:prstDash val="solid"/>
            </a:ln>
            <a:effectLst/>
          </p:spPr>
        </p:cxnSp>
        <p:cxnSp>
          <p:nvCxnSpPr>
            <p:cNvPr id="422" name="Straight Connector 421"/>
            <p:cNvCxnSpPr/>
            <p:nvPr/>
          </p:nvCxnSpPr>
          <p:spPr>
            <a:xfrm flipH="1">
              <a:off x="3211704" y="4876800"/>
              <a:ext cx="76200" cy="107252"/>
            </a:xfrm>
            <a:prstGeom prst="line">
              <a:avLst/>
            </a:prstGeom>
            <a:grpFill/>
            <a:ln w="6350" cap="flat" cmpd="sng" algn="ctr">
              <a:solidFill>
                <a:sysClr val="windowText" lastClr="000000"/>
              </a:solidFill>
              <a:prstDash val="solid"/>
            </a:ln>
            <a:effectLst/>
          </p:spPr>
        </p:cxnSp>
      </p:grpSp>
      <p:sp>
        <p:nvSpPr>
          <p:cNvPr id="423" name="Rectangle 422"/>
          <p:cNvSpPr/>
          <p:nvPr/>
        </p:nvSpPr>
        <p:spPr>
          <a:xfrm>
            <a:off x="505581" y="1466442"/>
            <a:ext cx="786384" cy="656915"/>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24" name="Rectangle 423"/>
          <p:cNvSpPr/>
          <p:nvPr/>
        </p:nvSpPr>
        <p:spPr>
          <a:xfrm>
            <a:off x="2157769" y="1466442"/>
            <a:ext cx="716631" cy="658368"/>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25" name="TextBox 424"/>
          <p:cNvSpPr txBox="1"/>
          <p:nvPr/>
        </p:nvSpPr>
        <p:spPr>
          <a:xfrm>
            <a:off x="1547727" y="1662503"/>
            <a:ext cx="415498" cy="369333"/>
          </a:xfrm>
          <a:prstGeom prst="rect">
            <a:avLst/>
          </a:prstGeom>
          <a:noFill/>
        </p:spPr>
        <p:txBody>
          <a:bodyPr wrap="none" lIns="91440" tIns="45720" rIns="91440" bIns="45720" rtlCol="0">
            <a:spAutoFit/>
          </a:bodyPr>
          <a:lstStyle/>
          <a:p>
            <a:pPr eaLnBrk="1" fontAlgn="auto" hangingPunct="1">
              <a:spcBef>
                <a:spcPts val="0"/>
              </a:spcBef>
              <a:spcAft>
                <a:spcPts val="0"/>
              </a:spcAft>
            </a:pPr>
            <a:r>
              <a:rPr lang="en-US" sz="1800" b="0" dirty="0" smtClean="0">
                <a:solidFill>
                  <a:prstClr val="black"/>
                </a:solidFill>
                <a:latin typeface="Calibri"/>
              </a:rPr>
              <a:t>+=</a:t>
            </a:r>
            <a:endParaRPr lang="en-US" sz="1800" b="0" dirty="0">
              <a:solidFill>
                <a:prstClr val="black"/>
              </a:solidFill>
              <a:latin typeface="Calibri"/>
            </a:endParaRPr>
          </a:p>
        </p:txBody>
      </p:sp>
      <p:sp>
        <p:nvSpPr>
          <p:cNvPr id="426" name="Rectangle 425"/>
          <p:cNvSpPr/>
          <p:nvPr/>
        </p:nvSpPr>
        <p:spPr>
          <a:xfrm>
            <a:off x="3224567" y="1466442"/>
            <a:ext cx="786384" cy="713233"/>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27" name="Rectangle 426"/>
          <p:cNvSpPr/>
          <p:nvPr/>
        </p:nvSpPr>
        <p:spPr>
          <a:xfrm>
            <a:off x="2157767" y="1466442"/>
            <a:ext cx="238878" cy="658368"/>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28" name="Rectangle 427"/>
          <p:cNvSpPr/>
          <p:nvPr/>
        </p:nvSpPr>
        <p:spPr>
          <a:xfrm>
            <a:off x="3224567" y="1466443"/>
            <a:ext cx="786384" cy="237744"/>
          </a:xfrm>
          <a:prstGeom prst="rect">
            <a:avLst/>
          </a:prstGeom>
          <a:no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29" name="Rectangle 428"/>
          <p:cNvSpPr/>
          <p:nvPr/>
        </p:nvSpPr>
        <p:spPr>
          <a:xfrm>
            <a:off x="510884" y="2637419"/>
            <a:ext cx="786384" cy="658368"/>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30" name="TextBox 429"/>
          <p:cNvSpPr txBox="1"/>
          <p:nvPr/>
        </p:nvSpPr>
        <p:spPr>
          <a:xfrm>
            <a:off x="1547727" y="2794969"/>
            <a:ext cx="415498" cy="369333"/>
          </a:xfrm>
          <a:prstGeom prst="rect">
            <a:avLst/>
          </a:prstGeom>
          <a:noFill/>
        </p:spPr>
        <p:txBody>
          <a:bodyPr wrap="none" lIns="91440" tIns="45720" rIns="91440" bIns="45720" rtlCol="0">
            <a:spAutoFit/>
          </a:bodyPr>
          <a:lstStyle/>
          <a:p>
            <a:pPr eaLnBrk="1" fontAlgn="auto" hangingPunct="1">
              <a:spcBef>
                <a:spcPts val="0"/>
              </a:spcBef>
              <a:spcAft>
                <a:spcPts val="0"/>
              </a:spcAft>
            </a:pPr>
            <a:r>
              <a:rPr lang="en-US" sz="1800" b="0" dirty="0" smtClean="0">
                <a:solidFill>
                  <a:prstClr val="black"/>
                </a:solidFill>
                <a:latin typeface="Calibri"/>
              </a:rPr>
              <a:t>+=</a:t>
            </a:r>
            <a:endParaRPr lang="en-US" sz="1800" b="0" dirty="0">
              <a:solidFill>
                <a:prstClr val="black"/>
              </a:solidFill>
              <a:latin typeface="Calibri"/>
            </a:endParaRPr>
          </a:p>
        </p:txBody>
      </p:sp>
      <p:sp>
        <p:nvSpPr>
          <p:cNvPr id="431" name="Rectangle 430"/>
          <p:cNvSpPr/>
          <p:nvPr/>
        </p:nvSpPr>
        <p:spPr>
          <a:xfrm>
            <a:off x="2158333" y="2637418"/>
            <a:ext cx="237745" cy="658368"/>
          </a:xfrm>
          <a:prstGeom prst="rect">
            <a:avLst/>
          </a:prstGeom>
          <a:solidFill>
            <a:srgbClr val="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32" name="Rectangle 431"/>
          <p:cNvSpPr/>
          <p:nvPr/>
        </p:nvSpPr>
        <p:spPr>
          <a:xfrm>
            <a:off x="3224538" y="2638537"/>
            <a:ext cx="786384" cy="237744"/>
          </a:xfrm>
          <a:prstGeom prst="rect">
            <a:avLst/>
          </a:prstGeom>
          <a:solidFill>
            <a:srgbClr val="E500E5"/>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33" name="Rectangle 432"/>
          <p:cNvSpPr/>
          <p:nvPr/>
        </p:nvSpPr>
        <p:spPr>
          <a:xfrm>
            <a:off x="510884" y="2637420"/>
            <a:ext cx="786384" cy="219456"/>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34" name="Rectangle 433"/>
          <p:cNvSpPr/>
          <p:nvPr/>
        </p:nvSpPr>
        <p:spPr>
          <a:xfrm>
            <a:off x="510886" y="2856876"/>
            <a:ext cx="786384" cy="219456"/>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35" name="Rectangle 434"/>
          <p:cNvSpPr/>
          <p:nvPr/>
        </p:nvSpPr>
        <p:spPr>
          <a:xfrm>
            <a:off x="510884" y="3076331"/>
            <a:ext cx="786384" cy="219456"/>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36" name="Rectangle 435"/>
          <p:cNvSpPr/>
          <p:nvPr/>
        </p:nvSpPr>
        <p:spPr>
          <a:xfrm>
            <a:off x="2158900" y="2856874"/>
            <a:ext cx="236609" cy="219456"/>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37" name="Rectangle 436"/>
          <p:cNvSpPr/>
          <p:nvPr/>
        </p:nvSpPr>
        <p:spPr>
          <a:xfrm>
            <a:off x="2158901" y="3076331"/>
            <a:ext cx="237744" cy="219456"/>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38" name="TextBox 437"/>
          <p:cNvSpPr txBox="1"/>
          <p:nvPr/>
        </p:nvSpPr>
        <p:spPr>
          <a:xfrm>
            <a:off x="1754093" y="3855196"/>
            <a:ext cx="415498" cy="369333"/>
          </a:xfrm>
          <a:prstGeom prst="rect">
            <a:avLst/>
          </a:prstGeom>
          <a:noFill/>
        </p:spPr>
        <p:txBody>
          <a:bodyPr wrap="none" lIns="91440" tIns="45720" rIns="91440" bIns="45720" rtlCol="0">
            <a:spAutoFit/>
          </a:bodyPr>
          <a:lstStyle/>
          <a:p>
            <a:pPr eaLnBrk="1" fontAlgn="auto" hangingPunct="1">
              <a:spcBef>
                <a:spcPts val="0"/>
              </a:spcBef>
              <a:spcAft>
                <a:spcPts val="0"/>
              </a:spcAft>
            </a:pPr>
            <a:r>
              <a:rPr lang="en-US" sz="1800" b="0" dirty="0" smtClean="0">
                <a:solidFill>
                  <a:prstClr val="black"/>
                </a:solidFill>
                <a:latin typeface="Calibri"/>
              </a:rPr>
              <a:t>+=</a:t>
            </a:r>
            <a:endParaRPr lang="en-US" sz="1800" b="0" dirty="0">
              <a:solidFill>
                <a:prstClr val="black"/>
              </a:solidFill>
              <a:latin typeface="Calibri"/>
            </a:endParaRPr>
          </a:p>
        </p:txBody>
      </p:sp>
      <p:sp>
        <p:nvSpPr>
          <p:cNvPr id="439" name="Rectangle 438"/>
          <p:cNvSpPr/>
          <p:nvPr/>
        </p:nvSpPr>
        <p:spPr>
          <a:xfrm>
            <a:off x="352899" y="3786148"/>
            <a:ext cx="171773" cy="454509"/>
          </a:xfrm>
          <a:prstGeom prst="rect">
            <a:avLst/>
          </a:prstGeom>
          <a:solidFill>
            <a:sysClr val="window" lastClr="FFFFFF"/>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40" name="Rectangle 439"/>
          <p:cNvSpPr/>
          <p:nvPr/>
        </p:nvSpPr>
        <p:spPr>
          <a:xfrm>
            <a:off x="524672" y="3786148"/>
            <a:ext cx="171773" cy="454509"/>
          </a:xfrm>
          <a:prstGeom prst="rect">
            <a:avLst/>
          </a:prstGeom>
          <a:solidFill>
            <a:sysClr val="window" lastClr="FFFFFF"/>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41" name="Rectangle 440"/>
          <p:cNvSpPr/>
          <p:nvPr/>
        </p:nvSpPr>
        <p:spPr>
          <a:xfrm>
            <a:off x="696444" y="3785716"/>
            <a:ext cx="171773" cy="454509"/>
          </a:xfrm>
          <a:prstGeom prst="rect">
            <a:avLst/>
          </a:prstGeom>
          <a:solidFill>
            <a:sysClr val="window" lastClr="FFFFFF"/>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42" name="Rectangle 441"/>
          <p:cNvSpPr/>
          <p:nvPr/>
        </p:nvSpPr>
        <p:spPr>
          <a:xfrm>
            <a:off x="867836" y="3786148"/>
            <a:ext cx="171773" cy="454509"/>
          </a:xfrm>
          <a:prstGeom prst="rect">
            <a:avLst/>
          </a:prstGeom>
          <a:solidFill>
            <a:sysClr val="window" lastClr="FFFFFF"/>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43" name="Rectangle 442"/>
          <p:cNvSpPr/>
          <p:nvPr/>
        </p:nvSpPr>
        <p:spPr>
          <a:xfrm>
            <a:off x="1039608" y="3786148"/>
            <a:ext cx="171773" cy="454509"/>
          </a:xfrm>
          <a:prstGeom prst="rect">
            <a:avLst/>
          </a:prstGeom>
          <a:solidFill>
            <a:sysClr val="window" lastClr="FFFFFF"/>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44" name="Rectangle 443"/>
          <p:cNvSpPr/>
          <p:nvPr/>
        </p:nvSpPr>
        <p:spPr>
          <a:xfrm>
            <a:off x="1211382" y="3786148"/>
            <a:ext cx="171773" cy="454509"/>
          </a:xfrm>
          <a:prstGeom prst="rect">
            <a:avLst/>
          </a:prstGeom>
          <a:solidFill>
            <a:sysClr val="window" lastClr="FFFFFF"/>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45" name="Rectangle 444"/>
          <p:cNvSpPr/>
          <p:nvPr/>
        </p:nvSpPr>
        <p:spPr>
          <a:xfrm>
            <a:off x="1383154" y="3786148"/>
            <a:ext cx="171773" cy="454509"/>
          </a:xfrm>
          <a:prstGeom prst="rect">
            <a:avLst/>
          </a:prstGeom>
          <a:solidFill>
            <a:sysClr val="window" lastClr="FFFFFF"/>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46" name="Rectangle 445"/>
          <p:cNvSpPr/>
          <p:nvPr/>
        </p:nvSpPr>
        <p:spPr>
          <a:xfrm>
            <a:off x="1554928" y="3786148"/>
            <a:ext cx="171773" cy="454509"/>
          </a:xfrm>
          <a:prstGeom prst="rect">
            <a:avLst/>
          </a:prstGeom>
          <a:solidFill>
            <a:sysClr val="window" lastClr="FFFFFF"/>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47" name="TextBox 446"/>
          <p:cNvSpPr txBox="1"/>
          <p:nvPr/>
        </p:nvSpPr>
        <p:spPr>
          <a:xfrm>
            <a:off x="1754093" y="4839335"/>
            <a:ext cx="415498" cy="369333"/>
          </a:xfrm>
          <a:prstGeom prst="rect">
            <a:avLst/>
          </a:prstGeom>
          <a:noFill/>
        </p:spPr>
        <p:txBody>
          <a:bodyPr wrap="none" lIns="91440" tIns="45720" rIns="91440" bIns="45720" rtlCol="0">
            <a:spAutoFit/>
          </a:bodyPr>
          <a:lstStyle/>
          <a:p>
            <a:pPr eaLnBrk="1" fontAlgn="auto" hangingPunct="1">
              <a:spcBef>
                <a:spcPts val="0"/>
              </a:spcBef>
              <a:spcAft>
                <a:spcPts val="0"/>
              </a:spcAft>
            </a:pPr>
            <a:r>
              <a:rPr lang="en-US" sz="1800" b="0" dirty="0" smtClean="0">
                <a:solidFill>
                  <a:prstClr val="black"/>
                </a:solidFill>
                <a:latin typeface="Calibri"/>
              </a:rPr>
              <a:t>+=</a:t>
            </a:r>
            <a:endParaRPr lang="en-US" sz="1800" b="0" dirty="0">
              <a:solidFill>
                <a:prstClr val="black"/>
              </a:solidFill>
              <a:latin typeface="Calibri"/>
            </a:endParaRPr>
          </a:p>
        </p:txBody>
      </p:sp>
      <p:sp>
        <p:nvSpPr>
          <p:cNvPr id="448" name="Rectangle 447"/>
          <p:cNvSpPr/>
          <p:nvPr/>
        </p:nvSpPr>
        <p:spPr>
          <a:xfrm>
            <a:off x="2960855" y="4795251"/>
            <a:ext cx="171773" cy="530353"/>
          </a:xfrm>
          <a:prstGeom prst="rect">
            <a:avLst/>
          </a:prstGeom>
          <a:solidFill>
            <a:srgbClr val="38B4FF"/>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49" name="Rectangle 448"/>
          <p:cNvSpPr/>
          <p:nvPr/>
        </p:nvSpPr>
        <p:spPr>
          <a:xfrm>
            <a:off x="1556133" y="4804227"/>
            <a:ext cx="171773" cy="456061"/>
          </a:xfrm>
          <a:prstGeom prst="rect">
            <a:avLst/>
          </a:prstGeom>
          <a:solidFill>
            <a:sysClr val="window" lastClr="FFFFFF"/>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50" name="Rectangle 449"/>
          <p:cNvSpPr>
            <a:spLocks/>
          </p:cNvSpPr>
          <p:nvPr/>
        </p:nvSpPr>
        <p:spPr>
          <a:xfrm>
            <a:off x="1556133" y="4803084"/>
            <a:ext cx="171773" cy="152400"/>
          </a:xfrm>
          <a:prstGeom prst="rect">
            <a:avLst/>
          </a:prstGeom>
          <a:solidFill>
            <a:sysClr val="window" lastClr="FFFFFF"/>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51" name="Rectangle 450"/>
          <p:cNvSpPr>
            <a:spLocks/>
          </p:cNvSpPr>
          <p:nvPr/>
        </p:nvSpPr>
        <p:spPr>
          <a:xfrm>
            <a:off x="1556133" y="4955484"/>
            <a:ext cx="171773" cy="152400"/>
          </a:xfrm>
          <a:prstGeom prst="rect">
            <a:avLst/>
          </a:prstGeom>
          <a:solidFill>
            <a:sysClr val="window" lastClr="FFFFFF"/>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52" name="Rectangle 451"/>
          <p:cNvSpPr>
            <a:spLocks/>
          </p:cNvSpPr>
          <p:nvPr/>
        </p:nvSpPr>
        <p:spPr>
          <a:xfrm>
            <a:off x="1556133" y="5107884"/>
            <a:ext cx="171773" cy="152400"/>
          </a:xfrm>
          <a:prstGeom prst="rect">
            <a:avLst/>
          </a:prstGeom>
          <a:solidFill>
            <a:sysClr val="window" lastClr="FFFFFF"/>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53" name="TextBox 452"/>
          <p:cNvSpPr txBox="1"/>
          <p:nvPr/>
        </p:nvSpPr>
        <p:spPr>
          <a:xfrm>
            <a:off x="1753724" y="5774883"/>
            <a:ext cx="415498" cy="369333"/>
          </a:xfrm>
          <a:prstGeom prst="rect">
            <a:avLst/>
          </a:prstGeom>
          <a:noFill/>
        </p:spPr>
        <p:txBody>
          <a:bodyPr wrap="none" lIns="91440" tIns="45720" rIns="91440" bIns="45720" rtlCol="0">
            <a:spAutoFit/>
          </a:bodyPr>
          <a:lstStyle/>
          <a:p>
            <a:pPr eaLnBrk="1" fontAlgn="auto" hangingPunct="1">
              <a:spcBef>
                <a:spcPts val="0"/>
              </a:spcBef>
              <a:spcAft>
                <a:spcPts val="0"/>
              </a:spcAft>
            </a:pPr>
            <a:r>
              <a:rPr lang="en-US" sz="1800" b="0" dirty="0" smtClean="0">
                <a:solidFill>
                  <a:prstClr val="black"/>
                </a:solidFill>
                <a:latin typeface="Calibri"/>
              </a:rPr>
              <a:t>+=</a:t>
            </a:r>
            <a:endParaRPr lang="en-US" sz="1800" b="0" dirty="0">
              <a:solidFill>
                <a:prstClr val="black"/>
              </a:solidFill>
              <a:latin typeface="Calibri"/>
            </a:endParaRPr>
          </a:p>
        </p:txBody>
      </p:sp>
      <p:sp>
        <p:nvSpPr>
          <p:cNvPr id="454" name="Rectangle 453"/>
          <p:cNvSpPr>
            <a:spLocks/>
          </p:cNvSpPr>
          <p:nvPr/>
        </p:nvSpPr>
        <p:spPr>
          <a:xfrm>
            <a:off x="1559159" y="5698683"/>
            <a:ext cx="171773" cy="152400"/>
          </a:xfrm>
          <a:prstGeom prst="rect">
            <a:avLst/>
          </a:prstGeom>
          <a:solidFill>
            <a:srgbClr val="FF00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55" name="Rectangle 454"/>
          <p:cNvSpPr/>
          <p:nvPr/>
        </p:nvSpPr>
        <p:spPr>
          <a:xfrm>
            <a:off x="2960352" y="3781648"/>
            <a:ext cx="1386113" cy="530353"/>
          </a:xfrm>
          <a:prstGeom prst="rect">
            <a:avLst/>
          </a:prstGeom>
          <a:solidFill>
            <a:srgbClr val="E500E5"/>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56" name="Rectangle 455"/>
          <p:cNvSpPr>
            <a:spLocks/>
          </p:cNvSpPr>
          <p:nvPr/>
        </p:nvSpPr>
        <p:spPr>
          <a:xfrm>
            <a:off x="2241169" y="3787050"/>
            <a:ext cx="548640" cy="457200"/>
          </a:xfrm>
          <a:prstGeom prst="rect">
            <a:avLst/>
          </a:prstGeom>
          <a:solidFill>
            <a:srgbClr val="00CE00"/>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nvGrpSpPr>
          <p:cNvPr id="457" name="Group 456"/>
          <p:cNvGrpSpPr/>
          <p:nvPr/>
        </p:nvGrpSpPr>
        <p:grpSpPr>
          <a:xfrm>
            <a:off x="2241169" y="3786950"/>
            <a:ext cx="549830" cy="457204"/>
            <a:chOff x="2241169" y="3786950"/>
            <a:chExt cx="549830" cy="457204"/>
          </a:xfrm>
          <a:solidFill>
            <a:srgbClr val="00CE00"/>
          </a:solidFill>
        </p:grpSpPr>
        <p:sp>
          <p:nvSpPr>
            <p:cNvPr id="458" name="Rectangle 457"/>
            <p:cNvSpPr>
              <a:spLocks/>
            </p:cNvSpPr>
            <p:nvPr/>
          </p:nvSpPr>
          <p:spPr>
            <a:xfrm>
              <a:off x="2241169" y="3786950"/>
              <a:ext cx="548640" cy="152400"/>
            </a:xfrm>
            <a:prstGeom prst="rect">
              <a:avLst/>
            </a:prstGeom>
            <a:grp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59" name="Rectangle 458"/>
            <p:cNvSpPr>
              <a:spLocks/>
            </p:cNvSpPr>
            <p:nvPr/>
          </p:nvSpPr>
          <p:spPr>
            <a:xfrm>
              <a:off x="2241169" y="3939354"/>
              <a:ext cx="548640" cy="152400"/>
            </a:xfrm>
            <a:prstGeom prst="rect">
              <a:avLst/>
            </a:prstGeom>
            <a:grp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60" name="Rectangle 459"/>
            <p:cNvSpPr>
              <a:spLocks/>
            </p:cNvSpPr>
            <p:nvPr/>
          </p:nvSpPr>
          <p:spPr>
            <a:xfrm>
              <a:off x="2241169" y="4091754"/>
              <a:ext cx="549830" cy="152400"/>
            </a:xfrm>
            <a:prstGeom prst="rect">
              <a:avLst/>
            </a:prstGeom>
            <a:grp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grpSp>
        <p:nvGrpSpPr>
          <p:cNvPr id="461" name="Group 460"/>
          <p:cNvGrpSpPr/>
          <p:nvPr/>
        </p:nvGrpSpPr>
        <p:grpSpPr>
          <a:xfrm>
            <a:off x="2282480" y="3807048"/>
            <a:ext cx="454819" cy="112204"/>
            <a:chOff x="2833085" y="4874324"/>
            <a:chExt cx="454819" cy="112204"/>
          </a:xfrm>
          <a:solidFill>
            <a:srgbClr val="00CE00"/>
          </a:solidFill>
        </p:grpSpPr>
        <p:cxnSp>
          <p:nvCxnSpPr>
            <p:cNvPr id="462" name="Straight Arrow Connector 461"/>
            <p:cNvCxnSpPr/>
            <p:nvPr/>
          </p:nvCxnSpPr>
          <p:spPr>
            <a:xfrm>
              <a:off x="3285523" y="4876800"/>
              <a:ext cx="0" cy="109728"/>
            </a:xfrm>
            <a:prstGeom prst="straightConnector1">
              <a:avLst/>
            </a:prstGeom>
            <a:grpFill/>
            <a:ln w="6350" cap="flat" cmpd="sng" algn="ctr">
              <a:solidFill>
                <a:sysClr val="windowText" lastClr="000000"/>
              </a:solidFill>
              <a:prstDash val="solid"/>
              <a:tailEnd type="triangle" w="sm" len="sm"/>
            </a:ln>
            <a:effectLst/>
          </p:spPr>
        </p:cxnSp>
        <p:cxnSp>
          <p:nvCxnSpPr>
            <p:cNvPr id="463" name="Straight Connector 462"/>
            <p:cNvCxnSpPr/>
            <p:nvPr/>
          </p:nvCxnSpPr>
          <p:spPr>
            <a:xfrm>
              <a:off x="2833085" y="4874324"/>
              <a:ext cx="0" cy="109728"/>
            </a:xfrm>
            <a:prstGeom prst="line">
              <a:avLst/>
            </a:prstGeom>
            <a:grpFill/>
            <a:ln w="6350" cap="flat" cmpd="sng" algn="ctr">
              <a:solidFill>
                <a:sysClr val="windowText" lastClr="000000"/>
              </a:solidFill>
              <a:prstDash val="solid"/>
            </a:ln>
            <a:effectLst/>
          </p:spPr>
        </p:cxnSp>
        <p:cxnSp>
          <p:nvCxnSpPr>
            <p:cNvPr id="464" name="Straight Connector 463"/>
            <p:cNvCxnSpPr/>
            <p:nvPr/>
          </p:nvCxnSpPr>
          <p:spPr>
            <a:xfrm flipH="1">
              <a:off x="2833085" y="4876800"/>
              <a:ext cx="76200" cy="107252"/>
            </a:xfrm>
            <a:prstGeom prst="line">
              <a:avLst/>
            </a:prstGeom>
            <a:grpFill/>
            <a:ln w="6350" cap="flat" cmpd="sng" algn="ctr">
              <a:solidFill>
                <a:sysClr val="windowText" lastClr="000000"/>
              </a:solidFill>
              <a:prstDash val="solid"/>
            </a:ln>
            <a:effectLst/>
          </p:spPr>
        </p:cxnSp>
        <p:cxnSp>
          <p:nvCxnSpPr>
            <p:cNvPr id="465" name="Straight Connector 464"/>
            <p:cNvCxnSpPr/>
            <p:nvPr/>
          </p:nvCxnSpPr>
          <p:spPr>
            <a:xfrm>
              <a:off x="2909285" y="4874324"/>
              <a:ext cx="0" cy="109728"/>
            </a:xfrm>
            <a:prstGeom prst="line">
              <a:avLst/>
            </a:prstGeom>
            <a:grpFill/>
            <a:ln w="6350" cap="flat" cmpd="sng" algn="ctr">
              <a:solidFill>
                <a:sysClr val="windowText" lastClr="000000"/>
              </a:solidFill>
              <a:prstDash val="solid"/>
            </a:ln>
            <a:effectLst/>
          </p:spPr>
        </p:cxnSp>
        <p:cxnSp>
          <p:nvCxnSpPr>
            <p:cNvPr id="466" name="Straight Connector 465"/>
            <p:cNvCxnSpPr/>
            <p:nvPr/>
          </p:nvCxnSpPr>
          <p:spPr>
            <a:xfrm flipH="1">
              <a:off x="2909285" y="4876800"/>
              <a:ext cx="76200" cy="107252"/>
            </a:xfrm>
            <a:prstGeom prst="line">
              <a:avLst/>
            </a:prstGeom>
            <a:grpFill/>
            <a:ln w="6350" cap="flat" cmpd="sng" algn="ctr">
              <a:solidFill>
                <a:sysClr val="windowText" lastClr="000000"/>
              </a:solidFill>
              <a:prstDash val="solid"/>
            </a:ln>
            <a:effectLst/>
          </p:spPr>
        </p:cxnSp>
        <p:cxnSp>
          <p:nvCxnSpPr>
            <p:cNvPr id="467" name="Straight Connector 466"/>
            <p:cNvCxnSpPr/>
            <p:nvPr/>
          </p:nvCxnSpPr>
          <p:spPr>
            <a:xfrm>
              <a:off x="2983104" y="4874324"/>
              <a:ext cx="0" cy="109728"/>
            </a:xfrm>
            <a:prstGeom prst="line">
              <a:avLst/>
            </a:prstGeom>
            <a:grpFill/>
            <a:ln w="6350" cap="flat" cmpd="sng" algn="ctr">
              <a:solidFill>
                <a:sysClr val="windowText" lastClr="000000"/>
              </a:solidFill>
              <a:prstDash val="solid"/>
            </a:ln>
            <a:effectLst/>
          </p:spPr>
        </p:cxnSp>
        <p:cxnSp>
          <p:nvCxnSpPr>
            <p:cNvPr id="468" name="Straight Connector 467"/>
            <p:cNvCxnSpPr/>
            <p:nvPr/>
          </p:nvCxnSpPr>
          <p:spPr>
            <a:xfrm flipH="1">
              <a:off x="2983104" y="4876800"/>
              <a:ext cx="76200" cy="107252"/>
            </a:xfrm>
            <a:prstGeom prst="line">
              <a:avLst/>
            </a:prstGeom>
            <a:grpFill/>
            <a:ln w="6350" cap="flat" cmpd="sng" algn="ctr">
              <a:solidFill>
                <a:sysClr val="windowText" lastClr="000000"/>
              </a:solidFill>
              <a:prstDash val="solid"/>
            </a:ln>
            <a:effectLst/>
          </p:spPr>
        </p:cxnSp>
        <p:cxnSp>
          <p:nvCxnSpPr>
            <p:cNvPr id="469" name="Straight Connector 468"/>
            <p:cNvCxnSpPr/>
            <p:nvPr/>
          </p:nvCxnSpPr>
          <p:spPr>
            <a:xfrm>
              <a:off x="3059304" y="4874324"/>
              <a:ext cx="0" cy="109728"/>
            </a:xfrm>
            <a:prstGeom prst="line">
              <a:avLst/>
            </a:prstGeom>
            <a:grpFill/>
            <a:ln w="6350" cap="flat" cmpd="sng" algn="ctr">
              <a:solidFill>
                <a:sysClr val="windowText" lastClr="000000"/>
              </a:solidFill>
              <a:prstDash val="solid"/>
            </a:ln>
            <a:effectLst/>
          </p:spPr>
        </p:cxnSp>
        <p:cxnSp>
          <p:nvCxnSpPr>
            <p:cNvPr id="470" name="Straight Connector 469"/>
            <p:cNvCxnSpPr/>
            <p:nvPr/>
          </p:nvCxnSpPr>
          <p:spPr>
            <a:xfrm flipH="1">
              <a:off x="3059304" y="4876800"/>
              <a:ext cx="76200" cy="107252"/>
            </a:xfrm>
            <a:prstGeom prst="line">
              <a:avLst/>
            </a:prstGeom>
            <a:grpFill/>
            <a:ln w="6350" cap="flat" cmpd="sng" algn="ctr">
              <a:solidFill>
                <a:sysClr val="windowText" lastClr="000000"/>
              </a:solidFill>
              <a:prstDash val="solid"/>
            </a:ln>
            <a:effectLst/>
          </p:spPr>
        </p:cxnSp>
        <p:cxnSp>
          <p:nvCxnSpPr>
            <p:cNvPr id="471" name="Straight Connector 470"/>
            <p:cNvCxnSpPr/>
            <p:nvPr/>
          </p:nvCxnSpPr>
          <p:spPr>
            <a:xfrm>
              <a:off x="3135504" y="4874324"/>
              <a:ext cx="0" cy="109728"/>
            </a:xfrm>
            <a:prstGeom prst="line">
              <a:avLst/>
            </a:prstGeom>
            <a:grpFill/>
            <a:ln w="6350" cap="flat" cmpd="sng" algn="ctr">
              <a:solidFill>
                <a:sysClr val="windowText" lastClr="000000"/>
              </a:solidFill>
              <a:prstDash val="solid"/>
            </a:ln>
            <a:effectLst/>
          </p:spPr>
        </p:cxnSp>
        <p:cxnSp>
          <p:nvCxnSpPr>
            <p:cNvPr id="472" name="Straight Connector 471"/>
            <p:cNvCxnSpPr/>
            <p:nvPr/>
          </p:nvCxnSpPr>
          <p:spPr>
            <a:xfrm flipH="1">
              <a:off x="3135504" y="4876800"/>
              <a:ext cx="76200" cy="107252"/>
            </a:xfrm>
            <a:prstGeom prst="line">
              <a:avLst/>
            </a:prstGeom>
            <a:grpFill/>
            <a:ln w="6350" cap="flat" cmpd="sng" algn="ctr">
              <a:solidFill>
                <a:sysClr val="windowText" lastClr="000000"/>
              </a:solidFill>
              <a:prstDash val="solid"/>
            </a:ln>
            <a:effectLst/>
          </p:spPr>
        </p:cxnSp>
        <p:cxnSp>
          <p:nvCxnSpPr>
            <p:cNvPr id="473" name="Straight Connector 472"/>
            <p:cNvCxnSpPr/>
            <p:nvPr/>
          </p:nvCxnSpPr>
          <p:spPr>
            <a:xfrm>
              <a:off x="3211704" y="4874324"/>
              <a:ext cx="0" cy="109728"/>
            </a:xfrm>
            <a:prstGeom prst="line">
              <a:avLst/>
            </a:prstGeom>
            <a:grpFill/>
            <a:ln w="6350" cap="flat" cmpd="sng" algn="ctr">
              <a:solidFill>
                <a:sysClr val="windowText" lastClr="000000"/>
              </a:solidFill>
              <a:prstDash val="solid"/>
            </a:ln>
            <a:effectLst/>
          </p:spPr>
        </p:cxnSp>
        <p:cxnSp>
          <p:nvCxnSpPr>
            <p:cNvPr id="474" name="Straight Connector 473"/>
            <p:cNvCxnSpPr/>
            <p:nvPr/>
          </p:nvCxnSpPr>
          <p:spPr>
            <a:xfrm flipH="1">
              <a:off x="3211704" y="4876800"/>
              <a:ext cx="76200" cy="107252"/>
            </a:xfrm>
            <a:prstGeom prst="line">
              <a:avLst/>
            </a:prstGeom>
            <a:grpFill/>
            <a:ln w="6350" cap="flat" cmpd="sng" algn="ctr">
              <a:solidFill>
                <a:sysClr val="windowText" lastClr="000000"/>
              </a:solidFill>
              <a:prstDash val="solid"/>
            </a:ln>
            <a:effectLst/>
          </p:spPr>
        </p:cxnSp>
      </p:grpSp>
      <p:grpSp>
        <p:nvGrpSpPr>
          <p:cNvPr id="475" name="Group 474"/>
          <p:cNvGrpSpPr/>
          <p:nvPr/>
        </p:nvGrpSpPr>
        <p:grpSpPr>
          <a:xfrm>
            <a:off x="2282480" y="3965354"/>
            <a:ext cx="454819" cy="112204"/>
            <a:chOff x="2833085" y="4874324"/>
            <a:chExt cx="454819" cy="112204"/>
          </a:xfrm>
          <a:solidFill>
            <a:srgbClr val="00CE00"/>
          </a:solidFill>
        </p:grpSpPr>
        <p:cxnSp>
          <p:nvCxnSpPr>
            <p:cNvPr id="476" name="Straight Arrow Connector 475"/>
            <p:cNvCxnSpPr/>
            <p:nvPr/>
          </p:nvCxnSpPr>
          <p:spPr>
            <a:xfrm>
              <a:off x="3285523" y="4876800"/>
              <a:ext cx="0" cy="109728"/>
            </a:xfrm>
            <a:prstGeom prst="straightConnector1">
              <a:avLst/>
            </a:prstGeom>
            <a:grpFill/>
            <a:ln w="6350" cap="flat" cmpd="sng" algn="ctr">
              <a:solidFill>
                <a:sysClr val="windowText" lastClr="000000"/>
              </a:solidFill>
              <a:prstDash val="solid"/>
              <a:tailEnd type="triangle" w="sm" len="sm"/>
            </a:ln>
            <a:effectLst/>
          </p:spPr>
        </p:cxnSp>
        <p:cxnSp>
          <p:nvCxnSpPr>
            <p:cNvPr id="477" name="Straight Connector 476"/>
            <p:cNvCxnSpPr/>
            <p:nvPr/>
          </p:nvCxnSpPr>
          <p:spPr>
            <a:xfrm>
              <a:off x="2833085" y="4874324"/>
              <a:ext cx="0" cy="109728"/>
            </a:xfrm>
            <a:prstGeom prst="line">
              <a:avLst/>
            </a:prstGeom>
            <a:grpFill/>
            <a:ln w="6350" cap="flat" cmpd="sng" algn="ctr">
              <a:solidFill>
                <a:sysClr val="windowText" lastClr="000000"/>
              </a:solidFill>
              <a:prstDash val="solid"/>
            </a:ln>
            <a:effectLst/>
          </p:spPr>
        </p:cxnSp>
        <p:cxnSp>
          <p:nvCxnSpPr>
            <p:cNvPr id="478" name="Straight Connector 477"/>
            <p:cNvCxnSpPr/>
            <p:nvPr/>
          </p:nvCxnSpPr>
          <p:spPr>
            <a:xfrm flipH="1">
              <a:off x="2833085" y="4876800"/>
              <a:ext cx="76200" cy="107252"/>
            </a:xfrm>
            <a:prstGeom prst="line">
              <a:avLst/>
            </a:prstGeom>
            <a:grpFill/>
            <a:ln w="6350" cap="flat" cmpd="sng" algn="ctr">
              <a:solidFill>
                <a:sysClr val="windowText" lastClr="000000"/>
              </a:solidFill>
              <a:prstDash val="solid"/>
            </a:ln>
            <a:effectLst/>
          </p:spPr>
        </p:cxnSp>
        <p:cxnSp>
          <p:nvCxnSpPr>
            <p:cNvPr id="479" name="Straight Connector 478"/>
            <p:cNvCxnSpPr/>
            <p:nvPr/>
          </p:nvCxnSpPr>
          <p:spPr>
            <a:xfrm>
              <a:off x="2909285" y="4874324"/>
              <a:ext cx="0" cy="109728"/>
            </a:xfrm>
            <a:prstGeom prst="line">
              <a:avLst/>
            </a:prstGeom>
            <a:grpFill/>
            <a:ln w="6350" cap="flat" cmpd="sng" algn="ctr">
              <a:solidFill>
                <a:sysClr val="windowText" lastClr="000000"/>
              </a:solidFill>
              <a:prstDash val="solid"/>
            </a:ln>
            <a:effectLst/>
          </p:spPr>
        </p:cxnSp>
        <p:cxnSp>
          <p:nvCxnSpPr>
            <p:cNvPr id="480" name="Straight Connector 479"/>
            <p:cNvCxnSpPr/>
            <p:nvPr/>
          </p:nvCxnSpPr>
          <p:spPr>
            <a:xfrm flipH="1">
              <a:off x="2909285" y="4876800"/>
              <a:ext cx="76200" cy="107252"/>
            </a:xfrm>
            <a:prstGeom prst="line">
              <a:avLst/>
            </a:prstGeom>
            <a:grpFill/>
            <a:ln w="6350" cap="flat" cmpd="sng" algn="ctr">
              <a:solidFill>
                <a:sysClr val="windowText" lastClr="000000"/>
              </a:solidFill>
              <a:prstDash val="solid"/>
            </a:ln>
            <a:effectLst/>
          </p:spPr>
        </p:cxnSp>
        <p:cxnSp>
          <p:nvCxnSpPr>
            <p:cNvPr id="481" name="Straight Connector 480"/>
            <p:cNvCxnSpPr/>
            <p:nvPr/>
          </p:nvCxnSpPr>
          <p:spPr>
            <a:xfrm>
              <a:off x="2983104" y="4874324"/>
              <a:ext cx="0" cy="109728"/>
            </a:xfrm>
            <a:prstGeom prst="line">
              <a:avLst/>
            </a:prstGeom>
            <a:grpFill/>
            <a:ln w="6350" cap="flat" cmpd="sng" algn="ctr">
              <a:solidFill>
                <a:sysClr val="windowText" lastClr="000000"/>
              </a:solidFill>
              <a:prstDash val="solid"/>
            </a:ln>
            <a:effectLst/>
          </p:spPr>
        </p:cxnSp>
        <p:cxnSp>
          <p:nvCxnSpPr>
            <p:cNvPr id="482" name="Straight Connector 481"/>
            <p:cNvCxnSpPr/>
            <p:nvPr/>
          </p:nvCxnSpPr>
          <p:spPr>
            <a:xfrm flipH="1">
              <a:off x="2983104" y="4876800"/>
              <a:ext cx="76200" cy="107252"/>
            </a:xfrm>
            <a:prstGeom prst="line">
              <a:avLst/>
            </a:prstGeom>
            <a:grpFill/>
            <a:ln w="6350" cap="flat" cmpd="sng" algn="ctr">
              <a:solidFill>
                <a:sysClr val="windowText" lastClr="000000"/>
              </a:solidFill>
              <a:prstDash val="solid"/>
            </a:ln>
            <a:effectLst/>
          </p:spPr>
        </p:cxnSp>
        <p:cxnSp>
          <p:nvCxnSpPr>
            <p:cNvPr id="483" name="Straight Connector 482"/>
            <p:cNvCxnSpPr/>
            <p:nvPr/>
          </p:nvCxnSpPr>
          <p:spPr>
            <a:xfrm>
              <a:off x="3059304" y="4874324"/>
              <a:ext cx="0" cy="109728"/>
            </a:xfrm>
            <a:prstGeom prst="line">
              <a:avLst/>
            </a:prstGeom>
            <a:grpFill/>
            <a:ln w="6350" cap="flat" cmpd="sng" algn="ctr">
              <a:solidFill>
                <a:sysClr val="windowText" lastClr="000000"/>
              </a:solidFill>
              <a:prstDash val="solid"/>
            </a:ln>
            <a:effectLst/>
          </p:spPr>
        </p:cxnSp>
        <p:cxnSp>
          <p:nvCxnSpPr>
            <p:cNvPr id="484" name="Straight Connector 483"/>
            <p:cNvCxnSpPr/>
            <p:nvPr/>
          </p:nvCxnSpPr>
          <p:spPr>
            <a:xfrm flipH="1">
              <a:off x="3059304" y="4876800"/>
              <a:ext cx="76200" cy="107252"/>
            </a:xfrm>
            <a:prstGeom prst="line">
              <a:avLst/>
            </a:prstGeom>
            <a:grpFill/>
            <a:ln w="6350" cap="flat" cmpd="sng" algn="ctr">
              <a:solidFill>
                <a:sysClr val="windowText" lastClr="000000"/>
              </a:solidFill>
              <a:prstDash val="solid"/>
            </a:ln>
            <a:effectLst/>
          </p:spPr>
        </p:cxnSp>
        <p:cxnSp>
          <p:nvCxnSpPr>
            <p:cNvPr id="485" name="Straight Connector 484"/>
            <p:cNvCxnSpPr/>
            <p:nvPr/>
          </p:nvCxnSpPr>
          <p:spPr>
            <a:xfrm>
              <a:off x="3135504" y="4874324"/>
              <a:ext cx="0" cy="109728"/>
            </a:xfrm>
            <a:prstGeom prst="line">
              <a:avLst/>
            </a:prstGeom>
            <a:grpFill/>
            <a:ln w="6350" cap="flat" cmpd="sng" algn="ctr">
              <a:solidFill>
                <a:sysClr val="windowText" lastClr="000000"/>
              </a:solidFill>
              <a:prstDash val="solid"/>
            </a:ln>
            <a:effectLst/>
          </p:spPr>
        </p:cxnSp>
        <p:cxnSp>
          <p:nvCxnSpPr>
            <p:cNvPr id="486" name="Straight Connector 485"/>
            <p:cNvCxnSpPr/>
            <p:nvPr/>
          </p:nvCxnSpPr>
          <p:spPr>
            <a:xfrm flipH="1">
              <a:off x="3135504" y="4876800"/>
              <a:ext cx="76200" cy="107252"/>
            </a:xfrm>
            <a:prstGeom prst="line">
              <a:avLst/>
            </a:prstGeom>
            <a:grpFill/>
            <a:ln w="6350" cap="flat" cmpd="sng" algn="ctr">
              <a:solidFill>
                <a:sysClr val="windowText" lastClr="000000"/>
              </a:solidFill>
              <a:prstDash val="solid"/>
            </a:ln>
            <a:effectLst/>
          </p:spPr>
        </p:cxnSp>
        <p:cxnSp>
          <p:nvCxnSpPr>
            <p:cNvPr id="487" name="Straight Connector 486"/>
            <p:cNvCxnSpPr/>
            <p:nvPr/>
          </p:nvCxnSpPr>
          <p:spPr>
            <a:xfrm>
              <a:off x="3211704" y="4874324"/>
              <a:ext cx="0" cy="109728"/>
            </a:xfrm>
            <a:prstGeom prst="line">
              <a:avLst/>
            </a:prstGeom>
            <a:grpFill/>
            <a:ln w="6350" cap="flat" cmpd="sng" algn="ctr">
              <a:solidFill>
                <a:sysClr val="windowText" lastClr="000000"/>
              </a:solidFill>
              <a:prstDash val="solid"/>
            </a:ln>
            <a:effectLst/>
          </p:spPr>
        </p:cxnSp>
        <p:cxnSp>
          <p:nvCxnSpPr>
            <p:cNvPr id="488" name="Straight Connector 487"/>
            <p:cNvCxnSpPr/>
            <p:nvPr/>
          </p:nvCxnSpPr>
          <p:spPr>
            <a:xfrm flipH="1">
              <a:off x="3211704" y="4876800"/>
              <a:ext cx="76200" cy="107252"/>
            </a:xfrm>
            <a:prstGeom prst="line">
              <a:avLst/>
            </a:prstGeom>
            <a:grpFill/>
            <a:ln w="6350" cap="flat" cmpd="sng" algn="ctr">
              <a:solidFill>
                <a:sysClr val="windowText" lastClr="000000"/>
              </a:solidFill>
              <a:prstDash val="solid"/>
            </a:ln>
            <a:effectLst/>
          </p:spPr>
        </p:cxnSp>
      </p:grpSp>
      <p:grpSp>
        <p:nvGrpSpPr>
          <p:cNvPr id="489" name="Group 488"/>
          <p:cNvGrpSpPr/>
          <p:nvPr/>
        </p:nvGrpSpPr>
        <p:grpSpPr>
          <a:xfrm>
            <a:off x="2282480" y="4111852"/>
            <a:ext cx="454819" cy="112204"/>
            <a:chOff x="2833085" y="4874324"/>
            <a:chExt cx="454819" cy="112204"/>
          </a:xfrm>
          <a:solidFill>
            <a:srgbClr val="00CE00"/>
          </a:solidFill>
        </p:grpSpPr>
        <p:cxnSp>
          <p:nvCxnSpPr>
            <p:cNvPr id="490" name="Straight Arrow Connector 489"/>
            <p:cNvCxnSpPr/>
            <p:nvPr/>
          </p:nvCxnSpPr>
          <p:spPr>
            <a:xfrm>
              <a:off x="3285523" y="4876800"/>
              <a:ext cx="0" cy="109728"/>
            </a:xfrm>
            <a:prstGeom prst="straightConnector1">
              <a:avLst/>
            </a:prstGeom>
            <a:grpFill/>
            <a:ln w="6350" cap="flat" cmpd="sng" algn="ctr">
              <a:solidFill>
                <a:sysClr val="windowText" lastClr="000000"/>
              </a:solidFill>
              <a:prstDash val="solid"/>
              <a:tailEnd type="triangle" w="sm" len="sm"/>
            </a:ln>
            <a:effectLst/>
          </p:spPr>
        </p:cxnSp>
        <p:cxnSp>
          <p:nvCxnSpPr>
            <p:cNvPr id="491" name="Straight Connector 490"/>
            <p:cNvCxnSpPr/>
            <p:nvPr/>
          </p:nvCxnSpPr>
          <p:spPr>
            <a:xfrm>
              <a:off x="2833085" y="4874324"/>
              <a:ext cx="0" cy="109728"/>
            </a:xfrm>
            <a:prstGeom prst="line">
              <a:avLst/>
            </a:prstGeom>
            <a:grpFill/>
            <a:ln w="6350" cap="flat" cmpd="sng" algn="ctr">
              <a:solidFill>
                <a:sysClr val="windowText" lastClr="000000"/>
              </a:solidFill>
              <a:prstDash val="solid"/>
            </a:ln>
            <a:effectLst/>
          </p:spPr>
        </p:cxnSp>
        <p:cxnSp>
          <p:nvCxnSpPr>
            <p:cNvPr id="492" name="Straight Connector 491"/>
            <p:cNvCxnSpPr/>
            <p:nvPr/>
          </p:nvCxnSpPr>
          <p:spPr>
            <a:xfrm flipH="1">
              <a:off x="2833085" y="4876800"/>
              <a:ext cx="76200" cy="107252"/>
            </a:xfrm>
            <a:prstGeom prst="line">
              <a:avLst/>
            </a:prstGeom>
            <a:grpFill/>
            <a:ln w="6350" cap="flat" cmpd="sng" algn="ctr">
              <a:solidFill>
                <a:sysClr val="windowText" lastClr="000000"/>
              </a:solidFill>
              <a:prstDash val="solid"/>
            </a:ln>
            <a:effectLst/>
          </p:spPr>
        </p:cxnSp>
        <p:cxnSp>
          <p:nvCxnSpPr>
            <p:cNvPr id="493" name="Straight Connector 492"/>
            <p:cNvCxnSpPr/>
            <p:nvPr/>
          </p:nvCxnSpPr>
          <p:spPr>
            <a:xfrm>
              <a:off x="2909285" y="4874324"/>
              <a:ext cx="0" cy="109728"/>
            </a:xfrm>
            <a:prstGeom prst="line">
              <a:avLst/>
            </a:prstGeom>
            <a:grpFill/>
            <a:ln w="6350" cap="flat" cmpd="sng" algn="ctr">
              <a:solidFill>
                <a:sysClr val="windowText" lastClr="000000"/>
              </a:solidFill>
              <a:prstDash val="solid"/>
            </a:ln>
            <a:effectLst/>
          </p:spPr>
        </p:cxnSp>
        <p:cxnSp>
          <p:nvCxnSpPr>
            <p:cNvPr id="494" name="Straight Connector 493"/>
            <p:cNvCxnSpPr/>
            <p:nvPr/>
          </p:nvCxnSpPr>
          <p:spPr>
            <a:xfrm flipH="1">
              <a:off x="2909285" y="4876800"/>
              <a:ext cx="76200" cy="107252"/>
            </a:xfrm>
            <a:prstGeom prst="line">
              <a:avLst/>
            </a:prstGeom>
            <a:grpFill/>
            <a:ln w="6350" cap="flat" cmpd="sng" algn="ctr">
              <a:solidFill>
                <a:sysClr val="windowText" lastClr="000000"/>
              </a:solidFill>
              <a:prstDash val="solid"/>
            </a:ln>
            <a:effectLst/>
          </p:spPr>
        </p:cxnSp>
        <p:cxnSp>
          <p:nvCxnSpPr>
            <p:cNvPr id="495" name="Straight Connector 494"/>
            <p:cNvCxnSpPr/>
            <p:nvPr/>
          </p:nvCxnSpPr>
          <p:spPr>
            <a:xfrm>
              <a:off x="2983104" y="4874324"/>
              <a:ext cx="0" cy="109728"/>
            </a:xfrm>
            <a:prstGeom prst="line">
              <a:avLst/>
            </a:prstGeom>
            <a:grpFill/>
            <a:ln w="6350" cap="flat" cmpd="sng" algn="ctr">
              <a:solidFill>
                <a:sysClr val="windowText" lastClr="000000"/>
              </a:solidFill>
              <a:prstDash val="solid"/>
            </a:ln>
            <a:effectLst/>
          </p:spPr>
        </p:cxnSp>
        <p:cxnSp>
          <p:nvCxnSpPr>
            <p:cNvPr id="496" name="Straight Connector 495"/>
            <p:cNvCxnSpPr/>
            <p:nvPr/>
          </p:nvCxnSpPr>
          <p:spPr>
            <a:xfrm flipH="1">
              <a:off x="2983104" y="4876800"/>
              <a:ext cx="76200" cy="107252"/>
            </a:xfrm>
            <a:prstGeom prst="line">
              <a:avLst/>
            </a:prstGeom>
            <a:grpFill/>
            <a:ln w="6350" cap="flat" cmpd="sng" algn="ctr">
              <a:solidFill>
                <a:sysClr val="windowText" lastClr="000000"/>
              </a:solidFill>
              <a:prstDash val="solid"/>
            </a:ln>
            <a:effectLst/>
          </p:spPr>
        </p:cxnSp>
        <p:cxnSp>
          <p:nvCxnSpPr>
            <p:cNvPr id="497" name="Straight Connector 496"/>
            <p:cNvCxnSpPr/>
            <p:nvPr/>
          </p:nvCxnSpPr>
          <p:spPr>
            <a:xfrm>
              <a:off x="3059304" y="4874324"/>
              <a:ext cx="0" cy="109728"/>
            </a:xfrm>
            <a:prstGeom prst="line">
              <a:avLst/>
            </a:prstGeom>
            <a:grpFill/>
            <a:ln w="6350" cap="flat" cmpd="sng" algn="ctr">
              <a:solidFill>
                <a:sysClr val="windowText" lastClr="000000"/>
              </a:solidFill>
              <a:prstDash val="solid"/>
            </a:ln>
            <a:effectLst/>
          </p:spPr>
        </p:cxnSp>
        <p:cxnSp>
          <p:nvCxnSpPr>
            <p:cNvPr id="498" name="Straight Connector 497"/>
            <p:cNvCxnSpPr/>
            <p:nvPr/>
          </p:nvCxnSpPr>
          <p:spPr>
            <a:xfrm flipH="1">
              <a:off x="3059304" y="4876800"/>
              <a:ext cx="76200" cy="107252"/>
            </a:xfrm>
            <a:prstGeom prst="line">
              <a:avLst/>
            </a:prstGeom>
            <a:grpFill/>
            <a:ln w="6350" cap="flat" cmpd="sng" algn="ctr">
              <a:solidFill>
                <a:sysClr val="windowText" lastClr="000000"/>
              </a:solidFill>
              <a:prstDash val="solid"/>
            </a:ln>
            <a:effectLst/>
          </p:spPr>
        </p:cxnSp>
        <p:cxnSp>
          <p:nvCxnSpPr>
            <p:cNvPr id="499" name="Straight Connector 498"/>
            <p:cNvCxnSpPr/>
            <p:nvPr/>
          </p:nvCxnSpPr>
          <p:spPr>
            <a:xfrm>
              <a:off x="3135504" y="4874324"/>
              <a:ext cx="0" cy="109728"/>
            </a:xfrm>
            <a:prstGeom prst="line">
              <a:avLst/>
            </a:prstGeom>
            <a:grpFill/>
            <a:ln w="6350" cap="flat" cmpd="sng" algn="ctr">
              <a:solidFill>
                <a:sysClr val="windowText" lastClr="000000"/>
              </a:solidFill>
              <a:prstDash val="solid"/>
            </a:ln>
            <a:effectLst/>
          </p:spPr>
        </p:cxnSp>
        <p:cxnSp>
          <p:nvCxnSpPr>
            <p:cNvPr id="500" name="Straight Connector 499"/>
            <p:cNvCxnSpPr/>
            <p:nvPr/>
          </p:nvCxnSpPr>
          <p:spPr>
            <a:xfrm flipH="1">
              <a:off x="3135504" y="4876800"/>
              <a:ext cx="76200" cy="107252"/>
            </a:xfrm>
            <a:prstGeom prst="line">
              <a:avLst/>
            </a:prstGeom>
            <a:grpFill/>
            <a:ln w="6350" cap="flat" cmpd="sng" algn="ctr">
              <a:solidFill>
                <a:sysClr val="windowText" lastClr="000000"/>
              </a:solidFill>
              <a:prstDash val="solid"/>
            </a:ln>
            <a:effectLst/>
          </p:spPr>
        </p:cxnSp>
        <p:cxnSp>
          <p:nvCxnSpPr>
            <p:cNvPr id="501" name="Straight Connector 500"/>
            <p:cNvCxnSpPr/>
            <p:nvPr/>
          </p:nvCxnSpPr>
          <p:spPr>
            <a:xfrm>
              <a:off x="3211704" y="4874324"/>
              <a:ext cx="0" cy="109728"/>
            </a:xfrm>
            <a:prstGeom prst="line">
              <a:avLst/>
            </a:prstGeom>
            <a:grpFill/>
            <a:ln w="6350" cap="flat" cmpd="sng" algn="ctr">
              <a:solidFill>
                <a:sysClr val="windowText" lastClr="000000"/>
              </a:solidFill>
              <a:prstDash val="solid"/>
            </a:ln>
            <a:effectLst/>
          </p:spPr>
        </p:cxnSp>
        <p:cxnSp>
          <p:nvCxnSpPr>
            <p:cNvPr id="502" name="Straight Connector 501"/>
            <p:cNvCxnSpPr/>
            <p:nvPr/>
          </p:nvCxnSpPr>
          <p:spPr>
            <a:xfrm flipH="1">
              <a:off x="3211704" y="4876800"/>
              <a:ext cx="76200" cy="107252"/>
            </a:xfrm>
            <a:prstGeom prst="line">
              <a:avLst/>
            </a:prstGeom>
            <a:grpFill/>
            <a:ln w="6350" cap="flat" cmpd="sng" algn="ctr">
              <a:solidFill>
                <a:sysClr val="windowText" lastClr="000000"/>
              </a:solidFill>
              <a:prstDash val="solid"/>
            </a:ln>
            <a:effectLst/>
          </p:spPr>
        </p:cxnSp>
      </p:grpSp>
      <p:sp>
        <p:nvSpPr>
          <p:cNvPr id="503" name="Rectangle 502"/>
          <p:cNvSpPr/>
          <p:nvPr/>
        </p:nvSpPr>
        <p:spPr>
          <a:xfrm>
            <a:off x="2396644" y="1466442"/>
            <a:ext cx="238878" cy="658368"/>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04" name="Rectangle 503"/>
          <p:cNvSpPr/>
          <p:nvPr/>
        </p:nvSpPr>
        <p:spPr>
          <a:xfrm>
            <a:off x="2635522" y="1466442"/>
            <a:ext cx="238878" cy="658368"/>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05" name="Rectangle 504"/>
          <p:cNvSpPr/>
          <p:nvPr/>
        </p:nvSpPr>
        <p:spPr>
          <a:xfrm>
            <a:off x="3224567" y="1704187"/>
            <a:ext cx="786384" cy="237744"/>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06" name="Rectangle 505"/>
          <p:cNvSpPr/>
          <p:nvPr/>
        </p:nvSpPr>
        <p:spPr>
          <a:xfrm>
            <a:off x="3224567" y="1941930"/>
            <a:ext cx="786384" cy="237744"/>
          </a:xfrm>
          <a:prstGeom prst="rect">
            <a:avLst/>
          </a:prstGeom>
          <a:solidFill>
            <a:sysClr val="window" lastClr="FFFFFF"/>
          </a:solidFill>
          <a:ln w="12700"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07" name="Right Brace 506"/>
          <p:cNvSpPr/>
          <p:nvPr/>
        </p:nvSpPr>
        <p:spPr>
          <a:xfrm rot="10800000">
            <a:off x="3145952" y="1468719"/>
            <a:ext cx="54864" cy="237744"/>
          </a:xfrm>
          <a:prstGeom prst="rightBrace">
            <a:avLst/>
          </a:prstGeom>
          <a:no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508" name="Right Brace 507"/>
          <p:cNvSpPr/>
          <p:nvPr/>
        </p:nvSpPr>
        <p:spPr>
          <a:xfrm rot="5400000">
            <a:off x="2249206" y="2057756"/>
            <a:ext cx="54864" cy="237744"/>
          </a:xfrm>
          <a:prstGeom prst="rightBrace">
            <a:avLst/>
          </a:prstGeom>
          <a:no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509" name="Right Brace 508"/>
          <p:cNvSpPr/>
          <p:nvPr/>
        </p:nvSpPr>
        <p:spPr>
          <a:xfrm>
            <a:off x="1321131" y="2637419"/>
            <a:ext cx="54864" cy="219457"/>
          </a:xfrm>
          <a:prstGeom prst="rightBrace">
            <a:avLst/>
          </a:prstGeom>
          <a:no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0" name="Right Brace 509"/>
          <p:cNvSpPr/>
          <p:nvPr/>
        </p:nvSpPr>
        <p:spPr>
          <a:xfrm rot="10800000">
            <a:off x="2083303" y="2637420"/>
            <a:ext cx="54864" cy="219457"/>
          </a:xfrm>
          <a:prstGeom prst="rightBrace">
            <a:avLst/>
          </a:prstGeom>
          <a:no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1" name="Rectangle 510"/>
          <p:cNvSpPr/>
          <p:nvPr/>
        </p:nvSpPr>
        <p:spPr>
          <a:xfrm>
            <a:off x="3132628" y="3781649"/>
            <a:ext cx="173736" cy="530352"/>
          </a:xfrm>
          <a:prstGeom prst="rect">
            <a:avLst/>
          </a:prstGeom>
          <a:solidFill>
            <a:srgbClr val="E500E5"/>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12" name="Rectangle 511"/>
          <p:cNvSpPr/>
          <p:nvPr/>
        </p:nvSpPr>
        <p:spPr>
          <a:xfrm>
            <a:off x="3306364" y="3781649"/>
            <a:ext cx="173736" cy="530352"/>
          </a:xfrm>
          <a:prstGeom prst="rect">
            <a:avLst/>
          </a:prstGeom>
          <a:solidFill>
            <a:srgbClr val="E500E5"/>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13" name="Rectangle 512"/>
          <p:cNvSpPr/>
          <p:nvPr/>
        </p:nvSpPr>
        <p:spPr>
          <a:xfrm>
            <a:off x="3480100" y="3781649"/>
            <a:ext cx="173736" cy="530352"/>
          </a:xfrm>
          <a:prstGeom prst="rect">
            <a:avLst/>
          </a:prstGeom>
          <a:solidFill>
            <a:srgbClr val="E500E5"/>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14" name="Rectangle 513"/>
          <p:cNvSpPr/>
          <p:nvPr/>
        </p:nvSpPr>
        <p:spPr>
          <a:xfrm>
            <a:off x="3653836" y="3781649"/>
            <a:ext cx="173736" cy="530352"/>
          </a:xfrm>
          <a:prstGeom prst="rect">
            <a:avLst/>
          </a:prstGeom>
          <a:solidFill>
            <a:srgbClr val="E500E5"/>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15" name="Rectangle 514"/>
          <p:cNvSpPr/>
          <p:nvPr/>
        </p:nvSpPr>
        <p:spPr>
          <a:xfrm>
            <a:off x="3827572" y="3781649"/>
            <a:ext cx="173736" cy="530352"/>
          </a:xfrm>
          <a:prstGeom prst="rect">
            <a:avLst/>
          </a:prstGeom>
          <a:solidFill>
            <a:srgbClr val="E500E5"/>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16" name="Rectangle 515"/>
          <p:cNvSpPr/>
          <p:nvPr/>
        </p:nvSpPr>
        <p:spPr>
          <a:xfrm>
            <a:off x="4001308" y="3781649"/>
            <a:ext cx="173736" cy="530352"/>
          </a:xfrm>
          <a:prstGeom prst="rect">
            <a:avLst/>
          </a:prstGeom>
          <a:solidFill>
            <a:srgbClr val="E500E5"/>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17" name="Rectangle 516"/>
          <p:cNvSpPr/>
          <p:nvPr/>
        </p:nvSpPr>
        <p:spPr>
          <a:xfrm>
            <a:off x="4173233" y="3781649"/>
            <a:ext cx="173736" cy="530352"/>
          </a:xfrm>
          <a:prstGeom prst="rect">
            <a:avLst/>
          </a:prstGeom>
          <a:solidFill>
            <a:srgbClr val="E500E5"/>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18" name="Rectangle 517"/>
          <p:cNvSpPr/>
          <p:nvPr/>
        </p:nvSpPr>
        <p:spPr>
          <a:xfrm>
            <a:off x="2960855" y="3781649"/>
            <a:ext cx="171773" cy="530352"/>
          </a:xfrm>
          <a:prstGeom prst="rect">
            <a:avLst/>
          </a:prstGeom>
          <a:solidFill>
            <a:srgbClr val="E500E5"/>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nvGrpSpPr>
          <p:cNvPr id="519" name="Group 518"/>
          <p:cNvGrpSpPr/>
          <p:nvPr/>
        </p:nvGrpSpPr>
        <p:grpSpPr>
          <a:xfrm>
            <a:off x="2991877" y="3820328"/>
            <a:ext cx="1323088" cy="444577"/>
            <a:chOff x="3345906" y="5212139"/>
            <a:chExt cx="1323088" cy="444577"/>
          </a:xfrm>
          <a:solidFill>
            <a:srgbClr val="E500E5"/>
          </a:solidFill>
        </p:grpSpPr>
        <p:grpSp>
          <p:nvGrpSpPr>
            <p:cNvPr id="520" name="Group 519"/>
            <p:cNvGrpSpPr/>
            <p:nvPr/>
          </p:nvGrpSpPr>
          <p:grpSpPr>
            <a:xfrm>
              <a:off x="3345906" y="5212139"/>
              <a:ext cx="109728" cy="440213"/>
              <a:chOff x="2739147" y="3155891"/>
              <a:chExt cx="109728" cy="440213"/>
            </a:xfrm>
            <a:grpFill/>
          </p:grpSpPr>
          <p:cxnSp>
            <p:nvCxnSpPr>
              <p:cNvPr id="619" name="Straight Connector 618"/>
              <p:cNvCxnSpPr/>
              <p:nvPr/>
            </p:nvCxnSpPr>
            <p:spPr>
              <a:xfrm flipV="1">
                <a:off x="2739147" y="3155891"/>
                <a:ext cx="109728" cy="73152"/>
              </a:xfrm>
              <a:prstGeom prst="line">
                <a:avLst/>
              </a:prstGeom>
              <a:grpFill/>
              <a:ln w="6350" cap="flat" cmpd="sng" algn="ctr">
                <a:solidFill>
                  <a:sysClr val="windowText" lastClr="000000"/>
                </a:solidFill>
                <a:prstDash val="solid"/>
              </a:ln>
              <a:effectLst/>
            </p:spPr>
          </p:cxnSp>
          <p:cxnSp>
            <p:nvCxnSpPr>
              <p:cNvPr id="620" name="Straight Connector 619"/>
              <p:cNvCxnSpPr/>
              <p:nvPr/>
            </p:nvCxnSpPr>
            <p:spPr>
              <a:xfrm>
                <a:off x="2739147" y="3155891"/>
                <a:ext cx="109728" cy="0"/>
              </a:xfrm>
              <a:prstGeom prst="line">
                <a:avLst/>
              </a:prstGeom>
              <a:grpFill/>
              <a:ln w="6350" cap="flat" cmpd="sng" algn="ctr">
                <a:solidFill>
                  <a:sysClr val="windowText" lastClr="000000"/>
                </a:solidFill>
                <a:prstDash val="solid"/>
              </a:ln>
              <a:effectLst/>
            </p:spPr>
          </p:cxnSp>
          <p:cxnSp>
            <p:nvCxnSpPr>
              <p:cNvPr id="621" name="Straight Connector 620"/>
              <p:cNvCxnSpPr/>
              <p:nvPr/>
            </p:nvCxnSpPr>
            <p:spPr>
              <a:xfrm flipV="1">
                <a:off x="2739147" y="3229654"/>
                <a:ext cx="109728" cy="73152"/>
              </a:xfrm>
              <a:prstGeom prst="line">
                <a:avLst/>
              </a:prstGeom>
              <a:grpFill/>
              <a:ln w="6350" cap="flat" cmpd="sng" algn="ctr">
                <a:solidFill>
                  <a:sysClr val="windowText" lastClr="000000"/>
                </a:solidFill>
                <a:prstDash val="solid"/>
              </a:ln>
              <a:effectLst/>
            </p:spPr>
          </p:cxnSp>
          <p:cxnSp>
            <p:nvCxnSpPr>
              <p:cNvPr id="622" name="Straight Connector 621"/>
              <p:cNvCxnSpPr/>
              <p:nvPr/>
            </p:nvCxnSpPr>
            <p:spPr>
              <a:xfrm>
                <a:off x="2739147" y="3229654"/>
                <a:ext cx="109728" cy="0"/>
              </a:xfrm>
              <a:prstGeom prst="line">
                <a:avLst/>
              </a:prstGeom>
              <a:grpFill/>
              <a:ln w="6350" cap="flat" cmpd="sng" algn="ctr">
                <a:solidFill>
                  <a:sysClr val="windowText" lastClr="000000"/>
                </a:solidFill>
                <a:prstDash val="solid"/>
              </a:ln>
              <a:effectLst/>
            </p:spPr>
          </p:cxnSp>
          <p:cxnSp>
            <p:nvCxnSpPr>
              <p:cNvPr id="623" name="Straight Connector 622"/>
              <p:cNvCxnSpPr/>
              <p:nvPr/>
            </p:nvCxnSpPr>
            <p:spPr>
              <a:xfrm flipV="1">
                <a:off x="2739147" y="3302274"/>
                <a:ext cx="109728" cy="73152"/>
              </a:xfrm>
              <a:prstGeom prst="line">
                <a:avLst/>
              </a:prstGeom>
              <a:grpFill/>
              <a:ln w="6350" cap="flat" cmpd="sng" algn="ctr">
                <a:solidFill>
                  <a:sysClr val="windowText" lastClr="000000"/>
                </a:solidFill>
                <a:prstDash val="solid"/>
              </a:ln>
              <a:effectLst/>
            </p:spPr>
          </p:cxnSp>
          <p:cxnSp>
            <p:nvCxnSpPr>
              <p:cNvPr id="624" name="Straight Connector 623"/>
              <p:cNvCxnSpPr/>
              <p:nvPr/>
            </p:nvCxnSpPr>
            <p:spPr>
              <a:xfrm>
                <a:off x="2739147" y="3302274"/>
                <a:ext cx="109728" cy="0"/>
              </a:xfrm>
              <a:prstGeom prst="line">
                <a:avLst/>
              </a:prstGeom>
              <a:grpFill/>
              <a:ln w="6350" cap="flat" cmpd="sng" algn="ctr">
                <a:solidFill>
                  <a:sysClr val="windowText" lastClr="000000"/>
                </a:solidFill>
                <a:prstDash val="solid"/>
              </a:ln>
              <a:effectLst/>
            </p:spPr>
          </p:cxnSp>
          <p:cxnSp>
            <p:nvCxnSpPr>
              <p:cNvPr id="625" name="Straight Connector 624"/>
              <p:cNvCxnSpPr/>
              <p:nvPr/>
            </p:nvCxnSpPr>
            <p:spPr>
              <a:xfrm flipV="1">
                <a:off x="2739147" y="3376037"/>
                <a:ext cx="109728" cy="73152"/>
              </a:xfrm>
              <a:prstGeom prst="line">
                <a:avLst/>
              </a:prstGeom>
              <a:grpFill/>
              <a:ln w="6350" cap="flat" cmpd="sng" algn="ctr">
                <a:solidFill>
                  <a:sysClr val="windowText" lastClr="000000"/>
                </a:solidFill>
                <a:prstDash val="solid"/>
              </a:ln>
              <a:effectLst/>
            </p:spPr>
          </p:cxnSp>
          <p:cxnSp>
            <p:nvCxnSpPr>
              <p:cNvPr id="626" name="Straight Connector 625"/>
              <p:cNvCxnSpPr/>
              <p:nvPr/>
            </p:nvCxnSpPr>
            <p:spPr>
              <a:xfrm>
                <a:off x="2739147" y="3376037"/>
                <a:ext cx="109728" cy="0"/>
              </a:xfrm>
              <a:prstGeom prst="line">
                <a:avLst/>
              </a:prstGeom>
              <a:grpFill/>
              <a:ln w="6350" cap="flat" cmpd="sng" algn="ctr">
                <a:solidFill>
                  <a:sysClr val="windowText" lastClr="000000"/>
                </a:solidFill>
                <a:prstDash val="solid"/>
              </a:ln>
              <a:effectLst/>
            </p:spPr>
          </p:cxnSp>
          <p:cxnSp>
            <p:nvCxnSpPr>
              <p:cNvPr id="627" name="Straight Connector 626"/>
              <p:cNvCxnSpPr/>
              <p:nvPr/>
            </p:nvCxnSpPr>
            <p:spPr>
              <a:xfrm flipV="1">
                <a:off x="2739147" y="3449189"/>
                <a:ext cx="109728" cy="73152"/>
              </a:xfrm>
              <a:prstGeom prst="line">
                <a:avLst/>
              </a:prstGeom>
              <a:grpFill/>
              <a:ln w="6350" cap="flat" cmpd="sng" algn="ctr">
                <a:solidFill>
                  <a:sysClr val="windowText" lastClr="000000"/>
                </a:solidFill>
                <a:prstDash val="solid"/>
              </a:ln>
              <a:effectLst/>
            </p:spPr>
          </p:cxnSp>
          <p:cxnSp>
            <p:nvCxnSpPr>
              <p:cNvPr id="628" name="Straight Connector 627"/>
              <p:cNvCxnSpPr/>
              <p:nvPr/>
            </p:nvCxnSpPr>
            <p:spPr>
              <a:xfrm>
                <a:off x="2739147" y="3449189"/>
                <a:ext cx="109728" cy="0"/>
              </a:xfrm>
              <a:prstGeom prst="line">
                <a:avLst/>
              </a:prstGeom>
              <a:grpFill/>
              <a:ln w="6350" cap="flat" cmpd="sng" algn="ctr">
                <a:solidFill>
                  <a:sysClr val="windowText" lastClr="000000"/>
                </a:solidFill>
                <a:prstDash val="solid"/>
              </a:ln>
              <a:effectLst/>
            </p:spPr>
          </p:cxnSp>
          <p:cxnSp>
            <p:nvCxnSpPr>
              <p:cNvPr id="629" name="Straight Connector 628"/>
              <p:cNvCxnSpPr/>
              <p:nvPr/>
            </p:nvCxnSpPr>
            <p:spPr>
              <a:xfrm flipV="1">
                <a:off x="2739147" y="3522952"/>
                <a:ext cx="109728" cy="73152"/>
              </a:xfrm>
              <a:prstGeom prst="line">
                <a:avLst/>
              </a:prstGeom>
              <a:grpFill/>
              <a:ln w="6350" cap="flat" cmpd="sng" algn="ctr">
                <a:solidFill>
                  <a:sysClr val="windowText" lastClr="000000"/>
                </a:solidFill>
                <a:prstDash val="solid"/>
              </a:ln>
              <a:effectLst/>
            </p:spPr>
          </p:cxnSp>
          <p:cxnSp>
            <p:nvCxnSpPr>
              <p:cNvPr id="630" name="Straight Connector 629"/>
              <p:cNvCxnSpPr/>
              <p:nvPr/>
            </p:nvCxnSpPr>
            <p:spPr>
              <a:xfrm>
                <a:off x="2739147" y="3522952"/>
                <a:ext cx="109728" cy="0"/>
              </a:xfrm>
              <a:prstGeom prst="line">
                <a:avLst/>
              </a:prstGeom>
              <a:grpFill/>
              <a:ln w="6350" cap="flat" cmpd="sng" algn="ctr">
                <a:solidFill>
                  <a:sysClr val="windowText" lastClr="000000"/>
                </a:solidFill>
                <a:prstDash val="solid"/>
              </a:ln>
              <a:effectLst/>
            </p:spPr>
          </p:cxnSp>
          <p:cxnSp>
            <p:nvCxnSpPr>
              <p:cNvPr id="631" name="Straight Arrow Connector 630"/>
              <p:cNvCxnSpPr/>
              <p:nvPr/>
            </p:nvCxnSpPr>
            <p:spPr>
              <a:xfrm>
                <a:off x="2739147" y="3596104"/>
                <a:ext cx="109728" cy="0"/>
              </a:xfrm>
              <a:prstGeom prst="straightConnector1">
                <a:avLst/>
              </a:prstGeom>
              <a:grpFill/>
              <a:ln w="6350" cap="flat" cmpd="sng" algn="ctr">
                <a:solidFill>
                  <a:sysClr val="windowText" lastClr="000000"/>
                </a:solidFill>
                <a:prstDash val="solid"/>
                <a:tailEnd type="triangle" w="sm" len="sm"/>
              </a:ln>
              <a:effectLst/>
            </p:spPr>
          </p:cxnSp>
        </p:grpSp>
        <p:grpSp>
          <p:nvGrpSpPr>
            <p:cNvPr id="521" name="Group 520"/>
            <p:cNvGrpSpPr/>
            <p:nvPr/>
          </p:nvGrpSpPr>
          <p:grpSpPr>
            <a:xfrm>
              <a:off x="3516915" y="5214282"/>
              <a:ext cx="109728" cy="440213"/>
              <a:chOff x="2739147" y="3155891"/>
              <a:chExt cx="109728" cy="440213"/>
            </a:xfrm>
            <a:grpFill/>
          </p:grpSpPr>
          <p:cxnSp>
            <p:nvCxnSpPr>
              <p:cNvPr id="606" name="Straight Connector 605"/>
              <p:cNvCxnSpPr/>
              <p:nvPr/>
            </p:nvCxnSpPr>
            <p:spPr>
              <a:xfrm flipV="1">
                <a:off x="2739147" y="3155891"/>
                <a:ext cx="109728" cy="73152"/>
              </a:xfrm>
              <a:prstGeom prst="line">
                <a:avLst/>
              </a:prstGeom>
              <a:grpFill/>
              <a:ln w="6350" cap="flat" cmpd="sng" algn="ctr">
                <a:solidFill>
                  <a:sysClr val="windowText" lastClr="000000"/>
                </a:solidFill>
                <a:prstDash val="solid"/>
              </a:ln>
              <a:effectLst/>
            </p:spPr>
          </p:cxnSp>
          <p:cxnSp>
            <p:nvCxnSpPr>
              <p:cNvPr id="607" name="Straight Connector 606"/>
              <p:cNvCxnSpPr/>
              <p:nvPr/>
            </p:nvCxnSpPr>
            <p:spPr>
              <a:xfrm>
                <a:off x="2739147" y="3155891"/>
                <a:ext cx="109728" cy="0"/>
              </a:xfrm>
              <a:prstGeom prst="line">
                <a:avLst/>
              </a:prstGeom>
              <a:grpFill/>
              <a:ln w="6350" cap="flat" cmpd="sng" algn="ctr">
                <a:solidFill>
                  <a:sysClr val="windowText" lastClr="000000"/>
                </a:solidFill>
                <a:prstDash val="solid"/>
              </a:ln>
              <a:effectLst/>
            </p:spPr>
          </p:cxnSp>
          <p:cxnSp>
            <p:nvCxnSpPr>
              <p:cNvPr id="608" name="Straight Connector 607"/>
              <p:cNvCxnSpPr/>
              <p:nvPr/>
            </p:nvCxnSpPr>
            <p:spPr>
              <a:xfrm flipV="1">
                <a:off x="2739147" y="3229654"/>
                <a:ext cx="109728" cy="73152"/>
              </a:xfrm>
              <a:prstGeom prst="line">
                <a:avLst/>
              </a:prstGeom>
              <a:grpFill/>
              <a:ln w="6350" cap="flat" cmpd="sng" algn="ctr">
                <a:solidFill>
                  <a:sysClr val="windowText" lastClr="000000"/>
                </a:solidFill>
                <a:prstDash val="solid"/>
              </a:ln>
              <a:effectLst/>
            </p:spPr>
          </p:cxnSp>
          <p:cxnSp>
            <p:nvCxnSpPr>
              <p:cNvPr id="609" name="Straight Connector 608"/>
              <p:cNvCxnSpPr/>
              <p:nvPr/>
            </p:nvCxnSpPr>
            <p:spPr>
              <a:xfrm>
                <a:off x="2739147" y="3229654"/>
                <a:ext cx="109728" cy="0"/>
              </a:xfrm>
              <a:prstGeom prst="line">
                <a:avLst/>
              </a:prstGeom>
              <a:grpFill/>
              <a:ln w="6350" cap="flat" cmpd="sng" algn="ctr">
                <a:solidFill>
                  <a:sysClr val="windowText" lastClr="000000"/>
                </a:solidFill>
                <a:prstDash val="solid"/>
              </a:ln>
              <a:effectLst/>
            </p:spPr>
          </p:cxnSp>
          <p:cxnSp>
            <p:nvCxnSpPr>
              <p:cNvPr id="610" name="Straight Connector 609"/>
              <p:cNvCxnSpPr/>
              <p:nvPr/>
            </p:nvCxnSpPr>
            <p:spPr>
              <a:xfrm flipV="1">
                <a:off x="2739147" y="3302274"/>
                <a:ext cx="109728" cy="73152"/>
              </a:xfrm>
              <a:prstGeom prst="line">
                <a:avLst/>
              </a:prstGeom>
              <a:grpFill/>
              <a:ln w="6350" cap="flat" cmpd="sng" algn="ctr">
                <a:solidFill>
                  <a:sysClr val="windowText" lastClr="000000"/>
                </a:solidFill>
                <a:prstDash val="solid"/>
              </a:ln>
              <a:effectLst/>
            </p:spPr>
          </p:cxnSp>
          <p:cxnSp>
            <p:nvCxnSpPr>
              <p:cNvPr id="611" name="Straight Connector 610"/>
              <p:cNvCxnSpPr/>
              <p:nvPr/>
            </p:nvCxnSpPr>
            <p:spPr>
              <a:xfrm>
                <a:off x="2739147" y="3302274"/>
                <a:ext cx="109728" cy="0"/>
              </a:xfrm>
              <a:prstGeom prst="line">
                <a:avLst/>
              </a:prstGeom>
              <a:grpFill/>
              <a:ln w="6350" cap="flat" cmpd="sng" algn="ctr">
                <a:solidFill>
                  <a:sysClr val="windowText" lastClr="000000"/>
                </a:solidFill>
                <a:prstDash val="solid"/>
              </a:ln>
              <a:effectLst/>
            </p:spPr>
          </p:cxnSp>
          <p:cxnSp>
            <p:nvCxnSpPr>
              <p:cNvPr id="612" name="Straight Connector 611"/>
              <p:cNvCxnSpPr/>
              <p:nvPr/>
            </p:nvCxnSpPr>
            <p:spPr>
              <a:xfrm flipV="1">
                <a:off x="2739147" y="3376037"/>
                <a:ext cx="109728" cy="73152"/>
              </a:xfrm>
              <a:prstGeom prst="line">
                <a:avLst/>
              </a:prstGeom>
              <a:grpFill/>
              <a:ln w="6350" cap="flat" cmpd="sng" algn="ctr">
                <a:solidFill>
                  <a:sysClr val="windowText" lastClr="000000"/>
                </a:solidFill>
                <a:prstDash val="solid"/>
              </a:ln>
              <a:effectLst/>
            </p:spPr>
          </p:cxnSp>
          <p:cxnSp>
            <p:nvCxnSpPr>
              <p:cNvPr id="613" name="Straight Connector 612"/>
              <p:cNvCxnSpPr/>
              <p:nvPr/>
            </p:nvCxnSpPr>
            <p:spPr>
              <a:xfrm>
                <a:off x="2739147" y="3376037"/>
                <a:ext cx="109728" cy="0"/>
              </a:xfrm>
              <a:prstGeom prst="line">
                <a:avLst/>
              </a:prstGeom>
              <a:grpFill/>
              <a:ln w="6350" cap="flat" cmpd="sng" algn="ctr">
                <a:solidFill>
                  <a:sysClr val="windowText" lastClr="000000"/>
                </a:solidFill>
                <a:prstDash val="solid"/>
              </a:ln>
              <a:effectLst/>
            </p:spPr>
          </p:cxnSp>
          <p:cxnSp>
            <p:nvCxnSpPr>
              <p:cNvPr id="614" name="Straight Connector 613"/>
              <p:cNvCxnSpPr/>
              <p:nvPr/>
            </p:nvCxnSpPr>
            <p:spPr>
              <a:xfrm flipV="1">
                <a:off x="2739147" y="3449189"/>
                <a:ext cx="109728" cy="73152"/>
              </a:xfrm>
              <a:prstGeom prst="line">
                <a:avLst/>
              </a:prstGeom>
              <a:grpFill/>
              <a:ln w="6350" cap="flat" cmpd="sng" algn="ctr">
                <a:solidFill>
                  <a:sysClr val="windowText" lastClr="000000"/>
                </a:solidFill>
                <a:prstDash val="solid"/>
              </a:ln>
              <a:effectLst/>
            </p:spPr>
          </p:cxnSp>
          <p:cxnSp>
            <p:nvCxnSpPr>
              <p:cNvPr id="615" name="Straight Connector 614"/>
              <p:cNvCxnSpPr/>
              <p:nvPr/>
            </p:nvCxnSpPr>
            <p:spPr>
              <a:xfrm>
                <a:off x="2739147" y="3449189"/>
                <a:ext cx="109728" cy="0"/>
              </a:xfrm>
              <a:prstGeom prst="line">
                <a:avLst/>
              </a:prstGeom>
              <a:grpFill/>
              <a:ln w="6350" cap="flat" cmpd="sng" algn="ctr">
                <a:solidFill>
                  <a:sysClr val="windowText" lastClr="000000"/>
                </a:solidFill>
                <a:prstDash val="solid"/>
              </a:ln>
              <a:effectLst/>
            </p:spPr>
          </p:cxnSp>
          <p:cxnSp>
            <p:nvCxnSpPr>
              <p:cNvPr id="616" name="Straight Connector 615"/>
              <p:cNvCxnSpPr/>
              <p:nvPr/>
            </p:nvCxnSpPr>
            <p:spPr>
              <a:xfrm flipV="1">
                <a:off x="2739147" y="3522952"/>
                <a:ext cx="109728" cy="73152"/>
              </a:xfrm>
              <a:prstGeom prst="line">
                <a:avLst/>
              </a:prstGeom>
              <a:grpFill/>
              <a:ln w="6350" cap="flat" cmpd="sng" algn="ctr">
                <a:solidFill>
                  <a:sysClr val="windowText" lastClr="000000"/>
                </a:solidFill>
                <a:prstDash val="solid"/>
              </a:ln>
              <a:effectLst/>
            </p:spPr>
          </p:cxnSp>
          <p:cxnSp>
            <p:nvCxnSpPr>
              <p:cNvPr id="617" name="Straight Connector 616"/>
              <p:cNvCxnSpPr/>
              <p:nvPr/>
            </p:nvCxnSpPr>
            <p:spPr>
              <a:xfrm>
                <a:off x="2739147" y="3522952"/>
                <a:ext cx="109728" cy="0"/>
              </a:xfrm>
              <a:prstGeom prst="line">
                <a:avLst/>
              </a:prstGeom>
              <a:grpFill/>
              <a:ln w="6350" cap="flat" cmpd="sng" algn="ctr">
                <a:solidFill>
                  <a:sysClr val="windowText" lastClr="000000"/>
                </a:solidFill>
                <a:prstDash val="solid"/>
              </a:ln>
              <a:effectLst/>
            </p:spPr>
          </p:cxnSp>
          <p:cxnSp>
            <p:nvCxnSpPr>
              <p:cNvPr id="618" name="Straight Arrow Connector 617"/>
              <p:cNvCxnSpPr/>
              <p:nvPr/>
            </p:nvCxnSpPr>
            <p:spPr>
              <a:xfrm>
                <a:off x="2739147" y="3596104"/>
                <a:ext cx="109728" cy="0"/>
              </a:xfrm>
              <a:prstGeom prst="straightConnector1">
                <a:avLst/>
              </a:prstGeom>
              <a:grpFill/>
              <a:ln w="6350" cap="flat" cmpd="sng" algn="ctr">
                <a:solidFill>
                  <a:sysClr val="windowText" lastClr="000000"/>
                </a:solidFill>
                <a:prstDash val="solid"/>
                <a:tailEnd type="triangle" w="sm" len="sm"/>
              </a:ln>
              <a:effectLst/>
            </p:spPr>
          </p:cxnSp>
        </p:grpSp>
        <p:grpSp>
          <p:nvGrpSpPr>
            <p:cNvPr id="522" name="Group 521"/>
            <p:cNvGrpSpPr/>
            <p:nvPr/>
          </p:nvGrpSpPr>
          <p:grpSpPr>
            <a:xfrm>
              <a:off x="3692152" y="5214321"/>
              <a:ext cx="109728" cy="440213"/>
              <a:chOff x="2739147" y="3155891"/>
              <a:chExt cx="109728" cy="440213"/>
            </a:xfrm>
            <a:grpFill/>
          </p:grpSpPr>
          <p:cxnSp>
            <p:nvCxnSpPr>
              <p:cNvPr id="593" name="Straight Connector 592"/>
              <p:cNvCxnSpPr/>
              <p:nvPr/>
            </p:nvCxnSpPr>
            <p:spPr>
              <a:xfrm flipV="1">
                <a:off x="2739147" y="3155891"/>
                <a:ext cx="109728" cy="73152"/>
              </a:xfrm>
              <a:prstGeom prst="line">
                <a:avLst/>
              </a:prstGeom>
              <a:grpFill/>
              <a:ln w="6350" cap="flat" cmpd="sng" algn="ctr">
                <a:solidFill>
                  <a:sysClr val="windowText" lastClr="000000"/>
                </a:solidFill>
                <a:prstDash val="solid"/>
              </a:ln>
              <a:effectLst/>
            </p:spPr>
          </p:cxnSp>
          <p:cxnSp>
            <p:nvCxnSpPr>
              <p:cNvPr id="594" name="Straight Connector 593"/>
              <p:cNvCxnSpPr/>
              <p:nvPr/>
            </p:nvCxnSpPr>
            <p:spPr>
              <a:xfrm>
                <a:off x="2739147" y="3155891"/>
                <a:ext cx="109728" cy="0"/>
              </a:xfrm>
              <a:prstGeom prst="line">
                <a:avLst/>
              </a:prstGeom>
              <a:grpFill/>
              <a:ln w="6350" cap="flat" cmpd="sng" algn="ctr">
                <a:solidFill>
                  <a:sysClr val="windowText" lastClr="000000"/>
                </a:solidFill>
                <a:prstDash val="solid"/>
              </a:ln>
              <a:effectLst/>
            </p:spPr>
          </p:cxnSp>
          <p:cxnSp>
            <p:nvCxnSpPr>
              <p:cNvPr id="595" name="Straight Connector 594"/>
              <p:cNvCxnSpPr/>
              <p:nvPr/>
            </p:nvCxnSpPr>
            <p:spPr>
              <a:xfrm flipV="1">
                <a:off x="2739147" y="3229654"/>
                <a:ext cx="109728" cy="73152"/>
              </a:xfrm>
              <a:prstGeom prst="line">
                <a:avLst/>
              </a:prstGeom>
              <a:grpFill/>
              <a:ln w="6350" cap="flat" cmpd="sng" algn="ctr">
                <a:solidFill>
                  <a:sysClr val="windowText" lastClr="000000"/>
                </a:solidFill>
                <a:prstDash val="solid"/>
              </a:ln>
              <a:effectLst/>
            </p:spPr>
          </p:cxnSp>
          <p:cxnSp>
            <p:nvCxnSpPr>
              <p:cNvPr id="596" name="Straight Connector 595"/>
              <p:cNvCxnSpPr/>
              <p:nvPr/>
            </p:nvCxnSpPr>
            <p:spPr>
              <a:xfrm>
                <a:off x="2739147" y="3229654"/>
                <a:ext cx="109728" cy="0"/>
              </a:xfrm>
              <a:prstGeom prst="line">
                <a:avLst/>
              </a:prstGeom>
              <a:grpFill/>
              <a:ln w="6350" cap="flat" cmpd="sng" algn="ctr">
                <a:solidFill>
                  <a:sysClr val="windowText" lastClr="000000"/>
                </a:solidFill>
                <a:prstDash val="solid"/>
              </a:ln>
              <a:effectLst/>
            </p:spPr>
          </p:cxnSp>
          <p:cxnSp>
            <p:nvCxnSpPr>
              <p:cNvPr id="597" name="Straight Connector 596"/>
              <p:cNvCxnSpPr/>
              <p:nvPr/>
            </p:nvCxnSpPr>
            <p:spPr>
              <a:xfrm flipV="1">
                <a:off x="2739147" y="3302274"/>
                <a:ext cx="109728" cy="73152"/>
              </a:xfrm>
              <a:prstGeom prst="line">
                <a:avLst/>
              </a:prstGeom>
              <a:grpFill/>
              <a:ln w="6350" cap="flat" cmpd="sng" algn="ctr">
                <a:solidFill>
                  <a:sysClr val="windowText" lastClr="000000"/>
                </a:solidFill>
                <a:prstDash val="solid"/>
              </a:ln>
              <a:effectLst/>
            </p:spPr>
          </p:cxnSp>
          <p:cxnSp>
            <p:nvCxnSpPr>
              <p:cNvPr id="598" name="Straight Connector 597"/>
              <p:cNvCxnSpPr/>
              <p:nvPr/>
            </p:nvCxnSpPr>
            <p:spPr>
              <a:xfrm>
                <a:off x="2739147" y="3302274"/>
                <a:ext cx="109728" cy="0"/>
              </a:xfrm>
              <a:prstGeom prst="line">
                <a:avLst/>
              </a:prstGeom>
              <a:grpFill/>
              <a:ln w="6350" cap="flat" cmpd="sng" algn="ctr">
                <a:solidFill>
                  <a:sysClr val="windowText" lastClr="000000"/>
                </a:solidFill>
                <a:prstDash val="solid"/>
              </a:ln>
              <a:effectLst/>
            </p:spPr>
          </p:cxnSp>
          <p:cxnSp>
            <p:nvCxnSpPr>
              <p:cNvPr id="599" name="Straight Connector 598"/>
              <p:cNvCxnSpPr/>
              <p:nvPr/>
            </p:nvCxnSpPr>
            <p:spPr>
              <a:xfrm flipV="1">
                <a:off x="2739147" y="3376037"/>
                <a:ext cx="109728" cy="73152"/>
              </a:xfrm>
              <a:prstGeom prst="line">
                <a:avLst/>
              </a:prstGeom>
              <a:grpFill/>
              <a:ln w="6350" cap="flat" cmpd="sng" algn="ctr">
                <a:solidFill>
                  <a:sysClr val="windowText" lastClr="000000"/>
                </a:solidFill>
                <a:prstDash val="solid"/>
              </a:ln>
              <a:effectLst/>
            </p:spPr>
          </p:cxnSp>
          <p:cxnSp>
            <p:nvCxnSpPr>
              <p:cNvPr id="600" name="Straight Connector 599"/>
              <p:cNvCxnSpPr/>
              <p:nvPr/>
            </p:nvCxnSpPr>
            <p:spPr>
              <a:xfrm>
                <a:off x="2739147" y="3376037"/>
                <a:ext cx="109728" cy="0"/>
              </a:xfrm>
              <a:prstGeom prst="line">
                <a:avLst/>
              </a:prstGeom>
              <a:grpFill/>
              <a:ln w="6350" cap="flat" cmpd="sng" algn="ctr">
                <a:solidFill>
                  <a:sysClr val="windowText" lastClr="000000"/>
                </a:solidFill>
                <a:prstDash val="solid"/>
              </a:ln>
              <a:effectLst/>
            </p:spPr>
          </p:cxnSp>
          <p:cxnSp>
            <p:nvCxnSpPr>
              <p:cNvPr id="601" name="Straight Connector 600"/>
              <p:cNvCxnSpPr/>
              <p:nvPr/>
            </p:nvCxnSpPr>
            <p:spPr>
              <a:xfrm flipV="1">
                <a:off x="2739147" y="3449189"/>
                <a:ext cx="109728" cy="73152"/>
              </a:xfrm>
              <a:prstGeom prst="line">
                <a:avLst/>
              </a:prstGeom>
              <a:grpFill/>
              <a:ln w="6350" cap="flat" cmpd="sng" algn="ctr">
                <a:solidFill>
                  <a:sysClr val="windowText" lastClr="000000"/>
                </a:solidFill>
                <a:prstDash val="solid"/>
              </a:ln>
              <a:effectLst/>
            </p:spPr>
          </p:cxnSp>
          <p:cxnSp>
            <p:nvCxnSpPr>
              <p:cNvPr id="602" name="Straight Connector 601"/>
              <p:cNvCxnSpPr/>
              <p:nvPr/>
            </p:nvCxnSpPr>
            <p:spPr>
              <a:xfrm>
                <a:off x="2739147" y="3449189"/>
                <a:ext cx="109728" cy="0"/>
              </a:xfrm>
              <a:prstGeom prst="line">
                <a:avLst/>
              </a:prstGeom>
              <a:grpFill/>
              <a:ln w="6350" cap="flat" cmpd="sng" algn="ctr">
                <a:solidFill>
                  <a:sysClr val="windowText" lastClr="000000"/>
                </a:solidFill>
                <a:prstDash val="solid"/>
              </a:ln>
              <a:effectLst/>
            </p:spPr>
          </p:cxnSp>
          <p:cxnSp>
            <p:nvCxnSpPr>
              <p:cNvPr id="603" name="Straight Connector 602"/>
              <p:cNvCxnSpPr/>
              <p:nvPr/>
            </p:nvCxnSpPr>
            <p:spPr>
              <a:xfrm flipV="1">
                <a:off x="2739147" y="3522952"/>
                <a:ext cx="109728" cy="73152"/>
              </a:xfrm>
              <a:prstGeom prst="line">
                <a:avLst/>
              </a:prstGeom>
              <a:grpFill/>
              <a:ln w="6350" cap="flat" cmpd="sng" algn="ctr">
                <a:solidFill>
                  <a:sysClr val="windowText" lastClr="000000"/>
                </a:solidFill>
                <a:prstDash val="solid"/>
              </a:ln>
              <a:effectLst/>
            </p:spPr>
          </p:cxnSp>
          <p:cxnSp>
            <p:nvCxnSpPr>
              <p:cNvPr id="604" name="Straight Connector 603"/>
              <p:cNvCxnSpPr/>
              <p:nvPr/>
            </p:nvCxnSpPr>
            <p:spPr>
              <a:xfrm>
                <a:off x="2739147" y="3522952"/>
                <a:ext cx="109728" cy="0"/>
              </a:xfrm>
              <a:prstGeom prst="line">
                <a:avLst/>
              </a:prstGeom>
              <a:grpFill/>
              <a:ln w="6350" cap="flat" cmpd="sng" algn="ctr">
                <a:solidFill>
                  <a:sysClr val="windowText" lastClr="000000"/>
                </a:solidFill>
                <a:prstDash val="solid"/>
              </a:ln>
              <a:effectLst/>
            </p:spPr>
          </p:cxnSp>
          <p:cxnSp>
            <p:nvCxnSpPr>
              <p:cNvPr id="605" name="Straight Arrow Connector 604"/>
              <p:cNvCxnSpPr/>
              <p:nvPr/>
            </p:nvCxnSpPr>
            <p:spPr>
              <a:xfrm>
                <a:off x="2739147" y="3596104"/>
                <a:ext cx="109728" cy="0"/>
              </a:xfrm>
              <a:prstGeom prst="straightConnector1">
                <a:avLst/>
              </a:prstGeom>
              <a:grpFill/>
              <a:ln w="6350" cap="flat" cmpd="sng" algn="ctr">
                <a:solidFill>
                  <a:sysClr val="windowText" lastClr="000000"/>
                </a:solidFill>
                <a:prstDash val="solid"/>
                <a:tailEnd type="triangle" w="sm" len="sm"/>
              </a:ln>
              <a:effectLst/>
            </p:spPr>
          </p:cxnSp>
        </p:grpSp>
        <p:grpSp>
          <p:nvGrpSpPr>
            <p:cNvPr id="523" name="Group 522"/>
            <p:cNvGrpSpPr/>
            <p:nvPr/>
          </p:nvGrpSpPr>
          <p:grpSpPr>
            <a:xfrm>
              <a:off x="3863161" y="5216464"/>
              <a:ext cx="109728" cy="440213"/>
              <a:chOff x="2739147" y="3155891"/>
              <a:chExt cx="109728" cy="440213"/>
            </a:xfrm>
            <a:grpFill/>
          </p:grpSpPr>
          <p:cxnSp>
            <p:nvCxnSpPr>
              <p:cNvPr id="580" name="Straight Connector 579"/>
              <p:cNvCxnSpPr/>
              <p:nvPr/>
            </p:nvCxnSpPr>
            <p:spPr>
              <a:xfrm flipV="1">
                <a:off x="2739147" y="3155891"/>
                <a:ext cx="109728" cy="73152"/>
              </a:xfrm>
              <a:prstGeom prst="line">
                <a:avLst/>
              </a:prstGeom>
              <a:grpFill/>
              <a:ln w="6350" cap="flat" cmpd="sng" algn="ctr">
                <a:solidFill>
                  <a:sysClr val="windowText" lastClr="000000"/>
                </a:solidFill>
                <a:prstDash val="solid"/>
              </a:ln>
              <a:effectLst/>
            </p:spPr>
          </p:cxnSp>
          <p:cxnSp>
            <p:nvCxnSpPr>
              <p:cNvPr id="581" name="Straight Connector 580"/>
              <p:cNvCxnSpPr/>
              <p:nvPr/>
            </p:nvCxnSpPr>
            <p:spPr>
              <a:xfrm>
                <a:off x="2739147" y="3155891"/>
                <a:ext cx="109728" cy="0"/>
              </a:xfrm>
              <a:prstGeom prst="line">
                <a:avLst/>
              </a:prstGeom>
              <a:grpFill/>
              <a:ln w="6350" cap="flat" cmpd="sng" algn="ctr">
                <a:solidFill>
                  <a:sysClr val="windowText" lastClr="000000"/>
                </a:solidFill>
                <a:prstDash val="solid"/>
              </a:ln>
              <a:effectLst/>
            </p:spPr>
          </p:cxnSp>
          <p:cxnSp>
            <p:nvCxnSpPr>
              <p:cNvPr id="582" name="Straight Connector 581"/>
              <p:cNvCxnSpPr/>
              <p:nvPr/>
            </p:nvCxnSpPr>
            <p:spPr>
              <a:xfrm flipV="1">
                <a:off x="2739147" y="3229654"/>
                <a:ext cx="109728" cy="73152"/>
              </a:xfrm>
              <a:prstGeom prst="line">
                <a:avLst/>
              </a:prstGeom>
              <a:grpFill/>
              <a:ln w="6350" cap="flat" cmpd="sng" algn="ctr">
                <a:solidFill>
                  <a:sysClr val="windowText" lastClr="000000"/>
                </a:solidFill>
                <a:prstDash val="solid"/>
              </a:ln>
              <a:effectLst/>
            </p:spPr>
          </p:cxnSp>
          <p:cxnSp>
            <p:nvCxnSpPr>
              <p:cNvPr id="583" name="Straight Connector 582"/>
              <p:cNvCxnSpPr/>
              <p:nvPr/>
            </p:nvCxnSpPr>
            <p:spPr>
              <a:xfrm>
                <a:off x="2739147" y="3229654"/>
                <a:ext cx="109728" cy="0"/>
              </a:xfrm>
              <a:prstGeom prst="line">
                <a:avLst/>
              </a:prstGeom>
              <a:grpFill/>
              <a:ln w="6350" cap="flat" cmpd="sng" algn="ctr">
                <a:solidFill>
                  <a:sysClr val="windowText" lastClr="000000"/>
                </a:solidFill>
                <a:prstDash val="solid"/>
              </a:ln>
              <a:effectLst/>
            </p:spPr>
          </p:cxnSp>
          <p:cxnSp>
            <p:nvCxnSpPr>
              <p:cNvPr id="584" name="Straight Connector 583"/>
              <p:cNvCxnSpPr/>
              <p:nvPr/>
            </p:nvCxnSpPr>
            <p:spPr>
              <a:xfrm flipV="1">
                <a:off x="2739147" y="3302274"/>
                <a:ext cx="109728" cy="73152"/>
              </a:xfrm>
              <a:prstGeom prst="line">
                <a:avLst/>
              </a:prstGeom>
              <a:grpFill/>
              <a:ln w="6350" cap="flat" cmpd="sng" algn="ctr">
                <a:solidFill>
                  <a:sysClr val="windowText" lastClr="000000"/>
                </a:solidFill>
                <a:prstDash val="solid"/>
              </a:ln>
              <a:effectLst/>
            </p:spPr>
          </p:cxnSp>
          <p:cxnSp>
            <p:nvCxnSpPr>
              <p:cNvPr id="585" name="Straight Connector 584"/>
              <p:cNvCxnSpPr/>
              <p:nvPr/>
            </p:nvCxnSpPr>
            <p:spPr>
              <a:xfrm>
                <a:off x="2739147" y="3302274"/>
                <a:ext cx="109728" cy="0"/>
              </a:xfrm>
              <a:prstGeom prst="line">
                <a:avLst/>
              </a:prstGeom>
              <a:grpFill/>
              <a:ln w="6350" cap="flat" cmpd="sng" algn="ctr">
                <a:solidFill>
                  <a:sysClr val="windowText" lastClr="000000"/>
                </a:solidFill>
                <a:prstDash val="solid"/>
              </a:ln>
              <a:effectLst/>
            </p:spPr>
          </p:cxnSp>
          <p:cxnSp>
            <p:nvCxnSpPr>
              <p:cNvPr id="586" name="Straight Connector 585"/>
              <p:cNvCxnSpPr/>
              <p:nvPr/>
            </p:nvCxnSpPr>
            <p:spPr>
              <a:xfrm flipV="1">
                <a:off x="2739147" y="3376037"/>
                <a:ext cx="109728" cy="73152"/>
              </a:xfrm>
              <a:prstGeom prst="line">
                <a:avLst/>
              </a:prstGeom>
              <a:grpFill/>
              <a:ln w="6350" cap="flat" cmpd="sng" algn="ctr">
                <a:solidFill>
                  <a:sysClr val="windowText" lastClr="000000"/>
                </a:solidFill>
                <a:prstDash val="solid"/>
              </a:ln>
              <a:effectLst/>
            </p:spPr>
          </p:cxnSp>
          <p:cxnSp>
            <p:nvCxnSpPr>
              <p:cNvPr id="587" name="Straight Connector 586"/>
              <p:cNvCxnSpPr/>
              <p:nvPr/>
            </p:nvCxnSpPr>
            <p:spPr>
              <a:xfrm>
                <a:off x="2739147" y="3376037"/>
                <a:ext cx="109728" cy="0"/>
              </a:xfrm>
              <a:prstGeom prst="line">
                <a:avLst/>
              </a:prstGeom>
              <a:grpFill/>
              <a:ln w="6350" cap="flat" cmpd="sng" algn="ctr">
                <a:solidFill>
                  <a:sysClr val="windowText" lastClr="000000"/>
                </a:solidFill>
                <a:prstDash val="solid"/>
              </a:ln>
              <a:effectLst/>
            </p:spPr>
          </p:cxnSp>
          <p:cxnSp>
            <p:nvCxnSpPr>
              <p:cNvPr id="588" name="Straight Connector 587"/>
              <p:cNvCxnSpPr/>
              <p:nvPr/>
            </p:nvCxnSpPr>
            <p:spPr>
              <a:xfrm flipV="1">
                <a:off x="2739147" y="3449189"/>
                <a:ext cx="109728" cy="73152"/>
              </a:xfrm>
              <a:prstGeom prst="line">
                <a:avLst/>
              </a:prstGeom>
              <a:grpFill/>
              <a:ln w="6350" cap="flat" cmpd="sng" algn="ctr">
                <a:solidFill>
                  <a:sysClr val="windowText" lastClr="000000"/>
                </a:solidFill>
                <a:prstDash val="solid"/>
              </a:ln>
              <a:effectLst/>
            </p:spPr>
          </p:cxnSp>
          <p:cxnSp>
            <p:nvCxnSpPr>
              <p:cNvPr id="589" name="Straight Connector 588"/>
              <p:cNvCxnSpPr/>
              <p:nvPr/>
            </p:nvCxnSpPr>
            <p:spPr>
              <a:xfrm>
                <a:off x="2739147" y="3449189"/>
                <a:ext cx="109728" cy="0"/>
              </a:xfrm>
              <a:prstGeom prst="line">
                <a:avLst/>
              </a:prstGeom>
              <a:grpFill/>
              <a:ln w="6350" cap="flat" cmpd="sng" algn="ctr">
                <a:solidFill>
                  <a:sysClr val="windowText" lastClr="000000"/>
                </a:solidFill>
                <a:prstDash val="solid"/>
              </a:ln>
              <a:effectLst/>
            </p:spPr>
          </p:cxnSp>
          <p:cxnSp>
            <p:nvCxnSpPr>
              <p:cNvPr id="590" name="Straight Connector 589"/>
              <p:cNvCxnSpPr/>
              <p:nvPr/>
            </p:nvCxnSpPr>
            <p:spPr>
              <a:xfrm flipV="1">
                <a:off x="2739147" y="3522952"/>
                <a:ext cx="109728" cy="73152"/>
              </a:xfrm>
              <a:prstGeom prst="line">
                <a:avLst/>
              </a:prstGeom>
              <a:grpFill/>
              <a:ln w="6350" cap="flat" cmpd="sng" algn="ctr">
                <a:solidFill>
                  <a:sysClr val="windowText" lastClr="000000"/>
                </a:solidFill>
                <a:prstDash val="solid"/>
              </a:ln>
              <a:effectLst/>
            </p:spPr>
          </p:cxnSp>
          <p:cxnSp>
            <p:nvCxnSpPr>
              <p:cNvPr id="591" name="Straight Connector 590"/>
              <p:cNvCxnSpPr/>
              <p:nvPr/>
            </p:nvCxnSpPr>
            <p:spPr>
              <a:xfrm>
                <a:off x="2739147" y="3522952"/>
                <a:ext cx="109728" cy="0"/>
              </a:xfrm>
              <a:prstGeom prst="line">
                <a:avLst/>
              </a:prstGeom>
              <a:grpFill/>
              <a:ln w="6350" cap="flat" cmpd="sng" algn="ctr">
                <a:solidFill>
                  <a:sysClr val="windowText" lastClr="000000"/>
                </a:solidFill>
                <a:prstDash val="solid"/>
              </a:ln>
              <a:effectLst/>
            </p:spPr>
          </p:cxnSp>
          <p:cxnSp>
            <p:nvCxnSpPr>
              <p:cNvPr id="592" name="Straight Arrow Connector 591"/>
              <p:cNvCxnSpPr/>
              <p:nvPr/>
            </p:nvCxnSpPr>
            <p:spPr>
              <a:xfrm>
                <a:off x="2739147" y="3596104"/>
                <a:ext cx="109728" cy="0"/>
              </a:xfrm>
              <a:prstGeom prst="straightConnector1">
                <a:avLst/>
              </a:prstGeom>
              <a:grpFill/>
              <a:ln w="6350" cap="flat" cmpd="sng" algn="ctr">
                <a:solidFill>
                  <a:sysClr val="windowText" lastClr="000000"/>
                </a:solidFill>
                <a:prstDash val="solid"/>
                <a:tailEnd type="triangle" w="sm" len="sm"/>
              </a:ln>
              <a:effectLst/>
            </p:spPr>
          </p:cxnSp>
        </p:grpSp>
        <p:grpSp>
          <p:nvGrpSpPr>
            <p:cNvPr id="524" name="Group 523"/>
            <p:cNvGrpSpPr/>
            <p:nvPr/>
          </p:nvGrpSpPr>
          <p:grpSpPr>
            <a:xfrm>
              <a:off x="4035788" y="5212472"/>
              <a:ext cx="109728" cy="440213"/>
              <a:chOff x="2739147" y="3155891"/>
              <a:chExt cx="109728" cy="440213"/>
            </a:xfrm>
            <a:grpFill/>
          </p:grpSpPr>
          <p:cxnSp>
            <p:nvCxnSpPr>
              <p:cNvPr id="567" name="Straight Connector 566"/>
              <p:cNvCxnSpPr/>
              <p:nvPr/>
            </p:nvCxnSpPr>
            <p:spPr>
              <a:xfrm flipV="1">
                <a:off x="2739147" y="3155891"/>
                <a:ext cx="109728" cy="73152"/>
              </a:xfrm>
              <a:prstGeom prst="line">
                <a:avLst/>
              </a:prstGeom>
              <a:grpFill/>
              <a:ln w="6350" cap="flat" cmpd="sng" algn="ctr">
                <a:solidFill>
                  <a:sysClr val="windowText" lastClr="000000"/>
                </a:solidFill>
                <a:prstDash val="solid"/>
              </a:ln>
              <a:effectLst/>
            </p:spPr>
          </p:cxnSp>
          <p:cxnSp>
            <p:nvCxnSpPr>
              <p:cNvPr id="568" name="Straight Connector 567"/>
              <p:cNvCxnSpPr/>
              <p:nvPr/>
            </p:nvCxnSpPr>
            <p:spPr>
              <a:xfrm>
                <a:off x="2739147" y="3155891"/>
                <a:ext cx="109728" cy="0"/>
              </a:xfrm>
              <a:prstGeom prst="line">
                <a:avLst/>
              </a:prstGeom>
              <a:grpFill/>
              <a:ln w="6350" cap="flat" cmpd="sng" algn="ctr">
                <a:solidFill>
                  <a:sysClr val="windowText" lastClr="000000"/>
                </a:solidFill>
                <a:prstDash val="solid"/>
              </a:ln>
              <a:effectLst/>
            </p:spPr>
          </p:cxnSp>
          <p:cxnSp>
            <p:nvCxnSpPr>
              <p:cNvPr id="569" name="Straight Connector 568"/>
              <p:cNvCxnSpPr/>
              <p:nvPr/>
            </p:nvCxnSpPr>
            <p:spPr>
              <a:xfrm flipV="1">
                <a:off x="2739147" y="3229654"/>
                <a:ext cx="109728" cy="73152"/>
              </a:xfrm>
              <a:prstGeom prst="line">
                <a:avLst/>
              </a:prstGeom>
              <a:grpFill/>
              <a:ln w="6350" cap="flat" cmpd="sng" algn="ctr">
                <a:solidFill>
                  <a:sysClr val="windowText" lastClr="000000"/>
                </a:solidFill>
                <a:prstDash val="solid"/>
              </a:ln>
              <a:effectLst/>
            </p:spPr>
          </p:cxnSp>
          <p:cxnSp>
            <p:nvCxnSpPr>
              <p:cNvPr id="570" name="Straight Connector 569"/>
              <p:cNvCxnSpPr/>
              <p:nvPr/>
            </p:nvCxnSpPr>
            <p:spPr>
              <a:xfrm>
                <a:off x="2739147" y="3229654"/>
                <a:ext cx="109728" cy="0"/>
              </a:xfrm>
              <a:prstGeom prst="line">
                <a:avLst/>
              </a:prstGeom>
              <a:grpFill/>
              <a:ln w="6350" cap="flat" cmpd="sng" algn="ctr">
                <a:solidFill>
                  <a:sysClr val="windowText" lastClr="000000"/>
                </a:solidFill>
                <a:prstDash val="solid"/>
              </a:ln>
              <a:effectLst/>
            </p:spPr>
          </p:cxnSp>
          <p:cxnSp>
            <p:nvCxnSpPr>
              <p:cNvPr id="571" name="Straight Connector 570"/>
              <p:cNvCxnSpPr/>
              <p:nvPr/>
            </p:nvCxnSpPr>
            <p:spPr>
              <a:xfrm flipV="1">
                <a:off x="2739147" y="3302274"/>
                <a:ext cx="109728" cy="73152"/>
              </a:xfrm>
              <a:prstGeom prst="line">
                <a:avLst/>
              </a:prstGeom>
              <a:grpFill/>
              <a:ln w="6350" cap="flat" cmpd="sng" algn="ctr">
                <a:solidFill>
                  <a:sysClr val="windowText" lastClr="000000"/>
                </a:solidFill>
                <a:prstDash val="solid"/>
              </a:ln>
              <a:effectLst/>
            </p:spPr>
          </p:cxnSp>
          <p:cxnSp>
            <p:nvCxnSpPr>
              <p:cNvPr id="572" name="Straight Connector 571"/>
              <p:cNvCxnSpPr/>
              <p:nvPr/>
            </p:nvCxnSpPr>
            <p:spPr>
              <a:xfrm>
                <a:off x="2739147" y="3302274"/>
                <a:ext cx="109728" cy="0"/>
              </a:xfrm>
              <a:prstGeom prst="line">
                <a:avLst/>
              </a:prstGeom>
              <a:grpFill/>
              <a:ln w="6350" cap="flat" cmpd="sng" algn="ctr">
                <a:solidFill>
                  <a:sysClr val="windowText" lastClr="000000"/>
                </a:solidFill>
                <a:prstDash val="solid"/>
              </a:ln>
              <a:effectLst/>
            </p:spPr>
          </p:cxnSp>
          <p:cxnSp>
            <p:nvCxnSpPr>
              <p:cNvPr id="573" name="Straight Connector 572"/>
              <p:cNvCxnSpPr/>
              <p:nvPr/>
            </p:nvCxnSpPr>
            <p:spPr>
              <a:xfrm flipV="1">
                <a:off x="2739147" y="3376037"/>
                <a:ext cx="109728" cy="73152"/>
              </a:xfrm>
              <a:prstGeom prst="line">
                <a:avLst/>
              </a:prstGeom>
              <a:grpFill/>
              <a:ln w="6350" cap="flat" cmpd="sng" algn="ctr">
                <a:solidFill>
                  <a:sysClr val="windowText" lastClr="000000"/>
                </a:solidFill>
                <a:prstDash val="solid"/>
              </a:ln>
              <a:effectLst/>
            </p:spPr>
          </p:cxnSp>
          <p:cxnSp>
            <p:nvCxnSpPr>
              <p:cNvPr id="574" name="Straight Connector 573"/>
              <p:cNvCxnSpPr/>
              <p:nvPr/>
            </p:nvCxnSpPr>
            <p:spPr>
              <a:xfrm>
                <a:off x="2739147" y="3376037"/>
                <a:ext cx="109728" cy="0"/>
              </a:xfrm>
              <a:prstGeom prst="line">
                <a:avLst/>
              </a:prstGeom>
              <a:grpFill/>
              <a:ln w="6350" cap="flat" cmpd="sng" algn="ctr">
                <a:solidFill>
                  <a:sysClr val="windowText" lastClr="000000"/>
                </a:solidFill>
                <a:prstDash val="solid"/>
              </a:ln>
              <a:effectLst/>
            </p:spPr>
          </p:cxnSp>
          <p:cxnSp>
            <p:nvCxnSpPr>
              <p:cNvPr id="575" name="Straight Connector 574"/>
              <p:cNvCxnSpPr/>
              <p:nvPr/>
            </p:nvCxnSpPr>
            <p:spPr>
              <a:xfrm flipV="1">
                <a:off x="2739147" y="3449189"/>
                <a:ext cx="109728" cy="73152"/>
              </a:xfrm>
              <a:prstGeom prst="line">
                <a:avLst/>
              </a:prstGeom>
              <a:grpFill/>
              <a:ln w="6350" cap="flat" cmpd="sng" algn="ctr">
                <a:solidFill>
                  <a:sysClr val="windowText" lastClr="000000"/>
                </a:solidFill>
                <a:prstDash val="solid"/>
              </a:ln>
              <a:effectLst/>
            </p:spPr>
          </p:cxnSp>
          <p:cxnSp>
            <p:nvCxnSpPr>
              <p:cNvPr id="576" name="Straight Connector 575"/>
              <p:cNvCxnSpPr/>
              <p:nvPr/>
            </p:nvCxnSpPr>
            <p:spPr>
              <a:xfrm>
                <a:off x="2739147" y="3449189"/>
                <a:ext cx="109728" cy="0"/>
              </a:xfrm>
              <a:prstGeom prst="line">
                <a:avLst/>
              </a:prstGeom>
              <a:grpFill/>
              <a:ln w="6350" cap="flat" cmpd="sng" algn="ctr">
                <a:solidFill>
                  <a:sysClr val="windowText" lastClr="000000"/>
                </a:solidFill>
                <a:prstDash val="solid"/>
              </a:ln>
              <a:effectLst/>
            </p:spPr>
          </p:cxnSp>
          <p:cxnSp>
            <p:nvCxnSpPr>
              <p:cNvPr id="577" name="Straight Connector 576"/>
              <p:cNvCxnSpPr/>
              <p:nvPr/>
            </p:nvCxnSpPr>
            <p:spPr>
              <a:xfrm flipV="1">
                <a:off x="2739147" y="3522952"/>
                <a:ext cx="109728" cy="73152"/>
              </a:xfrm>
              <a:prstGeom prst="line">
                <a:avLst/>
              </a:prstGeom>
              <a:grpFill/>
              <a:ln w="6350" cap="flat" cmpd="sng" algn="ctr">
                <a:solidFill>
                  <a:sysClr val="windowText" lastClr="000000"/>
                </a:solidFill>
                <a:prstDash val="solid"/>
              </a:ln>
              <a:effectLst/>
            </p:spPr>
          </p:cxnSp>
          <p:cxnSp>
            <p:nvCxnSpPr>
              <p:cNvPr id="578" name="Straight Connector 577"/>
              <p:cNvCxnSpPr/>
              <p:nvPr/>
            </p:nvCxnSpPr>
            <p:spPr>
              <a:xfrm>
                <a:off x="2739147" y="3522952"/>
                <a:ext cx="109728" cy="0"/>
              </a:xfrm>
              <a:prstGeom prst="line">
                <a:avLst/>
              </a:prstGeom>
              <a:grpFill/>
              <a:ln w="6350" cap="flat" cmpd="sng" algn="ctr">
                <a:solidFill>
                  <a:sysClr val="windowText" lastClr="000000"/>
                </a:solidFill>
                <a:prstDash val="solid"/>
              </a:ln>
              <a:effectLst/>
            </p:spPr>
          </p:cxnSp>
          <p:cxnSp>
            <p:nvCxnSpPr>
              <p:cNvPr id="579" name="Straight Arrow Connector 578"/>
              <p:cNvCxnSpPr/>
              <p:nvPr/>
            </p:nvCxnSpPr>
            <p:spPr>
              <a:xfrm>
                <a:off x="2739147" y="3596104"/>
                <a:ext cx="109728" cy="0"/>
              </a:xfrm>
              <a:prstGeom prst="straightConnector1">
                <a:avLst/>
              </a:prstGeom>
              <a:grpFill/>
              <a:ln w="6350" cap="flat" cmpd="sng" algn="ctr">
                <a:solidFill>
                  <a:sysClr val="windowText" lastClr="000000"/>
                </a:solidFill>
                <a:prstDash val="solid"/>
                <a:tailEnd type="triangle" w="sm" len="sm"/>
              </a:ln>
              <a:effectLst/>
            </p:spPr>
          </p:cxnSp>
        </p:grpSp>
        <p:grpSp>
          <p:nvGrpSpPr>
            <p:cNvPr id="525" name="Group 524"/>
            <p:cNvGrpSpPr/>
            <p:nvPr/>
          </p:nvGrpSpPr>
          <p:grpSpPr>
            <a:xfrm>
              <a:off x="4213605" y="5214360"/>
              <a:ext cx="109728" cy="440213"/>
              <a:chOff x="2739147" y="3155891"/>
              <a:chExt cx="109728" cy="440213"/>
            </a:xfrm>
            <a:grpFill/>
          </p:grpSpPr>
          <p:cxnSp>
            <p:nvCxnSpPr>
              <p:cNvPr id="554" name="Straight Connector 553"/>
              <p:cNvCxnSpPr/>
              <p:nvPr/>
            </p:nvCxnSpPr>
            <p:spPr>
              <a:xfrm flipV="1">
                <a:off x="2739147" y="3155891"/>
                <a:ext cx="109728" cy="73152"/>
              </a:xfrm>
              <a:prstGeom prst="line">
                <a:avLst/>
              </a:prstGeom>
              <a:grpFill/>
              <a:ln w="6350" cap="flat" cmpd="sng" algn="ctr">
                <a:solidFill>
                  <a:sysClr val="windowText" lastClr="000000"/>
                </a:solidFill>
                <a:prstDash val="solid"/>
              </a:ln>
              <a:effectLst/>
            </p:spPr>
          </p:cxnSp>
          <p:cxnSp>
            <p:nvCxnSpPr>
              <p:cNvPr id="555" name="Straight Connector 554"/>
              <p:cNvCxnSpPr/>
              <p:nvPr/>
            </p:nvCxnSpPr>
            <p:spPr>
              <a:xfrm>
                <a:off x="2739147" y="3155891"/>
                <a:ext cx="109728" cy="0"/>
              </a:xfrm>
              <a:prstGeom prst="line">
                <a:avLst/>
              </a:prstGeom>
              <a:grpFill/>
              <a:ln w="6350" cap="flat" cmpd="sng" algn="ctr">
                <a:solidFill>
                  <a:sysClr val="windowText" lastClr="000000"/>
                </a:solidFill>
                <a:prstDash val="solid"/>
              </a:ln>
              <a:effectLst/>
            </p:spPr>
          </p:cxnSp>
          <p:cxnSp>
            <p:nvCxnSpPr>
              <p:cNvPr id="556" name="Straight Connector 555"/>
              <p:cNvCxnSpPr/>
              <p:nvPr/>
            </p:nvCxnSpPr>
            <p:spPr>
              <a:xfrm flipV="1">
                <a:off x="2739147" y="3229654"/>
                <a:ext cx="109728" cy="73152"/>
              </a:xfrm>
              <a:prstGeom prst="line">
                <a:avLst/>
              </a:prstGeom>
              <a:grpFill/>
              <a:ln w="6350" cap="flat" cmpd="sng" algn="ctr">
                <a:solidFill>
                  <a:sysClr val="windowText" lastClr="000000"/>
                </a:solidFill>
                <a:prstDash val="solid"/>
              </a:ln>
              <a:effectLst/>
            </p:spPr>
          </p:cxnSp>
          <p:cxnSp>
            <p:nvCxnSpPr>
              <p:cNvPr id="557" name="Straight Connector 556"/>
              <p:cNvCxnSpPr/>
              <p:nvPr/>
            </p:nvCxnSpPr>
            <p:spPr>
              <a:xfrm>
                <a:off x="2739147" y="3229654"/>
                <a:ext cx="109728" cy="0"/>
              </a:xfrm>
              <a:prstGeom prst="line">
                <a:avLst/>
              </a:prstGeom>
              <a:grpFill/>
              <a:ln w="6350" cap="flat" cmpd="sng" algn="ctr">
                <a:solidFill>
                  <a:sysClr val="windowText" lastClr="000000"/>
                </a:solidFill>
                <a:prstDash val="solid"/>
              </a:ln>
              <a:effectLst/>
            </p:spPr>
          </p:cxnSp>
          <p:cxnSp>
            <p:nvCxnSpPr>
              <p:cNvPr id="558" name="Straight Connector 557"/>
              <p:cNvCxnSpPr/>
              <p:nvPr/>
            </p:nvCxnSpPr>
            <p:spPr>
              <a:xfrm flipV="1">
                <a:off x="2739147" y="3302274"/>
                <a:ext cx="109728" cy="73152"/>
              </a:xfrm>
              <a:prstGeom prst="line">
                <a:avLst/>
              </a:prstGeom>
              <a:grpFill/>
              <a:ln w="6350" cap="flat" cmpd="sng" algn="ctr">
                <a:solidFill>
                  <a:sysClr val="windowText" lastClr="000000"/>
                </a:solidFill>
                <a:prstDash val="solid"/>
              </a:ln>
              <a:effectLst/>
            </p:spPr>
          </p:cxnSp>
          <p:cxnSp>
            <p:nvCxnSpPr>
              <p:cNvPr id="559" name="Straight Connector 558"/>
              <p:cNvCxnSpPr/>
              <p:nvPr/>
            </p:nvCxnSpPr>
            <p:spPr>
              <a:xfrm>
                <a:off x="2739147" y="3302274"/>
                <a:ext cx="109728" cy="0"/>
              </a:xfrm>
              <a:prstGeom prst="line">
                <a:avLst/>
              </a:prstGeom>
              <a:grpFill/>
              <a:ln w="6350" cap="flat" cmpd="sng" algn="ctr">
                <a:solidFill>
                  <a:sysClr val="windowText" lastClr="000000"/>
                </a:solidFill>
                <a:prstDash val="solid"/>
              </a:ln>
              <a:effectLst/>
            </p:spPr>
          </p:cxnSp>
          <p:cxnSp>
            <p:nvCxnSpPr>
              <p:cNvPr id="560" name="Straight Connector 559"/>
              <p:cNvCxnSpPr/>
              <p:nvPr/>
            </p:nvCxnSpPr>
            <p:spPr>
              <a:xfrm flipV="1">
                <a:off x="2739147" y="3376037"/>
                <a:ext cx="109728" cy="73152"/>
              </a:xfrm>
              <a:prstGeom prst="line">
                <a:avLst/>
              </a:prstGeom>
              <a:grpFill/>
              <a:ln w="6350" cap="flat" cmpd="sng" algn="ctr">
                <a:solidFill>
                  <a:sysClr val="windowText" lastClr="000000"/>
                </a:solidFill>
                <a:prstDash val="solid"/>
              </a:ln>
              <a:effectLst/>
            </p:spPr>
          </p:cxnSp>
          <p:cxnSp>
            <p:nvCxnSpPr>
              <p:cNvPr id="561" name="Straight Connector 560"/>
              <p:cNvCxnSpPr/>
              <p:nvPr/>
            </p:nvCxnSpPr>
            <p:spPr>
              <a:xfrm>
                <a:off x="2739147" y="3376037"/>
                <a:ext cx="109728" cy="0"/>
              </a:xfrm>
              <a:prstGeom prst="line">
                <a:avLst/>
              </a:prstGeom>
              <a:grpFill/>
              <a:ln w="6350" cap="flat" cmpd="sng" algn="ctr">
                <a:solidFill>
                  <a:sysClr val="windowText" lastClr="000000"/>
                </a:solidFill>
                <a:prstDash val="solid"/>
              </a:ln>
              <a:effectLst/>
            </p:spPr>
          </p:cxnSp>
          <p:cxnSp>
            <p:nvCxnSpPr>
              <p:cNvPr id="562" name="Straight Connector 561"/>
              <p:cNvCxnSpPr/>
              <p:nvPr/>
            </p:nvCxnSpPr>
            <p:spPr>
              <a:xfrm flipV="1">
                <a:off x="2739147" y="3449189"/>
                <a:ext cx="109728" cy="73152"/>
              </a:xfrm>
              <a:prstGeom prst="line">
                <a:avLst/>
              </a:prstGeom>
              <a:grpFill/>
              <a:ln w="6350" cap="flat" cmpd="sng" algn="ctr">
                <a:solidFill>
                  <a:sysClr val="windowText" lastClr="000000"/>
                </a:solidFill>
                <a:prstDash val="solid"/>
              </a:ln>
              <a:effectLst/>
            </p:spPr>
          </p:cxnSp>
          <p:cxnSp>
            <p:nvCxnSpPr>
              <p:cNvPr id="563" name="Straight Connector 562"/>
              <p:cNvCxnSpPr/>
              <p:nvPr/>
            </p:nvCxnSpPr>
            <p:spPr>
              <a:xfrm>
                <a:off x="2739147" y="3449189"/>
                <a:ext cx="109728" cy="0"/>
              </a:xfrm>
              <a:prstGeom prst="line">
                <a:avLst/>
              </a:prstGeom>
              <a:grpFill/>
              <a:ln w="6350" cap="flat" cmpd="sng" algn="ctr">
                <a:solidFill>
                  <a:sysClr val="windowText" lastClr="000000"/>
                </a:solidFill>
                <a:prstDash val="solid"/>
              </a:ln>
              <a:effectLst/>
            </p:spPr>
          </p:cxnSp>
          <p:cxnSp>
            <p:nvCxnSpPr>
              <p:cNvPr id="564" name="Straight Connector 563"/>
              <p:cNvCxnSpPr/>
              <p:nvPr/>
            </p:nvCxnSpPr>
            <p:spPr>
              <a:xfrm flipV="1">
                <a:off x="2739147" y="3522952"/>
                <a:ext cx="109728" cy="73152"/>
              </a:xfrm>
              <a:prstGeom prst="line">
                <a:avLst/>
              </a:prstGeom>
              <a:grpFill/>
              <a:ln w="6350" cap="flat" cmpd="sng" algn="ctr">
                <a:solidFill>
                  <a:sysClr val="windowText" lastClr="000000"/>
                </a:solidFill>
                <a:prstDash val="solid"/>
              </a:ln>
              <a:effectLst/>
            </p:spPr>
          </p:cxnSp>
          <p:cxnSp>
            <p:nvCxnSpPr>
              <p:cNvPr id="565" name="Straight Connector 564"/>
              <p:cNvCxnSpPr/>
              <p:nvPr/>
            </p:nvCxnSpPr>
            <p:spPr>
              <a:xfrm>
                <a:off x="2739147" y="3522952"/>
                <a:ext cx="109728" cy="0"/>
              </a:xfrm>
              <a:prstGeom prst="line">
                <a:avLst/>
              </a:prstGeom>
              <a:grpFill/>
              <a:ln w="6350" cap="flat" cmpd="sng" algn="ctr">
                <a:solidFill>
                  <a:sysClr val="windowText" lastClr="000000"/>
                </a:solidFill>
                <a:prstDash val="solid"/>
              </a:ln>
              <a:effectLst/>
            </p:spPr>
          </p:cxnSp>
          <p:cxnSp>
            <p:nvCxnSpPr>
              <p:cNvPr id="566" name="Straight Arrow Connector 565"/>
              <p:cNvCxnSpPr/>
              <p:nvPr/>
            </p:nvCxnSpPr>
            <p:spPr>
              <a:xfrm>
                <a:off x="2739147" y="3596104"/>
                <a:ext cx="109728" cy="0"/>
              </a:xfrm>
              <a:prstGeom prst="straightConnector1">
                <a:avLst/>
              </a:prstGeom>
              <a:grpFill/>
              <a:ln w="6350" cap="flat" cmpd="sng" algn="ctr">
                <a:solidFill>
                  <a:sysClr val="windowText" lastClr="000000"/>
                </a:solidFill>
                <a:prstDash val="solid"/>
                <a:tailEnd type="triangle" w="sm" len="sm"/>
              </a:ln>
              <a:effectLst/>
            </p:spPr>
          </p:cxnSp>
        </p:grpSp>
        <p:grpSp>
          <p:nvGrpSpPr>
            <p:cNvPr id="526" name="Group 525"/>
            <p:cNvGrpSpPr/>
            <p:nvPr/>
          </p:nvGrpSpPr>
          <p:grpSpPr>
            <a:xfrm>
              <a:off x="4381449" y="5214615"/>
              <a:ext cx="109728" cy="440213"/>
              <a:chOff x="2739147" y="3155891"/>
              <a:chExt cx="109728" cy="440213"/>
            </a:xfrm>
            <a:grpFill/>
          </p:grpSpPr>
          <p:cxnSp>
            <p:nvCxnSpPr>
              <p:cNvPr id="541" name="Straight Connector 540"/>
              <p:cNvCxnSpPr/>
              <p:nvPr/>
            </p:nvCxnSpPr>
            <p:spPr>
              <a:xfrm flipV="1">
                <a:off x="2739147" y="3155891"/>
                <a:ext cx="109728" cy="73152"/>
              </a:xfrm>
              <a:prstGeom prst="line">
                <a:avLst/>
              </a:prstGeom>
              <a:grpFill/>
              <a:ln w="6350" cap="flat" cmpd="sng" algn="ctr">
                <a:solidFill>
                  <a:sysClr val="windowText" lastClr="000000"/>
                </a:solidFill>
                <a:prstDash val="solid"/>
              </a:ln>
              <a:effectLst/>
            </p:spPr>
          </p:cxnSp>
          <p:cxnSp>
            <p:nvCxnSpPr>
              <p:cNvPr id="542" name="Straight Connector 541"/>
              <p:cNvCxnSpPr/>
              <p:nvPr/>
            </p:nvCxnSpPr>
            <p:spPr>
              <a:xfrm>
                <a:off x="2739147" y="3155891"/>
                <a:ext cx="109728" cy="0"/>
              </a:xfrm>
              <a:prstGeom prst="line">
                <a:avLst/>
              </a:prstGeom>
              <a:grpFill/>
              <a:ln w="6350" cap="flat" cmpd="sng" algn="ctr">
                <a:solidFill>
                  <a:sysClr val="windowText" lastClr="000000"/>
                </a:solidFill>
                <a:prstDash val="solid"/>
              </a:ln>
              <a:effectLst/>
            </p:spPr>
          </p:cxnSp>
          <p:cxnSp>
            <p:nvCxnSpPr>
              <p:cNvPr id="543" name="Straight Connector 542"/>
              <p:cNvCxnSpPr/>
              <p:nvPr/>
            </p:nvCxnSpPr>
            <p:spPr>
              <a:xfrm flipV="1">
                <a:off x="2739147" y="3229654"/>
                <a:ext cx="109728" cy="73152"/>
              </a:xfrm>
              <a:prstGeom prst="line">
                <a:avLst/>
              </a:prstGeom>
              <a:grpFill/>
              <a:ln w="6350" cap="flat" cmpd="sng" algn="ctr">
                <a:solidFill>
                  <a:sysClr val="windowText" lastClr="000000"/>
                </a:solidFill>
                <a:prstDash val="solid"/>
              </a:ln>
              <a:effectLst/>
            </p:spPr>
          </p:cxnSp>
          <p:cxnSp>
            <p:nvCxnSpPr>
              <p:cNvPr id="544" name="Straight Connector 543"/>
              <p:cNvCxnSpPr/>
              <p:nvPr/>
            </p:nvCxnSpPr>
            <p:spPr>
              <a:xfrm>
                <a:off x="2739147" y="3229654"/>
                <a:ext cx="109728" cy="0"/>
              </a:xfrm>
              <a:prstGeom prst="line">
                <a:avLst/>
              </a:prstGeom>
              <a:grpFill/>
              <a:ln w="6350" cap="flat" cmpd="sng" algn="ctr">
                <a:solidFill>
                  <a:sysClr val="windowText" lastClr="000000"/>
                </a:solidFill>
                <a:prstDash val="solid"/>
              </a:ln>
              <a:effectLst/>
            </p:spPr>
          </p:cxnSp>
          <p:cxnSp>
            <p:nvCxnSpPr>
              <p:cNvPr id="545" name="Straight Connector 544"/>
              <p:cNvCxnSpPr/>
              <p:nvPr/>
            </p:nvCxnSpPr>
            <p:spPr>
              <a:xfrm flipV="1">
                <a:off x="2739147" y="3302274"/>
                <a:ext cx="109728" cy="73152"/>
              </a:xfrm>
              <a:prstGeom prst="line">
                <a:avLst/>
              </a:prstGeom>
              <a:grpFill/>
              <a:ln w="6350" cap="flat" cmpd="sng" algn="ctr">
                <a:solidFill>
                  <a:sysClr val="windowText" lastClr="000000"/>
                </a:solidFill>
                <a:prstDash val="solid"/>
              </a:ln>
              <a:effectLst/>
            </p:spPr>
          </p:cxnSp>
          <p:cxnSp>
            <p:nvCxnSpPr>
              <p:cNvPr id="546" name="Straight Connector 545"/>
              <p:cNvCxnSpPr/>
              <p:nvPr/>
            </p:nvCxnSpPr>
            <p:spPr>
              <a:xfrm>
                <a:off x="2739147" y="3302274"/>
                <a:ext cx="109728" cy="0"/>
              </a:xfrm>
              <a:prstGeom prst="line">
                <a:avLst/>
              </a:prstGeom>
              <a:grpFill/>
              <a:ln w="6350" cap="flat" cmpd="sng" algn="ctr">
                <a:solidFill>
                  <a:sysClr val="windowText" lastClr="000000"/>
                </a:solidFill>
                <a:prstDash val="solid"/>
              </a:ln>
              <a:effectLst/>
            </p:spPr>
          </p:cxnSp>
          <p:cxnSp>
            <p:nvCxnSpPr>
              <p:cNvPr id="547" name="Straight Connector 546"/>
              <p:cNvCxnSpPr/>
              <p:nvPr/>
            </p:nvCxnSpPr>
            <p:spPr>
              <a:xfrm flipV="1">
                <a:off x="2739147" y="3376037"/>
                <a:ext cx="109728" cy="73152"/>
              </a:xfrm>
              <a:prstGeom prst="line">
                <a:avLst/>
              </a:prstGeom>
              <a:grpFill/>
              <a:ln w="6350" cap="flat" cmpd="sng" algn="ctr">
                <a:solidFill>
                  <a:sysClr val="windowText" lastClr="000000"/>
                </a:solidFill>
                <a:prstDash val="solid"/>
              </a:ln>
              <a:effectLst/>
            </p:spPr>
          </p:cxnSp>
          <p:cxnSp>
            <p:nvCxnSpPr>
              <p:cNvPr id="548" name="Straight Connector 547"/>
              <p:cNvCxnSpPr/>
              <p:nvPr/>
            </p:nvCxnSpPr>
            <p:spPr>
              <a:xfrm>
                <a:off x="2739147" y="3376037"/>
                <a:ext cx="109728" cy="0"/>
              </a:xfrm>
              <a:prstGeom prst="line">
                <a:avLst/>
              </a:prstGeom>
              <a:grpFill/>
              <a:ln w="6350" cap="flat" cmpd="sng" algn="ctr">
                <a:solidFill>
                  <a:sysClr val="windowText" lastClr="000000"/>
                </a:solidFill>
                <a:prstDash val="solid"/>
              </a:ln>
              <a:effectLst/>
            </p:spPr>
          </p:cxnSp>
          <p:cxnSp>
            <p:nvCxnSpPr>
              <p:cNvPr id="549" name="Straight Connector 548"/>
              <p:cNvCxnSpPr/>
              <p:nvPr/>
            </p:nvCxnSpPr>
            <p:spPr>
              <a:xfrm flipV="1">
                <a:off x="2739147" y="3449189"/>
                <a:ext cx="109728" cy="73152"/>
              </a:xfrm>
              <a:prstGeom prst="line">
                <a:avLst/>
              </a:prstGeom>
              <a:grpFill/>
              <a:ln w="6350" cap="flat" cmpd="sng" algn="ctr">
                <a:solidFill>
                  <a:sysClr val="windowText" lastClr="000000"/>
                </a:solidFill>
                <a:prstDash val="solid"/>
              </a:ln>
              <a:effectLst/>
            </p:spPr>
          </p:cxnSp>
          <p:cxnSp>
            <p:nvCxnSpPr>
              <p:cNvPr id="550" name="Straight Connector 549"/>
              <p:cNvCxnSpPr/>
              <p:nvPr/>
            </p:nvCxnSpPr>
            <p:spPr>
              <a:xfrm>
                <a:off x="2739147" y="3449189"/>
                <a:ext cx="109728" cy="0"/>
              </a:xfrm>
              <a:prstGeom prst="line">
                <a:avLst/>
              </a:prstGeom>
              <a:grpFill/>
              <a:ln w="6350" cap="flat" cmpd="sng" algn="ctr">
                <a:solidFill>
                  <a:sysClr val="windowText" lastClr="000000"/>
                </a:solidFill>
                <a:prstDash val="solid"/>
              </a:ln>
              <a:effectLst/>
            </p:spPr>
          </p:cxnSp>
          <p:cxnSp>
            <p:nvCxnSpPr>
              <p:cNvPr id="551" name="Straight Connector 550"/>
              <p:cNvCxnSpPr/>
              <p:nvPr/>
            </p:nvCxnSpPr>
            <p:spPr>
              <a:xfrm flipV="1">
                <a:off x="2739147" y="3522952"/>
                <a:ext cx="109728" cy="73152"/>
              </a:xfrm>
              <a:prstGeom prst="line">
                <a:avLst/>
              </a:prstGeom>
              <a:grpFill/>
              <a:ln w="6350" cap="flat" cmpd="sng" algn="ctr">
                <a:solidFill>
                  <a:sysClr val="windowText" lastClr="000000"/>
                </a:solidFill>
                <a:prstDash val="solid"/>
              </a:ln>
              <a:effectLst/>
            </p:spPr>
          </p:cxnSp>
          <p:cxnSp>
            <p:nvCxnSpPr>
              <p:cNvPr id="552" name="Straight Connector 551"/>
              <p:cNvCxnSpPr/>
              <p:nvPr/>
            </p:nvCxnSpPr>
            <p:spPr>
              <a:xfrm>
                <a:off x="2739147" y="3522952"/>
                <a:ext cx="109728" cy="0"/>
              </a:xfrm>
              <a:prstGeom prst="line">
                <a:avLst/>
              </a:prstGeom>
              <a:grpFill/>
              <a:ln w="6350" cap="flat" cmpd="sng" algn="ctr">
                <a:solidFill>
                  <a:sysClr val="windowText" lastClr="000000"/>
                </a:solidFill>
                <a:prstDash val="solid"/>
              </a:ln>
              <a:effectLst/>
            </p:spPr>
          </p:cxnSp>
          <p:cxnSp>
            <p:nvCxnSpPr>
              <p:cNvPr id="553" name="Straight Arrow Connector 552"/>
              <p:cNvCxnSpPr/>
              <p:nvPr/>
            </p:nvCxnSpPr>
            <p:spPr>
              <a:xfrm>
                <a:off x="2739147" y="3596104"/>
                <a:ext cx="109728" cy="0"/>
              </a:xfrm>
              <a:prstGeom prst="straightConnector1">
                <a:avLst/>
              </a:prstGeom>
              <a:grpFill/>
              <a:ln w="6350" cap="flat" cmpd="sng" algn="ctr">
                <a:solidFill>
                  <a:sysClr val="windowText" lastClr="000000"/>
                </a:solidFill>
                <a:prstDash val="solid"/>
                <a:tailEnd type="triangle" w="sm" len="sm"/>
              </a:ln>
              <a:effectLst/>
            </p:spPr>
          </p:cxnSp>
        </p:grpSp>
        <p:grpSp>
          <p:nvGrpSpPr>
            <p:cNvPr id="527" name="Group 526"/>
            <p:cNvGrpSpPr/>
            <p:nvPr/>
          </p:nvGrpSpPr>
          <p:grpSpPr>
            <a:xfrm>
              <a:off x="4559266" y="5216503"/>
              <a:ext cx="109728" cy="440213"/>
              <a:chOff x="2739147" y="3155891"/>
              <a:chExt cx="109728" cy="440213"/>
            </a:xfrm>
            <a:grpFill/>
          </p:grpSpPr>
          <p:cxnSp>
            <p:nvCxnSpPr>
              <p:cNvPr id="528" name="Straight Connector 527"/>
              <p:cNvCxnSpPr/>
              <p:nvPr/>
            </p:nvCxnSpPr>
            <p:spPr>
              <a:xfrm flipV="1">
                <a:off x="2739147" y="3155891"/>
                <a:ext cx="109728" cy="73152"/>
              </a:xfrm>
              <a:prstGeom prst="line">
                <a:avLst/>
              </a:prstGeom>
              <a:grpFill/>
              <a:ln w="6350" cap="flat" cmpd="sng" algn="ctr">
                <a:solidFill>
                  <a:sysClr val="windowText" lastClr="000000"/>
                </a:solidFill>
                <a:prstDash val="solid"/>
              </a:ln>
              <a:effectLst/>
            </p:spPr>
          </p:cxnSp>
          <p:cxnSp>
            <p:nvCxnSpPr>
              <p:cNvPr id="529" name="Straight Connector 528"/>
              <p:cNvCxnSpPr/>
              <p:nvPr/>
            </p:nvCxnSpPr>
            <p:spPr>
              <a:xfrm>
                <a:off x="2739147" y="3155891"/>
                <a:ext cx="109728" cy="0"/>
              </a:xfrm>
              <a:prstGeom prst="line">
                <a:avLst/>
              </a:prstGeom>
              <a:grpFill/>
              <a:ln w="6350" cap="flat" cmpd="sng" algn="ctr">
                <a:solidFill>
                  <a:sysClr val="windowText" lastClr="000000"/>
                </a:solidFill>
                <a:prstDash val="solid"/>
              </a:ln>
              <a:effectLst/>
            </p:spPr>
          </p:cxnSp>
          <p:cxnSp>
            <p:nvCxnSpPr>
              <p:cNvPr id="530" name="Straight Connector 529"/>
              <p:cNvCxnSpPr/>
              <p:nvPr/>
            </p:nvCxnSpPr>
            <p:spPr>
              <a:xfrm flipV="1">
                <a:off x="2739147" y="3229654"/>
                <a:ext cx="109728" cy="73152"/>
              </a:xfrm>
              <a:prstGeom prst="line">
                <a:avLst/>
              </a:prstGeom>
              <a:grpFill/>
              <a:ln w="6350" cap="flat" cmpd="sng" algn="ctr">
                <a:solidFill>
                  <a:sysClr val="windowText" lastClr="000000"/>
                </a:solidFill>
                <a:prstDash val="solid"/>
              </a:ln>
              <a:effectLst/>
            </p:spPr>
          </p:cxnSp>
          <p:cxnSp>
            <p:nvCxnSpPr>
              <p:cNvPr id="531" name="Straight Connector 530"/>
              <p:cNvCxnSpPr/>
              <p:nvPr/>
            </p:nvCxnSpPr>
            <p:spPr>
              <a:xfrm>
                <a:off x="2739147" y="3229654"/>
                <a:ext cx="109728" cy="0"/>
              </a:xfrm>
              <a:prstGeom prst="line">
                <a:avLst/>
              </a:prstGeom>
              <a:grpFill/>
              <a:ln w="6350" cap="flat" cmpd="sng" algn="ctr">
                <a:solidFill>
                  <a:sysClr val="windowText" lastClr="000000"/>
                </a:solidFill>
                <a:prstDash val="solid"/>
              </a:ln>
              <a:effectLst/>
            </p:spPr>
          </p:cxnSp>
          <p:cxnSp>
            <p:nvCxnSpPr>
              <p:cNvPr id="532" name="Straight Connector 531"/>
              <p:cNvCxnSpPr/>
              <p:nvPr/>
            </p:nvCxnSpPr>
            <p:spPr>
              <a:xfrm flipV="1">
                <a:off x="2739147" y="3302274"/>
                <a:ext cx="109728" cy="73152"/>
              </a:xfrm>
              <a:prstGeom prst="line">
                <a:avLst/>
              </a:prstGeom>
              <a:grpFill/>
              <a:ln w="6350" cap="flat" cmpd="sng" algn="ctr">
                <a:solidFill>
                  <a:sysClr val="windowText" lastClr="000000"/>
                </a:solidFill>
                <a:prstDash val="solid"/>
              </a:ln>
              <a:effectLst/>
            </p:spPr>
          </p:cxnSp>
          <p:cxnSp>
            <p:nvCxnSpPr>
              <p:cNvPr id="533" name="Straight Connector 532"/>
              <p:cNvCxnSpPr/>
              <p:nvPr/>
            </p:nvCxnSpPr>
            <p:spPr>
              <a:xfrm>
                <a:off x="2739147" y="3302274"/>
                <a:ext cx="109728" cy="0"/>
              </a:xfrm>
              <a:prstGeom prst="line">
                <a:avLst/>
              </a:prstGeom>
              <a:grpFill/>
              <a:ln w="6350" cap="flat" cmpd="sng" algn="ctr">
                <a:solidFill>
                  <a:sysClr val="windowText" lastClr="000000"/>
                </a:solidFill>
                <a:prstDash val="solid"/>
              </a:ln>
              <a:effectLst/>
            </p:spPr>
          </p:cxnSp>
          <p:cxnSp>
            <p:nvCxnSpPr>
              <p:cNvPr id="534" name="Straight Connector 533"/>
              <p:cNvCxnSpPr/>
              <p:nvPr/>
            </p:nvCxnSpPr>
            <p:spPr>
              <a:xfrm flipV="1">
                <a:off x="2739147" y="3376037"/>
                <a:ext cx="109728" cy="73152"/>
              </a:xfrm>
              <a:prstGeom prst="line">
                <a:avLst/>
              </a:prstGeom>
              <a:grpFill/>
              <a:ln w="6350" cap="flat" cmpd="sng" algn="ctr">
                <a:solidFill>
                  <a:sysClr val="windowText" lastClr="000000"/>
                </a:solidFill>
                <a:prstDash val="solid"/>
              </a:ln>
              <a:effectLst/>
            </p:spPr>
          </p:cxnSp>
          <p:cxnSp>
            <p:nvCxnSpPr>
              <p:cNvPr id="535" name="Straight Connector 534"/>
              <p:cNvCxnSpPr/>
              <p:nvPr/>
            </p:nvCxnSpPr>
            <p:spPr>
              <a:xfrm>
                <a:off x="2739147" y="3376037"/>
                <a:ext cx="109728" cy="0"/>
              </a:xfrm>
              <a:prstGeom prst="line">
                <a:avLst/>
              </a:prstGeom>
              <a:grpFill/>
              <a:ln w="6350" cap="flat" cmpd="sng" algn="ctr">
                <a:solidFill>
                  <a:sysClr val="windowText" lastClr="000000"/>
                </a:solidFill>
                <a:prstDash val="solid"/>
              </a:ln>
              <a:effectLst/>
            </p:spPr>
          </p:cxnSp>
          <p:cxnSp>
            <p:nvCxnSpPr>
              <p:cNvPr id="536" name="Straight Connector 535"/>
              <p:cNvCxnSpPr/>
              <p:nvPr/>
            </p:nvCxnSpPr>
            <p:spPr>
              <a:xfrm flipV="1">
                <a:off x="2739147" y="3449189"/>
                <a:ext cx="109728" cy="73152"/>
              </a:xfrm>
              <a:prstGeom prst="line">
                <a:avLst/>
              </a:prstGeom>
              <a:grpFill/>
              <a:ln w="6350" cap="flat" cmpd="sng" algn="ctr">
                <a:solidFill>
                  <a:sysClr val="windowText" lastClr="000000"/>
                </a:solidFill>
                <a:prstDash val="solid"/>
              </a:ln>
              <a:effectLst/>
            </p:spPr>
          </p:cxnSp>
          <p:cxnSp>
            <p:nvCxnSpPr>
              <p:cNvPr id="537" name="Straight Connector 536"/>
              <p:cNvCxnSpPr/>
              <p:nvPr/>
            </p:nvCxnSpPr>
            <p:spPr>
              <a:xfrm>
                <a:off x="2739147" y="3449189"/>
                <a:ext cx="109728" cy="0"/>
              </a:xfrm>
              <a:prstGeom prst="line">
                <a:avLst/>
              </a:prstGeom>
              <a:grpFill/>
              <a:ln w="6350" cap="flat" cmpd="sng" algn="ctr">
                <a:solidFill>
                  <a:sysClr val="windowText" lastClr="000000"/>
                </a:solidFill>
                <a:prstDash val="solid"/>
              </a:ln>
              <a:effectLst/>
            </p:spPr>
          </p:cxnSp>
          <p:cxnSp>
            <p:nvCxnSpPr>
              <p:cNvPr id="538" name="Straight Connector 537"/>
              <p:cNvCxnSpPr/>
              <p:nvPr/>
            </p:nvCxnSpPr>
            <p:spPr>
              <a:xfrm flipV="1">
                <a:off x="2739147" y="3522952"/>
                <a:ext cx="109728" cy="73152"/>
              </a:xfrm>
              <a:prstGeom prst="line">
                <a:avLst/>
              </a:prstGeom>
              <a:grpFill/>
              <a:ln w="6350" cap="flat" cmpd="sng" algn="ctr">
                <a:solidFill>
                  <a:sysClr val="windowText" lastClr="000000"/>
                </a:solidFill>
                <a:prstDash val="solid"/>
              </a:ln>
              <a:effectLst/>
            </p:spPr>
          </p:cxnSp>
          <p:cxnSp>
            <p:nvCxnSpPr>
              <p:cNvPr id="539" name="Straight Connector 538"/>
              <p:cNvCxnSpPr/>
              <p:nvPr/>
            </p:nvCxnSpPr>
            <p:spPr>
              <a:xfrm>
                <a:off x="2739147" y="3522952"/>
                <a:ext cx="109728" cy="0"/>
              </a:xfrm>
              <a:prstGeom prst="line">
                <a:avLst/>
              </a:prstGeom>
              <a:grpFill/>
              <a:ln w="6350" cap="flat" cmpd="sng" algn="ctr">
                <a:solidFill>
                  <a:sysClr val="windowText" lastClr="000000"/>
                </a:solidFill>
                <a:prstDash val="solid"/>
              </a:ln>
              <a:effectLst/>
            </p:spPr>
          </p:cxnSp>
          <p:cxnSp>
            <p:nvCxnSpPr>
              <p:cNvPr id="540" name="Straight Arrow Connector 539"/>
              <p:cNvCxnSpPr/>
              <p:nvPr/>
            </p:nvCxnSpPr>
            <p:spPr>
              <a:xfrm>
                <a:off x="2739147" y="3596104"/>
                <a:ext cx="109728" cy="0"/>
              </a:xfrm>
              <a:prstGeom prst="straightConnector1">
                <a:avLst/>
              </a:prstGeom>
              <a:grpFill/>
              <a:ln w="6350" cap="flat" cmpd="sng" algn="ctr">
                <a:solidFill>
                  <a:sysClr val="windowText" lastClr="000000"/>
                </a:solidFill>
                <a:prstDash val="solid"/>
                <a:tailEnd type="triangle" w="sm" len="sm"/>
              </a:ln>
              <a:effectLst/>
            </p:spPr>
          </p:cxnSp>
        </p:grpSp>
      </p:grpSp>
      <p:grpSp>
        <p:nvGrpSpPr>
          <p:cNvPr id="632" name="Group 631"/>
          <p:cNvGrpSpPr/>
          <p:nvPr/>
        </p:nvGrpSpPr>
        <p:grpSpPr>
          <a:xfrm>
            <a:off x="2991877" y="4835308"/>
            <a:ext cx="109728" cy="440213"/>
            <a:chOff x="2739147" y="3155891"/>
            <a:chExt cx="109728" cy="440213"/>
          </a:xfrm>
          <a:solidFill>
            <a:srgbClr val="38B4FF"/>
          </a:solidFill>
        </p:grpSpPr>
        <p:cxnSp>
          <p:nvCxnSpPr>
            <p:cNvPr id="633" name="Straight Connector 632"/>
            <p:cNvCxnSpPr/>
            <p:nvPr/>
          </p:nvCxnSpPr>
          <p:spPr>
            <a:xfrm flipV="1">
              <a:off x="2739147" y="3155891"/>
              <a:ext cx="109728" cy="73152"/>
            </a:xfrm>
            <a:prstGeom prst="line">
              <a:avLst/>
            </a:prstGeom>
            <a:grpFill/>
            <a:ln w="6350" cap="flat" cmpd="sng" algn="ctr">
              <a:solidFill>
                <a:sysClr val="windowText" lastClr="000000"/>
              </a:solidFill>
              <a:prstDash val="solid"/>
            </a:ln>
            <a:effectLst/>
          </p:spPr>
        </p:cxnSp>
        <p:cxnSp>
          <p:nvCxnSpPr>
            <p:cNvPr id="634" name="Straight Connector 633"/>
            <p:cNvCxnSpPr/>
            <p:nvPr/>
          </p:nvCxnSpPr>
          <p:spPr>
            <a:xfrm>
              <a:off x="2739147" y="3155891"/>
              <a:ext cx="109728" cy="0"/>
            </a:xfrm>
            <a:prstGeom prst="line">
              <a:avLst/>
            </a:prstGeom>
            <a:grpFill/>
            <a:ln w="6350" cap="flat" cmpd="sng" algn="ctr">
              <a:solidFill>
                <a:sysClr val="windowText" lastClr="000000"/>
              </a:solidFill>
              <a:prstDash val="solid"/>
            </a:ln>
            <a:effectLst/>
          </p:spPr>
        </p:cxnSp>
        <p:cxnSp>
          <p:nvCxnSpPr>
            <p:cNvPr id="635" name="Straight Connector 634"/>
            <p:cNvCxnSpPr/>
            <p:nvPr/>
          </p:nvCxnSpPr>
          <p:spPr>
            <a:xfrm flipV="1">
              <a:off x="2739147" y="3229654"/>
              <a:ext cx="109728" cy="73152"/>
            </a:xfrm>
            <a:prstGeom prst="line">
              <a:avLst/>
            </a:prstGeom>
            <a:grpFill/>
            <a:ln w="6350" cap="flat" cmpd="sng" algn="ctr">
              <a:solidFill>
                <a:sysClr val="windowText" lastClr="000000"/>
              </a:solidFill>
              <a:prstDash val="solid"/>
            </a:ln>
            <a:effectLst/>
          </p:spPr>
        </p:cxnSp>
        <p:cxnSp>
          <p:nvCxnSpPr>
            <p:cNvPr id="636" name="Straight Connector 635"/>
            <p:cNvCxnSpPr/>
            <p:nvPr/>
          </p:nvCxnSpPr>
          <p:spPr>
            <a:xfrm>
              <a:off x="2739147" y="3229654"/>
              <a:ext cx="109728" cy="0"/>
            </a:xfrm>
            <a:prstGeom prst="line">
              <a:avLst/>
            </a:prstGeom>
            <a:grpFill/>
            <a:ln w="6350" cap="flat" cmpd="sng" algn="ctr">
              <a:solidFill>
                <a:sysClr val="windowText" lastClr="000000"/>
              </a:solidFill>
              <a:prstDash val="solid"/>
            </a:ln>
            <a:effectLst/>
          </p:spPr>
        </p:cxnSp>
        <p:cxnSp>
          <p:nvCxnSpPr>
            <p:cNvPr id="637" name="Straight Connector 636"/>
            <p:cNvCxnSpPr/>
            <p:nvPr/>
          </p:nvCxnSpPr>
          <p:spPr>
            <a:xfrm flipV="1">
              <a:off x="2739147" y="3302274"/>
              <a:ext cx="109728" cy="73152"/>
            </a:xfrm>
            <a:prstGeom prst="line">
              <a:avLst/>
            </a:prstGeom>
            <a:grpFill/>
            <a:ln w="6350" cap="flat" cmpd="sng" algn="ctr">
              <a:solidFill>
                <a:sysClr val="windowText" lastClr="000000"/>
              </a:solidFill>
              <a:prstDash val="solid"/>
            </a:ln>
            <a:effectLst/>
          </p:spPr>
        </p:cxnSp>
        <p:cxnSp>
          <p:nvCxnSpPr>
            <p:cNvPr id="638" name="Straight Connector 637"/>
            <p:cNvCxnSpPr/>
            <p:nvPr/>
          </p:nvCxnSpPr>
          <p:spPr>
            <a:xfrm>
              <a:off x="2739147" y="3302274"/>
              <a:ext cx="109728" cy="0"/>
            </a:xfrm>
            <a:prstGeom prst="line">
              <a:avLst/>
            </a:prstGeom>
            <a:grpFill/>
            <a:ln w="6350" cap="flat" cmpd="sng" algn="ctr">
              <a:solidFill>
                <a:sysClr val="windowText" lastClr="000000"/>
              </a:solidFill>
              <a:prstDash val="solid"/>
            </a:ln>
            <a:effectLst/>
          </p:spPr>
        </p:cxnSp>
        <p:cxnSp>
          <p:nvCxnSpPr>
            <p:cNvPr id="639" name="Straight Connector 638"/>
            <p:cNvCxnSpPr/>
            <p:nvPr/>
          </p:nvCxnSpPr>
          <p:spPr>
            <a:xfrm flipV="1">
              <a:off x="2739147" y="3376037"/>
              <a:ext cx="109728" cy="73152"/>
            </a:xfrm>
            <a:prstGeom prst="line">
              <a:avLst/>
            </a:prstGeom>
            <a:grpFill/>
            <a:ln w="6350" cap="flat" cmpd="sng" algn="ctr">
              <a:solidFill>
                <a:sysClr val="windowText" lastClr="000000"/>
              </a:solidFill>
              <a:prstDash val="solid"/>
            </a:ln>
            <a:effectLst/>
          </p:spPr>
        </p:cxnSp>
        <p:cxnSp>
          <p:nvCxnSpPr>
            <p:cNvPr id="640" name="Straight Connector 639"/>
            <p:cNvCxnSpPr/>
            <p:nvPr/>
          </p:nvCxnSpPr>
          <p:spPr>
            <a:xfrm>
              <a:off x="2739147" y="3376037"/>
              <a:ext cx="109728" cy="0"/>
            </a:xfrm>
            <a:prstGeom prst="line">
              <a:avLst/>
            </a:prstGeom>
            <a:grpFill/>
            <a:ln w="6350" cap="flat" cmpd="sng" algn="ctr">
              <a:solidFill>
                <a:sysClr val="windowText" lastClr="000000"/>
              </a:solidFill>
              <a:prstDash val="solid"/>
            </a:ln>
            <a:effectLst/>
          </p:spPr>
        </p:cxnSp>
        <p:cxnSp>
          <p:nvCxnSpPr>
            <p:cNvPr id="641" name="Straight Connector 640"/>
            <p:cNvCxnSpPr/>
            <p:nvPr/>
          </p:nvCxnSpPr>
          <p:spPr>
            <a:xfrm flipV="1">
              <a:off x="2739147" y="3449189"/>
              <a:ext cx="109728" cy="73152"/>
            </a:xfrm>
            <a:prstGeom prst="line">
              <a:avLst/>
            </a:prstGeom>
            <a:grpFill/>
            <a:ln w="6350" cap="flat" cmpd="sng" algn="ctr">
              <a:solidFill>
                <a:sysClr val="windowText" lastClr="000000"/>
              </a:solidFill>
              <a:prstDash val="solid"/>
            </a:ln>
            <a:effectLst/>
          </p:spPr>
        </p:cxnSp>
        <p:cxnSp>
          <p:nvCxnSpPr>
            <p:cNvPr id="642" name="Straight Connector 641"/>
            <p:cNvCxnSpPr/>
            <p:nvPr/>
          </p:nvCxnSpPr>
          <p:spPr>
            <a:xfrm>
              <a:off x="2739147" y="3449189"/>
              <a:ext cx="109728" cy="0"/>
            </a:xfrm>
            <a:prstGeom prst="line">
              <a:avLst/>
            </a:prstGeom>
            <a:grpFill/>
            <a:ln w="6350" cap="flat" cmpd="sng" algn="ctr">
              <a:solidFill>
                <a:sysClr val="windowText" lastClr="000000"/>
              </a:solidFill>
              <a:prstDash val="solid"/>
            </a:ln>
            <a:effectLst/>
          </p:spPr>
        </p:cxnSp>
        <p:cxnSp>
          <p:nvCxnSpPr>
            <p:cNvPr id="643" name="Straight Connector 642"/>
            <p:cNvCxnSpPr/>
            <p:nvPr/>
          </p:nvCxnSpPr>
          <p:spPr>
            <a:xfrm flipV="1">
              <a:off x="2739147" y="3522952"/>
              <a:ext cx="109728" cy="73152"/>
            </a:xfrm>
            <a:prstGeom prst="line">
              <a:avLst/>
            </a:prstGeom>
            <a:grpFill/>
            <a:ln w="6350" cap="flat" cmpd="sng" algn="ctr">
              <a:solidFill>
                <a:sysClr val="windowText" lastClr="000000"/>
              </a:solidFill>
              <a:prstDash val="solid"/>
            </a:ln>
            <a:effectLst/>
          </p:spPr>
        </p:cxnSp>
        <p:cxnSp>
          <p:nvCxnSpPr>
            <p:cNvPr id="644" name="Straight Connector 643"/>
            <p:cNvCxnSpPr/>
            <p:nvPr/>
          </p:nvCxnSpPr>
          <p:spPr>
            <a:xfrm>
              <a:off x="2739147" y="3522952"/>
              <a:ext cx="109728" cy="0"/>
            </a:xfrm>
            <a:prstGeom prst="line">
              <a:avLst/>
            </a:prstGeom>
            <a:grpFill/>
            <a:ln w="6350" cap="flat" cmpd="sng" algn="ctr">
              <a:solidFill>
                <a:sysClr val="windowText" lastClr="000000"/>
              </a:solidFill>
              <a:prstDash val="solid"/>
            </a:ln>
            <a:effectLst/>
          </p:spPr>
        </p:cxnSp>
        <p:cxnSp>
          <p:nvCxnSpPr>
            <p:cNvPr id="645" name="Straight Arrow Connector 644"/>
            <p:cNvCxnSpPr/>
            <p:nvPr/>
          </p:nvCxnSpPr>
          <p:spPr>
            <a:xfrm>
              <a:off x="2739147" y="3596104"/>
              <a:ext cx="109728" cy="0"/>
            </a:xfrm>
            <a:prstGeom prst="straightConnector1">
              <a:avLst/>
            </a:prstGeom>
            <a:grpFill/>
            <a:ln w="6350" cap="flat" cmpd="sng" algn="ctr">
              <a:solidFill>
                <a:sysClr val="windowText" lastClr="000000"/>
              </a:solidFill>
              <a:prstDash val="solid"/>
              <a:tailEnd type="triangle" w="sm" len="sm"/>
            </a:ln>
            <a:effectLst/>
          </p:spPr>
        </p:cxnSp>
      </p:grpSp>
      <p:sp>
        <p:nvSpPr>
          <p:cNvPr id="646" name="Rectangle 645"/>
          <p:cNvSpPr>
            <a:spLocks/>
          </p:cNvSpPr>
          <p:nvPr/>
        </p:nvSpPr>
        <p:spPr>
          <a:xfrm>
            <a:off x="2245935" y="5698683"/>
            <a:ext cx="557014" cy="152400"/>
          </a:xfrm>
          <a:prstGeom prst="rect">
            <a:avLst/>
          </a:prstGeom>
          <a:solidFill>
            <a:srgbClr val="00CE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47" name="Rectangle 646"/>
          <p:cNvSpPr>
            <a:spLocks/>
          </p:cNvSpPr>
          <p:nvPr/>
        </p:nvSpPr>
        <p:spPr>
          <a:xfrm>
            <a:off x="2245935" y="5698683"/>
            <a:ext cx="46910" cy="152400"/>
          </a:xfrm>
          <a:prstGeom prst="rect">
            <a:avLst/>
          </a:prstGeom>
          <a:solidFill>
            <a:srgbClr val="00CE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48" name="Rectangle 647"/>
          <p:cNvSpPr>
            <a:spLocks/>
          </p:cNvSpPr>
          <p:nvPr/>
        </p:nvSpPr>
        <p:spPr>
          <a:xfrm>
            <a:off x="2755523" y="5698683"/>
            <a:ext cx="46910" cy="152400"/>
          </a:xfrm>
          <a:prstGeom prst="rect">
            <a:avLst/>
          </a:prstGeom>
          <a:solidFill>
            <a:srgbClr val="00CE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49" name="Rectangle 648"/>
          <p:cNvSpPr>
            <a:spLocks/>
          </p:cNvSpPr>
          <p:nvPr/>
        </p:nvSpPr>
        <p:spPr>
          <a:xfrm>
            <a:off x="2709673" y="5698683"/>
            <a:ext cx="46910" cy="152400"/>
          </a:xfrm>
          <a:prstGeom prst="rect">
            <a:avLst/>
          </a:prstGeom>
          <a:solidFill>
            <a:srgbClr val="00CE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50" name="Rectangle 649"/>
          <p:cNvSpPr>
            <a:spLocks/>
          </p:cNvSpPr>
          <p:nvPr/>
        </p:nvSpPr>
        <p:spPr>
          <a:xfrm>
            <a:off x="2291848" y="5698683"/>
            <a:ext cx="46910" cy="152400"/>
          </a:xfrm>
          <a:prstGeom prst="rect">
            <a:avLst/>
          </a:prstGeom>
          <a:solidFill>
            <a:srgbClr val="00CE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51" name="Rectangle 650"/>
          <p:cNvSpPr>
            <a:spLocks/>
          </p:cNvSpPr>
          <p:nvPr/>
        </p:nvSpPr>
        <p:spPr>
          <a:xfrm>
            <a:off x="2339116" y="5698683"/>
            <a:ext cx="46910" cy="152400"/>
          </a:xfrm>
          <a:prstGeom prst="rect">
            <a:avLst/>
          </a:prstGeom>
          <a:solidFill>
            <a:srgbClr val="00CE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52" name="Rectangle 651"/>
          <p:cNvSpPr>
            <a:spLocks/>
          </p:cNvSpPr>
          <p:nvPr/>
        </p:nvSpPr>
        <p:spPr>
          <a:xfrm>
            <a:off x="2386026" y="5698683"/>
            <a:ext cx="46910" cy="152400"/>
          </a:xfrm>
          <a:prstGeom prst="rect">
            <a:avLst/>
          </a:prstGeom>
          <a:solidFill>
            <a:srgbClr val="00CE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53" name="Rectangle 652"/>
          <p:cNvSpPr>
            <a:spLocks/>
          </p:cNvSpPr>
          <p:nvPr/>
        </p:nvSpPr>
        <p:spPr>
          <a:xfrm>
            <a:off x="2431461" y="5698683"/>
            <a:ext cx="46910" cy="152400"/>
          </a:xfrm>
          <a:prstGeom prst="rect">
            <a:avLst/>
          </a:prstGeom>
          <a:solidFill>
            <a:srgbClr val="00CE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54" name="Rectangle 653"/>
          <p:cNvSpPr>
            <a:spLocks/>
          </p:cNvSpPr>
          <p:nvPr/>
        </p:nvSpPr>
        <p:spPr>
          <a:xfrm>
            <a:off x="2478371" y="5698683"/>
            <a:ext cx="46910" cy="152400"/>
          </a:xfrm>
          <a:prstGeom prst="rect">
            <a:avLst/>
          </a:prstGeom>
          <a:solidFill>
            <a:srgbClr val="00CE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55" name="Rectangle 654"/>
          <p:cNvSpPr>
            <a:spLocks/>
          </p:cNvSpPr>
          <p:nvPr/>
        </p:nvSpPr>
        <p:spPr>
          <a:xfrm>
            <a:off x="2523344" y="5698683"/>
            <a:ext cx="46910" cy="152400"/>
          </a:xfrm>
          <a:prstGeom prst="rect">
            <a:avLst/>
          </a:prstGeom>
          <a:solidFill>
            <a:srgbClr val="00CE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56" name="Rectangle 655"/>
          <p:cNvSpPr>
            <a:spLocks/>
          </p:cNvSpPr>
          <p:nvPr/>
        </p:nvSpPr>
        <p:spPr>
          <a:xfrm>
            <a:off x="2570254" y="5698683"/>
            <a:ext cx="46910" cy="152400"/>
          </a:xfrm>
          <a:prstGeom prst="rect">
            <a:avLst/>
          </a:prstGeom>
          <a:solidFill>
            <a:srgbClr val="00CE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57" name="Rectangle 656"/>
          <p:cNvSpPr>
            <a:spLocks/>
          </p:cNvSpPr>
          <p:nvPr/>
        </p:nvSpPr>
        <p:spPr>
          <a:xfrm>
            <a:off x="2664074" y="5698683"/>
            <a:ext cx="46910" cy="152400"/>
          </a:xfrm>
          <a:prstGeom prst="rect">
            <a:avLst/>
          </a:prstGeom>
          <a:solidFill>
            <a:srgbClr val="00CE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58" name="Rectangle 657"/>
          <p:cNvSpPr>
            <a:spLocks/>
          </p:cNvSpPr>
          <p:nvPr/>
        </p:nvSpPr>
        <p:spPr>
          <a:xfrm>
            <a:off x="2617164" y="5698683"/>
            <a:ext cx="46910" cy="152400"/>
          </a:xfrm>
          <a:prstGeom prst="rect">
            <a:avLst/>
          </a:prstGeom>
          <a:solidFill>
            <a:srgbClr val="00CE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59" name="Rectangle 658"/>
          <p:cNvSpPr>
            <a:spLocks/>
          </p:cNvSpPr>
          <p:nvPr/>
        </p:nvSpPr>
        <p:spPr>
          <a:xfrm>
            <a:off x="2962818" y="5698683"/>
            <a:ext cx="171773" cy="46099"/>
          </a:xfrm>
          <a:prstGeom prst="rect">
            <a:avLst/>
          </a:prstGeom>
          <a:solidFill>
            <a:srgbClr val="38B4FF"/>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60" name="Right Brace 659"/>
          <p:cNvSpPr/>
          <p:nvPr/>
        </p:nvSpPr>
        <p:spPr>
          <a:xfrm rot="10800000">
            <a:off x="2158189" y="3785342"/>
            <a:ext cx="54866" cy="155448"/>
          </a:xfrm>
          <a:prstGeom prst="rightBrace">
            <a:avLst/>
          </a:prstGeom>
          <a:no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661" name="TextBox 660"/>
          <p:cNvSpPr txBox="1"/>
          <p:nvPr/>
        </p:nvSpPr>
        <p:spPr>
          <a:xfrm>
            <a:off x="2928350" y="1466442"/>
            <a:ext cx="299295" cy="215444"/>
          </a:xfrm>
          <a:prstGeom prst="rect">
            <a:avLst/>
          </a:prstGeom>
          <a:noFill/>
        </p:spPr>
        <p:txBody>
          <a:bodyPr wrap="square" rtlCol="0">
            <a:spAutoFit/>
          </a:bodyPr>
          <a:lstStyle/>
          <a:p>
            <a:pPr eaLnBrk="1" fontAlgn="auto" hangingPunct="1">
              <a:spcBef>
                <a:spcPts val="0"/>
              </a:spcBef>
              <a:spcAft>
                <a:spcPts val="0"/>
              </a:spcAft>
            </a:pPr>
            <a:r>
              <a:rPr lang="en-US" sz="800" b="0" i="1" dirty="0" smtClean="0">
                <a:solidFill>
                  <a:prstClr val="black"/>
                </a:solidFill>
                <a:latin typeface="Arial" panose="020B0604020202020204" pitchFamily="34" charset="0"/>
                <a:cs typeface="Arial" panose="020B0604020202020204" pitchFamily="34" charset="0"/>
              </a:rPr>
              <a:t>k</a:t>
            </a:r>
            <a:r>
              <a:rPr lang="en-US" sz="800" b="0" i="1" baseline="-25000" dirty="0" smtClean="0">
                <a:solidFill>
                  <a:prstClr val="black"/>
                </a:solidFill>
                <a:latin typeface="Arial" panose="020B0604020202020204" pitchFamily="34" charset="0"/>
                <a:cs typeface="Arial" panose="020B0604020202020204" pitchFamily="34" charset="0"/>
              </a:rPr>
              <a:t>C</a:t>
            </a:r>
            <a:endParaRPr lang="en-US" sz="800" b="0" i="1" baseline="-25000" dirty="0">
              <a:solidFill>
                <a:prstClr val="black"/>
              </a:solidFill>
              <a:latin typeface="Arial" panose="020B0604020202020204" pitchFamily="34" charset="0"/>
              <a:cs typeface="Arial" panose="020B0604020202020204" pitchFamily="34" charset="0"/>
            </a:endParaRPr>
          </a:p>
        </p:txBody>
      </p:sp>
      <p:sp>
        <p:nvSpPr>
          <p:cNvPr id="662" name="TextBox 661"/>
          <p:cNvSpPr txBox="1"/>
          <p:nvPr/>
        </p:nvSpPr>
        <p:spPr>
          <a:xfrm>
            <a:off x="2127558" y="2149196"/>
            <a:ext cx="299295" cy="215444"/>
          </a:xfrm>
          <a:prstGeom prst="rect">
            <a:avLst/>
          </a:prstGeom>
          <a:noFill/>
        </p:spPr>
        <p:txBody>
          <a:bodyPr wrap="square" rtlCol="0">
            <a:spAutoFit/>
          </a:bodyPr>
          <a:lstStyle/>
          <a:p>
            <a:pPr eaLnBrk="1" fontAlgn="auto" hangingPunct="1">
              <a:spcBef>
                <a:spcPts val="0"/>
              </a:spcBef>
              <a:spcAft>
                <a:spcPts val="0"/>
              </a:spcAft>
            </a:pPr>
            <a:r>
              <a:rPr lang="en-US" sz="800" b="0" i="1" dirty="0" smtClean="0">
                <a:solidFill>
                  <a:prstClr val="black"/>
                </a:solidFill>
                <a:latin typeface="Arial" panose="020B0604020202020204" pitchFamily="34" charset="0"/>
                <a:cs typeface="Arial" panose="020B0604020202020204" pitchFamily="34" charset="0"/>
              </a:rPr>
              <a:t>k</a:t>
            </a:r>
            <a:r>
              <a:rPr lang="en-US" sz="800" b="0" i="1" baseline="-25000" dirty="0" smtClean="0">
                <a:solidFill>
                  <a:prstClr val="black"/>
                </a:solidFill>
                <a:latin typeface="Arial" panose="020B0604020202020204" pitchFamily="34" charset="0"/>
                <a:cs typeface="Arial" panose="020B0604020202020204" pitchFamily="34" charset="0"/>
              </a:rPr>
              <a:t>C</a:t>
            </a:r>
            <a:endParaRPr lang="en-US" sz="800" b="0" i="1" baseline="-25000" dirty="0">
              <a:solidFill>
                <a:prstClr val="black"/>
              </a:solidFill>
              <a:latin typeface="Arial" panose="020B0604020202020204" pitchFamily="34" charset="0"/>
              <a:cs typeface="Arial" panose="020B0604020202020204" pitchFamily="34" charset="0"/>
            </a:endParaRPr>
          </a:p>
        </p:txBody>
      </p:sp>
      <p:sp>
        <p:nvSpPr>
          <p:cNvPr id="663" name="TextBox 662"/>
          <p:cNvSpPr txBox="1"/>
          <p:nvPr/>
        </p:nvSpPr>
        <p:spPr>
          <a:xfrm>
            <a:off x="1321131" y="2638537"/>
            <a:ext cx="350749" cy="215444"/>
          </a:xfrm>
          <a:prstGeom prst="rect">
            <a:avLst/>
          </a:prstGeom>
          <a:noFill/>
        </p:spPr>
        <p:txBody>
          <a:bodyPr wrap="square" rtlCol="0">
            <a:spAutoFit/>
          </a:bodyPr>
          <a:lstStyle/>
          <a:p>
            <a:pPr eaLnBrk="1" fontAlgn="auto" hangingPunct="1">
              <a:spcBef>
                <a:spcPts val="0"/>
              </a:spcBef>
              <a:spcAft>
                <a:spcPts val="0"/>
              </a:spcAft>
            </a:pPr>
            <a:r>
              <a:rPr lang="en-US" sz="800" b="0" i="1" dirty="0" smtClean="0">
                <a:solidFill>
                  <a:prstClr val="black"/>
                </a:solidFill>
                <a:latin typeface="Arial" panose="020B0604020202020204" pitchFamily="34" charset="0"/>
                <a:cs typeface="Arial" panose="020B0604020202020204" pitchFamily="34" charset="0"/>
              </a:rPr>
              <a:t>m</a:t>
            </a:r>
            <a:r>
              <a:rPr lang="en-US" sz="800" b="0" i="1" baseline="-25000" dirty="0" smtClean="0">
                <a:solidFill>
                  <a:prstClr val="black"/>
                </a:solidFill>
                <a:latin typeface="Arial" panose="020B0604020202020204" pitchFamily="34" charset="0"/>
                <a:cs typeface="Arial" panose="020B0604020202020204" pitchFamily="34" charset="0"/>
              </a:rPr>
              <a:t>C</a:t>
            </a:r>
            <a:endParaRPr lang="en-US" sz="800" b="0" i="1" baseline="-25000" dirty="0">
              <a:solidFill>
                <a:prstClr val="black"/>
              </a:solidFill>
              <a:latin typeface="Arial" panose="020B0604020202020204" pitchFamily="34" charset="0"/>
              <a:cs typeface="Arial" panose="020B0604020202020204" pitchFamily="34" charset="0"/>
            </a:endParaRPr>
          </a:p>
        </p:txBody>
      </p:sp>
      <p:sp>
        <p:nvSpPr>
          <p:cNvPr id="664" name="TextBox 663"/>
          <p:cNvSpPr txBox="1"/>
          <p:nvPr/>
        </p:nvSpPr>
        <p:spPr>
          <a:xfrm>
            <a:off x="1821729" y="2638537"/>
            <a:ext cx="350749" cy="215444"/>
          </a:xfrm>
          <a:prstGeom prst="rect">
            <a:avLst/>
          </a:prstGeom>
          <a:noFill/>
        </p:spPr>
        <p:txBody>
          <a:bodyPr wrap="square" rtlCol="0">
            <a:spAutoFit/>
          </a:bodyPr>
          <a:lstStyle/>
          <a:p>
            <a:pPr eaLnBrk="1" fontAlgn="auto" hangingPunct="1">
              <a:spcBef>
                <a:spcPts val="0"/>
              </a:spcBef>
              <a:spcAft>
                <a:spcPts val="0"/>
              </a:spcAft>
            </a:pPr>
            <a:r>
              <a:rPr lang="en-US" sz="800" b="0" i="1" dirty="0" smtClean="0">
                <a:solidFill>
                  <a:prstClr val="black"/>
                </a:solidFill>
                <a:latin typeface="Arial" panose="020B0604020202020204" pitchFamily="34" charset="0"/>
                <a:cs typeface="Arial" panose="020B0604020202020204" pitchFamily="34" charset="0"/>
              </a:rPr>
              <a:t>m</a:t>
            </a:r>
            <a:r>
              <a:rPr lang="en-US" sz="800" b="0" i="1" baseline="-25000" dirty="0" smtClean="0">
                <a:solidFill>
                  <a:prstClr val="black"/>
                </a:solidFill>
                <a:latin typeface="Arial" panose="020B0604020202020204" pitchFamily="34" charset="0"/>
                <a:cs typeface="Arial" panose="020B0604020202020204" pitchFamily="34" charset="0"/>
              </a:rPr>
              <a:t>C</a:t>
            </a:r>
            <a:endParaRPr lang="en-US" sz="800" b="0" i="1" baseline="-25000" dirty="0">
              <a:solidFill>
                <a:prstClr val="black"/>
              </a:solidFill>
              <a:latin typeface="Arial" panose="020B0604020202020204" pitchFamily="34" charset="0"/>
              <a:cs typeface="Arial" panose="020B0604020202020204" pitchFamily="34" charset="0"/>
            </a:endParaRPr>
          </a:p>
        </p:txBody>
      </p:sp>
      <p:sp>
        <p:nvSpPr>
          <p:cNvPr id="665" name="Right Brace 664"/>
          <p:cNvSpPr/>
          <p:nvPr/>
        </p:nvSpPr>
        <p:spPr>
          <a:xfrm rot="5400000">
            <a:off x="2242632" y="5884349"/>
            <a:ext cx="54866" cy="45719"/>
          </a:xfrm>
          <a:prstGeom prst="rightBrace">
            <a:avLst/>
          </a:prstGeom>
          <a:no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666" name="Right Brace 665"/>
          <p:cNvSpPr/>
          <p:nvPr/>
        </p:nvSpPr>
        <p:spPr>
          <a:xfrm>
            <a:off x="3160110" y="5703799"/>
            <a:ext cx="54866" cy="45719"/>
          </a:xfrm>
          <a:prstGeom prst="rightBrace">
            <a:avLst/>
          </a:prstGeom>
          <a:no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667" name="TextBox 666"/>
          <p:cNvSpPr txBox="1"/>
          <p:nvPr/>
        </p:nvSpPr>
        <p:spPr>
          <a:xfrm>
            <a:off x="2148495" y="5911154"/>
            <a:ext cx="247806" cy="215444"/>
          </a:xfrm>
          <a:prstGeom prst="rect">
            <a:avLst/>
          </a:prstGeom>
          <a:noFill/>
        </p:spPr>
        <p:txBody>
          <a:bodyPr wrap="square" rtlCol="0">
            <a:spAutoFit/>
          </a:bodyPr>
          <a:lstStyle/>
          <a:p>
            <a:pPr eaLnBrk="1" fontAlgn="auto" hangingPunct="1">
              <a:spcBef>
                <a:spcPts val="0"/>
              </a:spcBef>
              <a:spcAft>
                <a:spcPts val="0"/>
              </a:spcAft>
            </a:pPr>
            <a:r>
              <a:rPr lang="en-US" sz="800" b="0" dirty="0" smtClean="0">
                <a:solidFill>
                  <a:prstClr val="black"/>
                </a:solidFill>
                <a:latin typeface="Arial" panose="020B0604020202020204" pitchFamily="34" charset="0"/>
                <a:cs typeface="Arial" panose="020B0604020202020204" pitchFamily="34" charset="0"/>
              </a:rPr>
              <a:t>1</a:t>
            </a:r>
            <a:endParaRPr lang="en-US" sz="800" b="0" baseline="-25000" dirty="0">
              <a:solidFill>
                <a:prstClr val="black"/>
              </a:solidFill>
              <a:latin typeface="Arial" panose="020B0604020202020204" pitchFamily="34" charset="0"/>
              <a:cs typeface="Arial" panose="020B0604020202020204" pitchFamily="34" charset="0"/>
            </a:endParaRPr>
          </a:p>
        </p:txBody>
      </p:sp>
      <p:sp>
        <p:nvSpPr>
          <p:cNvPr id="668" name="Right Brace 667"/>
          <p:cNvSpPr/>
          <p:nvPr/>
        </p:nvSpPr>
        <p:spPr>
          <a:xfrm rot="16200000">
            <a:off x="1616201" y="4668976"/>
            <a:ext cx="54866" cy="164592"/>
          </a:xfrm>
          <a:prstGeom prst="rightBrace">
            <a:avLst/>
          </a:prstGeom>
          <a:no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669" name="TextBox 668"/>
          <p:cNvSpPr txBox="1"/>
          <p:nvPr/>
        </p:nvSpPr>
        <p:spPr>
          <a:xfrm>
            <a:off x="1497874" y="4535828"/>
            <a:ext cx="291519" cy="215444"/>
          </a:xfrm>
          <a:prstGeom prst="rect">
            <a:avLst/>
          </a:prstGeom>
          <a:noFill/>
        </p:spPr>
        <p:txBody>
          <a:bodyPr wrap="square" rtlCol="0">
            <a:spAutoFit/>
          </a:bodyPr>
          <a:lstStyle/>
          <a:p>
            <a:pPr eaLnBrk="1" fontAlgn="auto" hangingPunct="1">
              <a:spcBef>
                <a:spcPts val="0"/>
              </a:spcBef>
              <a:spcAft>
                <a:spcPts val="0"/>
              </a:spcAft>
            </a:pPr>
            <a:r>
              <a:rPr lang="en-US" sz="800" b="0" i="1" dirty="0" smtClean="0">
                <a:solidFill>
                  <a:prstClr val="black"/>
                </a:solidFill>
                <a:latin typeface="Arial" panose="020B0604020202020204" pitchFamily="34" charset="0"/>
                <a:cs typeface="Arial" panose="020B0604020202020204" pitchFamily="34" charset="0"/>
              </a:rPr>
              <a:t>n</a:t>
            </a:r>
            <a:r>
              <a:rPr lang="en-US" sz="800" b="0" i="1" baseline="-25000" dirty="0" smtClean="0">
                <a:solidFill>
                  <a:prstClr val="black"/>
                </a:solidFill>
                <a:latin typeface="Arial" panose="020B0604020202020204" pitchFamily="34" charset="0"/>
                <a:cs typeface="Arial" panose="020B0604020202020204" pitchFamily="34" charset="0"/>
              </a:rPr>
              <a:t>R</a:t>
            </a:r>
            <a:endParaRPr lang="en-US" sz="800" b="0" i="1" baseline="-25000" dirty="0">
              <a:solidFill>
                <a:prstClr val="black"/>
              </a:solidFill>
              <a:latin typeface="Arial" panose="020B0604020202020204" pitchFamily="34" charset="0"/>
              <a:cs typeface="Arial" panose="020B0604020202020204" pitchFamily="34" charset="0"/>
            </a:endParaRPr>
          </a:p>
        </p:txBody>
      </p:sp>
      <p:sp>
        <p:nvSpPr>
          <p:cNvPr id="670" name="Right Brace 669"/>
          <p:cNvSpPr/>
          <p:nvPr/>
        </p:nvSpPr>
        <p:spPr>
          <a:xfrm rot="5400000">
            <a:off x="2487873" y="4036307"/>
            <a:ext cx="54864" cy="551387"/>
          </a:xfrm>
          <a:prstGeom prst="rightBrace">
            <a:avLst/>
          </a:prstGeom>
          <a:no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671" name="TextBox 670"/>
          <p:cNvSpPr txBox="1"/>
          <p:nvPr/>
        </p:nvSpPr>
        <p:spPr>
          <a:xfrm>
            <a:off x="2375633" y="4299299"/>
            <a:ext cx="299295" cy="215444"/>
          </a:xfrm>
          <a:prstGeom prst="rect">
            <a:avLst/>
          </a:prstGeom>
          <a:noFill/>
        </p:spPr>
        <p:txBody>
          <a:bodyPr wrap="square" rtlCol="0">
            <a:spAutoFit/>
          </a:bodyPr>
          <a:lstStyle/>
          <a:p>
            <a:pPr eaLnBrk="1" fontAlgn="auto" hangingPunct="1">
              <a:spcBef>
                <a:spcPts val="0"/>
              </a:spcBef>
              <a:spcAft>
                <a:spcPts val="0"/>
              </a:spcAft>
            </a:pPr>
            <a:r>
              <a:rPr lang="en-US" sz="800" b="0" i="1" dirty="0" smtClean="0">
                <a:solidFill>
                  <a:prstClr val="black"/>
                </a:solidFill>
                <a:latin typeface="Arial" panose="020B0604020202020204" pitchFamily="34" charset="0"/>
                <a:cs typeface="Arial" panose="020B0604020202020204" pitchFamily="34" charset="0"/>
              </a:rPr>
              <a:t>k</a:t>
            </a:r>
            <a:r>
              <a:rPr lang="en-US" sz="800" b="0" i="1" baseline="-25000" dirty="0" smtClean="0">
                <a:solidFill>
                  <a:prstClr val="black"/>
                </a:solidFill>
                <a:latin typeface="Arial" panose="020B0604020202020204" pitchFamily="34" charset="0"/>
                <a:cs typeface="Arial" panose="020B0604020202020204" pitchFamily="34" charset="0"/>
              </a:rPr>
              <a:t>C</a:t>
            </a:r>
            <a:endParaRPr lang="en-US" sz="800" b="0" i="1" baseline="-25000" dirty="0">
              <a:solidFill>
                <a:prstClr val="black"/>
              </a:solidFill>
              <a:latin typeface="Arial" panose="020B0604020202020204" pitchFamily="34" charset="0"/>
              <a:cs typeface="Arial" panose="020B0604020202020204" pitchFamily="34" charset="0"/>
            </a:endParaRPr>
          </a:p>
        </p:txBody>
      </p:sp>
      <p:sp>
        <p:nvSpPr>
          <p:cNvPr id="672" name="TextBox 671"/>
          <p:cNvSpPr txBox="1"/>
          <p:nvPr/>
        </p:nvSpPr>
        <p:spPr>
          <a:xfrm>
            <a:off x="293025" y="3513925"/>
            <a:ext cx="291519" cy="215444"/>
          </a:xfrm>
          <a:prstGeom prst="rect">
            <a:avLst/>
          </a:prstGeom>
          <a:noFill/>
        </p:spPr>
        <p:txBody>
          <a:bodyPr wrap="square" rtlCol="0">
            <a:spAutoFit/>
          </a:bodyPr>
          <a:lstStyle/>
          <a:p>
            <a:pPr eaLnBrk="1" fontAlgn="auto" hangingPunct="1">
              <a:spcBef>
                <a:spcPts val="0"/>
              </a:spcBef>
              <a:spcAft>
                <a:spcPts val="0"/>
              </a:spcAft>
            </a:pPr>
            <a:r>
              <a:rPr lang="en-US" sz="800" b="0" i="1" dirty="0" smtClean="0">
                <a:solidFill>
                  <a:prstClr val="black"/>
                </a:solidFill>
                <a:latin typeface="Arial" panose="020B0604020202020204" pitchFamily="34" charset="0"/>
                <a:cs typeface="Arial" panose="020B0604020202020204" pitchFamily="34" charset="0"/>
              </a:rPr>
              <a:t>n</a:t>
            </a:r>
            <a:r>
              <a:rPr lang="en-US" sz="800" b="0" i="1" baseline="-25000" dirty="0" smtClean="0">
                <a:solidFill>
                  <a:prstClr val="black"/>
                </a:solidFill>
                <a:latin typeface="Arial" panose="020B0604020202020204" pitchFamily="34" charset="0"/>
                <a:cs typeface="Arial" panose="020B0604020202020204" pitchFamily="34" charset="0"/>
              </a:rPr>
              <a:t>R</a:t>
            </a:r>
            <a:endParaRPr lang="en-US" sz="800" b="0" i="1" baseline="-25000" dirty="0">
              <a:solidFill>
                <a:prstClr val="black"/>
              </a:solidFill>
              <a:latin typeface="Arial" panose="020B0604020202020204" pitchFamily="34" charset="0"/>
              <a:cs typeface="Arial" panose="020B0604020202020204" pitchFamily="34" charset="0"/>
            </a:endParaRPr>
          </a:p>
        </p:txBody>
      </p:sp>
      <p:sp>
        <p:nvSpPr>
          <p:cNvPr id="673" name="Right Brace 672"/>
          <p:cNvSpPr/>
          <p:nvPr/>
        </p:nvSpPr>
        <p:spPr>
          <a:xfrm rot="16200000">
            <a:off x="412334" y="3640120"/>
            <a:ext cx="54866" cy="173736"/>
          </a:xfrm>
          <a:prstGeom prst="rightBrace">
            <a:avLst/>
          </a:prstGeom>
          <a:no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674" name="U-Turn Arrow 673"/>
          <p:cNvSpPr/>
          <p:nvPr/>
        </p:nvSpPr>
        <p:spPr>
          <a:xfrm rot="5400000">
            <a:off x="3609029" y="2045169"/>
            <a:ext cx="1280160" cy="287047"/>
          </a:xfrm>
          <a:prstGeom prst="uturnArrow">
            <a:avLst>
              <a:gd name="adj1" fmla="val 21528"/>
              <a:gd name="adj2" fmla="val 25000"/>
              <a:gd name="adj3" fmla="val 25000"/>
              <a:gd name="adj4" fmla="val 43750"/>
              <a:gd name="adj5" fmla="val 100000"/>
            </a:avLst>
          </a:prstGeom>
          <a:solidFill>
            <a:srgbClr val="E500E5"/>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grpSp>
        <p:nvGrpSpPr>
          <p:cNvPr id="675" name="Group 674"/>
          <p:cNvGrpSpPr/>
          <p:nvPr/>
        </p:nvGrpSpPr>
        <p:grpSpPr>
          <a:xfrm>
            <a:off x="2660517" y="2977508"/>
            <a:ext cx="912891" cy="329003"/>
            <a:chOff x="3114037" y="3161131"/>
            <a:chExt cx="912891" cy="329003"/>
          </a:xfrm>
        </p:grpSpPr>
        <p:sp>
          <p:nvSpPr>
            <p:cNvPr id="676" name="TextBox 675"/>
            <p:cNvSpPr txBox="1"/>
            <p:nvPr/>
          </p:nvSpPr>
          <p:spPr>
            <a:xfrm>
              <a:off x="3114037" y="3243913"/>
              <a:ext cx="912891" cy="246221"/>
            </a:xfrm>
            <a:prstGeom prst="rect">
              <a:avLst/>
            </a:prstGeom>
            <a:noFill/>
          </p:spPr>
          <p:txBody>
            <a:bodyPr wrap="square" rtlCol="0">
              <a:spAutoFit/>
            </a:bodyPr>
            <a:lstStyle/>
            <a:p>
              <a:pPr eaLnBrk="1" fontAlgn="auto" hangingPunct="1">
                <a:spcBef>
                  <a:spcPts val="0"/>
                </a:spcBef>
                <a:spcAft>
                  <a:spcPts val="0"/>
                </a:spcAft>
              </a:pPr>
              <a:r>
                <a:rPr lang="en-US" sz="1000" b="0" dirty="0" smtClean="0">
                  <a:solidFill>
                    <a:prstClr val="black"/>
                  </a:solidFill>
                  <a:latin typeface="Arial" panose="020B0604020202020204" pitchFamily="34" charset="0"/>
                  <a:cs typeface="Arial" panose="020B0604020202020204" pitchFamily="34" charset="0"/>
                </a:rPr>
                <a:t>Pack </a:t>
              </a:r>
              <a:r>
                <a:rPr lang="en-US" sz="1000" b="0" i="1" dirty="0" smtClean="0">
                  <a:solidFill>
                    <a:prstClr val="black"/>
                  </a:solidFill>
                  <a:latin typeface="Arial" panose="020B0604020202020204" pitchFamily="34" charset="0"/>
                  <a:cs typeface="Arial" panose="020B0604020202020204" pitchFamily="34" charset="0"/>
                </a:rPr>
                <a:t>A</a:t>
              </a:r>
              <a:r>
                <a:rPr lang="en-US" sz="1000" b="0" i="1" baseline="-25000" dirty="0" smtClean="0">
                  <a:solidFill>
                    <a:prstClr val="black"/>
                  </a:solidFill>
                  <a:latin typeface="Arial" panose="020B0604020202020204" pitchFamily="34" charset="0"/>
                  <a:cs typeface="Arial" panose="020B0604020202020204" pitchFamily="34" charset="0"/>
                </a:rPr>
                <a:t>i</a:t>
              </a:r>
              <a:r>
                <a:rPr lang="en-US" sz="1000" b="0" i="1" dirty="0" smtClean="0">
                  <a:solidFill>
                    <a:prstClr val="black"/>
                  </a:solidFill>
                  <a:latin typeface="Arial" panose="020B0604020202020204" pitchFamily="34" charset="0"/>
                  <a:cs typeface="Arial" panose="020B0604020202020204" pitchFamily="34" charset="0"/>
                </a:rPr>
                <a:t> </a:t>
              </a:r>
              <a:r>
                <a:rPr lang="en-US" sz="1000" b="0" dirty="0" smtClean="0">
                  <a:solidFill>
                    <a:prstClr val="black"/>
                  </a:solidFill>
                  <a:latin typeface="Arial" panose="020B0604020202020204" pitchFamily="34" charset="0"/>
                  <a:cs typeface="Arial" panose="020B0604020202020204" pitchFamily="34" charset="0"/>
                </a:rPr>
                <a:t>→ </a:t>
              </a:r>
              <a:r>
                <a:rPr lang="en-US" sz="1000" b="0" i="1" dirty="0">
                  <a:solidFill>
                    <a:prstClr val="black"/>
                  </a:solidFill>
                  <a:latin typeface="Arial" panose="020B0604020202020204" pitchFamily="34" charset="0"/>
                  <a:cs typeface="Arial" panose="020B0604020202020204" pitchFamily="34" charset="0"/>
                </a:rPr>
                <a:t>A</a:t>
              </a:r>
              <a:r>
                <a:rPr lang="en-US" sz="1000" b="0" i="1" baseline="-25000" dirty="0">
                  <a:solidFill>
                    <a:prstClr val="black"/>
                  </a:solidFill>
                  <a:latin typeface="Arial" panose="020B0604020202020204" pitchFamily="34" charset="0"/>
                  <a:cs typeface="Arial" panose="020B0604020202020204" pitchFamily="34" charset="0"/>
                </a:rPr>
                <a:t>i</a:t>
              </a:r>
            </a:p>
          </p:txBody>
        </p:sp>
        <p:sp>
          <p:nvSpPr>
            <p:cNvPr id="677" name="TextBox 676"/>
            <p:cNvSpPr txBox="1"/>
            <p:nvPr/>
          </p:nvSpPr>
          <p:spPr>
            <a:xfrm>
              <a:off x="3752648" y="3161131"/>
              <a:ext cx="260008" cy="246221"/>
            </a:xfrm>
            <a:prstGeom prst="rect">
              <a:avLst/>
            </a:prstGeom>
            <a:noFill/>
          </p:spPr>
          <p:txBody>
            <a:bodyPr wrap="none" rtlCol="0">
              <a:spAutoFit/>
            </a:bodyPr>
            <a:lstStyle/>
            <a:p>
              <a:pPr eaLnBrk="1" fontAlgn="auto" hangingPunct="1">
                <a:spcBef>
                  <a:spcPts val="0"/>
                </a:spcBef>
                <a:spcAft>
                  <a:spcPts val="0"/>
                </a:spcAft>
              </a:pPr>
              <a:r>
                <a:rPr lang="en-US" sz="1000" b="0" dirty="0" smtClean="0">
                  <a:solidFill>
                    <a:prstClr val="black"/>
                  </a:solidFill>
                  <a:latin typeface="Arial" panose="020B0604020202020204" pitchFamily="34" charset="0"/>
                  <a:cs typeface="Arial" panose="020B0604020202020204" pitchFamily="34" charset="0"/>
                </a:rPr>
                <a:t>~</a:t>
              </a:r>
              <a:endParaRPr lang="en-US" sz="1000" b="0" dirty="0">
                <a:solidFill>
                  <a:prstClr val="black"/>
                </a:solidFill>
                <a:latin typeface="Arial" panose="020B0604020202020204" pitchFamily="34" charset="0"/>
                <a:cs typeface="Arial" panose="020B0604020202020204" pitchFamily="34" charset="0"/>
              </a:endParaRPr>
            </a:p>
          </p:txBody>
        </p:sp>
      </p:grpSp>
      <p:grpSp>
        <p:nvGrpSpPr>
          <p:cNvPr id="678" name="Group 677"/>
          <p:cNvGrpSpPr/>
          <p:nvPr/>
        </p:nvGrpSpPr>
        <p:grpSpPr>
          <a:xfrm>
            <a:off x="3405256" y="2161485"/>
            <a:ext cx="990967" cy="327831"/>
            <a:chOff x="4212200" y="3040595"/>
            <a:chExt cx="990967" cy="327831"/>
          </a:xfrm>
        </p:grpSpPr>
        <p:sp>
          <p:nvSpPr>
            <p:cNvPr id="679" name="TextBox 678"/>
            <p:cNvSpPr txBox="1"/>
            <p:nvPr/>
          </p:nvSpPr>
          <p:spPr>
            <a:xfrm>
              <a:off x="4212200" y="3122205"/>
              <a:ext cx="990967" cy="246221"/>
            </a:xfrm>
            <a:prstGeom prst="rect">
              <a:avLst/>
            </a:prstGeom>
            <a:noFill/>
          </p:spPr>
          <p:txBody>
            <a:bodyPr wrap="square" rtlCol="0">
              <a:spAutoFit/>
            </a:bodyPr>
            <a:lstStyle/>
            <a:p>
              <a:pPr eaLnBrk="1" fontAlgn="auto" hangingPunct="1">
                <a:spcBef>
                  <a:spcPts val="0"/>
                </a:spcBef>
                <a:spcAft>
                  <a:spcPts val="0"/>
                </a:spcAft>
              </a:pPr>
              <a:r>
                <a:rPr lang="en-US" sz="1000" b="0" dirty="0" smtClean="0">
                  <a:solidFill>
                    <a:prstClr val="black"/>
                  </a:solidFill>
                  <a:latin typeface="Arial" panose="020B0604020202020204" pitchFamily="34" charset="0"/>
                  <a:cs typeface="Arial" panose="020B0604020202020204" pitchFamily="34" charset="0"/>
                </a:rPr>
                <a:t>Pack </a:t>
              </a:r>
              <a:r>
                <a:rPr lang="en-US" sz="1000" b="0" i="1" dirty="0" smtClean="0">
                  <a:solidFill>
                    <a:prstClr val="black"/>
                  </a:solidFill>
                  <a:latin typeface="Arial" panose="020B0604020202020204" pitchFamily="34" charset="0"/>
                  <a:cs typeface="Arial" panose="020B0604020202020204" pitchFamily="34" charset="0"/>
                </a:rPr>
                <a:t>B</a:t>
              </a:r>
              <a:r>
                <a:rPr lang="en-US" sz="1000" b="0" i="1" baseline="-25000" dirty="0" smtClean="0">
                  <a:solidFill>
                    <a:prstClr val="black"/>
                  </a:solidFill>
                  <a:latin typeface="Arial" panose="020B0604020202020204" pitchFamily="34" charset="0"/>
                  <a:cs typeface="Arial" panose="020B0604020202020204" pitchFamily="34" charset="0"/>
                </a:rPr>
                <a:t>p</a:t>
              </a:r>
              <a:r>
                <a:rPr lang="en-US" sz="1000" b="0" i="1" dirty="0" smtClean="0">
                  <a:solidFill>
                    <a:prstClr val="black"/>
                  </a:solidFill>
                  <a:latin typeface="Arial" panose="020B0604020202020204" pitchFamily="34" charset="0"/>
                  <a:cs typeface="Arial" panose="020B0604020202020204" pitchFamily="34" charset="0"/>
                </a:rPr>
                <a:t> </a:t>
              </a:r>
              <a:r>
                <a:rPr lang="en-US" sz="1000" b="0" dirty="0" smtClean="0">
                  <a:solidFill>
                    <a:prstClr val="black"/>
                  </a:solidFill>
                  <a:latin typeface="Arial" panose="020B0604020202020204" pitchFamily="34" charset="0"/>
                  <a:cs typeface="Arial" panose="020B0604020202020204" pitchFamily="34" charset="0"/>
                </a:rPr>
                <a:t>→ </a:t>
              </a:r>
              <a:r>
                <a:rPr lang="en-US" sz="1000" b="0" i="1" dirty="0" smtClean="0">
                  <a:solidFill>
                    <a:prstClr val="black"/>
                  </a:solidFill>
                  <a:latin typeface="Arial" panose="020B0604020202020204" pitchFamily="34" charset="0"/>
                  <a:cs typeface="Arial" panose="020B0604020202020204" pitchFamily="34" charset="0"/>
                </a:rPr>
                <a:t>B</a:t>
              </a:r>
              <a:r>
                <a:rPr lang="en-US" sz="1000" b="0" i="1" baseline="-25000" dirty="0" smtClean="0">
                  <a:solidFill>
                    <a:prstClr val="black"/>
                  </a:solidFill>
                  <a:latin typeface="Arial" panose="020B0604020202020204" pitchFamily="34" charset="0"/>
                  <a:cs typeface="Arial" panose="020B0604020202020204" pitchFamily="34" charset="0"/>
                </a:rPr>
                <a:t>p</a:t>
              </a:r>
              <a:endParaRPr lang="en-US" sz="1000" b="0" i="1" baseline="-25000" dirty="0">
                <a:solidFill>
                  <a:prstClr val="black"/>
                </a:solidFill>
                <a:latin typeface="Arial" panose="020B0604020202020204" pitchFamily="34" charset="0"/>
                <a:cs typeface="Arial" panose="020B0604020202020204" pitchFamily="34" charset="0"/>
              </a:endParaRPr>
            </a:p>
          </p:txBody>
        </p:sp>
        <p:sp>
          <p:nvSpPr>
            <p:cNvPr id="680" name="TextBox 679"/>
            <p:cNvSpPr txBox="1"/>
            <p:nvPr/>
          </p:nvSpPr>
          <p:spPr>
            <a:xfrm>
              <a:off x="4876800" y="3040595"/>
              <a:ext cx="260008" cy="246221"/>
            </a:xfrm>
            <a:prstGeom prst="rect">
              <a:avLst/>
            </a:prstGeom>
            <a:noFill/>
          </p:spPr>
          <p:txBody>
            <a:bodyPr wrap="none" rtlCol="0">
              <a:spAutoFit/>
            </a:bodyPr>
            <a:lstStyle/>
            <a:p>
              <a:pPr eaLnBrk="1" fontAlgn="auto" hangingPunct="1">
                <a:spcBef>
                  <a:spcPts val="0"/>
                </a:spcBef>
                <a:spcAft>
                  <a:spcPts val="0"/>
                </a:spcAft>
              </a:pPr>
              <a:r>
                <a:rPr lang="en-US" sz="1000" b="0" dirty="0" smtClean="0">
                  <a:solidFill>
                    <a:prstClr val="black"/>
                  </a:solidFill>
                  <a:latin typeface="Arial" panose="020B0604020202020204" pitchFamily="34" charset="0"/>
                  <a:cs typeface="Arial" panose="020B0604020202020204" pitchFamily="34" charset="0"/>
                </a:rPr>
                <a:t>~</a:t>
              </a:r>
              <a:endParaRPr lang="en-US" sz="1000" b="0" dirty="0">
                <a:solidFill>
                  <a:prstClr val="black"/>
                </a:solidFill>
                <a:latin typeface="Arial" panose="020B0604020202020204" pitchFamily="34" charset="0"/>
                <a:cs typeface="Arial" panose="020B0604020202020204" pitchFamily="34" charset="0"/>
              </a:endParaRPr>
            </a:p>
          </p:txBody>
        </p:sp>
      </p:grpSp>
      <p:sp>
        <p:nvSpPr>
          <p:cNvPr id="681" name="TextBox 680"/>
          <p:cNvSpPr txBox="1"/>
          <p:nvPr/>
        </p:nvSpPr>
        <p:spPr>
          <a:xfrm>
            <a:off x="2900981" y="3516557"/>
            <a:ext cx="291519" cy="215444"/>
          </a:xfrm>
          <a:prstGeom prst="rect">
            <a:avLst/>
          </a:prstGeom>
          <a:noFill/>
        </p:spPr>
        <p:txBody>
          <a:bodyPr wrap="square" rtlCol="0">
            <a:spAutoFit/>
          </a:bodyPr>
          <a:lstStyle/>
          <a:p>
            <a:pPr eaLnBrk="1" fontAlgn="auto" hangingPunct="1">
              <a:spcBef>
                <a:spcPts val="0"/>
              </a:spcBef>
              <a:spcAft>
                <a:spcPts val="0"/>
              </a:spcAft>
            </a:pPr>
            <a:r>
              <a:rPr lang="en-US" sz="800" b="0" i="1" dirty="0" smtClean="0">
                <a:solidFill>
                  <a:prstClr val="black"/>
                </a:solidFill>
                <a:latin typeface="Arial" panose="020B0604020202020204" pitchFamily="34" charset="0"/>
                <a:cs typeface="Arial" panose="020B0604020202020204" pitchFamily="34" charset="0"/>
              </a:rPr>
              <a:t>n</a:t>
            </a:r>
            <a:r>
              <a:rPr lang="en-US" sz="800" b="0" i="1" baseline="-25000" dirty="0" smtClean="0">
                <a:solidFill>
                  <a:prstClr val="black"/>
                </a:solidFill>
                <a:latin typeface="Arial" panose="020B0604020202020204" pitchFamily="34" charset="0"/>
                <a:cs typeface="Arial" panose="020B0604020202020204" pitchFamily="34" charset="0"/>
              </a:rPr>
              <a:t>R</a:t>
            </a:r>
            <a:endParaRPr lang="en-US" sz="800" b="0" i="1" baseline="-25000" dirty="0">
              <a:solidFill>
                <a:prstClr val="black"/>
              </a:solidFill>
              <a:latin typeface="Arial" panose="020B0604020202020204" pitchFamily="34" charset="0"/>
              <a:cs typeface="Arial" panose="020B0604020202020204" pitchFamily="34" charset="0"/>
            </a:endParaRPr>
          </a:p>
        </p:txBody>
      </p:sp>
      <p:sp>
        <p:nvSpPr>
          <p:cNvPr id="682" name="Right Brace 681"/>
          <p:cNvSpPr/>
          <p:nvPr/>
        </p:nvSpPr>
        <p:spPr>
          <a:xfrm rot="16200000">
            <a:off x="3020290" y="3642752"/>
            <a:ext cx="54866" cy="173736"/>
          </a:xfrm>
          <a:prstGeom prst="rightBrace">
            <a:avLst/>
          </a:prstGeom>
          <a:no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683" name="TextBox 682"/>
          <p:cNvSpPr txBox="1"/>
          <p:nvPr/>
        </p:nvSpPr>
        <p:spPr>
          <a:xfrm>
            <a:off x="2124168" y="1662503"/>
            <a:ext cx="317716" cy="246221"/>
          </a:xfrm>
          <a:prstGeom prst="rect">
            <a:avLst/>
          </a:prstGeom>
          <a:noFill/>
        </p:spPr>
        <p:txBody>
          <a:bodyPr wrap="none" rtlCol="0">
            <a:spAutoFit/>
          </a:bodyPr>
          <a:lstStyle/>
          <a:p>
            <a:pPr eaLnBrk="1" fontAlgn="auto" hangingPunct="1">
              <a:spcBef>
                <a:spcPts val="0"/>
              </a:spcBef>
              <a:spcAft>
                <a:spcPts val="0"/>
              </a:spcAft>
            </a:pPr>
            <a:r>
              <a:rPr lang="en-US" sz="1000" b="0" i="1" dirty="0" smtClean="0">
                <a:solidFill>
                  <a:prstClr val="black"/>
                </a:solidFill>
                <a:latin typeface="Arial" panose="020B0604020202020204" pitchFamily="34" charset="0"/>
                <a:cs typeface="Arial" panose="020B0604020202020204" pitchFamily="34" charset="0"/>
              </a:rPr>
              <a:t>A</a:t>
            </a:r>
            <a:r>
              <a:rPr lang="en-US" sz="1000" b="0" i="1" baseline="-25000" dirty="0">
                <a:solidFill>
                  <a:prstClr val="black"/>
                </a:solidFill>
                <a:latin typeface="Arial" panose="020B0604020202020204" pitchFamily="34" charset="0"/>
                <a:cs typeface="Arial" panose="020B0604020202020204" pitchFamily="34" charset="0"/>
              </a:rPr>
              <a:t>p</a:t>
            </a:r>
            <a:endParaRPr lang="en-US" sz="1000" b="0" dirty="0">
              <a:solidFill>
                <a:prstClr val="black"/>
              </a:solidFill>
              <a:latin typeface="Arial" panose="020B0604020202020204" pitchFamily="34" charset="0"/>
              <a:cs typeface="Arial" panose="020B0604020202020204" pitchFamily="34" charset="0"/>
            </a:endParaRPr>
          </a:p>
        </p:txBody>
      </p:sp>
      <p:sp>
        <p:nvSpPr>
          <p:cNvPr id="684" name="TextBox 683"/>
          <p:cNvSpPr txBox="1"/>
          <p:nvPr/>
        </p:nvSpPr>
        <p:spPr>
          <a:xfrm>
            <a:off x="3462132" y="1466443"/>
            <a:ext cx="317716" cy="246221"/>
          </a:xfrm>
          <a:prstGeom prst="rect">
            <a:avLst/>
          </a:prstGeom>
          <a:noFill/>
        </p:spPr>
        <p:txBody>
          <a:bodyPr wrap="none" rtlCol="0">
            <a:spAutoFit/>
          </a:bodyPr>
          <a:lstStyle/>
          <a:p>
            <a:pPr eaLnBrk="1" fontAlgn="auto" hangingPunct="1">
              <a:spcBef>
                <a:spcPts val="0"/>
              </a:spcBef>
              <a:spcAft>
                <a:spcPts val="0"/>
              </a:spcAft>
            </a:pPr>
            <a:r>
              <a:rPr lang="en-US" sz="1000" b="0" i="1" dirty="0" smtClean="0">
                <a:solidFill>
                  <a:prstClr val="black"/>
                </a:solidFill>
                <a:latin typeface="Arial" panose="020B0604020202020204" pitchFamily="34" charset="0"/>
                <a:cs typeface="Arial" panose="020B0604020202020204" pitchFamily="34" charset="0"/>
              </a:rPr>
              <a:t>B</a:t>
            </a:r>
            <a:r>
              <a:rPr lang="en-US" sz="1000" b="0" i="1" baseline="-25000" dirty="0" smtClean="0">
                <a:solidFill>
                  <a:prstClr val="black"/>
                </a:solidFill>
                <a:latin typeface="Arial" panose="020B0604020202020204" pitchFamily="34" charset="0"/>
                <a:cs typeface="Arial" panose="020B0604020202020204" pitchFamily="34" charset="0"/>
              </a:rPr>
              <a:t>p</a:t>
            </a:r>
            <a:endParaRPr lang="en-US" sz="1000" b="0" dirty="0">
              <a:solidFill>
                <a:prstClr val="black"/>
              </a:solidFill>
              <a:latin typeface="Arial" panose="020B0604020202020204" pitchFamily="34" charset="0"/>
              <a:cs typeface="Arial" panose="020B0604020202020204" pitchFamily="34" charset="0"/>
            </a:endParaRPr>
          </a:p>
        </p:txBody>
      </p:sp>
      <p:sp>
        <p:nvSpPr>
          <p:cNvPr id="685" name="TextBox 684"/>
          <p:cNvSpPr txBox="1"/>
          <p:nvPr/>
        </p:nvSpPr>
        <p:spPr>
          <a:xfrm>
            <a:off x="736790" y="1672515"/>
            <a:ext cx="296876" cy="246221"/>
          </a:xfrm>
          <a:prstGeom prst="rect">
            <a:avLst/>
          </a:prstGeom>
          <a:noFill/>
        </p:spPr>
        <p:txBody>
          <a:bodyPr wrap="none" rtlCol="0">
            <a:spAutoFit/>
          </a:bodyPr>
          <a:lstStyle/>
          <a:p>
            <a:pPr eaLnBrk="1" fontAlgn="auto" hangingPunct="1">
              <a:spcBef>
                <a:spcPts val="0"/>
              </a:spcBef>
              <a:spcAft>
                <a:spcPts val="0"/>
              </a:spcAft>
            </a:pPr>
            <a:r>
              <a:rPr lang="en-US" sz="1000" b="0" i="1" dirty="0" smtClean="0">
                <a:solidFill>
                  <a:prstClr val="black"/>
                </a:solidFill>
                <a:latin typeface="Arial" panose="020B0604020202020204" pitchFamily="34" charset="0"/>
                <a:cs typeface="Arial" panose="020B0604020202020204" pitchFamily="34" charset="0"/>
              </a:rPr>
              <a:t>C</a:t>
            </a:r>
            <a:r>
              <a:rPr lang="en-US" sz="1000" b="0" i="1" baseline="-25000" dirty="0" smtClean="0">
                <a:solidFill>
                  <a:prstClr val="black"/>
                </a:solidFill>
                <a:latin typeface="Arial" panose="020B0604020202020204" pitchFamily="34" charset="0"/>
                <a:cs typeface="Arial" panose="020B0604020202020204" pitchFamily="34" charset="0"/>
              </a:rPr>
              <a:t>j</a:t>
            </a:r>
            <a:endParaRPr lang="en-US" sz="1000" b="0" dirty="0">
              <a:solidFill>
                <a:prstClr val="black"/>
              </a:solidFill>
              <a:latin typeface="Arial" panose="020B0604020202020204" pitchFamily="34" charset="0"/>
              <a:cs typeface="Arial" panose="020B0604020202020204" pitchFamily="34" charset="0"/>
            </a:endParaRPr>
          </a:p>
        </p:txBody>
      </p:sp>
      <p:grpSp>
        <p:nvGrpSpPr>
          <p:cNvPr id="686" name="Group 685"/>
          <p:cNvGrpSpPr/>
          <p:nvPr/>
        </p:nvGrpSpPr>
        <p:grpSpPr>
          <a:xfrm>
            <a:off x="2349696" y="3477708"/>
            <a:ext cx="304260" cy="327936"/>
            <a:chOff x="3769978" y="3815082"/>
            <a:chExt cx="304260" cy="327936"/>
          </a:xfrm>
        </p:grpSpPr>
        <p:sp>
          <p:nvSpPr>
            <p:cNvPr id="687" name="TextBox 686"/>
            <p:cNvSpPr txBox="1"/>
            <p:nvPr/>
          </p:nvSpPr>
          <p:spPr>
            <a:xfrm>
              <a:off x="3769978" y="3896797"/>
              <a:ext cx="304260" cy="246221"/>
            </a:xfrm>
            <a:prstGeom prst="rect">
              <a:avLst/>
            </a:prstGeom>
            <a:noFill/>
          </p:spPr>
          <p:txBody>
            <a:bodyPr wrap="square" rtlCol="0">
              <a:spAutoFit/>
            </a:bodyPr>
            <a:lstStyle/>
            <a:p>
              <a:pPr eaLnBrk="1" fontAlgn="auto" hangingPunct="1">
                <a:spcBef>
                  <a:spcPts val="0"/>
                </a:spcBef>
                <a:spcAft>
                  <a:spcPts val="0"/>
                </a:spcAft>
              </a:pPr>
              <a:r>
                <a:rPr lang="en-US" sz="1000" b="0" i="1" dirty="0" smtClean="0">
                  <a:solidFill>
                    <a:prstClr val="black"/>
                  </a:solidFill>
                  <a:latin typeface="Arial" panose="020B0604020202020204" pitchFamily="34" charset="0"/>
                  <a:cs typeface="Arial" panose="020B0604020202020204" pitchFamily="34" charset="0"/>
                </a:rPr>
                <a:t>A</a:t>
              </a:r>
              <a:r>
                <a:rPr lang="en-US" sz="1000" b="0" i="1" baseline="-25000" dirty="0" smtClean="0">
                  <a:solidFill>
                    <a:prstClr val="black"/>
                  </a:solidFill>
                  <a:latin typeface="Arial" panose="020B0604020202020204" pitchFamily="34" charset="0"/>
                  <a:cs typeface="Arial" panose="020B0604020202020204" pitchFamily="34" charset="0"/>
                </a:rPr>
                <a:t>i</a:t>
              </a:r>
              <a:endParaRPr lang="en-US" sz="1000" b="0" i="1" baseline="-25000" dirty="0">
                <a:solidFill>
                  <a:prstClr val="black"/>
                </a:solidFill>
                <a:latin typeface="Arial" panose="020B0604020202020204" pitchFamily="34" charset="0"/>
                <a:cs typeface="Arial" panose="020B0604020202020204" pitchFamily="34" charset="0"/>
              </a:endParaRPr>
            </a:p>
          </p:txBody>
        </p:sp>
        <p:sp>
          <p:nvSpPr>
            <p:cNvPr id="688" name="TextBox 687"/>
            <p:cNvSpPr txBox="1"/>
            <p:nvPr/>
          </p:nvSpPr>
          <p:spPr>
            <a:xfrm>
              <a:off x="3792104" y="3815082"/>
              <a:ext cx="260008" cy="246221"/>
            </a:xfrm>
            <a:prstGeom prst="rect">
              <a:avLst/>
            </a:prstGeom>
            <a:noFill/>
          </p:spPr>
          <p:txBody>
            <a:bodyPr wrap="none" rtlCol="0">
              <a:spAutoFit/>
            </a:bodyPr>
            <a:lstStyle/>
            <a:p>
              <a:pPr eaLnBrk="1" fontAlgn="auto" hangingPunct="1">
                <a:spcBef>
                  <a:spcPts val="0"/>
                </a:spcBef>
                <a:spcAft>
                  <a:spcPts val="0"/>
                </a:spcAft>
              </a:pPr>
              <a:r>
                <a:rPr lang="en-US" sz="1000" b="0" dirty="0" smtClean="0">
                  <a:solidFill>
                    <a:prstClr val="black"/>
                  </a:solidFill>
                  <a:latin typeface="Arial" panose="020B0604020202020204" pitchFamily="34" charset="0"/>
                  <a:cs typeface="Arial" panose="020B0604020202020204" pitchFamily="34" charset="0"/>
                </a:rPr>
                <a:t>~</a:t>
              </a:r>
              <a:endParaRPr lang="en-US" sz="1000" b="0" dirty="0">
                <a:solidFill>
                  <a:prstClr val="black"/>
                </a:solidFill>
                <a:latin typeface="Arial" panose="020B0604020202020204" pitchFamily="34" charset="0"/>
                <a:cs typeface="Arial" panose="020B0604020202020204" pitchFamily="34" charset="0"/>
              </a:endParaRPr>
            </a:p>
          </p:txBody>
        </p:sp>
      </p:grpSp>
      <p:grpSp>
        <p:nvGrpSpPr>
          <p:cNvPr id="689" name="Group 688"/>
          <p:cNvGrpSpPr/>
          <p:nvPr/>
        </p:nvGrpSpPr>
        <p:grpSpPr>
          <a:xfrm>
            <a:off x="3507564" y="3460311"/>
            <a:ext cx="328530" cy="327936"/>
            <a:chOff x="3769977" y="3815082"/>
            <a:chExt cx="328530" cy="327936"/>
          </a:xfrm>
        </p:grpSpPr>
        <p:sp>
          <p:nvSpPr>
            <p:cNvPr id="690" name="TextBox 689"/>
            <p:cNvSpPr txBox="1"/>
            <p:nvPr/>
          </p:nvSpPr>
          <p:spPr>
            <a:xfrm>
              <a:off x="3769977" y="3896797"/>
              <a:ext cx="328530" cy="246221"/>
            </a:xfrm>
            <a:prstGeom prst="rect">
              <a:avLst/>
            </a:prstGeom>
            <a:noFill/>
          </p:spPr>
          <p:txBody>
            <a:bodyPr wrap="square" rtlCol="0">
              <a:spAutoFit/>
            </a:bodyPr>
            <a:lstStyle/>
            <a:p>
              <a:pPr eaLnBrk="1" fontAlgn="auto" hangingPunct="1">
                <a:spcBef>
                  <a:spcPts val="0"/>
                </a:spcBef>
                <a:spcAft>
                  <a:spcPts val="0"/>
                </a:spcAft>
              </a:pPr>
              <a:r>
                <a:rPr lang="en-US" sz="1000" b="0" i="1" dirty="0" smtClean="0">
                  <a:solidFill>
                    <a:prstClr val="black"/>
                  </a:solidFill>
                  <a:latin typeface="Arial" panose="020B0604020202020204" pitchFamily="34" charset="0"/>
                  <a:cs typeface="Arial" panose="020B0604020202020204" pitchFamily="34" charset="0"/>
                </a:rPr>
                <a:t>B</a:t>
              </a:r>
              <a:r>
                <a:rPr lang="en-US" sz="1000" b="0" i="1" baseline="-25000" dirty="0" smtClean="0">
                  <a:solidFill>
                    <a:prstClr val="black"/>
                  </a:solidFill>
                  <a:latin typeface="Arial" panose="020B0604020202020204" pitchFamily="34" charset="0"/>
                  <a:cs typeface="Arial" panose="020B0604020202020204" pitchFamily="34" charset="0"/>
                </a:rPr>
                <a:t>p</a:t>
              </a:r>
              <a:endParaRPr lang="en-US" sz="1000" b="0" i="1" baseline="-25000" dirty="0">
                <a:solidFill>
                  <a:prstClr val="black"/>
                </a:solidFill>
                <a:latin typeface="Arial" panose="020B0604020202020204" pitchFamily="34" charset="0"/>
                <a:cs typeface="Arial" panose="020B0604020202020204" pitchFamily="34" charset="0"/>
              </a:endParaRPr>
            </a:p>
          </p:txBody>
        </p:sp>
        <p:sp>
          <p:nvSpPr>
            <p:cNvPr id="691" name="TextBox 690"/>
            <p:cNvSpPr txBox="1"/>
            <p:nvPr/>
          </p:nvSpPr>
          <p:spPr>
            <a:xfrm>
              <a:off x="3792104" y="3815082"/>
              <a:ext cx="260008" cy="246221"/>
            </a:xfrm>
            <a:prstGeom prst="rect">
              <a:avLst/>
            </a:prstGeom>
            <a:noFill/>
          </p:spPr>
          <p:txBody>
            <a:bodyPr wrap="none" rtlCol="0">
              <a:spAutoFit/>
            </a:bodyPr>
            <a:lstStyle/>
            <a:p>
              <a:pPr eaLnBrk="1" fontAlgn="auto" hangingPunct="1">
                <a:spcBef>
                  <a:spcPts val="0"/>
                </a:spcBef>
                <a:spcAft>
                  <a:spcPts val="0"/>
                </a:spcAft>
              </a:pPr>
              <a:r>
                <a:rPr lang="en-US" sz="1000" b="0" dirty="0" smtClean="0">
                  <a:solidFill>
                    <a:prstClr val="black"/>
                  </a:solidFill>
                  <a:latin typeface="Arial" panose="020B0604020202020204" pitchFamily="34" charset="0"/>
                  <a:cs typeface="Arial" panose="020B0604020202020204" pitchFamily="34" charset="0"/>
                </a:rPr>
                <a:t>~</a:t>
              </a:r>
              <a:endParaRPr lang="en-US" sz="1000" b="0" dirty="0">
                <a:solidFill>
                  <a:prstClr val="black"/>
                </a:solidFill>
                <a:latin typeface="Arial" panose="020B0604020202020204" pitchFamily="34" charset="0"/>
                <a:cs typeface="Arial" panose="020B0604020202020204" pitchFamily="34" charset="0"/>
              </a:endParaRPr>
            </a:p>
          </p:txBody>
        </p:sp>
      </p:grpSp>
      <p:sp>
        <p:nvSpPr>
          <p:cNvPr id="692" name="TextBox 691"/>
          <p:cNvSpPr txBox="1"/>
          <p:nvPr/>
        </p:nvSpPr>
        <p:spPr>
          <a:xfrm>
            <a:off x="3459314" y="2639228"/>
            <a:ext cx="328530" cy="246221"/>
          </a:xfrm>
          <a:prstGeom prst="rect">
            <a:avLst/>
          </a:prstGeom>
          <a:noFill/>
        </p:spPr>
        <p:txBody>
          <a:bodyPr wrap="square" rtlCol="0">
            <a:spAutoFit/>
          </a:bodyPr>
          <a:lstStyle/>
          <a:p>
            <a:pPr eaLnBrk="1" fontAlgn="auto" hangingPunct="1">
              <a:spcBef>
                <a:spcPts val="0"/>
              </a:spcBef>
              <a:spcAft>
                <a:spcPts val="0"/>
              </a:spcAft>
            </a:pPr>
            <a:r>
              <a:rPr lang="en-US" sz="1000" b="0" i="1" dirty="0" smtClean="0">
                <a:solidFill>
                  <a:prstClr val="black"/>
                </a:solidFill>
                <a:latin typeface="Arial" panose="020B0604020202020204" pitchFamily="34" charset="0"/>
                <a:cs typeface="Arial" panose="020B0604020202020204" pitchFamily="34" charset="0"/>
              </a:rPr>
              <a:t>B</a:t>
            </a:r>
            <a:r>
              <a:rPr lang="en-US" sz="1000" b="0" i="1" baseline="-25000" dirty="0" smtClean="0">
                <a:solidFill>
                  <a:prstClr val="black"/>
                </a:solidFill>
                <a:latin typeface="Arial" panose="020B0604020202020204" pitchFamily="34" charset="0"/>
                <a:cs typeface="Arial" panose="020B0604020202020204" pitchFamily="34" charset="0"/>
              </a:rPr>
              <a:t>p</a:t>
            </a:r>
            <a:endParaRPr lang="en-US" sz="1000" b="0" i="1" baseline="-25000" dirty="0">
              <a:solidFill>
                <a:prstClr val="black"/>
              </a:solidFill>
              <a:latin typeface="Arial" panose="020B0604020202020204" pitchFamily="34" charset="0"/>
              <a:cs typeface="Arial" panose="020B0604020202020204" pitchFamily="34" charset="0"/>
            </a:endParaRPr>
          </a:p>
        </p:txBody>
      </p:sp>
      <p:sp>
        <p:nvSpPr>
          <p:cNvPr id="693" name="TextBox 692"/>
          <p:cNvSpPr txBox="1"/>
          <p:nvPr/>
        </p:nvSpPr>
        <p:spPr>
          <a:xfrm>
            <a:off x="3481441" y="2557513"/>
            <a:ext cx="260008" cy="246221"/>
          </a:xfrm>
          <a:prstGeom prst="rect">
            <a:avLst/>
          </a:prstGeom>
          <a:noFill/>
        </p:spPr>
        <p:txBody>
          <a:bodyPr wrap="none" rtlCol="0">
            <a:spAutoFit/>
          </a:bodyPr>
          <a:lstStyle/>
          <a:p>
            <a:pPr eaLnBrk="1" fontAlgn="auto" hangingPunct="1">
              <a:spcBef>
                <a:spcPts val="0"/>
              </a:spcBef>
              <a:spcAft>
                <a:spcPts val="0"/>
              </a:spcAft>
            </a:pPr>
            <a:r>
              <a:rPr lang="en-US" sz="1000" b="0" dirty="0" smtClean="0">
                <a:solidFill>
                  <a:prstClr val="black"/>
                </a:solidFill>
                <a:latin typeface="Arial" panose="020B0604020202020204" pitchFamily="34" charset="0"/>
                <a:cs typeface="Arial" panose="020B0604020202020204" pitchFamily="34" charset="0"/>
              </a:rPr>
              <a:t>~</a:t>
            </a:r>
            <a:endParaRPr lang="en-US" sz="1000" b="0" dirty="0">
              <a:solidFill>
                <a:prstClr val="black"/>
              </a:solidFill>
              <a:latin typeface="Arial" panose="020B0604020202020204" pitchFamily="34" charset="0"/>
              <a:cs typeface="Arial" panose="020B0604020202020204" pitchFamily="34" charset="0"/>
            </a:endParaRPr>
          </a:p>
        </p:txBody>
      </p:sp>
      <p:sp>
        <p:nvSpPr>
          <p:cNvPr id="694" name="TextBox 693"/>
          <p:cNvSpPr txBox="1"/>
          <p:nvPr/>
        </p:nvSpPr>
        <p:spPr>
          <a:xfrm>
            <a:off x="750335" y="2623148"/>
            <a:ext cx="296876" cy="246221"/>
          </a:xfrm>
          <a:prstGeom prst="rect">
            <a:avLst/>
          </a:prstGeom>
          <a:noFill/>
        </p:spPr>
        <p:txBody>
          <a:bodyPr wrap="none" rtlCol="0">
            <a:spAutoFit/>
          </a:bodyPr>
          <a:lstStyle/>
          <a:p>
            <a:pPr eaLnBrk="1" fontAlgn="auto" hangingPunct="1">
              <a:spcBef>
                <a:spcPts val="0"/>
              </a:spcBef>
              <a:spcAft>
                <a:spcPts val="0"/>
              </a:spcAft>
            </a:pPr>
            <a:r>
              <a:rPr lang="en-US" sz="1000" b="0" i="1" dirty="0" smtClean="0">
                <a:solidFill>
                  <a:prstClr val="black"/>
                </a:solidFill>
                <a:latin typeface="Arial" panose="020B0604020202020204" pitchFamily="34" charset="0"/>
                <a:cs typeface="Arial" panose="020B0604020202020204" pitchFamily="34" charset="0"/>
              </a:rPr>
              <a:t>C</a:t>
            </a:r>
            <a:r>
              <a:rPr lang="en-US" sz="1000" b="0" i="1" baseline="-25000" dirty="0" smtClean="0">
                <a:solidFill>
                  <a:prstClr val="black"/>
                </a:solidFill>
                <a:latin typeface="Arial" panose="020B0604020202020204" pitchFamily="34" charset="0"/>
                <a:cs typeface="Arial" panose="020B0604020202020204" pitchFamily="34" charset="0"/>
              </a:rPr>
              <a:t>i</a:t>
            </a:r>
            <a:endParaRPr lang="en-US" sz="1000" b="0" dirty="0">
              <a:solidFill>
                <a:prstClr val="black"/>
              </a:solidFill>
              <a:latin typeface="Arial" panose="020B0604020202020204" pitchFamily="34" charset="0"/>
              <a:cs typeface="Arial" panose="020B0604020202020204" pitchFamily="34" charset="0"/>
            </a:endParaRPr>
          </a:p>
        </p:txBody>
      </p:sp>
      <p:sp>
        <p:nvSpPr>
          <p:cNvPr id="695" name="TextBox 694"/>
          <p:cNvSpPr txBox="1"/>
          <p:nvPr/>
        </p:nvSpPr>
        <p:spPr>
          <a:xfrm>
            <a:off x="891361" y="3559696"/>
            <a:ext cx="296876" cy="246221"/>
          </a:xfrm>
          <a:prstGeom prst="rect">
            <a:avLst/>
          </a:prstGeom>
          <a:noFill/>
        </p:spPr>
        <p:txBody>
          <a:bodyPr wrap="none" rtlCol="0">
            <a:spAutoFit/>
          </a:bodyPr>
          <a:lstStyle/>
          <a:p>
            <a:pPr eaLnBrk="1" fontAlgn="auto" hangingPunct="1">
              <a:spcBef>
                <a:spcPts val="0"/>
              </a:spcBef>
              <a:spcAft>
                <a:spcPts val="0"/>
              </a:spcAft>
            </a:pPr>
            <a:r>
              <a:rPr lang="en-US" sz="1000" b="0" i="1" dirty="0" smtClean="0">
                <a:solidFill>
                  <a:prstClr val="black"/>
                </a:solidFill>
                <a:latin typeface="Arial" panose="020B0604020202020204" pitchFamily="34" charset="0"/>
                <a:cs typeface="Arial" panose="020B0604020202020204" pitchFamily="34" charset="0"/>
              </a:rPr>
              <a:t>C</a:t>
            </a:r>
            <a:r>
              <a:rPr lang="en-US" sz="1000" b="0" i="1" baseline="-25000" dirty="0" smtClean="0">
                <a:solidFill>
                  <a:prstClr val="black"/>
                </a:solidFill>
                <a:latin typeface="Arial" panose="020B0604020202020204" pitchFamily="34" charset="0"/>
                <a:cs typeface="Arial" panose="020B0604020202020204" pitchFamily="34" charset="0"/>
              </a:rPr>
              <a:t>i</a:t>
            </a:r>
            <a:endParaRPr lang="en-US" sz="1000" b="0" dirty="0">
              <a:solidFill>
                <a:prstClr val="black"/>
              </a:solidFill>
              <a:latin typeface="Arial" panose="020B0604020202020204" pitchFamily="34" charset="0"/>
              <a:cs typeface="Arial" panose="020B0604020202020204" pitchFamily="34" charset="0"/>
            </a:endParaRPr>
          </a:p>
        </p:txBody>
      </p:sp>
      <p:sp>
        <p:nvSpPr>
          <p:cNvPr id="696" name="Right Brace 695"/>
          <p:cNvSpPr/>
          <p:nvPr/>
        </p:nvSpPr>
        <p:spPr>
          <a:xfrm>
            <a:off x="3169397" y="4800073"/>
            <a:ext cx="54864" cy="530352"/>
          </a:xfrm>
          <a:prstGeom prst="rightBrace">
            <a:avLst/>
          </a:prstGeom>
          <a:no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697" name="TextBox 696"/>
          <p:cNvSpPr txBox="1"/>
          <p:nvPr/>
        </p:nvSpPr>
        <p:spPr>
          <a:xfrm>
            <a:off x="3163036" y="4952705"/>
            <a:ext cx="299295" cy="215444"/>
          </a:xfrm>
          <a:prstGeom prst="rect">
            <a:avLst/>
          </a:prstGeom>
          <a:noFill/>
        </p:spPr>
        <p:txBody>
          <a:bodyPr wrap="square" rtlCol="0">
            <a:spAutoFit/>
          </a:bodyPr>
          <a:lstStyle/>
          <a:p>
            <a:pPr eaLnBrk="1" fontAlgn="auto" hangingPunct="1">
              <a:spcBef>
                <a:spcPts val="0"/>
              </a:spcBef>
              <a:spcAft>
                <a:spcPts val="0"/>
              </a:spcAft>
            </a:pPr>
            <a:r>
              <a:rPr lang="en-US" sz="800" b="0" i="1" dirty="0" smtClean="0">
                <a:solidFill>
                  <a:prstClr val="black"/>
                </a:solidFill>
                <a:latin typeface="Arial" panose="020B0604020202020204" pitchFamily="34" charset="0"/>
                <a:cs typeface="Arial" panose="020B0604020202020204" pitchFamily="34" charset="0"/>
              </a:rPr>
              <a:t>k</a:t>
            </a:r>
            <a:r>
              <a:rPr lang="en-US" sz="800" b="0" i="1" baseline="-25000" dirty="0" smtClean="0">
                <a:solidFill>
                  <a:prstClr val="black"/>
                </a:solidFill>
                <a:latin typeface="Arial" panose="020B0604020202020204" pitchFamily="34" charset="0"/>
                <a:cs typeface="Arial" panose="020B0604020202020204" pitchFamily="34" charset="0"/>
              </a:rPr>
              <a:t>C</a:t>
            </a:r>
            <a:endParaRPr lang="en-US" sz="800" b="0" i="1" baseline="-25000" dirty="0">
              <a:solidFill>
                <a:prstClr val="black"/>
              </a:solidFill>
              <a:latin typeface="Arial" panose="020B0604020202020204" pitchFamily="34" charset="0"/>
              <a:cs typeface="Arial" panose="020B0604020202020204" pitchFamily="34" charset="0"/>
            </a:endParaRPr>
          </a:p>
        </p:txBody>
      </p:sp>
      <p:grpSp>
        <p:nvGrpSpPr>
          <p:cNvPr id="698" name="Group 697"/>
          <p:cNvGrpSpPr/>
          <p:nvPr/>
        </p:nvGrpSpPr>
        <p:grpSpPr>
          <a:xfrm>
            <a:off x="2962813" y="5745404"/>
            <a:ext cx="171778" cy="460830"/>
            <a:chOff x="2962813" y="5745404"/>
            <a:chExt cx="171778" cy="460830"/>
          </a:xfrm>
          <a:solidFill>
            <a:srgbClr val="38B4FF"/>
          </a:solidFill>
        </p:grpSpPr>
        <p:sp>
          <p:nvSpPr>
            <p:cNvPr id="699" name="Rectangle 698"/>
            <p:cNvSpPr>
              <a:spLocks/>
            </p:cNvSpPr>
            <p:nvPr/>
          </p:nvSpPr>
          <p:spPr>
            <a:xfrm>
              <a:off x="2962817" y="5745404"/>
              <a:ext cx="171773" cy="46099"/>
            </a:xfrm>
            <a:prstGeom prst="rect">
              <a:avLst/>
            </a:prstGeom>
            <a:grp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00" name="Rectangle 699"/>
            <p:cNvSpPr>
              <a:spLocks/>
            </p:cNvSpPr>
            <p:nvPr/>
          </p:nvSpPr>
          <p:spPr>
            <a:xfrm>
              <a:off x="2962816" y="5790985"/>
              <a:ext cx="171773" cy="46099"/>
            </a:xfrm>
            <a:prstGeom prst="rect">
              <a:avLst/>
            </a:prstGeom>
            <a:grp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01" name="Rectangle 700"/>
            <p:cNvSpPr>
              <a:spLocks/>
            </p:cNvSpPr>
            <p:nvPr/>
          </p:nvSpPr>
          <p:spPr>
            <a:xfrm>
              <a:off x="2962815" y="5837084"/>
              <a:ext cx="171773" cy="46099"/>
            </a:xfrm>
            <a:prstGeom prst="rect">
              <a:avLst/>
            </a:prstGeom>
            <a:grp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02" name="Rectangle 701"/>
            <p:cNvSpPr>
              <a:spLocks/>
            </p:cNvSpPr>
            <p:nvPr/>
          </p:nvSpPr>
          <p:spPr>
            <a:xfrm>
              <a:off x="2962818" y="5883183"/>
              <a:ext cx="171773" cy="46099"/>
            </a:xfrm>
            <a:prstGeom prst="rect">
              <a:avLst/>
            </a:prstGeom>
            <a:grp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03" name="Rectangle 702"/>
            <p:cNvSpPr>
              <a:spLocks/>
            </p:cNvSpPr>
            <p:nvPr/>
          </p:nvSpPr>
          <p:spPr>
            <a:xfrm>
              <a:off x="2962814" y="5929282"/>
              <a:ext cx="171773" cy="46099"/>
            </a:xfrm>
            <a:prstGeom prst="rect">
              <a:avLst/>
            </a:prstGeom>
            <a:grp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04" name="Rectangle 703"/>
            <p:cNvSpPr>
              <a:spLocks/>
            </p:cNvSpPr>
            <p:nvPr/>
          </p:nvSpPr>
          <p:spPr>
            <a:xfrm>
              <a:off x="2962813" y="6021838"/>
              <a:ext cx="171773" cy="46099"/>
            </a:xfrm>
            <a:prstGeom prst="rect">
              <a:avLst/>
            </a:prstGeom>
            <a:grp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05" name="Rectangle 704"/>
            <p:cNvSpPr>
              <a:spLocks/>
            </p:cNvSpPr>
            <p:nvPr/>
          </p:nvSpPr>
          <p:spPr>
            <a:xfrm>
              <a:off x="2962818" y="5975381"/>
              <a:ext cx="171773" cy="46099"/>
            </a:xfrm>
            <a:prstGeom prst="rect">
              <a:avLst/>
            </a:prstGeom>
            <a:grp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06" name="Rectangle 705"/>
            <p:cNvSpPr>
              <a:spLocks/>
            </p:cNvSpPr>
            <p:nvPr/>
          </p:nvSpPr>
          <p:spPr>
            <a:xfrm>
              <a:off x="2962818" y="6067937"/>
              <a:ext cx="171773" cy="46099"/>
            </a:xfrm>
            <a:prstGeom prst="rect">
              <a:avLst/>
            </a:prstGeom>
            <a:grp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07" name="Rectangle 706"/>
            <p:cNvSpPr>
              <a:spLocks/>
            </p:cNvSpPr>
            <p:nvPr/>
          </p:nvSpPr>
          <p:spPr>
            <a:xfrm>
              <a:off x="2962818" y="6114036"/>
              <a:ext cx="171773" cy="46099"/>
            </a:xfrm>
            <a:prstGeom prst="rect">
              <a:avLst/>
            </a:prstGeom>
            <a:grp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08" name="Rectangle 707"/>
            <p:cNvSpPr>
              <a:spLocks/>
            </p:cNvSpPr>
            <p:nvPr/>
          </p:nvSpPr>
          <p:spPr>
            <a:xfrm>
              <a:off x="2962818" y="6160135"/>
              <a:ext cx="171773" cy="46099"/>
            </a:xfrm>
            <a:prstGeom prst="rect">
              <a:avLst/>
            </a:prstGeom>
            <a:grp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709" name="Rectangle 708"/>
          <p:cNvSpPr/>
          <p:nvPr/>
        </p:nvSpPr>
        <p:spPr>
          <a:xfrm>
            <a:off x="420279" y="5748572"/>
            <a:ext cx="150338" cy="72777"/>
          </a:xfrm>
          <a:prstGeom prst="rect">
            <a:avLst/>
          </a:prstGeom>
          <a:solidFill>
            <a:srgbClr val="E500E5"/>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10" name="TextBox 709"/>
          <p:cNvSpPr txBox="1"/>
          <p:nvPr/>
        </p:nvSpPr>
        <p:spPr>
          <a:xfrm>
            <a:off x="532996" y="5671131"/>
            <a:ext cx="585417" cy="230832"/>
          </a:xfrm>
          <a:prstGeom prst="rect">
            <a:avLst/>
          </a:prstGeom>
          <a:noFill/>
        </p:spPr>
        <p:txBody>
          <a:bodyPr wrap="none" rtlCol="0">
            <a:spAutoFit/>
          </a:bodyPr>
          <a:lstStyle/>
          <a:p>
            <a:pPr eaLnBrk="1" fontAlgn="auto" hangingPunct="1">
              <a:spcBef>
                <a:spcPts val="0"/>
              </a:spcBef>
              <a:spcAft>
                <a:spcPts val="0"/>
              </a:spcAft>
            </a:pPr>
            <a:r>
              <a:rPr lang="en-US" sz="900" b="0" dirty="0" smtClean="0">
                <a:solidFill>
                  <a:prstClr val="black"/>
                </a:solidFill>
                <a:latin typeface="Calibri"/>
              </a:rPr>
              <a:t>L3 cache</a:t>
            </a:r>
            <a:endParaRPr lang="en-US" sz="900" b="0" dirty="0">
              <a:solidFill>
                <a:prstClr val="black"/>
              </a:solidFill>
              <a:latin typeface="Calibri"/>
            </a:endParaRPr>
          </a:p>
        </p:txBody>
      </p:sp>
      <p:sp>
        <p:nvSpPr>
          <p:cNvPr id="711" name="Rectangle 710"/>
          <p:cNvSpPr/>
          <p:nvPr/>
        </p:nvSpPr>
        <p:spPr>
          <a:xfrm>
            <a:off x="420279" y="5876588"/>
            <a:ext cx="150338" cy="72777"/>
          </a:xfrm>
          <a:prstGeom prst="rect">
            <a:avLst/>
          </a:prstGeom>
          <a:solidFill>
            <a:srgbClr val="00CE00"/>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12" name="Rectangle 711"/>
          <p:cNvSpPr/>
          <p:nvPr/>
        </p:nvSpPr>
        <p:spPr>
          <a:xfrm>
            <a:off x="420278" y="6004604"/>
            <a:ext cx="150338" cy="72777"/>
          </a:xfrm>
          <a:prstGeom prst="rect">
            <a:avLst/>
          </a:prstGeom>
          <a:solidFill>
            <a:srgbClr val="38B4FF"/>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13" name="TextBox 712"/>
          <p:cNvSpPr txBox="1"/>
          <p:nvPr/>
        </p:nvSpPr>
        <p:spPr>
          <a:xfrm>
            <a:off x="532908" y="5797548"/>
            <a:ext cx="585417" cy="230832"/>
          </a:xfrm>
          <a:prstGeom prst="rect">
            <a:avLst/>
          </a:prstGeom>
          <a:noFill/>
        </p:spPr>
        <p:txBody>
          <a:bodyPr wrap="none" rtlCol="0">
            <a:spAutoFit/>
          </a:bodyPr>
          <a:lstStyle/>
          <a:p>
            <a:pPr eaLnBrk="1" fontAlgn="auto" hangingPunct="1">
              <a:spcBef>
                <a:spcPts val="0"/>
              </a:spcBef>
              <a:spcAft>
                <a:spcPts val="0"/>
              </a:spcAft>
            </a:pPr>
            <a:r>
              <a:rPr lang="en-US" sz="900" b="0" dirty="0" smtClean="0">
                <a:solidFill>
                  <a:prstClr val="black"/>
                </a:solidFill>
                <a:latin typeface="Calibri"/>
              </a:rPr>
              <a:t>L2 cache</a:t>
            </a:r>
            <a:endParaRPr lang="en-US" sz="900" b="0" dirty="0">
              <a:solidFill>
                <a:prstClr val="black"/>
              </a:solidFill>
              <a:latin typeface="Calibri"/>
            </a:endParaRPr>
          </a:p>
        </p:txBody>
      </p:sp>
      <p:sp>
        <p:nvSpPr>
          <p:cNvPr id="714" name="TextBox 713"/>
          <p:cNvSpPr txBox="1"/>
          <p:nvPr/>
        </p:nvSpPr>
        <p:spPr>
          <a:xfrm>
            <a:off x="532996" y="5928156"/>
            <a:ext cx="585417" cy="230832"/>
          </a:xfrm>
          <a:prstGeom prst="rect">
            <a:avLst/>
          </a:prstGeom>
          <a:noFill/>
        </p:spPr>
        <p:txBody>
          <a:bodyPr wrap="none" rtlCol="0">
            <a:spAutoFit/>
          </a:bodyPr>
          <a:lstStyle/>
          <a:p>
            <a:pPr eaLnBrk="1" fontAlgn="auto" hangingPunct="1">
              <a:spcBef>
                <a:spcPts val="0"/>
              </a:spcBef>
              <a:spcAft>
                <a:spcPts val="0"/>
              </a:spcAft>
            </a:pPr>
            <a:r>
              <a:rPr lang="en-US" sz="900" b="0" dirty="0" smtClean="0">
                <a:solidFill>
                  <a:prstClr val="black"/>
                </a:solidFill>
                <a:latin typeface="Calibri"/>
              </a:rPr>
              <a:t>L1 cache</a:t>
            </a:r>
            <a:endParaRPr lang="en-US" sz="900" b="0" dirty="0">
              <a:solidFill>
                <a:prstClr val="black"/>
              </a:solidFill>
              <a:latin typeface="Calibri"/>
            </a:endParaRPr>
          </a:p>
        </p:txBody>
      </p:sp>
      <p:sp>
        <p:nvSpPr>
          <p:cNvPr id="715" name="Rectangle 714"/>
          <p:cNvSpPr/>
          <p:nvPr/>
        </p:nvSpPr>
        <p:spPr>
          <a:xfrm>
            <a:off x="420278" y="6132620"/>
            <a:ext cx="150338" cy="72777"/>
          </a:xfrm>
          <a:prstGeom prst="rect">
            <a:avLst/>
          </a:prstGeom>
          <a:solidFill>
            <a:srgbClr val="FF0000"/>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16" name="TextBox 715"/>
          <p:cNvSpPr txBox="1"/>
          <p:nvPr/>
        </p:nvSpPr>
        <p:spPr>
          <a:xfrm>
            <a:off x="534327" y="6053592"/>
            <a:ext cx="590226" cy="230832"/>
          </a:xfrm>
          <a:prstGeom prst="rect">
            <a:avLst/>
          </a:prstGeom>
          <a:noFill/>
        </p:spPr>
        <p:txBody>
          <a:bodyPr wrap="none" rtlCol="0">
            <a:spAutoFit/>
          </a:bodyPr>
          <a:lstStyle/>
          <a:p>
            <a:pPr eaLnBrk="1" fontAlgn="auto" hangingPunct="1">
              <a:spcBef>
                <a:spcPts val="0"/>
              </a:spcBef>
              <a:spcAft>
                <a:spcPts val="0"/>
              </a:spcAft>
            </a:pPr>
            <a:r>
              <a:rPr lang="en-US" sz="900" b="0" dirty="0" smtClean="0">
                <a:solidFill>
                  <a:prstClr val="black"/>
                </a:solidFill>
                <a:latin typeface="Calibri"/>
              </a:rPr>
              <a:t>registers</a:t>
            </a:r>
            <a:endParaRPr lang="en-US" sz="900" b="0" dirty="0">
              <a:solidFill>
                <a:prstClr val="black"/>
              </a:solidFill>
              <a:latin typeface="Calibri"/>
            </a:endParaRPr>
          </a:p>
        </p:txBody>
      </p:sp>
      <p:sp>
        <p:nvSpPr>
          <p:cNvPr id="717" name="Rectangle 716"/>
          <p:cNvSpPr/>
          <p:nvPr/>
        </p:nvSpPr>
        <p:spPr>
          <a:xfrm>
            <a:off x="420278" y="5616912"/>
            <a:ext cx="150338" cy="72777"/>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18" name="TextBox 717"/>
          <p:cNvSpPr txBox="1"/>
          <p:nvPr/>
        </p:nvSpPr>
        <p:spPr>
          <a:xfrm>
            <a:off x="533766" y="5537884"/>
            <a:ext cx="843501" cy="230832"/>
          </a:xfrm>
          <a:prstGeom prst="rect">
            <a:avLst/>
          </a:prstGeom>
          <a:noFill/>
        </p:spPr>
        <p:txBody>
          <a:bodyPr wrap="none" rtlCol="0">
            <a:spAutoFit/>
          </a:bodyPr>
          <a:lstStyle/>
          <a:p>
            <a:pPr eaLnBrk="1" fontAlgn="auto" hangingPunct="1">
              <a:spcBef>
                <a:spcPts val="0"/>
              </a:spcBef>
              <a:spcAft>
                <a:spcPts val="0"/>
              </a:spcAft>
            </a:pPr>
            <a:r>
              <a:rPr lang="en-US" sz="900" b="0" dirty="0" smtClean="0">
                <a:solidFill>
                  <a:prstClr val="black"/>
                </a:solidFill>
                <a:latin typeface="Calibri"/>
              </a:rPr>
              <a:t>main memory</a:t>
            </a:r>
            <a:endParaRPr lang="en-US" sz="900" b="0" dirty="0">
              <a:solidFill>
                <a:prstClr val="black"/>
              </a:solidFill>
              <a:latin typeface="Calibri"/>
            </a:endParaRPr>
          </a:p>
        </p:txBody>
      </p:sp>
      <p:grpSp>
        <p:nvGrpSpPr>
          <p:cNvPr id="719" name="Group 718"/>
          <p:cNvGrpSpPr/>
          <p:nvPr/>
        </p:nvGrpSpPr>
        <p:grpSpPr>
          <a:xfrm>
            <a:off x="197259" y="4433903"/>
            <a:ext cx="4288536" cy="1944216"/>
            <a:chOff x="197259" y="4433903"/>
            <a:chExt cx="4288536" cy="1944216"/>
          </a:xfrm>
        </p:grpSpPr>
        <p:sp>
          <p:nvSpPr>
            <p:cNvPr id="720" name="Rounded Rectangle 719"/>
            <p:cNvSpPr/>
            <p:nvPr/>
          </p:nvSpPr>
          <p:spPr>
            <a:xfrm>
              <a:off x="197259" y="4549319"/>
              <a:ext cx="4288536" cy="1828800"/>
            </a:xfrm>
            <a:prstGeom prst="roundRect">
              <a:avLst>
                <a:gd name="adj" fmla="val 1714"/>
              </a:avLst>
            </a:prstGeom>
            <a:solidFill>
              <a:srgbClr val="4F81BD">
                <a:alpha val="0"/>
              </a:srgbClr>
            </a:solidFill>
            <a:ln w="6350" cap="flat" cmpd="sng" algn="ctr">
              <a:solidFill>
                <a:srgbClr val="00CE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21" name="TextBox 720"/>
            <p:cNvSpPr txBox="1"/>
            <p:nvPr/>
          </p:nvSpPr>
          <p:spPr>
            <a:xfrm>
              <a:off x="2748598" y="4433903"/>
              <a:ext cx="1520724" cy="230832"/>
            </a:xfrm>
            <a:prstGeom prst="rect">
              <a:avLst/>
            </a:prstGeom>
            <a:solidFill>
              <a:sysClr val="window" lastClr="FFFFFF"/>
            </a:solidFill>
            <a:ln>
              <a:solidFill>
                <a:srgbClr val="00CE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rPr>
                <a:t>1</a:t>
              </a:r>
              <a:r>
                <a:rPr kumimoji="0" lang="en-US" sz="900" b="0" i="0" u="none" strike="noStrike" kern="0" cap="none" spc="0" normalizeH="0" baseline="30000" noProof="0" dirty="0" smtClean="0">
                  <a:ln>
                    <a:noFill/>
                  </a:ln>
                  <a:solidFill>
                    <a:prstClr val="black"/>
                  </a:solidFill>
                  <a:effectLst/>
                  <a:uLnTx/>
                  <a:uFillTx/>
                  <a:latin typeface="Calibri"/>
                </a:rPr>
                <a:t>st</a:t>
              </a:r>
              <a:r>
                <a:rPr kumimoji="0" lang="en-US" sz="900" b="0" i="0" u="none" strike="noStrike" kern="0" cap="none" spc="0" normalizeH="0" baseline="0" noProof="0" dirty="0" smtClean="0">
                  <a:ln>
                    <a:noFill/>
                  </a:ln>
                  <a:solidFill>
                    <a:prstClr val="black"/>
                  </a:solidFill>
                  <a:effectLst/>
                  <a:uLnTx/>
                  <a:uFillTx/>
                  <a:latin typeface="Calibri"/>
                </a:rPr>
                <a:t> loop around micro-kernel</a:t>
              </a:r>
            </a:p>
          </p:txBody>
        </p:sp>
      </p:grpSp>
      <p:sp>
        <p:nvSpPr>
          <p:cNvPr id="722" name="Rounded Rectangle 721"/>
          <p:cNvSpPr/>
          <p:nvPr/>
        </p:nvSpPr>
        <p:spPr>
          <a:xfrm>
            <a:off x="153893" y="3499387"/>
            <a:ext cx="4370832" cy="2916936"/>
          </a:xfrm>
          <a:prstGeom prst="roundRect">
            <a:avLst>
              <a:gd name="adj" fmla="val 1714"/>
            </a:avLst>
          </a:prstGeom>
          <a:solidFill>
            <a:srgbClr val="38B4FF">
              <a:alpha val="0"/>
            </a:srgbClr>
          </a:solidFill>
          <a:ln w="6350" cap="flat" cmpd="sng" algn="ctr">
            <a:solidFill>
              <a:srgbClr val="38B4FF"/>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23" name="TextBox 722"/>
          <p:cNvSpPr txBox="1"/>
          <p:nvPr/>
        </p:nvSpPr>
        <p:spPr>
          <a:xfrm>
            <a:off x="792705" y="3381641"/>
            <a:ext cx="1546053" cy="230832"/>
          </a:xfrm>
          <a:prstGeom prst="rect">
            <a:avLst/>
          </a:prstGeom>
          <a:solidFill>
            <a:sysClr val="window" lastClr="FFFFFF"/>
          </a:solidFill>
          <a:ln>
            <a:solidFill>
              <a:srgbClr val="38B4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rPr>
              <a:t>2</a:t>
            </a:r>
            <a:r>
              <a:rPr kumimoji="0" lang="en-US" sz="900" b="0" i="0" u="none" strike="noStrike" kern="0" cap="none" spc="0" normalizeH="0" baseline="30000" noProof="0" dirty="0" smtClean="0">
                <a:ln>
                  <a:noFill/>
                </a:ln>
                <a:solidFill>
                  <a:prstClr val="black"/>
                </a:solidFill>
                <a:effectLst/>
                <a:uLnTx/>
                <a:uFillTx/>
                <a:latin typeface="Calibri"/>
              </a:rPr>
              <a:t>nd</a:t>
            </a:r>
            <a:r>
              <a:rPr kumimoji="0" lang="en-US" sz="900" b="0" i="0" u="none" strike="noStrike" kern="0" cap="none" spc="0" normalizeH="0" baseline="0" noProof="0" dirty="0" smtClean="0">
                <a:ln>
                  <a:noFill/>
                </a:ln>
                <a:solidFill>
                  <a:prstClr val="black"/>
                </a:solidFill>
                <a:effectLst/>
                <a:uLnTx/>
                <a:uFillTx/>
                <a:latin typeface="Calibri"/>
              </a:rPr>
              <a:t> loop around micro-kernel</a:t>
            </a:r>
          </a:p>
        </p:txBody>
      </p:sp>
      <p:sp>
        <p:nvSpPr>
          <p:cNvPr id="724" name="Rounded Rectangle 723"/>
          <p:cNvSpPr/>
          <p:nvPr/>
        </p:nvSpPr>
        <p:spPr>
          <a:xfrm>
            <a:off x="238534" y="5487528"/>
            <a:ext cx="4206240" cy="850392"/>
          </a:xfrm>
          <a:prstGeom prst="roundRect">
            <a:avLst>
              <a:gd name="adj" fmla="val 1714"/>
            </a:avLst>
          </a:prstGeom>
          <a:solidFill>
            <a:srgbClr val="4F81BD">
              <a:alpha val="0"/>
            </a:srgbClr>
          </a:solidFill>
          <a:ln w="6350" cap="flat" cmpd="sng" algn="ctr">
            <a:solidFill>
              <a:srgbClr val="FF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25" name="TextBox 724"/>
          <p:cNvSpPr txBox="1"/>
          <p:nvPr/>
        </p:nvSpPr>
        <p:spPr>
          <a:xfrm>
            <a:off x="2009290" y="5372113"/>
            <a:ext cx="793659" cy="230832"/>
          </a:xfrm>
          <a:prstGeom prst="rect">
            <a:avLst/>
          </a:prstGeom>
          <a:solidFill>
            <a:sysClr val="window" lastClr="FFFFFF"/>
          </a:solidFill>
          <a:ln>
            <a:solidFill>
              <a:srgbClr val="FF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rPr>
              <a:t>micro-kernel</a:t>
            </a:r>
          </a:p>
        </p:txBody>
      </p:sp>
      <p:sp>
        <p:nvSpPr>
          <p:cNvPr id="726" name="Bent Arrow 725"/>
          <p:cNvSpPr/>
          <p:nvPr/>
        </p:nvSpPr>
        <p:spPr>
          <a:xfrm rot="5400000">
            <a:off x="2130233" y="3068508"/>
            <a:ext cx="966242" cy="262354"/>
          </a:xfrm>
          <a:prstGeom prst="bentArrow">
            <a:avLst>
              <a:gd name="adj1" fmla="val 23184"/>
              <a:gd name="adj2" fmla="val 28707"/>
              <a:gd name="adj3" fmla="val 27907"/>
              <a:gd name="adj4" fmla="val 51011"/>
            </a:avLst>
          </a:prstGeom>
          <a:solidFill>
            <a:srgbClr val="00CE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727" name="TextBox 726"/>
          <p:cNvSpPr txBox="1"/>
          <p:nvPr/>
        </p:nvSpPr>
        <p:spPr>
          <a:xfrm>
            <a:off x="2132208" y="2617078"/>
            <a:ext cx="288862" cy="246221"/>
          </a:xfrm>
          <a:prstGeom prst="rect">
            <a:avLst/>
          </a:prstGeom>
          <a:noFill/>
        </p:spPr>
        <p:txBody>
          <a:bodyPr wrap="none" rtlCol="0">
            <a:spAutoFit/>
          </a:bodyPr>
          <a:lstStyle/>
          <a:p>
            <a:pPr eaLnBrk="1" fontAlgn="auto" hangingPunct="1">
              <a:spcBef>
                <a:spcPts val="0"/>
              </a:spcBef>
              <a:spcAft>
                <a:spcPts val="0"/>
              </a:spcAft>
            </a:pPr>
            <a:r>
              <a:rPr lang="en-US" sz="1000" b="0" i="1" dirty="0" smtClean="0">
                <a:solidFill>
                  <a:prstClr val="black"/>
                </a:solidFill>
                <a:latin typeface="Arial" panose="020B0604020202020204" pitchFamily="34" charset="0"/>
                <a:cs typeface="Arial" panose="020B0604020202020204" pitchFamily="34" charset="0"/>
              </a:rPr>
              <a:t>A</a:t>
            </a:r>
            <a:r>
              <a:rPr lang="en-US" sz="1000" b="0" i="1" baseline="-25000" dirty="0" smtClean="0">
                <a:solidFill>
                  <a:prstClr val="black"/>
                </a:solidFill>
                <a:latin typeface="Arial" panose="020B0604020202020204" pitchFamily="34" charset="0"/>
                <a:cs typeface="Arial" panose="020B0604020202020204" pitchFamily="34" charset="0"/>
              </a:rPr>
              <a:t>i</a:t>
            </a:r>
            <a:endParaRPr lang="en-US" sz="1000" b="0" dirty="0">
              <a:solidFill>
                <a:prstClr val="black"/>
              </a:solidFill>
              <a:latin typeface="Arial" panose="020B0604020202020204" pitchFamily="34" charset="0"/>
              <a:cs typeface="Arial" panose="020B0604020202020204" pitchFamily="34" charset="0"/>
            </a:endParaRPr>
          </a:p>
        </p:txBody>
      </p:sp>
      <p:sp>
        <p:nvSpPr>
          <p:cNvPr id="365" name="TextBox 364"/>
          <p:cNvSpPr txBox="1"/>
          <p:nvPr/>
        </p:nvSpPr>
        <p:spPr>
          <a:xfrm>
            <a:off x="6025958" y="1645407"/>
            <a:ext cx="415498" cy="369333"/>
          </a:xfrm>
          <a:prstGeom prst="rect">
            <a:avLst/>
          </a:prstGeom>
          <a:noFill/>
        </p:spPr>
        <p:txBody>
          <a:bodyPr wrap="none" lIns="91440" tIns="45720" rIns="91440" bIns="45720" rtlCol="0">
            <a:spAutoFit/>
          </a:bodyPr>
          <a:lstStyle/>
          <a:p>
            <a:pPr eaLnBrk="1" fontAlgn="auto" hangingPunct="1">
              <a:spcBef>
                <a:spcPts val="0"/>
              </a:spcBef>
              <a:spcAft>
                <a:spcPts val="0"/>
              </a:spcAft>
            </a:pPr>
            <a:r>
              <a:rPr lang="en-US" sz="1800" b="0" dirty="0" smtClean="0">
                <a:solidFill>
                  <a:prstClr val="black"/>
                </a:solidFill>
                <a:latin typeface="Calibri"/>
              </a:rPr>
              <a:t>+=</a:t>
            </a:r>
            <a:endParaRPr lang="en-US" sz="1800" b="0" dirty="0">
              <a:solidFill>
                <a:prstClr val="black"/>
              </a:solidFill>
              <a:latin typeface="Calibri"/>
            </a:endParaRPr>
          </a:p>
        </p:txBody>
      </p:sp>
      <p:sp>
        <p:nvSpPr>
          <p:cNvPr id="728" name="Rectangle 727"/>
          <p:cNvSpPr>
            <a:spLocks/>
          </p:cNvSpPr>
          <p:nvPr/>
        </p:nvSpPr>
        <p:spPr>
          <a:xfrm>
            <a:off x="5831393" y="1569207"/>
            <a:ext cx="171773" cy="152400"/>
          </a:xfrm>
          <a:prstGeom prst="rect">
            <a:avLst/>
          </a:prstGeom>
          <a:solidFill>
            <a:srgbClr val="FF00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29" name="Rectangle 728"/>
          <p:cNvSpPr>
            <a:spLocks/>
          </p:cNvSpPr>
          <p:nvPr/>
        </p:nvSpPr>
        <p:spPr>
          <a:xfrm>
            <a:off x="6518170" y="1569207"/>
            <a:ext cx="45719" cy="152400"/>
          </a:xfrm>
          <a:prstGeom prst="rect">
            <a:avLst/>
          </a:prstGeom>
          <a:solidFill>
            <a:srgbClr val="FF00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latin typeface="Calibri"/>
              <a:ea typeface="+mn-ea"/>
              <a:cs typeface="+mn-cs"/>
            </a:endParaRPr>
          </a:p>
        </p:txBody>
      </p:sp>
      <p:sp>
        <p:nvSpPr>
          <p:cNvPr id="730" name="Rectangle 729"/>
          <p:cNvSpPr>
            <a:spLocks/>
          </p:cNvSpPr>
          <p:nvPr/>
        </p:nvSpPr>
        <p:spPr>
          <a:xfrm>
            <a:off x="7235052" y="1569207"/>
            <a:ext cx="171773" cy="46099"/>
          </a:xfrm>
          <a:prstGeom prst="rect">
            <a:avLst/>
          </a:prstGeom>
          <a:solidFill>
            <a:srgbClr val="FF00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latin typeface="Calibri"/>
              <a:ea typeface="+mn-ea"/>
              <a:cs typeface="+mn-cs"/>
            </a:endParaRPr>
          </a:p>
        </p:txBody>
      </p:sp>
      <p:sp>
        <p:nvSpPr>
          <p:cNvPr id="731" name="Rounded Rectangle 730"/>
          <p:cNvSpPr/>
          <p:nvPr/>
        </p:nvSpPr>
        <p:spPr>
          <a:xfrm>
            <a:off x="4692511" y="1393508"/>
            <a:ext cx="4206240" cy="850392"/>
          </a:xfrm>
          <a:prstGeom prst="roundRect">
            <a:avLst>
              <a:gd name="adj" fmla="val 1714"/>
            </a:avLst>
          </a:prstGeom>
          <a:solidFill>
            <a:srgbClr val="4F81BD">
              <a:alpha val="0"/>
            </a:srgbClr>
          </a:solidFill>
          <a:ln w="6350" cap="flat" cmpd="sng" algn="ctr">
            <a:solidFill>
              <a:srgbClr val="FFC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32" name="TextBox 731"/>
          <p:cNvSpPr txBox="1"/>
          <p:nvPr/>
        </p:nvSpPr>
        <p:spPr>
          <a:xfrm>
            <a:off x="5831392" y="1242637"/>
            <a:ext cx="1243791" cy="230832"/>
          </a:xfrm>
          <a:prstGeom prst="rect">
            <a:avLst/>
          </a:prstGeom>
          <a:solidFill>
            <a:sysClr val="window" lastClr="FFFFFF"/>
          </a:solidFill>
          <a:ln>
            <a:solidFill>
              <a:srgbClr val="FFC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rPr>
              <a:t>Outer Product</a:t>
            </a:r>
          </a:p>
        </p:txBody>
      </p:sp>
    </p:spTree>
    <p:extLst>
      <p:ext uri="{BB962C8B-B14F-4D97-AF65-F5344CB8AC3E}">
        <p14:creationId xmlns:p14="http://schemas.microsoft.com/office/powerpoint/2010/main" val="2831646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Tools we Have to Work With</a:t>
            </a:r>
            <a:endParaRPr lang="en-US" dirty="0"/>
          </a:p>
        </p:txBody>
      </p:sp>
      <p:grpSp>
        <p:nvGrpSpPr>
          <p:cNvPr id="34" name="Group 33"/>
          <p:cNvGrpSpPr/>
          <p:nvPr/>
        </p:nvGrpSpPr>
        <p:grpSpPr>
          <a:xfrm>
            <a:off x="634344" y="2024000"/>
            <a:ext cx="3674683" cy="3983062"/>
            <a:chOff x="4971566" y="1622092"/>
            <a:chExt cx="3674683" cy="3983062"/>
          </a:xfrm>
        </p:grpSpPr>
        <p:sp>
          <p:nvSpPr>
            <p:cNvPr id="4" name="Rectangle 3"/>
            <p:cNvSpPr/>
            <p:nvPr/>
          </p:nvSpPr>
          <p:spPr>
            <a:xfrm>
              <a:off x="4971566" y="1622092"/>
              <a:ext cx="3674683" cy="3983062"/>
            </a:xfrm>
            <a:prstGeom prst="rect">
              <a:avLst/>
            </a:prstGeom>
            <a:solidFill>
              <a:schemeClr val="accent3">
                <a:lumMod val="95000"/>
              </a:schemeClr>
            </a:solidFill>
            <a:ln>
              <a:noFill/>
            </a:ln>
          </p:spPr>
          <p:txBody>
            <a:bodyPr lIns="91440" rtlCol="0" anchor="ctr" anchorCtr="1">
              <a:noAutofit/>
            </a:bodyPr>
            <a:lstStyle/>
            <a:p>
              <a:pPr algn="ctr"/>
              <a:endParaRPr lang="en-US" sz="2400" dirty="0" smtClean="0">
                <a:latin typeface="+mj-lt"/>
              </a:endParaRPr>
            </a:p>
          </p:txBody>
        </p:sp>
        <p:grpSp>
          <p:nvGrpSpPr>
            <p:cNvPr id="5" name="Group 4"/>
            <p:cNvGrpSpPr/>
            <p:nvPr/>
          </p:nvGrpSpPr>
          <p:grpSpPr>
            <a:xfrm>
              <a:off x="5567913" y="2126665"/>
              <a:ext cx="655936" cy="1938992"/>
              <a:chOff x="5567913" y="2126665"/>
              <a:chExt cx="655936" cy="1938992"/>
            </a:xfrm>
          </p:grpSpPr>
          <p:grpSp>
            <p:nvGrpSpPr>
              <p:cNvPr id="6" name="Group 5"/>
              <p:cNvGrpSpPr/>
              <p:nvPr/>
            </p:nvGrpSpPr>
            <p:grpSpPr>
              <a:xfrm>
                <a:off x="5620256" y="2553305"/>
                <a:ext cx="551250" cy="1214396"/>
                <a:chOff x="5620256" y="2553305"/>
                <a:chExt cx="551250" cy="1214396"/>
              </a:xfrm>
            </p:grpSpPr>
            <p:sp>
              <p:nvSpPr>
                <p:cNvPr id="8" name="Rectangle 7"/>
                <p:cNvSpPr/>
                <p:nvPr/>
              </p:nvSpPr>
              <p:spPr bwMode="auto">
                <a:xfrm rot="10800000" flipV="1">
                  <a:off x="5620256" y="2553305"/>
                  <a:ext cx="551250" cy="542856"/>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A0</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 name="Rectangle 8"/>
                <p:cNvSpPr/>
                <p:nvPr/>
              </p:nvSpPr>
              <p:spPr bwMode="auto">
                <a:xfrm rot="10800000" flipV="1">
                  <a:off x="5620256" y="3224845"/>
                  <a:ext cx="551250" cy="542856"/>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A1</a:t>
                  </a:r>
                </a:p>
              </p:txBody>
            </p:sp>
          </p:grpSp>
          <p:sp>
            <p:nvSpPr>
              <p:cNvPr id="7" name="TextBox 6"/>
              <p:cNvSpPr txBox="1"/>
              <p:nvPr/>
            </p:nvSpPr>
            <p:spPr>
              <a:xfrm>
                <a:off x="5567913" y="2126665"/>
                <a:ext cx="655936" cy="1938992"/>
              </a:xfrm>
              <a:prstGeom prst="rect">
                <a:avLst/>
              </a:prstGeom>
              <a:noFill/>
              <a:ln w="47625">
                <a:solidFill>
                  <a:srgbClr val="FF0000"/>
                </a:solidFill>
              </a:ln>
            </p:spPr>
            <p:txBody>
              <a:bodyPr wrap="square" rtlCol="0">
                <a:spAutoFit/>
              </a:bodyPr>
              <a:lstStyle/>
              <a:p>
                <a:r>
                  <a:rPr lang="en-US" dirty="0" smtClean="0">
                    <a:solidFill>
                      <a:srgbClr val="FF0000"/>
                    </a:solidFill>
                    <a:latin typeface="Courier New" pitchFamily="49" charset="0"/>
                    <a:cs typeface="Courier New" pitchFamily="49" charset="0"/>
                  </a:rPr>
                  <a:t>LDA</a:t>
                </a:r>
              </a:p>
              <a:p>
                <a:endParaRPr lang="en-US" dirty="0">
                  <a:solidFill>
                    <a:srgbClr val="FF0000"/>
                  </a:solidFill>
                  <a:latin typeface="Courier New" pitchFamily="49" charset="0"/>
                  <a:cs typeface="Courier New" pitchFamily="49" charset="0"/>
                </a:endParaRPr>
              </a:p>
              <a:p>
                <a:endParaRPr lang="en-US" dirty="0" smtClean="0">
                  <a:solidFill>
                    <a:srgbClr val="FF0000"/>
                  </a:solidFill>
                  <a:latin typeface="Courier New" pitchFamily="49" charset="0"/>
                  <a:cs typeface="Courier New" pitchFamily="49" charset="0"/>
                </a:endParaRPr>
              </a:p>
              <a:p>
                <a:endParaRPr lang="en-US" dirty="0">
                  <a:solidFill>
                    <a:srgbClr val="FF0000"/>
                  </a:solidFill>
                  <a:latin typeface="Courier New" pitchFamily="49" charset="0"/>
                  <a:cs typeface="Courier New" pitchFamily="49" charset="0"/>
                </a:endParaRPr>
              </a:p>
              <a:p>
                <a:endParaRPr lang="en-US" dirty="0" smtClean="0">
                  <a:solidFill>
                    <a:srgbClr val="FF0000"/>
                  </a:solidFill>
                  <a:latin typeface="Courier New" pitchFamily="49" charset="0"/>
                  <a:cs typeface="Courier New" pitchFamily="49" charset="0"/>
                </a:endParaRPr>
              </a:p>
              <a:p>
                <a:endParaRPr lang="en-US" dirty="0" smtClean="0">
                  <a:solidFill>
                    <a:srgbClr val="FF0000"/>
                  </a:solidFill>
                  <a:latin typeface="Courier New" pitchFamily="49" charset="0"/>
                  <a:cs typeface="Courier New" pitchFamily="49" charset="0"/>
                </a:endParaRPr>
              </a:p>
            </p:txBody>
          </p:sp>
        </p:grpSp>
        <p:grpSp>
          <p:nvGrpSpPr>
            <p:cNvPr id="10" name="Group 9"/>
            <p:cNvGrpSpPr/>
            <p:nvPr/>
          </p:nvGrpSpPr>
          <p:grpSpPr>
            <a:xfrm>
              <a:off x="6427387" y="1641729"/>
              <a:ext cx="1938992" cy="677220"/>
              <a:chOff x="6427387" y="1641729"/>
              <a:chExt cx="1938992" cy="677220"/>
            </a:xfrm>
          </p:grpSpPr>
          <p:sp>
            <p:nvSpPr>
              <p:cNvPr id="12" name="TextBox 11"/>
              <p:cNvSpPr txBox="1"/>
              <p:nvPr/>
            </p:nvSpPr>
            <p:spPr>
              <a:xfrm rot="5400000">
                <a:off x="7058273" y="1010843"/>
                <a:ext cx="677220" cy="1938992"/>
              </a:xfrm>
              <a:prstGeom prst="rect">
                <a:avLst/>
              </a:prstGeom>
              <a:noFill/>
              <a:ln w="47625">
                <a:solidFill>
                  <a:srgbClr val="002060"/>
                </a:solidFill>
              </a:ln>
            </p:spPr>
            <p:txBody>
              <a:bodyPr wrap="square" rtlCol="0">
                <a:spAutoFit/>
              </a:bodyPr>
              <a:lstStyle/>
              <a:p>
                <a:r>
                  <a:rPr lang="en-US" dirty="0" smtClean="0">
                    <a:solidFill>
                      <a:schemeClr val="accent6"/>
                    </a:solidFill>
                    <a:latin typeface="Courier New" pitchFamily="49" charset="0"/>
                    <a:cs typeface="Courier New" pitchFamily="49" charset="0"/>
                  </a:rPr>
                  <a:t>LDB</a:t>
                </a:r>
              </a:p>
              <a:p>
                <a:endParaRPr lang="en-US" dirty="0" smtClean="0">
                  <a:solidFill>
                    <a:schemeClr val="accent6"/>
                  </a:solidFill>
                  <a:latin typeface="Courier New" pitchFamily="49" charset="0"/>
                  <a:cs typeface="Courier New" pitchFamily="49" charset="0"/>
                </a:endParaRPr>
              </a:p>
              <a:p>
                <a:endParaRPr lang="en-US" dirty="0" smtClean="0">
                  <a:solidFill>
                    <a:schemeClr val="accent6"/>
                  </a:solidFill>
                  <a:latin typeface="Courier New" pitchFamily="49" charset="0"/>
                  <a:cs typeface="Courier New" pitchFamily="49" charset="0"/>
                </a:endParaRPr>
              </a:p>
              <a:p>
                <a:endParaRPr lang="en-US" dirty="0">
                  <a:solidFill>
                    <a:schemeClr val="accent6"/>
                  </a:solidFill>
                  <a:latin typeface="Courier New" pitchFamily="49" charset="0"/>
                  <a:cs typeface="Courier New" pitchFamily="49" charset="0"/>
                </a:endParaRPr>
              </a:p>
              <a:p>
                <a:endParaRPr lang="en-US" dirty="0" smtClean="0">
                  <a:solidFill>
                    <a:schemeClr val="accent6"/>
                  </a:solidFill>
                  <a:latin typeface="Courier New" pitchFamily="49" charset="0"/>
                  <a:cs typeface="Courier New" pitchFamily="49" charset="0"/>
                </a:endParaRPr>
              </a:p>
              <a:p>
                <a:endParaRPr lang="en-US" dirty="0">
                  <a:solidFill>
                    <a:schemeClr val="accent6"/>
                  </a:solidFill>
                  <a:latin typeface="Courier New" pitchFamily="49" charset="0"/>
                  <a:cs typeface="Courier New" pitchFamily="49" charset="0"/>
                </a:endParaRPr>
              </a:p>
            </p:txBody>
          </p:sp>
          <p:grpSp>
            <p:nvGrpSpPr>
              <p:cNvPr id="11" name="Group 10"/>
              <p:cNvGrpSpPr/>
              <p:nvPr/>
            </p:nvGrpSpPr>
            <p:grpSpPr>
              <a:xfrm>
                <a:off x="6533283" y="1706945"/>
                <a:ext cx="1414850" cy="542856"/>
                <a:chOff x="6533283" y="1706945"/>
                <a:chExt cx="1414850" cy="542856"/>
              </a:xfrm>
            </p:grpSpPr>
            <p:sp>
              <p:nvSpPr>
                <p:cNvPr id="13" name="Rectangle 12"/>
                <p:cNvSpPr/>
                <p:nvPr/>
              </p:nvSpPr>
              <p:spPr bwMode="auto">
                <a:xfrm rot="10800000" flipV="1">
                  <a:off x="6533283" y="1706945"/>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sp>
              <p:nvSpPr>
                <p:cNvPr id="14" name="Rectangle 13"/>
                <p:cNvSpPr/>
                <p:nvPr/>
              </p:nvSpPr>
              <p:spPr bwMode="auto">
                <a:xfrm rot="10800000" flipV="1">
                  <a:off x="7396883" y="1706945"/>
                  <a:ext cx="551250" cy="542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B1</a:t>
                  </a:r>
                </a:p>
              </p:txBody>
            </p:sp>
          </p:grpSp>
        </p:grpSp>
        <p:grpSp>
          <p:nvGrpSpPr>
            <p:cNvPr id="15" name="Group 14"/>
            <p:cNvGrpSpPr/>
            <p:nvPr/>
          </p:nvGrpSpPr>
          <p:grpSpPr>
            <a:xfrm>
              <a:off x="6171506" y="2249801"/>
              <a:ext cx="2146880" cy="1636400"/>
              <a:chOff x="6171506" y="2249801"/>
              <a:chExt cx="2146880" cy="1636400"/>
            </a:xfrm>
          </p:grpSpPr>
          <p:grpSp>
            <p:nvGrpSpPr>
              <p:cNvPr id="16" name="Group 15"/>
              <p:cNvGrpSpPr/>
              <p:nvPr/>
            </p:nvGrpSpPr>
            <p:grpSpPr>
              <a:xfrm>
                <a:off x="6171506" y="2249801"/>
                <a:ext cx="1601938" cy="1347409"/>
                <a:chOff x="6171506" y="2249801"/>
                <a:chExt cx="1601938" cy="1347409"/>
              </a:xfrm>
            </p:grpSpPr>
            <p:cxnSp>
              <p:nvCxnSpPr>
                <p:cNvPr id="18" name="Straight Connector 17"/>
                <p:cNvCxnSpPr>
                  <a:stCxn id="13" idx="2"/>
                </p:cNvCxnSpPr>
                <p:nvPr/>
              </p:nvCxnSpPr>
              <p:spPr bwMode="auto">
                <a:xfrm>
                  <a:off x="6808908" y="2249801"/>
                  <a:ext cx="0" cy="1246471"/>
                </a:xfrm>
                <a:prstGeom prst="line">
                  <a:avLst/>
                </a:prstGeom>
                <a:solidFill>
                  <a:srgbClr val="DDDDDD"/>
                </a:solidFill>
                <a:ln w="50800" cap="flat" cmpd="sng" algn="ctr">
                  <a:solidFill>
                    <a:schemeClr val="tx1"/>
                  </a:solidFill>
                  <a:prstDash val="solid"/>
                  <a:round/>
                  <a:headEnd type="none" w="med" len="med"/>
                  <a:tailEnd type="none" w="med" len="med"/>
                </a:ln>
                <a:effectLst/>
              </p:spPr>
            </p:cxnSp>
            <p:cxnSp>
              <p:nvCxnSpPr>
                <p:cNvPr id="19" name="Straight Connector 18"/>
                <p:cNvCxnSpPr>
                  <a:stCxn id="14" idx="2"/>
                </p:cNvCxnSpPr>
                <p:nvPr/>
              </p:nvCxnSpPr>
              <p:spPr bwMode="auto">
                <a:xfrm flipH="1">
                  <a:off x="7672507" y="2249801"/>
                  <a:ext cx="1" cy="1246471"/>
                </a:xfrm>
                <a:prstGeom prst="line">
                  <a:avLst/>
                </a:prstGeom>
                <a:solidFill>
                  <a:srgbClr val="DDDDDD"/>
                </a:solidFill>
                <a:ln w="50800" cap="flat" cmpd="sng" algn="ctr">
                  <a:solidFill>
                    <a:schemeClr val="tx1"/>
                  </a:solidFill>
                  <a:prstDash val="solid"/>
                  <a:round/>
                  <a:headEnd type="none" w="med" len="med"/>
                  <a:tailEnd type="none" w="med" len="med"/>
                </a:ln>
                <a:effectLst/>
              </p:spPr>
            </p:cxnSp>
            <p:cxnSp>
              <p:nvCxnSpPr>
                <p:cNvPr id="20" name="Straight Connector 19"/>
                <p:cNvCxnSpPr>
                  <a:stCxn id="9" idx="1"/>
                </p:cNvCxnSpPr>
                <p:nvPr/>
              </p:nvCxnSpPr>
              <p:spPr bwMode="auto">
                <a:xfrm flipV="1">
                  <a:off x="6171506" y="3496272"/>
                  <a:ext cx="1501002" cy="1"/>
                </a:xfrm>
                <a:prstGeom prst="line">
                  <a:avLst/>
                </a:prstGeom>
                <a:solidFill>
                  <a:srgbClr val="DDDDDD"/>
                </a:solidFill>
                <a:ln w="50800" cap="flat" cmpd="sng" algn="ctr">
                  <a:solidFill>
                    <a:schemeClr val="tx1"/>
                  </a:solidFill>
                  <a:prstDash val="solid"/>
                  <a:round/>
                  <a:headEnd type="none" w="med" len="med"/>
                  <a:tailEnd type="none" w="med" len="med"/>
                </a:ln>
                <a:effectLst/>
              </p:spPr>
            </p:cxnSp>
            <p:cxnSp>
              <p:nvCxnSpPr>
                <p:cNvPr id="21" name="Straight Connector 20"/>
                <p:cNvCxnSpPr>
                  <a:stCxn id="8" idx="1"/>
                </p:cNvCxnSpPr>
                <p:nvPr/>
              </p:nvCxnSpPr>
              <p:spPr bwMode="auto">
                <a:xfrm>
                  <a:off x="6171506" y="2824733"/>
                  <a:ext cx="1501002" cy="12750"/>
                </a:xfrm>
                <a:prstGeom prst="line">
                  <a:avLst/>
                </a:prstGeom>
                <a:solidFill>
                  <a:srgbClr val="DDDDDD"/>
                </a:solidFill>
                <a:ln w="50800" cap="flat" cmpd="sng" algn="ctr">
                  <a:solidFill>
                    <a:schemeClr val="tx1"/>
                  </a:solidFill>
                  <a:prstDash val="solid"/>
                  <a:round/>
                  <a:headEnd type="none" w="med" len="med"/>
                  <a:tailEnd type="none" w="med" len="med"/>
                </a:ln>
                <a:effectLst/>
              </p:spPr>
            </p:cxnSp>
            <p:sp>
              <p:nvSpPr>
                <p:cNvPr id="22" name="Oval 21"/>
                <p:cNvSpPr/>
                <p:nvPr/>
              </p:nvSpPr>
              <p:spPr bwMode="auto">
                <a:xfrm>
                  <a:off x="6695776" y="2723794"/>
                  <a:ext cx="201875" cy="201875"/>
                </a:xfrm>
                <a:prstGeom prst="ellipse">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Narrow" pitchFamily="34" charset="0"/>
                  </a:endParaRPr>
                </a:p>
              </p:txBody>
            </p:sp>
            <p:sp>
              <p:nvSpPr>
                <p:cNvPr id="23" name="Oval 22"/>
                <p:cNvSpPr/>
                <p:nvPr/>
              </p:nvSpPr>
              <p:spPr bwMode="auto">
                <a:xfrm>
                  <a:off x="6699820" y="3395335"/>
                  <a:ext cx="201875" cy="201875"/>
                </a:xfrm>
                <a:prstGeom prst="ellipse">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Narrow" pitchFamily="34" charset="0"/>
                  </a:endParaRPr>
                </a:p>
              </p:txBody>
            </p:sp>
            <p:sp>
              <p:nvSpPr>
                <p:cNvPr id="24" name="Oval 23"/>
                <p:cNvSpPr/>
                <p:nvPr/>
              </p:nvSpPr>
              <p:spPr bwMode="auto">
                <a:xfrm>
                  <a:off x="7571569" y="3395334"/>
                  <a:ext cx="201875" cy="201875"/>
                </a:xfrm>
                <a:prstGeom prst="ellipse">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Narrow" pitchFamily="34" charset="0"/>
                  </a:endParaRPr>
                </a:p>
              </p:txBody>
            </p:sp>
            <p:sp>
              <p:nvSpPr>
                <p:cNvPr id="25" name="Oval 24"/>
                <p:cNvSpPr/>
                <p:nvPr/>
              </p:nvSpPr>
              <p:spPr bwMode="auto">
                <a:xfrm>
                  <a:off x="7571568" y="2723793"/>
                  <a:ext cx="201875" cy="201875"/>
                </a:xfrm>
                <a:prstGeom prst="ellipse">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Narrow" pitchFamily="34" charset="0"/>
                  </a:endParaRPr>
                </a:p>
              </p:txBody>
            </p:sp>
          </p:grpSp>
          <p:sp>
            <p:nvSpPr>
              <p:cNvPr id="17" name="TextBox 16"/>
              <p:cNvSpPr txBox="1"/>
              <p:nvPr/>
            </p:nvSpPr>
            <p:spPr>
              <a:xfrm rot="5400000">
                <a:off x="6622051" y="2189867"/>
                <a:ext cx="1453677" cy="1938992"/>
              </a:xfrm>
              <a:prstGeom prst="rect">
                <a:avLst/>
              </a:prstGeom>
              <a:noFill/>
              <a:ln w="47625">
                <a:solidFill>
                  <a:srgbClr val="00B050"/>
                </a:solidFill>
              </a:ln>
            </p:spPr>
            <p:txBody>
              <a:bodyPr wrap="square" rtlCol="0">
                <a:spAutoFit/>
              </a:bodyPr>
              <a:lstStyle/>
              <a:p>
                <a:pPr algn="ctr"/>
                <a:r>
                  <a:rPr lang="en-US" dirty="0" smtClean="0">
                    <a:solidFill>
                      <a:srgbClr val="00B050"/>
                    </a:solidFill>
                    <a:latin typeface="Courier New" pitchFamily="49" charset="0"/>
                    <a:cs typeface="Courier New" pitchFamily="49" charset="0"/>
                  </a:rPr>
                  <a:t>PERM</a:t>
                </a:r>
              </a:p>
              <a:p>
                <a:pPr algn="ctr"/>
                <a:endParaRPr lang="en-US" dirty="0">
                  <a:solidFill>
                    <a:srgbClr val="FF0000"/>
                  </a:solidFill>
                  <a:latin typeface="Courier New" pitchFamily="49" charset="0"/>
                  <a:cs typeface="Courier New" pitchFamily="49" charset="0"/>
                </a:endParaRPr>
              </a:p>
              <a:p>
                <a:pPr algn="ctr"/>
                <a:endParaRPr lang="en-US" dirty="0" smtClean="0">
                  <a:solidFill>
                    <a:srgbClr val="FF0000"/>
                  </a:solidFill>
                  <a:latin typeface="Courier New" pitchFamily="49" charset="0"/>
                  <a:cs typeface="Courier New" pitchFamily="49" charset="0"/>
                </a:endParaRPr>
              </a:p>
              <a:p>
                <a:pPr algn="ctr"/>
                <a:endParaRPr lang="en-US" dirty="0" smtClean="0">
                  <a:solidFill>
                    <a:srgbClr val="FF0000"/>
                  </a:solidFill>
                  <a:latin typeface="Courier New" pitchFamily="49" charset="0"/>
                  <a:cs typeface="Courier New" pitchFamily="49" charset="0"/>
                </a:endParaRPr>
              </a:p>
              <a:p>
                <a:pPr algn="ctr"/>
                <a:endParaRPr lang="en-US" dirty="0">
                  <a:solidFill>
                    <a:srgbClr val="FF0000"/>
                  </a:solidFill>
                  <a:latin typeface="Courier New" pitchFamily="49" charset="0"/>
                  <a:cs typeface="Courier New" pitchFamily="49" charset="0"/>
                </a:endParaRPr>
              </a:p>
              <a:p>
                <a:pPr algn="ctr"/>
                <a:endParaRPr lang="en-US" dirty="0" smtClean="0">
                  <a:solidFill>
                    <a:srgbClr val="FF0000"/>
                  </a:solidFill>
                  <a:latin typeface="Courier New" pitchFamily="49" charset="0"/>
                  <a:cs typeface="Courier New" pitchFamily="49" charset="0"/>
                </a:endParaRPr>
              </a:p>
            </p:txBody>
          </p:sp>
        </p:grpSp>
        <p:grpSp>
          <p:nvGrpSpPr>
            <p:cNvPr id="26" name="Group 25"/>
            <p:cNvGrpSpPr/>
            <p:nvPr/>
          </p:nvGrpSpPr>
          <p:grpSpPr>
            <a:xfrm>
              <a:off x="6379394" y="4028607"/>
              <a:ext cx="1938992" cy="1453677"/>
              <a:chOff x="6379394" y="4028607"/>
              <a:chExt cx="1938992" cy="1453677"/>
            </a:xfrm>
          </p:grpSpPr>
          <p:grpSp>
            <p:nvGrpSpPr>
              <p:cNvPr id="27" name="Group 26"/>
              <p:cNvGrpSpPr/>
              <p:nvPr/>
            </p:nvGrpSpPr>
            <p:grpSpPr>
              <a:xfrm>
                <a:off x="6533283" y="4132645"/>
                <a:ext cx="1414850" cy="1214396"/>
                <a:chOff x="6533283" y="4132645"/>
                <a:chExt cx="1414850" cy="1214396"/>
              </a:xfrm>
            </p:grpSpPr>
            <p:sp>
              <p:nvSpPr>
                <p:cNvPr id="29" name="Rectangle 28"/>
                <p:cNvSpPr/>
                <p:nvPr/>
              </p:nvSpPr>
              <p:spPr bwMode="auto">
                <a:xfrm rot="10800000" flipV="1">
                  <a:off x="6533283" y="4132645"/>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00</a:t>
                  </a:r>
                </a:p>
              </p:txBody>
            </p:sp>
            <p:sp>
              <p:nvSpPr>
                <p:cNvPr id="30" name="Rectangle 29"/>
                <p:cNvSpPr/>
                <p:nvPr/>
              </p:nvSpPr>
              <p:spPr bwMode="auto">
                <a:xfrm rot="10800000" flipV="1">
                  <a:off x="6533283" y="4804185"/>
                  <a:ext cx="551250" cy="542856"/>
                </a:xfrm>
                <a:prstGeom prst="rect">
                  <a:avLst/>
                </a:prstGeom>
                <a:solidFill>
                  <a:srgbClr val="0070C0"/>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10</a:t>
                  </a:r>
                </a:p>
              </p:txBody>
            </p:sp>
            <p:sp>
              <p:nvSpPr>
                <p:cNvPr id="31" name="Rectangle 30"/>
                <p:cNvSpPr/>
                <p:nvPr/>
              </p:nvSpPr>
              <p:spPr bwMode="auto">
                <a:xfrm rot="10800000" flipV="1">
                  <a:off x="7396883" y="4132645"/>
                  <a:ext cx="551250" cy="542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00</a:t>
                  </a:r>
                </a:p>
              </p:txBody>
            </p:sp>
            <p:sp>
              <p:nvSpPr>
                <p:cNvPr id="32" name="Rectangle 31"/>
                <p:cNvSpPr/>
                <p:nvPr/>
              </p:nvSpPr>
              <p:spPr bwMode="auto">
                <a:xfrm rot="10800000" flipV="1">
                  <a:off x="7396883" y="4804185"/>
                  <a:ext cx="551250" cy="542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10</a:t>
                  </a:r>
                </a:p>
              </p:txBody>
            </p:sp>
          </p:grpSp>
          <p:sp>
            <p:nvSpPr>
              <p:cNvPr id="28" name="TextBox 27"/>
              <p:cNvSpPr txBox="1"/>
              <p:nvPr/>
            </p:nvSpPr>
            <p:spPr>
              <a:xfrm rot="5400000">
                <a:off x="6622051" y="3785950"/>
                <a:ext cx="1453677" cy="1938992"/>
              </a:xfrm>
              <a:prstGeom prst="rect">
                <a:avLst/>
              </a:prstGeom>
              <a:noFill/>
              <a:ln w="47625">
                <a:solidFill>
                  <a:srgbClr val="FFC000"/>
                </a:solidFill>
              </a:ln>
            </p:spPr>
            <p:txBody>
              <a:bodyPr wrap="square" rtlCol="0">
                <a:spAutoFit/>
              </a:bodyPr>
              <a:lstStyle/>
              <a:p>
                <a:pPr algn="ctr"/>
                <a:r>
                  <a:rPr lang="en-US" dirty="0" smtClean="0">
                    <a:solidFill>
                      <a:srgbClr val="FFC000"/>
                    </a:solidFill>
                    <a:latin typeface="Courier New" pitchFamily="49" charset="0"/>
                    <a:cs typeface="Courier New" pitchFamily="49" charset="0"/>
                  </a:rPr>
                  <a:t>FMA</a:t>
                </a:r>
              </a:p>
              <a:p>
                <a:pPr algn="ctr"/>
                <a:endParaRPr lang="en-US" dirty="0" smtClean="0">
                  <a:solidFill>
                    <a:srgbClr val="FF0000"/>
                  </a:solidFill>
                  <a:latin typeface="Courier New" pitchFamily="49" charset="0"/>
                  <a:cs typeface="Courier New" pitchFamily="49" charset="0"/>
                </a:endParaRPr>
              </a:p>
              <a:p>
                <a:pPr algn="ctr"/>
                <a:endParaRPr lang="en-US" dirty="0">
                  <a:solidFill>
                    <a:srgbClr val="FF0000"/>
                  </a:solidFill>
                  <a:latin typeface="Courier New" pitchFamily="49" charset="0"/>
                  <a:cs typeface="Courier New" pitchFamily="49" charset="0"/>
                </a:endParaRPr>
              </a:p>
              <a:p>
                <a:pPr algn="ctr"/>
                <a:endParaRPr lang="en-US" dirty="0" smtClean="0">
                  <a:solidFill>
                    <a:srgbClr val="FF0000"/>
                  </a:solidFill>
                  <a:latin typeface="Courier New" pitchFamily="49" charset="0"/>
                  <a:cs typeface="Courier New" pitchFamily="49" charset="0"/>
                </a:endParaRPr>
              </a:p>
              <a:p>
                <a:pPr algn="ctr"/>
                <a:endParaRPr lang="en-US" dirty="0">
                  <a:solidFill>
                    <a:srgbClr val="FF0000"/>
                  </a:solidFill>
                  <a:latin typeface="Courier New" pitchFamily="49" charset="0"/>
                  <a:cs typeface="Courier New" pitchFamily="49" charset="0"/>
                </a:endParaRPr>
              </a:p>
              <a:p>
                <a:pPr algn="ctr"/>
                <a:endParaRPr lang="en-US" dirty="0" smtClean="0">
                  <a:solidFill>
                    <a:srgbClr val="FF0000"/>
                  </a:solidFill>
                  <a:latin typeface="Courier New" pitchFamily="49" charset="0"/>
                  <a:cs typeface="Courier New" pitchFamily="49" charset="0"/>
                </a:endParaRPr>
              </a:p>
            </p:txBody>
          </p:sp>
        </p:grpSp>
      </p:grpSp>
      <p:sp>
        <p:nvSpPr>
          <p:cNvPr id="36" name="Rectangle 35"/>
          <p:cNvSpPr/>
          <p:nvPr/>
        </p:nvSpPr>
        <p:spPr>
          <a:xfrm>
            <a:off x="5049987" y="2043637"/>
            <a:ext cx="3674683" cy="3983062"/>
          </a:xfrm>
          <a:prstGeom prst="rect">
            <a:avLst/>
          </a:prstGeom>
          <a:solidFill>
            <a:schemeClr val="accent3">
              <a:lumMod val="95000"/>
            </a:schemeClr>
          </a:solidFill>
          <a:ln>
            <a:noFill/>
          </a:ln>
        </p:spPr>
        <p:txBody>
          <a:bodyPr lIns="91440" rtlCol="0" anchor="ctr" anchorCtr="1">
            <a:noAutofit/>
          </a:bodyPr>
          <a:lstStyle/>
          <a:p>
            <a:pPr algn="ctr"/>
            <a:endParaRPr lang="en-US" sz="2400" dirty="0" smtClean="0">
              <a:latin typeface="+mj-lt"/>
            </a:endParaRPr>
          </a:p>
        </p:txBody>
      </p:sp>
      <p:grpSp>
        <p:nvGrpSpPr>
          <p:cNvPr id="37" name="Group 36"/>
          <p:cNvGrpSpPr/>
          <p:nvPr/>
        </p:nvGrpSpPr>
        <p:grpSpPr>
          <a:xfrm>
            <a:off x="5535827" y="2548210"/>
            <a:ext cx="871122" cy="1938992"/>
            <a:chOff x="5457406" y="2126665"/>
            <a:chExt cx="871122" cy="1938992"/>
          </a:xfrm>
        </p:grpSpPr>
        <p:sp>
          <p:nvSpPr>
            <p:cNvPr id="62" name="TextBox 61"/>
            <p:cNvSpPr txBox="1"/>
            <p:nvPr/>
          </p:nvSpPr>
          <p:spPr>
            <a:xfrm>
              <a:off x="5457406" y="2126665"/>
              <a:ext cx="871122" cy="1938992"/>
            </a:xfrm>
            <a:prstGeom prst="rect">
              <a:avLst/>
            </a:prstGeom>
            <a:noFill/>
            <a:ln w="47625">
              <a:solidFill>
                <a:srgbClr val="FF0000"/>
              </a:solidFill>
            </a:ln>
          </p:spPr>
          <p:txBody>
            <a:bodyPr wrap="square" rtlCol="0">
              <a:spAutoFit/>
            </a:bodyPr>
            <a:lstStyle/>
            <a:p>
              <a:r>
                <a:rPr lang="en-US" dirty="0" smtClean="0">
                  <a:solidFill>
                    <a:srgbClr val="FF0000"/>
                  </a:solidFill>
                  <a:latin typeface="Courier New" pitchFamily="49" charset="0"/>
                  <a:cs typeface="Courier New" pitchFamily="49" charset="0"/>
                </a:rPr>
                <a:t>LDA</a:t>
              </a:r>
            </a:p>
            <a:p>
              <a:endParaRPr lang="en-US" dirty="0">
                <a:solidFill>
                  <a:srgbClr val="FF0000"/>
                </a:solidFill>
                <a:latin typeface="Courier New" pitchFamily="49" charset="0"/>
                <a:cs typeface="Courier New" pitchFamily="49" charset="0"/>
              </a:endParaRPr>
            </a:p>
            <a:p>
              <a:endParaRPr lang="en-US" dirty="0" smtClean="0">
                <a:solidFill>
                  <a:srgbClr val="FF0000"/>
                </a:solidFill>
                <a:latin typeface="Courier New" pitchFamily="49" charset="0"/>
                <a:cs typeface="Courier New" pitchFamily="49" charset="0"/>
              </a:endParaRPr>
            </a:p>
            <a:p>
              <a:endParaRPr lang="en-US" dirty="0">
                <a:solidFill>
                  <a:srgbClr val="FF0000"/>
                </a:solidFill>
                <a:latin typeface="Courier New" pitchFamily="49" charset="0"/>
                <a:cs typeface="Courier New" pitchFamily="49" charset="0"/>
              </a:endParaRPr>
            </a:p>
            <a:p>
              <a:endParaRPr lang="en-US" dirty="0" smtClean="0">
                <a:solidFill>
                  <a:srgbClr val="FF0000"/>
                </a:solidFill>
                <a:latin typeface="Courier New" pitchFamily="49" charset="0"/>
                <a:cs typeface="Courier New" pitchFamily="49" charset="0"/>
              </a:endParaRPr>
            </a:p>
            <a:p>
              <a:endParaRPr lang="en-US" dirty="0" smtClean="0">
                <a:solidFill>
                  <a:srgbClr val="FF0000"/>
                </a:solidFill>
                <a:latin typeface="Courier New" pitchFamily="49" charset="0"/>
                <a:cs typeface="Courier New" pitchFamily="49" charset="0"/>
              </a:endParaRPr>
            </a:p>
          </p:txBody>
        </p:sp>
        <p:grpSp>
          <p:nvGrpSpPr>
            <p:cNvPr id="61" name="Group 60"/>
            <p:cNvGrpSpPr/>
            <p:nvPr/>
          </p:nvGrpSpPr>
          <p:grpSpPr>
            <a:xfrm>
              <a:off x="5620256" y="2496305"/>
              <a:ext cx="551250" cy="1328396"/>
              <a:chOff x="5620256" y="2496305"/>
              <a:chExt cx="551250" cy="1328396"/>
            </a:xfrm>
          </p:grpSpPr>
          <p:sp>
            <p:nvSpPr>
              <p:cNvPr id="63" name="Rectangle 62"/>
              <p:cNvSpPr/>
              <p:nvPr/>
            </p:nvSpPr>
            <p:spPr bwMode="auto">
              <a:xfrm rot="10800000" flipV="1">
                <a:off x="5620256" y="2496305"/>
                <a:ext cx="551250" cy="656856"/>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A0</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4" name="Rectangle 63"/>
              <p:cNvSpPr/>
              <p:nvPr/>
            </p:nvSpPr>
            <p:spPr bwMode="auto">
              <a:xfrm rot="10800000" flipV="1">
                <a:off x="5620256" y="3167845"/>
                <a:ext cx="551250" cy="656856"/>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A1</a:t>
                </a:r>
              </a:p>
            </p:txBody>
          </p:sp>
        </p:grpSp>
      </p:grpSp>
      <p:grpSp>
        <p:nvGrpSpPr>
          <p:cNvPr id="38" name="Group 37"/>
          <p:cNvGrpSpPr/>
          <p:nvPr/>
        </p:nvGrpSpPr>
        <p:grpSpPr>
          <a:xfrm>
            <a:off x="6505808" y="2063274"/>
            <a:ext cx="1938992" cy="677220"/>
            <a:chOff x="6427387" y="1641729"/>
            <a:chExt cx="1938992" cy="677220"/>
          </a:xfrm>
        </p:grpSpPr>
        <p:sp>
          <p:nvSpPr>
            <p:cNvPr id="58" name="TextBox 57"/>
            <p:cNvSpPr txBox="1"/>
            <p:nvPr/>
          </p:nvSpPr>
          <p:spPr>
            <a:xfrm rot="5400000">
              <a:off x="7058273" y="1010843"/>
              <a:ext cx="677220" cy="1938992"/>
            </a:xfrm>
            <a:prstGeom prst="rect">
              <a:avLst/>
            </a:prstGeom>
            <a:noFill/>
            <a:ln w="47625">
              <a:solidFill>
                <a:srgbClr val="002060"/>
              </a:solidFill>
            </a:ln>
          </p:spPr>
          <p:txBody>
            <a:bodyPr wrap="square" rtlCol="0">
              <a:spAutoFit/>
            </a:bodyPr>
            <a:lstStyle/>
            <a:p>
              <a:r>
                <a:rPr lang="en-US" dirty="0" smtClean="0">
                  <a:solidFill>
                    <a:schemeClr val="accent6"/>
                  </a:solidFill>
                  <a:latin typeface="Courier New" pitchFamily="49" charset="0"/>
                  <a:cs typeface="Courier New" pitchFamily="49" charset="0"/>
                </a:rPr>
                <a:t>LDB</a:t>
              </a:r>
            </a:p>
            <a:p>
              <a:endParaRPr lang="en-US" dirty="0">
                <a:solidFill>
                  <a:schemeClr val="accent6"/>
                </a:solidFill>
                <a:latin typeface="Courier New" pitchFamily="49" charset="0"/>
                <a:cs typeface="Courier New" pitchFamily="49" charset="0"/>
              </a:endParaRPr>
            </a:p>
            <a:p>
              <a:endParaRPr lang="en-US" dirty="0" smtClean="0">
                <a:solidFill>
                  <a:schemeClr val="accent6"/>
                </a:solidFill>
                <a:latin typeface="Courier New" pitchFamily="49" charset="0"/>
                <a:cs typeface="Courier New" pitchFamily="49" charset="0"/>
              </a:endParaRPr>
            </a:p>
            <a:p>
              <a:endParaRPr lang="en-US" dirty="0">
                <a:solidFill>
                  <a:schemeClr val="accent6"/>
                </a:solidFill>
                <a:latin typeface="Courier New" pitchFamily="49" charset="0"/>
                <a:cs typeface="Courier New" pitchFamily="49" charset="0"/>
              </a:endParaRPr>
            </a:p>
            <a:p>
              <a:endParaRPr lang="en-US" dirty="0" smtClean="0">
                <a:solidFill>
                  <a:schemeClr val="accent6"/>
                </a:solidFill>
                <a:latin typeface="Courier New" pitchFamily="49" charset="0"/>
                <a:cs typeface="Courier New" pitchFamily="49" charset="0"/>
              </a:endParaRPr>
            </a:p>
            <a:p>
              <a:endParaRPr lang="en-US" dirty="0">
                <a:solidFill>
                  <a:schemeClr val="accent6"/>
                </a:solidFill>
                <a:latin typeface="Courier New" pitchFamily="49" charset="0"/>
                <a:cs typeface="Courier New" pitchFamily="49" charset="0"/>
              </a:endParaRPr>
            </a:p>
          </p:txBody>
        </p:sp>
        <p:grpSp>
          <p:nvGrpSpPr>
            <p:cNvPr id="57" name="Group 56"/>
            <p:cNvGrpSpPr/>
            <p:nvPr/>
          </p:nvGrpSpPr>
          <p:grpSpPr>
            <a:xfrm>
              <a:off x="6534838" y="1706945"/>
              <a:ext cx="1504527" cy="542856"/>
              <a:chOff x="6534838" y="1706945"/>
              <a:chExt cx="1504527" cy="542856"/>
            </a:xfrm>
          </p:grpSpPr>
          <p:sp>
            <p:nvSpPr>
              <p:cNvPr id="59" name="Rectangle 58"/>
              <p:cNvSpPr/>
              <p:nvPr/>
            </p:nvSpPr>
            <p:spPr bwMode="auto">
              <a:xfrm rot="10800000" flipV="1">
                <a:off x="6534838" y="1706945"/>
                <a:ext cx="733714"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sp>
            <p:nvSpPr>
              <p:cNvPr id="60" name="Rectangle 59"/>
              <p:cNvSpPr/>
              <p:nvPr/>
            </p:nvSpPr>
            <p:spPr bwMode="auto">
              <a:xfrm rot="10800000" flipV="1">
                <a:off x="7305651" y="1706945"/>
                <a:ext cx="733714" cy="542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B1</a:t>
                </a:r>
              </a:p>
            </p:txBody>
          </p:sp>
        </p:grpSp>
      </p:grpSp>
      <p:grpSp>
        <p:nvGrpSpPr>
          <p:cNvPr id="40" name="Group 39"/>
          <p:cNvGrpSpPr/>
          <p:nvPr/>
        </p:nvGrpSpPr>
        <p:grpSpPr>
          <a:xfrm>
            <a:off x="6457815" y="4450152"/>
            <a:ext cx="1938992" cy="1453677"/>
            <a:chOff x="6379394" y="4028607"/>
            <a:chExt cx="1938992" cy="1453677"/>
          </a:xfrm>
        </p:grpSpPr>
        <p:sp>
          <p:nvSpPr>
            <p:cNvPr id="42" name="TextBox 41"/>
            <p:cNvSpPr txBox="1"/>
            <p:nvPr/>
          </p:nvSpPr>
          <p:spPr>
            <a:xfrm rot="5400000">
              <a:off x="6622051" y="3785950"/>
              <a:ext cx="1453677" cy="1938992"/>
            </a:xfrm>
            <a:prstGeom prst="rect">
              <a:avLst/>
            </a:prstGeom>
            <a:noFill/>
            <a:ln w="47625">
              <a:solidFill>
                <a:srgbClr val="FFC000"/>
              </a:solidFill>
            </a:ln>
          </p:spPr>
          <p:txBody>
            <a:bodyPr wrap="square" rtlCol="0">
              <a:spAutoFit/>
            </a:bodyPr>
            <a:lstStyle/>
            <a:p>
              <a:pPr algn="ctr"/>
              <a:r>
                <a:rPr lang="en-US" dirty="0" smtClean="0">
                  <a:solidFill>
                    <a:srgbClr val="FFC000"/>
                  </a:solidFill>
                  <a:latin typeface="Courier New" pitchFamily="49" charset="0"/>
                  <a:cs typeface="Courier New" pitchFamily="49" charset="0"/>
                </a:rPr>
                <a:t>FMA</a:t>
              </a:r>
            </a:p>
            <a:p>
              <a:pPr algn="ctr"/>
              <a:endParaRPr lang="en-US" dirty="0" smtClean="0">
                <a:solidFill>
                  <a:srgbClr val="FF0000"/>
                </a:solidFill>
                <a:latin typeface="Courier New" pitchFamily="49" charset="0"/>
                <a:cs typeface="Courier New" pitchFamily="49" charset="0"/>
              </a:endParaRPr>
            </a:p>
            <a:p>
              <a:pPr algn="ctr"/>
              <a:endParaRPr lang="en-US" dirty="0">
                <a:solidFill>
                  <a:srgbClr val="FF0000"/>
                </a:solidFill>
                <a:latin typeface="Courier New" pitchFamily="49" charset="0"/>
                <a:cs typeface="Courier New" pitchFamily="49" charset="0"/>
              </a:endParaRPr>
            </a:p>
            <a:p>
              <a:pPr algn="ctr"/>
              <a:endParaRPr lang="en-US" dirty="0" smtClean="0">
                <a:solidFill>
                  <a:srgbClr val="FF0000"/>
                </a:solidFill>
                <a:latin typeface="Courier New" pitchFamily="49" charset="0"/>
                <a:cs typeface="Courier New" pitchFamily="49" charset="0"/>
              </a:endParaRPr>
            </a:p>
            <a:p>
              <a:pPr algn="ctr"/>
              <a:endParaRPr lang="en-US" dirty="0">
                <a:solidFill>
                  <a:srgbClr val="FF0000"/>
                </a:solidFill>
                <a:latin typeface="Courier New" pitchFamily="49" charset="0"/>
                <a:cs typeface="Courier New" pitchFamily="49" charset="0"/>
              </a:endParaRPr>
            </a:p>
            <a:p>
              <a:pPr algn="ctr"/>
              <a:endParaRPr lang="en-US" dirty="0" smtClean="0">
                <a:solidFill>
                  <a:srgbClr val="FF0000"/>
                </a:solidFill>
                <a:latin typeface="Courier New" pitchFamily="49" charset="0"/>
                <a:cs typeface="Courier New" pitchFamily="49" charset="0"/>
              </a:endParaRPr>
            </a:p>
          </p:txBody>
        </p:sp>
        <p:grpSp>
          <p:nvGrpSpPr>
            <p:cNvPr id="41" name="Group 40"/>
            <p:cNvGrpSpPr/>
            <p:nvPr/>
          </p:nvGrpSpPr>
          <p:grpSpPr>
            <a:xfrm>
              <a:off x="6533281" y="4100359"/>
              <a:ext cx="1414852" cy="1308760"/>
              <a:chOff x="6533281" y="4100359"/>
              <a:chExt cx="1414852" cy="1308760"/>
            </a:xfrm>
          </p:grpSpPr>
          <p:sp>
            <p:nvSpPr>
              <p:cNvPr id="43" name="Rectangle 42"/>
              <p:cNvSpPr/>
              <p:nvPr/>
            </p:nvSpPr>
            <p:spPr bwMode="auto">
              <a:xfrm rot="10800000" flipV="1">
                <a:off x="6533283" y="4100359"/>
                <a:ext cx="551250" cy="656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00</a:t>
                </a:r>
              </a:p>
            </p:txBody>
          </p:sp>
          <p:sp>
            <p:nvSpPr>
              <p:cNvPr id="44" name="Rectangle 43"/>
              <p:cNvSpPr/>
              <p:nvPr/>
            </p:nvSpPr>
            <p:spPr bwMode="auto">
              <a:xfrm rot="10800000" flipV="1">
                <a:off x="7392916" y="4752262"/>
                <a:ext cx="551250" cy="656856"/>
              </a:xfrm>
              <a:prstGeom prst="rect">
                <a:avLst/>
              </a:prstGeom>
              <a:solidFill>
                <a:srgbClr val="0070C0"/>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10</a:t>
                </a:r>
              </a:p>
            </p:txBody>
          </p:sp>
          <p:sp>
            <p:nvSpPr>
              <p:cNvPr id="45" name="Rectangle 44"/>
              <p:cNvSpPr/>
              <p:nvPr/>
            </p:nvSpPr>
            <p:spPr bwMode="auto">
              <a:xfrm rot="10800000" flipV="1">
                <a:off x="7396883" y="4100359"/>
                <a:ext cx="551250" cy="656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01</a:t>
                </a:r>
              </a:p>
            </p:txBody>
          </p:sp>
          <p:sp>
            <p:nvSpPr>
              <p:cNvPr id="46" name="Rectangle 45"/>
              <p:cNvSpPr/>
              <p:nvPr/>
            </p:nvSpPr>
            <p:spPr bwMode="auto">
              <a:xfrm rot="10800000" flipV="1">
                <a:off x="6533281" y="4752263"/>
                <a:ext cx="551250" cy="656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11</a:t>
                </a:r>
              </a:p>
            </p:txBody>
          </p:sp>
        </p:grpSp>
      </p:grpSp>
      <p:grpSp>
        <p:nvGrpSpPr>
          <p:cNvPr id="69" name="Group 68"/>
          <p:cNvGrpSpPr/>
          <p:nvPr/>
        </p:nvGrpSpPr>
        <p:grpSpPr>
          <a:xfrm>
            <a:off x="6457815" y="2854069"/>
            <a:ext cx="1938992" cy="1453677"/>
            <a:chOff x="6457815" y="2854069"/>
            <a:chExt cx="1938992" cy="1453677"/>
          </a:xfrm>
        </p:grpSpPr>
        <p:sp>
          <p:nvSpPr>
            <p:cNvPr id="48" name="TextBox 47"/>
            <p:cNvSpPr txBox="1"/>
            <p:nvPr/>
          </p:nvSpPr>
          <p:spPr>
            <a:xfrm rot="5400000">
              <a:off x="6700472" y="2611412"/>
              <a:ext cx="1453677" cy="1938992"/>
            </a:xfrm>
            <a:prstGeom prst="rect">
              <a:avLst/>
            </a:prstGeom>
            <a:noFill/>
            <a:ln w="47625">
              <a:solidFill>
                <a:srgbClr val="00B050"/>
              </a:solidFill>
            </a:ln>
          </p:spPr>
          <p:txBody>
            <a:bodyPr wrap="square" rtlCol="0">
              <a:spAutoFit/>
            </a:bodyPr>
            <a:lstStyle/>
            <a:p>
              <a:pPr algn="ctr"/>
              <a:r>
                <a:rPr lang="en-US" dirty="0" smtClean="0">
                  <a:solidFill>
                    <a:srgbClr val="00B050"/>
                  </a:solidFill>
                  <a:latin typeface="Courier New" pitchFamily="49" charset="0"/>
                  <a:cs typeface="Courier New" pitchFamily="49" charset="0"/>
                </a:rPr>
                <a:t>PERM</a:t>
              </a:r>
            </a:p>
            <a:p>
              <a:pPr algn="ctr"/>
              <a:endParaRPr lang="en-US" dirty="0">
                <a:solidFill>
                  <a:srgbClr val="FF0000"/>
                </a:solidFill>
                <a:latin typeface="Courier New" pitchFamily="49" charset="0"/>
                <a:cs typeface="Courier New" pitchFamily="49" charset="0"/>
              </a:endParaRPr>
            </a:p>
            <a:p>
              <a:pPr algn="ctr"/>
              <a:endParaRPr lang="en-US" dirty="0" smtClean="0">
                <a:solidFill>
                  <a:srgbClr val="FF0000"/>
                </a:solidFill>
                <a:latin typeface="Courier New" pitchFamily="49" charset="0"/>
                <a:cs typeface="Courier New" pitchFamily="49" charset="0"/>
              </a:endParaRPr>
            </a:p>
            <a:p>
              <a:pPr algn="ctr"/>
              <a:endParaRPr lang="en-US" dirty="0" smtClean="0">
                <a:solidFill>
                  <a:srgbClr val="FF0000"/>
                </a:solidFill>
                <a:latin typeface="Courier New" pitchFamily="49" charset="0"/>
                <a:cs typeface="Courier New" pitchFamily="49" charset="0"/>
              </a:endParaRPr>
            </a:p>
            <a:p>
              <a:pPr algn="ctr"/>
              <a:endParaRPr lang="en-US" dirty="0">
                <a:solidFill>
                  <a:srgbClr val="FF0000"/>
                </a:solidFill>
                <a:latin typeface="Courier New" pitchFamily="49" charset="0"/>
                <a:cs typeface="Courier New" pitchFamily="49" charset="0"/>
              </a:endParaRPr>
            </a:p>
            <a:p>
              <a:pPr algn="ctr"/>
              <a:endParaRPr lang="en-US" dirty="0" smtClean="0">
                <a:solidFill>
                  <a:srgbClr val="FF0000"/>
                </a:solidFill>
                <a:latin typeface="Courier New" pitchFamily="49" charset="0"/>
                <a:cs typeface="Courier New" pitchFamily="49" charset="0"/>
              </a:endParaRPr>
            </a:p>
          </p:txBody>
        </p:sp>
        <p:sp>
          <p:nvSpPr>
            <p:cNvPr id="65" name="Rectangle 64"/>
            <p:cNvSpPr/>
            <p:nvPr/>
          </p:nvSpPr>
          <p:spPr bwMode="auto">
            <a:xfrm rot="10800000" flipV="1">
              <a:off x="6611704" y="2934159"/>
              <a:ext cx="551250" cy="656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ourier New" pitchFamily="49" charset="0"/>
                  <a:cs typeface="Courier New" pitchFamily="49" charset="0"/>
                </a:rPr>
                <a:t>B</a:t>
              </a:r>
              <a:r>
                <a:rPr kumimoji="0" lang="en-US" b="1" i="0" u="none" strike="noStrike" cap="none" normalizeH="0" baseline="0" dirty="0" smtClean="0">
                  <a:ln>
                    <a:noFill/>
                  </a:ln>
                  <a:solidFill>
                    <a:schemeClr val="tx1"/>
                  </a:solidFill>
                  <a:effectLst/>
                  <a:latin typeface="Courier New" pitchFamily="49" charset="0"/>
                  <a:cs typeface="Courier New" pitchFamily="49" charset="0"/>
                </a:rPr>
                <a:t>0</a:t>
              </a:r>
            </a:p>
          </p:txBody>
        </p:sp>
        <p:sp>
          <p:nvSpPr>
            <p:cNvPr id="66" name="Rectangle 65"/>
            <p:cNvSpPr/>
            <p:nvPr/>
          </p:nvSpPr>
          <p:spPr bwMode="auto">
            <a:xfrm rot="10800000" flipV="1">
              <a:off x="7471338" y="3591015"/>
              <a:ext cx="551250" cy="656856"/>
            </a:xfrm>
            <a:prstGeom prst="rect">
              <a:avLst/>
            </a:prstGeom>
            <a:solidFill>
              <a:srgbClr val="0070C0"/>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B0</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7" name="Rectangle 66"/>
            <p:cNvSpPr/>
            <p:nvPr/>
          </p:nvSpPr>
          <p:spPr bwMode="auto">
            <a:xfrm rot="10800000" flipV="1">
              <a:off x="7475304" y="2934159"/>
              <a:ext cx="551250" cy="656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B1</a:t>
              </a:r>
            </a:p>
          </p:txBody>
        </p:sp>
        <p:sp>
          <p:nvSpPr>
            <p:cNvPr id="68" name="Rectangle 67"/>
            <p:cNvSpPr/>
            <p:nvPr/>
          </p:nvSpPr>
          <p:spPr bwMode="auto">
            <a:xfrm rot="10800000" flipV="1">
              <a:off x="6611703" y="3580908"/>
              <a:ext cx="551250" cy="656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B1</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grpSp>
    </p:spTree>
    <p:extLst>
      <p:ext uri="{BB962C8B-B14F-4D97-AF65-F5344CB8AC3E}">
        <p14:creationId xmlns:p14="http://schemas.microsoft.com/office/powerpoint/2010/main" val="2676328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 name="TextBox 94"/>
          <p:cNvSpPr txBox="1"/>
          <p:nvPr/>
        </p:nvSpPr>
        <p:spPr>
          <a:xfrm rot="5400000">
            <a:off x="5752218" y="1268635"/>
            <a:ext cx="2362193" cy="3785652"/>
          </a:xfrm>
          <a:prstGeom prst="rect">
            <a:avLst/>
          </a:prstGeom>
          <a:noFill/>
          <a:ln w="47625">
            <a:solidFill>
              <a:srgbClr val="00B050"/>
            </a:solidFill>
          </a:ln>
        </p:spPr>
        <p:txBody>
          <a:bodyPr wrap="square" rtlCol="0">
            <a:spAutoFit/>
          </a:bodyPr>
          <a:lstStyle/>
          <a:p>
            <a:pPr algn="ctr"/>
            <a:r>
              <a:rPr lang="en-US" dirty="0" smtClean="0">
                <a:solidFill>
                  <a:srgbClr val="00B050"/>
                </a:solidFill>
                <a:latin typeface="Courier New" pitchFamily="49" charset="0"/>
                <a:cs typeface="Courier New" pitchFamily="49" charset="0"/>
              </a:rPr>
              <a:t>PERM</a:t>
            </a:r>
          </a:p>
          <a:p>
            <a:pPr algn="ctr"/>
            <a:endParaRPr lang="en-US" dirty="0">
              <a:solidFill>
                <a:srgbClr val="00B050"/>
              </a:solidFill>
              <a:latin typeface="Courier New" pitchFamily="49" charset="0"/>
              <a:cs typeface="Courier New" pitchFamily="49" charset="0"/>
            </a:endParaRPr>
          </a:p>
          <a:p>
            <a:pPr algn="ctr"/>
            <a:endParaRPr lang="en-US" dirty="0" smtClean="0">
              <a:solidFill>
                <a:srgbClr val="00B050"/>
              </a:solidFill>
              <a:latin typeface="Courier New" pitchFamily="49" charset="0"/>
              <a:cs typeface="Courier New" pitchFamily="49" charset="0"/>
            </a:endParaRPr>
          </a:p>
          <a:p>
            <a:pPr algn="ctr"/>
            <a:endParaRPr lang="en-US" dirty="0">
              <a:solidFill>
                <a:srgbClr val="00B050"/>
              </a:solidFill>
              <a:latin typeface="Courier New" pitchFamily="49" charset="0"/>
              <a:cs typeface="Courier New" pitchFamily="49" charset="0"/>
            </a:endParaRPr>
          </a:p>
          <a:p>
            <a:pPr algn="ctr"/>
            <a:endParaRPr lang="en-US" dirty="0" smtClean="0">
              <a:solidFill>
                <a:srgbClr val="00B050"/>
              </a:solidFill>
              <a:latin typeface="Courier New" pitchFamily="49" charset="0"/>
              <a:cs typeface="Courier New" pitchFamily="49" charset="0"/>
            </a:endParaRPr>
          </a:p>
          <a:p>
            <a:pPr algn="ctr"/>
            <a:endParaRPr lang="en-US" dirty="0">
              <a:solidFill>
                <a:srgbClr val="00B050"/>
              </a:solidFill>
              <a:latin typeface="Courier New" pitchFamily="49" charset="0"/>
              <a:cs typeface="Courier New" pitchFamily="49" charset="0"/>
            </a:endParaRPr>
          </a:p>
          <a:p>
            <a:pPr algn="ctr"/>
            <a:endParaRPr lang="en-US" dirty="0" smtClean="0">
              <a:solidFill>
                <a:srgbClr val="00B050"/>
              </a:solidFill>
              <a:latin typeface="Courier New" pitchFamily="49" charset="0"/>
              <a:cs typeface="Courier New" pitchFamily="49" charset="0"/>
            </a:endParaRPr>
          </a:p>
          <a:p>
            <a:pPr algn="ctr"/>
            <a:endParaRPr lang="en-US" dirty="0">
              <a:solidFill>
                <a:srgbClr val="00B050"/>
              </a:solidFill>
              <a:latin typeface="Courier New" pitchFamily="49" charset="0"/>
              <a:cs typeface="Courier New" pitchFamily="49" charset="0"/>
            </a:endParaRPr>
          </a:p>
          <a:p>
            <a:pPr algn="ctr"/>
            <a:endParaRPr lang="en-US" dirty="0" smtClean="0">
              <a:solidFill>
                <a:srgbClr val="00B050"/>
              </a:solidFill>
              <a:latin typeface="Courier New" pitchFamily="49" charset="0"/>
              <a:cs typeface="Courier New" pitchFamily="49" charset="0"/>
            </a:endParaRPr>
          </a:p>
          <a:p>
            <a:pPr algn="ctr"/>
            <a:endParaRPr lang="en-US" dirty="0">
              <a:solidFill>
                <a:srgbClr val="00B050"/>
              </a:solidFill>
              <a:latin typeface="Courier New" pitchFamily="49" charset="0"/>
              <a:cs typeface="Courier New" pitchFamily="49" charset="0"/>
            </a:endParaRPr>
          </a:p>
          <a:p>
            <a:pPr algn="ctr"/>
            <a:endParaRPr lang="en-US" dirty="0" smtClean="0">
              <a:solidFill>
                <a:srgbClr val="00B050"/>
              </a:solidFill>
              <a:latin typeface="Courier New" pitchFamily="49" charset="0"/>
              <a:cs typeface="Courier New" pitchFamily="49" charset="0"/>
            </a:endParaRPr>
          </a:p>
          <a:p>
            <a:pPr algn="ctr"/>
            <a:endParaRPr lang="en-US" dirty="0" smtClean="0">
              <a:solidFill>
                <a:srgbClr val="FF0000"/>
              </a:solidFill>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a:t>Finding Prime </a:t>
            </a:r>
            <a:r>
              <a:rPr lang="en-US" dirty="0" smtClean="0"/>
              <a:t>Components</a:t>
            </a:r>
            <a:endParaRPr lang="en-US" dirty="0"/>
          </a:p>
        </p:txBody>
      </p:sp>
      <p:grpSp>
        <p:nvGrpSpPr>
          <p:cNvPr id="7" name="Group 6"/>
          <p:cNvGrpSpPr/>
          <p:nvPr/>
        </p:nvGrpSpPr>
        <p:grpSpPr>
          <a:xfrm>
            <a:off x="5156191" y="2002174"/>
            <a:ext cx="551250" cy="2173108"/>
            <a:chOff x="5156191" y="2002174"/>
            <a:chExt cx="551250" cy="2173108"/>
          </a:xfrm>
        </p:grpSpPr>
        <p:sp>
          <p:nvSpPr>
            <p:cNvPr id="36" name="Rectangle 35"/>
            <p:cNvSpPr/>
            <p:nvPr/>
          </p:nvSpPr>
          <p:spPr bwMode="auto">
            <a:xfrm rot="10800000" flipV="1">
              <a:off x="5156191" y="2002174"/>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sp>
          <p:nvSpPr>
            <p:cNvPr id="37" name="Rectangle 36"/>
            <p:cNvSpPr/>
            <p:nvPr/>
          </p:nvSpPr>
          <p:spPr bwMode="auto">
            <a:xfrm rot="10800000" flipV="1">
              <a:off x="5156191" y="2546714"/>
              <a:ext cx="551250" cy="542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B1</a:t>
              </a:r>
            </a:p>
          </p:txBody>
        </p:sp>
        <p:sp>
          <p:nvSpPr>
            <p:cNvPr id="38" name="Rectangle 37"/>
            <p:cNvSpPr/>
            <p:nvPr/>
          </p:nvSpPr>
          <p:spPr bwMode="auto">
            <a:xfrm rot="10800000" flipV="1">
              <a:off x="5156191" y="3089570"/>
              <a:ext cx="551250" cy="542856"/>
            </a:xfrm>
            <a:prstGeom prst="rect">
              <a:avLst/>
            </a:prstGeom>
            <a:solidFill>
              <a:srgbClr val="F53737"/>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B2</a:t>
              </a:r>
            </a:p>
          </p:txBody>
        </p:sp>
        <p:sp>
          <p:nvSpPr>
            <p:cNvPr id="39" name="Rectangle 38"/>
            <p:cNvSpPr/>
            <p:nvPr/>
          </p:nvSpPr>
          <p:spPr bwMode="auto">
            <a:xfrm rot="10800000" flipV="1">
              <a:off x="5156191" y="3632426"/>
              <a:ext cx="551250" cy="542856"/>
            </a:xfrm>
            <a:prstGeom prst="rect">
              <a:avLst/>
            </a:prstGeom>
            <a:solidFill>
              <a:srgbClr val="A849E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B3</a:t>
              </a:r>
            </a:p>
          </p:txBody>
        </p:sp>
      </p:grpSp>
      <p:grpSp>
        <p:nvGrpSpPr>
          <p:cNvPr id="8" name="Group 7"/>
          <p:cNvGrpSpPr/>
          <p:nvPr/>
        </p:nvGrpSpPr>
        <p:grpSpPr>
          <a:xfrm>
            <a:off x="6074709" y="2003858"/>
            <a:ext cx="551250" cy="2173108"/>
            <a:chOff x="6074709" y="2003858"/>
            <a:chExt cx="551250" cy="2173108"/>
          </a:xfrm>
        </p:grpSpPr>
        <p:sp>
          <p:nvSpPr>
            <p:cNvPr id="48" name="Rectangle 47"/>
            <p:cNvSpPr/>
            <p:nvPr/>
          </p:nvSpPr>
          <p:spPr bwMode="auto">
            <a:xfrm rot="10800000" flipV="1">
              <a:off x="6074709" y="2003858"/>
              <a:ext cx="551250" cy="542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B1</a:t>
              </a:r>
            </a:p>
          </p:txBody>
        </p:sp>
        <p:sp>
          <p:nvSpPr>
            <p:cNvPr id="49" name="Rectangle 48"/>
            <p:cNvSpPr/>
            <p:nvPr/>
          </p:nvSpPr>
          <p:spPr bwMode="auto">
            <a:xfrm rot="10800000" flipV="1">
              <a:off x="6074709" y="2548398"/>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sp>
          <p:nvSpPr>
            <p:cNvPr id="50" name="Rectangle 49"/>
            <p:cNvSpPr/>
            <p:nvPr/>
          </p:nvSpPr>
          <p:spPr bwMode="auto">
            <a:xfrm rot="10800000" flipV="1">
              <a:off x="6074709" y="3091254"/>
              <a:ext cx="551250" cy="542856"/>
            </a:xfrm>
            <a:prstGeom prst="rect">
              <a:avLst/>
            </a:prstGeom>
            <a:solidFill>
              <a:srgbClr val="A849E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B3</a:t>
              </a:r>
            </a:p>
          </p:txBody>
        </p:sp>
        <p:sp>
          <p:nvSpPr>
            <p:cNvPr id="51" name="Rectangle 50"/>
            <p:cNvSpPr/>
            <p:nvPr/>
          </p:nvSpPr>
          <p:spPr bwMode="auto">
            <a:xfrm rot="10800000" flipV="1">
              <a:off x="6074709" y="3634110"/>
              <a:ext cx="551250" cy="542856"/>
            </a:xfrm>
            <a:prstGeom prst="rect">
              <a:avLst/>
            </a:prstGeom>
            <a:solidFill>
              <a:srgbClr val="F53737"/>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B2</a:t>
              </a:r>
            </a:p>
          </p:txBody>
        </p:sp>
      </p:grpSp>
      <p:grpSp>
        <p:nvGrpSpPr>
          <p:cNvPr id="9" name="Group 8"/>
          <p:cNvGrpSpPr/>
          <p:nvPr/>
        </p:nvGrpSpPr>
        <p:grpSpPr>
          <a:xfrm>
            <a:off x="7005585" y="2003858"/>
            <a:ext cx="551250" cy="2173108"/>
            <a:chOff x="7005585" y="2003858"/>
            <a:chExt cx="551250" cy="2173108"/>
          </a:xfrm>
        </p:grpSpPr>
        <p:sp>
          <p:nvSpPr>
            <p:cNvPr id="52" name="Rectangle 51"/>
            <p:cNvSpPr/>
            <p:nvPr/>
          </p:nvSpPr>
          <p:spPr bwMode="auto">
            <a:xfrm rot="10800000" flipV="1">
              <a:off x="7005585" y="2003858"/>
              <a:ext cx="551250" cy="542856"/>
            </a:xfrm>
            <a:prstGeom prst="rect">
              <a:avLst/>
            </a:prstGeom>
            <a:solidFill>
              <a:srgbClr val="A849E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B3</a:t>
              </a:r>
            </a:p>
          </p:txBody>
        </p:sp>
        <p:sp>
          <p:nvSpPr>
            <p:cNvPr id="53" name="Rectangle 52"/>
            <p:cNvSpPr/>
            <p:nvPr/>
          </p:nvSpPr>
          <p:spPr bwMode="auto">
            <a:xfrm rot="10800000" flipV="1">
              <a:off x="7005585" y="2548398"/>
              <a:ext cx="551250" cy="542856"/>
            </a:xfrm>
            <a:prstGeom prst="rect">
              <a:avLst/>
            </a:prstGeom>
            <a:solidFill>
              <a:srgbClr val="F53737"/>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B2</a:t>
              </a:r>
            </a:p>
          </p:txBody>
        </p:sp>
        <p:sp>
          <p:nvSpPr>
            <p:cNvPr id="54" name="Rectangle 53"/>
            <p:cNvSpPr/>
            <p:nvPr/>
          </p:nvSpPr>
          <p:spPr bwMode="auto">
            <a:xfrm rot="10800000" flipV="1">
              <a:off x="7005585" y="3091254"/>
              <a:ext cx="551250" cy="542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B1</a:t>
              </a:r>
            </a:p>
          </p:txBody>
        </p:sp>
        <p:sp>
          <p:nvSpPr>
            <p:cNvPr id="55" name="Rectangle 54"/>
            <p:cNvSpPr/>
            <p:nvPr/>
          </p:nvSpPr>
          <p:spPr bwMode="auto">
            <a:xfrm rot="10800000" flipV="1">
              <a:off x="7005585" y="3634110"/>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grpSp>
      <p:grpSp>
        <p:nvGrpSpPr>
          <p:cNvPr id="10" name="Group 9"/>
          <p:cNvGrpSpPr/>
          <p:nvPr/>
        </p:nvGrpSpPr>
        <p:grpSpPr>
          <a:xfrm>
            <a:off x="7924104" y="2003858"/>
            <a:ext cx="551250" cy="2173108"/>
            <a:chOff x="7924104" y="2003858"/>
            <a:chExt cx="551250" cy="2173108"/>
          </a:xfrm>
        </p:grpSpPr>
        <p:sp>
          <p:nvSpPr>
            <p:cNvPr id="56" name="Rectangle 55"/>
            <p:cNvSpPr/>
            <p:nvPr/>
          </p:nvSpPr>
          <p:spPr bwMode="auto">
            <a:xfrm rot="10800000" flipV="1">
              <a:off x="7924104" y="2003858"/>
              <a:ext cx="551250" cy="542856"/>
            </a:xfrm>
            <a:prstGeom prst="rect">
              <a:avLst/>
            </a:prstGeom>
            <a:solidFill>
              <a:srgbClr val="F53737"/>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B2</a:t>
              </a:r>
            </a:p>
          </p:txBody>
        </p:sp>
        <p:sp>
          <p:nvSpPr>
            <p:cNvPr id="57" name="Rectangle 56"/>
            <p:cNvSpPr/>
            <p:nvPr/>
          </p:nvSpPr>
          <p:spPr bwMode="auto">
            <a:xfrm rot="10800000" flipV="1">
              <a:off x="7924104" y="2548398"/>
              <a:ext cx="551250" cy="542856"/>
            </a:xfrm>
            <a:prstGeom prst="rect">
              <a:avLst/>
            </a:prstGeom>
            <a:solidFill>
              <a:srgbClr val="A849E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B3</a:t>
              </a:r>
            </a:p>
          </p:txBody>
        </p:sp>
        <p:sp>
          <p:nvSpPr>
            <p:cNvPr id="58" name="Rectangle 57"/>
            <p:cNvSpPr/>
            <p:nvPr/>
          </p:nvSpPr>
          <p:spPr bwMode="auto">
            <a:xfrm rot="10800000" flipV="1">
              <a:off x="7924104" y="3091254"/>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sp>
          <p:nvSpPr>
            <p:cNvPr id="59" name="Rectangle 58"/>
            <p:cNvSpPr/>
            <p:nvPr/>
          </p:nvSpPr>
          <p:spPr bwMode="auto">
            <a:xfrm rot="10800000" flipV="1">
              <a:off x="7924104" y="3634110"/>
              <a:ext cx="551250" cy="542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B1</a:t>
              </a:r>
            </a:p>
          </p:txBody>
        </p:sp>
      </p:grpSp>
      <p:grpSp>
        <p:nvGrpSpPr>
          <p:cNvPr id="72" name="Group 71"/>
          <p:cNvGrpSpPr/>
          <p:nvPr/>
        </p:nvGrpSpPr>
        <p:grpSpPr>
          <a:xfrm>
            <a:off x="2259386" y="1263275"/>
            <a:ext cx="1015663" cy="677220"/>
            <a:chOff x="2259386" y="1263275"/>
            <a:chExt cx="1015663" cy="677220"/>
          </a:xfrm>
        </p:grpSpPr>
        <p:sp>
          <p:nvSpPr>
            <p:cNvPr id="73" name="Rectangle 72"/>
            <p:cNvSpPr/>
            <p:nvPr/>
          </p:nvSpPr>
          <p:spPr bwMode="auto">
            <a:xfrm rot="10800000" flipV="1">
              <a:off x="2331649" y="1330457"/>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sp>
          <p:nvSpPr>
            <p:cNvPr id="74" name="TextBox 73"/>
            <p:cNvSpPr txBox="1"/>
            <p:nvPr/>
          </p:nvSpPr>
          <p:spPr>
            <a:xfrm rot="5400000">
              <a:off x="2428608" y="1094053"/>
              <a:ext cx="677220" cy="1015663"/>
            </a:xfrm>
            <a:prstGeom prst="rect">
              <a:avLst/>
            </a:prstGeom>
            <a:noFill/>
            <a:ln w="47625">
              <a:solidFill>
                <a:srgbClr val="002060"/>
              </a:solidFill>
            </a:ln>
          </p:spPr>
          <p:txBody>
            <a:bodyPr wrap="square" rtlCol="0">
              <a:spAutoFit/>
            </a:bodyPr>
            <a:lstStyle/>
            <a:p>
              <a:r>
                <a:rPr lang="en-US" dirty="0" smtClean="0">
                  <a:solidFill>
                    <a:schemeClr val="accent6"/>
                  </a:solidFill>
                  <a:latin typeface="Courier New" pitchFamily="49" charset="0"/>
                  <a:cs typeface="Courier New" pitchFamily="49" charset="0"/>
                </a:rPr>
                <a:t>LDB</a:t>
              </a:r>
            </a:p>
            <a:p>
              <a:endParaRPr lang="en-US" dirty="0" smtClean="0">
                <a:solidFill>
                  <a:schemeClr val="accent6"/>
                </a:solidFill>
                <a:latin typeface="Courier New" pitchFamily="49" charset="0"/>
                <a:cs typeface="Courier New" pitchFamily="49" charset="0"/>
              </a:endParaRPr>
            </a:p>
            <a:p>
              <a:endParaRPr lang="en-US" dirty="0" smtClean="0">
                <a:solidFill>
                  <a:schemeClr val="accent6"/>
                </a:solidFill>
                <a:latin typeface="Courier New" pitchFamily="49" charset="0"/>
                <a:cs typeface="Courier New" pitchFamily="49" charset="0"/>
              </a:endParaRPr>
            </a:p>
          </p:txBody>
        </p:sp>
      </p:grpSp>
      <p:grpSp>
        <p:nvGrpSpPr>
          <p:cNvPr id="75" name="Group 74"/>
          <p:cNvGrpSpPr/>
          <p:nvPr/>
        </p:nvGrpSpPr>
        <p:grpSpPr>
          <a:xfrm>
            <a:off x="1297405" y="1653774"/>
            <a:ext cx="793683" cy="2862322"/>
            <a:chOff x="1297405" y="1653774"/>
            <a:chExt cx="793683" cy="2862322"/>
          </a:xfrm>
        </p:grpSpPr>
        <p:sp>
          <p:nvSpPr>
            <p:cNvPr id="76" name="Rectangle 75"/>
            <p:cNvSpPr/>
            <p:nvPr/>
          </p:nvSpPr>
          <p:spPr bwMode="auto">
            <a:xfrm rot="10800000" flipV="1">
              <a:off x="1418622" y="2064015"/>
              <a:ext cx="551250" cy="542856"/>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A0</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7" name="Rectangle 76"/>
            <p:cNvSpPr/>
            <p:nvPr/>
          </p:nvSpPr>
          <p:spPr bwMode="auto">
            <a:xfrm rot="10800000" flipV="1">
              <a:off x="1418622" y="2608555"/>
              <a:ext cx="551250" cy="542856"/>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A1</a:t>
              </a:r>
            </a:p>
          </p:txBody>
        </p:sp>
        <p:sp>
          <p:nvSpPr>
            <p:cNvPr id="78" name="Rectangle 77"/>
            <p:cNvSpPr/>
            <p:nvPr/>
          </p:nvSpPr>
          <p:spPr bwMode="auto">
            <a:xfrm rot="10800000" flipV="1">
              <a:off x="1418622" y="3151411"/>
              <a:ext cx="551250" cy="542856"/>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A2</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9" name="Rectangle 78"/>
            <p:cNvSpPr/>
            <p:nvPr/>
          </p:nvSpPr>
          <p:spPr bwMode="auto">
            <a:xfrm rot="10800000" flipV="1">
              <a:off x="1418622" y="3694267"/>
              <a:ext cx="551250" cy="542856"/>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A3</a:t>
              </a:r>
            </a:p>
          </p:txBody>
        </p:sp>
        <p:sp>
          <p:nvSpPr>
            <p:cNvPr id="80" name="TextBox 79"/>
            <p:cNvSpPr txBox="1"/>
            <p:nvPr/>
          </p:nvSpPr>
          <p:spPr>
            <a:xfrm>
              <a:off x="1297405" y="1653774"/>
              <a:ext cx="793683" cy="2862322"/>
            </a:xfrm>
            <a:prstGeom prst="rect">
              <a:avLst/>
            </a:prstGeom>
            <a:noFill/>
            <a:ln w="47625">
              <a:solidFill>
                <a:srgbClr val="FF0000"/>
              </a:solidFill>
            </a:ln>
          </p:spPr>
          <p:txBody>
            <a:bodyPr wrap="square" rtlCol="0">
              <a:spAutoFit/>
            </a:bodyPr>
            <a:lstStyle/>
            <a:p>
              <a:r>
                <a:rPr lang="en-US" dirty="0" smtClean="0">
                  <a:solidFill>
                    <a:srgbClr val="FF0000"/>
                  </a:solidFill>
                  <a:latin typeface="Courier New" pitchFamily="49" charset="0"/>
                  <a:cs typeface="Courier New" pitchFamily="49" charset="0"/>
                </a:rPr>
                <a:t>LDA</a:t>
              </a:r>
            </a:p>
            <a:p>
              <a:endParaRPr lang="en-US" dirty="0">
                <a:solidFill>
                  <a:srgbClr val="FF0000"/>
                </a:solidFill>
                <a:latin typeface="Courier New" pitchFamily="49" charset="0"/>
                <a:cs typeface="Courier New" pitchFamily="49" charset="0"/>
              </a:endParaRPr>
            </a:p>
            <a:p>
              <a:endParaRPr lang="en-US" dirty="0" smtClean="0">
                <a:solidFill>
                  <a:srgbClr val="FF0000"/>
                </a:solidFill>
                <a:latin typeface="Courier New" pitchFamily="49" charset="0"/>
                <a:cs typeface="Courier New" pitchFamily="49" charset="0"/>
              </a:endParaRPr>
            </a:p>
            <a:p>
              <a:endParaRPr lang="en-US" dirty="0" smtClean="0">
                <a:solidFill>
                  <a:srgbClr val="FF0000"/>
                </a:solidFill>
                <a:latin typeface="Courier New" pitchFamily="49" charset="0"/>
                <a:cs typeface="Courier New" pitchFamily="49" charset="0"/>
              </a:endParaRPr>
            </a:p>
            <a:p>
              <a:endParaRPr lang="en-US" dirty="0">
                <a:solidFill>
                  <a:srgbClr val="FF0000"/>
                </a:solidFill>
                <a:latin typeface="Courier New" pitchFamily="49" charset="0"/>
                <a:cs typeface="Courier New" pitchFamily="49" charset="0"/>
              </a:endParaRPr>
            </a:p>
            <a:p>
              <a:endParaRPr lang="en-US" dirty="0" smtClean="0">
                <a:solidFill>
                  <a:srgbClr val="FF0000"/>
                </a:solidFill>
                <a:latin typeface="Courier New" pitchFamily="49" charset="0"/>
                <a:cs typeface="Courier New" pitchFamily="49" charset="0"/>
              </a:endParaRPr>
            </a:p>
            <a:p>
              <a:endParaRPr lang="en-US" dirty="0">
                <a:solidFill>
                  <a:srgbClr val="FF0000"/>
                </a:solidFill>
                <a:latin typeface="Courier New" pitchFamily="49" charset="0"/>
                <a:cs typeface="Courier New" pitchFamily="49" charset="0"/>
              </a:endParaRPr>
            </a:p>
            <a:p>
              <a:endParaRPr lang="en-US" dirty="0" smtClean="0">
                <a:solidFill>
                  <a:srgbClr val="FF0000"/>
                </a:solidFill>
                <a:latin typeface="Courier New" pitchFamily="49" charset="0"/>
                <a:cs typeface="Courier New" pitchFamily="49" charset="0"/>
              </a:endParaRPr>
            </a:p>
            <a:p>
              <a:endParaRPr lang="en-US" dirty="0" smtClean="0">
                <a:solidFill>
                  <a:srgbClr val="FF0000"/>
                </a:solidFill>
                <a:latin typeface="Courier New" pitchFamily="49" charset="0"/>
                <a:cs typeface="Courier New" pitchFamily="49" charset="0"/>
              </a:endParaRPr>
            </a:p>
          </p:txBody>
        </p:sp>
      </p:grpSp>
      <p:grpSp>
        <p:nvGrpSpPr>
          <p:cNvPr id="81" name="Group 80"/>
          <p:cNvGrpSpPr/>
          <p:nvPr/>
        </p:nvGrpSpPr>
        <p:grpSpPr>
          <a:xfrm>
            <a:off x="2259386" y="1993469"/>
            <a:ext cx="1015663" cy="2407119"/>
            <a:chOff x="2259386" y="1993469"/>
            <a:chExt cx="1015663" cy="2407119"/>
          </a:xfrm>
        </p:grpSpPr>
        <p:sp>
          <p:nvSpPr>
            <p:cNvPr id="82" name="Rectangle 81"/>
            <p:cNvSpPr/>
            <p:nvPr/>
          </p:nvSpPr>
          <p:spPr bwMode="auto">
            <a:xfrm rot="10800000" flipV="1">
              <a:off x="2331649" y="2068555"/>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sp>
          <p:nvSpPr>
            <p:cNvPr id="83" name="Rectangle 82"/>
            <p:cNvSpPr/>
            <p:nvPr/>
          </p:nvSpPr>
          <p:spPr bwMode="auto">
            <a:xfrm rot="10800000" flipV="1">
              <a:off x="2331649" y="2613095"/>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sp>
          <p:nvSpPr>
            <p:cNvPr id="84" name="Rectangle 83"/>
            <p:cNvSpPr/>
            <p:nvPr/>
          </p:nvSpPr>
          <p:spPr bwMode="auto">
            <a:xfrm rot="10800000" flipV="1">
              <a:off x="2331649" y="3155951"/>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sp>
          <p:nvSpPr>
            <p:cNvPr id="85" name="Rectangle 84"/>
            <p:cNvSpPr/>
            <p:nvPr/>
          </p:nvSpPr>
          <p:spPr bwMode="auto">
            <a:xfrm rot="10800000" flipV="1">
              <a:off x="2331649" y="3698807"/>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sp>
          <p:nvSpPr>
            <p:cNvPr id="86" name="TextBox 85"/>
            <p:cNvSpPr txBox="1"/>
            <p:nvPr/>
          </p:nvSpPr>
          <p:spPr>
            <a:xfrm rot="5400000">
              <a:off x="1563658" y="2689197"/>
              <a:ext cx="2407119" cy="1015663"/>
            </a:xfrm>
            <a:prstGeom prst="rect">
              <a:avLst/>
            </a:prstGeom>
            <a:noFill/>
            <a:ln w="47625">
              <a:solidFill>
                <a:srgbClr val="00B050"/>
              </a:solidFill>
            </a:ln>
          </p:spPr>
          <p:txBody>
            <a:bodyPr wrap="square" rtlCol="0">
              <a:spAutoFit/>
            </a:bodyPr>
            <a:lstStyle/>
            <a:p>
              <a:pPr algn="ctr"/>
              <a:r>
                <a:rPr lang="en-US" dirty="0" smtClean="0">
                  <a:solidFill>
                    <a:srgbClr val="00B050"/>
                  </a:solidFill>
                  <a:latin typeface="Courier New" pitchFamily="49" charset="0"/>
                  <a:cs typeface="Courier New" pitchFamily="49" charset="0"/>
                </a:rPr>
                <a:t>PERM</a:t>
              </a:r>
            </a:p>
            <a:p>
              <a:pPr algn="ctr"/>
              <a:endParaRPr lang="en-US" dirty="0">
                <a:solidFill>
                  <a:srgbClr val="FF0000"/>
                </a:solidFill>
                <a:latin typeface="Courier New" pitchFamily="49" charset="0"/>
                <a:cs typeface="Courier New" pitchFamily="49" charset="0"/>
              </a:endParaRPr>
            </a:p>
            <a:p>
              <a:pPr algn="ctr"/>
              <a:endParaRPr lang="en-US" dirty="0" smtClean="0">
                <a:solidFill>
                  <a:srgbClr val="FF0000"/>
                </a:solidFill>
                <a:latin typeface="Courier New" pitchFamily="49" charset="0"/>
                <a:cs typeface="Courier New" pitchFamily="49" charset="0"/>
              </a:endParaRPr>
            </a:p>
          </p:txBody>
        </p:sp>
      </p:grpSp>
      <p:grpSp>
        <p:nvGrpSpPr>
          <p:cNvPr id="87" name="Group 86"/>
          <p:cNvGrpSpPr/>
          <p:nvPr/>
        </p:nvGrpSpPr>
        <p:grpSpPr>
          <a:xfrm>
            <a:off x="2259385" y="4417203"/>
            <a:ext cx="1015663" cy="2341946"/>
            <a:chOff x="2259385" y="4417203"/>
            <a:chExt cx="1015663" cy="2341946"/>
          </a:xfrm>
        </p:grpSpPr>
        <p:sp>
          <p:nvSpPr>
            <p:cNvPr id="88" name="Rectangle 87"/>
            <p:cNvSpPr/>
            <p:nvPr/>
          </p:nvSpPr>
          <p:spPr bwMode="auto">
            <a:xfrm rot="10800000" flipV="1">
              <a:off x="2331649" y="4492509"/>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00</a:t>
              </a:r>
            </a:p>
          </p:txBody>
        </p:sp>
        <p:sp>
          <p:nvSpPr>
            <p:cNvPr id="89" name="Rectangle 88"/>
            <p:cNvSpPr/>
            <p:nvPr/>
          </p:nvSpPr>
          <p:spPr bwMode="auto">
            <a:xfrm rot="10800000" flipV="1">
              <a:off x="2331649" y="5037049"/>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ourier New" pitchFamily="49" charset="0"/>
                  <a:cs typeface="Courier New" pitchFamily="49" charset="0"/>
                </a:rPr>
                <a:t>1</a:t>
              </a:r>
              <a:r>
                <a:rPr kumimoji="0" lang="en-US" b="1" i="0" u="none" strike="noStrike" cap="none" normalizeH="0" baseline="0" dirty="0" smtClean="0">
                  <a:ln>
                    <a:noFill/>
                  </a:ln>
                  <a:solidFill>
                    <a:schemeClr val="tx1"/>
                  </a:solidFill>
                  <a:effectLst/>
                  <a:latin typeface="Courier New" pitchFamily="49" charset="0"/>
                  <a:cs typeface="Courier New" pitchFamily="49" charset="0"/>
                </a:rPr>
                <a:t>0</a:t>
              </a:r>
            </a:p>
          </p:txBody>
        </p:sp>
        <p:sp>
          <p:nvSpPr>
            <p:cNvPr id="90" name="Rectangle 89"/>
            <p:cNvSpPr/>
            <p:nvPr/>
          </p:nvSpPr>
          <p:spPr bwMode="auto">
            <a:xfrm rot="10800000" flipV="1">
              <a:off x="2331649" y="5579905"/>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ourier New" pitchFamily="49" charset="0"/>
                  <a:cs typeface="Courier New" pitchFamily="49" charset="0"/>
                </a:rPr>
                <a:t>2</a:t>
              </a:r>
              <a:r>
                <a:rPr kumimoji="0" lang="en-US" b="1" i="0" u="none" strike="noStrike" cap="none" normalizeH="0" baseline="0" dirty="0" smtClean="0">
                  <a:ln>
                    <a:noFill/>
                  </a:ln>
                  <a:solidFill>
                    <a:schemeClr val="tx1"/>
                  </a:solidFill>
                  <a:effectLst/>
                  <a:latin typeface="Courier New" pitchFamily="49" charset="0"/>
                  <a:cs typeface="Courier New" pitchFamily="49" charset="0"/>
                </a:rPr>
                <a:t>0</a:t>
              </a:r>
            </a:p>
          </p:txBody>
        </p:sp>
        <p:sp>
          <p:nvSpPr>
            <p:cNvPr id="91" name="Rectangle 90"/>
            <p:cNvSpPr/>
            <p:nvPr/>
          </p:nvSpPr>
          <p:spPr bwMode="auto">
            <a:xfrm rot="10800000" flipV="1">
              <a:off x="2331649" y="6122761"/>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ourier New" pitchFamily="49" charset="0"/>
                  <a:cs typeface="Courier New" pitchFamily="49" charset="0"/>
                </a:rPr>
                <a:t>3</a:t>
              </a:r>
              <a:r>
                <a:rPr kumimoji="0" lang="en-US" b="1" i="0" u="none" strike="noStrike" cap="none" normalizeH="0" baseline="0" dirty="0" smtClean="0">
                  <a:ln>
                    <a:noFill/>
                  </a:ln>
                  <a:solidFill>
                    <a:schemeClr val="tx1"/>
                  </a:solidFill>
                  <a:effectLst/>
                  <a:latin typeface="Courier New" pitchFamily="49" charset="0"/>
                  <a:cs typeface="Courier New" pitchFamily="49" charset="0"/>
                </a:rPr>
                <a:t>0</a:t>
              </a:r>
            </a:p>
          </p:txBody>
        </p:sp>
        <p:sp>
          <p:nvSpPr>
            <p:cNvPr id="92" name="TextBox 91"/>
            <p:cNvSpPr txBox="1"/>
            <p:nvPr/>
          </p:nvSpPr>
          <p:spPr>
            <a:xfrm rot="5400000">
              <a:off x="1596244" y="5080344"/>
              <a:ext cx="2341946" cy="1015663"/>
            </a:xfrm>
            <a:prstGeom prst="rect">
              <a:avLst/>
            </a:prstGeom>
            <a:noFill/>
            <a:ln w="47625">
              <a:solidFill>
                <a:srgbClr val="FFC000"/>
              </a:solidFill>
            </a:ln>
          </p:spPr>
          <p:txBody>
            <a:bodyPr wrap="square" rtlCol="0">
              <a:spAutoFit/>
            </a:bodyPr>
            <a:lstStyle/>
            <a:p>
              <a:pPr algn="ctr"/>
              <a:r>
                <a:rPr lang="en-US" dirty="0" smtClean="0">
                  <a:solidFill>
                    <a:srgbClr val="FFC000"/>
                  </a:solidFill>
                  <a:latin typeface="Courier New" pitchFamily="49" charset="0"/>
                  <a:cs typeface="Courier New" pitchFamily="49" charset="0"/>
                </a:rPr>
                <a:t>FMA</a:t>
              </a:r>
            </a:p>
            <a:p>
              <a:pPr algn="ctr"/>
              <a:endParaRPr lang="en-US" dirty="0">
                <a:solidFill>
                  <a:srgbClr val="FF0000"/>
                </a:solidFill>
                <a:latin typeface="Courier New" pitchFamily="49" charset="0"/>
                <a:cs typeface="Courier New" pitchFamily="49" charset="0"/>
              </a:endParaRPr>
            </a:p>
            <a:p>
              <a:pPr algn="ctr"/>
              <a:endParaRPr lang="en-US" dirty="0" smtClean="0">
                <a:solidFill>
                  <a:srgbClr val="FF0000"/>
                </a:solidFill>
                <a:latin typeface="Courier New" pitchFamily="49" charset="0"/>
                <a:cs typeface="Courier New" pitchFamily="49" charset="0"/>
              </a:endParaRPr>
            </a:p>
          </p:txBody>
        </p:sp>
      </p:grpSp>
      <p:grpSp>
        <p:nvGrpSpPr>
          <p:cNvPr id="4" name="Group 3"/>
          <p:cNvGrpSpPr/>
          <p:nvPr/>
        </p:nvGrpSpPr>
        <p:grpSpPr>
          <a:xfrm>
            <a:off x="4121947" y="1661550"/>
            <a:ext cx="793683" cy="2862322"/>
            <a:chOff x="4121947" y="1661550"/>
            <a:chExt cx="793683" cy="2862322"/>
          </a:xfrm>
        </p:grpSpPr>
        <p:sp>
          <p:nvSpPr>
            <p:cNvPr id="32" name="Rectangle 31"/>
            <p:cNvSpPr/>
            <p:nvPr/>
          </p:nvSpPr>
          <p:spPr bwMode="auto">
            <a:xfrm rot="10800000" flipV="1">
              <a:off x="4243164" y="1997634"/>
              <a:ext cx="551250" cy="542856"/>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A0</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3" name="Rectangle 32"/>
            <p:cNvSpPr/>
            <p:nvPr/>
          </p:nvSpPr>
          <p:spPr bwMode="auto">
            <a:xfrm rot="10800000" flipV="1">
              <a:off x="4243164" y="2542174"/>
              <a:ext cx="551250" cy="542856"/>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A1</a:t>
              </a:r>
            </a:p>
          </p:txBody>
        </p:sp>
        <p:sp>
          <p:nvSpPr>
            <p:cNvPr id="34" name="Rectangle 33"/>
            <p:cNvSpPr/>
            <p:nvPr/>
          </p:nvSpPr>
          <p:spPr bwMode="auto">
            <a:xfrm rot="10800000" flipV="1">
              <a:off x="4243164" y="3085030"/>
              <a:ext cx="551250" cy="542856"/>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A2</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5" name="Rectangle 34"/>
            <p:cNvSpPr/>
            <p:nvPr/>
          </p:nvSpPr>
          <p:spPr bwMode="auto">
            <a:xfrm rot="10800000" flipV="1">
              <a:off x="4243164" y="3627886"/>
              <a:ext cx="551250" cy="542856"/>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A3</a:t>
              </a:r>
            </a:p>
          </p:txBody>
        </p:sp>
        <p:sp>
          <p:nvSpPr>
            <p:cNvPr id="93" name="TextBox 92"/>
            <p:cNvSpPr txBox="1"/>
            <p:nvPr/>
          </p:nvSpPr>
          <p:spPr>
            <a:xfrm>
              <a:off x="4121947" y="1661550"/>
              <a:ext cx="793683" cy="2862322"/>
            </a:xfrm>
            <a:prstGeom prst="rect">
              <a:avLst/>
            </a:prstGeom>
            <a:noFill/>
            <a:ln w="47625">
              <a:solidFill>
                <a:srgbClr val="FF0000"/>
              </a:solidFill>
            </a:ln>
          </p:spPr>
          <p:txBody>
            <a:bodyPr wrap="square" rtlCol="0">
              <a:spAutoFit/>
            </a:bodyPr>
            <a:lstStyle/>
            <a:p>
              <a:r>
                <a:rPr lang="en-US" dirty="0" smtClean="0">
                  <a:solidFill>
                    <a:srgbClr val="FF0000"/>
                  </a:solidFill>
                  <a:latin typeface="Courier New" pitchFamily="49" charset="0"/>
                  <a:cs typeface="Courier New" pitchFamily="49" charset="0"/>
                </a:rPr>
                <a:t>LDA</a:t>
              </a:r>
            </a:p>
            <a:p>
              <a:endParaRPr lang="en-US" dirty="0">
                <a:solidFill>
                  <a:srgbClr val="FF0000"/>
                </a:solidFill>
                <a:latin typeface="Courier New" pitchFamily="49" charset="0"/>
                <a:cs typeface="Courier New" pitchFamily="49" charset="0"/>
              </a:endParaRPr>
            </a:p>
            <a:p>
              <a:endParaRPr lang="en-US" dirty="0" smtClean="0">
                <a:solidFill>
                  <a:srgbClr val="FF0000"/>
                </a:solidFill>
                <a:latin typeface="Courier New" pitchFamily="49" charset="0"/>
                <a:cs typeface="Courier New" pitchFamily="49" charset="0"/>
              </a:endParaRPr>
            </a:p>
            <a:p>
              <a:endParaRPr lang="en-US" dirty="0" smtClean="0">
                <a:solidFill>
                  <a:srgbClr val="FF0000"/>
                </a:solidFill>
                <a:latin typeface="Courier New" pitchFamily="49" charset="0"/>
                <a:cs typeface="Courier New" pitchFamily="49" charset="0"/>
              </a:endParaRPr>
            </a:p>
            <a:p>
              <a:endParaRPr lang="en-US" dirty="0">
                <a:solidFill>
                  <a:srgbClr val="FF0000"/>
                </a:solidFill>
                <a:latin typeface="Courier New" pitchFamily="49" charset="0"/>
                <a:cs typeface="Courier New" pitchFamily="49" charset="0"/>
              </a:endParaRPr>
            </a:p>
            <a:p>
              <a:endParaRPr lang="en-US" dirty="0" smtClean="0">
                <a:solidFill>
                  <a:srgbClr val="FF0000"/>
                </a:solidFill>
                <a:latin typeface="Courier New" pitchFamily="49" charset="0"/>
                <a:cs typeface="Courier New" pitchFamily="49" charset="0"/>
              </a:endParaRPr>
            </a:p>
            <a:p>
              <a:endParaRPr lang="en-US" dirty="0">
                <a:solidFill>
                  <a:srgbClr val="FF0000"/>
                </a:solidFill>
                <a:latin typeface="Courier New" pitchFamily="49" charset="0"/>
                <a:cs typeface="Courier New" pitchFamily="49" charset="0"/>
              </a:endParaRPr>
            </a:p>
            <a:p>
              <a:endParaRPr lang="en-US" dirty="0" smtClean="0">
                <a:solidFill>
                  <a:srgbClr val="FF0000"/>
                </a:solidFill>
                <a:latin typeface="Courier New" pitchFamily="49" charset="0"/>
                <a:cs typeface="Courier New" pitchFamily="49" charset="0"/>
              </a:endParaRPr>
            </a:p>
            <a:p>
              <a:endParaRPr lang="en-US" dirty="0" smtClean="0">
                <a:solidFill>
                  <a:srgbClr val="FF0000"/>
                </a:solidFill>
                <a:latin typeface="Courier New" pitchFamily="49" charset="0"/>
                <a:cs typeface="Courier New" pitchFamily="49" charset="0"/>
              </a:endParaRPr>
            </a:p>
          </p:txBody>
        </p:sp>
      </p:grpSp>
      <p:grpSp>
        <p:nvGrpSpPr>
          <p:cNvPr id="6" name="Group 5"/>
          <p:cNvGrpSpPr/>
          <p:nvPr/>
        </p:nvGrpSpPr>
        <p:grpSpPr>
          <a:xfrm>
            <a:off x="5040489" y="1150398"/>
            <a:ext cx="2862322" cy="769022"/>
            <a:chOff x="5040489" y="1150398"/>
            <a:chExt cx="2862322" cy="769022"/>
          </a:xfrm>
        </p:grpSpPr>
        <p:sp>
          <p:nvSpPr>
            <p:cNvPr id="31" name="Rectangle 30"/>
            <p:cNvSpPr/>
            <p:nvPr/>
          </p:nvSpPr>
          <p:spPr bwMode="auto">
            <a:xfrm rot="10800000" flipV="1">
              <a:off x="5156191" y="1264076"/>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sp>
          <p:nvSpPr>
            <p:cNvPr id="44" name="Rectangle 43"/>
            <p:cNvSpPr/>
            <p:nvPr/>
          </p:nvSpPr>
          <p:spPr bwMode="auto">
            <a:xfrm rot="10800000" flipV="1">
              <a:off x="5707442" y="1264077"/>
              <a:ext cx="551250" cy="542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B1</a:t>
              </a:r>
            </a:p>
          </p:txBody>
        </p:sp>
        <p:sp>
          <p:nvSpPr>
            <p:cNvPr id="45" name="Rectangle 44"/>
            <p:cNvSpPr/>
            <p:nvPr/>
          </p:nvSpPr>
          <p:spPr bwMode="auto">
            <a:xfrm rot="10800000" flipV="1">
              <a:off x="6252516" y="1264077"/>
              <a:ext cx="551250" cy="542856"/>
            </a:xfrm>
            <a:prstGeom prst="rect">
              <a:avLst/>
            </a:prstGeom>
            <a:solidFill>
              <a:srgbClr val="F53737"/>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B2</a:t>
              </a:r>
            </a:p>
          </p:txBody>
        </p:sp>
        <p:sp>
          <p:nvSpPr>
            <p:cNvPr id="47" name="Rectangle 46"/>
            <p:cNvSpPr/>
            <p:nvPr/>
          </p:nvSpPr>
          <p:spPr bwMode="auto">
            <a:xfrm rot="10800000" flipV="1">
              <a:off x="6803766" y="1264076"/>
              <a:ext cx="551250" cy="542856"/>
            </a:xfrm>
            <a:prstGeom prst="rect">
              <a:avLst/>
            </a:prstGeom>
            <a:solidFill>
              <a:srgbClr val="A849E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B3</a:t>
              </a:r>
            </a:p>
          </p:txBody>
        </p:sp>
        <p:sp>
          <p:nvSpPr>
            <p:cNvPr id="94" name="TextBox 93"/>
            <p:cNvSpPr txBox="1"/>
            <p:nvPr/>
          </p:nvSpPr>
          <p:spPr>
            <a:xfrm rot="5400000">
              <a:off x="6087139" y="103748"/>
              <a:ext cx="769022" cy="2862322"/>
            </a:xfrm>
            <a:prstGeom prst="rect">
              <a:avLst/>
            </a:prstGeom>
            <a:noFill/>
            <a:ln w="47625">
              <a:solidFill>
                <a:srgbClr val="002060"/>
              </a:solidFill>
            </a:ln>
          </p:spPr>
          <p:txBody>
            <a:bodyPr wrap="square" rtlCol="0">
              <a:spAutoFit/>
            </a:bodyPr>
            <a:lstStyle/>
            <a:p>
              <a:r>
                <a:rPr lang="en-US" dirty="0" smtClean="0">
                  <a:solidFill>
                    <a:schemeClr val="accent6"/>
                  </a:solidFill>
                  <a:latin typeface="Courier New" pitchFamily="49" charset="0"/>
                  <a:cs typeface="Courier New" pitchFamily="49" charset="0"/>
                </a:rPr>
                <a:t>LDB</a:t>
              </a:r>
            </a:p>
            <a:p>
              <a:endParaRPr lang="en-US" dirty="0" smtClean="0">
                <a:solidFill>
                  <a:schemeClr val="accent6"/>
                </a:solidFill>
                <a:latin typeface="Courier New" pitchFamily="49" charset="0"/>
                <a:cs typeface="Courier New" pitchFamily="49" charset="0"/>
              </a:endParaRPr>
            </a:p>
            <a:p>
              <a:endParaRPr lang="en-US" dirty="0">
                <a:solidFill>
                  <a:schemeClr val="accent6"/>
                </a:solidFill>
                <a:latin typeface="Courier New" pitchFamily="49" charset="0"/>
                <a:cs typeface="Courier New" pitchFamily="49" charset="0"/>
              </a:endParaRPr>
            </a:p>
            <a:p>
              <a:endParaRPr lang="en-US" dirty="0" smtClean="0">
                <a:solidFill>
                  <a:schemeClr val="accent6"/>
                </a:solidFill>
                <a:latin typeface="Courier New" pitchFamily="49" charset="0"/>
                <a:cs typeface="Courier New" pitchFamily="49" charset="0"/>
              </a:endParaRPr>
            </a:p>
            <a:p>
              <a:endParaRPr lang="en-US" dirty="0">
                <a:solidFill>
                  <a:schemeClr val="accent6"/>
                </a:solidFill>
                <a:latin typeface="Courier New" pitchFamily="49" charset="0"/>
                <a:cs typeface="Courier New" pitchFamily="49" charset="0"/>
              </a:endParaRPr>
            </a:p>
            <a:p>
              <a:endParaRPr lang="en-US" dirty="0" smtClean="0">
                <a:solidFill>
                  <a:schemeClr val="accent6"/>
                </a:solidFill>
                <a:latin typeface="Courier New" pitchFamily="49" charset="0"/>
                <a:cs typeface="Courier New" pitchFamily="49" charset="0"/>
              </a:endParaRPr>
            </a:p>
            <a:p>
              <a:endParaRPr lang="en-US" dirty="0" smtClean="0">
                <a:solidFill>
                  <a:schemeClr val="accent6"/>
                </a:solidFill>
                <a:latin typeface="Courier New" pitchFamily="49" charset="0"/>
                <a:cs typeface="Courier New" pitchFamily="49" charset="0"/>
              </a:endParaRPr>
            </a:p>
            <a:p>
              <a:endParaRPr lang="en-US" dirty="0" smtClean="0">
                <a:solidFill>
                  <a:schemeClr val="accent6"/>
                </a:solidFill>
                <a:latin typeface="Courier New" pitchFamily="49" charset="0"/>
                <a:cs typeface="Courier New" pitchFamily="49" charset="0"/>
              </a:endParaRPr>
            </a:p>
            <a:p>
              <a:endParaRPr lang="en-US" dirty="0" smtClean="0">
                <a:solidFill>
                  <a:schemeClr val="accent6"/>
                </a:solidFill>
                <a:latin typeface="Courier New" pitchFamily="49" charset="0"/>
                <a:cs typeface="Courier New" pitchFamily="49" charset="0"/>
              </a:endParaRPr>
            </a:p>
          </p:txBody>
        </p:sp>
      </p:grpSp>
      <p:grpSp>
        <p:nvGrpSpPr>
          <p:cNvPr id="12" name="Group 11"/>
          <p:cNvGrpSpPr/>
          <p:nvPr/>
        </p:nvGrpSpPr>
        <p:grpSpPr>
          <a:xfrm>
            <a:off x="5040489" y="4342555"/>
            <a:ext cx="3785652" cy="2341946"/>
            <a:chOff x="5040489" y="4342555"/>
            <a:chExt cx="3785652" cy="2341946"/>
          </a:xfrm>
        </p:grpSpPr>
        <p:grpSp>
          <p:nvGrpSpPr>
            <p:cNvPr id="11" name="Group 10"/>
            <p:cNvGrpSpPr/>
            <p:nvPr/>
          </p:nvGrpSpPr>
          <p:grpSpPr>
            <a:xfrm>
              <a:off x="5156191" y="4426128"/>
              <a:ext cx="3319162" cy="2173109"/>
              <a:chOff x="5156191" y="4426128"/>
              <a:chExt cx="3319162" cy="2173109"/>
            </a:xfrm>
          </p:grpSpPr>
          <p:sp>
            <p:nvSpPr>
              <p:cNvPr id="40" name="Rectangle 39"/>
              <p:cNvSpPr/>
              <p:nvPr/>
            </p:nvSpPr>
            <p:spPr bwMode="auto">
              <a:xfrm rot="10800000" flipV="1">
                <a:off x="5156191" y="4426128"/>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00</a:t>
                </a:r>
              </a:p>
            </p:txBody>
          </p:sp>
          <p:sp>
            <p:nvSpPr>
              <p:cNvPr id="41" name="Rectangle 40"/>
              <p:cNvSpPr/>
              <p:nvPr/>
            </p:nvSpPr>
            <p:spPr bwMode="auto">
              <a:xfrm rot="10800000" flipV="1">
                <a:off x="5156191" y="4970668"/>
                <a:ext cx="551250" cy="542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11</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2" name="Rectangle 41"/>
              <p:cNvSpPr/>
              <p:nvPr/>
            </p:nvSpPr>
            <p:spPr bwMode="auto">
              <a:xfrm rot="10800000" flipV="1">
                <a:off x="5156191" y="5513524"/>
                <a:ext cx="551250" cy="542856"/>
              </a:xfrm>
              <a:prstGeom prst="rect">
                <a:avLst/>
              </a:prstGeom>
              <a:solidFill>
                <a:srgbClr val="F53737"/>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22</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3" name="Rectangle 42"/>
              <p:cNvSpPr/>
              <p:nvPr/>
            </p:nvSpPr>
            <p:spPr bwMode="auto">
              <a:xfrm rot="10800000" flipV="1">
                <a:off x="5156191" y="6056380"/>
                <a:ext cx="551250" cy="542856"/>
              </a:xfrm>
              <a:prstGeom prst="rect">
                <a:avLst/>
              </a:prstGeom>
              <a:solidFill>
                <a:srgbClr val="A849E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33</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0" name="Rectangle 59"/>
              <p:cNvSpPr/>
              <p:nvPr/>
            </p:nvSpPr>
            <p:spPr bwMode="auto">
              <a:xfrm rot="10800000" flipV="1">
                <a:off x="6074708" y="4426128"/>
                <a:ext cx="551250" cy="542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01</a:t>
                </a:r>
              </a:p>
            </p:txBody>
          </p:sp>
          <p:sp>
            <p:nvSpPr>
              <p:cNvPr id="61" name="Rectangle 60"/>
              <p:cNvSpPr/>
              <p:nvPr/>
            </p:nvSpPr>
            <p:spPr bwMode="auto">
              <a:xfrm rot="10800000" flipV="1">
                <a:off x="6074708" y="4970668"/>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ourier New" pitchFamily="49" charset="0"/>
                    <a:cs typeface="Courier New" pitchFamily="49" charset="0"/>
                  </a:rPr>
                  <a:t>1</a:t>
                </a:r>
                <a:r>
                  <a:rPr kumimoji="0" lang="en-US" b="1" i="0" u="none" strike="noStrike" cap="none" normalizeH="0" baseline="0" dirty="0" smtClean="0">
                    <a:ln>
                      <a:noFill/>
                    </a:ln>
                    <a:solidFill>
                      <a:schemeClr val="tx1"/>
                    </a:solidFill>
                    <a:effectLst/>
                    <a:latin typeface="Courier New" pitchFamily="49" charset="0"/>
                    <a:cs typeface="Courier New" pitchFamily="49" charset="0"/>
                  </a:rPr>
                  <a:t>0</a:t>
                </a:r>
              </a:p>
            </p:txBody>
          </p:sp>
          <p:sp>
            <p:nvSpPr>
              <p:cNvPr id="62" name="Rectangle 61"/>
              <p:cNvSpPr/>
              <p:nvPr/>
            </p:nvSpPr>
            <p:spPr bwMode="auto">
              <a:xfrm rot="10800000" flipV="1">
                <a:off x="6074708" y="5513524"/>
                <a:ext cx="551250" cy="542856"/>
              </a:xfrm>
              <a:prstGeom prst="rect">
                <a:avLst/>
              </a:prstGeom>
              <a:solidFill>
                <a:srgbClr val="A849E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23</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3" name="Rectangle 62"/>
              <p:cNvSpPr/>
              <p:nvPr/>
            </p:nvSpPr>
            <p:spPr bwMode="auto">
              <a:xfrm rot="10800000" flipV="1">
                <a:off x="6074708" y="6056380"/>
                <a:ext cx="551250" cy="542856"/>
              </a:xfrm>
              <a:prstGeom prst="rect">
                <a:avLst/>
              </a:prstGeom>
              <a:solidFill>
                <a:srgbClr val="F53737"/>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32</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4" name="Rectangle 63"/>
              <p:cNvSpPr/>
              <p:nvPr/>
            </p:nvSpPr>
            <p:spPr bwMode="auto">
              <a:xfrm rot="10800000" flipV="1">
                <a:off x="7005584" y="4426129"/>
                <a:ext cx="551250" cy="542856"/>
              </a:xfrm>
              <a:prstGeom prst="rect">
                <a:avLst/>
              </a:prstGeom>
              <a:solidFill>
                <a:srgbClr val="A849E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03</a:t>
                </a:r>
              </a:p>
            </p:txBody>
          </p:sp>
          <p:sp>
            <p:nvSpPr>
              <p:cNvPr id="65" name="Rectangle 64"/>
              <p:cNvSpPr/>
              <p:nvPr/>
            </p:nvSpPr>
            <p:spPr bwMode="auto">
              <a:xfrm rot="10800000" flipV="1">
                <a:off x="7005584" y="4970669"/>
                <a:ext cx="551250" cy="542856"/>
              </a:xfrm>
              <a:prstGeom prst="rect">
                <a:avLst/>
              </a:prstGeom>
              <a:solidFill>
                <a:srgbClr val="F53737"/>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12</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6" name="Rectangle 65"/>
              <p:cNvSpPr/>
              <p:nvPr/>
            </p:nvSpPr>
            <p:spPr bwMode="auto">
              <a:xfrm rot="10800000" flipV="1">
                <a:off x="7005584" y="5513525"/>
                <a:ext cx="551250" cy="542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2</a:t>
                </a:r>
                <a:r>
                  <a:rPr lang="en-US" dirty="0">
                    <a:latin typeface="Courier New" pitchFamily="49" charset="0"/>
                    <a:cs typeface="Courier New" pitchFamily="49" charset="0"/>
                  </a:rPr>
                  <a:t>1</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7" name="Rectangle 66"/>
              <p:cNvSpPr/>
              <p:nvPr/>
            </p:nvSpPr>
            <p:spPr bwMode="auto">
              <a:xfrm rot="10800000" flipV="1">
                <a:off x="7005584" y="6056381"/>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ourier New" pitchFamily="49" charset="0"/>
                    <a:cs typeface="Courier New" pitchFamily="49" charset="0"/>
                  </a:rPr>
                  <a:t>3</a:t>
                </a:r>
                <a:r>
                  <a:rPr kumimoji="0" lang="en-US" b="1" i="0" u="none" strike="noStrike" cap="none" normalizeH="0" baseline="0" dirty="0" smtClean="0">
                    <a:ln>
                      <a:noFill/>
                    </a:ln>
                    <a:solidFill>
                      <a:schemeClr val="tx1"/>
                    </a:solidFill>
                    <a:effectLst/>
                    <a:latin typeface="Courier New" pitchFamily="49" charset="0"/>
                    <a:cs typeface="Courier New" pitchFamily="49" charset="0"/>
                  </a:rPr>
                  <a:t>0</a:t>
                </a:r>
              </a:p>
            </p:txBody>
          </p:sp>
          <p:sp>
            <p:nvSpPr>
              <p:cNvPr id="68" name="Rectangle 67"/>
              <p:cNvSpPr/>
              <p:nvPr/>
            </p:nvSpPr>
            <p:spPr bwMode="auto">
              <a:xfrm rot="10800000" flipV="1">
                <a:off x="7924103" y="4426129"/>
                <a:ext cx="551250" cy="542856"/>
              </a:xfrm>
              <a:prstGeom prst="rect">
                <a:avLst/>
              </a:prstGeom>
              <a:solidFill>
                <a:srgbClr val="F53737"/>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02</a:t>
                </a:r>
              </a:p>
            </p:txBody>
          </p:sp>
          <p:sp>
            <p:nvSpPr>
              <p:cNvPr id="69" name="Rectangle 68"/>
              <p:cNvSpPr/>
              <p:nvPr/>
            </p:nvSpPr>
            <p:spPr bwMode="auto">
              <a:xfrm rot="10800000" flipV="1">
                <a:off x="7924103" y="4970669"/>
                <a:ext cx="551250" cy="542856"/>
              </a:xfrm>
              <a:prstGeom prst="rect">
                <a:avLst/>
              </a:prstGeom>
              <a:solidFill>
                <a:srgbClr val="A849E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1</a:t>
                </a:r>
                <a:r>
                  <a:rPr lang="en-US" dirty="0">
                    <a:latin typeface="Courier New" pitchFamily="49" charset="0"/>
                    <a:cs typeface="Courier New" pitchFamily="49" charset="0"/>
                  </a:rPr>
                  <a:t>3</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0" name="Rectangle 69"/>
              <p:cNvSpPr/>
              <p:nvPr/>
            </p:nvSpPr>
            <p:spPr bwMode="auto">
              <a:xfrm rot="10800000" flipV="1">
                <a:off x="7924103" y="5513525"/>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ourier New" pitchFamily="49" charset="0"/>
                    <a:cs typeface="Courier New" pitchFamily="49" charset="0"/>
                  </a:rPr>
                  <a:t>2</a:t>
                </a:r>
                <a:r>
                  <a:rPr kumimoji="0" lang="en-US" b="1" i="0" u="none" strike="noStrike" cap="none" normalizeH="0" baseline="0" dirty="0" smtClean="0">
                    <a:ln>
                      <a:noFill/>
                    </a:ln>
                    <a:solidFill>
                      <a:schemeClr val="tx1"/>
                    </a:solidFill>
                    <a:effectLst/>
                    <a:latin typeface="Courier New" pitchFamily="49" charset="0"/>
                    <a:cs typeface="Courier New" pitchFamily="49" charset="0"/>
                  </a:rPr>
                  <a:t>0</a:t>
                </a:r>
              </a:p>
            </p:txBody>
          </p:sp>
          <p:sp>
            <p:nvSpPr>
              <p:cNvPr id="71" name="Rectangle 70"/>
              <p:cNvSpPr/>
              <p:nvPr/>
            </p:nvSpPr>
            <p:spPr bwMode="auto">
              <a:xfrm rot="10800000" flipV="1">
                <a:off x="7924103" y="6056381"/>
                <a:ext cx="551250" cy="542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3</a:t>
                </a:r>
                <a:r>
                  <a:rPr lang="en-US" dirty="0">
                    <a:latin typeface="Courier New" pitchFamily="49" charset="0"/>
                    <a:cs typeface="Courier New" pitchFamily="49" charset="0"/>
                  </a:rPr>
                  <a:t>1</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grpSp>
        <p:sp>
          <p:nvSpPr>
            <p:cNvPr id="102" name="TextBox 101"/>
            <p:cNvSpPr txBox="1"/>
            <p:nvPr/>
          </p:nvSpPr>
          <p:spPr>
            <a:xfrm rot="5400000">
              <a:off x="5762342" y="3620702"/>
              <a:ext cx="2341946" cy="3785652"/>
            </a:xfrm>
            <a:prstGeom prst="rect">
              <a:avLst/>
            </a:prstGeom>
            <a:noFill/>
            <a:ln w="47625">
              <a:solidFill>
                <a:srgbClr val="FFC000"/>
              </a:solidFill>
            </a:ln>
          </p:spPr>
          <p:txBody>
            <a:bodyPr wrap="square" rtlCol="0">
              <a:spAutoFit/>
            </a:bodyPr>
            <a:lstStyle/>
            <a:p>
              <a:pPr algn="ctr"/>
              <a:r>
                <a:rPr lang="en-US" dirty="0" smtClean="0">
                  <a:solidFill>
                    <a:srgbClr val="FFC000"/>
                  </a:solidFill>
                  <a:latin typeface="Courier New" pitchFamily="49" charset="0"/>
                  <a:cs typeface="Courier New" pitchFamily="49" charset="0"/>
                </a:rPr>
                <a:t>FMA</a:t>
              </a:r>
            </a:p>
            <a:p>
              <a:pPr algn="ctr"/>
              <a:endParaRPr lang="en-US" dirty="0">
                <a:solidFill>
                  <a:srgbClr val="FFC000"/>
                </a:solidFill>
                <a:latin typeface="Courier New" pitchFamily="49" charset="0"/>
                <a:cs typeface="Courier New" pitchFamily="49" charset="0"/>
              </a:endParaRPr>
            </a:p>
            <a:p>
              <a:pPr algn="ctr"/>
              <a:endParaRPr lang="en-US" dirty="0" smtClean="0">
                <a:solidFill>
                  <a:srgbClr val="FFC000"/>
                </a:solidFill>
                <a:latin typeface="Courier New" pitchFamily="49" charset="0"/>
                <a:cs typeface="Courier New" pitchFamily="49" charset="0"/>
              </a:endParaRPr>
            </a:p>
            <a:p>
              <a:pPr algn="ctr"/>
              <a:endParaRPr lang="en-US" dirty="0">
                <a:solidFill>
                  <a:srgbClr val="FFC000"/>
                </a:solidFill>
                <a:latin typeface="Courier New" pitchFamily="49" charset="0"/>
                <a:cs typeface="Courier New" pitchFamily="49" charset="0"/>
              </a:endParaRPr>
            </a:p>
            <a:p>
              <a:pPr algn="ctr"/>
              <a:endParaRPr lang="en-US" dirty="0" smtClean="0">
                <a:solidFill>
                  <a:srgbClr val="FFC000"/>
                </a:solidFill>
                <a:latin typeface="Courier New" pitchFamily="49" charset="0"/>
                <a:cs typeface="Courier New" pitchFamily="49" charset="0"/>
              </a:endParaRPr>
            </a:p>
            <a:p>
              <a:pPr algn="ctr"/>
              <a:endParaRPr lang="en-US" dirty="0">
                <a:solidFill>
                  <a:srgbClr val="FFC000"/>
                </a:solidFill>
                <a:latin typeface="Courier New" pitchFamily="49" charset="0"/>
                <a:cs typeface="Courier New" pitchFamily="49" charset="0"/>
              </a:endParaRPr>
            </a:p>
            <a:p>
              <a:pPr algn="ctr"/>
              <a:endParaRPr lang="en-US" dirty="0" smtClean="0">
                <a:solidFill>
                  <a:srgbClr val="FFC000"/>
                </a:solidFill>
                <a:latin typeface="Courier New" pitchFamily="49" charset="0"/>
                <a:cs typeface="Courier New" pitchFamily="49" charset="0"/>
              </a:endParaRPr>
            </a:p>
            <a:p>
              <a:pPr algn="ctr"/>
              <a:endParaRPr lang="en-US" dirty="0">
                <a:solidFill>
                  <a:srgbClr val="FFC000"/>
                </a:solidFill>
                <a:latin typeface="Courier New" pitchFamily="49" charset="0"/>
                <a:cs typeface="Courier New" pitchFamily="49" charset="0"/>
              </a:endParaRPr>
            </a:p>
            <a:p>
              <a:pPr algn="ctr"/>
              <a:endParaRPr lang="en-US" dirty="0" smtClean="0">
                <a:solidFill>
                  <a:srgbClr val="FFC000"/>
                </a:solidFill>
                <a:latin typeface="Courier New" pitchFamily="49" charset="0"/>
                <a:cs typeface="Courier New" pitchFamily="49" charset="0"/>
              </a:endParaRPr>
            </a:p>
            <a:p>
              <a:pPr algn="ctr"/>
              <a:endParaRPr lang="en-US" dirty="0">
                <a:solidFill>
                  <a:srgbClr val="FFC000"/>
                </a:solidFill>
                <a:latin typeface="Courier New" pitchFamily="49" charset="0"/>
                <a:cs typeface="Courier New" pitchFamily="49" charset="0"/>
              </a:endParaRPr>
            </a:p>
            <a:p>
              <a:pPr algn="ctr"/>
              <a:endParaRPr lang="en-US" dirty="0">
                <a:solidFill>
                  <a:srgbClr val="FF0000"/>
                </a:solidFill>
                <a:latin typeface="Courier New" pitchFamily="49" charset="0"/>
                <a:cs typeface="Courier New" pitchFamily="49" charset="0"/>
              </a:endParaRPr>
            </a:p>
            <a:p>
              <a:pPr algn="ctr"/>
              <a:endParaRPr lang="en-US" dirty="0" smtClean="0">
                <a:solidFill>
                  <a:srgbClr val="FF0000"/>
                </a:solidFill>
                <a:latin typeface="Courier New" pitchFamily="49" charset="0"/>
                <a:cs typeface="Courier New" pitchFamily="49" charset="0"/>
              </a:endParaRPr>
            </a:p>
          </p:txBody>
        </p:sp>
      </p:grpSp>
    </p:spTree>
    <p:extLst>
      <p:ext uri="{BB962C8B-B14F-4D97-AF65-F5344CB8AC3E}">
        <p14:creationId xmlns:p14="http://schemas.microsoft.com/office/powerpoint/2010/main" val="2095466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Enumerating the Possible </a:t>
            </a:r>
            <a:r>
              <a:rPr lang="en-US" dirty="0" err="1" smtClean="0"/>
              <a:t>Tilings</a:t>
            </a:r>
            <a:endParaRPr lang="en-US" dirty="0"/>
          </a:p>
        </p:txBody>
      </p:sp>
      <p:sp>
        <p:nvSpPr>
          <p:cNvPr id="4" name="Rectangle 3"/>
          <p:cNvSpPr/>
          <p:nvPr/>
        </p:nvSpPr>
        <p:spPr bwMode="auto">
          <a:xfrm>
            <a:off x="10547521" y="1964724"/>
            <a:ext cx="551250" cy="2372498"/>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rPr>
              <a:t>Have this</a:t>
            </a:r>
          </a:p>
        </p:txBody>
      </p:sp>
      <p:sp>
        <p:nvSpPr>
          <p:cNvPr id="5" name="Rectangle 4"/>
          <p:cNvSpPr/>
          <p:nvPr/>
        </p:nvSpPr>
        <p:spPr bwMode="auto">
          <a:xfrm>
            <a:off x="10510450" y="1248873"/>
            <a:ext cx="551250" cy="426715"/>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Narrow" pitchFamily="34" charset="0"/>
            </a:endParaRPr>
          </a:p>
        </p:txBody>
      </p:sp>
      <p:sp>
        <p:nvSpPr>
          <p:cNvPr id="6" name="Rectangle 5"/>
          <p:cNvSpPr/>
          <p:nvPr/>
        </p:nvSpPr>
        <p:spPr bwMode="auto">
          <a:xfrm>
            <a:off x="9853467" y="1964724"/>
            <a:ext cx="467537" cy="2372498"/>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Narrow" pitchFamily="34" charset="0"/>
            </a:endParaRPr>
          </a:p>
        </p:txBody>
      </p:sp>
      <p:sp>
        <p:nvSpPr>
          <p:cNvPr id="7" name="Rectangle 6"/>
          <p:cNvSpPr/>
          <p:nvPr/>
        </p:nvSpPr>
        <p:spPr bwMode="auto">
          <a:xfrm>
            <a:off x="1099748" y="2772366"/>
            <a:ext cx="3323971" cy="2522627"/>
          </a:xfrm>
          <a:prstGeom prst="rect">
            <a:avLst/>
          </a:prstGeom>
          <a:solidFill>
            <a:schemeClr val="accent3">
              <a:lumMod val="95000"/>
            </a:schemeClr>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Narrow" pitchFamily="34" charset="0"/>
            </a:endParaRPr>
          </a:p>
        </p:txBody>
      </p:sp>
      <p:sp>
        <p:nvSpPr>
          <p:cNvPr id="8" name="Rectangle 7"/>
          <p:cNvSpPr/>
          <p:nvPr/>
        </p:nvSpPr>
        <p:spPr bwMode="auto">
          <a:xfrm>
            <a:off x="1099748" y="1927672"/>
            <a:ext cx="3323971" cy="677197"/>
          </a:xfrm>
          <a:prstGeom prst="rect">
            <a:avLst/>
          </a:prstGeom>
          <a:solidFill>
            <a:schemeClr val="accent3">
              <a:lumMod val="95000"/>
            </a:schemeClr>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Narrow" pitchFamily="34" charset="0"/>
            </a:endParaRPr>
          </a:p>
        </p:txBody>
      </p:sp>
      <p:sp>
        <p:nvSpPr>
          <p:cNvPr id="9" name="Rectangle 8"/>
          <p:cNvSpPr/>
          <p:nvPr/>
        </p:nvSpPr>
        <p:spPr bwMode="auto">
          <a:xfrm>
            <a:off x="111210" y="2772366"/>
            <a:ext cx="852614" cy="2522626"/>
          </a:xfrm>
          <a:prstGeom prst="rect">
            <a:avLst/>
          </a:prstGeom>
          <a:solidFill>
            <a:schemeClr val="accent3">
              <a:lumMod val="95000"/>
            </a:schemeClr>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Narrow" pitchFamily="34" charset="0"/>
            </a:endParaRPr>
          </a:p>
        </p:txBody>
      </p:sp>
      <p:grpSp>
        <p:nvGrpSpPr>
          <p:cNvPr id="33" name="Group 32"/>
          <p:cNvGrpSpPr/>
          <p:nvPr/>
        </p:nvGrpSpPr>
        <p:grpSpPr>
          <a:xfrm>
            <a:off x="261892" y="2947125"/>
            <a:ext cx="551250" cy="2173108"/>
            <a:chOff x="-2362554" y="1928494"/>
            <a:chExt cx="551250" cy="2173108"/>
          </a:xfrm>
        </p:grpSpPr>
        <p:sp>
          <p:nvSpPr>
            <p:cNvPr id="15" name="Rectangle 14"/>
            <p:cNvSpPr/>
            <p:nvPr/>
          </p:nvSpPr>
          <p:spPr bwMode="auto">
            <a:xfrm rot="10800000" flipV="1">
              <a:off x="-2362554" y="1928494"/>
              <a:ext cx="551250" cy="542856"/>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A0</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6" name="Rectangle 15"/>
            <p:cNvSpPr/>
            <p:nvPr/>
          </p:nvSpPr>
          <p:spPr bwMode="auto">
            <a:xfrm rot="10800000" flipV="1">
              <a:off x="-2362554" y="2473034"/>
              <a:ext cx="551250" cy="542856"/>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A1</a:t>
              </a:r>
            </a:p>
          </p:txBody>
        </p:sp>
        <p:sp>
          <p:nvSpPr>
            <p:cNvPr id="17" name="Rectangle 16"/>
            <p:cNvSpPr/>
            <p:nvPr/>
          </p:nvSpPr>
          <p:spPr bwMode="auto">
            <a:xfrm rot="10800000" flipV="1">
              <a:off x="-2362554" y="3015890"/>
              <a:ext cx="551250" cy="542856"/>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A2</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8" name="Rectangle 17"/>
            <p:cNvSpPr/>
            <p:nvPr/>
          </p:nvSpPr>
          <p:spPr bwMode="auto">
            <a:xfrm rot="10800000" flipV="1">
              <a:off x="-2362554" y="3558746"/>
              <a:ext cx="551250" cy="542856"/>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A3</a:t>
              </a:r>
            </a:p>
          </p:txBody>
        </p:sp>
      </p:grpSp>
      <p:grpSp>
        <p:nvGrpSpPr>
          <p:cNvPr id="56" name="Group 55"/>
          <p:cNvGrpSpPr/>
          <p:nvPr/>
        </p:nvGrpSpPr>
        <p:grpSpPr>
          <a:xfrm>
            <a:off x="3517889" y="1993902"/>
            <a:ext cx="551250" cy="3010062"/>
            <a:chOff x="-1449527" y="1096080"/>
            <a:chExt cx="551250" cy="3010062"/>
          </a:xfrm>
        </p:grpSpPr>
        <p:sp>
          <p:nvSpPr>
            <p:cNvPr id="12" name="Rectangle 11"/>
            <p:cNvSpPr/>
            <p:nvPr/>
          </p:nvSpPr>
          <p:spPr bwMode="auto">
            <a:xfrm rot="10800000" flipV="1">
              <a:off x="-1449527" y="1096080"/>
              <a:ext cx="551250" cy="542856"/>
            </a:xfrm>
            <a:prstGeom prst="rect">
              <a:avLst/>
            </a:prstGeom>
            <a:solidFill>
              <a:srgbClr val="A849E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B3</a:t>
              </a:r>
            </a:p>
          </p:txBody>
        </p:sp>
        <p:sp>
          <p:nvSpPr>
            <p:cNvPr id="21" name="Rectangle 20"/>
            <p:cNvSpPr/>
            <p:nvPr/>
          </p:nvSpPr>
          <p:spPr bwMode="auto">
            <a:xfrm rot="10800000" flipV="1">
              <a:off x="-1449527" y="1933034"/>
              <a:ext cx="551250" cy="542856"/>
            </a:xfrm>
            <a:prstGeom prst="rect">
              <a:avLst/>
            </a:prstGeom>
            <a:solidFill>
              <a:srgbClr val="A849E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B3</a:t>
              </a:r>
            </a:p>
          </p:txBody>
        </p:sp>
        <p:sp>
          <p:nvSpPr>
            <p:cNvPr id="22" name="Rectangle 21"/>
            <p:cNvSpPr/>
            <p:nvPr/>
          </p:nvSpPr>
          <p:spPr bwMode="auto">
            <a:xfrm rot="10800000" flipV="1">
              <a:off x="-1449527" y="2477574"/>
              <a:ext cx="551250" cy="542856"/>
            </a:xfrm>
            <a:prstGeom prst="rect">
              <a:avLst/>
            </a:prstGeom>
            <a:solidFill>
              <a:srgbClr val="A849E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B3</a:t>
              </a:r>
            </a:p>
          </p:txBody>
        </p:sp>
        <p:sp>
          <p:nvSpPr>
            <p:cNvPr id="23" name="Rectangle 22"/>
            <p:cNvSpPr/>
            <p:nvPr/>
          </p:nvSpPr>
          <p:spPr bwMode="auto">
            <a:xfrm rot="10800000" flipV="1">
              <a:off x="-1449527" y="3020430"/>
              <a:ext cx="551250" cy="542856"/>
            </a:xfrm>
            <a:prstGeom prst="rect">
              <a:avLst/>
            </a:prstGeom>
            <a:solidFill>
              <a:srgbClr val="A849E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B3</a:t>
              </a:r>
            </a:p>
          </p:txBody>
        </p:sp>
        <p:sp>
          <p:nvSpPr>
            <p:cNvPr id="24" name="Rectangle 23"/>
            <p:cNvSpPr/>
            <p:nvPr/>
          </p:nvSpPr>
          <p:spPr bwMode="auto">
            <a:xfrm rot="10800000" flipV="1">
              <a:off x="-1449527" y="3563286"/>
              <a:ext cx="551250" cy="542856"/>
            </a:xfrm>
            <a:prstGeom prst="rect">
              <a:avLst/>
            </a:prstGeom>
            <a:solidFill>
              <a:srgbClr val="A849E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B3</a:t>
              </a:r>
            </a:p>
          </p:txBody>
        </p:sp>
      </p:grpSp>
      <p:grpSp>
        <p:nvGrpSpPr>
          <p:cNvPr id="55" name="Group 54"/>
          <p:cNvGrpSpPr/>
          <p:nvPr/>
        </p:nvGrpSpPr>
        <p:grpSpPr>
          <a:xfrm>
            <a:off x="2761733" y="1994837"/>
            <a:ext cx="551250" cy="3010062"/>
            <a:chOff x="-2260954" y="1100213"/>
            <a:chExt cx="551250" cy="3010062"/>
          </a:xfrm>
        </p:grpSpPr>
        <p:sp>
          <p:nvSpPr>
            <p:cNvPr id="34" name="Rectangle 33"/>
            <p:cNvSpPr/>
            <p:nvPr/>
          </p:nvSpPr>
          <p:spPr bwMode="auto">
            <a:xfrm rot="10800000" flipV="1">
              <a:off x="-2260954" y="1100213"/>
              <a:ext cx="551250" cy="542856"/>
            </a:xfrm>
            <a:prstGeom prst="rect">
              <a:avLst/>
            </a:prstGeom>
            <a:solidFill>
              <a:srgbClr val="F53737"/>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B2</a:t>
              </a:r>
            </a:p>
          </p:txBody>
        </p:sp>
        <p:sp>
          <p:nvSpPr>
            <p:cNvPr id="35" name="Rectangle 34"/>
            <p:cNvSpPr/>
            <p:nvPr/>
          </p:nvSpPr>
          <p:spPr bwMode="auto">
            <a:xfrm rot="10800000" flipV="1">
              <a:off x="-2260954" y="1937167"/>
              <a:ext cx="551250" cy="542856"/>
            </a:xfrm>
            <a:prstGeom prst="rect">
              <a:avLst/>
            </a:prstGeom>
            <a:solidFill>
              <a:srgbClr val="F53737"/>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B2</a:t>
              </a:r>
            </a:p>
          </p:txBody>
        </p:sp>
        <p:sp>
          <p:nvSpPr>
            <p:cNvPr id="36" name="Rectangle 35"/>
            <p:cNvSpPr/>
            <p:nvPr/>
          </p:nvSpPr>
          <p:spPr bwMode="auto">
            <a:xfrm rot="10800000" flipV="1">
              <a:off x="-2260954" y="2481707"/>
              <a:ext cx="551250" cy="542856"/>
            </a:xfrm>
            <a:prstGeom prst="rect">
              <a:avLst/>
            </a:prstGeom>
            <a:solidFill>
              <a:srgbClr val="F53737"/>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B2</a:t>
              </a:r>
            </a:p>
          </p:txBody>
        </p:sp>
        <p:sp>
          <p:nvSpPr>
            <p:cNvPr id="37" name="Rectangle 36"/>
            <p:cNvSpPr/>
            <p:nvPr/>
          </p:nvSpPr>
          <p:spPr bwMode="auto">
            <a:xfrm rot="10800000" flipV="1">
              <a:off x="-2260954" y="3024563"/>
              <a:ext cx="551250" cy="542856"/>
            </a:xfrm>
            <a:prstGeom prst="rect">
              <a:avLst/>
            </a:prstGeom>
            <a:solidFill>
              <a:srgbClr val="F53737"/>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B2</a:t>
              </a:r>
            </a:p>
          </p:txBody>
        </p:sp>
        <p:sp>
          <p:nvSpPr>
            <p:cNvPr id="38" name="Rectangle 37"/>
            <p:cNvSpPr/>
            <p:nvPr/>
          </p:nvSpPr>
          <p:spPr bwMode="auto">
            <a:xfrm rot="10800000" flipV="1">
              <a:off x="-2260954" y="3567419"/>
              <a:ext cx="551250" cy="542856"/>
            </a:xfrm>
            <a:prstGeom prst="rect">
              <a:avLst/>
            </a:prstGeom>
            <a:solidFill>
              <a:srgbClr val="F53737"/>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B2</a:t>
              </a:r>
            </a:p>
          </p:txBody>
        </p:sp>
      </p:grpSp>
      <p:grpSp>
        <p:nvGrpSpPr>
          <p:cNvPr id="54" name="Group 53"/>
          <p:cNvGrpSpPr/>
          <p:nvPr/>
        </p:nvGrpSpPr>
        <p:grpSpPr>
          <a:xfrm>
            <a:off x="2002126" y="1994837"/>
            <a:ext cx="551250" cy="3010062"/>
            <a:chOff x="-3002360" y="1100212"/>
            <a:chExt cx="551250" cy="3010062"/>
          </a:xfrm>
        </p:grpSpPr>
        <p:sp>
          <p:nvSpPr>
            <p:cNvPr id="39" name="Rectangle 38"/>
            <p:cNvSpPr/>
            <p:nvPr/>
          </p:nvSpPr>
          <p:spPr bwMode="auto">
            <a:xfrm rot="10800000" flipV="1">
              <a:off x="-3002360" y="1100212"/>
              <a:ext cx="551250" cy="542856"/>
            </a:xfrm>
            <a:prstGeom prst="rect">
              <a:avLst/>
            </a:prstGeom>
            <a:solidFill>
              <a:srgbClr val="00B050"/>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B1</a:t>
              </a:r>
            </a:p>
          </p:txBody>
        </p:sp>
        <p:sp>
          <p:nvSpPr>
            <p:cNvPr id="40" name="Rectangle 39"/>
            <p:cNvSpPr/>
            <p:nvPr/>
          </p:nvSpPr>
          <p:spPr bwMode="auto">
            <a:xfrm rot="10800000" flipV="1">
              <a:off x="-3002360" y="1937166"/>
              <a:ext cx="551250" cy="542856"/>
            </a:xfrm>
            <a:prstGeom prst="rect">
              <a:avLst/>
            </a:prstGeom>
            <a:solidFill>
              <a:srgbClr val="00B050"/>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B1</a:t>
              </a:r>
            </a:p>
          </p:txBody>
        </p:sp>
        <p:sp>
          <p:nvSpPr>
            <p:cNvPr id="41" name="Rectangle 40"/>
            <p:cNvSpPr/>
            <p:nvPr/>
          </p:nvSpPr>
          <p:spPr bwMode="auto">
            <a:xfrm rot="10800000" flipV="1">
              <a:off x="-3002360" y="2481706"/>
              <a:ext cx="551250" cy="542856"/>
            </a:xfrm>
            <a:prstGeom prst="rect">
              <a:avLst/>
            </a:prstGeom>
            <a:solidFill>
              <a:srgbClr val="00B050"/>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B1</a:t>
              </a:r>
            </a:p>
          </p:txBody>
        </p:sp>
        <p:sp>
          <p:nvSpPr>
            <p:cNvPr id="42" name="Rectangle 41"/>
            <p:cNvSpPr/>
            <p:nvPr/>
          </p:nvSpPr>
          <p:spPr bwMode="auto">
            <a:xfrm rot="10800000" flipV="1">
              <a:off x="-3002360" y="3024562"/>
              <a:ext cx="551250" cy="542856"/>
            </a:xfrm>
            <a:prstGeom prst="rect">
              <a:avLst/>
            </a:prstGeom>
            <a:solidFill>
              <a:srgbClr val="00B050"/>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B1</a:t>
              </a:r>
            </a:p>
          </p:txBody>
        </p:sp>
        <p:sp>
          <p:nvSpPr>
            <p:cNvPr id="43" name="Rectangle 42"/>
            <p:cNvSpPr/>
            <p:nvPr/>
          </p:nvSpPr>
          <p:spPr bwMode="auto">
            <a:xfrm rot="10800000" flipV="1">
              <a:off x="-3002360" y="3567418"/>
              <a:ext cx="551250" cy="542856"/>
            </a:xfrm>
            <a:prstGeom prst="rect">
              <a:avLst/>
            </a:prstGeom>
            <a:solidFill>
              <a:srgbClr val="00B050"/>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B1</a:t>
              </a:r>
            </a:p>
          </p:txBody>
        </p:sp>
      </p:grpSp>
      <p:grpSp>
        <p:nvGrpSpPr>
          <p:cNvPr id="53" name="Group 52"/>
          <p:cNvGrpSpPr/>
          <p:nvPr/>
        </p:nvGrpSpPr>
        <p:grpSpPr>
          <a:xfrm>
            <a:off x="1252483" y="1989065"/>
            <a:ext cx="551250" cy="3010062"/>
            <a:chOff x="-3714933" y="1100213"/>
            <a:chExt cx="551250" cy="3010062"/>
          </a:xfrm>
        </p:grpSpPr>
        <p:sp>
          <p:nvSpPr>
            <p:cNvPr id="44" name="Rectangle 43"/>
            <p:cNvSpPr/>
            <p:nvPr/>
          </p:nvSpPr>
          <p:spPr bwMode="auto">
            <a:xfrm rot="10800000" flipV="1">
              <a:off x="-3714933" y="1100213"/>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sp>
          <p:nvSpPr>
            <p:cNvPr id="45" name="Rectangle 44"/>
            <p:cNvSpPr/>
            <p:nvPr/>
          </p:nvSpPr>
          <p:spPr bwMode="auto">
            <a:xfrm rot="10800000" flipV="1">
              <a:off x="-3714933" y="1937167"/>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sp>
          <p:nvSpPr>
            <p:cNvPr id="46" name="Rectangle 45"/>
            <p:cNvSpPr/>
            <p:nvPr/>
          </p:nvSpPr>
          <p:spPr bwMode="auto">
            <a:xfrm rot="10800000" flipV="1">
              <a:off x="-3714933" y="2481707"/>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sp>
          <p:nvSpPr>
            <p:cNvPr id="47" name="Rectangle 46"/>
            <p:cNvSpPr/>
            <p:nvPr/>
          </p:nvSpPr>
          <p:spPr bwMode="auto">
            <a:xfrm rot="10800000" flipV="1">
              <a:off x="-3714933" y="3024563"/>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sp>
          <p:nvSpPr>
            <p:cNvPr id="48" name="Rectangle 47"/>
            <p:cNvSpPr/>
            <p:nvPr/>
          </p:nvSpPr>
          <p:spPr bwMode="auto">
            <a:xfrm rot="10800000" flipV="1">
              <a:off x="-3714933" y="3567419"/>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grpSp>
      <p:grpSp>
        <p:nvGrpSpPr>
          <p:cNvPr id="90" name="Group 89"/>
          <p:cNvGrpSpPr/>
          <p:nvPr/>
        </p:nvGrpSpPr>
        <p:grpSpPr>
          <a:xfrm>
            <a:off x="4699686" y="1940430"/>
            <a:ext cx="4312509" cy="3367321"/>
            <a:chOff x="4699686" y="1594434"/>
            <a:chExt cx="4312509" cy="3367321"/>
          </a:xfrm>
        </p:grpSpPr>
        <p:sp>
          <p:nvSpPr>
            <p:cNvPr id="49" name="Rectangle 48"/>
            <p:cNvSpPr/>
            <p:nvPr/>
          </p:nvSpPr>
          <p:spPr bwMode="auto">
            <a:xfrm>
              <a:off x="5688224" y="2439128"/>
              <a:ext cx="3323971" cy="2522627"/>
            </a:xfrm>
            <a:prstGeom prst="rect">
              <a:avLst/>
            </a:prstGeom>
            <a:solidFill>
              <a:schemeClr val="accent3">
                <a:lumMod val="95000"/>
              </a:schemeClr>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Narrow" pitchFamily="34" charset="0"/>
              </a:endParaRPr>
            </a:p>
          </p:txBody>
        </p:sp>
        <p:sp>
          <p:nvSpPr>
            <p:cNvPr id="50" name="Rectangle 49"/>
            <p:cNvSpPr/>
            <p:nvPr/>
          </p:nvSpPr>
          <p:spPr bwMode="auto">
            <a:xfrm>
              <a:off x="5688224" y="1594434"/>
              <a:ext cx="3323971" cy="677197"/>
            </a:xfrm>
            <a:prstGeom prst="rect">
              <a:avLst/>
            </a:prstGeom>
            <a:solidFill>
              <a:schemeClr val="accent3">
                <a:lumMod val="95000"/>
              </a:schemeClr>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Narrow" pitchFamily="34" charset="0"/>
              </a:endParaRPr>
            </a:p>
          </p:txBody>
        </p:sp>
        <p:sp>
          <p:nvSpPr>
            <p:cNvPr id="51" name="Rectangle 50"/>
            <p:cNvSpPr/>
            <p:nvPr/>
          </p:nvSpPr>
          <p:spPr bwMode="auto">
            <a:xfrm>
              <a:off x="4699686" y="2439128"/>
              <a:ext cx="852614" cy="2522626"/>
            </a:xfrm>
            <a:prstGeom prst="rect">
              <a:avLst/>
            </a:prstGeom>
            <a:solidFill>
              <a:schemeClr val="accent3">
                <a:lumMod val="95000"/>
              </a:schemeClr>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Narrow" pitchFamily="34" charset="0"/>
              </a:endParaRPr>
            </a:p>
          </p:txBody>
        </p:sp>
        <p:grpSp>
          <p:nvGrpSpPr>
            <p:cNvPr id="58" name="Group 57"/>
            <p:cNvGrpSpPr/>
            <p:nvPr/>
          </p:nvGrpSpPr>
          <p:grpSpPr>
            <a:xfrm>
              <a:off x="5749399" y="2549388"/>
              <a:ext cx="551250" cy="2173108"/>
              <a:chOff x="5156191" y="2002174"/>
              <a:chExt cx="551250" cy="2173108"/>
            </a:xfrm>
          </p:grpSpPr>
          <p:sp>
            <p:nvSpPr>
              <p:cNvPr id="59" name="Rectangle 58"/>
              <p:cNvSpPr/>
              <p:nvPr/>
            </p:nvSpPr>
            <p:spPr bwMode="auto">
              <a:xfrm rot="10800000" flipV="1">
                <a:off x="5156191" y="2002174"/>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sp>
            <p:nvSpPr>
              <p:cNvPr id="60" name="Rectangle 59"/>
              <p:cNvSpPr/>
              <p:nvPr/>
            </p:nvSpPr>
            <p:spPr bwMode="auto">
              <a:xfrm rot="10800000" flipV="1">
                <a:off x="5156191" y="2546714"/>
                <a:ext cx="551250" cy="542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B1</a:t>
                </a:r>
              </a:p>
            </p:txBody>
          </p:sp>
          <p:sp>
            <p:nvSpPr>
              <p:cNvPr id="61" name="Rectangle 60"/>
              <p:cNvSpPr/>
              <p:nvPr/>
            </p:nvSpPr>
            <p:spPr bwMode="auto">
              <a:xfrm rot="10800000" flipV="1">
                <a:off x="5156191" y="3089570"/>
                <a:ext cx="551250" cy="542856"/>
              </a:xfrm>
              <a:prstGeom prst="rect">
                <a:avLst/>
              </a:prstGeom>
              <a:solidFill>
                <a:srgbClr val="F53737"/>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B2</a:t>
                </a:r>
              </a:p>
            </p:txBody>
          </p:sp>
          <p:sp>
            <p:nvSpPr>
              <p:cNvPr id="62" name="Rectangle 61"/>
              <p:cNvSpPr/>
              <p:nvPr/>
            </p:nvSpPr>
            <p:spPr bwMode="auto">
              <a:xfrm rot="10800000" flipV="1">
                <a:off x="5156191" y="3632426"/>
                <a:ext cx="551250" cy="542856"/>
              </a:xfrm>
              <a:prstGeom prst="rect">
                <a:avLst/>
              </a:prstGeom>
              <a:solidFill>
                <a:srgbClr val="A849E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B3</a:t>
                </a:r>
              </a:p>
            </p:txBody>
          </p:sp>
        </p:grpSp>
        <p:grpSp>
          <p:nvGrpSpPr>
            <p:cNvPr id="63" name="Group 62"/>
            <p:cNvGrpSpPr/>
            <p:nvPr/>
          </p:nvGrpSpPr>
          <p:grpSpPr>
            <a:xfrm>
              <a:off x="6667917" y="2551072"/>
              <a:ext cx="551250" cy="2173108"/>
              <a:chOff x="6074709" y="2003858"/>
              <a:chExt cx="551250" cy="2173108"/>
            </a:xfrm>
          </p:grpSpPr>
          <p:sp>
            <p:nvSpPr>
              <p:cNvPr id="64" name="Rectangle 63"/>
              <p:cNvSpPr/>
              <p:nvPr/>
            </p:nvSpPr>
            <p:spPr bwMode="auto">
              <a:xfrm rot="10800000" flipV="1">
                <a:off x="6074709" y="2003858"/>
                <a:ext cx="551250" cy="542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B1</a:t>
                </a:r>
              </a:p>
            </p:txBody>
          </p:sp>
          <p:sp>
            <p:nvSpPr>
              <p:cNvPr id="65" name="Rectangle 64"/>
              <p:cNvSpPr/>
              <p:nvPr/>
            </p:nvSpPr>
            <p:spPr bwMode="auto">
              <a:xfrm rot="10800000" flipV="1">
                <a:off x="6074709" y="2548398"/>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sp>
            <p:nvSpPr>
              <p:cNvPr id="66" name="Rectangle 65"/>
              <p:cNvSpPr/>
              <p:nvPr/>
            </p:nvSpPr>
            <p:spPr bwMode="auto">
              <a:xfrm rot="10800000" flipV="1">
                <a:off x="6074709" y="3091254"/>
                <a:ext cx="551250" cy="542856"/>
              </a:xfrm>
              <a:prstGeom prst="rect">
                <a:avLst/>
              </a:prstGeom>
              <a:solidFill>
                <a:srgbClr val="A849E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B3</a:t>
                </a:r>
              </a:p>
            </p:txBody>
          </p:sp>
          <p:sp>
            <p:nvSpPr>
              <p:cNvPr id="67" name="Rectangle 66"/>
              <p:cNvSpPr/>
              <p:nvPr/>
            </p:nvSpPr>
            <p:spPr bwMode="auto">
              <a:xfrm rot="10800000" flipV="1">
                <a:off x="6074709" y="3634110"/>
                <a:ext cx="551250" cy="542856"/>
              </a:xfrm>
              <a:prstGeom prst="rect">
                <a:avLst/>
              </a:prstGeom>
              <a:solidFill>
                <a:srgbClr val="F53737"/>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B2</a:t>
                </a:r>
              </a:p>
            </p:txBody>
          </p:sp>
        </p:grpSp>
        <p:grpSp>
          <p:nvGrpSpPr>
            <p:cNvPr id="68" name="Group 67"/>
            <p:cNvGrpSpPr/>
            <p:nvPr/>
          </p:nvGrpSpPr>
          <p:grpSpPr>
            <a:xfrm>
              <a:off x="7499937" y="2551072"/>
              <a:ext cx="551250" cy="2173108"/>
              <a:chOff x="7005585" y="2003858"/>
              <a:chExt cx="551250" cy="2173108"/>
            </a:xfrm>
          </p:grpSpPr>
          <p:sp>
            <p:nvSpPr>
              <p:cNvPr id="69" name="Rectangle 68"/>
              <p:cNvSpPr/>
              <p:nvPr/>
            </p:nvSpPr>
            <p:spPr bwMode="auto">
              <a:xfrm rot="10800000" flipV="1">
                <a:off x="7005585" y="2003858"/>
                <a:ext cx="551250" cy="542856"/>
              </a:xfrm>
              <a:prstGeom prst="rect">
                <a:avLst/>
              </a:prstGeom>
              <a:solidFill>
                <a:srgbClr val="A849E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B3</a:t>
                </a:r>
              </a:p>
            </p:txBody>
          </p:sp>
          <p:sp>
            <p:nvSpPr>
              <p:cNvPr id="70" name="Rectangle 69"/>
              <p:cNvSpPr/>
              <p:nvPr/>
            </p:nvSpPr>
            <p:spPr bwMode="auto">
              <a:xfrm rot="10800000" flipV="1">
                <a:off x="7005585" y="2548398"/>
                <a:ext cx="551250" cy="542856"/>
              </a:xfrm>
              <a:prstGeom prst="rect">
                <a:avLst/>
              </a:prstGeom>
              <a:solidFill>
                <a:srgbClr val="F53737"/>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B2</a:t>
                </a:r>
              </a:p>
            </p:txBody>
          </p:sp>
          <p:sp>
            <p:nvSpPr>
              <p:cNvPr id="71" name="Rectangle 70"/>
              <p:cNvSpPr/>
              <p:nvPr/>
            </p:nvSpPr>
            <p:spPr bwMode="auto">
              <a:xfrm rot="10800000" flipV="1">
                <a:off x="7005585" y="3091254"/>
                <a:ext cx="551250" cy="542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B1</a:t>
                </a:r>
              </a:p>
            </p:txBody>
          </p:sp>
          <p:sp>
            <p:nvSpPr>
              <p:cNvPr id="72" name="Rectangle 71"/>
              <p:cNvSpPr/>
              <p:nvPr/>
            </p:nvSpPr>
            <p:spPr bwMode="auto">
              <a:xfrm rot="10800000" flipV="1">
                <a:off x="7005585" y="3634110"/>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grpSp>
        <p:grpSp>
          <p:nvGrpSpPr>
            <p:cNvPr id="73" name="Group 72"/>
            <p:cNvGrpSpPr/>
            <p:nvPr/>
          </p:nvGrpSpPr>
          <p:grpSpPr>
            <a:xfrm>
              <a:off x="8344317" y="2551072"/>
              <a:ext cx="551250" cy="2173108"/>
              <a:chOff x="7924104" y="2003858"/>
              <a:chExt cx="551250" cy="2173108"/>
            </a:xfrm>
          </p:grpSpPr>
          <p:sp>
            <p:nvSpPr>
              <p:cNvPr id="74" name="Rectangle 73"/>
              <p:cNvSpPr/>
              <p:nvPr/>
            </p:nvSpPr>
            <p:spPr bwMode="auto">
              <a:xfrm rot="10800000" flipV="1">
                <a:off x="7924104" y="2003858"/>
                <a:ext cx="551250" cy="542856"/>
              </a:xfrm>
              <a:prstGeom prst="rect">
                <a:avLst/>
              </a:prstGeom>
              <a:solidFill>
                <a:srgbClr val="F53737"/>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B2</a:t>
                </a:r>
              </a:p>
            </p:txBody>
          </p:sp>
          <p:sp>
            <p:nvSpPr>
              <p:cNvPr id="75" name="Rectangle 74"/>
              <p:cNvSpPr/>
              <p:nvPr/>
            </p:nvSpPr>
            <p:spPr bwMode="auto">
              <a:xfrm rot="10800000" flipV="1">
                <a:off x="7924104" y="2548398"/>
                <a:ext cx="551250" cy="542856"/>
              </a:xfrm>
              <a:prstGeom prst="rect">
                <a:avLst/>
              </a:prstGeom>
              <a:solidFill>
                <a:srgbClr val="A849E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B3</a:t>
                </a:r>
              </a:p>
            </p:txBody>
          </p:sp>
          <p:sp>
            <p:nvSpPr>
              <p:cNvPr id="76" name="Rectangle 75"/>
              <p:cNvSpPr/>
              <p:nvPr/>
            </p:nvSpPr>
            <p:spPr bwMode="auto">
              <a:xfrm rot="10800000" flipV="1">
                <a:off x="7924104" y="3091254"/>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sp>
            <p:nvSpPr>
              <p:cNvPr id="77" name="Rectangle 76"/>
              <p:cNvSpPr/>
              <p:nvPr/>
            </p:nvSpPr>
            <p:spPr bwMode="auto">
              <a:xfrm rot="10800000" flipV="1">
                <a:off x="7924104" y="3634110"/>
                <a:ext cx="551250" cy="542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B1</a:t>
                </a:r>
              </a:p>
            </p:txBody>
          </p:sp>
        </p:grpSp>
        <p:grpSp>
          <p:nvGrpSpPr>
            <p:cNvPr id="78" name="Group 77"/>
            <p:cNvGrpSpPr/>
            <p:nvPr/>
          </p:nvGrpSpPr>
          <p:grpSpPr>
            <a:xfrm>
              <a:off x="4836372" y="2544848"/>
              <a:ext cx="551250" cy="2173108"/>
              <a:chOff x="4243164" y="1997634"/>
              <a:chExt cx="551250" cy="2173108"/>
            </a:xfrm>
          </p:grpSpPr>
          <p:sp>
            <p:nvSpPr>
              <p:cNvPr id="79" name="Rectangle 78"/>
              <p:cNvSpPr/>
              <p:nvPr/>
            </p:nvSpPr>
            <p:spPr bwMode="auto">
              <a:xfrm rot="10800000" flipV="1">
                <a:off x="4243164" y="1997634"/>
                <a:ext cx="551250" cy="542856"/>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A0</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0" name="Rectangle 79"/>
              <p:cNvSpPr/>
              <p:nvPr/>
            </p:nvSpPr>
            <p:spPr bwMode="auto">
              <a:xfrm rot="10800000" flipV="1">
                <a:off x="4243164" y="2542174"/>
                <a:ext cx="551250" cy="542856"/>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A1</a:t>
                </a:r>
              </a:p>
            </p:txBody>
          </p:sp>
          <p:sp>
            <p:nvSpPr>
              <p:cNvPr id="81" name="Rectangle 80"/>
              <p:cNvSpPr/>
              <p:nvPr/>
            </p:nvSpPr>
            <p:spPr bwMode="auto">
              <a:xfrm rot="10800000" flipV="1">
                <a:off x="4243164" y="3085030"/>
                <a:ext cx="551250" cy="542856"/>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A2</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2" name="Rectangle 81"/>
              <p:cNvSpPr/>
              <p:nvPr/>
            </p:nvSpPr>
            <p:spPr bwMode="auto">
              <a:xfrm rot="10800000" flipV="1">
                <a:off x="4243164" y="3627886"/>
                <a:ext cx="551250" cy="542856"/>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A3</a:t>
                </a:r>
              </a:p>
            </p:txBody>
          </p:sp>
        </p:grpSp>
        <p:grpSp>
          <p:nvGrpSpPr>
            <p:cNvPr id="84" name="Group 83"/>
            <p:cNvGrpSpPr/>
            <p:nvPr/>
          </p:nvGrpSpPr>
          <p:grpSpPr>
            <a:xfrm>
              <a:off x="5749399" y="1687720"/>
              <a:ext cx="2198825" cy="542857"/>
              <a:chOff x="5156191" y="1264076"/>
              <a:chExt cx="2198825" cy="542857"/>
            </a:xfrm>
          </p:grpSpPr>
          <p:sp>
            <p:nvSpPr>
              <p:cNvPr id="85" name="Rectangle 84"/>
              <p:cNvSpPr/>
              <p:nvPr/>
            </p:nvSpPr>
            <p:spPr bwMode="auto">
              <a:xfrm rot="10800000" flipV="1">
                <a:off x="5156191" y="1264076"/>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sp>
            <p:nvSpPr>
              <p:cNvPr id="86" name="Rectangle 85"/>
              <p:cNvSpPr/>
              <p:nvPr/>
            </p:nvSpPr>
            <p:spPr bwMode="auto">
              <a:xfrm rot="10800000" flipV="1">
                <a:off x="5707442" y="1264077"/>
                <a:ext cx="551250" cy="542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B1</a:t>
                </a:r>
              </a:p>
            </p:txBody>
          </p:sp>
          <p:sp>
            <p:nvSpPr>
              <p:cNvPr id="87" name="Rectangle 86"/>
              <p:cNvSpPr/>
              <p:nvPr/>
            </p:nvSpPr>
            <p:spPr bwMode="auto">
              <a:xfrm rot="10800000" flipV="1">
                <a:off x="6252516" y="1264077"/>
                <a:ext cx="551250" cy="542856"/>
              </a:xfrm>
              <a:prstGeom prst="rect">
                <a:avLst/>
              </a:prstGeom>
              <a:solidFill>
                <a:srgbClr val="F53737"/>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B2</a:t>
                </a:r>
              </a:p>
            </p:txBody>
          </p:sp>
          <p:sp>
            <p:nvSpPr>
              <p:cNvPr id="88" name="Rectangle 87"/>
              <p:cNvSpPr/>
              <p:nvPr/>
            </p:nvSpPr>
            <p:spPr bwMode="auto">
              <a:xfrm rot="10800000" flipV="1">
                <a:off x="6803766" y="1264076"/>
                <a:ext cx="551250" cy="542856"/>
              </a:xfrm>
              <a:prstGeom prst="rect">
                <a:avLst/>
              </a:prstGeom>
              <a:solidFill>
                <a:srgbClr val="A849E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B3</a:t>
                </a:r>
              </a:p>
            </p:txBody>
          </p:sp>
        </p:grpSp>
      </p:grpSp>
    </p:spTree>
    <p:extLst>
      <p:ext uri="{BB962C8B-B14F-4D97-AF65-F5344CB8AC3E}">
        <p14:creationId xmlns:p14="http://schemas.microsoft.com/office/powerpoint/2010/main" val="35286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What is our Solution</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778" y="1590790"/>
            <a:ext cx="5662194" cy="5032431"/>
          </a:xfrm>
          <a:prstGeom prst="rect">
            <a:avLst/>
          </a:prstGeom>
        </p:spPr>
      </p:pic>
      <p:sp>
        <p:nvSpPr>
          <p:cNvPr id="9" name="Content Placeholder 2"/>
          <p:cNvSpPr>
            <a:spLocks noGrp="1"/>
          </p:cNvSpPr>
          <p:nvPr>
            <p:ph idx="1"/>
          </p:nvPr>
        </p:nvSpPr>
        <p:spPr>
          <a:xfrm>
            <a:off x="5486400" y="1482811"/>
            <a:ext cx="3472249" cy="4851314"/>
          </a:xfrm>
        </p:spPr>
        <p:txBody>
          <a:bodyPr/>
          <a:lstStyle/>
          <a:p>
            <a:pPr lvl="1"/>
            <a:r>
              <a:rPr lang="en-US" b="1" dirty="0" smtClean="0"/>
              <a:t>Kernel within a kernel</a:t>
            </a:r>
          </a:p>
          <a:p>
            <a:pPr lvl="1"/>
            <a:endParaRPr lang="en-US" dirty="0" smtClean="0"/>
          </a:p>
          <a:p>
            <a:pPr lvl="1"/>
            <a:r>
              <a:rPr lang="en-US" dirty="0" smtClean="0"/>
              <a:t>An approach for </a:t>
            </a:r>
            <a:r>
              <a:rPr lang="en-US" b="1" dirty="0" smtClean="0"/>
              <a:t>finding</a:t>
            </a:r>
            <a:r>
              <a:rPr lang="en-US" dirty="0" smtClean="0"/>
              <a:t> high performance </a:t>
            </a:r>
            <a:r>
              <a:rPr lang="en-US" b="1" dirty="0" smtClean="0"/>
              <a:t>candidate</a:t>
            </a:r>
            <a:r>
              <a:rPr lang="en-US" dirty="0" smtClean="0"/>
              <a:t> implementations.</a:t>
            </a:r>
          </a:p>
          <a:p>
            <a:pPr lvl="1"/>
            <a:endParaRPr lang="en-US" dirty="0" smtClean="0"/>
          </a:p>
          <a:p>
            <a:pPr lvl="1"/>
            <a:r>
              <a:rPr lang="en-US" dirty="0" smtClean="0"/>
              <a:t>A </a:t>
            </a:r>
            <a:r>
              <a:rPr lang="en-US" b="1" dirty="0" smtClean="0"/>
              <a:t>mechanical method </a:t>
            </a:r>
            <a:r>
              <a:rPr lang="en-US" dirty="0" smtClean="0"/>
              <a:t>for </a:t>
            </a:r>
            <a:r>
              <a:rPr lang="en-US" b="1" dirty="0" smtClean="0"/>
              <a:t>transforming</a:t>
            </a:r>
            <a:r>
              <a:rPr lang="en-US" dirty="0" smtClean="0"/>
              <a:t> that candidate into a high </a:t>
            </a:r>
            <a:r>
              <a:rPr lang="en-US" b="1" dirty="0" smtClean="0"/>
              <a:t>performance</a:t>
            </a:r>
            <a:r>
              <a:rPr lang="en-US" dirty="0" smtClean="0"/>
              <a:t> implementation.</a:t>
            </a:r>
          </a:p>
          <a:p>
            <a:endParaRPr lang="en-US" dirty="0"/>
          </a:p>
        </p:txBody>
      </p:sp>
    </p:spTree>
    <p:extLst>
      <p:ext uri="{BB962C8B-B14F-4D97-AF65-F5344CB8AC3E}">
        <p14:creationId xmlns:p14="http://schemas.microsoft.com/office/powerpoint/2010/main" val="266742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382588" y="1447800"/>
            <a:ext cx="7896225" cy="4972050"/>
          </a:xfrm>
        </p:spPr>
        <p:txBody>
          <a:bodyPr/>
          <a:lstStyle/>
          <a:p>
            <a:r>
              <a:rPr lang="en-US" dirty="0" smtClean="0"/>
              <a:t>Introduction</a:t>
            </a:r>
          </a:p>
          <a:p>
            <a:endParaRPr lang="en-US" dirty="0" smtClean="0"/>
          </a:p>
          <a:p>
            <a:r>
              <a:rPr lang="en-US" dirty="0" smtClean="0"/>
              <a:t>Background </a:t>
            </a:r>
          </a:p>
          <a:p>
            <a:pPr lvl="1"/>
            <a:r>
              <a:rPr lang="en-US" dirty="0" smtClean="0"/>
              <a:t>Kernel within a kernel</a:t>
            </a:r>
          </a:p>
          <a:p>
            <a:pPr lvl="1"/>
            <a:r>
              <a:rPr lang="en-US" dirty="0" smtClean="0"/>
              <a:t>Candidate </a:t>
            </a:r>
            <a:r>
              <a:rPr lang="en-US" b="1" dirty="0" smtClean="0"/>
              <a:t>Components</a:t>
            </a:r>
            <a:r>
              <a:rPr lang="en-US" dirty="0" smtClean="0"/>
              <a:t> that </a:t>
            </a:r>
            <a:r>
              <a:rPr lang="en-US" b="1" dirty="0" smtClean="0"/>
              <a:t>cover</a:t>
            </a:r>
            <a:r>
              <a:rPr lang="en-US" dirty="0" smtClean="0"/>
              <a:t> the </a:t>
            </a:r>
            <a:r>
              <a:rPr lang="en-US" b="1" dirty="0" smtClean="0"/>
              <a:t>kernel</a:t>
            </a:r>
          </a:p>
          <a:p>
            <a:endParaRPr lang="en-US" dirty="0" smtClean="0"/>
          </a:p>
          <a:p>
            <a:r>
              <a:rPr lang="en-US" dirty="0" smtClean="0"/>
              <a:t>Implementation: Reaching theoretical performance</a:t>
            </a:r>
          </a:p>
          <a:p>
            <a:pPr lvl="1"/>
            <a:r>
              <a:rPr lang="en-US" dirty="0" smtClean="0"/>
              <a:t>Keeping the </a:t>
            </a:r>
            <a:r>
              <a:rPr lang="en-US" b="1" dirty="0" smtClean="0"/>
              <a:t>non-obvious bottlenecks </a:t>
            </a:r>
            <a:r>
              <a:rPr lang="en-US" dirty="0" smtClean="0"/>
              <a:t>away</a:t>
            </a:r>
          </a:p>
          <a:p>
            <a:pPr lvl="1"/>
            <a:r>
              <a:rPr lang="en-US" b="1" dirty="0" smtClean="0"/>
              <a:t>Statically scheduling </a:t>
            </a:r>
            <a:r>
              <a:rPr lang="en-US" dirty="0" smtClean="0"/>
              <a:t>to deal with the remaining bottlenecks</a:t>
            </a:r>
          </a:p>
          <a:p>
            <a:endParaRPr lang="en-US" dirty="0" smtClean="0"/>
          </a:p>
          <a:p>
            <a:r>
              <a:rPr lang="en-US" dirty="0" smtClean="0"/>
              <a:t>Results and Analysis</a:t>
            </a:r>
          </a:p>
          <a:p>
            <a:r>
              <a:rPr lang="en-US" dirty="0" smtClean="0"/>
              <a:t>Summary</a:t>
            </a:r>
            <a:endParaRPr lang="en-US" dirty="0"/>
          </a:p>
        </p:txBody>
      </p:sp>
    </p:spTree>
    <p:extLst>
      <p:ext uri="{BB962C8B-B14F-4D97-AF65-F5344CB8AC3E}">
        <p14:creationId xmlns:p14="http://schemas.microsoft.com/office/powerpoint/2010/main" val="2263767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rot="10800000">
            <a:off x="6546168" y="4989855"/>
            <a:ext cx="1844802" cy="1766285"/>
          </a:xfrm>
          <a:prstGeom prst="rect">
            <a:avLst/>
          </a:prstGeom>
          <a:solidFill>
            <a:srgbClr val="FF0000">
              <a:alpha val="27843"/>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latin typeface="Courier New" panose="02070309020205020404" pitchFamily="49" charset="0"/>
              <a:ea typeface="+mn-ea"/>
              <a:cs typeface="Courier New" panose="02070309020205020404" pitchFamily="49" charset="0"/>
            </a:endParaRPr>
          </a:p>
        </p:txBody>
      </p:sp>
      <p:sp>
        <p:nvSpPr>
          <p:cNvPr id="2" name="Title 1"/>
          <p:cNvSpPr>
            <a:spLocks noGrp="1"/>
          </p:cNvSpPr>
          <p:nvPr>
            <p:ph type="title"/>
          </p:nvPr>
        </p:nvSpPr>
        <p:spPr/>
        <p:txBody>
          <a:bodyPr/>
          <a:lstStyle/>
          <a:p>
            <a:r>
              <a:rPr lang="en-US" dirty="0" smtClean="0"/>
              <a:t>Background: A kernel for the BLIS kernel</a:t>
            </a:r>
            <a:endParaRPr lang="en-US" dirty="0"/>
          </a:p>
        </p:txBody>
      </p:sp>
      <p:sp>
        <p:nvSpPr>
          <p:cNvPr id="5" name="TextBox 4"/>
          <p:cNvSpPr txBox="1"/>
          <p:nvPr/>
        </p:nvSpPr>
        <p:spPr>
          <a:xfrm>
            <a:off x="-3043745" y="5998762"/>
            <a:ext cx="415498" cy="369333"/>
          </a:xfrm>
          <a:prstGeom prst="rect">
            <a:avLst/>
          </a:prstGeom>
          <a:noFill/>
        </p:spPr>
        <p:txBody>
          <a:bodyPr wrap="none" lIns="91440" tIns="45720" rIns="91440" bIns="45720" rtlCol="0">
            <a:spAutoFit/>
          </a:bodyPr>
          <a:lstStyle/>
          <a:p>
            <a:pPr eaLnBrk="1" fontAlgn="auto" hangingPunct="1">
              <a:spcBef>
                <a:spcPts val="0"/>
              </a:spcBef>
              <a:spcAft>
                <a:spcPts val="0"/>
              </a:spcAft>
            </a:pPr>
            <a:r>
              <a:rPr lang="en-US" sz="1800" b="0" dirty="0" smtClean="0">
                <a:solidFill>
                  <a:prstClr val="black"/>
                </a:solidFill>
                <a:latin typeface="Calibri"/>
              </a:rPr>
              <a:t>+=</a:t>
            </a:r>
            <a:endParaRPr lang="en-US" sz="1800" b="0" dirty="0">
              <a:solidFill>
                <a:prstClr val="black"/>
              </a:solidFill>
              <a:latin typeface="Calibri"/>
            </a:endParaRPr>
          </a:p>
        </p:txBody>
      </p:sp>
      <p:sp>
        <p:nvSpPr>
          <p:cNvPr id="6" name="Rectangle 5"/>
          <p:cNvSpPr>
            <a:spLocks/>
          </p:cNvSpPr>
          <p:nvPr/>
        </p:nvSpPr>
        <p:spPr>
          <a:xfrm>
            <a:off x="-3238310" y="5922562"/>
            <a:ext cx="171773" cy="152400"/>
          </a:xfrm>
          <a:prstGeom prst="rect">
            <a:avLst/>
          </a:prstGeom>
          <a:solidFill>
            <a:srgbClr val="FF00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 name="Rectangle 6"/>
          <p:cNvSpPr>
            <a:spLocks/>
          </p:cNvSpPr>
          <p:nvPr/>
        </p:nvSpPr>
        <p:spPr>
          <a:xfrm>
            <a:off x="-2551533" y="5922562"/>
            <a:ext cx="45719" cy="152400"/>
          </a:xfrm>
          <a:prstGeom prst="rect">
            <a:avLst/>
          </a:prstGeom>
          <a:solidFill>
            <a:srgbClr val="FF00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latin typeface="Calibri"/>
              <a:ea typeface="+mn-ea"/>
              <a:cs typeface="+mn-cs"/>
            </a:endParaRPr>
          </a:p>
        </p:txBody>
      </p:sp>
      <p:sp>
        <p:nvSpPr>
          <p:cNvPr id="20" name="Rectangle 19"/>
          <p:cNvSpPr>
            <a:spLocks/>
          </p:cNvSpPr>
          <p:nvPr/>
        </p:nvSpPr>
        <p:spPr>
          <a:xfrm>
            <a:off x="-1834651" y="5922562"/>
            <a:ext cx="171773" cy="46099"/>
          </a:xfrm>
          <a:prstGeom prst="rect">
            <a:avLst/>
          </a:prstGeom>
          <a:solidFill>
            <a:srgbClr val="FF0000"/>
          </a:solidFill>
          <a:ln w="3175" cap="flat" cmpd="sng" algn="ctr">
            <a:solidFill>
              <a:sysClr val="windowText" lastClr="000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latin typeface="Calibri"/>
              <a:ea typeface="+mn-ea"/>
              <a:cs typeface="+mn-cs"/>
            </a:endParaRPr>
          </a:p>
        </p:txBody>
      </p:sp>
      <p:sp>
        <p:nvSpPr>
          <p:cNvPr id="45" name="Rounded Rectangle 44"/>
          <p:cNvSpPr/>
          <p:nvPr/>
        </p:nvSpPr>
        <p:spPr>
          <a:xfrm>
            <a:off x="-4377192" y="5746863"/>
            <a:ext cx="4206240" cy="850392"/>
          </a:xfrm>
          <a:prstGeom prst="roundRect">
            <a:avLst>
              <a:gd name="adj" fmla="val 1714"/>
            </a:avLst>
          </a:prstGeom>
          <a:solidFill>
            <a:srgbClr val="4F81BD">
              <a:alpha val="0"/>
            </a:srgbClr>
          </a:solidFill>
          <a:ln w="6350" cap="flat" cmpd="sng" algn="ctr">
            <a:solidFill>
              <a:srgbClr val="FFC000"/>
            </a:solidFill>
            <a:prstDash val="solid"/>
          </a:ln>
          <a:effectLst/>
        </p:spPr>
        <p:txBody>
          <a:bodyPr lIns="91440" tIns="45720" rIns="91440" bIns="45720"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6" name="TextBox 45"/>
          <p:cNvSpPr txBox="1"/>
          <p:nvPr/>
        </p:nvSpPr>
        <p:spPr>
          <a:xfrm>
            <a:off x="-3238311" y="5595992"/>
            <a:ext cx="1243791" cy="230832"/>
          </a:xfrm>
          <a:prstGeom prst="rect">
            <a:avLst/>
          </a:prstGeom>
          <a:solidFill>
            <a:sysClr val="window" lastClr="FFFFFF"/>
          </a:solidFill>
          <a:ln>
            <a:solidFill>
              <a:srgbClr val="FFC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rPr>
              <a:t>Outer Product</a:t>
            </a:r>
          </a:p>
        </p:txBody>
      </p:sp>
      <p:pic>
        <p:nvPicPr>
          <p:cNvPr id="47" name="Picture 46"/>
          <p:cNvPicPr>
            <a:picLocks noChangeAspect="1"/>
          </p:cNvPicPr>
          <p:nvPr/>
        </p:nvPicPr>
        <p:blipFill>
          <a:blip r:embed="rId3"/>
          <a:stretch>
            <a:fillRect/>
          </a:stretch>
        </p:blipFill>
        <p:spPr>
          <a:xfrm>
            <a:off x="382588" y="992548"/>
            <a:ext cx="8031391" cy="1558890"/>
          </a:xfrm>
          <a:prstGeom prst="rect">
            <a:avLst/>
          </a:prstGeom>
        </p:spPr>
      </p:pic>
      <p:pic>
        <p:nvPicPr>
          <p:cNvPr id="48" name="Picture 47"/>
          <p:cNvPicPr>
            <a:picLocks noChangeAspect="1"/>
          </p:cNvPicPr>
          <p:nvPr/>
        </p:nvPicPr>
        <p:blipFill>
          <a:blip r:embed="rId4"/>
          <a:stretch>
            <a:fillRect/>
          </a:stretch>
        </p:blipFill>
        <p:spPr>
          <a:xfrm>
            <a:off x="382588" y="2322598"/>
            <a:ext cx="8031391" cy="1636412"/>
          </a:xfrm>
          <a:prstGeom prst="rect">
            <a:avLst/>
          </a:prstGeom>
        </p:spPr>
      </p:pic>
      <p:sp>
        <p:nvSpPr>
          <p:cNvPr id="49" name="Right Brace 48"/>
          <p:cNvSpPr/>
          <p:nvPr/>
        </p:nvSpPr>
        <p:spPr bwMode="auto">
          <a:xfrm>
            <a:off x="-2664263" y="3977882"/>
            <a:ext cx="95693" cy="223284"/>
          </a:xfrm>
          <a:prstGeom prst="rightBrace">
            <a:avLst/>
          </a:prstGeom>
          <a:solidFill>
            <a:schemeClr val="bg1"/>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Narrow" pitchFamily="34" charset="0"/>
            </a:endParaRPr>
          </a:p>
        </p:txBody>
      </p:sp>
      <p:sp>
        <p:nvSpPr>
          <p:cNvPr id="14" name="TextBox 13"/>
          <p:cNvSpPr txBox="1"/>
          <p:nvPr/>
        </p:nvSpPr>
        <p:spPr>
          <a:xfrm>
            <a:off x="-4310328" y="4734404"/>
            <a:ext cx="1243791" cy="230832"/>
          </a:xfrm>
          <a:prstGeom prst="rect">
            <a:avLst/>
          </a:prstGeom>
          <a:solidFill>
            <a:sysClr val="window" lastClr="FFFFFF"/>
          </a:solidFill>
          <a:ln>
            <a:solidFill>
              <a:srgbClr val="FFC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rPr>
              <a:t>mc</a:t>
            </a:r>
          </a:p>
        </p:txBody>
      </p:sp>
      <p:sp>
        <p:nvSpPr>
          <p:cNvPr id="108" name="Rectangle 107"/>
          <p:cNvSpPr/>
          <p:nvPr/>
        </p:nvSpPr>
        <p:spPr>
          <a:xfrm rot="10800000">
            <a:off x="2080598" y="5002768"/>
            <a:ext cx="1754081" cy="1766285"/>
          </a:xfrm>
          <a:prstGeom prst="rect">
            <a:avLst/>
          </a:prstGeom>
          <a:solidFill>
            <a:srgbClr val="FF0000">
              <a:alpha val="27843"/>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latin typeface="Courier New" panose="02070309020205020404" pitchFamily="49" charset="0"/>
              <a:ea typeface="+mn-ea"/>
              <a:cs typeface="Courier New" panose="02070309020205020404" pitchFamily="49" charset="0"/>
            </a:endParaRPr>
          </a:p>
        </p:txBody>
      </p:sp>
      <p:sp>
        <p:nvSpPr>
          <p:cNvPr id="109" name="Rectangle 108"/>
          <p:cNvSpPr/>
          <p:nvPr/>
        </p:nvSpPr>
        <p:spPr>
          <a:xfrm rot="5400000">
            <a:off x="2533386" y="3541455"/>
            <a:ext cx="848507" cy="1754081"/>
          </a:xfrm>
          <a:prstGeom prst="rect">
            <a:avLst/>
          </a:prstGeom>
          <a:solidFill>
            <a:srgbClr val="FF0000">
              <a:alpha val="27843"/>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latin typeface="Calibri" panose="020F0502020204030204"/>
              <a:ea typeface="+mn-ea"/>
              <a:cs typeface="+mn-cs"/>
            </a:endParaRPr>
          </a:p>
        </p:txBody>
      </p:sp>
      <p:sp>
        <p:nvSpPr>
          <p:cNvPr id="110" name="Rectangle 109"/>
          <p:cNvSpPr/>
          <p:nvPr/>
        </p:nvSpPr>
        <p:spPr>
          <a:xfrm rot="10800000">
            <a:off x="809091" y="5002769"/>
            <a:ext cx="900953" cy="1766285"/>
          </a:xfrm>
          <a:prstGeom prst="rect">
            <a:avLst/>
          </a:prstGeom>
          <a:solidFill>
            <a:srgbClr val="FF0000">
              <a:alpha val="27843"/>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latin typeface="Courier New" panose="02070309020205020404" pitchFamily="49" charset="0"/>
              <a:ea typeface="+mn-ea"/>
              <a:cs typeface="Courier New" panose="02070309020205020404" pitchFamily="49" charset="0"/>
            </a:endParaRPr>
          </a:p>
        </p:txBody>
      </p:sp>
      <p:sp>
        <p:nvSpPr>
          <p:cNvPr id="111" name="Rectangle 110"/>
          <p:cNvSpPr/>
          <p:nvPr/>
        </p:nvSpPr>
        <p:spPr>
          <a:xfrm>
            <a:off x="6652847" y="5206705"/>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LDA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rPr>
              <a:t>LDB</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112" name="Rectangle 111"/>
          <p:cNvSpPr/>
          <p:nvPr/>
        </p:nvSpPr>
        <p:spPr>
          <a:xfrm>
            <a:off x="7531387" y="5206705"/>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rPr>
              <a:t>PERM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115" name="Rectangle 114"/>
          <p:cNvSpPr/>
          <p:nvPr/>
        </p:nvSpPr>
        <p:spPr>
          <a:xfrm>
            <a:off x="924289" y="5141721"/>
            <a:ext cx="666974" cy="640978"/>
          </a:xfrm>
          <a:prstGeom prst="rect">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ourier New" panose="02070309020205020404" pitchFamily="49" charset="0"/>
                <a:ea typeface="+mn-ea"/>
                <a:cs typeface="Courier New" panose="02070309020205020404" pitchFamily="49" charset="0"/>
              </a:rPr>
              <a:t>A0</a:t>
            </a:r>
          </a:p>
        </p:txBody>
      </p:sp>
      <p:sp>
        <p:nvSpPr>
          <p:cNvPr id="116" name="Rectangle 115"/>
          <p:cNvSpPr/>
          <p:nvPr/>
        </p:nvSpPr>
        <p:spPr>
          <a:xfrm>
            <a:off x="924289" y="5948994"/>
            <a:ext cx="666974" cy="640978"/>
          </a:xfrm>
          <a:prstGeom prst="rect">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ourier New" panose="02070309020205020404" pitchFamily="49" charset="0"/>
                <a:ea typeface="+mn-ea"/>
                <a:cs typeface="Courier New" panose="02070309020205020404" pitchFamily="49" charset="0"/>
              </a:rPr>
              <a:t>A1</a:t>
            </a:r>
          </a:p>
        </p:txBody>
      </p:sp>
      <p:sp>
        <p:nvSpPr>
          <p:cNvPr id="117" name="Rectangle 116"/>
          <p:cNvSpPr/>
          <p:nvPr/>
        </p:nvSpPr>
        <p:spPr>
          <a:xfrm>
            <a:off x="2179343" y="4120193"/>
            <a:ext cx="666974" cy="640978"/>
          </a:xfrm>
          <a:prstGeom prst="rect">
            <a:avLst/>
          </a:prstGeom>
          <a:solidFill>
            <a:schemeClr val="accent6">
              <a:lumMod val="60000"/>
              <a:lumOff val="4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rPr>
              <a:t>B0</a:t>
            </a:r>
          </a:p>
        </p:txBody>
      </p:sp>
      <p:sp>
        <p:nvSpPr>
          <p:cNvPr id="118" name="Rectangle 117"/>
          <p:cNvSpPr/>
          <p:nvPr/>
        </p:nvSpPr>
        <p:spPr>
          <a:xfrm>
            <a:off x="3066849" y="4107195"/>
            <a:ext cx="666974" cy="640978"/>
          </a:xfrm>
          <a:prstGeom prst="rect">
            <a:avLst/>
          </a:prstGeom>
          <a:solidFill>
            <a:schemeClr val="accent6">
              <a:lumMod val="60000"/>
              <a:lumOff val="4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rPr>
              <a:t>B1</a:t>
            </a:r>
          </a:p>
        </p:txBody>
      </p:sp>
      <p:sp>
        <p:nvSpPr>
          <p:cNvPr id="119" name="Rectangle 118"/>
          <p:cNvSpPr/>
          <p:nvPr/>
        </p:nvSpPr>
        <p:spPr>
          <a:xfrm>
            <a:off x="2179343" y="5056108"/>
            <a:ext cx="666974" cy="640978"/>
          </a:xfrm>
          <a:prstGeom prst="rect">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rPr>
              <a:t>C00</a:t>
            </a:r>
          </a:p>
        </p:txBody>
      </p:sp>
      <p:sp>
        <p:nvSpPr>
          <p:cNvPr id="120" name="Rectangle 119"/>
          <p:cNvSpPr/>
          <p:nvPr/>
        </p:nvSpPr>
        <p:spPr>
          <a:xfrm>
            <a:off x="3066849" y="5043110"/>
            <a:ext cx="666974" cy="640978"/>
          </a:xfrm>
          <a:prstGeom prst="rect">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rPr>
              <a:t>C01</a:t>
            </a:r>
          </a:p>
        </p:txBody>
      </p:sp>
      <p:sp>
        <p:nvSpPr>
          <p:cNvPr id="121" name="Rectangle 120"/>
          <p:cNvSpPr/>
          <p:nvPr/>
        </p:nvSpPr>
        <p:spPr>
          <a:xfrm>
            <a:off x="2179343" y="5962441"/>
            <a:ext cx="666974" cy="640978"/>
          </a:xfrm>
          <a:prstGeom prst="rect">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rPr>
              <a:t>C10</a:t>
            </a:r>
          </a:p>
        </p:txBody>
      </p:sp>
      <p:sp>
        <p:nvSpPr>
          <p:cNvPr id="122" name="Rectangle 121"/>
          <p:cNvSpPr/>
          <p:nvPr/>
        </p:nvSpPr>
        <p:spPr>
          <a:xfrm>
            <a:off x="3066849" y="5949443"/>
            <a:ext cx="666974" cy="640978"/>
          </a:xfrm>
          <a:prstGeom prst="rect">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rPr>
              <a:t>C11</a:t>
            </a:r>
          </a:p>
        </p:txBody>
      </p:sp>
      <p:sp>
        <p:nvSpPr>
          <p:cNvPr id="29" name="Rectangle 28"/>
          <p:cNvSpPr/>
          <p:nvPr/>
        </p:nvSpPr>
        <p:spPr>
          <a:xfrm rot="5400000">
            <a:off x="7034151" y="3541455"/>
            <a:ext cx="848507" cy="1754081"/>
          </a:xfrm>
          <a:prstGeom prst="rect">
            <a:avLst/>
          </a:prstGeom>
          <a:solidFill>
            <a:srgbClr val="FF0000">
              <a:alpha val="27843"/>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latin typeface="Calibri" panose="020F0502020204030204"/>
              <a:ea typeface="+mn-ea"/>
              <a:cs typeface="+mn-cs"/>
            </a:endParaRPr>
          </a:p>
        </p:txBody>
      </p:sp>
      <p:sp>
        <p:nvSpPr>
          <p:cNvPr id="30" name="Rectangle 29"/>
          <p:cNvSpPr/>
          <p:nvPr/>
        </p:nvSpPr>
        <p:spPr>
          <a:xfrm>
            <a:off x="6680108" y="4120193"/>
            <a:ext cx="666974" cy="640978"/>
          </a:xfrm>
          <a:prstGeom prst="rect">
            <a:avLst/>
          </a:prstGeom>
          <a:solidFill>
            <a:schemeClr val="accent6">
              <a:lumMod val="60000"/>
              <a:lumOff val="4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rPr>
              <a:t>B0</a:t>
            </a:r>
          </a:p>
        </p:txBody>
      </p:sp>
      <p:sp>
        <p:nvSpPr>
          <p:cNvPr id="31" name="Rectangle 30"/>
          <p:cNvSpPr/>
          <p:nvPr/>
        </p:nvSpPr>
        <p:spPr>
          <a:xfrm>
            <a:off x="7567614" y="4107195"/>
            <a:ext cx="666974" cy="640978"/>
          </a:xfrm>
          <a:prstGeom prst="rect">
            <a:avLst/>
          </a:prstGeom>
          <a:solidFill>
            <a:schemeClr val="accent6">
              <a:lumMod val="60000"/>
              <a:lumOff val="4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rPr>
              <a:t>B1</a:t>
            </a:r>
          </a:p>
        </p:txBody>
      </p:sp>
      <p:sp>
        <p:nvSpPr>
          <p:cNvPr id="32" name="Rectangle 31"/>
          <p:cNvSpPr/>
          <p:nvPr/>
        </p:nvSpPr>
        <p:spPr>
          <a:xfrm rot="10800000">
            <a:off x="5502896" y="4989856"/>
            <a:ext cx="900953" cy="1766285"/>
          </a:xfrm>
          <a:prstGeom prst="rect">
            <a:avLst/>
          </a:prstGeom>
          <a:solidFill>
            <a:srgbClr val="FF0000">
              <a:alpha val="27843"/>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latin typeface="Courier New" panose="02070309020205020404" pitchFamily="49" charset="0"/>
              <a:ea typeface="+mn-ea"/>
              <a:cs typeface="Courier New" panose="02070309020205020404" pitchFamily="49" charset="0"/>
            </a:endParaRPr>
          </a:p>
        </p:txBody>
      </p:sp>
      <p:sp>
        <p:nvSpPr>
          <p:cNvPr id="33" name="Rectangle 32"/>
          <p:cNvSpPr/>
          <p:nvPr/>
        </p:nvSpPr>
        <p:spPr>
          <a:xfrm>
            <a:off x="5618094" y="5128808"/>
            <a:ext cx="666974" cy="640978"/>
          </a:xfrm>
          <a:prstGeom prst="rect">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ourier New" panose="02070309020205020404" pitchFamily="49" charset="0"/>
                <a:ea typeface="+mn-ea"/>
                <a:cs typeface="Courier New" panose="02070309020205020404" pitchFamily="49" charset="0"/>
              </a:rPr>
              <a:t>A0</a:t>
            </a:r>
          </a:p>
        </p:txBody>
      </p:sp>
      <p:sp>
        <p:nvSpPr>
          <p:cNvPr id="34" name="Rectangle 33"/>
          <p:cNvSpPr/>
          <p:nvPr/>
        </p:nvSpPr>
        <p:spPr>
          <a:xfrm>
            <a:off x="5618094" y="5936081"/>
            <a:ext cx="666974" cy="640978"/>
          </a:xfrm>
          <a:prstGeom prst="rect">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ourier New" panose="02070309020205020404" pitchFamily="49" charset="0"/>
                <a:ea typeface="+mn-ea"/>
                <a:cs typeface="Courier New" panose="02070309020205020404" pitchFamily="49" charset="0"/>
              </a:rPr>
              <a:t>A1</a:t>
            </a:r>
          </a:p>
        </p:txBody>
      </p:sp>
      <p:sp>
        <p:nvSpPr>
          <p:cNvPr id="3" name="Right Arrow 2"/>
          <p:cNvSpPr/>
          <p:nvPr/>
        </p:nvSpPr>
        <p:spPr bwMode="auto">
          <a:xfrm>
            <a:off x="4339074" y="5180038"/>
            <a:ext cx="381000" cy="1034095"/>
          </a:xfrm>
          <a:prstGeom prst="rightArrow">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311106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8" grpId="0" animBg="1"/>
      <p:bldP spid="109" grpId="0" animBg="1"/>
      <p:bldP spid="110" grpId="0" animBg="1"/>
      <p:bldP spid="111" grpId="0" animBg="1"/>
      <p:bldP spid="112" grpId="0" animBg="1"/>
      <p:bldP spid="115" grpId="0" animBg="1"/>
      <p:bldP spid="116" grpId="0" animBg="1"/>
      <p:bldP spid="117" grpId="0" animBg="1"/>
      <p:bldP spid="118" grpId="0" animBg="1"/>
      <p:bldP spid="119" grpId="0" animBg="1"/>
      <p:bldP spid="120" grpId="0" animBg="1"/>
      <p:bldP spid="121" grpId="0" animBg="1"/>
      <p:bldP spid="122" grpId="0" animBg="1"/>
      <p:bldP spid="29" grpId="0" animBg="1"/>
      <p:bldP spid="30" grpId="0" animBg="1"/>
      <p:bldP spid="31" grpId="0" animBg="1"/>
      <p:bldP spid="32" grpId="0" animBg="1"/>
      <p:bldP spid="33" grpId="0" animBg="1"/>
      <p:bldP spid="34"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Outer Product to Component</a:t>
            </a:r>
            <a:endParaRPr lang="en-US" dirty="0"/>
          </a:p>
        </p:txBody>
      </p:sp>
      <p:sp>
        <p:nvSpPr>
          <p:cNvPr id="77" name="TextBox 76"/>
          <p:cNvSpPr txBox="1"/>
          <p:nvPr/>
        </p:nvSpPr>
        <p:spPr>
          <a:xfrm rot="5400000">
            <a:off x="5752218" y="1268635"/>
            <a:ext cx="2362193" cy="3785652"/>
          </a:xfrm>
          <a:prstGeom prst="rect">
            <a:avLst/>
          </a:prstGeom>
          <a:noFill/>
          <a:ln w="47625">
            <a:solidFill>
              <a:srgbClr val="00B050"/>
            </a:solidFill>
          </a:ln>
        </p:spPr>
        <p:txBody>
          <a:bodyPr wrap="square" rtlCol="0">
            <a:spAutoFit/>
          </a:bodyPr>
          <a:lstStyle/>
          <a:p>
            <a:pPr algn="ctr"/>
            <a:r>
              <a:rPr lang="en-US" dirty="0" smtClean="0">
                <a:solidFill>
                  <a:srgbClr val="00B050"/>
                </a:solidFill>
                <a:latin typeface="Courier New" pitchFamily="49" charset="0"/>
                <a:cs typeface="Courier New" pitchFamily="49" charset="0"/>
              </a:rPr>
              <a:t>PERM</a:t>
            </a:r>
          </a:p>
          <a:p>
            <a:pPr algn="ctr"/>
            <a:endParaRPr lang="en-US" dirty="0">
              <a:solidFill>
                <a:srgbClr val="00B050"/>
              </a:solidFill>
              <a:latin typeface="Courier New" pitchFamily="49" charset="0"/>
              <a:cs typeface="Courier New" pitchFamily="49" charset="0"/>
            </a:endParaRPr>
          </a:p>
          <a:p>
            <a:pPr algn="ctr"/>
            <a:endParaRPr lang="en-US" dirty="0" smtClean="0">
              <a:solidFill>
                <a:srgbClr val="00B050"/>
              </a:solidFill>
              <a:latin typeface="Courier New" pitchFamily="49" charset="0"/>
              <a:cs typeface="Courier New" pitchFamily="49" charset="0"/>
            </a:endParaRPr>
          </a:p>
          <a:p>
            <a:pPr algn="ctr"/>
            <a:endParaRPr lang="en-US" dirty="0">
              <a:solidFill>
                <a:srgbClr val="00B050"/>
              </a:solidFill>
              <a:latin typeface="Courier New" pitchFamily="49" charset="0"/>
              <a:cs typeface="Courier New" pitchFamily="49" charset="0"/>
            </a:endParaRPr>
          </a:p>
          <a:p>
            <a:pPr algn="ctr"/>
            <a:endParaRPr lang="en-US" dirty="0" smtClean="0">
              <a:solidFill>
                <a:srgbClr val="00B050"/>
              </a:solidFill>
              <a:latin typeface="Courier New" pitchFamily="49" charset="0"/>
              <a:cs typeface="Courier New" pitchFamily="49" charset="0"/>
            </a:endParaRPr>
          </a:p>
          <a:p>
            <a:pPr algn="ctr"/>
            <a:endParaRPr lang="en-US" dirty="0">
              <a:solidFill>
                <a:srgbClr val="00B050"/>
              </a:solidFill>
              <a:latin typeface="Courier New" pitchFamily="49" charset="0"/>
              <a:cs typeface="Courier New" pitchFamily="49" charset="0"/>
            </a:endParaRPr>
          </a:p>
          <a:p>
            <a:pPr algn="ctr"/>
            <a:endParaRPr lang="en-US" dirty="0" smtClean="0">
              <a:solidFill>
                <a:srgbClr val="00B050"/>
              </a:solidFill>
              <a:latin typeface="Courier New" pitchFamily="49" charset="0"/>
              <a:cs typeface="Courier New" pitchFamily="49" charset="0"/>
            </a:endParaRPr>
          </a:p>
          <a:p>
            <a:pPr algn="ctr"/>
            <a:endParaRPr lang="en-US" dirty="0">
              <a:solidFill>
                <a:srgbClr val="00B050"/>
              </a:solidFill>
              <a:latin typeface="Courier New" pitchFamily="49" charset="0"/>
              <a:cs typeface="Courier New" pitchFamily="49" charset="0"/>
            </a:endParaRPr>
          </a:p>
          <a:p>
            <a:pPr algn="ctr"/>
            <a:endParaRPr lang="en-US" dirty="0" smtClean="0">
              <a:solidFill>
                <a:srgbClr val="00B050"/>
              </a:solidFill>
              <a:latin typeface="Courier New" pitchFamily="49" charset="0"/>
              <a:cs typeface="Courier New" pitchFamily="49" charset="0"/>
            </a:endParaRPr>
          </a:p>
          <a:p>
            <a:pPr algn="ctr"/>
            <a:endParaRPr lang="en-US" dirty="0">
              <a:solidFill>
                <a:srgbClr val="00B050"/>
              </a:solidFill>
              <a:latin typeface="Courier New" pitchFamily="49" charset="0"/>
              <a:cs typeface="Courier New" pitchFamily="49" charset="0"/>
            </a:endParaRPr>
          </a:p>
          <a:p>
            <a:pPr algn="ctr"/>
            <a:endParaRPr lang="en-US" dirty="0" smtClean="0">
              <a:solidFill>
                <a:srgbClr val="00B050"/>
              </a:solidFill>
              <a:latin typeface="Courier New" pitchFamily="49" charset="0"/>
              <a:cs typeface="Courier New" pitchFamily="49" charset="0"/>
            </a:endParaRPr>
          </a:p>
          <a:p>
            <a:pPr algn="ctr"/>
            <a:endParaRPr lang="en-US" dirty="0" smtClean="0">
              <a:solidFill>
                <a:srgbClr val="FF0000"/>
              </a:solidFill>
              <a:latin typeface="Courier New" pitchFamily="49" charset="0"/>
              <a:cs typeface="Courier New" pitchFamily="49" charset="0"/>
            </a:endParaRPr>
          </a:p>
        </p:txBody>
      </p:sp>
      <p:grpSp>
        <p:nvGrpSpPr>
          <p:cNvPr id="78" name="Group 77"/>
          <p:cNvGrpSpPr/>
          <p:nvPr/>
        </p:nvGrpSpPr>
        <p:grpSpPr>
          <a:xfrm>
            <a:off x="5156191" y="2002174"/>
            <a:ext cx="551250" cy="2173108"/>
            <a:chOff x="5156191" y="2002174"/>
            <a:chExt cx="551250" cy="2173108"/>
          </a:xfrm>
        </p:grpSpPr>
        <p:sp>
          <p:nvSpPr>
            <p:cNvPr id="79" name="Rectangle 78"/>
            <p:cNvSpPr/>
            <p:nvPr/>
          </p:nvSpPr>
          <p:spPr bwMode="auto">
            <a:xfrm rot="10800000" flipV="1">
              <a:off x="5156191" y="2002174"/>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sp>
          <p:nvSpPr>
            <p:cNvPr id="80" name="Rectangle 79"/>
            <p:cNvSpPr/>
            <p:nvPr/>
          </p:nvSpPr>
          <p:spPr bwMode="auto">
            <a:xfrm rot="10800000" flipV="1">
              <a:off x="5156191" y="2546714"/>
              <a:ext cx="551250" cy="542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B1</a:t>
              </a:r>
            </a:p>
          </p:txBody>
        </p:sp>
        <p:sp>
          <p:nvSpPr>
            <p:cNvPr id="81" name="Rectangle 80"/>
            <p:cNvSpPr/>
            <p:nvPr/>
          </p:nvSpPr>
          <p:spPr bwMode="auto">
            <a:xfrm rot="10800000" flipV="1">
              <a:off x="5156191" y="3089570"/>
              <a:ext cx="551250" cy="542856"/>
            </a:xfrm>
            <a:prstGeom prst="rect">
              <a:avLst/>
            </a:prstGeom>
            <a:solidFill>
              <a:srgbClr val="F53737"/>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B2</a:t>
              </a:r>
            </a:p>
          </p:txBody>
        </p:sp>
        <p:sp>
          <p:nvSpPr>
            <p:cNvPr id="82" name="Rectangle 81"/>
            <p:cNvSpPr/>
            <p:nvPr/>
          </p:nvSpPr>
          <p:spPr bwMode="auto">
            <a:xfrm rot="10800000" flipV="1">
              <a:off x="5156191" y="3632426"/>
              <a:ext cx="551250" cy="542856"/>
            </a:xfrm>
            <a:prstGeom prst="rect">
              <a:avLst/>
            </a:prstGeom>
            <a:solidFill>
              <a:srgbClr val="A849E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B3</a:t>
              </a:r>
            </a:p>
          </p:txBody>
        </p:sp>
      </p:grpSp>
      <p:grpSp>
        <p:nvGrpSpPr>
          <p:cNvPr id="83" name="Group 82"/>
          <p:cNvGrpSpPr/>
          <p:nvPr/>
        </p:nvGrpSpPr>
        <p:grpSpPr>
          <a:xfrm>
            <a:off x="6074709" y="2003858"/>
            <a:ext cx="551250" cy="2173108"/>
            <a:chOff x="6074709" y="2003858"/>
            <a:chExt cx="551250" cy="2173108"/>
          </a:xfrm>
        </p:grpSpPr>
        <p:sp>
          <p:nvSpPr>
            <p:cNvPr id="84" name="Rectangle 83"/>
            <p:cNvSpPr/>
            <p:nvPr/>
          </p:nvSpPr>
          <p:spPr bwMode="auto">
            <a:xfrm rot="10800000" flipV="1">
              <a:off x="6074709" y="2003858"/>
              <a:ext cx="551250" cy="542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B1</a:t>
              </a:r>
            </a:p>
          </p:txBody>
        </p:sp>
        <p:sp>
          <p:nvSpPr>
            <p:cNvPr id="85" name="Rectangle 84"/>
            <p:cNvSpPr/>
            <p:nvPr/>
          </p:nvSpPr>
          <p:spPr bwMode="auto">
            <a:xfrm rot="10800000" flipV="1">
              <a:off x="6074709" y="2548398"/>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sp>
          <p:nvSpPr>
            <p:cNvPr id="86" name="Rectangle 85"/>
            <p:cNvSpPr/>
            <p:nvPr/>
          </p:nvSpPr>
          <p:spPr bwMode="auto">
            <a:xfrm rot="10800000" flipV="1">
              <a:off x="6074709" y="3091254"/>
              <a:ext cx="551250" cy="542856"/>
            </a:xfrm>
            <a:prstGeom prst="rect">
              <a:avLst/>
            </a:prstGeom>
            <a:solidFill>
              <a:srgbClr val="A849E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B3</a:t>
              </a:r>
            </a:p>
          </p:txBody>
        </p:sp>
        <p:sp>
          <p:nvSpPr>
            <p:cNvPr id="87" name="Rectangle 86"/>
            <p:cNvSpPr/>
            <p:nvPr/>
          </p:nvSpPr>
          <p:spPr bwMode="auto">
            <a:xfrm rot="10800000" flipV="1">
              <a:off x="6074709" y="3634110"/>
              <a:ext cx="551250" cy="542856"/>
            </a:xfrm>
            <a:prstGeom prst="rect">
              <a:avLst/>
            </a:prstGeom>
            <a:solidFill>
              <a:srgbClr val="F53737"/>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B2</a:t>
              </a:r>
            </a:p>
          </p:txBody>
        </p:sp>
      </p:grpSp>
      <p:grpSp>
        <p:nvGrpSpPr>
          <p:cNvPr id="88" name="Group 87"/>
          <p:cNvGrpSpPr/>
          <p:nvPr/>
        </p:nvGrpSpPr>
        <p:grpSpPr>
          <a:xfrm>
            <a:off x="7005585" y="2003858"/>
            <a:ext cx="551250" cy="2173108"/>
            <a:chOff x="7005585" y="2003858"/>
            <a:chExt cx="551250" cy="2173108"/>
          </a:xfrm>
        </p:grpSpPr>
        <p:sp>
          <p:nvSpPr>
            <p:cNvPr id="89" name="Rectangle 88"/>
            <p:cNvSpPr/>
            <p:nvPr/>
          </p:nvSpPr>
          <p:spPr bwMode="auto">
            <a:xfrm rot="10800000" flipV="1">
              <a:off x="7005585" y="2003858"/>
              <a:ext cx="551250" cy="542856"/>
            </a:xfrm>
            <a:prstGeom prst="rect">
              <a:avLst/>
            </a:prstGeom>
            <a:solidFill>
              <a:srgbClr val="A849E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B3</a:t>
              </a:r>
            </a:p>
          </p:txBody>
        </p:sp>
        <p:sp>
          <p:nvSpPr>
            <p:cNvPr id="90" name="Rectangle 89"/>
            <p:cNvSpPr/>
            <p:nvPr/>
          </p:nvSpPr>
          <p:spPr bwMode="auto">
            <a:xfrm rot="10800000" flipV="1">
              <a:off x="7005585" y="2548398"/>
              <a:ext cx="551250" cy="542856"/>
            </a:xfrm>
            <a:prstGeom prst="rect">
              <a:avLst/>
            </a:prstGeom>
            <a:solidFill>
              <a:srgbClr val="F53737"/>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B2</a:t>
              </a:r>
            </a:p>
          </p:txBody>
        </p:sp>
        <p:sp>
          <p:nvSpPr>
            <p:cNvPr id="91" name="Rectangle 90"/>
            <p:cNvSpPr/>
            <p:nvPr/>
          </p:nvSpPr>
          <p:spPr bwMode="auto">
            <a:xfrm rot="10800000" flipV="1">
              <a:off x="7005585" y="3091254"/>
              <a:ext cx="551250" cy="542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B1</a:t>
              </a:r>
            </a:p>
          </p:txBody>
        </p:sp>
        <p:sp>
          <p:nvSpPr>
            <p:cNvPr id="92" name="Rectangle 91"/>
            <p:cNvSpPr/>
            <p:nvPr/>
          </p:nvSpPr>
          <p:spPr bwMode="auto">
            <a:xfrm rot="10800000" flipV="1">
              <a:off x="7005585" y="3634110"/>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grpSp>
      <p:grpSp>
        <p:nvGrpSpPr>
          <p:cNvPr id="93" name="Group 92"/>
          <p:cNvGrpSpPr/>
          <p:nvPr/>
        </p:nvGrpSpPr>
        <p:grpSpPr>
          <a:xfrm>
            <a:off x="7924104" y="2003858"/>
            <a:ext cx="551250" cy="2173108"/>
            <a:chOff x="7924104" y="2003858"/>
            <a:chExt cx="551250" cy="2173108"/>
          </a:xfrm>
        </p:grpSpPr>
        <p:sp>
          <p:nvSpPr>
            <p:cNvPr id="94" name="Rectangle 93"/>
            <p:cNvSpPr/>
            <p:nvPr/>
          </p:nvSpPr>
          <p:spPr bwMode="auto">
            <a:xfrm rot="10800000" flipV="1">
              <a:off x="7924104" y="2003858"/>
              <a:ext cx="551250" cy="542856"/>
            </a:xfrm>
            <a:prstGeom prst="rect">
              <a:avLst/>
            </a:prstGeom>
            <a:solidFill>
              <a:srgbClr val="F53737"/>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B2</a:t>
              </a:r>
            </a:p>
          </p:txBody>
        </p:sp>
        <p:sp>
          <p:nvSpPr>
            <p:cNvPr id="95" name="Rectangle 94"/>
            <p:cNvSpPr/>
            <p:nvPr/>
          </p:nvSpPr>
          <p:spPr bwMode="auto">
            <a:xfrm rot="10800000" flipV="1">
              <a:off x="7924104" y="2548398"/>
              <a:ext cx="551250" cy="542856"/>
            </a:xfrm>
            <a:prstGeom prst="rect">
              <a:avLst/>
            </a:prstGeom>
            <a:solidFill>
              <a:srgbClr val="A849E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B3</a:t>
              </a:r>
            </a:p>
          </p:txBody>
        </p:sp>
        <p:sp>
          <p:nvSpPr>
            <p:cNvPr id="96" name="Rectangle 95"/>
            <p:cNvSpPr/>
            <p:nvPr/>
          </p:nvSpPr>
          <p:spPr bwMode="auto">
            <a:xfrm rot="10800000" flipV="1">
              <a:off x="7924104" y="3091254"/>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sp>
          <p:nvSpPr>
            <p:cNvPr id="97" name="Rectangle 96"/>
            <p:cNvSpPr/>
            <p:nvPr/>
          </p:nvSpPr>
          <p:spPr bwMode="auto">
            <a:xfrm rot="10800000" flipV="1">
              <a:off x="7924104" y="3634110"/>
              <a:ext cx="551250" cy="542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B1</a:t>
              </a:r>
            </a:p>
          </p:txBody>
        </p:sp>
      </p:grpSp>
      <p:grpSp>
        <p:nvGrpSpPr>
          <p:cNvPr id="98" name="Group 97"/>
          <p:cNvGrpSpPr/>
          <p:nvPr/>
        </p:nvGrpSpPr>
        <p:grpSpPr>
          <a:xfrm>
            <a:off x="2259386" y="1263275"/>
            <a:ext cx="1015663" cy="677220"/>
            <a:chOff x="2259386" y="1263275"/>
            <a:chExt cx="1015663" cy="677220"/>
          </a:xfrm>
        </p:grpSpPr>
        <p:sp>
          <p:nvSpPr>
            <p:cNvPr id="99" name="Rectangle 98"/>
            <p:cNvSpPr/>
            <p:nvPr/>
          </p:nvSpPr>
          <p:spPr bwMode="auto">
            <a:xfrm rot="10800000" flipV="1">
              <a:off x="2331649" y="1330457"/>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sp>
          <p:nvSpPr>
            <p:cNvPr id="100" name="TextBox 99"/>
            <p:cNvSpPr txBox="1"/>
            <p:nvPr/>
          </p:nvSpPr>
          <p:spPr>
            <a:xfrm rot="5400000">
              <a:off x="2428608" y="1094053"/>
              <a:ext cx="677220" cy="1015663"/>
            </a:xfrm>
            <a:prstGeom prst="rect">
              <a:avLst/>
            </a:prstGeom>
            <a:noFill/>
            <a:ln w="47625">
              <a:solidFill>
                <a:srgbClr val="002060"/>
              </a:solidFill>
            </a:ln>
          </p:spPr>
          <p:txBody>
            <a:bodyPr wrap="square" rtlCol="0">
              <a:spAutoFit/>
            </a:bodyPr>
            <a:lstStyle/>
            <a:p>
              <a:r>
                <a:rPr lang="en-US" dirty="0" smtClean="0">
                  <a:solidFill>
                    <a:schemeClr val="accent6"/>
                  </a:solidFill>
                  <a:latin typeface="Courier New" pitchFamily="49" charset="0"/>
                  <a:cs typeface="Courier New" pitchFamily="49" charset="0"/>
                </a:rPr>
                <a:t>LDB</a:t>
              </a:r>
            </a:p>
            <a:p>
              <a:endParaRPr lang="en-US" dirty="0" smtClean="0">
                <a:solidFill>
                  <a:schemeClr val="accent6"/>
                </a:solidFill>
                <a:latin typeface="Courier New" pitchFamily="49" charset="0"/>
                <a:cs typeface="Courier New" pitchFamily="49" charset="0"/>
              </a:endParaRPr>
            </a:p>
            <a:p>
              <a:endParaRPr lang="en-US" dirty="0" smtClean="0">
                <a:solidFill>
                  <a:schemeClr val="accent6"/>
                </a:solidFill>
                <a:latin typeface="Courier New" pitchFamily="49" charset="0"/>
                <a:cs typeface="Courier New" pitchFamily="49" charset="0"/>
              </a:endParaRPr>
            </a:p>
          </p:txBody>
        </p:sp>
      </p:grpSp>
      <p:grpSp>
        <p:nvGrpSpPr>
          <p:cNvPr id="101" name="Group 100"/>
          <p:cNvGrpSpPr/>
          <p:nvPr/>
        </p:nvGrpSpPr>
        <p:grpSpPr>
          <a:xfrm>
            <a:off x="1297405" y="1653774"/>
            <a:ext cx="793683" cy="2862322"/>
            <a:chOff x="1297405" y="1653774"/>
            <a:chExt cx="793683" cy="2862322"/>
          </a:xfrm>
        </p:grpSpPr>
        <p:sp>
          <p:nvSpPr>
            <p:cNvPr id="102" name="Rectangle 101"/>
            <p:cNvSpPr/>
            <p:nvPr/>
          </p:nvSpPr>
          <p:spPr bwMode="auto">
            <a:xfrm rot="10800000" flipV="1">
              <a:off x="1418622" y="2064015"/>
              <a:ext cx="551250" cy="542856"/>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A0</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3" name="Rectangle 102"/>
            <p:cNvSpPr/>
            <p:nvPr/>
          </p:nvSpPr>
          <p:spPr bwMode="auto">
            <a:xfrm rot="10800000" flipV="1">
              <a:off x="1418622" y="2608555"/>
              <a:ext cx="551250" cy="542856"/>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A1</a:t>
              </a:r>
            </a:p>
          </p:txBody>
        </p:sp>
        <p:sp>
          <p:nvSpPr>
            <p:cNvPr id="104" name="Rectangle 103"/>
            <p:cNvSpPr/>
            <p:nvPr/>
          </p:nvSpPr>
          <p:spPr bwMode="auto">
            <a:xfrm rot="10800000" flipV="1">
              <a:off x="1418622" y="3151411"/>
              <a:ext cx="551250" cy="542856"/>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A2</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5" name="Rectangle 104"/>
            <p:cNvSpPr/>
            <p:nvPr/>
          </p:nvSpPr>
          <p:spPr bwMode="auto">
            <a:xfrm rot="10800000" flipV="1">
              <a:off x="1418622" y="3694267"/>
              <a:ext cx="551250" cy="542856"/>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A3</a:t>
              </a:r>
            </a:p>
          </p:txBody>
        </p:sp>
        <p:sp>
          <p:nvSpPr>
            <p:cNvPr id="106" name="TextBox 105"/>
            <p:cNvSpPr txBox="1"/>
            <p:nvPr/>
          </p:nvSpPr>
          <p:spPr>
            <a:xfrm>
              <a:off x="1297405" y="1653774"/>
              <a:ext cx="793683" cy="2862322"/>
            </a:xfrm>
            <a:prstGeom prst="rect">
              <a:avLst/>
            </a:prstGeom>
            <a:noFill/>
            <a:ln w="47625">
              <a:solidFill>
                <a:srgbClr val="FF0000"/>
              </a:solidFill>
            </a:ln>
          </p:spPr>
          <p:txBody>
            <a:bodyPr wrap="square" rtlCol="0">
              <a:spAutoFit/>
            </a:bodyPr>
            <a:lstStyle/>
            <a:p>
              <a:r>
                <a:rPr lang="en-US" dirty="0" smtClean="0">
                  <a:solidFill>
                    <a:srgbClr val="FF0000"/>
                  </a:solidFill>
                  <a:latin typeface="Courier New" pitchFamily="49" charset="0"/>
                  <a:cs typeface="Courier New" pitchFamily="49" charset="0"/>
                </a:rPr>
                <a:t>LDA</a:t>
              </a:r>
            </a:p>
            <a:p>
              <a:endParaRPr lang="en-US" dirty="0">
                <a:solidFill>
                  <a:srgbClr val="FF0000"/>
                </a:solidFill>
                <a:latin typeface="Courier New" pitchFamily="49" charset="0"/>
                <a:cs typeface="Courier New" pitchFamily="49" charset="0"/>
              </a:endParaRPr>
            </a:p>
            <a:p>
              <a:endParaRPr lang="en-US" dirty="0" smtClean="0">
                <a:solidFill>
                  <a:srgbClr val="FF0000"/>
                </a:solidFill>
                <a:latin typeface="Courier New" pitchFamily="49" charset="0"/>
                <a:cs typeface="Courier New" pitchFamily="49" charset="0"/>
              </a:endParaRPr>
            </a:p>
            <a:p>
              <a:endParaRPr lang="en-US" dirty="0" smtClean="0">
                <a:solidFill>
                  <a:srgbClr val="FF0000"/>
                </a:solidFill>
                <a:latin typeface="Courier New" pitchFamily="49" charset="0"/>
                <a:cs typeface="Courier New" pitchFamily="49" charset="0"/>
              </a:endParaRPr>
            </a:p>
            <a:p>
              <a:endParaRPr lang="en-US" dirty="0">
                <a:solidFill>
                  <a:srgbClr val="FF0000"/>
                </a:solidFill>
                <a:latin typeface="Courier New" pitchFamily="49" charset="0"/>
                <a:cs typeface="Courier New" pitchFamily="49" charset="0"/>
              </a:endParaRPr>
            </a:p>
            <a:p>
              <a:endParaRPr lang="en-US" dirty="0" smtClean="0">
                <a:solidFill>
                  <a:srgbClr val="FF0000"/>
                </a:solidFill>
                <a:latin typeface="Courier New" pitchFamily="49" charset="0"/>
                <a:cs typeface="Courier New" pitchFamily="49" charset="0"/>
              </a:endParaRPr>
            </a:p>
            <a:p>
              <a:endParaRPr lang="en-US" dirty="0">
                <a:solidFill>
                  <a:srgbClr val="FF0000"/>
                </a:solidFill>
                <a:latin typeface="Courier New" pitchFamily="49" charset="0"/>
                <a:cs typeface="Courier New" pitchFamily="49" charset="0"/>
              </a:endParaRPr>
            </a:p>
            <a:p>
              <a:endParaRPr lang="en-US" dirty="0" smtClean="0">
                <a:solidFill>
                  <a:srgbClr val="FF0000"/>
                </a:solidFill>
                <a:latin typeface="Courier New" pitchFamily="49" charset="0"/>
                <a:cs typeface="Courier New" pitchFamily="49" charset="0"/>
              </a:endParaRPr>
            </a:p>
            <a:p>
              <a:endParaRPr lang="en-US" dirty="0" smtClean="0">
                <a:solidFill>
                  <a:srgbClr val="FF0000"/>
                </a:solidFill>
                <a:latin typeface="Courier New" pitchFamily="49" charset="0"/>
                <a:cs typeface="Courier New" pitchFamily="49" charset="0"/>
              </a:endParaRPr>
            </a:p>
          </p:txBody>
        </p:sp>
      </p:grpSp>
      <p:grpSp>
        <p:nvGrpSpPr>
          <p:cNvPr id="107" name="Group 106"/>
          <p:cNvGrpSpPr/>
          <p:nvPr/>
        </p:nvGrpSpPr>
        <p:grpSpPr>
          <a:xfrm>
            <a:off x="2259386" y="1993469"/>
            <a:ext cx="1015663" cy="2407119"/>
            <a:chOff x="2259386" y="1993469"/>
            <a:chExt cx="1015663" cy="2407119"/>
          </a:xfrm>
        </p:grpSpPr>
        <p:sp>
          <p:nvSpPr>
            <p:cNvPr id="108" name="Rectangle 107"/>
            <p:cNvSpPr/>
            <p:nvPr/>
          </p:nvSpPr>
          <p:spPr bwMode="auto">
            <a:xfrm rot="10800000" flipV="1">
              <a:off x="2331649" y="2068555"/>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sp>
          <p:nvSpPr>
            <p:cNvPr id="109" name="Rectangle 108"/>
            <p:cNvSpPr/>
            <p:nvPr/>
          </p:nvSpPr>
          <p:spPr bwMode="auto">
            <a:xfrm rot="10800000" flipV="1">
              <a:off x="2331649" y="2613095"/>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sp>
          <p:nvSpPr>
            <p:cNvPr id="110" name="Rectangle 109"/>
            <p:cNvSpPr/>
            <p:nvPr/>
          </p:nvSpPr>
          <p:spPr bwMode="auto">
            <a:xfrm rot="10800000" flipV="1">
              <a:off x="2331649" y="3155951"/>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sp>
          <p:nvSpPr>
            <p:cNvPr id="111" name="Rectangle 110"/>
            <p:cNvSpPr/>
            <p:nvPr/>
          </p:nvSpPr>
          <p:spPr bwMode="auto">
            <a:xfrm rot="10800000" flipV="1">
              <a:off x="2331649" y="3698807"/>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sp>
          <p:nvSpPr>
            <p:cNvPr id="112" name="TextBox 111"/>
            <p:cNvSpPr txBox="1"/>
            <p:nvPr/>
          </p:nvSpPr>
          <p:spPr>
            <a:xfrm rot="5400000">
              <a:off x="1563658" y="2689197"/>
              <a:ext cx="2407119" cy="1015663"/>
            </a:xfrm>
            <a:prstGeom prst="rect">
              <a:avLst/>
            </a:prstGeom>
            <a:noFill/>
            <a:ln w="47625">
              <a:solidFill>
                <a:srgbClr val="00B050"/>
              </a:solidFill>
            </a:ln>
          </p:spPr>
          <p:txBody>
            <a:bodyPr wrap="square" rtlCol="0">
              <a:spAutoFit/>
            </a:bodyPr>
            <a:lstStyle/>
            <a:p>
              <a:pPr algn="ctr"/>
              <a:r>
                <a:rPr lang="en-US" dirty="0" smtClean="0">
                  <a:solidFill>
                    <a:srgbClr val="00B050"/>
                  </a:solidFill>
                  <a:latin typeface="Courier New" pitchFamily="49" charset="0"/>
                  <a:cs typeface="Courier New" pitchFamily="49" charset="0"/>
                </a:rPr>
                <a:t>PERM</a:t>
              </a:r>
            </a:p>
            <a:p>
              <a:pPr algn="ctr"/>
              <a:endParaRPr lang="en-US" dirty="0">
                <a:solidFill>
                  <a:srgbClr val="FF0000"/>
                </a:solidFill>
                <a:latin typeface="Courier New" pitchFamily="49" charset="0"/>
                <a:cs typeface="Courier New" pitchFamily="49" charset="0"/>
              </a:endParaRPr>
            </a:p>
            <a:p>
              <a:pPr algn="ctr"/>
              <a:endParaRPr lang="en-US" dirty="0" smtClean="0">
                <a:solidFill>
                  <a:srgbClr val="FF0000"/>
                </a:solidFill>
                <a:latin typeface="Courier New" pitchFamily="49" charset="0"/>
                <a:cs typeface="Courier New" pitchFamily="49" charset="0"/>
              </a:endParaRPr>
            </a:p>
          </p:txBody>
        </p:sp>
      </p:grpSp>
      <p:grpSp>
        <p:nvGrpSpPr>
          <p:cNvPr id="113" name="Group 112"/>
          <p:cNvGrpSpPr/>
          <p:nvPr/>
        </p:nvGrpSpPr>
        <p:grpSpPr>
          <a:xfrm>
            <a:off x="2259385" y="4417203"/>
            <a:ext cx="1015663" cy="2341946"/>
            <a:chOff x="2259385" y="4417203"/>
            <a:chExt cx="1015663" cy="2341946"/>
          </a:xfrm>
        </p:grpSpPr>
        <p:sp>
          <p:nvSpPr>
            <p:cNvPr id="114" name="Rectangle 113"/>
            <p:cNvSpPr/>
            <p:nvPr/>
          </p:nvSpPr>
          <p:spPr bwMode="auto">
            <a:xfrm rot="10800000" flipV="1">
              <a:off x="2331649" y="4492509"/>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00</a:t>
              </a:r>
            </a:p>
          </p:txBody>
        </p:sp>
        <p:sp>
          <p:nvSpPr>
            <p:cNvPr id="115" name="Rectangle 114"/>
            <p:cNvSpPr/>
            <p:nvPr/>
          </p:nvSpPr>
          <p:spPr bwMode="auto">
            <a:xfrm rot="10800000" flipV="1">
              <a:off x="2331649" y="5037049"/>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ourier New" pitchFamily="49" charset="0"/>
                  <a:cs typeface="Courier New" pitchFamily="49" charset="0"/>
                </a:rPr>
                <a:t>1</a:t>
              </a:r>
              <a:r>
                <a:rPr kumimoji="0" lang="en-US" b="1" i="0" u="none" strike="noStrike" cap="none" normalizeH="0" baseline="0" dirty="0" smtClean="0">
                  <a:ln>
                    <a:noFill/>
                  </a:ln>
                  <a:solidFill>
                    <a:schemeClr val="tx1"/>
                  </a:solidFill>
                  <a:effectLst/>
                  <a:latin typeface="Courier New" pitchFamily="49" charset="0"/>
                  <a:cs typeface="Courier New" pitchFamily="49" charset="0"/>
                </a:rPr>
                <a:t>0</a:t>
              </a:r>
            </a:p>
          </p:txBody>
        </p:sp>
        <p:sp>
          <p:nvSpPr>
            <p:cNvPr id="116" name="Rectangle 115"/>
            <p:cNvSpPr/>
            <p:nvPr/>
          </p:nvSpPr>
          <p:spPr bwMode="auto">
            <a:xfrm rot="10800000" flipV="1">
              <a:off x="2331649" y="5579905"/>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ourier New" pitchFamily="49" charset="0"/>
                  <a:cs typeface="Courier New" pitchFamily="49" charset="0"/>
                </a:rPr>
                <a:t>2</a:t>
              </a:r>
              <a:r>
                <a:rPr kumimoji="0" lang="en-US" b="1" i="0" u="none" strike="noStrike" cap="none" normalizeH="0" baseline="0" dirty="0" smtClean="0">
                  <a:ln>
                    <a:noFill/>
                  </a:ln>
                  <a:solidFill>
                    <a:schemeClr val="tx1"/>
                  </a:solidFill>
                  <a:effectLst/>
                  <a:latin typeface="Courier New" pitchFamily="49" charset="0"/>
                  <a:cs typeface="Courier New" pitchFamily="49" charset="0"/>
                </a:rPr>
                <a:t>0</a:t>
              </a:r>
            </a:p>
          </p:txBody>
        </p:sp>
        <p:sp>
          <p:nvSpPr>
            <p:cNvPr id="117" name="Rectangle 116"/>
            <p:cNvSpPr/>
            <p:nvPr/>
          </p:nvSpPr>
          <p:spPr bwMode="auto">
            <a:xfrm rot="10800000" flipV="1">
              <a:off x="2331649" y="6122761"/>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ourier New" pitchFamily="49" charset="0"/>
                  <a:cs typeface="Courier New" pitchFamily="49" charset="0"/>
                </a:rPr>
                <a:t>3</a:t>
              </a:r>
              <a:r>
                <a:rPr kumimoji="0" lang="en-US" b="1" i="0" u="none" strike="noStrike" cap="none" normalizeH="0" baseline="0" dirty="0" smtClean="0">
                  <a:ln>
                    <a:noFill/>
                  </a:ln>
                  <a:solidFill>
                    <a:schemeClr val="tx1"/>
                  </a:solidFill>
                  <a:effectLst/>
                  <a:latin typeface="Courier New" pitchFamily="49" charset="0"/>
                  <a:cs typeface="Courier New" pitchFamily="49" charset="0"/>
                </a:rPr>
                <a:t>0</a:t>
              </a:r>
            </a:p>
          </p:txBody>
        </p:sp>
        <p:sp>
          <p:nvSpPr>
            <p:cNvPr id="118" name="TextBox 117"/>
            <p:cNvSpPr txBox="1"/>
            <p:nvPr/>
          </p:nvSpPr>
          <p:spPr>
            <a:xfrm rot="5400000">
              <a:off x="1596244" y="5080344"/>
              <a:ext cx="2341946" cy="1015663"/>
            </a:xfrm>
            <a:prstGeom prst="rect">
              <a:avLst/>
            </a:prstGeom>
            <a:noFill/>
            <a:ln w="47625">
              <a:solidFill>
                <a:srgbClr val="FFC000"/>
              </a:solidFill>
            </a:ln>
          </p:spPr>
          <p:txBody>
            <a:bodyPr wrap="square" rtlCol="0">
              <a:spAutoFit/>
            </a:bodyPr>
            <a:lstStyle/>
            <a:p>
              <a:pPr algn="ctr"/>
              <a:r>
                <a:rPr lang="en-US" dirty="0" smtClean="0">
                  <a:solidFill>
                    <a:srgbClr val="FFC000"/>
                  </a:solidFill>
                  <a:latin typeface="Courier New" pitchFamily="49" charset="0"/>
                  <a:cs typeface="Courier New" pitchFamily="49" charset="0"/>
                </a:rPr>
                <a:t>FMA</a:t>
              </a:r>
            </a:p>
            <a:p>
              <a:pPr algn="ctr"/>
              <a:endParaRPr lang="en-US" dirty="0">
                <a:solidFill>
                  <a:srgbClr val="FF0000"/>
                </a:solidFill>
                <a:latin typeface="Courier New" pitchFamily="49" charset="0"/>
                <a:cs typeface="Courier New" pitchFamily="49" charset="0"/>
              </a:endParaRPr>
            </a:p>
            <a:p>
              <a:pPr algn="ctr"/>
              <a:endParaRPr lang="en-US" dirty="0" smtClean="0">
                <a:solidFill>
                  <a:srgbClr val="FF0000"/>
                </a:solidFill>
                <a:latin typeface="Courier New" pitchFamily="49" charset="0"/>
                <a:cs typeface="Courier New" pitchFamily="49" charset="0"/>
              </a:endParaRPr>
            </a:p>
          </p:txBody>
        </p:sp>
      </p:grpSp>
      <p:grpSp>
        <p:nvGrpSpPr>
          <p:cNvPr id="119" name="Group 118"/>
          <p:cNvGrpSpPr/>
          <p:nvPr/>
        </p:nvGrpSpPr>
        <p:grpSpPr>
          <a:xfrm>
            <a:off x="4121947" y="1661550"/>
            <a:ext cx="793683" cy="2862322"/>
            <a:chOff x="4121947" y="1661550"/>
            <a:chExt cx="793683" cy="2862322"/>
          </a:xfrm>
        </p:grpSpPr>
        <p:sp>
          <p:nvSpPr>
            <p:cNvPr id="120" name="Rectangle 119"/>
            <p:cNvSpPr/>
            <p:nvPr/>
          </p:nvSpPr>
          <p:spPr bwMode="auto">
            <a:xfrm rot="10800000" flipV="1">
              <a:off x="4243164" y="1997634"/>
              <a:ext cx="551250" cy="542856"/>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A0</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1" name="Rectangle 120"/>
            <p:cNvSpPr/>
            <p:nvPr/>
          </p:nvSpPr>
          <p:spPr bwMode="auto">
            <a:xfrm rot="10800000" flipV="1">
              <a:off x="4243164" y="2542174"/>
              <a:ext cx="551250" cy="542856"/>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A1</a:t>
              </a:r>
            </a:p>
          </p:txBody>
        </p:sp>
        <p:sp>
          <p:nvSpPr>
            <p:cNvPr id="122" name="Rectangle 121"/>
            <p:cNvSpPr/>
            <p:nvPr/>
          </p:nvSpPr>
          <p:spPr bwMode="auto">
            <a:xfrm rot="10800000" flipV="1">
              <a:off x="4243164" y="3085030"/>
              <a:ext cx="551250" cy="542856"/>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A2</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3" name="Rectangle 122"/>
            <p:cNvSpPr/>
            <p:nvPr/>
          </p:nvSpPr>
          <p:spPr bwMode="auto">
            <a:xfrm rot="10800000" flipV="1">
              <a:off x="4243164" y="3627886"/>
              <a:ext cx="551250" cy="542856"/>
            </a:xfrm>
            <a:prstGeom prst="rect">
              <a:avLst/>
            </a:prstGeom>
            <a:solidFill>
              <a:srgbClr val="DDDDDD"/>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A3</a:t>
              </a:r>
            </a:p>
          </p:txBody>
        </p:sp>
        <p:sp>
          <p:nvSpPr>
            <p:cNvPr id="124" name="TextBox 123"/>
            <p:cNvSpPr txBox="1"/>
            <p:nvPr/>
          </p:nvSpPr>
          <p:spPr>
            <a:xfrm>
              <a:off x="4121947" y="1661550"/>
              <a:ext cx="793683" cy="2862322"/>
            </a:xfrm>
            <a:prstGeom prst="rect">
              <a:avLst/>
            </a:prstGeom>
            <a:noFill/>
            <a:ln w="47625">
              <a:solidFill>
                <a:srgbClr val="FF0000"/>
              </a:solidFill>
            </a:ln>
          </p:spPr>
          <p:txBody>
            <a:bodyPr wrap="square" rtlCol="0">
              <a:spAutoFit/>
            </a:bodyPr>
            <a:lstStyle/>
            <a:p>
              <a:r>
                <a:rPr lang="en-US" dirty="0" smtClean="0">
                  <a:solidFill>
                    <a:srgbClr val="FF0000"/>
                  </a:solidFill>
                  <a:latin typeface="Courier New" pitchFamily="49" charset="0"/>
                  <a:cs typeface="Courier New" pitchFamily="49" charset="0"/>
                </a:rPr>
                <a:t>LDA</a:t>
              </a:r>
            </a:p>
            <a:p>
              <a:endParaRPr lang="en-US" dirty="0">
                <a:solidFill>
                  <a:srgbClr val="FF0000"/>
                </a:solidFill>
                <a:latin typeface="Courier New" pitchFamily="49" charset="0"/>
                <a:cs typeface="Courier New" pitchFamily="49" charset="0"/>
              </a:endParaRPr>
            </a:p>
            <a:p>
              <a:endParaRPr lang="en-US" dirty="0" smtClean="0">
                <a:solidFill>
                  <a:srgbClr val="FF0000"/>
                </a:solidFill>
                <a:latin typeface="Courier New" pitchFamily="49" charset="0"/>
                <a:cs typeface="Courier New" pitchFamily="49" charset="0"/>
              </a:endParaRPr>
            </a:p>
            <a:p>
              <a:endParaRPr lang="en-US" dirty="0" smtClean="0">
                <a:solidFill>
                  <a:srgbClr val="FF0000"/>
                </a:solidFill>
                <a:latin typeface="Courier New" pitchFamily="49" charset="0"/>
                <a:cs typeface="Courier New" pitchFamily="49" charset="0"/>
              </a:endParaRPr>
            </a:p>
            <a:p>
              <a:endParaRPr lang="en-US" dirty="0">
                <a:solidFill>
                  <a:srgbClr val="FF0000"/>
                </a:solidFill>
                <a:latin typeface="Courier New" pitchFamily="49" charset="0"/>
                <a:cs typeface="Courier New" pitchFamily="49" charset="0"/>
              </a:endParaRPr>
            </a:p>
            <a:p>
              <a:endParaRPr lang="en-US" dirty="0" smtClean="0">
                <a:solidFill>
                  <a:srgbClr val="FF0000"/>
                </a:solidFill>
                <a:latin typeface="Courier New" pitchFamily="49" charset="0"/>
                <a:cs typeface="Courier New" pitchFamily="49" charset="0"/>
              </a:endParaRPr>
            </a:p>
            <a:p>
              <a:endParaRPr lang="en-US" dirty="0">
                <a:solidFill>
                  <a:srgbClr val="FF0000"/>
                </a:solidFill>
                <a:latin typeface="Courier New" pitchFamily="49" charset="0"/>
                <a:cs typeface="Courier New" pitchFamily="49" charset="0"/>
              </a:endParaRPr>
            </a:p>
            <a:p>
              <a:endParaRPr lang="en-US" dirty="0" smtClean="0">
                <a:solidFill>
                  <a:srgbClr val="FF0000"/>
                </a:solidFill>
                <a:latin typeface="Courier New" pitchFamily="49" charset="0"/>
                <a:cs typeface="Courier New" pitchFamily="49" charset="0"/>
              </a:endParaRPr>
            </a:p>
            <a:p>
              <a:endParaRPr lang="en-US" dirty="0" smtClean="0">
                <a:solidFill>
                  <a:srgbClr val="FF0000"/>
                </a:solidFill>
                <a:latin typeface="Courier New" pitchFamily="49" charset="0"/>
                <a:cs typeface="Courier New" pitchFamily="49" charset="0"/>
              </a:endParaRPr>
            </a:p>
          </p:txBody>
        </p:sp>
      </p:grpSp>
      <p:grpSp>
        <p:nvGrpSpPr>
          <p:cNvPr id="125" name="Group 124"/>
          <p:cNvGrpSpPr/>
          <p:nvPr/>
        </p:nvGrpSpPr>
        <p:grpSpPr>
          <a:xfrm>
            <a:off x="5040489" y="1150398"/>
            <a:ext cx="2862322" cy="769022"/>
            <a:chOff x="5040489" y="1150398"/>
            <a:chExt cx="2862322" cy="769022"/>
          </a:xfrm>
        </p:grpSpPr>
        <p:sp>
          <p:nvSpPr>
            <p:cNvPr id="126" name="Rectangle 125"/>
            <p:cNvSpPr/>
            <p:nvPr/>
          </p:nvSpPr>
          <p:spPr bwMode="auto">
            <a:xfrm rot="10800000" flipV="1">
              <a:off x="5156191" y="1264076"/>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B0</a:t>
              </a:r>
            </a:p>
          </p:txBody>
        </p:sp>
        <p:sp>
          <p:nvSpPr>
            <p:cNvPr id="127" name="Rectangle 126"/>
            <p:cNvSpPr/>
            <p:nvPr/>
          </p:nvSpPr>
          <p:spPr bwMode="auto">
            <a:xfrm rot="10800000" flipV="1">
              <a:off x="5707442" y="1264077"/>
              <a:ext cx="551250" cy="542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B1</a:t>
              </a:r>
            </a:p>
          </p:txBody>
        </p:sp>
        <p:sp>
          <p:nvSpPr>
            <p:cNvPr id="128" name="Rectangle 127"/>
            <p:cNvSpPr/>
            <p:nvPr/>
          </p:nvSpPr>
          <p:spPr bwMode="auto">
            <a:xfrm rot="10800000" flipV="1">
              <a:off x="6252516" y="1264077"/>
              <a:ext cx="551250" cy="542856"/>
            </a:xfrm>
            <a:prstGeom prst="rect">
              <a:avLst/>
            </a:prstGeom>
            <a:solidFill>
              <a:srgbClr val="F53737"/>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B2</a:t>
              </a:r>
            </a:p>
          </p:txBody>
        </p:sp>
        <p:sp>
          <p:nvSpPr>
            <p:cNvPr id="129" name="Rectangle 128"/>
            <p:cNvSpPr/>
            <p:nvPr/>
          </p:nvSpPr>
          <p:spPr bwMode="auto">
            <a:xfrm rot="10800000" flipV="1">
              <a:off x="6803766" y="1264076"/>
              <a:ext cx="551250" cy="542856"/>
            </a:xfrm>
            <a:prstGeom prst="rect">
              <a:avLst/>
            </a:prstGeom>
            <a:solidFill>
              <a:srgbClr val="A849E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B3</a:t>
              </a:r>
            </a:p>
          </p:txBody>
        </p:sp>
        <p:sp>
          <p:nvSpPr>
            <p:cNvPr id="130" name="TextBox 129"/>
            <p:cNvSpPr txBox="1"/>
            <p:nvPr/>
          </p:nvSpPr>
          <p:spPr>
            <a:xfrm rot="5400000">
              <a:off x="6087139" y="103748"/>
              <a:ext cx="769022" cy="2862322"/>
            </a:xfrm>
            <a:prstGeom prst="rect">
              <a:avLst/>
            </a:prstGeom>
            <a:noFill/>
            <a:ln w="47625">
              <a:solidFill>
                <a:srgbClr val="002060"/>
              </a:solidFill>
            </a:ln>
          </p:spPr>
          <p:txBody>
            <a:bodyPr wrap="square" rtlCol="0">
              <a:spAutoFit/>
            </a:bodyPr>
            <a:lstStyle/>
            <a:p>
              <a:r>
                <a:rPr lang="en-US" dirty="0" smtClean="0">
                  <a:solidFill>
                    <a:schemeClr val="accent6"/>
                  </a:solidFill>
                  <a:latin typeface="Courier New" pitchFamily="49" charset="0"/>
                  <a:cs typeface="Courier New" pitchFamily="49" charset="0"/>
                </a:rPr>
                <a:t>LDB</a:t>
              </a:r>
            </a:p>
            <a:p>
              <a:endParaRPr lang="en-US" dirty="0" smtClean="0">
                <a:solidFill>
                  <a:schemeClr val="accent6"/>
                </a:solidFill>
                <a:latin typeface="Courier New" pitchFamily="49" charset="0"/>
                <a:cs typeface="Courier New" pitchFamily="49" charset="0"/>
              </a:endParaRPr>
            </a:p>
            <a:p>
              <a:endParaRPr lang="en-US" dirty="0">
                <a:solidFill>
                  <a:schemeClr val="accent6"/>
                </a:solidFill>
                <a:latin typeface="Courier New" pitchFamily="49" charset="0"/>
                <a:cs typeface="Courier New" pitchFamily="49" charset="0"/>
              </a:endParaRPr>
            </a:p>
            <a:p>
              <a:endParaRPr lang="en-US" dirty="0" smtClean="0">
                <a:solidFill>
                  <a:schemeClr val="accent6"/>
                </a:solidFill>
                <a:latin typeface="Courier New" pitchFamily="49" charset="0"/>
                <a:cs typeface="Courier New" pitchFamily="49" charset="0"/>
              </a:endParaRPr>
            </a:p>
            <a:p>
              <a:endParaRPr lang="en-US" dirty="0">
                <a:solidFill>
                  <a:schemeClr val="accent6"/>
                </a:solidFill>
                <a:latin typeface="Courier New" pitchFamily="49" charset="0"/>
                <a:cs typeface="Courier New" pitchFamily="49" charset="0"/>
              </a:endParaRPr>
            </a:p>
            <a:p>
              <a:endParaRPr lang="en-US" dirty="0" smtClean="0">
                <a:solidFill>
                  <a:schemeClr val="accent6"/>
                </a:solidFill>
                <a:latin typeface="Courier New" pitchFamily="49" charset="0"/>
                <a:cs typeface="Courier New" pitchFamily="49" charset="0"/>
              </a:endParaRPr>
            </a:p>
            <a:p>
              <a:endParaRPr lang="en-US" dirty="0" smtClean="0">
                <a:solidFill>
                  <a:schemeClr val="accent6"/>
                </a:solidFill>
                <a:latin typeface="Courier New" pitchFamily="49" charset="0"/>
                <a:cs typeface="Courier New" pitchFamily="49" charset="0"/>
              </a:endParaRPr>
            </a:p>
            <a:p>
              <a:endParaRPr lang="en-US" dirty="0" smtClean="0">
                <a:solidFill>
                  <a:schemeClr val="accent6"/>
                </a:solidFill>
                <a:latin typeface="Courier New" pitchFamily="49" charset="0"/>
                <a:cs typeface="Courier New" pitchFamily="49" charset="0"/>
              </a:endParaRPr>
            </a:p>
            <a:p>
              <a:endParaRPr lang="en-US" dirty="0" smtClean="0">
                <a:solidFill>
                  <a:schemeClr val="accent6"/>
                </a:solidFill>
                <a:latin typeface="Courier New" pitchFamily="49" charset="0"/>
                <a:cs typeface="Courier New" pitchFamily="49" charset="0"/>
              </a:endParaRPr>
            </a:p>
          </p:txBody>
        </p:sp>
      </p:grpSp>
      <p:grpSp>
        <p:nvGrpSpPr>
          <p:cNvPr id="131" name="Group 130"/>
          <p:cNvGrpSpPr/>
          <p:nvPr/>
        </p:nvGrpSpPr>
        <p:grpSpPr>
          <a:xfrm>
            <a:off x="5040489" y="4342555"/>
            <a:ext cx="3785652" cy="2341946"/>
            <a:chOff x="5040489" y="4342555"/>
            <a:chExt cx="3785652" cy="2341946"/>
          </a:xfrm>
        </p:grpSpPr>
        <p:grpSp>
          <p:nvGrpSpPr>
            <p:cNvPr id="132" name="Group 131"/>
            <p:cNvGrpSpPr/>
            <p:nvPr/>
          </p:nvGrpSpPr>
          <p:grpSpPr>
            <a:xfrm>
              <a:off x="5156191" y="4426128"/>
              <a:ext cx="3319162" cy="2173109"/>
              <a:chOff x="5156191" y="4426128"/>
              <a:chExt cx="3319162" cy="2173109"/>
            </a:xfrm>
          </p:grpSpPr>
          <p:sp>
            <p:nvSpPr>
              <p:cNvPr id="134" name="Rectangle 133"/>
              <p:cNvSpPr/>
              <p:nvPr/>
            </p:nvSpPr>
            <p:spPr bwMode="auto">
              <a:xfrm rot="10800000" flipV="1">
                <a:off x="5156191" y="4426128"/>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00</a:t>
                </a:r>
              </a:p>
            </p:txBody>
          </p:sp>
          <p:sp>
            <p:nvSpPr>
              <p:cNvPr id="135" name="Rectangle 134"/>
              <p:cNvSpPr/>
              <p:nvPr/>
            </p:nvSpPr>
            <p:spPr bwMode="auto">
              <a:xfrm rot="10800000" flipV="1">
                <a:off x="5156191" y="4970668"/>
                <a:ext cx="551250" cy="542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11</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36" name="Rectangle 135"/>
              <p:cNvSpPr/>
              <p:nvPr/>
            </p:nvSpPr>
            <p:spPr bwMode="auto">
              <a:xfrm rot="10800000" flipV="1">
                <a:off x="5156191" y="5513524"/>
                <a:ext cx="551250" cy="542856"/>
              </a:xfrm>
              <a:prstGeom prst="rect">
                <a:avLst/>
              </a:prstGeom>
              <a:solidFill>
                <a:srgbClr val="F53737"/>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22</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37" name="Rectangle 136"/>
              <p:cNvSpPr/>
              <p:nvPr/>
            </p:nvSpPr>
            <p:spPr bwMode="auto">
              <a:xfrm rot="10800000" flipV="1">
                <a:off x="5156191" y="6056380"/>
                <a:ext cx="551250" cy="542856"/>
              </a:xfrm>
              <a:prstGeom prst="rect">
                <a:avLst/>
              </a:prstGeom>
              <a:solidFill>
                <a:srgbClr val="A849E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33</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38" name="Rectangle 137"/>
              <p:cNvSpPr/>
              <p:nvPr/>
            </p:nvSpPr>
            <p:spPr bwMode="auto">
              <a:xfrm rot="10800000" flipV="1">
                <a:off x="6074708" y="4426128"/>
                <a:ext cx="551250" cy="542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01</a:t>
                </a:r>
              </a:p>
            </p:txBody>
          </p:sp>
          <p:sp>
            <p:nvSpPr>
              <p:cNvPr id="139" name="Rectangle 138"/>
              <p:cNvSpPr/>
              <p:nvPr/>
            </p:nvSpPr>
            <p:spPr bwMode="auto">
              <a:xfrm rot="10800000" flipV="1">
                <a:off x="6074708" y="4970668"/>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ourier New" pitchFamily="49" charset="0"/>
                    <a:cs typeface="Courier New" pitchFamily="49" charset="0"/>
                  </a:rPr>
                  <a:t>1</a:t>
                </a:r>
                <a:r>
                  <a:rPr kumimoji="0" lang="en-US" b="1" i="0" u="none" strike="noStrike" cap="none" normalizeH="0" baseline="0" dirty="0" smtClean="0">
                    <a:ln>
                      <a:noFill/>
                    </a:ln>
                    <a:solidFill>
                      <a:schemeClr val="tx1"/>
                    </a:solidFill>
                    <a:effectLst/>
                    <a:latin typeface="Courier New" pitchFamily="49" charset="0"/>
                    <a:cs typeface="Courier New" pitchFamily="49" charset="0"/>
                  </a:rPr>
                  <a:t>0</a:t>
                </a:r>
              </a:p>
            </p:txBody>
          </p:sp>
          <p:sp>
            <p:nvSpPr>
              <p:cNvPr id="140" name="Rectangle 139"/>
              <p:cNvSpPr/>
              <p:nvPr/>
            </p:nvSpPr>
            <p:spPr bwMode="auto">
              <a:xfrm rot="10800000" flipV="1">
                <a:off x="6074708" y="5513524"/>
                <a:ext cx="551250" cy="542856"/>
              </a:xfrm>
              <a:prstGeom prst="rect">
                <a:avLst/>
              </a:prstGeom>
              <a:solidFill>
                <a:srgbClr val="A849E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23</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1" name="Rectangle 140"/>
              <p:cNvSpPr/>
              <p:nvPr/>
            </p:nvSpPr>
            <p:spPr bwMode="auto">
              <a:xfrm rot="10800000" flipV="1">
                <a:off x="6074708" y="6056380"/>
                <a:ext cx="551250" cy="542856"/>
              </a:xfrm>
              <a:prstGeom prst="rect">
                <a:avLst/>
              </a:prstGeom>
              <a:solidFill>
                <a:srgbClr val="F53737"/>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32</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2" name="Rectangle 141"/>
              <p:cNvSpPr/>
              <p:nvPr/>
            </p:nvSpPr>
            <p:spPr bwMode="auto">
              <a:xfrm rot="10800000" flipV="1">
                <a:off x="7005584" y="4426129"/>
                <a:ext cx="551250" cy="542856"/>
              </a:xfrm>
              <a:prstGeom prst="rect">
                <a:avLst/>
              </a:prstGeom>
              <a:solidFill>
                <a:srgbClr val="A849E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03</a:t>
                </a:r>
              </a:p>
            </p:txBody>
          </p:sp>
          <p:sp>
            <p:nvSpPr>
              <p:cNvPr id="143" name="Rectangle 142"/>
              <p:cNvSpPr/>
              <p:nvPr/>
            </p:nvSpPr>
            <p:spPr bwMode="auto">
              <a:xfrm rot="10800000" flipV="1">
                <a:off x="7005584" y="4970669"/>
                <a:ext cx="551250" cy="542856"/>
              </a:xfrm>
              <a:prstGeom prst="rect">
                <a:avLst/>
              </a:prstGeom>
              <a:solidFill>
                <a:srgbClr val="F53737"/>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12</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4" name="Rectangle 143"/>
              <p:cNvSpPr/>
              <p:nvPr/>
            </p:nvSpPr>
            <p:spPr bwMode="auto">
              <a:xfrm rot="10800000" flipV="1">
                <a:off x="7005584" y="5513525"/>
                <a:ext cx="551250" cy="542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2</a:t>
                </a:r>
                <a:r>
                  <a:rPr lang="en-US" dirty="0">
                    <a:latin typeface="Courier New" pitchFamily="49" charset="0"/>
                    <a:cs typeface="Courier New" pitchFamily="49" charset="0"/>
                  </a:rPr>
                  <a:t>1</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5" name="Rectangle 144"/>
              <p:cNvSpPr/>
              <p:nvPr/>
            </p:nvSpPr>
            <p:spPr bwMode="auto">
              <a:xfrm rot="10800000" flipV="1">
                <a:off x="7005584" y="6056381"/>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ourier New" pitchFamily="49" charset="0"/>
                    <a:cs typeface="Courier New" pitchFamily="49" charset="0"/>
                  </a:rPr>
                  <a:t>3</a:t>
                </a:r>
                <a:r>
                  <a:rPr kumimoji="0" lang="en-US" b="1" i="0" u="none" strike="noStrike" cap="none" normalizeH="0" baseline="0" dirty="0" smtClean="0">
                    <a:ln>
                      <a:noFill/>
                    </a:ln>
                    <a:solidFill>
                      <a:schemeClr val="tx1"/>
                    </a:solidFill>
                    <a:effectLst/>
                    <a:latin typeface="Courier New" pitchFamily="49" charset="0"/>
                    <a:cs typeface="Courier New" pitchFamily="49" charset="0"/>
                  </a:rPr>
                  <a:t>0</a:t>
                </a:r>
              </a:p>
            </p:txBody>
          </p:sp>
          <p:sp>
            <p:nvSpPr>
              <p:cNvPr id="146" name="Rectangle 145"/>
              <p:cNvSpPr/>
              <p:nvPr/>
            </p:nvSpPr>
            <p:spPr bwMode="auto">
              <a:xfrm rot="10800000" flipV="1">
                <a:off x="7924103" y="4426129"/>
                <a:ext cx="551250" cy="542856"/>
              </a:xfrm>
              <a:prstGeom prst="rect">
                <a:avLst/>
              </a:prstGeom>
              <a:solidFill>
                <a:srgbClr val="F53737"/>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02</a:t>
                </a:r>
              </a:p>
            </p:txBody>
          </p:sp>
          <p:sp>
            <p:nvSpPr>
              <p:cNvPr id="147" name="Rectangle 146"/>
              <p:cNvSpPr/>
              <p:nvPr/>
            </p:nvSpPr>
            <p:spPr bwMode="auto">
              <a:xfrm rot="10800000" flipV="1">
                <a:off x="7924103" y="4970669"/>
                <a:ext cx="551250" cy="542856"/>
              </a:xfrm>
              <a:prstGeom prst="rect">
                <a:avLst/>
              </a:prstGeom>
              <a:solidFill>
                <a:srgbClr val="A849E3"/>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1</a:t>
                </a:r>
                <a:r>
                  <a:rPr lang="en-US" dirty="0">
                    <a:latin typeface="Courier New" pitchFamily="49" charset="0"/>
                    <a:cs typeface="Courier New" pitchFamily="49" charset="0"/>
                  </a:rPr>
                  <a:t>3</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8" name="Rectangle 147"/>
              <p:cNvSpPr/>
              <p:nvPr/>
            </p:nvSpPr>
            <p:spPr bwMode="auto">
              <a:xfrm rot="10800000" flipV="1">
                <a:off x="7924103" y="5513525"/>
                <a:ext cx="551250" cy="542856"/>
              </a:xfrm>
              <a:prstGeom prst="rect">
                <a:avLst/>
              </a:prstGeom>
              <a:solidFill>
                <a:srgbClr val="2D6EFF"/>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ourier New" pitchFamily="49" charset="0"/>
                    <a:cs typeface="Courier New" pitchFamily="49" charset="0"/>
                  </a:rPr>
                  <a:t>2</a:t>
                </a:r>
                <a:r>
                  <a:rPr kumimoji="0" lang="en-US" b="1" i="0" u="none" strike="noStrike" cap="none" normalizeH="0" baseline="0" dirty="0" smtClean="0">
                    <a:ln>
                      <a:noFill/>
                    </a:ln>
                    <a:solidFill>
                      <a:schemeClr val="tx1"/>
                    </a:solidFill>
                    <a:effectLst/>
                    <a:latin typeface="Courier New" pitchFamily="49" charset="0"/>
                    <a:cs typeface="Courier New" pitchFamily="49" charset="0"/>
                  </a:rPr>
                  <a:t>0</a:t>
                </a:r>
              </a:p>
            </p:txBody>
          </p:sp>
          <p:sp>
            <p:nvSpPr>
              <p:cNvPr id="149" name="Rectangle 148"/>
              <p:cNvSpPr/>
              <p:nvPr/>
            </p:nvSpPr>
            <p:spPr bwMode="auto">
              <a:xfrm rot="10800000" flipV="1">
                <a:off x="7924103" y="6056381"/>
                <a:ext cx="551250" cy="542856"/>
              </a:xfrm>
              <a:prstGeom prst="rect">
                <a:avLst/>
              </a:prstGeom>
              <a:solidFill>
                <a:srgbClr val="12E802"/>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ourier New" pitchFamily="49" charset="0"/>
                    <a:cs typeface="Courier New" pitchFamily="49" charset="0"/>
                  </a:rPr>
                  <a:t>3</a:t>
                </a:r>
                <a:r>
                  <a:rPr lang="en-US" dirty="0">
                    <a:latin typeface="Courier New" pitchFamily="49" charset="0"/>
                    <a:cs typeface="Courier New" pitchFamily="49" charset="0"/>
                  </a:rPr>
                  <a:t>1</a:t>
                </a:r>
                <a:endParaRPr kumimoji="0" lang="en-US" b="1" i="0" u="none" strike="noStrike" cap="none" normalizeH="0" baseline="0" dirty="0" smtClean="0">
                  <a:ln>
                    <a:noFill/>
                  </a:ln>
                  <a:solidFill>
                    <a:schemeClr val="tx1"/>
                  </a:solidFill>
                  <a:effectLst/>
                  <a:latin typeface="Courier New" pitchFamily="49" charset="0"/>
                  <a:cs typeface="Courier New" pitchFamily="49" charset="0"/>
                </a:endParaRPr>
              </a:p>
            </p:txBody>
          </p:sp>
        </p:grpSp>
        <p:sp>
          <p:nvSpPr>
            <p:cNvPr id="133" name="TextBox 132"/>
            <p:cNvSpPr txBox="1"/>
            <p:nvPr/>
          </p:nvSpPr>
          <p:spPr>
            <a:xfrm rot="5400000">
              <a:off x="5762342" y="3620702"/>
              <a:ext cx="2341946" cy="3785652"/>
            </a:xfrm>
            <a:prstGeom prst="rect">
              <a:avLst/>
            </a:prstGeom>
            <a:noFill/>
            <a:ln w="47625">
              <a:solidFill>
                <a:srgbClr val="FFC000"/>
              </a:solidFill>
            </a:ln>
          </p:spPr>
          <p:txBody>
            <a:bodyPr wrap="square" rtlCol="0">
              <a:spAutoFit/>
            </a:bodyPr>
            <a:lstStyle/>
            <a:p>
              <a:pPr algn="ctr"/>
              <a:r>
                <a:rPr lang="en-US" dirty="0" smtClean="0">
                  <a:solidFill>
                    <a:srgbClr val="FFC000"/>
                  </a:solidFill>
                  <a:latin typeface="Courier New" pitchFamily="49" charset="0"/>
                  <a:cs typeface="Courier New" pitchFamily="49" charset="0"/>
                </a:rPr>
                <a:t>FMA</a:t>
              </a:r>
            </a:p>
            <a:p>
              <a:pPr algn="ctr"/>
              <a:endParaRPr lang="en-US" dirty="0">
                <a:solidFill>
                  <a:srgbClr val="FFC000"/>
                </a:solidFill>
                <a:latin typeface="Courier New" pitchFamily="49" charset="0"/>
                <a:cs typeface="Courier New" pitchFamily="49" charset="0"/>
              </a:endParaRPr>
            </a:p>
            <a:p>
              <a:pPr algn="ctr"/>
              <a:endParaRPr lang="en-US" dirty="0" smtClean="0">
                <a:solidFill>
                  <a:srgbClr val="FFC000"/>
                </a:solidFill>
                <a:latin typeface="Courier New" pitchFamily="49" charset="0"/>
                <a:cs typeface="Courier New" pitchFamily="49" charset="0"/>
              </a:endParaRPr>
            </a:p>
            <a:p>
              <a:pPr algn="ctr"/>
              <a:endParaRPr lang="en-US" dirty="0">
                <a:solidFill>
                  <a:srgbClr val="FFC000"/>
                </a:solidFill>
                <a:latin typeface="Courier New" pitchFamily="49" charset="0"/>
                <a:cs typeface="Courier New" pitchFamily="49" charset="0"/>
              </a:endParaRPr>
            </a:p>
            <a:p>
              <a:pPr algn="ctr"/>
              <a:endParaRPr lang="en-US" dirty="0" smtClean="0">
                <a:solidFill>
                  <a:srgbClr val="FFC000"/>
                </a:solidFill>
                <a:latin typeface="Courier New" pitchFamily="49" charset="0"/>
                <a:cs typeface="Courier New" pitchFamily="49" charset="0"/>
              </a:endParaRPr>
            </a:p>
            <a:p>
              <a:pPr algn="ctr"/>
              <a:endParaRPr lang="en-US" dirty="0">
                <a:solidFill>
                  <a:srgbClr val="FFC000"/>
                </a:solidFill>
                <a:latin typeface="Courier New" pitchFamily="49" charset="0"/>
                <a:cs typeface="Courier New" pitchFamily="49" charset="0"/>
              </a:endParaRPr>
            </a:p>
            <a:p>
              <a:pPr algn="ctr"/>
              <a:endParaRPr lang="en-US" dirty="0" smtClean="0">
                <a:solidFill>
                  <a:srgbClr val="FFC000"/>
                </a:solidFill>
                <a:latin typeface="Courier New" pitchFamily="49" charset="0"/>
                <a:cs typeface="Courier New" pitchFamily="49" charset="0"/>
              </a:endParaRPr>
            </a:p>
            <a:p>
              <a:pPr algn="ctr"/>
              <a:endParaRPr lang="en-US" dirty="0">
                <a:solidFill>
                  <a:srgbClr val="FFC000"/>
                </a:solidFill>
                <a:latin typeface="Courier New" pitchFamily="49" charset="0"/>
                <a:cs typeface="Courier New" pitchFamily="49" charset="0"/>
              </a:endParaRPr>
            </a:p>
            <a:p>
              <a:pPr algn="ctr"/>
              <a:endParaRPr lang="en-US" dirty="0" smtClean="0">
                <a:solidFill>
                  <a:srgbClr val="FFC000"/>
                </a:solidFill>
                <a:latin typeface="Courier New" pitchFamily="49" charset="0"/>
                <a:cs typeface="Courier New" pitchFamily="49" charset="0"/>
              </a:endParaRPr>
            </a:p>
            <a:p>
              <a:pPr algn="ctr"/>
              <a:endParaRPr lang="en-US" dirty="0">
                <a:solidFill>
                  <a:srgbClr val="FFC000"/>
                </a:solidFill>
                <a:latin typeface="Courier New" pitchFamily="49" charset="0"/>
                <a:cs typeface="Courier New" pitchFamily="49" charset="0"/>
              </a:endParaRPr>
            </a:p>
            <a:p>
              <a:pPr algn="ctr"/>
              <a:endParaRPr lang="en-US" dirty="0">
                <a:solidFill>
                  <a:srgbClr val="FF0000"/>
                </a:solidFill>
                <a:latin typeface="Courier New" pitchFamily="49" charset="0"/>
                <a:cs typeface="Courier New" pitchFamily="49" charset="0"/>
              </a:endParaRPr>
            </a:p>
            <a:p>
              <a:pPr algn="ctr"/>
              <a:endParaRPr lang="en-US" dirty="0" smtClean="0">
                <a:solidFill>
                  <a:srgbClr val="FF0000"/>
                </a:solidFill>
                <a:latin typeface="Courier New" pitchFamily="49" charset="0"/>
                <a:cs typeface="Courier New" pitchFamily="49" charset="0"/>
              </a:endParaRPr>
            </a:p>
          </p:txBody>
        </p:sp>
      </p:grpSp>
    </p:spTree>
    <p:extLst>
      <p:ext uri="{BB962C8B-B14F-4D97-AF65-F5344CB8AC3E}">
        <p14:creationId xmlns:p14="http://schemas.microsoft.com/office/powerpoint/2010/main" val="367697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rot="5400000">
            <a:off x="3289023" y="3320374"/>
            <a:ext cx="2067910" cy="4348269"/>
          </a:xfrm>
          <a:prstGeom prst="rect">
            <a:avLst/>
          </a:prstGeom>
          <a:solidFill>
            <a:srgbClr val="FF0000">
              <a:alpha val="27843"/>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latin typeface="Calibri" panose="020F0502020204030204"/>
              <a:ea typeface="+mn-ea"/>
              <a:cs typeface="+mn-cs"/>
            </a:endParaRPr>
          </a:p>
        </p:txBody>
      </p:sp>
      <p:sp>
        <p:nvSpPr>
          <p:cNvPr id="31" name="Rectangle 30"/>
          <p:cNvSpPr/>
          <p:nvPr/>
        </p:nvSpPr>
        <p:spPr>
          <a:xfrm rot="5400000">
            <a:off x="3268912" y="982912"/>
            <a:ext cx="2067910" cy="4348269"/>
          </a:xfrm>
          <a:prstGeom prst="rect">
            <a:avLst/>
          </a:prstGeom>
          <a:solidFill>
            <a:srgbClr val="FF0000">
              <a:alpha val="27843"/>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smtClean="0"/>
              <a:t>Implementing in context of the kernel</a:t>
            </a:r>
            <a:endParaRPr lang="en-US" dirty="0"/>
          </a:p>
        </p:txBody>
      </p:sp>
      <p:sp>
        <p:nvSpPr>
          <p:cNvPr id="8" name="Rectangle 7"/>
          <p:cNvSpPr/>
          <p:nvPr/>
        </p:nvSpPr>
        <p:spPr>
          <a:xfrm>
            <a:off x="2432581" y="2403663"/>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LDA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rPr>
              <a:t>LDB</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9" name="Rectangle 8"/>
          <p:cNvSpPr/>
          <p:nvPr/>
        </p:nvSpPr>
        <p:spPr>
          <a:xfrm>
            <a:off x="3311121" y="2403663"/>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rPr>
              <a:t>PERM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10" name="Rectangle 9"/>
          <p:cNvSpPr/>
          <p:nvPr/>
        </p:nvSpPr>
        <p:spPr>
          <a:xfrm>
            <a:off x="4391695" y="2403663"/>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rPr>
              <a:t>PERM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11" name="Rectangle 10"/>
          <p:cNvSpPr/>
          <p:nvPr/>
        </p:nvSpPr>
        <p:spPr>
          <a:xfrm>
            <a:off x="5270235" y="2403662"/>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rPr>
              <a:t>PERM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12" name="Rectangle 11"/>
          <p:cNvSpPr/>
          <p:nvPr/>
        </p:nvSpPr>
        <p:spPr>
          <a:xfrm>
            <a:off x="2459840" y="4652182"/>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LDA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err="1" smtClean="0">
                <a:ln>
                  <a:noFill/>
                </a:ln>
                <a:solidFill>
                  <a:srgbClr val="4472C4"/>
                </a:solidFill>
                <a:effectLst/>
                <a:uLnTx/>
                <a:uFillTx/>
                <a:latin typeface="Courier New" panose="02070309020205020404" pitchFamily="49" charset="0"/>
                <a:ea typeface="+mn-ea"/>
                <a:cs typeface="Courier New" panose="02070309020205020404" pitchFamily="49" charset="0"/>
              </a:rPr>
              <a:t>vvv</a:t>
            </a:r>
            <a:endPar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13" name="Rectangle 12"/>
          <p:cNvSpPr/>
          <p:nvPr/>
        </p:nvSpPr>
        <p:spPr>
          <a:xfrm>
            <a:off x="3338379" y="4652181"/>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err="1" smtClean="0">
                <a:ln>
                  <a:noFill/>
                </a:ln>
                <a:solidFill>
                  <a:srgbClr val="4472C4"/>
                </a:solidFill>
                <a:effectLst/>
                <a:uLnTx/>
                <a:uFillTx/>
                <a:latin typeface="Courier New" panose="02070309020205020404" pitchFamily="49" charset="0"/>
                <a:ea typeface="+mn-ea"/>
                <a:cs typeface="Courier New" panose="02070309020205020404" pitchFamily="49" charset="0"/>
              </a:rPr>
              <a:t>vvv</a:t>
            </a:r>
            <a:endPar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14" name="Rectangle 13"/>
          <p:cNvSpPr/>
          <p:nvPr/>
        </p:nvSpPr>
        <p:spPr>
          <a:xfrm>
            <a:off x="4416239" y="4652180"/>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err="1" smtClean="0">
                <a:ln>
                  <a:noFill/>
                </a:ln>
                <a:solidFill>
                  <a:srgbClr val="4472C4"/>
                </a:solidFill>
                <a:effectLst/>
                <a:uLnTx/>
                <a:uFillTx/>
                <a:latin typeface="Courier New" panose="02070309020205020404" pitchFamily="49" charset="0"/>
                <a:ea typeface="+mn-ea"/>
                <a:cs typeface="Courier New" panose="02070309020205020404" pitchFamily="49" charset="0"/>
              </a:rPr>
              <a:t>vvv</a:t>
            </a:r>
            <a:endPar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15" name="Rectangle 14"/>
          <p:cNvSpPr/>
          <p:nvPr/>
        </p:nvSpPr>
        <p:spPr>
          <a:xfrm>
            <a:off x="5292065" y="4652180"/>
            <a:ext cx="771861" cy="14146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uLnTx/>
                <a:uFillTx/>
                <a:latin typeface="Courier New" panose="02070309020205020404" pitchFamily="49" charset="0"/>
                <a:ea typeface="+mn-ea"/>
                <a:cs typeface="Courier New" panose="02070309020205020404" pitchFamily="49" charset="0"/>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err="1" smtClean="0">
                <a:ln>
                  <a:noFill/>
                </a:ln>
                <a:solidFill>
                  <a:srgbClr val="4472C4"/>
                </a:solidFill>
                <a:effectLst/>
                <a:uLnTx/>
                <a:uFillTx/>
                <a:latin typeface="Courier New" panose="02070309020205020404" pitchFamily="49" charset="0"/>
                <a:ea typeface="+mn-ea"/>
                <a:cs typeface="Courier New" panose="02070309020205020404" pitchFamily="49" charset="0"/>
              </a:rPr>
              <a:t>vvv</a:t>
            </a:r>
            <a:endParaRPr kumimoji="0" lang="en-US" sz="1800" i="0" u="none" strike="noStrike" kern="0" cap="none" spc="0" normalizeH="0" baseline="0" noProof="0" dirty="0" smtClean="0">
              <a:ln>
                <a:noFill/>
              </a:ln>
              <a:solidFill>
                <a:srgbClr val="4472C4"/>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MUL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C000"/>
                </a:solidFill>
                <a:effectLst/>
                <a:uLnTx/>
                <a:uFillTx/>
                <a:latin typeface="Courier New" panose="02070309020205020404" pitchFamily="49" charset="0"/>
                <a:ea typeface="+mn-ea"/>
                <a:cs typeface="Courier New" panose="02070309020205020404" pitchFamily="49" charset="0"/>
              </a:rPr>
              <a:t>ADD</a:t>
            </a:r>
          </a:p>
        </p:txBody>
      </p:sp>
      <p:sp>
        <p:nvSpPr>
          <p:cNvPr id="16" name="Rectangle 15"/>
          <p:cNvSpPr/>
          <p:nvPr/>
        </p:nvSpPr>
        <p:spPr>
          <a:xfrm rot="10800000">
            <a:off x="838199" y="1752600"/>
            <a:ext cx="685799" cy="2438400"/>
          </a:xfrm>
          <a:prstGeom prst="rect">
            <a:avLst/>
          </a:prstGeom>
          <a:solidFill>
            <a:srgbClr val="FF0000">
              <a:alpha val="27843"/>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latin typeface="Courier New" panose="02070309020205020404" pitchFamily="49" charset="0"/>
              <a:ea typeface="+mn-ea"/>
              <a:cs typeface="Courier New" panose="02070309020205020404" pitchFamily="49" charset="0"/>
            </a:endParaRPr>
          </a:p>
        </p:txBody>
      </p:sp>
      <p:sp>
        <p:nvSpPr>
          <p:cNvPr id="17" name="Rectangle 16"/>
          <p:cNvSpPr/>
          <p:nvPr/>
        </p:nvSpPr>
        <p:spPr>
          <a:xfrm>
            <a:off x="942077" y="1891552"/>
            <a:ext cx="481860" cy="463079"/>
          </a:xfrm>
          <a:prstGeom prst="rect">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ourier New" panose="02070309020205020404" pitchFamily="49" charset="0"/>
                <a:ea typeface="+mn-ea"/>
                <a:cs typeface="Courier New" panose="02070309020205020404" pitchFamily="49" charset="0"/>
              </a:rPr>
              <a:t>A0</a:t>
            </a:r>
          </a:p>
        </p:txBody>
      </p:sp>
      <p:sp>
        <p:nvSpPr>
          <p:cNvPr id="18" name="Rectangle 17"/>
          <p:cNvSpPr/>
          <p:nvPr/>
        </p:nvSpPr>
        <p:spPr>
          <a:xfrm>
            <a:off x="942077" y="2461735"/>
            <a:ext cx="481860" cy="463079"/>
          </a:xfrm>
          <a:prstGeom prst="rect">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ourier New" panose="02070309020205020404" pitchFamily="49" charset="0"/>
                <a:ea typeface="+mn-ea"/>
                <a:cs typeface="Courier New" panose="02070309020205020404" pitchFamily="49" charset="0"/>
              </a:rPr>
              <a:t>A1</a:t>
            </a:r>
          </a:p>
        </p:txBody>
      </p:sp>
      <p:sp>
        <p:nvSpPr>
          <p:cNvPr id="19" name="Rectangle 18"/>
          <p:cNvSpPr/>
          <p:nvPr/>
        </p:nvSpPr>
        <p:spPr>
          <a:xfrm>
            <a:off x="942077" y="3031918"/>
            <a:ext cx="481860" cy="463079"/>
          </a:xfrm>
          <a:prstGeom prst="rect">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ourier New" panose="02070309020205020404" pitchFamily="49" charset="0"/>
                <a:ea typeface="+mn-ea"/>
                <a:cs typeface="Courier New" panose="02070309020205020404" pitchFamily="49" charset="0"/>
              </a:rPr>
              <a:t>A2</a:t>
            </a:r>
          </a:p>
        </p:txBody>
      </p:sp>
      <p:sp>
        <p:nvSpPr>
          <p:cNvPr id="20" name="Rectangle 19"/>
          <p:cNvSpPr/>
          <p:nvPr/>
        </p:nvSpPr>
        <p:spPr>
          <a:xfrm>
            <a:off x="942077" y="3602101"/>
            <a:ext cx="481860" cy="463079"/>
          </a:xfrm>
          <a:prstGeom prst="rect">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ourier New" panose="02070309020205020404" pitchFamily="49" charset="0"/>
                <a:ea typeface="+mn-ea"/>
                <a:cs typeface="Courier New" panose="02070309020205020404" pitchFamily="49" charset="0"/>
              </a:rPr>
              <a:t>A3</a:t>
            </a:r>
          </a:p>
        </p:txBody>
      </p:sp>
      <p:sp>
        <p:nvSpPr>
          <p:cNvPr id="21" name="Rectangle 20"/>
          <p:cNvSpPr/>
          <p:nvPr/>
        </p:nvSpPr>
        <p:spPr>
          <a:xfrm rot="10800000">
            <a:off x="838199" y="4329952"/>
            <a:ext cx="685799" cy="2438400"/>
          </a:xfrm>
          <a:prstGeom prst="rect">
            <a:avLst/>
          </a:prstGeom>
          <a:solidFill>
            <a:srgbClr val="FF0000">
              <a:alpha val="27843"/>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latin typeface="Courier New" panose="02070309020205020404" pitchFamily="49" charset="0"/>
              <a:ea typeface="+mn-ea"/>
              <a:cs typeface="Courier New" panose="02070309020205020404" pitchFamily="49" charset="0"/>
            </a:endParaRPr>
          </a:p>
        </p:txBody>
      </p:sp>
      <p:sp>
        <p:nvSpPr>
          <p:cNvPr id="22" name="Rectangle 21"/>
          <p:cNvSpPr/>
          <p:nvPr/>
        </p:nvSpPr>
        <p:spPr>
          <a:xfrm>
            <a:off x="942077" y="4468904"/>
            <a:ext cx="481860" cy="463079"/>
          </a:xfrm>
          <a:prstGeom prst="rect">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ourier New" panose="02070309020205020404" pitchFamily="49" charset="0"/>
                <a:ea typeface="+mn-ea"/>
                <a:cs typeface="Courier New" panose="02070309020205020404" pitchFamily="49" charset="0"/>
              </a:rPr>
              <a:t>A4</a:t>
            </a:r>
          </a:p>
        </p:txBody>
      </p:sp>
      <p:sp>
        <p:nvSpPr>
          <p:cNvPr id="23" name="Rectangle 22"/>
          <p:cNvSpPr/>
          <p:nvPr/>
        </p:nvSpPr>
        <p:spPr>
          <a:xfrm>
            <a:off x="942077" y="5039087"/>
            <a:ext cx="481860" cy="463079"/>
          </a:xfrm>
          <a:prstGeom prst="rect">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ourier New" panose="02070309020205020404" pitchFamily="49" charset="0"/>
                <a:ea typeface="+mn-ea"/>
                <a:cs typeface="Courier New" panose="02070309020205020404" pitchFamily="49" charset="0"/>
              </a:rPr>
              <a:t>A5</a:t>
            </a:r>
          </a:p>
        </p:txBody>
      </p:sp>
      <p:sp>
        <p:nvSpPr>
          <p:cNvPr id="24" name="Rectangle 23"/>
          <p:cNvSpPr/>
          <p:nvPr/>
        </p:nvSpPr>
        <p:spPr>
          <a:xfrm>
            <a:off x="942077" y="5609270"/>
            <a:ext cx="481860" cy="463079"/>
          </a:xfrm>
          <a:prstGeom prst="rect">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ourier New" panose="02070309020205020404" pitchFamily="49" charset="0"/>
                <a:ea typeface="+mn-ea"/>
                <a:cs typeface="Courier New" panose="02070309020205020404" pitchFamily="49" charset="0"/>
              </a:rPr>
              <a:t>A6</a:t>
            </a:r>
          </a:p>
        </p:txBody>
      </p:sp>
      <p:sp>
        <p:nvSpPr>
          <p:cNvPr id="25" name="Rectangle 24"/>
          <p:cNvSpPr/>
          <p:nvPr/>
        </p:nvSpPr>
        <p:spPr>
          <a:xfrm>
            <a:off x="942077" y="6179453"/>
            <a:ext cx="481860" cy="463079"/>
          </a:xfrm>
          <a:prstGeom prst="rect">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ourier New" panose="02070309020205020404" pitchFamily="49" charset="0"/>
                <a:ea typeface="+mn-ea"/>
                <a:cs typeface="Courier New" panose="02070309020205020404" pitchFamily="49" charset="0"/>
              </a:rPr>
              <a:t>A7</a:t>
            </a:r>
          </a:p>
        </p:txBody>
      </p:sp>
      <p:sp>
        <p:nvSpPr>
          <p:cNvPr id="26" name="Rectangle 25"/>
          <p:cNvSpPr/>
          <p:nvPr/>
        </p:nvSpPr>
        <p:spPr>
          <a:xfrm rot="5400000">
            <a:off x="3915437" y="-135598"/>
            <a:ext cx="639762" cy="3136635"/>
          </a:xfrm>
          <a:prstGeom prst="rect">
            <a:avLst/>
          </a:prstGeom>
          <a:solidFill>
            <a:srgbClr val="FF0000">
              <a:alpha val="27843"/>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latin typeface="Calibri" panose="020F0502020204030204"/>
              <a:ea typeface="+mn-ea"/>
              <a:cs typeface="+mn-cs"/>
            </a:endParaRPr>
          </a:p>
        </p:txBody>
      </p:sp>
      <p:sp>
        <p:nvSpPr>
          <p:cNvPr id="27" name="Rectangle 26"/>
          <p:cNvSpPr/>
          <p:nvPr/>
        </p:nvSpPr>
        <p:spPr>
          <a:xfrm>
            <a:off x="2910131" y="1227231"/>
            <a:ext cx="461550" cy="443561"/>
          </a:xfrm>
          <a:prstGeom prst="rect">
            <a:avLst/>
          </a:prstGeom>
          <a:solidFill>
            <a:schemeClr val="accent6">
              <a:lumMod val="60000"/>
              <a:lumOff val="4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rPr>
              <a:t>B0</a:t>
            </a:r>
          </a:p>
        </p:txBody>
      </p:sp>
      <p:sp>
        <p:nvSpPr>
          <p:cNvPr id="28" name="Rectangle 27"/>
          <p:cNvSpPr/>
          <p:nvPr/>
        </p:nvSpPr>
        <p:spPr>
          <a:xfrm>
            <a:off x="3617728" y="1214462"/>
            <a:ext cx="461550" cy="443561"/>
          </a:xfrm>
          <a:prstGeom prst="rect">
            <a:avLst/>
          </a:prstGeom>
          <a:solidFill>
            <a:schemeClr val="accent6">
              <a:lumMod val="60000"/>
              <a:lumOff val="4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rPr>
              <a:t>B1</a:t>
            </a:r>
          </a:p>
        </p:txBody>
      </p:sp>
      <p:sp>
        <p:nvSpPr>
          <p:cNvPr id="29" name="Rectangle 28"/>
          <p:cNvSpPr/>
          <p:nvPr/>
        </p:nvSpPr>
        <p:spPr>
          <a:xfrm>
            <a:off x="4401279" y="1214462"/>
            <a:ext cx="461550" cy="443561"/>
          </a:xfrm>
          <a:prstGeom prst="rect">
            <a:avLst/>
          </a:prstGeom>
          <a:solidFill>
            <a:schemeClr val="accent6">
              <a:lumMod val="60000"/>
              <a:lumOff val="4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rPr>
              <a:t>B2</a:t>
            </a:r>
          </a:p>
        </p:txBody>
      </p:sp>
      <p:sp>
        <p:nvSpPr>
          <p:cNvPr id="30" name="Rectangle 29"/>
          <p:cNvSpPr/>
          <p:nvPr/>
        </p:nvSpPr>
        <p:spPr>
          <a:xfrm>
            <a:off x="5133295" y="1217267"/>
            <a:ext cx="461550" cy="443561"/>
          </a:xfrm>
          <a:prstGeom prst="rect">
            <a:avLst/>
          </a:prstGeom>
          <a:solidFill>
            <a:schemeClr val="accent6">
              <a:lumMod val="60000"/>
              <a:lumOff val="4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urier New" panose="02070309020205020404" pitchFamily="49" charset="0"/>
                <a:ea typeface="+mn-ea"/>
                <a:cs typeface="Courier New" panose="02070309020205020404" pitchFamily="49" charset="0"/>
              </a:rPr>
              <a:t>B3</a:t>
            </a:r>
          </a:p>
        </p:txBody>
      </p:sp>
    </p:spTree>
    <p:extLst>
      <p:ext uri="{BB962C8B-B14F-4D97-AF65-F5344CB8AC3E}">
        <p14:creationId xmlns:p14="http://schemas.microsoft.com/office/powerpoint/2010/main" val="1241126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a High Performance Kernel</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371600"/>
            <a:ext cx="3913775" cy="5223111"/>
          </a:xfrm>
          <a:prstGeom prst="rect">
            <a:avLst/>
          </a:prstGeom>
        </p:spPr>
      </p:pic>
      <p:sp>
        <p:nvSpPr>
          <p:cNvPr id="9" name="Rectangle 8"/>
          <p:cNvSpPr/>
          <p:nvPr/>
        </p:nvSpPr>
        <p:spPr>
          <a:xfrm>
            <a:off x="1219201" y="1580295"/>
            <a:ext cx="3685382" cy="1450678"/>
          </a:xfrm>
          <a:prstGeom prst="rect">
            <a:avLst/>
          </a:prstGeom>
          <a:solidFill>
            <a:srgbClr val="5B9BD5">
              <a:alpha val="31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 name="Rectangle 9"/>
          <p:cNvSpPr/>
          <p:nvPr/>
        </p:nvSpPr>
        <p:spPr>
          <a:xfrm>
            <a:off x="1219201" y="3124201"/>
            <a:ext cx="3685382" cy="685800"/>
          </a:xfrm>
          <a:prstGeom prst="rect">
            <a:avLst/>
          </a:prstGeom>
          <a:solidFill>
            <a:srgbClr val="FFC000">
              <a:alpha val="31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1" name="Rectangle 10"/>
          <p:cNvSpPr/>
          <p:nvPr/>
        </p:nvSpPr>
        <p:spPr>
          <a:xfrm>
            <a:off x="1219199" y="4572000"/>
            <a:ext cx="3685383" cy="1268323"/>
          </a:xfrm>
          <a:prstGeom prst="rect">
            <a:avLst/>
          </a:prstGeom>
          <a:solidFill>
            <a:srgbClr val="FF0000">
              <a:alpha val="12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5132975" y="1609398"/>
            <a:ext cx="3782425" cy="2554545"/>
          </a:xfrm>
          <a:prstGeom prst="rect">
            <a:avLst/>
          </a:prstGeom>
          <a:noFill/>
        </p:spPr>
        <p:txBody>
          <a:bodyPr wrap="square" rtlCol="0">
            <a:spAutoFit/>
          </a:bodyPr>
          <a:lstStyle/>
          <a:p>
            <a:pPr marL="342900" indent="-342900">
              <a:buFont typeface="Arial" panose="020B0604020202020204" pitchFamily="34" charset="0"/>
              <a:buChar char="•"/>
            </a:pPr>
            <a:r>
              <a:rPr lang="en-US" b="0" dirty="0" smtClean="0"/>
              <a:t>Remove any obstacles that will place the bottleneck anywhere but the multiply-add units..</a:t>
            </a:r>
          </a:p>
          <a:p>
            <a:pPr marL="342900" indent="-342900">
              <a:buFont typeface="Arial" panose="020B0604020202020204" pitchFamily="34" charset="0"/>
              <a:buChar char="•"/>
            </a:pPr>
            <a:endParaRPr lang="en-US" b="0" dirty="0" smtClean="0"/>
          </a:p>
          <a:p>
            <a:pPr marL="342900" indent="-342900">
              <a:buFont typeface="Arial" panose="020B0604020202020204" pitchFamily="34" charset="0"/>
              <a:buChar char="•"/>
            </a:pPr>
            <a:r>
              <a:rPr lang="en-US" b="0" dirty="0" smtClean="0"/>
              <a:t>Statically schedule what we have to insure that multiply-add instructions retire at the predicted peak rate.</a:t>
            </a:r>
          </a:p>
        </p:txBody>
      </p:sp>
    </p:spTree>
    <p:extLst>
      <p:ext uri="{BB962C8B-B14F-4D97-AF65-F5344CB8AC3E}">
        <p14:creationId xmlns:p14="http://schemas.microsoft.com/office/powerpoint/2010/main" val="3197917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Avoiding Bottlenecks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25" y="1524000"/>
            <a:ext cx="3136558" cy="4185880"/>
          </a:xfrm>
          <a:prstGeom prst="rect">
            <a:avLst/>
          </a:prstGeom>
        </p:spPr>
      </p:pic>
      <p:sp>
        <p:nvSpPr>
          <p:cNvPr id="9" name="Rectangle 8"/>
          <p:cNvSpPr/>
          <p:nvPr/>
        </p:nvSpPr>
        <p:spPr>
          <a:xfrm>
            <a:off x="152400" y="1671279"/>
            <a:ext cx="3180783" cy="1082040"/>
          </a:xfrm>
          <a:prstGeom prst="rect">
            <a:avLst/>
          </a:prstGeom>
          <a:solidFill>
            <a:srgbClr val="5B9BD5">
              <a:alpha val="31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 name="Rectangle 9"/>
          <p:cNvSpPr/>
          <p:nvPr/>
        </p:nvSpPr>
        <p:spPr>
          <a:xfrm>
            <a:off x="152400" y="2771119"/>
            <a:ext cx="3180783" cy="694894"/>
          </a:xfrm>
          <a:prstGeom prst="rect">
            <a:avLst/>
          </a:prstGeom>
          <a:solidFill>
            <a:srgbClr val="FFC000">
              <a:alpha val="31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3377409" y="1447800"/>
            <a:ext cx="6071392" cy="4401205"/>
          </a:xfrm>
          <a:prstGeom prst="rect">
            <a:avLst/>
          </a:prstGeom>
          <a:noFill/>
        </p:spPr>
        <p:txBody>
          <a:bodyPr wrap="square" rtlCol="0">
            <a:spAutoFit/>
          </a:bodyPr>
          <a:lstStyle/>
          <a:p>
            <a:pPr marL="342900" indent="-342900">
              <a:buFont typeface="Arial" panose="020B0604020202020204" pitchFamily="34" charset="0"/>
              <a:buChar char="•"/>
            </a:pPr>
            <a:r>
              <a:rPr lang="en-US" b="0" dirty="0" smtClean="0"/>
              <a:t>Picking Instructions with shorter encodings</a:t>
            </a:r>
            <a:r>
              <a:rPr lang="en-US" dirty="0" smtClean="0"/>
              <a:t>:</a:t>
            </a:r>
          </a:p>
          <a:p>
            <a:pPr marL="800100" lvl="1" indent="-342900">
              <a:buFont typeface="Arial" panose="020B0604020202020204" pitchFamily="34" charset="0"/>
              <a:buChar char="•"/>
            </a:pPr>
            <a:endParaRPr lang="en-US" dirty="0" smtClean="0">
              <a:latin typeface="Courier New" panose="02070309020205020404" pitchFamily="49" charset="0"/>
              <a:cs typeface="Courier New" panose="02070309020205020404" pitchFamily="49" charset="0"/>
            </a:endParaRPr>
          </a:p>
          <a:p>
            <a:pPr lvl="1"/>
            <a:r>
              <a:rPr lang="en-US" b="0" dirty="0" err="1" smtClean="0">
                <a:latin typeface="Courier New" panose="02070309020205020404" pitchFamily="49" charset="0"/>
                <a:cs typeface="Courier New" panose="02070309020205020404" pitchFamily="49" charset="0"/>
              </a:rPr>
              <a:t>vmova</a:t>
            </a:r>
            <a:r>
              <a:rPr lang="en-US" dirty="0" err="1" smtClean="0">
                <a:solidFill>
                  <a:srgbClr val="FF0000"/>
                </a:solidFill>
                <a:latin typeface="Courier New" panose="02070309020205020404" pitchFamily="49" charset="0"/>
                <a:cs typeface="Courier New" panose="02070309020205020404" pitchFamily="49" charset="0"/>
              </a:rPr>
              <a:t>pd</a:t>
            </a:r>
            <a:r>
              <a:rPr lang="en-US" dirty="0" smtClean="0">
                <a:solidFill>
                  <a:srgbClr val="FF0000"/>
                </a:solidFill>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66 </a:t>
            </a:r>
            <a:r>
              <a:rPr lang="en-US" dirty="0">
                <a:latin typeface="Courier New" panose="02070309020205020404" pitchFamily="49" charset="0"/>
                <a:cs typeface="Courier New" panose="02070309020205020404" pitchFamily="49" charset="0"/>
              </a:rPr>
              <a:t>41 0f 28 </a:t>
            </a:r>
            <a:r>
              <a:rPr lang="en-US" dirty="0" smtClean="0">
                <a:latin typeface="Courier New" panose="02070309020205020404" pitchFamily="49" charset="0"/>
                <a:cs typeface="Courier New" panose="02070309020205020404" pitchFamily="49" charset="0"/>
              </a:rPr>
              <a:t>c0</a:t>
            </a:r>
          </a:p>
          <a:p>
            <a:pPr lvl="1"/>
            <a:r>
              <a:rPr lang="en-US" b="0" dirty="0" err="1" smtClean="0">
                <a:latin typeface="Courier New" panose="02070309020205020404" pitchFamily="49" charset="0"/>
                <a:cs typeface="Courier New" panose="02070309020205020404" pitchFamily="49" charset="0"/>
              </a:rPr>
              <a:t>vmova</a:t>
            </a:r>
            <a:r>
              <a:rPr lang="en-US" dirty="0" err="1" smtClean="0">
                <a:solidFill>
                  <a:srgbClr val="FF0000"/>
                </a:solidFill>
                <a:latin typeface="Courier New" panose="02070309020205020404" pitchFamily="49" charset="0"/>
                <a:cs typeface="Courier New" panose="02070309020205020404" pitchFamily="49" charset="0"/>
              </a:rPr>
              <a:t>ps</a:t>
            </a:r>
            <a:r>
              <a:rPr lang="en-US" dirty="0" smtClean="0">
                <a:solidFill>
                  <a:srgbClr val="FF0000"/>
                </a:solidFill>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0f </a:t>
            </a:r>
            <a:r>
              <a:rPr lang="en-US" dirty="0">
                <a:latin typeface="Courier New" panose="02070309020205020404" pitchFamily="49" charset="0"/>
                <a:cs typeface="Courier New" panose="02070309020205020404" pitchFamily="49" charset="0"/>
              </a:rPr>
              <a:t>28 47 </a:t>
            </a:r>
            <a:r>
              <a:rPr lang="en-US" dirty="0" smtClean="0">
                <a:latin typeface="Courier New" panose="02070309020205020404" pitchFamily="49" charset="0"/>
                <a:cs typeface="Courier New" panose="02070309020205020404" pitchFamily="49" charset="0"/>
              </a:rPr>
              <a:t>c0</a:t>
            </a:r>
          </a:p>
          <a:p>
            <a:pPr lvl="1"/>
            <a:r>
              <a:rPr lang="en-US" dirty="0">
                <a:latin typeface="Courier New" panose="02070309020205020404" pitchFamily="49" charset="0"/>
                <a:cs typeface="Courier New" panose="02070309020205020404" pitchFamily="49" charset="0"/>
              </a:rPr>
              <a:t>	</a:t>
            </a:r>
            <a:endParaRPr lang="en-US" dirty="0"/>
          </a:p>
          <a:p>
            <a:pPr marL="342900" indent="-342900">
              <a:buFont typeface="Arial" panose="020B0604020202020204" pitchFamily="34" charset="0"/>
              <a:buChar char="•"/>
            </a:pPr>
            <a:r>
              <a:rPr lang="en-US" b="0" dirty="0" smtClean="0"/>
              <a:t>Keeping Offsets between -128 and 127:</a:t>
            </a:r>
          </a:p>
          <a:p>
            <a:endParaRPr lang="it-IT" b="0" dirty="0" smtClean="0">
              <a:latin typeface="Courier New" panose="02070309020205020404" pitchFamily="49" charset="0"/>
              <a:cs typeface="Courier New" panose="02070309020205020404" pitchFamily="49" charset="0"/>
            </a:endParaRPr>
          </a:p>
          <a:p>
            <a:r>
              <a:rPr lang="it-IT" b="0" dirty="0" smtClean="0">
                <a:latin typeface="Courier New" panose="02070309020205020404" pitchFamily="49" charset="0"/>
                <a:cs typeface="Courier New" panose="02070309020205020404" pitchFamily="49" charset="0"/>
              </a:rPr>
              <a:t>   add </a:t>
            </a:r>
            <a:r>
              <a:rPr lang="it-IT" dirty="0" smtClean="0">
                <a:solidFill>
                  <a:srgbClr val="FF0000"/>
                </a:solidFill>
                <a:latin typeface="Courier New" panose="02070309020205020404" pitchFamily="49" charset="0"/>
                <a:cs typeface="Courier New" panose="02070309020205020404" pitchFamily="49" charset="0"/>
              </a:rPr>
              <a:t>0x40</a:t>
            </a:r>
            <a:r>
              <a:rPr lang="it-IT" b="0" dirty="0" smtClean="0">
                <a:latin typeface="Courier New" panose="02070309020205020404" pitchFamily="49" charset="0"/>
                <a:cs typeface="Courier New" panose="02070309020205020404" pitchFamily="49" charset="0"/>
              </a:rPr>
              <a:t>, rdi </a:t>
            </a:r>
            <a:r>
              <a:rPr lang="it-IT" dirty="0" smtClean="0">
                <a:latin typeface="Courier New" panose="02070309020205020404" pitchFamily="49" charset="0"/>
                <a:cs typeface="Courier New" panose="02070309020205020404" pitchFamily="49" charset="0"/>
              </a:rPr>
              <a:t>48 </a:t>
            </a:r>
            <a:r>
              <a:rPr lang="it-IT" dirty="0">
                <a:latin typeface="Courier New" panose="02070309020205020404" pitchFamily="49" charset="0"/>
                <a:cs typeface="Courier New" panose="02070309020205020404" pitchFamily="49" charset="0"/>
              </a:rPr>
              <a:t>83 c7 40 </a:t>
            </a:r>
          </a:p>
          <a:p>
            <a:r>
              <a:rPr lang="it-IT" b="0" dirty="0" smtClean="0">
                <a:latin typeface="Courier New" panose="02070309020205020404" pitchFamily="49" charset="0"/>
                <a:cs typeface="Courier New" panose="02070309020205020404" pitchFamily="49" charset="0"/>
              </a:rPr>
              <a:t>   add </a:t>
            </a:r>
            <a:r>
              <a:rPr lang="it-IT" dirty="0">
                <a:solidFill>
                  <a:srgbClr val="FF0000"/>
                </a:solidFill>
                <a:latin typeface="Courier New" panose="02070309020205020404" pitchFamily="49" charset="0"/>
                <a:cs typeface="Courier New" panose="02070309020205020404" pitchFamily="49" charset="0"/>
              </a:rPr>
              <a:t>0x100</a:t>
            </a:r>
            <a:r>
              <a:rPr lang="it-IT" b="0" dirty="0">
                <a:latin typeface="Courier New" panose="02070309020205020404" pitchFamily="49" charset="0"/>
                <a:cs typeface="Courier New" panose="02070309020205020404" pitchFamily="49" charset="0"/>
              </a:rPr>
              <a:t>,rdi </a:t>
            </a:r>
            <a:r>
              <a:rPr lang="it-IT" dirty="0">
                <a:latin typeface="Courier New" panose="02070309020205020404" pitchFamily="49" charset="0"/>
                <a:cs typeface="Courier New" panose="02070309020205020404" pitchFamily="49" charset="0"/>
              </a:rPr>
              <a:t>48 </a:t>
            </a:r>
            <a:r>
              <a:rPr lang="it-IT" dirty="0" smtClean="0">
                <a:latin typeface="Courier New" panose="02070309020205020404" pitchFamily="49" charset="0"/>
                <a:cs typeface="Courier New" panose="02070309020205020404" pitchFamily="49" charset="0"/>
              </a:rPr>
              <a:t>83 c7 </a:t>
            </a:r>
            <a:r>
              <a:rPr lang="it-IT" dirty="0">
                <a:latin typeface="Courier New" panose="02070309020205020404" pitchFamily="49" charset="0"/>
                <a:cs typeface="Courier New" panose="02070309020205020404" pitchFamily="49" charset="0"/>
              </a:rPr>
              <a:t>00 01 00 00</a:t>
            </a:r>
          </a:p>
          <a:p>
            <a:pPr lvl="1"/>
            <a:r>
              <a:rPr lang="it-IT" dirty="0" smtClean="0">
                <a:latin typeface="Courier New" panose="02070309020205020404" pitchFamily="49" charset="0"/>
                <a:cs typeface="Courier New" panose="02070309020205020404" pitchFamily="49" charset="0"/>
              </a:rPr>
              <a:t>         </a:t>
            </a:r>
            <a:r>
              <a:rPr lang="it-IT" dirty="0"/>
              <a:t>	</a:t>
            </a:r>
            <a:endParaRPr lang="en-US" dirty="0"/>
          </a:p>
          <a:p>
            <a:pPr marL="342900" indent="-342900">
              <a:buFont typeface="Arial" panose="020B0604020202020204" pitchFamily="34" charset="0"/>
              <a:buChar char="•"/>
            </a:pPr>
            <a:r>
              <a:rPr lang="en-US" b="0" dirty="0" smtClean="0"/>
              <a:t>Using Low Number Registers:</a:t>
            </a:r>
          </a:p>
          <a:p>
            <a:pPr marL="342900" indent="-342900">
              <a:buFont typeface="Arial" panose="020B0604020202020204" pitchFamily="34" charset="0"/>
              <a:buChar char="•"/>
            </a:pPr>
            <a:endParaRPr lang="en-US" dirty="0"/>
          </a:p>
          <a:p>
            <a:pPr lvl="1"/>
            <a:r>
              <a:rPr lang="en-US" b="0" dirty="0" err="1">
                <a:latin typeface="Courier New" panose="02070309020205020404" pitchFamily="49" charset="0"/>
                <a:cs typeface="Courier New" panose="02070309020205020404" pitchFamily="49" charset="0"/>
              </a:rPr>
              <a:t>addpd</a:t>
            </a:r>
            <a:r>
              <a:rPr lang="en-US" b="0" dirty="0">
                <a:latin typeface="Courier New" panose="02070309020205020404" pitchFamily="49" charset="0"/>
                <a:cs typeface="Courier New" panose="02070309020205020404" pitchFamily="49" charset="0"/>
              </a:rPr>
              <a:t>  </a:t>
            </a:r>
            <a:r>
              <a:rPr lang="en-US" b="0" dirty="0" smtClean="0">
                <a:latin typeface="Courier New" panose="02070309020205020404" pitchFamily="49" charset="0"/>
                <a:cs typeface="Courier New" panose="02070309020205020404" pitchFamily="49" charset="0"/>
              </a:rPr>
              <a:t>xmm0,</a:t>
            </a:r>
            <a:r>
              <a:rPr lang="en-US" dirty="0" smtClean="0">
                <a:solidFill>
                  <a:srgbClr val="FF0000"/>
                </a:solidFill>
                <a:latin typeface="Courier New" panose="02070309020205020404" pitchFamily="49" charset="0"/>
                <a:cs typeface="Courier New" panose="02070309020205020404" pitchFamily="49" charset="0"/>
              </a:rPr>
              <a:t>xmm8</a:t>
            </a:r>
            <a:r>
              <a:rPr lang="en-US" b="0"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66 44 0f 58 </a:t>
            </a:r>
            <a:r>
              <a:rPr lang="en-US" dirty="0" smtClean="0">
                <a:latin typeface="Courier New" panose="02070309020205020404" pitchFamily="49" charset="0"/>
                <a:cs typeface="Courier New" panose="02070309020205020404" pitchFamily="49" charset="0"/>
              </a:rPr>
              <a:t>c0</a:t>
            </a:r>
          </a:p>
          <a:p>
            <a:pPr lvl="1"/>
            <a:r>
              <a:rPr lang="en-US" b="0" dirty="0" err="1" smtClean="0">
                <a:latin typeface="Courier New" panose="02070309020205020404" pitchFamily="49" charset="0"/>
                <a:cs typeface="Courier New" panose="02070309020205020404" pitchFamily="49" charset="0"/>
              </a:rPr>
              <a:t>addpd</a:t>
            </a:r>
            <a:r>
              <a:rPr lang="en-US" b="0" dirty="0" smtClean="0">
                <a:latin typeface="Courier New" panose="02070309020205020404" pitchFamily="49" charset="0"/>
                <a:cs typeface="Courier New" panose="02070309020205020404" pitchFamily="49" charset="0"/>
              </a:rPr>
              <a:t>  xmm0,</a:t>
            </a:r>
            <a:r>
              <a:rPr lang="en-US" dirty="0" smtClean="0">
                <a:solidFill>
                  <a:srgbClr val="FF0000"/>
                </a:solidFill>
                <a:latin typeface="Courier New" panose="02070309020205020404" pitchFamily="49" charset="0"/>
                <a:cs typeface="Courier New" panose="02070309020205020404" pitchFamily="49" charset="0"/>
              </a:rPr>
              <a:t>xmm1</a:t>
            </a:r>
            <a:r>
              <a:rPr lang="en-US" b="0"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66 </a:t>
            </a:r>
            <a:r>
              <a:rPr lang="en-US" dirty="0" smtClean="0">
                <a:latin typeface="Courier New" panose="02070309020205020404" pitchFamily="49" charset="0"/>
                <a:cs typeface="Courier New" panose="02070309020205020404" pitchFamily="49" charset="0"/>
              </a:rPr>
              <a:t>44 </a:t>
            </a:r>
            <a:r>
              <a:rPr lang="en-US" dirty="0">
                <a:latin typeface="Courier New" panose="02070309020205020404" pitchFamily="49" charset="0"/>
                <a:cs typeface="Courier New" panose="02070309020205020404" pitchFamily="49" charset="0"/>
              </a:rPr>
              <a:t>59 c8</a:t>
            </a:r>
          </a:p>
        </p:txBody>
      </p:sp>
    </p:spTree>
    <p:extLst>
      <p:ext uri="{BB962C8B-B14F-4D97-AF65-F5344CB8AC3E}">
        <p14:creationId xmlns:p14="http://schemas.microsoft.com/office/powerpoint/2010/main" val="31769054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USEAMSFONTS" val="True"/>
  <p:tag name="USEBOLDAMS" val="False"/>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600"/>
  <p:tag name="DEFAULTMAGNIFICATION" val="0.8"/>
  <p:tag name="FIRSTMARKUS@CESERZNFUVWXY5M7" val="2607"/>
  <p:tag name="DEFAULTFONTSIZE" val="10"/>
  <p:tag name="DEFAULTWIDTH" val="636"/>
  <p:tag name="DEFAULTHEIGHT" val="585"/>
  <p:tag name="FIRSTFRANZF@ELXCRMVFUVWZY556" val="4154"/>
  <p:tag name="DEFAULTDISPLAYSOURCE" val="\documentclass{slides}\pagestyle{empty}&#10;\begin{document}&#10;&#10;\end{document}&#10;"/>
  <p:tag name="EMBEDFONTS" val="0"/>
</p:tagLst>
</file>

<file path=ppt/theme/theme1.xml><?xml version="1.0" encoding="utf-8"?>
<a:theme xmlns:a="http://schemas.openxmlformats.org/drawingml/2006/main" name="spiral-template">
  <a:themeElements>
    <a:clrScheme name="spiral-templat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0000"/>
      </a:hlink>
      <a:folHlink>
        <a:srgbClr val="CC0000"/>
      </a:folHlink>
    </a:clrScheme>
    <a:fontScheme name="spiral-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508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rgbClr val="DDDDDD"/>
        </a:solidFill>
        <a:ln w="508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piral-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iral-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iral-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iral-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iral-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iral-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iral-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piral-templat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spiral-template</Template>
  <TotalTime>29588</TotalTime>
  <Words>2317</Words>
  <Application>Microsoft Office PowerPoint</Application>
  <PresentationFormat>On-screen Show (4:3)</PresentationFormat>
  <Paragraphs>912</Paragraphs>
  <Slides>24</Slides>
  <Notes>17</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 Narrow</vt:lpstr>
      <vt:lpstr>Calibri</vt:lpstr>
      <vt:lpstr>Courier New</vt:lpstr>
      <vt:lpstr>Times New Roman</vt:lpstr>
      <vt:lpstr>Verdana</vt:lpstr>
      <vt:lpstr>Wingdings</vt:lpstr>
      <vt:lpstr>Wingdings 2</vt:lpstr>
      <vt:lpstr>spiral-template</vt:lpstr>
      <vt:lpstr>PowerPoint Presentation</vt:lpstr>
      <vt:lpstr>Introduction: What is the problem?</vt:lpstr>
      <vt:lpstr>Introduction: What is our Solution</vt:lpstr>
      <vt:lpstr>Overview</vt:lpstr>
      <vt:lpstr>Background: A kernel for the BLIS kernel</vt:lpstr>
      <vt:lpstr>Background: Outer Product to Component</vt:lpstr>
      <vt:lpstr>Implementing in context of the kernel</vt:lpstr>
      <vt:lpstr>Implementing a High Performance Kernel</vt:lpstr>
      <vt:lpstr>Implementation: Avoiding Bottlenecks</vt:lpstr>
      <vt:lpstr>Statically Scheduling Instructions</vt:lpstr>
      <vt:lpstr>Managing our Usage of Registers</vt:lpstr>
      <vt:lpstr>Scheduling the Partial Components</vt:lpstr>
      <vt:lpstr>Overview</vt:lpstr>
      <vt:lpstr>Sequential Results: HSW and SNB</vt:lpstr>
      <vt:lpstr>Sequential Results: NEH and PEN</vt:lpstr>
      <vt:lpstr>Spilling Results</vt:lpstr>
      <vt:lpstr>Partial Component Shape</vt:lpstr>
      <vt:lpstr>Instruction Selection Model</vt:lpstr>
      <vt:lpstr>Moving Forward</vt:lpstr>
      <vt:lpstr>Summary</vt:lpstr>
      <vt:lpstr>Background: BLIS</vt:lpstr>
      <vt:lpstr>The Tools we Have to Work With</vt:lpstr>
      <vt:lpstr>Finding Prime Components</vt:lpstr>
      <vt:lpstr>Enumerating the Possible Tilings</vt:lpstr>
    </vt:vector>
  </TitlesOfParts>
  <Company>Carnegie Mellon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Spiral: Program Generation for Linear Transforms and Beyond</dc:title>
  <dc:subject>Spiral Overview Talk, 2010</dc:subject>
  <dc:creator>Franz Franchetti</dc:creator>
  <dc:description>Spiral (www.spiral.net) is a program and hardware design generation system for linear transforms such as the discrete Fourier transform, discrete cosine transforms, filters, and others.  We are currently extending Spiral beyond its original problem domain, using coding algorithms (Viterbi decoding and JPEG 2000 encoding) and image formation synthetic aperture radar, SAR) as examples.  For a user-selected problem specification, Spiral autonomously generates different algorithms, represented in a declarative form as mathematical formulas, and their implementations to find the best match to the given target platform.  Besides the search, Spiral performs deterministic optimizations on the formula level, effectively restructuring the code in ways unpractical at the code or design level.  Spiral generates specialized single-size implementations or adaptive general-size autotuning libraries, and utilizes special instructions and multiple processor cores.  The implementation generated by Spiral rival the performance of expertly hand-tuned libraries.
In this talk, we give a short overview on Spiral.  We explain then how Spiral generates efficient programs for parallel platforms including vector architectures, shared and distributed memory platforms, and GPUs; as well as hardware designs (Verilog) and automatically partitioned software/hardware implementations.  We overview how Spiral targets the Cell BE and PowerXCell 8i, the BlueGene/P PPC450d processors, as well as Intel's upcoming Larrabee GPU and AVX vector instruction set.  As all optimizations in Spiral, parallelization and partitioning are performed on a high abstraction level of algorithm representation, using rewriting systems.</dc:description>
  <cp:lastModifiedBy>rveras</cp:lastModifiedBy>
  <cp:revision>1245</cp:revision>
  <cp:lastPrinted>1999-09-20T15:19:18Z</cp:lastPrinted>
  <dcterms:created xsi:type="dcterms:W3CDTF">2005-10-22T23:00:21Z</dcterms:created>
  <dcterms:modified xsi:type="dcterms:W3CDTF">2015-09-28T19:36:59Z</dcterms:modified>
</cp:coreProperties>
</file>