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5"/>
  </p:notesMasterIdLst>
  <p:handoutMasterIdLst>
    <p:handoutMasterId r:id="rId46"/>
  </p:handoutMasterIdLst>
  <p:sldIdLst>
    <p:sldId id="355" r:id="rId2"/>
    <p:sldId id="644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495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80" r:id="rId39"/>
    <p:sldId id="681" r:id="rId40"/>
    <p:sldId id="682" r:id="rId41"/>
    <p:sldId id="683" r:id="rId42"/>
    <p:sldId id="684" r:id="rId43"/>
    <p:sldId id="67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B482DA"/>
    <a:srgbClr val="CC5500"/>
    <a:srgbClr val="FF342F"/>
    <a:srgbClr val="FFFF00"/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58812" autoAdjust="0"/>
  </p:normalViewPr>
  <p:slideViewPr>
    <p:cSldViewPr>
      <p:cViewPr>
        <p:scale>
          <a:sx n="79" d="100"/>
          <a:sy n="79" d="100"/>
        </p:scale>
        <p:origin x="-1160" y="-80"/>
      </p:cViewPr>
      <p:guideLst>
        <p:guide orient="horz" pos="3312"/>
        <p:guide pos="96"/>
      </p:guideLst>
    </p:cSldViewPr>
  </p:slideViewPr>
  <p:outlineViewPr>
    <p:cViewPr>
      <p:scale>
        <a:sx n="33" d="100"/>
        <a:sy n="33" d="100"/>
      </p:scale>
      <p:origin x="48" y="1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251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047F46-474F-4192-800E-5FF6C9639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AC7134-4708-4299-8F80-2A643DD6B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Improve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20%.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9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8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1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Improve </a:t>
            </a:r>
            <a:r>
              <a:rPr kumimoji="1" lang="en-US" altLang="zh-CN" baseline="0" dirty="0" smtClean="0"/>
              <a:t>10%.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For </a:t>
            </a:r>
            <a:r>
              <a:rPr kumimoji="1" lang="en-US" altLang="zh-CN" baseline="0" dirty="0" smtClean="0"/>
              <a:t>small matrix, it can improve about 10%. For large matrix, it can improve 3%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1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4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0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3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Improve </a:t>
            </a:r>
            <a:r>
              <a:rPr kumimoji="1" lang="en-US" altLang="zh-CN" dirty="0" smtClean="0"/>
              <a:t>the performance</a:t>
            </a:r>
            <a:r>
              <a:rPr kumimoji="1" lang="en-US" altLang="zh-CN" baseline="0" dirty="0" smtClean="0"/>
              <a:t> up to 2.7% on small matrices. For large matrix, the improvement is less than 1%.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Achieve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57.5%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peak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7134-4708-4299-8F80-2A643DD6B1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 userDrawn="1"/>
        </p:nvPicPr>
        <p:blipFill>
          <a:blip r:embed="rId2" cstate="print">
            <a:lum bright="88000"/>
          </a:blip>
          <a:srcRect/>
          <a:stretch>
            <a:fillRect/>
          </a:stretch>
        </p:blipFill>
        <p:spPr bwMode="auto">
          <a:xfrm>
            <a:off x="2590800" y="3352800"/>
            <a:ext cx="391318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8563"/>
            <a:ext cx="9140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CC55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1F8CB9-05A9-4B61-B9E2-0983D3463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E287-0890-4250-B946-E8C442F47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1E4-9D8E-4322-8424-771B38598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FAD6-4FB8-43CE-8D9B-AE729A23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B09B-4260-4A16-BCF6-3A4A55A78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CA5-98DF-41F7-9309-20CBB0729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BC9-4699-4FDF-8E45-EA0431FD3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67BF-F26D-41BA-B8BE-EBBC008B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E5C9-1CE3-4EDA-917F-E0D98B4EB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87B9-9C6F-4A99-B048-5684F98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A8FB-77E5-44CC-B7D0-910EA9CAD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014413"/>
            <a:ext cx="9140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0" y="1492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78563"/>
            <a:ext cx="9140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1295400" y="6553200"/>
            <a:ext cx="64008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228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CC55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CC5500"/>
                </a:solidFill>
              </a:defRPr>
            </a:lvl1pPr>
          </a:lstStyle>
          <a:p>
            <a:pPr>
              <a:defRPr/>
            </a:pPr>
            <a:fld id="{3BA28AF7-B8F5-4A92-94F9-6F7575D3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2969DB-9754-4D24-A155-BC9DAE2B413B}" type="slidenum">
              <a:rPr lang="en-US"/>
              <a:pPr/>
              <a:t>1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153400" cy="1933575"/>
          </a:xfrm>
        </p:spPr>
        <p:txBody>
          <a:bodyPr/>
          <a:lstStyle/>
          <a:p>
            <a:pPr eaLnBrk="1" hangingPunct="1"/>
            <a:r>
              <a:rPr lang="en-US" dirty="0" smtClean="0"/>
              <a:t>Exploiting BLIS to Optimize LU with Pivoting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Xianyi Zhang</a:t>
            </a:r>
          </a:p>
          <a:p>
            <a:pPr eaLnBrk="1" hangingPunct="1"/>
            <a:r>
              <a:rPr lang="en-US" sz="1600" dirty="0" err="1">
                <a:solidFill>
                  <a:schemeClr val="tx1"/>
                </a:solidFill>
              </a:rPr>
              <a:t>t</a:t>
            </a:r>
            <a:r>
              <a:rPr lang="en-US" sz="1600" dirty="0" err="1" smtClean="0">
                <a:solidFill>
                  <a:schemeClr val="tx1"/>
                </a:solidFill>
              </a:rPr>
              <a:t>raits.zhang@gmail.com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Naïve implementation Performance</a:t>
            </a:r>
            <a:endParaRPr lang="en-US" dirty="0"/>
          </a:p>
        </p:txBody>
      </p:sp>
      <p:pic>
        <p:nvPicPr>
          <p:cNvPr id="7" name="内容占位符 6" descr="blis_perf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4" b="-5264"/>
          <a:stretch>
            <a:fillRect/>
          </a:stretch>
        </p:blipFill>
        <p:spPr>
          <a:xfrm>
            <a:off x="228600" y="1295400"/>
            <a:ext cx="8763000" cy="51933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Naïve implementation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Compare with </a:t>
            </a:r>
            <a:r>
              <a:rPr lang="en-US" dirty="0" err="1" smtClean="0"/>
              <a:t>LAPACK+OpenBLAS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图片 5" descr="blis_open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8229600" cy="44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Profiling</a:t>
            </a:r>
          </a:p>
          <a:p>
            <a:pPr lvl="1"/>
            <a:r>
              <a:rPr lang="en-US" dirty="0" smtClean="0"/>
              <a:t>One step in LU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26375"/>
              </p:ext>
            </p:extLst>
          </p:nvPr>
        </p:nvGraphicFramePr>
        <p:xfrm>
          <a:off x="1219200" y="2743200"/>
          <a:ext cx="6477001" cy="168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21"/>
                <a:gridCol w="2611890"/>
                <a:gridCol w="2611890"/>
              </a:tblGrid>
              <a:tr h="5844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BLIS (second)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OpenBLAS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(second)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DTRSM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0.009</a:t>
                      </a:r>
                      <a:endParaRPr lang="zh-CN" altLang="en-US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DGEMM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0.192</a:t>
                      </a:r>
                      <a:endParaRPr lang="zh-CN" altLang="en-US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DGETF2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914400" y="4038600"/>
            <a:ext cx="7162800" cy="457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GETF2</a:t>
            </a:r>
            <a:r>
              <a:rPr lang="zh-CN" altLang="zh-CN" dirty="0"/>
              <a:t> </a:t>
            </a:r>
            <a:r>
              <a:rPr lang="en-US" altLang="zh-CN" dirty="0" smtClean="0"/>
              <a:t>panel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Right looking unblocked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rsm</a:t>
            </a:r>
            <a:r>
              <a:rPr lang="en-US" dirty="0" smtClean="0"/>
              <a:t>-&gt;</a:t>
            </a:r>
            <a:r>
              <a:rPr lang="en-US" dirty="0" err="1" smtClean="0"/>
              <a:t>scal</a:t>
            </a:r>
            <a:endParaRPr lang="en-US" dirty="0" smtClean="0"/>
          </a:p>
          <a:p>
            <a:pPr lvl="1"/>
            <a:r>
              <a:rPr lang="en-US" dirty="0" smtClean="0"/>
              <a:t>Rank-b update -&gt; Rank-1</a:t>
            </a:r>
          </a:p>
          <a:p>
            <a:pPr lvl="2"/>
            <a:r>
              <a:rPr lang="en-US" dirty="0" err="1"/>
              <a:t>g</a:t>
            </a:r>
            <a:r>
              <a:rPr lang="en-US" dirty="0" err="1" smtClean="0"/>
              <a:t>er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362200"/>
            <a:ext cx="3124200" cy="3124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971800"/>
            <a:ext cx="2463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 smtClean="0"/>
              <a:t>BLIS+Optimized</a:t>
            </a:r>
            <a:r>
              <a:rPr lang="en-US" dirty="0" smtClean="0"/>
              <a:t> GER (NB 188)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图片 6" descr="blis_open_ger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3880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What’s the best NB?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Input </a:t>
            </a:r>
            <a:r>
              <a:rPr lang="en-US" dirty="0" err="1" smtClean="0"/>
              <a:t>NxN</a:t>
            </a:r>
            <a:r>
              <a:rPr lang="en-US" dirty="0" smtClean="0"/>
              <a:t> matrix</a:t>
            </a:r>
          </a:p>
          <a:p>
            <a:r>
              <a:rPr lang="en-US" dirty="0" smtClean="0"/>
              <a:t>BLAS3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13004"/>
              </p:ext>
            </p:extLst>
          </p:nvPr>
        </p:nvGraphicFramePr>
        <p:xfrm>
          <a:off x="1143000" y="281940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184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TRSM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NB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6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62000" y="2057400"/>
            <a:ext cx="7848600" cy="2133600"/>
            <a:chOff x="762000" y="1905000"/>
            <a:chExt cx="7848600" cy="21336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1905000"/>
              <a:ext cx="2590800" cy="1905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743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1905000"/>
              <a:ext cx="19050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1905000"/>
              <a:ext cx="2590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1447800"/>
            <a:ext cx="7848600" cy="2743200"/>
            <a:chOff x="762000" y="1295400"/>
            <a:chExt cx="7848600" cy="2743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1905000"/>
              <a:ext cx="2590800" cy="1905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743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1905000"/>
              <a:ext cx="19050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1905000"/>
              <a:ext cx="2590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1905000"/>
              <a:ext cx="1828800" cy="213360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19800" y="1905000"/>
              <a:ext cx="1828800" cy="190500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Left Brace 11"/>
            <p:cNvSpPr/>
            <p:nvPr/>
          </p:nvSpPr>
          <p:spPr bwMode="auto">
            <a:xfrm rot="5400000">
              <a:off x="1600200" y="838200"/>
              <a:ext cx="152400" cy="1828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12954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NC</a:t>
              </a:r>
              <a:endParaRPr lang="en-US" dirty="0"/>
            </a:p>
          </p:txBody>
        </p:sp>
        <p:sp>
          <p:nvSpPr>
            <p:cNvPr id="14" name="Left Brace 13"/>
            <p:cNvSpPr/>
            <p:nvPr/>
          </p:nvSpPr>
          <p:spPr bwMode="auto">
            <a:xfrm rot="5400000">
              <a:off x="6858000" y="838200"/>
              <a:ext cx="152400" cy="1828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12954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NC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>
            <a:off x="2743200" y="3124200"/>
            <a:ext cx="381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001000" y="2971800"/>
            <a:ext cx="4572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NC (e.g. 4096 on Sandy Bridge)</a:t>
            </a:r>
          </a:p>
        </p:txBody>
      </p:sp>
    </p:spTree>
    <p:extLst>
      <p:ext uri="{BB962C8B-B14F-4D97-AF65-F5344CB8AC3E}">
        <p14:creationId xmlns:p14="http://schemas.microsoft.com/office/powerpoint/2010/main" val="23801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0" y="2057400"/>
            <a:ext cx="7086600" cy="2133600"/>
            <a:chOff x="762000" y="1905000"/>
            <a:chExt cx="7086600" cy="21336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1905000"/>
              <a:ext cx="1828800" cy="1905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743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1905000"/>
              <a:ext cx="19050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1905000"/>
              <a:ext cx="1828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00" y="1469136"/>
            <a:ext cx="7789987" cy="2721864"/>
            <a:chOff x="762000" y="1469136"/>
            <a:chExt cx="7789987" cy="272186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2057400"/>
              <a:ext cx="1828800" cy="1905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8956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2057400"/>
              <a:ext cx="19050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2057400"/>
              <a:ext cx="1828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2400" y="2057400"/>
              <a:ext cx="533400" cy="213360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9800" y="2057400"/>
              <a:ext cx="1828800" cy="45720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Left Brace 11"/>
            <p:cNvSpPr/>
            <p:nvPr/>
          </p:nvSpPr>
          <p:spPr bwMode="auto">
            <a:xfrm rot="5400000">
              <a:off x="4152900" y="16383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5928" y="146913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KC</a:t>
              </a:r>
              <a:endParaRPr lang="en-US" dirty="0"/>
            </a:p>
          </p:txBody>
        </p:sp>
        <p:sp>
          <p:nvSpPr>
            <p:cNvPr id="15" name="Right Brace 14"/>
            <p:cNvSpPr/>
            <p:nvPr/>
          </p:nvSpPr>
          <p:spPr bwMode="auto">
            <a:xfrm>
              <a:off x="7924800" y="2057400"/>
              <a:ext cx="152400" cy="4572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6720" y="208178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KC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4724400" y="3124200"/>
            <a:ext cx="9144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934200" y="2743200"/>
            <a:ext cx="0" cy="990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KC (e.g. 256 on Sandy Bridge)</a:t>
            </a:r>
          </a:p>
        </p:txBody>
      </p:sp>
    </p:spTree>
    <p:extLst>
      <p:ext uri="{BB962C8B-B14F-4D97-AF65-F5344CB8AC3E}">
        <p14:creationId xmlns:p14="http://schemas.microsoft.com/office/powerpoint/2010/main" val="136782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LU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A=LU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Partial Pivoting</a:t>
            </a:r>
          </a:p>
          <a:p>
            <a:pPr lvl="1"/>
            <a:r>
              <a:rPr lang="en-US" dirty="0" smtClean="0"/>
              <a:t>PA=LU, reorder the rows of A</a:t>
            </a:r>
          </a:p>
          <a:p>
            <a:pPr lvl="1"/>
            <a:r>
              <a:rPr lang="en-US" dirty="0" smtClean="0"/>
              <a:t>Numerically stable in practice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65706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5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8200" y="1600200"/>
            <a:ext cx="7086600" cy="2133600"/>
            <a:chOff x="762000" y="1905000"/>
            <a:chExt cx="7086600" cy="21336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1905000"/>
              <a:ext cx="1828800" cy="4572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743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1905000"/>
              <a:ext cx="5334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1905000"/>
              <a:ext cx="1828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8590"/>
              </p:ext>
            </p:extLst>
          </p:nvPr>
        </p:nvGraphicFramePr>
        <p:xfrm>
          <a:off x="1295400" y="426720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184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r>
                        <a:rPr lang="zh-CN" altLang="zh-CN" dirty="0" smtClean="0"/>
                        <a:t>-</a:t>
                      </a:r>
                      <a:r>
                        <a:rPr lang="en-US" altLang="zh-CN" dirty="0" smtClean="0"/>
                        <a:t>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NC (4096)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KC (256)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GEMM in LU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N-NB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NB (188)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5551347"/>
            <a:ext cx="8229600" cy="12954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NB=n*KC (n=1,2…) for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63978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Limits of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Getf2 (N, NB…)</a:t>
            </a:r>
          </a:p>
          <a:p>
            <a:pPr lvl="1"/>
            <a:r>
              <a:rPr lang="en-US" dirty="0" smtClean="0"/>
              <a:t>BLAS 2/1</a:t>
            </a:r>
          </a:p>
          <a:p>
            <a:pPr lvl="1"/>
            <a:r>
              <a:rPr lang="en-US" dirty="0" smtClean="0"/>
              <a:t>Very slow compared to blocked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implemenation</a:t>
            </a:r>
            <a:endParaRPr lang="en-US" dirty="0" smtClean="0"/>
          </a:p>
          <a:p>
            <a:pPr lvl="1"/>
            <a:r>
              <a:rPr lang="en-US" dirty="0" smtClean="0"/>
              <a:t>NB as small as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Recursive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 </a:t>
            </a:r>
            <a:r>
              <a:rPr lang="en-US" dirty="0" err="1" smtClean="0"/>
              <a:t>NxNB</a:t>
            </a:r>
            <a:r>
              <a:rPr lang="en-US" dirty="0" smtClean="0"/>
              <a:t> panel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blocked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24"/>
          <p:cNvSpPr/>
          <p:nvPr/>
        </p:nvSpPr>
        <p:spPr bwMode="auto">
          <a:xfrm>
            <a:off x="1981200" y="2743200"/>
            <a:ext cx="1447800" cy="3505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Recursive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altLang="zh-CN" dirty="0"/>
              <a:t>Factor </a:t>
            </a:r>
            <a:r>
              <a:rPr lang="en-US" altLang="zh-CN" dirty="0" err="1"/>
              <a:t>NxNB</a:t>
            </a:r>
            <a:r>
              <a:rPr lang="en-US" altLang="zh-CN" dirty="0"/>
              <a:t> panel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blocked</a:t>
            </a:r>
          </a:p>
          <a:p>
            <a:pPr lvl="1"/>
            <a:r>
              <a:rPr lang="en-US" dirty="0" smtClean="0"/>
              <a:t>Block size: NB/2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24"/>
          <p:cNvSpPr/>
          <p:nvPr/>
        </p:nvSpPr>
        <p:spPr bwMode="auto">
          <a:xfrm>
            <a:off x="1981200" y="2743200"/>
            <a:ext cx="762000" cy="3505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4"/>
          <p:cNvSpPr/>
          <p:nvPr/>
        </p:nvSpPr>
        <p:spPr bwMode="auto">
          <a:xfrm>
            <a:off x="2743200" y="2743200"/>
            <a:ext cx="762000" cy="3505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1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Recursive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Recursive factor </a:t>
            </a:r>
            <a:r>
              <a:rPr lang="en-US" dirty="0" err="1" smtClean="0"/>
              <a:t>Nx</a:t>
            </a:r>
            <a:r>
              <a:rPr lang="en-US" dirty="0" smtClean="0"/>
              <a:t>(NB/2) panel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Rectangle 24"/>
          <p:cNvSpPr/>
          <p:nvPr/>
        </p:nvSpPr>
        <p:spPr bwMode="auto">
          <a:xfrm>
            <a:off x="2133600" y="2667000"/>
            <a:ext cx="762000" cy="3505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7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Recursive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Recursive factor </a:t>
            </a:r>
            <a:r>
              <a:rPr lang="en-US" dirty="0" err="1" smtClean="0"/>
              <a:t>Nx</a:t>
            </a:r>
            <a:r>
              <a:rPr lang="en-US" dirty="0" smtClean="0"/>
              <a:t>(NB/2) panel</a:t>
            </a:r>
          </a:p>
          <a:p>
            <a:pPr lvl="1"/>
            <a:r>
              <a:rPr lang="en-US" dirty="0" smtClean="0"/>
              <a:t>Block size: NB/2/2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Rectangle 24"/>
          <p:cNvSpPr/>
          <p:nvPr/>
        </p:nvSpPr>
        <p:spPr bwMode="auto">
          <a:xfrm>
            <a:off x="2133600" y="2667000"/>
            <a:ext cx="381000" cy="3505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24"/>
          <p:cNvSpPr/>
          <p:nvPr/>
        </p:nvSpPr>
        <p:spPr bwMode="auto">
          <a:xfrm>
            <a:off x="2514600" y="2667000"/>
            <a:ext cx="381000" cy="3505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Recursive Panel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Recursive …</a:t>
            </a:r>
          </a:p>
          <a:p>
            <a:pPr lvl="1"/>
            <a:r>
              <a:rPr lang="en-US" dirty="0" smtClean="0"/>
              <a:t>Stop when </a:t>
            </a:r>
            <a:r>
              <a:rPr lang="en-US" dirty="0" err="1" smtClean="0"/>
              <a:t>nb</a:t>
            </a:r>
            <a:r>
              <a:rPr lang="en-US" dirty="0" smtClean="0"/>
              <a:t> is small</a:t>
            </a:r>
          </a:p>
          <a:p>
            <a:pPr lvl="1"/>
            <a:r>
              <a:rPr lang="en-US" dirty="0" smtClean="0"/>
              <a:t>Call unblocked algorithm (getf2)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24"/>
          <p:cNvSpPr/>
          <p:nvPr/>
        </p:nvSpPr>
        <p:spPr bwMode="auto">
          <a:xfrm>
            <a:off x="2133600" y="2971800"/>
            <a:ext cx="381000" cy="3505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 smtClean="0"/>
              <a:t>BLIS+Optimized</a:t>
            </a:r>
            <a:r>
              <a:rPr lang="en-US" dirty="0" smtClean="0"/>
              <a:t> </a:t>
            </a:r>
            <a:r>
              <a:rPr lang="en-US" dirty="0" err="1" smtClean="0"/>
              <a:t>GER+Recursive</a:t>
            </a:r>
            <a:r>
              <a:rPr lang="en-US" dirty="0" smtClean="0"/>
              <a:t> Panel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图片 5" descr="blis_open_ger_recursive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2942"/>
            <a:ext cx="8610600" cy="46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Revisit getf2 implementation</a:t>
            </a:r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rcRect t="-25432" b="-25432"/>
          <a:stretch>
            <a:fillRect/>
          </a:stretch>
        </p:blipFill>
        <p:spPr>
          <a:xfrm>
            <a:off x="609600" y="1143000"/>
            <a:ext cx="82296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Left-looking, fewer memory accesses</a:t>
            </a:r>
          </a:p>
        </p:txBody>
      </p:sp>
    </p:spTree>
    <p:extLst>
      <p:ext uri="{BB962C8B-B14F-4D97-AF65-F5344CB8AC3E}">
        <p14:creationId xmlns:p14="http://schemas.microsoft.com/office/powerpoint/2010/main" val="218370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 smtClean="0"/>
              <a:t>BLIS+Recursive+Left</a:t>
            </a:r>
            <a:r>
              <a:rPr lang="en-US" dirty="0" smtClean="0"/>
              <a:t> looking Getf2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图片 6" descr="blis_open_ger_recursive_getf2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9" y="2075973"/>
            <a:ext cx="8915400" cy="47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8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Why is LU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linear equations</a:t>
            </a:r>
          </a:p>
          <a:p>
            <a:pPr lvl="1"/>
            <a:r>
              <a:rPr lang="en-US" dirty="0" smtClean="0"/>
              <a:t>Ax=b</a:t>
            </a:r>
          </a:p>
          <a:p>
            <a:pPr lvl="1"/>
            <a:r>
              <a:rPr lang="en-US" dirty="0" smtClean="0"/>
              <a:t>PA=LU</a:t>
            </a:r>
          </a:p>
          <a:p>
            <a:pPr lvl="1"/>
            <a:r>
              <a:rPr lang="en-US" dirty="0" err="1" smtClean="0"/>
              <a:t>LUx</a:t>
            </a:r>
            <a:r>
              <a:rPr lang="en-US" dirty="0" smtClean="0"/>
              <a:t>=</a:t>
            </a:r>
            <a:r>
              <a:rPr lang="en-US" dirty="0" err="1" smtClean="0"/>
              <a:t>Pb</a:t>
            </a:r>
            <a:endParaRPr lang="en-US" dirty="0" smtClean="0"/>
          </a:p>
          <a:p>
            <a:pPr lvl="1"/>
            <a:r>
              <a:rPr lang="en-US" dirty="0" smtClean="0"/>
              <a:t>Solve Ly=</a:t>
            </a:r>
            <a:r>
              <a:rPr lang="en-US" dirty="0" err="1" smtClean="0"/>
              <a:t>Pb</a:t>
            </a:r>
            <a:r>
              <a:rPr lang="en-US" dirty="0" smtClean="0"/>
              <a:t> for y</a:t>
            </a:r>
          </a:p>
          <a:p>
            <a:pPr lvl="1"/>
            <a:r>
              <a:rPr lang="en-US" dirty="0" smtClean="0"/>
              <a:t>Solve </a:t>
            </a:r>
            <a:r>
              <a:rPr lang="en-US" dirty="0" err="1" smtClean="0"/>
              <a:t>Ux</a:t>
            </a:r>
            <a:r>
              <a:rPr lang="en-US" dirty="0" smtClean="0"/>
              <a:t>=y for x</a:t>
            </a:r>
          </a:p>
          <a:p>
            <a:r>
              <a:rPr lang="en-US" dirty="0" smtClean="0"/>
              <a:t>How does LAPACK implement?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trsm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endParaRPr lang="en-US" sz="2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52607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2000" y="2057400"/>
            <a:ext cx="7086600" cy="2133600"/>
            <a:chOff x="762000" y="1905000"/>
            <a:chExt cx="7086600" cy="21336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019800" y="1905000"/>
              <a:ext cx="1828800" cy="4572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2743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+=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2400" y="1905000"/>
              <a:ext cx="5334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1905000"/>
              <a:ext cx="1828800" cy="21336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019800" y="2057400"/>
            <a:ext cx="1828800" cy="457200"/>
          </a:xfrm>
          <a:prstGeom prst="rect">
            <a:avLst/>
          </a:prstGeom>
          <a:solidFill>
            <a:srgbClr val="B482D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895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+=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962400" y="2057400"/>
            <a:ext cx="533400" cy="21336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2057400"/>
            <a:ext cx="1828800" cy="21336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4290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Pack row panel of B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7010400" y="2667000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863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 bwMode="auto">
          <a:xfrm>
            <a:off x="990600" y="4572000"/>
            <a:ext cx="6934200" cy="1828800"/>
          </a:xfrm>
          <a:prstGeom prst="rect">
            <a:avLst/>
          </a:prstGeom>
          <a:solidFill>
            <a:srgbClr val="B482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gemm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019800" y="2057400"/>
            <a:ext cx="1828800" cy="457200"/>
          </a:xfrm>
          <a:prstGeom prst="rect">
            <a:avLst/>
          </a:prstGeom>
          <a:solidFill>
            <a:srgbClr val="B482D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895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+=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962400" y="2057400"/>
            <a:ext cx="533400" cy="21336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2000" y="2057400"/>
            <a:ext cx="1828800" cy="21336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0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Pack row panel of B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010400" y="2667000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1430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1430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1430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1430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1430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430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1430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11430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11430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11430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11430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8288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18288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18288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8288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8288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8288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18288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18288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18288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18288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18288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25146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5146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5146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5146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25146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25146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5146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25146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25146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25146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25146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2004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32004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2004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32004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2004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>
            <a:off x="32004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32004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32004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32004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32004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8862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8862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8862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8862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38862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8862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38862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38862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38862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38862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38862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45720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45720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5720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45720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5720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5720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45720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45720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45720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>
            <a:off x="45720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5720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6002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22860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29718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36576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43434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V="1">
            <a:off x="50292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52578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52578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2578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52578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52578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52578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>
            <a:off x="52578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>
            <a:off x="52578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>
            <a:off x="52578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52578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52578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flipV="1">
            <a:off x="57150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>
            <a:off x="59436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59436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>
            <a:off x="59436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59436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59436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59436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59436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>
            <a:off x="59436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H="1">
            <a:off x="59436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H="1">
            <a:off x="59436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H="1">
            <a:off x="59436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flipV="1">
            <a:off x="64008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66294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66294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66294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66294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>
            <a:off x="66294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>
            <a:off x="66294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>
            <a:off x="66294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66294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flipH="1">
            <a:off x="66294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H="1">
            <a:off x="66294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 flipH="1">
            <a:off x="66294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7086600" y="4724400"/>
            <a:ext cx="228600" cy="1524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7315200" y="4724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>
            <a:off x="7315200" y="50292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>
            <a:off x="7315200" y="53340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>
            <a:off x="7315200" y="56388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>
            <a:off x="7315200" y="59436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>
            <a:off x="7315200" y="6248400"/>
            <a:ext cx="4572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>
            <a:off x="7315200" y="47244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7315200" y="50292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H="1">
            <a:off x="7315200" y="53340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 flipH="1">
            <a:off x="7315200" y="56388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H="1">
            <a:off x="7315200" y="5943600"/>
            <a:ext cx="4572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>
            <a:off x="7010400" y="3810000"/>
            <a:ext cx="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4" name="Left Brace 163"/>
          <p:cNvSpPr/>
          <p:nvPr/>
        </p:nvSpPr>
        <p:spPr bwMode="auto">
          <a:xfrm rot="5400000">
            <a:off x="5410200" y="4191000"/>
            <a:ext cx="1524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230368" y="397764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swap and </a:t>
            </a:r>
            <a:r>
              <a:rPr lang="en-US" dirty="0" err="1" smtClean="0"/>
              <a:t>trsm</a:t>
            </a:r>
            <a:r>
              <a:rPr lang="en-US" dirty="0" smtClean="0"/>
              <a:t> packing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rcRect l="-4328" r="-4328"/>
          <a:stretch>
            <a:fillRect/>
          </a:stretch>
        </p:blipFill>
        <p:spPr>
          <a:xfrm>
            <a:off x="457200" y="1600200"/>
            <a:ext cx="8458200" cy="4530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Merge </a:t>
            </a:r>
            <a:r>
              <a:rPr lang="en-US" dirty="0" err="1" smtClean="0"/>
              <a:t>trsm</a:t>
            </a:r>
            <a:r>
              <a:rPr lang="en-US" dirty="0" smtClean="0"/>
              <a:t> and </a:t>
            </a:r>
            <a:r>
              <a:rPr lang="en-US" dirty="0" err="1" smtClean="0"/>
              <a:t>gemm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Reuse packed 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156"/>
          <p:cNvSpPr/>
          <p:nvPr/>
        </p:nvSpPr>
        <p:spPr bwMode="auto">
          <a:xfrm>
            <a:off x="3505200" y="2133600"/>
            <a:ext cx="3962400" cy="838200"/>
          </a:xfrm>
          <a:prstGeom prst="rect">
            <a:avLst/>
          </a:prstGeom>
          <a:solidFill>
            <a:srgbClr val="B482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Packed B</a:t>
            </a:r>
          </a:p>
        </p:txBody>
      </p:sp>
      <p:sp>
        <p:nvSpPr>
          <p:cNvPr id="8" name="Rectangle 24"/>
          <p:cNvSpPr/>
          <p:nvPr/>
        </p:nvSpPr>
        <p:spPr bwMode="auto">
          <a:xfrm>
            <a:off x="1752600" y="3276600"/>
            <a:ext cx="838200" cy="21336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1752600" y="2133600"/>
            <a:ext cx="838200" cy="838200"/>
          </a:xfrm>
          <a:prstGeom prst="rtTriangl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5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BLIS+Recursive+Getf2+Merge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图片 7" descr="blis_open_ger_recursive_getf2_merge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8" y="2252766"/>
            <a:ext cx="8610600" cy="46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Intel MKL 11.2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图片 5" descr="blis_open_ger_recursive_getf2_merge_mkl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7" y="2189952"/>
            <a:ext cx="8702903" cy="46680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3962400" y="2514600"/>
            <a:ext cx="4038600" cy="2438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685800" y="3505200"/>
            <a:ext cx="1447800" cy="31194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Large matrix</a:t>
            </a:r>
          </a:p>
          <a:p>
            <a:pPr lvl="1"/>
            <a:r>
              <a:rPr lang="en-US" dirty="0" smtClean="0"/>
              <a:t>~10%</a:t>
            </a:r>
          </a:p>
          <a:p>
            <a:pPr lvl="1"/>
            <a:r>
              <a:rPr lang="en-US" dirty="0" smtClean="0"/>
              <a:t>BLAS3</a:t>
            </a:r>
          </a:p>
          <a:p>
            <a:pPr lvl="2"/>
            <a:r>
              <a:rPr lang="en-US" dirty="0" err="1" smtClean="0"/>
              <a:t>Trsm</a:t>
            </a:r>
            <a:endParaRPr lang="en-US" dirty="0" smtClean="0"/>
          </a:p>
          <a:p>
            <a:pPr lvl="2"/>
            <a:r>
              <a:rPr lang="en-US" dirty="0" err="1" smtClean="0"/>
              <a:t>Gemm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Large matrix</a:t>
            </a:r>
          </a:p>
          <a:p>
            <a:pPr lvl="1"/>
            <a:r>
              <a:rPr lang="en-US" dirty="0" smtClean="0"/>
              <a:t>~10%</a:t>
            </a:r>
          </a:p>
          <a:p>
            <a:pPr lvl="1"/>
            <a:r>
              <a:rPr lang="en-US" dirty="0" smtClean="0"/>
              <a:t>BLAS3</a:t>
            </a:r>
          </a:p>
          <a:p>
            <a:pPr lvl="2"/>
            <a:r>
              <a:rPr lang="en-US" dirty="0" err="1" smtClean="0"/>
              <a:t>Trsm</a:t>
            </a:r>
            <a:endParaRPr lang="en-US" dirty="0" smtClean="0"/>
          </a:p>
          <a:p>
            <a:pPr lvl="2"/>
            <a:r>
              <a:rPr lang="en-US" dirty="0" err="1" smtClean="0"/>
              <a:t>Gemm</a:t>
            </a:r>
            <a:endParaRPr lang="en-US" dirty="0" smtClean="0"/>
          </a:p>
          <a:p>
            <a:r>
              <a:rPr lang="en-US" dirty="0" smtClean="0"/>
              <a:t>How about using </a:t>
            </a:r>
            <a:r>
              <a:rPr lang="en-US" dirty="0" err="1" smtClean="0"/>
              <a:t>OpenBLAS</a:t>
            </a:r>
            <a:r>
              <a:rPr lang="en-US" dirty="0" smtClean="0"/>
              <a:t> </a:t>
            </a:r>
            <a:r>
              <a:rPr lang="en-US" dirty="0" err="1" smtClean="0"/>
              <a:t>trsm</a:t>
            </a:r>
            <a:r>
              <a:rPr lang="en-US" dirty="0" smtClean="0"/>
              <a:t> and </a:t>
            </a:r>
            <a:r>
              <a:rPr lang="en-US" dirty="0" err="1" smtClean="0"/>
              <a:t>gemm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LAPACK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getrf</a:t>
            </a:r>
            <a:endParaRPr lang="en-US" dirty="0" smtClean="0"/>
          </a:p>
          <a:p>
            <a:pPr lvl="1"/>
            <a:r>
              <a:rPr lang="en-US" dirty="0" smtClean="0"/>
              <a:t>Blocked algorithm</a:t>
            </a:r>
          </a:p>
          <a:p>
            <a:pPr lvl="1"/>
            <a:r>
              <a:rPr lang="en-US" dirty="0" smtClean="0"/>
              <a:t>BLAS3</a:t>
            </a:r>
          </a:p>
          <a:p>
            <a:pPr lvl="2"/>
            <a:r>
              <a:rPr lang="en-US" dirty="0" err="1" smtClean="0"/>
              <a:t>gemm</a:t>
            </a:r>
            <a:r>
              <a:rPr lang="en-US" dirty="0" smtClean="0"/>
              <a:t>, </a:t>
            </a:r>
            <a:r>
              <a:rPr lang="en-US" dirty="0" err="1" smtClean="0"/>
              <a:t>trsm</a:t>
            </a:r>
            <a:endParaRPr lang="en-US" dirty="0" smtClean="0"/>
          </a:p>
          <a:p>
            <a:r>
              <a:rPr lang="en-US" dirty="0" smtClean="0"/>
              <a:t>getf2</a:t>
            </a:r>
          </a:p>
          <a:p>
            <a:pPr lvl="1"/>
            <a:r>
              <a:rPr lang="en-US" dirty="0" smtClean="0"/>
              <a:t>Unblocked</a:t>
            </a:r>
          </a:p>
          <a:p>
            <a:pPr lvl="1"/>
            <a:r>
              <a:rPr lang="en-US" dirty="0" smtClean="0"/>
              <a:t>BLAS2 and BLAS1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Performance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图片 5" descr="blis_open_ger_recursive_getf2_merge_mkl_open_per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2" y="1371600"/>
            <a:ext cx="8991600" cy="49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Optimization</a:t>
            </a:r>
          </a:p>
          <a:p>
            <a:pPr lvl="1"/>
            <a:r>
              <a:rPr lang="en-US" dirty="0" err="1" smtClean="0"/>
              <a:t>Ger</a:t>
            </a:r>
            <a:endParaRPr lang="en-US" dirty="0" smtClean="0"/>
          </a:p>
          <a:p>
            <a:pPr lvl="1"/>
            <a:r>
              <a:rPr lang="en-US" dirty="0" smtClean="0"/>
              <a:t>Recursive panel factorization</a:t>
            </a:r>
          </a:p>
          <a:p>
            <a:pPr lvl="1"/>
            <a:r>
              <a:rPr lang="en-US" dirty="0" smtClean="0"/>
              <a:t>Left looking panel factorization</a:t>
            </a:r>
          </a:p>
          <a:p>
            <a:pPr lvl="1"/>
            <a:r>
              <a:rPr lang="en-US" dirty="0" smtClean="0"/>
              <a:t>Merge pivoting, </a:t>
            </a:r>
            <a:r>
              <a:rPr lang="en-US" dirty="0" err="1" smtClean="0"/>
              <a:t>trsm</a:t>
            </a:r>
            <a:r>
              <a:rPr lang="en-US" dirty="0" smtClean="0"/>
              <a:t>, and </a:t>
            </a:r>
            <a:r>
              <a:rPr lang="en-US" dirty="0" err="1" smtClean="0"/>
              <a:t>gemm</a:t>
            </a:r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Naïve implementation, 1.37-2.26x</a:t>
            </a:r>
          </a:p>
          <a:p>
            <a:pPr lvl="1"/>
            <a:r>
              <a:rPr lang="en-US" dirty="0" smtClean="0"/>
              <a:t>Intel MKL</a:t>
            </a:r>
          </a:p>
          <a:p>
            <a:pPr lvl="2"/>
            <a:r>
              <a:rPr lang="en-US" dirty="0" smtClean="0"/>
              <a:t>Small matrix, 1.09x</a:t>
            </a:r>
          </a:p>
          <a:p>
            <a:pPr lvl="2"/>
            <a:r>
              <a:rPr lang="en-US" dirty="0" smtClean="0"/>
              <a:t>Large matrix, performance gap ~10%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0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Further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Investigate </a:t>
            </a:r>
            <a:r>
              <a:rPr lang="en-US" dirty="0" err="1" smtClean="0"/>
              <a:t>trsm</a:t>
            </a:r>
            <a:r>
              <a:rPr lang="en-US" dirty="0" smtClean="0"/>
              <a:t> and </a:t>
            </a:r>
            <a:r>
              <a:rPr lang="en-US" dirty="0" err="1" smtClean="0"/>
              <a:t>gemm</a:t>
            </a:r>
            <a:endParaRPr lang="en-US" dirty="0" smtClean="0"/>
          </a:p>
          <a:p>
            <a:r>
              <a:rPr lang="en-US" dirty="0" smtClean="0"/>
              <a:t>Recursive panel</a:t>
            </a:r>
          </a:p>
          <a:p>
            <a:r>
              <a:rPr lang="en-US" dirty="0" smtClean="0"/>
              <a:t>Parallelize</a:t>
            </a:r>
          </a:p>
          <a:p>
            <a:pPr lvl="1"/>
            <a:r>
              <a:rPr lang="en-US" altLang="zh-CN" strike="sngStrike" dirty="0" smtClean="0"/>
              <a:t>Paralyze</a:t>
            </a:r>
            <a:endParaRPr lang="en-US" strike="sngStrik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>
                <a:sym typeface="Wingdings"/>
              </a:rPr>
              <a:t>Thank you for your </a:t>
            </a:r>
            <a:r>
              <a:rPr lang="en-US" altLang="zh-CN" sz="4000" dirty="0" smtClean="0">
                <a:sym typeface="Wingdings"/>
              </a:rPr>
              <a:t>attention</a:t>
            </a:r>
          </a:p>
          <a:p>
            <a:pPr marL="0" indent="0" algn="ctr">
              <a:buNone/>
            </a:pPr>
            <a:r>
              <a:rPr lang="en-US" altLang="zh-CN" sz="4000" dirty="0">
                <a:sym typeface="Wingdings"/>
              </a:rPr>
              <a:t>a</a:t>
            </a:r>
            <a:r>
              <a:rPr lang="en-US" altLang="zh-CN" sz="4000" dirty="0" smtClean="0">
                <a:sym typeface="Wingdings"/>
              </a:rPr>
              <a:t>gain</a:t>
            </a:r>
          </a:p>
          <a:p>
            <a:pPr marL="0" indent="0" algn="ctr">
              <a:buNone/>
            </a:pPr>
            <a:endParaRPr lang="en-US" altLang="zh-CN" sz="4000" dirty="0">
              <a:sym typeface="Wingdings"/>
            </a:endParaRPr>
          </a:p>
          <a:p>
            <a:pPr marL="0" indent="0" algn="ctr">
              <a:buNone/>
            </a:pPr>
            <a:endParaRPr lang="en-US" altLang="zh-C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LAPACK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looking blocked algorithm (</a:t>
            </a:r>
            <a:r>
              <a:rPr lang="en-US" dirty="0" err="1" smtClean="0"/>
              <a:t>getrf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0"/>
            <a:ext cx="5260763" cy="426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048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4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Naive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Compile BLIS with BLAS compatibility layer</a:t>
            </a:r>
          </a:p>
          <a:p>
            <a:r>
              <a:rPr lang="en-US" sz="2800" dirty="0" smtClean="0"/>
              <a:t>Compile LAPACK</a:t>
            </a:r>
          </a:p>
          <a:p>
            <a:r>
              <a:rPr lang="en-US" sz="2800" dirty="0" smtClean="0"/>
              <a:t>Link LAPACK with BLIS</a:t>
            </a:r>
          </a:p>
          <a:p>
            <a:r>
              <a:rPr lang="en-US" sz="2800" dirty="0" smtClean="0"/>
              <a:t>Done! </a:t>
            </a:r>
            <a:r>
              <a:rPr lang="en-US" sz="2800" dirty="0" smtClean="0">
                <a:sym typeface="Wingdings"/>
              </a:rPr>
              <a:t>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>
                <a:sym typeface="Wingdings"/>
              </a:rPr>
              <a:t>Thank you for your </a:t>
            </a:r>
            <a:r>
              <a:rPr lang="en-US" altLang="zh-CN" sz="4000" dirty="0" smtClean="0">
                <a:sym typeface="Wingdings"/>
              </a:rPr>
              <a:t>attention</a:t>
            </a:r>
            <a:endParaRPr lang="en-US" altLang="zh-C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1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>
                <a:sym typeface="Wingdings"/>
              </a:rPr>
              <a:t>Thank you for your </a:t>
            </a:r>
            <a:r>
              <a:rPr lang="en-US" altLang="zh-CN" sz="4000" dirty="0" smtClean="0">
                <a:sym typeface="Wingdings"/>
              </a:rPr>
              <a:t>attention</a:t>
            </a:r>
          </a:p>
          <a:p>
            <a:pPr marL="0" indent="0" algn="ctr">
              <a:buNone/>
            </a:pPr>
            <a:endParaRPr lang="en-US" altLang="zh-CN" sz="4000" dirty="0">
              <a:sym typeface="Wingdings"/>
            </a:endParaRPr>
          </a:p>
          <a:p>
            <a:pPr marL="0" indent="0" algn="ctr">
              <a:buNone/>
            </a:pPr>
            <a:endParaRPr lang="en-US" altLang="zh-CN" sz="4000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altLang="zh-CN" sz="4000" dirty="0" smtClean="0">
                <a:sym typeface="Wingdings"/>
              </a:rPr>
              <a:t>How about performance?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Naïve implementation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err="1" smtClean="0"/>
              <a:t>dgetrf</a:t>
            </a:r>
            <a:r>
              <a:rPr lang="zh-CN" altLang="en-US" dirty="0" smtClean="0"/>
              <a:t>, </a:t>
            </a:r>
            <a:r>
              <a:rPr lang="en-US" altLang="zh-CN" dirty="0" smtClean="0"/>
              <a:t>double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real, single thread</a:t>
            </a:r>
            <a:endParaRPr lang="en-US" dirty="0" smtClean="0"/>
          </a:p>
          <a:p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Intel Xeon E5-2680 (2.7 GHz, Turbo 3.5 GHz)</a:t>
            </a:r>
          </a:p>
          <a:p>
            <a:pPr lvl="1"/>
            <a:r>
              <a:rPr lang="en-US" dirty="0" smtClean="0"/>
              <a:t>Ubuntu 14.04</a:t>
            </a:r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cc</a:t>
            </a:r>
            <a:r>
              <a:rPr lang="en-US" dirty="0" smtClean="0"/>
              <a:t> and </a:t>
            </a:r>
            <a:r>
              <a:rPr lang="en-US" dirty="0" err="1" smtClean="0"/>
              <a:t>gfortran</a:t>
            </a:r>
            <a:r>
              <a:rPr lang="en-US" dirty="0" smtClean="0"/>
              <a:t> 4.8.2</a:t>
            </a:r>
          </a:p>
          <a:p>
            <a:r>
              <a:rPr lang="en-US" dirty="0" smtClean="0"/>
              <a:t>Input Matrix</a:t>
            </a:r>
          </a:p>
          <a:p>
            <a:pPr lvl="1"/>
            <a:r>
              <a:rPr lang="en-US" dirty="0" smtClean="0"/>
              <a:t>Square matrices</a:t>
            </a:r>
          </a:p>
          <a:p>
            <a:pPr lvl="1"/>
            <a:r>
              <a:rPr lang="en-US" dirty="0" smtClean="0"/>
              <a:t>100-5000, step 100</a:t>
            </a:r>
          </a:p>
          <a:p>
            <a:r>
              <a:rPr lang="en-US" dirty="0" smtClean="0"/>
              <a:t>Tune NB block</a:t>
            </a:r>
            <a:r>
              <a:rPr lang="zh-CN" altLang="en-US" dirty="0" smtClean="0"/>
              <a:t>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NB 128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0FAD6-4FB8-43CE-8D9B-AE729A2339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Watermark">
  <a:themeElements>
    <a:clrScheme name="1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42178</TotalTime>
  <Words>791</Words>
  <Application>Microsoft Macintosh PowerPoint</Application>
  <PresentationFormat>全屏显示(4:3)</PresentationFormat>
  <Paragraphs>352</Paragraphs>
  <Slides>43</Slides>
  <Notes>41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1_Watermark</vt:lpstr>
      <vt:lpstr>Exploiting BLIS to Optimize LU with Pivoting</vt:lpstr>
      <vt:lpstr>LU factorization</vt:lpstr>
      <vt:lpstr>Why is LU important?</vt:lpstr>
      <vt:lpstr>LAPACK implementation</vt:lpstr>
      <vt:lpstr>LAPACK implementation</vt:lpstr>
      <vt:lpstr>Naive implementation</vt:lpstr>
      <vt:lpstr>PowerPoint 演示文稿</vt:lpstr>
      <vt:lpstr>PowerPoint 演示文稿</vt:lpstr>
      <vt:lpstr>Naïve implementation Performance</vt:lpstr>
      <vt:lpstr>Naïve implementation Performance</vt:lpstr>
      <vt:lpstr>Naïve implementation Performance</vt:lpstr>
      <vt:lpstr>Why?</vt:lpstr>
      <vt:lpstr>GETF2 panel factorization</vt:lpstr>
      <vt:lpstr>Performance</vt:lpstr>
      <vt:lpstr>What’s the best NB?</vt:lpstr>
      <vt:lpstr>The gemm algorithm</vt:lpstr>
      <vt:lpstr>The gemm algorithm</vt:lpstr>
      <vt:lpstr>The gemm algorithm</vt:lpstr>
      <vt:lpstr>The gemm algorithm</vt:lpstr>
      <vt:lpstr>The gemm algorithm</vt:lpstr>
      <vt:lpstr>Limits of Panel factorization</vt:lpstr>
      <vt:lpstr>Recursive Panel factorization</vt:lpstr>
      <vt:lpstr>Recursive Panel factorization</vt:lpstr>
      <vt:lpstr>Recursive Panel factorization</vt:lpstr>
      <vt:lpstr>Recursive Panel factorization</vt:lpstr>
      <vt:lpstr>Recursive Panel factorization</vt:lpstr>
      <vt:lpstr>Performance</vt:lpstr>
      <vt:lpstr>Revisit getf2 implementation</vt:lpstr>
      <vt:lpstr>Performance</vt:lpstr>
      <vt:lpstr>Pivoting and trsm</vt:lpstr>
      <vt:lpstr>The gemm algorithm</vt:lpstr>
      <vt:lpstr>The gemm algorithm</vt:lpstr>
      <vt:lpstr>The gemm algorithm</vt:lpstr>
      <vt:lpstr>Merge swap and trsm packing</vt:lpstr>
      <vt:lpstr>Merge trsm and gemm</vt:lpstr>
      <vt:lpstr>Performance</vt:lpstr>
      <vt:lpstr>Performance</vt:lpstr>
      <vt:lpstr>Performance Gap</vt:lpstr>
      <vt:lpstr>Performance Gap</vt:lpstr>
      <vt:lpstr>Performance Gap</vt:lpstr>
      <vt:lpstr>Summary</vt:lpstr>
      <vt:lpstr>Further works</vt:lpstr>
      <vt:lpstr>PowerPoint 演示文稿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BLIS Framework</dc:title>
  <dc:creator>Field</dc:creator>
  <cp:lastModifiedBy>Xianyi Zhang</cp:lastModifiedBy>
  <cp:revision>1342</cp:revision>
  <dcterms:created xsi:type="dcterms:W3CDTF">2008-03-31T03:25:03Z</dcterms:created>
  <dcterms:modified xsi:type="dcterms:W3CDTF">2015-09-29T02:33:06Z</dcterms:modified>
</cp:coreProperties>
</file>