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50"/>
  </p:notesMasterIdLst>
  <p:handoutMasterIdLst>
    <p:handoutMasterId r:id="rId51"/>
  </p:handoutMasterIdLst>
  <p:sldIdLst>
    <p:sldId id="256" r:id="rId3"/>
    <p:sldId id="974" r:id="rId4"/>
    <p:sldId id="956" r:id="rId5"/>
    <p:sldId id="1000" r:id="rId6"/>
    <p:sldId id="857" r:id="rId7"/>
    <p:sldId id="855" r:id="rId8"/>
    <p:sldId id="859" r:id="rId9"/>
    <p:sldId id="972" r:id="rId10"/>
    <p:sldId id="861" r:id="rId11"/>
    <p:sldId id="862" r:id="rId12"/>
    <p:sldId id="1020" r:id="rId13"/>
    <p:sldId id="872" r:id="rId14"/>
    <p:sldId id="990" r:id="rId15"/>
    <p:sldId id="982" r:id="rId16"/>
    <p:sldId id="980" r:id="rId17"/>
    <p:sldId id="981" r:id="rId18"/>
    <p:sldId id="979" r:id="rId19"/>
    <p:sldId id="978" r:id="rId20"/>
    <p:sldId id="983" r:id="rId21"/>
    <p:sldId id="984" r:id="rId22"/>
    <p:sldId id="985" r:id="rId23"/>
    <p:sldId id="1039" r:id="rId24"/>
    <p:sldId id="1042" r:id="rId25"/>
    <p:sldId id="1040" r:id="rId26"/>
    <p:sldId id="1041" r:id="rId27"/>
    <p:sldId id="989" r:id="rId28"/>
    <p:sldId id="995" r:id="rId29"/>
    <p:sldId id="994" r:id="rId30"/>
    <p:sldId id="1019" r:id="rId31"/>
    <p:sldId id="1015" r:id="rId32"/>
    <p:sldId id="1022" r:id="rId33"/>
    <p:sldId id="1023" r:id="rId34"/>
    <p:sldId id="1021" r:id="rId35"/>
    <p:sldId id="1027" r:id="rId36"/>
    <p:sldId id="1029" r:id="rId37"/>
    <p:sldId id="1028" r:id="rId38"/>
    <p:sldId id="1030" r:id="rId39"/>
    <p:sldId id="1031" r:id="rId40"/>
    <p:sldId id="1032" r:id="rId41"/>
    <p:sldId id="1033" r:id="rId42"/>
    <p:sldId id="1034" r:id="rId43"/>
    <p:sldId id="1036" r:id="rId44"/>
    <p:sldId id="1037" r:id="rId45"/>
    <p:sldId id="1035" r:id="rId46"/>
    <p:sldId id="1010" r:id="rId47"/>
    <p:sldId id="1011" r:id="rId48"/>
    <p:sldId id="1038" r:id="rId4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IS Introduction" id="{9BD6BAA9-02C7-4179-BA8E-6319449E2EAC}">
          <p14:sldIdLst>
            <p14:sldId id="256"/>
            <p14:sldId id="974"/>
            <p14:sldId id="956"/>
            <p14:sldId id="1000"/>
            <p14:sldId id="857"/>
            <p14:sldId id="855"/>
          </p14:sldIdLst>
        </p14:section>
        <p14:section name="BLIS review" id="{CF5A2643-C997-446A-8CBE-88E7EED04930}">
          <p14:sldIdLst>
            <p14:sldId id="859"/>
            <p14:sldId id="972"/>
          </p14:sldIdLst>
        </p14:section>
        <p14:section name="BLIS status" id="{47806EEA-D4FE-4D83-9749-E19A3B0E276C}">
          <p14:sldIdLst>
            <p14:sldId id="861"/>
            <p14:sldId id="862"/>
          </p14:sldIdLst>
        </p14:section>
        <p14:section name="What's New: Performance" id="{803501D8-D468-4DC1-A954-C98D6AA1E600}">
          <p14:sldIdLst>
            <p14:sldId id="1020"/>
            <p14:sldId id="872"/>
            <p14:sldId id="990"/>
            <p14:sldId id="982"/>
            <p14:sldId id="980"/>
            <p14:sldId id="981"/>
            <p14:sldId id="979"/>
            <p14:sldId id="978"/>
            <p14:sldId id="983"/>
            <p14:sldId id="984"/>
            <p14:sldId id="985"/>
            <p14:sldId id="1039"/>
            <p14:sldId id="1042"/>
            <p14:sldId id="1040"/>
            <p14:sldId id="1041"/>
            <p14:sldId id="989"/>
            <p14:sldId id="995"/>
            <p14:sldId id="994"/>
            <p14:sldId id="1019"/>
          </p14:sldIdLst>
        </p14:section>
        <p14:section name="What's New: User" id="{CB209B49-307B-475F-A36B-4E3D9FC235FF}">
          <p14:sldIdLst>
            <p14:sldId id="1015"/>
            <p14:sldId id="1022"/>
            <p14:sldId id="1023"/>
            <p14:sldId id="1021"/>
            <p14:sldId id="1027"/>
            <p14:sldId id="1029"/>
            <p14:sldId id="1028"/>
          </p14:sldIdLst>
        </p14:section>
        <p14:section name="What's New: Developer" id="{D1C74563-A72C-45AC-B208-30986A2CE495}">
          <p14:sldIdLst>
            <p14:sldId id="1030"/>
            <p14:sldId id="1031"/>
            <p14:sldId id="1032"/>
            <p14:sldId id="1033"/>
            <p14:sldId id="1034"/>
            <p14:sldId id="1036"/>
            <p14:sldId id="1037"/>
            <p14:sldId id="1035"/>
          </p14:sldIdLst>
        </p14:section>
        <p14:section name="BLIS Conclusion" id="{EDA38D16-4F33-4BA0-82E4-63E00175B111}">
          <p14:sldIdLst>
            <p14:sldId id="1010"/>
            <p14:sldId id="1011"/>
            <p14:sldId id="103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79396" autoAdjust="0"/>
  </p:normalViewPr>
  <p:slideViewPr>
    <p:cSldViewPr>
      <p:cViewPr>
        <p:scale>
          <a:sx n="60" d="100"/>
          <a:sy n="60" d="100"/>
        </p:scale>
        <p:origin x="-17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66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D1A3C-78CC-4388-B031-516511A6C175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B2680-8CA1-4E56-A1AE-47466C4D138F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D691B-896B-407C-B94F-2CCC1B604D5E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4DD1E-5B3E-499C-95EB-92DD2EDCACB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963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73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0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270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B1F45-10C8-4366-A06A-1908C6BF7A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1257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9512-D15F-4B7E-B2F5-D50DAE75FA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81167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182D-95BB-44EE-9CD2-3EDB146F6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2225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C5CB0-48D8-4AC8-9208-32D45B0023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7018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62161-EF2F-4EF6-BDC1-26F950B5E8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42855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2FE49-4CE7-420E-82F2-FF82BC244F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717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4497E-506D-40ED-BEA4-B132C9A12E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869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D9A82-9159-40F0-ABFE-609AD5E657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226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504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6461B-0E8D-4A13-957D-A6C0ECA1E0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922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9590E-054B-44B7-93DE-48F3AD3F5C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21467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A8682-B01E-4CF8-9900-9492BDB2CB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961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64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12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91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91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49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19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52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65CE9-0DB6-4FC7-A34F-4961E5D3DA69}" type="datetimeFigureOut">
              <a:rPr lang="es-ES" smtClean="0"/>
              <a:pPr/>
              <a:t>19/09/2016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64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i_stk_2c_pos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text styles</a:t>
            </a:r>
          </a:p>
          <a:p>
            <a:pPr lvl="1"/>
            <a:r>
              <a:rPr lang="en-US" altLang="es-ES" smtClean="0"/>
              <a:t>Second level</a:t>
            </a:r>
          </a:p>
          <a:p>
            <a:pPr lvl="2"/>
            <a:r>
              <a:rPr lang="en-US" altLang="es-ES" smtClean="0"/>
              <a:t>Third level</a:t>
            </a:r>
          </a:p>
          <a:p>
            <a:pPr lvl="3"/>
            <a:r>
              <a:rPr lang="en-US" altLang="es-ES" smtClean="0"/>
              <a:t>Fourth level</a:t>
            </a:r>
          </a:p>
          <a:p>
            <a:pPr lvl="4"/>
            <a:r>
              <a:rPr lang="en-US" altLang="es-ES" smtClean="0"/>
              <a:t>Fifth level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800" b="0"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800" b="0"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800" b="0"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EEB46D91-5A2B-46D3-9C3D-9C9F7B8ECD77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ES" b="0">
              <a:solidFill>
                <a:srgbClr val="000000"/>
              </a:solidFill>
            </a:endParaRPr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0" y="623888"/>
            <a:ext cx="8739188" cy="0"/>
          </a:xfrm>
          <a:prstGeom prst="line">
            <a:avLst/>
          </a:prstGeom>
          <a:noFill/>
          <a:ln w="571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s-ES" sz="24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3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hpc.ices.utexas.ed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google.com/group/blis-devel" TargetMode="External"/><Relationship Id="rId2" Type="http://schemas.openxmlformats.org/officeDocument/2006/relationships/hyperlink" Target="http://code.google.com/p/bli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field@cs.utexas.edu" TargetMode="External"/><Relationship Id="rId4" Type="http://schemas.openxmlformats.org/officeDocument/2006/relationships/hyperlink" Target="http://groups.google.com/group/blis-discuss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flame/bli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BLIS: Year In Review, 2015-2016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2924944"/>
            <a:ext cx="8280920" cy="1752600"/>
          </a:xfrm>
        </p:spPr>
        <p:txBody>
          <a:bodyPr/>
          <a:lstStyle/>
          <a:p>
            <a:r>
              <a:rPr lang="es-ES" sz="3600" dirty="0" smtClean="0"/>
              <a:t>Field G. Van </a:t>
            </a:r>
            <a:r>
              <a:rPr lang="es-ES" sz="3600" dirty="0" err="1" smtClean="0"/>
              <a:t>Zee</a:t>
            </a:r>
            <a:endParaRPr lang="es-ES" sz="3600" dirty="0" smtClean="0"/>
          </a:p>
          <a:p>
            <a:r>
              <a:rPr lang="en-US" sz="2400" dirty="0"/>
              <a:t>Science of High Performance Computing</a:t>
            </a:r>
          </a:p>
          <a:p>
            <a:r>
              <a:rPr lang="en-US" sz="2400" dirty="0" smtClean="0"/>
              <a:t>The</a:t>
            </a:r>
            <a:r>
              <a:rPr lang="es-ES" sz="2400" dirty="0" smtClean="0"/>
              <a:t> </a:t>
            </a:r>
            <a:r>
              <a:rPr lang="en-US" sz="2400" dirty="0" smtClean="0"/>
              <a:t>University</a:t>
            </a:r>
            <a:r>
              <a:rPr lang="es-ES" sz="2400" dirty="0" smtClean="0"/>
              <a:t> of Texas at Austin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5225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BLIS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APIs</a:t>
            </a:r>
          </a:p>
          <a:p>
            <a:pPr lvl="1"/>
            <a:r>
              <a:rPr lang="en-US" dirty="0" smtClean="0"/>
              <a:t>BLAS-like, </a:t>
            </a:r>
            <a:r>
              <a:rPr lang="en-US" dirty="0"/>
              <a:t>object-based </a:t>
            </a:r>
            <a:r>
              <a:rPr lang="en-US" dirty="0" smtClean="0"/>
              <a:t>(+ BLAS, CBLAS)</a:t>
            </a:r>
          </a:p>
          <a:p>
            <a:r>
              <a:rPr lang="en-US" dirty="0" smtClean="0"/>
              <a:t>Generalized hierarchical multithreading</a:t>
            </a:r>
          </a:p>
          <a:p>
            <a:pPr lvl="1"/>
            <a:r>
              <a:rPr lang="en-US" dirty="0" smtClean="0"/>
              <a:t>Extract parallelism from multiple dimensions</a:t>
            </a:r>
          </a:p>
          <a:p>
            <a:r>
              <a:rPr lang="en-US" dirty="0" smtClean="0"/>
              <a:t>Comprehensive, fully parameterized test suite</a:t>
            </a:r>
          </a:p>
        </p:txBody>
      </p:sp>
    </p:spTree>
    <p:extLst>
      <p:ext uri="{BB962C8B-B14F-4D97-AF65-F5344CB8AC3E}">
        <p14:creationId xmlns:p14="http://schemas.microsoft.com/office/powerpoint/2010/main" val="4162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New: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Quadratic partitioning for multithreading</a:t>
            </a:r>
          </a:p>
          <a:p>
            <a:r>
              <a:rPr lang="en-US" dirty="0" smtClean="0"/>
              <a:t>Miscellaneous kernel improvements</a:t>
            </a:r>
          </a:p>
        </p:txBody>
      </p:sp>
    </p:spTree>
    <p:extLst>
      <p:ext uri="{BB962C8B-B14F-4D97-AF65-F5344CB8AC3E}">
        <p14:creationId xmlns:p14="http://schemas.microsoft.com/office/powerpoint/2010/main" val="10836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OpenMP</a:t>
            </a:r>
            <a:r>
              <a:rPr lang="en-US" dirty="0" smtClean="0"/>
              <a:t> or POSIX threads</a:t>
            </a:r>
          </a:p>
          <a:p>
            <a:r>
              <a:rPr lang="en-US" dirty="0" smtClean="0"/>
              <a:t>Loops eligible for parallelism: 5</a:t>
            </a:r>
            <a:r>
              <a:rPr lang="en-US" baseline="30000" dirty="0" smtClean="0"/>
              <a:t>th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Parallelize two or more loops simultaneously</a:t>
            </a:r>
          </a:p>
          <a:p>
            <a:pPr lvl="1"/>
            <a:r>
              <a:rPr lang="en-US" dirty="0" smtClean="0"/>
              <a:t>Which loops to target depends on which caches are shared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loop requires accumulation (mutual exclusion)</a:t>
            </a:r>
          </a:p>
          <a:p>
            <a:r>
              <a:rPr lang="en-US" dirty="0" smtClean="0"/>
              <a:t>Implemented with a control tree-like mechanism</a:t>
            </a:r>
          </a:p>
          <a:p>
            <a:r>
              <a:rPr lang="en-US" dirty="0" smtClean="0"/>
              <a:t>Controlled via environment variables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BLIS_JC_NT</a:t>
            </a:r>
            <a:r>
              <a:rPr lang="en-US" dirty="0" smtClean="0"/>
              <a:t> (5</a:t>
            </a:r>
            <a:r>
              <a:rPr lang="en-US" baseline="30000" dirty="0" smtClean="0"/>
              <a:t>th</a:t>
            </a:r>
            <a:r>
              <a:rPr lang="en-US" dirty="0" smtClean="0"/>
              <a:t> loop)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BLIS_IC_NT</a:t>
            </a:r>
            <a:r>
              <a:rPr lang="en-US" dirty="0" smtClean="0"/>
              <a:t> (3</a:t>
            </a:r>
            <a:r>
              <a:rPr lang="en-US" baseline="30000" dirty="0" smtClean="0"/>
              <a:t>rd</a:t>
            </a:r>
            <a:r>
              <a:rPr lang="en-US" dirty="0" smtClean="0"/>
              <a:t> loop)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BLIS_JR_NT</a:t>
            </a:r>
            <a:r>
              <a:rPr lang="en-US" dirty="0" smtClean="0"/>
              <a:t> (2</a:t>
            </a:r>
            <a:r>
              <a:rPr lang="en-US" baseline="30000" dirty="0" smtClean="0"/>
              <a:t>nd</a:t>
            </a:r>
            <a:r>
              <a:rPr lang="en-US" dirty="0" smtClean="0"/>
              <a:t> loop)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BLIS_IR_NT</a:t>
            </a:r>
            <a:r>
              <a:rPr lang="en-US" dirty="0" smtClean="0"/>
              <a:t> (1</a:t>
            </a:r>
            <a:r>
              <a:rPr lang="en-US" baseline="30000" dirty="0" smtClean="0"/>
              <a:t>st</a:t>
            </a:r>
            <a:r>
              <a:rPr lang="en-US" dirty="0" smtClean="0"/>
              <a:t> loop)</a:t>
            </a:r>
          </a:p>
        </p:txBody>
      </p:sp>
    </p:spTree>
    <p:extLst>
      <p:ext uri="{BB962C8B-B14F-4D97-AF65-F5344CB8AC3E}">
        <p14:creationId xmlns:p14="http://schemas.microsoft.com/office/powerpoint/2010/main" val="36810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Quadratic partitioning</a:t>
            </a:r>
          </a:p>
        </p:txBody>
      </p:sp>
    </p:spTree>
    <p:extLst>
      <p:ext uri="{BB962C8B-B14F-4D97-AF65-F5344CB8AC3E}">
        <p14:creationId xmlns:p14="http://schemas.microsoft.com/office/powerpoint/2010/main" val="27223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5400000">
            <a:off x="4391979" y="-848318"/>
            <a:ext cx="216024" cy="57606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46744" y="15447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1259632" y="2263706"/>
            <a:ext cx="216024" cy="304466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221" y="35730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8840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5400000">
            <a:off x="4391979" y="-848318"/>
            <a:ext cx="216024" cy="57606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46744" y="15447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1259632" y="2263706"/>
            <a:ext cx="216024" cy="304466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221" y="35730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940152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42443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99991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2443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9991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Brace 2"/>
          <p:cNvSpPr/>
          <p:nvPr/>
        </p:nvSpPr>
        <p:spPr>
          <a:xfrm rot="-5400000">
            <a:off x="3663205" y="4810077"/>
            <a:ext cx="216024" cy="145754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68515" y="562544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 ≈ n / 4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5400000">
            <a:off x="4391979" y="-848318"/>
            <a:ext cx="216024" cy="57606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46744" y="15447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1259632" y="2263706"/>
            <a:ext cx="216024" cy="304466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221" y="35730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9699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Science of High Performance Computing (SHPC) research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Led by Robert A. van de </a:t>
            </a:r>
            <a:r>
              <a:rPr lang="en-US" dirty="0" err="1" smtClean="0"/>
              <a:t>Geijn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Contributes </a:t>
            </a:r>
            <a:r>
              <a:rPr lang="en-US" dirty="0"/>
              <a:t>to the science of DLA and instantiates research results as open source </a:t>
            </a:r>
            <a:r>
              <a:rPr lang="en-US" dirty="0" smtClean="0"/>
              <a:t>software</a:t>
            </a:r>
          </a:p>
          <a:p>
            <a:endParaRPr lang="en-US" dirty="0" smtClean="0"/>
          </a:p>
          <a:p>
            <a:r>
              <a:rPr lang="en-US" dirty="0" smtClean="0"/>
              <a:t>Long </a:t>
            </a:r>
            <a:r>
              <a:rPr lang="en-US" dirty="0"/>
              <a:t>history of support from National Science </a:t>
            </a:r>
            <a:r>
              <a:rPr lang="en-US" dirty="0" smtClean="0"/>
              <a:t>Foundation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Website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http://shpc.ices.utexas.edu/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651996" y="4293096"/>
            <a:ext cx="0" cy="1584181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79912" y="3456432"/>
            <a:ext cx="0" cy="2450592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59832" y="2761488"/>
            <a:ext cx="0" cy="312932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9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-5400000">
            <a:off x="4095322" y="5714728"/>
            <a:ext cx="241267" cy="872084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876759" y="627140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 ≈ ?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651996" y="4293096"/>
            <a:ext cx="0" cy="1584181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79912" y="3456432"/>
            <a:ext cx="0" cy="2450592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761488"/>
            <a:ext cx="0" cy="312932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3059832" y="2252654"/>
            <a:ext cx="3312368" cy="319257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3059832" y="2252654"/>
            <a:ext cx="3312368" cy="319257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4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3059832" y="2252654"/>
            <a:ext cx="3312368" cy="319257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788024" y="3986784"/>
            <a:ext cx="2" cy="1892808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31920" y="3127248"/>
            <a:ext cx="0" cy="2737464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03848" y="2453865"/>
            <a:ext cx="0" cy="3456389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6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3059832" y="2252654"/>
            <a:ext cx="3312368" cy="319257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-5400000">
            <a:off x="4247329" y="5712347"/>
            <a:ext cx="241267" cy="872084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28766" y="627140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 ≈ ?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788024" y="3986784"/>
            <a:ext cx="2" cy="1892808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31920" y="3127248"/>
            <a:ext cx="0" cy="2737464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03848" y="2453865"/>
            <a:ext cx="0" cy="3456389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48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Quadratic partitioning</a:t>
            </a:r>
          </a:p>
          <a:p>
            <a:pPr lvl="1"/>
            <a:r>
              <a:rPr lang="en-US" dirty="0" smtClean="0"/>
              <a:t>Affects: </a:t>
            </a:r>
            <a:r>
              <a:rPr lang="en-US" dirty="0" err="1" smtClean="0"/>
              <a:t>herk</a:t>
            </a:r>
            <a:r>
              <a:rPr lang="en-US" dirty="0" smtClean="0"/>
              <a:t>, her2k, </a:t>
            </a:r>
            <a:r>
              <a:rPr lang="en-US" dirty="0" err="1" smtClean="0"/>
              <a:t>syrk</a:t>
            </a:r>
            <a:r>
              <a:rPr lang="en-US" dirty="0" smtClean="0"/>
              <a:t>, syr2k, </a:t>
            </a:r>
            <a:r>
              <a:rPr lang="en-US" dirty="0" err="1" smtClean="0"/>
              <a:t>trmm</a:t>
            </a:r>
            <a:r>
              <a:rPr lang="en-US" dirty="0" smtClean="0"/>
              <a:t>, trmm3</a:t>
            </a:r>
          </a:p>
          <a:p>
            <a:pPr lvl="1"/>
            <a:r>
              <a:rPr lang="en-US" dirty="0" smtClean="0"/>
              <a:t>Arbitrary quasi-trapezoids (trapezoid-</a:t>
            </a:r>
            <a:r>
              <a:rPr lang="en-US" dirty="0" err="1" smtClean="0"/>
              <a:t>oids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Arbitrary diagonal offsets</a:t>
            </a:r>
          </a:p>
          <a:p>
            <a:pPr lvl="1"/>
            <a:r>
              <a:rPr lang="en-US" dirty="0" smtClean="0"/>
              <a:t>Lower- or upper-stored</a:t>
            </a:r>
            <a:r>
              <a:rPr lang="en-US" dirty="0"/>
              <a:t> </a:t>
            </a:r>
            <a:r>
              <a:rPr lang="en-US" dirty="0" smtClean="0"/>
              <a:t>Hermitian/symmetric or triangular matrices</a:t>
            </a:r>
          </a:p>
          <a:p>
            <a:pPr lvl="1"/>
            <a:r>
              <a:rPr lang="en-US" dirty="0" smtClean="0"/>
              <a:t>Partition along m or n dimension, forwards or backwards</a:t>
            </a:r>
          </a:p>
          <a:p>
            <a:pPr lvl="2"/>
            <a:r>
              <a:rPr lang="en-US" dirty="0" smtClean="0"/>
              <a:t>This matters because of edge case placement</a:t>
            </a:r>
          </a:p>
          <a:p>
            <a:pPr lvl="1"/>
            <a:r>
              <a:rPr lang="en-US" dirty="0" err="1" smtClean="0"/>
              <a:t>Subpartitions</a:t>
            </a:r>
            <a:r>
              <a:rPr lang="en-US" dirty="0" smtClean="0"/>
              <a:t> guaranteed to be multiples of “blocking factors” (</a:t>
            </a:r>
            <a:r>
              <a:rPr lang="en-US" dirty="0" err="1" smtClean="0"/>
              <a:t>ie</a:t>
            </a:r>
            <a:r>
              <a:rPr lang="en-US" dirty="0" smtClean="0"/>
              <a:t>: register blocksizes), except </a:t>
            </a:r>
            <a:r>
              <a:rPr lang="en-US" dirty="0" err="1" smtClean="0"/>
              <a:t>subpartition</a:t>
            </a:r>
            <a:r>
              <a:rPr lang="en-US" dirty="0" smtClean="0"/>
              <a:t> containing edge case, if it exists</a:t>
            </a:r>
          </a:p>
        </p:txBody>
      </p:sp>
    </p:spTree>
    <p:extLst>
      <p:ext uri="{BB962C8B-B14F-4D97-AF65-F5344CB8AC3E}">
        <p14:creationId xmlns:p14="http://schemas.microsoft.com/office/powerpoint/2010/main" val="255272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Quadratic partitioning</a:t>
            </a:r>
          </a:p>
          <a:p>
            <a:pPr lvl="1"/>
            <a:r>
              <a:rPr lang="en-US" dirty="0" smtClean="0"/>
              <a:t>How much does it matter? Let’s find out!</a:t>
            </a:r>
          </a:p>
          <a:p>
            <a:pPr lvl="1"/>
            <a:r>
              <a:rPr lang="en-US" dirty="0" smtClean="0"/>
              <a:t>Test hardware</a:t>
            </a:r>
          </a:p>
          <a:p>
            <a:pPr lvl="2"/>
            <a:r>
              <a:rPr lang="en-US" dirty="0" smtClean="0"/>
              <a:t>3.6 GHz Intel Haswell (4 cores)</a:t>
            </a:r>
          </a:p>
          <a:p>
            <a:pPr lvl="1"/>
            <a:r>
              <a:rPr lang="en-US" dirty="0" smtClean="0"/>
              <a:t>Test operation</a:t>
            </a:r>
          </a:p>
          <a:p>
            <a:pPr lvl="2"/>
            <a:r>
              <a:rPr lang="en-US" dirty="0" smtClean="0"/>
              <a:t>Hermitian rank-k update: C += A A</a:t>
            </a:r>
            <a:r>
              <a:rPr lang="en-US" baseline="30000" dirty="0" smtClean="0"/>
              <a:t>H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7703" y="4941168"/>
            <a:ext cx="1296144" cy="124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1907703" y="4941168"/>
            <a:ext cx="1296144" cy="1248354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19232" y="5211402"/>
            <a:ext cx="6944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+=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4139952" y="4941168"/>
            <a:ext cx="648072" cy="124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76056" y="4941169"/>
            <a:ext cx="1296144" cy="548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20" y="1600200"/>
            <a:ext cx="6156770" cy="5070920"/>
          </a:xfrm>
        </p:spPr>
      </p:pic>
    </p:spTree>
    <p:extLst>
      <p:ext uri="{BB962C8B-B14F-4D97-AF65-F5344CB8AC3E}">
        <p14:creationId xmlns:p14="http://schemas.microsoft.com/office/powerpoint/2010/main" val="95175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Miscellaneous Kernel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Various kernel updates</a:t>
            </a:r>
          </a:p>
          <a:p>
            <a:pPr lvl="1"/>
            <a:r>
              <a:rPr lang="en-US" dirty="0" smtClean="0"/>
              <a:t>AMD Bulldozer/</a:t>
            </a:r>
            <a:r>
              <a:rPr lang="en-US" dirty="0" err="1" smtClean="0"/>
              <a:t>Piledriver</a:t>
            </a:r>
            <a:r>
              <a:rPr lang="en-US" dirty="0" smtClean="0"/>
              <a:t>/Steamroller (Etienne </a:t>
            </a:r>
            <a:r>
              <a:rPr lang="en-US" dirty="0" err="1" smtClean="0"/>
              <a:t>Sauvage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ARM (Francisco </a:t>
            </a:r>
            <a:r>
              <a:rPr lang="en-US" dirty="0" err="1" smtClean="0"/>
              <a:t>Igual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Sandybridge</a:t>
            </a:r>
            <a:r>
              <a:rPr lang="en-US" dirty="0" smtClean="0"/>
              <a:t>, Haswell (Field Van Zee, Devin Matthews)</a:t>
            </a:r>
          </a:p>
          <a:p>
            <a:pPr lvl="2"/>
            <a:r>
              <a:rPr lang="en-US" dirty="0" smtClean="0"/>
              <a:t>Added native complex domain kernels for </a:t>
            </a:r>
            <a:r>
              <a:rPr lang="en-US" dirty="0" err="1" smtClean="0"/>
              <a:t>gemm</a:t>
            </a:r>
            <a:endParaRPr lang="en-US" dirty="0" smtClean="0"/>
          </a:p>
          <a:p>
            <a:pPr lvl="2"/>
            <a:r>
              <a:rPr lang="en-US" dirty="0" smtClean="0"/>
              <a:t>Relaxed alignment requirements</a:t>
            </a:r>
          </a:p>
        </p:txBody>
      </p:sp>
    </p:spTree>
    <p:extLst>
      <p:ext uri="{BB962C8B-B14F-4D97-AF65-F5344CB8AC3E}">
        <p14:creationId xmlns:p14="http://schemas.microsoft.com/office/powerpoint/2010/main" val="12815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SHPC Funding (BLIS)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NSF</a:t>
            </a:r>
          </a:p>
          <a:p>
            <a:pPr lvl="1"/>
            <a:r>
              <a:rPr lang="en-US" sz="2200" dirty="0"/>
              <a:t>Award </a:t>
            </a:r>
            <a:r>
              <a:rPr lang="en-US" sz="2200" dirty="0" smtClean="0"/>
              <a:t>ACI-1148125/1340293: </a:t>
            </a:r>
            <a:r>
              <a:rPr lang="en-US" sz="2200" i="1" dirty="0"/>
              <a:t>SI2-SSI: A Linear Algebra Software Infrastructure for Sustained Innovation in Computational Chemistry and other Sciences. </a:t>
            </a:r>
            <a:r>
              <a:rPr lang="en-US" sz="2200" dirty="0"/>
              <a:t>(Funded June 1, 2012 - May 31, 2015</a:t>
            </a:r>
            <a:r>
              <a:rPr lang="en-US" sz="2200" dirty="0" smtClean="0"/>
              <a:t>.)</a:t>
            </a:r>
          </a:p>
          <a:p>
            <a:pPr lvl="1"/>
            <a:r>
              <a:rPr lang="en-US" sz="2200" dirty="0"/>
              <a:t>Award CCF-1320112: </a:t>
            </a:r>
            <a:r>
              <a:rPr lang="en-US" sz="2200" i="1" dirty="0"/>
              <a:t>SHF: Small: From Matrix Computations to Tensor Computations</a:t>
            </a:r>
            <a:r>
              <a:rPr lang="en-US" sz="2200" i="1" dirty="0" smtClean="0"/>
              <a:t>.</a:t>
            </a:r>
            <a:r>
              <a:rPr lang="en-US" sz="2200" dirty="0" smtClean="0"/>
              <a:t> (Funded August 1, 2013 - July 31, 2016.)</a:t>
            </a:r>
          </a:p>
          <a:p>
            <a:pPr lvl="1"/>
            <a:r>
              <a:rPr lang="en-US" sz="2200" dirty="0" smtClean="0"/>
              <a:t>Award </a:t>
            </a:r>
            <a:r>
              <a:rPr lang="en-US" sz="2200" dirty="0"/>
              <a:t>ACI-1550493: </a:t>
            </a:r>
            <a:r>
              <a:rPr lang="en-US" sz="2200" i="1" dirty="0" smtClean="0"/>
              <a:t>SI2-SSI: </a:t>
            </a:r>
            <a:r>
              <a:rPr lang="en-US" sz="2200" i="1" dirty="0"/>
              <a:t>Sustaining Innovation in </a:t>
            </a:r>
            <a:r>
              <a:rPr lang="en-US" sz="2200" i="1" dirty="0" smtClean="0"/>
              <a:t>the </a:t>
            </a:r>
            <a:r>
              <a:rPr lang="en-US" sz="2200" i="1" dirty="0"/>
              <a:t>Linear Algebra Software Stack for Computational Chemistry and other </a:t>
            </a:r>
            <a:r>
              <a:rPr lang="en-US" sz="2200" i="1" dirty="0" smtClean="0"/>
              <a:t>Sciences</a:t>
            </a:r>
            <a:r>
              <a:rPr lang="en-US" sz="2200" dirty="0" smtClean="0"/>
              <a:t>. (Funded July 15, 2016 – June 30, 2018.)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New: 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configure</a:t>
            </a:r>
            <a:r>
              <a:rPr lang="en-US" dirty="0" smtClean="0"/>
              <a:t> script</a:t>
            </a:r>
          </a:p>
          <a:p>
            <a:r>
              <a:rPr lang="en-US" dirty="0" smtClean="0"/>
              <a:t>Build time</a:t>
            </a:r>
          </a:p>
          <a:p>
            <a:r>
              <a:rPr lang="en-US" dirty="0" smtClean="0"/>
              <a:t>BLAS/CBLAS</a:t>
            </a:r>
          </a:p>
          <a:p>
            <a:r>
              <a:rPr lang="en-US" dirty="0" smtClean="0"/>
              <a:t>Test suite</a:t>
            </a:r>
          </a:p>
          <a:p>
            <a:r>
              <a:rPr lang="en-US" dirty="0" smtClean="0"/>
              <a:t>POSIX threads</a:t>
            </a:r>
          </a:p>
          <a:p>
            <a:r>
              <a:rPr lang="en-US" dirty="0" smtClean="0"/>
              <a:t>New operations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37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configure</a:t>
            </a:r>
            <a:r>
              <a:rPr lang="en-US" dirty="0" smtClean="0"/>
              <a:t>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Added new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configure</a:t>
            </a:r>
            <a:r>
              <a:rPr lang="en-US" dirty="0" smtClean="0"/>
              <a:t> (plus long-style) options (Devin Matthews)</a:t>
            </a:r>
          </a:p>
          <a:p>
            <a:pPr lvl="1"/>
            <a:r>
              <a:rPr lang="en-US" dirty="0" smtClean="0"/>
              <a:t>enable/disable debugging symbols</a:t>
            </a:r>
          </a:p>
          <a:p>
            <a:pPr lvl="1"/>
            <a:r>
              <a:rPr lang="en-US" dirty="0" smtClean="0"/>
              <a:t>specify multithreading model (</a:t>
            </a:r>
            <a:r>
              <a:rPr lang="en-US" dirty="0" err="1" smtClean="0"/>
              <a:t>OpenMP</a:t>
            </a:r>
            <a:r>
              <a:rPr lang="en-US" dirty="0" smtClean="0"/>
              <a:t>/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enable/disable BLAS/CBLAS compatibility layers</a:t>
            </a:r>
          </a:p>
          <a:p>
            <a:pPr lvl="1"/>
            <a:r>
              <a:rPr lang="en-US" dirty="0" smtClean="0"/>
              <a:t>enable/disable static/shared library builds</a:t>
            </a:r>
          </a:p>
          <a:p>
            <a:pPr lvl="1"/>
            <a:r>
              <a:rPr lang="en-US" dirty="0" smtClean="0"/>
              <a:t>specifying internal and BLAS integer sizes</a:t>
            </a:r>
          </a:p>
          <a:p>
            <a:pPr lvl="1"/>
            <a:r>
              <a:rPr lang="en-US" dirty="0" smtClean="0"/>
              <a:t>enable/disable verbose output</a:t>
            </a:r>
          </a:p>
          <a:p>
            <a:pPr lvl="1"/>
            <a:r>
              <a:rPr lang="en-US" dirty="0" smtClean="0"/>
              <a:t>specify C compiler (support for </a:t>
            </a:r>
            <a:r>
              <a:rPr lang="en-US" dirty="0" err="1" smtClean="0"/>
              <a:t>gcc</a:t>
            </a:r>
            <a:r>
              <a:rPr lang="en-US" dirty="0" smtClean="0"/>
              <a:t>, </a:t>
            </a:r>
            <a:r>
              <a:rPr lang="en-US" dirty="0" err="1" smtClean="0"/>
              <a:t>icc</a:t>
            </a:r>
            <a:r>
              <a:rPr lang="en-US" dirty="0" smtClean="0"/>
              <a:t>, clang)</a:t>
            </a:r>
          </a:p>
          <a:p>
            <a:pPr lvl="2"/>
            <a:r>
              <a:rPr lang="en-US" dirty="0" smtClean="0"/>
              <a:t>determines actual flags for things like </a:t>
            </a:r>
            <a:r>
              <a:rPr lang="en-US" dirty="0" err="1" smtClean="0"/>
              <a:t>multitheading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01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BLAS/CBLAS compilation</a:t>
            </a:r>
          </a:p>
          <a:p>
            <a:pPr lvl="1"/>
            <a:r>
              <a:rPr lang="en-US" dirty="0"/>
              <a:t>Previously, all files were compiled</a:t>
            </a:r>
          </a:p>
          <a:p>
            <a:pPr lvl="1"/>
            <a:r>
              <a:rPr lang="en-US" dirty="0"/>
              <a:t>C preprocessor guards determined whether symbols were included in object files</a:t>
            </a:r>
          </a:p>
          <a:p>
            <a:pPr lvl="1"/>
            <a:r>
              <a:rPr lang="en-US" dirty="0"/>
              <a:t>Now, build system is aware of BLAS/CBLAS enabled-ness</a:t>
            </a:r>
          </a:p>
          <a:p>
            <a:pPr lvl="1"/>
            <a:r>
              <a:rPr lang="en-US" dirty="0"/>
              <a:t>Compilation time cut by about 20%</a:t>
            </a:r>
          </a:p>
          <a:p>
            <a:r>
              <a:rPr lang="en-US" dirty="0" smtClean="0"/>
              <a:t>Many files containing object-level API code were retired/consolidated</a:t>
            </a:r>
          </a:p>
          <a:p>
            <a:pPr lvl="1"/>
            <a:r>
              <a:rPr lang="en-US" dirty="0" smtClean="0"/>
              <a:t>level-2 and level-3</a:t>
            </a:r>
          </a:p>
          <a:p>
            <a:pPr lvl="1"/>
            <a:r>
              <a:rPr lang="en-US" dirty="0" smtClean="0"/>
              <a:t>Compilation time cut by about 15%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86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BLAS/CBLAS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Recall: BLAS compatibility layer</a:t>
            </a:r>
          </a:p>
          <a:p>
            <a:pPr lvl="1"/>
            <a:r>
              <a:rPr lang="en-US" dirty="0" smtClean="0"/>
              <a:t>Supports 32- and 64-bit integers</a:t>
            </a:r>
          </a:p>
          <a:p>
            <a:pPr lvl="2"/>
            <a:r>
              <a:rPr lang="en-US" dirty="0" smtClean="0"/>
              <a:t>independent of integer size used internally within BLIS</a:t>
            </a:r>
          </a:p>
          <a:p>
            <a:r>
              <a:rPr lang="en-US" dirty="0" smtClean="0"/>
              <a:t>CBLAS compatibility layer</a:t>
            </a:r>
          </a:p>
          <a:p>
            <a:pPr lvl="1"/>
            <a:r>
              <a:rPr lang="en-US" dirty="0" smtClean="0"/>
              <a:t>Original </a:t>
            </a:r>
            <a:r>
              <a:rPr lang="en-US" dirty="0" err="1" smtClean="0"/>
              <a:t>netlib</a:t>
            </a:r>
            <a:r>
              <a:rPr lang="en-US" dirty="0" smtClean="0"/>
              <a:t>/ATLAS code expressed in </a:t>
            </a:r>
            <a:r>
              <a:rPr lang="en-US" dirty="0"/>
              <a:t>terms of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Now expressed in </a:t>
            </a:r>
            <a:r>
              <a:rPr lang="en-US" dirty="0" smtClean="0"/>
              <a:t>te</a:t>
            </a:r>
            <a:r>
              <a:rPr lang="en-US" dirty="0"/>
              <a:t>rms </a:t>
            </a:r>
            <a:r>
              <a:rPr lang="en-US" dirty="0" smtClean="0"/>
              <a:t>of BLAS compatibility layer integer: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f77_int</a:t>
            </a:r>
            <a:endParaRPr lang="en-US" dirty="0" smtClean="0"/>
          </a:p>
          <a:p>
            <a:pPr lvl="1"/>
            <a:r>
              <a:rPr lang="en-US" dirty="0" smtClean="0"/>
              <a:t>Better integration when using 64-bit integers</a:t>
            </a:r>
          </a:p>
        </p:txBody>
      </p:sp>
    </p:spTree>
    <p:extLst>
      <p:ext uri="{BB962C8B-B14F-4D97-AF65-F5344CB8AC3E}">
        <p14:creationId xmlns:p14="http://schemas.microsoft.com/office/powerpoint/2010/main" val="137660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New alignment switch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erform tests using matrices with or without forced alignment (starting address and leading dimension)</a:t>
            </a:r>
          </a:p>
          <a:p>
            <a:r>
              <a:rPr lang="en-US" dirty="0" smtClean="0"/>
              <a:t>Specialized </a:t>
            </a:r>
            <a:r>
              <a:rPr lang="en-US" dirty="0" err="1" smtClean="0"/>
              <a:t>randnv</a:t>
            </a:r>
            <a:r>
              <a:rPr lang="en-US" dirty="0" smtClean="0"/>
              <a:t>, </a:t>
            </a:r>
            <a:r>
              <a:rPr lang="en-US" dirty="0" err="1" smtClean="0"/>
              <a:t>randnm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Randomizes with powers of two in a narrow range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rovides a useful “second opinion” in certain marginal cases (numerically-speaking)</a:t>
            </a:r>
          </a:p>
          <a:p>
            <a:pPr lvl="1"/>
            <a:r>
              <a:rPr lang="en-US" dirty="0" smtClean="0"/>
              <a:t>Added at AMD’s request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bli_clock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err="1" smtClean="0">
                <a:cs typeface="Consolas" panose="020B0609020204030204" pitchFamily="49" charset="0"/>
              </a:rPr>
              <a:t>reimplemented</a:t>
            </a:r>
            <a:r>
              <a:rPr lang="en-US" dirty="0" smtClean="0">
                <a:cs typeface="Consolas" panose="020B0609020204030204" pitchFamily="49" charset="0"/>
              </a:rPr>
              <a:t> (Devin Matthews)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Migrated away from deprecated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gettimeofday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US" dirty="0" smtClean="0"/>
              <a:t>Now use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clock_gettime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</a:p>
        </p:txBody>
      </p:sp>
    </p:spTree>
    <p:extLst>
      <p:ext uri="{BB962C8B-B14F-4D97-AF65-F5344CB8AC3E}">
        <p14:creationId xmlns:p14="http://schemas.microsoft.com/office/powerpoint/2010/main" val="13153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gcc</a:t>
            </a:r>
            <a:r>
              <a:rPr lang="en-US" dirty="0" smtClean="0"/>
              <a:t> increment-and-fetch instead of </a:t>
            </a:r>
            <a:r>
              <a:rPr lang="en-US" dirty="0" err="1" smtClean="0"/>
              <a:t>pthread_mutex</a:t>
            </a:r>
            <a:r>
              <a:rPr lang="en-US" dirty="0"/>
              <a:t> </a:t>
            </a:r>
            <a:r>
              <a:rPr lang="en-US" dirty="0" smtClean="0"/>
              <a:t>(Jeff Hammond)</a:t>
            </a:r>
          </a:p>
          <a:p>
            <a:r>
              <a:rPr lang="en-US" dirty="0" smtClean="0"/>
              <a:t>Define a barrier for environments where _POSIX_BARRIER is not defined (Tyler Smith)</a:t>
            </a:r>
          </a:p>
          <a:p>
            <a:pPr lvl="1"/>
            <a:r>
              <a:rPr lang="en-US" dirty="0" smtClean="0"/>
              <a:t>OS X</a:t>
            </a:r>
          </a:p>
          <a:p>
            <a:r>
              <a:rPr lang="en-US" dirty="0" smtClean="0"/>
              <a:t>Use spin locks instead of </a:t>
            </a:r>
            <a:r>
              <a:rPr lang="en-US" dirty="0" err="1" smtClean="0"/>
              <a:t>pthread</a:t>
            </a:r>
            <a:r>
              <a:rPr lang="en-US" dirty="0" smtClean="0"/>
              <a:t> barriers (Tyler Smith)</a:t>
            </a:r>
          </a:p>
        </p:txBody>
      </p:sp>
    </p:spTree>
    <p:extLst>
      <p:ext uri="{BB962C8B-B14F-4D97-AF65-F5344CB8AC3E}">
        <p14:creationId xmlns:p14="http://schemas.microsoft.com/office/powerpoint/2010/main" val="68583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o</a:t>
            </a:r>
            <a:r>
              <a:rPr lang="en-US" dirty="0" smtClean="0"/>
              <a:t>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axpy</a:t>
            </a:r>
            <a:r>
              <a:rPr lang="en-US" dirty="0" smtClean="0"/>
              <a:t>-like operations (Devin Matthews)</a:t>
            </a:r>
          </a:p>
          <a:p>
            <a:pPr lvl="1"/>
            <a:r>
              <a:rPr lang="en-US" dirty="0" err="1" smtClean="0"/>
              <a:t>axpby</a:t>
            </a:r>
            <a:endParaRPr lang="en-US" dirty="0" smtClean="0"/>
          </a:p>
          <a:p>
            <a:pPr lvl="2"/>
            <a:r>
              <a:rPr lang="en-US" dirty="0" smtClean="0"/>
              <a:t>y := alpha x + beta y </a:t>
            </a:r>
          </a:p>
          <a:p>
            <a:pPr lvl="1"/>
            <a:r>
              <a:rPr lang="en-US" dirty="0" err="1" smtClean="0"/>
              <a:t>xpby</a:t>
            </a:r>
            <a:endParaRPr lang="en-US" dirty="0" smtClean="0"/>
          </a:p>
          <a:p>
            <a:pPr lvl="2"/>
            <a:r>
              <a:rPr lang="en-US" dirty="0" smtClean="0"/>
              <a:t>y := x + beta 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103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New: Developer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Kernel maintenance</a:t>
            </a:r>
          </a:p>
          <a:p>
            <a:r>
              <a:rPr lang="en-US" dirty="0" smtClean="0"/>
              <a:t>Memory allocator</a:t>
            </a:r>
          </a:p>
          <a:p>
            <a:r>
              <a:rPr lang="en-US" dirty="0" smtClean="0"/>
              <a:t>Runtime contexts</a:t>
            </a:r>
          </a:p>
          <a:p>
            <a:r>
              <a:rPr lang="en-US" dirty="0"/>
              <a:t>Redesigned control </a:t>
            </a:r>
            <a:r>
              <a:rPr lang="en-US" dirty="0" smtClean="0"/>
              <a:t>trees</a:t>
            </a:r>
          </a:p>
          <a:p>
            <a:r>
              <a:rPr lang="en-US" dirty="0" smtClean="0"/>
              <a:t>Reorganized APIs for multithreading</a:t>
            </a:r>
          </a:p>
        </p:txBody>
      </p:sp>
    </p:spTree>
    <p:extLst>
      <p:ext uri="{BB962C8B-B14F-4D97-AF65-F5344CB8AC3E}">
        <p14:creationId xmlns:p14="http://schemas.microsoft.com/office/powerpoint/2010/main" val="5978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Kernel </a:t>
            </a:r>
            <a:r>
              <a:rPr lang="en-US" dirty="0"/>
              <a:t>M</a:t>
            </a:r>
            <a:r>
              <a:rPr lang="en-US" dirty="0" smtClean="0"/>
              <a:t>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Kernels directory reorganized</a:t>
            </a:r>
          </a:p>
          <a:p>
            <a:pPr lvl="1"/>
            <a:r>
              <a:rPr lang="en-US" dirty="0" smtClean="0"/>
              <a:t>Named using microarchitectures (e.g.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haswell</a:t>
            </a:r>
            <a:r>
              <a:rPr lang="en-US" dirty="0" smtClean="0"/>
              <a:t>) instead of vector instruction set (e.g.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avx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restrict</a:t>
            </a:r>
            <a:r>
              <a:rPr lang="en-US" dirty="0" smtClean="0"/>
              <a:t> keyword in all kernel APIs (Devin Matthews)</a:t>
            </a:r>
          </a:p>
          <a:p>
            <a:pPr lvl="1"/>
            <a:r>
              <a:rPr lang="en-US" dirty="0" smtClean="0"/>
              <a:t>Allows the compiler to assume no aliasing between restrict pointers</a:t>
            </a:r>
          </a:p>
          <a:p>
            <a:pPr lvl="1"/>
            <a:r>
              <a:rPr lang="en-US" dirty="0" smtClean="0"/>
              <a:t>Facilitates some compiler-level optimizations</a:t>
            </a:r>
          </a:p>
        </p:txBody>
      </p:sp>
    </p:spTree>
    <p:extLst>
      <p:ext uri="{BB962C8B-B14F-4D97-AF65-F5344CB8AC3E}">
        <p14:creationId xmlns:p14="http://schemas.microsoft.com/office/powerpoint/2010/main" val="301612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</a:t>
            </a:r>
            <a:r>
              <a:rPr lang="en-US" dirty="0"/>
              <a:t>A</a:t>
            </a:r>
            <a:r>
              <a:rPr lang="en-US" dirty="0" smtClean="0"/>
              <a:t>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Implemented developer-configurable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free()</a:t>
            </a:r>
            <a:r>
              <a:rPr lang="en-US" dirty="0">
                <a:cs typeface="Consolas" panose="020B0609020204030204" pitchFamily="49" charset="0"/>
              </a:rPr>
              <a:t> </a:t>
            </a:r>
            <a:r>
              <a:rPr lang="en-US" dirty="0" smtClean="0"/>
              <a:t>for three categories of allocation</a:t>
            </a:r>
          </a:p>
          <a:p>
            <a:pPr lvl="1"/>
            <a:r>
              <a:rPr lang="en-US" dirty="0" smtClean="0"/>
              <a:t>pool: used to allocate blocks for the pools of packing buffers</a:t>
            </a:r>
          </a:p>
          <a:p>
            <a:pPr lvl="1"/>
            <a:r>
              <a:rPr lang="en-US" dirty="0" smtClean="0"/>
              <a:t>user: used to allocate when the user implicitly allocates memory, e.g.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bli_obj_create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US" dirty="0" smtClean="0"/>
              <a:t>internal: used internally within BLIS to allocate data structures such as control tree nodes</a:t>
            </a:r>
          </a:p>
        </p:txBody>
      </p:sp>
    </p:spTree>
    <p:extLst>
      <p:ext uri="{BB962C8B-B14F-4D97-AF65-F5344CB8AC3E}">
        <p14:creationId xmlns:p14="http://schemas.microsoft.com/office/powerpoint/2010/main" val="7813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SHPC Funding (BLIS)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Industry (grants and hardware)</a:t>
            </a:r>
          </a:p>
          <a:p>
            <a:pPr lvl="1"/>
            <a:r>
              <a:rPr lang="en-US" sz="2400" dirty="0" smtClean="0"/>
              <a:t>Microsoft</a:t>
            </a:r>
            <a:endParaRPr lang="en-US" sz="2200" dirty="0" smtClean="0"/>
          </a:p>
          <a:p>
            <a:pPr lvl="1"/>
            <a:r>
              <a:rPr lang="en-US" sz="2200" dirty="0"/>
              <a:t>Texas </a:t>
            </a:r>
            <a:r>
              <a:rPr lang="en-US" sz="2200" dirty="0" smtClean="0"/>
              <a:t>Instruments</a:t>
            </a:r>
          </a:p>
          <a:p>
            <a:pPr lvl="1"/>
            <a:r>
              <a:rPr lang="en-US" sz="2200" dirty="0"/>
              <a:t>Intel</a:t>
            </a:r>
            <a:r>
              <a:rPr lang="en-US" sz="2200" dirty="0" smtClean="0"/>
              <a:t> </a:t>
            </a:r>
          </a:p>
          <a:p>
            <a:pPr lvl="1"/>
            <a:r>
              <a:rPr lang="en-US" sz="2200" dirty="0" smtClean="0"/>
              <a:t>AMD</a:t>
            </a:r>
          </a:p>
          <a:p>
            <a:pPr lvl="1"/>
            <a:r>
              <a:rPr lang="en-US" sz="2200" dirty="0" smtClean="0"/>
              <a:t>HP Enterprise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7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Allow runtime resizing of memory pools</a:t>
            </a:r>
          </a:p>
          <a:p>
            <a:pPr lvl="1"/>
            <a:r>
              <a:rPr lang="en-US" dirty="0" smtClean="0"/>
              <a:t>If blocksizes change at runtime, memory pools will be re-initialized automatically</a:t>
            </a:r>
          </a:p>
          <a:p>
            <a:r>
              <a:rPr lang="en-US" dirty="0" smtClean="0"/>
              <a:t>Integrated a new “memory broker” abstraction (Ricardo Magana)</a:t>
            </a:r>
          </a:p>
          <a:p>
            <a:pPr lvl="1"/>
            <a:r>
              <a:rPr lang="en-US" dirty="0" smtClean="0"/>
              <a:t>facilitates multiple pools, one per memory space</a:t>
            </a:r>
          </a:p>
          <a:p>
            <a:pPr lvl="1"/>
            <a:r>
              <a:rPr lang="en-US" dirty="0" smtClean="0"/>
              <a:t>lays the foundation for using BLIS on NUMA systems</a:t>
            </a:r>
          </a:p>
        </p:txBody>
      </p:sp>
    </p:spTree>
    <p:extLst>
      <p:ext uri="{BB962C8B-B14F-4D97-AF65-F5344CB8AC3E}">
        <p14:creationId xmlns:p14="http://schemas.microsoft.com/office/powerpoint/2010/main" val="314083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Contexts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Introduced in the “big commit”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537a1f4</a:t>
            </a:r>
            <a:r>
              <a:rPr lang="en-US" dirty="0" smtClean="0"/>
              <a:t>)</a:t>
            </a:r>
          </a:p>
          <a:p>
            <a:r>
              <a:rPr lang="en-US" dirty="0" smtClean="0"/>
              <a:t>Originally Lee Killough’s idea, during early design discussions</a:t>
            </a:r>
            <a:endParaRPr lang="en-US" dirty="0"/>
          </a:p>
          <a:p>
            <a:r>
              <a:rPr lang="en-US" dirty="0" smtClean="0"/>
              <a:t>Basic idea: architecture-sensitive parameters such as cache and register blocksizes are stored, and passed down the function stack, in a special structure called a “context” 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cntx_t</a:t>
            </a:r>
            <a:r>
              <a:rPr lang="en-US" dirty="0" smtClean="0"/>
              <a:t>)</a:t>
            </a:r>
          </a:p>
          <a:p>
            <a:r>
              <a:rPr lang="en-US" dirty="0" smtClean="0"/>
              <a:t>Lays the groundwork for</a:t>
            </a:r>
          </a:p>
          <a:p>
            <a:pPr lvl="1"/>
            <a:r>
              <a:rPr lang="en-US" dirty="0" smtClean="0"/>
              <a:t>hardware auto-detection</a:t>
            </a:r>
          </a:p>
          <a:p>
            <a:pPr lvl="1"/>
            <a:r>
              <a:rPr lang="en-US" dirty="0" smtClean="0"/>
              <a:t>runtime management of kernels</a:t>
            </a:r>
          </a:p>
          <a:p>
            <a:r>
              <a:rPr lang="en-US" dirty="0" smtClean="0"/>
              <a:t>Other possible applications</a:t>
            </a:r>
          </a:p>
          <a:p>
            <a:pPr lvl="1"/>
            <a:r>
              <a:rPr lang="en-US" dirty="0" smtClean="0"/>
              <a:t>Provide different contexts to different threads?</a:t>
            </a:r>
          </a:p>
        </p:txBody>
      </p:sp>
    </p:spTree>
    <p:extLst>
      <p:ext uri="{BB962C8B-B14F-4D97-AF65-F5344CB8AC3E}">
        <p14:creationId xmlns:p14="http://schemas.microsoft.com/office/powerpoint/2010/main" val="38770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Redesigned Control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/>
          </a:bodyPr>
          <a:lstStyle/>
          <a:p>
            <a:r>
              <a:rPr lang="en-US" dirty="0" smtClean="0"/>
              <a:t>Previously, variant </a:t>
            </a:r>
            <a:r>
              <a:rPr lang="en-US" dirty="0" err="1" smtClean="0"/>
              <a:t>subproblems</a:t>
            </a:r>
            <a:r>
              <a:rPr lang="en-US" dirty="0" smtClean="0"/>
              <a:t> were encoded “child” nodes/branches</a:t>
            </a:r>
          </a:p>
          <a:p>
            <a:pPr lvl="1"/>
            <a:r>
              <a:rPr lang="en-US" dirty="0" smtClean="0"/>
              <a:t>This resulted in more complicated code with many function calls with quick returns (NULL branches)</a:t>
            </a:r>
          </a:p>
          <a:p>
            <a:r>
              <a:rPr lang="en-US" dirty="0" smtClean="0"/>
              <a:t>New design “linearizes” the trees (chains?)</a:t>
            </a:r>
          </a:p>
          <a:p>
            <a:pPr lvl="1"/>
            <a:r>
              <a:rPr lang="en-US" dirty="0"/>
              <a:t>Suggested by Tyler Smith, independently implemented in TBLIS by Devin Matthews</a:t>
            </a:r>
          </a:p>
          <a:p>
            <a:pPr lvl="1"/>
            <a:r>
              <a:rPr lang="en-US" dirty="0" smtClean="0"/>
              <a:t>Now two types of nodes: partitioning (e.g. blocked variants) and non-partitioning (e.g. packing)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154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Redesigned Control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Simplified level-3 blocked variant code (a lot)</a:t>
            </a:r>
          </a:p>
          <a:p>
            <a:pPr lvl="1"/>
            <a:r>
              <a:rPr lang="en-US" dirty="0" smtClean="0"/>
              <a:t>Consolidation of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gemm_t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packm_t</a:t>
            </a:r>
            <a:r>
              <a:rPr lang="en-US" dirty="0" smtClean="0"/>
              <a:t>, and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trsm_t</a:t>
            </a:r>
            <a:r>
              <a:rPr lang="en-US" dirty="0" smtClean="0"/>
              <a:t> control tree node types into a single type,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cntl_t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Fewer barriers and broadcasts (when multithreading)</a:t>
            </a:r>
          </a:p>
          <a:p>
            <a:pPr lvl="1"/>
            <a:r>
              <a:rPr lang="en-US" dirty="0" smtClean="0"/>
              <a:t>Now allows experts to build custom trees that specify alternative implementations without needing to first integrate those codes into BLIS</a:t>
            </a:r>
          </a:p>
          <a:p>
            <a:pPr lvl="1"/>
            <a:r>
              <a:rPr lang="en-US" dirty="0" smtClean="0"/>
              <a:t>No longer stateless: “cache” packing buffers (memory pool blocks)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3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Reorganized Multithreading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Streamlined namespaces/types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bli_thrcomm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_*()</a:t>
            </a:r>
            <a:endParaRPr lang="en-US" dirty="0"/>
          </a:p>
          <a:p>
            <a:pPr lvl="2"/>
            <a:r>
              <a:rPr lang="en-US" dirty="0" smtClean="0"/>
              <a:t>Thread communicator API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bli_thrinfo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_*()</a:t>
            </a:r>
            <a:endParaRPr lang="en-US" dirty="0"/>
          </a:p>
          <a:p>
            <a:pPr lvl="2"/>
            <a:r>
              <a:rPr lang="en-US" dirty="0" smtClean="0"/>
              <a:t>Thread info (aka “thread control tree”) API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bli_thread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_*()</a:t>
            </a:r>
            <a:endParaRPr lang="en-US" dirty="0"/>
          </a:p>
          <a:p>
            <a:pPr lvl="2"/>
            <a:r>
              <a:rPr lang="en-US" dirty="0"/>
              <a:t>Other thread-related APIs</a:t>
            </a:r>
          </a:p>
          <a:p>
            <a:pPr lvl="1"/>
            <a:r>
              <a:rPr lang="en-US" dirty="0" smtClean="0"/>
              <a:t>Types: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thrcomm_t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thrinfo_t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Consolidated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thrinfo_t</a:t>
            </a:r>
            <a:r>
              <a:rPr lang="en-US" dirty="0" smtClean="0"/>
              <a:t> structures across level-3 operations</a:t>
            </a:r>
          </a:p>
          <a:p>
            <a:pPr lvl="1"/>
            <a:r>
              <a:rPr lang="en-US" dirty="0" smtClean="0"/>
              <a:t>Only two kinds now: </a:t>
            </a:r>
            <a:r>
              <a:rPr lang="en-US" dirty="0" err="1" smtClean="0"/>
              <a:t>gemm</a:t>
            </a:r>
            <a:r>
              <a:rPr lang="en-US" dirty="0" smtClean="0"/>
              <a:t> and </a:t>
            </a:r>
            <a:r>
              <a:rPr lang="en-US" dirty="0" err="1" smtClean="0"/>
              <a:t>trsm</a:t>
            </a:r>
            <a:endParaRPr lang="en-US" dirty="0" smtClean="0"/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thrinfo_t</a:t>
            </a:r>
            <a:r>
              <a:rPr lang="en-US" dirty="0" smtClean="0"/>
              <a:t> now mirrors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cntl_t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63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uture </a:t>
            </a:r>
            <a:r>
              <a:rPr lang="en-US" dirty="0"/>
              <a:t>P</a:t>
            </a:r>
            <a:r>
              <a:rPr lang="en-US" dirty="0" smtClean="0"/>
              <a:t>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Carouseling</a:t>
            </a:r>
            <a:r>
              <a:rPr lang="en-US" dirty="0" smtClean="0"/>
              <a:t> (Tyler Smith)</a:t>
            </a:r>
          </a:p>
          <a:p>
            <a:pPr lvl="1"/>
            <a:r>
              <a:rPr lang="en-US" dirty="0" smtClean="0"/>
              <a:t>Parallelize 4</a:t>
            </a:r>
            <a:r>
              <a:rPr lang="en-US" baseline="30000" dirty="0" smtClean="0"/>
              <a:t>th</a:t>
            </a:r>
            <a:r>
              <a:rPr lang="en-US" dirty="0" smtClean="0"/>
              <a:t> loop</a:t>
            </a:r>
          </a:p>
          <a:p>
            <a:pPr lvl="1"/>
            <a:r>
              <a:rPr lang="en-US" dirty="0" smtClean="0"/>
              <a:t>Multithreaded “pack-and-compute” optimization</a:t>
            </a:r>
          </a:p>
          <a:p>
            <a:r>
              <a:rPr lang="en-US" dirty="0" smtClean="0"/>
              <a:t>Runtime management of kernels</a:t>
            </a:r>
          </a:p>
          <a:p>
            <a:pPr lvl="1"/>
            <a:r>
              <a:rPr lang="en-US" dirty="0" smtClean="0"/>
              <a:t>Allows runtime hardware detection</a:t>
            </a:r>
          </a:p>
          <a:p>
            <a:pPr lvl="1"/>
            <a:r>
              <a:rPr lang="en-US" dirty="0" smtClean="0"/>
              <a:t>Allows expert to manually change micro-kernel and associated blocksizes at runtime</a:t>
            </a:r>
          </a:p>
          <a:p>
            <a:r>
              <a:rPr lang="en-US" dirty="0" smtClean="0"/>
              <a:t>Create more user-friendly runtime API for controlling multithreading</a:t>
            </a:r>
          </a:p>
          <a:p>
            <a:r>
              <a:rPr lang="en-US" dirty="0" smtClean="0"/>
              <a:t>Possible new kernels/operations to facilitate optimizations in LAPACK layer</a:t>
            </a:r>
          </a:p>
          <a:p>
            <a:pPr lvl="1"/>
            <a:r>
              <a:rPr lang="en-US" dirty="0" smtClean="0"/>
              <a:t>Integrate into successor to </a:t>
            </a:r>
            <a:r>
              <a:rPr lang="en-US" dirty="0" err="1" smtClean="0"/>
              <a:t>libflame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 err="1" smtClean="0"/>
              <a:t>gemm</a:t>
            </a:r>
            <a:r>
              <a:rPr lang="en-US" dirty="0" smtClean="0"/>
              <a:t> algorithms / partitioning paths (Tyler Smith)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Further Information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Website:</a:t>
            </a:r>
          </a:p>
          <a:p>
            <a:pPr lvl="1" eaLnBrk="1" hangingPunct="1"/>
            <a:r>
              <a:rPr lang="en-US" dirty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://github.com/flame/blis/</a:t>
            </a:r>
            <a:endParaRPr lang="en-US" dirty="0" smtClean="0"/>
          </a:p>
          <a:p>
            <a:pPr eaLnBrk="1" hangingPunct="1"/>
            <a:r>
              <a:rPr lang="en-US" dirty="0" smtClean="0"/>
              <a:t>Discussion:</a:t>
            </a:r>
          </a:p>
          <a:p>
            <a:pPr lvl="1" eaLnBrk="1" hangingPunct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groups.google.com/group/blis-devel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groups.google.com/group/blis-discuss</a:t>
            </a:r>
            <a:endParaRPr lang="en-US" dirty="0" smtClean="0"/>
          </a:p>
          <a:p>
            <a:pPr eaLnBrk="1" hangingPunct="1"/>
            <a:r>
              <a:rPr lang="en-US" dirty="0" smtClean="0"/>
              <a:t>Contact:</a:t>
            </a:r>
          </a:p>
          <a:p>
            <a:pPr lvl="1" eaLnBrk="1" hangingPunct="1"/>
            <a:r>
              <a:rPr lang="en-US" dirty="0" smtClean="0">
                <a:hlinkClick r:id="rId5"/>
              </a:rPr>
              <a:t>field@cs.utexas.edu</a:t>
            </a:r>
            <a:endParaRPr lang="en-US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over!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4400" i="1" dirty="0"/>
              <a:t>“BLIS: A Framework for Rapid Instantiation of BLAS Functionality” </a:t>
            </a:r>
            <a:r>
              <a:rPr lang="en-US" sz="4400" dirty="0" smtClean="0"/>
              <a:t>(TOMS; in </a:t>
            </a:r>
            <a:r>
              <a:rPr lang="en-US" sz="4400" dirty="0"/>
              <a:t>print)</a:t>
            </a:r>
          </a:p>
          <a:p>
            <a:pPr>
              <a:lnSpc>
                <a:spcPct val="160000"/>
              </a:lnSpc>
            </a:pPr>
            <a:r>
              <a:rPr lang="en-US" sz="4400" i="1" dirty="0"/>
              <a:t>“The BLIS Framework: Experiments in Portability” </a:t>
            </a:r>
            <a:r>
              <a:rPr lang="en-US" sz="4400" i="1" dirty="0" smtClean="0"/>
              <a:t>(TOMS; in print)</a:t>
            </a:r>
            <a:endParaRPr lang="en-US" sz="4400" i="1" dirty="0"/>
          </a:p>
          <a:p>
            <a:pPr>
              <a:lnSpc>
                <a:spcPct val="160000"/>
              </a:lnSpc>
            </a:pPr>
            <a:r>
              <a:rPr lang="en-US" sz="4400" i="1" dirty="0"/>
              <a:t>“Anatomy of Many-Threaded Matrix Multiplication</a:t>
            </a:r>
            <a:r>
              <a:rPr lang="en-US" sz="4400" i="1" dirty="0" smtClean="0"/>
              <a:t>” </a:t>
            </a:r>
            <a:r>
              <a:rPr lang="en-US" sz="4400" dirty="0" smtClean="0"/>
              <a:t>(IPDPS; in proceedings)</a:t>
            </a:r>
          </a:p>
          <a:p>
            <a:pPr>
              <a:lnSpc>
                <a:spcPct val="160000"/>
              </a:lnSpc>
            </a:pPr>
            <a:r>
              <a:rPr lang="en-US" sz="4400" i="1" dirty="0" smtClean="0"/>
              <a:t>“Analytical Models for the BLIS Framework”</a:t>
            </a:r>
            <a:r>
              <a:rPr lang="en-US" sz="4400" dirty="0" smtClean="0"/>
              <a:t> (TOMS; in print)</a:t>
            </a:r>
          </a:p>
          <a:p>
            <a:pPr>
              <a:lnSpc>
                <a:spcPct val="160000"/>
              </a:lnSpc>
            </a:pPr>
            <a:r>
              <a:rPr lang="en-US" sz="4400" i="1" dirty="0" smtClean="0"/>
              <a:t>“Implementing High-Performance Complex Matrix Multiplication” </a:t>
            </a:r>
            <a:r>
              <a:rPr lang="en-US" sz="4400" dirty="0" smtClean="0"/>
              <a:t>(TOMS; in revision)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BLIS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25880"/>
            <a:ext cx="8568952" cy="551088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Field G. Van Zee</a:t>
            </a:r>
          </a:p>
          <a:p>
            <a:pPr lvl="1"/>
            <a:r>
              <a:rPr lang="en-US" dirty="0" smtClean="0"/>
              <a:t>Core design, build system, test suite, induced complex implementations, various hardware support (Intel x86_64, AMD)</a:t>
            </a:r>
          </a:p>
          <a:p>
            <a:r>
              <a:rPr lang="en-US" dirty="0" smtClean="0"/>
              <a:t>Tyler M. Smith</a:t>
            </a:r>
          </a:p>
          <a:p>
            <a:pPr lvl="1"/>
            <a:r>
              <a:rPr lang="en-US" dirty="0" smtClean="0"/>
              <a:t>Multithreading, various hardware support (IBM BG/Q, Intel Phi, AMD)</a:t>
            </a:r>
          </a:p>
          <a:p>
            <a:r>
              <a:rPr lang="en-US" dirty="0"/>
              <a:t>Devin Matthews</a:t>
            </a:r>
          </a:p>
          <a:p>
            <a:pPr lvl="1"/>
            <a:r>
              <a:rPr lang="en-US" dirty="0"/>
              <a:t>Build system, kernel improvements, BLAS/CBLAS layer enhancements, and </a:t>
            </a:r>
            <a:r>
              <a:rPr lang="en-US" dirty="0" smtClean="0"/>
              <a:t>more</a:t>
            </a:r>
          </a:p>
          <a:p>
            <a:r>
              <a:rPr lang="en-US" dirty="0" smtClean="0"/>
              <a:t>Francisco D. </a:t>
            </a:r>
            <a:r>
              <a:rPr lang="en-US" dirty="0" err="1" smtClean="0"/>
              <a:t>Igual</a:t>
            </a:r>
            <a:endParaRPr lang="en-US" dirty="0" smtClean="0"/>
          </a:p>
          <a:p>
            <a:pPr lvl="1"/>
            <a:r>
              <a:rPr lang="en-US" dirty="0" smtClean="0"/>
              <a:t>Various hardware support (Texas Instruments DSP, ARM)</a:t>
            </a:r>
          </a:p>
          <a:p>
            <a:r>
              <a:rPr lang="en-US" dirty="0" err="1" smtClean="0"/>
              <a:t>Xianyi</a:t>
            </a:r>
            <a:r>
              <a:rPr lang="en-US" dirty="0" smtClean="0"/>
              <a:t> Zhang</a:t>
            </a:r>
          </a:p>
          <a:p>
            <a:pPr lvl="1"/>
            <a:r>
              <a:rPr lang="en-US" dirty="0" smtClean="0"/>
              <a:t>Configure-time hardware detection, various hardware support (</a:t>
            </a:r>
            <a:r>
              <a:rPr lang="en-US" dirty="0" err="1" smtClean="0"/>
              <a:t>Loongson</a:t>
            </a:r>
            <a:r>
              <a:rPr lang="en-US" dirty="0" smtClean="0"/>
              <a:t> 3A)</a:t>
            </a:r>
          </a:p>
          <a:p>
            <a:r>
              <a:rPr lang="en-US" dirty="0" smtClean="0"/>
              <a:t>Several others</a:t>
            </a:r>
          </a:p>
          <a:p>
            <a:pPr lvl="1"/>
            <a:r>
              <a:rPr lang="en-US" dirty="0" err="1" smtClean="0"/>
              <a:t>Bugfixes</a:t>
            </a:r>
            <a:r>
              <a:rPr lang="en-US" dirty="0" smtClean="0"/>
              <a:t> and various patches</a:t>
            </a:r>
          </a:p>
          <a:p>
            <a:r>
              <a:rPr lang="en-US" dirty="0" smtClean="0"/>
              <a:t>Robert A. van de </a:t>
            </a:r>
            <a:r>
              <a:rPr lang="en-US" dirty="0" err="1" smtClean="0"/>
              <a:t>Geijn</a:t>
            </a:r>
            <a:endParaRPr lang="en-US" dirty="0" smtClean="0"/>
          </a:p>
          <a:p>
            <a:pPr lvl="1"/>
            <a:r>
              <a:rPr lang="en-US" dirty="0" smtClean="0"/>
              <a:t>Funding</a:t>
            </a:r>
            <a:r>
              <a:rPr lang="en-US" dirty="0"/>
              <a:t>,</a:t>
            </a:r>
            <a:r>
              <a:rPr lang="en-US" dirty="0" smtClean="0"/>
              <a:t> group management, etc.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41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BLAS: Basic </a:t>
            </a:r>
            <a:r>
              <a:rPr lang="en-US" dirty="0"/>
              <a:t>Linear Algebra Subprograms</a:t>
            </a:r>
          </a:p>
          <a:p>
            <a:pPr lvl="1"/>
            <a:r>
              <a:rPr lang="en-US" dirty="0"/>
              <a:t>Level 1: vector-vector [Lawson et al. 1979]</a:t>
            </a:r>
          </a:p>
          <a:p>
            <a:pPr lvl="1"/>
            <a:r>
              <a:rPr lang="en-US" dirty="0"/>
              <a:t>Level 2: matrix-vector [</a:t>
            </a:r>
            <a:r>
              <a:rPr lang="en-US" dirty="0" err="1"/>
              <a:t>Dongarra</a:t>
            </a:r>
            <a:r>
              <a:rPr lang="en-US" dirty="0"/>
              <a:t> et al. 1988]</a:t>
            </a:r>
          </a:p>
          <a:p>
            <a:pPr lvl="1"/>
            <a:r>
              <a:rPr lang="en-US" dirty="0"/>
              <a:t>Level 3: matrix-matrix [</a:t>
            </a:r>
            <a:r>
              <a:rPr lang="en-US" dirty="0" err="1"/>
              <a:t>Dongarra</a:t>
            </a:r>
            <a:r>
              <a:rPr lang="en-US" dirty="0"/>
              <a:t> et al. 1990]</a:t>
            </a:r>
          </a:p>
          <a:p>
            <a:r>
              <a:rPr lang="en-US" dirty="0"/>
              <a:t>Why are BLAS important?</a:t>
            </a:r>
          </a:p>
          <a:p>
            <a:pPr lvl="1"/>
            <a:r>
              <a:rPr lang="en-US" dirty="0"/>
              <a:t>BLAS constitute the “bottom of the food chain” for most dense linear algebra </a:t>
            </a:r>
            <a:r>
              <a:rPr lang="en-US" dirty="0" smtClean="0"/>
              <a:t>applications</a:t>
            </a:r>
            <a:r>
              <a:rPr lang="en-US" dirty="0"/>
              <a:t>, as well as other </a:t>
            </a:r>
            <a:r>
              <a:rPr lang="en-US" dirty="0" smtClean="0"/>
              <a:t>HPC libraries</a:t>
            </a:r>
            <a:endParaRPr lang="en-US" dirty="0"/>
          </a:p>
          <a:p>
            <a:pPr lvl="1"/>
            <a:r>
              <a:rPr lang="en-US" dirty="0"/>
              <a:t>LAPACK, </a:t>
            </a:r>
            <a:r>
              <a:rPr lang="en-US" sz="2400" dirty="0" err="1">
                <a:latin typeface="Lucida Console" pitchFamily="49" charset="0"/>
              </a:rPr>
              <a:t>libflame</a:t>
            </a:r>
            <a:r>
              <a:rPr lang="en-US" dirty="0"/>
              <a:t>, </a:t>
            </a:r>
            <a:r>
              <a:rPr lang="en-US" cap="small" dirty="0"/>
              <a:t>MATLAB</a:t>
            </a:r>
            <a:r>
              <a:rPr lang="en-US" dirty="0"/>
              <a:t>, </a:t>
            </a:r>
            <a:r>
              <a:rPr lang="en-US" dirty="0" err="1"/>
              <a:t>PETSc</a:t>
            </a:r>
            <a:r>
              <a:rPr lang="en-US" dirty="0"/>
              <a:t>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BLIS?</a:t>
            </a:r>
          </a:p>
          <a:p>
            <a:pPr lvl="1"/>
            <a:r>
              <a:rPr lang="en-US" dirty="0" smtClean="0"/>
              <a:t>A framework for instantiating BLAS libraries (</a:t>
            </a:r>
            <a:r>
              <a:rPr lang="en-US" dirty="0" err="1" smtClean="0"/>
              <a:t>ie</a:t>
            </a:r>
            <a:r>
              <a:rPr lang="en-US" dirty="0" smtClean="0"/>
              <a:t>: fully compatible with BLAS)</a:t>
            </a:r>
          </a:p>
          <a:p>
            <a:r>
              <a:rPr lang="en-US" dirty="0" smtClean="0"/>
              <a:t>What else is BLIS?</a:t>
            </a:r>
          </a:p>
          <a:p>
            <a:pPr lvl="1"/>
            <a:r>
              <a:rPr lang="en-US" dirty="0" smtClean="0"/>
              <a:t>Provides alternative BLAS-like (C friendly) API that fixes </a:t>
            </a:r>
            <a:r>
              <a:rPr lang="en-US" dirty="0"/>
              <a:t>deficiencies in original </a:t>
            </a:r>
            <a:r>
              <a:rPr lang="en-US" dirty="0" smtClean="0"/>
              <a:t>BLAS</a:t>
            </a:r>
          </a:p>
          <a:p>
            <a:pPr lvl="1"/>
            <a:r>
              <a:rPr lang="en-US" dirty="0"/>
              <a:t>Provides </a:t>
            </a:r>
            <a:r>
              <a:rPr lang="en-US" dirty="0" smtClean="0"/>
              <a:t>an expert object-based API</a:t>
            </a:r>
          </a:p>
          <a:p>
            <a:pPr lvl="1"/>
            <a:r>
              <a:rPr lang="en-US" dirty="0" smtClean="0"/>
              <a:t>Provides a superset of BLAS functionality</a:t>
            </a:r>
          </a:p>
          <a:p>
            <a:pPr lvl="1"/>
            <a:r>
              <a:rPr lang="en-US" dirty="0" smtClean="0"/>
              <a:t>A productivity lever </a:t>
            </a:r>
          </a:p>
          <a:p>
            <a:pPr lvl="1"/>
            <a:r>
              <a:rPr lang="en-US" dirty="0" smtClean="0"/>
              <a:t>A research sandbox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BLIS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License: 3-clause BSD</a:t>
            </a:r>
          </a:p>
          <a:p>
            <a:r>
              <a:rPr lang="en-US" dirty="0" smtClean="0"/>
              <a:t>Current version: 0.2.0-60</a:t>
            </a:r>
          </a:p>
          <a:p>
            <a:pPr lvl="1"/>
            <a:r>
              <a:rPr lang="en-US" dirty="0" smtClean="0"/>
              <a:t>Reminder: How does versioning work?</a:t>
            </a:r>
          </a:p>
          <a:p>
            <a:r>
              <a:rPr lang="en-US" dirty="0" smtClean="0"/>
              <a:t>Host: </a:t>
            </a:r>
            <a:r>
              <a:rPr lang="en-US" dirty="0" smtClean="0">
                <a:hlinkClick r:id="rId2"/>
              </a:rPr>
              <a:t>http://github.com/flame/blis</a:t>
            </a:r>
            <a:endParaRPr lang="en-US" dirty="0" smtClean="0"/>
          </a:p>
          <a:p>
            <a:pPr lvl="1"/>
            <a:r>
              <a:rPr lang="en-US" dirty="0" smtClean="0"/>
              <a:t>Documentation / wikis</a:t>
            </a:r>
          </a:p>
          <a:p>
            <a:r>
              <a:rPr lang="en-US" dirty="0" smtClean="0"/>
              <a:t>GNU-like build system</a:t>
            </a:r>
          </a:p>
          <a:p>
            <a:r>
              <a:rPr lang="en-US" dirty="0" smtClean="0"/>
              <a:t>Configure-time hardware detection (some x86_64)</a:t>
            </a:r>
          </a:p>
          <a:p>
            <a:r>
              <a:rPr lang="en-US" dirty="0" smtClean="0"/>
              <a:t>BLAS / CBLAS compatibility 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3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5858</TotalTime>
  <Words>1691</Words>
  <Application>Microsoft Office PowerPoint</Application>
  <PresentationFormat>On-screen Show (4:3)</PresentationFormat>
  <Paragraphs>286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Tema de Office</vt:lpstr>
      <vt:lpstr>1_FinalPowerpoint</vt:lpstr>
      <vt:lpstr>BLIS: Year In Review, 2015-2016</vt:lpstr>
      <vt:lpstr>Science of High Performance Computing (SHPC) research group</vt:lpstr>
      <vt:lpstr>SHPC Funding (BLIS)</vt:lpstr>
      <vt:lpstr>SHPC Funding (BLIS)</vt:lpstr>
      <vt:lpstr>Publications</vt:lpstr>
      <vt:lpstr>BLIS Credits</vt:lpstr>
      <vt:lpstr>Review</vt:lpstr>
      <vt:lpstr>Review</vt:lpstr>
      <vt:lpstr>Current status of BLIS</vt:lpstr>
      <vt:lpstr>Current status of BLIS</vt:lpstr>
      <vt:lpstr>What’s New: Performance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Miscellaneous Kernel Improvements</vt:lpstr>
      <vt:lpstr>What’s New: User Experience</vt:lpstr>
      <vt:lpstr>configure script</vt:lpstr>
      <vt:lpstr>Build time</vt:lpstr>
      <vt:lpstr>BLAS/CBLAS compatibility</vt:lpstr>
      <vt:lpstr>Test suite</vt:lpstr>
      <vt:lpstr>POSIX threads</vt:lpstr>
      <vt:lpstr>New operations</vt:lpstr>
      <vt:lpstr>What’s New: Developer Experience</vt:lpstr>
      <vt:lpstr>Kernel Maintenance</vt:lpstr>
      <vt:lpstr>Memory Allocator</vt:lpstr>
      <vt:lpstr>Memory Allocator</vt:lpstr>
      <vt:lpstr>Runtime Contexts</vt:lpstr>
      <vt:lpstr>Redesigned Control Trees</vt:lpstr>
      <vt:lpstr>Redesigned Control Trees</vt:lpstr>
      <vt:lpstr>Reorganized Multithreading APIs</vt:lpstr>
      <vt:lpstr>Future Plans</vt:lpstr>
      <vt:lpstr>Further Information</vt:lpstr>
      <vt:lpstr>It’s over!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figual</dc:creator>
  <cp:lastModifiedBy>Field</cp:lastModifiedBy>
  <cp:revision>162</cp:revision>
  <dcterms:created xsi:type="dcterms:W3CDTF">2014-05-28T16:09:26Z</dcterms:created>
  <dcterms:modified xsi:type="dcterms:W3CDTF">2016-09-19T14:39:55Z</dcterms:modified>
</cp:coreProperties>
</file>