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4" r:id="rId3"/>
    <p:sldMasterId id="2147483695" r:id="rId4"/>
    <p:sldMasterId id="2147483706" r:id="rId5"/>
    <p:sldMasterId id="2147483716" r:id="rId6"/>
    <p:sldMasterId id="2147483726" r:id="rId7"/>
    <p:sldMasterId id="2147483743" r:id="rId8"/>
    <p:sldMasterId id="2147483761" r:id="rId9"/>
    <p:sldMasterId id="2147483772" r:id="rId10"/>
    <p:sldMasterId id="2147483782" r:id="rId11"/>
    <p:sldMasterId id="2147483786" r:id="rId12"/>
  </p:sldMasterIdLst>
  <p:notesMasterIdLst>
    <p:notesMasterId r:id="rId38"/>
  </p:notesMasterIdLst>
  <p:sldIdLst>
    <p:sldId id="256" r:id="rId13"/>
    <p:sldId id="258" r:id="rId14"/>
    <p:sldId id="283" r:id="rId15"/>
    <p:sldId id="293" r:id="rId16"/>
    <p:sldId id="284" r:id="rId17"/>
    <p:sldId id="280" r:id="rId18"/>
    <p:sldId id="275" r:id="rId19"/>
    <p:sldId id="279" r:id="rId20"/>
    <p:sldId id="276" r:id="rId21"/>
    <p:sldId id="277" r:id="rId22"/>
    <p:sldId id="290" r:id="rId23"/>
    <p:sldId id="274" r:id="rId24"/>
    <p:sldId id="285" r:id="rId25"/>
    <p:sldId id="281" r:id="rId26"/>
    <p:sldId id="292" r:id="rId27"/>
    <p:sldId id="282" r:id="rId28"/>
    <p:sldId id="286" r:id="rId29"/>
    <p:sldId id="289" r:id="rId30"/>
    <p:sldId id="287" r:id="rId31"/>
    <p:sldId id="288" r:id="rId32"/>
    <p:sldId id="291" r:id="rId33"/>
    <p:sldId id="266" r:id="rId34"/>
    <p:sldId id="294" r:id="rId35"/>
    <p:sldId id="297"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87996" autoAdjust="0"/>
  </p:normalViewPr>
  <p:slideViewPr>
    <p:cSldViewPr snapToGrid="0">
      <p:cViewPr varScale="1">
        <p:scale>
          <a:sx n="62" d="100"/>
          <a:sy n="62" d="100"/>
        </p:scale>
        <p:origin x="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Small Matrix - SGEMM</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Zen!$R$7</c:f>
              <c:strCache>
                <c:ptCount val="1"/>
                <c:pt idx="0">
                  <c:v>BLIS baseline</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cat>
            <c:numRef>
              <c:f>Zen!$P$8:$P$66</c:f>
              <c:numCache>
                <c:formatCode>General</c:formatCode>
                <c:ptCount val="59"/>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numCache>
            </c:numRef>
          </c:cat>
          <c:val>
            <c:numRef>
              <c:f>Zen!$R$8:$R$66</c:f>
              <c:numCache>
                <c:formatCode>General</c:formatCode>
                <c:ptCount val="59"/>
                <c:pt idx="0">
                  <c:v>6.6333333333333341E-2</c:v>
                </c:pt>
                <c:pt idx="1">
                  <c:v>0.51033333333333342</c:v>
                </c:pt>
                <c:pt idx="2">
                  <c:v>1.5109999999999999</c:v>
                </c:pt>
                <c:pt idx="3">
                  <c:v>3.2333333333333338</c:v>
                </c:pt>
                <c:pt idx="4">
                  <c:v>5.2069999999999999</c:v>
                </c:pt>
                <c:pt idx="5">
                  <c:v>8.9480000000000004</c:v>
                </c:pt>
                <c:pt idx="6">
                  <c:v>10.615</c:v>
                </c:pt>
                <c:pt idx="7">
                  <c:v>13.978</c:v>
                </c:pt>
                <c:pt idx="8">
                  <c:v>16.623000000000001</c:v>
                </c:pt>
                <c:pt idx="9">
                  <c:v>18.303000000000001</c:v>
                </c:pt>
                <c:pt idx="10">
                  <c:v>20.227</c:v>
                </c:pt>
                <c:pt idx="11">
                  <c:v>25.706999999999997</c:v>
                </c:pt>
                <c:pt idx="12">
                  <c:v>23.922666666666668</c:v>
                </c:pt>
                <c:pt idx="13">
                  <c:v>27.109666666666666</c:v>
                </c:pt>
                <c:pt idx="14">
                  <c:v>28.825333333333333</c:v>
                </c:pt>
                <c:pt idx="15">
                  <c:v>32.839999999999996</c:v>
                </c:pt>
                <c:pt idx="16">
                  <c:v>29.641000000000002</c:v>
                </c:pt>
                <c:pt idx="17">
                  <c:v>34.211666666666666</c:v>
                </c:pt>
                <c:pt idx="18">
                  <c:v>34.655999999999999</c:v>
                </c:pt>
                <c:pt idx="19">
                  <c:v>33.559999999999995</c:v>
                </c:pt>
                <c:pt idx="20">
                  <c:v>34.960999999999999</c:v>
                </c:pt>
                <c:pt idx="21">
                  <c:v>36.877000000000002</c:v>
                </c:pt>
                <c:pt idx="22">
                  <c:v>34.765000000000001</c:v>
                </c:pt>
                <c:pt idx="23">
                  <c:v>38.286999999999999</c:v>
                </c:pt>
                <c:pt idx="24">
                  <c:v>38.632666666666665</c:v>
                </c:pt>
                <c:pt idx="25">
                  <c:v>37.223000000000006</c:v>
                </c:pt>
                <c:pt idx="26">
                  <c:v>38.223000000000006</c:v>
                </c:pt>
                <c:pt idx="27">
                  <c:v>39.645000000000003</c:v>
                </c:pt>
                <c:pt idx="28">
                  <c:v>36.884333333333331</c:v>
                </c:pt>
                <c:pt idx="29">
                  <c:v>39.946333333333335</c:v>
                </c:pt>
                <c:pt idx="30">
                  <c:v>40.311</c:v>
                </c:pt>
                <c:pt idx="31">
                  <c:v>42.276666666666671</c:v>
                </c:pt>
                <c:pt idx="32">
                  <c:v>39.645000000000003</c:v>
                </c:pt>
                <c:pt idx="33">
                  <c:v>40.811</c:v>
                </c:pt>
                <c:pt idx="34">
                  <c:v>41.585000000000001</c:v>
                </c:pt>
                <c:pt idx="35">
                  <c:v>41.332333333333338</c:v>
                </c:pt>
                <c:pt idx="36">
                  <c:v>41.697000000000003</c:v>
                </c:pt>
                <c:pt idx="37">
                  <c:v>42.920666666666669</c:v>
                </c:pt>
                <c:pt idx="38">
                  <c:v>41.159333333333336</c:v>
                </c:pt>
                <c:pt idx="39">
                  <c:v>41.990333333333332</c:v>
                </c:pt>
                <c:pt idx="40">
                  <c:v>42.617666666666672</c:v>
                </c:pt>
                <c:pt idx="41">
                  <c:v>42.366000000000007</c:v>
                </c:pt>
                <c:pt idx="42">
                  <c:v>42.790999999999997</c:v>
                </c:pt>
                <c:pt idx="43">
                  <c:v>43.732666666666667</c:v>
                </c:pt>
                <c:pt idx="44">
                  <c:v>41.983666666666672</c:v>
                </c:pt>
                <c:pt idx="45">
                  <c:v>42.902333333333331</c:v>
                </c:pt>
                <c:pt idx="46">
                  <c:v>43.431333333333328</c:v>
                </c:pt>
                <c:pt idx="47">
                  <c:v>45.770333333333326</c:v>
                </c:pt>
                <c:pt idx="48">
                  <c:v>43.475999999999999</c:v>
                </c:pt>
                <c:pt idx="49">
                  <c:v>44.284666666666659</c:v>
                </c:pt>
                <c:pt idx="50">
                  <c:v>44.957333333333338</c:v>
                </c:pt>
                <c:pt idx="51">
                  <c:v>42.242666666666672</c:v>
                </c:pt>
                <c:pt idx="52">
                  <c:v>42.665666666666667</c:v>
                </c:pt>
                <c:pt idx="53">
                  <c:v>44.445999999999998</c:v>
                </c:pt>
                <c:pt idx="54">
                  <c:v>42.856999999999999</c:v>
                </c:pt>
                <c:pt idx="55">
                  <c:v>43.557333333333332</c:v>
                </c:pt>
                <c:pt idx="56">
                  <c:v>44.002333333333333</c:v>
                </c:pt>
                <c:pt idx="57">
                  <c:v>42.724666666666671</c:v>
                </c:pt>
                <c:pt idx="58">
                  <c:v>43.177666666666674</c:v>
                </c:pt>
              </c:numCache>
            </c:numRef>
          </c:val>
          <c:smooth val="0"/>
        </c:ser>
        <c:ser>
          <c:idx val="1"/>
          <c:order val="1"/>
          <c:tx>
            <c:strRef>
              <c:f>Zen!$S$7</c:f>
              <c:strCache>
                <c:ptCount val="1"/>
                <c:pt idx="0">
                  <c:v>AMD Optimized BLIS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Zen!$P$8:$P$66</c:f>
              <c:numCache>
                <c:formatCode>General</c:formatCode>
                <c:ptCount val="59"/>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numCache>
            </c:numRef>
          </c:cat>
          <c:val>
            <c:numRef>
              <c:f>Zen!$S$8:$S$66</c:f>
              <c:numCache>
                <c:formatCode>General</c:formatCode>
                <c:ptCount val="59"/>
                <c:pt idx="0">
                  <c:v>0.78100000000000003</c:v>
                </c:pt>
                <c:pt idx="1">
                  <c:v>3.843666666666667</c:v>
                </c:pt>
                <c:pt idx="2">
                  <c:v>9.6303333333333327</c:v>
                </c:pt>
                <c:pt idx="3">
                  <c:v>15.665999999999999</c:v>
                </c:pt>
                <c:pt idx="4">
                  <c:v>20.98266666666667</c:v>
                </c:pt>
                <c:pt idx="5">
                  <c:v>25.792666666666666</c:v>
                </c:pt>
                <c:pt idx="6">
                  <c:v>28.344000000000005</c:v>
                </c:pt>
                <c:pt idx="7">
                  <c:v>37.728999999999999</c:v>
                </c:pt>
                <c:pt idx="8">
                  <c:v>31.17</c:v>
                </c:pt>
                <c:pt idx="9">
                  <c:v>33.404666666666664</c:v>
                </c:pt>
                <c:pt idx="10">
                  <c:v>36.604666666666667</c:v>
                </c:pt>
                <c:pt idx="11">
                  <c:v>37.582999999999998</c:v>
                </c:pt>
                <c:pt idx="12">
                  <c:v>37.782999999999994</c:v>
                </c:pt>
                <c:pt idx="13">
                  <c:v>39.925666666666665</c:v>
                </c:pt>
                <c:pt idx="14">
                  <c:v>37.641333333333336</c:v>
                </c:pt>
                <c:pt idx="15">
                  <c:v>46.769666666666666</c:v>
                </c:pt>
                <c:pt idx="16">
                  <c:v>41.338999999999999</c:v>
                </c:pt>
                <c:pt idx="17">
                  <c:v>41.397666666666666</c:v>
                </c:pt>
                <c:pt idx="18">
                  <c:v>43.421666666666674</c:v>
                </c:pt>
                <c:pt idx="19">
                  <c:v>42.625</c:v>
                </c:pt>
                <c:pt idx="20">
                  <c:v>40.850333333333339</c:v>
                </c:pt>
                <c:pt idx="21">
                  <c:v>42.18566666666667</c:v>
                </c:pt>
                <c:pt idx="22">
                  <c:v>43.308333333333337</c:v>
                </c:pt>
                <c:pt idx="23">
                  <c:v>48.832333333333338</c:v>
                </c:pt>
                <c:pt idx="24">
                  <c:v>44.902999999999999</c:v>
                </c:pt>
                <c:pt idx="25">
                  <c:v>44.008999999999993</c:v>
                </c:pt>
                <c:pt idx="26">
                  <c:v>46.17433333333333</c:v>
                </c:pt>
                <c:pt idx="27">
                  <c:v>43.731999999999999</c:v>
                </c:pt>
                <c:pt idx="28">
                  <c:v>44.478333333333332</c:v>
                </c:pt>
                <c:pt idx="29">
                  <c:v>46.207333333333338</c:v>
                </c:pt>
                <c:pt idx="30">
                  <c:v>45.55766666666667</c:v>
                </c:pt>
                <c:pt idx="31">
                  <c:v>48.851666666666667</c:v>
                </c:pt>
                <c:pt idx="32">
                  <c:v>46.499666666666663</c:v>
                </c:pt>
                <c:pt idx="33">
                  <c:v>44.30533333333333</c:v>
                </c:pt>
                <c:pt idx="34">
                  <c:v>45.464999999999996</c:v>
                </c:pt>
                <c:pt idx="35">
                  <c:v>46.442</c:v>
                </c:pt>
                <c:pt idx="36">
                  <c:v>45.822333333333326</c:v>
                </c:pt>
                <c:pt idx="37">
                  <c:v>46.712333333333333</c:v>
                </c:pt>
                <c:pt idx="38">
                  <c:v>46.621000000000002</c:v>
                </c:pt>
                <c:pt idx="39">
                  <c:v>48.030666666666669</c:v>
                </c:pt>
                <c:pt idx="40">
                  <c:v>45.492999999999995</c:v>
                </c:pt>
                <c:pt idx="41">
                  <c:v>46.519333333333329</c:v>
                </c:pt>
                <c:pt idx="42">
                  <c:v>47.443999999999996</c:v>
                </c:pt>
                <c:pt idx="43">
                  <c:v>46.676666666666669</c:v>
                </c:pt>
                <c:pt idx="44">
                  <c:v>46.658666666666669</c:v>
                </c:pt>
                <c:pt idx="45">
                  <c:v>47.483000000000004</c:v>
                </c:pt>
                <c:pt idx="46">
                  <c:v>45.622333333333337</c:v>
                </c:pt>
                <c:pt idx="47">
                  <c:v>49.001333333333342</c:v>
                </c:pt>
                <c:pt idx="48">
                  <c:v>47.344000000000001</c:v>
                </c:pt>
                <c:pt idx="49">
                  <c:v>46.548333333333339</c:v>
                </c:pt>
                <c:pt idx="50">
                  <c:v>47.880666666666663</c:v>
                </c:pt>
                <c:pt idx="51">
                  <c:v>47.395666666666664</c:v>
                </c:pt>
                <c:pt idx="52">
                  <c:v>45.839999999999996</c:v>
                </c:pt>
                <c:pt idx="53">
                  <c:v>46.900000000000006</c:v>
                </c:pt>
                <c:pt idx="54">
                  <c:v>47.111666666666672</c:v>
                </c:pt>
                <c:pt idx="55">
                  <c:v>49.208333333333336</c:v>
                </c:pt>
                <c:pt idx="56">
                  <c:v>47.768333333333338</c:v>
                </c:pt>
                <c:pt idx="57">
                  <c:v>47.375666666666667</c:v>
                </c:pt>
                <c:pt idx="58">
                  <c:v>48.07500000000001</c:v>
                </c:pt>
              </c:numCache>
            </c:numRef>
          </c:val>
          <c:smooth val="0"/>
        </c:ser>
        <c:dLbls>
          <c:showLegendKey val="0"/>
          <c:showVal val="0"/>
          <c:showCatName val="0"/>
          <c:showSerName val="0"/>
          <c:showPercent val="0"/>
          <c:showBubbleSize val="0"/>
        </c:dLbls>
        <c:marker val="1"/>
        <c:smooth val="0"/>
        <c:axId val="388422568"/>
        <c:axId val="388415120"/>
        <c:extLst>
          <c:ext xmlns:c15="http://schemas.microsoft.com/office/drawing/2012/chart" uri="{02D57815-91ED-43cb-92C2-25804820EDAC}">
            <c15:filteredLineSeries>
              <c15:ser>
                <c:idx val="2"/>
                <c:order val="2"/>
                <c:tx>
                  <c:strRef>
                    <c:extLst>
                      <c:ext uri="{02D57815-91ED-43cb-92C2-25804820EDAC}">
                        <c15:formulaRef>
                          <c15:sqref>Zen!$T$7</c15:sqref>
                        </c15:formulaRef>
                      </c:ext>
                    </c:extLst>
                    <c:strCache>
                      <c:ptCount val="1"/>
                      <c:pt idx="0">
                        <c:v>OpenBLAS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Zen!$P$8:$P$66</c15:sqref>
                        </c15:formulaRef>
                      </c:ext>
                    </c:extLst>
                    <c:numCache>
                      <c:formatCode>General</c:formatCode>
                      <c:ptCount val="59"/>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numCache>
                  </c:numRef>
                </c:cat>
                <c:val>
                  <c:numRef>
                    <c:extLst>
                      <c:ext uri="{02D57815-91ED-43cb-92C2-25804820EDAC}">
                        <c15:formulaRef>
                          <c15:sqref>Zen!$T$8:$T$66</c15:sqref>
                        </c15:formulaRef>
                      </c:ext>
                    </c:extLst>
                    <c:numCache>
                      <c:formatCode>General</c:formatCode>
                      <c:ptCount val="59"/>
                      <c:pt idx="0">
                        <c:v>1.19</c:v>
                      </c:pt>
                      <c:pt idx="1">
                        <c:v>5.4050000000000002</c:v>
                      </c:pt>
                      <c:pt idx="2">
                        <c:v>7.9319999999999995</c:v>
                      </c:pt>
                      <c:pt idx="3">
                        <c:v>14.879</c:v>
                      </c:pt>
                      <c:pt idx="4">
                        <c:v>16.420999999999999</c:v>
                      </c:pt>
                      <c:pt idx="5">
                        <c:v>17.927999999999997</c:v>
                      </c:pt>
                      <c:pt idx="6">
                        <c:v>19.092333333333332</c:v>
                      </c:pt>
                      <c:pt idx="7">
                        <c:v>25.486000000000001</c:v>
                      </c:pt>
                      <c:pt idx="8">
                        <c:v>20.844333333333335</c:v>
                      </c:pt>
                      <c:pt idx="9">
                        <c:v>26.611666666666665</c:v>
                      </c:pt>
                      <c:pt idx="10">
                        <c:v>23.258333333333336</c:v>
                      </c:pt>
                      <c:pt idx="11">
                        <c:v>30.315666666666669</c:v>
                      </c:pt>
                      <c:pt idx="12">
                        <c:v>30.204666666666668</c:v>
                      </c:pt>
                      <c:pt idx="13">
                        <c:v>30.324333333333332</c:v>
                      </c:pt>
                      <c:pt idx="14">
                        <c:v>29.52933333333333</c:v>
                      </c:pt>
                      <c:pt idx="15">
                        <c:v>34.987333333333332</c:v>
                      </c:pt>
                      <c:pt idx="16">
                        <c:v>32.767666666666663</c:v>
                      </c:pt>
                      <c:pt idx="17">
                        <c:v>32.830333333333336</c:v>
                      </c:pt>
                      <c:pt idx="18">
                        <c:v>31.730333333333334</c:v>
                      </c:pt>
                      <c:pt idx="19">
                        <c:v>36.594666666666662</c:v>
                      </c:pt>
                      <c:pt idx="20">
                        <c:v>35.472666666666669</c:v>
                      </c:pt>
                      <c:pt idx="21">
                        <c:v>35.461333333333329</c:v>
                      </c:pt>
                      <c:pt idx="22">
                        <c:v>34.466666666666669</c:v>
                      </c:pt>
                      <c:pt idx="23">
                        <c:v>38.686</c:v>
                      </c:pt>
                      <c:pt idx="24">
                        <c:v>36.713999999999999</c:v>
                      </c:pt>
                      <c:pt idx="25">
                        <c:v>38.080666666666666</c:v>
                      </c:pt>
                      <c:pt idx="26">
                        <c:v>36.335000000000001</c:v>
                      </c:pt>
                      <c:pt idx="27">
                        <c:v>39.441000000000003</c:v>
                      </c:pt>
                      <c:pt idx="28">
                        <c:v>39.089333333333336</c:v>
                      </c:pt>
                      <c:pt idx="29">
                        <c:v>37.715333333333326</c:v>
                      </c:pt>
                      <c:pt idx="30">
                        <c:v>37.840666666666664</c:v>
                      </c:pt>
                      <c:pt idx="31">
                        <c:v>40.23533333333333</c:v>
                      </c:pt>
                      <c:pt idx="32">
                        <c:v>39.596666666666664</c:v>
                      </c:pt>
                      <c:pt idx="33">
                        <c:v>40.151000000000003</c:v>
                      </c:pt>
                      <c:pt idx="34">
                        <c:v>38.192666666666668</c:v>
                      </c:pt>
                      <c:pt idx="35">
                        <c:v>41.788000000000004</c:v>
                      </c:pt>
                      <c:pt idx="36">
                        <c:v>40.744</c:v>
                      </c:pt>
                      <c:pt idx="37">
                        <c:v>40.466666666666669</c:v>
                      </c:pt>
                      <c:pt idx="38">
                        <c:v>40.268999999999998</c:v>
                      </c:pt>
                      <c:pt idx="39">
                        <c:v>42.706333333333333</c:v>
                      </c:pt>
                      <c:pt idx="40">
                        <c:v>41.153666666666673</c:v>
                      </c:pt>
                      <c:pt idx="41">
                        <c:v>42.063333333333333</c:v>
                      </c:pt>
                      <c:pt idx="42">
                        <c:v>40.57266666666667</c:v>
                      </c:pt>
                      <c:pt idx="43">
                        <c:v>42.866666666666667</c:v>
                      </c:pt>
                      <c:pt idx="44">
                        <c:v>42.437999999999995</c:v>
                      </c:pt>
                      <c:pt idx="45">
                        <c:v>42.309000000000005</c:v>
                      </c:pt>
                      <c:pt idx="46">
                        <c:v>41.099666666666664</c:v>
                      </c:pt>
                      <c:pt idx="47">
                        <c:v>43.994333333333337</c:v>
                      </c:pt>
                      <c:pt idx="48">
                        <c:v>42.657000000000004</c:v>
                      </c:pt>
                      <c:pt idx="49">
                        <c:v>42.885333333333335</c:v>
                      </c:pt>
                      <c:pt idx="50">
                        <c:v>41.612000000000002</c:v>
                      </c:pt>
                      <c:pt idx="51">
                        <c:v>44.046666666666674</c:v>
                      </c:pt>
                      <c:pt idx="52">
                        <c:v>43.260333333333335</c:v>
                      </c:pt>
                      <c:pt idx="53">
                        <c:v>43.042000000000002</c:v>
                      </c:pt>
                      <c:pt idx="54">
                        <c:v>42.719666666666662</c:v>
                      </c:pt>
                      <c:pt idx="55">
                        <c:v>44.605666666666671</c:v>
                      </c:pt>
                      <c:pt idx="56">
                        <c:v>43.34</c:v>
                      </c:pt>
                      <c:pt idx="57">
                        <c:v>44.023666666666664</c:v>
                      </c:pt>
                      <c:pt idx="58">
                        <c:v>42.789666666666669</c:v>
                      </c:pt>
                    </c:numCache>
                  </c:numRef>
                </c:val>
                <c:smooth val="0"/>
              </c15:ser>
            </c15:filteredLineSeries>
          </c:ext>
        </c:extLst>
      </c:lineChart>
      <c:catAx>
        <c:axId val="38842256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Matrix Size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388415120"/>
        <c:crosses val="autoZero"/>
        <c:auto val="1"/>
        <c:lblAlgn val="ctr"/>
        <c:lblOffset val="100"/>
        <c:noMultiLvlLbl val="0"/>
      </c:catAx>
      <c:valAx>
        <c:axId val="388415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388422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Single precision QR</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4"/>
          <c:order val="0"/>
          <c:tx>
            <c:strRef>
              <c:f>'3Amigos'!$C$4</c:f>
              <c:strCache>
                <c:ptCount val="1"/>
                <c:pt idx="0">
                  <c:v>BLIS baseline</c:v>
                </c:pt>
              </c:strCache>
            </c:strRef>
          </c:tx>
          <c:spPr>
            <a:solidFill>
              <a:srgbClr val="C00000"/>
            </a:solidFill>
            <a:ln>
              <a:noFill/>
            </a:ln>
            <a:effectLst/>
          </c:spPr>
          <c:invertIfNegative val="0"/>
          <c:val>
            <c:numRef>
              <c:f>'3Amigos'!$W$5:$W$14</c:f>
              <c:numCache>
                <c:formatCode>General</c:formatCode>
                <c:ptCount val="10"/>
                <c:pt idx="0">
                  <c:v>5.415</c:v>
                </c:pt>
                <c:pt idx="1">
                  <c:v>10.000999999999999</c:v>
                </c:pt>
                <c:pt idx="2">
                  <c:v>13.518000000000001</c:v>
                </c:pt>
                <c:pt idx="3">
                  <c:v>16.27</c:v>
                </c:pt>
                <c:pt idx="4">
                  <c:v>18.443000000000001</c:v>
                </c:pt>
                <c:pt idx="5">
                  <c:v>20.146999999999998</c:v>
                </c:pt>
                <c:pt idx="6">
                  <c:v>21.452999999999999</c:v>
                </c:pt>
                <c:pt idx="7">
                  <c:v>22.523</c:v>
                </c:pt>
                <c:pt idx="8">
                  <c:v>23.5</c:v>
                </c:pt>
                <c:pt idx="9">
                  <c:v>24.399000000000001</c:v>
                </c:pt>
              </c:numCache>
            </c:numRef>
          </c:val>
        </c:ser>
        <c:ser>
          <c:idx val="0"/>
          <c:order val="1"/>
          <c:tx>
            <c:strRef>
              <c:f>'3Amigos'!$D$4</c:f>
              <c:strCache>
                <c:ptCount val="1"/>
                <c:pt idx="0">
                  <c:v>AMD optimized BLIS</c:v>
                </c:pt>
              </c:strCache>
            </c:strRef>
          </c:tx>
          <c:spPr>
            <a:solidFill>
              <a:schemeClr val="accent1">
                <a:lumMod val="75000"/>
              </a:schemeClr>
            </a:solidFill>
            <a:ln>
              <a:noFill/>
            </a:ln>
            <a:effectLst/>
          </c:spPr>
          <c:invertIfNegative val="0"/>
          <c:cat>
            <c:numRef>
              <c:f>'3Amigos'!$B$5:$B$14</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'3Amigos'!$X$5:$X$14</c:f>
              <c:numCache>
                <c:formatCode>General</c:formatCode>
                <c:ptCount val="10"/>
                <c:pt idx="0">
                  <c:v>12.032</c:v>
                </c:pt>
                <c:pt idx="1">
                  <c:v>21.597999999999999</c:v>
                </c:pt>
                <c:pt idx="2">
                  <c:v>26.670999999999999</c:v>
                </c:pt>
                <c:pt idx="3">
                  <c:v>29.257000000000001</c:v>
                </c:pt>
                <c:pt idx="4">
                  <c:v>30.824999999999999</c:v>
                </c:pt>
                <c:pt idx="5">
                  <c:v>31.698</c:v>
                </c:pt>
                <c:pt idx="6">
                  <c:v>32.018999999999998</c:v>
                </c:pt>
                <c:pt idx="7">
                  <c:v>32.295000000000002</c:v>
                </c:pt>
                <c:pt idx="8">
                  <c:v>32.628999999999998</c:v>
                </c:pt>
                <c:pt idx="9">
                  <c:v>33.027999999999999</c:v>
                </c:pt>
              </c:numCache>
            </c:numRef>
          </c:val>
        </c:ser>
        <c:dLbls>
          <c:showLegendKey val="0"/>
          <c:showVal val="0"/>
          <c:showCatName val="0"/>
          <c:showSerName val="0"/>
          <c:showPercent val="0"/>
          <c:showBubbleSize val="0"/>
        </c:dLbls>
        <c:gapWidth val="219"/>
        <c:overlap val="-27"/>
        <c:axId val="453549480"/>
        <c:axId val="453549872"/>
        <c:extLst>
          <c:ext xmlns:c15="http://schemas.microsoft.com/office/drawing/2012/chart" uri="{02D57815-91ED-43cb-92C2-25804820EDAC}">
            <c15:filteredBarSeries>
              <c15:ser>
                <c:idx val="1"/>
                <c:order val="2"/>
                <c:tx>
                  <c:strRef>
                    <c:extLst>
                      <c:ext uri="{02D57815-91ED-43cb-92C2-25804820EDAC}">
                        <c15:formulaRef>
                          <c15:sqref>'3Amigos'!$E$4</c15:sqref>
                        </c15:formulaRef>
                      </c:ext>
                    </c:extLst>
                    <c:strCache>
                      <c:ptCount val="1"/>
                      <c:pt idx="0">
                        <c:v>blis_opt</c:v>
                      </c:pt>
                    </c:strCache>
                  </c:strRef>
                </c:tx>
                <c:spPr>
                  <a:solidFill>
                    <a:srgbClr val="00B050"/>
                  </a:solidFill>
                  <a:ln>
                    <a:noFill/>
                  </a:ln>
                  <a:effectLst/>
                </c:spPr>
                <c:invertIfNegative val="0"/>
                <c:cat>
                  <c:numRef>
                    <c:extLst>
                      <c:ex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c:ext uri="{02D57815-91ED-43cb-92C2-25804820EDAC}">
                        <c15:formulaRef>
                          <c15:sqref>'3Amigos'!$Y$5:$Y$14</c15:sqref>
                        </c15:formulaRef>
                      </c:ext>
                    </c:extLst>
                    <c:numCache>
                      <c:formatCode>General</c:formatCode>
                      <c:ptCount val="10"/>
                      <c:pt idx="0">
                        <c:v>14.366</c:v>
                      </c:pt>
                      <c:pt idx="1">
                        <c:v>25.045999999999999</c:v>
                      </c:pt>
                      <c:pt idx="2">
                        <c:v>30.963999999999999</c:v>
                      </c:pt>
                      <c:pt idx="3">
                        <c:v>34.07</c:v>
                      </c:pt>
                      <c:pt idx="4">
                        <c:v>36.155000000000001</c:v>
                      </c:pt>
                      <c:pt idx="5">
                        <c:v>37.326000000000001</c:v>
                      </c:pt>
                      <c:pt idx="6">
                        <c:v>37.716000000000001</c:v>
                      </c:pt>
                      <c:pt idx="7">
                        <c:v>37.902999999999999</c:v>
                      </c:pt>
                      <c:pt idx="8">
                        <c:v>38.423000000000002</c:v>
                      </c:pt>
                      <c:pt idx="9">
                        <c:v>38.912999999999997</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'3Amigos'!$G$4</c15:sqref>
                        </c15:formulaRef>
                      </c:ext>
                    </c:extLst>
                    <c:strCache>
                      <c:ptCount val="1"/>
                      <c:pt idx="0">
                        <c:v>openblas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xmlns:c15="http://schemas.microsoft.com/office/drawing/2012/chart">
                      <c:ext xmlns:c15="http://schemas.microsoft.com/office/drawing/2012/chart" uri="{02D57815-91ED-43cb-92C2-25804820EDAC}">
                        <c15:formulaRef>
                          <c15:sqref>'3Amigos'!$AA$5:$AA$14</c15:sqref>
                        </c15:formulaRef>
                      </c:ext>
                    </c:extLst>
                    <c:numCache>
                      <c:formatCode>General</c:formatCode>
                      <c:ptCount val="10"/>
                      <c:pt idx="0">
                        <c:v>16.693999999999999</c:v>
                      </c:pt>
                      <c:pt idx="1">
                        <c:v>24.876999999999999</c:v>
                      </c:pt>
                      <c:pt idx="2">
                        <c:v>29.065000000000001</c:v>
                      </c:pt>
                      <c:pt idx="3">
                        <c:v>31.521000000000001</c:v>
                      </c:pt>
                      <c:pt idx="4">
                        <c:v>33.197000000000003</c:v>
                      </c:pt>
                      <c:pt idx="5">
                        <c:v>34.078000000000003</c:v>
                      </c:pt>
                      <c:pt idx="6">
                        <c:v>34.582000000000001</c:v>
                      </c:pt>
                      <c:pt idx="7">
                        <c:v>35.115000000000002</c:v>
                      </c:pt>
                      <c:pt idx="8">
                        <c:v>35.204999999999998</c:v>
                      </c:pt>
                      <c:pt idx="9">
                        <c:v>35.697000000000003</c:v>
                      </c:pt>
                    </c:numCache>
                  </c:numRef>
                </c:val>
              </c15:ser>
            </c15:filteredBarSeries>
            <c15:filteredBarSeries>
              <c15:ser>
                <c:idx val="2"/>
                <c:order val="4"/>
                <c:tx>
                  <c:strRef>
                    <c:extLst xmlns:c15="http://schemas.microsoft.com/office/drawing/2012/chart">
                      <c:ext xmlns:c15="http://schemas.microsoft.com/office/drawing/2012/chart" uri="{02D57815-91ED-43cb-92C2-25804820EDAC}">
                        <c15:formulaRef>
                          <c15:sqref>'3Amigos'!$F$4</c15:sqref>
                        </c15:formulaRef>
                      </c:ext>
                    </c:extLst>
                    <c:strCache>
                      <c:ptCount val="1"/>
                      <c:pt idx="0">
                        <c:v>mkl</c:v>
                      </c:pt>
                    </c:strCache>
                  </c:strRef>
                </c:tx>
                <c:spPr>
                  <a:solidFill>
                    <a:schemeClr val="accent1"/>
                  </a:solidFill>
                  <a:ln>
                    <a:noFill/>
                  </a:ln>
                  <a:effectLst/>
                </c:spPr>
                <c:invertIfNegative val="0"/>
                <c:cat>
                  <c:numRef>
                    <c:extLst xmlns:c15="http://schemas.microsoft.com/office/drawing/2012/chart">
                      <c:ext xmlns:c15="http://schemas.microsoft.com/office/drawing/2012/char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xmlns:c15="http://schemas.microsoft.com/office/drawing/2012/chart">
                      <c:ext xmlns:c15="http://schemas.microsoft.com/office/drawing/2012/chart" uri="{02D57815-91ED-43cb-92C2-25804820EDAC}">
                        <c15:formulaRef>
                          <c15:sqref>'3Amigos'!$Z$5:$Z$14</c15:sqref>
                        </c15:formulaRef>
                      </c:ext>
                    </c:extLst>
                    <c:numCache>
                      <c:formatCode>General</c:formatCode>
                      <c:ptCount val="10"/>
                      <c:pt idx="0">
                        <c:v>17.329999999999998</c:v>
                      </c:pt>
                      <c:pt idx="1">
                        <c:v>28.882999999999999</c:v>
                      </c:pt>
                      <c:pt idx="2">
                        <c:v>33.981000000000002</c:v>
                      </c:pt>
                      <c:pt idx="3">
                        <c:v>36.667999999999999</c:v>
                      </c:pt>
                      <c:pt idx="4">
                        <c:v>38.226999999999997</c:v>
                      </c:pt>
                      <c:pt idx="5">
                        <c:v>38.82</c:v>
                      </c:pt>
                      <c:pt idx="6">
                        <c:v>38.893000000000001</c:v>
                      </c:pt>
                      <c:pt idx="7">
                        <c:v>38.834000000000003</c:v>
                      </c:pt>
                      <c:pt idx="8">
                        <c:v>39.081000000000003</c:v>
                      </c:pt>
                      <c:pt idx="9">
                        <c:v>39.540999999999997</c:v>
                      </c:pt>
                    </c:numCache>
                  </c:numRef>
                </c:val>
              </c15:ser>
            </c15:filteredBarSeries>
          </c:ext>
        </c:extLst>
      </c:barChart>
      <c:catAx>
        <c:axId val="45354948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Matrix size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9872"/>
        <c:crosses val="autoZero"/>
        <c:auto val="1"/>
        <c:lblAlgn val="ctr"/>
        <c:lblOffset val="100"/>
        <c:noMultiLvlLbl val="0"/>
      </c:catAx>
      <c:valAx>
        <c:axId val="453549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9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Single precision Chol_l</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4"/>
          <c:order val="0"/>
          <c:tx>
            <c:strRef>
              <c:f>'3Amigos'!$C$4</c:f>
              <c:strCache>
                <c:ptCount val="1"/>
                <c:pt idx="0">
                  <c:v>BLIS baseline</c:v>
                </c:pt>
              </c:strCache>
            </c:strRef>
          </c:tx>
          <c:spPr>
            <a:solidFill>
              <a:srgbClr val="C00000"/>
            </a:solidFill>
            <a:ln>
              <a:noFill/>
            </a:ln>
            <a:effectLst/>
          </c:spPr>
          <c:invertIfNegative val="0"/>
          <c:val>
            <c:numRef>
              <c:f>'3Amigos'!$C$5:$C$14</c:f>
              <c:numCache>
                <c:formatCode>General</c:formatCode>
                <c:ptCount val="10"/>
                <c:pt idx="0">
                  <c:v>5.1289999999999996</c:v>
                </c:pt>
                <c:pt idx="1">
                  <c:v>13.116</c:v>
                </c:pt>
                <c:pt idx="2">
                  <c:v>19.838000000000001</c:v>
                </c:pt>
                <c:pt idx="3">
                  <c:v>24.841999999999999</c:v>
                </c:pt>
                <c:pt idx="4">
                  <c:v>28.637</c:v>
                </c:pt>
                <c:pt idx="5">
                  <c:v>31.341999999999999</c:v>
                </c:pt>
                <c:pt idx="6">
                  <c:v>33.44</c:v>
                </c:pt>
                <c:pt idx="7">
                  <c:v>34.999000000000002</c:v>
                </c:pt>
                <c:pt idx="8">
                  <c:v>36.314</c:v>
                </c:pt>
                <c:pt idx="9">
                  <c:v>37.56</c:v>
                </c:pt>
              </c:numCache>
            </c:numRef>
          </c:val>
        </c:ser>
        <c:ser>
          <c:idx val="0"/>
          <c:order val="1"/>
          <c:tx>
            <c:strRef>
              <c:f>'3Amigos'!$D$4</c:f>
              <c:strCache>
                <c:ptCount val="1"/>
                <c:pt idx="0">
                  <c:v>AMD optimized BLIS</c:v>
                </c:pt>
              </c:strCache>
            </c:strRef>
          </c:tx>
          <c:spPr>
            <a:solidFill>
              <a:schemeClr val="accent1">
                <a:lumMod val="75000"/>
              </a:schemeClr>
            </a:solidFill>
            <a:ln>
              <a:noFill/>
            </a:ln>
            <a:effectLst/>
          </c:spPr>
          <c:invertIfNegative val="0"/>
          <c:cat>
            <c:numRef>
              <c:f>'3Amigos'!$B$5:$B$14</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'3Amigos'!$D$5:$D$14</c:f>
              <c:numCache>
                <c:formatCode>General</c:formatCode>
                <c:ptCount val="10"/>
                <c:pt idx="0">
                  <c:v>5.875</c:v>
                </c:pt>
                <c:pt idx="1">
                  <c:v>14.945</c:v>
                </c:pt>
                <c:pt idx="2">
                  <c:v>22.977</c:v>
                </c:pt>
                <c:pt idx="3">
                  <c:v>28.565999999999999</c:v>
                </c:pt>
                <c:pt idx="4">
                  <c:v>32.741</c:v>
                </c:pt>
                <c:pt idx="5">
                  <c:v>35.414000000000001</c:v>
                </c:pt>
                <c:pt idx="6">
                  <c:v>37.414999999999999</c:v>
                </c:pt>
                <c:pt idx="7">
                  <c:v>38.664999999999999</c:v>
                </c:pt>
                <c:pt idx="8">
                  <c:v>40.027999999999999</c:v>
                </c:pt>
                <c:pt idx="9">
                  <c:v>40.99</c:v>
                </c:pt>
              </c:numCache>
            </c:numRef>
          </c:val>
        </c:ser>
        <c:dLbls>
          <c:showLegendKey val="0"/>
          <c:showVal val="0"/>
          <c:showCatName val="0"/>
          <c:showSerName val="0"/>
          <c:showPercent val="0"/>
          <c:showBubbleSize val="0"/>
        </c:dLbls>
        <c:gapWidth val="219"/>
        <c:overlap val="-27"/>
        <c:axId val="455336840"/>
        <c:axId val="455337624"/>
        <c:extLst>
          <c:ext xmlns:c15="http://schemas.microsoft.com/office/drawing/2012/chart" uri="{02D57815-91ED-43cb-92C2-25804820EDAC}">
            <c15:filteredBarSeries>
              <c15:ser>
                <c:idx val="1"/>
                <c:order val="2"/>
                <c:tx>
                  <c:strRef>
                    <c:extLst>
                      <c:ext uri="{02D57815-91ED-43cb-92C2-25804820EDAC}">
                        <c15:formulaRef>
                          <c15:sqref>'3Amigos'!$E$4</c15:sqref>
                        </c15:formulaRef>
                      </c:ext>
                    </c:extLst>
                    <c:strCache>
                      <c:ptCount val="1"/>
                      <c:pt idx="0">
                        <c:v>blis_opt</c:v>
                      </c:pt>
                    </c:strCache>
                  </c:strRef>
                </c:tx>
                <c:spPr>
                  <a:solidFill>
                    <a:srgbClr val="00B050"/>
                  </a:solidFill>
                  <a:ln>
                    <a:noFill/>
                  </a:ln>
                  <a:effectLst/>
                </c:spPr>
                <c:invertIfNegative val="0"/>
                <c:cat>
                  <c:numRef>
                    <c:extLst>
                      <c:ex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c:ext uri="{02D57815-91ED-43cb-92C2-25804820EDAC}">
                        <c15:formulaRef>
                          <c15:sqref>'3Amigos'!$E$5:$E$14</c15:sqref>
                        </c15:formulaRef>
                      </c:ext>
                    </c:extLst>
                    <c:numCache>
                      <c:formatCode>General</c:formatCode>
                      <c:ptCount val="10"/>
                      <c:pt idx="0">
                        <c:v>8.64</c:v>
                      </c:pt>
                      <c:pt idx="1">
                        <c:v>19.672000000000001</c:v>
                      </c:pt>
                      <c:pt idx="2">
                        <c:v>27.332999999999998</c:v>
                      </c:pt>
                      <c:pt idx="3">
                        <c:v>32.130000000000003</c:v>
                      </c:pt>
                      <c:pt idx="4">
                        <c:v>35.634999999999998</c:v>
                      </c:pt>
                      <c:pt idx="5">
                        <c:v>37.771999999999998</c:v>
                      </c:pt>
                      <c:pt idx="6">
                        <c:v>39.290999999999997</c:v>
                      </c:pt>
                      <c:pt idx="7">
                        <c:v>40.249000000000002</c:v>
                      </c:pt>
                      <c:pt idx="8">
                        <c:v>41.378999999999998</c:v>
                      </c:pt>
                      <c:pt idx="9">
                        <c:v>42.128999999999998</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'3Amigos'!$G$4</c15:sqref>
                        </c15:formulaRef>
                      </c:ext>
                    </c:extLst>
                    <c:strCache>
                      <c:ptCount val="1"/>
                      <c:pt idx="0">
                        <c:v>openblas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xmlns:c15="http://schemas.microsoft.com/office/drawing/2012/chart">
                      <c:ext xmlns:c15="http://schemas.microsoft.com/office/drawing/2012/chart" uri="{02D57815-91ED-43cb-92C2-25804820EDAC}">
                        <c15:formulaRef>
                          <c15:sqref>'3Amigos'!$G$5:$G$14</c15:sqref>
                        </c15:formulaRef>
                      </c:ext>
                    </c:extLst>
                    <c:numCache>
                      <c:formatCode>General</c:formatCode>
                      <c:ptCount val="10"/>
                      <c:pt idx="0">
                        <c:v>11.677</c:v>
                      </c:pt>
                      <c:pt idx="1">
                        <c:v>20.87</c:v>
                      </c:pt>
                      <c:pt idx="2">
                        <c:v>26.637</c:v>
                      </c:pt>
                      <c:pt idx="3">
                        <c:v>30.498000000000001</c:v>
                      </c:pt>
                      <c:pt idx="4">
                        <c:v>33.146999999999998</c:v>
                      </c:pt>
                      <c:pt idx="5">
                        <c:v>35.018999999999998</c:v>
                      </c:pt>
                      <c:pt idx="6">
                        <c:v>36.353000000000002</c:v>
                      </c:pt>
                      <c:pt idx="7">
                        <c:v>37.49</c:v>
                      </c:pt>
                      <c:pt idx="8">
                        <c:v>38.415999999999997</c:v>
                      </c:pt>
                      <c:pt idx="9">
                        <c:v>39.235999999999997</c:v>
                      </c:pt>
                    </c:numCache>
                  </c:numRef>
                </c:val>
              </c15:ser>
            </c15:filteredBarSeries>
            <c15:filteredBarSeries>
              <c15:ser>
                <c:idx val="2"/>
                <c:order val="4"/>
                <c:tx>
                  <c:strRef>
                    <c:extLst xmlns:c15="http://schemas.microsoft.com/office/drawing/2012/chart">
                      <c:ext xmlns:c15="http://schemas.microsoft.com/office/drawing/2012/chart" uri="{02D57815-91ED-43cb-92C2-25804820EDAC}">
                        <c15:formulaRef>
                          <c15:sqref>'3Amigos'!$F$4</c15:sqref>
                        </c15:formulaRef>
                      </c:ext>
                    </c:extLst>
                    <c:strCache>
                      <c:ptCount val="1"/>
                      <c:pt idx="0">
                        <c:v>mkl</c:v>
                      </c:pt>
                    </c:strCache>
                  </c:strRef>
                </c:tx>
                <c:spPr>
                  <a:solidFill>
                    <a:schemeClr val="accent1"/>
                  </a:solidFill>
                  <a:ln>
                    <a:noFill/>
                  </a:ln>
                  <a:effectLst/>
                </c:spPr>
                <c:invertIfNegative val="0"/>
                <c:cat>
                  <c:numRef>
                    <c:extLst xmlns:c15="http://schemas.microsoft.com/office/drawing/2012/chart">
                      <c:ext xmlns:c15="http://schemas.microsoft.com/office/drawing/2012/char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xmlns:c15="http://schemas.microsoft.com/office/drawing/2012/chart">
                      <c:ext xmlns:c15="http://schemas.microsoft.com/office/drawing/2012/chart" uri="{02D57815-91ED-43cb-92C2-25804820EDAC}">
                        <c15:formulaRef>
                          <c15:sqref>'3Amigos'!$F$5:$F$14</c15:sqref>
                        </c15:formulaRef>
                      </c:ext>
                    </c:extLst>
                    <c:numCache>
                      <c:formatCode>General</c:formatCode>
                      <c:ptCount val="10"/>
                      <c:pt idx="0">
                        <c:v>13.930999999999999</c:v>
                      </c:pt>
                      <c:pt idx="1">
                        <c:v>28.448</c:v>
                      </c:pt>
                      <c:pt idx="2">
                        <c:v>35.728999999999999</c:v>
                      </c:pt>
                      <c:pt idx="3">
                        <c:v>39.177999999999997</c:v>
                      </c:pt>
                      <c:pt idx="4">
                        <c:v>41.762999999999998</c:v>
                      </c:pt>
                      <c:pt idx="5">
                        <c:v>43.057000000000002</c:v>
                      </c:pt>
                      <c:pt idx="6">
                        <c:v>43.942999999999998</c:v>
                      </c:pt>
                      <c:pt idx="7">
                        <c:v>44.347000000000001</c:v>
                      </c:pt>
                      <c:pt idx="8">
                        <c:v>45.152999999999999</c:v>
                      </c:pt>
                      <c:pt idx="9">
                        <c:v>45.552</c:v>
                      </c:pt>
                    </c:numCache>
                  </c:numRef>
                </c:val>
              </c15:ser>
            </c15:filteredBarSeries>
          </c:ext>
        </c:extLst>
      </c:barChart>
      <c:catAx>
        <c:axId val="45533684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Matrix size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5337624"/>
        <c:crosses val="autoZero"/>
        <c:auto val="1"/>
        <c:lblAlgn val="ctr"/>
        <c:lblOffset val="100"/>
        <c:noMultiLvlLbl val="0"/>
      </c:catAx>
      <c:valAx>
        <c:axId val="455337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5336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Single precision LU</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4"/>
          <c:order val="0"/>
          <c:tx>
            <c:strRef>
              <c:f>'3Amigos'!$C$4</c:f>
              <c:strCache>
                <c:ptCount val="1"/>
                <c:pt idx="0">
                  <c:v>BLIS baseline</c:v>
                </c:pt>
              </c:strCache>
            </c:strRef>
          </c:tx>
          <c:spPr>
            <a:solidFill>
              <a:srgbClr val="C00000"/>
            </a:solidFill>
            <a:ln>
              <a:noFill/>
            </a:ln>
            <a:effectLst/>
          </c:spPr>
          <c:invertIfNegative val="0"/>
          <c:val>
            <c:numRef>
              <c:f>'3Amigos'!$P$5:$P$14</c:f>
              <c:numCache>
                <c:formatCode>General</c:formatCode>
                <c:ptCount val="10"/>
                <c:pt idx="0">
                  <c:v>5.2779999999999996</c:v>
                </c:pt>
                <c:pt idx="1">
                  <c:v>13.478999999999999</c:v>
                </c:pt>
                <c:pt idx="2">
                  <c:v>20.081</c:v>
                </c:pt>
                <c:pt idx="3">
                  <c:v>25.109000000000002</c:v>
                </c:pt>
                <c:pt idx="4">
                  <c:v>28.698</c:v>
                </c:pt>
                <c:pt idx="5">
                  <c:v>31.338000000000001</c:v>
                </c:pt>
                <c:pt idx="6">
                  <c:v>33.162999999999997</c:v>
                </c:pt>
                <c:pt idx="7">
                  <c:v>33.981999999999999</c:v>
                </c:pt>
                <c:pt idx="8">
                  <c:v>34.383000000000003</c:v>
                </c:pt>
                <c:pt idx="9">
                  <c:v>34.622999999999998</c:v>
                </c:pt>
              </c:numCache>
            </c:numRef>
          </c:val>
        </c:ser>
        <c:ser>
          <c:idx val="0"/>
          <c:order val="1"/>
          <c:tx>
            <c:strRef>
              <c:f>'3Amigos'!$D$4</c:f>
              <c:strCache>
                <c:ptCount val="1"/>
                <c:pt idx="0">
                  <c:v>AMD optimized BLIS</c:v>
                </c:pt>
              </c:strCache>
            </c:strRef>
          </c:tx>
          <c:spPr>
            <a:solidFill>
              <a:schemeClr val="accent1">
                <a:lumMod val="75000"/>
              </a:schemeClr>
            </a:solidFill>
            <a:ln>
              <a:noFill/>
            </a:ln>
            <a:effectLst/>
          </c:spPr>
          <c:invertIfNegative val="0"/>
          <c:cat>
            <c:numRef>
              <c:f>'3Amigos'!$B$5:$B$14</c:f>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f>'3Amigos'!$Q$5:$Q$14</c:f>
              <c:numCache>
                <c:formatCode>General</c:formatCode>
                <c:ptCount val="10"/>
                <c:pt idx="0">
                  <c:v>6.5720000000000001</c:v>
                </c:pt>
                <c:pt idx="1">
                  <c:v>16.98</c:v>
                </c:pt>
                <c:pt idx="2">
                  <c:v>24.859000000000002</c:v>
                </c:pt>
                <c:pt idx="3">
                  <c:v>30.073</c:v>
                </c:pt>
                <c:pt idx="4">
                  <c:v>33.409999999999997</c:v>
                </c:pt>
                <c:pt idx="5">
                  <c:v>35.621000000000002</c:v>
                </c:pt>
                <c:pt idx="6">
                  <c:v>37.067999999999998</c:v>
                </c:pt>
                <c:pt idx="7">
                  <c:v>37.506</c:v>
                </c:pt>
                <c:pt idx="8">
                  <c:v>37.363999999999997</c:v>
                </c:pt>
                <c:pt idx="9">
                  <c:v>37.130000000000003</c:v>
                </c:pt>
              </c:numCache>
            </c:numRef>
          </c:val>
        </c:ser>
        <c:dLbls>
          <c:showLegendKey val="0"/>
          <c:showVal val="0"/>
          <c:showCatName val="0"/>
          <c:showSerName val="0"/>
          <c:showPercent val="0"/>
          <c:showBubbleSize val="0"/>
        </c:dLbls>
        <c:gapWidth val="219"/>
        <c:overlap val="-27"/>
        <c:axId val="455334880"/>
        <c:axId val="455332528"/>
        <c:extLst>
          <c:ext xmlns:c15="http://schemas.microsoft.com/office/drawing/2012/chart" uri="{02D57815-91ED-43cb-92C2-25804820EDAC}">
            <c15:filteredBarSeries>
              <c15:ser>
                <c:idx val="1"/>
                <c:order val="2"/>
                <c:tx>
                  <c:strRef>
                    <c:extLst>
                      <c:ext uri="{02D57815-91ED-43cb-92C2-25804820EDAC}">
                        <c15:formulaRef>
                          <c15:sqref>'3Amigos'!$E$4</c15:sqref>
                        </c15:formulaRef>
                      </c:ext>
                    </c:extLst>
                    <c:strCache>
                      <c:ptCount val="1"/>
                      <c:pt idx="0">
                        <c:v>blis_opt</c:v>
                      </c:pt>
                    </c:strCache>
                  </c:strRef>
                </c:tx>
                <c:spPr>
                  <a:solidFill>
                    <a:srgbClr val="00B050"/>
                  </a:solidFill>
                  <a:ln>
                    <a:noFill/>
                  </a:ln>
                  <a:effectLst/>
                </c:spPr>
                <c:invertIfNegative val="0"/>
                <c:cat>
                  <c:numRef>
                    <c:extLst>
                      <c:ex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c:ext uri="{02D57815-91ED-43cb-92C2-25804820EDAC}">
                        <c15:formulaRef>
                          <c15:sqref>'3Amigos'!$R$5:$R$14</c15:sqref>
                        </c15:formulaRef>
                      </c:ext>
                    </c:extLst>
                    <c:numCache>
                      <c:formatCode>General</c:formatCode>
                      <c:ptCount val="10"/>
                      <c:pt idx="0">
                        <c:v>9.5730000000000004</c:v>
                      </c:pt>
                      <c:pt idx="1">
                        <c:v>21.178999999999998</c:v>
                      </c:pt>
                      <c:pt idx="2">
                        <c:v>28.527999999999999</c:v>
                      </c:pt>
                      <c:pt idx="3">
                        <c:v>32.840000000000003</c:v>
                      </c:pt>
                      <c:pt idx="4">
                        <c:v>35.582000000000001</c:v>
                      </c:pt>
                      <c:pt idx="5">
                        <c:v>37.319000000000003</c:v>
                      </c:pt>
                      <c:pt idx="6">
                        <c:v>38.533000000000001</c:v>
                      </c:pt>
                      <c:pt idx="7">
                        <c:v>38.747</c:v>
                      </c:pt>
                      <c:pt idx="8">
                        <c:v>38.381999999999998</c:v>
                      </c:pt>
                      <c:pt idx="9">
                        <c:v>37.838999999999999</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'3Amigos'!$G$4</c15:sqref>
                        </c15:formulaRef>
                      </c:ext>
                    </c:extLst>
                    <c:strCache>
                      <c:ptCount val="1"/>
                      <c:pt idx="0">
                        <c:v>openblas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xmlns:c15="http://schemas.microsoft.com/office/drawing/2012/chart">
                      <c:ext xmlns:c15="http://schemas.microsoft.com/office/drawing/2012/chart" uri="{02D57815-91ED-43cb-92C2-25804820EDAC}">
                        <c15:formulaRef>
                          <c15:sqref>'3Amigos'!$T$5:$T$14</c15:sqref>
                        </c15:formulaRef>
                      </c:ext>
                    </c:extLst>
                    <c:numCache>
                      <c:formatCode>General</c:formatCode>
                      <c:ptCount val="10"/>
                      <c:pt idx="0">
                        <c:v>9.8049999999999997</c:v>
                      </c:pt>
                      <c:pt idx="1">
                        <c:v>17.936</c:v>
                      </c:pt>
                      <c:pt idx="2">
                        <c:v>23.326000000000001</c:v>
                      </c:pt>
                      <c:pt idx="3">
                        <c:v>24.326000000000001</c:v>
                      </c:pt>
                      <c:pt idx="4">
                        <c:v>25.436</c:v>
                      </c:pt>
                      <c:pt idx="5">
                        <c:v>27.7</c:v>
                      </c:pt>
                      <c:pt idx="6">
                        <c:v>29.417000000000002</c:v>
                      </c:pt>
                      <c:pt idx="7">
                        <c:v>30.664000000000001</c:v>
                      </c:pt>
                      <c:pt idx="8">
                        <c:v>31.524999999999999</c:v>
                      </c:pt>
                      <c:pt idx="9">
                        <c:v>31.170999999999999</c:v>
                      </c:pt>
                    </c:numCache>
                  </c:numRef>
                </c:val>
              </c15:ser>
            </c15:filteredBarSeries>
            <c15:filteredBarSeries>
              <c15:ser>
                <c:idx val="2"/>
                <c:order val="4"/>
                <c:tx>
                  <c:strRef>
                    <c:extLst xmlns:c15="http://schemas.microsoft.com/office/drawing/2012/chart">
                      <c:ext xmlns:c15="http://schemas.microsoft.com/office/drawing/2012/chart" uri="{02D57815-91ED-43cb-92C2-25804820EDAC}">
                        <c15:formulaRef>
                          <c15:sqref>'3Amigos'!$F$4</c15:sqref>
                        </c15:formulaRef>
                      </c:ext>
                    </c:extLst>
                    <c:strCache>
                      <c:ptCount val="1"/>
                      <c:pt idx="0">
                        <c:v>mkl</c:v>
                      </c:pt>
                    </c:strCache>
                  </c:strRef>
                </c:tx>
                <c:spPr>
                  <a:solidFill>
                    <a:schemeClr val="accent1"/>
                  </a:solidFill>
                  <a:ln>
                    <a:noFill/>
                  </a:ln>
                  <a:effectLst/>
                </c:spPr>
                <c:invertIfNegative val="0"/>
                <c:cat>
                  <c:numRef>
                    <c:extLst xmlns:c15="http://schemas.microsoft.com/office/drawing/2012/chart">
                      <c:ext xmlns:c15="http://schemas.microsoft.com/office/drawing/2012/chart" uri="{02D57815-91ED-43cb-92C2-25804820EDAC}">
                        <c15:formulaRef>
                          <c15:sqref>'3Amigos'!$B$5:$B$14</c15:sqref>
                        </c15:formulaRef>
                      </c:ext>
                    </c:extLst>
                    <c:numCache>
                      <c:formatCode>General</c:formatCode>
                      <c:ptCount val="10"/>
                      <c:pt idx="0">
                        <c:v>160</c:v>
                      </c:pt>
                      <c:pt idx="1">
                        <c:v>320</c:v>
                      </c:pt>
                      <c:pt idx="2">
                        <c:v>480</c:v>
                      </c:pt>
                      <c:pt idx="3">
                        <c:v>640</c:v>
                      </c:pt>
                      <c:pt idx="4">
                        <c:v>800</c:v>
                      </c:pt>
                      <c:pt idx="5">
                        <c:v>960</c:v>
                      </c:pt>
                      <c:pt idx="6">
                        <c:v>1120</c:v>
                      </c:pt>
                      <c:pt idx="7">
                        <c:v>1280</c:v>
                      </c:pt>
                      <c:pt idx="8">
                        <c:v>1440</c:v>
                      </c:pt>
                      <c:pt idx="9">
                        <c:v>1600</c:v>
                      </c:pt>
                    </c:numCache>
                  </c:numRef>
                </c:cat>
                <c:val>
                  <c:numRef>
                    <c:extLst xmlns:c15="http://schemas.microsoft.com/office/drawing/2012/chart">
                      <c:ext xmlns:c15="http://schemas.microsoft.com/office/drawing/2012/chart" uri="{02D57815-91ED-43cb-92C2-25804820EDAC}">
                        <c15:formulaRef>
                          <c15:sqref>'3Amigos'!$S$5:$S$14</c15:sqref>
                        </c15:formulaRef>
                      </c:ext>
                    </c:extLst>
                    <c:numCache>
                      <c:formatCode>General</c:formatCode>
                      <c:ptCount val="10"/>
                      <c:pt idx="0">
                        <c:v>12.489000000000001</c:v>
                      </c:pt>
                      <c:pt idx="1">
                        <c:v>19.527000000000001</c:v>
                      </c:pt>
                      <c:pt idx="2">
                        <c:v>31.215</c:v>
                      </c:pt>
                      <c:pt idx="3">
                        <c:v>31.042999999999999</c:v>
                      </c:pt>
                      <c:pt idx="4">
                        <c:v>37.514000000000003</c:v>
                      </c:pt>
                      <c:pt idx="5">
                        <c:v>39.152000000000001</c:v>
                      </c:pt>
                      <c:pt idx="6">
                        <c:v>38.363999999999997</c:v>
                      </c:pt>
                      <c:pt idx="7">
                        <c:v>39.472000000000001</c:v>
                      </c:pt>
                      <c:pt idx="8">
                        <c:v>39.487000000000002</c:v>
                      </c:pt>
                      <c:pt idx="9">
                        <c:v>36.643999999999998</c:v>
                      </c:pt>
                    </c:numCache>
                  </c:numRef>
                </c:val>
              </c15:ser>
            </c15:filteredBarSeries>
          </c:ext>
        </c:extLst>
      </c:barChart>
      <c:catAx>
        <c:axId val="45533488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Matrix size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5332528"/>
        <c:crosses val="autoZero"/>
        <c:auto val="1"/>
        <c:lblAlgn val="ctr"/>
        <c:lblOffset val="100"/>
        <c:noMultiLvlLbl val="0"/>
      </c:catAx>
      <c:valAx>
        <c:axId val="45533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5334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Caffe MNIST</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Zen!$B$42</c:f>
              <c:strCache>
                <c:ptCount val="1"/>
                <c:pt idx="0">
                  <c:v>forward time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Zen!$C$41:$E$41</c:f>
              <c:strCache>
                <c:ptCount val="2"/>
                <c:pt idx="0">
                  <c:v>BLIS Baseline</c:v>
                </c:pt>
                <c:pt idx="1">
                  <c:v>AMD Optimized BLIS </c:v>
                </c:pt>
              </c:strCache>
            </c:strRef>
          </c:cat>
          <c:val>
            <c:numRef>
              <c:f>Zen!$C$42:$E$42</c:f>
              <c:numCache>
                <c:formatCode>General</c:formatCode>
                <c:ptCount val="2"/>
                <c:pt idx="0">
                  <c:v>21.7</c:v>
                </c:pt>
                <c:pt idx="1">
                  <c:v>16.600000000000001</c:v>
                </c:pt>
              </c:numCache>
            </c:numRef>
          </c:val>
        </c:ser>
        <c:ser>
          <c:idx val="1"/>
          <c:order val="1"/>
          <c:tx>
            <c:strRef>
              <c:f>Zen!$B$43</c:f>
              <c:strCache>
                <c:ptCount val="1"/>
                <c:pt idx="0">
                  <c:v>backward time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Zen!$C$41:$E$41</c:f>
              <c:strCache>
                <c:ptCount val="2"/>
                <c:pt idx="0">
                  <c:v>BLIS Baseline</c:v>
                </c:pt>
                <c:pt idx="1">
                  <c:v>AMD Optimized BLIS </c:v>
                </c:pt>
              </c:strCache>
            </c:strRef>
          </c:cat>
          <c:val>
            <c:numRef>
              <c:f>Zen!$C$43:$E$43</c:f>
              <c:numCache>
                <c:formatCode>General</c:formatCode>
                <c:ptCount val="2"/>
                <c:pt idx="0">
                  <c:v>26.2</c:v>
                </c:pt>
                <c:pt idx="1">
                  <c:v>22.6</c:v>
                </c:pt>
              </c:numCache>
            </c:numRef>
          </c:val>
        </c:ser>
        <c:dLbls>
          <c:dLblPos val="ctr"/>
          <c:showLegendKey val="0"/>
          <c:showVal val="1"/>
          <c:showCatName val="0"/>
          <c:showSerName val="0"/>
          <c:showPercent val="0"/>
          <c:showBubbleSize val="0"/>
        </c:dLbls>
        <c:gapWidth val="150"/>
        <c:overlap val="100"/>
        <c:axId val="453547128"/>
        <c:axId val="453547520"/>
      </c:barChart>
      <c:catAx>
        <c:axId val="4535471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BLAS library</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7520"/>
        <c:crosses val="autoZero"/>
        <c:auto val="1"/>
        <c:lblAlgn val="ctr"/>
        <c:lblOffset val="100"/>
        <c:noMultiLvlLbl val="0"/>
      </c:catAx>
      <c:valAx>
        <c:axId val="453547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Time in ms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7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dirty="0"/>
              <a:t>GEMM </a:t>
            </a:r>
            <a:r>
              <a:rPr lang="en-US" dirty="0" smtClean="0"/>
              <a:t>efficiency</a:t>
            </a:r>
            <a:endParaRPr lang="en-US" baseline="30000" dirty="0"/>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v>Intel MKL</c:v>
          </c:tx>
          <c:spPr>
            <a:solidFill>
              <a:srgbClr val="00B0F0"/>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has_vs_zen!$E$136:$E$137</c:f>
              <c:strCache>
                <c:ptCount val="2"/>
                <c:pt idx="0">
                  <c:v>SGEMM</c:v>
                </c:pt>
                <c:pt idx="1">
                  <c:v>DGEMM</c:v>
                </c:pt>
              </c:strCache>
            </c:strRef>
          </c:cat>
          <c:val>
            <c:numRef>
              <c:f>has_vs_zen!$F$136:$F$137</c:f>
              <c:numCache>
                <c:formatCode>General</c:formatCode>
                <c:ptCount val="2"/>
                <c:pt idx="0">
                  <c:v>95.09</c:v>
                </c:pt>
                <c:pt idx="1">
                  <c:v>97.03</c:v>
                </c:pt>
              </c:numCache>
            </c:numRef>
          </c:val>
        </c:ser>
        <c:dLbls>
          <c:dLblPos val="outEnd"/>
          <c:showLegendKey val="0"/>
          <c:showVal val="1"/>
          <c:showCatName val="0"/>
          <c:showSerName val="0"/>
          <c:showPercent val="0"/>
          <c:showBubbleSize val="0"/>
        </c:dLbls>
        <c:gapWidth val="219"/>
        <c:overlap val="-27"/>
        <c:axId val="453543992"/>
        <c:axId val="453543208"/>
      </c:barChart>
      <c:catAx>
        <c:axId val="45354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3208"/>
        <c:crosses val="autoZero"/>
        <c:auto val="1"/>
        <c:lblAlgn val="ctr"/>
        <c:lblOffset val="100"/>
        <c:noMultiLvlLbl val="0"/>
      </c:catAx>
      <c:valAx>
        <c:axId val="453543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Peak Efficiency %</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3992"/>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a:t>Single Precision - TRSM</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trsm!$C$3</c:f>
              <c:strCache>
                <c:ptCount val="1"/>
                <c:pt idx="0">
                  <c:v>BLIS Baseline</c:v>
                </c:pt>
              </c:strCache>
            </c:strRef>
          </c:tx>
          <c:spPr>
            <a:ln w="28575" cap="rnd">
              <a:solidFill>
                <a:schemeClr val="accent2"/>
              </a:solidFill>
              <a:round/>
            </a:ln>
            <a:effectLst/>
          </c:spPr>
          <c:marker>
            <c:symbol val="none"/>
          </c:marker>
          <c:cat>
            <c:numRef>
              <c:f>trsm!$B$4:$B$28</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trsm!$C$4:$C$28</c:f>
              <c:numCache>
                <c:formatCode>General</c:formatCode>
                <c:ptCount val="25"/>
                <c:pt idx="0">
                  <c:v>4.9409999999999998</c:v>
                </c:pt>
                <c:pt idx="1">
                  <c:v>17.736999999999998</c:v>
                </c:pt>
                <c:pt idx="2">
                  <c:v>24.157</c:v>
                </c:pt>
                <c:pt idx="3">
                  <c:v>28.657</c:v>
                </c:pt>
                <c:pt idx="4">
                  <c:v>32.146000000000001</c:v>
                </c:pt>
                <c:pt idx="5">
                  <c:v>33.884999999999998</c:v>
                </c:pt>
                <c:pt idx="6">
                  <c:v>35.829000000000001</c:v>
                </c:pt>
                <c:pt idx="7">
                  <c:v>37.468000000000004</c:v>
                </c:pt>
                <c:pt idx="8">
                  <c:v>38.173000000000002</c:v>
                </c:pt>
                <c:pt idx="9">
                  <c:v>39.267000000000003</c:v>
                </c:pt>
                <c:pt idx="10">
                  <c:v>39.948999999999998</c:v>
                </c:pt>
                <c:pt idx="11">
                  <c:v>40.136000000000003</c:v>
                </c:pt>
                <c:pt idx="12">
                  <c:v>40.811</c:v>
                </c:pt>
                <c:pt idx="13">
                  <c:v>41.37</c:v>
                </c:pt>
                <c:pt idx="14">
                  <c:v>41.46</c:v>
                </c:pt>
                <c:pt idx="15">
                  <c:v>42.033999999999999</c:v>
                </c:pt>
                <c:pt idx="16">
                  <c:v>42.484999999999999</c:v>
                </c:pt>
                <c:pt idx="17">
                  <c:v>42.53</c:v>
                </c:pt>
                <c:pt idx="18">
                  <c:v>42.933999999999997</c:v>
                </c:pt>
                <c:pt idx="19">
                  <c:v>43.255000000000003</c:v>
                </c:pt>
                <c:pt idx="20">
                  <c:v>43.273000000000003</c:v>
                </c:pt>
                <c:pt idx="21">
                  <c:v>43.624000000000002</c:v>
                </c:pt>
                <c:pt idx="22">
                  <c:v>43.944000000000003</c:v>
                </c:pt>
                <c:pt idx="23">
                  <c:v>43.98</c:v>
                </c:pt>
                <c:pt idx="24">
                  <c:v>44.231999999999999</c:v>
                </c:pt>
              </c:numCache>
            </c:numRef>
          </c:val>
          <c:smooth val="0"/>
        </c:ser>
        <c:ser>
          <c:idx val="2"/>
          <c:order val="1"/>
          <c:tx>
            <c:strRef>
              <c:f>trsm!$D$3</c:f>
              <c:strCache>
                <c:ptCount val="1"/>
                <c:pt idx="0">
                  <c:v>AMD Optimized BLIS</c:v>
                </c:pt>
              </c:strCache>
            </c:strRef>
          </c:tx>
          <c:spPr>
            <a:ln w="28575" cap="rnd">
              <a:solidFill>
                <a:schemeClr val="accent3"/>
              </a:solidFill>
              <a:round/>
            </a:ln>
            <a:effectLst/>
          </c:spPr>
          <c:marker>
            <c:symbol val="none"/>
          </c:marker>
          <c:cat>
            <c:numRef>
              <c:f>trsm!$B$4:$B$28</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trsm!$D$4:$D$28</c:f>
              <c:numCache>
                <c:formatCode>General</c:formatCode>
                <c:ptCount val="25"/>
                <c:pt idx="0">
                  <c:v>8.6790000000000003</c:v>
                </c:pt>
                <c:pt idx="1">
                  <c:v>31.032</c:v>
                </c:pt>
                <c:pt idx="2">
                  <c:v>36.276000000000003</c:v>
                </c:pt>
                <c:pt idx="3">
                  <c:v>40.048999999999999</c:v>
                </c:pt>
                <c:pt idx="4">
                  <c:v>42.55</c:v>
                </c:pt>
                <c:pt idx="5">
                  <c:v>42.905999999999999</c:v>
                </c:pt>
                <c:pt idx="6">
                  <c:v>44.171999999999997</c:v>
                </c:pt>
                <c:pt idx="7">
                  <c:v>45.145000000000003</c:v>
                </c:pt>
                <c:pt idx="8">
                  <c:v>45.124000000000002</c:v>
                </c:pt>
                <c:pt idx="9">
                  <c:v>45.69</c:v>
                </c:pt>
                <c:pt idx="10">
                  <c:v>45.875</c:v>
                </c:pt>
                <c:pt idx="11">
                  <c:v>45.561</c:v>
                </c:pt>
                <c:pt idx="12">
                  <c:v>45.954000000000001</c:v>
                </c:pt>
                <c:pt idx="13">
                  <c:v>46.103999999999999</c:v>
                </c:pt>
                <c:pt idx="14">
                  <c:v>45.89</c:v>
                </c:pt>
                <c:pt idx="15">
                  <c:v>46.183</c:v>
                </c:pt>
                <c:pt idx="16">
                  <c:v>46.53</c:v>
                </c:pt>
                <c:pt idx="17">
                  <c:v>46.305999999999997</c:v>
                </c:pt>
                <c:pt idx="18">
                  <c:v>46.573999999999998</c:v>
                </c:pt>
                <c:pt idx="19">
                  <c:v>46.707999999999998</c:v>
                </c:pt>
                <c:pt idx="20">
                  <c:v>46.570999999999998</c:v>
                </c:pt>
                <c:pt idx="21">
                  <c:v>46.805999999999997</c:v>
                </c:pt>
                <c:pt idx="22">
                  <c:v>47.027000000000001</c:v>
                </c:pt>
                <c:pt idx="23">
                  <c:v>46.886000000000003</c:v>
                </c:pt>
                <c:pt idx="24">
                  <c:v>47.051000000000002</c:v>
                </c:pt>
              </c:numCache>
            </c:numRef>
          </c:val>
          <c:smooth val="0"/>
        </c:ser>
        <c:dLbls>
          <c:showLegendKey val="0"/>
          <c:showVal val="0"/>
          <c:showCatName val="0"/>
          <c:showSerName val="0"/>
          <c:showPercent val="0"/>
          <c:showBubbleSize val="0"/>
        </c:dLbls>
        <c:smooth val="0"/>
        <c:axId val="453544776"/>
        <c:axId val="453547912"/>
      </c:lineChart>
      <c:catAx>
        <c:axId val="45354477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Square Matrix Size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3547912"/>
        <c:crosses val="autoZero"/>
        <c:auto val="1"/>
        <c:lblAlgn val="ctr"/>
        <c:lblOffset val="100"/>
        <c:noMultiLvlLbl val="0"/>
      </c:catAx>
      <c:valAx>
        <c:axId val="453547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3544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DOTXF</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dotxf!$C$4</c:f>
              <c:strCache>
                <c:ptCount val="1"/>
                <c:pt idx="0">
                  <c:v>BLIS Baseline</c:v>
                </c:pt>
              </c:strCache>
            </c:strRef>
          </c:tx>
          <c:spPr>
            <a:ln w="28575" cap="rnd">
              <a:solidFill>
                <a:schemeClr val="accent1"/>
              </a:solidFill>
              <a:round/>
            </a:ln>
            <a:effectLst/>
          </c:spPr>
          <c:marker>
            <c:symbol val="none"/>
          </c:marker>
          <c:cat>
            <c:numRef>
              <c:f>dotxf!$B$5:$B$29</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dotxf!$C$5:$C$29</c:f>
              <c:numCache>
                <c:formatCode>General</c:formatCode>
                <c:ptCount val="25"/>
                <c:pt idx="0">
                  <c:v>1.6839999999999999</c:v>
                </c:pt>
                <c:pt idx="1">
                  <c:v>2.04</c:v>
                </c:pt>
                <c:pt idx="2">
                  <c:v>2.0750000000000002</c:v>
                </c:pt>
                <c:pt idx="3">
                  <c:v>2.09</c:v>
                </c:pt>
                <c:pt idx="4">
                  <c:v>2.0979999999999999</c:v>
                </c:pt>
                <c:pt idx="5">
                  <c:v>2.1040000000000001</c:v>
                </c:pt>
                <c:pt idx="6">
                  <c:v>2.1080000000000001</c:v>
                </c:pt>
                <c:pt idx="7">
                  <c:v>2.1110000000000002</c:v>
                </c:pt>
                <c:pt idx="8">
                  <c:v>2.113</c:v>
                </c:pt>
                <c:pt idx="9">
                  <c:v>2.1150000000000002</c:v>
                </c:pt>
                <c:pt idx="10">
                  <c:v>2.1160000000000001</c:v>
                </c:pt>
                <c:pt idx="11">
                  <c:v>2.117</c:v>
                </c:pt>
                <c:pt idx="12">
                  <c:v>2.1179999999999999</c:v>
                </c:pt>
                <c:pt idx="13">
                  <c:v>2.1190000000000002</c:v>
                </c:pt>
                <c:pt idx="14">
                  <c:v>2.12</c:v>
                </c:pt>
                <c:pt idx="15">
                  <c:v>2.12</c:v>
                </c:pt>
                <c:pt idx="16">
                  <c:v>2.121</c:v>
                </c:pt>
                <c:pt idx="17">
                  <c:v>2.121</c:v>
                </c:pt>
                <c:pt idx="18">
                  <c:v>2.1219999999999999</c:v>
                </c:pt>
                <c:pt idx="19">
                  <c:v>2.1219999999999999</c:v>
                </c:pt>
                <c:pt idx="20">
                  <c:v>2.1219999999999999</c:v>
                </c:pt>
                <c:pt idx="21">
                  <c:v>2.1230000000000002</c:v>
                </c:pt>
                <c:pt idx="22">
                  <c:v>2.1230000000000002</c:v>
                </c:pt>
                <c:pt idx="23">
                  <c:v>2.1230000000000002</c:v>
                </c:pt>
                <c:pt idx="24">
                  <c:v>2.1240000000000001</c:v>
                </c:pt>
              </c:numCache>
            </c:numRef>
          </c:val>
          <c:smooth val="0"/>
        </c:ser>
        <c:ser>
          <c:idx val="1"/>
          <c:order val="1"/>
          <c:tx>
            <c:strRef>
              <c:f>dotxf!$D$4</c:f>
              <c:strCache>
                <c:ptCount val="1"/>
                <c:pt idx="0">
                  <c:v>AMD Optimized BLIS</c:v>
                </c:pt>
              </c:strCache>
            </c:strRef>
          </c:tx>
          <c:spPr>
            <a:ln w="28575" cap="rnd">
              <a:solidFill>
                <a:schemeClr val="accent2"/>
              </a:solidFill>
              <a:round/>
            </a:ln>
            <a:effectLst/>
          </c:spPr>
          <c:marker>
            <c:symbol val="none"/>
          </c:marker>
          <c:cat>
            <c:numRef>
              <c:f>dotxf!$B$5:$B$29</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dotxf!$D$5:$D$29</c:f>
              <c:numCache>
                <c:formatCode>General</c:formatCode>
                <c:ptCount val="25"/>
                <c:pt idx="0">
                  <c:v>4</c:v>
                </c:pt>
                <c:pt idx="1">
                  <c:v>8.7270000000000003</c:v>
                </c:pt>
                <c:pt idx="2">
                  <c:v>11.852</c:v>
                </c:pt>
                <c:pt idx="3">
                  <c:v>13.576000000000001</c:v>
                </c:pt>
                <c:pt idx="4">
                  <c:v>14.769</c:v>
                </c:pt>
                <c:pt idx="5">
                  <c:v>15.644</c:v>
                </c:pt>
                <c:pt idx="6">
                  <c:v>16.64</c:v>
                </c:pt>
                <c:pt idx="7">
                  <c:v>17.111999999999998</c:v>
                </c:pt>
                <c:pt idx="8">
                  <c:v>17.52</c:v>
                </c:pt>
                <c:pt idx="9">
                  <c:v>18.122</c:v>
                </c:pt>
                <c:pt idx="10">
                  <c:v>18.640999999999998</c:v>
                </c:pt>
                <c:pt idx="11">
                  <c:v>18.847999999999999</c:v>
                </c:pt>
                <c:pt idx="12">
                  <c:v>19.024999999999999</c:v>
                </c:pt>
                <c:pt idx="13">
                  <c:v>19.393999999999998</c:v>
                </c:pt>
                <c:pt idx="14">
                  <c:v>19.312999999999999</c:v>
                </c:pt>
                <c:pt idx="15">
                  <c:v>19.605</c:v>
                </c:pt>
                <c:pt idx="16">
                  <c:v>19.701000000000001</c:v>
                </c:pt>
                <c:pt idx="17">
                  <c:v>19.788</c:v>
                </c:pt>
                <c:pt idx="18">
                  <c:v>20.033999999999999</c:v>
                </c:pt>
                <c:pt idx="19">
                  <c:v>20.097000000000001</c:v>
                </c:pt>
                <c:pt idx="20">
                  <c:v>20.154</c:v>
                </c:pt>
                <c:pt idx="21">
                  <c:v>20.355</c:v>
                </c:pt>
                <c:pt idx="22">
                  <c:v>20.396999999999998</c:v>
                </c:pt>
                <c:pt idx="23">
                  <c:v>20.434999999999999</c:v>
                </c:pt>
                <c:pt idx="24">
                  <c:v>20.603999999999999</c:v>
                </c:pt>
              </c:numCache>
            </c:numRef>
          </c:val>
          <c:smooth val="0"/>
        </c:ser>
        <c:dLbls>
          <c:showLegendKey val="0"/>
          <c:showVal val="0"/>
          <c:showCatName val="0"/>
          <c:showSerName val="0"/>
          <c:showPercent val="0"/>
          <c:showBubbleSize val="0"/>
        </c:dLbls>
        <c:smooth val="0"/>
        <c:axId val="453550264"/>
        <c:axId val="453548696"/>
      </c:lineChart>
      <c:catAx>
        <c:axId val="45355026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vector length</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8696"/>
        <c:crosses val="autoZero"/>
        <c:auto val="1"/>
        <c:lblAlgn val="ctr"/>
        <c:lblOffset val="100"/>
        <c:noMultiLvlLbl val="0"/>
      </c:catAx>
      <c:valAx>
        <c:axId val="453548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50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SAXPYF</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axpyf!$C$3</c:f>
              <c:strCache>
                <c:ptCount val="1"/>
                <c:pt idx="0">
                  <c:v>BLIS Baseline</c:v>
                </c:pt>
              </c:strCache>
            </c:strRef>
          </c:tx>
          <c:spPr>
            <a:ln w="28575" cap="rnd">
              <a:solidFill>
                <a:schemeClr val="accent1"/>
              </a:solidFill>
              <a:round/>
            </a:ln>
            <a:effectLst/>
          </c:spPr>
          <c:marker>
            <c:symbol val="none"/>
          </c:marker>
          <c:cat>
            <c:numRef>
              <c:f>axpyf!$B$4:$B$28</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axpyf!$C$4:$C$28</c:f>
              <c:numCache>
                <c:formatCode>General</c:formatCode>
                <c:ptCount val="25"/>
                <c:pt idx="0">
                  <c:v>3.2</c:v>
                </c:pt>
                <c:pt idx="1">
                  <c:v>6.8570000000000002</c:v>
                </c:pt>
                <c:pt idx="2">
                  <c:v>9.1430000000000007</c:v>
                </c:pt>
                <c:pt idx="3">
                  <c:v>9.3330000000000002</c:v>
                </c:pt>
                <c:pt idx="4">
                  <c:v>10.266999999999999</c:v>
                </c:pt>
                <c:pt idx="5">
                  <c:v>11.157</c:v>
                </c:pt>
                <c:pt idx="6">
                  <c:v>11.702</c:v>
                </c:pt>
                <c:pt idx="7">
                  <c:v>12.292</c:v>
                </c:pt>
                <c:pt idx="8">
                  <c:v>12.635999999999999</c:v>
                </c:pt>
                <c:pt idx="9">
                  <c:v>13.061</c:v>
                </c:pt>
                <c:pt idx="10">
                  <c:v>13.294</c:v>
                </c:pt>
                <c:pt idx="11">
                  <c:v>13.603999999999999</c:v>
                </c:pt>
                <c:pt idx="12">
                  <c:v>13.769</c:v>
                </c:pt>
                <c:pt idx="13">
                  <c:v>14.026</c:v>
                </c:pt>
                <c:pt idx="14">
                  <c:v>14.146000000000001</c:v>
                </c:pt>
                <c:pt idx="15">
                  <c:v>14.356</c:v>
                </c:pt>
                <c:pt idx="16">
                  <c:v>14.446</c:v>
                </c:pt>
                <c:pt idx="17">
                  <c:v>14.621</c:v>
                </c:pt>
                <c:pt idx="18">
                  <c:v>14.680999999999999</c:v>
                </c:pt>
                <c:pt idx="19">
                  <c:v>14.831</c:v>
                </c:pt>
                <c:pt idx="20">
                  <c:v>14.884</c:v>
                </c:pt>
                <c:pt idx="21">
                  <c:v>15.013999999999999</c:v>
                </c:pt>
                <c:pt idx="22">
                  <c:v>15.055</c:v>
                </c:pt>
                <c:pt idx="23">
                  <c:v>15.169</c:v>
                </c:pt>
                <c:pt idx="24">
                  <c:v>15.201000000000001</c:v>
                </c:pt>
              </c:numCache>
            </c:numRef>
          </c:val>
          <c:smooth val="0"/>
        </c:ser>
        <c:ser>
          <c:idx val="1"/>
          <c:order val="1"/>
          <c:tx>
            <c:strRef>
              <c:f>axpyf!$D$3</c:f>
              <c:strCache>
                <c:ptCount val="1"/>
                <c:pt idx="0">
                  <c:v>AMD Optimized BLIS</c:v>
                </c:pt>
              </c:strCache>
            </c:strRef>
          </c:tx>
          <c:spPr>
            <a:ln w="28575" cap="rnd">
              <a:solidFill>
                <a:schemeClr val="accent2"/>
              </a:solidFill>
              <a:round/>
            </a:ln>
            <a:effectLst/>
          </c:spPr>
          <c:marker>
            <c:symbol val="none"/>
          </c:marker>
          <c:cat>
            <c:numRef>
              <c:f>axpyf!$B$4:$B$28</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axpyf!$D$4:$D$28</c:f>
              <c:numCache>
                <c:formatCode>General</c:formatCode>
                <c:ptCount val="25"/>
                <c:pt idx="0">
                  <c:v>5.8179999999999996</c:v>
                </c:pt>
                <c:pt idx="1">
                  <c:v>12.8</c:v>
                </c:pt>
                <c:pt idx="2">
                  <c:v>17.777999999999999</c:v>
                </c:pt>
                <c:pt idx="3">
                  <c:v>21.332999999999998</c:v>
                </c:pt>
                <c:pt idx="4">
                  <c:v>22.154</c:v>
                </c:pt>
                <c:pt idx="5">
                  <c:v>24.276</c:v>
                </c:pt>
                <c:pt idx="6">
                  <c:v>25.212</c:v>
                </c:pt>
                <c:pt idx="7">
                  <c:v>26.667000000000002</c:v>
                </c:pt>
                <c:pt idx="8">
                  <c:v>27.2</c:v>
                </c:pt>
                <c:pt idx="9">
                  <c:v>27.635999999999999</c:v>
                </c:pt>
                <c:pt idx="10">
                  <c:v>27.428999999999998</c:v>
                </c:pt>
                <c:pt idx="11">
                  <c:v>26.715</c:v>
                </c:pt>
                <c:pt idx="12">
                  <c:v>26.622</c:v>
                </c:pt>
                <c:pt idx="13">
                  <c:v>26.957999999999998</c:v>
                </c:pt>
                <c:pt idx="14">
                  <c:v>26.86</c:v>
                </c:pt>
                <c:pt idx="15">
                  <c:v>26.774999999999999</c:v>
                </c:pt>
                <c:pt idx="16">
                  <c:v>27.042000000000002</c:v>
                </c:pt>
                <c:pt idx="17">
                  <c:v>27.283999999999999</c:v>
                </c:pt>
                <c:pt idx="18">
                  <c:v>27.503</c:v>
                </c:pt>
                <c:pt idx="19">
                  <c:v>27.702999999999999</c:v>
                </c:pt>
                <c:pt idx="20">
                  <c:v>27.885000000000002</c:v>
                </c:pt>
                <c:pt idx="21">
                  <c:v>28.053000000000001</c:v>
                </c:pt>
                <c:pt idx="22">
                  <c:v>27.934000000000001</c:v>
                </c:pt>
                <c:pt idx="23">
                  <c:v>28.06</c:v>
                </c:pt>
                <c:pt idx="24">
                  <c:v>28.201000000000001</c:v>
                </c:pt>
              </c:numCache>
            </c:numRef>
          </c:val>
          <c:smooth val="0"/>
        </c:ser>
        <c:dLbls>
          <c:showLegendKey val="0"/>
          <c:showVal val="0"/>
          <c:showCatName val="0"/>
          <c:showSerName val="0"/>
          <c:showPercent val="0"/>
          <c:showBubbleSize val="0"/>
        </c:dLbls>
        <c:smooth val="0"/>
        <c:axId val="453545168"/>
        <c:axId val="453545560"/>
      </c:lineChart>
      <c:catAx>
        <c:axId val="45354516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vector length</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5560"/>
        <c:crosses val="autoZero"/>
        <c:auto val="1"/>
        <c:lblAlgn val="ctr"/>
        <c:lblOffset val="100"/>
        <c:noMultiLvlLbl val="0"/>
      </c:catAx>
      <c:valAx>
        <c:axId val="453545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5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r>
              <a:rPr lang="en-US"/>
              <a:t>SGEMV</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gemv!$C$4</c:f>
              <c:strCache>
                <c:ptCount val="1"/>
                <c:pt idx="0">
                  <c:v>BLIS Baseline</c:v>
                </c:pt>
              </c:strCache>
            </c:strRef>
          </c:tx>
          <c:spPr>
            <a:ln w="28575" cap="rnd">
              <a:solidFill>
                <a:schemeClr val="accent1"/>
              </a:solidFill>
              <a:round/>
            </a:ln>
            <a:effectLst/>
          </c:spPr>
          <c:marker>
            <c:symbol val="none"/>
          </c:marker>
          <c:cat>
            <c:numRef>
              <c:f>gemv!$B$5:$B$29</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gemv!$C$5:$C$29</c:f>
              <c:numCache>
                <c:formatCode>General</c:formatCode>
                <c:ptCount val="25"/>
                <c:pt idx="0">
                  <c:v>2.536</c:v>
                </c:pt>
                <c:pt idx="1">
                  <c:v>8.2379999999999995</c:v>
                </c:pt>
                <c:pt idx="2">
                  <c:v>10.954000000000001</c:v>
                </c:pt>
                <c:pt idx="3">
                  <c:v>10.869</c:v>
                </c:pt>
                <c:pt idx="4">
                  <c:v>11.792</c:v>
                </c:pt>
                <c:pt idx="5">
                  <c:v>12.510999999999999</c:v>
                </c:pt>
                <c:pt idx="6">
                  <c:v>13.016</c:v>
                </c:pt>
                <c:pt idx="7">
                  <c:v>13.497999999999999</c:v>
                </c:pt>
                <c:pt idx="8">
                  <c:v>13.837</c:v>
                </c:pt>
                <c:pt idx="9">
                  <c:v>14.111000000000001</c:v>
                </c:pt>
                <c:pt idx="10">
                  <c:v>14.339</c:v>
                </c:pt>
                <c:pt idx="11">
                  <c:v>14.544</c:v>
                </c:pt>
                <c:pt idx="12">
                  <c:v>14.714</c:v>
                </c:pt>
                <c:pt idx="13">
                  <c:v>14.852</c:v>
                </c:pt>
                <c:pt idx="14">
                  <c:v>14.992000000000001</c:v>
                </c:pt>
                <c:pt idx="15">
                  <c:v>14.679</c:v>
                </c:pt>
                <c:pt idx="16">
                  <c:v>14.922000000000001</c:v>
                </c:pt>
                <c:pt idx="17">
                  <c:v>12.686999999999999</c:v>
                </c:pt>
                <c:pt idx="18">
                  <c:v>10.507</c:v>
                </c:pt>
                <c:pt idx="19">
                  <c:v>9.9879999999999995</c:v>
                </c:pt>
                <c:pt idx="20">
                  <c:v>9.5830000000000002</c:v>
                </c:pt>
                <c:pt idx="21">
                  <c:v>9.4909999999999997</c:v>
                </c:pt>
                <c:pt idx="22">
                  <c:v>9.4629999999999992</c:v>
                </c:pt>
                <c:pt idx="23">
                  <c:v>9.4480000000000004</c:v>
                </c:pt>
                <c:pt idx="24">
                  <c:v>9.4789999999999992</c:v>
                </c:pt>
              </c:numCache>
            </c:numRef>
          </c:val>
          <c:smooth val="0"/>
        </c:ser>
        <c:ser>
          <c:idx val="1"/>
          <c:order val="1"/>
          <c:tx>
            <c:strRef>
              <c:f>gemv!$D$4</c:f>
              <c:strCache>
                <c:ptCount val="1"/>
                <c:pt idx="0">
                  <c:v>AMD Optimized BLIS</c:v>
                </c:pt>
              </c:strCache>
            </c:strRef>
          </c:tx>
          <c:spPr>
            <a:ln w="28575" cap="rnd">
              <a:solidFill>
                <a:schemeClr val="accent2"/>
              </a:solidFill>
              <a:round/>
            </a:ln>
            <a:effectLst/>
          </c:spPr>
          <c:marker>
            <c:symbol val="none"/>
          </c:marker>
          <c:cat>
            <c:numRef>
              <c:f>gemv!$B$5:$B$29</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gemv!$D$5:$D$29</c:f>
              <c:numCache>
                <c:formatCode>General</c:formatCode>
                <c:ptCount val="25"/>
                <c:pt idx="0">
                  <c:v>4.8410000000000002</c:v>
                </c:pt>
                <c:pt idx="1">
                  <c:v>17.625</c:v>
                </c:pt>
                <c:pt idx="2">
                  <c:v>23.556999999999999</c:v>
                </c:pt>
                <c:pt idx="3">
                  <c:v>25.742999999999999</c:v>
                </c:pt>
                <c:pt idx="4">
                  <c:v>25.59</c:v>
                </c:pt>
                <c:pt idx="5">
                  <c:v>25.885999999999999</c:v>
                </c:pt>
                <c:pt idx="6">
                  <c:v>25.876999999999999</c:v>
                </c:pt>
                <c:pt idx="7">
                  <c:v>26.314</c:v>
                </c:pt>
                <c:pt idx="8">
                  <c:v>26.741</c:v>
                </c:pt>
                <c:pt idx="9">
                  <c:v>27.035</c:v>
                </c:pt>
                <c:pt idx="10">
                  <c:v>27.565000000000001</c:v>
                </c:pt>
                <c:pt idx="11">
                  <c:v>27.509</c:v>
                </c:pt>
                <c:pt idx="12">
                  <c:v>27.611000000000001</c:v>
                </c:pt>
                <c:pt idx="13">
                  <c:v>28.042999999999999</c:v>
                </c:pt>
                <c:pt idx="14">
                  <c:v>27.85</c:v>
                </c:pt>
                <c:pt idx="15">
                  <c:v>27.126999999999999</c:v>
                </c:pt>
                <c:pt idx="16">
                  <c:v>26.943000000000001</c:v>
                </c:pt>
                <c:pt idx="17">
                  <c:v>23.173999999999999</c:v>
                </c:pt>
                <c:pt idx="18">
                  <c:v>20.419</c:v>
                </c:pt>
                <c:pt idx="19">
                  <c:v>15.849</c:v>
                </c:pt>
                <c:pt idx="20">
                  <c:v>13.196</c:v>
                </c:pt>
                <c:pt idx="21">
                  <c:v>12.106999999999999</c:v>
                </c:pt>
                <c:pt idx="22">
                  <c:v>11.898</c:v>
                </c:pt>
                <c:pt idx="23">
                  <c:v>11.954000000000001</c:v>
                </c:pt>
                <c:pt idx="24">
                  <c:v>12.27</c:v>
                </c:pt>
              </c:numCache>
            </c:numRef>
          </c:val>
          <c:smooth val="0"/>
        </c:ser>
        <c:dLbls>
          <c:showLegendKey val="0"/>
          <c:showVal val="0"/>
          <c:showCatName val="0"/>
          <c:showSerName val="0"/>
          <c:showPercent val="0"/>
          <c:showBubbleSize val="0"/>
        </c:dLbls>
        <c:smooth val="0"/>
        <c:axId val="453548304"/>
        <c:axId val="453549088"/>
      </c:lineChart>
      <c:catAx>
        <c:axId val="45354830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Matrix size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9088"/>
        <c:crosses val="autoZero"/>
        <c:auto val="1"/>
        <c:lblAlgn val="ctr"/>
        <c:lblOffset val="100"/>
        <c:noMultiLvlLbl val="0"/>
      </c:catAx>
      <c:valAx>
        <c:axId val="45354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53548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bg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Single Precision - amaxv </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amaxv!$B$5</c:f>
              <c:strCache>
                <c:ptCount val="1"/>
                <c:pt idx="0">
                  <c:v>BLIS Baseline</c:v>
                </c:pt>
              </c:strCache>
            </c:strRef>
          </c:tx>
          <c:spPr>
            <a:ln w="28575" cap="rnd">
              <a:solidFill>
                <a:schemeClr val="accent2"/>
              </a:solidFill>
              <a:round/>
            </a:ln>
            <a:effectLst/>
          </c:spPr>
          <c:marker>
            <c:symbol val="none"/>
          </c:marker>
          <c:cat>
            <c:numRef>
              <c:f>amaxv!$A$6:$A$30</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amaxv!$B$6:$B$30</c:f>
              <c:numCache>
                <c:formatCode>General</c:formatCode>
                <c:ptCount val="25"/>
                <c:pt idx="0">
                  <c:v>0.44400000000000001</c:v>
                </c:pt>
                <c:pt idx="1">
                  <c:v>0.66700000000000004</c:v>
                </c:pt>
                <c:pt idx="2">
                  <c:v>0.8</c:v>
                </c:pt>
                <c:pt idx="3">
                  <c:v>0.82399999999999995</c:v>
                </c:pt>
                <c:pt idx="4">
                  <c:v>0.9</c:v>
                </c:pt>
                <c:pt idx="5">
                  <c:v>0.86299999999999999</c:v>
                </c:pt>
                <c:pt idx="6">
                  <c:v>0.92700000000000005</c:v>
                </c:pt>
                <c:pt idx="7">
                  <c:v>0.89400000000000002</c:v>
                </c:pt>
                <c:pt idx="8">
                  <c:v>0.93</c:v>
                </c:pt>
                <c:pt idx="9">
                  <c:v>0.97299999999999998</c:v>
                </c:pt>
                <c:pt idx="10">
                  <c:v>0.92200000000000004</c:v>
                </c:pt>
                <c:pt idx="11">
                  <c:v>0.94699999999999995</c:v>
                </c:pt>
                <c:pt idx="12">
                  <c:v>0.90700000000000003</c:v>
                </c:pt>
                <c:pt idx="13">
                  <c:v>0.89900000000000002</c:v>
                </c:pt>
                <c:pt idx="14">
                  <c:v>0.96499999999999997</c:v>
                </c:pt>
                <c:pt idx="15">
                  <c:v>0.97499999999999998</c:v>
                </c:pt>
                <c:pt idx="16">
                  <c:v>0.96199999999999997</c:v>
                </c:pt>
                <c:pt idx="17">
                  <c:v>0.95099999999999996</c:v>
                </c:pt>
                <c:pt idx="18">
                  <c:v>0.98499999999999999</c:v>
                </c:pt>
                <c:pt idx="19">
                  <c:v>0.95499999999999996</c:v>
                </c:pt>
                <c:pt idx="20">
                  <c:v>0.998</c:v>
                </c:pt>
                <c:pt idx="21">
                  <c:v>0.97599999999999998</c:v>
                </c:pt>
                <c:pt idx="22">
                  <c:v>0.98699999999999999</c:v>
                </c:pt>
                <c:pt idx="23">
                  <c:v>0.98799999999999999</c:v>
                </c:pt>
                <c:pt idx="24">
                  <c:v>1.004</c:v>
                </c:pt>
              </c:numCache>
            </c:numRef>
          </c:val>
          <c:smooth val="0"/>
        </c:ser>
        <c:ser>
          <c:idx val="2"/>
          <c:order val="1"/>
          <c:tx>
            <c:strRef>
              <c:f>amaxv!$C$5</c:f>
              <c:strCache>
                <c:ptCount val="1"/>
                <c:pt idx="0">
                  <c:v>AMD Optimized BLIS</c:v>
                </c:pt>
              </c:strCache>
            </c:strRef>
          </c:tx>
          <c:spPr>
            <a:ln w="28575" cap="rnd">
              <a:solidFill>
                <a:schemeClr val="accent3"/>
              </a:solidFill>
              <a:round/>
            </a:ln>
            <a:effectLst/>
          </c:spPr>
          <c:marker>
            <c:symbol val="none"/>
          </c:marker>
          <c:cat>
            <c:numRef>
              <c:f>amaxv!$A$6:$A$30</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amaxv!$C$6:$C$30</c:f>
              <c:numCache>
                <c:formatCode>General</c:formatCode>
                <c:ptCount val="25"/>
                <c:pt idx="0">
                  <c:v>0.66700000000000004</c:v>
                </c:pt>
                <c:pt idx="1">
                  <c:v>1.714</c:v>
                </c:pt>
                <c:pt idx="2">
                  <c:v>2.5</c:v>
                </c:pt>
                <c:pt idx="3">
                  <c:v>3.1110000000000002</c:v>
                </c:pt>
                <c:pt idx="4">
                  <c:v>3.2730000000000001</c:v>
                </c:pt>
                <c:pt idx="5">
                  <c:v>3.6669999999999998</c:v>
                </c:pt>
                <c:pt idx="6">
                  <c:v>4</c:v>
                </c:pt>
                <c:pt idx="7">
                  <c:v>4.2859999999999996</c:v>
                </c:pt>
                <c:pt idx="8">
                  <c:v>4.5330000000000004</c:v>
                </c:pt>
                <c:pt idx="9">
                  <c:v>4.75</c:v>
                </c:pt>
                <c:pt idx="10">
                  <c:v>4.9409999999999998</c:v>
                </c:pt>
                <c:pt idx="11">
                  <c:v>5.1109999999999998</c:v>
                </c:pt>
                <c:pt idx="12">
                  <c:v>5.2629999999999999</c:v>
                </c:pt>
                <c:pt idx="13">
                  <c:v>5.4</c:v>
                </c:pt>
                <c:pt idx="14">
                  <c:v>5.524</c:v>
                </c:pt>
                <c:pt idx="15">
                  <c:v>5.391</c:v>
                </c:pt>
                <c:pt idx="16">
                  <c:v>5.5</c:v>
                </c:pt>
                <c:pt idx="17">
                  <c:v>5.6</c:v>
                </c:pt>
                <c:pt idx="18">
                  <c:v>5.6920000000000002</c:v>
                </c:pt>
                <c:pt idx="19">
                  <c:v>5.7779999999999996</c:v>
                </c:pt>
                <c:pt idx="20">
                  <c:v>5.8570000000000002</c:v>
                </c:pt>
                <c:pt idx="21">
                  <c:v>5.931</c:v>
                </c:pt>
                <c:pt idx="22">
                  <c:v>6</c:v>
                </c:pt>
                <c:pt idx="23">
                  <c:v>6.0650000000000004</c:v>
                </c:pt>
                <c:pt idx="24">
                  <c:v>6.125</c:v>
                </c:pt>
              </c:numCache>
            </c:numRef>
          </c:val>
          <c:smooth val="0"/>
        </c:ser>
        <c:dLbls>
          <c:showLegendKey val="0"/>
          <c:showVal val="0"/>
          <c:showCatName val="0"/>
          <c:showSerName val="0"/>
          <c:showPercent val="0"/>
          <c:showBubbleSize val="0"/>
        </c:dLbls>
        <c:smooth val="0"/>
        <c:axId val="388415512"/>
        <c:axId val="388415904"/>
      </c:lineChart>
      <c:catAx>
        <c:axId val="3884155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Vector Length</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8415904"/>
        <c:crosses val="autoZero"/>
        <c:auto val="1"/>
        <c:lblAlgn val="ctr"/>
        <c:lblOffset val="100"/>
        <c:noMultiLvlLbl val="0"/>
      </c:catAx>
      <c:valAx>
        <c:axId val="388415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8415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Single Precision - dotv</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dotv!$B$4</c:f>
              <c:strCache>
                <c:ptCount val="1"/>
                <c:pt idx="0">
                  <c:v>BLIS Baseline</c:v>
                </c:pt>
              </c:strCache>
            </c:strRef>
          </c:tx>
          <c:spPr>
            <a:ln w="28575" cap="rnd">
              <a:solidFill>
                <a:schemeClr val="accent2"/>
              </a:solidFill>
              <a:round/>
            </a:ln>
            <a:effectLst/>
          </c:spPr>
          <c:marker>
            <c:symbol val="none"/>
          </c:marker>
          <c:cat>
            <c:numRef>
              <c:f>dotv!$A$5:$A$29</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dotv!$B$5:$B$29</c:f>
              <c:numCache>
                <c:formatCode>General</c:formatCode>
                <c:ptCount val="25"/>
                <c:pt idx="0">
                  <c:v>0.88900000000000001</c:v>
                </c:pt>
                <c:pt idx="1">
                  <c:v>1.5</c:v>
                </c:pt>
                <c:pt idx="2">
                  <c:v>1.667</c:v>
                </c:pt>
                <c:pt idx="3">
                  <c:v>1.806</c:v>
                </c:pt>
                <c:pt idx="4">
                  <c:v>1.8460000000000001</c:v>
                </c:pt>
                <c:pt idx="5">
                  <c:v>1.913</c:v>
                </c:pt>
                <c:pt idx="6">
                  <c:v>1.9219999999999999</c:v>
                </c:pt>
                <c:pt idx="7">
                  <c:v>1.964</c:v>
                </c:pt>
                <c:pt idx="8">
                  <c:v>1.968</c:v>
                </c:pt>
                <c:pt idx="9">
                  <c:v>1.9970000000000001</c:v>
                </c:pt>
                <c:pt idx="10">
                  <c:v>1.998</c:v>
                </c:pt>
                <c:pt idx="11">
                  <c:v>2.02</c:v>
                </c:pt>
                <c:pt idx="12">
                  <c:v>2.0179999999999998</c:v>
                </c:pt>
                <c:pt idx="13">
                  <c:v>2.036</c:v>
                </c:pt>
                <c:pt idx="14">
                  <c:v>2.032</c:v>
                </c:pt>
                <c:pt idx="15">
                  <c:v>2.0459999999999998</c:v>
                </c:pt>
                <c:pt idx="16">
                  <c:v>2.0430000000000001</c:v>
                </c:pt>
                <c:pt idx="17">
                  <c:v>2.056</c:v>
                </c:pt>
                <c:pt idx="18">
                  <c:v>2.0529999999999999</c:v>
                </c:pt>
                <c:pt idx="19">
                  <c:v>2.0630000000000002</c:v>
                </c:pt>
                <c:pt idx="20">
                  <c:v>2.06</c:v>
                </c:pt>
                <c:pt idx="21">
                  <c:v>2.069</c:v>
                </c:pt>
                <c:pt idx="22">
                  <c:v>2.0649999999999999</c:v>
                </c:pt>
                <c:pt idx="23">
                  <c:v>2.0739999999999998</c:v>
                </c:pt>
                <c:pt idx="24">
                  <c:v>2.0710000000000002</c:v>
                </c:pt>
              </c:numCache>
            </c:numRef>
          </c:val>
          <c:smooth val="0"/>
        </c:ser>
        <c:ser>
          <c:idx val="2"/>
          <c:order val="1"/>
          <c:tx>
            <c:strRef>
              <c:f>dotv!$C$4</c:f>
              <c:strCache>
                <c:ptCount val="1"/>
                <c:pt idx="0">
                  <c:v>AMD Optimized BLIS</c:v>
                </c:pt>
              </c:strCache>
            </c:strRef>
          </c:tx>
          <c:spPr>
            <a:ln w="28575" cap="rnd">
              <a:solidFill>
                <a:schemeClr val="accent3"/>
              </a:solidFill>
              <a:round/>
            </a:ln>
            <a:effectLst/>
          </c:spPr>
          <c:marker>
            <c:symbol val="none"/>
          </c:marker>
          <c:cat>
            <c:numRef>
              <c:f>dotv!$A$5:$A$29</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cat>
          <c:val>
            <c:numRef>
              <c:f>dotv!$C$5:$C$29</c:f>
              <c:numCache>
                <c:formatCode>General</c:formatCode>
                <c:ptCount val="25"/>
                <c:pt idx="0">
                  <c:v>1</c:v>
                </c:pt>
                <c:pt idx="1">
                  <c:v>2.4</c:v>
                </c:pt>
                <c:pt idx="2">
                  <c:v>4.444</c:v>
                </c:pt>
                <c:pt idx="3">
                  <c:v>5.0910000000000002</c:v>
                </c:pt>
                <c:pt idx="4">
                  <c:v>6.5449999999999999</c:v>
                </c:pt>
                <c:pt idx="5">
                  <c:v>6.7690000000000001</c:v>
                </c:pt>
                <c:pt idx="6">
                  <c:v>8.6669999999999998</c:v>
                </c:pt>
                <c:pt idx="7">
                  <c:v>8.5709999999999997</c:v>
                </c:pt>
                <c:pt idx="8">
                  <c:v>10.462</c:v>
                </c:pt>
                <c:pt idx="9">
                  <c:v>10.132999999999999</c:v>
                </c:pt>
                <c:pt idx="10">
                  <c:v>12</c:v>
                </c:pt>
                <c:pt idx="11">
                  <c:v>11.5</c:v>
                </c:pt>
                <c:pt idx="12">
                  <c:v>12.5</c:v>
                </c:pt>
                <c:pt idx="13">
                  <c:v>12</c:v>
                </c:pt>
                <c:pt idx="14">
                  <c:v>13.647</c:v>
                </c:pt>
                <c:pt idx="15">
                  <c:v>13.053000000000001</c:v>
                </c:pt>
                <c:pt idx="16">
                  <c:v>14.667</c:v>
                </c:pt>
                <c:pt idx="17">
                  <c:v>14</c:v>
                </c:pt>
                <c:pt idx="18">
                  <c:v>14.8</c:v>
                </c:pt>
                <c:pt idx="19">
                  <c:v>14.182</c:v>
                </c:pt>
                <c:pt idx="20">
                  <c:v>15.619</c:v>
                </c:pt>
                <c:pt idx="21">
                  <c:v>14.957000000000001</c:v>
                </c:pt>
                <c:pt idx="22">
                  <c:v>16.364000000000001</c:v>
                </c:pt>
                <c:pt idx="23">
                  <c:v>15.667</c:v>
                </c:pt>
                <c:pt idx="24">
                  <c:v>17.042999999999999</c:v>
                </c:pt>
              </c:numCache>
            </c:numRef>
          </c:val>
          <c:smooth val="0"/>
        </c:ser>
        <c:dLbls>
          <c:showLegendKey val="0"/>
          <c:showVal val="0"/>
          <c:showCatName val="0"/>
          <c:showSerName val="0"/>
          <c:showPercent val="0"/>
          <c:showBubbleSize val="0"/>
        </c:dLbls>
        <c:smooth val="0"/>
        <c:axId val="388417080"/>
        <c:axId val="388417472"/>
      </c:lineChart>
      <c:catAx>
        <c:axId val="3884170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Vector Length</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8417472"/>
        <c:crosses val="autoZero"/>
        <c:auto val="1"/>
        <c:lblAlgn val="ctr"/>
        <c:lblOffset val="100"/>
        <c:noMultiLvlLbl val="0"/>
      </c:catAx>
      <c:valAx>
        <c:axId val="38841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GFLOPS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8417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CD926-05A0-4C35-A20E-86A40F0087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B82C94-6BFF-4567-B71D-7EDD441FA145}">
      <dgm:prSet/>
      <dgm:spPr/>
      <dgm:t>
        <a:bodyPr/>
        <a:lstStyle/>
        <a:p>
          <a:pPr rtl="0"/>
          <a:r>
            <a:rPr lang="en-US" dirty="0" smtClean="0"/>
            <a:t>Impact of Data Packing</a:t>
          </a:r>
          <a:endParaRPr lang="en-US" dirty="0"/>
        </a:p>
      </dgm:t>
    </dgm:pt>
    <dgm:pt modelId="{36C88BB6-758F-43FE-B646-A295F5380A0E}" type="parTrans" cxnId="{DDB60088-5C86-422C-AFCD-D0F4DFED52D5}">
      <dgm:prSet/>
      <dgm:spPr/>
      <dgm:t>
        <a:bodyPr/>
        <a:lstStyle/>
        <a:p>
          <a:endParaRPr lang="en-US"/>
        </a:p>
      </dgm:t>
    </dgm:pt>
    <dgm:pt modelId="{33591785-DF49-433A-93CA-B832BBCA9494}" type="sibTrans" cxnId="{DDB60088-5C86-422C-AFCD-D0F4DFED52D5}">
      <dgm:prSet/>
      <dgm:spPr/>
      <dgm:t>
        <a:bodyPr/>
        <a:lstStyle/>
        <a:p>
          <a:endParaRPr lang="en-US"/>
        </a:p>
      </dgm:t>
    </dgm:pt>
    <dgm:pt modelId="{7ED5F7CF-A1FE-44FA-B20C-CB33E8FF1EB8}">
      <dgm:prSet/>
      <dgm:spPr/>
      <dgm:t>
        <a:bodyPr/>
        <a:lstStyle/>
        <a:p>
          <a:pPr rtl="0"/>
          <a:r>
            <a:rPr lang="en-US" smtClean="0"/>
            <a:t>Data Packing in BLIS</a:t>
          </a:r>
          <a:endParaRPr lang="en-US"/>
        </a:p>
      </dgm:t>
    </dgm:pt>
    <dgm:pt modelId="{1FC98806-9ED2-454F-BEDF-C9BE840CBD2D}" type="parTrans" cxnId="{BDAEF9FB-3199-452C-9685-B854358BF3BB}">
      <dgm:prSet/>
      <dgm:spPr/>
      <dgm:t>
        <a:bodyPr/>
        <a:lstStyle/>
        <a:p>
          <a:endParaRPr lang="en-US"/>
        </a:p>
      </dgm:t>
    </dgm:pt>
    <dgm:pt modelId="{2B054690-C86D-434E-B666-466EFA8929A6}" type="sibTrans" cxnId="{BDAEF9FB-3199-452C-9685-B854358BF3BB}">
      <dgm:prSet/>
      <dgm:spPr/>
      <dgm:t>
        <a:bodyPr/>
        <a:lstStyle/>
        <a:p>
          <a:endParaRPr lang="en-US"/>
        </a:p>
      </dgm:t>
    </dgm:pt>
    <dgm:pt modelId="{C1E7A8ED-4166-4130-B3A0-59E662E93DC2}">
      <dgm:prSet/>
      <dgm:spPr/>
      <dgm:t>
        <a:bodyPr/>
        <a:lstStyle/>
        <a:p>
          <a:pPr rtl="0"/>
          <a:r>
            <a:rPr lang="en-US" dirty="0" smtClean="0"/>
            <a:t>Enables efficient cache utilization during GEMM operation</a:t>
          </a:r>
          <a:endParaRPr lang="en-US" dirty="0"/>
        </a:p>
      </dgm:t>
    </dgm:pt>
    <dgm:pt modelId="{C002EA0E-3573-444E-BF9C-484942C58A26}" type="parTrans" cxnId="{B394FCF8-F680-467E-8405-91C63A7F4558}">
      <dgm:prSet/>
      <dgm:spPr/>
      <dgm:t>
        <a:bodyPr/>
        <a:lstStyle/>
        <a:p>
          <a:endParaRPr lang="en-US"/>
        </a:p>
      </dgm:t>
    </dgm:pt>
    <dgm:pt modelId="{69781280-E455-4FFB-A660-A871622A49CC}" type="sibTrans" cxnId="{B394FCF8-F680-467E-8405-91C63A7F4558}">
      <dgm:prSet/>
      <dgm:spPr/>
      <dgm:t>
        <a:bodyPr/>
        <a:lstStyle/>
        <a:p>
          <a:endParaRPr lang="en-US"/>
        </a:p>
      </dgm:t>
    </dgm:pt>
    <dgm:pt modelId="{C07D1AAA-7742-4DC1-9658-26505EE00A1B}">
      <dgm:prSet/>
      <dgm:spPr/>
      <dgm:t>
        <a:bodyPr/>
        <a:lstStyle/>
        <a:p>
          <a:pPr rtl="0"/>
          <a:r>
            <a:rPr lang="en-US" dirty="0" smtClean="0"/>
            <a:t>Packing benefits large matrices but introduces overhead for small matrices</a:t>
          </a:r>
          <a:endParaRPr lang="en-US" dirty="0"/>
        </a:p>
      </dgm:t>
    </dgm:pt>
    <dgm:pt modelId="{BB708662-02E2-4AC2-8CEE-A645125EB633}" type="parTrans" cxnId="{9E7DC35D-2A21-4E0F-8637-ED0192B3132D}">
      <dgm:prSet/>
      <dgm:spPr/>
      <dgm:t>
        <a:bodyPr/>
        <a:lstStyle/>
        <a:p>
          <a:endParaRPr lang="en-US"/>
        </a:p>
      </dgm:t>
    </dgm:pt>
    <dgm:pt modelId="{997F9BFF-7584-476E-881A-BA9307CA19E8}" type="sibTrans" cxnId="{9E7DC35D-2A21-4E0F-8637-ED0192B3132D}">
      <dgm:prSet/>
      <dgm:spPr/>
      <dgm:t>
        <a:bodyPr/>
        <a:lstStyle/>
        <a:p>
          <a:endParaRPr lang="en-US"/>
        </a:p>
      </dgm:t>
    </dgm:pt>
    <dgm:pt modelId="{65F801CE-9D97-45A3-AE8F-146E5C99E0CF}">
      <dgm:prSet/>
      <dgm:spPr/>
      <dgm:t>
        <a:bodyPr/>
        <a:lstStyle/>
        <a:p>
          <a:pPr rtl="0"/>
          <a:r>
            <a:rPr lang="en-US" i="0" smtClean="0"/>
            <a:t>Low re-access does not cover packing expense</a:t>
          </a:r>
          <a:endParaRPr lang="en-US"/>
        </a:p>
      </dgm:t>
    </dgm:pt>
    <dgm:pt modelId="{0098A904-F80B-4A35-80C0-9BE1D81BD895}" type="parTrans" cxnId="{6ACAF480-5121-4503-9195-1CF8381492DC}">
      <dgm:prSet/>
      <dgm:spPr/>
      <dgm:t>
        <a:bodyPr/>
        <a:lstStyle/>
        <a:p>
          <a:endParaRPr lang="en-US"/>
        </a:p>
      </dgm:t>
    </dgm:pt>
    <dgm:pt modelId="{CD33BAC5-11A7-4861-BA85-CA7DE44AE6BC}" type="sibTrans" cxnId="{6ACAF480-5121-4503-9195-1CF8381492DC}">
      <dgm:prSet/>
      <dgm:spPr/>
      <dgm:t>
        <a:bodyPr/>
        <a:lstStyle/>
        <a:p>
          <a:endParaRPr lang="en-US"/>
        </a:p>
      </dgm:t>
    </dgm:pt>
    <dgm:pt modelId="{29BC1CBF-EA78-4CFE-9D83-94C8157FA40F}">
      <dgm:prSet/>
      <dgm:spPr/>
      <dgm:t>
        <a:bodyPr/>
        <a:lstStyle/>
        <a:p>
          <a:pPr rtl="0"/>
          <a:r>
            <a:rPr lang="en-US" i="0" smtClean="0"/>
            <a:t>Packing of data to avoid TLB misses is not necessary for small matrices that easily fit in L2 cache</a:t>
          </a:r>
          <a:endParaRPr lang="en-US"/>
        </a:p>
      </dgm:t>
    </dgm:pt>
    <dgm:pt modelId="{17F0BAFA-86A4-4CDE-AA16-4DFF5FDC74A5}" type="parTrans" cxnId="{24342F31-2667-43D5-B8D9-29E66C9BB021}">
      <dgm:prSet/>
      <dgm:spPr/>
      <dgm:t>
        <a:bodyPr/>
        <a:lstStyle/>
        <a:p>
          <a:endParaRPr lang="en-US"/>
        </a:p>
      </dgm:t>
    </dgm:pt>
    <dgm:pt modelId="{7D3C0F9A-218C-48F3-A1AB-D0B2CF85F6EF}" type="sibTrans" cxnId="{24342F31-2667-43D5-B8D9-29E66C9BB021}">
      <dgm:prSet/>
      <dgm:spPr/>
      <dgm:t>
        <a:bodyPr/>
        <a:lstStyle/>
        <a:p>
          <a:endParaRPr lang="en-US"/>
        </a:p>
      </dgm:t>
    </dgm:pt>
    <dgm:pt modelId="{9EA208E3-4A7B-4594-95A4-D701755ACD79}" type="pres">
      <dgm:prSet presAssocID="{B7ECD926-05A0-4C35-A20E-86A40F0087A3}" presName="linear" presStyleCnt="0">
        <dgm:presLayoutVars>
          <dgm:animLvl val="lvl"/>
          <dgm:resizeHandles val="exact"/>
        </dgm:presLayoutVars>
      </dgm:prSet>
      <dgm:spPr/>
      <dgm:t>
        <a:bodyPr/>
        <a:lstStyle/>
        <a:p>
          <a:endParaRPr lang="en-US"/>
        </a:p>
      </dgm:t>
    </dgm:pt>
    <dgm:pt modelId="{D7D5E721-1A51-453C-A82E-0C9FD4CA207F}" type="pres">
      <dgm:prSet presAssocID="{34B82C94-6BFF-4567-B71D-7EDD441FA145}" presName="parentText" presStyleLbl="node1" presStyleIdx="0" presStyleCnt="1">
        <dgm:presLayoutVars>
          <dgm:chMax val="0"/>
          <dgm:bulletEnabled val="1"/>
        </dgm:presLayoutVars>
      </dgm:prSet>
      <dgm:spPr/>
      <dgm:t>
        <a:bodyPr/>
        <a:lstStyle/>
        <a:p>
          <a:endParaRPr lang="en-US"/>
        </a:p>
      </dgm:t>
    </dgm:pt>
    <dgm:pt modelId="{5024A610-83B6-4E3A-81BC-160C96F02D77}" type="pres">
      <dgm:prSet presAssocID="{34B82C94-6BFF-4567-B71D-7EDD441FA145}" presName="childText" presStyleLbl="revTx" presStyleIdx="0" presStyleCnt="1">
        <dgm:presLayoutVars>
          <dgm:bulletEnabled val="1"/>
        </dgm:presLayoutVars>
      </dgm:prSet>
      <dgm:spPr/>
      <dgm:t>
        <a:bodyPr/>
        <a:lstStyle/>
        <a:p>
          <a:endParaRPr lang="en-US"/>
        </a:p>
      </dgm:t>
    </dgm:pt>
  </dgm:ptLst>
  <dgm:cxnLst>
    <dgm:cxn modelId="{DDB60088-5C86-422C-AFCD-D0F4DFED52D5}" srcId="{B7ECD926-05A0-4C35-A20E-86A40F0087A3}" destId="{34B82C94-6BFF-4567-B71D-7EDD441FA145}" srcOrd="0" destOrd="0" parTransId="{36C88BB6-758F-43FE-B646-A295F5380A0E}" sibTransId="{33591785-DF49-433A-93CA-B832BBCA9494}"/>
    <dgm:cxn modelId="{D0E9DB2A-B3B1-4187-86A6-325D6C7A0383}" type="presOf" srcId="{34B82C94-6BFF-4567-B71D-7EDD441FA145}" destId="{D7D5E721-1A51-453C-A82E-0C9FD4CA207F}" srcOrd="0" destOrd="0" presId="urn:microsoft.com/office/officeart/2005/8/layout/vList2"/>
    <dgm:cxn modelId="{BDAEF9FB-3199-452C-9685-B854358BF3BB}" srcId="{34B82C94-6BFF-4567-B71D-7EDD441FA145}" destId="{7ED5F7CF-A1FE-44FA-B20C-CB33E8FF1EB8}" srcOrd="0" destOrd="0" parTransId="{1FC98806-9ED2-454F-BEDF-C9BE840CBD2D}" sibTransId="{2B054690-C86D-434E-B666-466EFA8929A6}"/>
    <dgm:cxn modelId="{BDF90020-C3C0-44F1-A43A-22A6747900B8}" type="presOf" srcId="{65F801CE-9D97-45A3-AE8F-146E5C99E0CF}" destId="{5024A610-83B6-4E3A-81BC-160C96F02D77}" srcOrd="0" destOrd="3" presId="urn:microsoft.com/office/officeart/2005/8/layout/vList2"/>
    <dgm:cxn modelId="{6E4D844D-919A-4D73-AE3C-6C83E0E908A0}" type="presOf" srcId="{29BC1CBF-EA78-4CFE-9D83-94C8157FA40F}" destId="{5024A610-83B6-4E3A-81BC-160C96F02D77}" srcOrd="0" destOrd="4" presId="urn:microsoft.com/office/officeart/2005/8/layout/vList2"/>
    <dgm:cxn modelId="{B394FCF8-F680-467E-8405-91C63A7F4558}" srcId="{7ED5F7CF-A1FE-44FA-B20C-CB33E8FF1EB8}" destId="{C1E7A8ED-4166-4130-B3A0-59E662E93DC2}" srcOrd="0" destOrd="0" parTransId="{C002EA0E-3573-444E-BF9C-484942C58A26}" sibTransId="{69781280-E455-4FFB-A660-A871622A49CC}"/>
    <dgm:cxn modelId="{24342F31-2667-43D5-B8D9-29E66C9BB021}" srcId="{34B82C94-6BFF-4567-B71D-7EDD441FA145}" destId="{29BC1CBF-EA78-4CFE-9D83-94C8157FA40F}" srcOrd="3" destOrd="0" parTransId="{17F0BAFA-86A4-4CDE-AA16-4DFF5FDC74A5}" sibTransId="{7D3C0F9A-218C-48F3-A1AB-D0B2CF85F6EF}"/>
    <dgm:cxn modelId="{9E7DC35D-2A21-4E0F-8637-ED0192B3132D}" srcId="{34B82C94-6BFF-4567-B71D-7EDD441FA145}" destId="{C07D1AAA-7742-4DC1-9658-26505EE00A1B}" srcOrd="1" destOrd="0" parTransId="{BB708662-02E2-4AC2-8CEE-A645125EB633}" sibTransId="{997F9BFF-7584-476E-881A-BA9307CA19E8}"/>
    <dgm:cxn modelId="{9BAD3135-338F-493B-B2C6-A89EC05639A3}" type="presOf" srcId="{C1E7A8ED-4166-4130-B3A0-59E662E93DC2}" destId="{5024A610-83B6-4E3A-81BC-160C96F02D77}" srcOrd="0" destOrd="1" presId="urn:microsoft.com/office/officeart/2005/8/layout/vList2"/>
    <dgm:cxn modelId="{C3BCD4BC-A6E0-4E2A-8492-4EE578B86348}" type="presOf" srcId="{B7ECD926-05A0-4C35-A20E-86A40F0087A3}" destId="{9EA208E3-4A7B-4594-95A4-D701755ACD79}" srcOrd="0" destOrd="0" presId="urn:microsoft.com/office/officeart/2005/8/layout/vList2"/>
    <dgm:cxn modelId="{924B5740-C4F4-4D75-9604-A2343BB54A21}" type="presOf" srcId="{7ED5F7CF-A1FE-44FA-B20C-CB33E8FF1EB8}" destId="{5024A610-83B6-4E3A-81BC-160C96F02D77}" srcOrd="0" destOrd="0" presId="urn:microsoft.com/office/officeart/2005/8/layout/vList2"/>
    <dgm:cxn modelId="{6ACAF480-5121-4503-9195-1CF8381492DC}" srcId="{34B82C94-6BFF-4567-B71D-7EDD441FA145}" destId="{65F801CE-9D97-45A3-AE8F-146E5C99E0CF}" srcOrd="2" destOrd="0" parTransId="{0098A904-F80B-4A35-80C0-9BE1D81BD895}" sibTransId="{CD33BAC5-11A7-4861-BA85-CA7DE44AE6BC}"/>
    <dgm:cxn modelId="{691981CD-4D38-4FEA-8AFF-EDBE851296DA}" type="presOf" srcId="{C07D1AAA-7742-4DC1-9658-26505EE00A1B}" destId="{5024A610-83B6-4E3A-81BC-160C96F02D77}" srcOrd="0" destOrd="2" presId="urn:microsoft.com/office/officeart/2005/8/layout/vList2"/>
    <dgm:cxn modelId="{E5A5164B-9492-4C64-9D24-BF10D5379D53}" type="presParOf" srcId="{9EA208E3-4A7B-4594-95A4-D701755ACD79}" destId="{D7D5E721-1A51-453C-A82E-0C9FD4CA207F}" srcOrd="0" destOrd="0" presId="urn:microsoft.com/office/officeart/2005/8/layout/vList2"/>
    <dgm:cxn modelId="{F3D3BD9D-8178-4D35-B2FB-D841214AECC5}" type="presParOf" srcId="{9EA208E3-4A7B-4594-95A4-D701755ACD79}" destId="{5024A610-83B6-4E3A-81BC-160C96F02D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5E721-1A51-453C-A82E-0C9FD4CA207F}">
      <dsp:nvSpPr>
        <dsp:cNvPr id="0" name=""/>
        <dsp:cNvSpPr/>
      </dsp:nvSpPr>
      <dsp:spPr>
        <a:xfrm>
          <a:off x="0" y="22982"/>
          <a:ext cx="7002396"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Impact of Data Packing</a:t>
          </a:r>
          <a:endParaRPr lang="en-US" sz="2600" kern="1200" dirty="0"/>
        </a:p>
      </dsp:txBody>
      <dsp:txXfrm>
        <a:off x="30442" y="53424"/>
        <a:ext cx="6941512" cy="562726"/>
      </dsp:txXfrm>
    </dsp:sp>
    <dsp:sp modelId="{5024A610-83B6-4E3A-81BC-160C96F02D77}">
      <dsp:nvSpPr>
        <dsp:cNvPr id="0" name=""/>
        <dsp:cNvSpPr/>
      </dsp:nvSpPr>
      <dsp:spPr>
        <a:xfrm>
          <a:off x="0" y="646593"/>
          <a:ext cx="7002396"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2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smtClean="0"/>
            <a:t>Data Packing in BLIS</a:t>
          </a:r>
          <a:endParaRPr lang="en-US" sz="2000" kern="1200"/>
        </a:p>
        <a:p>
          <a:pPr marL="457200" lvl="2" indent="-228600" algn="l" defTabSz="889000" rtl="0">
            <a:lnSpc>
              <a:spcPct val="90000"/>
            </a:lnSpc>
            <a:spcBef>
              <a:spcPct val="0"/>
            </a:spcBef>
            <a:spcAft>
              <a:spcPct val="20000"/>
            </a:spcAft>
            <a:buChar char="••"/>
          </a:pPr>
          <a:r>
            <a:rPr lang="en-US" sz="2000" kern="1200" dirty="0" smtClean="0"/>
            <a:t>Enables efficient cache utilization during GEMM operation</a:t>
          </a:r>
          <a:endParaRPr lang="en-US" sz="2000" kern="1200" dirty="0"/>
        </a:p>
        <a:p>
          <a:pPr marL="228600" lvl="1" indent="-228600" algn="l" defTabSz="889000" rtl="0">
            <a:lnSpc>
              <a:spcPct val="90000"/>
            </a:lnSpc>
            <a:spcBef>
              <a:spcPct val="0"/>
            </a:spcBef>
            <a:spcAft>
              <a:spcPct val="20000"/>
            </a:spcAft>
            <a:buChar char="••"/>
          </a:pPr>
          <a:r>
            <a:rPr lang="en-US" sz="2000" kern="1200" dirty="0" smtClean="0"/>
            <a:t>Packing benefits large matrices but introduces overhead for small matrices</a:t>
          </a:r>
          <a:endParaRPr lang="en-US" sz="2000" kern="1200" dirty="0"/>
        </a:p>
        <a:p>
          <a:pPr marL="228600" lvl="1" indent="-228600" algn="l" defTabSz="889000" rtl="0">
            <a:lnSpc>
              <a:spcPct val="90000"/>
            </a:lnSpc>
            <a:spcBef>
              <a:spcPct val="0"/>
            </a:spcBef>
            <a:spcAft>
              <a:spcPct val="20000"/>
            </a:spcAft>
            <a:buChar char="••"/>
          </a:pPr>
          <a:r>
            <a:rPr lang="en-US" sz="2000" i="0" kern="1200" smtClean="0"/>
            <a:t>Low re-access does not cover packing expense</a:t>
          </a:r>
          <a:endParaRPr lang="en-US" sz="2000" kern="1200"/>
        </a:p>
        <a:p>
          <a:pPr marL="228600" lvl="1" indent="-228600" algn="l" defTabSz="889000" rtl="0">
            <a:lnSpc>
              <a:spcPct val="90000"/>
            </a:lnSpc>
            <a:spcBef>
              <a:spcPct val="0"/>
            </a:spcBef>
            <a:spcAft>
              <a:spcPct val="20000"/>
            </a:spcAft>
            <a:buChar char="••"/>
          </a:pPr>
          <a:r>
            <a:rPr lang="en-US" sz="2000" i="0" kern="1200" smtClean="0"/>
            <a:t>Packing of data to avoid TLB misses is not necessary for small matrices that easily fit in L2 cache</a:t>
          </a:r>
          <a:endParaRPr lang="en-US" sz="2000" kern="1200"/>
        </a:p>
      </dsp:txBody>
      <dsp:txXfrm>
        <a:off x="0" y="646593"/>
        <a:ext cx="7002396" cy="23142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8E59D-049B-4E88-94DB-2D36C06F900C}" type="datetimeFigureOut">
              <a:rPr lang="en-US" smtClean="0"/>
              <a:t>9/14/2017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E9CE0-60BB-40E1-8F3E-ED77FA63A7A1}" type="slidenum">
              <a:rPr lang="en-US" smtClean="0"/>
              <a:t>‹#›</a:t>
            </a:fld>
            <a:endParaRPr lang="en-US"/>
          </a:p>
        </p:txBody>
      </p:sp>
    </p:spTree>
    <p:extLst>
      <p:ext uri="{BB962C8B-B14F-4D97-AF65-F5344CB8AC3E}">
        <p14:creationId xmlns:p14="http://schemas.microsoft.com/office/powerpoint/2010/main" val="215772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1</a:t>
            </a:fld>
            <a:endParaRPr lang="en-US"/>
          </a:p>
        </p:txBody>
      </p:sp>
    </p:spTree>
    <p:extLst>
      <p:ext uri="{BB962C8B-B14F-4D97-AF65-F5344CB8AC3E}">
        <p14:creationId xmlns:p14="http://schemas.microsoft.com/office/powerpoint/2010/main" val="225031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E9CE0-60BB-40E1-8F3E-ED77FA63A7A1}" type="slidenum">
              <a:rPr lang="en-US" smtClean="0"/>
              <a:t>18</a:t>
            </a:fld>
            <a:endParaRPr lang="en-US"/>
          </a:p>
        </p:txBody>
      </p:sp>
    </p:spTree>
    <p:extLst>
      <p:ext uri="{BB962C8B-B14F-4D97-AF65-F5344CB8AC3E}">
        <p14:creationId xmlns:p14="http://schemas.microsoft.com/office/powerpoint/2010/main" val="186761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20</a:t>
            </a:fld>
            <a:endParaRPr lang="en-US"/>
          </a:p>
        </p:txBody>
      </p:sp>
    </p:spTree>
    <p:extLst>
      <p:ext uri="{BB962C8B-B14F-4D97-AF65-F5344CB8AC3E}">
        <p14:creationId xmlns:p14="http://schemas.microsoft.com/office/powerpoint/2010/main" val="104895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49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2</a:t>
            </a:fld>
            <a:endParaRPr lang="en-US"/>
          </a:p>
        </p:txBody>
      </p:sp>
    </p:spTree>
    <p:extLst>
      <p:ext uri="{BB962C8B-B14F-4D97-AF65-F5344CB8AC3E}">
        <p14:creationId xmlns:p14="http://schemas.microsoft.com/office/powerpoint/2010/main" val="361048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6</a:t>
            </a:fld>
            <a:endParaRPr lang="en-US"/>
          </a:p>
        </p:txBody>
      </p:sp>
    </p:spTree>
    <p:extLst>
      <p:ext uri="{BB962C8B-B14F-4D97-AF65-F5344CB8AC3E}">
        <p14:creationId xmlns:p14="http://schemas.microsoft.com/office/powerpoint/2010/main" val="82674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7</a:t>
            </a:fld>
            <a:endParaRPr lang="en-US"/>
          </a:p>
        </p:txBody>
      </p:sp>
    </p:spTree>
    <p:extLst>
      <p:ext uri="{BB962C8B-B14F-4D97-AF65-F5344CB8AC3E}">
        <p14:creationId xmlns:p14="http://schemas.microsoft.com/office/powerpoint/2010/main" val="152944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800" dirty="0" smtClean="0"/>
          </a:p>
        </p:txBody>
      </p:sp>
      <p:sp>
        <p:nvSpPr>
          <p:cNvPr id="4" name="Header Placeholder 3"/>
          <p:cNvSpPr>
            <a:spLocks noGrp="1"/>
          </p:cNvSpPr>
          <p:nvPr>
            <p:ph type="hdr" sz="quarter"/>
          </p:nvPr>
        </p:nvSpPr>
        <p:spPr/>
        <p:txBody>
          <a:bodyPr/>
          <a:lstStyle/>
          <a:p>
            <a:pPr>
              <a:defRPr/>
            </a:pPr>
            <a:r>
              <a:rPr lang="en-US"/>
              <a:t>Title</a:t>
            </a:r>
          </a:p>
        </p:txBody>
      </p:sp>
      <p:sp>
        <p:nvSpPr>
          <p:cNvPr id="5" name="Footer Placeholder 4"/>
          <p:cNvSpPr>
            <a:spLocks noGrp="1"/>
          </p:cNvSpPr>
          <p:nvPr>
            <p:ph type="ftr" sz="quarter" idx="4"/>
          </p:nvPr>
        </p:nvSpPr>
        <p:spPr/>
        <p:txBody>
          <a:bodyPr/>
          <a:lstStyle/>
          <a:p>
            <a:pPr>
              <a:defRPr/>
            </a:pPr>
            <a:r>
              <a:rPr lang="en-US" dirty="0" smtClean="0"/>
              <a:t>AMD Confidential-Internal Only</a:t>
            </a:r>
            <a:endParaRPr lang="en-US" dirty="0"/>
          </a:p>
        </p:txBody>
      </p:sp>
      <p:sp>
        <p:nvSpPr>
          <p:cNvPr id="6" name="Slide Number Placeholder 5"/>
          <p:cNvSpPr>
            <a:spLocks noGrp="1"/>
          </p:cNvSpPr>
          <p:nvPr>
            <p:ph type="sldNum" sz="quarter" idx="5"/>
          </p:nvPr>
        </p:nvSpPr>
        <p:spPr/>
        <p:txBody>
          <a:bodyPr/>
          <a:lstStyle/>
          <a:p>
            <a:pPr>
              <a:defRPr/>
            </a:pPr>
            <a:fld id="{A3312F21-3651-41D3-AB3C-1E813BA58FE9}" type="slidenum">
              <a:rPr lang="en-US" smtClean="0"/>
              <a:pPr>
                <a:defRPr/>
              </a:pPr>
              <a:t>8</a:t>
            </a:fld>
            <a:endParaRPr lang="en-US"/>
          </a:p>
        </p:txBody>
      </p:sp>
      <p:sp>
        <p:nvSpPr>
          <p:cNvPr id="7" name="Date Placeholder 6"/>
          <p:cNvSpPr>
            <a:spLocks noGrp="1"/>
          </p:cNvSpPr>
          <p:nvPr>
            <p:ph type="dt" sz="quarter" idx="1"/>
          </p:nvPr>
        </p:nvSpPr>
        <p:spPr/>
        <p:txBody>
          <a:bodyPr/>
          <a:lstStyle/>
          <a:p>
            <a:pPr>
              <a:defRPr/>
            </a:pPr>
            <a:r>
              <a:rPr lang="en-US" smtClean="0"/>
              <a:t>29th &amp; 30th January 2013</a:t>
            </a:r>
            <a:endParaRPr lang="en-US"/>
          </a:p>
        </p:txBody>
      </p:sp>
    </p:spTree>
    <p:extLst>
      <p:ext uri="{BB962C8B-B14F-4D97-AF65-F5344CB8AC3E}">
        <p14:creationId xmlns:p14="http://schemas.microsoft.com/office/powerpoint/2010/main" val="145244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9</a:t>
            </a:fld>
            <a:endParaRPr lang="en-US"/>
          </a:p>
        </p:txBody>
      </p:sp>
    </p:spTree>
    <p:extLst>
      <p:ext uri="{BB962C8B-B14F-4D97-AF65-F5344CB8AC3E}">
        <p14:creationId xmlns:p14="http://schemas.microsoft.com/office/powerpoint/2010/main" val="175300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10</a:t>
            </a:fld>
            <a:endParaRPr lang="en-US"/>
          </a:p>
        </p:txBody>
      </p:sp>
    </p:spTree>
    <p:extLst>
      <p:ext uri="{BB962C8B-B14F-4D97-AF65-F5344CB8AC3E}">
        <p14:creationId xmlns:p14="http://schemas.microsoft.com/office/powerpoint/2010/main" val="327390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12</a:t>
            </a:fld>
            <a:endParaRPr lang="en-US"/>
          </a:p>
        </p:txBody>
      </p:sp>
    </p:spTree>
    <p:extLst>
      <p:ext uri="{BB962C8B-B14F-4D97-AF65-F5344CB8AC3E}">
        <p14:creationId xmlns:p14="http://schemas.microsoft.com/office/powerpoint/2010/main" val="29239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6E9CE0-60BB-40E1-8F3E-ED77FA63A7A1}" type="slidenum">
              <a:rPr lang="en-US" smtClean="0"/>
              <a:t>15</a:t>
            </a:fld>
            <a:endParaRPr lang="en-US"/>
          </a:p>
        </p:txBody>
      </p:sp>
    </p:spTree>
    <p:extLst>
      <p:ext uri="{BB962C8B-B14F-4D97-AF65-F5344CB8AC3E}">
        <p14:creationId xmlns:p14="http://schemas.microsoft.com/office/powerpoint/2010/main" val="303794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Not Animated">
    <p:spTree>
      <p:nvGrpSpPr>
        <p:cNvPr id="1" name=""/>
        <p:cNvGrpSpPr/>
        <p:nvPr/>
      </p:nvGrpSpPr>
      <p:grpSpPr>
        <a:xfrm>
          <a:off x="0" y="0"/>
          <a:ext cx="0" cy="0"/>
          <a:chOff x="0" y="0"/>
          <a:chExt cx="0" cy="0"/>
        </a:xfrm>
      </p:grpSpPr>
      <p:pic>
        <p:nvPicPr>
          <p:cNvPr id="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5631" y="341314"/>
            <a:ext cx="202300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p:cNvSpPr/>
          <p:nvPr/>
        </p:nvSpPr>
        <p:spPr>
          <a:xfrm flipH="1">
            <a:off x="11263072" y="4033838"/>
            <a:ext cx="204840"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F0000"/>
              </a:solidFill>
            </a:endParaRPr>
          </a:p>
        </p:txBody>
      </p:sp>
      <p:sp>
        <p:nvSpPr>
          <p:cNvPr id="6" name="Parallelogram 5"/>
          <p:cNvSpPr/>
          <p:nvPr/>
        </p:nvSpPr>
        <p:spPr>
          <a:xfrm>
            <a:off x="5633918" y="5292725"/>
            <a:ext cx="4031713" cy="965200"/>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2800" dirty="0">
              <a:solidFill>
                <a:schemeClr val="bg1"/>
              </a:solidFill>
              <a:latin typeface="+mj-lt"/>
            </a:endParaRPr>
          </a:p>
        </p:txBody>
      </p:sp>
      <p:sp>
        <p:nvSpPr>
          <p:cNvPr id="7" name="Parallelogram 6"/>
          <p:cNvSpPr/>
          <p:nvPr/>
        </p:nvSpPr>
        <p:spPr>
          <a:xfrm rot="8020427" flipV="1">
            <a:off x="4939516" y="4693273"/>
            <a:ext cx="2387600" cy="131638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2800" dirty="0">
              <a:solidFill>
                <a:schemeClr val="bg1"/>
              </a:solidFill>
              <a:latin typeface="+mj-lt"/>
            </a:endParaRPr>
          </a:p>
        </p:txBody>
      </p:sp>
      <p:sp>
        <p:nvSpPr>
          <p:cNvPr id="8" name="Parallelogram 7"/>
          <p:cNvSpPr/>
          <p:nvPr/>
        </p:nvSpPr>
        <p:spPr>
          <a:xfrm>
            <a:off x="5633918" y="5292725"/>
            <a:ext cx="4031713" cy="965200"/>
          </a:xfrm>
          <a:prstGeom prst="parallelogram">
            <a:avLst>
              <a:gd name="adj" fmla="val 99186"/>
            </a:avLst>
          </a:prstGeom>
          <a:solidFill>
            <a:schemeClr val="accent3">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chemeClr val="bg1"/>
              </a:solidFill>
            </a:endParaRPr>
          </a:p>
        </p:txBody>
      </p:sp>
      <p:sp>
        <p:nvSpPr>
          <p:cNvPr id="14" name="Title 1"/>
          <p:cNvSpPr>
            <a:spLocks noGrp="1"/>
          </p:cNvSpPr>
          <p:nvPr>
            <p:ph type="ctrTitle"/>
          </p:nvPr>
        </p:nvSpPr>
        <p:spPr>
          <a:xfrm>
            <a:off x="7533688" y="3102682"/>
            <a:ext cx="3693194" cy="1228655"/>
          </a:xfrm>
        </p:spPr>
        <p:txBody>
          <a:bodyPr tIns="0"/>
          <a:lstStyle>
            <a:lvl1pPr algn="r">
              <a:defRPr b="1" cap="all" baseline="0">
                <a:solidFill>
                  <a:schemeClr val="tx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7533688" y="4407446"/>
            <a:ext cx="3693195"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27612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02">
    <p:spTree>
      <p:nvGrpSpPr>
        <p:cNvPr id="1" name=""/>
        <p:cNvGrpSpPr/>
        <p:nvPr/>
      </p:nvGrpSpPr>
      <p:grpSpPr>
        <a:xfrm>
          <a:off x="0" y="0"/>
          <a:ext cx="0" cy="0"/>
          <a:chOff x="0" y="0"/>
          <a:chExt cx="0" cy="0"/>
        </a:xfrm>
      </p:grpSpPr>
      <p:sp>
        <p:nvSpPr>
          <p:cNvPr id="3" name="Right Triangle 2"/>
          <p:cNvSpPr/>
          <p:nvPr/>
        </p:nvSpPr>
        <p:spPr>
          <a:xfrm flipH="1">
            <a:off x="9886350" y="3895725"/>
            <a:ext cx="154028" cy="204788"/>
          </a:xfrm>
          <a:prstGeom prst="r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chemeClr val="tx1"/>
              </a:solidFill>
            </a:endParaRPr>
          </a:p>
        </p:txBody>
      </p:sp>
      <p:sp>
        <p:nvSpPr>
          <p:cNvPr id="4" name="Parallelogram 3"/>
          <p:cNvSpPr/>
          <p:nvPr/>
        </p:nvSpPr>
        <p:spPr>
          <a:xfrm>
            <a:off x="6958237" y="4383089"/>
            <a:ext cx="4030125" cy="966787"/>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2800" dirty="0">
              <a:solidFill>
                <a:schemeClr val="bg1"/>
              </a:solidFill>
              <a:latin typeface="+mj-lt"/>
            </a:endParaRPr>
          </a:p>
        </p:txBody>
      </p:sp>
      <p:sp>
        <p:nvSpPr>
          <p:cNvPr id="5" name="Parallelogram 4"/>
          <p:cNvSpPr/>
          <p:nvPr/>
        </p:nvSpPr>
        <p:spPr>
          <a:xfrm>
            <a:off x="10208697" y="4968875"/>
            <a:ext cx="990858" cy="3810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chemeClr val="bg1"/>
              </a:solidFill>
            </a:endParaRPr>
          </a:p>
        </p:txBody>
      </p:sp>
      <p:pic>
        <p:nvPicPr>
          <p:cNvPr id="6"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9401" y="306388"/>
            <a:ext cx="1202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5957184" y="2471050"/>
            <a:ext cx="3852862" cy="1841409"/>
          </a:xfrm>
        </p:spPr>
        <p:txBody>
          <a:bodyPr tIns="0"/>
          <a:lstStyle>
            <a:lvl1pPr algn="r">
              <a:defRPr sz="6600" b="0" cap="none" baseline="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5632424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1"/>
            <a:ext cx="10426875" cy="474345"/>
          </a:xfrm>
        </p:spPr>
        <p:txBody>
          <a:bodyPr/>
          <a:lstStyle>
            <a:lvl1pPr>
              <a:defRPr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326" y="1381124"/>
            <a:ext cx="11341514" cy="4663440"/>
          </a:xfrm>
        </p:spPr>
        <p:txBody>
          <a:bodyPr/>
          <a:lstStyle>
            <a:lvl1pPr>
              <a:buClr>
                <a:schemeClr val="bg1"/>
              </a:buClr>
              <a:defRPr baseline="0">
                <a:solidFill>
                  <a:schemeClr val="tx2"/>
                </a:solidFill>
              </a:defRPr>
            </a:lvl1pPr>
            <a:lvl2pPr>
              <a:buClr>
                <a:schemeClr val="bg1"/>
              </a:buClr>
              <a:defRPr baseline="0">
                <a:solidFill>
                  <a:schemeClr val="tx2"/>
                </a:solidFill>
              </a:defRPr>
            </a:lvl2pPr>
            <a:lvl3pPr>
              <a:buClr>
                <a:schemeClr val="bg1"/>
              </a:buClr>
              <a:defRPr baseline="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9703873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Layout 01 Title +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1" y="245566"/>
            <a:ext cx="11057206" cy="474345"/>
          </a:xfrm>
        </p:spPr>
        <p:txBody>
          <a:bodyPr tIns="0" anchor="t" anchorCtr="0"/>
          <a:lstStyle/>
          <a:p>
            <a:r>
              <a:rPr lang="en-US"/>
              <a:t>Click to edit Master title style</a:t>
            </a:r>
            <a:endParaRPr lang="en-US" dirty="0"/>
          </a:p>
        </p:txBody>
      </p:sp>
      <p:sp>
        <p:nvSpPr>
          <p:cNvPr id="3" name="Text Placeholder 2"/>
          <p:cNvSpPr>
            <a:spLocks noGrp="1"/>
          </p:cNvSpPr>
          <p:nvPr>
            <p:ph idx="1"/>
          </p:nvPr>
        </p:nvSpPr>
        <p:spPr>
          <a:xfrm>
            <a:off x="548640" y="1463040"/>
            <a:ext cx="11057207" cy="493776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4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7" name="Picture 2" descr="\\10.236.4.28\studio-atx\_Studio Projects\Events\2H2013\4034 2014 Industry Analyst Day\Project Documentation\Source Files\54259A_AMD_Tagline Lockup\54259A_AMD_Logo_Tagline\AMD-Logo-Tag-131009_whit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483797" y="402024"/>
            <a:ext cx="3315369" cy="64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90377" y="5598248"/>
            <a:ext cx="6127891" cy="570485"/>
          </a:xfrm>
        </p:spPr>
        <p:txBody>
          <a:bodyPr tIns="0" bIns="0" anchor="b"/>
          <a:lstStyle>
            <a:lvl1pPr algn="l">
              <a:defRPr sz="2800" b="1"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90379" y="6237226"/>
            <a:ext cx="6127890" cy="423331"/>
          </a:xfrm>
        </p:spPr>
        <p:txBody>
          <a:bodyPr tIns="0" bIns="0">
            <a:noAutofit/>
          </a:bodyPr>
          <a:lstStyle>
            <a:lvl1pPr marL="0" indent="0" algn="l">
              <a:spcBef>
                <a:spcPts val="0"/>
              </a:spcBef>
              <a:spcAft>
                <a:spcPts val="0"/>
              </a:spcAft>
              <a:buNone/>
              <a:defRPr sz="16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93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706" y="276094"/>
            <a:ext cx="10426874"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327" y="1381123"/>
            <a:ext cx="11341514" cy="457341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06687">
            <a:off x="10575139" y="6252740"/>
            <a:ext cx="1663013" cy="829348"/>
          </a:xfrm>
          <a:custGeom>
            <a:avLst/>
            <a:gdLst>
              <a:gd name="connsiteX0" fmla="*/ 84893 w 1662580"/>
              <a:gd name="connsiteY0" fmla="*/ 10923 h 829348"/>
              <a:gd name="connsiteX1" fmla="*/ 138996 w 1662580"/>
              <a:gd name="connsiteY1" fmla="*/ 0 h 829348"/>
              <a:gd name="connsiteX2" fmla="*/ 1523584 w 1662580"/>
              <a:gd name="connsiteY2" fmla="*/ 0 h 829348"/>
              <a:gd name="connsiteX3" fmla="*/ 1662580 w 1662580"/>
              <a:gd name="connsiteY3" fmla="*/ 138996 h 829348"/>
              <a:gd name="connsiteX4" fmla="*/ 1662580 w 1662580"/>
              <a:gd name="connsiteY4" fmla="*/ 363099 h 829348"/>
              <a:gd name="connsiteX5" fmla="*/ 116155 w 1662580"/>
              <a:gd name="connsiteY5" fmla="*/ 829348 h 829348"/>
              <a:gd name="connsiteX6" fmla="*/ 84893 w 1662580"/>
              <a:gd name="connsiteY6" fmla="*/ 823036 h 829348"/>
              <a:gd name="connsiteX7" fmla="*/ 0 w 1662580"/>
              <a:gd name="connsiteY7" fmla="*/ 694963 h 829348"/>
              <a:gd name="connsiteX8" fmla="*/ 0 w 1662580"/>
              <a:gd name="connsiteY8" fmla="*/ 138996 h 829348"/>
              <a:gd name="connsiteX9" fmla="*/ 84893 w 1662580"/>
              <a:gd name="connsiteY9" fmla="*/ 10923 h 82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580" h="829348">
                <a:moveTo>
                  <a:pt x="84893" y="10923"/>
                </a:moveTo>
                <a:cubicBezTo>
                  <a:pt x="101522" y="3890"/>
                  <a:pt x="119805" y="0"/>
                  <a:pt x="138996" y="0"/>
                </a:cubicBezTo>
                <a:lnTo>
                  <a:pt x="1523584" y="0"/>
                </a:lnTo>
                <a:cubicBezTo>
                  <a:pt x="1600349" y="0"/>
                  <a:pt x="1662580" y="62231"/>
                  <a:pt x="1662580" y="138996"/>
                </a:cubicBezTo>
                <a:lnTo>
                  <a:pt x="1662580" y="363099"/>
                </a:lnTo>
                <a:lnTo>
                  <a:pt x="116155" y="829348"/>
                </a:lnTo>
                <a:lnTo>
                  <a:pt x="84893" y="823036"/>
                </a:lnTo>
                <a:cubicBezTo>
                  <a:pt x="35005" y="801935"/>
                  <a:pt x="0" y="752537"/>
                  <a:pt x="0" y="694963"/>
                </a:cubicBezTo>
                <a:lnTo>
                  <a:pt x="0" y="138996"/>
                </a:lnTo>
                <a:cubicBezTo>
                  <a:pt x="0" y="81423"/>
                  <a:pt x="35005" y="32024"/>
                  <a:pt x="84893" y="10923"/>
                </a:cubicBezTo>
                <a:close/>
              </a:path>
            </a:pathLst>
          </a:custGeom>
        </p:spPr>
      </p:pic>
    </p:spTree>
    <p:extLst>
      <p:ext uri="{BB962C8B-B14F-4D97-AF65-F5344CB8AC3E}">
        <p14:creationId xmlns:p14="http://schemas.microsoft.com/office/powerpoint/2010/main" val="314888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WH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50246" indent="-150246">
              <a:defRPr/>
            </a:lvl1pPr>
            <a:lvl2pPr>
              <a:buClr>
                <a:schemeClr val="tx2"/>
              </a:buClr>
              <a:defRPr lang="en-US" sz="1866" kern="1200" dirty="0" smtClean="0">
                <a:solidFill>
                  <a:schemeClr val="tx2"/>
                </a:solidFill>
                <a:latin typeface="+mn-lt"/>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Date Placeholder 22"/>
          <p:cNvSpPr>
            <a:spLocks noGrp="1"/>
          </p:cNvSpPr>
          <p:nvPr>
            <p:ph type="dt" sz="half" idx="10"/>
          </p:nvPr>
        </p:nvSpPr>
        <p:spPr>
          <a:xfrm>
            <a:off x="931652" y="6434670"/>
            <a:ext cx="2844800" cy="366183"/>
          </a:xfrm>
          <a:prstGeom prst="rect">
            <a:avLst/>
          </a:prstGeom>
        </p:spPr>
        <p:txBody>
          <a:bodyPr/>
          <a:lstStyle/>
          <a:p>
            <a:pPr>
              <a:defRPr/>
            </a:pPr>
            <a:r>
              <a:rPr lang="en-US" smtClean="0"/>
              <a:t>Vidyuth 9</a:t>
            </a:r>
            <a:endParaRPr lang="en-US" dirty="0"/>
          </a:p>
        </p:txBody>
      </p:sp>
      <p:sp>
        <p:nvSpPr>
          <p:cNvPr id="24" name="Footer Placeholder 23"/>
          <p:cNvSpPr>
            <a:spLocks noGrp="1"/>
          </p:cNvSpPr>
          <p:nvPr>
            <p:ph type="ftr" sz="quarter" idx="11"/>
          </p:nvPr>
        </p:nvSpPr>
        <p:spPr>
          <a:xfrm>
            <a:off x="4177103" y="6434670"/>
            <a:ext cx="3860800" cy="366183"/>
          </a:xfrm>
          <a:prstGeom prst="rect">
            <a:avLst/>
          </a:prstGeom>
        </p:spPr>
        <p:txBody>
          <a:bodyPr/>
          <a:lstStyle/>
          <a:p>
            <a:pPr>
              <a:defRPr/>
            </a:pPr>
            <a:r>
              <a:rPr lang="en-US" smtClean="0"/>
              <a:t>AMD Confidential-Internal Only</a:t>
            </a:r>
            <a:endParaRPr lang="en-US" dirty="0"/>
          </a:p>
        </p:txBody>
      </p:sp>
      <p:sp>
        <p:nvSpPr>
          <p:cNvPr id="25" name="Slide Number Placeholder 24"/>
          <p:cNvSpPr>
            <a:spLocks noGrp="1"/>
          </p:cNvSpPr>
          <p:nvPr>
            <p:ph type="sldNum" sz="quarter" idx="12"/>
          </p:nvPr>
        </p:nvSpPr>
        <p:spPr>
          <a:xfrm>
            <a:off x="8737601" y="6356352"/>
            <a:ext cx="2844800" cy="366183"/>
          </a:xfrm>
          <a:prstGeom prst="rect">
            <a:avLst/>
          </a:prstGeom>
        </p:spPr>
        <p:txBody>
          <a:bodyPr/>
          <a:lstStyle/>
          <a:p>
            <a:fld id="{991985D8-E225-4C55-9ED3-925648C0A3A4}" type="slidenum">
              <a:rPr lang="en-US" smtClean="0"/>
              <a:t>‹#›</a:t>
            </a:fld>
            <a:endParaRPr lang="en-US"/>
          </a:p>
        </p:txBody>
      </p:sp>
      <p:sp>
        <p:nvSpPr>
          <p:cNvPr id="26" name="Title 2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9436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705" y="278131"/>
            <a:ext cx="10426875" cy="474345"/>
          </a:xfrm>
        </p:spPr>
        <p:txBody>
          <a:bodyPr bIns="0"/>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13326" y="1381124"/>
            <a:ext cx="11341514" cy="466344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313327" y="752574"/>
            <a:ext cx="10426875"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1190889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468" y="277813"/>
            <a:ext cx="10426240" cy="474662"/>
          </a:xfrm>
          <a:prstGeom prst="rect">
            <a:avLst/>
          </a:prstGeom>
        </p:spPr>
        <p:txBody>
          <a:bodyPr vert="horz" lIns="0" tIns="45720" rIns="0" bIns="0" rtlCol="0" anchor="b" anchorCtr="0">
            <a:no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12819" y="1381125"/>
            <a:ext cx="11342466"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443029" y="6561033"/>
            <a:ext cx="2915018" cy="236748"/>
          </a:xfrm>
          <a:prstGeom prst="rect">
            <a:avLst/>
          </a:prstGeom>
          <a:noFill/>
        </p:spPr>
        <p:txBody>
          <a:bodyPr wrap="none" lIns="0" tIns="41029" rIns="0" bIns="41029" anchor="ctr">
            <a:spAutoFit/>
          </a:bodyPr>
          <a:lstStyle/>
          <a:p>
            <a:pPr eaLnBrk="1" fontAlgn="auto" hangingPunct="1">
              <a:spcBef>
                <a:spcPts val="0"/>
              </a:spcBef>
              <a:spcAft>
                <a:spcPts val="0"/>
              </a:spcAft>
              <a:defRPr/>
            </a:pPr>
            <a:r>
              <a:rPr lang="en-US" sz="1000" cap="all" dirty="0"/>
              <a:t>|   </a:t>
            </a:r>
            <a:r>
              <a:rPr lang="en-US" sz="1000" cap="all" dirty="0" smtClean="0"/>
              <a:t>Software Roadmap|   July</a:t>
            </a:r>
            <a:r>
              <a:rPr lang="en-US" sz="1000" cap="all" baseline="0" dirty="0" smtClean="0"/>
              <a:t> </a:t>
            </a:r>
            <a:r>
              <a:rPr lang="en-US" sz="1000" cap="all" dirty="0" smtClean="0"/>
              <a:t>2015|   Confidential</a:t>
            </a:r>
            <a:endParaRPr lang="en-US" sz="1000" cap="all" dirty="0"/>
          </a:p>
        </p:txBody>
      </p:sp>
      <p:pic>
        <p:nvPicPr>
          <p:cNvPr id="1029"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9401" y="325438"/>
            <a:ext cx="1202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04841" y="6561139"/>
            <a:ext cx="150851" cy="236537"/>
          </a:xfrm>
          <a:prstGeom prst="rect">
            <a:avLst/>
          </a:prstGeom>
          <a:noFill/>
        </p:spPr>
        <p:txBody>
          <a:bodyPr wrap="none" lIns="0" tIns="41029" rIns="0" bIns="41029"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8FA90DF-8548-46D0-BCAF-C8982FBB6D74}" type="slidenum">
              <a:rPr lang="en-US" sz="1000" smtClean="0"/>
              <a:pPr algn="r" eaLnBrk="1" hangingPunct="1">
                <a:defRPr/>
              </a:pPr>
              <a:t>‹#›</a:t>
            </a:fld>
            <a:endParaRPr lang="en-US" sz="1000" smtClean="0"/>
          </a:p>
        </p:txBody>
      </p:sp>
    </p:spTree>
    <p:extLst>
      <p:ext uri="{BB962C8B-B14F-4D97-AF65-F5344CB8AC3E}">
        <p14:creationId xmlns:p14="http://schemas.microsoft.com/office/powerpoint/2010/main" val="623107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803" r:id="rId4"/>
  </p:sldLayoutIdLst>
  <p:transition/>
  <p:timing>
    <p:tnLst>
      <p:par>
        <p:cTn id="1" dur="indefinite" restart="never" nodeType="tmRoot"/>
      </p:par>
    </p:tnLst>
  </p:timing>
  <p:txStyles>
    <p:titleStyle>
      <a:lvl1pPr algn="l" rtl="0" eaLnBrk="1" fontAlgn="base" hangingPunct="1">
        <a:spcBef>
          <a:spcPct val="0"/>
        </a:spcBef>
        <a:spcAft>
          <a:spcPct val="0"/>
        </a:spcAft>
        <a:defRPr lang="en-US" sz="2600" kern="1200" cap="all" dirty="0">
          <a:solidFill>
            <a:schemeClr val="tx2"/>
          </a:solidFill>
          <a:latin typeface="Calibri" pitchFamily="34" charset="0"/>
          <a:ea typeface="+mj-ea"/>
          <a:cs typeface="+mj-cs"/>
        </a:defRPr>
      </a:lvl1pPr>
      <a:lvl2pPr algn="l" rtl="0" eaLnBrk="1" fontAlgn="base" hangingPunct="1">
        <a:spcBef>
          <a:spcPct val="0"/>
        </a:spcBef>
        <a:spcAft>
          <a:spcPct val="0"/>
        </a:spcAft>
        <a:defRPr sz="2600">
          <a:solidFill>
            <a:schemeClr val="tx1"/>
          </a:solidFill>
          <a:latin typeface="Calibri" pitchFamily="34" charset="0"/>
        </a:defRPr>
      </a:lvl2pPr>
      <a:lvl3pPr algn="l" rtl="0" eaLnBrk="1" fontAlgn="base" hangingPunct="1">
        <a:spcBef>
          <a:spcPct val="0"/>
        </a:spcBef>
        <a:spcAft>
          <a:spcPct val="0"/>
        </a:spcAft>
        <a:defRPr sz="2600">
          <a:solidFill>
            <a:schemeClr val="tx1"/>
          </a:solidFill>
          <a:latin typeface="Calibri" pitchFamily="34" charset="0"/>
        </a:defRPr>
      </a:lvl3pPr>
      <a:lvl4pPr algn="l" rtl="0" eaLnBrk="1" fontAlgn="base" hangingPunct="1">
        <a:spcBef>
          <a:spcPct val="0"/>
        </a:spcBef>
        <a:spcAft>
          <a:spcPct val="0"/>
        </a:spcAft>
        <a:defRPr sz="2600">
          <a:solidFill>
            <a:schemeClr val="tx1"/>
          </a:solidFill>
          <a:latin typeface="Calibri" pitchFamily="34" charset="0"/>
        </a:defRPr>
      </a:lvl4pPr>
      <a:lvl5pPr algn="l" rtl="0" eaLnBrk="1" fontAlgn="base" hangingPunct="1">
        <a:spcBef>
          <a:spcPct val="0"/>
        </a:spcBef>
        <a:spcAft>
          <a:spcPct val="0"/>
        </a:spcAft>
        <a:defRPr sz="26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anose="05040102010807070707" pitchFamily="18" charset="2"/>
        <a:buChar char=""/>
        <a:defRPr sz="2000" kern="1200" baseline="0">
          <a:solidFill>
            <a:schemeClr val="tx2"/>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anose="020F0502020204030204" pitchFamily="34" charset="0"/>
        <a:buChar char="‒"/>
        <a:defRPr kern="1200" baseline="0">
          <a:solidFill>
            <a:schemeClr val="tx2"/>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anose="020F0502020204030204" pitchFamily="34" charset="0"/>
        <a:buChar char="‒"/>
        <a:defRPr sz="1600" kern="1200" baseline="0">
          <a:solidFill>
            <a:schemeClr val="tx2"/>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anose="020F0502020204030204" pitchFamily="34" charset="0"/>
        <a:buChar char="‒"/>
        <a:defRPr sz="1200" kern="1200" baseline="0">
          <a:solidFill>
            <a:schemeClr val="tx2"/>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anose="020F0502020204030204" pitchFamily="34" charset="0"/>
        <a:buChar char="‒"/>
        <a:defRPr sz="1200" kern="1200" baseline="0">
          <a:solidFill>
            <a:schemeClr val="tx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72">
          <p15:clr>
            <a:srgbClr val="F26B43"/>
          </p15:clr>
        </p15:guide>
        <p15:guide id="2" pos="7487">
          <p15:clr>
            <a:srgbClr val="F26B43"/>
          </p15:clr>
        </p15:guide>
        <p15:guide id="3" pos="19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5" y="277813"/>
            <a:ext cx="10426875" cy="474662"/>
          </a:xfrm>
          <a:prstGeom prst="rect">
            <a:avLst/>
          </a:prstGeom>
        </p:spPr>
        <p:txBody>
          <a:bodyPr vert="horz" lIns="0" tIns="45720" rIns="0" bIns="0" rtlCol="0" anchor="b" anchorCtr="0">
            <a:no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13326" y="1381124"/>
            <a:ext cx="11341514"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443029" y="6561033"/>
            <a:ext cx="6702297" cy="236748"/>
          </a:xfrm>
          <a:prstGeom prst="rect">
            <a:avLst/>
          </a:prstGeom>
          <a:noFill/>
        </p:spPr>
        <p:txBody>
          <a:bodyPr wrap="none" lIns="0" tIns="41029" rIns="0" bIns="41029" anchor="ctr">
            <a:spAutoFit/>
          </a:bodyPr>
          <a:lstStyle/>
          <a:p>
            <a:pPr eaLnBrk="1" fontAlgn="auto" hangingPunct="1">
              <a:spcBef>
                <a:spcPts val="0"/>
              </a:spcBef>
              <a:spcAft>
                <a:spcPts val="0"/>
              </a:spcAft>
              <a:defRPr/>
            </a:pPr>
            <a:r>
              <a:rPr lang="en-US" sz="1000" cap="all" dirty="0">
                <a:solidFill>
                  <a:prstClr val="black"/>
                </a:solidFill>
              </a:rPr>
              <a:t>|   </a:t>
            </a:r>
            <a:r>
              <a:rPr lang="en-US" sz="1000" cap="all" dirty="0" smtClean="0">
                <a:solidFill>
                  <a:prstClr val="black"/>
                </a:solidFill>
              </a:rPr>
              <a:t>bi-monthly security update for </a:t>
            </a:r>
            <a:r>
              <a:rPr lang="en-US" sz="1000" cap="all" dirty="0" err="1" smtClean="0">
                <a:solidFill>
                  <a:prstClr val="black"/>
                </a:solidFill>
              </a:rPr>
              <a:t>t&amp;E</a:t>
            </a:r>
            <a:r>
              <a:rPr lang="en-US" sz="1000" cap="all" dirty="0" smtClean="0">
                <a:solidFill>
                  <a:prstClr val="black"/>
                </a:solidFill>
              </a:rPr>
              <a:t> and alliances executives  |   </a:t>
            </a:r>
            <a:r>
              <a:rPr lang="en-US" sz="1000" cap="all" dirty="0" err="1" smtClean="0">
                <a:solidFill>
                  <a:prstClr val="black"/>
                </a:solidFill>
              </a:rPr>
              <a:t>april</a:t>
            </a:r>
            <a:r>
              <a:rPr lang="en-US" sz="1000" cap="all" dirty="0" smtClean="0">
                <a:solidFill>
                  <a:prstClr val="black"/>
                </a:solidFill>
              </a:rPr>
              <a:t> 2015  |   confidential---internal use only</a:t>
            </a:r>
          </a:p>
        </p:txBody>
      </p:sp>
      <p:pic>
        <p:nvPicPr>
          <p:cNvPr id="102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401" y="325875"/>
            <a:ext cx="1202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04841" y="6561139"/>
            <a:ext cx="150851" cy="236537"/>
          </a:xfrm>
          <a:prstGeom prst="rect">
            <a:avLst/>
          </a:prstGeom>
          <a:noFill/>
        </p:spPr>
        <p:txBody>
          <a:bodyPr wrap="none" lIns="0" tIns="41029" rIns="0" bIns="41029" anchor="ctr">
            <a:spAutoFit/>
          </a:bodyPr>
          <a:lstStyle/>
          <a:p>
            <a:pPr algn="r" eaLnBrk="1" fontAlgn="auto" hangingPunct="1">
              <a:spcBef>
                <a:spcPts val="0"/>
              </a:spcBef>
              <a:spcAft>
                <a:spcPts val="0"/>
              </a:spcAft>
              <a:defRPr/>
            </a:pPr>
            <a:fld id="{F3616FDC-18D0-40FB-88F2-6EE7CA6E4DB4}" type="slidenum">
              <a:rPr lang="en-US" sz="1000" cap="all">
                <a:solidFill>
                  <a:prstClr val="black"/>
                </a:solidFill>
              </a:rPr>
              <a:pPr algn="r" eaLnBrk="1" fontAlgn="auto" hangingPunct="1">
                <a:spcBef>
                  <a:spcPts val="0"/>
                </a:spcBef>
                <a:spcAft>
                  <a:spcPts val="0"/>
                </a:spcAft>
                <a:defRPr/>
              </a:pPr>
              <a:t>‹#›</a:t>
            </a:fld>
            <a:endParaRPr lang="en-US" sz="1000" cap="all" dirty="0">
              <a:solidFill>
                <a:prstClr val="black"/>
              </a:solidFill>
            </a:endParaRPr>
          </a:p>
        </p:txBody>
      </p:sp>
    </p:spTree>
    <p:extLst>
      <p:ext uri="{BB962C8B-B14F-4D97-AF65-F5344CB8AC3E}">
        <p14:creationId xmlns:p14="http://schemas.microsoft.com/office/powerpoint/2010/main" val="1524633760"/>
      </p:ext>
    </p:extLst>
  </p:cSld>
  <p:clrMap bg1="dk1" tx1="lt1" bg2="dk2" tx2="lt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lang="en-US" sz="2600" kern="1200" cap="all" baseline="0" dirty="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919" y="277813"/>
            <a:ext cx="10426700" cy="474662"/>
          </a:xfrm>
          <a:prstGeom prst="rect">
            <a:avLst/>
          </a:prstGeom>
        </p:spPr>
        <p:txBody>
          <a:bodyPr vert="horz" lIns="0" tIns="45720" rIns="0" bIns="0" rtlCol="0" anchor="b" anchorCtr="0">
            <a:noAutofit/>
          </a:bodyPr>
          <a:lstStyle/>
          <a:p>
            <a:pPr lvl="0"/>
            <a:r>
              <a:rPr lang="en-US" smtClean="0"/>
              <a:t>Click to edit Master title style</a:t>
            </a:r>
            <a:endParaRPr lang="en-US" dirty="0"/>
          </a:p>
        </p:txBody>
      </p:sp>
      <p:sp>
        <p:nvSpPr>
          <p:cNvPr id="2051" name="Text Placeholder 2"/>
          <p:cNvSpPr>
            <a:spLocks noGrp="1"/>
          </p:cNvSpPr>
          <p:nvPr>
            <p:ph type="body" idx="1"/>
          </p:nvPr>
        </p:nvSpPr>
        <p:spPr bwMode="auto">
          <a:xfrm>
            <a:off x="313268" y="1381125"/>
            <a:ext cx="113411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442384" y="6561034"/>
            <a:ext cx="3011224"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solidFill>
                  <a:prstClr val="black"/>
                </a:solidFill>
                <a:latin typeface="Calibri"/>
              </a:rPr>
              <a:t>|   </a:t>
            </a:r>
            <a:r>
              <a:rPr lang="en-US" sz="1000" cap="all" dirty="0" smtClean="0">
                <a:solidFill>
                  <a:prstClr val="black"/>
                </a:solidFill>
                <a:latin typeface="Calibri"/>
              </a:rPr>
              <a:t>Install update  </a:t>
            </a:r>
            <a:r>
              <a:rPr lang="en-US" sz="1000" cap="all" dirty="0">
                <a:solidFill>
                  <a:prstClr val="black"/>
                </a:solidFill>
                <a:latin typeface="Calibri"/>
              </a:rPr>
              <a:t>|   </a:t>
            </a:r>
            <a:fld id="{F9649FD6-C0F2-4A33-9D42-84E368792D73}" type="datetime4">
              <a:rPr lang="en-US" sz="1000" cap="all">
                <a:solidFill>
                  <a:prstClr val="black"/>
                </a:solidFill>
                <a:latin typeface="Calibri"/>
              </a:rPr>
              <a:pPr fontAlgn="auto">
                <a:spcBef>
                  <a:spcPts val="0"/>
                </a:spcBef>
                <a:spcAft>
                  <a:spcPts val="0"/>
                </a:spcAft>
                <a:defRPr/>
              </a:pPr>
              <a:t>September 14, 2017</a:t>
            </a:fld>
            <a:r>
              <a:rPr lang="en-US" sz="1000" cap="all" dirty="0">
                <a:solidFill>
                  <a:prstClr val="black"/>
                </a:solidFill>
                <a:latin typeface="Calibri"/>
              </a:rPr>
              <a:t>   |   Confidential</a:t>
            </a:r>
          </a:p>
        </p:txBody>
      </p:sp>
      <p:pic>
        <p:nvPicPr>
          <p:cNvPr id="2053"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9233" y="325438"/>
            <a:ext cx="120226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04878" y="6561034"/>
            <a:ext cx="150721" cy="236748"/>
          </a:xfrm>
          <a:prstGeom prst="rect">
            <a:avLst/>
          </a:prstGeom>
          <a:noFill/>
        </p:spPr>
        <p:txBody>
          <a:bodyPr wrap="none" lIns="0" tIns="41029" rIns="0" bIns="41029" anchor="ctr">
            <a:spAutoFit/>
          </a:bodyPr>
          <a:lstStyle/>
          <a:p>
            <a:pPr algn="r" fontAlgn="auto">
              <a:spcBef>
                <a:spcPts val="0"/>
              </a:spcBef>
              <a:spcAft>
                <a:spcPts val="0"/>
              </a:spcAft>
              <a:defRPr/>
            </a:pPr>
            <a:fld id="{90718FD6-C213-4C0C-B595-D7988D6ECB0A}" type="slidenum">
              <a:rPr lang="en-US" sz="1000" cap="all">
                <a:solidFill>
                  <a:prstClr val="black"/>
                </a:solidFill>
                <a:latin typeface="Calibri"/>
              </a:rPr>
              <a:pPr algn="r" fontAlgn="auto">
                <a:spcBef>
                  <a:spcPts val="0"/>
                </a:spcBef>
                <a:spcAft>
                  <a:spcPts val="0"/>
                </a:spcAft>
                <a:defRPr/>
              </a:pPr>
              <a:t>‹#›</a:t>
            </a:fld>
            <a:endParaRPr lang="en-US" sz="1000" cap="all" dirty="0">
              <a:solidFill>
                <a:prstClr val="black"/>
              </a:solidFill>
              <a:latin typeface="Calibri"/>
            </a:endParaRPr>
          </a:p>
        </p:txBody>
      </p:sp>
    </p:spTree>
    <p:extLst>
      <p:ext uri="{BB962C8B-B14F-4D97-AF65-F5344CB8AC3E}">
        <p14:creationId xmlns:p14="http://schemas.microsoft.com/office/powerpoint/2010/main" val="281533133"/>
      </p:ext>
    </p:extLst>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lang="en-US" sz="2600" kern="1200" cap="all" dirty="0">
          <a:solidFill>
            <a:schemeClr val="tx1"/>
          </a:solidFill>
          <a:latin typeface="Calibri" pitchFamily="34" charset="0"/>
          <a:ea typeface="+mj-ea"/>
          <a:cs typeface="+mj-cs"/>
        </a:defRPr>
      </a:lvl1pPr>
      <a:lvl2pPr algn="l" rtl="0" eaLnBrk="1" fontAlgn="base" hangingPunct="1">
        <a:spcBef>
          <a:spcPct val="0"/>
        </a:spcBef>
        <a:spcAft>
          <a:spcPct val="0"/>
        </a:spcAft>
        <a:defRPr sz="2600">
          <a:solidFill>
            <a:schemeClr val="tx1"/>
          </a:solidFill>
          <a:latin typeface="Calibri" pitchFamily="34" charset="0"/>
        </a:defRPr>
      </a:lvl2pPr>
      <a:lvl3pPr algn="l" rtl="0" eaLnBrk="1" fontAlgn="base" hangingPunct="1">
        <a:spcBef>
          <a:spcPct val="0"/>
        </a:spcBef>
        <a:spcAft>
          <a:spcPct val="0"/>
        </a:spcAft>
        <a:defRPr sz="2600">
          <a:solidFill>
            <a:schemeClr val="tx1"/>
          </a:solidFill>
          <a:latin typeface="Calibri" pitchFamily="34" charset="0"/>
        </a:defRPr>
      </a:lvl3pPr>
      <a:lvl4pPr algn="l" rtl="0" eaLnBrk="1" fontAlgn="base" hangingPunct="1">
        <a:spcBef>
          <a:spcPct val="0"/>
        </a:spcBef>
        <a:spcAft>
          <a:spcPct val="0"/>
        </a:spcAft>
        <a:defRPr sz="2600">
          <a:solidFill>
            <a:schemeClr val="tx1"/>
          </a:solidFill>
          <a:latin typeface="Calibri" pitchFamily="34" charset="0"/>
        </a:defRPr>
      </a:lvl4pPr>
      <a:lvl5pPr algn="l" rtl="0" eaLnBrk="1" fontAlgn="base" hangingPunct="1">
        <a:spcBef>
          <a:spcPct val="0"/>
        </a:spcBef>
        <a:spcAft>
          <a:spcPct val="0"/>
        </a:spcAft>
        <a:defRPr sz="26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468" y="277813"/>
            <a:ext cx="10426240" cy="474662"/>
          </a:xfrm>
          <a:prstGeom prst="rect">
            <a:avLst/>
          </a:prstGeom>
        </p:spPr>
        <p:txBody>
          <a:bodyPr vert="horz" lIns="0" tIns="45720" rIns="0" bIns="0" rtlCol="0" anchor="b" anchorCtr="0">
            <a:no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12819" y="1381125"/>
            <a:ext cx="11342466"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8"/>
          <p:cNvSpPr txBox="1"/>
          <p:nvPr/>
        </p:nvSpPr>
        <p:spPr>
          <a:xfrm>
            <a:off x="443029" y="6561033"/>
            <a:ext cx="2943880" cy="236748"/>
          </a:xfrm>
          <a:prstGeom prst="rect">
            <a:avLst/>
          </a:prstGeom>
          <a:noFill/>
        </p:spPr>
        <p:txBody>
          <a:bodyPr wrap="none" lIns="0" tIns="41029" rIns="0" bIns="41029" anchor="ctr">
            <a:spAutoFit/>
          </a:bodyPr>
          <a:lstStyle/>
          <a:p>
            <a:pPr eaLnBrk="1" fontAlgn="auto" hangingPunct="1">
              <a:spcBef>
                <a:spcPts val="0"/>
              </a:spcBef>
              <a:spcAft>
                <a:spcPts val="0"/>
              </a:spcAft>
              <a:defRPr/>
            </a:pPr>
            <a:r>
              <a:rPr lang="en-US" sz="1000" cap="all" dirty="0">
                <a:solidFill>
                  <a:prstClr val="black"/>
                </a:solidFill>
              </a:rPr>
              <a:t>|   </a:t>
            </a:r>
            <a:r>
              <a:rPr lang="en-US" sz="1000" cap="all" dirty="0" smtClean="0">
                <a:solidFill>
                  <a:prstClr val="black"/>
                </a:solidFill>
              </a:rPr>
              <a:t>Software Roadmap|   June 2015|   Confidential</a:t>
            </a:r>
            <a:endParaRPr lang="en-US" sz="1000" cap="all" dirty="0">
              <a:solidFill>
                <a:prstClr val="black"/>
              </a:solidFill>
            </a:endParaRPr>
          </a:p>
        </p:txBody>
      </p:sp>
      <p:pic>
        <p:nvPicPr>
          <p:cNvPr id="102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9401" y="325438"/>
            <a:ext cx="1202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04841" y="6561139"/>
            <a:ext cx="150851" cy="236537"/>
          </a:xfrm>
          <a:prstGeom prst="rect">
            <a:avLst/>
          </a:prstGeom>
          <a:noFill/>
        </p:spPr>
        <p:txBody>
          <a:bodyPr wrap="none" lIns="0" tIns="41029" rIns="0" bIns="41029"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8FA90DF-8548-46D0-BCAF-C8982FBB6D74}" type="slidenum">
              <a:rPr lang="en-US" sz="1000" smtClean="0">
                <a:solidFill>
                  <a:prstClr val="black"/>
                </a:solidFill>
              </a:rPr>
              <a:pPr algn="r" eaLnBrk="1" hangingPunct="1">
                <a:defRPr/>
              </a:pPr>
              <a:t>‹#›</a:t>
            </a:fld>
            <a:endParaRPr lang="en-US" sz="1000" smtClean="0">
              <a:solidFill>
                <a:prstClr val="black"/>
              </a:solidFill>
            </a:endParaRPr>
          </a:p>
        </p:txBody>
      </p:sp>
    </p:spTree>
    <p:extLst>
      <p:ext uri="{BB962C8B-B14F-4D97-AF65-F5344CB8AC3E}">
        <p14:creationId xmlns:p14="http://schemas.microsoft.com/office/powerpoint/2010/main" val="3933697989"/>
      </p:ext>
    </p:extLst>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lang="en-US" sz="2600" kern="1200" cap="all" dirty="0">
          <a:solidFill>
            <a:schemeClr val="tx1"/>
          </a:solidFill>
          <a:latin typeface="Calibri" pitchFamily="34" charset="0"/>
          <a:ea typeface="+mj-ea"/>
          <a:cs typeface="+mj-cs"/>
        </a:defRPr>
      </a:lvl1pPr>
      <a:lvl2pPr algn="l" rtl="0" eaLnBrk="1" fontAlgn="base" hangingPunct="1">
        <a:spcBef>
          <a:spcPct val="0"/>
        </a:spcBef>
        <a:spcAft>
          <a:spcPct val="0"/>
        </a:spcAft>
        <a:defRPr sz="2600">
          <a:solidFill>
            <a:schemeClr val="tx1"/>
          </a:solidFill>
          <a:latin typeface="Calibri" pitchFamily="34" charset="0"/>
        </a:defRPr>
      </a:lvl2pPr>
      <a:lvl3pPr algn="l" rtl="0" eaLnBrk="1" fontAlgn="base" hangingPunct="1">
        <a:spcBef>
          <a:spcPct val="0"/>
        </a:spcBef>
        <a:spcAft>
          <a:spcPct val="0"/>
        </a:spcAft>
        <a:defRPr sz="2600">
          <a:solidFill>
            <a:schemeClr val="tx1"/>
          </a:solidFill>
          <a:latin typeface="Calibri" pitchFamily="34" charset="0"/>
        </a:defRPr>
      </a:lvl3pPr>
      <a:lvl4pPr algn="l" rtl="0" eaLnBrk="1" fontAlgn="base" hangingPunct="1">
        <a:spcBef>
          <a:spcPct val="0"/>
        </a:spcBef>
        <a:spcAft>
          <a:spcPct val="0"/>
        </a:spcAft>
        <a:defRPr sz="2600">
          <a:solidFill>
            <a:schemeClr val="tx1"/>
          </a:solidFill>
          <a:latin typeface="Calibri" pitchFamily="34" charset="0"/>
        </a:defRPr>
      </a:lvl4pPr>
      <a:lvl5pPr algn="l" rtl="0" eaLnBrk="1" fontAlgn="base" hangingPunct="1">
        <a:spcBef>
          <a:spcPct val="0"/>
        </a:spcBef>
        <a:spcAft>
          <a:spcPct val="0"/>
        </a:spcAft>
        <a:defRPr sz="26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anose="05040102010807070707"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anose="020F0502020204030204"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anose="020F0502020204030204"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anose="020F0502020204030204"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anose="020F0502020204030204"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72">
          <p15:clr>
            <a:srgbClr val="F26B43"/>
          </p15:clr>
        </p15:guide>
        <p15:guide id="2" pos="7487">
          <p15:clr>
            <a:srgbClr val="F26B43"/>
          </p15:clr>
        </p15:guide>
        <p15:guide id="3" pos="19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6" y="278133"/>
            <a:ext cx="10426874"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7" y="1381125"/>
            <a:ext cx="11341514" cy="46614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106" y="6561383"/>
            <a:ext cx="1508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99140" y="325878"/>
            <a:ext cx="1202311" cy="469703"/>
          </a:xfrm>
          <a:prstGeom prst="rect">
            <a:avLst/>
          </a:prstGeom>
        </p:spPr>
      </p:pic>
      <p:sp>
        <p:nvSpPr>
          <p:cNvPr id="9" name="TextBox 8"/>
          <p:cNvSpPr txBox="1"/>
          <p:nvPr/>
        </p:nvSpPr>
        <p:spPr>
          <a:xfrm>
            <a:off x="443143" y="6561383"/>
            <a:ext cx="1360950"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smtClean="0">
                <a:solidFill>
                  <a:prstClr val="white"/>
                </a:solidFill>
              </a:rPr>
              <a:t>|   BLIS RETREAT Sep 2017</a:t>
            </a:r>
            <a:endParaRPr lang="en-US" sz="1000" cap="all" dirty="0" smtClean="0">
              <a:solidFill>
                <a:prstClr val="white"/>
              </a:solidFill>
            </a:endParaRPr>
          </a:p>
        </p:txBody>
      </p:sp>
    </p:spTree>
    <p:extLst>
      <p:ext uri="{BB962C8B-B14F-4D97-AF65-F5344CB8AC3E}">
        <p14:creationId xmlns:p14="http://schemas.microsoft.com/office/powerpoint/2010/main" val="111008705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801" r:id="rId3"/>
    <p:sldLayoutId id="214748380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b="1" strike="noStrike"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mn-lt"/>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6" y="278133"/>
            <a:ext cx="10426874"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7" y="1381125"/>
            <a:ext cx="11341514" cy="46614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106" y="6561383"/>
            <a:ext cx="1508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9140" y="325878"/>
            <a:ext cx="1202311" cy="469703"/>
          </a:xfrm>
          <a:prstGeom prst="rect">
            <a:avLst/>
          </a:prstGeom>
        </p:spPr>
      </p:pic>
      <p:sp>
        <p:nvSpPr>
          <p:cNvPr id="9" name="TextBox 8"/>
          <p:cNvSpPr txBox="1"/>
          <p:nvPr/>
        </p:nvSpPr>
        <p:spPr>
          <a:xfrm>
            <a:off x="443143" y="6561383"/>
            <a:ext cx="5236421"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dirty="0" smtClean="0">
                <a:solidFill>
                  <a:prstClr val="white"/>
                </a:solidFill>
              </a:rPr>
              <a:t>|   VISUAL AND PERCEPTUAL COMPUTING   |   March 31, 2015   |   confidential – NDA REQUIRED</a:t>
            </a:r>
          </a:p>
        </p:txBody>
      </p:sp>
    </p:spTree>
    <p:extLst>
      <p:ext uri="{BB962C8B-B14F-4D97-AF65-F5344CB8AC3E}">
        <p14:creationId xmlns:p14="http://schemas.microsoft.com/office/powerpoint/2010/main" val="4150477170"/>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b="1" strike="noStrike"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mn-lt"/>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6" y="278133"/>
            <a:ext cx="10426874"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7" y="1381125"/>
            <a:ext cx="11341514" cy="46614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106" y="6561383"/>
            <a:ext cx="1508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9140" y="325878"/>
            <a:ext cx="1202311" cy="469703"/>
          </a:xfrm>
          <a:prstGeom prst="rect">
            <a:avLst/>
          </a:prstGeom>
        </p:spPr>
      </p:pic>
      <p:sp>
        <p:nvSpPr>
          <p:cNvPr id="9" name="TextBox 8"/>
          <p:cNvSpPr txBox="1"/>
          <p:nvPr/>
        </p:nvSpPr>
        <p:spPr>
          <a:xfrm>
            <a:off x="443143" y="6561383"/>
            <a:ext cx="5236421"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dirty="0" smtClean="0">
                <a:solidFill>
                  <a:prstClr val="white"/>
                </a:solidFill>
              </a:rPr>
              <a:t>|   VISUAL AND PERCEPTUAL COMPUTING   |   March 31, 2015   |   confidential – NDA REQUIRED</a:t>
            </a:r>
          </a:p>
        </p:txBody>
      </p:sp>
    </p:spTree>
    <p:extLst>
      <p:ext uri="{BB962C8B-B14F-4D97-AF65-F5344CB8AC3E}">
        <p14:creationId xmlns:p14="http://schemas.microsoft.com/office/powerpoint/2010/main" val="4085319195"/>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b="1" strike="noStrike"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mn-lt"/>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5" y="278131"/>
            <a:ext cx="10426875"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6" y="1381125"/>
            <a:ext cx="11341514" cy="46614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206" y="6561383"/>
            <a:ext cx="1507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9139" y="325876"/>
            <a:ext cx="1202311" cy="469703"/>
          </a:xfrm>
          <a:prstGeom prst="rect">
            <a:avLst/>
          </a:prstGeom>
        </p:spPr>
      </p:pic>
      <p:sp>
        <p:nvSpPr>
          <p:cNvPr id="9" name="TextBox 8"/>
          <p:cNvSpPr txBox="1"/>
          <p:nvPr/>
        </p:nvSpPr>
        <p:spPr>
          <a:xfrm>
            <a:off x="443142" y="6561383"/>
            <a:ext cx="4127205"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dirty="0" smtClean="0">
                <a:solidFill>
                  <a:prstClr val="white"/>
                </a:solidFill>
              </a:rPr>
              <a:t>|   AMD VR Strategy   |   March 3, 2015   |   confidential – NDA REQUIRED</a:t>
            </a:r>
          </a:p>
        </p:txBody>
      </p:sp>
    </p:spTree>
    <p:extLst>
      <p:ext uri="{BB962C8B-B14F-4D97-AF65-F5344CB8AC3E}">
        <p14:creationId xmlns:p14="http://schemas.microsoft.com/office/powerpoint/2010/main" val="3060155703"/>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b="1" strike="noStrike"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mn-lt"/>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5" y="278131"/>
            <a:ext cx="10426875"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6" y="1381125"/>
            <a:ext cx="11341514" cy="46614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206" y="6561383"/>
            <a:ext cx="1507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9139" y="325876"/>
            <a:ext cx="1202311" cy="469703"/>
          </a:xfrm>
          <a:prstGeom prst="rect">
            <a:avLst/>
          </a:prstGeom>
        </p:spPr>
      </p:pic>
      <p:sp>
        <p:nvSpPr>
          <p:cNvPr id="9" name="TextBox 8"/>
          <p:cNvSpPr txBox="1"/>
          <p:nvPr/>
        </p:nvSpPr>
        <p:spPr>
          <a:xfrm>
            <a:off x="443142" y="6561383"/>
            <a:ext cx="4127205"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dirty="0" smtClean="0">
                <a:solidFill>
                  <a:prstClr val="white"/>
                </a:solidFill>
              </a:rPr>
              <a:t>|   AMD VR Strategy   |   March 3, 2015   |   confidential – NDA REQUIRED</a:t>
            </a:r>
          </a:p>
        </p:txBody>
      </p:sp>
    </p:spTree>
    <p:extLst>
      <p:ext uri="{BB962C8B-B14F-4D97-AF65-F5344CB8AC3E}">
        <p14:creationId xmlns:p14="http://schemas.microsoft.com/office/powerpoint/2010/main" val="3428137545"/>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b="1" strike="noStrike"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mn-lt"/>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55FC2-BD91-471E-B592-113979212632}" type="datetimeFigureOut">
              <a:rPr lang="en-US" smtClean="0"/>
              <a:t>9/14/2017</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8A068-98D7-47BC-B2E1-F82DDAF62AE3}" type="slidenum">
              <a:rPr lang="en-US" smtClean="0"/>
              <a:t>‹#›</a:t>
            </a:fld>
            <a:endParaRPr lang="en-US"/>
          </a:p>
        </p:txBody>
      </p:sp>
    </p:spTree>
    <p:extLst>
      <p:ext uri="{BB962C8B-B14F-4D97-AF65-F5344CB8AC3E}">
        <p14:creationId xmlns:p14="http://schemas.microsoft.com/office/powerpoint/2010/main" val="257542181"/>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6" y="278133"/>
            <a:ext cx="10426874"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9" y="1381125"/>
            <a:ext cx="11341514" cy="49377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207" y="6561383"/>
            <a:ext cx="1507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140" y="325881"/>
            <a:ext cx="1202311" cy="469703"/>
          </a:xfrm>
          <a:prstGeom prst="rect">
            <a:avLst/>
          </a:prstGeom>
        </p:spPr>
      </p:pic>
      <p:sp>
        <p:nvSpPr>
          <p:cNvPr id="9" name="TextBox 8"/>
          <p:cNvSpPr txBox="1"/>
          <p:nvPr/>
        </p:nvSpPr>
        <p:spPr>
          <a:xfrm>
            <a:off x="443145" y="6561383"/>
            <a:ext cx="3270978"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dirty="0" smtClean="0">
                <a:solidFill>
                  <a:prstClr val="white"/>
                </a:solidFill>
              </a:rPr>
              <a:t>| </a:t>
            </a:r>
            <a:r>
              <a:rPr lang="en-US" sz="1000" cap="all" dirty="0" err="1" smtClean="0">
                <a:solidFill>
                  <a:prstClr val="white"/>
                </a:solidFill>
              </a:rPr>
              <a:t>freeBOX</a:t>
            </a:r>
            <a:r>
              <a:rPr lang="en-US" sz="1000" cap="all" dirty="0" smtClean="0">
                <a:solidFill>
                  <a:prstClr val="white"/>
                </a:solidFill>
              </a:rPr>
              <a:t> Use Cases   AMD Confidential – NDA required</a:t>
            </a:r>
          </a:p>
        </p:txBody>
      </p:sp>
    </p:spTree>
    <p:extLst>
      <p:ext uri="{BB962C8B-B14F-4D97-AF65-F5344CB8AC3E}">
        <p14:creationId xmlns:p14="http://schemas.microsoft.com/office/powerpoint/2010/main" val="2725391934"/>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600" strike="noStrike" kern="1200" cap="all" baseline="0">
          <a:solidFill>
            <a:schemeClr val="tx1"/>
          </a:solidFill>
          <a:latin typeface="Calibri" pitchFamily="34" charset="0"/>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Calibri" pitchFamily="34" charset="0"/>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705" y="278131"/>
            <a:ext cx="10426875" cy="474345"/>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13326" y="1381125"/>
            <a:ext cx="11341514" cy="4661460"/>
          </a:xfrm>
          <a:prstGeom prst="rect">
            <a:avLst/>
          </a:prstGeom>
        </p:spPr>
        <p:txBody>
          <a:bodyPr vert="horz" lIns="0" tIns="4572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204206" y="6561383"/>
            <a:ext cx="150721" cy="236748"/>
          </a:xfrm>
          <a:prstGeom prst="rect">
            <a:avLst/>
          </a:prstGeom>
          <a:noFill/>
        </p:spPr>
        <p:txBody>
          <a:bodyPr wrap="none" lIns="0" tIns="41029" rIns="0" bIns="41029" rtlCol="0" anchor="ctr">
            <a:spAutoFit/>
          </a:bodyPr>
          <a:lstStyle/>
          <a:p>
            <a:pPr algn="r" eaLnBrk="1" fontAlgn="auto" hangingPunct="1">
              <a:spcBef>
                <a:spcPts val="0"/>
              </a:spcBef>
              <a:spcAft>
                <a:spcPts val="0"/>
              </a:spcAft>
            </a:pPr>
            <a:fld id="{B50A2252-0B00-49D0-9A28-2F5CCECF09D1}" type="slidenum">
              <a:rPr lang="en-US" sz="1000" cap="all" smtClean="0">
                <a:solidFill>
                  <a:prstClr val="white"/>
                </a:solidFill>
              </a:rPr>
              <a:pPr algn="r" eaLnBrk="1" fontAlgn="auto" hangingPunct="1">
                <a:spcBef>
                  <a:spcPts val="0"/>
                </a:spcBef>
                <a:spcAft>
                  <a:spcPts val="0"/>
                </a:spcAft>
              </a:pPr>
              <a:t>‹#›</a:t>
            </a:fld>
            <a:endParaRPr lang="en-US" sz="1000" cap="all" dirty="0" smtClean="0">
              <a:solidFill>
                <a:prstClr val="white"/>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9139" y="325876"/>
            <a:ext cx="1202311" cy="469703"/>
          </a:xfrm>
          <a:prstGeom prst="rect">
            <a:avLst/>
          </a:prstGeom>
        </p:spPr>
      </p:pic>
      <p:sp>
        <p:nvSpPr>
          <p:cNvPr id="9" name="TextBox 8"/>
          <p:cNvSpPr txBox="1"/>
          <p:nvPr/>
        </p:nvSpPr>
        <p:spPr>
          <a:xfrm>
            <a:off x="443142" y="6561383"/>
            <a:ext cx="4127205" cy="236748"/>
          </a:xfrm>
          <a:prstGeom prst="rect">
            <a:avLst/>
          </a:prstGeom>
          <a:noFill/>
        </p:spPr>
        <p:txBody>
          <a:bodyPr wrap="none" lIns="0" tIns="41029" rIns="0" bIns="41029" rtlCol="0" anchor="ctr">
            <a:spAutoFit/>
          </a:bodyPr>
          <a:lstStyle/>
          <a:p>
            <a:pPr eaLnBrk="1" fontAlgn="auto" hangingPunct="1">
              <a:spcBef>
                <a:spcPts val="0"/>
              </a:spcBef>
              <a:spcAft>
                <a:spcPts val="0"/>
              </a:spcAft>
            </a:pPr>
            <a:r>
              <a:rPr lang="en-US" sz="1000" cap="all" dirty="0" smtClean="0">
                <a:solidFill>
                  <a:prstClr val="white"/>
                </a:solidFill>
              </a:rPr>
              <a:t>|   AMD VR Strategy   |   March 3, 2015   |   confidential – NDA REQUIRED</a:t>
            </a:r>
          </a:p>
        </p:txBody>
      </p:sp>
    </p:spTree>
    <p:extLst>
      <p:ext uri="{BB962C8B-B14F-4D97-AF65-F5344CB8AC3E}">
        <p14:creationId xmlns:p14="http://schemas.microsoft.com/office/powerpoint/2010/main" val="3912409609"/>
      </p:ext>
    </p:extLst>
  </p:cSld>
  <p:clrMap bg1="dk1" tx1="lt1" bg2="dk2" tx2="lt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800" b="1" strike="noStrike" kern="1200" cap="none" baseline="0">
          <a:solidFill>
            <a:schemeClr val="tx1"/>
          </a:solidFill>
          <a:latin typeface="+mj-lt"/>
          <a:ea typeface="+mj-ea"/>
          <a:cs typeface="+mj-cs"/>
        </a:defRPr>
      </a:lvl1pPr>
    </p:titleStyle>
    <p:bodyStyle>
      <a:lvl1pPr marL="342900" indent="-342900" algn="l" defTabSz="914400" rtl="0" eaLnBrk="1" latinLnBrk="0" hangingPunct="1">
        <a:spcBef>
          <a:spcPts val="800"/>
        </a:spcBef>
        <a:spcAft>
          <a:spcPts val="0"/>
        </a:spcAft>
        <a:buClr>
          <a:schemeClr val="tx1"/>
        </a:buClr>
        <a:buFont typeface="Wingdings 3" pitchFamily="18" charset="2"/>
        <a:buChar char=""/>
        <a:defRPr sz="20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Clr>
          <a:schemeClr val="tx1"/>
        </a:buClr>
        <a:buFont typeface="Calibri" pitchFamily="34" charset="0"/>
        <a:buChar char="‒"/>
        <a:defRPr sz="18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1"/>
        </a:buClr>
        <a:buFont typeface="Calibri" pitchFamily="34" charset="0"/>
        <a:buChar char="‒"/>
        <a:defRPr sz="1600" kern="1200">
          <a:solidFill>
            <a:schemeClr val="tx1"/>
          </a:solidFill>
          <a:latin typeface="+mn-lt"/>
          <a:ea typeface="+mn-ea"/>
          <a:cs typeface="+mn-cs"/>
        </a:defRPr>
      </a:lvl3pPr>
      <a:lvl4pPr marL="1371600" indent="-182880"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Calibri"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BLIS optimized </a:t>
            </a:r>
            <a:r>
              <a:rPr lang="en-US" smtClean="0"/>
              <a:t>for EPYC</a:t>
            </a:r>
            <a:r>
              <a:rPr lang="en-US" baseline="30000" smtClean="0"/>
              <a:t>TM</a:t>
            </a:r>
            <a:r>
              <a:rPr lang="en-US" smtClean="0"/>
              <a:t> Processors</a:t>
            </a:r>
            <a:endParaRPr lang="en-US" baseline="30000" dirty="0"/>
          </a:p>
        </p:txBody>
      </p:sp>
      <p:sp>
        <p:nvSpPr>
          <p:cNvPr id="3" name="Subtitle 2"/>
          <p:cNvSpPr>
            <a:spLocks noGrp="1"/>
          </p:cNvSpPr>
          <p:nvPr>
            <p:ph type="subTitle" idx="1"/>
          </p:nvPr>
        </p:nvSpPr>
        <p:spPr>
          <a:xfrm>
            <a:off x="690378" y="6527136"/>
            <a:ext cx="6127890" cy="423331"/>
          </a:xfrm>
        </p:spPr>
        <p:txBody>
          <a:bodyPr/>
          <a:lstStyle/>
          <a:p>
            <a:r>
              <a:rPr lang="en-US" dirty="0" smtClean="0"/>
              <a:t>© </a:t>
            </a:r>
            <a:r>
              <a:rPr lang="en-US" dirty="0"/>
              <a:t>2017 Advanced Micro Devices, Inc.  All rights reserved</a:t>
            </a:r>
            <a:r>
              <a:rPr lang="en-US" dirty="0">
                <a:solidFill>
                  <a:schemeClr val="bg1"/>
                </a:solidFill>
              </a:rPr>
              <a:t>.</a:t>
            </a:r>
          </a:p>
        </p:txBody>
      </p:sp>
    </p:spTree>
    <p:extLst>
      <p:ext uri="{BB962C8B-B14F-4D97-AF65-F5344CB8AC3E}">
        <p14:creationId xmlns:p14="http://schemas.microsoft.com/office/powerpoint/2010/main" val="265369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CAFFE MNIST HAND WRITTEN DIGIT RECOGNITION</a:t>
            </a:r>
            <a:endParaRPr lang="en-US" dirty="0"/>
          </a:p>
        </p:txBody>
      </p:sp>
      <p:pic>
        <p:nvPicPr>
          <p:cNvPr id="5" name="Picture 4"/>
          <p:cNvPicPr>
            <a:picLocks noChangeAspect="1"/>
          </p:cNvPicPr>
          <p:nvPr/>
        </p:nvPicPr>
        <p:blipFill>
          <a:blip r:embed="rId3"/>
          <a:stretch>
            <a:fillRect/>
          </a:stretch>
        </p:blipFill>
        <p:spPr>
          <a:xfrm>
            <a:off x="792821" y="1110938"/>
            <a:ext cx="2683207" cy="2012405"/>
          </a:xfrm>
          <a:prstGeom prst="rect">
            <a:avLst/>
          </a:prstGeom>
        </p:spPr>
      </p:pic>
      <p:pic>
        <p:nvPicPr>
          <p:cNvPr id="1026" name="Picture 2" descr="http://yann.lecun.com/exdb/lenet/gifs/asampl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821" y="3733864"/>
            <a:ext cx="3478042" cy="2173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078802" y="1722055"/>
            <a:ext cx="1854926" cy="646331"/>
          </a:xfrm>
          <a:prstGeom prst="rect">
            <a:avLst/>
          </a:prstGeom>
          <a:noFill/>
        </p:spPr>
        <p:txBody>
          <a:bodyPr wrap="square" rtlCol="0">
            <a:spAutoFit/>
          </a:bodyPr>
          <a:lstStyle/>
          <a:p>
            <a:pPr>
              <a:spcAft>
                <a:spcPts val="600"/>
              </a:spcAft>
              <a:buClr>
                <a:schemeClr val="bg2"/>
              </a:buClr>
            </a:pPr>
            <a:r>
              <a:rPr lang="en-US" dirty="0" smtClean="0">
                <a:solidFill>
                  <a:srgbClr val="FF0000"/>
                </a:solidFill>
              </a:rPr>
              <a:t>Up to 18% improvement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63229114"/>
              </p:ext>
            </p:extLst>
          </p:nvPr>
        </p:nvGraphicFramePr>
        <p:xfrm>
          <a:off x="4964247" y="1008196"/>
          <a:ext cx="5768333" cy="479670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955497" y="6154220"/>
            <a:ext cx="4479532" cy="369332"/>
          </a:xfrm>
          <a:prstGeom prst="rect">
            <a:avLst/>
          </a:prstGeom>
          <a:noFill/>
        </p:spPr>
        <p:txBody>
          <a:bodyPr wrap="square" rtlCol="0">
            <a:spAutoFit/>
          </a:bodyPr>
          <a:lstStyle/>
          <a:p>
            <a:pPr>
              <a:spcAft>
                <a:spcPts val="600"/>
              </a:spcAft>
              <a:buClr>
                <a:schemeClr val="bg2"/>
              </a:buClr>
            </a:pPr>
            <a:r>
              <a:rPr lang="en-US" dirty="0" smtClean="0"/>
              <a:t>Source: http</a:t>
            </a:r>
            <a:r>
              <a:rPr lang="en-US" dirty="0"/>
              <a:t>://yann.lecun.com/exdb/lenet/</a:t>
            </a:r>
            <a:endParaRPr lang="en-US" dirty="0" smtClean="0"/>
          </a:p>
        </p:txBody>
      </p:sp>
    </p:spTree>
    <p:extLst>
      <p:ext uri="{BB962C8B-B14F-4D97-AF65-F5344CB8AC3E}">
        <p14:creationId xmlns:p14="http://schemas.microsoft.com/office/powerpoint/2010/main" val="19783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96675" y="3102682"/>
            <a:ext cx="5730208" cy="1228655"/>
          </a:xfrm>
        </p:spPr>
        <p:txBody>
          <a:bodyPr/>
          <a:lstStyle/>
          <a:p>
            <a:r>
              <a:rPr lang="en-US" dirty="0" smtClean="0">
                <a:solidFill>
                  <a:schemeClr val="tx2"/>
                </a:solidFill>
              </a:rPr>
              <a:t>Efficiency of </a:t>
            </a:r>
            <a:r>
              <a:rPr lang="en-US" dirty="0" err="1" smtClean="0">
                <a:solidFill>
                  <a:schemeClr val="tx2"/>
                </a:solidFill>
              </a:rPr>
              <a:t>gemm</a:t>
            </a:r>
            <a:r>
              <a:rPr lang="en-US" dirty="0" smtClean="0">
                <a:solidFill>
                  <a:schemeClr val="tx2"/>
                </a:solidFill>
              </a:rPr>
              <a:t> in </a:t>
            </a:r>
            <a:r>
              <a:rPr lang="en-US" dirty="0" err="1" smtClean="0">
                <a:solidFill>
                  <a:schemeClr val="tx2"/>
                </a:solidFill>
              </a:rPr>
              <a:t>amd</a:t>
            </a:r>
            <a:r>
              <a:rPr lang="en-US" dirty="0" smtClean="0">
                <a:solidFill>
                  <a:schemeClr val="tx2"/>
                </a:solidFill>
              </a:rPr>
              <a:t> </a:t>
            </a:r>
            <a:r>
              <a:rPr lang="en-US" dirty="0" err="1" smtClean="0">
                <a:solidFill>
                  <a:schemeClr val="tx2"/>
                </a:solidFill>
              </a:rPr>
              <a:t>epyc</a:t>
            </a:r>
            <a:r>
              <a:rPr lang="en-US" baseline="30000" dirty="0" err="1" smtClean="0">
                <a:solidFill>
                  <a:schemeClr val="tx2"/>
                </a:solidFill>
              </a:rPr>
              <a:t>tm</a:t>
            </a:r>
            <a:r>
              <a:rPr lang="en-US" baseline="30000" dirty="0" smtClean="0">
                <a:solidFill>
                  <a:schemeClr val="tx2"/>
                </a:solidFill>
              </a:rPr>
              <a:t> </a:t>
            </a:r>
            <a:r>
              <a:rPr lang="en-US" dirty="0" smtClean="0">
                <a:solidFill>
                  <a:schemeClr val="tx2"/>
                </a:solidFill>
              </a:rPr>
              <a:t>Processor</a:t>
            </a:r>
            <a:endParaRPr lang="en-US" baseline="30000" dirty="0">
              <a:solidFill>
                <a:schemeClr val="tx2"/>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87705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GEMM TUNED FOR AMD EPYC</a:t>
            </a:r>
            <a:r>
              <a:rPr lang="en-US" baseline="30000" dirty="0" smtClean="0"/>
              <a:t>TM </a:t>
            </a:r>
            <a:r>
              <a:rPr lang="en-US" dirty="0" smtClean="0"/>
              <a:t>Processor</a:t>
            </a:r>
            <a:endParaRPr lang="en-US" baseline="30000" dirty="0"/>
          </a:p>
        </p:txBody>
      </p:sp>
      <p:sp>
        <p:nvSpPr>
          <p:cNvPr id="4" name="Content Placeholder 3"/>
          <p:cNvSpPr>
            <a:spLocks noGrp="1"/>
          </p:cNvSpPr>
          <p:nvPr>
            <p:ph idx="1"/>
          </p:nvPr>
        </p:nvSpPr>
        <p:spPr/>
        <p:txBody>
          <a:bodyPr/>
          <a:lstStyle/>
          <a:p>
            <a:r>
              <a:rPr lang="en-US" dirty="0" smtClean="0"/>
              <a:t>DGEMM efficiency hits 97% in AMD EPYC</a:t>
            </a:r>
            <a:r>
              <a:rPr lang="en-US" baseline="30000" dirty="0" smtClean="0"/>
              <a:t>TM </a:t>
            </a:r>
            <a:r>
              <a:rPr lang="en-US" dirty="0" smtClean="0"/>
              <a:t>Processor.</a:t>
            </a:r>
          </a:p>
          <a:p>
            <a:r>
              <a:rPr lang="en-US" dirty="0" smtClean="0"/>
              <a:t>The GEMM loop parameters are tuned for higher efficiency.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244713853"/>
              </p:ext>
            </p:extLst>
          </p:nvPr>
        </p:nvGraphicFramePr>
        <p:xfrm>
          <a:off x="2917861" y="2126750"/>
          <a:ext cx="6647380" cy="4628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559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27497" y="3102682"/>
            <a:ext cx="5699385" cy="1228655"/>
          </a:xfrm>
        </p:spPr>
        <p:txBody>
          <a:bodyPr/>
          <a:lstStyle/>
          <a:p>
            <a:r>
              <a:rPr lang="en-US" dirty="0" smtClean="0">
                <a:solidFill>
                  <a:schemeClr val="tx2"/>
                </a:solidFill>
              </a:rPr>
              <a:t>TRSM and other </a:t>
            </a:r>
            <a:r>
              <a:rPr lang="en-US" dirty="0" err="1" smtClean="0">
                <a:solidFill>
                  <a:schemeClr val="tx2"/>
                </a:solidFill>
              </a:rPr>
              <a:t>blis</a:t>
            </a:r>
            <a:r>
              <a:rPr lang="en-US" dirty="0" smtClean="0">
                <a:solidFill>
                  <a:schemeClr val="tx2"/>
                </a:solidFill>
              </a:rPr>
              <a:t> </a:t>
            </a:r>
            <a:r>
              <a:rPr lang="en-US" dirty="0" err="1" smtClean="0">
                <a:solidFill>
                  <a:schemeClr val="tx2"/>
                </a:solidFill>
              </a:rPr>
              <a:t>api</a:t>
            </a:r>
            <a:r>
              <a:rPr lang="en-US" dirty="0" smtClean="0">
                <a:solidFill>
                  <a:schemeClr val="tx2"/>
                </a:solidFill>
              </a:rPr>
              <a:t> optimizations </a:t>
            </a:r>
            <a:endParaRPr lang="en-US" dirty="0">
              <a:solidFill>
                <a:schemeClr val="tx2"/>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7946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GEMMTRSM fused kernel implementation</a:t>
            </a:r>
            <a:endParaRPr lang="en-US"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7947295"/>
              </p:ext>
            </p:extLst>
          </p:nvPr>
        </p:nvGraphicFramePr>
        <p:xfrm>
          <a:off x="1632857" y="1550942"/>
          <a:ext cx="8804365" cy="46931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575074" y="1407250"/>
            <a:ext cx="1724297" cy="646331"/>
          </a:xfrm>
          <a:prstGeom prst="rect">
            <a:avLst/>
          </a:prstGeom>
          <a:noFill/>
        </p:spPr>
        <p:txBody>
          <a:bodyPr wrap="square" rtlCol="0">
            <a:spAutoFit/>
          </a:bodyPr>
          <a:lstStyle/>
          <a:p>
            <a:pPr>
              <a:spcAft>
                <a:spcPts val="600"/>
              </a:spcAft>
              <a:buClr>
                <a:schemeClr val="bg2"/>
              </a:buClr>
            </a:pPr>
            <a:r>
              <a:rPr lang="en-US" dirty="0" smtClean="0">
                <a:solidFill>
                  <a:schemeClr val="accent2"/>
                </a:solidFill>
              </a:rPr>
              <a:t>Up to 20% improvement </a:t>
            </a:r>
          </a:p>
        </p:txBody>
      </p:sp>
    </p:spTree>
    <p:extLst>
      <p:ext uri="{BB962C8B-B14F-4D97-AF65-F5344CB8AC3E}">
        <p14:creationId xmlns:p14="http://schemas.microsoft.com/office/powerpoint/2010/main" val="355146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GEMV and level 1F kernel optimizations </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50762599"/>
              </p:ext>
            </p:extLst>
          </p:nvPr>
        </p:nvGraphicFramePr>
        <p:xfrm>
          <a:off x="770562" y="1081355"/>
          <a:ext cx="4248988" cy="2923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371548830"/>
              </p:ext>
            </p:extLst>
          </p:nvPr>
        </p:nvGraphicFramePr>
        <p:xfrm>
          <a:off x="6022577" y="1081354"/>
          <a:ext cx="4572000" cy="292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1650768138"/>
              </p:ext>
            </p:extLst>
          </p:nvPr>
        </p:nvGraphicFramePr>
        <p:xfrm>
          <a:off x="3368211" y="400510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8478100" y="4940326"/>
            <a:ext cx="2116477" cy="7017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smtClean="0">
                <a:ln>
                  <a:noFill/>
                </a:ln>
                <a:solidFill>
                  <a:schemeClr val="accent2"/>
                </a:solidFill>
                <a:effectLst/>
                <a:uLnTx/>
                <a:uFillTx/>
                <a:latin typeface="+mj-lt"/>
                <a:ea typeface="MS PGothic" pitchFamily="34" charset="-128"/>
                <a:cs typeface="+mn-cs"/>
              </a:rPr>
              <a:t>Up to 80% improvement</a:t>
            </a:r>
            <a:endParaRPr kumimoji="0" lang="en-US" sz="2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08363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BLIS API OPTIMIZATIONS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8214585"/>
              </p:ext>
            </p:extLst>
          </p:nvPr>
        </p:nvGraphicFramePr>
        <p:xfrm>
          <a:off x="305706" y="1580605"/>
          <a:ext cx="5786846" cy="4099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18223469"/>
              </p:ext>
            </p:extLst>
          </p:nvPr>
        </p:nvGraphicFramePr>
        <p:xfrm>
          <a:off x="6212830" y="1580604"/>
          <a:ext cx="5687433" cy="40997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19143" y="5680391"/>
            <a:ext cx="1724297" cy="646331"/>
          </a:xfrm>
          <a:prstGeom prst="rect">
            <a:avLst/>
          </a:prstGeom>
          <a:noFill/>
        </p:spPr>
        <p:txBody>
          <a:bodyPr wrap="square" rtlCol="0">
            <a:spAutoFit/>
          </a:bodyPr>
          <a:lstStyle/>
          <a:p>
            <a:pPr>
              <a:spcAft>
                <a:spcPts val="600"/>
              </a:spcAft>
              <a:buClr>
                <a:schemeClr val="bg2"/>
              </a:buClr>
            </a:pPr>
            <a:r>
              <a:rPr lang="en-US" dirty="0" smtClean="0">
                <a:solidFill>
                  <a:schemeClr val="accent2"/>
                </a:solidFill>
              </a:rPr>
              <a:t>Up to 4x times improvement </a:t>
            </a:r>
          </a:p>
        </p:txBody>
      </p:sp>
    </p:spTree>
    <p:extLst>
      <p:ext uri="{BB962C8B-B14F-4D97-AF65-F5344CB8AC3E}">
        <p14:creationId xmlns:p14="http://schemas.microsoft.com/office/powerpoint/2010/main" val="413813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27497" y="3102682"/>
            <a:ext cx="5699385" cy="1228655"/>
          </a:xfrm>
        </p:spPr>
        <p:txBody>
          <a:bodyPr/>
          <a:lstStyle/>
          <a:p>
            <a:r>
              <a:rPr lang="en-US" dirty="0" smtClean="0">
                <a:solidFill>
                  <a:schemeClr val="tx2"/>
                </a:solidFill>
              </a:rPr>
              <a:t>Matrix factorizations performance improvement in </a:t>
            </a:r>
            <a:r>
              <a:rPr lang="en-US" dirty="0" err="1" smtClean="0">
                <a:solidFill>
                  <a:schemeClr val="tx2"/>
                </a:solidFill>
              </a:rPr>
              <a:t>libflame</a:t>
            </a:r>
            <a:r>
              <a:rPr lang="en-US" dirty="0" smtClean="0">
                <a:solidFill>
                  <a:schemeClr val="tx2"/>
                </a:solidFill>
              </a:rPr>
              <a:t> </a:t>
            </a:r>
            <a:endParaRPr lang="en-US" dirty="0">
              <a:solidFill>
                <a:schemeClr val="tx2"/>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57310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improvement in QR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82786325"/>
              </p:ext>
            </p:extLst>
          </p:nvPr>
        </p:nvGraphicFramePr>
        <p:xfrm>
          <a:off x="305705" y="1381125"/>
          <a:ext cx="9283325"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98804" y="1560128"/>
            <a:ext cx="2116477" cy="7017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smtClean="0">
                <a:ln>
                  <a:noFill/>
                </a:ln>
                <a:solidFill>
                  <a:schemeClr val="accent2"/>
                </a:solidFill>
                <a:effectLst/>
                <a:uLnTx/>
                <a:uFillTx/>
                <a:latin typeface="+mj-lt"/>
                <a:ea typeface="MS PGothic" pitchFamily="34" charset="-128"/>
                <a:cs typeface="+mn-cs"/>
              </a:rPr>
              <a:t>Up to 70% improvement</a:t>
            </a:r>
            <a:endParaRPr kumimoji="0" lang="en-US" sz="2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2318745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improvement in </a:t>
            </a:r>
            <a:r>
              <a:rPr lang="en-US" dirty="0" err="1" smtClean="0"/>
              <a:t>cholesky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3742209"/>
              </p:ext>
            </p:extLst>
          </p:nvPr>
        </p:nvGraphicFramePr>
        <p:xfrm>
          <a:off x="305705" y="1381125"/>
          <a:ext cx="9303873"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698804" y="1560128"/>
            <a:ext cx="2116477" cy="7017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smtClean="0">
                <a:ln>
                  <a:noFill/>
                </a:ln>
                <a:solidFill>
                  <a:schemeClr val="accent2"/>
                </a:solidFill>
                <a:effectLst/>
                <a:uLnTx/>
                <a:uFillTx/>
                <a:latin typeface="+mj-lt"/>
                <a:ea typeface="MS PGothic" pitchFamily="34" charset="-128"/>
                <a:cs typeface="+mn-cs"/>
              </a:rPr>
              <a:t>Up to 12% improvement</a:t>
            </a:r>
            <a:endParaRPr kumimoji="0" lang="en-US" sz="2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35212511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EPYC</a:t>
            </a:r>
            <a:r>
              <a:rPr lang="en-US" baseline="30000" dirty="0" smtClean="0"/>
              <a:t>TM </a:t>
            </a:r>
            <a:r>
              <a:rPr lang="en-US" dirty="0" smtClean="0"/>
              <a:t>Processors</a:t>
            </a:r>
            <a:endParaRPr lang="en-US" baseline="30000" dirty="0"/>
          </a:p>
        </p:txBody>
      </p:sp>
      <p:sp>
        <p:nvSpPr>
          <p:cNvPr id="3" name="Content Placeholder 2"/>
          <p:cNvSpPr>
            <a:spLocks noGrp="1"/>
          </p:cNvSpPr>
          <p:nvPr>
            <p:ph idx="1"/>
          </p:nvPr>
        </p:nvSpPr>
        <p:spPr>
          <a:xfrm>
            <a:off x="313327" y="1381123"/>
            <a:ext cx="11341514" cy="5081322"/>
          </a:xfrm>
        </p:spPr>
        <p:txBody>
          <a:bodyPr/>
          <a:lstStyle/>
          <a:p>
            <a:r>
              <a:rPr lang="en-US" dirty="0"/>
              <a:t>The AMD </a:t>
            </a:r>
            <a:r>
              <a:rPr lang="en-US" dirty="0" smtClean="0"/>
              <a:t>EPYC</a:t>
            </a:r>
            <a:r>
              <a:rPr lang="en-US" baseline="30000" dirty="0" smtClean="0"/>
              <a:t>TM</a:t>
            </a:r>
            <a:r>
              <a:rPr lang="en-US" dirty="0" smtClean="0"/>
              <a:t> SOC contains AMD X86 core codenamed  “Zen”. </a:t>
            </a:r>
          </a:p>
          <a:p>
            <a:r>
              <a:rPr lang="en-US" dirty="0" smtClean="0"/>
              <a:t>Single EPYC</a:t>
            </a:r>
            <a:r>
              <a:rPr lang="en-US" baseline="30000" dirty="0" smtClean="0"/>
              <a:t>TM</a:t>
            </a:r>
            <a:r>
              <a:rPr lang="en-US" dirty="0" smtClean="0"/>
              <a:t> package can have up to 32 </a:t>
            </a:r>
            <a:r>
              <a:rPr lang="en-US" dirty="0"/>
              <a:t>Z</a:t>
            </a:r>
            <a:r>
              <a:rPr lang="en-US" dirty="0" smtClean="0"/>
              <a:t>en cores.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3"/>
          <a:stretch>
            <a:fillRect/>
          </a:stretch>
        </p:blipFill>
        <p:spPr>
          <a:xfrm>
            <a:off x="5984084" y="1973932"/>
            <a:ext cx="5905017" cy="4151596"/>
          </a:xfrm>
          <a:prstGeom prst="rect">
            <a:avLst/>
          </a:prstGeom>
        </p:spPr>
      </p:pic>
      <p:pic>
        <p:nvPicPr>
          <p:cNvPr id="7" name="Picture 6"/>
          <p:cNvPicPr>
            <a:picLocks noChangeAspect="1"/>
          </p:cNvPicPr>
          <p:nvPr/>
        </p:nvPicPr>
        <p:blipFill>
          <a:blip r:embed="rId4"/>
          <a:stretch>
            <a:fillRect/>
          </a:stretch>
        </p:blipFill>
        <p:spPr>
          <a:xfrm>
            <a:off x="920400" y="2339328"/>
            <a:ext cx="4298871" cy="3420804"/>
          </a:xfrm>
          <a:prstGeom prst="rect">
            <a:avLst/>
          </a:prstGeom>
        </p:spPr>
      </p:pic>
    </p:spTree>
    <p:extLst>
      <p:ext uri="{BB962C8B-B14F-4D97-AF65-F5344CB8AC3E}">
        <p14:creationId xmlns:p14="http://schemas.microsoft.com/office/powerpoint/2010/main" val="118782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improvement in LU</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1076070"/>
              </p:ext>
            </p:extLst>
          </p:nvPr>
        </p:nvGraphicFramePr>
        <p:xfrm>
          <a:off x="305705" y="1381125"/>
          <a:ext cx="9293599"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698804" y="1560128"/>
            <a:ext cx="2116477" cy="7017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200" b="1" i="0" u="none" strike="noStrike" kern="1200" cap="none" spc="0" normalizeH="0" baseline="0" noProof="0" dirty="0" smtClean="0">
                <a:ln>
                  <a:noFill/>
                </a:ln>
                <a:solidFill>
                  <a:schemeClr val="accent2"/>
                </a:solidFill>
                <a:effectLst/>
                <a:uLnTx/>
                <a:uFillTx/>
                <a:latin typeface="+mj-lt"/>
                <a:ea typeface="MS PGothic" pitchFamily="34" charset="-128"/>
                <a:cs typeface="+mn-cs"/>
              </a:rPr>
              <a:t>Up to 16% improvement</a:t>
            </a:r>
            <a:endParaRPr kumimoji="0" lang="en-US" sz="2200" b="1" i="0" u="none" strike="noStrike" kern="1200" cap="none" spc="0" normalizeH="0" baseline="0" noProof="0" dirty="0">
              <a:ln>
                <a:noFill/>
              </a:ln>
              <a:solidFill>
                <a:schemeClr val="accent2"/>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0539625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Source Code</a:t>
            </a:r>
            <a:endParaRPr lang="en-US" dirty="0"/>
          </a:p>
        </p:txBody>
      </p:sp>
      <p:sp>
        <p:nvSpPr>
          <p:cNvPr id="3" name="Content Placeholder 2"/>
          <p:cNvSpPr>
            <a:spLocks noGrp="1"/>
          </p:cNvSpPr>
          <p:nvPr>
            <p:ph idx="1"/>
          </p:nvPr>
        </p:nvSpPr>
        <p:spPr/>
        <p:txBody>
          <a:bodyPr/>
          <a:lstStyle/>
          <a:p>
            <a:r>
              <a:rPr lang="en-US" dirty="0">
                <a:solidFill>
                  <a:schemeClr val="bg1"/>
                </a:solidFill>
              </a:rPr>
              <a:t>http://developer.amd.com/amd-cpu-foundation-libraries-epyctm-processors</a:t>
            </a:r>
            <a:r>
              <a:rPr lang="en-US" dirty="0" smtClean="0">
                <a:solidFill>
                  <a:schemeClr val="bg1"/>
                </a:solidFill>
              </a:rPr>
              <a:t>/</a:t>
            </a:r>
            <a:endParaRPr lang="en-US" dirty="0">
              <a:solidFill>
                <a:schemeClr val="bg1"/>
              </a:solidFill>
            </a:endParaRPr>
          </a:p>
          <a:p>
            <a:endParaRPr lang="en-US" dirty="0" smtClean="0">
              <a:solidFill>
                <a:schemeClr val="bg1"/>
              </a:solidFill>
            </a:endParaRPr>
          </a:p>
          <a:p>
            <a:r>
              <a:rPr lang="en-US" dirty="0" smtClean="0">
                <a:solidFill>
                  <a:schemeClr val="bg1"/>
                </a:solidFill>
              </a:rPr>
              <a:t>http</a:t>
            </a:r>
            <a:r>
              <a:rPr lang="en-US" dirty="0">
                <a:solidFill>
                  <a:schemeClr val="bg1"/>
                </a:solidFill>
              </a:rPr>
              <a:t>://developer.amd.com/amd-secure-random-number-generator-library</a:t>
            </a:r>
            <a:r>
              <a:rPr lang="en-US" dirty="0" smtClean="0">
                <a:solidFill>
                  <a:schemeClr val="bg1"/>
                </a:solidFill>
              </a:rPr>
              <a:t>/</a:t>
            </a:r>
            <a:endParaRPr lang="en-US" dirty="0" smtClean="0">
              <a:solidFill>
                <a:schemeClr val="bg1"/>
              </a:solidFill>
            </a:endParaRPr>
          </a:p>
          <a:p>
            <a:endParaRPr lang="en-US" dirty="0" smtClean="0">
              <a:solidFill>
                <a:schemeClr val="bg1"/>
              </a:solidFill>
            </a:endParaRPr>
          </a:p>
          <a:p>
            <a:r>
              <a:rPr lang="en-US" dirty="0" smtClean="0">
                <a:solidFill>
                  <a:schemeClr val="bg1"/>
                </a:solidFill>
              </a:rPr>
              <a:t>http</a:t>
            </a:r>
            <a:r>
              <a:rPr lang="en-US" dirty="0">
                <a:solidFill>
                  <a:schemeClr val="bg1"/>
                </a:solidFill>
              </a:rPr>
              <a:t>://developer.amd.com/amd-cpu-libraries</a:t>
            </a:r>
            <a:r>
              <a:rPr lang="en-US" dirty="0" smtClean="0">
                <a:solidFill>
                  <a:schemeClr val="bg1"/>
                </a:solidFill>
              </a:rPr>
              <a:t>/</a:t>
            </a:r>
            <a:endParaRPr lang="en-US" dirty="0">
              <a:solidFill>
                <a:schemeClr val="bg1"/>
              </a:solidFill>
            </a:endParaRPr>
          </a:p>
          <a:p>
            <a:endParaRPr lang="en-US" dirty="0" smtClean="0">
              <a:solidFill>
                <a:schemeClr val="bg1"/>
              </a:solidFill>
            </a:endParaRPr>
          </a:p>
          <a:p>
            <a:r>
              <a:rPr lang="en-US" dirty="0" smtClean="0">
                <a:solidFill>
                  <a:schemeClr val="bg1"/>
                </a:solidFill>
              </a:rPr>
              <a:t>https</a:t>
            </a:r>
            <a:r>
              <a:rPr lang="en-US" dirty="0">
                <a:solidFill>
                  <a:schemeClr val="bg1"/>
                </a:solidFill>
              </a:rPr>
              <a:t>://</a:t>
            </a:r>
            <a:r>
              <a:rPr lang="en-US" dirty="0" smtClean="0">
                <a:solidFill>
                  <a:schemeClr val="bg1"/>
                </a:solidFill>
              </a:rPr>
              <a:t>github.com/amd/blis</a:t>
            </a:r>
            <a:endParaRPr lang="en-US" dirty="0">
              <a:solidFill>
                <a:schemeClr val="bg1"/>
              </a:solidFill>
            </a:endParaRPr>
          </a:p>
          <a:p>
            <a:pPr marL="0" indent="0">
              <a:buNone/>
            </a:pPr>
            <a:endParaRPr lang="en-US" dirty="0" smtClean="0">
              <a:solidFill>
                <a:schemeClr val="bg1"/>
              </a:solidFill>
            </a:endParaRPr>
          </a:p>
          <a:p>
            <a:r>
              <a:rPr lang="en-US" dirty="0" smtClean="0">
                <a:solidFill>
                  <a:schemeClr val="bg1"/>
                </a:solidFill>
              </a:rPr>
              <a:t>https</a:t>
            </a:r>
            <a:r>
              <a:rPr lang="en-US" dirty="0">
                <a:solidFill>
                  <a:schemeClr val="bg1"/>
                </a:solidFill>
              </a:rPr>
              <a:t>://</a:t>
            </a:r>
            <a:r>
              <a:rPr lang="en-US" dirty="0" smtClean="0">
                <a:solidFill>
                  <a:schemeClr val="bg1"/>
                </a:solidFill>
              </a:rPr>
              <a:t>github.com/amd/libflame</a:t>
            </a:r>
            <a:endParaRPr lang="en-US" dirty="0" smtClean="0">
              <a:solidFill>
                <a:schemeClr val="bg1"/>
              </a:solidFill>
            </a:endParaRPr>
          </a:p>
          <a:p>
            <a:endParaRPr lang="en-US" dirty="0" smtClean="0">
              <a:solidFill>
                <a:schemeClr val="bg1"/>
              </a:solidFill>
            </a:endParaRPr>
          </a:p>
          <a:p>
            <a:r>
              <a:rPr lang="en-US" dirty="0" smtClean="0">
                <a:solidFill>
                  <a:schemeClr val="bg1"/>
                </a:solidFill>
              </a:rPr>
              <a:t>http</a:t>
            </a:r>
            <a:r>
              <a:rPr lang="en-US" dirty="0">
                <a:solidFill>
                  <a:schemeClr val="bg1"/>
                </a:solidFill>
              </a:rPr>
              <a:t>://developer.amd.com/accelerating-machine-learning-frameworks-using-blis</a:t>
            </a:r>
            <a:r>
              <a:rPr lang="en-US" dirty="0" smtClean="0">
                <a:solidFill>
                  <a:schemeClr val="bg1"/>
                </a:solidFill>
              </a:rPr>
              <a:t>/</a:t>
            </a:r>
            <a:endParaRPr lang="en-US" dirty="0" smtClean="0">
              <a:solidFill>
                <a:schemeClr val="bg1"/>
              </a:solidFill>
            </a:endParaRPr>
          </a:p>
        </p:txBody>
      </p:sp>
    </p:spTree>
    <p:extLst>
      <p:ext uri="{BB962C8B-B14F-4D97-AF65-F5344CB8AC3E}">
        <p14:creationId xmlns:p14="http://schemas.microsoft.com/office/powerpoint/2010/main" val="10682263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Questions?</a:t>
            </a:r>
            <a:endParaRPr lang="en-US" dirty="0">
              <a:solidFill>
                <a:schemeClr val="bg1"/>
              </a:solidFill>
            </a:endParaRPr>
          </a:p>
        </p:txBody>
      </p:sp>
    </p:spTree>
    <p:extLst>
      <p:ext uri="{BB962C8B-B14F-4D97-AF65-F5344CB8AC3E}">
        <p14:creationId xmlns:p14="http://schemas.microsoft.com/office/powerpoint/2010/main" val="27017819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DISCLAIMER</a:t>
            </a:r>
          </a:p>
        </p:txBody>
      </p:sp>
      <p:sp>
        <p:nvSpPr>
          <p:cNvPr id="4" name="Content Placeholder 3"/>
          <p:cNvSpPr>
            <a:spLocks noGrp="1"/>
          </p:cNvSpPr>
          <p:nvPr>
            <p:ph idx="1"/>
          </p:nvPr>
        </p:nvSpPr>
        <p:spPr>
          <a:xfrm>
            <a:off x="305705" y="836594"/>
            <a:ext cx="11341514" cy="4663440"/>
          </a:xfrm>
        </p:spPr>
        <p:txBody>
          <a:bodyPr/>
          <a:lstStyle/>
          <a:p>
            <a:pPr marL="0" indent="0">
              <a:buNone/>
            </a:pPr>
            <a:r>
              <a:rPr lang="en-US" sz="1600" i="1" dirty="0" smtClean="0"/>
              <a:t>  	</a:t>
            </a:r>
            <a:r>
              <a:rPr lang="en-US" sz="1600" dirty="0" smtClean="0"/>
              <a:t>The </a:t>
            </a:r>
            <a:r>
              <a:rPr lang="en-US" sz="1600" dirty="0"/>
              <a:t>information contained herein is for informational purposes only, and is subject to change without notice. While every precaution has been taken in the preparation of this document, it may contain technical inaccuracies, omissions and typographical errors, and AMD is under no obligation to update or otherwise correct this information. Advanced Micro Devices, Inc. makes no representations or warranties with respect to the accuracy or completeness of the contents of this document, and assumes no liability of any kind, including the implied warranties of </a:t>
            </a:r>
            <a:r>
              <a:rPr lang="en-US" sz="1600" dirty="0" smtClean="0"/>
              <a:t>non infringement</a:t>
            </a:r>
            <a:r>
              <a:rPr lang="en-US" sz="1600" dirty="0"/>
              <a:t>, merchantability or fitness for particular purposes, with respect to the operation or use of AMD hardware, software or other products described herein. No license, including implied or arising by estoppel, to any intellectual property rights is granted by this document. Terms and limitations applicable to the purchase or use of AMD’s products are as set forth in a signed agreement between the parties or in AMD’s Standard Terms and Conditions of Sale.</a:t>
            </a:r>
          </a:p>
          <a:p>
            <a:pPr marL="0" indent="0">
              <a:buNone/>
            </a:pPr>
            <a:r>
              <a:rPr lang="en-US" sz="1600" dirty="0" smtClean="0"/>
              <a:t>	AMD</a:t>
            </a:r>
            <a:r>
              <a:rPr lang="en-US" sz="1600" dirty="0"/>
              <a:t>, the AMD Arrow logo, EPYC and combinations thereof are trademarks of Advanced Micro Devices, Inc. Other product names used in this publication are for identification purposes only and may be trademarks of their respective companies.</a:t>
            </a:r>
          </a:p>
          <a:p>
            <a:endParaRPr lang="en-US" sz="1600" dirty="0"/>
          </a:p>
        </p:txBody>
      </p:sp>
      <p:sp>
        <p:nvSpPr>
          <p:cNvPr id="5" name="Subtitle 2"/>
          <p:cNvSpPr txBox="1">
            <a:spLocks/>
          </p:cNvSpPr>
          <p:nvPr/>
        </p:nvSpPr>
        <p:spPr bwMode="auto">
          <a:xfrm>
            <a:off x="690378" y="6527136"/>
            <a:ext cx="6127890" cy="4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bg1"/>
              </a:buClr>
              <a:buFont typeface="Wingdings 3" panose="05040102010807070707" pitchFamily="18" charset="2"/>
              <a:buChar char=""/>
              <a:defRPr sz="2000" kern="1200" baseline="0">
                <a:solidFill>
                  <a:schemeClr val="tx2"/>
                </a:solidFill>
                <a:latin typeface="Calibri" pitchFamily="34" charset="0"/>
                <a:ea typeface="+mn-ea"/>
                <a:cs typeface="+mn-cs"/>
              </a:defRPr>
            </a:lvl1pPr>
            <a:lvl2pPr marL="547688" indent="-180975" algn="l" rtl="0" eaLnBrk="1" fontAlgn="base" hangingPunct="1">
              <a:spcBef>
                <a:spcPts val="300"/>
              </a:spcBef>
              <a:spcAft>
                <a:spcPct val="0"/>
              </a:spcAft>
              <a:buClr>
                <a:schemeClr val="bg1"/>
              </a:buClr>
              <a:buFont typeface="Calibri" panose="020F0502020204030204" pitchFamily="34" charset="0"/>
              <a:buChar char="‒"/>
              <a:defRPr kern="1200" baseline="0">
                <a:solidFill>
                  <a:schemeClr val="tx2"/>
                </a:solidFill>
                <a:latin typeface="Calibri" pitchFamily="34" charset="0"/>
                <a:ea typeface="+mn-ea"/>
                <a:cs typeface="+mn-cs"/>
              </a:defRPr>
            </a:lvl2pPr>
            <a:lvl3pPr marL="914400" indent="-168275" algn="l" rtl="0" eaLnBrk="1" fontAlgn="base" hangingPunct="1">
              <a:spcBef>
                <a:spcPts val="300"/>
              </a:spcBef>
              <a:spcAft>
                <a:spcPct val="0"/>
              </a:spcAft>
              <a:buClr>
                <a:schemeClr val="bg1"/>
              </a:buClr>
              <a:buFont typeface="Calibri" panose="020F0502020204030204" pitchFamily="34" charset="0"/>
              <a:buChar char="‒"/>
              <a:defRPr sz="1600" kern="1200" baseline="0">
                <a:solidFill>
                  <a:schemeClr val="tx2"/>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anose="020F0502020204030204" pitchFamily="34" charset="0"/>
              <a:buChar char="‒"/>
              <a:defRPr sz="1200" kern="1200" baseline="0">
                <a:solidFill>
                  <a:schemeClr val="tx2"/>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anose="020F0502020204030204" pitchFamily="34" charset="0"/>
              <a:buChar char="‒"/>
              <a:defRPr sz="1200" kern="1200" baseline="0">
                <a:solidFill>
                  <a:schemeClr val="tx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2017 Advanced Micro Devices, Inc.  All rights reserved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9360694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245566"/>
            <a:ext cx="11057206" cy="474345"/>
          </a:xfrm>
        </p:spPr>
        <p:txBody>
          <a:bodyPr/>
          <a:lstStyle/>
          <a:p>
            <a:r>
              <a:rPr lang="en-US" dirty="0" err="1"/>
              <a:t>EndNotes</a:t>
            </a:r>
            <a:endParaRPr lang="en-US" dirty="0"/>
          </a:p>
        </p:txBody>
      </p:sp>
      <p:sp>
        <p:nvSpPr>
          <p:cNvPr id="3" name="Content Placeholder 2"/>
          <p:cNvSpPr>
            <a:spLocks noGrp="1"/>
          </p:cNvSpPr>
          <p:nvPr>
            <p:ph idx="1"/>
          </p:nvPr>
        </p:nvSpPr>
        <p:spPr>
          <a:xfrm>
            <a:off x="548641" y="719911"/>
            <a:ext cx="11057206" cy="5734677"/>
          </a:xfrm>
        </p:spPr>
        <p:txBody>
          <a:bodyPr/>
          <a:lstStyle/>
          <a:p>
            <a:pPr marL="0" lvl="0" indent="0">
              <a:buNone/>
            </a:pPr>
            <a:endParaRPr lang="en-US" sz="1050" b="1" dirty="0"/>
          </a:p>
          <a:p>
            <a:pPr marL="0" lvl="0" indent="0">
              <a:buNone/>
            </a:pPr>
            <a:r>
              <a:rPr lang="en-US" sz="1050" b="1" dirty="0"/>
              <a:t>SLIDE 9</a:t>
            </a:r>
          </a:p>
          <a:p>
            <a:pPr marL="0" lvl="0" indent="0">
              <a:buNone/>
            </a:pPr>
            <a:r>
              <a:rPr lang="en-US" sz="1050" b="1" dirty="0"/>
              <a:t>Testing was conducted as of 11th August 2017 on the test system comprising AMD EPYCTM 7601, 64 cores clocked at 3.2 GHz. The machine had DDR4 RAM of 256 GB, clocked at 1.2 GHz and 1 TB of Hard disk. The test system had Ubuntu operating system installed. PC manufacturers may vary configurations yielding different results. TE-08 </a:t>
            </a:r>
          </a:p>
          <a:p>
            <a:pPr marL="0" lvl="0" indent="0">
              <a:buNone/>
            </a:pPr>
            <a:r>
              <a:rPr lang="en-US" sz="1050" b="1" dirty="0"/>
              <a:t>SLIDE 10</a:t>
            </a:r>
          </a:p>
          <a:p>
            <a:pPr marL="0" lvl="0" indent="0">
              <a:buNone/>
            </a:pPr>
            <a:r>
              <a:rPr lang="en-US" sz="1050" b="1" dirty="0"/>
              <a:t>Testing was conducted as of 11th August 2017 on the test system comprising AMD EPYCTM 7601, 64 cores clocked at 3.2 GHz. The machine had DDR4 RAM of 256 GB, clocked at 1.2 GHz and 1 TB of Hard disk. The test system had Ubuntu operating system installed. PC manufacturers may vary configurations yielding different results. TE-09</a:t>
            </a:r>
          </a:p>
          <a:p>
            <a:pPr marL="0" lvl="0" indent="0">
              <a:lnSpc>
                <a:spcPct val="150000"/>
              </a:lnSpc>
              <a:buNone/>
            </a:pPr>
            <a:r>
              <a:rPr lang="en-US" sz="1050" b="1" dirty="0"/>
              <a:t>SLIDE 12</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 TE-10</a:t>
            </a:r>
          </a:p>
          <a:p>
            <a:pPr marL="0" lvl="0" indent="0">
              <a:lnSpc>
                <a:spcPct val="150000"/>
              </a:lnSpc>
              <a:buNone/>
            </a:pPr>
            <a:r>
              <a:rPr lang="en-US" sz="1050" b="1" dirty="0"/>
              <a:t>SLIDE 14</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 TE-11</a:t>
            </a:r>
          </a:p>
          <a:p>
            <a:pPr marL="0" lvl="0" indent="0">
              <a:lnSpc>
                <a:spcPct val="150000"/>
              </a:lnSpc>
              <a:buNone/>
            </a:pPr>
            <a:r>
              <a:rPr lang="en-US" sz="1050" b="1" dirty="0"/>
              <a:t>SLIDE 15</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 TE-12</a:t>
            </a:r>
          </a:p>
          <a:p>
            <a:pPr marL="0" lvl="0" indent="0">
              <a:lnSpc>
                <a:spcPct val="150000"/>
              </a:lnSpc>
              <a:buNone/>
            </a:pPr>
            <a:r>
              <a:rPr lang="en-US" sz="1050" b="1" dirty="0"/>
              <a:t>SLIDE 16</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results.TE-13</a:t>
            </a:r>
          </a:p>
          <a:p>
            <a:pPr marL="0" lvl="0" indent="0">
              <a:lnSpc>
                <a:spcPct val="150000"/>
              </a:lnSpc>
              <a:buNone/>
            </a:pPr>
            <a:r>
              <a:rPr lang="en-US" sz="1050" b="1" dirty="0"/>
              <a:t>SLIDE 18</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 TE-14</a:t>
            </a:r>
          </a:p>
          <a:p>
            <a:pPr marL="0" lvl="0" indent="0">
              <a:lnSpc>
                <a:spcPct val="150000"/>
              </a:lnSpc>
              <a:buNone/>
            </a:pPr>
            <a:endParaRPr lang="en-US" sz="1200" b="1" dirty="0">
              <a:latin typeface="Klavika Light" panose="020B0506040000020004" pitchFamily="34" charset="0"/>
            </a:endParaRPr>
          </a:p>
          <a:p>
            <a:pPr marL="0" lvl="0" indent="0">
              <a:buNone/>
            </a:pPr>
            <a:endParaRPr lang="en-US" sz="1600" b="1" u="sng" dirty="0">
              <a:latin typeface="Klavika Light" panose="020B0506040000020004" pitchFamily="34" charset="0"/>
            </a:endParaRPr>
          </a:p>
          <a:p>
            <a:pPr marL="0" lvl="0" indent="0" defTabSz="914400" eaLnBrk="0" fontAlgn="base" hangingPunct="0">
              <a:spcBef>
                <a:spcPct val="0"/>
              </a:spcBef>
              <a:spcAft>
                <a:spcPts val="600"/>
              </a:spcAft>
              <a:buClr>
                <a:srgbClr val="000000"/>
              </a:buClr>
              <a:buSzTx/>
              <a:buNone/>
            </a:pPr>
            <a:r>
              <a:rPr lang="en-US" sz="1400" b="1" dirty="0">
                <a:latin typeface="Klavika Light"/>
                <a:cs typeface="Arial" panose="020B0604020202020204" pitchFamily="34" charset="0"/>
              </a:rPr>
              <a:t> </a:t>
            </a:r>
          </a:p>
          <a:p>
            <a:pPr marL="0" lvl="0" indent="0" defTabSz="914400" eaLnBrk="0" fontAlgn="base" hangingPunct="0">
              <a:spcBef>
                <a:spcPct val="0"/>
              </a:spcBef>
              <a:spcAft>
                <a:spcPts val="600"/>
              </a:spcAft>
              <a:buClr>
                <a:srgbClr val="000000"/>
              </a:buClr>
              <a:buSzTx/>
              <a:buNone/>
            </a:pPr>
            <a:endParaRPr lang="en-US" sz="1000" dirty="0">
              <a:latin typeface="Klavika Light"/>
              <a:cs typeface="Arial" panose="020B0604020202020204" pitchFamily="34" charset="0"/>
            </a:endParaRPr>
          </a:p>
          <a:p>
            <a:pPr marL="0" lvl="0" indent="0" defTabSz="914400" eaLnBrk="0" fontAlgn="base" hangingPunct="0">
              <a:spcBef>
                <a:spcPct val="0"/>
              </a:spcBef>
              <a:spcAft>
                <a:spcPts val="600"/>
              </a:spcAft>
              <a:buClr>
                <a:srgbClr val="000000"/>
              </a:buClr>
              <a:buSzTx/>
              <a:buNone/>
            </a:pPr>
            <a:endParaRPr lang="en-US" sz="1000" dirty="0">
              <a:latin typeface="Klavika Light"/>
              <a:cs typeface="Arial" panose="020B0604020202020204" pitchFamily="34" charset="0"/>
            </a:endParaRPr>
          </a:p>
          <a:p>
            <a:endParaRPr lang="en-US" dirty="0"/>
          </a:p>
        </p:txBody>
      </p:sp>
    </p:spTree>
    <p:extLst>
      <p:ext uri="{BB962C8B-B14F-4D97-AF65-F5344CB8AC3E}">
        <p14:creationId xmlns:p14="http://schemas.microsoft.com/office/powerpoint/2010/main" val="19604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EndNotes</a:t>
            </a:r>
            <a:endParaRPr lang="en-US" dirty="0"/>
          </a:p>
        </p:txBody>
      </p:sp>
      <p:sp>
        <p:nvSpPr>
          <p:cNvPr id="3" name="Content Placeholder 2"/>
          <p:cNvSpPr>
            <a:spLocks noGrp="1"/>
          </p:cNvSpPr>
          <p:nvPr>
            <p:ph idx="1"/>
          </p:nvPr>
        </p:nvSpPr>
        <p:spPr>
          <a:xfrm>
            <a:off x="548640" y="805543"/>
            <a:ext cx="11057207" cy="5743538"/>
          </a:xfrm>
        </p:spPr>
        <p:txBody>
          <a:bodyPr/>
          <a:lstStyle/>
          <a:p>
            <a:pPr marL="0" lvl="0" indent="0">
              <a:lnSpc>
                <a:spcPct val="150000"/>
              </a:lnSpc>
              <a:buNone/>
            </a:pPr>
            <a:r>
              <a:rPr lang="en-US" sz="1050" b="1" dirty="0"/>
              <a:t>Slide 19</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 TE-15</a:t>
            </a:r>
          </a:p>
          <a:p>
            <a:pPr marL="0" lvl="0" indent="0">
              <a:buNone/>
            </a:pPr>
            <a:endParaRPr lang="en-US" sz="1050" b="1" dirty="0"/>
          </a:p>
          <a:p>
            <a:pPr marL="0" lvl="0" indent="0">
              <a:buNone/>
            </a:pPr>
            <a:r>
              <a:rPr lang="en-US" sz="1050" b="1" dirty="0"/>
              <a:t>Slide 20</a:t>
            </a:r>
          </a:p>
          <a:p>
            <a:pPr marL="0" lvl="0" indent="0">
              <a:buNone/>
            </a:pPr>
            <a:r>
              <a:rPr lang="en-US" sz="1050" b="1" dirty="0"/>
              <a:t>Testing was conducted as of 11th August 2017 on the test system comprising AMD EPYCTM7601, 64 cores clocked at 3.2 GHz. The machine had DDR4 RAM of 256 GB, clocked at 1.2 GHz and 1 TB of Hard disk. The test system had Ubuntu operating system installed. PC manufacturers may vary configurations yielding different results. TE-16</a:t>
            </a:r>
          </a:p>
          <a:p>
            <a:pPr marL="0" lvl="0" indent="0">
              <a:lnSpc>
                <a:spcPct val="150000"/>
              </a:lnSpc>
              <a:buNone/>
            </a:pPr>
            <a:endParaRPr lang="en-US" sz="2400" b="1" dirty="0">
              <a:latin typeface="Klavika Light" panose="020B0506040000020004" pitchFamily="34" charset="0"/>
            </a:endParaRPr>
          </a:p>
          <a:p>
            <a:pPr marL="0" lvl="0" indent="0" defTabSz="914400" eaLnBrk="0" fontAlgn="base" hangingPunct="0">
              <a:spcBef>
                <a:spcPct val="0"/>
              </a:spcBef>
              <a:spcAft>
                <a:spcPts val="600"/>
              </a:spcAft>
              <a:buClr>
                <a:srgbClr val="000000"/>
              </a:buClr>
              <a:buSzTx/>
              <a:buNone/>
            </a:pPr>
            <a:endParaRPr lang="en-US" sz="1400" b="1" dirty="0">
              <a:latin typeface="Klavika Light"/>
              <a:cs typeface="Arial" panose="020B0604020202020204" pitchFamily="34" charset="0"/>
            </a:endParaRPr>
          </a:p>
          <a:p>
            <a:pPr marL="0" lvl="0" indent="0" defTabSz="914400" eaLnBrk="0" fontAlgn="base" hangingPunct="0">
              <a:spcBef>
                <a:spcPct val="0"/>
              </a:spcBef>
              <a:spcAft>
                <a:spcPts val="600"/>
              </a:spcAft>
              <a:buClr>
                <a:srgbClr val="000000"/>
              </a:buClr>
              <a:buSzTx/>
              <a:buNone/>
            </a:pPr>
            <a:endParaRPr lang="en-US" sz="1000" dirty="0">
              <a:latin typeface="Klavika Light"/>
              <a:cs typeface="Arial" panose="020B0604020202020204" pitchFamily="34" charset="0"/>
            </a:endParaRPr>
          </a:p>
          <a:p>
            <a:pPr marL="0" lvl="0" indent="0" defTabSz="914400" eaLnBrk="0" fontAlgn="base" hangingPunct="0">
              <a:spcBef>
                <a:spcPct val="0"/>
              </a:spcBef>
              <a:spcAft>
                <a:spcPts val="600"/>
              </a:spcAft>
              <a:buClr>
                <a:srgbClr val="000000"/>
              </a:buClr>
              <a:buSzTx/>
              <a:buNone/>
            </a:pPr>
            <a:endParaRPr lang="en-US" sz="1000" dirty="0">
              <a:latin typeface="Klavika Light"/>
              <a:cs typeface="Arial" panose="020B0604020202020204" pitchFamily="34" charset="0"/>
            </a:endParaRPr>
          </a:p>
          <a:p>
            <a:endParaRPr lang="en-US" dirty="0"/>
          </a:p>
        </p:txBody>
      </p:sp>
    </p:spTree>
    <p:extLst>
      <p:ext uri="{BB962C8B-B14F-4D97-AF65-F5344CB8AC3E}">
        <p14:creationId xmlns:p14="http://schemas.microsoft.com/office/powerpoint/2010/main" val="5537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Small matrix GEMM optimizations and its impact on </a:t>
            </a:r>
            <a:r>
              <a:rPr lang="en-US" dirty="0" err="1"/>
              <a:t>C</a:t>
            </a:r>
            <a:r>
              <a:rPr lang="en-US" dirty="0" err="1" smtClean="0"/>
              <a:t>affe</a:t>
            </a:r>
            <a:r>
              <a:rPr lang="en-US" dirty="0" smtClean="0"/>
              <a:t> benchmark.</a:t>
            </a:r>
          </a:p>
          <a:p>
            <a:r>
              <a:rPr lang="en-US" dirty="0"/>
              <a:t>Efficiency of GEMM in AMD </a:t>
            </a:r>
            <a:r>
              <a:rPr lang="en-US" dirty="0" smtClean="0"/>
              <a:t>EPYC</a:t>
            </a:r>
            <a:r>
              <a:rPr lang="en-US" baseline="30000" dirty="0" smtClean="0"/>
              <a:t>TM </a:t>
            </a:r>
            <a:r>
              <a:rPr lang="en-US" dirty="0" smtClean="0"/>
              <a:t>Processor.</a:t>
            </a:r>
          </a:p>
          <a:p>
            <a:r>
              <a:rPr lang="en-US" dirty="0" smtClean="0"/>
              <a:t>Optimizations of TRSM,  AMAX,  GEMV, DOT…..</a:t>
            </a:r>
          </a:p>
          <a:p>
            <a:r>
              <a:rPr lang="en-US" dirty="0" smtClean="0"/>
              <a:t>Impact of optimizations on QR, LU AND </a:t>
            </a:r>
            <a:r>
              <a:rPr lang="en-US" dirty="0" err="1" smtClean="0"/>
              <a:t>Cholesky</a:t>
            </a:r>
            <a:r>
              <a:rPr lang="en-US" dirty="0" smtClean="0"/>
              <a:t> factorizations.</a:t>
            </a:r>
            <a:endParaRPr lang="en-US" dirty="0"/>
          </a:p>
        </p:txBody>
      </p:sp>
    </p:spTree>
    <p:extLst>
      <p:ext uri="{BB962C8B-B14F-4D97-AF65-F5344CB8AC3E}">
        <p14:creationId xmlns:p14="http://schemas.microsoft.com/office/powerpoint/2010/main" val="54833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AMD </a:t>
            </a:r>
            <a:r>
              <a:rPr lang="en-US" dirty="0" smtClean="0"/>
              <a:t>EPYC</a:t>
            </a:r>
            <a:r>
              <a:rPr lang="en-US" baseline="30000" dirty="0" smtClean="0"/>
              <a:t>TM</a:t>
            </a:r>
            <a:r>
              <a:rPr lang="en-US" dirty="0" smtClean="0"/>
              <a:t> Processor – Hardware configuration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CPU </a:t>
            </a:r>
            <a:r>
              <a:rPr lang="en-US" dirty="0"/>
              <a:t>name:     </a:t>
            </a:r>
            <a:r>
              <a:rPr lang="en-US" dirty="0" smtClean="0"/>
              <a:t>AMD </a:t>
            </a:r>
            <a:r>
              <a:rPr lang="en-US" dirty="0"/>
              <a:t>EPYC 7601 32-Core Processor</a:t>
            </a:r>
          </a:p>
          <a:p>
            <a:pPr>
              <a:buFont typeface="Wingdings" panose="05000000000000000000" pitchFamily="2" charset="2"/>
              <a:buChar char="Ø"/>
            </a:pPr>
            <a:r>
              <a:rPr lang="en-US" dirty="0"/>
              <a:t>CPU type:       </a:t>
            </a:r>
            <a:r>
              <a:rPr lang="en-US" dirty="0" smtClean="0"/>
              <a:t>AMD </a:t>
            </a:r>
            <a:r>
              <a:rPr lang="en-US" dirty="0"/>
              <a:t>K17 (Zen) </a:t>
            </a:r>
            <a:r>
              <a:rPr lang="en-US" dirty="0" smtClean="0"/>
              <a:t>architecture</a:t>
            </a:r>
          </a:p>
          <a:p>
            <a:pPr>
              <a:buFont typeface="Wingdings" panose="05000000000000000000" pitchFamily="2" charset="2"/>
              <a:buChar char="Ø"/>
            </a:pPr>
            <a:r>
              <a:rPr lang="en-US" dirty="0"/>
              <a:t>Sockets:                </a:t>
            </a:r>
            <a:r>
              <a:rPr lang="en-US" dirty="0" smtClean="0"/>
              <a:t>        2</a:t>
            </a:r>
            <a:endParaRPr lang="en-US" dirty="0"/>
          </a:p>
          <a:p>
            <a:pPr>
              <a:buFont typeface="Wingdings" panose="05000000000000000000" pitchFamily="2" charset="2"/>
              <a:buChar char="Ø"/>
            </a:pPr>
            <a:r>
              <a:rPr lang="en-US" dirty="0"/>
              <a:t>Cores per socket:       32</a:t>
            </a:r>
          </a:p>
          <a:p>
            <a:pPr>
              <a:buFont typeface="Wingdings" panose="05000000000000000000" pitchFamily="2" charset="2"/>
              <a:buChar char="Ø"/>
            </a:pPr>
            <a:r>
              <a:rPr lang="en-US" dirty="0"/>
              <a:t>Threads per core:       </a:t>
            </a:r>
            <a:r>
              <a:rPr lang="en-US" dirty="0" smtClean="0"/>
              <a:t>2</a:t>
            </a:r>
          </a:p>
          <a:p>
            <a:pPr>
              <a:buFont typeface="Wingdings" panose="05000000000000000000" pitchFamily="2" charset="2"/>
              <a:buChar char="Ø"/>
            </a:pPr>
            <a:r>
              <a:rPr lang="en-US" dirty="0" smtClean="0"/>
              <a:t>L3 cache : 8 MB</a:t>
            </a:r>
          </a:p>
          <a:p>
            <a:pPr>
              <a:buFont typeface="Wingdings" panose="05000000000000000000" pitchFamily="2" charset="2"/>
              <a:buChar char="Ø"/>
            </a:pPr>
            <a:r>
              <a:rPr lang="en-US" dirty="0" smtClean="0"/>
              <a:t>L2 Cache : 512 KB</a:t>
            </a:r>
          </a:p>
          <a:p>
            <a:pPr>
              <a:buFont typeface="Wingdings" panose="05000000000000000000" pitchFamily="2" charset="2"/>
              <a:buChar char="Ø"/>
            </a:pPr>
            <a:r>
              <a:rPr lang="en-US" dirty="0" smtClean="0"/>
              <a:t>L1 Cache : 32 KB</a:t>
            </a:r>
          </a:p>
          <a:p>
            <a:pPr>
              <a:buFont typeface="Wingdings" panose="05000000000000000000" pitchFamily="2" charset="2"/>
              <a:buChar char="Ø"/>
            </a:pPr>
            <a:r>
              <a:rPr lang="en-US" dirty="0" smtClean="0"/>
              <a:t>CPU frequency: 3.2 GHz</a:t>
            </a:r>
          </a:p>
          <a:p>
            <a:pPr>
              <a:buFont typeface="Wingdings" panose="05000000000000000000" pitchFamily="2" charset="2"/>
              <a:buChar char="Ø"/>
            </a:pPr>
            <a:r>
              <a:rPr lang="en-US" dirty="0" smtClean="0"/>
              <a:t>RAM : 256 GB DDR4  @ 1.2 GHz</a:t>
            </a:r>
            <a:endParaRPr lang="en-US" dirty="0"/>
          </a:p>
        </p:txBody>
      </p:sp>
      <p:sp>
        <p:nvSpPr>
          <p:cNvPr id="5" name="TextBox 4"/>
          <p:cNvSpPr txBox="1"/>
          <p:nvPr/>
        </p:nvSpPr>
        <p:spPr>
          <a:xfrm>
            <a:off x="6893959" y="1026451"/>
            <a:ext cx="3396832" cy="1169551"/>
          </a:xfrm>
          <a:prstGeom prst="rect">
            <a:avLst/>
          </a:prstGeom>
          <a:noFill/>
        </p:spPr>
        <p:txBody>
          <a:bodyPr wrap="square" rtlCol="0">
            <a:spAutoFit/>
          </a:bodyPr>
          <a:lstStyle/>
          <a:p>
            <a:pPr>
              <a:spcAft>
                <a:spcPts val="600"/>
              </a:spcAft>
              <a:buClr>
                <a:schemeClr val="bg2"/>
              </a:buClr>
            </a:pPr>
            <a:endParaRPr lang="en-US" sz="2000" dirty="0" smtClean="0"/>
          </a:p>
          <a:p>
            <a:pPr marL="342900" indent="-342900">
              <a:spcAft>
                <a:spcPts val="600"/>
              </a:spcAft>
              <a:buClr>
                <a:schemeClr val="bg2"/>
              </a:buClr>
              <a:buFont typeface="Wingdings" panose="05000000000000000000" pitchFamily="2" charset="2"/>
              <a:buChar char="Ø"/>
            </a:pPr>
            <a:r>
              <a:rPr lang="en-US" sz="2000" dirty="0" smtClean="0"/>
              <a:t>OS: Ubuntu</a:t>
            </a:r>
          </a:p>
          <a:p>
            <a:pPr marL="342900" indent="-342900">
              <a:spcAft>
                <a:spcPts val="600"/>
              </a:spcAft>
              <a:buClr>
                <a:schemeClr val="bg2"/>
              </a:buClr>
              <a:buFont typeface="Wingdings" panose="05000000000000000000" pitchFamily="2" charset="2"/>
              <a:buChar char="Ø"/>
            </a:pPr>
            <a:r>
              <a:rPr lang="en-US" sz="2000" dirty="0" smtClean="0"/>
              <a:t>Hard disk :  1 TB</a:t>
            </a:r>
          </a:p>
        </p:txBody>
      </p:sp>
      <p:sp>
        <p:nvSpPr>
          <p:cNvPr id="6" name="TextBox 5"/>
          <p:cNvSpPr txBox="1"/>
          <p:nvPr/>
        </p:nvSpPr>
        <p:spPr>
          <a:xfrm>
            <a:off x="3041150" y="5954535"/>
            <a:ext cx="6770670" cy="369332"/>
          </a:xfrm>
          <a:prstGeom prst="rect">
            <a:avLst/>
          </a:prstGeom>
          <a:noFill/>
        </p:spPr>
        <p:txBody>
          <a:bodyPr wrap="square" rtlCol="0">
            <a:spAutoFit/>
          </a:bodyPr>
          <a:lstStyle/>
          <a:p>
            <a:pPr>
              <a:spcAft>
                <a:spcPts val="600"/>
              </a:spcAft>
              <a:buClr>
                <a:schemeClr val="bg2"/>
              </a:buClr>
            </a:pPr>
            <a:r>
              <a:rPr lang="en-US" dirty="0"/>
              <a:t>*</a:t>
            </a:r>
            <a:r>
              <a:rPr lang="en-US" dirty="0" smtClean="0"/>
              <a:t>PC </a:t>
            </a:r>
            <a:r>
              <a:rPr lang="en-US" dirty="0"/>
              <a:t>manufacturers may vary configurations yielding different results.</a:t>
            </a:r>
            <a:endParaRPr lang="en-US" dirty="0" smtClean="0"/>
          </a:p>
        </p:txBody>
      </p:sp>
    </p:spTree>
    <p:extLst>
      <p:ext uri="{BB962C8B-B14F-4D97-AF65-F5344CB8AC3E}">
        <p14:creationId xmlns:p14="http://schemas.microsoft.com/office/powerpoint/2010/main" val="32508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27497" y="3102682"/>
            <a:ext cx="5699385" cy="1228655"/>
          </a:xfrm>
        </p:spPr>
        <p:txBody>
          <a:bodyPr/>
          <a:lstStyle/>
          <a:p>
            <a:r>
              <a:rPr lang="en-US" dirty="0" smtClean="0">
                <a:solidFill>
                  <a:schemeClr val="tx2"/>
                </a:solidFill>
              </a:rPr>
              <a:t>Small matrix optimizations AND ITs APPLICATIONS in MACHINE LEARNING </a:t>
            </a:r>
            <a:endParaRPr lang="en-US" dirty="0">
              <a:solidFill>
                <a:schemeClr val="tx2"/>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29142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MATRIX PERFORMANCE AND MACHINE LEARNING</a:t>
            </a:r>
            <a:endParaRPr lang="en-US" dirty="0"/>
          </a:p>
        </p:txBody>
      </p:sp>
      <p:sp>
        <p:nvSpPr>
          <p:cNvPr id="3" name="Content Placeholder 2"/>
          <p:cNvSpPr>
            <a:spLocks noGrp="1"/>
          </p:cNvSpPr>
          <p:nvPr>
            <p:ph idx="1"/>
          </p:nvPr>
        </p:nvSpPr>
        <p:spPr/>
        <p:txBody>
          <a:bodyPr/>
          <a:lstStyle/>
          <a:p>
            <a:r>
              <a:rPr lang="en-US" dirty="0" smtClean="0"/>
              <a:t>Machine Learning </a:t>
            </a:r>
            <a:r>
              <a:rPr lang="en-US" dirty="0"/>
              <a:t>frameworks such as </a:t>
            </a:r>
            <a:r>
              <a:rPr lang="en-US" dirty="0" err="1"/>
              <a:t>Caffe</a:t>
            </a:r>
            <a:r>
              <a:rPr lang="en-US" dirty="0"/>
              <a:t> spend </a:t>
            </a:r>
            <a:r>
              <a:rPr lang="en-US" dirty="0" smtClean="0"/>
              <a:t>significant</a:t>
            </a:r>
            <a:r>
              <a:rPr lang="en-US" baseline="30000" dirty="0" smtClean="0"/>
              <a:t>*</a:t>
            </a:r>
            <a:r>
              <a:rPr lang="en-US" dirty="0" smtClean="0"/>
              <a:t> amount</a:t>
            </a:r>
            <a:endParaRPr lang="en-US" b="1" dirty="0">
              <a:solidFill>
                <a:srgbClr val="FF0000"/>
              </a:solidFill>
            </a:endParaRPr>
          </a:p>
          <a:p>
            <a:pPr marL="0" indent="0">
              <a:buNone/>
            </a:pPr>
            <a:r>
              <a:rPr lang="en-US" b="1" dirty="0">
                <a:solidFill>
                  <a:srgbClr val="FF0000"/>
                </a:solidFill>
              </a:rPr>
              <a:t>      </a:t>
            </a:r>
            <a:r>
              <a:rPr lang="en-US" dirty="0"/>
              <a:t>of time in 3D </a:t>
            </a:r>
            <a:r>
              <a:rPr lang="en-US" dirty="0" smtClean="0"/>
              <a:t>convolution (</a:t>
            </a:r>
            <a:r>
              <a:rPr lang="en-US" dirty="0"/>
              <a:t>expressed as GEMM) and </a:t>
            </a:r>
          </a:p>
          <a:p>
            <a:pPr marL="0" indent="0">
              <a:buNone/>
            </a:pPr>
            <a:r>
              <a:rPr lang="en-US" dirty="0"/>
              <a:t>      forward </a:t>
            </a:r>
            <a:r>
              <a:rPr lang="en-US" dirty="0" smtClean="0"/>
              <a:t>connected (</a:t>
            </a:r>
            <a:r>
              <a:rPr lang="en-US" dirty="0"/>
              <a:t>expressed as GEMV) layers.</a:t>
            </a:r>
          </a:p>
          <a:p>
            <a:r>
              <a:rPr lang="en-US" dirty="0" smtClean="0"/>
              <a:t>Typically GEMM is called for small matrices.</a:t>
            </a:r>
          </a:p>
          <a:p>
            <a:pPr marL="0" indent="0">
              <a:buNone/>
            </a:pPr>
            <a:endParaRPr lang="en-US" dirty="0"/>
          </a:p>
          <a:p>
            <a:endParaRPr lang="en-US" dirty="0"/>
          </a:p>
        </p:txBody>
      </p:sp>
      <p:sp>
        <p:nvSpPr>
          <p:cNvPr id="22" name="Rectangle 21"/>
          <p:cNvSpPr/>
          <p:nvPr/>
        </p:nvSpPr>
        <p:spPr>
          <a:xfrm>
            <a:off x="4575952" y="5014870"/>
            <a:ext cx="3726153" cy="646331"/>
          </a:xfrm>
          <a:prstGeom prst="rect">
            <a:avLst/>
          </a:prstGeom>
        </p:spPr>
        <p:txBody>
          <a:bodyPr wrap="square">
            <a:spAutoFit/>
          </a:bodyPr>
          <a:lstStyle/>
          <a:p>
            <a:pPr eaLnBrk="0" hangingPunct="0"/>
            <a:r>
              <a:rPr lang="en-US" altLang="en-US" dirty="0">
                <a:latin typeface="Arial" panose="020B0604020202020204" pitchFamily="34" charset="0"/>
              </a:rPr>
              <a:t>Search for faces at</a:t>
            </a:r>
          </a:p>
          <a:p>
            <a:pPr eaLnBrk="0" hangingPunct="0"/>
            <a:r>
              <a:rPr lang="en-US" altLang="en-US" dirty="0">
                <a:latin typeface="Arial" panose="020B0604020202020204" pitchFamily="34" charset="0"/>
              </a:rPr>
              <a:t>different resolutions and locations</a:t>
            </a:r>
          </a:p>
        </p:txBody>
      </p:sp>
      <p:sp>
        <p:nvSpPr>
          <p:cNvPr id="23" name="Rectangle 22"/>
          <p:cNvSpPr/>
          <p:nvPr/>
        </p:nvSpPr>
        <p:spPr>
          <a:xfrm>
            <a:off x="3853346" y="3949848"/>
            <a:ext cx="1534394" cy="369332"/>
          </a:xfrm>
          <a:prstGeom prst="rect">
            <a:avLst/>
          </a:prstGeom>
        </p:spPr>
        <p:txBody>
          <a:bodyPr wrap="none">
            <a:spAutoFit/>
          </a:bodyPr>
          <a:lstStyle/>
          <a:p>
            <a:r>
              <a:rPr lang="en-US" altLang="en-US" dirty="0">
                <a:latin typeface="Arial" panose="020B0604020202020204" pitchFamily="34" charset="0"/>
              </a:rPr>
              <a:t>(</a:t>
            </a:r>
            <a:r>
              <a:rPr lang="en-US" altLang="en-US" i="1" dirty="0">
                <a:latin typeface="Arial" panose="020B0604020202020204" pitchFamily="34" charset="0"/>
              </a:rPr>
              <a:t>x</a:t>
            </a:r>
            <a:r>
              <a:rPr lang="en-US" altLang="en-US" baseline="-25000" dirty="0">
                <a:latin typeface="Arial" panose="020B0604020202020204" pitchFamily="34" charset="0"/>
              </a:rPr>
              <a:t>1</a:t>
            </a:r>
            <a:r>
              <a:rPr lang="en-US" altLang="en-US" dirty="0">
                <a:latin typeface="Arial" panose="020B0604020202020204" pitchFamily="34" charset="0"/>
              </a:rPr>
              <a:t>, </a:t>
            </a:r>
            <a:r>
              <a:rPr lang="en-US" altLang="en-US" i="1" dirty="0">
                <a:latin typeface="Arial" panose="020B0604020202020204" pitchFamily="34" charset="0"/>
              </a:rPr>
              <a:t>x</a:t>
            </a:r>
            <a:r>
              <a:rPr lang="en-US" altLang="en-US" baseline="-25000" dirty="0">
                <a:latin typeface="Arial" panose="020B0604020202020204" pitchFamily="34" charset="0"/>
              </a:rPr>
              <a:t>2 </a:t>
            </a:r>
            <a:r>
              <a:rPr lang="en-US" altLang="en-US" dirty="0">
                <a:latin typeface="Arial" panose="020B0604020202020204" pitchFamily="34" charset="0"/>
              </a:rPr>
              <a:t>,…, </a:t>
            </a:r>
            <a:r>
              <a:rPr lang="en-US" altLang="en-US" i="1" dirty="0" err="1">
                <a:latin typeface="Arial" panose="020B0604020202020204" pitchFamily="34" charset="0"/>
              </a:rPr>
              <a:t>x</a:t>
            </a:r>
            <a:r>
              <a:rPr lang="en-US" altLang="en-US" baseline="-25000" dirty="0" err="1">
                <a:latin typeface="Arial" panose="020B0604020202020204" pitchFamily="34" charset="0"/>
              </a:rPr>
              <a:t>n</a:t>
            </a:r>
            <a:r>
              <a:rPr lang="en-US" altLang="en-US" dirty="0">
                <a:latin typeface="Arial" panose="020B0604020202020204" pitchFamily="34" charset="0"/>
              </a:rPr>
              <a:t>)</a:t>
            </a:r>
            <a:endParaRPr lang="en-US" dirty="0"/>
          </a:p>
        </p:txBody>
      </p:sp>
      <p:sp>
        <p:nvSpPr>
          <p:cNvPr id="24" name="Right Arrow 23"/>
          <p:cNvSpPr/>
          <p:nvPr/>
        </p:nvSpPr>
        <p:spPr>
          <a:xfrm rot="20041857">
            <a:off x="2982238" y="4379887"/>
            <a:ext cx="1011205" cy="155212"/>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tx2"/>
              </a:solidFill>
            </a:endParaRPr>
          </a:p>
        </p:txBody>
      </p:sp>
      <p:sp>
        <p:nvSpPr>
          <p:cNvPr id="26" name="Right Arrow 25"/>
          <p:cNvSpPr/>
          <p:nvPr/>
        </p:nvSpPr>
        <p:spPr>
          <a:xfrm rot="20041857">
            <a:off x="4693746" y="3504446"/>
            <a:ext cx="1292962" cy="324700"/>
          </a:xfrm>
          <a:prstGeom prst="rightArrow">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tx2"/>
              </a:solidFill>
            </a:endParaRPr>
          </a:p>
        </p:txBody>
      </p:sp>
      <p:sp>
        <p:nvSpPr>
          <p:cNvPr id="28" name="AutoShape 49"/>
          <p:cNvSpPr>
            <a:spLocks noChangeArrowheads="1"/>
          </p:cNvSpPr>
          <p:nvPr/>
        </p:nvSpPr>
        <p:spPr bwMode="auto">
          <a:xfrm rot="19906161">
            <a:off x="8586217" y="2239830"/>
            <a:ext cx="693413" cy="267525"/>
          </a:xfrm>
          <a:prstGeom prst="rightArrow">
            <a:avLst>
              <a:gd name="adj1" fmla="val 50000"/>
              <a:gd name="adj2" fmla="val 29922"/>
            </a:avLst>
          </a:prstGeom>
          <a:solidFill>
            <a:srgbClr val="00B050"/>
          </a:solidFill>
          <a:ln w="38100">
            <a:solidFill>
              <a:srgbClr val="00B05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2"/>
                </a:solidFill>
                <a:latin typeface="Arial Unicode MS" panose="020B0604020202020204" pitchFamily="34" charset="-128"/>
                <a:ea typeface="+mn-ea"/>
                <a:cs typeface="+mn-cs"/>
              </a:defRPr>
            </a:lvl1pPr>
            <a:lvl2pPr marL="457200" algn="l" rtl="0" fontAlgn="base">
              <a:spcBef>
                <a:spcPct val="0"/>
              </a:spcBef>
              <a:spcAft>
                <a:spcPct val="0"/>
              </a:spcAft>
              <a:defRPr sz="2400" kern="1200">
                <a:solidFill>
                  <a:schemeClr val="tx2"/>
                </a:solidFill>
                <a:latin typeface="Arial Unicode MS" panose="020B0604020202020204" pitchFamily="34" charset="-128"/>
                <a:ea typeface="+mn-ea"/>
                <a:cs typeface="+mn-cs"/>
              </a:defRPr>
            </a:lvl2pPr>
            <a:lvl3pPr marL="914400" algn="l" rtl="0" fontAlgn="base">
              <a:spcBef>
                <a:spcPct val="0"/>
              </a:spcBef>
              <a:spcAft>
                <a:spcPct val="0"/>
              </a:spcAft>
              <a:defRPr sz="2400" kern="1200">
                <a:solidFill>
                  <a:schemeClr val="tx2"/>
                </a:solidFill>
                <a:latin typeface="Arial Unicode MS" panose="020B0604020202020204" pitchFamily="34" charset="-128"/>
                <a:ea typeface="+mn-ea"/>
                <a:cs typeface="+mn-cs"/>
              </a:defRPr>
            </a:lvl3pPr>
            <a:lvl4pPr marL="1371600" algn="l" rtl="0" fontAlgn="base">
              <a:spcBef>
                <a:spcPct val="0"/>
              </a:spcBef>
              <a:spcAft>
                <a:spcPct val="0"/>
              </a:spcAft>
              <a:defRPr sz="2400" kern="1200">
                <a:solidFill>
                  <a:schemeClr val="tx2"/>
                </a:solidFill>
                <a:latin typeface="Arial Unicode MS" panose="020B0604020202020204" pitchFamily="34" charset="-128"/>
                <a:ea typeface="+mn-ea"/>
                <a:cs typeface="+mn-cs"/>
              </a:defRPr>
            </a:lvl4pPr>
            <a:lvl5pPr marL="1828800" algn="l" rtl="0" fontAlgn="base">
              <a:spcBef>
                <a:spcPct val="0"/>
              </a:spcBef>
              <a:spcAft>
                <a:spcPct val="0"/>
              </a:spcAft>
              <a:defRPr sz="2400" kern="1200">
                <a:solidFill>
                  <a:schemeClr val="tx2"/>
                </a:solidFill>
                <a:latin typeface="Arial Unicode MS" panose="020B0604020202020204" pitchFamily="34" charset="-128"/>
                <a:ea typeface="+mn-ea"/>
                <a:cs typeface="+mn-cs"/>
              </a:defRPr>
            </a:lvl5pPr>
            <a:lvl6pPr marL="2286000" algn="l" defTabSz="914400" rtl="0" eaLnBrk="1" latinLnBrk="0" hangingPunct="1">
              <a:defRPr sz="2400" kern="1200">
                <a:solidFill>
                  <a:schemeClr val="tx2"/>
                </a:solidFill>
                <a:latin typeface="Arial Unicode MS" panose="020B0604020202020204" pitchFamily="34" charset="-128"/>
                <a:ea typeface="+mn-ea"/>
                <a:cs typeface="+mn-cs"/>
              </a:defRPr>
            </a:lvl6pPr>
            <a:lvl7pPr marL="2743200" algn="l" defTabSz="914400" rtl="0" eaLnBrk="1" latinLnBrk="0" hangingPunct="1">
              <a:defRPr sz="2400" kern="1200">
                <a:solidFill>
                  <a:schemeClr val="tx2"/>
                </a:solidFill>
                <a:latin typeface="Arial Unicode MS" panose="020B0604020202020204" pitchFamily="34" charset="-128"/>
                <a:ea typeface="+mn-ea"/>
                <a:cs typeface="+mn-cs"/>
              </a:defRPr>
            </a:lvl7pPr>
            <a:lvl8pPr marL="3200400" algn="l" defTabSz="914400" rtl="0" eaLnBrk="1" latinLnBrk="0" hangingPunct="1">
              <a:defRPr sz="2400" kern="1200">
                <a:solidFill>
                  <a:schemeClr val="tx2"/>
                </a:solidFill>
                <a:latin typeface="Arial Unicode MS" panose="020B0604020202020204" pitchFamily="34" charset="-128"/>
                <a:ea typeface="+mn-ea"/>
                <a:cs typeface="+mn-cs"/>
              </a:defRPr>
            </a:lvl8pPr>
            <a:lvl9pPr marL="3657600" algn="l" defTabSz="914400" rtl="0" eaLnBrk="1" latinLnBrk="0" hangingPunct="1">
              <a:defRPr sz="2400" kern="1200">
                <a:solidFill>
                  <a:schemeClr val="tx2"/>
                </a:solidFill>
                <a:latin typeface="Arial Unicode MS" panose="020B0604020202020204" pitchFamily="34" charset="-128"/>
                <a:ea typeface="+mn-ea"/>
                <a:cs typeface="+mn-cs"/>
              </a:defRPr>
            </a:lvl9pPr>
          </a:lstStyle>
          <a:p>
            <a:endParaRPr lang="en-US"/>
          </a:p>
        </p:txBody>
      </p:sp>
      <p:sp>
        <p:nvSpPr>
          <p:cNvPr id="38" name="TextBox 37"/>
          <p:cNvSpPr txBox="1"/>
          <p:nvPr/>
        </p:nvSpPr>
        <p:spPr>
          <a:xfrm>
            <a:off x="9439197" y="3053245"/>
            <a:ext cx="1292176" cy="923330"/>
          </a:xfrm>
          <a:prstGeom prst="rect">
            <a:avLst/>
          </a:prstGeom>
          <a:ln>
            <a:solidFill>
              <a:srgbClr val="00B050"/>
            </a:solidFill>
          </a:ln>
        </p:spPr>
        <p:txBody>
          <a:bodyPr wrap="square" rtlCol="0" anchor="ctr" anchorCtr="0">
            <a:spAutoFit/>
          </a:bodyPr>
          <a:lstStyle/>
          <a:p>
            <a:pPr>
              <a:lnSpc>
                <a:spcPct val="90000"/>
              </a:lnSpc>
              <a:spcBef>
                <a:spcPts val="300"/>
              </a:spcBef>
              <a:spcAft>
                <a:spcPts val="300"/>
              </a:spcAft>
              <a:buClr>
                <a:srgbClr val="FFFFFF"/>
              </a:buClr>
            </a:pPr>
            <a:r>
              <a:rPr lang="en-US" sz="2000" dirty="0">
                <a:latin typeface="+mj-lt"/>
                <a:ea typeface="MS PGothic" pitchFamily="34" charset="-128"/>
              </a:rPr>
              <a:t>Problem size is </a:t>
            </a:r>
            <a:r>
              <a:rPr lang="en-US" sz="2000" dirty="0" smtClean="0">
                <a:latin typeface="+mj-lt"/>
                <a:ea typeface="MS PGothic" pitchFamily="34" charset="-128"/>
              </a:rPr>
              <a:t>small</a:t>
            </a:r>
            <a:endParaRPr lang="en-US" sz="2000" dirty="0">
              <a:latin typeface="+mj-lt"/>
              <a:ea typeface="MS PGothic" pitchFamily="34" charset="-128"/>
            </a:endParaRPr>
          </a:p>
        </p:txBody>
      </p:sp>
      <p:pic>
        <p:nvPicPr>
          <p:cNvPr id="39" name="Picture 3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784" y="4771105"/>
            <a:ext cx="3046185" cy="1763259"/>
          </a:xfrm>
          <a:prstGeom prst="rect">
            <a:avLst/>
          </a:prstGeom>
          <a:noFill/>
          <a:ln>
            <a:noFill/>
          </a:ln>
        </p:spPr>
      </p:pic>
      <p:pic>
        <p:nvPicPr>
          <p:cNvPr id="40" name="Picture 3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524" y="2280864"/>
            <a:ext cx="2534379" cy="2277804"/>
          </a:xfrm>
          <a:prstGeom prst="rect">
            <a:avLst/>
          </a:prstGeom>
          <a:noFill/>
          <a:ln>
            <a:noFill/>
          </a:ln>
        </p:spPr>
      </p:pic>
      <p:pic>
        <p:nvPicPr>
          <p:cNvPr id="41" name="Picture 4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8944" y="1500027"/>
            <a:ext cx="2353177" cy="1284270"/>
          </a:xfrm>
          <a:prstGeom prst="rect">
            <a:avLst/>
          </a:prstGeom>
          <a:noFill/>
          <a:ln>
            <a:noFill/>
          </a:ln>
        </p:spPr>
      </p:pic>
      <p:sp>
        <p:nvSpPr>
          <p:cNvPr id="4" name="TextBox 3"/>
          <p:cNvSpPr txBox="1"/>
          <p:nvPr/>
        </p:nvSpPr>
        <p:spPr>
          <a:xfrm>
            <a:off x="5302485" y="5831851"/>
            <a:ext cx="6677181" cy="646331"/>
          </a:xfrm>
          <a:prstGeom prst="rect">
            <a:avLst/>
          </a:prstGeom>
          <a:noFill/>
        </p:spPr>
        <p:txBody>
          <a:bodyPr wrap="square" rtlCol="0">
            <a:spAutoFit/>
          </a:bodyPr>
          <a:lstStyle/>
          <a:p>
            <a:pPr>
              <a:spcAft>
                <a:spcPts val="600"/>
              </a:spcAft>
              <a:buClr>
                <a:schemeClr val="bg2"/>
              </a:buClr>
            </a:pPr>
            <a:r>
              <a:rPr lang="en-US" dirty="0" smtClean="0"/>
              <a:t>* https</a:t>
            </a:r>
            <a:r>
              <a:rPr lang="en-US" dirty="0"/>
              <a:t>://petewarden.com/2015/04/20/why-gemm-is-at-the-heart-of-deep-learning/</a:t>
            </a:r>
            <a:endParaRPr lang="en-US" dirty="0" smtClean="0"/>
          </a:p>
        </p:txBody>
      </p:sp>
    </p:spTree>
    <p:extLst>
      <p:ext uri="{BB962C8B-B14F-4D97-AF65-F5344CB8AC3E}">
        <p14:creationId xmlns:p14="http://schemas.microsoft.com/office/powerpoint/2010/main" val="65775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6" grpId="0" animBg="1"/>
      <p:bldP spid="28"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ANAYSIS FOR SMALL MATRIX</a:t>
            </a:r>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7315723" y="1088668"/>
            <a:ext cx="4506169" cy="5639662"/>
          </a:xfrm>
          <a:prstGeom prst="rect">
            <a:avLst/>
          </a:prstGeom>
          <a:ln>
            <a:solidFill>
              <a:srgbClr val="00AAB5"/>
            </a:solidFill>
          </a:ln>
        </p:spPr>
      </p:pic>
      <p:cxnSp>
        <p:nvCxnSpPr>
          <p:cNvPr id="7" name="Straight Arrow Connector 6"/>
          <p:cNvCxnSpPr/>
          <p:nvPr/>
        </p:nvCxnSpPr>
        <p:spPr>
          <a:xfrm>
            <a:off x="2827618" y="1929547"/>
            <a:ext cx="7610135" cy="2601356"/>
          </a:xfrm>
          <a:prstGeom prst="straightConnector1">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27618" y="1929547"/>
            <a:ext cx="7951628" cy="1523634"/>
          </a:xfrm>
          <a:prstGeom prst="straightConnector1">
            <a:avLst/>
          </a:prstGeom>
          <a:ln w="1905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8"/>
          <p:cNvGraphicFramePr>
            <a:graphicFrameLocks/>
          </p:cNvGraphicFramePr>
          <p:nvPr>
            <p:extLst>
              <p:ext uri="{D42A27DB-BD31-4B8C-83A1-F6EECF244321}">
                <p14:modId xmlns:p14="http://schemas.microsoft.com/office/powerpoint/2010/main" val="3125910372"/>
              </p:ext>
            </p:extLst>
          </p:nvPr>
        </p:nvGraphicFramePr>
        <p:xfrm>
          <a:off x="313327" y="1088668"/>
          <a:ext cx="7002396" cy="2983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52063" y="5972100"/>
            <a:ext cx="6333910" cy="369332"/>
          </a:xfrm>
          <a:prstGeom prst="rect">
            <a:avLst/>
          </a:prstGeom>
          <a:noFill/>
        </p:spPr>
        <p:txBody>
          <a:bodyPr wrap="square" rtlCol="0">
            <a:spAutoFit/>
          </a:bodyPr>
          <a:lstStyle/>
          <a:p>
            <a:pPr>
              <a:spcAft>
                <a:spcPts val="600"/>
              </a:spcAft>
              <a:buClr>
                <a:schemeClr val="bg2"/>
              </a:buClr>
            </a:pPr>
            <a:r>
              <a:rPr lang="en-US" dirty="0" smtClean="0"/>
              <a:t>Chart source : https</a:t>
            </a:r>
            <a:r>
              <a:rPr lang="en-US" dirty="0"/>
              <a:t>://github.com/flame/blis/wiki/Multithreading</a:t>
            </a:r>
            <a:endParaRPr lang="en-US" dirty="0" smtClean="0"/>
          </a:p>
        </p:txBody>
      </p:sp>
    </p:spTree>
    <p:extLst>
      <p:ext uri="{BB962C8B-B14F-4D97-AF65-F5344CB8AC3E}">
        <p14:creationId xmlns:p14="http://schemas.microsoft.com/office/powerpoint/2010/main" val="267128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833" y="752476"/>
            <a:ext cx="11338560" cy="5566409"/>
          </a:xfrm>
        </p:spPr>
        <p:txBody>
          <a:bodyPr/>
          <a:lstStyle/>
          <a:p>
            <a:r>
              <a:rPr lang="en-US" dirty="0" smtClean="0"/>
              <a:t> </a:t>
            </a:r>
            <a:r>
              <a:rPr lang="en-US" dirty="0"/>
              <a:t>Utilize cache through re-use without explicit packing</a:t>
            </a:r>
            <a:r>
              <a:rPr lang="en-US" dirty="0" smtClean="0"/>
              <a:t>.</a:t>
            </a:r>
          </a:p>
          <a:p>
            <a:r>
              <a:rPr lang="en-US" dirty="0" smtClean="0"/>
              <a:t> Applicable to matrix sizes that are small enough to fit in caches.</a:t>
            </a:r>
            <a:endParaRPr lang="en-US" dirty="0"/>
          </a:p>
          <a:p>
            <a:pPr marL="0" indent="0">
              <a:buNone/>
            </a:pPr>
            <a:r>
              <a:rPr lang="en-US" dirty="0" smtClean="0"/>
              <a:t>	             Matrix C                                               Matrix A                                          Matrix B </a:t>
            </a:r>
          </a:p>
          <a:p>
            <a:endParaRPr lang="en-US" dirty="0" smtClean="0"/>
          </a:p>
          <a:p>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                                                      x</a:t>
            </a:r>
          </a:p>
          <a:p>
            <a:pPr marL="0" indent="0">
              <a:buNone/>
            </a:pPr>
            <a:endParaRPr lang="en-US" dirty="0" smtClean="0"/>
          </a:p>
        </p:txBody>
      </p:sp>
      <p:sp>
        <p:nvSpPr>
          <p:cNvPr id="2" name="Title 1"/>
          <p:cNvSpPr>
            <a:spLocks noGrp="1"/>
          </p:cNvSpPr>
          <p:nvPr>
            <p:ph type="title"/>
          </p:nvPr>
        </p:nvSpPr>
        <p:spPr/>
        <p:txBody>
          <a:bodyPr/>
          <a:lstStyle/>
          <a:p>
            <a:r>
              <a:rPr lang="en-US" dirty="0" smtClean="0"/>
              <a:t>PROPOSED approach / solution</a:t>
            </a:r>
            <a:endParaRPr lang="en-US" dirty="0"/>
          </a:p>
        </p:txBody>
      </p:sp>
      <p:graphicFrame>
        <p:nvGraphicFramePr>
          <p:cNvPr id="11" name="Table 10"/>
          <p:cNvGraphicFramePr>
            <a:graphicFrameLocks noGrp="1"/>
          </p:cNvGraphicFramePr>
          <p:nvPr>
            <p:extLst/>
          </p:nvPr>
        </p:nvGraphicFramePr>
        <p:xfrm>
          <a:off x="4444101" y="2213929"/>
          <a:ext cx="3114560" cy="3901184"/>
        </p:xfrm>
        <a:graphic>
          <a:graphicData uri="http://schemas.openxmlformats.org/drawingml/2006/table">
            <a:tbl>
              <a:tblPr firstRow="1" bandRow="1">
                <a:tableStyleId>{5C22544A-7EE6-4342-B048-85BDC9FD1C3A}</a:tableStyleId>
              </a:tblPr>
              <a:tblGrid>
                <a:gridCol w="410360"/>
                <a:gridCol w="368280"/>
                <a:gridCol w="389320"/>
                <a:gridCol w="389320"/>
                <a:gridCol w="389320"/>
                <a:gridCol w="389320"/>
                <a:gridCol w="389320"/>
                <a:gridCol w="389320"/>
              </a:tblGrid>
              <a:tr h="487553">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6" name="Table 25"/>
          <p:cNvGraphicFramePr>
            <a:graphicFrameLocks noGrp="1"/>
          </p:cNvGraphicFramePr>
          <p:nvPr>
            <p:extLst/>
          </p:nvPr>
        </p:nvGraphicFramePr>
        <p:xfrm>
          <a:off x="662497" y="2213929"/>
          <a:ext cx="3114560" cy="3901184"/>
        </p:xfrm>
        <a:graphic>
          <a:graphicData uri="http://schemas.openxmlformats.org/drawingml/2006/table">
            <a:tbl>
              <a:tblPr firstRow="1" bandRow="1">
                <a:tableStyleId>{5C22544A-7EE6-4342-B048-85BDC9FD1C3A}</a:tableStyleId>
              </a:tblPr>
              <a:tblGrid>
                <a:gridCol w="410360"/>
                <a:gridCol w="368280"/>
                <a:gridCol w="389320"/>
                <a:gridCol w="389320"/>
                <a:gridCol w="389320"/>
                <a:gridCol w="389320"/>
                <a:gridCol w="389320"/>
                <a:gridCol w="389320"/>
              </a:tblGrid>
              <a:tr h="487553">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7" name="Table 26"/>
          <p:cNvGraphicFramePr>
            <a:graphicFrameLocks noGrp="1"/>
          </p:cNvGraphicFramePr>
          <p:nvPr>
            <p:extLst/>
          </p:nvPr>
        </p:nvGraphicFramePr>
        <p:xfrm>
          <a:off x="8037397" y="2223785"/>
          <a:ext cx="3114560" cy="3901184"/>
        </p:xfrm>
        <a:graphic>
          <a:graphicData uri="http://schemas.openxmlformats.org/drawingml/2006/table">
            <a:tbl>
              <a:tblPr firstRow="1" bandRow="1">
                <a:tableStyleId>{5C22544A-7EE6-4342-B048-85BDC9FD1C3A}</a:tableStyleId>
              </a:tblPr>
              <a:tblGrid>
                <a:gridCol w="410360"/>
                <a:gridCol w="368280"/>
                <a:gridCol w="389320"/>
                <a:gridCol w="389320"/>
                <a:gridCol w="389320"/>
                <a:gridCol w="389320"/>
                <a:gridCol w="389320"/>
                <a:gridCol w="389320"/>
              </a:tblGrid>
              <a:tr h="487553">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553">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121888" marR="121888" marT="60944" marB="609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8" name="Rectangle 37"/>
          <p:cNvSpPr/>
          <p:nvPr/>
        </p:nvSpPr>
        <p:spPr bwMode="auto">
          <a:xfrm>
            <a:off x="790959" y="2334183"/>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39" name="Rectangle 38"/>
          <p:cNvSpPr/>
          <p:nvPr/>
        </p:nvSpPr>
        <p:spPr bwMode="auto">
          <a:xfrm>
            <a:off x="1137898" y="2334183"/>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0" name="Rectangle 39"/>
          <p:cNvSpPr/>
          <p:nvPr/>
        </p:nvSpPr>
        <p:spPr bwMode="auto">
          <a:xfrm>
            <a:off x="1542439" y="2334183"/>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1" name="Rectangle 40"/>
          <p:cNvSpPr/>
          <p:nvPr/>
        </p:nvSpPr>
        <p:spPr bwMode="auto">
          <a:xfrm>
            <a:off x="1900954" y="2334179"/>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2" name="Rectangle 41"/>
          <p:cNvSpPr/>
          <p:nvPr/>
        </p:nvSpPr>
        <p:spPr bwMode="auto">
          <a:xfrm>
            <a:off x="2306917" y="2334180"/>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3" name="Rectangle 42"/>
          <p:cNvSpPr/>
          <p:nvPr/>
        </p:nvSpPr>
        <p:spPr bwMode="auto">
          <a:xfrm>
            <a:off x="2770191" y="2322574"/>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4" name="Rectangle 43"/>
          <p:cNvSpPr/>
          <p:nvPr/>
        </p:nvSpPr>
        <p:spPr bwMode="auto">
          <a:xfrm>
            <a:off x="790429" y="4340652"/>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5" name="Rectangle 44"/>
          <p:cNvSpPr/>
          <p:nvPr/>
        </p:nvSpPr>
        <p:spPr bwMode="auto">
          <a:xfrm>
            <a:off x="1194970" y="4340654"/>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6" name="Rectangle 45"/>
          <p:cNvSpPr/>
          <p:nvPr/>
        </p:nvSpPr>
        <p:spPr bwMode="auto">
          <a:xfrm>
            <a:off x="1579020" y="4330039"/>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7" name="Rectangle 46"/>
          <p:cNvSpPr/>
          <p:nvPr/>
        </p:nvSpPr>
        <p:spPr bwMode="auto">
          <a:xfrm>
            <a:off x="3107869" y="2322573"/>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8" name="Rectangle 47"/>
          <p:cNvSpPr/>
          <p:nvPr/>
        </p:nvSpPr>
        <p:spPr bwMode="auto">
          <a:xfrm>
            <a:off x="3513832" y="2336371"/>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49" name="Down Arrow 48"/>
          <p:cNvSpPr/>
          <p:nvPr/>
        </p:nvSpPr>
        <p:spPr bwMode="auto">
          <a:xfrm>
            <a:off x="8132837" y="2427050"/>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0" name="Down Arrow 49"/>
          <p:cNvSpPr/>
          <p:nvPr/>
        </p:nvSpPr>
        <p:spPr bwMode="auto">
          <a:xfrm>
            <a:off x="8533555" y="2427047"/>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1" name="Down Arrow 50"/>
          <p:cNvSpPr/>
          <p:nvPr/>
        </p:nvSpPr>
        <p:spPr bwMode="auto">
          <a:xfrm>
            <a:off x="9297127" y="2447636"/>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2" name="Down Arrow 51"/>
          <p:cNvSpPr/>
          <p:nvPr/>
        </p:nvSpPr>
        <p:spPr bwMode="auto">
          <a:xfrm>
            <a:off x="8916512" y="2427050"/>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3" name="Down Arrow 52"/>
          <p:cNvSpPr/>
          <p:nvPr/>
        </p:nvSpPr>
        <p:spPr bwMode="auto">
          <a:xfrm>
            <a:off x="9680569" y="2427046"/>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4" name="Down Arrow 53"/>
          <p:cNvSpPr/>
          <p:nvPr/>
        </p:nvSpPr>
        <p:spPr bwMode="auto">
          <a:xfrm>
            <a:off x="10057149" y="2427050"/>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5" name="Down Arrow 54"/>
          <p:cNvSpPr/>
          <p:nvPr/>
        </p:nvSpPr>
        <p:spPr bwMode="auto">
          <a:xfrm>
            <a:off x="10458707" y="2447635"/>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56" name="Down Arrow 55"/>
          <p:cNvSpPr/>
          <p:nvPr/>
        </p:nvSpPr>
        <p:spPr bwMode="auto">
          <a:xfrm>
            <a:off x="10812759" y="2427050"/>
            <a:ext cx="203586" cy="3424480"/>
          </a:xfrm>
          <a:prstGeom prst="downArrow">
            <a:avLst/>
          </a:prstGeom>
          <a:solidFill>
            <a:srgbClr val="00B050"/>
          </a:solidFill>
          <a:ln w="25400" algn="ctr">
            <a:solidFill>
              <a:srgbClr val="00B05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4" name="Rectangle 63"/>
          <p:cNvSpPr/>
          <p:nvPr/>
        </p:nvSpPr>
        <p:spPr bwMode="auto">
          <a:xfrm>
            <a:off x="1959409" y="4330038"/>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5" name="Rectangle 64"/>
          <p:cNvSpPr/>
          <p:nvPr/>
        </p:nvSpPr>
        <p:spPr bwMode="auto">
          <a:xfrm>
            <a:off x="2363951" y="4330039"/>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6" name="Rectangle 65"/>
          <p:cNvSpPr/>
          <p:nvPr/>
        </p:nvSpPr>
        <p:spPr bwMode="auto">
          <a:xfrm>
            <a:off x="2748001" y="4319425"/>
            <a:ext cx="142038" cy="1686938"/>
          </a:xfrm>
          <a:prstGeom prst="rect">
            <a:avLst/>
          </a:prstGeom>
          <a:solidFill>
            <a:srgbClr val="FFC000"/>
          </a:solidFill>
          <a:ln w="25400" algn="ctr">
            <a:solidFill>
              <a:srgbClr val="FF000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12" name="Down Arrow 11"/>
          <p:cNvSpPr/>
          <p:nvPr/>
        </p:nvSpPr>
        <p:spPr bwMode="auto">
          <a:xfrm>
            <a:off x="4579124" y="2424416"/>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1" name="Down Arrow 60"/>
          <p:cNvSpPr/>
          <p:nvPr/>
        </p:nvSpPr>
        <p:spPr bwMode="auto">
          <a:xfrm>
            <a:off x="5717465" y="2430425"/>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2" name="Down Arrow 61"/>
          <p:cNvSpPr/>
          <p:nvPr/>
        </p:nvSpPr>
        <p:spPr bwMode="auto">
          <a:xfrm>
            <a:off x="6133933" y="2467676"/>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3" name="Down Arrow 62"/>
          <p:cNvSpPr/>
          <p:nvPr/>
        </p:nvSpPr>
        <p:spPr bwMode="auto">
          <a:xfrm>
            <a:off x="6536239" y="2451193"/>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7" name="Down Arrow 66"/>
          <p:cNvSpPr/>
          <p:nvPr/>
        </p:nvSpPr>
        <p:spPr bwMode="auto">
          <a:xfrm>
            <a:off x="6943997" y="2436025"/>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8" name="Down Arrow 67"/>
          <p:cNvSpPr/>
          <p:nvPr/>
        </p:nvSpPr>
        <p:spPr bwMode="auto">
          <a:xfrm>
            <a:off x="7312161" y="2467676"/>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69" name="Down Arrow 68"/>
          <p:cNvSpPr/>
          <p:nvPr/>
        </p:nvSpPr>
        <p:spPr bwMode="auto">
          <a:xfrm>
            <a:off x="4955706" y="2430425"/>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70" name="Down Arrow 69"/>
          <p:cNvSpPr/>
          <p:nvPr/>
        </p:nvSpPr>
        <p:spPr bwMode="auto">
          <a:xfrm>
            <a:off x="5380806" y="2457788"/>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cxnSp>
        <p:nvCxnSpPr>
          <p:cNvPr id="17" name="Straight Arrow Connector 16"/>
          <p:cNvCxnSpPr>
            <a:stCxn id="12" idx="2"/>
            <a:endCxn id="69" idx="0"/>
          </p:cNvCxnSpPr>
          <p:nvPr/>
        </p:nvCxnSpPr>
        <p:spPr>
          <a:xfrm flipV="1">
            <a:off x="4635254" y="2430426"/>
            <a:ext cx="376582" cy="1555867"/>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024372" y="2447635"/>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413022" y="2405157"/>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825806" y="2455874"/>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6155839" y="2442034"/>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567433" y="2409635"/>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002008" y="2442035"/>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0" name="Down Arrow 89"/>
          <p:cNvSpPr/>
          <p:nvPr/>
        </p:nvSpPr>
        <p:spPr bwMode="auto">
          <a:xfrm>
            <a:off x="4587250" y="4426352"/>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91" name="Down Arrow 90"/>
          <p:cNvSpPr/>
          <p:nvPr/>
        </p:nvSpPr>
        <p:spPr bwMode="auto">
          <a:xfrm>
            <a:off x="5725591" y="4432361"/>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92" name="Down Arrow 91"/>
          <p:cNvSpPr/>
          <p:nvPr/>
        </p:nvSpPr>
        <p:spPr bwMode="auto">
          <a:xfrm>
            <a:off x="6544365" y="4453129"/>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93" name="Down Arrow 92"/>
          <p:cNvSpPr/>
          <p:nvPr/>
        </p:nvSpPr>
        <p:spPr bwMode="auto">
          <a:xfrm>
            <a:off x="6952123" y="4437961"/>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94" name="Down Arrow 93"/>
          <p:cNvSpPr/>
          <p:nvPr/>
        </p:nvSpPr>
        <p:spPr bwMode="auto">
          <a:xfrm>
            <a:off x="7320287" y="4469612"/>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95" name="Down Arrow 94"/>
          <p:cNvSpPr/>
          <p:nvPr/>
        </p:nvSpPr>
        <p:spPr bwMode="auto">
          <a:xfrm>
            <a:off x="4963832" y="4432361"/>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
        <p:nvSpPr>
          <p:cNvPr id="96" name="Down Arrow 95"/>
          <p:cNvSpPr/>
          <p:nvPr/>
        </p:nvSpPr>
        <p:spPr bwMode="auto">
          <a:xfrm>
            <a:off x="5388932" y="4459723"/>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cxnSp>
        <p:nvCxnSpPr>
          <p:cNvPr id="97" name="Straight Arrow Connector 96"/>
          <p:cNvCxnSpPr>
            <a:stCxn id="90" idx="2"/>
            <a:endCxn id="95" idx="0"/>
          </p:cNvCxnSpPr>
          <p:nvPr/>
        </p:nvCxnSpPr>
        <p:spPr>
          <a:xfrm flipV="1">
            <a:off x="4643380" y="4432362"/>
            <a:ext cx="376582" cy="1555867"/>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032498" y="4449571"/>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421148" y="4407092"/>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5845449" y="4437297"/>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6163965" y="4443969"/>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6575559" y="4411571"/>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7010134" y="4443971"/>
            <a:ext cx="376582" cy="1567476"/>
          </a:xfrm>
          <a:prstGeom prst="straightConnector1">
            <a:avLst/>
          </a:prstGeom>
          <a:ln w="381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Down Arrow 103"/>
          <p:cNvSpPr/>
          <p:nvPr/>
        </p:nvSpPr>
        <p:spPr bwMode="auto">
          <a:xfrm>
            <a:off x="6104017" y="4426352"/>
            <a:ext cx="112260" cy="1561876"/>
          </a:xfrm>
          <a:prstGeom prst="downArrow">
            <a:avLst/>
          </a:prstGeom>
          <a:solidFill>
            <a:schemeClr val="bg2"/>
          </a:solidFill>
          <a:ln w="25400" algn="ctr">
            <a:solidFill>
              <a:srgbClr val="0070C0"/>
            </a:solidFill>
            <a:round/>
            <a:headEnd/>
            <a:tailEnd/>
          </a:ln>
          <a:effectLst>
            <a:outerShdw blurRad="50800" dist="38100" dir="5400000" algn="t" rotWithShape="0">
              <a:prstClr val="black">
                <a:alpha val="40000"/>
              </a:prstClr>
            </a:outerShdw>
          </a:effectLst>
        </p:spPr>
        <p:txBody>
          <a:bodyPr lIns="304721" tIns="60936" rIns="304721" bIns="60936" rtlCol="0" anchor="ctr"/>
          <a:lstStyle/>
          <a:p>
            <a:pPr marL="2117" indent="-2117" algn="ctr" defTabSz="1217273"/>
            <a:endParaRPr lang="en-US" b="1" dirty="0">
              <a:solidFill>
                <a:prstClr val="white"/>
              </a:solidFill>
              <a:cs typeface="Arial" charset="0"/>
            </a:endParaRPr>
          </a:p>
        </p:txBody>
      </p:sp>
    </p:spTree>
    <p:extLst>
      <p:ext uri="{BB962C8B-B14F-4D97-AF65-F5344CB8AC3E}">
        <p14:creationId xmlns:p14="http://schemas.microsoft.com/office/powerpoint/2010/main" val="36352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par>
                                <p:cTn id="47" presetID="10"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par>
                                <p:cTn id="50" presetID="10"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par>
                                <p:cTn id="53" presetID="10"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 presetClass="exit" presetSubtype="0" fill="hold" grpId="1" nodeType="withEffect">
                                  <p:stCondLst>
                                    <p:cond delay="0"/>
                                  </p:stCondLst>
                                  <p:childTnLst>
                                    <p:set>
                                      <p:cBhvr>
                                        <p:cTn id="89" dur="1" fill="hold">
                                          <p:stCondLst>
                                            <p:cond delay="0"/>
                                          </p:stCondLst>
                                        </p:cTn>
                                        <p:tgtEl>
                                          <p:spTgt spid="38"/>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9"/>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4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5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childTnLst>
                                </p:cTn>
                              </p:par>
                              <p:par>
                                <p:cTn id="114" presetID="1" presetClass="exit" presetSubtype="0" fill="hold" grpId="1" nodeType="withEffect">
                                  <p:stCondLst>
                                    <p:cond delay="0"/>
                                  </p:stCondLst>
                                  <p:childTnLst>
                                    <p:set>
                                      <p:cBhvr>
                                        <p:cTn id="115" dur="1" fill="hold">
                                          <p:stCondLst>
                                            <p:cond delay="0"/>
                                          </p:stCondLst>
                                        </p:cTn>
                                        <p:tgtEl>
                                          <p:spTgt spid="41"/>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4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3"/>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51"/>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5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500"/>
                                        <p:tgtEl>
                                          <p:spTgt spid="4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500"/>
                                        <p:tgtEl>
                                          <p:spTgt spid="46"/>
                                        </p:tgtEl>
                                      </p:cBhvr>
                                    </p:animEffec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4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5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56"/>
                                        </p:tgtEl>
                                        <p:attrNameLst>
                                          <p:attrName>style.visibility</p:attrName>
                                        </p:attrNameLst>
                                      </p:cBhvr>
                                      <p:to>
                                        <p:strVal val="hidden"/>
                                      </p:to>
                                    </p:set>
                                  </p:childTnLst>
                                </p:cTn>
                              </p:par>
                              <p:par>
                                <p:cTn id="145" presetID="10" presetClass="entr" presetSubtype="0" fill="hold" grpId="2" nodeType="with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500"/>
                                        <p:tgtEl>
                                          <p:spTgt spid="49"/>
                                        </p:tgtEl>
                                      </p:cBhvr>
                                    </p:animEffect>
                                  </p:childTnLst>
                                </p:cTn>
                              </p:par>
                              <p:par>
                                <p:cTn id="148" presetID="10" presetClass="entr" presetSubtype="0" fill="hold" grpId="2" nodeType="with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500"/>
                                        <p:tgtEl>
                                          <p:spTgt spid="50"/>
                                        </p:tgtEl>
                                      </p:cBhvr>
                                    </p:animEffect>
                                  </p:childTnLst>
                                </p:cTn>
                              </p:par>
                              <p:par>
                                <p:cTn id="151" presetID="10" presetClass="entr" presetSubtype="0" fill="hold" grpId="2" nodeType="with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fade">
                                      <p:cBhvr>
                                        <p:cTn id="153" dur="500"/>
                                        <p:tgtEl>
                                          <p:spTgt spid="52"/>
                                        </p:tgtEl>
                                      </p:cBhvr>
                                    </p:animEffect>
                                  </p:childTnLst>
                                </p:cTn>
                              </p:par>
                              <p:par>
                                <p:cTn id="154" presetID="1" presetClass="exit" presetSubtype="0" fill="hold" grpId="1" nodeType="withEffect">
                                  <p:stCondLst>
                                    <p:cond delay="0"/>
                                  </p:stCondLst>
                                  <p:childTnLst>
                                    <p:set>
                                      <p:cBhvr>
                                        <p:cTn id="155" dur="1" fill="hold">
                                          <p:stCondLst>
                                            <p:cond delay="0"/>
                                          </p:stCondLst>
                                        </p:cTn>
                                        <p:tgtEl>
                                          <p:spTgt spid="68"/>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70"/>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12"/>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69"/>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17"/>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71"/>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72"/>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73"/>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74"/>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75"/>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76"/>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61"/>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62"/>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63"/>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67"/>
                                        </p:tgtEl>
                                        <p:attrNameLst>
                                          <p:attrName>style.visibility</p:attrName>
                                        </p:attrNameLst>
                                      </p:cBhvr>
                                      <p:to>
                                        <p:strVal val="hidden"/>
                                      </p:to>
                                    </p:set>
                                  </p:childTnLst>
                                </p:cTn>
                              </p:par>
                              <p:par>
                                <p:cTn id="184" presetID="10" presetClass="entr" presetSubtype="0" fill="hold" grpId="0" nodeType="withEffect">
                                  <p:stCondLst>
                                    <p:cond delay="0"/>
                                  </p:stCondLst>
                                  <p:childTnLst>
                                    <p:set>
                                      <p:cBhvr>
                                        <p:cTn id="185" dur="1" fill="hold">
                                          <p:stCondLst>
                                            <p:cond delay="0"/>
                                          </p:stCondLst>
                                        </p:cTn>
                                        <p:tgtEl>
                                          <p:spTgt spid="90"/>
                                        </p:tgtEl>
                                        <p:attrNameLst>
                                          <p:attrName>style.visibility</p:attrName>
                                        </p:attrNameLst>
                                      </p:cBhvr>
                                      <p:to>
                                        <p:strVal val="visible"/>
                                      </p:to>
                                    </p:set>
                                    <p:animEffect transition="in" filter="fade">
                                      <p:cBhvr>
                                        <p:cTn id="186" dur="500"/>
                                        <p:tgtEl>
                                          <p:spTgt spid="90"/>
                                        </p:tgtEl>
                                      </p:cBhvr>
                                    </p:animEffect>
                                  </p:childTnLst>
                                </p:cTn>
                              </p:par>
                              <p:par>
                                <p:cTn id="187" presetID="10" presetClass="entr" presetSubtype="0" fill="hold" nodeType="withEffect">
                                  <p:stCondLst>
                                    <p:cond delay="0"/>
                                  </p:stCondLst>
                                  <p:childTnLst>
                                    <p:set>
                                      <p:cBhvr>
                                        <p:cTn id="188" dur="1" fill="hold">
                                          <p:stCondLst>
                                            <p:cond delay="0"/>
                                          </p:stCondLst>
                                        </p:cTn>
                                        <p:tgtEl>
                                          <p:spTgt spid="97"/>
                                        </p:tgtEl>
                                        <p:attrNameLst>
                                          <p:attrName>style.visibility</p:attrName>
                                        </p:attrNameLst>
                                      </p:cBhvr>
                                      <p:to>
                                        <p:strVal val="visible"/>
                                      </p:to>
                                    </p:set>
                                    <p:animEffect transition="in" filter="fade">
                                      <p:cBhvr>
                                        <p:cTn id="189" dur="500"/>
                                        <p:tgtEl>
                                          <p:spTgt spid="9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95"/>
                                        </p:tgtEl>
                                        <p:attrNameLst>
                                          <p:attrName>style.visibility</p:attrName>
                                        </p:attrNameLst>
                                      </p:cBhvr>
                                      <p:to>
                                        <p:strVal val="visible"/>
                                      </p:to>
                                    </p:set>
                                    <p:animEffect transition="in" filter="fade">
                                      <p:cBhvr>
                                        <p:cTn id="192" dur="500"/>
                                        <p:tgtEl>
                                          <p:spTgt spid="95"/>
                                        </p:tgtEl>
                                      </p:cBhvr>
                                    </p:animEffect>
                                  </p:childTnLst>
                                </p:cTn>
                              </p:par>
                              <p:par>
                                <p:cTn id="193" presetID="10" presetClass="entr" presetSubtype="0" fill="hold" nodeType="withEffect">
                                  <p:stCondLst>
                                    <p:cond delay="0"/>
                                  </p:stCondLst>
                                  <p:childTnLst>
                                    <p:set>
                                      <p:cBhvr>
                                        <p:cTn id="194" dur="1" fill="hold">
                                          <p:stCondLst>
                                            <p:cond delay="0"/>
                                          </p:stCondLst>
                                        </p:cTn>
                                        <p:tgtEl>
                                          <p:spTgt spid="98"/>
                                        </p:tgtEl>
                                        <p:attrNameLst>
                                          <p:attrName>style.visibility</p:attrName>
                                        </p:attrNameLst>
                                      </p:cBhvr>
                                      <p:to>
                                        <p:strVal val="visible"/>
                                      </p:to>
                                    </p:set>
                                    <p:animEffect transition="in" filter="fade">
                                      <p:cBhvr>
                                        <p:cTn id="195" dur="500"/>
                                        <p:tgtEl>
                                          <p:spTgt spid="98"/>
                                        </p:tgtEl>
                                      </p:cBhvr>
                                    </p:animEffect>
                                  </p:childTnLst>
                                </p:cTn>
                              </p:par>
                              <p:par>
                                <p:cTn id="196" presetID="10" presetClass="entr" presetSubtype="0" fill="hold" nodeType="withEffect">
                                  <p:stCondLst>
                                    <p:cond delay="0"/>
                                  </p:stCondLst>
                                  <p:childTnLst>
                                    <p:set>
                                      <p:cBhvr>
                                        <p:cTn id="197" dur="1" fill="hold">
                                          <p:stCondLst>
                                            <p:cond delay="0"/>
                                          </p:stCondLst>
                                        </p:cTn>
                                        <p:tgtEl>
                                          <p:spTgt spid="99"/>
                                        </p:tgtEl>
                                        <p:attrNameLst>
                                          <p:attrName>style.visibility</p:attrName>
                                        </p:attrNameLst>
                                      </p:cBhvr>
                                      <p:to>
                                        <p:strVal val="visible"/>
                                      </p:to>
                                    </p:set>
                                    <p:animEffect transition="in" filter="fade">
                                      <p:cBhvr>
                                        <p:cTn id="198" dur="500"/>
                                        <p:tgtEl>
                                          <p:spTgt spid="9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91"/>
                                        </p:tgtEl>
                                        <p:attrNameLst>
                                          <p:attrName>style.visibility</p:attrName>
                                        </p:attrNameLst>
                                      </p:cBhvr>
                                      <p:to>
                                        <p:strVal val="visible"/>
                                      </p:to>
                                    </p:set>
                                    <p:animEffect transition="in" filter="fade">
                                      <p:cBhvr>
                                        <p:cTn id="201" dur="500"/>
                                        <p:tgtEl>
                                          <p:spTgt spid="91"/>
                                        </p:tgtEl>
                                      </p:cBhvr>
                                    </p:animEffect>
                                  </p:childTnLst>
                                </p:cTn>
                              </p:par>
                              <p:par>
                                <p:cTn id="202" presetID="10" presetClass="entr" presetSubtype="0" fill="hold" nodeType="withEffect">
                                  <p:stCondLst>
                                    <p:cond delay="0"/>
                                  </p:stCondLst>
                                  <p:childTnLst>
                                    <p:set>
                                      <p:cBhvr>
                                        <p:cTn id="203" dur="1" fill="hold">
                                          <p:stCondLst>
                                            <p:cond delay="0"/>
                                          </p:stCondLst>
                                        </p:cTn>
                                        <p:tgtEl>
                                          <p:spTgt spid="100"/>
                                        </p:tgtEl>
                                        <p:attrNameLst>
                                          <p:attrName>style.visibility</p:attrName>
                                        </p:attrNameLst>
                                      </p:cBhvr>
                                      <p:to>
                                        <p:strVal val="visible"/>
                                      </p:to>
                                    </p:set>
                                    <p:animEffect transition="in" filter="fade">
                                      <p:cBhvr>
                                        <p:cTn id="204" dur="500"/>
                                        <p:tgtEl>
                                          <p:spTgt spid="10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Effect transition="in" filter="fade">
                                      <p:cBhvr>
                                        <p:cTn id="207" dur="500"/>
                                        <p:tgtEl>
                                          <p:spTgt spid="104"/>
                                        </p:tgtEl>
                                      </p:cBhvr>
                                    </p:animEffect>
                                  </p:childTnLst>
                                </p:cTn>
                              </p:par>
                              <p:par>
                                <p:cTn id="208" presetID="10" presetClass="entr" presetSubtype="0" fill="hold" nodeType="withEffect">
                                  <p:stCondLst>
                                    <p:cond delay="0"/>
                                  </p:stCondLst>
                                  <p:childTnLst>
                                    <p:set>
                                      <p:cBhvr>
                                        <p:cTn id="209" dur="1" fill="hold">
                                          <p:stCondLst>
                                            <p:cond delay="0"/>
                                          </p:stCondLst>
                                        </p:cTn>
                                        <p:tgtEl>
                                          <p:spTgt spid="101"/>
                                        </p:tgtEl>
                                        <p:attrNameLst>
                                          <p:attrName>style.visibility</p:attrName>
                                        </p:attrNameLst>
                                      </p:cBhvr>
                                      <p:to>
                                        <p:strVal val="visible"/>
                                      </p:to>
                                    </p:set>
                                    <p:animEffect transition="in" filter="fade">
                                      <p:cBhvr>
                                        <p:cTn id="210" dur="500"/>
                                        <p:tgtEl>
                                          <p:spTgt spid="101"/>
                                        </p:tgtEl>
                                      </p:cBhvr>
                                    </p:animEffect>
                                  </p:childTnLst>
                                </p:cTn>
                              </p:par>
                              <p:par>
                                <p:cTn id="211" presetID="10" presetClass="entr" presetSubtype="0" fill="hold" nodeType="withEffect">
                                  <p:stCondLst>
                                    <p:cond delay="0"/>
                                  </p:stCondLst>
                                  <p:childTnLst>
                                    <p:set>
                                      <p:cBhvr>
                                        <p:cTn id="212" dur="1" fill="hold">
                                          <p:stCondLst>
                                            <p:cond delay="0"/>
                                          </p:stCondLst>
                                        </p:cTn>
                                        <p:tgtEl>
                                          <p:spTgt spid="102"/>
                                        </p:tgtEl>
                                        <p:attrNameLst>
                                          <p:attrName>style.visibility</p:attrName>
                                        </p:attrNameLst>
                                      </p:cBhvr>
                                      <p:to>
                                        <p:strVal val="visible"/>
                                      </p:to>
                                    </p:set>
                                    <p:animEffect transition="in" filter="fade">
                                      <p:cBhvr>
                                        <p:cTn id="213" dur="500"/>
                                        <p:tgtEl>
                                          <p:spTgt spid="10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92"/>
                                        </p:tgtEl>
                                        <p:attrNameLst>
                                          <p:attrName>style.visibility</p:attrName>
                                        </p:attrNameLst>
                                      </p:cBhvr>
                                      <p:to>
                                        <p:strVal val="visible"/>
                                      </p:to>
                                    </p:set>
                                    <p:animEffect transition="in" filter="fade">
                                      <p:cBhvr>
                                        <p:cTn id="216" dur="500"/>
                                        <p:tgtEl>
                                          <p:spTgt spid="9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93"/>
                                        </p:tgtEl>
                                        <p:attrNameLst>
                                          <p:attrName>style.visibility</p:attrName>
                                        </p:attrNameLst>
                                      </p:cBhvr>
                                      <p:to>
                                        <p:strVal val="visible"/>
                                      </p:to>
                                    </p:set>
                                    <p:animEffect transition="in" filter="fade">
                                      <p:cBhvr>
                                        <p:cTn id="219" dur="500"/>
                                        <p:tgtEl>
                                          <p:spTgt spid="93"/>
                                        </p:tgtEl>
                                      </p:cBhvr>
                                    </p:animEffect>
                                  </p:childTnLst>
                                </p:cTn>
                              </p:par>
                              <p:par>
                                <p:cTn id="220" presetID="10" presetClass="entr" presetSubtype="0" fill="hold" nodeType="withEffect">
                                  <p:stCondLst>
                                    <p:cond delay="0"/>
                                  </p:stCondLst>
                                  <p:childTnLst>
                                    <p:set>
                                      <p:cBhvr>
                                        <p:cTn id="221" dur="1" fill="hold">
                                          <p:stCondLst>
                                            <p:cond delay="0"/>
                                          </p:stCondLst>
                                        </p:cTn>
                                        <p:tgtEl>
                                          <p:spTgt spid="103"/>
                                        </p:tgtEl>
                                        <p:attrNameLst>
                                          <p:attrName>style.visibility</p:attrName>
                                        </p:attrNameLst>
                                      </p:cBhvr>
                                      <p:to>
                                        <p:strVal val="visible"/>
                                      </p:to>
                                    </p:set>
                                    <p:animEffect transition="in" filter="fade">
                                      <p:cBhvr>
                                        <p:cTn id="222" dur="500"/>
                                        <p:tgtEl>
                                          <p:spTgt spid="10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94"/>
                                        </p:tgtEl>
                                        <p:attrNameLst>
                                          <p:attrName>style.visibility</p:attrName>
                                        </p:attrNameLst>
                                      </p:cBhvr>
                                      <p:to>
                                        <p:strVal val="visible"/>
                                      </p:to>
                                    </p:set>
                                    <p:animEffect transition="in" filter="fade">
                                      <p:cBhvr>
                                        <p:cTn id="225" dur="500"/>
                                        <p:tgtEl>
                                          <p:spTgt spid="9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96"/>
                                        </p:tgtEl>
                                        <p:attrNameLst>
                                          <p:attrName>style.visibility</p:attrName>
                                        </p:attrNameLst>
                                      </p:cBhvr>
                                      <p:to>
                                        <p:strVal val="visible"/>
                                      </p:to>
                                    </p:set>
                                    <p:animEffect transition="in" filter="fade">
                                      <p:cBhvr>
                                        <p:cTn id="228" dur="500"/>
                                        <p:tgtEl>
                                          <p:spTgt spid="96"/>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64"/>
                                        </p:tgtEl>
                                        <p:attrNameLst>
                                          <p:attrName>style.visibility</p:attrName>
                                        </p:attrNameLst>
                                      </p:cBhvr>
                                      <p:to>
                                        <p:strVal val="visible"/>
                                      </p:to>
                                    </p:set>
                                    <p:animEffect transition="in" filter="fade">
                                      <p:cBhvr>
                                        <p:cTn id="233" dur="500"/>
                                        <p:tgtEl>
                                          <p:spTgt spid="64"/>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65"/>
                                        </p:tgtEl>
                                        <p:attrNameLst>
                                          <p:attrName>style.visibility</p:attrName>
                                        </p:attrNameLst>
                                      </p:cBhvr>
                                      <p:to>
                                        <p:strVal val="visible"/>
                                      </p:to>
                                    </p:set>
                                    <p:animEffect transition="in" filter="fade">
                                      <p:cBhvr>
                                        <p:cTn id="236" dur="500"/>
                                        <p:tgtEl>
                                          <p:spTgt spid="65"/>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66"/>
                                        </p:tgtEl>
                                        <p:attrNameLst>
                                          <p:attrName>style.visibility</p:attrName>
                                        </p:attrNameLst>
                                      </p:cBhvr>
                                      <p:to>
                                        <p:strVal val="visible"/>
                                      </p:to>
                                    </p:set>
                                    <p:animEffect transition="in" filter="fade">
                                      <p:cBhvr>
                                        <p:cTn id="239" dur="500"/>
                                        <p:tgtEl>
                                          <p:spTgt spid="66"/>
                                        </p:tgtEl>
                                      </p:cBhvr>
                                    </p:animEffect>
                                  </p:childTnLst>
                                </p:cTn>
                              </p:par>
                              <p:par>
                                <p:cTn id="240" presetID="10" presetClass="entr" presetSubtype="0" fill="hold" grpId="2" nodeType="withEffect">
                                  <p:stCondLst>
                                    <p:cond delay="0"/>
                                  </p:stCondLst>
                                  <p:childTnLst>
                                    <p:set>
                                      <p:cBhvr>
                                        <p:cTn id="241" dur="1" fill="hold">
                                          <p:stCondLst>
                                            <p:cond delay="0"/>
                                          </p:stCondLst>
                                        </p:cTn>
                                        <p:tgtEl>
                                          <p:spTgt spid="51"/>
                                        </p:tgtEl>
                                        <p:attrNameLst>
                                          <p:attrName>style.visibility</p:attrName>
                                        </p:attrNameLst>
                                      </p:cBhvr>
                                      <p:to>
                                        <p:strVal val="visible"/>
                                      </p:to>
                                    </p:set>
                                    <p:animEffect transition="in" filter="fade">
                                      <p:cBhvr>
                                        <p:cTn id="242" dur="500"/>
                                        <p:tgtEl>
                                          <p:spTgt spid="51"/>
                                        </p:tgtEl>
                                      </p:cBhvr>
                                    </p:animEffect>
                                  </p:childTnLst>
                                </p:cTn>
                              </p:par>
                              <p:par>
                                <p:cTn id="243" presetID="10" presetClass="entr" presetSubtype="0" fill="hold" grpId="2" nodeType="withEffect">
                                  <p:stCondLst>
                                    <p:cond delay="0"/>
                                  </p:stCondLst>
                                  <p:childTnLst>
                                    <p:set>
                                      <p:cBhvr>
                                        <p:cTn id="244" dur="1" fill="hold">
                                          <p:stCondLst>
                                            <p:cond delay="0"/>
                                          </p:stCondLst>
                                        </p:cTn>
                                        <p:tgtEl>
                                          <p:spTgt spid="53"/>
                                        </p:tgtEl>
                                        <p:attrNameLst>
                                          <p:attrName>style.visibility</p:attrName>
                                        </p:attrNameLst>
                                      </p:cBhvr>
                                      <p:to>
                                        <p:strVal val="visible"/>
                                      </p:to>
                                    </p:set>
                                    <p:animEffect transition="in" filter="fade">
                                      <p:cBhvr>
                                        <p:cTn id="245" dur="500"/>
                                        <p:tgtEl>
                                          <p:spTgt spid="53"/>
                                        </p:tgtEl>
                                      </p:cBhvr>
                                    </p:animEffect>
                                  </p:childTnLst>
                                </p:cTn>
                              </p:par>
                              <p:par>
                                <p:cTn id="246" presetID="10" presetClass="entr" presetSubtype="0" fill="hold" grpId="2" nodeType="withEffect">
                                  <p:stCondLst>
                                    <p:cond delay="0"/>
                                  </p:stCondLst>
                                  <p:childTnLst>
                                    <p:set>
                                      <p:cBhvr>
                                        <p:cTn id="247" dur="1" fill="hold">
                                          <p:stCondLst>
                                            <p:cond delay="0"/>
                                          </p:stCondLst>
                                        </p:cTn>
                                        <p:tgtEl>
                                          <p:spTgt spid="54"/>
                                        </p:tgtEl>
                                        <p:attrNameLst>
                                          <p:attrName>style.visibility</p:attrName>
                                        </p:attrNameLst>
                                      </p:cBhvr>
                                      <p:to>
                                        <p:strVal val="visible"/>
                                      </p:to>
                                    </p:set>
                                    <p:animEffect transition="in" filter="fade">
                                      <p:cBhvr>
                                        <p:cTn id="248" dur="500"/>
                                        <p:tgtEl>
                                          <p:spTgt spid="54"/>
                                        </p:tgtEl>
                                      </p:cBhvr>
                                    </p:animEffect>
                                  </p:childTnLst>
                                </p:cTn>
                              </p:par>
                              <p:par>
                                <p:cTn id="249" presetID="1" presetClass="exit" presetSubtype="0" fill="hold" grpId="3" nodeType="withEffect">
                                  <p:stCondLst>
                                    <p:cond delay="0"/>
                                  </p:stCondLst>
                                  <p:childTnLst>
                                    <p:set>
                                      <p:cBhvr>
                                        <p:cTn id="250" dur="1" fill="hold">
                                          <p:stCondLst>
                                            <p:cond delay="0"/>
                                          </p:stCondLst>
                                        </p:cTn>
                                        <p:tgtEl>
                                          <p:spTgt spid="49"/>
                                        </p:tgtEl>
                                        <p:attrNameLst>
                                          <p:attrName>style.visibility</p:attrName>
                                        </p:attrNameLst>
                                      </p:cBhvr>
                                      <p:to>
                                        <p:strVal val="hidden"/>
                                      </p:to>
                                    </p:set>
                                  </p:childTnLst>
                                </p:cTn>
                              </p:par>
                              <p:par>
                                <p:cTn id="251" presetID="1" presetClass="exit" presetSubtype="0" fill="hold" grpId="3" nodeType="withEffect">
                                  <p:stCondLst>
                                    <p:cond delay="0"/>
                                  </p:stCondLst>
                                  <p:childTnLst>
                                    <p:set>
                                      <p:cBhvr>
                                        <p:cTn id="252" dur="1" fill="hold">
                                          <p:stCondLst>
                                            <p:cond delay="0"/>
                                          </p:stCondLst>
                                        </p:cTn>
                                        <p:tgtEl>
                                          <p:spTgt spid="50"/>
                                        </p:tgtEl>
                                        <p:attrNameLst>
                                          <p:attrName>style.visibility</p:attrName>
                                        </p:attrNameLst>
                                      </p:cBhvr>
                                      <p:to>
                                        <p:strVal val="hidden"/>
                                      </p:to>
                                    </p:set>
                                  </p:childTnLst>
                                </p:cTn>
                              </p:par>
                              <p:par>
                                <p:cTn id="253" presetID="1" presetClass="exit" presetSubtype="0" fill="hold" grpId="3" nodeType="withEffect">
                                  <p:stCondLst>
                                    <p:cond delay="0"/>
                                  </p:stCondLst>
                                  <p:childTnLst>
                                    <p:set>
                                      <p:cBhvr>
                                        <p:cTn id="254" dur="1" fill="hold">
                                          <p:stCondLst>
                                            <p:cond delay="0"/>
                                          </p:stCondLst>
                                        </p:cTn>
                                        <p:tgtEl>
                                          <p:spTgt spid="52"/>
                                        </p:tgtEl>
                                        <p:attrNameLst>
                                          <p:attrName>style.visibility</p:attrName>
                                        </p:attrNameLst>
                                      </p:cBhvr>
                                      <p:to>
                                        <p:strVal val="hidden"/>
                                      </p:to>
                                    </p:set>
                                  </p:childTnLst>
                                </p:cTn>
                              </p:par>
                              <p:par>
                                <p:cTn id="255" presetID="1" presetClass="exit" presetSubtype="0" fill="hold" grpId="1" nodeType="withEffect">
                                  <p:stCondLst>
                                    <p:cond delay="0"/>
                                  </p:stCondLst>
                                  <p:childTnLst>
                                    <p:set>
                                      <p:cBhvr>
                                        <p:cTn id="256" dur="1" fill="hold">
                                          <p:stCondLst>
                                            <p:cond delay="0"/>
                                          </p:stCondLst>
                                        </p:cTn>
                                        <p:tgtEl>
                                          <p:spTgt spid="44"/>
                                        </p:tgtEl>
                                        <p:attrNameLst>
                                          <p:attrName>style.visibility</p:attrName>
                                        </p:attrNameLst>
                                      </p:cBhvr>
                                      <p:to>
                                        <p:strVal val="hidden"/>
                                      </p:to>
                                    </p:set>
                                  </p:childTnLst>
                                </p:cTn>
                              </p:par>
                              <p:par>
                                <p:cTn id="257" presetID="1" presetClass="exit" presetSubtype="0" fill="hold" grpId="1" nodeType="withEffect">
                                  <p:stCondLst>
                                    <p:cond delay="0"/>
                                  </p:stCondLst>
                                  <p:childTnLst>
                                    <p:set>
                                      <p:cBhvr>
                                        <p:cTn id="258" dur="1" fill="hold">
                                          <p:stCondLst>
                                            <p:cond delay="0"/>
                                          </p:stCondLst>
                                        </p:cTn>
                                        <p:tgtEl>
                                          <p:spTgt spid="45"/>
                                        </p:tgtEl>
                                        <p:attrNameLst>
                                          <p:attrName>style.visibility</p:attrName>
                                        </p:attrNameLst>
                                      </p:cBhvr>
                                      <p:to>
                                        <p:strVal val="hidden"/>
                                      </p:to>
                                    </p:set>
                                  </p:childTnLst>
                                </p:cTn>
                              </p:par>
                              <p:par>
                                <p:cTn id="259" presetID="1" presetClass="exit" presetSubtype="0" fill="hold" grpId="1" nodeType="withEffect">
                                  <p:stCondLst>
                                    <p:cond delay="0"/>
                                  </p:stCondLst>
                                  <p:childTnLst>
                                    <p:set>
                                      <p:cBhvr>
                                        <p:cTn id="260"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49" grpId="2" animBg="1"/>
      <p:bldP spid="49" grpId="3" animBg="1"/>
      <p:bldP spid="50" grpId="0" animBg="1"/>
      <p:bldP spid="50" grpId="1" animBg="1"/>
      <p:bldP spid="50" grpId="2" animBg="1"/>
      <p:bldP spid="50" grpId="3" animBg="1"/>
      <p:bldP spid="51" grpId="0" animBg="1"/>
      <p:bldP spid="51" grpId="1" animBg="1"/>
      <p:bldP spid="51" grpId="2" animBg="1"/>
      <p:bldP spid="52" grpId="0" animBg="1"/>
      <p:bldP spid="52" grpId="1" animBg="1"/>
      <p:bldP spid="52" grpId="2" animBg="1"/>
      <p:bldP spid="52" grpId="3" animBg="1"/>
      <p:bldP spid="53" grpId="0" animBg="1"/>
      <p:bldP spid="53" grpId="1" animBg="1"/>
      <p:bldP spid="53" grpId="2" animBg="1"/>
      <p:bldP spid="54" grpId="0" animBg="1"/>
      <p:bldP spid="54" grpId="1" animBg="1"/>
      <p:bldP spid="54" grpId="2" animBg="1"/>
      <p:bldP spid="55" grpId="0" animBg="1"/>
      <p:bldP spid="55" grpId="1" animBg="1"/>
      <p:bldP spid="56" grpId="0" animBg="1"/>
      <p:bldP spid="56" grpId="1" animBg="1"/>
      <p:bldP spid="64" grpId="0" animBg="1"/>
      <p:bldP spid="65" grpId="0" animBg="1"/>
      <p:bldP spid="66" grpId="0" animBg="1"/>
      <p:bldP spid="12" grpId="0" animBg="1"/>
      <p:bldP spid="12" grpId="1" animBg="1"/>
      <p:bldP spid="61" grpId="0" animBg="1"/>
      <p:bldP spid="61" grpId="1" animBg="1"/>
      <p:bldP spid="62" grpId="0" animBg="1"/>
      <p:bldP spid="62" grpId="1" animBg="1"/>
      <p:bldP spid="63" grpId="0" animBg="1"/>
      <p:bldP spid="63" grpId="1" animBg="1"/>
      <p:bldP spid="67" grpId="0" animBg="1"/>
      <p:bldP spid="67" grpId="1" animBg="1"/>
      <p:bldP spid="68" grpId="0" animBg="1"/>
      <p:bldP spid="68" grpId="1" animBg="1"/>
      <p:bldP spid="69" grpId="0" animBg="1"/>
      <p:bldP spid="69" grpId="1" animBg="1"/>
      <p:bldP spid="70" grpId="0" animBg="1"/>
      <p:bldP spid="70" grpId="1" animBg="1"/>
      <p:bldP spid="90" grpId="0" animBg="1"/>
      <p:bldP spid="91" grpId="0" animBg="1"/>
      <p:bldP spid="92" grpId="0" animBg="1"/>
      <p:bldP spid="93" grpId="0" animBg="1"/>
      <p:bldP spid="94" grpId="0" animBg="1"/>
      <p:bldP spid="95" grpId="0" animBg="1"/>
      <p:bldP spid="96" grpId="0" animBg="1"/>
      <p:bldP spid="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SMALL MATRIX GEMM OPTIMIZATIONS</a:t>
            </a: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00585492"/>
              </p:ext>
            </p:extLst>
          </p:nvPr>
        </p:nvGraphicFramePr>
        <p:xfrm>
          <a:off x="1281751" y="1113996"/>
          <a:ext cx="8831262" cy="5009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0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MD WIDE WHT LITE">
  <a:themeElements>
    <a:clrScheme name="Custom 4">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0000FF"/>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10.xml><?xml version="1.0" encoding="utf-8"?>
<a:theme xmlns:a="http://schemas.openxmlformats.org/drawingml/2006/main" name="AMD WIDE WHT LITE Printer Friendly - 0713">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11.xml><?xml version="1.0" encoding="utf-8"?>
<a:theme xmlns:a="http://schemas.openxmlformats.org/drawingml/2006/main" name="AMD WIDE WHT - 0807">
  <a:themeElements>
    <a:clrScheme name="Custom 9">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12.xml><?xml version="1.0" encoding="utf-8"?>
<a:theme xmlns:a="http://schemas.openxmlformats.org/drawingml/2006/main" name="1_AMD WIDE WHT LITE">
  <a:themeElements>
    <a:clrScheme name="Custom 2">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0000FF"/>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D WIDE BLK - 0807">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3.xml><?xml version="1.0" encoding="utf-8"?>
<a:theme xmlns:a="http://schemas.openxmlformats.org/drawingml/2006/main" name="1_AMD WIDE BLK - 0807">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4.xml><?xml version="1.0" encoding="utf-8"?>
<a:theme xmlns:a="http://schemas.openxmlformats.org/drawingml/2006/main" name="2_AMD WIDE BLK - 0807">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5.xml><?xml version="1.0" encoding="utf-8"?>
<a:theme xmlns:a="http://schemas.openxmlformats.org/drawingml/2006/main" name="8_AMD WIDE BLK - 0807">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6.xml><?xml version="1.0" encoding="utf-8"?>
<a:theme xmlns:a="http://schemas.openxmlformats.org/drawingml/2006/main" name="9_AMD WIDE BLK - 0807">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MD WIDE BLK">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9.xml><?xml version="1.0" encoding="utf-8"?>
<a:theme xmlns:a="http://schemas.openxmlformats.org/drawingml/2006/main" name="10_AMD WIDE BLK - 0807">
  <a:themeElements>
    <a:clrScheme name="Custom 8">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812990"/>
      </a:accent5>
      <a:accent6>
        <a:srgbClr val="C7C8CA"/>
      </a:accent6>
      <a:hlink>
        <a:srgbClr val="ED1C24"/>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4625" indent="-174625">
          <a:spcAft>
            <a:spcPts val="600"/>
          </a:spcAft>
          <a:buClr>
            <a:schemeClr val="bg2"/>
          </a:buClr>
          <a:buFont typeface="Wingdings 3" pitchFamily="18" charset="2"/>
          <a:buChar char="}"/>
          <a:defRPr dirty="0" smtClean="0"/>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SOFTWARE DEFINED STORAGE</Template>
  <TotalTime>37854</TotalTime>
  <Words>1168</Words>
  <Application>Microsoft Office PowerPoint</Application>
  <PresentationFormat>Widescreen</PresentationFormat>
  <Paragraphs>178</Paragraphs>
  <Slides>25</Slides>
  <Notes>12</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25</vt:i4>
      </vt:variant>
    </vt:vector>
  </HeadingPairs>
  <TitlesOfParts>
    <vt:vector size="44" baseType="lpstr">
      <vt:lpstr>Arial Unicode MS</vt:lpstr>
      <vt:lpstr>MS PGothic</vt:lpstr>
      <vt:lpstr>Arial</vt:lpstr>
      <vt:lpstr>Calibri</vt:lpstr>
      <vt:lpstr>Klavika Light</vt:lpstr>
      <vt:lpstr>Wingdings</vt:lpstr>
      <vt:lpstr>Wingdings 3</vt:lpstr>
      <vt:lpstr>AMD WIDE WHT LITE</vt:lpstr>
      <vt:lpstr>AMD WIDE BLK - 0807</vt:lpstr>
      <vt:lpstr>1_AMD WIDE BLK - 0807</vt:lpstr>
      <vt:lpstr>2_AMD WIDE BLK - 0807</vt:lpstr>
      <vt:lpstr>8_AMD WIDE BLK - 0807</vt:lpstr>
      <vt:lpstr>9_AMD WIDE BLK - 0807</vt:lpstr>
      <vt:lpstr>Office Theme</vt:lpstr>
      <vt:lpstr>AMD WIDE BLK</vt:lpstr>
      <vt:lpstr>10_AMD WIDE BLK - 0807</vt:lpstr>
      <vt:lpstr>AMD WIDE WHT LITE Printer Friendly - 0713</vt:lpstr>
      <vt:lpstr>AMD WIDE WHT - 0807</vt:lpstr>
      <vt:lpstr>1_AMD WIDE WHT LITE</vt:lpstr>
      <vt:lpstr>BLIS optimized for EPYCTM Processors</vt:lpstr>
      <vt:lpstr>AMD EPYCTM Processors</vt:lpstr>
      <vt:lpstr>CONTENTS</vt:lpstr>
      <vt:lpstr>AMD EPYCTM Processor – Hardware configuration</vt:lpstr>
      <vt:lpstr>Small matrix optimizations AND ITs APPLICATIONS in MACHINE LEARNING </vt:lpstr>
      <vt:lpstr>SMALL MATRIX PERFORMANCE AND MACHINE LEARNING</vt:lpstr>
      <vt:lpstr>PERFORMANCE ANAYSIS FOR SMALL MATRIX</vt:lpstr>
      <vt:lpstr>PROPOSED approach / solution</vt:lpstr>
      <vt:lpstr>SMALL MATRIX GEMM OPTIMIZATIONS</vt:lpstr>
      <vt:lpstr>CAFFE MNIST HAND WRITTEN DIGIT RECOGNITION</vt:lpstr>
      <vt:lpstr>Efficiency of gemm in amd epyctm Processor</vt:lpstr>
      <vt:lpstr>GEMM TUNED FOR AMD EPYCTM Processor</vt:lpstr>
      <vt:lpstr>TRSM and other blis api optimizations </vt:lpstr>
      <vt:lpstr>GEMMTRSM fused kernel implementation</vt:lpstr>
      <vt:lpstr>GEMV and level 1F kernel optimizations </vt:lpstr>
      <vt:lpstr>Level 1 BLIS API OPTIMIZATIONS</vt:lpstr>
      <vt:lpstr>Matrix factorizations performance improvement in libflame </vt:lpstr>
      <vt:lpstr>Performance improvement in QR</vt:lpstr>
      <vt:lpstr>Performance improvement in cholesky</vt:lpstr>
      <vt:lpstr>Performance improvement in LU</vt:lpstr>
      <vt:lpstr>References &amp; Source Code</vt:lpstr>
      <vt:lpstr>Questions?</vt:lpstr>
      <vt:lpstr>DISCLAIMER</vt:lpstr>
      <vt:lpstr>EndNotes</vt:lpstr>
      <vt:lpstr>EndNotes</vt:lpstr>
    </vt:vector>
  </TitlesOfParts>
  <Company>Advanced Micro Devices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Ceph – Software Defined Storage</dc:title>
  <dc:creator>Rao, Pradeep</dc:creator>
  <cp:lastModifiedBy>Thangaraj, Santanu</cp:lastModifiedBy>
  <cp:revision>275</cp:revision>
  <cp:lastPrinted>2017-09-11T05:45:19Z</cp:lastPrinted>
  <dcterms:created xsi:type="dcterms:W3CDTF">2017-07-07T06:06:01Z</dcterms:created>
  <dcterms:modified xsi:type="dcterms:W3CDTF">2017-09-20T15:59:34Z</dcterms:modified>
</cp:coreProperties>
</file>