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6" r:id="rId4"/>
    <p:sldId id="267" r:id="rId5"/>
    <p:sldId id="258" r:id="rId6"/>
    <p:sldId id="259" r:id="rId7"/>
    <p:sldId id="271" r:id="rId8"/>
    <p:sldId id="261" r:id="rId9"/>
    <p:sldId id="262" r:id="rId10"/>
    <p:sldId id="268" r:id="rId11"/>
    <p:sldId id="270" r:id="rId12"/>
    <p:sldId id="269" r:id="rId13"/>
    <p:sldId id="263" r:id="rId14"/>
    <p:sldId id="265" r:id="rId15"/>
    <p:sldId id="26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90BD-E78F-429E-A86E-40AA4FCFDC3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A0CD-6EEE-4E37-B5DC-3313BC50E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9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90BD-E78F-429E-A86E-40AA4FCFDC3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A0CD-6EEE-4E37-B5DC-3313BC50E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79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90BD-E78F-429E-A86E-40AA4FCFDC3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A0CD-6EEE-4E37-B5DC-3313BC50E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8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90BD-E78F-429E-A86E-40AA4FCFDC3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A0CD-6EEE-4E37-B5DC-3313BC50E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67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90BD-E78F-429E-A86E-40AA4FCFDC3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A0CD-6EEE-4E37-B5DC-3313BC50E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8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90BD-E78F-429E-A86E-40AA4FCFDC3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A0CD-6EEE-4E37-B5DC-3313BC50E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5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90BD-E78F-429E-A86E-40AA4FCFDC3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A0CD-6EEE-4E37-B5DC-3313BC50E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77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90BD-E78F-429E-A86E-40AA4FCFDC3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A0CD-6EEE-4E37-B5DC-3313BC50E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36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90BD-E78F-429E-A86E-40AA4FCFDC3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A0CD-6EEE-4E37-B5DC-3313BC50E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04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90BD-E78F-429E-A86E-40AA4FCFDC3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A0CD-6EEE-4E37-B5DC-3313BC50E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7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590BD-E78F-429E-A86E-40AA4FCFDC3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A0CD-6EEE-4E37-B5DC-3313BC50E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590BD-E78F-429E-A86E-40AA4FCFDC3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A0CD-6EEE-4E37-B5DC-3313BC50E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96BE6-5704-4844-B1C4-19F0C9B927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Fat by Thin Matrix Multiplication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5BDD1F-DD1E-495A-9056-BEA6C581A7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Thomas Hines</a:t>
            </a:r>
          </a:p>
          <a:p>
            <a:r>
              <a:rPr lang="en-US" dirty="0"/>
              <a:t>Tennessee Tech University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D0C5AA-970F-4DDF-9295-77C4B52023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143" y="5395143"/>
            <a:ext cx="1462857" cy="146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115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5AEB9-FA2D-40B9-A3BB-2A1C6D160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Rough “Fix”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3AEEA-690E-4DEB-AD82-8A833A074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 threaded performance is high in the fat by thin region</a:t>
            </a:r>
          </a:p>
          <a:p>
            <a:r>
              <a:rPr lang="en-US" dirty="0"/>
              <a:t>Turn the multiplication into independent smaller multiplications</a:t>
            </a:r>
          </a:p>
          <a:p>
            <a:pPr lvl="1"/>
            <a:r>
              <a:rPr lang="en-US" dirty="0"/>
              <a:t>Split A and B in the k dimension</a:t>
            </a:r>
          </a:p>
          <a:p>
            <a:r>
              <a:rPr lang="en-US" dirty="0"/>
              <a:t>Adds extra work</a:t>
            </a:r>
          </a:p>
          <a:p>
            <a:pPr lvl="1"/>
            <a:r>
              <a:rPr lang="en-US" dirty="0"/>
              <a:t>Extra memory for temporary C’s</a:t>
            </a:r>
          </a:p>
          <a:p>
            <a:pPr lvl="1"/>
            <a:r>
              <a:rPr lang="en-US" dirty="0"/>
              <a:t>Sum reduction of the temporary C’s</a:t>
            </a:r>
          </a:p>
          <a:p>
            <a:pPr lvl="1"/>
            <a:r>
              <a:rPr lang="en-US" dirty="0"/>
              <a:t>However, C is small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E2FE86-C39E-4049-AC7A-CE50EB1F8C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143" y="5395143"/>
            <a:ext cx="1462857" cy="146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52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AA50E-2C47-4B5B-A837-3523DD55F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Ivybridge</a:t>
            </a:r>
            <a:r>
              <a:rPr lang="en-US" dirty="0"/>
              <a:t> default vs duplicate C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D18E880-E997-4A60-A329-D662FFB76A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74470"/>
            <a:ext cx="10515600" cy="3853648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842377E-DA1E-4BAA-9457-350EFC11EA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143" y="5395143"/>
            <a:ext cx="1462857" cy="146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917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4323D-1F29-4209-8A4B-F63D92F33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Broadwell default vs duplicate C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E7562A9-2F12-4355-9274-30ABD28636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21284"/>
            <a:ext cx="10515600" cy="3760020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C0A1A0-0CBD-4ACC-A29B-C86E8A4277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143" y="5395143"/>
            <a:ext cx="1462857" cy="146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694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1812D-1545-459A-BE6E-2169B53B2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BLIS Loop Multi-threading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773368-583A-418A-9A36-0F4F566166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Ivybridge with 20 threads parallelizes the loops as:</a:t>
                </a:r>
              </a:p>
              <a:p>
                <a:pPr lvl="1"/>
                <a:r>
                  <a:rPr lang="en-US" dirty="0"/>
                  <a:t>1, 1, 10, 2, 1</a:t>
                </a:r>
              </a:p>
              <a:p>
                <a:r>
                  <a:rPr lang="en-US" dirty="0"/>
                  <a:t>The third loop partitions in the m dimension</a:t>
                </a:r>
              </a:p>
              <a:p>
                <a:r>
                  <a:rPr lang="en-US" dirty="0"/>
                  <a:t>If m=64, then the effective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dirty="0"/>
                  <a:t> is 6.4 (rounds to 8)</a:t>
                </a:r>
              </a:p>
              <a:p>
                <a:pPr lvl="1"/>
                <a:r>
                  <a:rPr lang="en-US" dirty="0"/>
                  <a:t>Ã=sliver of Ã</a:t>
                </a:r>
              </a:p>
              <a:p>
                <a:r>
                  <a:rPr lang="en-US" dirty="0"/>
                  <a:t>The preferred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dirty="0"/>
                  <a:t> size is 96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dirty="0"/>
                  <a:t> will be smaller than the preferred size when m&lt;960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773368-583A-418A-9A36-0F4F566166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A6983409-CC85-48BE-A038-84438B8C19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143" y="5395143"/>
            <a:ext cx="1462857" cy="146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249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BFC0C-743B-4E8A-9F04-9CD9A724D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Duplicate-C BLIS Loop Multi-threading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6D3BD31-19C8-4312-9EF6-36F915853D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loop threading is effectively 1, 20, 1, 1, 1</a:t>
                </a:r>
              </a:p>
              <a:p>
                <a:pPr lvl="1"/>
                <a:r>
                  <a:rPr lang="en-US" dirty="0"/>
                  <a:t>Not identical – no synchronization</a:t>
                </a:r>
              </a:p>
              <a:p>
                <a:endParaRPr lang="en-US" dirty="0"/>
              </a:p>
              <a:p>
                <a:r>
                  <a:rPr lang="en-US" dirty="0"/>
                  <a:t>The third loop is not parallelized</a:t>
                </a:r>
              </a:p>
              <a:p>
                <a:endParaRPr lang="en-US" dirty="0"/>
              </a:p>
              <a:p>
                <a:r>
                  <a:rPr lang="en-US" dirty="0"/>
                  <a:t>Effective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dirty="0"/>
                  <a:t> is roughly 10x larger for small m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6D3BD31-19C8-4312-9EF6-36F915853D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DB55EEFD-B56A-49B1-BFD1-AB7AB5739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143" y="5395143"/>
            <a:ext cx="1462857" cy="146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268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AB90E-F252-43F7-8BC6-4BA12E22D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Modifications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EC629-B49E-4A92-9275-E6C34574E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</a:t>
            </a:r>
          </a:p>
          <a:p>
            <a:pPr lvl="1"/>
            <a:r>
              <a:rPr lang="en-US" dirty="0"/>
              <a:t>Switch point to swap to alternative loop threading.</a:t>
            </a:r>
          </a:p>
          <a:p>
            <a:pPr lvl="1"/>
            <a:endParaRPr lang="en-US" dirty="0"/>
          </a:p>
          <a:p>
            <a:r>
              <a:rPr lang="en-US" dirty="0"/>
              <a:t>Complicated</a:t>
            </a:r>
          </a:p>
          <a:p>
            <a:pPr lvl="1"/>
            <a:r>
              <a:rPr lang="en-US" dirty="0"/>
              <a:t>Determine loop threading based on m, k, and n.</a:t>
            </a:r>
          </a:p>
          <a:p>
            <a:pPr lvl="1"/>
            <a:endParaRPr lang="en-US" dirty="0"/>
          </a:p>
          <a:p>
            <a:r>
              <a:rPr lang="en-US" dirty="0"/>
              <a:t>In both cases the 2</a:t>
            </a:r>
            <a:r>
              <a:rPr lang="en-US" baseline="30000" dirty="0"/>
              <a:t>nd</a:t>
            </a:r>
            <a:r>
              <a:rPr lang="en-US" dirty="0"/>
              <a:t> loop needs to be parallelizable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61D725-4311-4A97-AF12-85B48705CB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143" y="5395143"/>
            <a:ext cx="1462857" cy="146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806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8D0D-A3E8-41C3-8463-3DCE31C79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Fat and Thin Matrices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6CF53-39DA-4CC4-B72D-E2C82FA4A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Fat – Few rows and many columns</a:t>
            </a:r>
          </a:p>
          <a:p>
            <a:r>
              <a:rPr lang="en-US" dirty="0"/>
              <a:t>Thin – Many rows and few columns</a:t>
            </a:r>
          </a:p>
          <a:p>
            <a:r>
              <a:rPr lang="en-US" dirty="0"/>
              <a:t>Fat by Thin – k &gt;&gt; m , n</a:t>
            </a:r>
          </a:p>
          <a:p>
            <a:pPr lvl="1"/>
            <a:r>
              <a:rPr lang="en-US" dirty="0"/>
              <a:t>C is very small compared to A and B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E4C230E-384A-4F9F-9145-8A70AD5A1E4B}"/>
              </a:ext>
            </a:extLst>
          </p:cNvPr>
          <p:cNvSpPr/>
          <p:nvPr/>
        </p:nvSpPr>
        <p:spPr>
          <a:xfrm>
            <a:off x="2686049" y="4886325"/>
            <a:ext cx="1943100" cy="333375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C35E3B-9DA6-48D3-BB75-E9E3DD703DA1}"/>
              </a:ext>
            </a:extLst>
          </p:cNvPr>
          <p:cNvSpPr/>
          <p:nvPr/>
        </p:nvSpPr>
        <p:spPr>
          <a:xfrm rot="5400000">
            <a:off x="5291137" y="5038724"/>
            <a:ext cx="1943100" cy="333375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F0AFB8-9D37-4AB5-98A5-E2F2E635252A}"/>
              </a:ext>
            </a:extLst>
          </p:cNvPr>
          <p:cNvSpPr/>
          <p:nvPr/>
        </p:nvSpPr>
        <p:spPr>
          <a:xfrm>
            <a:off x="8277033" y="4886325"/>
            <a:ext cx="338328" cy="333375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62119E-8E03-4CC2-9FF6-D9B27A327A76}"/>
              </a:ext>
            </a:extLst>
          </p:cNvPr>
          <p:cNvSpPr txBox="1"/>
          <p:nvPr/>
        </p:nvSpPr>
        <p:spPr>
          <a:xfrm>
            <a:off x="5209080" y="4808249"/>
            <a:ext cx="647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*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9291FB-4498-4349-8C8C-6E40E16AF407}"/>
              </a:ext>
            </a:extLst>
          </p:cNvPr>
          <p:cNvSpPr txBox="1"/>
          <p:nvPr/>
        </p:nvSpPr>
        <p:spPr>
          <a:xfrm>
            <a:off x="7150894" y="4760624"/>
            <a:ext cx="647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=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D8BB00C-F10C-4795-A337-D5DD60A762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143" y="5395143"/>
            <a:ext cx="1462857" cy="146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401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E3646-49AF-4F74-A74E-DCF722E14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52D97-FA50-49A2-B71B-45B4168BA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Ivybride</a:t>
            </a:r>
            <a:r>
              <a:rPr lang="en-US" dirty="0"/>
              <a:t> node and Broadwell node</a:t>
            </a:r>
          </a:p>
          <a:p>
            <a:pPr lvl="1"/>
            <a:r>
              <a:rPr lang="en-US" dirty="0" err="1"/>
              <a:t>Ivybridge</a:t>
            </a:r>
            <a:r>
              <a:rPr lang="en-US" dirty="0"/>
              <a:t> E5-2680v2 x 2 with 20 total cores</a:t>
            </a:r>
          </a:p>
          <a:p>
            <a:pPr lvl="1"/>
            <a:r>
              <a:rPr lang="en-US" dirty="0"/>
              <a:t>Broadwell E5-2680v4 x 2 with 28 total cores</a:t>
            </a:r>
          </a:p>
          <a:p>
            <a:r>
              <a:rPr lang="en-US" dirty="0"/>
              <a:t>Library versions</a:t>
            </a:r>
          </a:p>
          <a:p>
            <a:pPr lvl="1"/>
            <a:r>
              <a:rPr lang="en-US" dirty="0"/>
              <a:t>Intel MKL 2019.0.3</a:t>
            </a:r>
          </a:p>
          <a:p>
            <a:pPr lvl="1"/>
            <a:r>
              <a:rPr lang="en-US" dirty="0"/>
              <a:t>BLIS 0.5.1</a:t>
            </a:r>
          </a:p>
          <a:p>
            <a:pPr lvl="1"/>
            <a:r>
              <a:rPr lang="en-US" dirty="0" err="1"/>
              <a:t>OpenBLAS</a:t>
            </a:r>
            <a:r>
              <a:rPr lang="en-US" dirty="0"/>
              <a:t> 0.3.6</a:t>
            </a:r>
          </a:p>
          <a:p>
            <a:r>
              <a:rPr lang="en-US" dirty="0"/>
              <a:t>Call DGEMM</a:t>
            </a:r>
          </a:p>
          <a:p>
            <a:pPr lvl="1"/>
            <a:r>
              <a:rPr lang="en-US" dirty="0"/>
              <a:t>Best of 10 runs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E819E8-4D41-46D2-8D46-1558FB71E8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143" y="5395143"/>
            <a:ext cx="1462857" cy="146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818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7F6C7-D2C8-4F53-8CC1-03E72A9D1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Setup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081F7B-F138-4066-9B6D-B6745E9D049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Sweep from fat by thin to square</a:t>
                </a:r>
              </a:p>
              <a:p>
                <a:pPr lvl="1"/>
                <a:r>
                  <a:rPr lang="en-US" dirty="0"/>
                  <a:t>Start: (m, k, n) = (64, 16 777 216, 64)</a:t>
                </a:r>
              </a:p>
              <a:p>
                <a:pPr lvl="1"/>
                <a:r>
                  <a:rPr lang="en-US" dirty="0"/>
                  <a:t>End: (m, k, n) = (4096, 4096, 4096)</a:t>
                </a:r>
              </a:p>
              <a:p>
                <a:r>
                  <a:rPr lang="en-US" dirty="0"/>
                  <a:t>Kept the total number of multiplications constant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4096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Rough performance predictor</a:t>
                </a:r>
              </a:p>
              <a:p>
                <a:pPr lvl="1"/>
                <a:r>
                  <a:rPr lang="en-US" dirty="0"/>
                  <a:t>Time to load A and B from RAM + time to multiply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081F7B-F138-4066-9B6D-B6745E9D04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C983C3D-C90E-43B9-B4BF-C385590A57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143" y="5395143"/>
            <a:ext cx="1462857" cy="146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316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A3667-9259-4DDB-BE5B-EDE3AFE1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Ivybridge</a:t>
            </a:r>
            <a:r>
              <a:rPr lang="en-US" dirty="0"/>
              <a:t> 20 threads sweep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BE0EC-6B23-4423-9EBC-16B482FB4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of </a:t>
            </a:r>
            <a:r>
              <a:rPr lang="en-US" dirty="0" err="1"/>
              <a:t>ivy_bridge</a:t>
            </a:r>
            <a:r>
              <a:rPr lang="en-US" dirty="0"/>
              <a:t> sweep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164C2B-4728-4BA4-B85D-26C07E2B5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7765"/>
            <a:ext cx="12192000" cy="50202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50391BE-4852-43C4-8E2F-F82FD0BC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143" y="5395143"/>
            <a:ext cx="1462857" cy="146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766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907C2-5B49-4EEE-BC18-923EECBBC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Broadwell 28 threads sweep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533D4-96E2-4893-A61D-C720DEDC0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of Broadwell sweep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96E9D8-23D4-4075-84FC-7ADE63638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7765"/>
            <a:ext cx="12192000" cy="50202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EF45CB6-1869-4CCA-B44D-238ACD5FFD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143" y="5395143"/>
            <a:ext cx="1462857" cy="146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78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AD89B-CB85-47FF-BCDD-EAE3D64D0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Multi-threaded vs Single threaded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6EC9C-04FD-46A7-ACCF-8EB95B363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next step is to look at single threaded performance</a:t>
            </a:r>
          </a:p>
          <a:p>
            <a:endParaRPr lang="en-US" dirty="0"/>
          </a:p>
          <a:p>
            <a:r>
              <a:rPr lang="en-US" dirty="0"/>
              <a:t>But what if a global resource is the bottleneck?</a:t>
            </a:r>
          </a:p>
          <a:p>
            <a:pPr lvl="1"/>
            <a:r>
              <a:rPr lang="en-US" dirty="0"/>
              <a:t>RAM bandwidth</a:t>
            </a:r>
          </a:p>
          <a:p>
            <a:pPr lvl="1"/>
            <a:endParaRPr lang="en-US" dirty="0"/>
          </a:p>
          <a:p>
            <a:r>
              <a:rPr lang="en-US" dirty="0"/>
              <a:t>Run a single threaded DGEMM on each core at the same time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7B5EB0-95EB-4A21-9711-7038A8223F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143" y="5403532"/>
            <a:ext cx="1462857" cy="146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535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EB9A9-74D8-41C1-91B1-FA568DDA0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Ivybridge</a:t>
            </a:r>
            <a:r>
              <a:rPr lang="en-US" dirty="0"/>
              <a:t> 20 independent threads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AA84D85-55D6-48ED-B374-10A27FB8AF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36318"/>
            <a:ext cx="10515600" cy="4329952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A49E437-85DD-4CF4-BD5F-40C31B5105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143" y="5395143"/>
            <a:ext cx="1462857" cy="146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607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34716-55C4-48BB-B1E0-D7BA61A2C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Broadwell 28 independent threads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87874A38-5249-44BC-9282-47A67F9A45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36318"/>
            <a:ext cx="10515600" cy="4329952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83B536D-4C37-4D1A-B3A6-67E20E205B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143" y="5395143"/>
            <a:ext cx="1462857" cy="146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755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242852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776</TotalTime>
  <Words>424</Words>
  <Application>Microsoft Office PowerPoint</Application>
  <PresentationFormat>Widescreen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Fat by Thin Matrix Multiplication</vt:lpstr>
      <vt:lpstr>Fat and Thin Matrices</vt:lpstr>
      <vt:lpstr>Experimental Setup</vt:lpstr>
      <vt:lpstr>Experimental Setup</vt:lpstr>
      <vt:lpstr>Ivybridge 20 threads sweep</vt:lpstr>
      <vt:lpstr>Broadwell 28 threads sweep</vt:lpstr>
      <vt:lpstr>Multi-threaded vs Single threaded</vt:lpstr>
      <vt:lpstr>Ivybridge 20 independent threads</vt:lpstr>
      <vt:lpstr>Broadwell 28 independent threads</vt:lpstr>
      <vt:lpstr>Rough “Fix”</vt:lpstr>
      <vt:lpstr>Ivybridge default vs duplicate C</vt:lpstr>
      <vt:lpstr>Broadwell default vs duplicate C</vt:lpstr>
      <vt:lpstr>BLIS Loop Multi-threading</vt:lpstr>
      <vt:lpstr>Duplicate-C BLIS Loop Multi-threading</vt:lpstr>
      <vt:lpstr>Potential Modifications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 by Thin Matrix Multiplication</dc:title>
  <dc:creator>Thomas Hines</dc:creator>
  <cp:lastModifiedBy>Thomas Hines</cp:lastModifiedBy>
  <cp:revision>24</cp:revision>
  <dcterms:created xsi:type="dcterms:W3CDTF">2019-09-16T14:47:09Z</dcterms:created>
  <dcterms:modified xsi:type="dcterms:W3CDTF">2019-09-19T12:32:57Z</dcterms:modified>
</cp:coreProperties>
</file>