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9" r:id="rId2"/>
    <p:sldId id="265" r:id="rId3"/>
    <p:sldId id="264" r:id="rId4"/>
    <p:sldId id="263" r:id="rId5"/>
    <p:sldId id="262" r:id="rId6"/>
    <p:sldId id="260" r:id="rId7"/>
    <p:sldId id="280" r:id="rId8"/>
    <p:sldId id="281" r:id="rId9"/>
    <p:sldId id="282" r:id="rId10"/>
    <p:sldId id="283" r:id="rId11"/>
    <p:sldId id="284" r:id="rId12"/>
    <p:sldId id="285" r:id="rId13"/>
    <p:sldId id="290" r:id="rId14"/>
  </p:sldIdLst>
  <p:sldSz cx="6858000" cy="9144000" type="letter"/>
  <p:notesSz cx="6858000" cy="9144000"/>
  <p:defaultTextStyle>
    <a:defPPr>
      <a:defRPr lang="en-US"/>
    </a:defPPr>
    <a:lvl1pPr marL="0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1772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63546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895318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27091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58864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790635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22408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054181" algn="l" defTabSz="126354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962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500E5"/>
    <a:srgbClr val="C700C7"/>
    <a:srgbClr val="FF6561"/>
    <a:srgbClr val="00CE00"/>
    <a:srgbClr val="38B4FF"/>
    <a:srgbClr val="E1E1E1"/>
    <a:srgbClr val="D9D9D9"/>
    <a:srgbClr val="D3D3D3"/>
    <a:srgbClr val="595959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3009" autoAdjust="0"/>
  </p:normalViewPr>
  <p:slideViewPr>
    <p:cSldViewPr snapToGrid="0">
      <p:cViewPr varScale="1">
        <p:scale>
          <a:sx n="67" d="100"/>
          <a:sy n="67" d="100"/>
        </p:scale>
        <p:origin x="-2056" y="-120"/>
      </p:cViewPr>
      <p:guideLst>
        <p:guide orient="horz" pos="2962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9D31B-7EB2-4BD8-9CDE-1F9064E7286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D6D1F-2ED2-4B73-9B53-FC8C669E6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9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1772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63546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895318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27091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58864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790635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22408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054181" algn="l" defTabSz="126354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2840571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4" y="5181600"/>
            <a:ext cx="48006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6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95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27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588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9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22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54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38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1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86026" y="366190"/>
            <a:ext cx="77152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459" y="366190"/>
            <a:ext cx="2200275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7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4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5875871"/>
            <a:ext cx="5829300" cy="1816100"/>
          </a:xfrm>
        </p:spPr>
        <p:txBody>
          <a:bodyPr anchor="t"/>
          <a:lstStyle>
            <a:lvl1pPr algn="l">
              <a:defRPr sz="5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3875618"/>
            <a:ext cx="5829300" cy="20002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177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6354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9531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52709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15886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7906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4224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50541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1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1451" y="2133610"/>
            <a:ext cx="1485901" cy="6034617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71652" y="2133610"/>
            <a:ext cx="1485901" cy="6034617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06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6186"/>
            <a:ext cx="6172201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8"/>
            <a:ext cx="3030140" cy="853016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1772" indent="0">
              <a:buNone/>
              <a:defRPr sz="2800" b="1"/>
            </a:lvl2pPr>
            <a:lvl3pPr marL="1263546" indent="0">
              <a:buNone/>
              <a:defRPr sz="2500" b="1"/>
            </a:lvl3pPr>
            <a:lvl4pPr marL="1895318" indent="0">
              <a:buNone/>
              <a:defRPr sz="2200" b="1"/>
            </a:lvl4pPr>
            <a:lvl5pPr marL="2527091" indent="0">
              <a:buNone/>
              <a:defRPr sz="2200" b="1"/>
            </a:lvl5pPr>
            <a:lvl6pPr marL="3158864" indent="0">
              <a:buNone/>
              <a:defRPr sz="2200" b="1"/>
            </a:lvl6pPr>
            <a:lvl7pPr marL="3790635" indent="0">
              <a:buNone/>
              <a:defRPr sz="2200" b="1"/>
            </a:lvl7pPr>
            <a:lvl8pPr marL="4422408" indent="0">
              <a:buNone/>
              <a:defRPr sz="2200" b="1"/>
            </a:lvl8pPr>
            <a:lvl9pPr marL="5054181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0" cy="52683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8"/>
            <a:ext cx="3031332" cy="853016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1772" indent="0">
              <a:buNone/>
              <a:defRPr sz="2800" b="1"/>
            </a:lvl2pPr>
            <a:lvl3pPr marL="1263546" indent="0">
              <a:buNone/>
              <a:defRPr sz="2500" b="1"/>
            </a:lvl3pPr>
            <a:lvl4pPr marL="1895318" indent="0">
              <a:buNone/>
              <a:defRPr sz="2200" b="1"/>
            </a:lvl4pPr>
            <a:lvl5pPr marL="2527091" indent="0">
              <a:buNone/>
              <a:defRPr sz="2200" b="1"/>
            </a:lvl5pPr>
            <a:lvl6pPr marL="3158864" indent="0">
              <a:buNone/>
              <a:defRPr sz="2200" b="1"/>
            </a:lvl6pPr>
            <a:lvl7pPr marL="3790635" indent="0">
              <a:buNone/>
              <a:defRPr sz="2200" b="1"/>
            </a:lvl7pPr>
            <a:lvl8pPr marL="4422408" indent="0">
              <a:buNone/>
              <a:defRPr sz="2200" b="1"/>
            </a:lvl8pPr>
            <a:lvl9pPr marL="5054181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2" cy="52683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68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3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04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6" y="364071"/>
            <a:ext cx="2256236" cy="154940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6" y="364074"/>
            <a:ext cx="3833811" cy="7804151"/>
          </a:xfrm>
        </p:spPr>
        <p:txBody>
          <a:bodyPr/>
          <a:lstStyle>
            <a:lvl1pPr>
              <a:defRPr sz="44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6" y="1913471"/>
            <a:ext cx="2256236" cy="6254751"/>
          </a:xfrm>
        </p:spPr>
        <p:txBody>
          <a:bodyPr/>
          <a:lstStyle>
            <a:lvl1pPr marL="0" indent="0">
              <a:buNone/>
              <a:defRPr sz="1900"/>
            </a:lvl1pPr>
            <a:lvl2pPr marL="631772" indent="0">
              <a:buNone/>
              <a:defRPr sz="1700"/>
            </a:lvl2pPr>
            <a:lvl3pPr marL="1263546" indent="0">
              <a:buNone/>
              <a:defRPr sz="1400"/>
            </a:lvl3pPr>
            <a:lvl4pPr marL="1895318" indent="0">
              <a:buNone/>
              <a:defRPr sz="1200"/>
            </a:lvl4pPr>
            <a:lvl5pPr marL="2527091" indent="0">
              <a:buNone/>
              <a:defRPr sz="1200"/>
            </a:lvl5pPr>
            <a:lvl6pPr marL="3158864" indent="0">
              <a:buNone/>
              <a:defRPr sz="1200"/>
            </a:lvl6pPr>
            <a:lvl7pPr marL="3790635" indent="0">
              <a:buNone/>
              <a:defRPr sz="1200"/>
            </a:lvl7pPr>
            <a:lvl8pPr marL="4422408" indent="0">
              <a:buNone/>
              <a:defRPr sz="1200"/>
            </a:lvl8pPr>
            <a:lvl9pPr marL="5054181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8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22" y="6400800"/>
            <a:ext cx="4114800" cy="75565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22" y="817035"/>
            <a:ext cx="4114800" cy="5486400"/>
          </a:xfrm>
        </p:spPr>
        <p:txBody>
          <a:bodyPr/>
          <a:lstStyle>
            <a:lvl1pPr marL="0" indent="0">
              <a:buNone/>
              <a:defRPr sz="4400"/>
            </a:lvl1pPr>
            <a:lvl2pPr marL="631772" indent="0">
              <a:buNone/>
              <a:defRPr sz="3900"/>
            </a:lvl2pPr>
            <a:lvl3pPr marL="1263546" indent="0">
              <a:buNone/>
              <a:defRPr sz="3300"/>
            </a:lvl3pPr>
            <a:lvl4pPr marL="1895318" indent="0">
              <a:buNone/>
              <a:defRPr sz="2800"/>
            </a:lvl4pPr>
            <a:lvl5pPr marL="2527091" indent="0">
              <a:buNone/>
              <a:defRPr sz="2800"/>
            </a:lvl5pPr>
            <a:lvl6pPr marL="3158864" indent="0">
              <a:buNone/>
              <a:defRPr sz="2800"/>
            </a:lvl6pPr>
            <a:lvl7pPr marL="3790635" indent="0">
              <a:buNone/>
              <a:defRPr sz="2800"/>
            </a:lvl7pPr>
            <a:lvl8pPr marL="4422408" indent="0">
              <a:buNone/>
              <a:defRPr sz="2800"/>
            </a:lvl8pPr>
            <a:lvl9pPr marL="5054181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22" y="7156454"/>
            <a:ext cx="4114800" cy="1073149"/>
          </a:xfrm>
        </p:spPr>
        <p:txBody>
          <a:bodyPr/>
          <a:lstStyle>
            <a:lvl1pPr marL="0" indent="0">
              <a:buNone/>
              <a:defRPr sz="1900"/>
            </a:lvl1pPr>
            <a:lvl2pPr marL="631772" indent="0">
              <a:buNone/>
              <a:defRPr sz="1700"/>
            </a:lvl2pPr>
            <a:lvl3pPr marL="1263546" indent="0">
              <a:buNone/>
              <a:defRPr sz="1400"/>
            </a:lvl3pPr>
            <a:lvl4pPr marL="1895318" indent="0">
              <a:buNone/>
              <a:defRPr sz="1200"/>
            </a:lvl4pPr>
            <a:lvl5pPr marL="2527091" indent="0">
              <a:buNone/>
              <a:defRPr sz="1200"/>
            </a:lvl5pPr>
            <a:lvl6pPr marL="3158864" indent="0">
              <a:buNone/>
              <a:defRPr sz="1200"/>
            </a:lvl6pPr>
            <a:lvl7pPr marL="3790635" indent="0">
              <a:buNone/>
              <a:defRPr sz="1200"/>
            </a:lvl7pPr>
            <a:lvl8pPr marL="4422408" indent="0">
              <a:buNone/>
              <a:defRPr sz="1200"/>
            </a:lvl8pPr>
            <a:lvl9pPr marL="5054181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66186"/>
            <a:ext cx="6172201" cy="1524000"/>
          </a:xfrm>
          <a:prstGeom prst="rect">
            <a:avLst/>
          </a:prstGeom>
        </p:spPr>
        <p:txBody>
          <a:bodyPr vert="horz" lIns="126355" tIns="63177" rIns="126355" bIns="6317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133610"/>
            <a:ext cx="6172201" cy="6034617"/>
          </a:xfrm>
          <a:prstGeom prst="rect">
            <a:avLst/>
          </a:prstGeom>
        </p:spPr>
        <p:txBody>
          <a:bodyPr vert="horz" lIns="126355" tIns="63177" rIns="126355" bIns="6317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9"/>
            <a:ext cx="1600200" cy="486833"/>
          </a:xfrm>
          <a:prstGeom prst="rect">
            <a:avLst/>
          </a:prstGeom>
        </p:spPr>
        <p:txBody>
          <a:bodyPr vert="horz" lIns="126355" tIns="63177" rIns="126355" bIns="6317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D7AF-4071-4D2A-AA94-52ADA472B1C2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2" y="8475139"/>
            <a:ext cx="2171700" cy="486833"/>
          </a:xfrm>
          <a:prstGeom prst="rect">
            <a:avLst/>
          </a:prstGeom>
        </p:spPr>
        <p:txBody>
          <a:bodyPr vert="horz" lIns="126355" tIns="63177" rIns="126355" bIns="6317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9"/>
            <a:ext cx="1600200" cy="486833"/>
          </a:xfrm>
          <a:prstGeom prst="rect">
            <a:avLst/>
          </a:prstGeom>
        </p:spPr>
        <p:txBody>
          <a:bodyPr vert="horz" lIns="126355" tIns="63177" rIns="126355" bIns="6317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6F0E9-78F1-4B27-90B1-EFBA022D9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21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63546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3830" indent="-473830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26631" indent="-394858" algn="l" defTabSz="1263546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79431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204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42977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474750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06523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38295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370068" indent="-315887" algn="l" defTabSz="1263546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1772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546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895318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27091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58864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90635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22408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54181" algn="l" defTabSz="1263546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70747" y="2123142"/>
            <a:ext cx="4617720" cy="6531859"/>
            <a:chOff x="970747" y="2123142"/>
            <a:chExt cx="4617720" cy="6531859"/>
          </a:xfrm>
        </p:grpSpPr>
        <p:grpSp>
          <p:nvGrpSpPr>
            <p:cNvPr id="3" name="Group 2"/>
            <p:cNvGrpSpPr/>
            <p:nvPr/>
          </p:nvGrpSpPr>
          <p:grpSpPr>
            <a:xfrm>
              <a:off x="970747" y="2123142"/>
              <a:ext cx="4617720" cy="6531859"/>
              <a:chOff x="970747" y="2123142"/>
              <a:chExt cx="4617720" cy="6531859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970747" y="2245057"/>
                <a:ext cx="4617720" cy="6409944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408710" y="2123142"/>
                <a:ext cx="3811930" cy="1105009"/>
                <a:chOff x="1408710" y="2123142"/>
                <a:chExt cx="3811930" cy="1105009"/>
              </a:xfrm>
            </p:grpSpPr>
            <p:sp>
              <p:nvSpPr>
                <p:cNvPr id="449" name="TextBox 448"/>
                <p:cNvSpPr txBox="1"/>
                <p:nvPr/>
              </p:nvSpPr>
              <p:spPr>
                <a:xfrm>
                  <a:off x="2498301" y="2661090"/>
                  <a:ext cx="415498" cy="369333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 rtlCol="0">
                  <a:spAutoFit/>
                </a:bodyPr>
                <a:lstStyle/>
                <a:p>
                  <a:r>
                    <a:rPr lang="en-US" dirty="0"/>
                    <a:t>+=</a:t>
                  </a:r>
                </a:p>
              </p:txBody>
            </p:sp>
            <p:sp>
              <p:nvSpPr>
                <p:cNvPr id="534" name="Right Brace 533"/>
                <p:cNvSpPr/>
                <p:nvPr/>
              </p:nvSpPr>
              <p:spPr>
                <a:xfrm rot="16200000">
                  <a:off x="4544874" y="2065495"/>
                  <a:ext cx="54864" cy="781749"/>
                </a:xfrm>
                <a:prstGeom prst="rightBrac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5" name="Right Brace 534"/>
                <p:cNvSpPr/>
                <p:nvPr/>
              </p:nvSpPr>
              <p:spPr>
                <a:xfrm rot="16200000">
                  <a:off x="1819220" y="2065495"/>
                  <a:ext cx="54864" cy="781749"/>
                </a:xfrm>
                <a:prstGeom prst="rightBrac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0" name="TextBox 689"/>
                <p:cNvSpPr txBox="1"/>
                <p:nvPr/>
              </p:nvSpPr>
              <p:spPr>
                <a:xfrm>
                  <a:off x="4423374" y="2238558"/>
                  <a:ext cx="299295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r>
                    <a:rPr lang="en-US" sz="8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</a:p>
              </p:txBody>
            </p:sp>
            <p:sp>
              <p:nvSpPr>
                <p:cNvPr id="691" name="TextBox 690"/>
                <p:cNvSpPr txBox="1"/>
                <p:nvPr/>
              </p:nvSpPr>
              <p:spPr>
                <a:xfrm>
                  <a:off x="1703870" y="2238557"/>
                  <a:ext cx="299295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r>
                    <a:rPr lang="en-US" sz="8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</a:p>
              </p:txBody>
            </p:sp>
            <p:grpSp>
              <p:nvGrpSpPr>
                <p:cNvPr id="714" name="Group 713"/>
                <p:cNvGrpSpPr/>
                <p:nvPr/>
              </p:nvGrpSpPr>
              <p:grpSpPr>
                <a:xfrm>
                  <a:off x="3059090" y="2502773"/>
                  <a:ext cx="756530" cy="673821"/>
                  <a:chOff x="2109648" y="389312"/>
                  <a:chExt cx="756530" cy="673821"/>
                </a:xfrm>
              </p:grpSpPr>
              <p:sp>
                <p:nvSpPr>
                  <p:cNvPr id="715" name="Rectangle 714"/>
                  <p:cNvSpPr/>
                  <p:nvPr/>
                </p:nvSpPr>
                <p:spPr>
                  <a:xfrm>
                    <a:off x="2149547" y="401455"/>
                    <a:ext cx="716631" cy="66167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6" name="TextBox 715"/>
                  <p:cNvSpPr txBox="1"/>
                  <p:nvPr/>
                </p:nvSpPr>
                <p:spPr>
                  <a:xfrm>
                    <a:off x="2109648" y="389312"/>
                    <a:ext cx="302748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717" name="Group 716"/>
                <p:cNvGrpSpPr/>
                <p:nvPr/>
              </p:nvGrpSpPr>
              <p:grpSpPr>
                <a:xfrm>
                  <a:off x="2502367" y="2123142"/>
                  <a:ext cx="2718273" cy="1105009"/>
                  <a:chOff x="1552925" y="9681"/>
                  <a:chExt cx="2718273" cy="1105009"/>
                </a:xfrm>
              </p:grpSpPr>
              <p:sp>
                <p:nvSpPr>
                  <p:cNvPr id="719" name="Rectangle 718"/>
                  <p:cNvSpPr/>
                  <p:nvPr/>
                </p:nvSpPr>
                <p:spPr>
                  <a:xfrm>
                    <a:off x="3228781" y="401457"/>
                    <a:ext cx="786384" cy="71323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20" name="Straight Connector 719"/>
                  <p:cNvCxnSpPr/>
                  <p:nvPr/>
                </p:nvCxnSpPr>
                <p:spPr>
                  <a:xfrm>
                    <a:off x="4015165" y="401457"/>
                    <a:ext cx="256033" cy="0"/>
                  </a:xfrm>
                  <a:prstGeom prst="line">
                    <a:avLst/>
                  </a:prstGeom>
                  <a:ln w="12700"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1" name="Straight Connector 720"/>
                  <p:cNvCxnSpPr/>
                  <p:nvPr/>
                </p:nvCxnSpPr>
                <p:spPr>
                  <a:xfrm>
                    <a:off x="4013289" y="1114688"/>
                    <a:ext cx="256033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2" name="TextBox 721"/>
                  <p:cNvSpPr txBox="1"/>
                  <p:nvPr/>
                </p:nvSpPr>
                <p:spPr>
                  <a:xfrm>
                    <a:off x="3191265" y="376304"/>
                    <a:ext cx="288862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B</a:t>
                    </a:r>
                    <a:r>
                      <a:rPr lang="en-US" sz="1000" i="1" baseline="-25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</a:t>
                    </a:r>
                    <a:endParaRPr lang="en-US" sz="10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4" name="TextBox 723"/>
                  <p:cNvSpPr txBox="1"/>
                  <p:nvPr/>
                </p:nvSpPr>
                <p:spPr>
                  <a:xfrm>
                    <a:off x="1552925" y="9681"/>
                    <a:ext cx="1525072" cy="23083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900" dirty="0"/>
                      <a:t>5</a:t>
                    </a:r>
                    <a:r>
                      <a:rPr lang="en-US" sz="900" baseline="30000" dirty="0"/>
                      <a:t>th</a:t>
                    </a:r>
                    <a:r>
                      <a:rPr lang="en-US" sz="900" dirty="0"/>
                      <a:t> loop around micro-kernel</a:t>
                    </a:r>
                  </a:p>
                </p:txBody>
              </p:sp>
            </p:grpSp>
            <p:grpSp>
              <p:nvGrpSpPr>
                <p:cNvPr id="725" name="Group 724"/>
                <p:cNvGrpSpPr/>
                <p:nvPr/>
              </p:nvGrpSpPr>
              <p:grpSpPr>
                <a:xfrm>
                  <a:off x="1408710" y="2470227"/>
                  <a:ext cx="1090077" cy="706368"/>
                  <a:chOff x="459268" y="356766"/>
                  <a:chExt cx="1090077" cy="706368"/>
                </a:xfrm>
              </p:grpSpPr>
              <p:sp>
                <p:nvSpPr>
                  <p:cNvPr id="726" name="Rectangle 725"/>
                  <p:cNvSpPr/>
                  <p:nvPr/>
                </p:nvSpPr>
                <p:spPr>
                  <a:xfrm>
                    <a:off x="504560" y="401455"/>
                    <a:ext cx="785300" cy="66167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727" name="Straight Connector 726"/>
                  <p:cNvCxnSpPr/>
                  <p:nvPr/>
                </p:nvCxnSpPr>
                <p:spPr>
                  <a:xfrm>
                    <a:off x="1288085" y="401457"/>
                    <a:ext cx="256033" cy="0"/>
                  </a:xfrm>
                  <a:prstGeom prst="line">
                    <a:avLst/>
                  </a:prstGeom>
                  <a:ln w="12700"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Straight Connector 727"/>
                  <p:cNvCxnSpPr/>
                  <p:nvPr/>
                </p:nvCxnSpPr>
                <p:spPr>
                  <a:xfrm>
                    <a:off x="1293312" y="1063134"/>
                    <a:ext cx="256033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29" name="TextBox 728"/>
                  <p:cNvSpPr txBox="1"/>
                  <p:nvPr/>
                </p:nvSpPr>
                <p:spPr>
                  <a:xfrm>
                    <a:off x="459268" y="356766"/>
                    <a:ext cx="296876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</a:t>
                    </a:r>
                    <a:r>
                      <a:rPr lang="en-US" sz="1000" i="1" baseline="-25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</a:t>
                    </a:r>
                    <a:endParaRPr lang="en-US" sz="10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25" name="Group 24"/>
            <p:cNvGrpSpPr/>
            <p:nvPr/>
          </p:nvGrpSpPr>
          <p:grpSpPr>
            <a:xfrm>
              <a:off x="1369720" y="7651345"/>
              <a:ext cx="956989" cy="746540"/>
              <a:chOff x="1369720" y="7651345"/>
              <a:chExt cx="956989" cy="74654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1369721" y="7862033"/>
                <a:ext cx="150338" cy="72777"/>
              </a:xfrm>
              <a:prstGeom prst="rect">
                <a:avLst/>
              </a:prstGeom>
              <a:solidFill>
                <a:srgbClr val="E500E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482438" y="7784592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L3 cache</a:t>
                </a: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369721" y="7990049"/>
                <a:ext cx="150338" cy="72777"/>
              </a:xfrm>
              <a:prstGeom prst="rect">
                <a:avLst/>
              </a:prstGeom>
              <a:solidFill>
                <a:srgbClr val="00CE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369720" y="8118065"/>
                <a:ext cx="150338" cy="72777"/>
              </a:xfrm>
              <a:prstGeom prst="rect">
                <a:avLst/>
              </a:prstGeom>
              <a:solidFill>
                <a:srgbClr val="38B4FF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482350" y="7911009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L2 cache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482438" y="8041617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L1 cache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369720" y="8246081"/>
                <a:ext cx="150338" cy="72777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483769" y="8167053"/>
                <a:ext cx="59022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registers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1369720" y="7730373"/>
                <a:ext cx="150338" cy="7277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483208" y="7651345"/>
                <a:ext cx="843501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main memory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4377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103335" y="5495102"/>
            <a:ext cx="4370832" cy="3034682"/>
            <a:chOff x="1103335" y="5495102"/>
            <a:chExt cx="4370832" cy="3034682"/>
          </a:xfrm>
        </p:grpSpPr>
        <p:sp>
          <p:nvSpPr>
            <p:cNvPr id="2" name="Rectangle 1"/>
            <p:cNvSpPr/>
            <p:nvPr/>
          </p:nvSpPr>
          <p:spPr>
            <a:xfrm>
              <a:off x="1301571" y="5897008"/>
              <a:ext cx="1373801" cy="4588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857369" y="5860935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3535" y="5968657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302341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7411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45886" y="5899177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17278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8905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6082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332596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0437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3190611" y="5900511"/>
              <a:ext cx="548640" cy="457200"/>
            </a:xfrm>
            <a:prstGeom prst="rect">
              <a:avLst/>
            </a:prstGeom>
            <a:solidFill>
              <a:srgbClr val="00CE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82" name="Right Brace 181"/>
            <p:cNvSpPr/>
            <p:nvPr/>
          </p:nvSpPr>
          <p:spPr>
            <a:xfrm rot="10800000">
              <a:off x="3107631" y="5898803"/>
              <a:ext cx="54866" cy="155448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ight Brace 182"/>
            <p:cNvSpPr/>
            <p:nvPr/>
          </p:nvSpPr>
          <p:spPr>
            <a:xfrm rot="5400000">
              <a:off x="3437315" y="6149768"/>
              <a:ext cx="54864" cy="55138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3325075" y="6412760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1242467" y="5627386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86" name="Right Brace 185"/>
            <p:cNvSpPr/>
            <p:nvPr/>
          </p:nvSpPr>
          <p:spPr>
            <a:xfrm rot="16200000">
              <a:off x="1361776" y="5753581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3319733" y="5652289"/>
              <a:ext cx="38043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i,p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09794" y="5895109"/>
              <a:ext cx="1386113" cy="530353"/>
            </a:xfrm>
            <a:prstGeom prst="rect">
              <a:avLst/>
            </a:prstGeom>
            <a:solidFill>
              <a:srgbClr val="E500E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08207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910297" y="5895110"/>
              <a:ext cx="171773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3850423" y="5630018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88" name="Right Brace 187"/>
            <p:cNvSpPr/>
            <p:nvPr/>
          </p:nvSpPr>
          <p:spPr>
            <a:xfrm rot="16200000">
              <a:off x="3969732" y="5756213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477600" y="5669216"/>
              <a:ext cx="43764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1103335" y="5612848"/>
              <a:ext cx="4370832" cy="2916936"/>
            </a:xfrm>
            <a:prstGeom prst="roundRect">
              <a:avLst>
                <a:gd name="adj" fmla="val 1714"/>
              </a:avLst>
            </a:prstGeom>
            <a:solidFill>
              <a:srgbClr val="38B4FF">
                <a:alpha val="0"/>
              </a:srgbClr>
            </a:solidFill>
            <a:ln w="6350">
              <a:solidFill>
                <a:srgbClr val="38B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742147" y="5495102"/>
              <a:ext cx="1546053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8B4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2</a:t>
              </a:r>
              <a:r>
                <a:rPr lang="en-US" sz="900" baseline="30000" dirty="0"/>
                <a:t>nd</a:t>
              </a:r>
              <a:r>
                <a:rPr lang="en-US" sz="900" dirty="0"/>
                <a:t> loop around micro-kernel</a:t>
              </a: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4255806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4429542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4603278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4777014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495075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5122675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4556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146701" y="6547364"/>
            <a:ext cx="4288536" cy="1944216"/>
            <a:chOff x="1146701" y="6547364"/>
            <a:chExt cx="4288536" cy="1944216"/>
          </a:xfrm>
        </p:grpSpPr>
        <p:grpSp>
          <p:nvGrpSpPr>
            <p:cNvPr id="5" name="Group 4"/>
            <p:cNvGrpSpPr/>
            <p:nvPr/>
          </p:nvGrpSpPr>
          <p:grpSpPr>
            <a:xfrm>
              <a:off x="1146701" y="6547364"/>
              <a:ext cx="4288536" cy="1944216"/>
              <a:chOff x="1146701" y="6547364"/>
              <a:chExt cx="4288536" cy="1944216"/>
            </a:xfrm>
          </p:grpSpPr>
          <p:sp>
            <p:nvSpPr>
              <p:cNvPr id="2" name="Right Brace 1"/>
              <p:cNvSpPr/>
              <p:nvPr/>
            </p:nvSpPr>
            <p:spPr>
              <a:xfrm rot="10800000">
                <a:off x="2182076" y="6921751"/>
                <a:ext cx="54866" cy="155448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933447" y="6883386"/>
                <a:ext cx="35074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</a:p>
            </p:txBody>
          </p:sp>
          <p:sp>
            <p:nvSpPr>
              <p:cNvPr id="4" name="Rectangle 3"/>
              <p:cNvSpPr>
                <a:spLocks/>
              </p:cNvSpPr>
              <p:nvPr/>
            </p:nvSpPr>
            <p:spPr>
              <a:xfrm>
                <a:off x="3196210" y="6915403"/>
                <a:ext cx="548640" cy="457200"/>
              </a:xfrm>
              <a:prstGeom prst="rect">
                <a:avLst/>
              </a:prstGeom>
              <a:solidFill>
                <a:srgbClr val="00CE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>
                <a:spLocks/>
              </p:cNvSpPr>
              <p:nvPr/>
            </p:nvSpPr>
            <p:spPr>
              <a:xfrm>
                <a:off x="3196210" y="7067707"/>
                <a:ext cx="548640" cy="152400"/>
              </a:xfrm>
              <a:prstGeom prst="rect">
                <a:avLst/>
              </a:prstGeom>
              <a:solidFill>
                <a:srgbClr val="00CE0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>
                <a:spLocks/>
              </p:cNvSpPr>
              <p:nvPr/>
            </p:nvSpPr>
            <p:spPr>
              <a:xfrm>
                <a:off x="3196210" y="7220107"/>
                <a:ext cx="549830" cy="152400"/>
              </a:xfrm>
              <a:prstGeom prst="rect">
                <a:avLst/>
              </a:prstGeom>
              <a:solidFill>
                <a:srgbClr val="00CE0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703535" y="6952796"/>
                <a:ext cx="415498" cy="36933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>
                <a:spAutoFit/>
              </a:bodyPr>
              <a:lstStyle/>
              <a:p>
                <a:r>
                  <a:rPr lang="en-US" dirty="0"/>
                  <a:t>+=</a:t>
                </a: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3910297" y="6908712"/>
                <a:ext cx="171773" cy="530353"/>
              </a:xfrm>
              <a:prstGeom prst="rect">
                <a:avLst/>
              </a:prstGeom>
              <a:solidFill>
                <a:srgbClr val="38B4FF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505575" y="6917688"/>
                <a:ext cx="171773" cy="45606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/>
              <p:cNvSpPr>
                <a:spLocks/>
              </p:cNvSpPr>
              <p:nvPr/>
            </p:nvSpPr>
            <p:spPr>
              <a:xfrm>
                <a:off x="2505575" y="6916545"/>
                <a:ext cx="171773" cy="15240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>
                <a:spLocks/>
              </p:cNvSpPr>
              <p:nvPr/>
            </p:nvSpPr>
            <p:spPr>
              <a:xfrm>
                <a:off x="2505575" y="7068945"/>
                <a:ext cx="171773" cy="15240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>
                <a:spLocks/>
              </p:cNvSpPr>
              <p:nvPr/>
            </p:nvSpPr>
            <p:spPr>
              <a:xfrm>
                <a:off x="2505575" y="7221345"/>
                <a:ext cx="171773" cy="15240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ight Brace 69"/>
              <p:cNvSpPr/>
              <p:nvPr/>
            </p:nvSpPr>
            <p:spPr>
              <a:xfrm rot="16200000">
                <a:off x="2565643" y="6782437"/>
                <a:ext cx="54866" cy="164592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447316" y="6649289"/>
                <a:ext cx="29151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</a:p>
            </p:txBody>
          </p:sp>
          <p:sp>
            <p:nvSpPr>
              <p:cNvPr id="72" name="Right Brace 71"/>
              <p:cNvSpPr/>
              <p:nvPr/>
            </p:nvSpPr>
            <p:spPr>
              <a:xfrm>
                <a:off x="4118839" y="6913534"/>
                <a:ext cx="54864" cy="530352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4112478" y="7066166"/>
                <a:ext cx="29929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74" name="Group 73"/>
              <p:cNvGrpSpPr/>
              <p:nvPr/>
            </p:nvGrpSpPr>
            <p:grpSpPr>
              <a:xfrm>
                <a:off x="1146701" y="6547364"/>
                <a:ext cx="4288536" cy="1944216"/>
                <a:chOff x="197259" y="4433903"/>
                <a:chExt cx="4288536" cy="1944216"/>
              </a:xfrm>
            </p:grpSpPr>
            <p:sp>
              <p:nvSpPr>
                <p:cNvPr id="75" name="Rounded Rectangle 74"/>
                <p:cNvSpPr/>
                <p:nvPr/>
              </p:nvSpPr>
              <p:spPr>
                <a:xfrm>
                  <a:off x="197259" y="4549319"/>
                  <a:ext cx="4288536" cy="1828800"/>
                </a:xfrm>
                <a:prstGeom prst="roundRect">
                  <a:avLst>
                    <a:gd name="adj" fmla="val 1714"/>
                  </a:avLst>
                </a:prstGeom>
                <a:solidFill>
                  <a:schemeClr val="accent1">
                    <a:alpha val="0"/>
                  </a:schemeClr>
                </a:solidFill>
                <a:ln w="6350">
                  <a:solidFill>
                    <a:srgbClr val="00CE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TextBox 75"/>
                <p:cNvSpPr txBox="1"/>
                <p:nvPr/>
              </p:nvSpPr>
              <p:spPr>
                <a:xfrm>
                  <a:off x="2748598" y="4433903"/>
                  <a:ext cx="1520724" cy="2308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00CE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1</a:t>
                  </a:r>
                  <a:r>
                    <a:rPr lang="en-US" sz="900" baseline="30000" dirty="0"/>
                    <a:t>st</a:t>
                  </a:r>
                  <a:r>
                    <a:rPr lang="en-US" sz="900" dirty="0"/>
                    <a:t> loop around micro-kernel</a:t>
                  </a:r>
                </a:p>
              </p:txBody>
            </p:sp>
          </p:grpSp>
        </p:grpSp>
        <p:sp>
          <p:nvSpPr>
            <p:cNvPr id="21" name="Bent Arrow 20"/>
            <p:cNvSpPr/>
            <p:nvPr/>
          </p:nvSpPr>
          <p:spPr>
            <a:xfrm>
              <a:off x="2282455" y="6950927"/>
              <a:ext cx="241063" cy="542603"/>
            </a:xfrm>
            <a:prstGeom prst="ben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Bent Arrow 21"/>
            <p:cNvSpPr/>
            <p:nvPr/>
          </p:nvSpPr>
          <p:spPr>
            <a:xfrm flipV="1">
              <a:off x="2283421" y="7397067"/>
              <a:ext cx="241063" cy="542603"/>
            </a:xfrm>
            <a:prstGeom prst="bentArrow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90041" y="7330281"/>
              <a:ext cx="45719" cy="2063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5053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1187976" y="7485574"/>
            <a:ext cx="4206240" cy="965807"/>
            <a:chOff x="1187976" y="7485574"/>
            <a:chExt cx="4206240" cy="965807"/>
          </a:xfrm>
        </p:grpSpPr>
        <p:sp>
          <p:nvSpPr>
            <p:cNvPr id="2" name="TextBox 1"/>
            <p:cNvSpPr txBox="1"/>
            <p:nvPr/>
          </p:nvSpPr>
          <p:spPr>
            <a:xfrm>
              <a:off x="4098153" y="7728233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703166" y="7888344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4" name="Rectangle 3"/>
            <p:cNvSpPr>
              <a:spLocks/>
            </p:cNvSpPr>
            <p:nvPr/>
          </p:nvSpPr>
          <p:spPr>
            <a:xfrm>
              <a:off x="2508601" y="7812144"/>
              <a:ext cx="171773" cy="15240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>
              <a:spLocks/>
            </p:cNvSpPr>
            <p:nvPr/>
          </p:nvSpPr>
          <p:spPr>
            <a:xfrm>
              <a:off x="3195377" y="7812144"/>
              <a:ext cx="557014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>
              <a:spLocks/>
            </p:cNvSpPr>
            <p:nvPr/>
          </p:nvSpPr>
          <p:spPr>
            <a:xfrm>
              <a:off x="3195377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>
            <a:xfrm>
              <a:off x="370496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>
            <a:xfrm>
              <a:off x="365911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3241290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>
            <a:xfrm>
              <a:off x="328855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333546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>
              <a:off x="338090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>
            <a:xfrm>
              <a:off x="342781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347278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>
            <a:xfrm>
              <a:off x="351969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>
            <a:xfrm>
              <a:off x="361351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>
            <a:xfrm>
              <a:off x="356660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>
            <a:xfrm>
              <a:off x="3912260" y="7812144"/>
              <a:ext cx="171773" cy="46099"/>
            </a:xfrm>
            <a:prstGeom prst="rect">
              <a:avLst/>
            </a:prstGeom>
            <a:solidFill>
              <a:srgbClr val="38B4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Brace 18"/>
            <p:cNvSpPr/>
            <p:nvPr/>
          </p:nvSpPr>
          <p:spPr>
            <a:xfrm rot="5400000">
              <a:off x="3192074" y="7997810"/>
              <a:ext cx="54866" cy="45719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Brace 19"/>
            <p:cNvSpPr/>
            <p:nvPr/>
          </p:nvSpPr>
          <p:spPr>
            <a:xfrm>
              <a:off x="4109552" y="7817260"/>
              <a:ext cx="54866" cy="45719"/>
            </a:xfrm>
            <a:prstGeom prst="rightBrac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97937" y="8024615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3912255" y="7858865"/>
              <a:ext cx="171778" cy="460830"/>
              <a:chOff x="2962813" y="5745404"/>
              <a:chExt cx="171778" cy="460830"/>
            </a:xfrm>
            <a:solidFill>
              <a:srgbClr val="38B4FF"/>
            </a:solidFill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962817" y="574540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>
                <a:spLocks/>
              </p:cNvSpPr>
              <p:nvPr/>
            </p:nvSpPr>
            <p:spPr>
              <a:xfrm>
                <a:off x="2962816" y="579098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>
                <a:spLocks/>
              </p:cNvSpPr>
              <p:nvPr/>
            </p:nvSpPr>
            <p:spPr>
              <a:xfrm>
                <a:off x="2962815" y="583708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>
                <a:spLocks/>
              </p:cNvSpPr>
              <p:nvPr/>
            </p:nvSpPr>
            <p:spPr>
              <a:xfrm>
                <a:off x="2962818" y="5883183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962814" y="5929282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>
                <a:spLocks/>
              </p:cNvSpPr>
              <p:nvPr/>
            </p:nvSpPr>
            <p:spPr>
              <a:xfrm>
                <a:off x="2962813" y="6021838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>
                <a:spLocks/>
              </p:cNvSpPr>
              <p:nvPr/>
            </p:nvSpPr>
            <p:spPr>
              <a:xfrm>
                <a:off x="2962818" y="5975381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>
                <a:spLocks/>
              </p:cNvSpPr>
              <p:nvPr/>
            </p:nvSpPr>
            <p:spPr>
              <a:xfrm>
                <a:off x="2962818" y="6067937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>
                <a:spLocks/>
              </p:cNvSpPr>
              <p:nvPr/>
            </p:nvSpPr>
            <p:spPr>
              <a:xfrm>
                <a:off x="2962818" y="6114036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>
                <a:spLocks/>
              </p:cNvSpPr>
              <p:nvPr/>
            </p:nvSpPr>
            <p:spPr>
              <a:xfrm>
                <a:off x="2962818" y="616013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3" name="Rounded Rectangle 42"/>
            <p:cNvSpPr/>
            <p:nvPr/>
          </p:nvSpPr>
          <p:spPr>
            <a:xfrm>
              <a:off x="1187976" y="7600989"/>
              <a:ext cx="4206240" cy="850392"/>
            </a:xfrm>
            <a:prstGeom prst="roundRect">
              <a:avLst>
                <a:gd name="adj" fmla="val 1714"/>
              </a:avLst>
            </a:prstGeom>
            <a:solidFill>
              <a:schemeClr val="accent1">
                <a:alpha val="0"/>
              </a:schemeClr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958732" y="7485574"/>
              <a:ext cx="793659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micro-kernel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1832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899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011895" y="3283345"/>
            <a:ext cx="4535424" cy="5330247"/>
            <a:chOff x="1011895" y="3283345"/>
            <a:chExt cx="4535424" cy="5330247"/>
          </a:xfrm>
        </p:grpSpPr>
        <p:grpSp>
          <p:nvGrpSpPr>
            <p:cNvPr id="2" name="Group 1"/>
            <p:cNvGrpSpPr/>
            <p:nvPr/>
          </p:nvGrpSpPr>
          <p:grpSpPr>
            <a:xfrm>
              <a:off x="1011895" y="3283345"/>
              <a:ext cx="4535424" cy="5330247"/>
              <a:chOff x="62453" y="1169884"/>
              <a:chExt cx="4535424" cy="5330247"/>
            </a:xfrm>
          </p:grpSpPr>
          <p:sp>
            <p:nvSpPr>
              <p:cNvPr id="3" name="Rounded Rectangle 2"/>
              <p:cNvSpPr/>
              <p:nvPr/>
            </p:nvSpPr>
            <p:spPr>
              <a:xfrm>
                <a:off x="62453" y="1287959"/>
                <a:ext cx="4535424" cy="5212172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E500E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552925" y="1169884"/>
                <a:ext cx="1525072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E500E5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4</a:t>
                </a:r>
                <a:r>
                  <a:rPr lang="en-US" sz="900" baseline="30000" dirty="0"/>
                  <a:t>th</a:t>
                </a:r>
                <a:r>
                  <a:rPr lang="en-US" sz="900" dirty="0"/>
                  <a:t> loop around micro-kernel</a:t>
                </a:r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455023" y="3579903"/>
              <a:ext cx="786384" cy="65691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107211" y="3579903"/>
              <a:ext cx="716631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497169" y="3775964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174009" y="3579903"/>
              <a:ext cx="786384" cy="713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107209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174009" y="3579904"/>
              <a:ext cx="786384" cy="23774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46086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84964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74009" y="3817648"/>
              <a:ext cx="786384" cy="2377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74009" y="4055391"/>
              <a:ext cx="786384" cy="2377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Brace 14"/>
            <p:cNvSpPr/>
            <p:nvPr/>
          </p:nvSpPr>
          <p:spPr>
            <a:xfrm rot="10800000">
              <a:off x="4095394" y="3582180"/>
              <a:ext cx="54864" cy="237744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Brace 15"/>
            <p:cNvSpPr/>
            <p:nvPr/>
          </p:nvSpPr>
          <p:spPr>
            <a:xfrm rot="5400000">
              <a:off x="3198648" y="4171217"/>
              <a:ext cx="54864" cy="237744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77792" y="3579903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77000" y="4262657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73610" y="3775964"/>
              <a:ext cx="3177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411574" y="3579904"/>
              <a:ext cx="37543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86232" y="3785976"/>
              <a:ext cx="29687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10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3662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057615" y="3662074"/>
            <a:ext cx="4453128" cy="4911802"/>
            <a:chOff x="1057615" y="3662074"/>
            <a:chExt cx="4453128" cy="4911802"/>
          </a:xfrm>
        </p:grpSpPr>
        <p:grpSp>
          <p:nvGrpSpPr>
            <p:cNvPr id="2" name="Group 1"/>
            <p:cNvGrpSpPr/>
            <p:nvPr/>
          </p:nvGrpSpPr>
          <p:grpSpPr>
            <a:xfrm>
              <a:off x="1057615" y="4502504"/>
              <a:ext cx="4453128" cy="4071372"/>
              <a:chOff x="108173" y="2389043"/>
              <a:chExt cx="4453128" cy="4071372"/>
            </a:xfrm>
          </p:grpSpPr>
          <p:sp>
            <p:nvSpPr>
              <p:cNvPr id="3" name="Rounded Rectangle 2"/>
              <p:cNvSpPr/>
              <p:nvPr/>
            </p:nvSpPr>
            <p:spPr>
              <a:xfrm>
                <a:off x="108173" y="2510207"/>
                <a:ext cx="4453128" cy="3950208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00CE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552925" y="2389043"/>
                <a:ext cx="1525071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CE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3</a:t>
                </a:r>
                <a:r>
                  <a:rPr lang="en-US" sz="900" baseline="30000" dirty="0"/>
                  <a:t>rd</a:t>
                </a:r>
                <a:r>
                  <a:rPr lang="en-US" sz="900" dirty="0"/>
                  <a:t> loop around micro-kernel</a:t>
                </a:r>
              </a:p>
            </p:txBody>
          </p:sp>
        </p:grpSp>
        <p:sp>
          <p:nvSpPr>
            <p:cNvPr id="5" name="Rectangle 4"/>
            <p:cNvSpPr/>
            <p:nvPr/>
          </p:nvSpPr>
          <p:spPr>
            <a:xfrm>
              <a:off x="1460326" y="4750880"/>
              <a:ext cx="786384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97169" y="4908430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107775" y="4750879"/>
              <a:ext cx="237745" cy="6583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73980" y="4751998"/>
              <a:ext cx="786384" cy="237744"/>
            </a:xfrm>
            <a:prstGeom prst="rect">
              <a:avLst/>
            </a:prstGeom>
            <a:solidFill>
              <a:srgbClr val="E500E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460326" y="4750881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460328" y="4970337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60326" y="5189792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08342" y="4970335"/>
              <a:ext cx="236609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08343" y="5189792"/>
              <a:ext cx="23774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2270573" y="4750880"/>
              <a:ext cx="54864" cy="21945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Brace 14"/>
            <p:cNvSpPr/>
            <p:nvPr/>
          </p:nvSpPr>
          <p:spPr>
            <a:xfrm rot="10800000">
              <a:off x="3032745" y="4750881"/>
              <a:ext cx="54864" cy="21945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270573" y="4751998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71171" y="4751998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408755" y="4752689"/>
              <a:ext cx="39664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99777" y="4736609"/>
              <a:ext cx="36261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054190" y="4730539"/>
              <a:ext cx="3770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i,p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U-Turn Arrow 24"/>
            <p:cNvSpPr/>
            <p:nvPr/>
          </p:nvSpPr>
          <p:spPr>
            <a:xfrm rot="5400000">
              <a:off x="4558471" y="4158630"/>
              <a:ext cx="1280160" cy="287047"/>
            </a:xfrm>
            <a:prstGeom prst="uturnArrow">
              <a:avLst>
                <a:gd name="adj1" fmla="val 21528"/>
                <a:gd name="adj2" fmla="val 25000"/>
                <a:gd name="adj3" fmla="val 25000"/>
                <a:gd name="adj4" fmla="val 43750"/>
                <a:gd name="adj5" fmla="val 100000"/>
              </a:avLst>
            </a:prstGeom>
            <a:solidFill>
              <a:srgbClr val="E500E5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5482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103335" y="4830025"/>
            <a:ext cx="4370832" cy="3699759"/>
            <a:chOff x="1103335" y="4830025"/>
            <a:chExt cx="4370832" cy="3699759"/>
          </a:xfrm>
        </p:grpSpPr>
        <p:sp>
          <p:nvSpPr>
            <p:cNvPr id="2" name="Rectangle 1"/>
            <p:cNvSpPr/>
            <p:nvPr/>
          </p:nvSpPr>
          <p:spPr>
            <a:xfrm>
              <a:off x="1301571" y="5897008"/>
              <a:ext cx="1373801" cy="4588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857369" y="5860935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3535" y="5968657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1302341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47411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45886" y="5899177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17278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8905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6082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332596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0437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3190611" y="5900511"/>
              <a:ext cx="548640" cy="457200"/>
            </a:xfrm>
            <a:prstGeom prst="rect">
              <a:avLst/>
            </a:prstGeom>
            <a:solidFill>
              <a:srgbClr val="00CE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82" name="Right Brace 181"/>
            <p:cNvSpPr/>
            <p:nvPr/>
          </p:nvSpPr>
          <p:spPr>
            <a:xfrm rot="10800000">
              <a:off x="3107631" y="5898803"/>
              <a:ext cx="54866" cy="155448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Right Brace 182"/>
            <p:cNvSpPr/>
            <p:nvPr/>
          </p:nvSpPr>
          <p:spPr>
            <a:xfrm rot="5400000">
              <a:off x="3437315" y="6149768"/>
              <a:ext cx="54864" cy="55138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3325075" y="6412760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1242467" y="5627386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86" name="Right Brace 185"/>
            <p:cNvSpPr/>
            <p:nvPr/>
          </p:nvSpPr>
          <p:spPr>
            <a:xfrm rot="16200000">
              <a:off x="1361776" y="5753581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3260812" y="5652289"/>
              <a:ext cx="41189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i,p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909794" y="5895109"/>
              <a:ext cx="1386113" cy="530353"/>
            </a:xfrm>
            <a:prstGeom prst="rect">
              <a:avLst/>
            </a:prstGeom>
            <a:solidFill>
              <a:srgbClr val="E500E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08207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910297" y="5895110"/>
              <a:ext cx="171773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3850423" y="5630018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88" name="Right Brace 187"/>
            <p:cNvSpPr/>
            <p:nvPr/>
          </p:nvSpPr>
          <p:spPr>
            <a:xfrm rot="16200000">
              <a:off x="3969732" y="5756213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450141" y="5641757"/>
              <a:ext cx="40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1103335" y="5612848"/>
              <a:ext cx="4370832" cy="2916936"/>
            </a:xfrm>
            <a:prstGeom prst="roundRect">
              <a:avLst>
                <a:gd name="adj" fmla="val 1714"/>
              </a:avLst>
            </a:prstGeom>
            <a:solidFill>
              <a:srgbClr val="38B4FF">
                <a:alpha val="0"/>
              </a:srgbClr>
            </a:solidFill>
            <a:ln w="6350">
              <a:solidFill>
                <a:srgbClr val="38B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97" name="Bent Arrow 196"/>
            <p:cNvSpPr/>
            <p:nvPr/>
          </p:nvSpPr>
          <p:spPr>
            <a:xfrm rot="5400000">
              <a:off x="3079675" y="5181969"/>
              <a:ext cx="966242" cy="262354"/>
            </a:xfrm>
            <a:prstGeom prst="bentArrow">
              <a:avLst>
                <a:gd name="adj1" fmla="val 23184"/>
                <a:gd name="adj2" fmla="val 28707"/>
                <a:gd name="adj3" fmla="val 27907"/>
                <a:gd name="adj4" fmla="val 51011"/>
              </a:avLst>
            </a:prstGeom>
            <a:solidFill>
              <a:srgbClr val="00CE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1742147" y="5495102"/>
              <a:ext cx="1546053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8B4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2</a:t>
              </a:r>
              <a:r>
                <a:rPr lang="en-US" sz="900" baseline="30000" dirty="0"/>
                <a:t>nd</a:t>
              </a:r>
              <a:r>
                <a:rPr lang="en-US" sz="900" dirty="0"/>
                <a:t> loop around micro-kernel</a:t>
              </a: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4255806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4429542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4603278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4777014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495075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5122675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5585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46701" y="6547364"/>
            <a:ext cx="4288536" cy="1944216"/>
            <a:chOff x="1146701" y="6547364"/>
            <a:chExt cx="4288536" cy="1944216"/>
          </a:xfrm>
        </p:grpSpPr>
        <p:sp>
          <p:nvSpPr>
            <p:cNvPr id="2" name="Right Brace 1"/>
            <p:cNvSpPr/>
            <p:nvPr/>
          </p:nvSpPr>
          <p:spPr>
            <a:xfrm rot="10800000">
              <a:off x="2182076" y="6921751"/>
              <a:ext cx="54866" cy="155448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933447" y="6883386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4" name="Rectangle 3"/>
            <p:cNvSpPr>
              <a:spLocks/>
            </p:cNvSpPr>
            <p:nvPr/>
          </p:nvSpPr>
          <p:spPr>
            <a:xfrm>
              <a:off x="3196210" y="6915403"/>
              <a:ext cx="548640" cy="457200"/>
            </a:xfrm>
            <a:prstGeom prst="rect">
              <a:avLst/>
            </a:prstGeom>
            <a:solidFill>
              <a:srgbClr val="00CE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>
              <a:spLocks/>
            </p:cNvSpPr>
            <p:nvPr/>
          </p:nvSpPr>
          <p:spPr>
            <a:xfrm>
              <a:off x="3196210" y="7067707"/>
              <a:ext cx="54864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>
            <a:xfrm>
              <a:off x="3196210" y="7220107"/>
              <a:ext cx="54983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703535" y="6952796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910297" y="6908712"/>
              <a:ext cx="171773" cy="530353"/>
            </a:xfrm>
            <a:prstGeom prst="rect">
              <a:avLst/>
            </a:prstGeom>
            <a:solidFill>
              <a:srgbClr val="38B4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505575" y="6917688"/>
              <a:ext cx="171773" cy="45606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>
            <a:xfrm>
              <a:off x="2505575" y="69165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>
              <a:spLocks/>
            </p:cNvSpPr>
            <p:nvPr/>
          </p:nvSpPr>
          <p:spPr>
            <a:xfrm>
              <a:off x="2505575" y="70689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>
              <a:spLocks/>
            </p:cNvSpPr>
            <p:nvPr/>
          </p:nvSpPr>
          <p:spPr>
            <a:xfrm>
              <a:off x="2505575" y="72213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0" name="Right Brace 69"/>
            <p:cNvSpPr/>
            <p:nvPr/>
          </p:nvSpPr>
          <p:spPr>
            <a:xfrm rot="16200000">
              <a:off x="2565643" y="6782437"/>
              <a:ext cx="54866" cy="164592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447316" y="6649289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72" name="Right Brace 71"/>
            <p:cNvSpPr/>
            <p:nvPr/>
          </p:nvSpPr>
          <p:spPr>
            <a:xfrm>
              <a:off x="4118839" y="6913534"/>
              <a:ext cx="54864" cy="530352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112478" y="7066166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1146701" y="6547364"/>
              <a:ext cx="4288536" cy="1944216"/>
              <a:chOff x="197259" y="4433903"/>
              <a:chExt cx="4288536" cy="1944216"/>
            </a:xfrm>
          </p:grpSpPr>
          <p:sp>
            <p:nvSpPr>
              <p:cNvPr id="75" name="Rounded Rectangle 74"/>
              <p:cNvSpPr/>
              <p:nvPr/>
            </p:nvSpPr>
            <p:spPr>
              <a:xfrm>
                <a:off x="197259" y="4549319"/>
                <a:ext cx="4288536" cy="1828800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00CE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748598" y="4433903"/>
                <a:ext cx="1520724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CE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1</a:t>
                </a:r>
                <a:r>
                  <a:rPr lang="en-US" sz="900" baseline="30000" dirty="0"/>
                  <a:t>st</a:t>
                </a:r>
                <a:r>
                  <a:rPr lang="en-US" sz="900" dirty="0"/>
                  <a:t> loop around micro-kernel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5716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1187976" y="6950927"/>
            <a:ext cx="4206240" cy="1500454"/>
            <a:chOff x="1187976" y="6950927"/>
            <a:chExt cx="4206240" cy="1500454"/>
          </a:xfrm>
        </p:grpSpPr>
        <p:sp>
          <p:nvSpPr>
            <p:cNvPr id="2" name="TextBox 1"/>
            <p:cNvSpPr txBox="1"/>
            <p:nvPr/>
          </p:nvSpPr>
          <p:spPr>
            <a:xfrm>
              <a:off x="4098153" y="7728233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703166" y="7888344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4" name="Rectangle 3"/>
            <p:cNvSpPr>
              <a:spLocks/>
            </p:cNvSpPr>
            <p:nvPr/>
          </p:nvSpPr>
          <p:spPr>
            <a:xfrm>
              <a:off x="2508601" y="7812144"/>
              <a:ext cx="171773" cy="15240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>
              <a:spLocks/>
            </p:cNvSpPr>
            <p:nvPr/>
          </p:nvSpPr>
          <p:spPr>
            <a:xfrm>
              <a:off x="3195377" y="7812144"/>
              <a:ext cx="557014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>
              <a:spLocks/>
            </p:cNvSpPr>
            <p:nvPr/>
          </p:nvSpPr>
          <p:spPr>
            <a:xfrm>
              <a:off x="3195377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>
            <a:xfrm>
              <a:off x="370496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>
            <a:xfrm>
              <a:off x="365911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3241290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>
            <a:xfrm>
              <a:off x="328855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333546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>
              <a:off x="338090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>
            <a:xfrm>
              <a:off x="342781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347278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>
            <a:xfrm>
              <a:off x="351969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>
            <a:xfrm>
              <a:off x="361351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>
            <a:xfrm>
              <a:off x="356660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>
            <a:xfrm>
              <a:off x="3912260" y="7812144"/>
              <a:ext cx="171773" cy="46099"/>
            </a:xfrm>
            <a:prstGeom prst="rect">
              <a:avLst/>
            </a:prstGeom>
            <a:solidFill>
              <a:srgbClr val="38B4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Brace 18"/>
            <p:cNvSpPr/>
            <p:nvPr/>
          </p:nvSpPr>
          <p:spPr>
            <a:xfrm rot="5400000">
              <a:off x="3192074" y="7997810"/>
              <a:ext cx="54866" cy="45719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Brace 19"/>
            <p:cNvSpPr/>
            <p:nvPr/>
          </p:nvSpPr>
          <p:spPr>
            <a:xfrm>
              <a:off x="4109552" y="7817260"/>
              <a:ext cx="54866" cy="45719"/>
            </a:xfrm>
            <a:prstGeom prst="rightBrac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097937" y="8024615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3912255" y="7858865"/>
              <a:ext cx="171778" cy="460830"/>
              <a:chOff x="2962813" y="5745404"/>
              <a:chExt cx="171778" cy="460830"/>
            </a:xfrm>
            <a:solidFill>
              <a:srgbClr val="38B4FF"/>
            </a:solidFill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962817" y="574540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>
                <a:spLocks/>
              </p:cNvSpPr>
              <p:nvPr/>
            </p:nvSpPr>
            <p:spPr>
              <a:xfrm>
                <a:off x="2962816" y="579098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>
                <a:spLocks/>
              </p:cNvSpPr>
              <p:nvPr/>
            </p:nvSpPr>
            <p:spPr>
              <a:xfrm>
                <a:off x="2962815" y="583708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>
                <a:spLocks/>
              </p:cNvSpPr>
              <p:nvPr/>
            </p:nvSpPr>
            <p:spPr>
              <a:xfrm>
                <a:off x="2962818" y="5883183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962814" y="5929282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>
                <a:spLocks/>
              </p:cNvSpPr>
              <p:nvPr/>
            </p:nvSpPr>
            <p:spPr>
              <a:xfrm>
                <a:off x="2962813" y="6021838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>
                <a:spLocks/>
              </p:cNvSpPr>
              <p:nvPr/>
            </p:nvSpPr>
            <p:spPr>
              <a:xfrm>
                <a:off x="2962818" y="5975381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>
                <a:spLocks/>
              </p:cNvSpPr>
              <p:nvPr/>
            </p:nvSpPr>
            <p:spPr>
              <a:xfrm>
                <a:off x="2962818" y="6067937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>
                <a:spLocks/>
              </p:cNvSpPr>
              <p:nvPr/>
            </p:nvSpPr>
            <p:spPr>
              <a:xfrm>
                <a:off x="2962818" y="6114036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>
                <a:spLocks/>
              </p:cNvSpPr>
              <p:nvPr/>
            </p:nvSpPr>
            <p:spPr>
              <a:xfrm>
                <a:off x="2962818" y="616013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Rectangle 32"/>
            <p:cNvSpPr/>
            <p:nvPr/>
          </p:nvSpPr>
          <p:spPr>
            <a:xfrm>
              <a:off x="1369721" y="7862033"/>
              <a:ext cx="150338" cy="72777"/>
            </a:xfrm>
            <a:prstGeom prst="rect">
              <a:avLst/>
            </a:prstGeom>
            <a:solidFill>
              <a:srgbClr val="E500E5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482438" y="7784592"/>
              <a:ext cx="58541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L3 cache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369721" y="7990049"/>
              <a:ext cx="150338" cy="72777"/>
            </a:xfrm>
            <a:prstGeom prst="rect">
              <a:avLst/>
            </a:prstGeom>
            <a:solidFill>
              <a:srgbClr val="00CE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369720" y="8118065"/>
              <a:ext cx="150338" cy="72777"/>
            </a:xfrm>
            <a:prstGeom prst="rect">
              <a:avLst/>
            </a:prstGeom>
            <a:solidFill>
              <a:srgbClr val="38B4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82350" y="7911009"/>
              <a:ext cx="58541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L2 cache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482438" y="8041617"/>
              <a:ext cx="58541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L1 cache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369720" y="8246081"/>
              <a:ext cx="150338" cy="72777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83769" y="8167053"/>
              <a:ext cx="59022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registers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369720" y="7730373"/>
              <a:ext cx="150338" cy="72777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483208" y="7651345"/>
              <a:ext cx="8435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/>
                <a:t>main memory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187976" y="7600989"/>
              <a:ext cx="4206240" cy="850392"/>
            </a:xfrm>
            <a:prstGeom prst="roundRect">
              <a:avLst>
                <a:gd name="adj" fmla="val 1714"/>
              </a:avLst>
            </a:prstGeom>
            <a:solidFill>
              <a:schemeClr val="accent1">
                <a:alpha val="0"/>
              </a:schemeClr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958732" y="7485574"/>
              <a:ext cx="793659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micro-kernel</a:t>
              </a: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2282455" y="6950927"/>
              <a:ext cx="242029" cy="988743"/>
              <a:chOff x="2945471" y="5804829"/>
              <a:chExt cx="199029" cy="406401"/>
            </a:xfrm>
          </p:grpSpPr>
          <p:sp>
            <p:nvSpPr>
              <p:cNvPr id="46" name="Bent Arrow 45"/>
              <p:cNvSpPr/>
              <p:nvPr/>
            </p:nvSpPr>
            <p:spPr>
              <a:xfrm>
                <a:off x="2945471" y="5804829"/>
                <a:ext cx="198235" cy="223025"/>
              </a:xfrm>
              <a:prstGeom prst="bentArrow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Bent Arrow 46"/>
              <p:cNvSpPr/>
              <p:nvPr/>
            </p:nvSpPr>
            <p:spPr>
              <a:xfrm flipV="1">
                <a:off x="2946265" y="5988205"/>
                <a:ext cx="198235" cy="223025"/>
              </a:xfrm>
              <a:prstGeom prst="bentArrow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2290041" y="7330281"/>
              <a:ext cx="45719" cy="2063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7315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70747" y="2123142"/>
            <a:ext cx="4617720" cy="6531859"/>
            <a:chOff x="970747" y="2123142"/>
            <a:chExt cx="4617720" cy="6531859"/>
          </a:xfrm>
        </p:grpSpPr>
        <p:sp>
          <p:nvSpPr>
            <p:cNvPr id="24" name="Rounded Rectangle 23"/>
            <p:cNvSpPr/>
            <p:nvPr/>
          </p:nvSpPr>
          <p:spPr>
            <a:xfrm>
              <a:off x="970747" y="2245057"/>
              <a:ext cx="4617720" cy="6409944"/>
            </a:xfrm>
            <a:prstGeom prst="roundRect">
              <a:avLst>
                <a:gd name="adj" fmla="val 1714"/>
              </a:avLst>
            </a:prstGeom>
            <a:solidFill>
              <a:schemeClr val="accen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408710" y="2123142"/>
              <a:ext cx="3811930" cy="1105009"/>
              <a:chOff x="1408710" y="2123142"/>
              <a:chExt cx="3811930" cy="1105009"/>
            </a:xfrm>
          </p:grpSpPr>
          <p:sp>
            <p:nvSpPr>
              <p:cNvPr id="449" name="TextBox 448"/>
              <p:cNvSpPr txBox="1"/>
              <p:nvPr/>
            </p:nvSpPr>
            <p:spPr>
              <a:xfrm>
                <a:off x="2498301" y="2661090"/>
                <a:ext cx="415498" cy="36933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>
                <a:spAutoFit/>
              </a:bodyPr>
              <a:lstStyle/>
              <a:p>
                <a:r>
                  <a:rPr lang="en-US" dirty="0"/>
                  <a:t>+=</a:t>
                </a:r>
              </a:p>
            </p:txBody>
          </p:sp>
          <p:sp>
            <p:nvSpPr>
              <p:cNvPr id="534" name="Right Brace 533"/>
              <p:cNvSpPr/>
              <p:nvPr/>
            </p:nvSpPr>
            <p:spPr>
              <a:xfrm rot="16200000">
                <a:off x="4544874" y="2065495"/>
                <a:ext cx="54864" cy="781749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Right Brace 534"/>
              <p:cNvSpPr/>
              <p:nvPr/>
            </p:nvSpPr>
            <p:spPr>
              <a:xfrm rot="16200000">
                <a:off x="1819220" y="2065495"/>
                <a:ext cx="54864" cy="781749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TextBox 689"/>
              <p:cNvSpPr txBox="1"/>
              <p:nvPr/>
            </p:nvSpPr>
            <p:spPr>
              <a:xfrm>
                <a:off x="4423374" y="2238558"/>
                <a:ext cx="29929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691" name="TextBox 690"/>
              <p:cNvSpPr txBox="1"/>
              <p:nvPr/>
            </p:nvSpPr>
            <p:spPr>
              <a:xfrm>
                <a:off x="1703870" y="2238557"/>
                <a:ext cx="29929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714" name="Group 713"/>
              <p:cNvGrpSpPr/>
              <p:nvPr/>
            </p:nvGrpSpPr>
            <p:grpSpPr>
              <a:xfrm>
                <a:off x="3059090" y="2502773"/>
                <a:ext cx="756530" cy="673821"/>
                <a:chOff x="2109648" y="389312"/>
                <a:chExt cx="756530" cy="673821"/>
              </a:xfrm>
            </p:grpSpPr>
            <p:sp>
              <p:nvSpPr>
                <p:cNvPr id="715" name="Rectangle 714"/>
                <p:cNvSpPr/>
                <p:nvPr/>
              </p:nvSpPr>
              <p:spPr>
                <a:xfrm>
                  <a:off x="2149547" y="401455"/>
                  <a:ext cx="716631" cy="66167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6" name="TextBox 715"/>
                <p:cNvSpPr txBox="1"/>
                <p:nvPr/>
              </p:nvSpPr>
              <p:spPr>
                <a:xfrm>
                  <a:off x="2109648" y="389312"/>
                  <a:ext cx="302748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</a:t>
                  </a:r>
                </a:p>
              </p:txBody>
            </p:sp>
          </p:grpSp>
          <p:grpSp>
            <p:nvGrpSpPr>
              <p:cNvPr id="717" name="Group 716"/>
              <p:cNvGrpSpPr/>
              <p:nvPr/>
            </p:nvGrpSpPr>
            <p:grpSpPr>
              <a:xfrm>
                <a:off x="2502367" y="2123142"/>
                <a:ext cx="2718273" cy="1105009"/>
                <a:chOff x="1552925" y="9681"/>
                <a:chExt cx="2718273" cy="1105009"/>
              </a:xfrm>
            </p:grpSpPr>
            <p:sp>
              <p:nvSpPr>
                <p:cNvPr id="719" name="Rectangle 718"/>
                <p:cNvSpPr/>
                <p:nvPr/>
              </p:nvSpPr>
              <p:spPr>
                <a:xfrm>
                  <a:off x="3228781" y="401457"/>
                  <a:ext cx="786384" cy="71323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20" name="Straight Connector 719"/>
                <p:cNvCxnSpPr/>
                <p:nvPr/>
              </p:nvCxnSpPr>
              <p:spPr>
                <a:xfrm>
                  <a:off x="4015165" y="401457"/>
                  <a:ext cx="256033" cy="0"/>
                </a:xfrm>
                <a:prstGeom prst="line">
                  <a:avLst/>
                </a:prstGeom>
                <a:ln w="12700">
                  <a:prstDash val="sysDash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1" name="Straight Connector 720"/>
                <p:cNvCxnSpPr/>
                <p:nvPr/>
              </p:nvCxnSpPr>
              <p:spPr>
                <a:xfrm>
                  <a:off x="4013289" y="1114688"/>
                  <a:ext cx="256033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prstDash val="sysDash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722" name="TextBox 721"/>
                <p:cNvSpPr txBox="1"/>
                <p:nvPr/>
              </p:nvSpPr>
              <p:spPr>
                <a:xfrm>
                  <a:off x="3191265" y="376304"/>
                  <a:ext cx="288862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B</a:t>
                  </a:r>
                  <a:r>
                    <a:rPr lang="en-US" sz="10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j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24" name="TextBox 723"/>
                <p:cNvSpPr txBox="1"/>
                <p:nvPr/>
              </p:nvSpPr>
              <p:spPr>
                <a:xfrm>
                  <a:off x="1552925" y="9681"/>
                  <a:ext cx="1525072" cy="2308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5</a:t>
                  </a:r>
                  <a:r>
                    <a:rPr lang="en-US" sz="900" baseline="30000" dirty="0"/>
                    <a:t>th</a:t>
                  </a:r>
                  <a:r>
                    <a:rPr lang="en-US" sz="900" dirty="0"/>
                    <a:t> loop around micro-kernel</a:t>
                  </a:r>
                </a:p>
              </p:txBody>
            </p:sp>
          </p:grpSp>
          <p:grpSp>
            <p:nvGrpSpPr>
              <p:cNvPr id="725" name="Group 724"/>
              <p:cNvGrpSpPr/>
              <p:nvPr/>
            </p:nvGrpSpPr>
            <p:grpSpPr>
              <a:xfrm>
                <a:off x="1408710" y="2470227"/>
                <a:ext cx="1090077" cy="706368"/>
                <a:chOff x="459268" y="356766"/>
                <a:chExt cx="1090077" cy="706368"/>
              </a:xfrm>
            </p:grpSpPr>
            <p:sp>
              <p:nvSpPr>
                <p:cNvPr id="726" name="Rectangle 725"/>
                <p:cNvSpPr/>
                <p:nvPr/>
              </p:nvSpPr>
              <p:spPr>
                <a:xfrm>
                  <a:off x="504560" y="401455"/>
                  <a:ext cx="785300" cy="66167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27" name="Straight Connector 726"/>
                <p:cNvCxnSpPr/>
                <p:nvPr/>
              </p:nvCxnSpPr>
              <p:spPr>
                <a:xfrm>
                  <a:off x="1288085" y="401457"/>
                  <a:ext cx="256033" cy="0"/>
                </a:xfrm>
                <a:prstGeom prst="line">
                  <a:avLst/>
                </a:prstGeom>
                <a:ln w="12700">
                  <a:prstDash val="sysDash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28" name="Straight Connector 727"/>
                <p:cNvCxnSpPr/>
                <p:nvPr/>
              </p:nvCxnSpPr>
              <p:spPr>
                <a:xfrm>
                  <a:off x="1293312" y="1063134"/>
                  <a:ext cx="256033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prstDash val="sysDash"/>
                </a:ln>
                <a:effectLst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729" name="TextBox 728"/>
                <p:cNvSpPr txBox="1"/>
                <p:nvPr/>
              </p:nvSpPr>
              <p:spPr>
                <a:xfrm>
                  <a:off x="459268" y="356766"/>
                  <a:ext cx="29687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  <a:r>
                    <a:rPr lang="en-US" sz="10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j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625925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1011895" y="3283345"/>
            <a:ext cx="4535424" cy="5330247"/>
            <a:chOff x="1011895" y="3283345"/>
            <a:chExt cx="4535424" cy="5330247"/>
          </a:xfrm>
        </p:grpSpPr>
        <p:grpSp>
          <p:nvGrpSpPr>
            <p:cNvPr id="22" name="Group 21"/>
            <p:cNvGrpSpPr/>
            <p:nvPr/>
          </p:nvGrpSpPr>
          <p:grpSpPr>
            <a:xfrm>
              <a:off x="1011895" y="3283345"/>
              <a:ext cx="4535424" cy="5330247"/>
              <a:chOff x="1011895" y="3283345"/>
              <a:chExt cx="4535424" cy="5330247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1011895" y="3283345"/>
                <a:ext cx="4535424" cy="5330247"/>
                <a:chOff x="62453" y="1169884"/>
                <a:chExt cx="4535424" cy="5330247"/>
              </a:xfrm>
            </p:grpSpPr>
            <p:sp>
              <p:nvSpPr>
                <p:cNvPr id="3" name="Rounded Rectangle 2"/>
                <p:cNvSpPr/>
                <p:nvPr/>
              </p:nvSpPr>
              <p:spPr>
                <a:xfrm>
                  <a:off x="62453" y="1287959"/>
                  <a:ext cx="4535424" cy="5212172"/>
                </a:xfrm>
                <a:prstGeom prst="roundRect">
                  <a:avLst>
                    <a:gd name="adj" fmla="val 1714"/>
                  </a:avLst>
                </a:prstGeom>
                <a:solidFill>
                  <a:schemeClr val="accent1">
                    <a:alpha val="0"/>
                  </a:schemeClr>
                </a:solidFill>
                <a:ln w="6350">
                  <a:solidFill>
                    <a:srgbClr val="E500E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1552925" y="1169884"/>
                  <a:ext cx="1525072" cy="2308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E500E5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4</a:t>
                  </a:r>
                  <a:r>
                    <a:rPr lang="en-US" sz="900" baseline="30000" dirty="0"/>
                    <a:t>th</a:t>
                  </a:r>
                  <a:r>
                    <a:rPr lang="en-US" sz="900" dirty="0"/>
                    <a:t> loop around micro-kernel</a:t>
                  </a:r>
                </a:p>
              </p:txBody>
            </p:sp>
          </p:grpSp>
          <p:sp>
            <p:nvSpPr>
              <p:cNvPr id="5" name="Rectangle 4"/>
              <p:cNvSpPr/>
              <p:nvPr/>
            </p:nvSpPr>
            <p:spPr>
              <a:xfrm>
                <a:off x="1455023" y="3579903"/>
                <a:ext cx="786384" cy="65691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107211" y="3579903"/>
                <a:ext cx="716631" cy="6583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497169" y="3775964"/>
                <a:ext cx="415498" cy="36933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>
                <a:spAutoFit/>
              </a:bodyPr>
              <a:lstStyle/>
              <a:p>
                <a:r>
                  <a:rPr lang="en-US" dirty="0"/>
                  <a:t>+=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174009" y="3579903"/>
                <a:ext cx="786384" cy="71323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3107209" y="3579903"/>
                <a:ext cx="238878" cy="6583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174009" y="3579904"/>
                <a:ext cx="786384" cy="23774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346086" y="3579903"/>
                <a:ext cx="238878" cy="6583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584964" y="3579903"/>
                <a:ext cx="238878" cy="6583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174009" y="3817648"/>
                <a:ext cx="786384" cy="2377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174009" y="4055391"/>
                <a:ext cx="786384" cy="2377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Brace 14"/>
              <p:cNvSpPr/>
              <p:nvPr/>
            </p:nvSpPr>
            <p:spPr>
              <a:xfrm rot="10800000">
                <a:off x="4095394" y="3582180"/>
                <a:ext cx="54864" cy="237744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ight Brace 15"/>
              <p:cNvSpPr/>
              <p:nvPr/>
            </p:nvSpPr>
            <p:spPr>
              <a:xfrm rot="5400000">
                <a:off x="3198648" y="4171217"/>
                <a:ext cx="54864" cy="237744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877792" y="3579903"/>
                <a:ext cx="29929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077000" y="4262657"/>
                <a:ext cx="299295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k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073610" y="3775964"/>
                <a:ext cx="31771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10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4411574" y="3579904"/>
                <a:ext cx="37543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1000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p,j</a:t>
                </a: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686232" y="3785976"/>
                <a:ext cx="29687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10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" name="U-Turn Arrow 22"/>
            <p:cNvSpPr/>
            <p:nvPr/>
          </p:nvSpPr>
          <p:spPr>
            <a:xfrm rot="5400000">
              <a:off x="4558471" y="4158630"/>
              <a:ext cx="1280160" cy="287047"/>
            </a:xfrm>
            <a:prstGeom prst="uturnArrow">
              <a:avLst>
                <a:gd name="adj1" fmla="val 21528"/>
                <a:gd name="adj2" fmla="val 25000"/>
                <a:gd name="adj3" fmla="val 25000"/>
                <a:gd name="adj4" fmla="val 43750"/>
                <a:gd name="adj5" fmla="val 100000"/>
              </a:avLst>
            </a:prstGeom>
            <a:solidFill>
              <a:srgbClr val="E500E5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4152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057615" y="4502504"/>
            <a:ext cx="4453128" cy="4071372"/>
            <a:chOff x="1057615" y="4502504"/>
            <a:chExt cx="4453128" cy="4071372"/>
          </a:xfrm>
        </p:grpSpPr>
        <p:grpSp>
          <p:nvGrpSpPr>
            <p:cNvPr id="18" name="Group 17"/>
            <p:cNvGrpSpPr/>
            <p:nvPr/>
          </p:nvGrpSpPr>
          <p:grpSpPr>
            <a:xfrm>
              <a:off x="1057615" y="4502504"/>
              <a:ext cx="4453128" cy="4071372"/>
              <a:chOff x="1057615" y="4502504"/>
              <a:chExt cx="4453128" cy="4071372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1057615" y="4502504"/>
                <a:ext cx="4453128" cy="4071372"/>
                <a:chOff x="108173" y="2389043"/>
                <a:chExt cx="4453128" cy="4071372"/>
              </a:xfrm>
            </p:grpSpPr>
            <p:sp>
              <p:nvSpPr>
                <p:cNvPr id="3" name="Rounded Rectangle 2"/>
                <p:cNvSpPr/>
                <p:nvPr/>
              </p:nvSpPr>
              <p:spPr>
                <a:xfrm>
                  <a:off x="108173" y="2510207"/>
                  <a:ext cx="4453128" cy="3950208"/>
                </a:xfrm>
                <a:prstGeom prst="roundRect">
                  <a:avLst>
                    <a:gd name="adj" fmla="val 1714"/>
                  </a:avLst>
                </a:prstGeom>
                <a:solidFill>
                  <a:schemeClr val="accent1">
                    <a:alpha val="0"/>
                  </a:schemeClr>
                </a:solidFill>
                <a:ln w="6350">
                  <a:solidFill>
                    <a:srgbClr val="00CE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91440" tIns="45720" rIns="91440" bIns="45720" spcCol="0"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1552925" y="2389043"/>
                  <a:ext cx="1525071" cy="230832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rgbClr val="00CE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900" dirty="0"/>
                    <a:t>3</a:t>
                  </a:r>
                  <a:r>
                    <a:rPr lang="en-US" sz="900" baseline="30000" dirty="0"/>
                    <a:t>rd</a:t>
                  </a:r>
                  <a:r>
                    <a:rPr lang="en-US" sz="900" dirty="0"/>
                    <a:t> loop around micro-kernel</a:t>
                  </a:r>
                </a:p>
              </p:txBody>
            </p:sp>
          </p:grpSp>
          <p:sp>
            <p:nvSpPr>
              <p:cNvPr id="5" name="Rectangle 4"/>
              <p:cNvSpPr/>
              <p:nvPr/>
            </p:nvSpPr>
            <p:spPr>
              <a:xfrm>
                <a:off x="1460326" y="4750880"/>
                <a:ext cx="786384" cy="65836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497169" y="4908430"/>
                <a:ext cx="415498" cy="369333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 rtlCol="0">
                <a:spAutoFit/>
              </a:bodyPr>
              <a:lstStyle/>
              <a:p>
                <a:r>
                  <a:rPr lang="en-US" dirty="0"/>
                  <a:t>+=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107775" y="4750879"/>
                <a:ext cx="237745" cy="65836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173980" y="4751998"/>
                <a:ext cx="786384" cy="237744"/>
              </a:xfrm>
              <a:prstGeom prst="rect">
                <a:avLst/>
              </a:prstGeom>
              <a:solidFill>
                <a:srgbClr val="E500E5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460326" y="4750881"/>
                <a:ext cx="786384" cy="2194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460328" y="4970337"/>
                <a:ext cx="786384" cy="2194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460326" y="5189792"/>
                <a:ext cx="786384" cy="2194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3108342" y="4970335"/>
                <a:ext cx="236609" cy="2194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108343" y="5189792"/>
                <a:ext cx="237744" cy="2194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ight Brace 13"/>
              <p:cNvSpPr/>
              <p:nvPr/>
            </p:nvSpPr>
            <p:spPr>
              <a:xfrm>
                <a:off x="2270573" y="4750880"/>
                <a:ext cx="54864" cy="219457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ight Brace 14"/>
              <p:cNvSpPr/>
              <p:nvPr/>
            </p:nvSpPr>
            <p:spPr>
              <a:xfrm rot="10800000">
                <a:off x="3032745" y="4750881"/>
                <a:ext cx="54864" cy="219457"/>
              </a:xfrm>
              <a:prstGeom prst="rightBrac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270573" y="4751998"/>
                <a:ext cx="35074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771171" y="4751998"/>
                <a:ext cx="35074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800" i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408755" y="4752689"/>
                <a:ext cx="39664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1000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p,j</a:t>
                </a:r>
                <a:endParaRPr lang="en-US" sz="1000" i="1" baseline="-25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699777" y="4736609"/>
                <a:ext cx="362615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1000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i,j</a:t>
                </a: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054190" y="4730539"/>
                <a:ext cx="37702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1000" i="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i,p</a:t>
                </a:r>
                <a:endParaRPr lang="en-US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Bent Arrow 25"/>
            <p:cNvSpPr/>
            <p:nvPr/>
          </p:nvSpPr>
          <p:spPr>
            <a:xfrm rot="5400000">
              <a:off x="3079675" y="5181969"/>
              <a:ext cx="966242" cy="262354"/>
            </a:xfrm>
            <a:prstGeom prst="bentArrow">
              <a:avLst>
                <a:gd name="adj1" fmla="val 23184"/>
                <a:gd name="adj2" fmla="val 28707"/>
                <a:gd name="adj3" fmla="val 27907"/>
                <a:gd name="adj4" fmla="val 51011"/>
              </a:avLst>
            </a:prstGeom>
            <a:solidFill>
              <a:srgbClr val="00CE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2882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3216</TotalTime>
  <Words>184</Words>
  <Application>Microsoft Macintosh PowerPoint</Application>
  <PresentationFormat>Letter Paper (8.5x11 in)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Field</dc:creator>
  <cp:lastModifiedBy>Robert van de Geijn</cp:lastModifiedBy>
  <cp:revision>88</cp:revision>
  <cp:lastPrinted>2019-03-08T02:08:33Z</cp:lastPrinted>
  <dcterms:created xsi:type="dcterms:W3CDTF">2014-05-08T00:44:15Z</dcterms:created>
  <dcterms:modified xsi:type="dcterms:W3CDTF">2019-05-25T02:25:40Z</dcterms:modified>
</cp:coreProperties>
</file>