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5" d="100"/>
          <a:sy n="85" d="100"/>
        </p:scale>
        <p:origin x="-1120" y="-96"/>
      </p:cViewPr>
      <p:guideLst>
        <p:guide orient="horz" pos="160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730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9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2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3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78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1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7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1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7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9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476EC-051D-F94E-805D-7B68759C7DC5}" type="datetimeFigureOut">
              <a:rPr lang="en-US" smtClean="0"/>
              <a:t>5/24/19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D5B10-E3B4-C941-A177-2A023439D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20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roup 224"/>
          <p:cNvGrpSpPr/>
          <p:nvPr/>
        </p:nvGrpSpPr>
        <p:grpSpPr>
          <a:xfrm>
            <a:off x="2230694" y="131033"/>
            <a:ext cx="4617720" cy="6531859"/>
            <a:chOff x="970747" y="2123142"/>
            <a:chExt cx="4617720" cy="6531859"/>
          </a:xfrm>
        </p:grpSpPr>
        <p:grpSp>
          <p:nvGrpSpPr>
            <p:cNvPr id="226" name="Group 225"/>
            <p:cNvGrpSpPr/>
            <p:nvPr/>
          </p:nvGrpSpPr>
          <p:grpSpPr>
            <a:xfrm>
              <a:off x="970747" y="2123142"/>
              <a:ext cx="4617720" cy="6531859"/>
              <a:chOff x="970747" y="2123142"/>
              <a:chExt cx="4617720" cy="6531859"/>
            </a:xfrm>
          </p:grpSpPr>
          <p:sp>
            <p:nvSpPr>
              <p:cNvPr id="238" name="Rounded Rectangle 237"/>
              <p:cNvSpPr/>
              <p:nvPr/>
            </p:nvSpPr>
            <p:spPr>
              <a:xfrm>
                <a:off x="970747" y="2245057"/>
                <a:ext cx="4617720" cy="6409944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9" name="Group 238"/>
              <p:cNvGrpSpPr/>
              <p:nvPr/>
            </p:nvGrpSpPr>
            <p:grpSpPr>
              <a:xfrm>
                <a:off x="1408710" y="2123142"/>
                <a:ext cx="3811930" cy="1105009"/>
                <a:chOff x="1408710" y="2123142"/>
                <a:chExt cx="3811930" cy="1105009"/>
              </a:xfrm>
            </p:grpSpPr>
            <p:sp>
              <p:nvSpPr>
                <p:cNvPr id="240" name="TextBox 239"/>
                <p:cNvSpPr txBox="1"/>
                <p:nvPr/>
              </p:nvSpPr>
              <p:spPr>
                <a:xfrm>
                  <a:off x="2498301" y="2661090"/>
                  <a:ext cx="415498" cy="369333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 rtlCol="0">
                  <a:spAutoFit/>
                </a:bodyPr>
                <a:lstStyle/>
                <a:p>
                  <a:r>
                    <a:rPr lang="en-US" dirty="0"/>
                    <a:t>+=</a:t>
                  </a:r>
                </a:p>
              </p:txBody>
            </p:sp>
            <p:sp>
              <p:nvSpPr>
                <p:cNvPr id="241" name="Right Brace 240"/>
                <p:cNvSpPr/>
                <p:nvPr/>
              </p:nvSpPr>
              <p:spPr>
                <a:xfrm rot="16200000">
                  <a:off x="4544874" y="2065495"/>
                  <a:ext cx="54864" cy="781749"/>
                </a:xfrm>
                <a:prstGeom prst="rightBrac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2" name="Right Brace 241"/>
                <p:cNvSpPr/>
                <p:nvPr/>
              </p:nvSpPr>
              <p:spPr>
                <a:xfrm rot="16200000">
                  <a:off x="1819220" y="2065495"/>
                  <a:ext cx="54864" cy="781749"/>
                </a:xfrm>
                <a:prstGeom prst="rightBrace">
                  <a:avLst/>
                </a:prstGeom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3" name="TextBox 242"/>
                <p:cNvSpPr txBox="1"/>
                <p:nvPr/>
              </p:nvSpPr>
              <p:spPr>
                <a:xfrm>
                  <a:off x="4423374" y="2238558"/>
                  <a:ext cx="299295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n</a:t>
                  </a:r>
                  <a:r>
                    <a:rPr lang="en-US" sz="800" i="1" baseline="-25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</a:t>
                  </a:r>
                </a:p>
              </p:txBody>
            </p:sp>
            <p:sp>
              <p:nvSpPr>
                <p:cNvPr id="244" name="TextBox 243"/>
                <p:cNvSpPr txBox="1"/>
                <p:nvPr/>
              </p:nvSpPr>
              <p:spPr>
                <a:xfrm>
                  <a:off x="1703870" y="2238557"/>
                  <a:ext cx="299295" cy="2154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n</a:t>
                  </a:r>
                  <a:r>
                    <a:rPr lang="en-US" sz="800" i="1" baseline="-25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</a:t>
                  </a:r>
                </a:p>
              </p:txBody>
            </p:sp>
            <p:grpSp>
              <p:nvGrpSpPr>
                <p:cNvPr id="245" name="Group 244"/>
                <p:cNvGrpSpPr/>
                <p:nvPr/>
              </p:nvGrpSpPr>
              <p:grpSpPr>
                <a:xfrm>
                  <a:off x="3059090" y="2502773"/>
                  <a:ext cx="756530" cy="673821"/>
                  <a:chOff x="2109648" y="389312"/>
                  <a:chExt cx="756530" cy="673821"/>
                </a:xfrm>
              </p:grpSpPr>
              <p:sp>
                <p:nvSpPr>
                  <p:cNvPr id="257" name="Rectangle 256"/>
                  <p:cNvSpPr/>
                  <p:nvPr/>
                </p:nvSpPr>
                <p:spPr>
                  <a:xfrm>
                    <a:off x="2149547" y="401455"/>
                    <a:ext cx="716631" cy="66167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91440" tIns="45720" rIns="91440" bIns="45720" spcCol="0"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8" name="TextBox 257"/>
                  <p:cNvSpPr txBox="1"/>
                  <p:nvPr/>
                </p:nvSpPr>
                <p:spPr>
                  <a:xfrm>
                    <a:off x="2109648" y="389312"/>
                    <a:ext cx="302748" cy="2462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246" name="Group 245"/>
                <p:cNvGrpSpPr/>
                <p:nvPr/>
              </p:nvGrpSpPr>
              <p:grpSpPr>
                <a:xfrm>
                  <a:off x="2502367" y="2123142"/>
                  <a:ext cx="2718273" cy="1105009"/>
                  <a:chOff x="1552925" y="9681"/>
                  <a:chExt cx="2718273" cy="1105009"/>
                </a:xfrm>
              </p:grpSpPr>
              <p:sp>
                <p:nvSpPr>
                  <p:cNvPr id="252" name="Rectangle 251"/>
                  <p:cNvSpPr/>
                  <p:nvPr/>
                </p:nvSpPr>
                <p:spPr>
                  <a:xfrm>
                    <a:off x="3228781" y="401457"/>
                    <a:ext cx="786384" cy="71323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91440" tIns="45720" rIns="91440" bIns="45720" spcCol="0"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53" name="Straight Connector 252"/>
                  <p:cNvCxnSpPr/>
                  <p:nvPr/>
                </p:nvCxnSpPr>
                <p:spPr>
                  <a:xfrm>
                    <a:off x="4015165" y="401457"/>
                    <a:ext cx="256033" cy="0"/>
                  </a:xfrm>
                  <a:prstGeom prst="line">
                    <a:avLst/>
                  </a:prstGeom>
                  <a:ln w="12700"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4" name="Straight Connector 253"/>
                  <p:cNvCxnSpPr/>
                  <p:nvPr/>
                </p:nvCxnSpPr>
                <p:spPr>
                  <a:xfrm>
                    <a:off x="4013289" y="1114688"/>
                    <a:ext cx="256033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5" name="TextBox 254"/>
                  <p:cNvSpPr txBox="1"/>
                  <p:nvPr/>
                </p:nvSpPr>
                <p:spPr>
                  <a:xfrm>
                    <a:off x="3191265" y="376304"/>
                    <a:ext cx="288862" cy="2462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B</a:t>
                    </a:r>
                    <a:r>
                      <a:rPr lang="en-US" sz="1000" i="1" baseline="-25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</a:t>
                    </a:r>
                    <a:endParaRPr lang="en-US" sz="10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56" name="TextBox 255"/>
                  <p:cNvSpPr txBox="1"/>
                  <p:nvPr/>
                </p:nvSpPr>
                <p:spPr>
                  <a:xfrm>
                    <a:off x="1552925" y="9681"/>
                    <a:ext cx="1525072" cy="230832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900" dirty="0"/>
                      <a:t>5</a:t>
                    </a:r>
                    <a:r>
                      <a:rPr lang="en-US" sz="900" baseline="30000" dirty="0"/>
                      <a:t>th</a:t>
                    </a:r>
                    <a:r>
                      <a:rPr lang="en-US" sz="900" dirty="0"/>
                      <a:t> loop around micro-kernel</a:t>
                    </a:r>
                  </a:p>
                </p:txBody>
              </p:sp>
            </p:grpSp>
            <p:grpSp>
              <p:nvGrpSpPr>
                <p:cNvPr id="247" name="Group 246"/>
                <p:cNvGrpSpPr/>
                <p:nvPr/>
              </p:nvGrpSpPr>
              <p:grpSpPr>
                <a:xfrm>
                  <a:off x="1408710" y="2470227"/>
                  <a:ext cx="1090077" cy="706368"/>
                  <a:chOff x="459268" y="356766"/>
                  <a:chExt cx="1090077" cy="706368"/>
                </a:xfrm>
              </p:grpSpPr>
              <p:sp>
                <p:nvSpPr>
                  <p:cNvPr id="248" name="Rectangle 247"/>
                  <p:cNvSpPr/>
                  <p:nvPr/>
                </p:nvSpPr>
                <p:spPr>
                  <a:xfrm>
                    <a:off x="504560" y="401455"/>
                    <a:ext cx="785300" cy="66167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91440" tIns="45720" rIns="91440" bIns="45720" spcCol="0"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49" name="Straight Connector 248"/>
                  <p:cNvCxnSpPr/>
                  <p:nvPr/>
                </p:nvCxnSpPr>
                <p:spPr>
                  <a:xfrm>
                    <a:off x="1288085" y="401457"/>
                    <a:ext cx="256033" cy="0"/>
                  </a:xfrm>
                  <a:prstGeom prst="line">
                    <a:avLst/>
                  </a:prstGeom>
                  <a:ln w="12700"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0" name="Straight Connector 249"/>
                  <p:cNvCxnSpPr/>
                  <p:nvPr/>
                </p:nvCxnSpPr>
                <p:spPr>
                  <a:xfrm>
                    <a:off x="1293312" y="1063134"/>
                    <a:ext cx="256033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prstDash val="sysDash"/>
                  </a:ln>
                  <a:effectLst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459268" y="356766"/>
                    <a:ext cx="296876" cy="24622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00" i="1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</a:t>
                    </a:r>
                    <a:r>
                      <a:rPr lang="en-US" sz="1000" i="1" baseline="-250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j</a:t>
                    </a:r>
                    <a:endParaRPr lang="en-US" sz="10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227" name="Group 226"/>
            <p:cNvGrpSpPr/>
            <p:nvPr/>
          </p:nvGrpSpPr>
          <p:grpSpPr>
            <a:xfrm>
              <a:off x="1369720" y="7651345"/>
              <a:ext cx="956989" cy="746540"/>
              <a:chOff x="1369720" y="7651345"/>
              <a:chExt cx="956989" cy="746540"/>
            </a:xfrm>
          </p:grpSpPr>
          <p:sp>
            <p:nvSpPr>
              <p:cNvPr id="228" name="Rectangle 227"/>
              <p:cNvSpPr/>
              <p:nvPr/>
            </p:nvSpPr>
            <p:spPr>
              <a:xfrm>
                <a:off x="1369721" y="7862033"/>
                <a:ext cx="150338" cy="72777"/>
              </a:xfrm>
              <a:prstGeom prst="rect">
                <a:avLst/>
              </a:prstGeom>
              <a:solidFill>
                <a:srgbClr val="E500E5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TextBox 228"/>
              <p:cNvSpPr txBox="1"/>
              <p:nvPr/>
            </p:nvSpPr>
            <p:spPr>
              <a:xfrm>
                <a:off x="1482438" y="7784592"/>
                <a:ext cx="58541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L3 cache</a:t>
                </a:r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1369721" y="7990049"/>
                <a:ext cx="150338" cy="72777"/>
              </a:xfrm>
              <a:prstGeom prst="rect">
                <a:avLst/>
              </a:prstGeom>
              <a:solidFill>
                <a:srgbClr val="00CE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1369720" y="8118065"/>
                <a:ext cx="150338" cy="72777"/>
              </a:xfrm>
              <a:prstGeom prst="rect">
                <a:avLst/>
              </a:prstGeom>
              <a:solidFill>
                <a:srgbClr val="38B4FF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TextBox 231"/>
              <p:cNvSpPr txBox="1"/>
              <p:nvPr/>
            </p:nvSpPr>
            <p:spPr>
              <a:xfrm>
                <a:off x="1482350" y="7911009"/>
                <a:ext cx="58541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L2 cache</a:t>
                </a:r>
              </a:p>
            </p:txBody>
          </p:sp>
          <p:sp>
            <p:nvSpPr>
              <p:cNvPr id="233" name="TextBox 232"/>
              <p:cNvSpPr txBox="1"/>
              <p:nvPr/>
            </p:nvSpPr>
            <p:spPr>
              <a:xfrm>
                <a:off x="1482438" y="8041617"/>
                <a:ext cx="58541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L1 cache</a:t>
                </a:r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1369720" y="8246081"/>
                <a:ext cx="150338" cy="72777"/>
              </a:xfrm>
              <a:prstGeom prst="rect">
                <a:avLst/>
              </a:prstGeom>
              <a:solidFill>
                <a:srgbClr val="FF0000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TextBox 234"/>
              <p:cNvSpPr txBox="1"/>
              <p:nvPr/>
            </p:nvSpPr>
            <p:spPr>
              <a:xfrm>
                <a:off x="1483769" y="8167053"/>
                <a:ext cx="59022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registers</a:t>
                </a: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369720" y="7730373"/>
                <a:ext cx="150338" cy="7277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TextBox 236"/>
              <p:cNvSpPr txBox="1"/>
              <p:nvPr/>
            </p:nvSpPr>
            <p:spPr>
              <a:xfrm>
                <a:off x="1483208" y="7651345"/>
                <a:ext cx="843501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900" dirty="0"/>
                  <a:t>main memory</a:t>
                </a:r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2273035" y="1283020"/>
            <a:ext cx="4535424" cy="5330247"/>
            <a:chOff x="1011895" y="3283345"/>
            <a:chExt cx="4535424" cy="5330247"/>
          </a:xfrm>
        </p:grpSpPr>
        <p:grpSp>
          <p:nvGrpSpPr>
            <p:cNvPr id="49" name="Group 48"/>
            <p:cNvGrpSpPr/>
            <p:nvPr/>
          </p:nvGrpSpPr>
          <p:grpSpPr>
            <a:xfrm>
              <a:off x="1011895" y="3283345"/>
              <a:ext cx="4535424" cy="5330247"/>
              <a:chOff x="62453" y="1169884"/>
              <a:chExt cx="4535424" cy="5330247"/>
            </a:xfrm>
          </p:grpSpPr>
          <p:sp>
            <p:nvSpPr>
              <p:cNvPr id="67" name="Rounded Rectangle 66"/>
              <p:cNvSpPr/>
              <p:nvPr/>
            </p:nvSpPr>
            <p:spPr>
              <a:xfrm>
                <a:off x="62453" y="1287959"/>
                <a:ext cx="4535424" cy="5212172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rgbClr val="E500E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552925" y="1169884"/>
                <a:ext cx="1525072" cy="2308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E500E5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4</a:t>
                </a:r>
                <a:r>
                  <a:rPr lang="en-US" sz="900" baseline="30000" dirty="0"/>
                  <a:t>th</a:t>
                </a:r>
                <a:r>
                  <a:rPr lang="en-US" sz="900" dirty="0"/>
                  <a:t> loop around micro-kernel</a:t>
                </a:r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1455023" y="3579903"/>
              <a:ext cx="786384" cy="65691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107211" y="3579903"/>
              <a:ext cx="716631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497169" y="3775964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174009" y="3579903"/>
              <a:ext cx="786384" cy="71323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107209" y="3579903"/>
              <a:ext cx="238878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174009" y="3579904"/>
              <a:ext cx="786384" cy="23774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3346086" y="3579903"/>
              <a:ext cx="238878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584964" y="3579903"/>
              <a:ext cx="238878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174009" y="3817648"/>
              <a:ext cx="786384" cy="2377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74009" y="4055391"/>
              <a:ext cx="786384" cy="2377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Brace 59"/>
            <p:cNvSpPr/>
            <p:nvPr/>
          </p:nvSpPr>
          <p:spPr>
            <a:xfrm rot="10800000">
              <a:off x="4095394" y="3582180"/>
              <a:ext cx="54864" cy="237744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ight Brace 60"/>
            <p:cNvSpPr/>
            <p:nvPr/>
          </p:nvSpPr>
          <p:spPr>
            <a:xfrm rot="5400000">
              <a:off x="3198648" y="4171217"/>
              <a:ext cx="54864" cy="237744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877792" y="3579903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077000" y="4262657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073610" y="3775964"/>
              <a:ext cx="31771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411574" y="3579904"/>
              <a:ext cx="37543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686232" y="3785976"/>
              <a:ext cx="29687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n-US" sz="10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j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320899" y="1656642"/>
            <a:ext cx="4453128" cy="4911802"/>
            <a:chOff x="1057615" y="3662074"/>
            <a:chExt cx="4453128" cy="4911802"/>
          </a:xfrm>
        </p:grpSpPr>
        <p:grpSp>
          <p:nvGrpSpPr>
            <p:cNvPr id="70" name="Group 69"/>
            <p:cNvGrpSpPr/>
            <p:nvPr/>
          </p:nvGrpSpPr>
          <p:grpSpPr>
            <a:xfrm>
              <a:off x="1057615" y="4502504"/>
              <a:ext cx="4453128" cy="4071372"/>
              <a:chOff x="108173" y="2389043"/>
              <a:chExt cx="4453128" cy="4071372"/>
            </a:xfrm>
          </p:grpSpPr>
          <p:sp>
            <p:nvSpPr>
              <p:cNvPr id="88" name="Rounded Rectangle 87"/>
              <p:cNvSpPr/>
              <p:nvPr/>
            </p:nvSpPr>
            <p:spPr>
              <a:xfrm>
                <a:off x="108173" y="2510207"/>
                <a:ext cx="4453128" cy="3950208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rgbClr val="00CE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1552925" y="2389043"/>
                <a:ext cx="1525071" cy="2308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CE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3</a:t>
                </a:r>
                <a:r>
                  <a:rPr lang="en-US" sz="900" baseline="30000" dirty="0"/>
                  <a:t>rd</a:t>
                </a:r>
                <a:r>
                  <a:rPr lang="en-US" sz="900" dirty="0"/>
                  <a:t> loop around micro-kernel</a:t>
                </a:r>
              </a:p>
            </p:txBody>
          </p:sp>
        </p:grpSp>
        <p:sp>
          <p:nvSpPr>
            <p:cNvPr id="71" name="Rectangle 70"/>
            <p:cNvSpPr/>
            <p:nvPr/>
          </p:nvSpPr>
          <p:spPr>
            <a:xfrm>
              <a:off x="1460326" y="4750880"/>
              <a:ext cx="786384" cy="65836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497169" y="4908430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107775" y="4750879"/>
              <a:ext cx="237745" cy="65836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173980" y="4751998"/>
              <a:ext cx="786384" cy="237744"/>
            </a:xfrm>
            <a:prstGeom prst="rect">
              <a:avLst/>
            </a:prstGeom>
            <a:solidFill>
              <a:srgbClr val="E500E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460326" y="4750881"/>
              <a:ext cx="78638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460328" y="4970337"/>
              <a:ext cx="78638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460326" y="5189792"/>
              <a:ext cx="78638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108342" y="4970335"/>
              <a:ext cx="236609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108343" y="5189792"/>
              <a:ext cx="237744" cy="21945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80" name="Right Brace 79"/>
            <p:cNvSpPr/>
            <p:nvPr/>
          </p:nvSpPr>
          <p:spPr>
            <a:xfrm>
              <a:off x="2270573" y="4750880"/>
              <a:ext cx="54864" cy="21945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ight Brace 80"/>
            <p:cNvSpPr/>
            <p:nvPr/>
          </p:nvSpPr>
          <p:spPr>
            <a:xfrm rot="10800000">
              <a:off x="3032745" y="4750881"/>
              <a:ext cx="54864" cy="21945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270573" y="4751998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771171" y="4751998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408755" y="4752689"/>
              <a:ext cx="39664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699777" y="4736609"/>
              <a:ext cx="36261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i,j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054190" y="4730539"/>
              <a:ext cx="3770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i,p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U-Turn Arrow 86"/>
            <p:cNvSpPr/>
            <p:nvPr/>
          </p:nvSpPr>
          <p:spPr>
            <a:xfrm rot="5400000">
              <a:off x="4558471" y="4158630"/>
              <a:ext cx="1280160" cy="287047"/>
            </a:xfrm>
            <a:prstGeom prst="uturnArrow">
              <a:avLst>
                <a:gd name="adj1" fmla="val 21528"/>
                <a:gd name="adj2" fmla="val 25000"/>
                <a:gd name="adj3" fmla="val 25000"/>
                <a:gd name="adj4" fmla="val 43750"/>
                <a:gd name="adj5" fmla="val 100000"/>
              </a:avLst>
            </a:prstGeom>
            <a:solidFill>
              <a:srgbClr val="E500E5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2362478" y="2811047"/>
            <a:ext cx="4370832" cy="3699759"/>
            <a:chOff x="1103335" y="4830025"/>
            <a:chExt cx="4370832" cy="3699759"/>
          </a:xfrm>
        </p:grpSpPr>
        <p:sp>
          <p:nvSpPr>
            <p:cNvPr id="90" name="Rectangle 89"/>
            <p:cNvSpPr/>
            <p:nvPr/>
          </p:nvSpPr>
          <p:spPr>
            <a:xfrm>
              <a:off x="1301571" y="5897008"/>
              <a:ext cx="1373801" cy="45884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857369" y="5860935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703535" y="5968657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302341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474114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645886" y="5899177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817278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989050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160824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332596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2504370" y="5899609"/>
              <a:ext cx="171773" cy="454509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>
              <a:spLocks/>
            </p:cNvSpPr>
            <p:nvPr/>
          </p:nvSpPr>
          <p:spPr>
            <a:xfrm>
              <a:off x="3190611" y="5900511"/>
              <a:ext cx="548640" cy="457200"/>
            </a:xfrm>
            <a:prstGeom prst="rect">
              <a:avLst/>
            </a:prstGeom>
            <a:solidFill>
              <a:srgbClr val="00CE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Brace 101"/>
            <p:cNvSpPr/>
            <p:nvPr/>
          </p:nvSpPr>
          <p:spPr>
            <a:xfrm rot="10800000">
              <a:off x="3107631" y="5898803"/>
              <a:ext cx="54866" cy="155448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ight Brace 102"/>
            <p:cNvSpPr/>
            <p:nvPr/>
          </p:nvSpPr>
          <p:spPr>
            <a:xfrm rot="5400000">
              <a:off x="3437315" y="6149768"/>
              <a:ext cx="54864" cy="551387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325075" y="6412760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242467" y="5627386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06" name="Right Brace 105"/>
            <p:cNvSpPr/>
            <p:nvPr/>
          </p:nvSpPr>
          <p:spPr>
            <a:xfrm rot="16200000">
              <a:off x="1361776" y="5753581"/>
              <a:ext cx="54866" cy="173736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260812" y="5652289"/>
              <a:ext cx="41189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i,p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3909794" y="5895109"/>
              <a:ext cx="1386113" cy="530353"/>
            </a:xfrm>
            <a:prstGeom prst="rect">
              <a:avLst/>
            </a:prstGeom>
            <a:solidFill>
              <a:srgbClr val="E500E5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082070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910297" y="5895110"/>
              <a:ext cx="171773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850423" y="5630018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12" name="Right Brace 111"/>
            <p:cNvSpPr/>
            <p:nvPr/>
          </p:nvSpPr>
          <p:spPr>
            <a:xfrm rot="16200000">
              <a:off x="3969732" y="5756213"/>
              <a:ext cx="54866" cy="173736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4450141" y="5641757"/>
              <a:ext cx="4033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000" i="1" baseline="-25000" dirty="0" err="1">
                  <a:latin typeface="Arial" panose="020B0604020202020204" pitchFamily="34" charset="0"/>
                  <a:cs typeface="Arial" panose="020B0604020202020204" pitchFamily="34" charset="0"/>
                </a:rPr>
                <a:t>p,j</a:t>
              </a:r>
              <a:endParaRPr lang="en-US" sz="1000" i="1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1103335" y="5612848"/>
              <a:ext cx="4370832" cy="2916936"/>
            </a:xfrm>
            <a:prstGeom prst="roundRect">
              <a:avLst>
                <a:gd name="adj" fmla="val 1714"/>
              </a:avLst>
            </a:prstGeom>
            <a:solidFill>
              <a:srgbClr val="38B4FF">
                <a:alpha val="0"/>
              </a:srgbClr>
            </a:solidFill>
            <a:ln w="6350">
              <a:solidFill>
                <a:srgbClr val="38B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5" name="Bent Arrow 114"/>
            <p:cNvSpPr/>
            <p:nvPr/>
          </p:nvSpPr>
          <p:spPr>
            <a:xfrm rot="5400000">
              <a:off x="3079675" y="5181969"/>
              <a:ext cx="966242" cy="262354"/>
            </a:xfrm>
            <a:prstGeom prst="bentArrow">
              <a:avLst>
                <a:gd name="adj1" fmla="val 23184"/>
                <a:gd name="adj2" fmla="val 28707"/>
                <a:gd name="adj3" fmla="val 27907"/>
                <a:gd name="adj4" fmla="val 51011"/>
              </a:avLst>
            </a:prstGeom>
            <a:solidFill>
              <a:srgbClr val="00CE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1742147" y="5495102"/>
              <a:ext cx="1546053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38B4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2</a:t>
              </a:r>
              <a:r>
                <a:rPr lang="en-US" sz="900" baseline="30000" dirty="0"/>
                <a:t>nd</a:t>
              </a:r>
              <a:r>
                <a:rPr lang="en-US" sz="900" dirty="0"/>
                <a:t> loop around micro-kernel</a:t>
              </a: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4255806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4429542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4603278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4777014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4950750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122675" y="5895110"/>
              <a:ext cx="173736" cy="530352"/>
            </a:xfrm>
            <a:prstGeom prst="rect">
              <a:avLst/>
            </a:prstGeom>
            <a:solidFill>
              <a:srgbClr val="E500E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2393409" y="4513310"/>
            <a:ext cx="4288536" cy="1944216"/>
            <a:chOff x="1146701" y="6547364"/>
            <a:chExt cx="4288536" cy="1944216"/>
          </a:xfrm>
        </p:grpSpPr>
        <p:sp>
          <p:nvSpPr>
            <p:cNvPr id="125" name="Right Brace 124"/>
            <p:cNvSpPr/>
            <p:nvPr/>
          </p:nvSpPr>
          <p:spPr>
            <a:xfrm rot="10800000">
              <a:off x="2182076" y="6921751"/>
              <a:ext cx="54866" cy="155448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933447" y="6883386"/>
              <a:ext cx="35074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27" name="Rectangle 126"/>
            <p:cNvSpPr>
              <a:spLocks/>
            </p:cNvSpPr>
            <p:nvPr/>
          </p:nvSpPr>
          <p:spPr>
            <a:xfrm>
              <a:off x="3196210" y="6915403"/>
              <a:ext cx="548640" cy="457200"/>
            </a:xfrm>
            <a:prstGeom prst="rect">
              <a:avLst/>
            </a:prstGeom>
            <a:solidFill>
              <a:srgbClr val="00CE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>
              <a:spLocks/>
            </p:cNvSpPr>
            <p:nvPr/>
          </p:nvSpPr>
          <p:spPr>
            <a:xfrm>
              <a:off x="3196210" y="7067707"/>
              <a:ext cx="54864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>
              <a:spLocks/>
            </p:cNvSpPr>
            <p:nvPr/>
          </p:nvSpPr>
          <p:spPr>
            <a:xfrm>
              <a:off x="3196210" y="7220107"/>
              <a:ext cx="54983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703535" y="6952796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3910297" y="6908712"/>
              <a:ext cx="171773" cy="530353"/>
            </a:xfrm>
            <a:prstGeom prst="rect">
              <a:avLst/>
            </a:prstGeom>
            <a:solidFill>
              <a:srgbClr val="38B4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2505575" y="6917688"/>
              <a:ext cx="171773" cy="45606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>
              <a:spLocks/>
            </p:cNvSpPr>
            <p:nvPr/>
          </p:nvSpPr>
          <p:spPr>
            <a:xfrm>
              <a:off x="2505575" y="6916545"/>
              <a:ext cx="171773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>
              <a:spLocks/>
            </p:cNvSpPr>
            <p:nvPr/>
          </p:nvSpPr>
          <p:spPr>
            <a:xfrm>
              <a:off x="2505575" y="7068945"/>
              <a:ext cx="171773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>
              <a:spLocks/>
            </p:cNvSpPr>
            <p:nvPr/>
          </p:nvSpPr>
          <p:spPr>
            <a:xfrm>
              <a:off x="2505575" y="7221345"/>
              <a:ext cx="171773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136" name="Right Brace 135"/>
            <p:cNvSpPr/>
            <p:nvPr/>
          </p:nvSpPr>
          <p:spPr>
            <a:xfrm rot="16200000">
              <a:off x="2565643" y="6782437"/>
              <a:ext cx="54866" cy="164592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447316" y="6649289"/>
              <a:ext cx="29151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n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38" name="Right Brace 137"/>
            <p:cNvSpPr/>
            <p:nvPr/>
          </p:nvSpPr>
          <p:spPr>
            <a:xfrm>
              <a:off x="4118839" y="6913534"/>
              <a:ext cx="54864" cy="530352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112478" y="7066166"/>
              <a:ext cx="29929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800" i="1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grpSp>
          <p:nvGrpSpPr>
            <p:cNvPr id="140" name="Group 139"/>
            <p:cNvGrpSpPr/>
            <p:nvPr/>
          </p:nvGrpSpPr>
          <p:grpSpPr>
            <a:xfrm>
              <a:off x="1146701" y="6547364"/>
              <a:ext cx="4288536" cy="1944216"/>
              <a:chOff x="197259" y="4433903"/>
              <a:chExt cx="4288536" cy="1944216"/>
            </a:xfrm>
          </p:grpSpPr>
          <p:sp>
            <p:nvSpPr>
              <p:cNvPr id="141" name="Rounded Rectangle 140"/>
              <p:cNvSpPr/>
              <p:nvPr/>
            </p:nvSpPr>
            <p:spPr>
              <a:xfrm>
                <a:off x="197259" y="4549319"/>
                <a:ext cx="4288536" cy="1828800"/>
              </a:xfrm>
              <a:prstGeom prst="roundRect">
                <a:avLst>
                  <a:gd name="adj" fmla="val 1714"/>
                </a:avLst>
              </a:prstGeom>
              <a:solidFill>
                <a:schemeClr val="accent1">
                  <a:alpha val="0"/>
                </a:schemeClr>
              </a:solidFill>
              <a:ln w="6350">
                <a:solidFill>
                  <a:srgbClr val="00CE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2748598" y="4433903"/>
                <a:ext cx="1520724" cy="2308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CE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/>
                  <a:t>1</a:t>
                </a:r>
                <a:r>
                  <a:rPr lang="en-US" sz="900" baseline="30000" dirty="0"/>
                  <a:t>st</a:t>
                </a:r>
                <a:r>
                  <a:rPr lang="en-US" sz="900" dirty="0"/>
                  <a:t> loop around micro-kernel</a:t>
                </a:r>
              </a:p>
            </p:txBody>
          </p:sp>
        </p:grpSp>
      </p:grpSp>
      <p:grpSp>
        <p:nvGrpSpPr>
          <p:cNvPr id="259" name="Group 258"/>
          <p:cNvGrpSpPr/>
          <p:nvPr/>
        </p:nvGrpSpPr>
        <p:grpSpPr>
          <a:xfrm>
            <a:off x="2431776" y="5446784"/>
            <a:ext cx="4206240" cy="965807"/>
            <a:chOff x="1187976" y="7485574"/>
            <a:chExt cx="4206240" cy="965807"/>
          </a:xfrm>
        </p:grpSpPr>
        <p:sp>
          <p:nvSpPr>
            <p:cNvPr id="260" name="TextBox 259"/>
            <p:cNvSpPr txBox="1"/>
            <p:nvPr/>
          </p:nvSpPr>
          <p:spPr>
            <a:xfrm>
              <a:off x="4098153" y="7728233"/>
              <a:ext cx="2478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8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TextBox 260"/>
            <p:cNvSpPr txBox="1"/>
            <p:nvPr/>
          </p:nvSpPr>
          <p:spPr>
            <a:xfrm>
              <a:off x="2703166" y="7888344"/>
              <a:ext cx="415498" cy="369333"/>
            </a:xfrm>
            <a:prstGeom prst="rect">
              <a:avLst/>
            </a:prstGeom>
            <a:noFill/>
          </p:spPr>
          <p:txBody>
            <a:bodyPr wrap="none" lIns="91440" tIns="45720" rIns="91440" bIns="45720" rtlCol="0">
              <a:spAutoFit/>
            </a:bodyPr>
            <a:lstStyle/>
            <a:p>
              <a:r>
                <a:rPr lang="en-US" dirty="0"/>
                <a:t>+=</a:t>
              </a:r>
            </a:p>
          </p:txBody>
        </p:sp>
        <p:sp>
          <p:nvSpPr>
            <p:cNvPr id="262" name="Rectangle 261"/>
            <p:cNvSpPr>
              <a:spLocks/>
            </p:cNvSpPr>
            <p:nvPr/>
          </p:nvSpPr>
          <p:spPr>
            <a:xfrm>
              <a:off x="2508601" y="7812144"/>
              <a:ext cx="171773" cy="152400"/>
            </a:xfrm>
            <a:prstGeom prst="rect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3" name="Rectangle 262"/>
            <p:cNvSpPr>
              <a:spLocks/>
            </p:cNvSpPr>
            <p:nvPr/>
          </p:nvSpPr>
          <p:spPr>
            <a:xfrm>
              <a:off x="3195377" y="7812144"/>
              <a:ext cx="557014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4" name="Rectangle 263"/>
            <p:cNvSpPr>
              <a:spLocks/>
            </p:cNvSpPr>
            <p:nvPr/>
          </p:nvSpPr>
          <p:spPr>
            <a:xfrm>
              <a:off x="3195377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5" name="Rectangle 264"/>
            <p:cNvSpPr>
              <a:spLocks/>
            </p:cNvSpPr>
            <p:nvPr/>
          </p:nvSpPr>
          <p:spPr>
            <a:xfrm>
              <a:off x="3704965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6" name="Rectangle 265"/>
            <p:cNvSpPr>
              <a:spLocks/>
            </p:cNvSpPr>
            <p:nvPr/>
          </p:nvSpPr>
          <p:spPr>
            <a:xfrm>
              <a:off x="3659115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/>
            <p:cNvSpPr>
              <a:spLocks/>
            </p:cNvSpPr>
            <p:nvPr/>
          </p:nvSpPr>
          <p:spPr>
            <a:xfrm>
              <a:off x="3241290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8" name="Rectangle 267"/>
            <p:cNvSpPr>
              <a:spLocks/>
            </p:cNvSpPr>
            <p:nvPr/>
          </p:nvSpPr>
          <p:spPr>
            <a:xfrm>
              <a:off x="3288558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69" name="Rectangle 268"/>
            <p:cNvSpPr>
              <a:spLocks/>
            </p:cNvSpPr>
            <p:nvPr/>
          </p:nvSpPr>
          <p:spPr>
            <a:xfrm>
              <a:off x="3335468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269"/>
            <p:cNvSpPr>
              <a:spLocks/>
            </p:cNvSpPr>
            <p:nvPr/>
          </p:nvSpPr>
          <p:spPr>
            <a:xfrm>
              <a:off x="3380903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/>
            <p:cNvSpPr>
              <a:spLocks/>
            </p:cNvSpPr>
            <p:nvPr/>
          </p:nvSpPr>
          <p:spPr>
            <a:xfrm>
              <a:off x="3427813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2" name="Rectangle 271"/>
            <p:cNvSpPr>
              <a:spLocks/>
            </p:cNvSpPr>
            <p:nvPr/>
          </p:nvSpPr>
          <p:spPr>
            <a:xfrm>
              <a:off x="347278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272"/>
            <p:cNvSpPr>
              <a:spLocks/>
            </p:cNvSpPr>
            <p:nvPr/>
          </p:nvSpPr>
          <p:spPr>
            <a:xfrm>
              <a:off x="351969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4" name="Rectangle 273"/>
            <p:cNvSpPr>
              <a:spLocks/>
            </p:cNvSpPr>
            <p:nvPr/>
          </p:nvSpPr>
          <p:spPr>
            <a:xfrm>
              <a:off x="361351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/>
            <p:cNvSpPr>
              <a:spLocks/>
            </p:cNvSpPr>
            <p:nvPr/>
          </p:nvSpPr>
          <p:spPr>
            <a:xfrm>
              <a:off x="3566606" y="7812144"/>
              <a:ext cx="46910" cy="152400"/>
            </a:xfrm>
            <a:prstGeom prst="rect">
              <a:avLst/>
            </a:prstGeom>
            <a:solidFill>
              <a:srgbClr val="00CE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>
              <a:spLocks/>
            </p:cNvSpPr>
            <p:nvPr/>
          </p:nvSpPr>
          <p:spPr>
            <a:xfrm>
              <a:off x="3912260" y="7812144"/>
              <a:ext cx="171773" cy="46099"/>
            </a:xfrm>
            <a:prstGeom prst="rect">
              <a:avLst/>
            </a:prstGeom>
            <a:solidFill>
              <a:srgbClr val="38B4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77" name="Right Brace 276"/>
            <p:cNvSpPr/>
            <p:nvPr/>
          </p:nvSpPr>
          <p:spPr>
            <a:xfrm rot="5400000">
              <a:off x="3192074" y="7997810"/>
              <a:ext cx="54866" cy="45719"/>
            </a:xfrm>
            <a:prstGeom prst="rightBrac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ight Brace 277"/>
            <p:cNvSpPr/>
            <p:nvPr/>
          </p:nvSpPr>
          <p:spPr>
            <a:xfrm>
              <a:off x="4109552" y="7817260"/>
              <a:ext cx="54866" cy="45719"/>
            </a:xfrm>
            <a:prstGeom prst="rightBrac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3097937" y="8024615"/>
              <a:ext cx="24780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800" baseline="-25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80" name="Group 279"/>
            <p:cNvGrpSpPr/>
            <p:nvPr/>
          </p:nvGrpSpPr>
          <p:grpSpPr>
            <a:xfrm>
              <a:off x="3912255" y="7858865"/>
              <a:ext cx="171778" cy="460830"/>
              <a:chOff x="2962813" y="5745404"/>
              <a:chExt cx="171778" cy="460830"/>
            </a:xfrm>
            <a:solidFill>
              <a:srgbClr val="38B4FF"/>
            </a:solidFill>
          </p:grpSpPr>
          <p:sp>
            <p:nvSpPr>
              <p:cNvPr id="283" name="Rectangle 282"/>
              <p:cNvSpPr>
                <a:spLocks/>
              </p:cNvSpPr>
              <p:nvPr/>
            </p:nvSpPr>
            <p:spPr>
              <a:xfrm>
                <a:off x="2962817" y="5745404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>
                <a:spLocks/>
              </p:cNvSpPr>
              <p:nvPr/>
            </p:nvSpPr>
            <p:spPr>
              <a:xfrm>
                <a:off x="2962816" y="5790985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>
                <a:spLocks/>
              </p:cNvSpPr>
              <p:nvPr/>
            </p:nvSpPr>
            <p:spPr>
              <a:xfrm>
                <a:off x="2962815" y="5837084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>
                <a:spLocks/>
              </p:cNvSpPr>
              <p:nvPr/>
            </p:nvSpPr>
            <p:spPr>
              <a:xfrm>
                <a:off x="2962818" y="5883183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>
                <a:spLocks/>
              </p:cNvSpPr>
              <p:nvPr/>
            </p:nvSpPr>
            <p:spPr>
              <a:xfrm>
                <a:off x="2962814" y="5929282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>
                <a:spLocks/>
              </p:cNvSpPr>
              <p:nvPr/>
            </p:nvSpPr>
            <p:spPr>
              <a:xfrm>
                <a:off x="2962813" y="6021838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>
                <a:spLocks/>
              </p:cNvSpPr>
              <p:nvPr/>
            </p:nvSpPr>
            <p:spPr>
              <a:xfrm>
                <a:off x="2962818" y="5975381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>
                <a:spLocks/>
              </p:cNvSpPr>
              <p:nvPr/>
            </p:nvSpPr>
            <p:spPr>
              <a:xfrm>
                <a:off x="2962818" y="6067937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>
                <a:spLocks/>
              </p:cNvSpPr>
              <p:nvPr/>
            </p:nvSpPr>
            <p:spPr>
              <a:xfrm>
                <a:off x="2962818" y="6114036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>
                <a:spLocks/>
              </p:cNvSpPr>
              <p:nvPr/>
            </p:nvSpPr>
            <p:spPr>
              <a:xfrm>
                <a:off x="2962818" y="6160135"/>
                <a:ext cx="171773" cy="46099"/>
              </a:xfrm>
              <a:prstGeom prst="rect">
                <a:avLst/>
              </a:prstGeom>
              <a:grp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spcCol="0"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1" name="Rounded Rectangle 280"/>
            <p:cNvSpPr/>
            <p:nvPr/>
          </p:nvSpPr>
          <p:spPr>
            <a:xfrm>
              <a:off x="1187976" y="7600989"/>
              <a:ext cx="4206240" cy="850392"/>
            </a:xfrm>
            <a:prstGeom prst="roundRect">
              <a:avLst>
                <a:gd name="adj" fmla="val 1714"/>
              </a:avLst>
            </a:prstGeom>
            <a:solidFill>
              <a:schemeClr val="accent1">
                <a:alpha val="0"/>
              </a:schemeClr>
            </a:solidFill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2958732" y="7485574"/>
              <a:ext cx="793659" cy="2308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900" dirty="0"/>
                <a:t>micro-kernel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7613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92</Words>
  <Application>Microsoft Macintosh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UT Austin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van de Geijn</dc:creator>
  <cp:lastModifiedBy>Robert van de Geijn</cp:lastModifiedBy>
  <cp:revision>1</cp:revision>
  <dcterms:created xsi:type="dcterms:W3CDTF">2019-05-25T02:18:34Z</dcterms:created>
  <dcterms:modified xsi:type="dcterms:W3CDTF">2019-05-25T02:26:22Z</dcterms:modified>
</cp:coreProperties>
</file>