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8" r:id="rId2"/>
    <p:sldId id="899" r:id="rId3"/>
    <p:sldId id="894" r:id="rId4"/>
    <p:sldId id="895" r:id="rId5"/>
    <p:sldId id="901" r:id="rId6"/>
    <p:sldId id="660" r:id="rId7"/>
    <p:sldId id="884" r:id="rId8"/>
    <p:sldId id="885" r:id="rId9"/>
    <p:sldId id="887" r:id="rId10"/>
    <p:sldId id="886" r:id="rId11"/>
    <p:sldId id="888" r:id="rId12"/>
    <p:sldId id="724" r:id="rId13"/>
    <p:sldId id="725" r:id="rId14"/>
    <p:sldId id="726" r:id="rId15"/>
    <p:sldId id="727" r:id="rId16"/>
    <p:sldId id="890" r:id="rId17"/>
    <p:sldId id="9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1" autoAdjust="0"/>
    <p:restoredTop sz="83918" autoAdjust="0"/>
  </p:normalViewPr>
  <p:slideViewPr>
    <p:cSldViewPr>
      <p:cViewPr varScale="1">
        <p:scale>
          <a:sx n="114" d="100"/>
          <a:sy n="114" d="100"/>
        </p:scale>
        <p:origin x="786"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32F60-262E-4B9D-9C85-F77AFFB16C38}" type="datetimeFigureOut">
              <a:rPr lang="en-US" smtClean="0"/>
              <a:t>6/16/2019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529BD-EDC9-4388-8544-8723BB704E42}" type="slidenum">
              <a:rPr lang="en-US" smtClean="0"/>
              <a:t>‹#›</a:t>
            </a:fld>
            <a:endParaRPr lang="en-US"/>
          </a:p>
        </p:txBody>
      </p:sp>
    </p:spTree>
    <p:extLst>
      <p:ext uri="{BB962C8B-B14F-4D97-AF65-F5344CB8AC3E}">
        <p14:creationId xmlns:p14="http://schemas.microsoft.com/office/powerpoint/2010/main" val="405258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 me give a concrete example in terms of assembling fractured pieces, which I believe many of you have done such tasks before.  However, this is usually a hard task, and in this example, we have ambiguities when assembling these two pieces. The major reason is that these two pieces do not provide sufficient information for establishing the map. </a:t>
            </a:r>
            <a:endParaRPr lang="en-US" dirty="0"/>
          </a:p>
        </p:txBody>
      </p:sp>
      <p:sp>
        <p:nvSpPr>
          <p:cNvPr id="4" name="Slide Number Placeholder 3"/>
          <p:cNvSpPr>
            <a:spLocks noGrp="1"/>
          </p:cNvSpPr>
          <p:nvPr>
            <p:ph type="sldNum" sz="quarter" idx="10"/>
          </p:nvPr>
        </p:nvSpPr>
        <p:spPr/>
        <p:txBody>
          <a:bodyPr/>
          <a:lstStyle/>
          <a:p>
            <a:fld id="{44B78593-C88E-462F-B27D-DDCC32466605}" type="slidenum">
              <a:rPr lang="en-US" smtClean="0"/>
              <a:pPr/>
              <a:t>12</a:t>
            </a:fld>
            <a:endParaRPr lang="en-US"/>
          </a:p>
        </p:txBody>
      </p:sp>
    </p:spTree>
    <p:extLst>
      <p:ext uri="{BB962C8B-B14F-4D97-AF65-F5344CB8AC3E}">
        <p14:creationId xmlns:p14="http://schemas.microsoft.com/office/powerpoint/2010/main" val="162349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resolve these ambiguities, we typically look at additional pieces. In this case, there is a strong match between the additional piece show on the top and the piece on the left. This leads to a strong match among these three pieces. In other words, this additional piece tells us how to match the first two pieces. So it is important to jointly establish the maps.</a:t>
            </a:r>
            <a:endParaRPr lang="en-US" dirty="0"/>
          </a:p>
        </p:txBody>
      </p:sp>
      <p:sp>
        <p:nvSpPr>
          <p:cNvPr id="4" name="Slide Number Placeholder 3"/>
          <p:cNvSpPr>
            <a:spLocks noGrp="1"/>
          </p:cNvSpPr>
          <p:nvPr>
            <p:ph type="sldNum" sz="quarter" idx="10"/>
          </p:nvPr>
        </p:nvSpPr>
        <p:spPr/>
        <p:txBody>
          <a:bodyPr/>
          <a:lstStyle/>
          <a:p>
            <a:fld id="{44B78593-C88E-462F-B27D-DDCC32466605}" type="slidenum">
              <a:rPr lang="en-US" smtClean="0"/>
              <a:pPr/>
              <a:t>13</a:t>
            </a:fld>
            <a:endParaRPr lang="en-US"/>
          </a:p>
        </p:txBody>
      </p:sp>
    </p:spTree>
    <p:extLst>
      <p:ext uri="{BB962C8B-B14F-4D97-AF65-F5344CB8AC3E}">
        <p14:creationId xmlns:p14="http://schemas.microsoft.com/office/powerpoint/2010/main" val="174451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Btw,</a:t>
            </a:r>
            <a:r>
              <a:rPr lang="en-US" baseline="0" dirty="0"/>
              <a:t> these three pieces come from a </a:t>
            </a:r>
            <a:r>
              <a:rPr lang="en-US" dirty="0" err="1">
                <a:solidFill>
                  <a:srgbClr val="222222"/>
                </a:solidFill>
                <a:latin typeface="arial" panose="020B0604020202020204" pitchFamily="34" charset="0"/>
              </a:rPr>
              <a:t>Theran</a:t>
            </a:r>
            <a:r>
              <a:rPr lang="en-US" dirty="0">
                <a:solidFill>
                  <a:srgbClr val="222222"/>
                </a:solidFill>
                <a:latin typeface="arial" panose="020B0604020202020204" pitchFamily="34" charset="0"/>
              </a:rPr>
              <a:t> Wall Painting</a:t>
            </a:r>
            <a:r>
              <a:rPr lang="en-US" baseline="0" dirty="0">
                <a:solidFill>
                  <a:schemeClr val="tx1"/>
                </a:solidFill>
                <a:latin typeface="+mn-lt"/>
              </a:rPr>
              <a:t> </a:t>
            </a:r>
            <a:r>
              <a:rPr lang="en-US" baseline="0" dirty="0"/>
              <a:t>in Greece,  which consists of 4000 pieces. To solve the problem at this level, we need many more such </a:t>
            </a:r>
            <a:r>
              <a:rPr lang="en-US" baseline="0" dirty="0" err="1"/>
              <a:t>reasonings</a:t>
            </a:r>
            <a:r>
              <a:rPr lang="en-US" baseline="0" dirty="0"/>
              <a:t>. </a:t>
            </a:r>
            <a:endParaRPr lang="en-US" dirty="0"/>
          </a:p>
        </p:txBody>
      </p:sp>
      <p:sp>
        <p:nvSpPr>
          <p:cNvPr id="4" name="Slide Number Placeholder 3"/>
          <p:cNvSpPr>
            <a:spLocks noGrp="1"/>
          </p:cNvSpPr>
          <p:nvPr>
            <p:ph type="sldNum" sz="quarter" idx="10"/>
          </p:nvPr>
        </p:nvSpPr>
        <p:spPr/>
        <p:txBody>
          <a:bodyPr/>
          <a:lstStyle/>
          <a:p>
            <a:fld id="{44B78593-C88E-462F-B27D-DDCC32466605}" type="slidenum">
              <a:rPr lang="en-US" smtClean="0"/>
              <a:pPr/>
              <a:t>14</a:t>
            </a:fld>
            <a:endParaRPr lang="en-US"/>
          </a:p>
        </p:txBody>
      </p:sp>
    </p:spTree>
    <p:extLst>
      <p:ext uri="{BB962C8B-B14F-4D97-AF65-F5344CB8AC3E}">
        <p14:creationId xmlns:p14="http://schemas.microsoft.com/office/powerpoint/2010/main" val="81173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explain the idea</a:t>
            </a:r>
            <a:r>
              <a:rPr lang="en-US" baseline="0" dirty="0"/>
              <a:t> from a slightly different perspective. Here we build the map from a pig object to a horse object, and the state-of-the-art pairwise matching method returns some bad correspondences. Instead of improving the matching method, we can leverage data to improve the correspondences. Specifically, when inserting a cow model, whose shape lie in between the pig and the horse. In this case, the pair-wise shape matcher generates two better maps. We can compose them to derive a much better map between the cow model and the horse model. </a:t>
            </a:r>
            <a:endParaRPr lang="en-US" dirty="0"/>
          </a:p>
        </p:txBody>
      </p:sp>
      <p:sp>
        <p:nvSpPr>
          <p:cNvPr id="4" name="Slide Number Placeholder 3"/>
          <p:cNvSpPr>
            <a:spLocks noGrp="1"/>
          </p:cNvSpPr>
          <p:nvPr>
            <p:ph type="sldNum" sz="quarter" idx="10"/>
          </p:nvPr>
        </p:nvSpPr>
        <p:spPr/>
        <p:txBody>
          <a:bodyPr/>
          <a:lstStyle/>
          <a:p>
            <a:fld id="{44B78593-C88E-462F-B27D-DDCC32466605}" type="slidenum">
              <a:rPr lang="en-US" smtClean="0"/>
              <a:pPr/>
              <a:t>15</a:t>
            </a:fld>
            <a:endParaRPr lang="en-US"/>
          </a:p>
        </p:txBody>
      </p:sp>
    </p:spTree>
    <p:extLst>
      <p:ext uri="{BB962C8B-B14F-4D97-AF65-F5344CB8AC3E}">
        <p14:creationId xmlns:p14="http://schemas.microsoft.com/office/powerpoint/2010/main" val="69928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8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3A891-A307-4E0A-8717-CFC80E79A0AF}"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367949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212843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68959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019175"/>
          </a:xfrm>
        </p:spPr>
        <p:txBody>
          <a:bodyPr/>
          <a:lstStyle/>
          <a:p>
            <a:r>
              <a:rPr lang="en-US"/>
              <a:t>Click to edit Master title style</a:t>
            </a:r>
          </a:p>
        </p:txBody>
      </p:sp>
      <p:sp>
        <p:nvSpPr>
          <p:cNvPr id="3" name="Content Placeholder 2"/>
          <p:cNvSpPr>
            <a:spLocks noGrp="1"/>
          </p:cNvSpPr>
          <p:nvPr>
            <p:ph idx="1"/>
          </p:nvPr>
        </p:nvSpPr>
        <p:spPr>
          <a:xfrm>
            <a:off x="457200" y="1981200"/>
            <a:ext cx="82296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1AA9BF89-2FF2-4BB2-801E-F4793D15A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45720"/>
            <a:ext cx="1607726" cy="365760"/>
          </a:xfrm>
          <a:prstGeom prst="rect">
            <a:avLst/>
          </a:prstGeom>
        </p:spPr>
      </p:pic>
      <p:sp>
        <p:nvSpPr>
          <p:cNvPr id="9" name="TextBox 8">
            <a:extLst>
              <a:ext uri="{FF2B5EF4-FFF2-40B4-BE49-F238E27FC236}">
                <a16:creationId xmlns:a16="http://schemas.microsoft.com/office/drawing/2014/main" id="{179C56AC-A860-4E0A-BC16-581E5EE83EE4}"/>
              </a:ext>
            </a:extLst>
          </p:cNvPr>
          <p:cNvSpPr txBox="1"/>
          <p:nvPr userDrawn="1"/>
        </p:nvSpPr>
        <p:spPr>
          <a:xfrm>
            <a:off x="3160222" y="6356350"/>
            <a:ext cx="2877711" cy="369332"/>
          </a:xfrm>
          <a:prstGeom prst="rect">
            <a:avLst/>
          </a:prstGeom>
          <a:noFill/>
        </p:spPr>
        <p:txBody>
          <a:bodyPr wrap="none" rtlCol="0">
            <a:spAutoFit/>
          </a:bodyPr>
          <a:lstStyle/>
          <a:p>
            <a:r>
              <a:rPr lang="en-US" sz="1800" dirty="0">
                <a:latin typeface="Sitka Banner" panose="02000505000000020004" pitchFamily="2" charset="0"/>
              </a:rPr>
              <a:t>Tutorial: Map Synchronization</a:t>
            </a:r>
          </a:p>
        </p:txBody>
      </p:sp>
      <p:pic>
        <p:nvPicPr>
          <p:cNvPr id="10" name="Picture 9" descr="A close up of a sign&#10;&#10;Description automatically generated">
            <a:extLst>
              <a:ext uri="{FF2B5EF4-FFF2-40B4-BE49-F238E27FC236}">
                <a16:creationId xmlns:a16="http://schemas.microsoft.com/office/drawing/2014/main" id="{812D9EE7-4C40-4CA1-845B-38E1A29ED3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45720"/>
            <a:ext cx="1607726" cy="365760"/>
          </a:xfrm>
          <a:prstGeom prst="rect">
            <a:avLst/>
          </a:prstGeom>
        </p:spPr>
      </p:pic>
      <p:grpSp>
        <p:nvGrpSpPr>
          <p:cNvPr id="21" name="Group 20">
            <a:extLst>
              <a:ext uri="{FF2B5EF4-FFF2-40B4-BE49-F238E27FC236}">
                <a16:creationId xmlns:a16="http://schemas.microsoft.com/office/drawing/2014/main" id="{1B20F0C5-66D8-49FA-B54A-13342634D9E4}"/>
              </a:ext>
            </a:extLst>
          </p:cNvPr>
          <p:cNvGrpSpPr>
            <a:grpSpLocks noChangeAspect="1"/>
          </p:cNvGrpSpPr>
          <p:nvPr userDrawn="1"/>
        </p:nvGrpSpPr>
        <p:grpSpPr>
          <a:xfrm>
            <a:off x="4343400" y="45720"/>
            <a:ext cx="502920" cy="415336"/>
            <a:chOff x="4069080" y="45720"/>
            <a:chExt cx="659346" cy="544520"/>
          </a:xfrm>
        </p:grpSpPr>
        <p:sp>
          <p:nvSpPr>
            <p:cNvPr id="11" name="Oval 10">
              <a:extLst>
                <a:ext uri="{FF2B5EF4-FFF2-40B4-BE49-F238E27FC236}">
                  <a16:creationId xmlns:a16="http://schemas.microsoft.com/office/drawing/2014/main" id="{577EA891-5762-4E47-A03C-FEDBBE273631}"/>
                </a:ext>
              </a:extLst>
            </p:cNvPr>
            <p:cNvSpPr/>
            <p:nvPr userDrawn="1"/>
          </p:nvSpPr>
          <p:spPr>
            <a:xfrm>
              <a:off x="4343400" y="45720"/>
              <a:ext cx="76200" cy="80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826C7A-770C-48FA-8947-DB92327AF75E}"/>
                </a:ext>
              </a:extLst>
            </p:cNvPr>
            <p:cNvSpPr/>
            <p:nvPr userDrawn="1"/>
          </p:nvSpPr>
          <p:spPr>
            <a:xfrm>
              <a:off x="4069080" y="457200"/>
              <a:ext cx="76200" cy="80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5F383-80C2-4CF1-A760-92335E507488}"/>
                </a:ext>
              </a:extLst>
            </p:cNvPr>
            <p:cNvSpPr/>
            <p:nvPr userDrawn="1"/>
          </p:nvSpPr>
          <p:spPr>
            <a:xfrm>
              <a:off x="4617720" y="457200"/>
              <a:ext cx="76200" cy="80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505852-C47D-4E3B-82DC-DFF031298791}"/>
                </a:ext>
              </a:extLst>
            </p:cNvPr>
            <p:cNvSpPr/>
            <p:nvPr userDrawn="1"/>
          </p:nvSpPr>
          <p:spPr>
            <a:xfrm>
              <a:off x="4106487" y="99753"/>
              <a:ext cx="241069" cy="349134"/>
            </a:xfrm>
            <a:custGeom>
              <a:avLst/>
              <a:gdLst>
                <a:gd name="connsiteX0" fmla="*/ 241069 w 241069"/>
                <a:gd name="connsiteY0" fmla="*/ 0 h 349134"/>
                <a:gd name="connsiteX1" fmla="*/ 66502 w 241069"/>
                <a:gd name="connsiteY1" fmla="*/ 133003 h 349134"/>
                <a:gd name="connsiteX2" fmla="*/ 0 w 241069"/>
                <a:gd name="connsiteY2" fmla="*/ 349134 h 349134"/>
              </a:gdLst>
              <a:ahLst/>
              <a:cxnLst>
                <a:cxn ang="0">
                  <a:pos x="connsiteX0" y="connsiteY0"/>
                </a:cxn>
                <a:cxn ang="0">
                  <a:pos x="connsiteX1" y="connsiteY1"/>
                </a:cxn>
                <a:cxn ang="0">
                  <a:pos x="connsiteX2" y="connsiteY2"/>
                </a:cxn>
              </a:cxnLst>
              <a:rect l="l" t="t" r="r" b="b"/>
              <a:pathLst>
                <a:path w="241069" h="349134">
                  <a:moveTo>
                    <a:pt x="241069" y="0"/>
                  </a:moveTo>
                  <a:cubicBezTo>
                    <a:pt x="173874" y="37407"/>
                    <a:pt x="106680" y="74814"/>
                    <a:pt x="66502" y="133003"/>
                  </a:cubicBezTo>
                  <a:cubicBezTo>
                    <a:pt x="26324" y="191192"/>
                    <a:pt x="13162" y="270163"/>
                    <a:pt x="0" y="349134"/>
                  </a:cubicBezTo>
                </a:path>
              </a:pathLst>
            </a:custGeom>
            <a:noFill/>
            <a:ln w="19050">
              <a:solidFill>
                <a:schemeClr val="tx1"/>
              </a:solidFill>
              <a:headEnd type="arrow" w="sm" len="sm"/>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BBFE2F6-7DAC-4DD5-8F18-1A85B62631B2}"/>
                </a:ext>
              </a:extLst>
            </p:cNvPr>
            <p:cNvSpPr/>
            <p:nvPr userDrawn="1"/>
          </p:nvSpPr>
          <p:spPr>
            <a:xfrm>
              <a:off x="4148051" y="507076"/>
              <a:ext cx="473825" cy="83164"/>
            </a:xfrm>
            <a:custGeom>
              <a:avLst/>
              <a:gdLst>
                <a:gd name="connsiteX0" fmla="*/ 0 w 473825"/>
                <a:gd name="connsiteY0" fmla="*/ 0 h 83164"/>
                <a:gd name="connsiteX1" fmla="*/ 249382 w 473825"/>
                <a:gd name="connsiteY1" fmla="*/ 83128 h 83164"/>
                <a:gd name="connsiteX2" fmla="*/ 473825 w 473825"/>
                <a:gd name="connsiteY2" fmla="*/ 8313 h 83164"/>
              </a:gdLst>
              <a:ahLst/>
              <a:cxnLst>
                <a:cxn ang="0">
                  <a:pos x="connsiteX0" y="connsiteY0"/>
                </a:cxn>
                <a:cxn ang="0">
                  <a:pos x="connsiteX1" y="connsiteY1"/>
                </a:cxn>
                <a:cxn ang="0">
                  <a:pos x="connsiteX2" y="connsiteY2"/>
                </a:cxn>
              </a:cxnLst>
              <a:rect l="l" t="t" r="r" b="b"/>
              <a:pathLst>
                <a:path w="473825" h="83164">
                  <a:moveTo>
                    <a:pt x="0" y="0"/>
                  </a:moveTo>
                  <a:cubicBezTo>
                    <a:pt x="85205" y="40871"/>
                    <a:pt x="170411" y="81743"/>
                    <a:pt x="249382" y="83128"/>
                  </a:cubicBezTo>
                  <a:cubicBezTo>
                    <a:pt x="328353" y="84513"/>
                    <a:pt x="401089" y="46413"/>
                    <a:pt x="473825" y="8313"/>
                  </a:cubicBezTo>
                </a:path>
              </a:pathLst>
            </a:custGeom>
            <a:noFill/>
            <a:ln w="19050">
              <a:solidFill>
                <a:schemeClr val="tx1"/>
              </a:solidFill>
              <a:headEnd type="arrow" w="sm" len="sm"/>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84BFE92-2B84-460C-A2A9-4FD0F37CBF83}"/>
                </a:ext>
              </a:extLst>
            </p:cNvPr>
            <p:cNvSpPr/>
            <p:nvPr userDrawn="1"/>
          </p:nvSpPr>
          <p:spPr>
            <a:xfrm rot="6687684">
              <a:off x="4433324" y="100049"/>
              <a:ext cx="241069" cy="349134"/>
            </a:xfrm>
            <a:custGeom>
              <a:avLst/>
              <a:gdLst>
                <a:gd name="connsiteX0" fmla="*/ 241069 w 241069"/>
                <a:gd name="connsiteY0" fmla="*/ 0 h 349134"/>
                <a:gd name="connsiteX1" fmla="*/ 66502 w 241069"/>
                <a:gd name="connsiteY1" fmla="*/ 133003 h 349134"/>
                <a:gd name="connsiteX2" fmla="*/ 0 w 241069"/>
                <a:gd name="connsiteY2" fmla="*/ 349134 h 349134"/>
              </a:gdLst>
              <a:ahLst/>
              <a:cxnLst>
                <a:cxn ang="0">
                  <a:pos x="connsiteX0" y="connsiteY0"/>
                </a:cxn>
                <a:cxn ang="0">
                  <a:pos x="connsiteX1" y="connsiteY1"/>
                </a:cxn>
                <a:cxn ang="0">
                  <a:pos x="connsiteX2" y="connsiteY2"/>
                </a:cxn>
              </a:cxnLst>
              <a:rect l="l" t="t" r="r" b="b"/>
              <a:pathLst>
                <a:path w="241069" h="349134">
                  <a:moveTo>
                    <a:pt x="241069" y="0"/>
                  </a:moveTo>
                  <a:cubicBezTo>
                    <a:pt x="173874" y="37407"/>
                    <a:pt x="106680" y="74814"/>
                    <a:pt x="66502" y="133003"/>
                  </a:cubicBezTo>
                  <a:cubicBezTo>
                    <a:pt x="26324" y="191192"/>
                    <a:pt x="13162" y="270163"/>
                    <a:pt x="0" y="349134"/>
                  </a:cubicBezTo>
                </a:path>
              </a:pathLst>
            </a:custGeom>
            <a:noFill/>
            <a:ln w="19050">
              <a:solidFill>
                <a:schemeClr val="tx1"/>
              </a:solidFill>
              <a:headEnd type="arrow" w="sm" len="sm"/>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2969A05-AA2D-42F3-9D40-151B24F065D7}"/>
              </a:ext>
            </a:extLst>
          </p:cNvPr>
          <p:cNvSpPr/>
          <p:nvPr userDrawn="1"/>
        </p:nvSpPr>
        <p:spPr>
          <a:xfrm>
            <a:off x="0" y="0"/>
            <a:ext cx="9144000" cy="533400"/>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1F16263-4A54-47B7-96D0-D660FE024277}"/>
              </a:ext>
            </a:extLst>
          </p:cNvPr>
          <p:cNvCxnSpPr>
            <a:cxnSpLocks/>
          </p:cNvCxnSpPr>
          <p:nvPr userDrawn="1"/>
        </p:nvCxnSpPr>
        <p:spPr>
          <a:xfrm>
            <a:off x="0" y="533400"/>
            <a:ext cx="9144000" cy="0"/>
          </a:xfrm>
          <a:prstGeom prst="line">
            <a:avLst/>
          </a:prstGeom>
          <a:ln w="25400">
            <a:solidFill>
              <a:schemeClr val="tx1"/>
            </a:solidFill>
          </a:ln>
          <a:effectLst>
            <a:outerShdw blurRad="12700" dist="127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8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D089-B18C-4D01-A29F-FDEAB738352B}"/>
              </a:ext>
            </a:extLst>
          </p:cNvPr>
          <p:cNvSpPr>
            <a:spLocks noGrp="1"/>
          </p:cNvSpPr>
          <p:nvPr>
            <p:ph type="title"/>
          </p:nvPr>
        </p:nvSpPr>
        <p:spPr>
          <a:xfrm>
            <a:off x="457200" y="533400"/>
            <a:ext cx="8229600"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E028723A-A412-4549-890E-EFB5158C04F2}"/>
              </a:ext>
            </a:extLst>
          </p:cNvPr>
          <p:cNvSpPr>
            <a:spLocks noGrp="1"/>
          </p:cNvSpPr>
          <p:nvPr>
            <p:ph type="dt" sz="half" idx="10"/>
          </p:nvPr>
        </p:nvSpPr>
        <p:spPr/>
        <p:txBody>
          <a:bodyPr/>
          <a:lstStyle/>
          <a:p>
            <a:fld id="{0E43A891-A307-4E0A-8717-CFC80E79A0AF}" type="datetimeFigureOut">
              <a:rPr lang="en-US" smtClean="0"/>
              <a:t>6/16/2019</a:t>
            </a:fld>
            <a:endParaRPr lang="en-US"/>
          </a:p>
        </p:txBody>
      </p:sp>
      <p:sp>
        <p:nvSpPr>
          <p:cNvPr id="4" name="Footer Placeholder 3">
            <a:extLst>
              <a:ext uri="{FF2B5EF4-FFF2-40B4-BE49-F238E27FC236}">
                <a16:creationId xmlns:a16="http://schemas.microsoft.com/office/drawing/2014/main" id="{3DF9805D-E691-42BF-B7DF-99994D1EC0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05B14-31CC-4030-9AE5-88872EBDFAED}"/>
              </a:ext>
            </a:extLst>
          </p:cNvPr>
          <p:cNvSpPr>
            <a:spLocks noGrp="1"/>
          </p:cNvSpPr>
          <p:nvPr>
            <p:ph type="sldNum" sz="quarter" idx="12"/>
          </p:nvPr>
        </p:nvSpPr>
        <p:spPr/>
        <p:txBody>
          <a:bodyPr/>
          <a:lstStyle/>
          <a:p>
            <a:fld id="{7393456A-8FA3-4D47-9C36-3C7151196370}"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89572841-6BB4-4D47-BE20-E5836F86CF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95" y="51261"/>
            <a:ext cx="1952105" cy="444107"/>
          </a:xfrm>
          <a:prstGeom prst="rect">
            <a:avLst/>
          </a:prstGeom>
        </p:spPr>
      </p:pic>
      <p:sp>
        <p:nvSpPr>
          <p:cNvPr id="8" name="TextBox 7">
            <a:extLst>
              <a:ext uri="{FF2B5EF4-FFF2-40B4-BE49-F238E27FC236}">
                <a16:creationId xmlns:a16="http://schemas.microsoft.com/office/drawing/2014/main" id="{FD921802-170D-4330-B963-01EA02DC430D}"/>
              </a:ext>
            </a:extLst>
          </p:cNvPr>
          <p:cNvSpPr txBox="1"/>
          <p:nvPr userDrawn="1"/>
        </p:nvSpPr>
        <p:spPr>
          <a:xfrm>
            <a:off x="6063685" y="69255"/>
            <a:ext cx="3051220" cy="369332"/>
          </a:xfrm>
          <a:prstGeom prst="rect">
            <a:avLst/>
          </a:prstGeom>
          <a:noFill/>
        </p:spPr>
        <p:txBody>
          <a:bodyPr wrap="none" rtlCol="0">
            <a:spAutoFit/>
          </a:bodyPr>
          <a:lstStyle/>
          <a:p>
            <a:r>
              <a:rPr lang="en-US" sz="1800" b="1" dirty="0"/>
              <a:t>T</a:t>
            </a:r>
            <a:r>
              <a:rPr lang="en-US" altLang="zh-CN" sz="1800" b="1" dirty="0"/>
              <a:t>utorial: Map Synchronization</a:t>
            </a:r>
            <a:endParaRPr lang="en-US" sz="1800" b="1" dirty="0"/>
          </a:p>
        </p:txBody>
      </p:sp>
    </p:spTree>
    <p:extLst>
      <p:ext uri="{BB962C8B-B14F-4D97-AF65-F5344CB8AC3E}">
        <p14:creationId xmlns:p14="http://schemas.microsoft.com/office/powerpoint/2010/main" val="8910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41678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43A891-A307-4E0A-8717-CFC80E79A0AF}"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43074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43A891-A307-4E0A-8717-CFC80E79A0AF}"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279840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43A891-A307-4E0A-8717-CFC80E79A0AF}"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308990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3A891-A307-4E0A-8717-CFC80E79A0AF}"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00046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3A891-A307-4E0A-8717-CFC80E79A0AF}"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81387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891-A307-4E0A-8717-CFC80E79A0AF}" type="datetimeFigureOut">
              <a:rPr lang="en-US" smtClean="0"/>
              <a:t>6/16/2019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456A-8FA3-4D47-9C36-3C7151196370}" type="slidenum">
              <a:rPr lang="en-US" smtClean="0"/>
              <a:t>‹#›</a:t>
            </a:fld>
            <a:endParaRPr lang="en-US"/>
          </a:p>
        </p:txBody>
      </p:sp>
    </p:spTree>
    <p:extLst>
      <p:ext uri="{BB962C8B-B14F-4D97-AF65-F5344CB8AC3E}">
        <p14:creationId xmlns:p14="http://schemas.microsoft.com/office/powerpoint/2010/main" val="325815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0.png"/><Relationship Id="rId1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7.wdp"/><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7.wdp"/><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914400"/>
            <a:ext cx="8763000" cy="1470025"/>
          </a:xfrm>
        </p:spPr>
        <p:txBody>
          <a:bodyPr>
            <a:noAutofit/>
          </a:bodyPr>
          <a:lstStyle/>
          <a:p>
            <a:r>
              <a:rPr lang="en-US" sz="4000" dirty="0"/>
              <a:t>CVPR 2019 Tutorial on </a:t>
            </a:r>
            <a:br>
              <a:rPr lang="en-US" sz="4000" dirty="0"/>
            </a:br>
            <a:r>
              <a:rPr lang="en-US" sz="4000" dirty="0"/>
              <a:t>Map Synchronization</a:t>
            </a:r>
          </a:p>
        </p:txBody>
      </p:sp>
      <p:sp>
        <p:nvSpPr>
          <p:cNvPr id="3" name="Subtitle 2">
            <a:extLst>
              <a:ext uri="{FF2B5EF4-FFF2-40B4-BE49-F238E27FC236}">
                <a16:creationId xmlns:a16="http://schemas.microsoft.com/office/drawing/2014/main" id="{25EA7CFD-0176-4484-8970-754A88FF667D}"/>
              </a:ext>
            </a:extLst>
          </p:cNvPr>
          <p:cNvSpPr>
            <a:spLocks noGrp="1"/>
          </p:cNvSpPr>
          <p:nvPr>
            <p:ph type="subTitle" idx="1"/>
          </p:nvPr>
        </p:nvSpPr>
        <p:spPr>
          <a:xfrm>
            <a:off x="1371600" y="2514600"/>
            <a:ext cx="6400800" cy="1752600"/>
          </a:xfrm>
        </p:spPr>
        <p:txBody>
          <a:bodyPr/>
          <a:lstStyle/>
          <a:p>
            <a:r>
              <a:rPr lang="en-US" dirty="0"/>
              <a:t>Introduction</a:t>
            </a:r>
          </a:p>
        </p:txBody>
      </p:sp>
      <p:sp>
        <p:nvSpPr>
          <p:cNvPr id="2" name="TextBox 1">
            <a:extLst>
              <a:ext uri="{FF2B5EF4-FFF2-40B4-BE49-F238E27FC236}">
                <a16:creationId xmlns:a16="http://schemas.microsoft.com/office/drawing/2014/main" id="{6FB2E3C1-4D21-4498-839B-64CD38047638}"/>
              </a:ext>
            </a:extLst>
          </p:cNvPr>
          <p:cNvSpPr txBox="1"/>
          <p:nvPr/>
        </p:nvSpPr>
        <p:spPr>
          <a:xfrm>
            <a:off x="1234580" y="3819088"/>
            <a:ext cx="1436612" cy="369332"/>
          </a:xfrm>
          <a:prstGeom prst="rect">
            <a:avLst/>
          </a:prstGeom>
          <a:noFill/>
        </p:spPr>
        <p:txBody>
          <a:bodyPr wrap="none" rtlCol="0">
            <a:spAutoFit/>
          </a:bodyPr>
          <a:lstStyle/>
          <a:p>
            <a:r>
              <a:rPr lang="en-US" dirty="0"/>
              <a:t>Qixing Huang</a:t>
            </a:r>
          </a:p>
        </p:txBody>
      </p:sp>
      <p:sp>
        <p:nvSpPr>
          <p:cNvPr id="9" name="TextBox 8">
            <a:extLst>
              <a:ext uri="{FF2B5EF4-FFF2-40B4-BE49-F238E27FC236}">
                <a16:creationId xmlns:a16="http://schemas.microsoft.com/office/drawing/2014/main" id="{B08D9CAC-102A-45CA-B4A8-B4BE7945DE91}"/>
              </a:ext>
            </a:extLst>
          </p:cNvPr>
          <p:cNvSpPr txBox="1"/>
          <p:nvPr/>
        </p:nvSpPr>
        <p:spPr>
          <a:xfrm>
            <a:off x="3063380" y="3810000"/>
            <a:ext cx="1446486" cy="369332"/>
          </a:xfrm>
          <a:prstGeom prst="rect">
            <a:avLst/>
          </a:prstGeom>
          <a:noFill/>
        </p:spPr>
        <p:txBody>
          <a:bodyPr wrap="none" rtlCol="0">
            <a:spAutoFit/>
          </a:bodyPr>
          <a:lstStyle/>
          <a:p>
            <a:r>
              <a:rPr lang="en-US" dirty="0" err="1"/>
              <a:t>Xiaowei</a:t>
            </a:r>
            <a:r>
              <a:rPr lang="en-US" dirty="0"/>
              <a:t> Zhou</a:t>
            </a:r>
          </a:p>
        </p:txBody>
      </p:sp>
      <p:sp>
        <p:nvSpPr>
          <p:cNvPr id="11" name="TextBox 10">
            <a:extLst>
              <a:ext uri="{FF2B5EF4-FFF2-40B4-BE49-F238E27FC236}">
                <a16:creationId xmlns:a16="http://schemas.microsoft.com/office/drawing/2014/main" id="{532BAFA4-8737-4D55-AC40-E1DE762945BD}"/>
              </a:ext>
            </a:extLst>
          </p:cNvPr>
          <p:cNvSpPr txBox="1"/>
          <p:nvPr/>
        </p:nvSpPr>
        <p:spPr>
          <a:xfrm>
            <a:off x="4876800" y="3810000"/>
            <a:ext cx="1234890" cy="369332"/>
          </a:xfrm>
          <a:prstGeom prst="rect">
            <a:avLst/>
          </a:prstGeom>
          <a:noFill/>
        </p:spPr>
        <p:txBody>
          <a:bodyPr wrap="none" rtlCol="0">
            <a:spAutoFit/>
          </a:bodyPr>
          <a:lstStyle/>
          <a:p>
            <a:r>
              <a:rPr lang="en-US" dirty="0" err="1"/>
              <a:t>Junyan</a:t>
            </a:r>
            <a:r>
              <a:rPr lang="en-US" dirty="0"/>
              <a:t> Zhu</a:t>
            </a:r>
          </a:p>
        </p:txBody>
      </p:sp>
      <p:sp>
        <p:nvSpPr>
          <p:cNvPr id="13" name="TextBox 12">
            <a:extLst>
              <a:ext uri="{FF2B5EF4-FFF2-40B4-BE49-F238E27FC236}">
                <a16:creationId xmlns:a16="http://schemas.microsoft.com/office/drawing/2014/main" id="{8888BC24-1552-4452-A2F5-BE96BAA464FC}"/>
              </a:ext>
            </a:extLst>
          </p:cNvPr>
          <p:cNvSpPr txBox="1"/>
          <p:nvPr/>
        </p:nvSpPr>
        <p:spPr>
          <a:xfrm>
            <a:off x="6579768" y="3810000"/>
            <a:ext cx="1402948" cy="369332"/>
          </a:xfrm>
          <a:prstGeom prst="rect">
            <a:avLst/>
          </a:prstGeom>
          <a:noFill/>
        </p:spPr>
        <p:txBody>
          <a:bodyPr wrap="none" rtlCol="0">
            <a:spAutoFit/>
          </a:bodyPr>
          <a:lstStyle/>
          <a:p>
            <a:r>
              <a:rPr lang="en-US" dirty="0" err="1"/>
              <a:t>Tinghui</a:t>
            </a:r>
            <a:r>
              <a:rPr lang="en-US" dirty="0"/>
              <a:t> Zhou</a:t>
            </a:r>
          </a:p>
        </p:txBody>
      </p:sp>
      <p:pic>
        <p:nvPicPr>
          <p:cNvPr id="7" name="Picture 6" descr="A black sign with white text&#10;&#10;Description automatically generated">
            <a:extLst>
              <a:ext uri="{FF2B5EF4-FFF2-40B4-BE49-F238E27FC236}">
                <a16:creationId xmlns:a16="http://schemas.microsoft.com/office/drawing/2014/main" id="{04CB257C-A13A-453F-A628-02619B4F9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488" y="4276288"/>
            <a:ext cx="1219200" cy="1219200"/>
          </a:xfrm>
          <a:prstGeom prst="rect">
            <a:avLst/>
          </a:prstGeom>
        </p:spPr>
      </p:pic>
      <p:pic>
        <p:nvPicPr>
          <p:cNvPr id="15" name="Picture 14" descr="A picture containing room, scene, gambling house&#10;&#10;Description automatically generated">
            <a:extLst>
              <a:ext uri="{FF2B5EF4-FFF2-40B4-BE49-F238E27FC236}">
                <a16:creationId xmlns:a16="http://schemas.microsoft.com/office/drawing/2014/main" id="{8C51D11D-536D-4067-8B28-DA778D620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16" y="4226520"/>
            <a:ext cx="1295400" cy="1295400"/>
          </a:xfrm>
          <a:prstGeom prst="rect">
            <a:avLst/>
          </a:prstGeom>
        </p:spPr>
      </p:pic>
      <p:pic>
        <p:nvPicPr>
          <p:cNvPr id="17" name="Picture 16">
            <a:extLst>
              <a:ext uri="{FF2B5EF4-FFF2-40B4-BE49-F238E27FC236}">
                <a16:creationId xmlns:a16="http://schemas.microsoft.com/office/drawing/2014/main" id="{938DDA25-0DB7-4619-987B-2748C7535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088" y="4196110"/>
            <a:ext cx="1402948" cy="1402948"/>
          </a:xfrm>
          <a:prstGeom prst="rect">
            <a:avLst/>
          </a:prstGeom>
        </p:spPr>
      </p:pic>
      <p:pic>
        <p:nvPicPr>
          <p:cNvPr id="19" name="Picture 18">
            <a:extLst>
              <a:ext uri="{FF2B5EF4-FFF2-40B4-BE49-F238E27FC236}">
                <a16:creationId xmlns:a16="http://schemas.microsoft.com/office/drawing/2014/main" id="{72A23C5D-0C60-455D-A435-8ED87CB34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980" y="4193663"/>
            <a:ext cx="1407842" cy="1407842"/>
          </a:xfrm>
          <a:prstGeom prst="rect">
            <a:avLst/>
          </a:prstGeom>
        </p:spPr>
      </p:pic>
    </p:spTree>
    <p:extLst>
      <p:ext uri="{BB962C8B-B14F-4D97-AF65-F5344CB8AC3E}">
        <p14:creationId xmlns:p14="http://schemas.microsoft.com/office/powerpoint/2010/main" val="241000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FF7DC1-B229-48A1-A8BE-91771911A169}"/>
              </a:ext>
            </a:extLst>
          </p:cNvPr>
          <p:cNvSpPr>
            <a:spLocks noGrp="1"/>
          </p:cNvSpPr>
          <p:nvPr>
            <p:ph type="title"/>
          </p:nvPr>
        </p:nvSpPr>
        <p:spPr>
          <a:xfrm>
            <a:off x="457200" y="274638"/>
            <a:ext cx="8229600" cy="1143000"/>
          </a:xfrm>
        </p:spPr>
        <p:txBody>
          <a:bodyPr>
            <a:normAutofit/>
          </a:bodyPr>
          <a:lstStyle/>
          <a:p>
            <a:pPr algn="l"/>
            <a:r>
              <a:rPr lang="en-US" sz="3600" dirty="0"/>
              <a:t>Image Captioning </a:t>
            </a:r>
          </a:p>
        </p:txBody>
      </p:sp>
      <p:pic>
        <p:nvPicPr>
          <p:cNvPr id="5" name="Picture 4">
            <a:extLst>
              <a:ext uri="{FF2B5EF4-FFF2-40B4-BE49-F238E27FC236}">
                <a16:creationId xmlns:a16="http://schemas.microsoft.com/office/drawing/2014/main" id="{6A1A7B90-F745-46D9-A830-287CDED61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524000"/>
            <a:ext cx="5431550" cy="3886200"/>
          </a:xfrm>
          <a:prstGeom prst="rect">
            <a:avLst/>
          </a:prstGeom>
        </p:spPr>
      </p:pic>
      <p:sp>
        <p:nvSpPr>
          <p:cNvPr id="6" name="TextBox 5">
            <a:extLst>
              <a:ext uri="{FF2B5EF4-FFF2-40B4-BE49-F238E27FC236}">
                <a16:creationId xmlns:a16="http://schemas.microsoft.com/office/drawing/2014/main" id="{E0EC384D-1A4F-495E-8F3E-C0F876A22C56}"/>
              </a:ext>
            </a:extLst>
          </p:cNvPr>
          <p:cNvSpPr txBox="1"/>
          <p:nvPr/>
        </p:nvSpPr>
        <p:spPr>
          <a:xfrm>
            <a:off x="1295400" y="6019800"/>
            <a:ext cx="1694375" cy="369332"/>
          </a:xfrm>
          <a:prstGeom prst="rect">
            <a:avLst/>
          </a:prstGeom>
          <a:noFill/>
        </p:spPr>
        <p:txBody>
          <a:bodyPr wrap="none" rtlCol="0">
            <a:spAutoFit/>
          </a:bodyPr>
          <a:lstStyle/>
          <a:p>
            <a:r>
              <a:rPr lang="en-US" dirty="0"/>
              <a:t>Space of images</a:t>
            </a:r>
          </a:p>
        </p:txBody>
      </p:sp>
      <p:sp>
        <p:nvSpPr>
          <p:cNvPr id="7" name="TextBox 6">
            <a:extLst>
              <a:ext uri="{FF2B5EF4-FFF2-40B4-BE49-F238E27FC236}">
                <a16:creationId xmlns:a16="http://schemas.microsoft.com/office/drawing/2014/main" id="{8323272E-2D4F-4C3D-AE9B-37E9C7606EDE}"/>
              </a:ext>
            </a:extLst>
          </p:cNvPr>
          <p:cNvSpPr txBox="1"/>
          <p:nvPr/>
        </p:nvSpPr>
        <p:spPr>
          <a:xfrm>
            <a:off x="4620775" y="6033247"/>
            <a:ext cx="3799245" cy="369332"/>
          </a:xfrm>
          <a:prstGeom prst="rect">
            <a:avLst/>
          </a:prstGeom>
          <a:noFill/>
        </p:spPr>
        <p:txBody>
          <a:bodyPr wrap="none" rtlCol="0">
            <a:spAutoFit/>
          </a:bodyPr>
          <a:lstStyle/>
          <a:p>
            <a:r>
              <a:rPr lang="en-US" dirty="0"/>
              <a:t>Space of natural language descriptions</a:t>
            </a:r>
          </a:p>
        </p:txBody>
      </p:sp>
      <p:cxnSp>
        <p:nvCxnSpPr>
          <p:cNvPr id="9" name="Straight Arrow Connector 8">
            <a:extLst>
              <a:ext uri="{FF2B5EF4-FFF2-40B4-BE49-F238E27FC236}">
                <a16:creationId xmlns:a16="http://schemas.microsoft.com/office/drawing/2014/main" id="{435A4455-26D8-4E7C-9271-FF7EB1143B6F}"/>
              </a:ext>
            </a:extLst>
          </p:cNvPr>
          <p:cNvCxnSpPr/>
          <p:nvPr/>
        </p:nvCxnSpPr>
        <p:spPr>
          <a:xfrm>
            <a:off x="3429000" y="6204466"/>
            <a:ext cx="76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3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CB020-E5F4-45DC-BAE9-0D4FF3930924}"/>
              </a:ext>
            </a:extLst>
          </p:cNvPr>
          <p:cNvSpPr txBox="1"/>
          <p:nvPr/>
        </p:nvSpPr>
        <p:spPr>
          <a:xfrm>
            <a:off x="990600" y="3200400"/>
            <a:ext cx="7391895" cy="646331"/>
          </a:xfrm>
          <a:prstGeom prst="rect">
            <a:avLst/>
          </a:prstGeom>
          <a:noFill/>
        </p:spPr>
        <p:txBody>
          <a:bodyPr wrap="none" rtlCol="0">
            <a:spAutoFit/>
          </a:bodyPr>
          <a:lstStyle/>
          <a:p>
            <a:r>
              <a:rPr lang="en-US" sz="3600" dirty="0"/>
              <a:t>The promise of joint map computation</a:t>
            </a:r>
          </a:p>
        </p:txBody>
      </p:sp>
    </p:spTree>
    <p:extLst>
      <p:ext uri="{BB962C8B-B14F-4D97-AF65-F5344CB8AC3E}">
        <p14:creationId xmlns:p14="http://schemas.microsoft.com/office/powerpoint/2010/main" val="366481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Ambiguities in assembling pieces</a:t>
            </a:r>
          </a:p>
        </p:txBody>
      </p:sp>
      <p:pic>
        <p:nvPicPr>
          <p:cNvPr id="10" name="Picture 9"/>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75702" y="3554551"/>
            <a:ext cx="1311905" cy="214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1000" y="2577857"/>
            <a:ext cx="2176191" cy="24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419600" y="1756404"/>
            <a:ext cx="3583098" cy="3897636"/>
            <a:chOff x="4419600" y="1756404"/>
            <a:chExt cx="3583098" cy="3897636"/>
          </a:xfrm>
        </p:grpSpPr>
        <p:sp>
          <p:nvSpPr>
            <p:cNvPr id="12" name="Right Arrow 11"/>
            <p:cNvSpPr/>
            <p:nvPr/>
          </p:nvSpPr>
          <p:spPr>
            <a:xfrm>
              <a:off x="4648200" y="3810000"/>
              <a:ext cx="533400" cy="318876"/>
            </a:xfrm>
            <a:prstGeom prst="rightArrow">
              <a:avLst/>
            </a:prstGeom>
            <a:solidFill>
              <a:srgbClr val="00B0F0"/>
            </a:solidFill>
            <a:ln>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a:grpSpLocks noChangeAspect="1"/>
            </p:cNvGrpSpPr>
            <p:nvPr/>
          </p:nvGrpSpPr>
          <p:grpSpPr>
            <a:xfrm rot="20360494">
              <a:off x="6109333" y="1756404"/>
              <a:ext cx="1732633" cy="1878128"/>
              <a:chOff x="5277698" y="1309306"/>
              <a:chExt cx="3080238" cy="3338894"/>
            </a:xfrm>
          </p:grpSpPr>
          <p:pic>
            <p:nvPicPr>
              <p:cNvPr id="13" name="Picture 1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46031" y="2507724"/>
                <a:ext cx="1311905" cy="214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77698" y="1309306"/>
                <a:ext cx="2176191" cy="24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a:grpSpLocks noChangeAspect="1"/>
            </p:cNvGrpSpPr>
            <p:nvPr/>
          </p:nvGrpSpPr>
          <p:grpSpPr>
            <a:xfrm>
              <a:off x="6142298" y="3867471"/>
              <a:ext cx="1860400" cy="1088096"/>
              <a:chOff x="4905051" y="3358353"/>
              <a:chExt cx="3720799" cy="2176191"/>
            </a:xfrm>
          </p:grpSpPr>
          <p:pic>
            <p:nvPicPr>
              <p:cNvPr id="16" name="Picture 1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569051">
                <a:off x="6899659" y="3229745"/>
                <a:ext cx="1311905" cy="214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4658822">
                <a:off x="5049098" y="3214306"/>
                <a:ext cx="2176191" cy="24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7" name="Picture 9" descr="http://shrinkcandy.com/blog/wp-content/uploads/2009/10/question-mark.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19600" y="2941825"/>
              <a:ext cx="818482" cy="81612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690360" y="5562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71360" y="5562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52360" y="5562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46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Resolving ambiguities by looking at additional pieces</a:t>
            </a:r>
          </a:p>
        </p:txBody>
      </p:sp>
      <p:pic>
        <p:nvPicPr>
          <p:cNvPr id="5"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828800"/>
            <a:ext cx="830953" cy="13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75702" y="3554551"/>
            <a:ext cx="1311905" cy="214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1000" y="2577857"/>
            <a:ext cx="2176191" cy="24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2514601" y="2286000"/>
            <a:ext cx="6362314" cy="3380953"/>
            <a:chOff x="2514601" y="2286000"/>
            <a:chExt cx="6362314" cy="3380953"/>
          </a:xfrm>
        </p:grpSpPr>
        <p:pic>
          <p:nvPicPr>
            <p:cNvPr id="8" name="Picture 7"/>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91200" y="2286000"/>
              <a:ext cx="3085715" cy="33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4953000" y="3810000"/>
              <a:ext cx="533400" cy="318876"/>
            </a:xfrm>
            <a:prstGeom prst="rightArrow">
              <a:avLst/>
            </a:prstGeom>
            <a:solidFill>
              <a:srgbClr val="00B0F0"/>
            </a:solidFill>
            <a:ln>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206416" y="3170319"/>
              <a:ext cx="76200" cy="35415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1" y="4251416"/>
              <a:ext cx="44393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40026" y="2667000"/>
              <a:ext cx="318511" cy="27471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186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Resolving ambiguities by looking at additional pieces</a:t>
            </a:r>
          </a:p>
        </p:txBody>
      </p:sp>
      <p:pic>
        <p:nvPicPr>
          <p:cNvPr id="5"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828800"/>
            <a:ext cx="830953" cy="13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75702" y="3554551"/>
            <a:ext cx="1311905" cy="214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1000" y="2577857"/>
            <a:ext cx="2176191" cy="24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2514601" y="2286000"/>
            <a:ext cx="6362314" cy="3380953"/>
            <a:chOff x="2514601" y="2286000"/>
            <a:chExt cx="6362314" cy="3380953"/>
          </a:xfrm>
        </p:grpSpPr>
        <p:pic>
          <p:nvPicPr>
            <p:cNvPr id="8" name="Picture 7"/>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91200" y="2286000"/>
              <a:ext cx="3085715" cy="33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4953000" y="3810000"/>
              <a:ext cx="533400" cy="318876"/>
            </a:xfrm>
            <a:prstGeom prst="rightArrow">
              <a:avLst/>
            </a:prstGeom>
            <a:solidFill>
              <a:srgbClr val="00B0F0"/>
            </a:solidFill>
            <a:ln>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206416" y="3170319"/>
              <a:ext cx="76200" cy="35415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1" y="4251416"/>
              <a:ext cx="44393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40026" y="2667000"/>
              <a:ext cx="318511" cy="27471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383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800" dirty="0"/>
              <a:t>Matching through intermediate objects </a:t>
            </a:r>
            <a:br>
              <a:rPr lang="en-US" sz="3800" dirty="0"/>
            </a:br>
            <a:r>
              <a:rPr lang="en-US" sz="3800" dirty="0"/>
              <a:t>--- map propagation</a:t>
            </a:r>
          </a:p>
        </p:txBody>
      </p:sp>
      <p:sp>
        <p:nvSpPr>
          <p:cNvPr id="5" name="Rectangle 4"/>
          <p:cNvSpPr/>
          <p:nvPr/>
        </p:nvSpPr>
        <p:spPr>
          <a:xfrm>
            <a:off x="6361944" y="1772653"/>
            <a:ext cx="2553456" cy="707886"/>
          </a:xfrm>
          <a:prstGeom prst="rect">
            <a:avLst/>
          </a:prstGeom>
        </p:spPr>
        <p:txBody>
          <a:bodyPr wrap="none">
            <a:spAutoFit/>
          </a:bodyPr>
          <a:lstStyle/>
          <a:p>
            <a:r>
              <a:rPr lang="en-US" sz="2000" dirty="0">
                <a:latin typeface="+mn-lt"/>
              </a:rPr>
              <a:t>Blended intrinsic maps</a:t>
            </a:r>
          </a:p>
          <a:p>
            <a:r>
              <a:rPr lang="en-US" sz="2000" dirty="0">
                <a:latin typeface="+mn-lt"/>
              </a:rPr>
              <a:t> [Kim et al. 11]</a:t>
            </a:r>
          </a:p>
        </p:txBody>
      </p:sp>
      <p:pic>
        <p:nvPicPr>
          <p:cNvPr id="6" name="Picture 6" descr="G:\MixMatch\Data\Povray\Slides\TEMP1\0_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20072"/>
            <a:ext cx="2065020" cy="1325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MixMatch\Data\Povray\Slides\TEMP1\2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050765"/>
            <a:ext cx="2705100" cy="16644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18811" y="5648362"/>
            <a:ext cx="1287532" cy="369332"/>
          </a:xfrm>
          <a:prstGeom prst="rect">
            <a:avLst/>
          </a:prstGeom>
        </p:spPr>
        <p:txBody>
          <a:bodyPr wrap="none">
            <a:spAutoFit/>
          </a:bodyPr>
          <a:lstStyle/>
          <a:p>
            <a:r>
              <a:rPr lang="en-US" dirty="0"/>
              <a:t>Composite</a:t>
            </a:r>
          </a:p>
        </p:txBody>
      </p:sp>
      <p:pic>
        <p:nvPicPr>
          <p:cNvPr id="9" name="Picture 2" descr="G:\MixMatch\Data\Povray\Slides\DataDriven\TEMP\p2p_map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2407" y="4267200"/>
            <a:ext cx="2154555" cy="136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MixMatch\Data\Povray\Slides\DataDriven\TEMP\p2p_map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6707" y="1981200"/>
            <a:ext cx="2120298" cy="13441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86200" y="3544389"/>
            <a:ext cx="1896673" cy="830997"/>
          </a:xfrm>
          <a:prstGeom prst="rect">
            <a:avLst/>
          </a:prstGeom>
        </p:spPr>
        <p:txBody>
          <a:bodyPr wrap="none">
            <a:spAutoFit/>
          </a:bodyPr>
          <a:lstStyle/>
          <a:p>
            <a:r>
              <a:rPr lang="en-US" sz="2400" dirty="0">
                <a:latin typeface="+mn-lt"/>
              </a:rPr>
              <a:t>Intermediate</a:t>
            </a:r>
          </a:p>
          <a:p>
            <a:r>
              <a:rPr lang="en-US" sz="2400" dirty="0">
                <a:latin typeface="+mn-lt"/>
              </a:rPr>
              <a:t> object</a:t>
            </a:r>
          </a:p>
        </p:txBody>
      </p:sp>
      <p:cxnSp>
        <p:nvCxnSpPr>
          <p:cNvPr id="12" name="Straight Arrow Connector 11"/>
          <p:cNvCxnSpPr/>
          <p:nvPr/>
        </p:nvCxnSpPr>
        <p:spPr>
          <a:xfrm>
            <a:off x="5715000" y="3962400"/>
            <a:ext cx="30480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a:off x="3581400" y="3959888"/>
            <a:ext cx="304800" cy="251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3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9867-E066-407A-A9E6-4D810C8B9FC3}"/>
              </a:ext>
            </a:extLst>
          </p:cNvPr>
          <p:cNvSpPr>
            <a:spLocks noGrp="1"/>
          </p:cNvSpPr>
          <p:nvPr>
            <p:ph type="title"/>
          </p:nvPr>
        </p:nvSpPr>
        <p:spPr/>
        <p:txBody>
          <a:bodyPr/>
          <a:lstStyle/>
          <a:p>
            <a:pPr algn="l"/>
            <a:r>
              <a:rPr lang="en-US" dirty="0"/>
              <a:t>Multi-lingual translation</a:t>
            </a:r>
          </a:p>
        </p:txBody>
      </p:sp>
      <p:sp>
        <p:nvSpPr>
          <p:cNvPr id="4" name="TextBox 3">
            <a:extLst>
              <a:ext uri="{FF2B5EF4-FFF2-40B4-BE49-F238E27FC236}">
                <a16:creationId xmlns:a16="http://schemas.microsoft.com/office/drawing/2014/main" id="{3EDE937F-5BA4-4D35-9F24-04CBB782ECE6}"/>
              </a:ext>
            </a:extLst>
          </p:cNvPr>
          <p:cNvSpPr txBox="1"/>
          <p:nvPr/>
        </p:nvSpPr>
        <p:spPr>
          <a:xfrm>
            <a:off x="6705600" y="1676400"/>
            <a:ext cx="1903470" cy="369332"/>
          </a:xfrm>
          <a:prstGeom prst="rect">
            <a:avLst/>
          </a:prstGeom>
          <a:noFill/>
        </p:spPr>
        <p:txBody>
          <a:bodyPr wrap="none" rtlCol="0">
            <a:spAutoFit/>
          </a:bodyPr>
          <a:lstStyle/>
          <a:p>
            <a:r>
              <a:rPr lang="en-US" dirty="0"/>
              <a:t>[Johnson et al. 16]</a:t>
            </a:r>
          </a:p>
        </p:txBody>
      </p:sp>
      <p:sp>
        <p:nvSpPr>
          <p:cNvPr id="5" name="Rectangle 4">
            <a:extLst>
              <a:ext uri="{FF2B5EF4-FFF2-40B4-BE49-F238E27FC236}">
                <a16:creationId xmlns:a16="http://schemas.microsoft.com/office/drawing/2014/main" id="{586CE117-6BC1-409A-9766-F0CD024EF226}"/>
              </a:ext>
            </a:extLst>
          </p:cNvPr>
          <p:cNvSpPr/>
          <p:nvPr/>
        </p:nvSpPr>
        <p:spPr>
          <a:xfrm>
            <a:off x="3677770" y="4981793"/>
            <a:ext cx="2209800" cy="685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English</a:t>
            </a:r>
          </a:p>
        </p:txBody>
      </p:sp>
      <p:sp>
        <p:nvSpPr>
          <p:cNvPr id="8" name="Rectangle 7">
            <a:extLst>
              <a:ext uri="{FF2B5EF4-FFF2-40B4-BE49-F238E27FC236}">
                <a16:creationId xmlns:a16="http://schemas.microsoft.com/office/drawing/2014/main" id="{2FCD623B-137E-4AC4-AA2A-2C5674FFD079}"/>
              </a:ext>
            </a:extLst>
          </p:cNvPr>
          <p:cNvSpPr/>
          <p:nvPr/>
        </p:nvSpPr>
        <p:spPr>
          <a:xfrm>
            <a:off x="1066800" y="3048000"/>
            <a:ext cx="2209800" cy="685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Korean</a:t>
            </a:r>
          </a:p>
        </p:txBody>
      </p:sp>
      <p:sp>
        <p:nvSpPr>
          <p:cNvPr id="9" name="Rectangle 8">
            <a:extLst>
              <a:ext uri="{FF2B5EF4-FFF2-40B4-BE49-F238E27FC236}">
                <a16:creationId xmlns:a16="http://schemas.microsoft.com/office/drawing/2014/main" id="{F6435EB2-8A5F-4DC2-AD5C-8B13B08DC9EB}"/>
              </a:ext>
            </a:extLst>
          </p:cNvPr>
          <p:cNvSpPr/>
          <p:nvPr/>
        </p:nvSpPr>
        <p:spPr>
          <a:xfrm>
            <a:off x="6248400" y="3052482"/>
            <a:ext cx="2209800" cy="685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Portuguese</a:t>
            </a:r>
          </a:p>
        </p:txBody>
      </p:sp>
      <p:cxnSp>
        <p:nvCxnSpPr>
          <p:cNvPr id="11" name="Straight Arrow Connector 10">
            <a:extLst>
              <a:ext uri="{FF2B5EF4-FFF2-40B4-BE49-F238E27FC236}">
                <a16:creationId xmlns:a16="http://schemas.microsoft.com/office/drawing/2014/main" id="{9E0F4CE6-457E-4442-B97D-00A9C9B724BA}"/>
              </a:ext>
            </a:extLst>
          </p:cNvPr>
          <p:cNvCxnSpPr>
            <a:cxnSpLocks/>
            <a:endCxn id="9" idx="1"/>
          </p:cNvCxnSpPr>
          <p:nvPr/>
        </p:nvCxnSpPr>
        <p:spPr>
          <a:xfrm>
            <a:off x="5562600" y="3395382"/>
            <a:ext cx="685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BDE15F-1837-47B5-9439-6FD6FFF452A4}"/>
              </a:ext>
            </a:extLst>
          </p:cNvPr>
          <p:cNvCxnSpPr>
            <a:cxnSpLocks/>
            <a:endCxn id="8" idx="3"/>
          </p:cNvCxnSpPr>
          <p:nvPr/>
        </p:nvCxnSpPr>
        <p:spPr>
          <a:xfrm flipH="1">
            <a:off x="3276600" y="3390900"/>
            <a:ext cx="76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E9BF9E-71EA-433F-B454-25FDF0086C4E}"/>
              </a:ext>
            </a:extLst>
          </p:cNvPr>
          <p:cNvSpPr txBox="1"/>
          <p:nvPr/>
        </p:nvSpPr>
        <p:spPr>
          <a:xfrm>
            <a:off x="4156505" y="3048000"/>
            <a:ext cx="1252331" cy="646331"/>
          </a:xfrm>
          <a:prstGeom prst="rect">
            <a:avLst/>
          </a:prstGeom>
          <a:noFill/>
        </p:spPr>
        <p:txBody>
          <a:bodyPr wrap="none" rtlCol="0">
            <a:spAutoFit/>
          </a:bodyPr>
          <a:lstStyle/>
          <a:p>
            <a:r>
              <a:rPr lang="en-US" dirty="0"/>
              <a:t>    Sparse </a:t>
            </a:r>
          </a:p>
          <a:p>
            <a:r>
              <a:rPr lang="en-US" dirty="0"/>
              <a:t>paired data</a:t>
            </a:r>
          </a:p>
        </p:txBody>
      </p:sp>
      <p:grpSp>
        <p:nvGrpSpPr>
          <p:cNvPr id="26" name="Group 25">
            <a:extLst>
              <a:ext uri="{FF2B5EF4-FFF2-40B4-BE49-F238E27FC236}">
                <a16:creationId xmlns:a16="http://schemas.microsoft.com/office/drawing/2014/main" id="{30ED897F-BDA7-4636-B944-3397E78BEF61}"/>
              </a:ext>
            </a:extLst>
          </p:cNvPr>
          <p:cNvGrpSpPr/>
          <p:nvPr/>
        </p:nvGrpSpPr>
        <p:grpSpPr>
          <a:xfrm>
            <a:off x="2171700" y="3680587"/>
            <a:ext cx="5181600" cy="1644106"/>
            <a:chOff x="2171700" y="3680587"/>
            <a:chExt cx="5181600" cy="1644106"/>
          </a:xfrm>
        </p:grpSpPr>
        <p:sp>
          <p:nvSpPr>
            <p:cNvPr id="18" name="TextBox 17">
              <a:extLst>
                <a:ext uri="{FF2B5EF4-FFF2-40B4-BE49-F238E27FC236}">
                  <a16:creationId xmlns:a16="http://schemas.microsoft.com/office/drawing/2014/main" id="{1BBE8462-BC5D-40E3-A019-15EBEC2140B2}"/>
                </a:ext>
              </a:extLst>
            </p:cNvPr>
            <p:cNvSpPr txBox="1"/>
            <p:nvPr/>
          </p:nvSpPr>
          <p:spPr>
            <a:xfrm rot="18837904">
              <a:off x="5681188" y="3983587"/>
              <a:ext cx="1252331" cy="646331"/>
            </a:xfrm>
            <a:prstGeom prst="rect">
              <a:avLst/>
            </a:prstGeom>
            <a:noFill/>
          </p:spPr>
          <p:txBody>
            <a:bodyPr wrap="none" rtlCol="0">
              <a:spAutoFit/>
            </a:bodyPr>
            <a:lstStyle/>
            <a:p>
              <a:r>
                <a:rPr lang="en-US" dirty="0"/>
                <a:t>       Rich </a:t>
              </a:r>
            </a:p>
            <a:p>
              <a:r>
                <a:rPr lang="en-US" dirty="0"/>
                <a:t>paired data</a:t>
              </a:r>
            </a:p>
          </p:txBody>
        </p:sp>
        <p:sp>
          <p:nvSpPr>
            <p:cNvPr id="19" name="TextBox 18">
              <a:extLst>
                <a:ext uri="{FF2B5EF4-FFF2-40B4-BE49-F238E27FC236}">
                  <a16:creationId xmlns:a16="http://schemas.microsoft.com/office/drawing/2014/main" id="{152C15D3-EB67-4716-B6B6-DEA23C326302}"/>
                </a:ext>
              </a:extLst>
            </p:cNvPr>
            <p:cNvSpPr txBox="1"/>
            <p:nvPr/>
          </p:nvSpPr>
          <p:spPr>
            <a:xfrm rot="2831493">
              <a:off x="2603971" y="3992010"/>
              <a:ext cx="1252331" cy="646331"/>
            </a:xfrm>
            <a:prstGeom prst="rect">
              <a:avLst/>
            </a:prstGeom>
            <a:noFill/>
          </p:spPr>
          <p:txBody>
            <a:bodyPr wrap="none" rtlCol="0">
              <a:spAutoFit/>
            </a:bodyPr>
            <a:lstStyle/>
            <a:p>
              <a:r>
                <a:rPr lang="en-US" dirty="0"/>
                <a:t>       Rich </a:t>
              </a:r>
            </a:p>
            <a:p>
              <a:r>
                <a:rPr lang="en-US" dirty="0"/>
                <a:t>paired data</a:t>
              </a:r>
            </a:p>
          </p:txBody>
        </p:sp>
        <p:cxnSp>
          <p:nvCxnSpPr>
            <p:cNvPr id="20" name="Straight Arrow Connector 19">
              <a:extLst>
                <a:ext uri="{FF2B5EF4-FFF2-40B4-BE49-F238E27FC236}">
                  <a16:creationId xmlns:a16="http://schemas.microsoft.com/office/drawing/2014/main" id="{84276E28-E5A2-444F-A912-1E3CF22DDF05}"/>
                </a:ext>
              </a:extLst>
            </p:cNvPr>
            <p:cNvCxnSpPr>
              <a:cxnSpLocks/>
              <a:stCxn id="5" idx="1"/>
              <a:endCxn id="8" idx="2"/>
            </p:cNvCxnSpPr>
            <p:nvPr/>
          </p:nvCxnSpPr>
          <p:spPr>
            <a:xfrm flipH="1" flipV="1">
              <a:off x="2171700" y="3733800"/>
              <a:ext cx="1506070" cy="159089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32351D-DF5A-43D2-A94F-A2B88B1107E8}"/>
                </a:ext>
              </a:extLst>
            </p:cNvPr>
            <p:cNvCxnSpPr>
              <a:cxnSpLocks/>
              <a:stCxn id="5" idx="3"/>
              <a:endCxn id="9" idx="2"/>
            </p:cNvCxnSpPr>
            <p:nvPr/>
          </p:nvCxnSpPr>
          <p:spPr>
            <a:xfrm flipV="1">
              <a:off x="5887570" y="3738282"/>
              <a:ext cx="1465730" cy="158641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73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5C2F-9331-4926-BCB9-7DBE78AB4E0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FCBEF40-4FEB-473C-A6CC-7B43B7BD8DF8}"/>
              </a:ext>
            </a:extLst>
          </p:cNvPr>
          <p:cNvSpPr>
            <a:spLocks noGrp="1"/>
          </p:cNvSpPr>
          <p:nvPr>
            <p:ph idx="1"/>
          </p:nvPr>
        </p:nvSpPr>
        <p:spPr/>
        <p:txBody>
          <a:bodyPr>
            <a:normAutofit fontScale="92500"/>
          </a:bodyPr>
          <a:lstStyle/>
          <a:p>
            <a:r>
              <a:rPr lang="en-US" sz="2800" b="1" dirty="0"/>
              <a:t>09:00 am – 09:15 am: </a:t>
            </a:r>
            <a:r>
              <a:rPr lang="en-US" sz="2600" dirty="0"/>
              <a:t>Introduction (Qixing Huang)</a:t>
            </a:r>
          </a:p>
          <a:p>
            <a:r>
              <a:rPr lang="en-US" sz="2800" b="1" dirty="0"/>
              <a:t>09:15 am – 10:15 am: </a:t>
            </a:r>
            <a:r>
              <a:rPr lang="en-US" sz="2600" dirty="0"/>
              <a:t>Correspondences and transformations (</a:t>
            </a:r>
            <a:r>
              <a:rPr lang="en-US" sz="2600" dirty="0" err="1"/>
              <a:t>Xiaowei</a:t>
            </a:r>
            <a:r>
              <a:rPr lang="en-US" sz="2600" dirty="0"/>
              <a:t> Zhou)</a:t>
            </a:r>
          </a:p>
          <a:p>
            <a:r>
              <a:rPr lang="en-US" sz="2800" b="1" dirty="0"/>
              <a:t>10:15 am – 10:45 am: </a:t>
            </a:r>
            <a:r>
              <a:rPr lang="en-US" sz="2600" dirty="0"/>
              <a:t>Unsupervised object/part discovery (Qixing Huang)</a:t>
            </a:r>
          </a:p>
          <a:p>
            <a:r>
              <a:rPr lang="en-US" sz="2800" b="1" dirty="0"/>
              <a:t>10:45 am – 11:00 am: </a:t>
            </a:r>
            <a:r>
              <a:rPr lang="en-US" sz="2600" dirty="0"/>
              <a:t>Break</a:t>
            </a:r>
          </a:p>
          <a:p>
            <a:r>
              <a:rPr lang="en-US" sz="2800" b="1" dirty="0"/>
              <a:t>11:00 am – 11:50 am: </a:t>
            </a:r>
            <a:r>
              <a:rPr lang="en-US" sz="2600" dirty="0"/>
              <a:t>Cross-domain mapping (</a:t>
            </a:r>
            <a:r>
              <a:rPr lang="en-US" sz="2600" dirty="0" err="1"/>
              <a:t>Junyan</a:t>
            </a:r>
            <a:r>
              <a:rPr lang="en-US" sz="2600" dirty="0"/>
              <a:t> Zhu)</a:t>
            </a:r>
          </a:p>
          <a:p>
            <a:r>
              <a:rPr lang="en-US" sz="2800" b="1" dirty="0"/>
              <a:t>11:50 am – 12:25 pm: </a:t>
            </a:r>
            <a:r>
              <a:rPr lang="en-US" sz="2600" dirty="0"/>
              <a:t>Theoretical aspects (Qixing Huang)</a:t>
            </a:r>
          </a:p>
          <a:p>
            <a:r>
              <a:rPr lang="en-US" sz="2800" b="1" dirty="0"/>
              <a:t>12:25 pm – 12:30 pm: </a:t>
            </a:r>
            <a:r>
              <a:rPr lang="en-US" sz="2600" dirty="0"/>
              <a:t>Concluding remarks (All Together)</a:t>
            </a:r>
          </a:p>
        </p:txBody>
      </p:sp>
    </p:spTree>
    <p:extLst>
      <p:ext uri="{BB962C8B-B14F-4D97-AF65-F5344CB8AC3E}">
        <p14:creationId xmlns:p14="http://schemas.microsoft.com/office/powerpoint/2010/main" val="150663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C14D-16A9-4B3B-8A73-5AD63A28DFE2}"/>
              </a:ext>
            </a:extLst>
          </p:cNvPr>
          <p:cNvSpPr>
            <a:spLocks noGrp="1"/>
          </p:cNvSpPr>
          <p:nvPr>
            <p:ph type="title"/>
          </p:nvPr>
        </p:nvSpPr>
        <p:spPr/>
        <p:txBody>
          <a:bodyPr/>
          <a:lstStyle/>
          <a:p>
            <a:r>
              <a:rPr lang="en-US" dirty="0"/>
              <a:t>Speakers</a:t>
            </a:r>
          </a:p>
        </p:txBody>
      </p:sp>
      <p:pic>
        <p:nvPicPr>
          <p:cNvPr id="4" name="Picture 3" descr="A person smiling for the camera&#10;&#10;Description automatically generated">
            <a:extLst>
              <a:ext uri="{FF2B5EF4-FFF2-40B4-BE49-F238E27FC236}">
                <a16:creationId xmlns:a16="http://schemas.microsoft.com/office/drawing/2014/main" id="{D32998AE-1D06-483B-8CD2-6BDAC55B7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541" y="2895600"/>
            <a:ext cx="1854459" cy="2086266"/>
          </a:xfrm>
          <a:prstGeom prst="rect">
            <a:avLst/>
          </a:prstGeom>
        </p:spPr>
      </p:pic>
      <p:pic>
        <p:nvPicPr>
          <p:cNvPr id="5" name="Picture 4" descr="A person wearing glasses and smiling at the camera&#10;&#10;Description automatically generated">
            <a:extLst>
              <a:ext uri="{FF2B5EF4-FFF2-40B4-BE49-F238E27FC236}">
                <a16:creationId xmlns:a16="http://schemas.microsoft.com/office/drawing/2014/main" id="{C42FC014-BCD8-4DC9-A0A3-D6DAFF2DA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591" y="2895600"/>
            <a:ext cx="1819529" cy="2086266"/>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9F7A4CD5-DA16-4A49-A695-D6A688226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241" y="2895600"/>
            <a:ext cx="1825483" cy="2086266"/>
          </a:xfrm>
          <a:prstGeom prst="rect">
            <a:avLst/>
          </a:prstGeom>
        </p:spPr>
      </p:pic>
      <p:pic>
        <p:nvPicPr>
          <p:cNvPr id="7" name="Picture 6" descr="A close up of a person in glasses looking at the camera&#10;&#10;Description automatically generated">
            <a:extLst>
              <a:ext uri="{FF2B5EF4-FFF2-40B4-BE49-F238E27FC236}">
                <a16:creationId xmlns:a16="http://schemas.microsoft.com/office/drawing/2014/main" id="{C32EFDB7-9E6E-432E-AD54-0D4019D258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0711" y="2895600"/>
            <a:ext cx="1869948" cy="2086266"/>
          </a:xfrm>
          <a:prstGeom prst="rect">
            <a:avLst/>
          </a:prstGeom>
        </p:spPr>
      </p:pic>
    </p:spTree>
    <p:extLst>
      <p:ext uri="{BB962C8B-B14F-4D97-AF65-F5344CB8AC3E}">
        <p14:creationId xmlns:p14="http://schemas.microsoft.com/office/powerpoint/2010/main" val="35291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1158-F8BE-4911-8CAB-212B8E13D8FF}"/>
              </a:ext>
            </a:extLst>
          </p:cNvPr>
          <p:cNvSpPr>
            <a:spLocks noGrp="1"/>
          </p:cNvSpPr>
          <p:nvPr>
            <p:ph type="title"/>
          </p:nvPr>
        </p:nvSpPr>
        <p:spPr>
          <a:xfrm>
            <a:off x="381000" y="1600200"/>
            <a:ext cx="8229600" cy="1019175"/>
          </a:xfrm>
        </p:spPr>
        <p:txBody>
          <a:bodyPr/>
          <a:lstStyle/>
          <a:p>
            <a:r>
              <a:rPr lang="en-US" dirty="0"/>
              <a:t>Map Synchronization?</a:t>
            </a:r>
          </a:p>
        </p:txBody>
      </p:sp>
      <p:cxnSp>
        <p:nvCxnSpPr>
          <p:cNvPr id="5" name="Straight Arrow Connector 4">
            <a:extLst>
              <a:ext uri="{FF2B5EF4-FFF2-40B4-BE49-F238E27FC236}">
                <a16:creationId xmlns:a16="http://schemas.microsoft.com/office/drawing/2014/main" id="{BAE5E325-9F2F-417F-BFEC-07A1E7ED1BF9}"/>
              </a:ext>
            </a:extLst>
          </p:cNvPr>
          <p:cNvCxnSpPr/>
          <p:nvPr/>
        </p:nvCxnSpPr>
        <p:spPr>
          <a:xfrm flipH="1">
            <a:off x="2133600" y="2514600"/>
            <a:ext cx="685800" cy="990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C809C59-9FD3-4836-9D46-EBE6F5172580}"/>
              </a:ext>
            </a:extLst>
          </p:cNvPr>
          <p:cNvCxnSpPr>
            <a:cxnSpLocks/>
          </p:cNvCxnSpPr>
          <p:nvPr/>
        </p:nvCxnSpPr>
        <p:spPr>
          <a:xfrm>
            <a:off x="5745762" y="2438400"/>
            <a:ext cx="609600" cy="990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F1F822-F31C-41A1-AC4E-92AED7075092}"/>
              </a:ext>
            </a:extLst>
          </p:cNvPr>
          <p:cNvSpPr txBox="1"/>
          <p:nvPr/>
        </p:nvSpPr>
        <p:spPr>
          <a:xfrm>
            <a:off x="1757662" y="3498821"/>
            <a:ext cx="756938" cy="461665"/>
          </a:xfrm>
          <a:prstGeom prst="rect">
            <a:avLst/>
          </a:prstGeom>
          <a:noFill/>
        </p:spPr>
        <p:txBody>
          <a:bodyPr wrap="none" rtlCol="0">
            <a:spAutoFit/>
          </a:bodyPr>
          <a:lstStyle/>
          <a:p>
            <a:r>
              <a:rPr lang="en-US" sz="2400" dirty="0"/>
              <a:t>Map</a:t>
            </a:r>
          </a:p>
        </p:txBody>
      </p:sp>
      <p:sp>
        <p:nvSpPr>
          <p:cNvPr id="11" name="TextBox 10">
            <a:extLst>
              <a:ext uri="{FF2B5EF4-FFF2-40B4-BE49-F238E27FC236}">
                <a16:creationId xmlns:a16="http://schemas.microsoft.com/office/drawing/2014/main" id="{2688203A-8A94-4CB8-88A6-F8AFE022F885}"/>
              </a:ext>
            </a:extLst>
          </p:cNvPr>
          <p:cNvSpPr txBox="1"/>
          <p:nvPr/>
        </p:nvSpPr>
        <p:spPr>
          <a:xfrm>
            <a:off x="5221319" y="3505200"/>
            <a:ext cx="2170081" cy="461665"/>
          </a:xfrm>
          <a:prstGeom prst="rect">
            <a:avLst/>
          </a:prstGeom>
          <a:noFill/>
        </p:spPr>
        <p:txBody>
          <a:bodyPr wrap="none" rtlCol="0">
            <a:spAutoFit/>
          </a:bodyPr>
          <a:lstStyle/>
          <a:p>
            <a:r>
              <a:rPr lang="en-US" sz="2400" dirty="0"/>
              <a:t>Synchronization</a:t>
            </a:r>
          </a:p>
        </p:txBody>
      </p:sp>
      <p:pic>
        <p:nvPicPr>
          <p:cNvPr id="12" name="Picture 11">
            <a:extLst>
              <a:ext uri="{FF2B5EF4-FFF2-40B4-BE49-F238E27FC236}">
                <a16:creationId xmlns:a16="http://schemas.microsoft.com/office/drawing/2014/main" id="{5D2C3E58-DB06-4D75-B28B-B8193B71C6CC}"/>
              </a:ext>
            </a:extLst>
          </p:cNvPr>
          <p:cNvPicPr>
            <a:picLocks noChangeAspect="1"/>
          </p:cNvPicPr>
          <p:nvPr/>
        </p:nvPicPr>
        <p:blipFill>
          <a:blip r:embed="rId2"/>
          <a:stretch>
            <a:fillRect/>
          </a:stretch>
        </p:blipFill>
        <p:spPr>
          <a:xfrm>
            <a:off x="1066800" y="3987750"/>
            <a:ext cx="2272097" cy="1582530"/>
          </a:xfrm>
          <a:prstGeom prst="rect">
            <a:avLst/>
          </a:prstGeom>
        </p:spPr>
      </p:pic>
      <p:pic>
        <p:nvPicPr>
          <p:cNvPr id="13" name="Picture 12">
            <a:extLst>
              <a:ext uri="{FF2B5EF4-FFF2-40B4-BE49-F238E27FC236}">
                <a16:creationId xmlns:a16="http://schemas.microsoft.com/office/drawing/2014/main" id="{6A0D5F3D-F415-41DD-909E-1863033C4DF4}"/>
              </a:ext>
            </a:extLst>
          </p:cNvPr>
          <p:cNvPicPr>
            <a:picLocks noChangeAspect="1"/>
          </p:cNvPicPr>
          <p:nvPr/>
        </p:nvPicPr>
        <p:blipFill>
          <a:blip r:embed="rId3"/>
          <a:stretch>
            <a:fillRect/>
          </a:stretch>
        </p:blipFill>
        <p:spPr>
          <a:xfrm>
            <a:off x="5315759" y="4043065"/>
            <a:ext cx="1981200" cy="1498083"/>
          </a:xfrm>
          <a:prstGeom prst="rect">
            <a:avLst/>
          </a:prstGeom>
        </p:spPr>
      </p:pic>
    </p:spTree>
    <p:extLst>
      <p:ext uri="{BB962C8B-B14F-4D97-AF65-F5344CB8AC3E}">
        <p14:creationId xmlns:p14="http://schemas.microsoft.com/office/powerpoint/2010/main" val="216755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0404-0447-4045-AF16-B5E84A68489C}"/>
              </a:ext>
            </a:extLst>
          </p:cNvPr>
          <p:cNvSpPr>
            <a:spLocks noGrp="1"/>
          </p:cNvSpPr>
          <p:nvPr>
            <p:ph type="title"/>
          </p:nvPr>
        </p:nvSpPr>
        <p:spPr/>
        <p:txBody>
          <a:bodyPr/>
          <a:lstStyle/>
          <a:p>
            <a:r>
              <a:rPr lang="en-US" dirty="0"/>
              <a:t>Maps between sets</a:t>
            </a:r>
          </a:p>
        </p:txBody>
      </p:sp>
      <p:pic>
        <p:nvPicPr>
          <p:cNvPr id="7" name="Picture 6" descr="A close up of a logo&#10;&#10;Description automatically generated">
            <a:extLst>
              <a:ext uri="{FF2B5EF4-FFF2-40B4-BE49-F238E27FC236}">
                <a16:creationId xmlns:a16="http://schemas.microsoft.com/office/drawing/2014/main" id="{78AEBCC9-C6A6-4840-B0F4-A2F925C77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28800"/>
            <a:ext cx="5524500" cy="3681562"/>
          </a:xfrm>
          <a:prstGeom prst="rect">
            <a:avLst/>
          </a:prstGeom>
        </p:spPr>
      </p:pic>
      <p:sp>
        <p:nvSpPr>
          <p:cNvPr id="9" name="TextBox 8">
            <a:extLst>
              <a:ext uri="{FF2B5EF4-FFF2-40B4-BE49-F238E27FC236}">
                <a16:creationId xmlns:a16="http://schemas.microsoft.com/office/drawing/2014/main" id="{1DA4B50B-9732-43A1-8602-E4E58DF4CC48}"/>
              </a:ext>
            </a:extLst>
          </p:cNvPr>
          <p:cNvSpPr txBox="1"/>
          <p:nvPr/>
        </p:nvSpPr>
        <p:spPr>
          <a:xfrm>
            <a:off x="345855" y="5849164"/>
            <a:ext cx="3118290" cy="276999"/>
          </a:xfrm>
          <a:prstGeom prst="rect">
            <a:avLst/>
          </a:prstGeom>
          <a:noFill/>
        </p:spPr>
        <p:txBody>
          <a:bodyPr wrap="none" rtlCol="0">
            <a:spAutoFit/>
          </a:bodyPr>
          <a:lstStyle/>
          <a:p>
            <a:r>
              <a:rPr lang="en-US" sz="1200" dirty="0"/>
              <a:t>Source: https://en.wikipedia.org/wiki/Bijection</a:t>
            </a:r>
          </a:p>
        </p:txBody>
      </p:sp>
    </p:spTree>
    <p:extLst>
      <p:ext uri="{BB962C8B-B14F-4D97-AF65-F5344CB8AC3E}">
        <p14:creationId xmlns:p14="http://schemas.microsoft.com/office/powerpoint/2010/main" val="246644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B956-AD33-4D90-A196-8259D92B7601}"/>
              </a:ext>
            </a:extLst>
          </p:cNvPr>
          <p:cNvSpPr>
            <a:spLocks noGrp="1"/>
          </p:cNvSpPr>
          <p:nvPr>
            <p:ph type="title"/>
          </p:nvPr>
        </p:nvSpPr>
        <p:spPr/>
        <p:txBody>
          <a:bodyPr/>
          <a:lstStyle/>
          <a:p>
            <a:r>
              <a:rPr lang="en-US" dirty="0"/>
              <a:t>Maps can take many forms</a:t>
            </a:r>
          </a:p>
        </p:txBody>
      </p:sp>
      <p:sp>
        <p:nvSpPr>
          <p:cNvPr id="4" name="TextBox 3">
            <a:extLst>
              <a:ext uri="{FF2B5EF4-FFF2-40B4-BE49-F238E27FC236}">
                <a16:creationId xmlns:a16="http://schemas.microsoft.com/office/drawing/2014/main" id="{27C2E060-8509-4791-B0A2-44FD079344C1}"/>
              </a:ext>
            </a:extLst>
          </p:cNvPr>
          <p:cNvSpPr txBox="1"/>
          <p:nvPr/>
        </p:nvSpPr>
        <p:spPr>
          <a:xfrm>
            <a:off x="762000" y="4876800"/>
            <a:ext cx="2179186" cy="338554"/>
          </a:xfrm>
          <a:prstGeom prst="rect">
            <a:avLst/>
          </a:prstGeom>
          <a:noFill/>
        </p:spPr>
        <p:txBody>
          <a:bodyPr wrap="none" rtlCol="0">
            <a:spAutoFit/>
          </a:bodyPr>
          <a:lstStyle/>
          <a:p>
            <a:r>
              <a:rPr lang="en-US" sz="1600" dirty="0"/>
              <a:t>Dense correspondences</a:t>
            </a:r>
          </a:p>
        </p:txBody>
      </p:sp>
      <p:sp>
        <p:nvSpPr>
          <p:cNvPr id="5" name="TextBox 4">
            <a:extLst>
              <a:ext uri="{FF2B5EF4-FFF2-40B4-BE49-F238E27FC236}">
                <a16:creationId xmlns:a16="http://schemas.microsoft.com/office/drawing/2014/main" id="{979C94E5-19B9-4AE0-A5A1-79270519C973}"/>
              </a:ext>
            </a:extLst>
          </p:cNvPr>
          <p:cNvSpPr txBox="1"/>
          <p:nvPr/>
        </p:nvSpPr>
        <p:spPr>
          <a:xfrm>
            <a:off x="3505200" y="4876800"/>
            <a:ext cx="2378343" cy="338554"/>
          </a:xfrm>
          <a:prstGeom prst="rect">
            <a:avLst/>
          </a:prstGeom>
          <a:noFill/>
        </p:spPr>
        <p:txBody>
          <a:bodyPr wrap="none" rtlCol="0">
            <a:spAutoFit/>
          </a:bodyPr>
          <a:lstStyle/>
          <a:p>
            <a:r>
              <a:rPr lang="en-US" sz="1600" dirty="0"/>
              <a:t>Feature correspondences</a:t>
            </a:r>
          </a:p>
        </p:txBody>
      </p:sp>
      <p:sp>
        <p:nvSpPr>
          <p:cNvPr id="6" name="TextBox 5">
            <a:extLst>
              <a:ext uri="{FF2B5EF4-FFF2-40B4-BE49-F238E27FC236}">
                <a16:creationId xmlns:a16="http://schemas.microsoft.com/office/drawing/2014/main" id="{A09B8A25-9436-47B5-89A2-047535D1DA6E}"/>
              </a:ext>
            </a:extLst>
          </p:cNvPr>
          <p:cNvSpPr txBox="1"/>
          <p:nvPr/>
        </p:nvSpPr>
        <p:spPr>
          <a:xfrm>
            <a:off x="6431414" y="4876800"/>
            <a:ext cx="2393669" cy="338554"/>
          </a:xfrm>
          <a:prstGeom prst="rect">
            <a:avLst/>
          </a:prstGeom>
          <a:noFill/>
        </p:spPr>
        <p:txBody>
          <a:bodyPr wrap="none" rtlCol="0">
            <a:spAutoFit/>
          </a:bodyPr>
          <a:lstStyle/>
          <a:p>
            <a:r>
              <a:rPr lang="en-US" sz="1600" dirty="0"/>
              <a:t>Segment correspondences</a:t>
            </a:r>
          </a:p>
        </p:txBody>
      </p:sp>
      <p:grpSp>
        <p:nvGrpSpPr>
          <p:cNvPr id="8" name="Group 17">
            <a:extLst>
              <a:ext uri="{FF2B5EF4-FFF2-40B4-BE49-F238E27FC236}">
                <a16:creationId xmlns:a16="http://schemas.microsoft.com/office/drawing/2014/main" id="{AD32BC9F-D7DD-4F80-89D8-4A3662F6937D}"/>
              </a:ext>
            </a:extLst>
          </p:cNvPr>
          <p:cNvGrpSpPr>
            <a:grpSpLocks noChangeAspect="1"/>
          </p:cNvGrpSpPr>
          <p:nvPr/>
        </p:nvGrpSpPr>
        <p:grpSpPr>
          <a:xfrm>
            <a:off x="6486502" y="3048000"/>
            <a:ext cx="2182122" cy="1828800"/>
            <a:chOff x="975442" y="3810000"/>
            <a:chExt cx="3360798" cy="2816629"/>
          </a:xfrm>
        </p:grpSpPr>
        <p:sp>
          <p:nvSpPr>
            <p:cNvPr id="9" name="Freeform 7">
              <a:extLst>
                <a:ext uri="{FF2B5EF4-FFF2-40B4-BE49-F238E27FC236}">
                  <a16:creationId xmlns:a16="http://schemas.microsoft.com/office/drawing/2014/main" id="{FFACBF9C-E164-4A1C-9045-DEC4AEB6B5CC}"/>
                </a:ext>
              </a:extLst>
            </p:cNvPr>
            <p:cNvSpPr/>
            <p:nvPr/>
          </p:nvSpPr>
          <p:spPr>
            <a:xfrm>
              <a:off x="1066800" y="4675909"/>
              <a:ext cx="2285999" cy="242455"/>
            </a:xfrm>
            <a:custGeom>
              <a:avLst/>
              <a:gdLst>
                <a:gd name="connsiteX0" fmla="*/ 0 w 2078182"/>
                <a:gd name="connsiteY0" fmla="*/ 0 h 353291"/>
                <a:gd name="connsiteX1" fmla="*/ 1094509 w 2078182"/>
                <a:gd name="connsiteY1" fmla="*/ 332509 h 353291"/>
                <a:gd name="connsiteX2" fmla="*/ 2078182 w 2078182"/>
                <a:gd name="connsiteY2" fmla="*/ 124691 h 353291"/>
              </a:gdLst>
              <a:ahLst/>
              <a:cxnLst>
                <a:cxn ang="0">
                  <a:pos x="connsiteX0" y="connsiteY0"/>
                </a:cxn>
                <a:cxn ang="0">
                  <a:pos x="connsiteX1" y="connsiteY1"/>
                </a:cxn>
                <a:cxn ang="0">
                  <a:pos x="connsiteX2" y="connsiteY2"/>
                </a:cxn>
              </a:cxnLst>
              <a:rect l="l" t="t" r="r" b="b"/>
              <a:pathLst>
                <a:path w="2078182" h="353291">
                  <a:moveTo>
                    <a:pt x="0" y="0"/>
                  </a:moveTo>
                  <a:cubicBezTo>
                    <a:pt x="374072" y="155863"/>
                    <a:pt x="748145" y="311727"/>
                    <a:pt x="1094509" y="332509"/>
                  </a:cubicBezTo>
                  <a:cubicBezTo>
                    <a:pt x="1440873" y="353291"/>
                    <a:pt x="1759527" y="238991"/>
                    <a:pt x="2078182" y="124691"/>
                  </a:cubicBezTo>
                </a:path>
              </a:pathLst>
            </a:custGeom>
            <a:ln w="25400">
              <a:solidFill>
                <a:srgbClr val="FF99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16">
              <a:extLst>
                <a:ext uri="{FF2B5EF4-FFF2-40B4-BE49-F238E27FC236}">
                  <a16:creationId xmlns:a16="http://schemas.microsoft.com/office/drawing/2014/main" id="{C5EB61E0-5D3E-4A6D-A377-5192DE8284D7}"/>
                </a:ext>
              </a:extLst>
            </p:cNvPr>
            <p:cNvGrpSpPr/>
            <p:nvPr/>
          </p:nvGrpSpPr>
          <p:grpSpPr>
            <a:xfrm>
              <a:off x="975442" y="3810000"/>
              <a:ext cx="3360798" cy="2816629"/>
              <a:chOff x="975442" y="3810000"/>
              <a:chExt cx="3360798" cy="2816629"/>
            </a:xfrm>
          </p:grpSpPr>
          <p:grpSp>
            <p:nvGrpSpPr>
              <p:cNvPr id="11" name="Group 14">
                <a:extLst>
                  <a:ext uri="{FF2B5EF4-FFF2-40B4-BE49-F238E27FC236}">
                    <a16:creationId xmlns:a16="http://schemas.microsoft.com/office/drawing/2014/main" id="{C0724405-2617-469F-BCF4-7C08EC0E617E}"/>
                  </a:ext>
                </a:extLst>
              </p:cNvPr>
              <p:cNvGrpSpPr/>
              <p:nvPr/>
            </p:nvGrpSpPr>
            <p:grpSpPr>
              <a:xfrm>
                <a:off x="975442" y="4066309"/>
                <a:ext cx="3360798" cy="2560320"/>
                <a:chOff x="2728042" y="3078480"/>
                <a:chExt cx="3360798" cy="2560320"/>
              </a:xfrm>
            </p:grpSpPr>
            <p:pic>
              <p:nvPicPr>
                <p:cNvPr id="17" name="Picture 2" descr="C:\Users\Peter\Documents\MATLAB\Fig2\patches_2.png">
                  <a:extLst>
                    <a:ext uri="{FF2B5EF4-FFF2-40B4-BE49-F238E27FC236}">
                      <a16:creationId xmlns:a16="http://schemas.microsoft.com/office/drawing/2014/main" id="{EFFA883C-AC71-4F93-84DD-A9A3DECDF01E}"/>
                    </a:ext>
                  </a:extLst>
                </p:cNvPr>
                <p:cNvPicPr>
                  <a:picLocks noChangeAspect="1" noChangeArrowheads="1"/>
                </p:cNvPicPr>
                <p:nvPr/>
              </p:nvPicPr>
              <p:blipFill>
                <a:blip r:embed="rId2" cstate="print"/>
                <a:srcRect/>
                <a:stretch>
                  <a:fillRect/>
                </a:stretch>
              </p:blipFill>
              <p:spPr bwMode="auto">
                <a:xfrm>
                  <a:off x="4921800" y="3078480"/>
                  <a:ext cx="1167040" cy="2560320"/>
                </a:xfrm>
                <a:prstGeom prst="rect">
                  <a:avLst/>
                </a:prstGeom>
                <a:noFill/>
              </p:spPr>
            </p:pic>
            <p:pic>
              <p:nvPicPr>
                <p:cNvPr id="18" name="Picture 4" descr="C:\Users\Peter\Documents\MATLAB\Fig2\patches_13.png">
                  <a:extLst>
                    <a:ext uri="{FF2B5EF4-FFF2-40B4-BE49-F238E27FC236}">
                      <a16:creationId xmlns:a16="http://schemas.microsoft.com/office/drawing/2014/main" id="{463C2717-7449-4E07-844A-5116E4F76B31}"/>
                    </a:ext>
                  </a:extLst>
                </p:cNvPr>
                <p:cNvPicPr>
                  <a:picLocks noChangeAspect="1" noChangeArrowheads="1"/>
                </p:cNvPicPr>
                <p:nvPr/>
              </p:nvPicPr>
              <p:blipFill>
                <a:blip r:embed="rId3" cstate="print"/>
                <a:srcRect/>
                <a:stretch>
                  <a:fillRect/>
                </a:stretch>
              </p:blipFill>
              <p:spPr bwMode="auto">
                <a:xfrm>
                  <a:off x="2728042" y="3078480"/>
                  <a:ext cx="974558" cy="2194560"/>
                </a:xfrm>
                <a:prstGeom prst="rect">
                  <a:avLst/>
                </a:prstGeom>
                <a:noFill/>
              </p:spPr>
            </p:pic>
          </p:grpSp>
          <p:grpSp>
            <p:nvGrpSpPr>
              <p:cNvPr id="12" name="Group 13">
                <a:extLst>
                  <a:ext uri="{FF2B5EF4-FFF2-40B4-BE49-F238E27FC236}">
                    <a16:creationId xmlns:a16="http://schemas.microsoft.com/office/drawing/2014/main" id="{5E3C47BA-1636-4979-8E7A-2322E04DF12D}"/>
                  </a:ext>
                </a:extLst>
              </p:cNvPr>
              <p:cNvGrpSpPr/>
              <p:nvPr/>
            </p:nvGrpSpPr>
            <p:grpSpPr>
              <a:xfrm>
                <a:off x="1524000" y="3810000"/>
                <a:ext cx="2057400" cy="2692400"/>
                <a:chOff x="3276600" y="2822171"/>
                <a:chExt cx="2057400" cy="2692400"/>
              </a:xfrm>
            </p:grpSpPr>
            <p:sp>
              <p:nvSpPr>
                <p:cNvPr id="13" name="Freeform 11">
                  <a:extLst>
                    <a:ext uri="{FF2B5EF4-FFF2-40B4-BE49-F238E27FC236}">
                      <a16:creationId xmlns:a16="http://schemas.microsoft.com/office/drawing/2014/main" id="{CF12472B-682E-4042-9D16-17090FB55C57}"/>
                    </a:ext>
                  </a:extLst>
                </p:cNvPr>
                <p:cNvSpPr/>
                <p:nvPr/>
              </p:nvSpPr>
              <p:spPr>
                <a:xfrm>
                  <a:off x="3505200" y="2822171"/>
                  <a:ext cx="1676400" cy="332510"/>
                </a:xfrm>
                <a:custGeom>
                  <a:avLst/>
                  <a:gdLst>
                    <a:gd name="connsiteX0" fmla="*/ 0 w 1537855"/>
                    <a:gd name="connsiteY0" fmla="*/ 339436 h 339436"/>
                    <a:gd name="connsiteX1" fmla="*/ 762000 w 1537855"/>
                    <a:gd name="connsiteY1" fmla="*/ 6927 h 339436"/>
                    <a:gd name="connsiteX2" fmla="*/ 1537855 w 1537855"/>
                    <a:gd name="connsiteY2" fmla="*/ 297873 h 339436"/>
                  </a:gdLst>
                  <a:ahLst/>
                  <a:cxnLst>
                    <a:cxn ang="0">
                      <a:pos x="connsiteX0" y="connsiteY0"/>
                    </a:cxn>
                    <a:cxn ang="0">
                      <a:pos x="connsiteX1" y="connsiteY1"/>
                    </a:cxn>
                    <a:cxn ang="0">
                      <a:pos x="connsiteX2" y="connsiteY2"/>
                    </a:cxn>
                  </a:cxnLst>
                  <a:rect l="l" t="t" r="r" b="b"/>
                  <a:pathLst>
                    <a:path w="1537855" h="339436">
                      <a:moveTo>
                        <a:pt x="0" y="339436"/>
                      </a:moveTo>
                      <a:cubicBezTo>
                        <a:pt x="252845" y="176645"/>
                        <a:pt x="505691" y="13854"/>
                        <a:pt x="762000" y="6927"/>
                      </a:cubicBezTo>
                      <a:cubicBezTo>
                        <a:pt x="1018309" y="0"/>
                        <a:pt x="1278082" y="148936"/>
                        <a:pt x="1537855" y="297873"/>
                      </a:cubicBezTo>
                    </a:path>
                  </a:pathLst>
                </a:custGeom>
                <a:ln w="38100">
                  <a:solidFill>
                    <a:srgbClr val="00CC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2">
                  <a:extLst>
                    <a:ext uri="{FF2B5EF4-FFF2-40B4-BE49-F238E27FC236}">
                      <a16:creationId xmlns:a16="http://schemas.microsoft.com/office/drawing/2014/main" id="{2D4E0D0E-CC08-4886-8F55-07B9B3900E1E}"/>
                    </a:ext>
                  </a:extLst>
                </p:cNvPr>
                <p:cNvSpPr/>
                <p:nvPr/>
              </p:nvSpPr>
              <p:spPr>
                <a:xfrm>
                  <a:off x="3276600" y="3459480"/>
                  <a:ext cx="2057400" cy="152400"/>
                </a:xfrm>
                <a:custGeom>
                  <a:avLst/>
                  <a:gdLst>
                    <a:gd name="connsiteX0" fmla="*/ 0 w 1884218"/>
                    <a:gd name="connsiteY0" fmla="*/ 71582 h 168564"/>
                    <a:gd name="connsiteX1" fmla="*/ 886691 w 1884218"/>
                    <a:gd name="connsiteY1" fmla="*/ 16164 h 168564"/>
                    <a:gd name="connsiteX2" fmla="*/ 1884218 w 1884218"/>
                    <a:gd name="connsiteY2" fmla="*/ 168564 h 168564"/>
                  </a:gdLst>
                  <a:ahLst/>
                  <a:cxnLst>
                    <a:cxn ang="0">
                      <a:pos x="connsiteX0" y="connsiteY0"/>
                    </a:cxn>
                    <a:cxn ang="0">
                      <a:pos x="connsiteX1" y="connsiteY1"/>
                    </a:cxn>
                    <a:cxn ang="0">
                      <a:pos x="connsiteX2" y="connsiteY2"/>
                    </a:cxn>
                  </a:cxnLst>
                  <a:rect l="l" t="t" r="r" b="b"/>
                  <a:pathLst>
                    <a:path w="1884218" h="168564">
                      <a:moveTo>
                        <a:pt x="0" y="71582"/>
                      </a:moveTo>
                      <a:cubicBezTo>
                        <a:pt x="286327" y="35791"/>
                        <a:pt x="572655" y="0"/>
                        <a:pt x="886691" y="16164"/>
                      </a:cubicBezTo>
                      <a:cubicBezTo>
                        <a:pt x="1200727" y="32328"/>
                        <a:pt x="1542472" y="100446"/>
                        <a:pt x="1884218" y="168564"/>
                      </a:cubicBezTo>
                    </a:path>
                  </a:pathLst>
                </a:cu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3">
                  <a:extLst>
                    <a:ext uri="{FF2B5EF4-FFF2-40B4-BE49-F238E27FC236}">
                      <a16:creationId xmlns:a16="http://schemas.microsoft.com/office/drawing/2014/main" id="{154E8754-DE12-4246-B6C2-2E874FF7BE29}"/>
                    </a:ext>
                  </a:extLst>
                </p:cNvPr>
                <p:cNvSpPr/>
                <p:nvPr/>
              </p:nvSpPr>
              <p:spPr>
                <a:xfrm>
                  <a:off x="3671455" y="4450080"/>
                  <a:ext cx="1357745" cy="254000"/>
                </a:xfrm>
                <a:custGeom>
                  <a:avLst/>
                  <a:gdLst>
                    <a:gd name="connsiteX0" fmla="*/ 0 w 1357745"/>
                    <a:gd name="connsiteY0" fmla="*/ 0 h 254000"/>
                    <a:gd name="connsiteX1" fmla="*/ 720436 w 1357745"/>
                    <a:gd name="connsiteY1" fmla="*/ 249382 h 254000"/>
                    <a:gd name="connsiteX2" fmla="*/ 1357745 w 1357745"/>
                    <a:gd name="connsiteY2" fmla="*/ 27709 h 254000"/>
                  </a:gdLst>
                  <a:ahLst/>
                  <a:cxnLst>
                    <a:cxn ang="0">
                      <a:pos x="connsiteX0" y="connsiteY0"/>
                    </a:cxn>
                    <a:cxn ang="0">
                      <a:pos x="connsiteX1" y="connsiteY1"/>
                    </a:cxn>
                    <a:cxn ang="0">
                      <a:pos x="connsiteX2" y="connsiteY2"/>
                    </a:cxn>
                  </a:cxnLst>
                  <a:rect l="l" t="t" r="r" b="b"/>
                  <a:pathLst>
                    <a:path w="1357745" h="254000">
                      <a:moveTo>
                        <a:pt x="0" y="0"/>
                      </a:moveTo>
                      <a:cubicBezTo>
                        <a:pt x="247072" y="122382"/>
                        <a:pt x="494145" y="244764"/>
                        <a:pt x="720436" y="249382"/>
                      </a:cubicBezTo>
                      <a:cubicBezTo>
                        <a:pt x="946727" y="254000"/>
                        <a:pt x="1152236" y="140854"/>
                        <a:pt x="1357745" y="27709"/>
                      </a:cubicBezTo>
                    </a:path>
                  </a:pathLst>
                </a:cu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4">
                  <a:extLst>
                    <a:ext uri="{FF2B5EF4-FFF2-40B4-BE49-F238E27FC236}">
                      <a16:creationId xmlns:a16="http://schemas.microsoft.com/office/drawing/2014/main" id="{A1832F3E-B443-4772-B14D-22C15E58BAA2}"/>
                    </a:ext>
                  </a:extLst>
                </p:cNvPr>
                <p:cNvSpPr/>
                <p:nvPr/>
              </p:nvSpPr>
              <p:spPr>
                <a:xfrm>
                  <a:off x="3422073" y="5198225"/>
                  <a:ext cx="1524000" cy="316346"/>
                </a:xfrm>
                <a:custGeom>
                  <a:avLst/>
                  <a:gdLst>
                    <a:gd name="connsiteX0" fmla="*/ 0 w 1524000"/>
                    <a:gd name="connsiteY0" fmla="*/ 0 h 316346"/>
                    <a:gd name="connsiteX1" fmla="*/ 720436 w 1524000"/>
                    <a:gd name="connsiteY1" fmla="*/ 290946 h 316346"/>
                    <a:gd name="connsiteX2" fmla="*/ 1524000 w 1524000"/>
                    <a:gd name="connsiteY2" fmla="*/ 152400 h 316346"/>
                  </a:gdLst>
                  <a:ahLst/>
                  <a:cxnLst>
                    <a:cxn ang="0">
                      <a:pos x="connsiteX0" y="connsiteY0"/>
                    </a:cxn>
                    <a:cxn ang="0">
                      <a:pos x="connsiteX1" y="connsiteY1"/>
                    </a:cxn>
                    <a:cxn ang="0">
                      <a:pos x="connsiteX2" y="connsiteY2"/>
                    </a:cxn>
                  </a:cxnLst>
                  <a:rect l="l" t="t" r="r" b="b"/>
                  <a:pathLst>
                    <a:path w="1524000" h="316346">
                      <a:moveTo>
                        <a:pt x="0" y="0"/>
                      </a:moveTo>
                      <a:cubicBezTo>
                        <a:pt x="233218" y="132773"/>
                        <a:pt x="466436" y="265546"/>
                        <a:pt x="720436" y="290946"/>
                      </a:cubicBezTo>
                      <a:cubicBezTo>
                        <a:pt x="974436" y="316346"/>
                        <a:pt x="1249218" y="234373"/>
                        <a:pt x="1524000" y="152400"/>
                      </a:cubicBezTo>
                    </a:path>
                  </a:pathLst>
                </a:custGeom>
                <a:ln w="38100">
                  <a:solidFill>
                    <a:srgbClr val="FF66CC"/>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pic>
        <p:nvPicPr>
          <p:cNvPr id="20" name="Picture 19" descr="A close up of an animal&#10;&#10;Description automatically generated">
            <a:extLst>
              <a:ext uri="{FF2B5EF4-FFF2-40B4-BE49-F238E27FC236}">
                <a16:creationId xmlns:a16="http://schemas.microsoft.com/office/drawing/2014/main" id="{2057D530-0118-4271-8F55-BCD8A67AE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059491"/>
            <a:ext cx="2143418" cy="1734751"/>
          </a:xfrm>
          <a:prstGeom prst="rect">
            <a:avLst/>
          </a:prstGeom>
        </p:spPr>
      </p:pic>
      <p:pic>
        <p:nvPicPr>
          <p:cNvPr id="22" name="Picture 21" descr="A view of a large building&#10;&#10;Description automatically generated">
            <a:extLst>
              <a:ext uri="{FF2B5EF4-FFF2-40B4-BE49-F238E27FC236}">
                <a16:creationId xmlns:a16="http://schemas.microsoft.com/office/drawing/2014/main" id="{F64C693F-5FED-4D27-B783-1CC6BFDA5D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247" y="3073075"/>
            <a:ext cx="2514600" cy="1784248"/>
          </a:xfrm>
          <a:prstGeom prst="rect">
            <a:avLst/>
          </a:prstGeom>
        </p:spPr>
      </p:pic>
      <p:sp>
        <p:nvSpPr>
          <p:cNvPr id="23" name="TextBox 22">
            <a:extLst>
              <a:ext uri="{FF2B5EF4-FFF2-40B4-BE49-F238E27FC236}">
                <a16:creationId xmlns:a16="http://schemas.microsoft.com/office/drawing/2014/main" id="{E476B8E3-97CE-4209-B543-BE71CE17F3D1}"/>
              </a:ext>
            </a:extLst>
          </p:cNvPr>
          <p:cNvSpPr txBox="1"/>
          <p:nvPr/>
        </p:nvSpPr>
        <p:spPr>
          <a:xfrm>
            <a:off x="364147" y="5638800"/>
            <a:ext cx="5490734" cy="276999"/>
          </a:xfrm>
          <a:prstGeom prst="rect">
            <a:avLst/>
          </a:prstGeom>
          <a:noFill/>
        </p:spPr>
        <p:txBody>
          <a:bodyPr wrap="none" rtlCol="0">
            <a:spAutoFit/>
          </a:bodyPr>
          <a:lstStyle/>
          <a:p>
            <a:r>
              <a:rPr lang="en-US" sz="1200" dirty="0"/>
              <a:t>Source: http://www.robots.ox.ac.uk/~vgg/practicals/instance-recognition/index.html</a:t>
            </a:r>
          </a:p>
        </p:txBody>
      </p:sp>
    </p:spTree>
    <p:extLst>
      <p:ext uri="{BB962C8B-B14F-4D97-AF65-F5344CB8AC3E}">
        <p14:creationId xmlns:p14="http://schemas.microsoft.com/office/powerpoint/2010/main" val="39977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9E9422A-6371-45F4-9FB5-0F8E68C7F6A7}"/>
              </a:ext>
            </a:extLst>
          </p:cNvPr>
          <p:cNvSpPr>
            <a:spLocks noGrp="1"/>
          </p:cNvSpPr>
          <p:nvPr>
            <p:ph type="title"/>
          </p:nvPr>
        </p:nvSpPr>
        <p:spPr>
          <a:xfrm>
            <a:off x="457200" y="274638"/>
            <a:ext cx="8229600" cy="1143000"/>
          </a:xfrm>
        </p:spPr>
        <p:txBody>
          <a:bodyPr>
            <a:normAutofit fontScale="90000"/>
          </a:bodyPr>
          <a:lstStyle/>
          <a:p>
            <a:pPr algn="l"/>
            <a:r>
              <a:rPr lang="en-US" dirty="0"/>
              <a:t>Application in information propagation</a:t>
            </a:r>
          </a:p>
        </p:txBody>
      </p:sp>
      <p:grpSp>
        <p:nvGrpSpPr>
          <p:cNvPr id="34" name="Group 33">
            <a:extLst>
              <a:ext uri="{FF2B5EF4-FFF2-40B4-BE49-F238E27FC236}">
                <a16:creationId xmlns:a16="http://schemas.microsoft.com/office/drawing/2014/main" id="{C5E40EAB-7A41-4946-9C30-FF55C189AF2B}"/>
              </a:ext>
            </a:extLst>
          </p:cNvPr>
          <p:cNvGrpSpPr/>
          <p:nvPr/>
        </p:nvGrpSpPr>
        <p:grpSpPr>
          <a:xfrm>
            <a:off x="381000" y="2295272"/>
            <a:ext cx="4525598" cy="3456459"/>
            <a:chOff x="381000" y="2295272"/>
            <a:chExt cx="4525598" cy="3456459"/>
          </a:xfrm>
        </p:grpSpPr>
        <p:pic>
          <p:nvPicPr>
            <p:cNvPr id="29" name="Picture 28">
              <a:extLst>
                <a:ext uri="{FF2B5EF4-FFF2-40B4-BE49-F238E27FC236}">
                  <a16:creationId xmlns:a16="http://schemas.microsoft.com/office/drawing/2014/main" id="{F7B6C3B2-CC08-4579-A039-E8A500306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95272"/>
              <a:ext cx="3429001" cy="2560320"/>
            </a:xfrm>
            <a:prstGeom prst="rect">
              <a:avLst/>
            </a:prstGeom>
          </p:spPr>
        </p:pic>
        <p:sp>
          <p:nvSpPr>
            <p:cNvPr id="30" name="TextBox 29">
              <a:extLst>
                <a:ext uri="{FF2B5EF4-FFF2-40B4-BE49-F238E27FC236}">
                  <a16:creationId xmlns:a16="http://schemas.microsoft.com/office/drawing/2014/main" id="{0F474943-1464-452F-89C8-0A0B9D45AAE9}"/>
                </a:ext>
              </a:extLst>
            </p:cNvPr>
            <p:cNvSpPr txBox="1"/>
            <p:nvPr/>
          </p:nvSpPr>
          <p:spPr>
            <a:xfrm>
              <a:off x="381000" y="5105400"/>
              <a:ext cx="4525598" cy="646331"/>
            </a:xfrm>
            <a:prstGeom prst="rect">
              <a:avLst/>
            </a:prstGeom>
            <a:noFill/>
          </p:spPr>
          <p:txBody>
            <a:bodyPr wrap="none" rtlCol="0">
              <a:spAutoFit/>
            </a:bodyPr>
            <a:lstStyle/>
            <a:p>
              <a:r>
                <a:rPr lang="en-US" dirty="0"/>
                <a:t>Protein-protein interaction network alignment</a:t>
              </a:r>
            </a:p>
            <a:p>
              <a:r>
                <a:rPr lang="en-US" dirty="0"/>
                <a:t>[Kolar et al. 08]</a:t>
              </a:r>
            </a:p>
          </p:txBody>
        </p:sp>
      </p:grpSp>
      <p:grpSp>
        <p:nvGrpSpPr>
          <p:cNvPr id="35" name="Group 34">
            <a:extLst>
              <a:ext uri="{FF2B5EF4-FFF2-40B4-BE49-F238E27FC236}">
                <a16:creationId xmlns:a16="http://schemas.microsoft.com/office/drawing/2014/main" id="{084D4572-0A63-48B4-9D54-4629C8B0D0CF}"/>
              </a:ext>
            </a:extLst>
          </p:cNvPr>
          <p:cNvGrpSpPr/>
          <p:nvPr/>
        </p:nvGrpSpPr>
        <p:grpSpPr>
          <a:xfrm>
            <a:off x="5029200" y="2455740"/>
            <a:ext cx="3868648" cy="3295991"/>
            <a:chOff x="5029200" y="2455740"/>
            <a:chExt cx="3868648" cy="3295991"/>
          </a:xfrm>
        </p:grpSpPr>
        <p:pic>
          <p:nvPicPr>
            <p:cNvPr id="31" name="Picture 30">
              <a:extLst>
                <a:ext uri="{FF2B5EF4-FFF2-40B4-BE49-F238E27FC236}">
                  <a16:creationId xmlns:a16="http://schemas.microsoft.com/office/drawing/2014/main" id="{2F99670F-553E-46AE-B66F-6B0747593EEB}"/>
                </a:ext>
              </a:extLst>
            </p:cNvPr>
            <p:cNvPicPr>
              <a:picLocks noChangeAspect="1"/>
            </p:cNvPicPr>
            <p:nvPr/>
          </p:nvPicPr>
          <p:blipFill>
            <a:blip r:embed="rId3"/>
            <a:stretch>
              <a:fillRect/>
            </a:stretch>
          </p:blipFill>
          <p:spPr>
            <a:xfrm>
              <a:off x="5029200" y="2455740"/>
              <a:ext cx="3868648" cy="2497260"/>
            </a:xfrm>
            <a:prstGeom prst="rect">
              <a:avLst/>
            </a:prstGeom>
          </p:spPr>
        </p:pic>
        <p:sp>
          <p:nvSpPr>
            <p:cNvPr id="32" name="Rectangle 31">
              <a:extLst>
                <a:ext uri="{FF2B5EF4-FFF2-40B4-BE49-F238E27FC236}">
                  <a16:creationId xmlns:a16="http://schemas.microsoft.com/office/drawing/2014/main" id="{84488C52-4ACC-47D5-A702-1EB6FB84F007}"/>
                </a:ext>
              </a:extLst>
            </p:cNvPr>
            <p:cNvSpPr/>
            <p:nvPr/>
          </p:nvSpPr>
          <p:spPr>
            <a:xfrm>
              <a:off x="5410200" y="5105400"/>
              <a:ext cx="2938177" cy="646331"/>
            </a:xfrm>
            <a:prstGeom prst="rect">
              <a:avLst/>
            </a:prstGeom>
          </p:spPr>
          <p:txBody>
            <a:bodyPr wrap="none">
              <a:spAutoFit/>
            </a:bodyPr>
            <a:lstStyle/>
            <a:p>
              <a:r>
                <a:rPr lang="en-US" dirty="0"/>
                <a:t>Nonparametric Scene Parsing</a:t>
              </a:r>
            </a:p>
            <a:p>
              <a:r>
                <a:rPr lang="en-US" dirty="0"/>
                <a:t>[Liu et al. 11]</a:t>
              </a:r>
            </a:p>
          </p:txBody>
        </p:sp>
      </p:grpSp>
    </p:spTree>
    <p:extLst>
      <p:ext uri="{BB962C8B-B14F-4D97-AF65-F5344CB8AC3E}">
        <p14:creationId xmlns:p14="http://schemas.microsoft.com/office/powerpoint/2010/main" val="21806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EC82-94FE-41AC-86D1-0A11E863CB58}"/>
              </a:ext>
            </a:extLst>
          </p:cNvPr>
          <p:cNvSpPr>
            <a:spLocks noGrp="1"/>
          </p:cNvSpPr>
          <p:nvPr>
            <p:ph type="title"/>
          </p:nvPr>
        </p:nvSpPr>
        <p:spPr/>
        <p:txBody>
          <a:bodyPr/>
          <a:lstStyle/>
          <a:p>
            <a:pPr algn="l"/>
            <a:r>
              <a:rPr lang="en-US" dirty="0"/>
              <a:t>Application in 3D Reconstruction</a:t>
            </a:r>
          </a:p>
        </p:txBody>
      </p:sp>
      <p:grpSp>
        <p:nvGrpSpPr>
          <p:cNvPr id="10" name="Group 9">
            <a:extLst>
              <a:ext uri="{FF2B5EF4-FFF2-40B4-BE49-F238E27FC236}">
                <a16:creationId xmlns:a16="http://schemas.microsoft.com/office/drawing/2014/main" id="{2754E614-A877-453D-BECE-EA98E182E384}"/>
              </a:ext>
            </a:extLst>
          </p:cNvPr>
          <p:cNvGrpSpPr/>
          <p:nvPr/>
        </p:nvGrpSpPr>
        <p:grpSpPr>
          <a:xfrm>
            <a:off x="685800" y="2209800"/>
            <a:ext cx="4090813" cy="3618131"/>
            <a:chOff x="685800" y="2209800"/>
            <a:chExt cx="4090813" cy="3618131"/>
          </a:xfrm>
        </p:grpSpPr>
        <p:pic>
          <p:nvPicPr>
            <p:cNvPr id="5" name="Picture 4">
              <a:extLst>
                <a:ext uri="{FF2B5EF4-FFF2-40B4-BE49-F238E27FC236}">
                  <a16:creationId xmlns:a16="http://schemas.microsoft.com/office/drawing/2014/main" id="{4843FC8A-AE7A-42A0-83E6-D7F4388F0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9800"/>
              <a:ext cx="4090813" cy="2886075"/>
            </a:xfrm>
            <a:prstGeom prst="rect">
              <a:avLst/>
            </a:prstGeom>
          </p:spPr>
        </p:pic>
        <p:sp>
          <p:nvSpPr>
            <p:cNvPr id="6" name="TextBox 5">
              <a:extLst>
                <a:ext uri="{FF2B5EF4-FFF2-40B4-BE49-F238E27FC236}">
                  <a16:creationId xmlns:a16="http://schemas.microsoft.com/office/drawing/2014/main" id="{B2FA9F61-D019-4402-B90A-CBAAB00B0FB9}"/>
                </a:ext>
              </a:extLst>
            </p:cNvPr>
            <p:cNvSpPr txBox="1"/>
            <p:nvPr/>
          </p:nvSpPr>
          <p:spPr>
            <a:xfrm>
              <a:off x="1371600" y="5181600"/>
              <a:ext cx="3005182" cy="646331"/>
            </a:xfrm>
            <a:prstGeom prst="rect">
              <a:avLst/>
            </a:prstGeom>
            <a:noFill/>
          </p:spPr>
          <p:txBody>
            <a:bodyPr wrap="none" rtlCol="0">
              <a:spAutoFit/>
            </a:bodyPr>
            <a:lstStyle/>
            <a:p>
              <a:r>
                <a:rPr lang="en-US" dirty="0"/>
                <a:t>Multiview Stereo </a:t>
              </a:r>
            </a:p>
            <a:p>
              <a:r>
                <a:rPr lang="en-US" dirty="0"/>
                <a:t>[Furukawa and Hernandez 15]</a:t>
              </a:r>
            </a:p>
          </p:txBody>
        </p:sp>
      </p:grpSp>
      <p:grpSp>
        <p:nvGrpSpPr>
          <p:cNvPr id="9" name="Group 8">
            <a:extLst>
              <a:ext uri="{FF2B5EF4-FFF2-40B4-BE49-F238E27FC236}">
                <a16:creationId xmlns:a16="http://schemas.microsoft.com/office/drawing/2014/main" id="{F5CD030D-48BF-4E13-A524-AB83E1A34719}"/>
              </a:ext>
            </a:extLst>
          </p:cNvPr>
          <p:cNvGrpSpPr/>
          <p:nvPr/>
        </p:nvGrpSpPr>
        <p:grpSpPr>
          <a:xfrm>
            <a:off x="5257800" y="2438400"/>
            <a:ext cx="3665496" cy="3313331"/>
            <a:chOff x="5257800" y="2438400"/>
            <a:chExt cx="3665496" cy="3313331"/>
          </a:xfrm>
        </p:grpSpPr>
        <p:pic>
          <p:nvPicPr>
            <p:cNvPr id="7" name="Picture 6">
              <a:extLst>
                <a:ext uri="{FF2B5EF4-FFF2-40B4-BE49-F238E27FC236}">
                  <a16:creationId xmlns:a16="http://schemas.microsoft.com/office/drawing/2014/main" id="{4CE9B898-1745-4390-BCF0-BB5B2F2850A8}"/>
                </a:ext>
              </a:extLst>
            </p:cNvPr>
            <p:cNvPicPr>
              <a:picLocks noChangeAspect="1"/>
            </p:cNvPicPr>
            <p:nvPr/>
          </p:nvPicPr>
          <p:blipFill>
            <a:blip r:embed="rId3"/>
            <a:stretch>
              <a:fillRect/>
            </a:stretch>
          </p:blipFill>
          <p:spPr>
            <a:xfrm>
              <a:off x="5257800" y="2438400"/>
              <a:ext cx="3665496" cy="2523565"/>
            </a:xfrm>
            <a:prstGeom prst="rect">
              <a:avLst/>
            </a:prstGeom>
          </p:spPr>
        </p:pic>
        <p:sp>
          <p:nvSpPr>
            <p:cNvPr id="8" name="Rectangle 7">
              <a:extLst>
                <a:ext uri="{FF2B5EF4-FFF2-40B4-BE49-F238E27FC236}">
                  <a16:creationId xmlns:a16="http://schemas.microsoft.com/office/drawing/2014/main" id="{BD7DAB30-BCBA-422C-8A5F-E051C3FDC111}"/>
                </a:ext>
              </a:extLst>
            </p:cNvPr>
            <p:cNvSpPr/>
            <p:nvPr/>
          </p:nvSpPr>
          <p:spPr>
            <a:xfrm>
              <a:off x="5383420" y="5105400"/>
              <a:ext cx="3379580" cy="646331"/>
            </a:xfrm>
            <a:prstGeom prst="rect">
              <a:avLst/>
            </a:prstGeom>
          </p:spPr>
          <p:txBody>
            <a:bodyPr wrap="none">
              <a:spAutoFit/>
            </a:bodyPr>
            <a:lstStyle/>
            <a:p>
              <a:r>
                <a:rPr lang="en-US" dirty="0"/>
                <a:t>Dynamic geometry reconstruction</a:t>
              </a:r>
            </a:p>
            <a:p>
              <a:r>
                <a:rPr lang="en-US" dirty="0"/>
                <a:t>[Li et al. 15]</a:t>
              </a:r>
            </a:p>
          </p:txBody>
        </p:sp>
      </p:grpSp>
    </p:spTree>
    <p:extLst>
      <p:ext uri="{BB962C8B-B14F-4D97-AF65-F5344CB8AC3E}">
        <p14:creationId xmlns:p14="http://schemas.microsoft.com/office/powerpoint/2010/main" val="1812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0689-1668-42B6-AA65-4F50254EE1D2}"/>
              </a:ext>
            </a:extLst>
          </p:cNvPr>
          <p:cNvSpPr>
            <a:spLocks noGrp="1"/>
          </p:cNvSpPr>
          <p:nvPr>
            <p:ph type="title"/>
          </p:nvPr>
        </p:nvSpPr>
        <p:spPr/>
        <p:txBody>
          <a:bodyPr/>
          <a:lstStyle/>
          <a:p>
            <a:pPr algn="l"/>
            <a:r>
              <a:rPr lang="en-US" dirty="0"/>
              <a:t>Neural networks are maps</a:t>
            </a:r>
          </a:p>
        </p:txBody>
      </p:sp>
      <p:sp>
        <p:nvSpPr>
          <p:cNvPr id="4" name="Content Placeholder 2">
            <a:extLst>
              <a:ext uri="{FF2B5EF4-FFF2-40B4-BE49-F238E27FC236}">
                <a16:creationId xmlns:a16="http://schemas.microsoft.com/office/drawing/2014/main" id="{924115EF-7BE6-4CF0-8E17-038473FDBC9B}"/>
              </a:ext>
            </a:extLst>
          </p:cNvPr>
          <p:cNvSpPr>
            <a:spLocks noGrp="1"/>
          </p:cNvSpPr>
          <p:nvPr>
            <p:ph idx="1"/>
          </p:nvPr>
        </p:nvSpPr>
        <p:spPr>
          <a:xfrm>
            <a:off x="457200" y="1600200"/>
            <a:ext cx="8229600" cy="4525963"/>
          </a:xfrm>
        </p:spPr>
        <p:txBody>
          <a:bodyPr/>
          <a:lstStyle/>
          <a:p>
            <a:r>
              <a:rPr lang="en-US" dirty="0"/>
              <a:t>Approximate any function given sufficient data </a:t>
            </a:r>
          </a:p>
        </p:txBody>
      </p:sp>
      <p:pic>
        <p:nvPicPr>
          <p:cNvPr id="5" name="Picture 2" descr="http://science.nasa.gov/media/medialibrary/2011/03/01/small_earth.jpg">
            <a:extLst>
              <a:ext uri="{FF2B5EF4-FFF2-40B4-BE49-F238E27FC236}">
                <a16:creationId xmlns:a16="http://schemas.microsoft.com/office/drawing/2014/main" id="{E5C92E8F-7165-4292-A57B-2F8A83C76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1"/>
            <a:ext cx="30765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ience.nasa.gov/media/medialibrary/2011/03/01/small_earth.jpg">
            <a:extLst>
              <a:ext uri="{FF2B5EF4-FFF2-40B4-BE49-F238E27FC236}">
                <a16:creationId xmlns:a16="http://schemas.microsoft.com/office/drawing/2014/main" id="{28182F3C-03B3-431B-8750-FDC14B947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3076575"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3">
            <a:extLst>
              <a:ext uri="{FF2B5EF4-FFF2-40B4-BE49-F238E27FC236}">
                <a16:creationId xmlns:a16="http://schemas.microsoft.com/office/drawing/2014/main" id="{8FD5E05E-3789-43A0-BACF-E822B37417A9}"/>
              </a:ext>
            </a:extLst>
          </p:cNvPr>
          <p:cNvSpPr/>
          <p:nvPr/>
        </p:nvSpPr>
        <p:spPr>
          <a:xfrm>
            <a:off x="4191000" y="3962401"/>
            <a:ext cx="685800" cy="533400"/>
          </a:xfrm>
          <a:prstGeom prst="rightArrow">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7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B3B4-4C18-45D0-84BB-378C2D9B41E9}"/>
              </a:ext>
            </a:extLst>
          </p:cNvPr>
          <p:cNvSpPr>
            <a:spLocks noGrp="1"/>
          </p:cNvSpPr>
          <p:nvPr>
            <p:ph type="title"/>
          </p:nvPr>
        </p:nvSpPr>
        <p:spPr>
          <a:xfrm>
            <a:off x="457200" y="274638"/>
            <a:ext cx="8229600" cy="1143000"/>
          </a:xfrm>
        </p:spPr>
        <p:txBody>
          <a:bodyPr/>
          <a:lstStyle/>
          <a:p>
            <a:r>
              <a:rPr lang="en-US" dirty="0"/>
              <a:t>Monocular reconstruction</a:t>
            </a:r>
          </a:p>
        </p:txBody>
      </p:sp>
      <p:grpSp>
        <p:nvGrpSpPr>
          <p:cNvPr id="12" name="Group 11">
            <a:extLst>
              <a:ext uri="{FF2B5EF4-FFF2-40B4-BE49-F238E27FC236}">
                <a16:creationId xmlns:a16="http://schemas.microsoft.com/office/drawing/2014/main" id="{5A0BDCA9-94E8-496E-9972-CAF8F14D6B67}"/>
              </a:ext>
            </a:extLst>
          </p:cNvPr>
          <p:cNvGrpSpPr/>
          <p:nvPr/>
        </p:nvGrpSpPr>
        <p:grpSpPr>
          <a:xfrm>
            <a:off x="566185" y="1610206"/>
            <a:ext cx="3505200" cy="3742159"/>
            <a:chOff x="734977" y="1814692"/>
            <a:chExt cx="4216154" cy="4375873"/>
          </a:xfrm>
        </p:grpSpPr>
        <p:pic>
          <p:nvPicPr>
            <p:cNvPr id="4" name="Picture 3">
              <a:extLst>
                <a:ext uri="{FF2B5EF4-FFF2-40B4-BE49-F238E27FC236}">
                  <a16:creationId xmlns:a16="http://schemas.microsoft.com/office/drawing/2014/main" id="{36B5184F-3BE9-46CC-8140-461FC55CDB95}"/>
                </a:ext>
              </a:extLst>
            </p:cNvPr>
            <p:cNvPicPr>
              <a:picLocks noChangeAspect="1"/>
            </p:cNvPicPr>
            <p:nvPr/>
          </p:nvPicPr>
          <p:blipFill>
            <a:blip r:embed="rId2"/>
            <a:stretch>
              <a:fillRect/>
            </a:stretch>
          </p:blipFill>
          <p:spPr>
            <a:xfrm>
              <a:off x="1245475" y="1814692"/>
              <a:ext cx="3581400" cy="3781362"/>
            </a:xfrm>
            <a:prstGeom prst="rect">
              <a:avLst/>
            </a:prstGeom>
          </p:spPr>
        </p:pic>
        <p:sp>
          <p:nvSpPr>
            <p:cNvPr id="5" name="TextBox 4">
              <a:extLst>
                <a:ext uri="{FF2B5EF4-FFF2-40B4-BE49-F238E27FC236}">
                  <a16:creationId xmlns:a16="http://schemas.microsoft.com/office/drawing/2014/main" id="{6551209A-7B0A-4A77-8839-01856C615193}"/>
                </a:ext>
              </a:extLst>
            </p:cNvPr>
            <p:cNvSpPr txBox="1"/>
            <p:nvPr/>
          </p:nvSpPr>
          <p:spPr>
            <a:xfrm>
              <a:off x="734977" y="5821233"/>
              <a:ext cx="4216154" cy="369332"/>
            </a:xfrm>
            <a:prstGeom prst="rect">
              <a:avLst/>
            </a:prstGeom>
            <a:noFill/>
          </p:spPr>
          <p:txBody>
            <a:bodyPr wrap="none" rtlCol="0">
              <a:spAutoFit/>
            </a:bodyPr>
            <a:lstStyle/>
            <a:p>
              <a:r>
                <a:rPr lang="en-US" dirty="0"/>
                <a:t>Semantic scene completion [Song et al. 17]</a:t>
              </a:r>
            </a:p>
          </p:txBody>
        </p:sp>
      </p:grpSp>
      <p:grpSp>
        <p:nvGrpSpPr>
          <p:cNvPr id="11" name="Group 10">
            <a:extLst>
              <a:ext uri="{FF2B5EF4-FFF2-40B4-BE49-F238E27FC236}">
                <a16:creationId xmlns:a16="http://schemas.microsoft.com/office/drawing/2014/main" id="{106FE605-88FE-4EB3-B67F-DC96C3A5A0EE}"/>
              </a:ext>
            </a:extLst>
          </p:cNvPr>
          <p:cNvGrpSpPr/>
          <p:nvPr/>
        </p:nvGrpSpPr>
        <p:grpSpPr>
          <a:xfrm>
            <a:off x="5072616" y="1556137"/>
            <a:ext cx="3614184" cy="3849715"/>
            <a:chOff x="5181600" y="2133600"/>
            <a:chExt cx="3614184" cy="3849715"/>
          </a:xfrm>
        </p:grpSpPr>
        <p:pic>
          <p:nvPicPr>
            <p:cNvPr id="6" name="Picture 5">
              <a:extLst>
                <a:ext uri="{FF2B5EF4-FFF2-40B4-BE49-F238E27FC236}">
                  <a16:creationId xmlns:a16="http://schemas.microsoft.com/office/drawing/2014/main" id="{EE49F713-3230-4F5A-8A53-3F9F1F057731}"/>
                </a:ext>
              </a:extLst>
            </p:cNvPr>
            <p:cNvPicPr>
              <a:picLocks noChangeAspect="1"/>
            </p:cNvPicPr>
            <p:nvPr/>
          </p:nvPicPr>
          <p:blipFill>
            <a:blip r:embed="rId3"/>
            <a:stretch>
              <a:fillRect/>
            </a:stretch>
          </p:blipFill>
          <p:spPr>
            <a:xfrm>
              <a:off x="5181600" y="2133600"/>
              <a:ext cx="1023384" cy="3200400"/>
            </a:xfrm>
            <a:prstGeom prst="rect">
              <a:avLst/>
            </a:prstGeom>
          </p:spPr>
        </p:pic>
        <p:pic>
          <p:nvPicPr>
            <p:cNvPr id="7" name="Picture 6">
              <a:extLst>
                <a:ext uri="{FF2B5EF4-FFF2-40B4-BE49-F238E27FC236}">
                  <a16:creationId xmlns:a16="http://schemas.microsoft.com/office/drawing/2014/main" id="{76E9EB04-FD45-4D9C-8BDC-7B972BC9A63D}"/>
                </a:ext>
              </a:extLst>
            </p:cNvPr>
            <p:cNvPicPr>
              <a:picLocks noChangeAspect="1"/>
            </p:cNvPicPr>
            <p:nvPr/>
          </p:nvPicPr>
          <p:blipFill>
            <a:blip r:embed="rId4"/>
            <a:stretch>
              <a:fillRect/>
            </a:stretch>
          </p:blipFill>
          <p:spPr>
            <a:xfrm>
              <a:off x="6966984" y="2201916"/>
              <a:ext cx="1828800" cy="3141049"/>
            </a:xfrm>
            <a:prstGeom prst="rect">
              <a:avLst/>
            </a:prstGeom>
          </p:spPr>
        </p:pic>
        <p:sp>
          <p:nvSpPr>
            <p:cNvPr id="8" name="TextBox 7">
              <a:extLst>
                <a:ext uri="{FF2B5EF4-FFF2-40B4-BE49-F238E27FC236}">
                  <a16:creationId xmlns:a16="http://schemas.microsoft.com/office/drawing/2014/main" id="{FC84F9F1-ED6F-43ED-9C03-BF0E6E379906}"/>
                </a:ext>
              </a:extLst>
            </p:cNvPr>
            <p:cNvSpPr txBox="1"/>
            <p:nvPr/>
          </p:nvSpPr>
          <p:spPr>
            <a:xfrm>
              <a:off x="5823984" y="5613983"/>
              <a:ext cx="2312300" cy="369332"/>
            </a:xfrm>
            <a:prstGeom prst="rect">
              <a:avLst/>
            </a:prstGeom>
            <a:noFill/>
          </p:spPr>
          <p:txBody>
            <a:bodyPr wrap="none" rtlCol="0">
              <a:spAutoFit/>
            </a:bodyPr>
            <a:lstStyle/>
            <a:p>
              <a:r>
                <a:rPr lang="en-US" dirty="0" err="1"/>
                <a:t>MarrNet</a:t>
              </a:r>
              <a:r>
                <a:rPr lang="en-US" dirty="0"/>
                <a:t> [Wu et al. 17]</a:t>
              </a:r>
            </a:p>
          </p:txBody>
        </p:sp>
        <p:cxnSp>
          <p:nvCxnSpPr>
            <p:cNvPr id="10" name="Straight Arrow Connector 9">
              <a:extLst>
                <a:ext uri="{FF2B5EF4-FFF2-40B4-BE49-F238E27FC236}">
                  <a16:creationId xmlns:a16="http://schemas.microsoft.com/office/drawing/2014/main" id="{E521F5E3-AB45-4C1F-84DE-8265A8B041E7}"/>
                </a:ext>
              </a:extLst>
            </p:cNvPr>
            <p:cNvCxnSpPr/>
            <p:nvPr/>
          </p:nvCxnSpPr>
          <p:spPr>
            <a:xfrm>
              <a:off x="6324600" y="3785887"/>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FC6685E6-1DDB-491A-BC9B-1C9F52913903}"/>
              </a:ext>
            </a:extLst>
          </p:cNvPr>
          <p:cNvSpPr txBox="1"/>
          <p:nvPr/>
        </p:nvSpPr>
        <p:spPr>
          <a:xfrm>
            <a:off x="2008625" y="5853953"/>
            <a:ext cx="1694375" cy="369332"/>
          </a:xfrm>
          <a:prstGeom prst="rect">
            <a:avLst/>
          </a:prstGeom>
          <a:noFill/>
        </p:spPr>
        <p:txBody>
          <a:bodyPr wrap="none" rtlCol="0">
            <a:spAutoFit/>
          </a:bodyPr>
          <a:lstStyle/>
          <a:p>
            <a:r>
              <a:rPr lang="en-US" dirty="0"/>
              <a:t>Space of images</a:t>
            </a:r>
          </a:p>
        </p:txBody>
      </p:sp>
      <p:sp>
        <p:nvSpPr>
          <p:cNvPr id="14" name="TextBox 13">
            <a:extLst>
              <a:ext uri="{FF2B5EF4-FFF2-40B4-BE49-F238E27FC236}">
                <a16:creationId xmlns:a16="http://schemas.microsoft.com/office/drawing/2014/main" id="{2BA9330E-F91A-4974-8D86-3B435486056E}"/>
              </a:ext>
            </a:extLst>
          </p:cNvPr>
          <p:cNvSpPr txBox="1"/>
          <p:nvPr/>
        </p:nvSpPr>
        <p:spPr>
          <a:xfrm>
            <a:off x="5334000" y="5867400"/>
            <a:ext cx="2032929" cy="369332"/>
          </a:xfrm>
          <a:prstGeom prst="rect">
            <a:avLst/>
          </a:prstGeom>
          <a:noFill/>
        </p:spPr>
        <p:txBody>
          <a:bodyPr wrap="none" rtlCol="0">
            <a:spAutoFit/>
          </a:bodyPr>
          <a:lstStyle/>
          <a:p>
            <a:r>
              <a:rPr lang="en-US" dirty="0"/>
              <a:t>Space of 3D models</a:t>
            </a:r>
          </a:p>
        </p:txBody>
      </p:sp>
      <p:cxnSp>
        <p:nvCxnSpPr>
          <p:cNvPr id="15" name="Straight Arrow Connector 14">
            <a:extLst>
              <a:ext uri="{FF2B5EF4-FFF2-40B4-BE49-F238E27FC236}">
                <a16:creationId xmlns:a16="http://schemas.microsoft.com/office/drawing/2014/main" id="{BD1C1E7F-6592-4ED1-A041-B2EC3D790CBB}"/>
              </a:ext>
            </a:extLst>
          </p:cNvPr>
          <p:cNvCxnSpPr/>
          <p:nvPr/>
        </p:nvCxnSpPr>
        <p:spPr>
          <a:xfrm>
            <a:off x="4142225" y="6038619"/>
            <a:ext cx="76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17254</TotalTime>
  <Words>595</Words>
  <Application>Microsoft Office PowerPoint</Application>
  <PresentationFormat>On-screen Show (4:3)</PresentationFormat>
  <Paragraphs>74</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vt:lpstr>
      <vt:lpstr>Calibri</vt:lpstr>
      <vt:lpstr>Sitka Banner</vt:lpstr>
      <vt:lpstr>Office Theme</vt:lpstr>
      <vt:lpstr>CVPR 2019 Tutorial on  Map Synchronization</vt:lpstr>
      <vt:lpstr>Speakers</vt:lpstr>
      <vt:lpstr>Map Synchronization?</vt:lpstr>
      <vt:lpstr>Maps between sets</vt:lpstr>
      <vt:lpstr>Maps can take many forms</vt:lpstr>
      <vt:lpstr>Application in information propagation</vt:lpstr>
      <vt:lpstr>Application in 3D Reconstruction</vt:lpstr>
      <vt:lpstr>Neural networks are maps</vt:lpstr>
      <vt:lpstr>Monocular reconstruction</vt:lpstr>
      <vt:lpstr>Image Captioning </vt:lpstr>
      <vt:lpstr>PowerPoint Presentation</vt:lpstr>
      <vt:lpstr>Ambiguities in assembling pieces</vt:lpstr>
      <vt:lpstr>Resolving ambiguities by looking at additional pieces</vt:lpstr>
      <vt:lpstr>Resolving ambiguities by looking at additional pieces</vt:lpstr>
      <vt:lpstr>Matching through intermediate objects  --- map propagation</vt:lpstr>
      <vt:lpstr>Multi-lingual translation</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Matching from a Data-Driven Perspective</dc:title>
  <dc:creator>huangqx</dc:creator>
  <cp:lastModifiedBy>Qixing Huang</cp:lastModifiedBy>
  <cp:revision>735</cp:revision>
  <dcterms:created xsi:type="dcterms:W3CDTF">2015-05-20T20:23:06Z</dcterms:created>
  <dcterms:modified xsi:type="dcterms:W3CDTF">2019-06-16T16:12:16Z</dcterms:modified>
</cp:coreProperties>
</file>