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937" r:id="rId2"/>
    <p:sldId id="911" r:id="rId3"/>
    <p:sldId id="940" r:id="rId4"/>
    <p:sldId id="941" r:id="rId5"/>
    <p:sldId id="942" r:id="rId6"/>
    <p:sldId id="964" r:id="rId7"/>
    <p:sldId id="943" r:id="rId8"/>
    <p:sldId id="944" r:id="rId9"/>
    <p:sldId id="900" r:id="rId10"/>
    <p:sldId id="945" r:id="rId11"/>
    <p:sldId id="965" r:id="rId12"/>
    <p:sldId id="946" r:id="rId13"/>
    <p:sldId id="901" r:id="rId14"/>
    <p:sldId id="966" r:id="rId15"/>
    <p:sldId id="967" r:id="rId16"/>
    <p:sldId id="968" r:id="rId17"/>
    <p:sldId id="902" r:id="rId18"/>
    <p:sldId id="969" r:id="rId19"/>
    <p:sldId id="950" r:id="rId20"/>
    <p:sldId id="951" r:id="rId21"/>
    <p:sldId id="970" r:id="rId22"/>
    <p:sldId id="963" r:id="rId23"/>
    <p:sldId id="953" r:id="rId24"/>
    <p:sldId id="954" r:id="rId25"/>
    <p:sldId id="955" r:id="rId26"/>
    <p:sldId id="956" r:id="rId27"/>
    <p:sldId id="957" r:id="rId28"/>
    <p:sldId id="958" r:id="rId29"/>
    <p:sldId id="962" r:id="rId30"/>
    <p:sldId id="959" r:id="rId31"/>
    <p:sldId id="960" r:id="rId32"/>
    <p:sldId id="782" r:id="rId33"/>
    <p:sldId id="783" r:id="rId34"/>
    <p:sldId id="816" r:id="rId35"/>
    <p:sldId id="817" r:id="rId36"/>
    <p:sldId id="861" r:id="rId37"/>
    <p:sldId id="784" r:id="rId38"/>
    <p:sldId id="787" r:id="rId39"/>
    <p:sldId id="862" r:id="rId40"/>
    <p:sldId id="789" r:id="rId41"/>
    <p:sldId id="863" r:id="rId42"/>
    <p:sldId id="864" r:id="rId43"/>
    <p:sldId id="874" r:id="rId44"/>
    <p:sldId id="875" r:id="rId45"/>
    <p:sldId id="961" r:id="rId46"/>
    <p:sldId id="938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41" autoAdjust="0"/>
    <p:restoredTop sz="83918" autoAdjust="0"/>
  </p:normalViewPr>
  <p:slideViewPr>
    <p:cSldViewPr>
      <p:cViewPr varScale="1">
        <p:scale>
          <a:sx n="114" d="100"/>
          <a:sy n="114" d="100"/>
        </p:scale>
        <p:origin x="786" y="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32F60-262E-4B9D-9C85-F77AFFB16C38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529BD-EDC9-4388-8544-8723BB704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0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9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381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9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0191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AA9BF89-2FF2-4BB2-801E-F4793D15A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45720"/>
            <a:ext cx="1607726" cy="365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9C56AC-A860-4E0A-BC16-581E5EE83EE4}"/>
              </a:ext>
            </a:extLst>
          </p:cNvPr>
          <p:cNvSpPr txBox="1"/>
          <p:nvPr userDrawn="1"/>
        </p:nvSpPr>
        <p:spPr>
          <a:xfrm>
            <a:off x="3160222" y="635635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itka Banner" panose="02000505000000020004" pitchFamily="2" charset="0"/>
              </a:rPr>
              <a:t>Tutorial: Map Synchronization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12D9EE7-4C40-4CA1-845B-38E1A29ED3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45720"/>
            <a:ext cx="1607726" cy="3657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B20F0C5-66D8-49FA-B54A-13342634D9E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343400" y="45720"/>
            <a:ext cx="502920" cy="415336"/>
            <a:chOff x="4069080" y="45720"/>
            <a:chExt cx="659346" cy="54452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77EA891-5762-4E47-A03C-FEDBBE273631}"/>
                </a:ext>
              </a:extLst>
            </p:cNvPr>
            <p:cNvSpPr/>
            <p:nvPr userDrawn="1"/>
          </p:nvSpPr>
          <p:spPr>
            <a:xfrm>
              <a:off x="4343400" y="45720"/>
              <a:ext cx="76200" cy="803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5826C7A-770C-48FA-8947-DB92327AF75E}"/>
                </a:ext>
              </a:extLst>
            </p:cNvPr>
            <p:cNvSpPr/>
            <p:nvPr userDrawn="1"/>
          </p:nvSpPr>
          <p:spPr>
            <a:xfrm>
              <a:off x="4069080" y="457200"/>
              <a:ext cx="76200" cy="803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215F383-80C2-4CF1-A760-92335E507488}"/>
                </a:ext>
              </a:extLst>
            </p:cNvPr>
            <p:cNvSpPr/>
            <p:nvPr userDrawn="1"/>
          </p:nvSpPr>
          <p:spPr>
            <a:xfrm>
              <a:off x="4617720" y="457200"/>
              <a:ext cx="76200" cy="803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1505852-C47D-4E3B-82DC-DFF031298791}"/>
                </a:ext>
              </a:extLst>
            </p:cNvPr>
            <p:cNvSpPr/>
            <p:nvPr userDrawn="1"/>
          </p:nvSpPr>
          <p:spPr>
            <a:xfrm>
              <a:off x="4106487" y="99753"/>
              <a:ext cx="241069" cy="349134"/>
            </a:xfrm>
            <a:custGeom>
              <a:avLst/>
              <a:gdLst>
                <a:gd name="connsiteX0" fmla="*/ 241069 w 241069"/>
                <a:gd name="connsiteY0" fmla="*/ 0 h 349134"/>
                <a:gd name="connsiteX1" fmla="*/ 66502 w 241069"/>
                <a:gd name="connsiteY1" fmla="*/ 133003 h 349134"/>
                <a:gd name="connsiteX2" fmla="*/ 0 w 241069"/>
                <a:gd name="connsiteY2" fmla="*/ 349134 h 34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69" h="349134">
                  <a:moveTo>
                    <a:pt x="241069" y="0"/>
                  </a:moveTo>
                  <a:cubicBezTo>
                    <a:pt x="173874" y="37407"/>
                    <a:pt x="106680" y="74814"/>
                    <a:pt x="66502" y="133003"/>
                  </a:cubicBezTo>
                  <a:cubicBezTo>
                    <a:pt x="26324" y="191192"/>
                    <a:pt x="13162" y="270163"/>
                    <a:pt x="0" y="34913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arrow" w="sm" len="sm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BFE2F6-7DAC-4DD5-8F18-1A85B62631B2}"/>
                </a:ext>
              </a:extLst>
            </p:cNvPr>
            <p:cNvSpPr/>
            <p:nvPr userDrawn="1"/>
          </p:nvSpPr>
          <p:spPr>
            <a:xfrm>
              <a:off x="4148051" y="507076"/>
              <a:ext cx="473825" cy="83164"/>
            </a:xfrm>
            <a:custGeom>
              <a:avLst/>
              <a:gdLst>
                <a:gd name="connsiteX0" fmla="*/ 0 w 473825"/>
                <a:gd name="connsiteY0" fmla="*/ 0 h 83164"/>
                <a:gd name="connsiteX1" fmla="*/ 249382 w 473825"/>
                <a:gd name="connsiteY1" fmla="*/ 83128 h 83164"/>
                <a:gd name="connsiteX2" fmla="*/ 473825 w 473825"/>
                <a:gd name="connsiteY2" fmla="*/ 8313 h 8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3825" h="83164">
                  <a:moveTo>
                    <a:pt x="0" y="0"/>
                  </a:moveTo>
                  <a:cubicBezTo>
                    <a:pt x="85205" y="40871"/>
                    <a:pt x="170411" y="81743"/>
                    <a:pt x="249382" y="83128"/>
                  </a:cubicBezTo>
                  <a:cubicBezTo>
                    <a:pt x="328353" y="84513"/>
                    <a:pt x="401089" y="46413"/>
                    <a:pt x="473825" y="8313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arrow" w="sm" len="sm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84BFE92-2B84-460C-A2A9-4FD0F37CBF83}"/>
                </a:ext>
              </a:extLst>
            </p:cNvPr>
            <p:cNvSpPr/>
            <p:nvPr userDrawn="1"/>
          </p:nvSpPr>
          <p:spPr>
            <a:xfrm rot="6687684">
              <a:off x="4433324" y="100049"/>
              <a:ext cx="241069" cy="349134"/>
            </a:xfrm>
            <a:custGeom>
              <a:avLst/>
              <a:gdLst>
                <a:gd name="connsiteX0" fmla="*/ 241069 w 241069"/>
                <a:gd name="connsiteY0" fmla="*/ 0 h 349134"/>
                <a:gd name="connsiteX1" fmla="*/ 66502 w 241069"/>
                <a:gd name="connsiteY1" fmla="*/ 133003 h 349134"/>
                <a:gd name="connsiteX2" fmla="*/ 0 w 241069"/>
                <a:gd name="connsiteY2" fmla="*/ 349134 h 34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69" h="349134">
                  <a:moveTo>
                    <a:pt x="241069" y="0"/>
                  </a:moveTo>
                  <a:cubicBezTo>
                    <a:pt x="173874" y="37407"/>
                    <a:pt x="106680" y="74814"/>
                    <a:pt x="66502" y="133003"/>
                  </a:cubicBezTo>
                  <a:cubicBezTo>
                    <a:pt x="26324" y="191192"/>
                    <a:pt x="13162" y="270163"/>
                    <a:pt x="0" y="34913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arrow" w="sm" len="sm"/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2969A05-AA2D-42F3-9D40-151B24F065D7}"/>
              </a:ext>
            </a:extLst>
          </p:cNvPr>
          <p:cNvSpPr/>
          <p:nvPr userDrawn="1"/>
        </p:nvSpPr>
        <p:spPr>
          <a:xfrm>
            <a:off x="0" y="0"/>
            <a:ext cx="9144000" cy="533400"/>
          </a:xfrm>
          <a:prstGeom prst="rect">
            <a:avLst/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F16263-4A54-47B7-96D0-D660FE024277}"/>
              </a:ext>
            </a:extLst>
          </p:cNvPr>
          <p:cNvCxnSpPr>
            <a:cxnSpLocks/>
          </p:cNvCxnSpPr>
          <p:nvPr userDrawn="1"/>
        </p:nvCxnSpPr>
        <p:spPr>
          <a:xfrm>
            <a:off x="0" y="533400"/>
            <a:ext cx="9144000" cy="0"/>
          </a:xfrm>
          <a:prstGeom prst="line">
            <a:avLst/>
          </a:prstGeom>
          <a:ln w="25400">
            <a:solidFill>
              <a:schemeClr val="tx1"/>
            </a:solidFill>
          </a:ln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38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FD089-B18C-4D01-A29F-FDEAB7383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28723A-A412-4549-890E-EFB5158C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9805D-E691-42BF-B7DF-99994D1EC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05B14-31CC-4030-9AE5-88872EBDF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89572841-6BB4-4D47-BE20-E5836F86CF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5" y="51261"/>
            <a:ext cx="1952105" cy="4441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21802-170D-4330-B963-01EA02DC430D}"/>
              </a:ext>
            </a:extLst>
          </p:cNvPr>
          <p:cNvSpPr txBox="1"/>
          <p:nvPr userDrawn="1"/>
        </p:nvSpPr>
        <p:spPr>
          <a:xfrm>
            <a:off x="6063685" y="69255"/>
            <a:ext cx="3051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T</a:t>
            </a:r>
            <a:r>
              <a:rPr lang="en-US" altLang="zh-CN" sz="1800" b="1" dirty="0"/>
              <a:t>utorial: Map Synchronization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89109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7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52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40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09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60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79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3A891-A307-4E0A-8717-CFC80E79A0AF}" type="datetimeFigureOut">
              <a:rPr lang="en-US" smtClean="0"/>
              <a:t>6/16/2019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3456A-8FA3-4D47-9C36-3C71511963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15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5.xml"/><Relationship Id="rId7" Type="http://schemas.openxmlformats.org/officeDocument/2006/relationships/image" Target="../media/image5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9.png"/><Relationship Id="rId5" Type="http://schemas.openxmlformats.org/officeDocument/2006/relationships/tags" Target="../tags/tag7.xml"/><Relationship Id="rId10" Type="http://schemas.openxmlformats.org/officeDocument/2006/relationships/image" Target="../media/image58.png"/><Relationship Id="rId4" Type="http://schemas.openxmlformats.org/officeDocument/2006/relationships/tags" Target="../tags/tag6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4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63.png"/><Relationship Id="rId5" Type="http://schemas.openxmlformats.org/officeDocument/2006/relationships/tags" Target="../tags/tag12.xml"/><Relationship Id="rId10" Type="http://schemas.openxmlformats.org/officeDocument/2006/relationships/image" Target="../media/image62.png"/><Relationship Id="rId4" Type="http://schemas.openxmlformats.org/officeDocument/2006/relationships/tags" Target="../tags/tag11.xml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tags" Target="../tags/tag17.xml"/><Relationship Id="rId7" Type="http://schemas.openxmlformats.org/officeDocument/2006/relationships/image" Target="../media/image70.png"/><Relationship Id="rId12" Type="http://schemas.openxmlformats.org/officeDocument/2006/relationships/image" Target="../media/image6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9.png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3.png"/><Relationship Id="rId4" Type="http://schemas.openxmlformats.org/officeDocument/2006/relationships/tags" Target="../tags/tag18.xml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05C2F-9331-4926-BCB9-7DBE78AB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BEF40-4FEB-473C-A6CC-7B43B7BD8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09:00 am – 09:15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Introduction (Qixing Huang)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09:15 am – 10:15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Correspondences and transformations (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Xiaowei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 Zhou)</a:t>
            </a:r>
          </a:p>
          <a:p>
            <a:r>
              <a:rPr lang="en-US" sz="2800" b="1" dirty="0"/>
              <a:t>10:15 am – 10:45 am: </a:t>
            </a:r>
            <a:r>
              <a:rPr lang="en-US" sz="2600" dirty="0"/>
              <a:t>Unsupervised object/part discovery (Qixing Huang)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10:45 am – 11:00 am: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Break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11:00 am – 11:50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Cross-domain matching (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Junyan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 Zhu)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11:50 am – 12:25 pm: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Theoretical aspects (Qixing Huang)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12:25 pm – 12:30 pm: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Concluding remarks (All Together)</a:t>
            </a:r>
          </a:p>
        </p:txBody>
      </p:sp>
    </p:spTree>
    <p:extLst>
      <p:ext uri="{BB962C8B-B14F-4D97-AF65-F5344CB8AC3E}">
        <p14:creationId xmlns:p14="http://schemas.microsoft.com/office/powerpoint/2010/main" val="1506637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D1073-A29F-47E8-8DB3-FE0592D8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/>
              <a:t>Consistent Segmentation</a:t>
            </a:r>
          </a:p>
        </p:txBody>
      </p:sp>
    </p:spTree>
    <p:extLst>
      <p:ext uri="{BB962C8B-B14F-4D97-AF65-F5344CB8AC3E}">
        <p14:creationId xmlns:p14="http://schemas.microsoft.com/office/powerpoint/2010/main" val="1998190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AE80-06AB-4C0F-9689-F1A2F3C3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Consistent segmentation approach I</a:t>
            </a:r>
          </a:p>
        </p:txBody>
      </p:sp>
    </p:spTree>
    <p:extLst>
      <p:ext uri="{BB962C8B-B14F-4D97-AF65-F5344CB8AC3E}">
        <p14:creationId xmlns:p14="http://schemas.microsoft.com/office/powerpoint/2010/main" val="209604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55EDA-7F65-4168-A012-CA02606A6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Single-object segmentation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0BE2DB-D57D-463B-86B0-6B171433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01" y="2113078"/>
            <a:ext cx="2209800" cy="1475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256AD-50D6-46C7-9D03-8D9020524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099" y="2098979"/>
            <a:ext cx="2245101" cy="1502721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35C01DEC-9AB2-4D44-BAAE-FBD4C2F4F5FE}"/>
              </a:ext>
            </a:extLst>
          </p:cNvPr>
          <p:cNvSpPr/>
          <p:nvPr/>
        </p:nvSpPr>
        <p:spPr>
          <a:xfrm>
            <a:off x="4269300" y="271193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4635FE-8387-4AA5-8959-F4176C561892}"/>
              </a:ext>
            </a:extLst>
          </p:cNvPr>
          <p:cNvSpPr txBox="1"/>
          <p:nvPr/>
        </p:nvSpPr>
        <p:spPr>
          <a:xfrm>
            <a:off x="7315200" y="1751012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[Shi and Malik, 2000]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0F6DBB8-AEB9-4A4A-B3F4-92BA4888A4D2}"/>
              </a:ext>
            </a:extLst>
          </p:cNvPr>
          <p:cNvSpPr/>
          <p:nvPr/>
        </p:nvSpPr>
        <p:spPr>
          <a:xfrm rot="5400000">
            <a:off x="6174998" y="36957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E314C0-AC27-40F0-AC86-2D694A76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809" y="4050107"/>
            <a:ext cx="2209800" cy="1480215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A872393E-CADA-4340-A559-526169062974}"/>
              </a:ext>
            </a:extLst>
          </p:cNvPr>
          <p:cNvSpPr/>
          <p:nvPr/>
        </p:nvSpPr>
        <p:spPr>
          <a:xfrm rot="10800000">
            <a:off x="4226960" y="4663922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397A42-0210-419E-8DF8-D327ACAE15A1}"/>
              </a:ext>
            </a:extLst>
          </p:cNvPr>
          <p:cNvSpPr/>
          <p:nvPr/>
        </p:nvSpPr>
        <p:spPr>
          <a:xfrm>
            <a:off x="5119031" y="4046581"/>
            <a:ext cx="1524000" cy="1477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Normalized</a:t>
            </a:r>
          </a:p>
          <a:p>
            <a:pPr algn="ctr"/>
            <a:r>
              <a:rPr lang="en-US" dirty="0"/>
              <a:t>Laplacian</a:t>
            </a:r>
          </a:p>
          <a:p>
            <a:pPr algn="ctr"/>
            <a:r>
              <a:rPr lang="en-US" dirty="0"/>
              <a:t>Data Matrix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C6E8CF-F6B7-453B-884B-53912E444D1F}"/>
              </a:ext>
            </a:extLst>
          </p:cNvPr>
          <p:cNvSpPr/>
          <p:nvPr/>
        </p:nvSpPr>
        <p:spPr>
          <a:xfrm>
            <a:off x="6757330" y="4031900"/>
            <a:ext cx="114301" cy="1492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3306AE-8A64-4EFA-8A79-047C3F340D8A}"/>
              </a:ext>
            </a:extLst>
          </p:cNvPr>
          <p:cNvSpPr txBox="1"/>
          <p:nvPr/>
        </p:nvSpPr>
        <p:spPr>
          <a:xfrm>
            <a:off x="6871631" y="455669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356318-C532-4DFA-8784-5AB792D4B4F8}"/>
              </a:ext>
            </a:extLst>
          </p:cNvPr>
          <p:cNvSpPr/>
          <p:nvPr/>
        </p:nvSpPr>
        <p:spPr>
          <a:xfrm>
            <a:off x="7456764" y="4031900"/>
            <a:ext cx="114301" cy="14926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0233F29B-C896-49BD-8097-A99CDCDBC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786" y="4603771"/>
            <a:ext cx="309563" cy="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  <p:bldP spid="11" grpId="0" animBg="1"/>
      <p:bldP spid="12" grpId="0" animBg="1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252F-052D-4205-8C48-4FC49686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Connection Laplacian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F20C6-80C2-46BA-A41E-B06A70EB904B}"/>
              </a:ext>
            </a:extLst>
          </p:cNvPr>
          <p:cNvGrpSpPr/>
          <p:nvPr/>
        </p:nvGrpSpPr>
        <p:grpSpPr>
          <a:xfrm>
            <a:off x="4038600" y="2274815"/>
            <a:ext cx="2971800" cy="2982985"/>
            <a:chOff x="3700244" y="2165059"/>
            <a:chExt cx="2971800" cy="29829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E4AF65-A5B7-4A31-A360-100F969A3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2198615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0F5E56-091C-4074-842D-ED3FC7817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400" y="3200400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87DF5A-A98C-4DD2-B86C-0FB7CA9D0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5000" y="4192589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9CAE2D-198E-43FA-9E3E-4A1BEDE1F94F}"/>
                </a:ext>
              </a:extLst>
            </p:cNvPr>
            <p:cNvSpPr/>
            <p:nvPr/>
          </p:nvSpPr>
          <p:spPr>
            <a:xfrm>
              <a:off x="3700244" y="2165059"/>
              <a:ext cx="2971800" cy="2982985"/>
            </a:xfrm>
            <a:prstGeom prst="rect">
              <a:avLst/>
            </a:prstGeom>
            <a:solidFill>
              <a:schemeClr val="bg1">
                <a:lumMod val="65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F89401-D6C6-410C-8D5D-9DF33E42342E}"/>
              </a:ext>
            </a:extLst>
          </p:cNvPr>
          <p:cNvSpPr/>
          <p:nvPr/>
        </p:nvSpPr>
        <p:spPr>
          <a:xfrm>
            <a:off x="7129244" y="2276912"/>
            <a:ext cx="185956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9C40D-4B61-4BB4-B41D-97318E09C119}"/>
              </a:ext>
            </a:extLst>
          </p:cNvPr>
          <p:cNvSpPr txBox="1"/>
          <p:nvPr/>
        </p:nvSpPr>
        <p:spPr>
          <a:xfrm>
            <a:off x="7376981" y="3581641"/>
            <a:ext cx="31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37C3F-97D4-43AE-A880-22061BDA8093}"/>
              </a:ext>
            </a:extLst>
          </p:cNvPr>
          <p:cNvSpPr/>
          <p:nvPr/>
        </p:nvSpPr>
        <p:spPr>
          <a:xfrm>
            <a:off x="7767637" y="2274815"/>
            <a:ext cx="185956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54B21BC-641C-4812-B380-FDBDB4733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7" y="3611525"/>
            <a:ext cx="309563" cy="309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8FE20-6F89-497A-8A24-322D1373E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2" y="2459039"/>
            <a:ext cx="2575632" cy="2647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987F3B-6561-4BEC-A104-F64EACF08F5D}"/>
              </a:ext>
            </a:extLst>
          </p:cNvPr>
          <p:cNvSpPr txBox="1"/>
          <p:nvPr/>
        </p:nvSpPr>
        <p:spPr>
          <a:xfrm>
            <a:off x="2151557" y="5473539"/>
            <a:ext cx="4755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Diagonal blocks are individual Laplacian matrices</a:t>
            </a:r>
          </a:p>
        </p:txBody>
      </p:sp>
    </p:spTree>
    <p:extLst>
      <p:ext uri="{BB962C8B-B14F-4D97-AF65-F5344CB8AC3E}">
        <p14:creationId xmlns:p14="http://schemas.microsoft.com/office/powerpoint/2010/main" val="79143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252F-052D-4205-8C48-4FC49686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Connection Laplacian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F20C6-80C2-46BA-A41E-B06A70EB904B}"/>
              </a:ext>
            </a:extLst>
          </p:cNvPr>
          <p:cNvGrpSpPr/>
          <p:nvPr/>
        </p:nvGrpSpPr>
        <p:grpSpPr>
          <a:xfrm>
            <a:off x="4038600" y="2274815"/>
            <a:ext cx="2971800" cy="2982985"/>
            <a:chOff x="3700244" y="2165059"/>
            <a:chExt cx="2971800" cy="29829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E4AF65-A5B7-4A31-A360-100F969A3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2198615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0F5E56-091C-4074-842D-ED3FC7817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400" y="3200400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87DF5A-A98C-4DD2-B86C-0FB7CA9D0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5000" y="4192589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9CAE2D-198E-43FA-9E3E-4A1BEDE1F94F}"/>
                </a:ext>
              </a:extLst>
            </p:cNvPr>
            <p:cNvSpPr/>
            <p:nvPr/>
          </p:nvSpPr>
          <p:spPr>
            <a:xfrm>
              <a:off x="3700244" y="2165059"/>
              <a:ext cx="2971800" cy="2982985"/>
            </a:xfrm>
            <a:prstGeom prst="rect">
              <a:avLst/>
            </a:prstGeom>
            <a:solidFill>
              <a:schemeClr val="bg1">
                <a:lumMod val="65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F89401-D6C6-410C-8D5D-9DF33E42342E}"/>
              </a:ext>
            </a:extLst>
          </p:cNvPr>
          <p:cNvSpPr/>
          <p:nvPr/>
        </p:nvSpPr>
        <p:spPr>
          <a:xfrm>
            <a:off x="7129244" y="2276912"/>
            <a:ext cx="185956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9C40D-4B61-4BB4-B41D-97318E09C119}"/>
              </a:ext>
            </a:extLst>
          </p:cNvPr>
          <p:cNvSpPr txBox="1"/>
          <p:nvPr/>
        </p:nvSpPr>
        <p:spPr>
          <a:xfrm>
            <a:off x="7376981" y="3581641"/>
            <a:ext cx="31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37C3F-97D4-43AE-A880-22061BDA8093}"/>
              </a:ext>
            </a:extLst>
          </p:cNvPr>
          <p:cNvSpPr/>
          <p:nvPr/>
        </p:nvSpPr>
        <p:spPr>
          <a:xfrm>
            <a:off x="7767637" y="2274815"/>
            <a:ext cx="185956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54B21BC-641C-4812-B380-FDBDB4733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37" y="3611525"/>
            <a:ext cx="309563" cy="3095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C8FE20-6F89-497A-8A24-322D1373E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072" y="2459039"/>
            <a:ext cx="2575632" cy="26479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987F3B-6561-4BEC-A104-F64EACF08F5D}"/>
              </a:ext>
            </a:extLst>
          </p:cNvPr>
          <p:cNvSpPr txBox="1"/>
          <p:nvPr/>
        </p:nvSpPr>
        <p:spPr>
          <a:xfrm>
            <a:off x="1388063" y="5473539"/>
            <a:ext cx="630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Off-diagonal blocks are zero -&gt; segmenting images independently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D32DCF-7A37-416C-84C0-DBCFD587CF0A}"/>
              </a:ext>
            </a:extLst>
          </p:cNvPr>
          <p:cNvSpPr txBox="1"/>
          <p:nvPr/>
        </p:nvSpPr>
        <p:spPr>
          <a:xfrm>
            <a:off x="7215449" y="1692663"/>
            <a:ext cx="1339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[Wang et al. 13]</a:t>
            </a:r>
          </a:p>
        </p:txBody>
      </p:sp>
    </p:spTree>
    <p:extLst>
      <p:ext uri="{BB962C8B-B14F-4D97-AF65-F5344CB8AC3E}">
        <p14:creationId xmlns:p14="http://schemas.microsoft.com/office/powerpoint/2010/main" val="291014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C252F-052D-4205-8C48-4FC496864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Connection Laplacian</a:t>
            </a:r>
            <a:endParaRPr lang="en-US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EBF20C6-80C2-46BA-A41E-B06A70EB904B}"/>
              </a:ext>
            </a:extLst>
          </p:cNvPr>
          <p:cNvGrpSpPr/>
          <p:nvPr/>
        </p:nvGrpSpPr>
        <p:grpSpPr>
          <a:xfrm>
            <a:off x="4171863" y="2274815"/>
            <a:ext cx="2971800" cy="2982985"/>
            <a:chOff x="3700244" y="2165059"/>
            <a:chExt cx="2971800" cy="29829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FE4AF65-A5B7-4A31-A360-100F969A36D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733800" y="2198615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0F5E56-091C-4074-842D-ED3FC7817F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400" y="3200400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87DF5A-A98C-4DD2-B86C-0FB7CA9D00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15000" y="4192589"/>
              <a:ext cx="914400" cy="91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L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9CAE2D-198E-43FA-9E3E-4A1BEDE1F94F}"/>
                </a:ext>
              </a:extLst>
            </p:cNvPr>
            <p:cNvSpPr/>
            <p:nvPr/>
          </p:nvSpPr>
          <p:spPr>
            <a:xfrm>
              <a:off x="3700244" y="2165059"/>
              <a:ext cx="2971800" cy="2982985"/>
            </a:xfrm>
            <a:prstGeom prst="rect">
              <a:avLst/>
            </a:prstGeom>
            <a:solidFill>
              <a:schemeClr val="bg1">
                <a:lumMod val="65000"/>
                <a:alpha val="2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EF89401-D6C6-410C-8D5D-9DF33E42342E}"/>
              </a:ext>
            </a:extLst>
          </p:cNvPr>
          <p:cNvSpPr/>
          <p:nvPr/>
        </p:nvSpPr>
        <p:spPr>
          <a:xfrm>
            <a:off x="7262507" y="2276912"/>
            <a:ext cx="128893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79C40D-4B61-4BB4-B41D-97318E09C119}"/>
              </a:ext>
            </a:extLst>
          </p:cNvPr>
          <p:cNvSpPr txBox="1"/>
          <p:nvPr/>
        </p:nvSpPr>
        <p:spPr>
          <a:xfrm>
            <a:off x="7453181" y="3581641"/>
            <a:ext cx="31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=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C37C3F-97D4-43AE-A880-22061BDA8093}"/>
              </a:ext>
            </a:extLst>
          </p:cNvPr>
          <p:cNvSpPr/>
          <p:nvPr/>
        </p:nvSpPr>
        <p:spPr>
          <a:xfrm>
            <a:off x="7970109" y="2267474"/>
            <a:ext cx="128893" cy="298298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54B21BC-641C-4812-B380-FDBDB47338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960" y="3628232"/>
            <a:ext cx="309563" cy="3095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987F3B-6561-4BEC-A104-F64EACF08F5D}"/>
              </a:ext>
            </a:extLst>
          </p:cNvPr>
          <p:cNvSpPr txBox="1"/>
          <p:nvPr/>
        </p:nvSpPr>
        <p:spPr>
          <a:xfrm>
            <a:off x="1388063" y="5473539"/>
            <a:ext cx="5489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Off-diagonal blocks are maps -&gt; consistent segmentation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C30031-E88B-45A6-A5D0-C4659A666151}"/>
              </a:ext>
            </a:extLst>
          </p:cNvPr>
          <p:cNvSpPr/>
          <p:nvPr/>
        </p:nvSpPr>
        <p:spPr>
          <a:xfrm>
            <a:off x="5196019" y="2304665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12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BC418E-A723-42B6-9DFC-34B8A518314A}"/>
              </a:ext>
            </a:extLst>
          </p:cNvPr>
          <p:cNvSpPr/>
          <p:nvPr/>
        </p:nvSpPr>
        <p:spPr>
          <a:xfrm>
            <a:off x="6186619" y="3301767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23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7ABD2C-E966-483B-B1CA-ED0547EF40CC}"/>
              </a:ext>
            </a:extLst>
          </p:cNvPr>
          <p:cNvSpPr/>
          <p:nvPr/>
        </p:nvSpPr>
        <p:spPr>
          <a:xfrm>
            <a:off x="6186619" y="2304157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13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CDFAED-A483-4B9F-9B45-6BFFE1C58068}"/>
              </a:ext>
            </a:extLst>
          </p:cNvPr>
          <p:cNvSpPr/>
          <p:nvPr/>
        </p:nvSpPr>
        <p:spPr>
          <a:xfrm>
            <a:off x="4205419" y="3310156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21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8EFB0-549D-41EB-8D2B-9EA85698D9F7}"/>
              </a:ext>
            </a:extLst>
          </p:cNvPr>
          <p:cNvSpPr/>
          <p:nvPr/>
        </p:nvSpPr>
        <p:spPr>
          <a:xfrm>
            <a:off x="5188110" y="4291159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32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BD9BDAD-E3C5-49C1-9CE8-7B7B1CAFE421}"/>
              </a:ext>
            </a:extLst>
          </p:cNvPr>
          <p:cNvSpPr/>
          <p:nvPr/>
        </p:nvSpPr>
        <p:spPr>
          <a:xfrm>
            <a:off x="4202273" y="4291159"/>
            <a:ext cx="914400" cy="9144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X</a:t>
            </a:r>
            <a:r>
              <a:rPr lang="en-US" baseline="-25000" dirty="0"/>
              <a:t>31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E491D7-FF1D-47BC-B9F1-C474F171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618508"/>
            <a:ext cx="2964193" cy="2329009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FEE462-5EE0-445D-BD0A-55E361205CEF}"/>
              </a:ext>
            </a:extLst>
          </p:cNvPr>
          <p:cNvSpPr/>
          <p:nvPr/>
        </p:nvSpPr>
        <p:spPr>
          <a:xfrm>
            <a:off x="3593154" y="3628232"/>
            <a:ext cx="323149" cy="309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668C91-337D-477B-9502-4805F6C9863C}"/>
              </a:ext>
            </a:extLst>
          </p:cNvPr>
          <p:cNvSpPr txBox="1"/>
          <p:nvPr/>
        </p:nvSpPr>
        <p:spPr>
          <a:xfrm>
            <a:off x="7215449" y="1676400"/>
            <a:ext cx="1339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[Wang et al. 13]</a:t>
            </a:r>
          </a:p>
        </p:txBody>
      </p:sp>
    </p:spTree>
    <p:extLst>
      <p:ext uri="{BB962C8B-B14F-4D97-AF65-F5344CB8AC3E}">
        <p14:creationId xmlns:p14="http://schemas.microsoft.com/office/powerpoint/2010/main" val="283825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0E90-72CC-48B2-B249-A2F48BDA8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Consistent segmentation of 3D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E5E6C-DFE8-4B45-B732-8D9FE918C475}"/>
              </a:ext>
            </a:extLst>
          </p:cNvPr>
          <p:cNvSpPr txBox="1"/>
          <p:nvPr/>
        </p:nvSpPr>
        <p:spPr>
          <a:xfrm>
            <a:off x="6422435" y="1676400"/>
            <a:ext cx="2569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Golovinskiy</a:t>
            </a:r>
            <a:r>
              <a:rPr lang="en-US" sz="1400" dirty="0"/>
              <a:t> and Funkhouser 09]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57A3D-393E-41C0-9F3D-89CA8EF12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828800"/>
            <a:ext cx="2243138" cy="13183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BD93E1-5F6E-4E2A-9F27-E4E5E48D0DD1}"/>
              </a:ext>
            </a:extLst>
          </p:cNvPr>
          <p:cNvSpPr txBox="1"/>
          <p:nvPr/>
        </p:nvSpPr>
        <p:spPr>
          <a:xfrm>
            <a:off x="3605169" y="3048000"/>
            <a:ext cx="233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Point correspondences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F6A5A8A-2353-4409-90DE-B53B67F40092}"/>
              </a:ext>
            </a:extLst>
          </p:cNvPr>
          <p:cNvSpPr/>
          <p:nvPr/>
        </p:nvSpPr>
        <p:spPr>
          <a:xfrm>
            <a:off x="4572000" y="3505200"/>
            <a:ext cx="304800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D574D7-5AC8-4C4F-9910-99ECD17F1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3960019"/>
            <a:ext cx="7162800" cy="196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6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5940-78BF-4366-81EB-B5DEF2F1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Functional maps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D0C015-3A7F-4022-B221-F92D49434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424" y="1912591"/>
            <a:ext cx="8229600" cy="3916363"/>
          </a:xfrm>
        </p:spPr>
        <p:txBody>
          <a:bodyPr/>
          <a:lstStyle/>
          <a:p>
            <a:r>
              <a:rPr lang="en-US" dirty="0"/>
              <a:t>Addressing the curse of dimensionality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D0324-739D-4A0F-A9F0-C9B848E34496}"/>
              </a:ext>
            </a:extLst>
          </p:cNvPr>
          <p:cNvSpPr txBox="1"/>
          <p:nvPr/>
        </p:nvSpPr>
        <p:spPr>
          <a:xfrm>
            <a:off x="7215449" y="1527932"/>
            <a:ext cx="17070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</a:t>
            </a:r>
            <a:r>
              <a:rPr lang="en-US" sz="1400" dirty="0" err="1"/>
              <a:t>Ovsjanikov</a:t>
            </a:r>
            <a:r>
              <a:rPr lang="en-US" sz="1400" dirty="0"/>
              <a:t> et al. 12]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9CDB849-CB0E-4F46-BBB7-4F62EFD3CD69}"/>
              </a:ext>
            </a:extLst>
          </p:cNvPr>
          <p:cNvGrpSpPr/>
          <p:nvPr/>
        </p:nvGrpSpPr>
        <p:grpSpPr>
          <a:xfrm>
            <a:off x="833136" y="2514600"/>
            <a:ext cx="7477727" cy="3710063"/>
            <a:chOff x="384902" y="2455775"/>
            <a:chExt cx="7477727" cy="3710063"/>
          </a:xfrm>
        </p:grpSpPr>
        <p:pic>
          <p:nvPicPr>
            <p:cNvPr id="5" name="Picture 3" descr="D:\Dropbox\Joint Seminar Presentation April 2013\Figures\fmap1.png">
              <a:extLst>
                <a:ext uri="{FF2B5EF4-FFF2-40B4-BE49-F238E27FC236}">
                  <a16:creationId xmlns:a16="http://schemas.microsoft.com/office/drawing/2014/main" id="{DA58D2F0-62B4-42BE-AE6B-1ED13CDBC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8047" y="2878791"/>
              <a:ext cx="1551355" cy="1418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F023FB-DCEF-4AFA-854A-C1877C1BAF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84902" y="5847011"/>
              <a:ext cx="3848772" cy="275031"/>
            </a:xfrm>
            <a:prstGeom prst="rect">
              <a:avLst/>
            </a:prstGeom>
          </p:spPr>
          <p:txBody>
            <a:bodyPr wrap="square" lIns="121917" tIns="60958" rIns="121917" bIns="60958">
              <a:spAutoFit/>
            </a:bodyPr>
            <a:lstStyle/>
            <a:p>
              <a:pPr algn="ctr"/>
              <a:r>
                <a:rPr lang="en-US" sz="1500" dirty="0"/>
                <a:t>Functions on cat are transferred to lion using </a:t>
              </a:r>
              <a:r>
                <a:rPr lang="en-US" sz="1500" dirty="0">
                  <a:solidFill>
                    <a:srgbClr val="C00000"/>
                  </a:solidFill>
                </a:rPr>
                <a:t>F</a:t>
              </a:r>
            </a:p>
          </p:txBody>
        </p:sp>
        <p:pic>
          <p:nvPicPr>
            <p:cNvPr id="7" name="Picture 2" descr="D:\Dropbox\Joint Seminar Presentation April 2013\Figures\fmap4.png">
              <a:extLst>
                <a:ext uri="{FF2B5EF4-FFF2-40B4-BE49-F238E27FC236}">
                  <a16:creationId xmlns:a16="http://schemas.microsoft.com/office/drawing/2014/main" id="{79C986CB-B0AD-430D-B476-D315C09DD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39380" y="4419600"/>
              <a:ext cx="1548983" cy="14165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4" descr="D:\Dropbox\Joint Seminar Presentation April 2013\Figures\fmap2.png">
              <a:extLst>
                <a:ext uri="{FF2B5EF4-FFF2-40B4-BE49-F238E27FC236}">
                  <a16:creationId xmlns:a16="http://schemas.microsoft.com/office/drawing/2014/main" id="{F0D19CF9-3FA6-43FE-B1DF-349612D14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68048" y="4424153"/>
              <a:ext cx="1551355" cy="1418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5" descr="D:\Dropbox\Joint Seminar Presentation April 2013\Figures\fmap3.png">
              <a:extLst>
                <a:ext uri="{FF2B5EF4-FFF2-40B4-BE49-F238E27FC236}">
                  <a16:creationId xmlns:a16="http://schemas.microsoft.com/office/drawing/2014/main" id="{AE055985-5A62-4EB4-B28A-8B7B4E59D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15915" y="2872963"/>
              <a:ext cx="1551355" cy="14187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CA1515B-24DC-463F-8FB1-BAA358D1E08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978753" y="3127846"/>
              <a:ext cx="2883876" cy="2514600"/>
              <a:chOff x="3948619" y="1733549"/>
              <a:chExt cx="2783454" cy="242703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0128DBC-A469-4ED3-955E-D01179C3E401}"/>
                  </a:ext>
                </a:extLst>
              </p:cNvPr>
              <p:cNvGrpSpPr/>
              <p:nvPr/>
            </p:nvGrpSpPr>
            <p:grpSpPr bwMode="auto">
              <a:xfrm>
                <a:off x="3948619" y="1733549"/>
                <a:ext cx="2783454" cy="2121916"/>
                <a:chOff x="5264825" y="1047750"/>
                <a:chExt cx="3711272" cy="2829221"/>
              </a:xfrm>
            </p:grpSpPr>
            <p:pic>
              <p:nvPicPr>
                <p:cNvPr id="13" name="Picture 2" descr="D:\Dropbox\Joint Seminar Presentation April 2013\Figures\fmap_matrix.png">
                  <a:extLst>
                    <a:ext uri="{FF2B5EF4-FFF2-40B4-BE49-F238E27FC236}">
                      <a16:creationId xmlns:a16="http://schemas.microsoft.com/office/drawing/2014/main" id="{0B4A5C4C-0306-4DB4-824D-3435A4384A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11429" t="5714" r="7143" b="8571"/>
                <a:stretch>
                  <a:fillRect/>
                </a:stretch>
              </p:blipFill>
              <p:spPr bwMode="auto">
                <a:xfrm>
                  <a:off x="5576141" y="1047750"/>
                  <a:ext cx="3088640" cy="2438399"/>
                </a:xfrm>
                <a:prstGeom prst="rect">
                  <a:avLst/>
                </a:prstGeom>
                <a:noFill/>
              </p:spPr>
            </p:pic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773749D-A4D1-41B3-AF82-5070D4FBD465}"/>
                    </a:ext>
                  </a:extLst>
                </p:cNvPr>
                <p:cNvSpPr/>
                <p:nvPr/>
              </p:nvSpPr>
              <p:spPr bwMode="auto">
                <a:xfrm>
                  <a:off x="5264825" y="3476861"/>
                  <a:ext cx="3711272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2000" b="1" dirty="0">
                      <a:solidFill>
                        <a:srgbClr val="C00000"/>
                      </a:solidFill>
                    </a:rPr>
                    <a:t>F</a:t>
                  </a:r>
                  <a:r>
                    <a:rPr lang="en-US" sz="2000" b="1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000" b="1" dirty="0"/>
                    <a:t>is a linear operator (matrix)</a:t>
                  </a:r>
                  <a:endParaRPr lang="en-US" sz="2000" b="1" dirty="0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12" name="Picture 11" descr="TP_tmp.emf">
                <a:extLst>
                  <a:ext uri="{FF2B5EF4-FFF2-40B4-BE49-F238E27FC236}">
                    <a16:creationId xmlns:a16="http://schemas.microsoft.com/office/drawing/2014/main" id="{F5402115-9581-4C55-A3F8-6E21C52A531E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 bwMode="auto">
              <a:xfrm>
                <a:off x="4410330" y="3885438"/>
                <a:ext cx="1914804" cy="275148"/>
              </a:xfrm>
              <a:prstGeom prst="rect">
                <a:avLst/>
              </a:prstGeom>
              <a:noFill/>
              <a:ln/>
              <a:effectLst/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316B85-5CE0-41F1-9822-CEBEF418AEB3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1435804" y="2455775"/>
              <a:ext cx="1367196" cy="310905"/>
            </a:xfrm>
            <a:prstGeom prst="rect">
              <a:avLst/>
            </a:prstGeom>
            <a:noFill/>
          </p:spPr>
          <p:txBody>
            <a:bodyPr wrap="none" lIns="121917" tIns="60958" rIns="121917" bIns="60958" rtlCol="0">
              <a:spAutoFit/>
            </a:bodyPr>
            <a:lstStyle/>
            <a:p>
              <a:r>
                <a:rPr lang="en-US" dirty="0"/>
                <a:t>from cat to lion</a:t>
              </a:r>
            </a:p>
          </p:txBody>
        </p:sp>
        <p:sp>
          <p:nvSpPr>
            <p:cNvPr id="16" name="Right Arrow 3">
              <a:extLst>
                <a:ext uri="{FF2B5EF4-FFF2-40B4-BE49-F238E27FC236}">
                  <a16:creationId xmlns:a16="http://schemas.microsoft.com/office/drawing/2014/main" id="{79D9B652-1C3F-4238-A07B-D0FC272513CA}"/>
                </a:ext>
              </a:extLst>
            </p:cNvPr>
            <p:cNvSpPr>
              <a:spLocks noChangeAspect="1"/>
            </p:cNvSpPr>
            <p:nvPr/>
          </p:nvSpPr>
          <p:spPr>
            <a:xfrm rot="18879927">
              <a:off x="586700" y="3236733"/>
              <a:ext cx="473695" cy="789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5">
              <a:extLst>
                <a:ext uri="{FF2B5EF4-FFF2-40B4-BE49-F238E27FC236}">
                  <a16:creationId xmlns:a16="http://schemas.microsoft.com/office/drawing/2014/main" id="{C22CA1EE-BC42-4EEF-A1D0-82F99A88FDCC}"/>
                </a:ext>
              </a:extLst>
            </p:cNvPr>
            <p:cNvSpPr>
              <a:spLocks noChangeAspect="1"/>
            </p:cNvSpPr>
            <p:nvPr/>
          </p:nvSpPr>
          <p:spPr>
            <a:xfrm rot="18879927">
              <a:off x="2532504" y="3236734"/>
              <a:ext cx="473695" cy="789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Arrow 16">
              <a:extLst>
                <a:ext uri="{FF2B5EF4-FFF2-40B4-BE49-F238E27FC236}">
                  <a16:creationId xmlns:a16="http://schemas.microsoft.com/office/drawing/2014/main" id="{7613F6C4-97C1-4FC8-8C9B-1E7EEFAE7114}"/>
                </a:ext>
              </a:extLst>
            </p:cNvPr>
            <p:cNvSpPr>
              <a:spLocks noChangeAspect="1"/>
            </p:cNvSpPr>
            <p:nvPr/>
          </p:nvSpPr>
          <p:spPr>
            <a:xfrm rot="18879927">
              <a:off x="525771" y="4786524"/>
              <a:ext cx="473695" cy="789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sp>
          <p:nvSpPr>
            <p:cNvPr id="19" name="Right Arrow 17">
              <a:extLst>
                <a:ext uri="{FF2B5EF4-FFF2-40B4-BE49-F238E27FC236}">
                  <a16:creationId xmlns:a16="http://schemas.microsoft.com/office/drawing/2014/main" id="{230856B9-D39D-4A65-B4C3-E5AB0616DD21}"/>
                </a:ext>
              </a:extLst>
            </p:cNvPr>
            <p:cNvSpPr>
              <a:spLocks noChangeAspect="1"/>
            </p:cNvSpPr>
            <p:nvPr/>
          </p:nvSpPr>
          <p:spPr>
            <a:xfrm rot="18879927">
              <a:off x="2514100" y="4786525"/>
              <a:ext cx="473695" cy="789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3" descr="D:\GuibasHome\OwnTalks\2013VisionReadingGroup\operator.jpg">
              <a:extLst>
                <a:ext uri="{FF2B5EF4-FFF2-40B4-BE49-F238E27FC236}">
                  <a16:creationId xmlns:a16="http://schemas.microsoft.com/office/drawing/2014/main" id="{E80F9944-39E3-413C-8161-3C44EFB27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8942" y="5673500"/>
              <a:ext cx="444089" cy="4923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00913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55940-78BF-4366-81EB-B5DEF2F1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Functional maps between images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CD0324-739D-4A0F-A9F0-C9B848E34496}"/>
              </a:ext>
            </a:extLst>
          </p:cNvPr>
          <p:cNvSpPr txBox="1"/>
          <p:nvPr/>
        </p:nvSpPr>
        <p:spPr>
          <a:xfrm>
            <a:off x="7215449" y="1692663"/>
            <a:ext cx="1339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[Wang et al. 13]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C853EB7-A70A-4D93-85C0-335A47108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000440"/>
            <a:ext cx="5943600" cy="412572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Basis of functional space</a:t>
            </a:r>
          </a:p>
          <a:p>
            <a:r>
              <a:rPr lang="en-US" altLang="zh-CN" sz="2400" dirty="0"/>
              <a:t>First M Laplacian eigenfunctions of the graph</a:t>
            </a:r>
          </a:p>
          <a:p>
            <a:endParaRPr lang="en-US" altLang="zh-CN" sz="2400" dirty="0"/>
          </a:p>
          <a:p>
            <a:r>
              <a:rPr lang="en-US" altLang="zh-CN" sz="2200" dirty="0"/>
              <a:t>Reconstruct any function with small error (M=30)</a:t>
            </a:r>
            <a:endParaRPr lang="zh-CN" altLang="en-US" sz="2200" dirty="0"/>
          </a:p>
        </p:txBody>
      </p:sp>
      <p:pic>
        <p:nvPicPr>
          <p:cNvPr id="24" name="Picture 2" descr="C:\Users\fanwang\Dropbox\iccv\framework-svg\bitmap.png">
            <a:extLst>
              <a:ext uri="{FF2B5EF4-FFF2-40B4-BE49-F238E27FC236}">
                <a16:creationId xmlns:a16="http://schemas.microsoft.com/office/drawing/2014/main" id="{2FD6215D-95BD-40AE-BEF9-5B30B90C3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0219" r="47255" b="11538"/>
          <a:stretch>
            <a:fillRect/>
          </a:stretch>
        </p:blipFill>
        <p:spPr bwMode="auto">
          <a:xfrm>
            <a:off x="6433634" y="2322871"/>
            <a:ext cx="2133600" cy="1326292"/>
          </a:xfrm>
          <a:prstGeom prst="rect">
            <a:avLst/>
          </a:prstGeom>
          <a:noFill/>
        </p:spPr>
      </p:pic>
      <p:pic>
        <p:nvPicPr>
          <p:cNvPr id="25" name="Picture 24" descr="fBasis-1-cow12.png">
            <a:extLst>
              <a:ext uri="{FF2B5EF4-FFF2-40B4-BE49-F238E27FC236}">
                <a16:creationId xmlns:a16="http://schemas.microsoft.com/office/drawing/2014/main" id="{2E77692F-CF02-432A-874B-D0F51B2215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843" y="4597756"/>
            <a:ext cx="1657582" cy="1105054"/>
          </a:xfrm>
          <a:prstGeom prst="rect">
            <a:avLst/>
          </a:prstGeom>
        </p:spPr>
      </p:pic>
      <p:pic>
        <p:nvPicPr>
          <p:cNvPr id="26" name="Picture 25" descr="fBasis-2-recon30.png">
            <a:extLst>
              <a:ext uri="{FF2B5EF4-FFF2-40B4-BE49-F238E27FC236}">
                <a16:creationId xmlns:a16="http://schemas.microsoft.com/office/drawing/2014/main" id="{D6DF7181-685A-4239-9FF6-03028F9701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3757" y="4600713"/>
            <a:ext cx="1657582" cy="1105054"/>
          </a:xfrm>
          <a:prstGeom prst="rect">
            <a:avLst/>
          </a:prstGeom>
        </p:spPr>
      </p:pic>
      <p:pic>
        <p:nvPicPr>
          <p:cNvPr id="27" name="Picture 26" descr="fBasis-3-reconT.png">
            <a:extLst>
              <a:ext uri="{FF2B5EF4-FFF2-40B4-BE49-F238E27FC236}">
                <a16:creationId xmlns:a16="http://schemas.microsoft.com/office/drawing/2014/main" id="{46313D63-4B63-4CA3-9C62-12F55137B82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94402" y="4600713"/>
            <a:ext cx="1657582" cy="1105054"/>
          </a:xfrm>
          <a:prstGeom prst="rect">
            <a:avLst/>
          </a:prstGeom>
        </p:spPr>
      </p:pic>
      <p:pic>
        <p:nvPicPr>
          <p:cNvPr id="28" name="Picture 2" descr="D:\Research\Meetings\20130501_groupmeeting\figures_png\avgRecon.jpg">
            <a:extLst>
              <a:ext uri="{FF2B5EF4-FFF2-40B4-BE49-F238E27FC236}">
                <a16:creationId xmlns:a16="http://schemas.microsoft.com/office/drawing/2014/main" id="{C320C258-5508-4801-8026-A5A39EFDF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768" r="69748"/>
          <a:stretch>
            <a:fillRect/>
          </a:stretch>
        </p:blipFill>
        <p:spPr bwMode="auto">
          <a:xfrm>
            <a:off x="6553200" y="3785813"/>
            <a:ext cx="1944763" cy="2386387"/>
          </a:xfrm>
          <a:prstGeom prst="rect">
            <a:avLst/>
          </a:prstGeom>
          <a:noFill/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E0EA30C-C425-40F1-937E-A73F925B4E43}"/>
              </a:ext>
            </a:extLst>
          </p:cNvPr>
          <p:cNvSpPr txBox="1"/>
          <p:nvPr/>
        </p:nvSpPr>
        <p:spPr>
          <a:xfrm>
            <a:off x="212733" y="5696783"/>
            <a:ext cx="20954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Binary indicator function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070EB78-1D70-4850-9A0C-CF21454DAB31}"/>
              </a:ext>
            </a:extLst>
          </p:cNvPr>
          <p:cNvSpPr txBox="1"/>
          <p:nvPr/>
        </p:nvSpPr>
        <p:spPr>
          <a:xfrm>
            <a:off x="2223430" y="5686032"/>
            <a:ext cx="2015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Reconstructed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43EA4F-DDF1-4FAB-BB8F-DA9436537090}"/>
              </a:ext>
            </a:extLst>
          </p:cNvPr>
          <p:cNvSpPr txBox="1"/>
          <p:nvPr/>
        </p:nvSpPr>
        <p:spPr>
          <a:xfrm>
            <a:off x="4243245" y="5667513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Thresholded</a:t>
            </a:r>
            <a:r>
              <a:rPr lang="en-US" sz="1400" dirty="0"/>
              <a:t> </a:t>
            </a:r>
          </a:p>
          <a:p>
            <a:r>
              <a:rPr lang="en-US" sz="1400" dirty="0"/>
              <a:t>reconstructed function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9A1EDAB-D73E-4377-B64F-31F14F250AB1}"/>
              </a:ext>
            </a:extLst>
          </p:cNvPr>
          <p:cNvSpPr txBox="1"/>
          <p:nvPr/>
        </p:nvSpPr>
        <p:spPr>
          <a:xfrm>
            <a:off x="6850040" y="6197025"/>
            <a:ext cx="18053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Reconstruction error</a:t>
            </a:r>
          </a:p>
        </p:txBody>
      </p:sp>
      <p:pic>
        <p:nvPicPr>
          <p:cNvPr id="33" name="Picture 32" descr="TP_tmp.png">
            <a:extLst>
              <a:ext uri="{FF2B5EF4-FFF2-40B4-BE49-F238E27FC236}">
                <a16:creationId xmlns:a16="http://schemas.microsoft.com/office/drawing/2014/main" id="{D68EAFAB-D6CD-4747-B469-C50EBC8FEB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2100044" y="3124200"/>
            <a:ext cx="2623935" cy="427908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670003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C13EE-49E1-46E7-AFAF-3C8DF9DB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functional maps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04E6C-5D7C-43B0-8618-38926A7B21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Descriptor alignment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Frequency alignment</a:t>
            </a:r>
          </a:p>
          <a:p>
            <a:endParaRPr lang="en-US" sz="2400" dirty="0"/>
          </a:p>
          <a:p>
            <a:r>
              <a:rPr lang="en-US" sz="2400" dirty="0"/>
              <a:t>Map consistency</a:t>
            </a:r>
          </a:p>
        </p:txBody>
      </p:sp>
      <p:pic>
        <p:nvPicPr>
          <p:cNvPr id="4" name="Picture 3" descr="TP_tmp.png">
            <a:extLst>
              <a:ext uri="{FF2B5EF4-FFF2-40B4-BE49-F238E27FC236}">
                <a16:creationId xmlns:a16="http://schemas.microsoft.com/office/drawing/2014/main" id="{F85A8386-D94E-445A-A72F-D0118CC2B9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038600" y="2083086"/>
            <a:ext cx="2743200" cy="382072"/>
          </a:xfrm>
          <a:prstGeom prst="rect">
            <a:avLst/>
          </a:prstGeom>
          <a:noFill/>
          <a:ln/>
          <a:effectLst/>
        </p:spPr>
      </p:pic>
      <p:pic>
        <p:nvPicPr>
          <p:cNvPr id="5" name="Picture 4" descr="TP_tmp.png">
            <a:extLst>
              <a:ext uri="{FF2B5EF4-FFF2-40B4-BE49-F238E27FC236}">
                <a16:creationId xmlns:a16="http://schemas.microsoft.com/office/drawing/2014/main" id="{3808FA32-C740-4497-B934-1DDA56A460B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950907" y="2912339"/>
            <a:ext cx="3847750" cy="573041"/>
          </a:xfrm>
          <a:prstGeom prst="rect">
            <a:avLst/>
          </a:prstGeom>
          <a:noFill/>
          <a:ln/>
          <a:effectLst/>
        </p:spPr>
      </p:pic>
      <p:pic>
        <p:nvPicPr>
          <p:cNvPr id="6" name="Picture 5" descr="TP_tmp.png">
            <a:extLst>
              <a:ext uri="{FF2B5EF4-FFF2-40B4-BE49-F238E27FC236}">
                <a16:creationId xmlns:a16="http://schemas.microsoft.com/office/drawing/2014/main" id="{6322EF57-14F5-49B0-872F-340B5FD6EC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844775" y="5192442"/>
            <a:ext cx="5953882" cy="533400"/>
          </a:xfrm>
          <a:prstGeom prst="rect">
            <a:avLst/>
          </a:prstGeom>
          <a:noFill/>
          <a:ln/>
          <a:effectLst/>
        </p:spPr>
      </p:pic>
      <p:sp>
        <p:nvSpPr>
          <p:cNvPr id="8" name="Left-Right Arrow 9">
            <a:extLst>
              <a:ext uri="{FF2B5EF4-FFF2-40B4-BE49-F238E27FC236}">
                <a16:creationId xmlns:a16="http://schemas.microsoft.com/office/drawing/2014/main" id="{E3748C79-0FAD-43D3-86DF-7DB939BA5CEF}"/>
              </a:ext>
            </a:extLst>
          </p:cNvPr>
          <p:cNvSpPr/>
          <p:nvPr/>
        </p:nvSpPr>
        <p:spPr>
          <a:xfrm>
            <a:off x="4114800" y="4428078"/>
            <a:ext cx="914400" cy="228600"/>
          </a:xfrm>
          <a:prstGeom prst="left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TP_tmp.png">
            <a:extLst>
              <a:ext uri="{FF2B5EF4-FFF2-40B4-BE49-F238E27FC236}">
                <a16:creationId xmlns:a16="http://schemas.microsoft.com/office/drawing/2014/main" id="{AADABA1D-BDEA-474C-B9CB-641C2D55AFD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937184" y="4409251"/>
            <a:ext cx="3013723" cy="315149"/>
          </a:xfrm>
          <a:prstGeom prst="rect">
            <a:avLst/>
          </a:prstGeom>
          <a:noFill/>
          <a:ln/>
          <a:effectLst/>
        </p:spPr>
      </p:pic>
      <p:pic>
        <p:nvPicPr>
          <p:cNvPr id="10" name="Picture 9" descr="TP_tmp.png">
            <a:extLst>
              <a:ext uri="{FF2B5EF4-FFF2-40B4-BE49-F238E27FC236}">
                <a16:creationId xmlns:a16="http://schemas.microsoft.com/office/drawing/2014/main" id="{F241FAB1-A300-4266-AB52-34B52D5B0B7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5246810" y="4391302"/>
            <a:ext cx="3069980" cy="315090"/>
          </a:xfrm>
          <a:prstGeom prst="rect">
            <a:avLst/>
          </a:prstGeom>
          <a:noFill/>
          <a:ln/>
          <a:effectLst/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003FC9ED-0E5A-4698-87B7-1B123DEC2896}"/>
              </a:ext>
            </a:extLst>
          </p:cNvPr>
          <p:cNvSpPr/>
          <p:nvPr/>
        </p:nvSpPr>
        <p:spPr>
          <a:xfrm>
            <a:off x="4495800" y="4724400"/>
            <a:ext cx="228600" cy="3151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0073AA-8AB6-4B9E-B66A-95502BFA9975}"/>
              </a:ext>
            </a:extLst>
          </p:cNvPr>
          <p:cNvSpPr txBox="1"/>
          <p:nvPr/>
        </p:nvSpPr>
        <p:spPr>
          <a:xfrm>
            <a:off x="6477000" y="5746314"/>
            <a:ext cx="2667000" cy="58477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Image global similarity weight via GIST</a:t>
            </a:r>
            <a:endParaRPr lang="zh-CN" altLang="en-US" sz="1600" dirty="0"/>
          </a:p>
        </p:txBody>
      </p:sp>
      <p:cxnSp>
        <p:nvCxnSpPr>
          <p:cNvPr id="13" name="Shape 5">
            <a:extLst>
              <a:ext uri="{FF2B5EF4-FFF2-40B4-BE49-F238E27FC236}">
                <a16:creationId xmlns:a16="http://schemas.microsoft.com/office/drawing/2014/main" id="{FB539C3D-71F6-4CDD-AFED-4265898D4CE6}"/>
              </a:ext>
            </a:extLst>
          </p:cNvPr>
          <p:cNvCxnSpPr>
            <a:endCxn id="12" idx="1"/>
          </p:cNvCxnSpPr>
          <p:nvPr/>
        </p:nvCxnSpPr>
        <p:spPr>
          <a:xfrm>
            <a:off x="5867402" y="5670116"/>
            <a:ext cx="609598" cy="368586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3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1BECE-7AA4-4349-B202-4F2CFB474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Map as an information transporter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B50E580-FC09-44A9-9344-99711AB5510B}"/>
              </a:ext>
            </a:extLst>
          </p:cNvPr>
          <p:cNvGrpSpPr/>
          <p:nvPr/>
        </p:nvGrpSpPr>
        <p:grpSpPr>
          <a:xfrm>
            <a:off x="381000" y="2295272"/>
            <a:ext cx="4525598" cy="3456459"/>
            <a:chOff x="381000" y="2295272"/>
            <a:chExt cx="4525598" cy="345645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FABDE5C-28AE-40E4-979C-B25C1C67E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2295272"/>
              <a:ext cx="3429001" cy="256032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358546-A764-4B7F-884E-212B33665E17}"/>
                </a:ext>
              </a:extLst>
            </p:cNvPr>
            <p:cNvSpPr txBox="1"/>
            <p:nvPr/>
          </p:nvSpPr>
          <p:spPr>
            <a:xfrm>
              <a:off x="381000" y="5105400"/>
              <a:ext cx="45255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Protein-protein interaction network alignment</a:t>
              </a:r>
            </a:p>
            <a:p>
              <a:r>
                <a:rPr lang="en-US" dirty="0"/>
                <a:t>[Kolar et al. 08]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8F8B4D-F598-4B37-812A-C1AEA939BB9B}"/>
              </a:ext>
            </a:extLst>
          </p:cNvPr>
          <p:cNvGrpSpPr/>
          <p:nvPr/>
        </p:nvGrpSpPr>
        <p:grpSpPr>
          <a:xfrm>
            <a:off x="5029200" y="2455740"/>
            <a:ext cx="3868648" cy="3295991"/>
            <a:chOff x="5029200" y="2455740"/>
            <a:chExt cx="3868648" cy="32959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028F2E2-3A5E-4D1B-B6C1-7C3E49BE8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9200" y="2455740"/>
              <a:ext cx="3868648" cy="24972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4E0E6C-3FA1-4FF9-B1ED-FB7B63C2573D}"/>
                </a:ext>
              </a:extLst>
            </p:cNvPr>
            <p:cNvSpPr/>
            <p:nvPr/>
          </p:nvSpPr>
          <p:spPr>
            <a:xfrm>
              <a:off x="5410200" y="5105400"/>
              <a:ext cx="293817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Nonparametric Scene Parsing</a:t>
              </a:r>
            </a:p>
            <a:p>
              <a:r>
                <a:rPr lang="en-US" dirty="0"/>
                <a:t>[Liu et al. 11]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3401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AF7E-FC01-4007-88A1-54C96D534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Functional map synchronization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D4527AC-558C-43B1-97A5-C32C1F1C0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1012"/>
            <a:ext cx="8458200" cy="4725988"/>
          </a:xfrm>
        </p:spPr>
        <p:txBody>
          <a:bodyPr>
            <a:normAutofit/>
          </a:bodyPr>
          <a:lstStyle/>
          <a:p>
            <a:r>
              <a:rPr lang="en-US" altLang="zh-CN" sz="2800" dirty="0"/>
              <a:t>Overall optimization</a:t>
            </a:r>
          </a:p>
          <a:p>
            <a:pPr marL="0" indent="0">
              <a:buNone/>
            </a:pPr>
            <a:endParaRPr lang="en-US" altLang="zh-CN" sz="2800" dirty="0"/>
          </a:p>
          <a:p>
            <a:pPr marL="0" indent="0">
              <a:buNone/>
            </a:pPr>
            <a:endParaRPr lang="en-US" altLang="zh-CN" sz="2800" dirty="0"/>
          </a:p>
          <a:p>
            <a:r>
              <a:rPr lang="en-US" altLang="zh-CN" sz="2800" dirty="0"/>
              <a:t>Alternating optimization:</a:t>
            </a:r>
          </a:p>
          <a:p>
            <a:pPr lvl="1"/>
            <a:r>
              <a:rPr lang="en-US" altLang="zh-CN" sz="2400" dirty="0"/>
              <a:t>Fix Y, solve X             Independent QP problems</a:t>
            </a:r>
          </a:p>
          <a:p>
            <a:pPr lvl="1"/>
            <a:endParaRPr lang="en-US" altLang="zh-CN" dirty="0"/>
          </a:p>
          <a:p>
            <a:pPr lvl="1"/>
            <a:r>
              <a:rPr lang="en-US" altLang="zh-CN" sz="2400" dirty="0"/>
              <a:t>Fix X, solve Y             Eigenvalue problem</a:t>
            </a:r>
            <a:endParaRPr lang="zh-CN" altLang="en-US" sz="2400" dirty="0"/>
          </a:p>
        </p:txBody>
      </p:sp>
      <p:sp>
        <p:nvSpPr>
          <p:cNvPr id="5" name="Right Arrow 13">
            <a:extLst>
              <a:ext uri="{FF2B5EF4-FFF2-40B4-BE49-F238E27FC236}">
                <a16:creationId xmlns:a16="http://schemas.microsoft.com/office/drawing/2014/main" id="{FDAE6D08-6FA0-4AA8-AB07-F0E34B68E351}"/>
              </a:ext>
            </a:extLst>
          </p:cNvPr>
          <p:cNvSpPr/>
          <p:nvPr/>
        </p:nvSpPr>
        <p:spPr>
          <a:xfrm>
            <a:off x="2881618" y="3930088"/>
            <a:ext cx="762000" cy="228600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14">
            <a:extLst>
              <a:ext uri="{FF2B5EF4-FFF2-40B4-BE49-F238E27FC236}">
                <a16:creationId xmlns:a16="http://schemas.microsoft.com/office/drawing/2014/main" id="{C8E3AF6D-40D6-4633-9FD9-A87A9AFB0BBF}"/>
              </a:ext>
            </a:extLst>
          </p:cNvPr>
          <p:cNvSpPr/>
          <p:nvPr/>
        </p:nvSpPr>
        <p:spPr>
          <a:xfrm>
            <a:off x="2913077" y="4871814"/>
            <a:ext cx="762000" cy="228600"/>
          </a:xfrm>
          <a:prstGeom prst="rightArrow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P_tmp.png">
            <a:extLst>
              <a:ext uri="{FF2B5EF4-FFF2-40B4-BE49-F238E27FC236}">
                <a16:creationId xmlns:a16="http://schemas.microsoft.com/office/drawing/2014/main" id="{2FEF3AE2-6B1E-4104-915E-85DEABFEDF1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923" y="2271718"/>
            <a:ext cx="4673352" cy="560859"/>
          </a:xfrm>
          <a:prstGeom prst="rect">
            <a:avLst/>
          </a:prstGeom>
          <a:noFill/>
        </p:spPr>
      </p:pic>
      <p:pic>
        <p:nvPicPr>
          <p:cNvPr id="8" name="Picture 7" descr="TP_tmp.png">
            <a:extLst>
              <a:ext uri="{FF2B5EF4-FFF2-40B4-BE49-F238E27FC236}">
                <a16:creationId xmlns:a16="http://schemas.microsoft.com/office/drawing/2014/main" id="{41927206-4ACA-491D-A78C-8D4E105B59D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201" y="2958596"/>
            <a:ext cx="1676400" cy="259324"/>
          </a:xfrm>
          <a:prstGeom prst="rect">
            <a:avLst/>
          </a:prstGeom>
          <a:noFill/>
        </p:spPr>
      </p:pic>
      <p:pic>
        <p:nvPicPr>
          <p:cNvPr id="9" name="Picture 8" descr="TP_tmp.png">
            <a:extLst>
              <a:ext uri="{FF2B5EF4-FFF2-40B4-BE49-F238E27FC236}">
                <a16:creationId xmlns:a16="http://schemas.microsoft.com/office/drawing/2014/main" id="{E12FA29A-B5CB-4874-A5AC-5FD5380F0C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599" y="4243648"/>
            <a:ext cx="4572000" cy="436937"/>
          </a:xfrm>
          <a:prstGeom prst="rect">
            <a:avLst/>
          </a:prstGeom>
          <a:noFill/>
        </p:spPr>
      </p:pic>
      <p:pic>
        <p:nvPicPr>
          <p:cNvPr id="10" name="Picture 9" descr="TP_tmp.png">
            <a:extLst>
              <a:ext uri="{FF2B5EF4-FFF2-40B4-BE49-F238E27FC236}">
                <a16:creationId xmlns:a16="http://schemas.microsoft.com/office/drawing/2014/main" id="{69CD2F82-C5CB-493F-86E1-30F6FE84382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2871" y="5719123"/>
            <a:ext cx="1669093" cy="258194"/>
          </a:xfrm>
          <a:prstGeom prst="rect">
            <a:avLst/>
          </a:prstGeom>
          <a:noFill/>
        </p:spPr>
      </p:pic>
      <p:pic>
        <p:nvPicPr>
          <p:cNvPr id="11" name="Picture 10" descr="TP_tmp.png">
            <a:extLst>
              <a:ext uri="{FF2B5EF4-FFF2-40B4-BE49-F238E27FC236}">
                <a16:creationId xmlns:a16="http://schemas.microsoft.com/office/drawing/2014/main" id="{1114374F-668C-4671-9839-67ECE2EFD92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8190" y="5341903"/>
            <a:ext cx="1936461" cy="258194"/>
          </a:xfrm>
          <a:prstGeom prst="rect">
            <a:avLst/>
          </a:prstGeom>
          <a:noFill/>
        </p:spPr>
      </p:pic>
      <p:pic>
        <p:nvPicPr>
          <p:cNvPr id="12" name="Picture 11" descr="TP_tmp.png">
            <a:extLst>
              <a:ext uri="{FF2B5EF4-FFF2-40B4-BE49-F238E27FC236}">
                <a16:creationId xmlns:a16="http://schemas.microsoft.com/office/drawing/2014/main" id="{4A30D8A2-DEC0-4C36-ABA9-7516A64266EB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146960" y="5237582"/>
            <a:ext cx="3276600" cy="750920"/>
          </a:xfrm>
          <a:prstGeom prst="rect">
            <a:avLst/>
          </a:prstGeom>
          <a:noFill/>
          <a:ln/>
          <a:effectLst/>
        </p:spPr>
      </p:pic>
    </p:spTree>
    <p:extLst>
      <p:ext uri="{BB962C8B-B14F-4D97-AF65-F5344CB8AC3E}">
        <p14:creationId xmlns:p14="http://schemas.microsoft.com/office/powerpoint/2010/main" val="3144315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D2D9B-4E3F-4E3F-B38D-848C71B8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importance of consistent functional maps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267E8-B342-4BF5-B69D-1E912C366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350" y="2762858"/>
            <a:ext cx="4343400" cy="2531959"/>
          </a:xfrm>
          <a:prstGeom prst="rect">
            <a:avLst/>
          </a:prstGeom>
        </p:spPr>
      </p:pic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6D23DFBC-AEFB-4F82-BA80-40813CBE64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8230843"/>
              </p:ext>
            </p:extLst>
          </p:nvPr>
        </p:nvGraphicFramePr>
        <p:xfrm>
          <a:off x="5164399" y="2757964"/>
          <a:ext cx="3598602" cy="26517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29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4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34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3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3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208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Kuettel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’12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Fmaps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-s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Fmaps</a:t>
                      </a:r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-</a:t>
                      </a:r>
                      <a:r>
                        <a:rPr lang="en-US" sz="1200" dirty="0" err="1"/>
                        <a:t>uns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89.4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80.7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82.3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82.5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85.5</a:t>
                      </a:r>
                      <a:endParaRPr lang="en-US" sz="12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81.9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84.2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Horse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83.1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87.0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51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Sheep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83.9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200" kern="1200" dirty="0"/>
                        <a:t>86.5</a:t>
                      </a:r>
                      <a:endParaRPr lang="en-US" sz="12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143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7AE80-06AB-4C0F-9689-F1A2F3C3C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Consistent segmentation approach II</a:t>
            </a:r>
          </a:p>
        </p:txBody>
      </p:sp>
    </p:spTree>
    <p:extLst>
      <p:ext uri="{BB962C8B-B14F-4D97-AF65-F5344CB8AC3E}">
        <p14:creationId xmlns:p14="http://schemas.microsoft.com/office/powerpoint/2010/main" val="2950015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17E-6DBD-449C-B6BB-6284774C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Joint optimization of segmentation and maps</a:t>
            </a:r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6D449873-EB22-4537-8AED-36EFDC26EC7F}"/>
              </a:ext>
            </a:extLst>
          </p:cNvPr>
          <p:cNvGrpSpPr/>
          <p:nvPr/>
        </p:nvGrpSpPr>
        <p:grpSpPr>
          <a:xfrm>
            <a:off x="3048000" y="3089851"/>
            <a:ext cx="3360798" cy="2816629"/>
            <a:chOff x="975442" y="3810000"/>
            <a:chExt cx="3360798" cy="2816629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116D888A-7DF4-4F57-B21B-0C4CCF0732DA}"/>
                </a:ext>
              </a:extLst>
            </p:cNvPr>
            <p:cNvSpPr/>
            <p:nvPr/>
          </p:nvSpPr>
          <p:spPr>
            <a:xfrm>
              <a:off x="1066800" y="4675909"/>
              <a:ext cx="2285999" cy="242455"/>
            </a:xfrm>
            <a:custGeom>
              <a:avLst/>
              <a:gdLst>
                <a:gd name="connsiteX0" fmla="*/ 0 w 2078182"/>
                <a:gd name="connsiteY0" fmla="*/ 0 h 353291"/>
                <a:gd name="connsiteX1" fmla="*/ 1094509 w 2078182"/>
                <a:gd name="connsiteY1" fmla="*/ 332509 h 353291"/>
                <a:gd name="connsiteX2" fmla="*/ 2078182 w 2078182"/>
                <a:gd name="connsiteY2" fmla="*/ 124691 h 35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182" h="353291">
                  <a:moveTo>
                    <a:pt x="0" y="0"/>
                  </a:moveTo>
                  <a:cubicBezTo>
                    <a:pt x="374072" y="155863"/>
                    <a:pt x="748145" y="311727"/>
                    <a:pt x="1094509" y="332509"/>
                  </a:cubicBezTo>
                  <a:cubicBezTo>
                    <a:pt x="1440873" y="353291"/>
                    <a:pt x="1759527" y="238991"/>
                    <a:pt x="2078182" y="124691"/>
                  </a:cubicBezTo>
                </a:path>
              </a:pathLst>
            </a:custGeom>
            <a:ln w="25400">
              <a:solidFill>
                <a:srgbClr val="FF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6">
              <a:extLst>
                <a:ext uri="{FF2B5EF4-FFF2-40B4-BE49-F238E27FC236}">
                  <a16:creationId xmlns:a16="http://schemas.microsoft.com/office/drawing/2014/main" id="{2F34E608-A344-4E83-89B4-1E488094E253}"/>
                </a:ext>
              </a:extLst>
            </p:cNvPr>
            <p:cNvGrpSpPr/>
            <p:nvPr/>
          </p:nvGrpSpPr>
          <p:grpSpPr>
            <a:xfrm>
              <a:off x="975442" y="3810000"/>
              <a:ext cx="3360798" cy="2816629"/>
              <a:chOff x="975442" y="3810000"/>
              <a:chExt cx="3360798" cy="2816629"/>
            </a:xfrm>
          </p:grpSpPr>
          <p:grpSp>
            <p:nvGrpSpPr>
              <p:cNvPr id="7" name="Group 14">
                <a:extLst>
                  <a:ext uri="{FF2B5EF4-FFF2-40B4-BE49-F238E27FC236}">
                    <a16:creationId xmlns:a16="http://schemas.microsoft.com/office/drawing/2014/main" id="{A8E9CCDE-E6E0-44A9-83FA-7E50659D9A1C}"/>
                  </a:ext>
                </a:extLst>
              </p:cNvPr>
              <p:cNvGrpSpPr/>
              <p:nvPr/>
            </p:nvGrpSpPr>
            <p:grpSpPr>
              <a:xfrm>
                <a:off x="975442" y="4066309"/>
                <a:ext cx="3360798" cy="2560320"/>
                <a:chOff x="2728042" y="3078480"/>
                <a:chExt cx="3360798" cy="2560320"/>
              </a:xfrm>
            </p:grpSpPr>
            <p:pic>
              <p:nvPicPr>
                <p:cNvPr id="13" name="Picture 2" descr="C:\Users\Peter\Documents\MATLAB\Fig2\patches_2.png">
                  <a:extLst>
                    <a:ext uri="{FF2B5EF4-FFF2-40B4-BE49-F238E27FC236}">
                      <a16:creationId xmlns:a16="http://schemas.microsoft.com/office/drawing/2014/main" id="{29E4D404-0FB6-49C1-B51F-2FD9654440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21800" y="3078480"/>
                  <a:ext cx="1167040" cy="25603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4" name="Picture 4" descr="C:\Users\Peter\Documents\MATLAB\Fig2\patches_13.png">
                  <a:extLst>
                    <a:ext uri="{FF2B5EF4-FFF2-40B4-BE49-F238E27FC236}">
                      <a16:creationId xmlns:a16="http://schemas.microsoft.com/office/drawing/2014/main" id="{85253351-2CC8-44BF-BB5E-CC37EBA093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728042" y="3078480"/>
                  <a:ext cx="974558" cy="21945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8" name="Group 13">
                <a:extLst>
                  <a:ext uri="{FF2B5EF4-FFF2-40B4-BE49-F238E27FC236}">
                    <a16:creationId xmlns:a16="http://schemas.microsoft.com/office/drawing/2014/main" id="{0075E32B-AE44-4DAC-949F-A55DB51E41F2}"/>
                  </a:ext>
                </a:extLst>
              </p:cNvPr>
              <p:cNvGrpSpPr/>
              <p:nvPr/>
            </p:nvGrpSpPr>
            <p:grpSpPr>
              <a:xfrm>
                <a:off x="1524000" y="3810000"/>
                <a:ext cx="2057400" cy="2692400"/>
                <a:chOff x="3276600" y="2822171"/>
                <a:chExt cx="2057400" cy="2692400"/>
              </a:xfrm>
            </p:grpSpPr>
            <p:sp>
              <p:nvSpPr>
                <p:cNvPr id="9" name="Freeform 11">
                  <a:extLst>
                    <a:ext uri="{FF2B5EF4-FFF2-40B4-BE49-F238E27FC236}">
                      <a16:creationId xmlns:a16="http://schemas.microsoft.com/office/drawing/2014/main" id="{7D4C71C7-E31D-49D8-A95B-A0A7ED5FF36E}"/>
                    </a:ext>
                  </a:extLst>
                </p:cNvPr>
                <p:cNvSpPr/>
                <p:nvPr/>
              </p:nvSpPr>
              <p:spPr>
                <a:xfrm>
                  <a:off x="3505200" y="2822171"/>
                  <a:ext cx="1676400" cy="332510"/>
                </a:xfrm>
                <a:custGeom>
                  <a:avLst/>
                  <a:gdLst>
                    <a:gd name="connsiteX0" fmla="*/ 0 w 1537855"/>
                    <a:gd name="connsiteY0" fmla="*/ 339436 h 339436"/>
                    <a:gd name="connsiteX1" fmla="*/ 762000 w 1537855"/>
                    <a:gd name="connsiteY1" fmla="*/ 6927 h 339436"/>
                    <a:gd name="connsiteX2" fmla="*/ 1537855 w 1537855"/>
                    <a:gd name="connsiteY2" fmla="*/ 297873 h 339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37855" h="339436">
                      <a:moveTo>
                        <a:pt x="0" y="339436"/>
                      </a:moveTo>
                      <a:cubicBezTo>
                        <a:pt x="252845" y="176645"/>
                        <a:pt x="505691" y="13854"/>
                        <a:pt x="762000" y="6927"/>
                      </a:cubicBezTo>
                      <a:cubicBezTo>
                        <a:pt x="1018309" y="0"/>
                        <a:pt x="1278082" y="148936"/>
                        <a:pt x="1537855" y="297873"/>
                      </a:cubicBezTo>
                    </a:path>
                  </a:pathLst>
                </a:custGeom>
                <a:ln w="38100">
                  <a:solidFill>
                    <a:srgbClr val="00CC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Freeform 12">
                  <a:extLst>
                    <a:ext uri="{FF2B5EF4-FFF2-40B4-BE49-F238E27FC236}">
                      <a16:creationId xmlns:a16="http://schemas.microsoft.com/office/drawing/2014/main" id="{E6DAE91D-6A74-43A0-A9B7-A23415700F73}"/>
                    </a:ext>
                  </a:extLst>
                </p:cNvPr>
                <p:cNvSpPr/>
                <p:nvPr/>
              </p:nvSpPr>
              <p:spPr>
                <a:xfrm>
                  <a:off x="3276600" y="3459480"/>
                  <a:ext cx="2057400" cy="152400"/>
                </a:xfrm>
                <a:custGeom>
                  <a:avLst/>
                  <a:gdLst>
                    <a:gd name="connsiteX0" fmla="*/ 0 w 1884218"/>
                    <a:gd name="connsiteY0" fmla="*/ 71582 h 168564"/>
                    <a:gd name="connsiteX1" fmla="*/ 886691 w 1884218"/>
                    <a:gd name="connsiteY1" fmla="*/ 16164 h 168564"/>
                    <a:gd name="connsiteX2" fmla="*/ 1884218 w 1884218"/>
                    <a:gd name="connsiteY2" fmla="*/ 168564 h 168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4218" h="168564">
                      <a:moveTo>
                        <a:pt x="0" y="71582"/>
                      </a:moveTo>
                      <a:cubicBezTo>
                        <a:pt x="286327" y="35791"/>
                        <a:pt x="572655" y="0"/>
                        <a:pt x="886691" y="16164"/>
                      </a:cubicBezTo>
                      <a:cubicBezTo>
                        <a:pt x="1200727" y="32328"/>
                        <a:pt x="1542472" y="100446"/>
                        <a:pt x="1884218" y="168564"/>
                      </a:cubicBezTo>
                    </a:path>
                  </a:pathLst>
                </a:custGeom>
                <a:ln w="38100">
                  <a:solidFill>
                    <a:srgbClr val="FFFF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Freeform 13">
                  <a:extLst>
                    <a:ext uri="{FF2B5EF4-FFF2-40B4-BE49-F238E27FC236}">
                      <a16:creationId xmlns:a16="http://schemas.microsoft.com/office/drawing/2014/main" id="{ACA09BD1-BF97-48F7-A052-039E5BA0D4EC}"/>
                    </a:ext>
                  </a:extLst>
                </p:cNvPr>
                <p:cNvSpPr/>
                <p:nvPr/>
              </p:nvSpPr>
              <p:spPr>
                <a:xfrm>
                  <a:off x="3671455" y="4450080"/>
                  <a:ext cx="1357745" cy="254000"/>
                </a:xfrm>
                <a:custGeom>
                  <a:avLst/>
                  <a:gdLst>
                    <a:gd name="connsiteX0" fmla="*/ 0 w 1357745"/>
                    <a:gd name="connsiteY0" fmla="*/ 0 h 254000"/>
                    <a:gd name="connsiteX1" fmla="*/ 720436 w 1357745"/>
                    <a:gd name="connsiteY1" fmla="*/ 249382 h 254000"/>
                    <a:gd name="connsiteX2" fmla="*/ 1357745 w 1357745"/>
                    <a:gd name="connsiteY2" fmla="*/ 27709 h 25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745" h="254000">
                      <a:moveTo>
                        <a:pt x="0" y="0"/>
                      </a:moveTo>
                      <a:cubicBezTo>
                        <a:pt x="247072" y="122382"/>
                        <a:pt x="494145" y="244764"/>
                        <a:pt x="720436" y="249382"/>
                      </a:cubicBezTo>
                      <a:cubicBezTo>
                        <a:pt x="946727" y="254000"/>
                        <a:pt x="1152236" y="140854"/>
                        <a:pt x="1357745" y="27709"/>
                      </a:cubicBezTo>
                    </a:path>
                  </a:pathLst>
                </a:custGeom>
                <a:ln w="38100"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Freeform 14">
                  <a:extLst>
                    <a:ext uri="{FF2B5EF4-FFF2-40B4-BE49-F238E27FC236}">
                      <a16:creationId xmlns:a16="http://schemas.microsoft.com/office/drawing/2014/main" id="{86770133-1927-48D8-989A-F28352F038D4}"/>
                    </a:ext>
                  </a:extLst>
                </p:cNvPr>
                <p:cNvSpPr/>
                <p:nvPr/>
              </p:nvSpPr>
              <p:spPr>
                <a:xfrm>
                  <a:off x="3422073" y="5198225"/>
                  <a:ext cx="1524000" cy="316346"/>
                </a:xfrm>
                <a:custGeom>
                  <a:avLst/>
                  <a:gdLst>
                    <a:gd name="connsiteX0" fmla="*/ 0 w 1524000"/>
                    <a:gd name="connsiteY0" fmla="*/ 0 h 316346"/>
                    <a:gd name="connsiteX1" fmla="*/ 720436 w 1524000"/>
                    <a:gd name="connsiteY1" fmla="*/ 290946 h 316346"/>
                    <a:gd name="connsiteX2" fmla="*/ 1524000 w 1524000"/>
                    <a:gd name="connsiteY2" fmla="*/ 152400 h 316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0" h="316346">
                      <a:moveTo>
                        <a:pt x="0" y="0"/>
                      </a:moveTo>
                      <a:cubicBezTo>
                        <a:pt x="233218" y="132773"/>
                        <a:pt x="466436" y="265546"/>
                        <a:pt x="720436" y="290946"/>
                      </a:cubicBezTo>
                      <a:cubicBezTo>
                        <a:pt x="974436" y="316346"/>
                        <a:pt x="1249218" y="234373"/>
                        <a:pt x="1524000" y="152400"/>
                      </a:cubicBezTo>
                    </a:path>
                  </a:pathLst>
                </a:custGeom>
                <a:ln w="38100">
                  <a:solidFill>
                    <a:srgbClr val="FF66CC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EE94370-7E66-4D0A-A40B-72ED9CB5A093}"/>
              </a:ext>
            </a:extLst>
          </p:cNvPr>
          <p:cNvSpPr/>
          <p:nvPr/>
        </p:nvSpPr>
        <p:spPr>
          <a:xfrm>
            <a:off x="239637" y="2357248"/>
            <a:ext cx="16623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Objective:</a:t>
            </a:r>
          </a:p>
        </p:txBody>
      </p:sp>
      <p:pic>
        <p:nvPicPr>
          <p:cNvPr id="16" name="Picture 15" descr="TP_tmp.png">
            <a:extLst>
              <a:ext uri="{FF2B5EF4-FFF2-40B4-BE49-F238E27FC236}">
                <a16:creationId xmlns:a16="http://schemas.microsoft.com/office/drawing/2014/main" id="{06FF7C4D-0E4F-4245-95C6-9C123E7FF3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2057400" y="2517371"/>
            <a:ext cx="5926977" cy="4206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F81DDBF-FD85-43DE-885F-C5318E6C80E8}"/>
              </a:ext>
            </a:extLst>
          </p:cNvPr>
          <p:cNvSpPr txBox="1"/>
          <p:nvPr/>
        </p:nvSpPr>
        <p:spPr>
          <a:xfrm>
            <a:off x="7391400" y="1818521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11]</a:t>
            </a:r>
          </a:p>
        </p:txBody>
      </p:sp>
    </p:spTree>
    <p:extLst>
      <p:ext uri="{BB962C8B-B14F-4D97-AF65-F5344CB8AC3E}">
        <p14:creationId xmlns:p14="http://schemas.microsoft.com/office/powerpoint/2010/main" val="2634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A966-B9A9-4735-9D0B-B53A55E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Constrained optimization</a:t>
            </a:r>
          </a:p>
        </p:txBody>
      </p:sp>
      <p:pic>
        <p:nvPicPr>
          <p:cNvPr id="5" name="Picture 4" descr="TP_tmp.png">
            <a:extLst>
              <a:ext uri="{FF2B5EF4-FFF2-40B4-BE49-F238E27FC236}">
                <a16:creationId xmlns:a16="http://schemas.microsoft.com/office/drawing/2014/main" id="{5197933B-AEAE-4B6A-B498-C571544BB91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158230" y="3136119"/>
            <a:ext cx="381001" cy="177737"/>
          </a:xfrm>
          <a:prstGeom prst="rect">
            <a:avLst/>
          </a:prstGeom>
        </p:spPr>
      </p:pic>
      <p:pic>
        <p:nvPicPr>
          <p:cNvPr id="6" name="Picture 5" descr="TP_tmp.png">
            <a:extLst>
              <a:ext uri="{FF2B5EF4-FFF2-40B4-BE49-F238E27FC236}">
                <a16:creationId xmlns:a16="http://schemas.microsoft.com/office/drawing/2014/main" id="{5C9504F6-2188-4DD7-A419-E41015BFE9C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2225030" y="3085256"/>
            <a:ext cx="4673546" cy="279464"/>
          </a:xfrm>
          <a:prstGeom prst="rect">
            <a:avLst/>
          </a:prstGeom>
        </p:spPr>
      </p:pic>
      <p:grpSp>
        <p:nvGrpSpPr>
          <p:cNvPr id="7" name="Group 13">
            <a:extLst>
              <a:ext uri="{FF2B5EF4-FFF2-40B4-BE49-F238E27FC236}">
                <a16:creationId xmlns:a16="http://schemas.microsoft.com/office/drawing/2014/main" id="{BC0762EF-D0D6-4222-B52F-638E43D9AAB2}"/>
              </a:ext>
            </a:extLst>
          </p:cNvPr>
          <p:cNvGrpSpPr/>
          <p:nvPr/>
        </p:nvGrpSpPr>
        <p:grpSpPr>
          <a:xfrm>
            <a:off x="457200" y="2197607"/>
            <a:ext cx="8166171" cy="697993"/>
            <a:chOff x="762000" y="1371600"/>
            <a:chExt cx="8166171" cy="697993"/>
          </a:xfrm>
        </p:grpSpPr>
        <p:pic>
          <p:nvPicPr>
            <p:cNvPr id="8" name="Picture 7" descr="TP_tmp.png">
              <a:extLst>
                <a:ext uri="{FF2B5EF4-FFF2-40B4-BE49-F238E27FC236}">
                  <a16:creationId xmlns:a16="http://schemas.microsoft.com/office/drawing/2014/main" id="{3425E803-5BC5-42DA-955D-A224262C26D1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/>
            <a:stretch>
              <a:fillRect/>
            </a:stretch>
          </p:blipFill>
          <p:spPr>
            <a:xfrm>
              <a:off x="762000" y="1371600"/>
              <a:ext cx="4457709" cy="660465"/>
            </a:xfrm>
            <a:prstGeom prst="rect">
              <a:avLst/>
            </a:prstGeom>
          </p:spPr>
        </p:pic>
        <p:pic>
          <p:nvPicPr>
            <p:cNvPr id="9" name="Picture 8" descr="TP_tmp.png">
              <a:extLst>
                <a:ext uri="{FF2B5EF4-FFF2-40B4-BE49-F238E27FC236}">
                  <a16:creationId xmlns:a16="http://schemas.microsoft.com/office/drawing/2014/main" id="{D12C79A2-7125-4539-AC31-F7310FA0D731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tretch>
              <a:fillRect/>
            </a:stretch>
          </p:blipFill>
          <p:spPr>
            <a:xfrm>
              <a:off x="5181600" y="1536192"/>
              <a:ext cx="3746571" cy="533401"/>
            </a:xfrm>
            <a:prstGeom prst="rect">
              <a:avLst/>
            </a:prstGeom>
          </p:spPr>
        </p:pic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id="{273AF23A-9146-4392-A89A-65004AA48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21992" y="3621133"/>
            <a:ext cx="5029200" cy="34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7">
            <a:extLst>
              <a:ext uri="{FF2B5EF4-FFF2-40B4-BE49-F238E27FC236}">
                <a16:creationId xmlns:a16="http://schemas.microsoft.com/office/drawing/2014/main" id="{CF0CA2D8-951A-4F67-A3BA-E80347916E16}"/>
              </a:ext>
            </a:extLst>
          </p:cNvPr>
          <p:cNvGrpSpPr/>
          <p:nvPr/>
        </p:nvGrpSpPr>
        <p:grpSpPr>
          <a:xfrm>
            <a:off x="6324600" y="4038600"/>
            <a:ext cx="2293998" cy="1978429"/>
            <a:chOff x="975442" y="3810000"/>
            <a:chExt cx="3360798" cy="2816629"/>
          </a:xfrm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77AFB5DB-76EF-4221-A313-618641239A2A}"/>
                </a:ext>
              </a:extLst>
            </p:cNvPr>
            <p:cNvSpPr/>
            <p:nvPr/>
          </p:nvSpPr>
          <p:spPr>
            <a:xfrm>
              <a:off x="1066800" y="4675909"/>
              <a:ext cx="2285999" cy="242455"/>
            </a:xfrm>
            <a:custGeom>
              <a:avLst/>
              <a:gdLst>
                <a:gd name="connsiteX0" fmla="*/ 0 w 2078182"/>
                <a:gd name="connsiteY0" fmla="*/ 0 h 353291"/>
                <a:gd name="connsiteX1" fmla="*/ 1094509 w 2078182"/>
                <a:gd name="connsiteY1" fmla="*/ 332509 h 353291"/>
                <a:gd name="connsiteX2" fmla="*/ 2078182 w 2078182"/>
                <a:gd name="connsiteY2" fmla="*/ 124691 h 353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8182" h="353291">
                  <a:moveTo>
                    <a:pt x="0" y="0"/>
                  </a:moveTo>
                  <a:cubicBezTo>
                    <a:pt x="374072" y="155863"/>
                    <a:pt x="748145" y="311727"/>
                    <a:pt x="1094509" y="332509"/>
                  </a:cubicBezTo>
                  <a:cubicBezTo>
                    <a:pt x="1440873" y="353291"/>
                    <a:pt x="1759527" y="238991"/>
                    <a:pt x="2078182" y="124691"/>
                  </a:cubicBezTo>
                </a:path>
              </a:pathLst>
            </a:custGeom>
            <a:ln w="25400">
              <a:solidFill>
                <a:srgbClr val="FF99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Group 16">
              <a:extLst>
                <a:ext uri="{FF2B5EF4-FFF2-40B4-BE49-F238E27FC236}">
                  <a16:creationId xmlns:a16="http://schemas.microsoft.com/office/drawing/2014/main" id="{1DAE98CD-1B06-4F34-BA96-565D4774B14F}"/>
                </a:ext>
              </a:extLst>
            </p:cNvPr>
            <p:cNvGrpSpPr/>
            <p:nvPr/>
          </p:nvGrpSpPr>
          <p:grpSpPr>
            <a:xfrm>
              <a:off x="975442" y="3810000"/>
              <a:ext cx="3360798" cy="2816629"/>
              <a:chOff x="975442" y="3810000"/>
              <a:chExt cx="3360798" cy="2816629"/>
            </a:xfrm>
          </p:grpSpPr>
          <p:grpSp>
            <p:nvGrpSpPr>
              <p:cNvPr id="14" name="Group 14">
                <a:extLst>
                  <a:ext uri="{FF2B5EF4-FFF2-40B4-BE49-F238E27FC236}">
                    <a16:creationId xmlns:a16="http://schemas.microsoft.com/office/drawing/2014/main" id="{BA9E91F1-54CD-4AC3-BDDF-441EBA358974}"/>
                  </a:ext>
                </a:extLst>
              </p:cNvPr>
              <p:cNvGrpSpPr/>
              <p:nvPr/>
            </p:nvGrpSpPr>
            <p:grpSpPr>
              <a:xfrm>
                <a:off x="975442" y="4066309"/>
                <a:ext cx="3360798" cy="2560320"/>
                <a:chOff x="2728042" y="3078480"/>
                <a:chExt cx="3360798" cy="2560320"/>
              </a:xfrm>
            </p:grpSpPr>
            <p:pic>
              <p:nvPicPr>
                <p:cNvPr id="20" name="Picture 2" descr="C:\Users\Peter\Documents\MATLAB\Fig2\patches_2.png">
                  <a:extLst>
                    <a:ext uri="{FF2B5EF4-FFF2-40B4-BE49-F238E27FC236}">
                      <a16:creationId xmlns:a16="http://schemas.microsoft.com/office/drawing/2014/main" id="{31DB92B4-44F4-4F1F-9B0C-976187D77E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4921800" y="3078480"/>
                  <a:ext cx="1167040" cy="25603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21" name="Picture 4" descr="C:\Users\Peter\Documents\MATLAB\Fig2\patches_13.png">
                  <a:extLst>
                    <a:ext uri="{FF2B5EF4-FFF2-40B4-BE49-F238E27FC236}">
                      <a16:creationId xmlns:a16="http://schemas.microsoft.com/office/drawing/2014/main" id="{1E1E3B6F-C98D-4C77-9347-D91E2890977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2728042" y="3078480"/>
                  <a:ext cx="974558" cy="2194560"/>
                </a:xfrm>
                <a:prstGeom prst="rect">
                  <a:avLst/>
                </a:prstGeom>
                <a:noFill/>
              </p:spPr>
            </p:pic>
          </p:grpSp>
          <p:grpSp>
            <p:nvGrpSpPr>
              <p:cNvPr id="15" name="Group 13">
                <a:extLst>
                  <a:ext uri="{FF2B5EF4-FFF2-40B4-BE49-F238E27FC236}">
                    <a16:creationId xmlns:a16="http://schemas.microsoft.com/office/drawing/2014/main" id="{32B99958-7BD9-4CBA-8B7D-D99EF703B70D}"/>
                  </a:ext>
                </a:extLst>
              </p:cNvPr>
              <p:cNvGrpSpPr/>
              <p:nvPr/>
            </p:nvGrpSpPr>
            <p:grpSpPr>
              <a:xfrm>
                <a:off x="1524000" y="3810000"/>
                <a:ext cx="2057400" cy="2692400"/>
                <a:chOff x="3276600" y="2822171"/>
                <a:chExt cx="2057400" cy="2692400"/>
              </a:xfrm>
            </p:grpSpPr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F3FE1EC3-4900-40E9-811C-BD7BAF5BD37B}"/>
                    </a:ext>
                  </a:extLst>
                </p:cNvPr>
                <p:cNvSpPr/>
                <p:nvPr/>
              </p:nvSpPr>
              <p:spPr>
                <a:xfrm>
                  <a:off x="3505200" y="2822171"/>
                  <a:ext cx="1676400" cy="332510"/>
                </a:xfrm>
                <a:custGeom>
                  <a:avLst/>
                  <a:gdLst>
                    <a:gd name="connsiteX0" fmla="*/ 0 w 1537855"/>
                    <a:gd name="connsiteY0" fmla="*/ 339436 h 339436"/>
                    <a:gd name="connsiteX1" fmla="*/ 762000 w 1537855"/>
                    <a:gd name="connsiteY1" fmla="*/ 6927 h 339436"/>
                    <a:gd name="connsiteX2" fmla="*/ 1537855 w 1537855"/>
                    <a:gd name="connsiteY2" fmla="*/ 297873 h 339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37855" h="339436">
                      <a:moveTo>
                        <a:pt x="0" y="339436"/>
                      </a:moveTo>
                      <a:cubicBezTo>
                        <a:pt x="252845" y="176645"/>
                        <a:pt x="505691" y="13854"/>
                        <a:pt x="762000" y="6927"/>
                      </a:cubicBezTo>
                      <a:cubicBezTo>
                        <a:pt x="1018309" y="0"/>
                        <a:pt x="1278082" y="148936"/>
                        <a:pt x="1537855" y="297873"/>
                      </a:cubicBezTo>
                    </a:path>
                  </a:pathLst>
                </a:custGeom>
                <a:ln w="38100">
                  <a:solidFill>
                    <a:srgbClr val="00CC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8A85C609-1721-46F2-ABD9-7843280C310A}"/>
                    </a:ext>
                  </a:extLst>
                </p:cNvPr>
                <p:cNvSpPr/>
                <p:nvPr/>
              </p:nvSpPr>
              <p:spPr>
                <a:xfrm>
                  <a:off x="3276600" y="3459480"/>
                  <a:ext cx="2057400" cy="152400"/>
                </a:xfrm>
                <a:custGeom>
                  <a:avLst/>
                  <a:gdLst>
                    <a:gd name="connsiteX0" fmla="*/ 0 w 1884218"/>
                    <a:gd name="connsiteY0" fmla="*/ 71582 h 168564"/>
                    <a:gd name="connsiteX1" fmla="*/ 886691 w 1884218"/>
                    <a:gd name="connsiteY1" fmla="*/ 16164 h 168564"/>
                    <a:gd name="connsiteX2" fmla="*/ 1884218 w 1884218"/>
                    <a:gd name="connsiteY2" fmla="*/ 168564 h 1685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884218" h="168564">
                      <a:moveTo>
                        <a:pt x="0" y="71582"/>
                      </a:moveTo>
                      <a:cubicBezTo>
                        <a:pt x="286327" y="35791"/>
                        <a:pt x="572655" y="0"/>
                        <a:pt x="886691" y="16164"/>
                      </a:cubicBezTo>
                      <a:cubicBezTo>
                        <a:pt x="1200727" y="32328"/>
                        <a:pt x="1542472" y="100446"/>
                        <a:pt x="1884218" y="168564"/>
                      </a:cubicBezTo>
                    </a:path>
                  </a:pathLst>
                </a:custGeom>
                <a:ln w="38100">
                  <a:solidFill>
                    <a:srgbClr val="FFFF0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6055956-57EA-40C4-BEAB-61BD62D9BD12}"/>
                    </a:ext>
                  </a:extLst>
                </p:cNvPr>
                <p:cNvSpPr/>
                <p:nvPr/>
              </p:nvSpPr>
              <p:spPr>
                <a:xfrm>
                  <a:off x="3671455" y="4450080"/>
                  <a:ext cx="1357745" cy="254000"/>
                </a:xfrm>
                <a:custGeom>
                  <a:avLst/>
                  <a:gdLst>
                    <a:gd name="connsiteX0" fmla="*/ 0 w 1357745"/>
                    <a:gd name="connsiteY0" fmla="*/ 0 h 254000"/>
                    <a:gd name="connsiteX1" fmla="*/ 720436 w 1357745"/>
                    <a:gd name="connsiteY1" fmla="*/ 249382 h 254000"/>
                    <a:gd name="connsiteX2" fmla="*/ 1357745 w 1357745"/>
                    <a:gd name="connsiteY2" fmla="*/ 27709 h 254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57745" h="254000">
                      <a:moveTo>
                        <a:pt x="0" y="0"/>
                      </a:moveTo>
                      <a:cubicBezTo>
                        <a:pt x="247072" y="122382"/>
                        <a:pt x="494145" y="244764"/>
                        <a:pt x="720436" y="249382"/>
                      </a:cubicBezTo>
                      <a:cubicBezTo>
                        <a:pt x="946727" y="254000"/>
                        <a:pt x="1152236" y="140854"/>
                        <a:pt x="1357745" y="27709"/>
                      </a:cubicBezTo>
                    </a:path>
                  </a:pathLst>
                </a:custGeom>
                <a:ln w="38100">
                  <a:solidFill>
                    <a:srgbClr val="00B050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F440CE0-6487-43B8-9905-9A7CD6653923}"/>
                    </a:ext>
                  </a:extLst>
                </p:cNvPr>
                <p:cNvSpPr/>
                <p:nvPr/>
              </p:nvSpPr>
              <p:spPr>
                <a:xfrm>
                  <a:off x="3422073" y="5198225"/>
                  <a:ext cx="1524000" cy="316346"/>
                </a:xfrm>
                <a:custGeom>
                  <a:avLst/>
                  <a:gdLst>
                    <a:gd name="connsiteX0" fmla="*/ 0 w 1524000"/>
                    <a:gd name="connsiteY0" fmla="*/ 0 h 316346"/>
                    <a:gd name="connsiteX1" fmla="*/ 720436 w 1524000"/>
                    <a:gd name="connsiteY1" fmla="*/ 290946 h 316346"/>
                    <a:gd name="connsiteX2" fmla="*/ 1524000 w 1524000"/>
                    <a:gd name="connsiteY2" fmla="*/ 152400 h 3163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24000" h="316346">
                      <a:moveTo>
                        <a:pt x="0" y="0"/>
                      </a:moveTo>
                      <a:cubicBezTo>
                        <a:pt x="233218" y="132773"/>
                        <a:pt x="466436" y="265546"/>
                        <a:pt x="720436" y="290946"/>
                      </a:cubicBezTo>
                      <a:cubicBezTo>
                        <a:pt x="974436" y="316346"/>
                        <a:pt x="1249218" y="234373"/>
                        <a:pt x="1524000" y="152400"/>
                      </a:cubicBezTo>
                    </a:path>
                  </a:pathLst>
                </a:custGeom>
                <a:ln w="38100">
                  <a:solidFill>
                    <a:srgbClr val="FF66CC"/>
                  </a:solidFill>
                  <a:headEnd type="arrow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FF16A52-3F8C-4882-953A-2DCF7C4F29C0}"/>
              </a:ext>
            </a:extLst>
          </p:cNvPr>
          <p:cNvSpPr txBox="1"/>
          <p:nvPr/>
        </p:nvSpPr>
        <p:spPr>
          <a:xfrm>
            <a:off x="7391400" y="1818521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11]</a:t>
            </a:r>
          </a:p>
        </p:txBody>
      </p:sp>
    </p:spTree>
    <p:extLst>
      <p:ext uri="{BB962C8B-B14F-4D97-AF65-F5344CB8AC3E}">
        <p14:creationId xmlns:p14="http://schemas.microsoft.com/office/powerpoint/2010/main" val="16180051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FAB1F-F75F-41AE-AEE1-9F30CB61D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/>
          <a:p>
            <a:r>
              <a:rPr lang="en-US" dirty="0"/>
              <a:t>Variability-driven segmentation</a:t>
            </a:r>
          </a:p>
        </p:txBody>
      </p:sp>
    </p:spTree>
    <p:extLst>
      <p:ext uri="{BB962C8B-B14F-4D97-AF65-F5344CB8AC3E}">
        <p14:creationId xmlns:p14="http://schemas.microsoft.com/office/powerpoint/2010/main" val="2548226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1CC0B-4021-4946-B154-88C3DCDC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Chair’s Back is a Part?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61998-7E10-4513-AAFC-893D91B2A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3657600" cy="3657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1B6889F-10BF-4AB5-9ADA-92568A033958}"/>
              </a:ext>
            </a:extLst>
          </p:cNvPr>
          <p:cNvGrpSpPr/>
          <p:nvPr/>
        </p:nvGrpSpPr>
        <p:grpSpPr>
          <a:xfrm>
            <a:off x="4705109" y="1836516"/>
            <a:ext cx="3657600" cy="3954684"/>
            <a:chOff x="4705109" y="1836516"/>
            <a:chExt cx="3657600" cy="3954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312808A-F968-4BD6-9A00-19746D9D6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09" y="2133600"/>
              <a:ext cx="3657600" cy="36576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28EACA7-C83D-49F5-9F78-5D58F2F15FF7}"/>
                </a:ext>
              </a:extLst>
            </p:cNvPr>
            <p:cNvSpPr/>
            <p:nvPr/>
          </p:nvSpPr>
          <p:spPr>
            <a:xfrm>
              <a:off x="5270339" y="1836516"/>
              <a:ext cx="2083443" cy="2068011"/>
            </a:xfrm>
            <a:custGeom>
              <a:avLst/>
              <a:gdLst>
                <a:gd name="connsiteX0" fmla="*/ 1848091 w 2083443"/>
                <a:gd name="connsiteY0" fmla="*/ 1867383 h 2068011"/>
                <a:gd name="connsiteX1" fmla="*/ 1570299 w 2083443"/>
                <a:gd name="connsiteY1" fmla="*/ 1832659 h 2068011"/>
                <a:gd name="connsiteX2" fmla="*/ 1288648 w 2083443"/>
                <a:gd name="connsiteY2" fmla="*/ 1790218 h 2068011"/>
                <a:gd name="connsiteX3" fmla="*/ 1122745 w 2083443"/>
                <a:gd name="connsiteY3" fmla="*/ 1824942 h 2068011"/>
                <a:gd name="connsiteX4" fmla="*/ 852669 w 2083443"/>
                <a:gd name="connsiteY4" fmla="*/ 1851950 h 2068011"/>
                <a:gd name="connsiteX5" fmla="*/ 690623 w 2083443"/>
                <a:gd name="connsiteY5" fmla="*/ 1917540 h 2068011"/>
                <a:gd name="connsiteX6" fmla="*/ 609600 w 2083443"/>
                <a:gd name="connsiteY6" fmla="*/ 2056436 h 2068011"/>
                <a:gd name="connsiteX7" fmla="*/ 459129 w 2083443"/>
                <a:gd name="connsiteY7" fmla="*/ 2068011 h 2068011"/>
                <a:gd name="connsiteX8" fmla="*/ 19291 w 2083443"/>
                <a:gd name="connsiteY8" fmla="*/ 1145894 h 2068011"/>
                <a:gd name="connsiteX9" fmla="*/ 42441 w 2083443"/>
                <a:gd name="connsiteY9" fmla="*/ 1080304 h 2068011"/>
                <a:gd name="connsiteX10" fmla="*/ 0 w 2083443"/>
                <a:gd name="connsiteY10" fmla="*/ 304800 h 2068011"/>
                <a:gd name="connsiteX11" fmla="*/ 659757 w 2083443"/>
                <a:gd name="connsiteY11" fmla="*/ 0 h 2068011"/>
                <a:gd name="connsiteX12" fmla="*/ 686765 w 2083443"/>
                <a:gd name="connsiteY12" fmla="*/ 34725 h 2068011"/>
                <a:gd name="connsiteX13" fmla="*/ 717631 w 2083443"/>
                <a:gd name="connsiteY13" fmla="*/ 50157 h 2068011"/>
                <a:gd name="connsiteX14" fmla="*/ 1535575 w 2083443"/>
                <a:gd name="connsiteY14" fmla="*/ 316375 h 2068011"/>
                <a:gd name="connsiteX15" fmla="*/ 1566441 w 2083443"/>
                <a:gd name="connsiteY15" fmla="*/ 416689 h 2068011"/>
                <a:gd name="connsiteX16" fmla="*/ 1624314 w 2083443"/>
                <a:gd name="connsiteY16" fmla="*/ 478421 h 2068011"/>
                <a:gd name="connsiteX17" fmla="*/ 1647464 w 2083443"/>
                <a:gd name="connsiteY17" fmla="*/ 486137 h 2068011"/>
                <a:gd name="connsiteX18" fmla="*/ 2083443 w 2083443"/>
                <a:gd name="connsiteY18" fmla="*/ 725347 h 2068011"/>
                <a:gd name="connsiteX19" fmla="*/ 2079585 w 2083443"/>
                <a:gd name="connsiteY19" fmla="*/ 887393 h 2068011"/>
                <a:gd name="connsiteX20" fmla="*/ 2083443 w 2083443"/>
                <a:gd name="connsiteY20" fmla="*/ 952983 h 2068011"/>
                <a:gd name="connsiteX21" fmla="*/ 2068010 w 2083443"/>
                <a:gd name="connsiteY21" fmla="*/ 1566441 h 2068011"/>
                <a:gd name="connsiteX22" fmla="*/ 1848091 w 2083443"/>
                <a:gd name="connsiteY22" fmla="*/ 1867383 h 206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83443" h="2068011">
                  <a:moveTo>
                    <a:pt x="1848091" y="1867383"/>
                  </a:moveTo>
                  <a:lnTo>
                    <a:pt x="1570299" y="1832659"/>
                  </a:lnTo>
                  <a:lnTo>
                    <a:pt x="1288648" y="1790218"/>
                  </a:lnTo>
                  <a:lnTo>
                    <a:pt x="1122745" y="1824942"/>
                  </a:lnTo>
                  <a:lnTo>
                    <a:pt x="852669" y="1851950"/>
                  </a:lnTo>
                  <a:lnTo>
                    <a:pt x="690623" y="1917540"/>
                  </a:lnTo>
                  <a:lnTo>
                    <a:pt x="609600" y="2056436"/>
                  </a:lnTo>
                  <a:lnTo>
                    <a:pt x="459129" y="2068011"/>
                  </a:lnTo>
                  <a:lnTo>
                    <a:pt x="19291" y="1145894"/>
                  </a:lnTo>
                  <a:lnTo>
                    <a:pt x="42441" y="1080304"/>
                  </a:lnTo>
                  <a:lnTo>
                    <a:pt x="0" y="304800"/>
                  </a:lnTo>
                  <a:lnTo>
                    <a:pt x="659757" y="0"/>
                  </a:lnTo>
                  <a:cubicBezTo>
                    <a:pt x="668760" y="11575"/>
                    <a:pt x="675684" y="25121"/>
                    <a:pt x="686765" y="34725"/>
                  </a:cubicBezTo>
                  <a:cubicBezTo>
                    <a:pt x="695458" y="42259"/>
                    <a:pt x="717631" y="50157"/>
                    <a:pt x="717631" y="50157"/>
                  </a:cubicBezTo>
                  <a:lnTo>
                    <a:pt x="1535575" y="316375"/>
                  </a:lnTo>
                  <a:cubicBezTo>
                    <a:pt x="1538043" y="325630"/>
                    <a:pt x="1556884" y="403108"/>
                    <a:pt x="1566441" y="416689"/>
                  </a:cubicBezTo>
                  <a:cubicBezTo>
                    <a:pt x="1582673" y="439756"/>
                    <a:pt x="1597555" y="469502"/>
                    <a:pt x="1624314" y="478421"/>
                  </a:cubicBezTo>
                  <a:lnTo>
                    <a:pt x="1647464" y="486137"/>
                  </a:lnTo>
                  <a:lnTo>
                    <a:pt x="2083443" y="725347"/>
                  </a:lnTo>
                  <a:cubicBezTo>
                    <a:pt x="2082157" y="779362"/>
                    <a:pt x="2079585" y="833362"/>
                    <a:pt x="2079585" y="887393"/>
                  </a:cubicBezTo>
                  <a:cubicBezTo>
                    <a:pt x="2079585" y="909294"/>
                    <a:pt x="2083443" y="952983"/>
                    <a:pt x="2083443" y="952983"/>
                  </a:cubicBezTo>
                  <a:lnTo>
                    <a:pt x="2068010" y="1566441"/>
                  </a:lnTo>
                  <a:lnTo>
                    <a:pt x="1848091" y="18673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0208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00B1E-EB0B-4775-8590-BBAE402EB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Shape algebra for partial similarity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6C707-2295-4DCD-8D3D-4CEFE2070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64" y="2028039"/>
            <a:ext cx="2209800" cy="22098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153C5D9-8864-44ED-8D0D-56AC619F2754}"/>
              </a:ext>
            </a:extLst>
          </p:cNvPr>
          <p:cNvGrpSpPr/>
          <p:nvPr/>
        </p:nvGrpSpPr>
        <p:grpSpPr>
          <a:xfrm>
            <a:off x="2743200" y="1962558"/>
            <a:ext cx="2209800" cy="2275281"/>
            <a:chOff x="4705109" y="1719330"/>
            <a:chExt cx="3657600" cy="407187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3891E6-1F92-4024-BE61-EEE216D9E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09" y="1918600"/>
              <a:ext cx="3657600" cy="3872600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C668A5C-CD7C-423C-9D23-EB273F7122F6}"/>
                </a:ext>
              </a:extLst>
            </p:cNvPr>
            <p:cNvSpPr/>
            <p:nvPr/>
          </p:nvSpPr>
          <p:spPr>
            <a:xfrm>
              <a:off x="5335730" y="1719330"/>
              <a:ext cx="2083443" cy="2068011"/>
            </a:xfrm>
            <a:custGeom>
              <a:avLst/>
              <a:gdLst>
                <a:gd name="connsiteX0" fmla="*/ 1848091 w 2083443"/>
                <a:gd name="connsiteY0" fmla="*/ 1867383 h 2068011"/>
                <a:gd name="connsiteX1" fmla="*/ 1570299 w 2083443"/>
                <a:gd name="connsiteY1" fmla="*/ 1832659 h 2068011"/>
                <a:gd name="connsiteX2" fmla="*/ 1288648 w 2083443"/>
                <a:gd name="connsiteY2" fmla="*/ 1790218 h 2068011"/>
                <a:gd name="connsiteX3" fmla="*/ 1122745 w 2083443"/>
                <a:gd name="connsiteY3" fmla="*/ 1824942 h 2068011"/>
                <a:gd name="connsiteX4" fmla="*/ 852669 w 2083443"/>
                <a:gd name="connsiteY4" fmla="*/ 1851950 h 2068011"/>
                <a:gd name="connsiteX5" fmla="*/ 690623 w 2083443"/>
                <a:gd name="connsiteY5" fmla="*/ 1917540 h 2068011"/>
                <a:gd name="connsiteX6" fmla="*/ 609600 w 2083443"/>
                <a:gd name="connsiteY6" fmla="*/ 2056436 h 2068011"/>
                <a:gd name="connsiteX7" fmla="*/ 459129 w 2083443"/>
                <a:gd name="connsiteY7" fmla="*/ 2068011 h 2068011"/>
                <a:gd name="connsiteX8" fmla="*/ 19291 w 2083443"/>
                <a:gd name="connsiteY8" fmla="*/ 1145894 h 2068011"/>
                <a:gd name="connsiteX9" fmla="*/ 42441 w 2083443"/>
                <a:gd name="connsiteY9" fmla="*/ 1080304 h 2068011"/>
                <a:gd name="connsiteX10" fmla="*/ 0 w 2083443"/>
                <a:gd name="connsiteY10" fmla="*/ 304800 h 2068011"/>
                <a:gd name="connsiteX11" fmla="*/ 659757 w 2083443"/>
                <a:gd name="connsiteY11" fmla="*/ 0 h 2068011"/>
                <a:gd name="connsiteX12" fmla="*/ 686765 w 2083443"/>
                <a:gd name="connsiteY12" fmla="*/ 34725 h 2068011"/>
                <a:gd name="connsiteX13" fmla="*/ 717631 w 2083443"/>
                <a:gd name="connsiteY13" fmla="*/ 50157 h 2068011"/>
                <a:gd name="connsiteX14" fmla="*/ 1535575 w 2083443"/>
                <a:gd name="connsiteY14" fmla="*/ 316375 h 2068011"/>
                <a:gd name="connsiteX15" fmla="*/ 1566441 w 2083443"/>
                <a:gd name="connsiteY15" fmla="*/ 416689 h 2068011"/>
                <a:gd name="connsiteX16" fmla="*/ 1624314 w 2083443"/>
                <a:gd name="connsiteY16" fmla="*/ 478421 h 2068011"/>
                <a:gd name="connsiteX17" fmla="*/ 1647464 w 2083443"/>
                <a:gd name="connsiteY17" fmla="*/ 486137 h 2068011"/>
                <a:gd name="connsiteX18" fmla="*/ 2083443 w 2083443"/>
                <a:gd name="connsiteY18" fmla="*/ 725347 h 2068011"/>
                <a:gd name="connsiteX19" fmla="*/ 2079585 w 2083443"/>
                <a:gd name="connsiteY19" fmla="*/ 887393 h 2068011"/>
                <a:gd name="connsiteX20" fmla="*/ 2083443 w 2083443"/>
                <a:gd name="connsiteY20" fmla="*/ 952983 h 2068011"/>
                <a:gd name="connsiteX21" fmla="*/ 2068010 w 2083443"/>
                <a:gd name="connsiteY21" fmla="*/ 1566441 h 2068011"/>
                <a:gd name="connsiteX22" fmla="*/ 1848091 w 2083443"/>
                <a:gd name="connsiteY22" fmla="*/ 1867383 h 206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083443" h="2068011">
                  <a:moveTo>
                    <a:pt x="1848091" y="1867383"/>
                  </a:moveTo>
                  <a:lnTo>
                    <a:pt x="1570299" y="1832659"/>
                  </a:lnTo>
                  <a:lnTo>
                    <a:pt x="1288648" y="1790218"/>
                  </a:lnTo>
                  <a:lnTo>
                    <a:pt x="1122745" y="1824942"/>
                  </a:lnTo>
                  <a:lnTo>
                    <a:pt x="852669" y="1851950"/>
                  </a:lnTo>
                  <a:lnTo>
                    <a:pt x="690623" y="1917540"/>
                  </a:lnTo>
                  <a:lnTo>
                    <a:pt x="609600" y="2056436"/>
                  </a:lnTo>
                  <a:lnTo>
                    <a:pt x="459129" y="2068011"/>
                  </a:lnTo>
                  <a:lnTo>
                    <a:pt x="19291" y="1145894"/>
                  </a:lnTo>
                  <a:lnTo>
                    <a:pt x="42441" y="1080304"/>
                  </a:lnTo>
                  <a:lnTo>
                    <a:pt x="0" y="304800"/>
                  </a:lnTo>
                  <a:lnTo>
                    <a:pt x="659757" y="0"/>
                  </a:lnTo>
                  <a:cubicBezTo>
                    <a:pt x="668760" y="11575"/>
                    <a:pt x="675684" y="25121"/>
                    <a:pt x="686765" y="34725"/>
                  </a:cubicBezTo>
                  <a:cubicBezTo>
                    <a:pt x="695458" y="42259"/>
                    <a:pt x="717631" y="50157"/>
                    <a:pt x="717631" y="50157"/>
                  </a:cubicBezTo>
                  <a:lnTo>
                    <a:pt x="1535575" y="316375"/>
                  </a:lnTo>
                  <a:cubicBezTo>
                    <a:pt x="1538043" y="325630"/>
                    <a:pt x="1556884" y="403108"/>
                    <a:pt x="1566441" y="416689"/>
                  </a:cubicBezTo>
                  <a:cubicBezTo>
                    <a:pt x="1582673" y="439756"/>
                    <a:pt x="1597555" y="469502"/>
                    <a:pt x="1624314" y="478421"/>
                  </a:cubicBezTo>
                  <a:lnTo>
                    <a:pt x="1647464" y="486137"/>
                  </a:lnTo>
                  <a:lnTo>
                    <a:pt x="2083443" y="725347"/>
                  </a:lnTo>
                  <a:cubicBezTo>
                    <a:pt x="2082157" y="779362"/>
                    <a:pt x="2079585" y="833362"/>
                    <a:pt x="2079585" y="887393"/>
                  </a:cubicBezTo>
                  <a:cubicBezTo>
                    <a:pt x="2079585" y="909294"/>
                    <a:pt x="2083443" y="952983"/>
                    <a:pt x="2083443" y="952983"/>
                  </a:cubicBezTo>
                  <a:lnTo>
                    <a:pt x="2068010" y="1566441"/>
                  </a:lnTo>
                  <a:lnTo>
                    <a:pt x="1848091" y="18673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3806F06-9B6D-4686-96C7-8B9168C45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6330" y="4231039"/>
            <a:ext cx="800664" cy="79773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D54EF4F8-8EE9-4E41-9F2D-4A2717FC4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712776"/>
            <a:ext cx="875352" cy="875352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80509285-896D-44FD-BCD2-F941959BF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95" y="4664733"/>
            <a:ext cx="875352" cy="875352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2BA422FF-E7D0-49DB-818B-0449ED4B5D67}"/>
              </a:ext>
            </a:extLst>
          </p:cNvPr>
          <p:cNvSpPr/>
          <p:nvPr/>
        </p:nvSpPr>
        <p:spPr>
          <a:xfrm>
            <a:off x="2273649" y="5128682"/>
            <a:ext cx="1146027" cy="1524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64B3CE-934D-4ADE-9869-6228BBECB400}"/>
              </a:ext>
            </a:extLst>
          </p:cNvPr>
          <p:cNvSpPr txBox="1"/>
          <p:nvPr/>
        </p:nvSpPr>
        <p:spPr>
          <a:xfrm>
            <a:off x="1912808" y="5284173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Functional map </a:t>
            </a:r>
            <a:r>
              <a:rPr lang="en-US" b="1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7F0090-3D45-49FD-85FB-133F20C7CC40}"/>
              </a:ext>
            </a:extLst>
          </p:cNvPr>
          <p:cNvSpPr txBox="1"/>
          <p:nvPr/>
        </p:nvSpPr>
        <p:spPr>
          <a:xfrm>
            <a:off x="5181600" y="2203339"/>
            <a:ext cx="221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X</a:t>
            </a:r>
            <a:r>
              <a:rPr lang="en-US" sz="2400" dirty="0"/>
              <a:t> is not full-rank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10DFAE-A44B-483B-8781-8E4C73F0BD58}"/>
              </a:ext>
            </a:extLst>
          </p:cNvPr>
          <p:cNvSpPr txBox="1"/>
          <p:nvPr/>
        </p:nvSpPr>
        <p:spPr>
          <a:xfrm>
            <a:off x="5181600" y="3117332"/>
            <a:ext cx="2890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Ker(X) </a:t>
            </a:r>
            <a:r>
              <a:rPr lang="en-US" sz="2400" dirty="0"/>
              <a:t>corresponds</a:t>
            </a:r>
          </a:p>
          <a:p>
            <a:r>
              <a:rPr lang="en-US" sz="2400" dirty="0"/>
              <a:t>to the indicator space</a:t>
            </a:r>
          </a:p>
          <a:p>
            <a:r>
              <a:rPr lang="en-US" sz="2400" dirty="0"/>
              <a:t>of the missing part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1A57D8F-81A0-4F09-B022-C67033B61EA8}"/>
              </a:ext>
            </a:extLst>
          </p:cNvPr>
          <p:cNvSpPr/>
          <p:nvPr/>
        </p:nvSpPr>
        <p:spPr>
          <a:xfrm rot="5400000">
            <a:off x="6212647" y="4515604"/>
            <a:ext cx="589796" cy="22860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2DF02D-7A67-48CD-8A55-F2B2B49DDD43}"/>
              </a:ext>
            </a:extLst>
          </p:cNvPr>
          <p:cNvSpPr txBox="1"/>
          <p:nvPr/>
        </p:nvSpPr>
        <p:spPr>
          <a:xfrm>
            <a:off x="5181955" y="5096417"/>
            <a:ext cx="3581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cut on the original shape</a:t>
            </a:r>
          </a:p>
          <a:p>
            <a:r>
              <a:rPr lang="en-US" dirty="0"/>
              <a:t>based on the indicator of each point</a:t>
            </a:r>
          </a:p>
          <a:p>
            <a:r>
              <a:rPr lang="en-US" dirty="0"/>
              <a:t>to the kernel space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BFABC3-54AB-41B6-AB7B-65A342FD94D8}"/>
              </a:ext>
            </a:extLst>
          </p:cNvPr>
          <p:cNvSpPr txBox="1"/>
          <p:nvPr/>
        </p:nvSpPr>
        <p:spPr>
          <a:xfrm>
            <a:off x="7467600" y="1673423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19]</a:t>
            </a:r>
          </a:p>
        </p:txBody>
      </p:sp>
    </p:spTree>
    <p:extLst>
      <p:ext uri="{BB962C8B-B14F-4D97-AF65-F5344CB8AC3E}">
        <p14:creationId xmlns:p14="http://schemas.microsoft.com/office/powerpoint/2010/main" val="15068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 animBg="1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F2789-1803-41AD-BB90-B994597D7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One shape is insufficient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3B024-7F00-41A1-914E-1F77E25FA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286000"/>
            <a:ext cx="7391400" cy="308779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79E210-32BB-4BE5-B3B6-D1CEC085FE46}"/>
              </a:ext>
            </a:extLst>
          </p:cNvPr>
          <p:cNvSpPr txBox="1"/>
          <p:nvPr/>
        </p:nvSpPr>
        <p:spPr>
          <a:xfrm>
            <a:off x="7467600" y="1673423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19]</a:t>
            </a:r>
          </a:p>
        </p:txBody>
      </p:sp>
    </p:spTree>
    <p:extLst>
      <p:ext uri="{BB962C8B-B14F-4D97-AF65-F5344CB8AC3E}">
        <p14:creationId xmlns:p14="http://schemas.microsoft.com/office/powerpoint/2010/main" val="2787442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AE2D-30FD-4F6C-903D-FE93663EC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Experimental valuation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6A85C8-6B92-4258-85B1-F91389019454}"/>
              </a:ext>
            </a:extLst>
          </p:cNvPr>
          <p:cNvSpPr txBox="1"/>
          <p:nvPr/>
        </p:nvSpPr>
        <p:spPr>
          <a:xfrm>
            <a:off x="7467600" y="1673423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19]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522CF-35AB-4FB5-BA61-A5FF919FD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613" y="2096193"/>
            <a:ext cx="5638800" cy="2665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B6AF9A-9181-436F-8414-10D2D71F4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0788" y="4876800"/>
            <a:ext cx="5124450" cy="13620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D8650E-28DF-4F08-BF81-B2C860FA775E}"/>
              </a:ext>
            </a:extLst>
          </p:cNvPr>
          <p:cNvSpPr txBox="1"/>
          <p:nvPr/>
        </p:nvSpPr>
        <p:spPr>
          <a:xfrm>
            <a:off x="685800" y="2743200"/>
            <a:ext cx="139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 shapes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AA41DE-F1FF-42D7-B794-ACD7F187FF98}"/>
              </a:ext>
            </a:extLst>
          </p:cNvPr>
          <p:cNvSpPr txBox="1"/>
          <p:nvPr/>
        </p:nvSpPr>
        <p:spPr>
          <a:xfrm>
            <a:off x="314574" y="3440668"/>
            <a:ext cx="220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segmentations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D9084C-DF4F-441E-BC99-95FAD62CE619}"/>
              </a:ext>
            </a:extLst>
          </p:cNvPr>
          <p:cNvSpPr txBox="1"/>
          <p:nvPr/>
        </p:nvSpPr>
        <p:spPr>
          <a:xfrm>
            <a:off x="637895" y="5105400"/>
            <a:ext cx="1571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variation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97E6C3-641F-45F9-91EA-4A18BA484467}"/>
              </a:ext>
            </a:extLst>
          </p:cNvPr>
          <p:cNvSpPr txBox="1"/>
          <p:nvPr/>
        </p:nvSpPr>
        <p:spPr>
          <a:xfrm>
            <a:off x="314574" y="5802868"/>
            <a:ext cx="2200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Better segmentations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A1ED234-0E5D-4DCD-8A40-B0368ECCAC5E}"/>
              </a:ext>
            </a:extLst>
          </p:cNvPr>
          <p:cNvCxnSpPr>
            <a:cxnSpLocks/>
          </p:cNvCxnSpPr>
          <p:nvPr/>
        </p:nvCxnSpPr>
        <p:spPr>
          <a:xfrm>
            <a:off x="1384966" y="3069802"/>
            <a:ext cx="0" cy="479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55B9AFD-C599-46C7-A0FB-AB647D236809}"/>
              </a:ext>
            </a:extLst>
          </p:cNvPr>
          <p:cNvCxnSpPr>
            <a:cxnSpLocks/>
          </p:cNvCxnSpPr>
          <p:nvPr/>
        </p:nvCxnSpPr>
        <p:spPr>
          <a:xfrm>
            <a:off x="1384966" y="5410200"/>
            <a:ext cx="0" cy="47974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88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B4B8D-EBD7-435C-9C85-BF379F9EE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as an information aggregator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D3AE1D-A139-41AC-BFD4-9D102A79141A}"/>
              </a:ext>
            </a:extLst>
          </p:cNvPr>
          <p:cNvGrpSpPr/>
          <p:nvPr/>
        </p:nvGrpSpPr>
        <p:grpSpPr>
          <a:xfrm>
            <a:off x="685800" y="2209800"/>
            <a:ext cx="4090813" cy="3618131"/>
            <a:chOff x="685800" y="2209800"/>
            <a:chExt cx="4090813" cy="36181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7DB4EF-77DF-4B9E-A035-B23CF8534C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2209800"/>
              <a:ext cx="4090813" cy="288607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54A3FA-4BE7-4D2D-B3B8-59E5C5E8E43A}"/>
                </a:ext>
              </a:extLst>
            </p:cNvPr>
            <p:cNvSpPr txBox="1"/>
            <p:nvPr/>
          </p:nvSpPr>
          <p:spPr>
            <a:xfrm>
              <a:off x="1371600" y="5181600"/>
              <a:ext cx="30051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Multiview Stereo </a:t>
              </a:r>
            </a:p>
            <a:p>
              <a:r>
                <a:rPr lang="en-US" dirty="0"/>
                <a:t>[Furukawa and Hernandez 15]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2A79B79-C36C-42B2-8ACD-4201E7BD6D8E}"/>
              </a:ext>
            </a:extLst>
          </p:cNvPr>
          <p:cNvGrpSpPr/>
          <p:nvPr/>
        </p:nvGrpSpPr>
        <p:grpSpPr>
          <a:xfrm>
            <a:off x="5257800" y="2438400"/>
            <a:ext cx="3665496" cy="3389531"/>
            <a:chOff x="5257800" y="2438400"/>
            <a:chExt cx="3665496" cy="338953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9E950CA-CE09-42E9-9892-D0872740E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57800" y="2438400"/>
              <a:ext cx="3665496" cy="252356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3297730-1B48-427B-B1D2-3247DBE7CAA8}"/>
                </a:ext>
              </a:extLst>
            </p:cNvPr>
            <p:cNvSpPr/>
            <p:nvPr/>
          </p:nvSpPr>
          <p:spPr>
            <a:xfrm>
              <a:off x="5410200" y="5181600"/>
              <a:ext cx="337958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Dynamic geometry reconstruction</a:t>
              </a:r>
            </a:p>
            <a:p>
              <a:r>
                <a:rPr lang="en-US" dirty="0"/>
                <a:t>[Li et al. 15]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508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EADEB-2D5D-4B8F-A9A6-39F40CB2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Magic behind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76507C-3585-4F55-9A2F-FC428E127E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Cycle voting + tensor matrix recovery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38F20-7C9E-4097-ABD3-64180F17F490}"/>
              </a:ext>
            </a:extLst>
          </p:cNvPr>
          <p:cNvSpPr txBox="1"/>
          <p:nvPr/>
        </p:nvSpPr>
        <p:spPr>
          <a:xfrm>
            <a:off x="7467600" y="1673423"/>
            <a:ext cx="1392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[Huang et al. 19]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AA2BB-9170-4058-B73D-C07506FF2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048000"/>
            <a:ext cx="4648200" cy="2396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DF93C-5652-4821-B186-0D6E42D1B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698" y="3048000"/>
            <a:ext cx="2904773" cy="234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303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7AD5-2E1C-4B20-A5DE-CCDD0F7C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Joint Symmetry and Map Synchronization</a:t>
            </a:r>
          </a:p>
        </p:txBody>
      </p:sp>
    </p:spTree>
    <p:extLst>
      <p:ext uri="{BB962C8B-B14F-4D97-AF65-F5344CB8AC3E}">
        <p14:creationId xmlns:p14="http://schemas.microsoft.com/office/powerpoint/2010/main" val="1873770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D7B88CB-A994-4D3C-ACB2-4F2A3ECCD817}"/>
              </a:ext>
            </a:extLst>
          </p:cNvPr>
          <p:cNvSpPr>
            <a:spLocks noGrp="1"/>
          </p:cNvSpPr>
          <p:nvPr/>
        </p:nvSpPr>
        <p:spPr>
          <a:xfrm>
            <a:off x="457200" y="5183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Symmetric objects are ubiquitous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D66947-C4A2-4447-9AD4-E761C362C4A9}"/>
              </a:ext>
            </a:extLst>
          </p:cNvPr>
          <p:cNvGrpSpPr/>
          <p:nvPr/>
        </p:nvGrpSpPr>
        <p:grpSpPr>
          <a:xfrm>
            <a:off x="838200" y="2362200"/>
            <a:ext cx="3385333" cy="3581399"/>
            <a:chOff x="838200" y="2514600"/>
            <a:chExt cx="3385333" cy="358139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443381-1DD1-4DB3-BDB6-ACACAB4D6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2514600"/>
              <a:ext cx="3385333" cy="2379406"/>
            </a:xfrm>
            <a:prstGeom prst="rect">
              <a:avLst/>
            </a:prstGeom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D91A82B4-5AF1-49E3-9999-815D9F2D3702}"/>
                </a:ext>
              </a:extLst>
            </p:cNvPr>
            <p:cNvSpPr txBox="1"/>
            <p:nvPr/>
          </p:nvSpPr>
          <p:spPr>
            <a:xfrm>
              <a:off x="1643443" y="5634334"/>
              <a:ext cx="1774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Daily objects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9C7539-F834-4CBF-829F-FFDEC3617721}"/>
              </a:ext>
            </a:extLst>
          </p:cNvPr>
          <p:cNvGrpSpPr/>
          <p:nvPr/>
        </p:nvGrpSpPr>
        <p:grpSpPr>
          <a:xfrm>
            <a:off x="4920469" y="2000773"/>
            <a:ext cx="3569119" cy="3962400"/>
            <a:chOff x="5105400" y="2133600"/>
            <a:chExt cx="3569119" cy="3962400"/>
          </a:xfrm>
        </p:grpSpPr>
        <p:sp>
          <p:nvSpPr>
            <p:cNvPr id="9" name="TextBox 6">
              <a:extLst>
                <a:ext uri="{FF2B5EF4-FFF2-40B4-BE49-F238E27FC236}">
                  <a16:creationId xmlns:a16="http://schemas.microsoft.com/office/drawing/2014/main" id="{E8FDBE06-94CD-4352-B0A2-C9D088D73DD2}"/>
                </a:ext>
              </a:extLst>
            </p:cNvPr>
            <p:cNvSpPr txBox="1"/>
            <p:nvPr/>
          </p:nvSpPr>
          <p:spPr>
            <a:xfrm>
              <a:off x="5105400" y="5634335"/>
              <a:ext cx="35691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/>
                <a:t>Biological/chemical objects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20CA54-F401-4156-AE6A-670A05AD7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34099" y="2133600"/>
              <a:ext cx="1371600" cy="143503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77E57D9-9954-4ACD-AE33-FFE2F8CE97CC}"/>
                </a:ext>
              </a:extLst>
            </p:cNvPr>
            <p:cNvSpPr/>
            <p:nvPr/>
          </p:nvSpPr>
          <p:spPr>
            <a:xfrm>
              <a:off x="5550417" y="3632994"/>
              <a:ext cx="25389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ctr"/>
              <a:r>
                <a:rPr lang="en-US" b="0" i="0" u="none" strike="noStrike" dirty="0">
                  <a:solidFill>
                    <a:srgbClr val="111111"/>
                  </a:solidFill>
                  <a:effectLst/>
                  <a:latin typeface="&amp;quot"/>
                </a:rPr>
                <a:t>[</a:t>
              </a:r>
              <a:r>
                <a:rPr lang="en-US" b="0" i="0" u="none" strike="noStrike" dirty="0" err="1">
                  <a:solidFill>
                    <a:srgbClr val="111111"/>
                  </a:solidFill>
                  <a:effectLst/>
                  <a:latin typeface="&amp;quot"/>
                </a:rPr>
                <a:t>Ranson</a:t>
              </a:r>
              <a:r>
                <a:rPr lang="en-US" b="0" i="0" u="none" strike="noStrike" dirty="0">
                  <a:solidFill>
                    <a:srgbClr val="111111"/>
                  </a:solidFill>
                  <a:effectLst/>
                  <a:latin typeface="&amp;quot"/>
                </a:rPr>
                <a:t> and Stockley 10]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201FA41-600F-4893-8CC1-D8E9E7F2F68D}"/>
                </a:ext>
              </a:extLst>
            </p:cNvPr>
            <p:cNvSpPr/>
            <p:nvPr/>
          </p:nvSpPr>
          <p:spPr>
            <a:xfrm>
              <a:off x="5996119" y="5345668"/>
              <a:ext cx="17000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ctr"/>
              <a:r>
                <a:rPr lang="en-US" dirty="0">
                  <a:solidFill>
                    <a:srgbClr val="111111"/>
                  </a:solidFill>
                  <a:latin typeface="&amp;quot"/>
                </a:rPr>
                <a:t>[André et al. 07]</a:t>
              </a:r>
              <a:endParaRPr lang="en-US" b="0" i="0" u="none" strike="noStrike" dirty="0">
                <a:solidFill>
                  <a:srgbClr val="111111"/>
                </a:solidFill>
                <a:effectLst/>
                <a:latin typeface="&amp;quo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F3A96A-29BE-4FB9-8D23-698971399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61259" y="4175928"/>
              <a:ext cx="2057400" cy="11697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48BFF5-89ED-4230-B119-8FCE448A5B46}"/>
              </a:ext>
            </a:extLst>
          </p:cNvPr>
          <p:cNvSpPr txBox="1"/>
          <p:nvPr/>
        </p:nvSpPr>
        <p:spPr>
          <a:xfrm>
            <a:off x="7318722" y="1513265"/>
            <a:ext cx="1541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[Sun et al. 2018]</a:t>
            </a:r>
          </a:p>
        </p:txBody>
      </p:sp>
    </p:spTree>
    <p:extLst>
      <p:ext uri="{BB962C8B-B14F-4D97-AF65-F5344CB8AC3E}">
        <p14:creationId xmlns:p14="http://schemas.microsoft.com/office/powerpoint/2010/main" val="13546243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B590C6B-329C-456E-AD7D-49286FDBC9E1}"/>
              </a:ext>
            </a:extLst>
          </p:cNvPr>
          <p:cNvSpPr>
            <a:spLocks noGrp="1"/>
          </p:cNvSpPr>
          <p:nvPr/>
        </p:nvSpPr>
        <p:spPr>
          <a:xfrm>
            <a:off x="6096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Multiple plausible </a:t>
            </a:r>
            <a:br>
              <a:rPr lang="en-US" dirty="0"/>
            </a:br>
            <a:r>
              <a:rPr lang="en-US" dirty="0"/>
              <a:t>self-maps and pair-wise maps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AB4C0-ABA6-428F-AC06-12B85488A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590800"/>
            <a:ext cx="2819400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503670-D6FC-4AD2-B6B1-16A8C6BCA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44" y="2761570"/>
            <a:ext cx="2551507" cy="255405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B1E6FB-69DB-4048-870E-CC1CC30E6678}"/>
              </a:ext>
            </a:extLst>
          </p:cNvPr>
          <p:cNvCxnSpPr/>
          <p:nvPr/>
        </p:nvCxnSpPr>
        <p:spPr>
          <a:xfrm>
            <a:off x="4292953" y="3771900"/>
            <a:ext cx="38100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F0365E9-2271-42D8-BA05-3A4B45710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00050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7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B4A0B52-7BFE-4519-A1DD-C0A8DBABC5A3}"/>
              </a:ext>
            </a:extLst>
          </p:cNvPr>
          <p:cNvSpPr>
            <a:spLocks noGrp="1"/>
          </p:cNvSpPr>
          <p:nvPr/>
        </p:nvSpPr>
        <p:spPr>
          <a:xfrm>
            <a:off x="457200" y="5032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Symmetry detection first?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21A2F4A-CA78-4E59-9A62-ED0F1788B717}"/>
              </a:ext>
            </a:extLst>
          </p:cNvPr>
          <p:cNvSpPr>
            <a:spLocks noGrp="1"/>
          </p:cNvSpPr>
          <p:nvPr/>
        </p:nvSpPr>
        <p:spPr>
          <a:xfrm>
            <a:off x="457200" y="1828799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Symmetry detection is difficult, particularly in the presence of partial observations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E0EFA72-CB50-4970-BA55-9E736E679FBA}"/>
              </a:ext>
            </a:extLst>
          </p:cNvPr>
          <p:cNvGrpSpPr/>
          <p:nvPr/>
        </p:nvGrpSpPr>
        <p:grpSpPr>
          <a:xfrm>
            <a:off x="5008470" y="3509681"/>
            <a:ext cx="3052293" cy="2750206"/>
            <a:chOff x="5008470" y="3281082"/>
            <a:chExt cx="3052293" cy="275020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7A1A60-69AE-4DD0-85BB-049045EE15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470" y="3281082"/>
              <a:ext cx="3052293" cy="2286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47C99E-98F1-4F08-AA9C-146C869B82BC}"/>
                </a:ext>
              </a:extLst>
            </p:cNvPr>
            <p:cNvSpPr/>
            <p:nvPr/>
          </p:nvSpPr>
          <p:spPr>
            <a:xfrm>
              <a:off x="5579034" y="5661956"/>
              <a:ext cx="1911164" cy="36933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Dome of the Rock 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66542A0-EE47-41A8-8EAE-4BABD50EF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09681"/>
            <a:ext cx="2286000" cy="234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404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7998DBD-4677-4E25-B4F5-35802428C635}"/>
              </a:ext>
            </a:extLst>
          </p:cNvPr>
          <p:cNvSpPr>
            <a:spLocks noGrp="1"/>
          </p:cNvSpPr>
          <p:nvPr/>
        </p:nvSpPr>
        <p:spPr>
          <a:xfrm>
            <a:off x="303097" y="3430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/>
              <a:t>Two correlated problems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880575B-5DC2-44F2-8C39-77549BB3920E}"/>
              </a:ext>
            </a:extLst>
          </p:cNvPr>
          <p:cNvSpPr txBox="1"/>
          <p:nvPr/>
        </p:nvSpPr>
        <p:spPr>
          <a:xfrm>
            <a:off x="1042697" y="1595895"/>
            <a:ext cx="27869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Symmetry detection </a:t>
            </a:r>
          </a:p>
          <a:p>
            <a:r>
              <a:rPr lang="en-US" sz="2400" dirty="0"/>
              <a:t>improves matching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27680224-18FE-4163-AB63-C63CC924D5F5}"/>
              </a:ext>
            </a:extLst>
          </p:cNvPr>
          <p:cNvSpPr txBox="1"/>
          <p:nvPr/>
        </p:nvSpPr>
        <p:spPr>
          <a:xfrm>
            <a:off x="4570375" y="1592406"/>
            <a:ext cx="4270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Better symmetry detection </a:t>
            </a:r>
          </a:p>
          <a:p>
            <a:r>
              <a:rPr lang="en-US" sz="2400" dirty="0"/>
              <a:t>through information aggregation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D9DCDF-506C-4504-8031-076E39B54D06}"/>
              </a:ext>
            </a:extLst>
          </p:cNvPr>
          <p:cNvGrpSpPr/>
          <p:nvPr/>
        </p:nvGrpSpPr>
        <p:grpSpPr>
          <a:xfrm>
            <a:off x="379297" y="4214350"/>
            <a:ext cx="3711369" cy="2178656"/>
            <a:chOff x="533400" y="3200400"/>
            <a:chExt cx="3711369" cy="2178656"/>
          </a:xfrm>
        </p:grpSpPr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92A2038D-CB02-4C26-BD28-6663134C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3547548"/>
              <a:ext cx="1676400" cy="1340029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ED550396-F084-4D89-B12E-EDAA84147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3200" y="3200400"/>
              <a:ext cx="1501569" cy="1721029"/>
            </a:xfrm>
            <a:prstGeom prst="rect">
              <a:avLst/>
            </a:prstGeom>
          </p:spPr>
        </p:pic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B2FBA725-C639-494C-BE12-82351CA84ACA}"/>
                </a:ext>
              </a:extLst>
            </p:cNvPr>
            <p:cNvCxnSpPr/>
            <p:nvPr/>
          </p:nvCxnSpPr>
          <p:spPr>
            <a:xfrm>
              <a:off x="2286000" y="4247724"/>
              <a:ext cx="384269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">
              <a:extLst>
                <a:ext uri="{FF2B5EF4-FFF2-40B4-BE49-F238E27FC236}">
                  <a16:creationId xmlns:a16="http://schemas.microsoft.com/office/drawing/2014/main" id="{79F1B6B4-24F8-4A43-8E99-1DCA2BEABD58}"/>
                </a:ext>
              </a:extLst>
            </p:cNvPr>
            <p:cNvSpPr txBox="1"/>
            <p:nvPr/>
          </p:nvSpPr>
          <p:spPr>
            <a:xfrm>
              <a:off x="1219212" y="5009724"/>
              <a:ext cx="25973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[</a:t>
              </a:r>
              <a:r>
                <a:rPr lang="en-US" dirty="0" err="1"/>
                <a:t>Tevs</a:t>
              </a:r>
              <a:r>
                <a:rPr lang="en-US" dirty="0"/>
                <a:t> and Huang et al. 14]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744F233-6056-44DA-B64F-48CE49470AFE}"/>
              </a:ext>
            </a:extLst>
          </p:cNvPr>
          <p:cNvGrpSpPr/>
          <p:nvPr/>
        </p:nvGrpSpPr>
        <p:grpSpPr>
          <a:xfrm>
            <a:off x="383779" y="2857758"/>
            <a:ext cx="3738951" cy="1303465"/>
            <a:chOff x="537882" y="1843808"/>
            <a:chExt cx="3738951" cy="1303465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4839C81A-3968-47E8-8934-093C0A45C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882" y="1843808"/>
              <a:ext cx="3738951" cy="980300"/>
            </a:xfrm>
            <a:prstGeom prst="rect">
              <a:avLst/>
            </a:prstGeom>
          </p:spPr>
        </p:pic>
        <p:sp>
          <p:nvSpPr>
            <p:cNvPr id="113" name="TextBox 13">
              <a:extLst>
                <a:ext uri="{FF2B5EF4-FFF2-40B4-BE49-F238E27FC236}">
                  <a16:creationId xmlns:a16="http://schemas.microsoft.com/office/drawing/2014/main" id="{E9D221FF-E406-4F84-B5E0-C12C0412B00E}"/>
                </a:ext>
              </a:extLst>
            </p:cNvPr>
            <p:cNvSpPr txBox="1"/>
            <p:nvPr/>
          </p:nvSpPr>
          <p:spPr>
            <a:xfrm>
              <a:off x="1444084" y="2777941"/>
              <a:ext cx="2137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[</a:t>
              </a:r>
              <a:r>
                <a:rPr lang="en-US" dirty="0" err="1"/>
                <a:t>Ovsjanikov</a:t>
              </a:r>
              <a:r>
                <a:rPr lang="en-US" dirty="0"/>
                <a:t> et al. 13]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BA4658-859F-4405-8C38-F026C1F1059D}"/>
              </a:ext>
            </a:extLst>
          </p:cNvPr>
          <p:cNvGrpSpPr>
            <a:grpSpLocks noChangeAspect="1"/>
          </p:cNvGrpSpPr>
          <p:nvPr/>
        </p:nvGrpSpPr>
        <p:grpSpPr>
          <a:xfrm>
            <a:off x="6860076" y="3825595"/>
            <a:ext cx="964101" cy="1017781"/>
            <a:chOff x="6990660" y="4383574"/>
            <a:chExt cx="769636" cy="812489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97F939C1-9388-4AE7-A96C-35921033C47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07189" y="4383574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D5E1422-B939-4EEA-A41B-6E4A2766023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99798" y="4414657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B0D67E0-2C87-4C46-B4A6-FE7F8AC8A2A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685989" y="4504505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76D96BBB-FEFA-4EC7-BE00-1FB902D4119C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710758" y="4607425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1A261D5-0C33-424F-8EE7-B42CDFDDA9D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683580" y="4724673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1EC263B-2A39-45BC-ABCC-94DB4E6D245E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99740" y="4821968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1B3CA7BD-A8FD-4ABB-8BD0-8C33D5BDDBE6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08074" y="4846737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CC7332A2-7E16-4D2D-B559-EB8EC107611F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427921" y="4857697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D9A2848-351B-44CF-BD32-BDF1AC152A5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429054" y="4942955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9174329C-A2E0-4AA1-AA3D-F6A8CCD3164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397972" y="5035564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08D57677-F3E6-487C-9660-BF8ECEF503E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308123" y="5121756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CDD7745C-D54E-46A9-AABF-55B22AD4C5F2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205203" y="5146525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D8492E03-4220-4469-B0EF-E9DD4C99366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87955" y="5119346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2554C1F-FD85-4758-AC9F-0B0A768024F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6990660" y="5035507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AC39CD3-B0D8-4AB3-A38B-9510AB6A162D}"/>
              </a:ext>
            </a:extLst>
          </p:cNvPr>
          <p:cNvGrpSpPr>
            <a:grpSpLocks noChangeAspect="1"/>
          </p:cNvGrpSpPr>
          <p:nvPr/>
        </p:nvGrpSpPr>
        <p:grpSpPr>
          <a:xfrm>
            <a:off x="5134950" y="2722591"/>
            <a:ext cx="1100488" cy="467668"/>
            <a:chOff x="5289571" y="2789352"/>
            <a:chExt cx="878520" cy="373334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01C7F88-D628-4216-AAFD-632E8DBF42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114" y="3078180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CD07D83E-0375-4783-ACCD-F895269138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1981" y="2992922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CAA03D6-6A4E-40EA-8C23-41BFDE9E99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93064" y="2900313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43129D96-AC1A-43B8-BB27-E2708A3853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82912" y="2814121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B77F22B-5854-4450-9750-94FAACEB09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5832" y="2789352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A79E5607-EAC7-4568-A54D-80D5878852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03080" y="2816531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9ABBBE7-4B4D-4FBB-BEDE-CBD7B0948A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00375" y="2900370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DAC0B9C5-CB6C-43E3-BB9A-55E3051EEC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5144" y="2992037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16798AC-2E73-4DC1-AD5C-027FD068A60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5940686" y="3075276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76B3769-E967-4C5C-8E4D-FCE62DA8844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025944" y="3074143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B2FD8E7-6D2F-460C-82BA-60D259E1D86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6118553" y="3105226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85CB630-4A1D-4F82-BFFC-656BC80B5B4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89571" y="3113148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24DA3EB-9A8A-413E-8ABD-0197D65A6D6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381237" y="3088379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D670E61-3B73-4716-B890-473E7DA5D83B}"/>
              </a:ext>
            </a:extLst>
          </p:cNvPr>
          <p:cNvGrpSpPr>
            <a:grpSpLocks noChangeAspect="1"/>
          </p:cNvGrpSpPr>
          <p:nvPr/>
        </p:nvGrpSpPr>
        <p:grpSpPr>
          <a:xfrm>
            <a:off x="6643575" y="2705961"/>
            <a:ext cx="984583" cy="999002"/>
            <a:chOff x="6926470" y="2812829"/>
            <a:chExt cx="785987" cy="79749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486FF2A-BC84-434F-AAC8-5AB34BD68D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26470" y="2923790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CB5A260-BA72-46BA-ADE7-56B20066F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16318" y="2837598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A01C466-7C95-4F46-9D3D-569108FBF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19238" y="2812829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EF71858-678E-4739-92DF-E58B92529A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6486" y="2840008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428D8897-19EA-4EE4-956A-0CDA077A34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33781" y="2923847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2DD1ADB-3D83-44C5-A559-DD95CE65C5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58550" y="3015514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E3E8E1DF-39B1-47B3-AB22-80B7D8C49C74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374092" y="3098753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435F2CF-28C9-4F7D-9B84-84EC0204D7C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59350" y="3097620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B2663816-0E1D-408F-B34E-D47E64F47458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51959" y="3128703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808ED8D-5ACB-48E2-93BE-321DDAA8560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638150" y="3218551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2DEC3F7-7CDF-4C19-896E-72D6D016CB4B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662919" y="3321471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761AD6C-DA17-4105-8177-C93790FF2EB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635741" y="3438719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2BEEAD51-097D-45A5-8FE2-305C3F01676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551901" y="3536014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7343BE2-FCD5-442C-BDCC-6FFDC2813F2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7460235" y="3560783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22BAB4-1878-4528-A84C-5956646C8802}"/>
              </a:ext>
            </a:extLst>
          </p:cNvPr>
          <p:cNvGrpSpPr>
            <a:grpSpLocks noChangeAspect="1"/>
          </p:cNvGrpSpPr>
          <p:nvPr/>
        </p:nvGrpSpPr>
        <p:grpSpPr>
          <a:xfrm>
            <a:off x="5126822" y="3726437"/>
            <a:ext cx="986748" cy="1012726"/>
            <a:chOff x="5179515" y="4359533"/>
            <a:chExt cx="787712" cy="808452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008341E3-F390-4575-9B11-5425C1504F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4076" y="4359533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19FFDD2-F820-4DF2-95DA-BE9988F7ABED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917689" y="5007486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A91EAE-4FAE-4217-A342-1530F4B007E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827840" y="5093678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C5890F3-12F7-4A1F-AD4E-5433BBCBF0E6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724920" y="5118447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2631A89-AF65-4254-97E0-1FC831B8535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607672" y="5091268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C17BDE1-290E-41BA-B347-2F563E9CE48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510377" y="5007429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4816DAC-6152-46C4-A8EB-9EE69CFF211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5485608" y="4915762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CA1F487-613D-4186-B47B-DE571F316044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468342" y="4831762"/>
              <a:ext cx="49538" cy="49538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35882511-ADD1-4684-BE32-3B7AF30EBAA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383084" y="4832895"/>
              <a:ext cx="49538" cy="4953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D6FD692-9913-4C1E-93FD-20D056A80BDA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90475" y="4801813"/>
              <a:ext cx="49538" cy="49538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4215A712-06E9-402E-9D66-7678AA5829A3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04284" y="4711964"/>
              <a:ext cx="49538" cy="49538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FBD5EE3-5BA1-449F-976E-2048A28219E7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179515" y="4609044"/>
              <a:ext cx="49538" cy="4953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8300EBA-64C3-494E-A1C8-A0A13C3FA34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06694" y="4491796"/>
              <a:ext cx="49538" cy="49538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AD83912-3E74-411B-88A0-CF1CD896633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290533" y="4394501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12C1CE7-8079-4507-8AF6-057F58D2111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5382199" y="4369732"/>
              <a:ext cx="49538" cy="49538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D83D36C-1CFE-49FA-8BCB-0903F1C006A3}"/>
              </a:ext>
            </a:extLst>
          </p:cNvPr>
          <p:cNvGrpSpPr/>
          <p:nvPr/>
        </p:nvGrpSpPr>
        <p:grpSpPr>
          <a:xfrm>
            <a:off x="5826473" y="4887626"/>
            <a:ext cx="1320598" cy="1627330"/>
            <a:chOff x="5980576" y="4819220"/>
            <a:chExt cx="1320598" cy="1627330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B1A9EA24-4E4E-434C-A3A9-6365FB4D91D2}"/>
                </a:ext>
              </a:extLst>
            </p:cNvPr>
            <p:cNvSpPr/>
            <p:nvPr/>
          </p:nvSpPr>
          <p:spPr>
            <a:xfrm rot="5400000">
              <a:off x="6521210" y="4806545"/>
              <a:ext cx="239332" cy="264682"/>
            </a:xfrm>
            <a:prstGeom prst="rightArrow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8A723D1-0AF4-417B-A541-52BBD13D98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980576" y="5129813"/>
              <a:ext cx="1320598" cy="1316737"/>
              <a:chOff x="5128818" y="952897"/>
              <a:chExt cx="3047048" cy="303813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96AC1AF-995C-43B0-9175-6C106C2EEB1F}"/>
                  </a:ext>
                </a:extLst>
              </p:cNvPr>
              <p:cNvGrpSpPr/>
              <p:nvPr/>
            </p:nvGrpSpPr>
            <p:grpSpPr>
              <a:xfrm>
                <a:off x="5913568" y="952897"/>
                <a:ext cx="1419561" cy="936863"/>
                <a:chOff x="5913568" y="952897"/>
                <a:chExt cx="1419561" cy="936863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501EA991-0AA2-4790-99CE-166DC119E2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6706" y="1752600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B1B7DFFB-32EF-41F3-90F2-1BF6B7CE58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3568" y="151653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9ABB2F99-E11A-48ED-AF3C-C12B658F02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9629" y="1260123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C149D12-3BD2-42A6-B81F-1C9C2053D1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8400" y="1021477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Oval 51">
                  <a:extLst>
                    <a:ext uri="{FF2B5EF4-FFF2-40B4-BE49-F238E27FC236}">
                      <a16:creationId xmlns:a16="http://schemas.microsoft.com/office/drawing/2014/main" id="{A8105597-B610-446B-98D3-37C6F0A9E3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33365" y="952897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4D966236-FF5B-43B4-847C-9673270EFD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58000" y="1028149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4" name="Oval 53">
                  <a:extLst>
                    <a:ext uri="{FF2B5EF4-FFF2-40B4-BE49-F238E27FC236}">
                      <a16:creationId xmlns:a16="http://schemas.microsoft.com/office/drawing/2014/main" id="{9569F097-19D8-428A-B346-1599E4872B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27389" y="1260282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5" name="Oval 54">
                  <a:extLst>
                    <a:ext uri="{FF2B5EF4-FFF2-40B4-BE49-F238E27FC236}">
                      <a16:creationId xmlns:a16="http://schemas.microsoft.com/office/drawing/2014/main" id="{00F2FDBE-2DF8-422F-B778-FCEC8A5D95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5969" y="1514088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F943B95-0941-47DD-85D9-5E5E0CE173D9}"/>
                  </a:ext>
                </a:extLst>
              </p:cNvPr>
              <p:cNvGrpSpPr/>
              <p:nvPr/>
            </p:nvGrpSpPr>
            <p:grpSpPr>
              <a:xfrm rot="5400000">
                <a:off x="6997654" y="1982775"/>
                <a:ext cx="1419561" cy="936863"/>
                <a:chOff x="5913568" y="952897"/>
                <a:chExt cx="1419561" cy="936863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E1B0565E-3BA9-42A7-A8CA-DB51CAA20A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6706" y="1752600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Oval 40">
                  <a:extLst>
                    <a:ext uri="{FF2B5EF4-FFF2-40B4-BE49-F238E27FC236}">
                      <a16:creationId xmlns:a16="http://schemas.microsoft.com/office/drawing/2014/main" id="{A51C74C9-CBF8-40EC-9733-9E798A831C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3568" y="151653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2" name="Oval 41">
                  <a:extLst>
                    <a:ext uri="{FF2B5EF4-FFF2-40B4-BE49-F238E27FC236}">
                      <a16:creationId xmlns:a16="http://schemas.microsoft.com/office/drawing/2014/main" id="{9EC487D7-F54E-48BA-89EC-5BA43AC236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9629" y="1260123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78781E05-6D2E-455F-B097-E75C5C49D6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8400" y="1021477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9FD32258-BF59-48D1-AFD6-24CAB607EB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33365" y="952897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61AF1764-042D-4046-9673-9104BAE70E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58000" y="1028149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FBD92ED1-FBD8-416C-8701-B2490BD498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27389" y="1260282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DA9C65C-228C-4966-A514-E5473B5277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5969" y="1514088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8E2EA95-CE93-40AF-A5FD-8A1B101DD164}"/>
                  </a:ext>
                </a:extLst>
              </p:cNvPr>
              <p:cNvGrpSpPr/>
              <p:nvPr/>
            </p:nvGrpSpPr>
            <p:grpSpPr>
              <a:xfrm rot="10800000">
                <a:off x="5976321" y="3054171"/>
                <a:ext cx="1419561" cy="936863"/>
                <a:chOff x="5913568" y="952897"/>
                <a:chExt cx="1419561" cy="936863"/>
              </a:xfrm>
            </p:grpSpPr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D4658BBD-7016-476B-800A-148B286FB4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6706" y="1752600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BD3AE828-774E-4D8A-AD65-7DA87E23E6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3568" y="151653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4FBEDA85-385F-4557-8525-544404995B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9629" y="1260123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C1F4C9D3-1D95-4061-A51E-07C1D215EF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8400" y="1021477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3580D9C2-90C0-4365-94F2-6DD29131C2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33365" y="952897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AE717376-0D6F-45AC-94F6-B1521EA530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58000" y="1028149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47C7F4B4-4F06-497C-8C3D-ACC7F5903C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27389" y="1260282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1C452A22-A5B8-4C0E-9093-183048930D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5969" y="1514088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24C5D1-F610-4801-95E6-657B86059F64}"/>
                  </a:ext>
                </a:extLst>
              </p:cNvPr>
              <p:cNvGrpSpPr/>
              <p:nvPr/>
            </p:nvGrpSpPr>
            <p:grpSpPr>
              <a:xfrm rot="16200000">
                <a:off x="4887469" y="2022192"/>
                <a:ext cx="1419561" cy="936863"/>
                <a:chOff x="5913568" y="952897"/>
                <a:chExt cx="1419561" cy="936863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D2B2D979-529C-4405-8172-C1DE23D091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6706" y="1752600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D8BFDCEC-6F58-4FD6-AF9E-32CD005F51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13568" y="1516539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C3866FB-1FBF-4CA3-8F35-7E57A32097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9629" y="1260123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F1710C9B-8C92-4993-BEDB-94B46CC49C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248400" y="1021477"/>
                  <a:ext cx="137160" cy="137160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039BFD77-86F0-4FA0-95D8-CAFAAAF677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33365" y="952897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4E037F95-93A7-4AE5-B41E-65B7291F80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858000" y="1028149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D5EF2BA0-D27D-4651-9CB5-0B93674128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27389" y="1260282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FA498EB-14A7-48B9-B043-0D1DFD32AD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195969" y="1514088"/>
                  <a:ext cx="137160" cy="137160"/>
                </a:xfrm>
                <a:prstGeom prst="ellipse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11935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4E32-76E6-42CA-98E6-E882C3DBD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Using the product operator - lifting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098B5CD-64E8-4218-A098-9D0AF6D56A9B}"/>
              </a:ext>
            </a:extLst>
          </p:cNvPr>
          <p:cNvGrpSpPr>
            <a:grpSpLocks noChangeAspect="1"/>
          </p:cNvGrpSpPr>
          <p:nvPr/>
        </p:nvGrpSpPr>
        <p:grpSpPr>
          <a:xfrm>
            <a:off x="5793054" y="1910348"/>
            <a:ext cx="1828800" cy="1823452"/>
            <a:chOff x="5128815" y="952897"/>
            <a:chExt cx="3047048" cy="303813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672E722-4048-45C0-A924-0192EFE624F2}"/>
                </a:ext>
              </a:extLst>
            </p:cNvPr>
            <p:cNvGrpSpPr/>
            <p:nvPr/>
          </p:nvGrpSpPr>
          <p:grpSpPr>
            <a:xfrm>
              <a:off x="5913568" y="952897"/>
              <a:ext cx="1419561" cy="936863"/>
              <a:chOff x="5913568" y="952897"/>
              <a:chExt cx="1419561" cy="936863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CF898C33-A75A-4422-A137-CF92468454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6706" y="1752600"/>
                <a:ext cx="137160" cy="137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FE213F7-9823-441D-951E-99E70640D2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3568" y="1516539"/>
                <a:ext cx="137160" cy="1371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AD2DBFA2-98A9-4E3F-A19A-0D6F549509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9629" y="1260123"/>
                <a:ext cx="137160" cy="1371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6A7882F-BEEC-42D3-95FE-E817DCD26F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8400" y="1021477"/>
                <a:ext cx="137160" cy="1371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4BA29201-4BBA-4F9A-8A58-8404F818D4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3365" y="952897"/>
                <a:ext cx="137160" cy="1371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F83724D-3291-4DC1-AB81-F1C9021BA8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8000" y="1028149"/>
                <a:ext cx="137160" cy="1371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EB710A0C-05DC-4005-ADD1-45EB6A5FC6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7389" y="1260282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74E5700-6EA0-48AD-9BF9-CACDDAEEB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5969" y="1514088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3A53B63-BBE0-49C6-A200-48E50CDDB9BF}"/>
                </a:ext>
              </a:extLst>
            </p:cNvPr>
            <p:cNvGrpSpPr/>
            <p:nvPr/>
          </p:nvGrpSpPr>
          <p:grpSpPr>
            <a:xfrm rot="5400000">
              <a:off x="6997651" y="1982772"/>
              <a:ext cx="1419561" cy="936863"/>
              <a:chOff x="5913568" y="952897"/>
              <a:chExt cx="1419561" cy="936863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5A01C499-74FC-4E63-B45B-01AFDD3DDC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6706" y="1752600"/>
                <a:ext cx="137160" cy="137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7DF60B8-03C1-4840-8E82-89D9C04E77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3568" y="1516539"/>
                <a:ext cx="137160" cy="1371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733C89C-D0C1-4D04-B234-06417C12DE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9629" y="1260123"/>
                <a:ext cx="137160" cy="1371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135E3B1-563B-4FEF-A062-1D4B475AA7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8400" y="1021477"/>
                <a:ext cx="137160" cy="1371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1FCD4F9-CA14-4D97-A2D3-723FE617D3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3365" y="952897"/>
                <a:ext cx="137160" cy="1371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DBDDA96-9784-4B79-B497-9122761E93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8000" y="1028149"/>
                <a:ext cx="137160" cy="1371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BFAD07C1-4859-49B0-84FF-D5992B249D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7389" y="1260282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B2A467AD-51CC-41D6-A2CC-4167C503525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5969" y="1514088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97EB170-A915-421C-A980-D964D53DE409}"/>
                </a:ext>
              </a:extLst>
            </p:cNvPr>
            <p:cNvGrpSpPr/>
            <p:nvPr/>
          </p:nvGrpSpPr>
          <p:grpSpPr>
            <a:xfrm rot="10800000">
              <a:off x="5976321" y="3054171"/>
              <a:ext cx="1419561" cy="936863"/>
              <a:chOff x="5913568" y="952897"/>
              <a:chExt cx="1419561" cy="936863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AB2776B-776A-4B76-AA67-CF58946C4D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6706" y="1752600"/>
                <a:ext cx="137160" cy="137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4F54565-E84D-48E6-A8CD-7C40072161D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3568" y="1516539"/>
                <a:ext cx="137160" cy="1371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42D5FCD-CC80-4FE6-A5E3-E1F672F0ED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9629" y="1260123"/>
                <a:ext cx="137160" cy="1371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C51C47C-8F4A-4222-A4CC-CA7E989431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8400" y="1021477"/>
                <a:ext cx="137160" cy="1371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E49F57FC-8A12-44A6-B758-A059390300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3365" y="952897"/>
                <a:ext cx="137160" cy="1371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8931830-320D-4603-8F8C-C567C2FE93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8000" y="1028149"/>
                <a:ext cx="137160" cy="1371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282643EA-0BD1-4AA9-A53F-47124FBFF6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7389" y="1260282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7C02788-2F89-4407-9482-CC1ADBD4F1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5969" y="1514088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F0DA50-DC6B-4D3C-B2CD-2576E0F57DA2}"/>
                </a:ext>
              </a:extLst>
            </p:cNvPr>
            <p:cNvGrpSpPr/>
            <p:nvPr/>
          </p:nvGrpSpPr>
          <p:grpSpPr>
            <a:xfrm rot="16200000">
              <a:off x="4887466" y="2022189"/>
              <a:ext cx="1419561" cy="936863"/>
              <a:chOff x="5913568" y="952897"/>
              <a:chExt cx="1419561" cy="936863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857A50D4-05F7-40B7-B961-0C50A64230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6706" y="1752600"/>
                <a:ext cx="137160" cy="137160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F4644D7-BB78-4674-A4DB-D69F69903C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13568" y="1516539"/>
                <a:ext cx="137160" cy="13716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EC21986F-09D3-4119-9F0F-6F542A1C56C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9629" y="1260123"/>
                <a:ext cx="137160" cy="137160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823E416-5267-4722-88A1-CE143EA0FB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248400" y="1021477"/>
                <a:ext cx="137160" cy="137160"/>
              </a:xfrm>
              <a:prstGeom prst="ellips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773733CC-1DAC-4209-962C-C0CFB13279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33365" y="952897"/>
                <a:ext cx="137160" cy="13716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CE0978F0-7B22-4576-8F79-5BBBB69267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8000" y="1028149"/>
                <a:ext cx="137160" cy="13716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313C1415-72D2-4E99-B644-4A3BBECF88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27389" y="1260282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4018BE5A-336B-4F8C-8C26-4F7878BBFF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195969" y="1514088"/>
                <a:ext cx="137160" cy="1371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EA1BD596-C089-4E14-8A2F-82AF233DC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448430"/>
            <a:ext cx="2590800" cy="853769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4017E534-FA31-4DC2-9F63-12087E2C67F7}"/>
              </a:ext>
            </a:extLst>
          </p:cNvPr>
          <p:cNvGrpSpPr/>
          <p:nvPr/>
        </p:nvGrpSpPr>
        <p:grpSpPr>
          <a:xfrm>
            <a:off x="609600" y="2950449"/>
            <a:ext cx="7707751" cy="2946871"/>
            <a:chOff x="609600" y="2950449"/>
            <a:chExt cx="7707751" cy="2946871"/>
          </a:xfrm>
        </p:grpSpPr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B52AE78-AA7D-400D-8963-788D4FBA57A7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H="1" flipV="1">
              <a:off x="3733800" y="2950449"/>
              <a:ext cx="729676" cy="230054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B2DA59C-B685-48C0-8CFA-82497F25BB2C}"/>
                </a:ext>
              </a:extLst>
            </p:cNvPr>
            <p:cNvSpPr txBox="1"/>
            <p:nvPr/>
          </p:nvSpPr>
          <p:spPr>
            <a:xfrm>
              <a:off x="609600" y="5250989"/>
              <a:ext cx="77077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Linear programming or semidefinite programming relaxations for MAP inference</a:t>
              </a:r>
            </a:p>
            <a:p>
              <a:r>
                <a:rPr lang="en-US" dirty="0"/>
                <a:t>[Wainwright and Jordan 08, Kumar et al. 09, Huang et el. 14,….]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223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0FA5-1DBD-4C1C-AB3A-D4F7EA89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Properties of lifting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10B472-62BC-4F57-B847-5B945CE0D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Proposition: </a:t>
            </a:r>
            <a:r>
              <a:rPr lang="en-US" i="1" dirty="0"/>
              <a:t>If the orbit size is equal to the group size, then we can recover G from Q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07FB06-72B0-48D2-9C09-8832ACFE0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70461"/>
            <a:ext cx="2383119" cy="1787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69AB0-E6A3-433F-BD1A-F0A289910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74" y="3488390"/>
            <a:ext cx="1885759" cy="1773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53C855-17AF-4B07-BACC-9B857CCA1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483908"/>
            <a:ext cx="2365189" cy="17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2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B0FA5-1DBD-4C1C-AB3A-D4F7EA899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Low-rank factorization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431AF60-83E3-4008-96CD-A1F745C41CCA}"/>
              </a:ext>
            </a:extLst>
          </p:cNvPr>
          <p:cNvGrpSpPr/>
          <p:nvPr/>
        </p:nvGrpSpPr>
        <p:grpSpPr>
          <a:xfrm>
            <a:off x="716293" y="2072007"/>
            <a:ext cx="7101827" cy="2815676"/>
            <a:chOff x="807733" y="1843407"/>
            <a:chExt cx="7101827" cy="281567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C22525-50B5-4C51-909B-8D7C37E40FD5}"/>
                </a:ext>
              </a:extLst>
            </p:cNvPr>
            <p:cNvSpPr/>
            <p:nvPr/>
          </p:nvSpPr>
          <p:spPr>
            <a:xfrm>
              <a:off x="1371600" y="2464523"/>
              <a:ext cx="2194560" cy="21945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311AF0-8569-44A5-9580-41032E426FDE}"/>
                </a:ext>
              </a:extLst>
            </p:cNvPr>
            <p:cNvSpPr/>
            <p:nvPr/>
          </p:nvSpPr>
          <p:spPr>
            <a:xfrm>
              <a:off x="4419600" y="2464523"/>
              <a:ext cx="548640" cy="21945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761E56D-5718-4619-86CA-6B5D50816C3C}"/>
                </a:ext>
              </a:extLst>
            </p:cNvPr>
            <p:cNvSpPr/>
            <p:nvPr/>
          </p:nvSpPr>
          <p:spPr>
            <a:xfrm>
              <a:off x="5715000" y="2464523"/>
              <a:ext cx="2194560" cy="5486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426DAA-2474-434B-9EEC-77884342EC1E}"/>
                </a:ext>
              </a:extLst>
            </p:cNvPr>
            <p:cNvSpPr/>
            <p:nvPr/>
          </p:nvSpPr>
          <p:spPr>
            <a:xfrm>
              <a:off x="5067300" y="2464523"/>
              <a:ext cx="548640" cy="54864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Q</a:t>
              </a:r>
              <a:r>
                <a:rPr lang="en-US" sz="2000" baseline="-25000" dirty="0">
                  <a:solidFill>
                    <a:schemeClr val="tx1"/>
                  </a:solidFill>
                </a:rPr>
                <a:t>00</a:t>
              </a: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A9E3C941-8084-4767-806D-A044F386D441}"/>
                </a:ext>
              </a:extLst>
            </p:cNvPr>
            <p:cNvSpPr txBox="1"/>
            <p:nvPr/>
          </p:nvSpPr>
          <p:spPr>
            <a:xfrm>
              <a:off x="3810000" y="3345615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/>
                <a:t>=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9DC9670-FCE9-4866-89A8-3706F982C9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22934" y="3580767"/>
              <a:ext cx="4572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50348A-2795-4694-AAD6-E6911B2EBA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48400" y="2510243"/>
              <a:ext cx="4572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8943E6-6A4A-48C8-8C7E-33FB7EBC70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65320" y="3625590"/>
              <a:ext cx="457200" cy="457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12192C93-392A-4FEA-84AD-C02266327C53}"/>
                </a:ext>
              </a:extLst>
            </p:cNvPr>
            <p:cNvSpPr txBox="1"/>
            <p:nvPr/>
          </p:nvSpPr>
          <p:spPr>
            <a:xfrm>
              <a:off x="807733" y="3269415"/>
              <a:ext cx="57099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/>
                <a:t>Q: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9DC7C24-B6A5-467B-B240-65AEDA01D659}"/>
                </a:ext>
              </a:extLst>
            </p:cNvPr>
            <p:cNvCxnSpPr>
              <a:cxnSpLocks/>
              <a:endCxn id="14" idx="0"/>
            </p:cNvCxnSpPr>
            <p:nvPr/>
          </p:nvCxnSpPr>
          <p:spPr>
            <a:xfrm flipH="1">
              <a:off x="2151534" y="1843407"/>
              <a:ext cx="152400" cy="173736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462DE9B-DAD4-454B-B110-F50B8E403735}"/>
                </a:ext>
              </a:extLst>
            </p:cNvPr>
            <p:cNvCxnSpPr>
              <a:cxnSpLocks/>
              <a:endCxn id="16" idx="0"/>
            </p:cNvCxnSpPr>
            <p:nvPr/>
          </p:nvCxnSpPr>
          <p:spPr>
            <a:xfrm>
              <a:off x="3890010" y="1925834"/>
              <a:ext cx="803910" cy="16997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693F73D-4631-4F07-859E-F5858A707F2D}"/>
                </a:ext>
              </a:extLst>
            </p:cNvPr>
            <p:cNvCxnSpPr>
              <a:cxnSpLocks/>
            </p:cNvCxnSpPr>
            <p:nvPr/>
          </p:nvCxnSpPr>
          <p:spPr>
            <a:xfrm>
              <a:off x="6221730" y="1964430"/>
              <a:ext cx="255270" cy="50009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61C8966-8A62-4CAF-8FC8-09B00A836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360" y="4105202"/>
            <a:ext cx="3596640" cy="3680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98299-AAB5-413F-B03D-1D9CF502B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96" y="5784555"/>
            <a:ext cx="1847407" cy="50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A7931-D0C5-414E-8784-82973B0F3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300" y="1676400"/>
            <a:ext cx="4876800" cy="47803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53B24150-C73A-4F68-B041-9FF28755B9AF}"/>
              </a:ext>
            </a:extLst>
          </p:cNvPr>
          <p:cNvSpPr/>
          <p:nvPr/>
        </p:nvSpPr>
        <p:spPr>
          <a:xfrm>
            <a:off x="4290060" y="5106796"/>
            <a:ext cx="335280" cy="540171"/>
          </a:xfrm>
          <a:prstGeom prst="down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8313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B7D7D-3C7E-46B8-A1B7-B980B3BF6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Low-rank matrix recovery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6D1D21-B284-4C00-820C-B1A591ABA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95800"/>
            <a:ext cx="8229600" cy="1935163"/>
          </a:xfrm>
        </p:spPr>
        <p:txBody>
          <a:bodyPr>
            <a:normAutofit/>
          </a:bodyPr>
          <a:lstStyle/>
          <a:p>
            <a:r>
              <a:rPr lang="en-US" sz="2600" dirty="0"/>
              <a:t>Spectral initialization</a:t>
            </a:r>
          </a:p>
          <a:p>
            <a:r>
              <a:rPr lang="en-US" sz="2600" dirty="0"/>
              <a:t>Alternating minimization</a:t>
            </a:r>
          </a:p>
          <a:p>
            <a:r>
              <a:rPr lang="en-US" sz="2600" dirty="0"/>
              <a:t>Greedy rounding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39B1D-C872-460F-B190-A65ABAC71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05000"/>
            <a:ext cx="7772400" cy="68776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4D4449-09ED-4C7E-B5BD-57BE11AB6734}"/>
              </a:ext>
            </a:extLst>
          </p:cNvPr>
          <p:cNvGrpSpPr/>
          <p:nvPr/>
        </p:nvGrpSpPr>
        <p:grpSpPr>
          <a:xfrm>
            <a:off x="6629400" y="2327046"/>
            <a:ext cx="2043188" cy="1699886"/>
            <a:chOff x="6629400" y="2327046"/>
            <a:chExt cx="2043188" cy="169988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BA7BB532-25E7-42BE-9087-44431ABC6359}"/>
                </a:ext>
              </a:extLst>
            </p:cNvPr>
            <p:cNvCxnSpPr>
              <a:cxnSpLocks/>
              <a:stCxn id="8" idx="0"/>
            </p:cNvCxnSpPr>
            <p:nvPr/>
          </p:nvCxnSpPr>
          <p:spPr>
            <a:xfrm flipH="1" flipV="1">
              <a:off x="7620000" y="2327046"/>
              <a:ext cx="30994" cy="133055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8DD86D-BCE0-4B69-A022-DC7207D7CB6A}"/>
                </a:ext>
              </a:extLst>
            </p:cNvPr>
            <p:cNvSpPr txBox="1"/>
            <p:nvPr/>
          </p:nvSpPr>
          <p:spPr>
            <a:xfrm>
              <a:off x="6629400" y="3657600"/>
              <a:ext cx="2043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Low-rank constraint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056836-B3E1-4988-85AF-D6C48C9B2A38}"/>
              </a:ext>
            </a:extLst>
          </p:cNvPr>
          <p:cNvGrpSpPr/>
          <p:nvPr/>
        </p:nvGrpSpPr>
        <p:grpSpPr>
          <a:xfrm>
            <a:off x="2209800" y="2592764"/>
            <a:ext cx="3870996" cy="1434168"/>
            <a:chOff x="2209800" y="2592764"/>
            <a:chExt cx="3870996" cy="143416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DBC2A1F-A5A2-4E5A-AAE3-F1B6DFFC56FA}"/>
                </a:ext>
              </a:extLst>
            </p:cNvPr>
            <p:cNvCxnSpPr>
              <a:cxnSpLocks/>
              <a:stCxn id="11" idx="0"/>
              <a:endCxn id="5" idx="2"/>
            </p:cNvCxnSpPr>
            <p:nvPr/>
          </p:nvCxnSpPr>
          <p:spPr>
            <a:xfrm flipV="1">
              <a:off x="4145298" y="2592764"/>
              <a:ext cx="426702" cy="10648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01DC1C-5CAB-44CF-84BC-4F6F0968B02E}"/>
                </a:ext>
              </a:extLst>
            </p:cNvPr>
            <p:cNvSpPr txBox="1"/>
            <p:nvPr/>
          </p:nvSpPr>
          <p:spPr>
            <a:xfrm>
              <a:off x="2209800" y="3657600"/>
              <a:ext cx="387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Block-wise L1-norm for robust recovery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01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CADF4-0908-477B-8254-23715B435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Unsupervised object/part discovery</a:t>
            </a:r>
          </a:p>
        </p:txBody>
      </p:sp>
      <p:pic>
        <p:nvPicPr>
          <p:cNvPr id="4" name="Picture 3" descr="5_11_s.bmp">
            <a:extLst>
              <a:ext uri="{FF2B5EF4-FFF2-40B4-BE49-F238E27FC236}">
                <a16:creationId xmlns:a16="http://schemas.microsoft.com/office/drawing/2014/main" id="{6C211BCA-F85E-4475-869B-9BD27D9E74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8516" y="2253562"/>
            <a:ext cx="1655064" cy="1101652"/>
          </a:xfrm>
          <a:prstGeom prst="rect">
            <a:avLst/>
          </a:prstGeom>
        </p:spPr>
      </p:pic>
      <p:pic>
        <p:nvPicPr>
          <p:cNvPr id="5" name="Picture 4" descr="5_19_s.bmp">
            <a:extLst>
              <a:ext uri="{FF2B5EF4-FFF2-40B4-BE49-F238E27FC236}">
                <a16:creationId xmlns:a16="http://schemas.microsoft.com/office/drawing/2014/main" id="{337D6113-1F16-4033-9661-E2A4057DB0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442" y="2253562"/>
            <a:ext cx="1655064" cy="1101652"/>
          </a:xfrm>
          <a:prstGeom prst="rect">
            <a:avLst/>
          </a:prstGeom>
        </p:spPr>
      </p:pic>
      <p:pic>
        <p:nvPicPr>
          <p:cNvPr id="6" name="Picture 5" descr="5_20_s.bmp">
            <a:extLst>
              <a:ext uri="{FF2B5EF4-FFF2-40B4-BE49-F238E27FC236}">
                <a16:creationId xmlns:a16="http://schemas.microsoft.com/office/drawing/2014/main" id="{FC3153E8-F58D-4A18-AB54-608CBB8798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6368" y="2253562"/>
            <a:ext cx="1655064" cy="1101652"/>
          </a:xfrm>
          <a:prstGeom prst="rect">
            <a:avLst/>
          </a:prstGeom>
        </p:spPr>
      </p:pic>
      <p:pic>
        <p:nvPicPr>
          <p:cNvPr id="7" name="Picture 6" descr="5_27_s.bmp">
            <a:extLst>
              <a:ext uri="{FF2B5EF4-FFF2-40B4-BE49-F238E27FC236}">
                <a16:creationId xmlns:a16="http://schemas.microsoft.com/office/drawing/2014/main" id="{4A41E6AC-3F8F-4E6E-9F0B-CD9E106B599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0294" y="2253562"/>
            <a:ext cx="1655064" cy="1101652"/>
          </a:xfrm>
          <a:prstGeom prst="rect">
            <a:avLst/>
          </a:prstGeom>
        </p:spPr>
      </p:pic>
      <p:pic>
        <p:nvPicPr>
          <p:cNvPr id="8" name="Picture 7" descr="5_29_s.bmp">
            <a:extLst>
              <a:ext uri="{FF2B5EF4-FFF2-40B4-BE49-F238E27FC236}">
                <a16:creationId xmlns:a16="http://schemas.microsoft.com/office/drawing/2014/main" id="{D0E4C5E1-C1DB-475D-BA6D-2DA53DEA50F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4220" y="2253562"/>
            <a:ext cx="1655064" cy="1101652"/>
          </a:xfrm>
          <a:prstGeom prst="rect">
            <a:avLst/>
          </a:prstGeom>
        </p:spPr>
      </p:pic>
      <p:pic>
        <p:nvPicPr>
          <p:cNvPr id="9" name="Picture 8" descr="MSRC_5_2.png">
            <a:extLst>
              <a:ext uri="{FF2B5EF4-FFF2-40B4-BE49-F238E27FC236}">
                <a16:creationId xmlns:a16="http://schemas.microsoft.com/office/drawing/2014/main" id="{BEFE9195-1A5F-4387-90CD-BA42AD56E0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5468" y="4419600"/>
            <a:ext cx="1655064" cy="1103376"/>
          </a:xfrm>
          <a:prstGeom prst="rect">
            <a:avLst/>
          </a:prstGeom>
        </p:spPr>
      </p:pic>
      <p:pic>
        <p:nvPicPr>
          <p:cNvPr id="10" name="Picture 9" descr="MSRC_5_10.png">
            <a:extLst>
              <a:ext uri="{FF2B5EF4-FFF2-40B4-BE49-F238E27FC236}">
                <a16:creationId xmlns:a16="http://schemas.microsoft.com/office/drawing/2014/main" id="{236786AB-B1C3-497D-97E1-1BDA1848DA5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10156" y="4419600"/>
            <a:ext cx="1655064" cy="1103376"/>
          </a:xfrm>
          <a:prstGeom prst="rect">
            <a:avLst/>
          </a:prstGeom>
        </p:spPr>
      </p:pic>
      <p:pic>
        <p:nvPicPr>
          <p:cNvPr id="11" name="Picture 10" descr="MSRC_5_12.png">
            <a:extLst>
              <a:ext uri="{FF2B5EF4-FFF2-40B4-BE49-F238E27FC236}">
                <a16:creationId xmlns:a16="http://schemas.microsoft.com/office/drawing/2014/main" id="{D34AF485-3D51-4416-9823-DD3488453D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04844" y="4419600"/>
            <a:ext cx="1655064" cy="1103376"/>
          </a:xfrm>
          <a:prstGeom prst="rect">
            <a:avLst/>
          </a:prstGeom>
        </p:spPr>
      </p:pic>
      <p:pic>
        <p:nvPicPr>
          <p:cNvPr id="12" name="Picture 11" descr="MSRC_5_19.png">
            <a:extLst>
              <a:ext uri="{FF2B5EF4-FFF2-40B4-BE49-F238E27FC236}">
                <a16:creationId xmlns:a16="http://schemas.microsoft.com/office/drawing/2014/main" id="{FCA3392D-EB6B-4E62-BFFE-265DEDAAF74C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99532" y="4419600"/>
            <a:ext cx="1655064" cy="1103376"/>
          </a:xfrm>
          <a:prstGeom prst="rect">
            <a:avLst/>
          </a:prstGeom>
        </p:spPr>
      </p:pic>
      <p:pic>
        <p:nvPicPr>
          <p:cNvPr id="13" name="Picture 12" descr="MSRC_5_21.png">
            <a:extLst>
              <a:ext uri="{FF2B5EF4-FFF2-40B4-BE49-F238E27FC236}">
                <a16:creationId xmlns:a16="http://schemas.microsoft.com/office/drawing/2014/main" id="{62509058-75D7-40E3-A85B-E3CA5A561F5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094220" y="4419600"/>
            <a:ext cx="1655064" cy="1103376"/>
          </a:xfrm>
          <a:prstGeom prst="rect">
            <a:avLst/>
          </a:prstGeom>
        </p:spPr>
      </p:pic>
      <p:sp>
        <p:nvSpPr>
          <p:cNvPr id="14" name="Arrow: Down 13">
            <a:extLst>
              <a:ext uri="{FF2B5EF4-FFF2-40B4-BE49-F238E27FC236}">
                <a16:creationId xmlns:a16="http://schemas.microsoft.com/office/drawing/2014/main" id="{35C2B173-9173-44F7-95FE-A688CE9273A8}"/>
              </a:ext>
            </a:extLst>
          </p:cNvPr>
          <p:cNvSpPr/>
          <p:nvPr/>
        </p:nvSpPr>
        <p:spPr>
          <a:xfrm>
            <a:off x="4376871" y="3650360"/>
            <a:ext cx="381000" cy="535813"/>
          </a:xfrm>
          <a:prstGeom prst="down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1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FE69F-F668-4957-B2E3-64B8CE27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Stool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83D99-5CFF-48A6-8F8E-916549C1D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52600"/>
            <a:ext cx="7843328" cy="2057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ECB96-57A2-46B6-98D2-CADEFCB78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9980" y="3844924"/>
            <a:ext cx="1212052" cy="228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19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247231-9858-4B2A-B75D-EE9F87CC0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676400"/>
            <a:ext cx="8229600" cy="40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550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345680-B3C7-4048-A108-708661137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62000"/>
            <a:ext cx="7772400" cy="568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61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1A4F-1CC5-47D3-A61A-D0DC1F34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Quantitative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A608-AA86-486F-A656-1EDDAF688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Joint map and symmetry synchronization improves symmetry detection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393C3B-EA66-4338-AC27-5D4F0C123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7760" y="2743200"/>
            <a:ext cx="3590108" cy="304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473FA3-39E5-45CD-9FD0-71F9777DE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" y="2743200"/>
            <a:ext cx="3561320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4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91A4F-1CC5-47D3-A61A-D0DC1F34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Quantitative Evaluations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4A608-AA86-486F-A656-1EDDAF6880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Joint map and symmetry synchronization improves mapping</a:t>
            </a:r>
          </a:p>
          <a:p>
            <a:pPr lvl="1"/>
            <a:r>
              <a:rPr lang="en-US" sz="2000" dirty="0"/>
              <a:t>With respect to the closest map (not correspondence)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1CE03E-35F5-4A64-AFA5-D6B3A8004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974848"/>
            <a:ext cx="3697790" cy="30449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4E6913-612C-4575-B315-DCC6A5FA7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2974848"/>
            <a:ext cx="3592857" cy="304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24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F7AD5-2E1C-4B20-A5DE-CCDD0F7CF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Free Labels for Training Neural Networks?</a:t>
            </a:r>
          </a:p>
        </p:txBody>
      </p:sp>
    </p:spTree>
    <p:extLst>
      <p:ext uri="{BB962C8B-B14F-4D97-AF65-F5344CB8AC3E}">
        <p14:creationId xmlns:p14="http://schemas.microsoft.com/office/powerpoint/2010/main" val="3976029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05C2F-9331-4926-BCB9-7DBE78AB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BEF40-4FEB-473C-A6CC-7B43B7BD8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09:00 am – 09:15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Introduction (Qixing Huang)</a:t>
            </a:r>
          </a:p>
          <a:p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09:15 am – 10:15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Correspondences and transformations (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Xiaowei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 Zhou)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10:15 am – 10:45 am: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Unsupervised object/part discovery (Qixing Huang)</a:t>
            </a:r>
          </a:p>
          <a:p>
            <a:r>
              <a:rPr lang="en-US" sz="2800" b="1" dirty="0"/>
              <a:t>10:45 am – 11:00 am: </a:t>
            </a:r>
            <a:r>
              <a:rPr lang="en-US" sz="2600" dirty="0"/>
              <a:t>Break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11:00 am – 11:50 am: </a:t>
            </a:r>
            <a:r>
              <a:rPr lang="en-US" sz="2600" b="1" dirty="0">
                <a:solidFill>
                  <a:schemeClr val="bg1">
                    <a:lumMod val="75000"/>
                  </a:schemeClr>
                </a:solidFill>
              </a:rPr>
              <a:t>Cross-domain mapping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en-US" sz="2600" dirty="0" err="1">
                <a:solidFill>
                  <a:schemeClr val="bg1">
                    <a:lumMod val="75000"/>
                  </a:schemeClr>
                </a:solidFill>
              </a:rPr>
              <a:t>Junyan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 Zhu)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11:50 am – 12:25 pm: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Theoretical aspects (Qixing Huang)</a:t>
            </a:r>
          </a:p>
          <a:p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12:25 pm – 12:30 pm: </a:t>
            </a:r>
            <a:r>
              <a:rPr lang="en-US" sz="2600" dirty="0">
                <a:solidFill>
                  <a:schemeClr val="bg1">
                    <a:lumMod val="75000"/>
                  </a:schemeClr>
                </a:solidFill>
              </a:rPr>
              <a:t>Concluding remarks (All Together)</a:t>
            </a:r>
          </a:p>
        </p:txBody>
      </p:sp>
    </p:spTree>
    <p:extLst>
      <p:ext uri="{BB962C8B-B14F-4D97-AF65-F5344CB8AC3E}">
        <p14:creationId xmlns:p14="http://schemas.microsoft.com/office/powerpoint/2010/main" val="3369587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E11A-84A1-4797-AA03-85763DA04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31837"/>
            <a:ext cx="8229600" cy="101917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Type I: Consistent segmentation</a:t>
            </a:r>
          </a:p>
        </p:txBody>
      </p:sp>
      <p:sp>
        <p:nvSpPr>
          <p:cNvPr id="20" name="Content Placeholder 1">
            <a:extLst>
              <a:ext uri="{FF2B5EF4-FFF2-40B4-BE49-F238E27FC236}">
                <a16:creationId xmlns:a16="http://schemas.microsoft.com/office/drawing/2014/main" id="{E7DAA72B-4C39-454F-9AAF-A9B315DA1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71052"/>
            <a:ext cx="8229600" cy="3992563"/>
          </a:xfrm>
        </p:spPr>
        <p:txBody>
          <a:bodyPr/>
          <a:lstStyle/>
          <a:p>
            <a:r>
              <a:rPr lang="en-US" dirty="0"/>
              <a:t>Extraneous geometric clues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3C2933-014C-4F43-8732-AE800990ECB2}"/>
              </a:ext>
            </a:extLst>
          </p:cNvPr>
          <p:cNvGrpSpPr/>
          <p:nvPr/>
        </p:nvGrpSpPr>
        <p:grpSpPr>
          <a:xfrm>
            <a:off x="762000" y="2664116"/>
            <a:ext cx="2977225" cy="3431884"/>
            <a:chOff x="762000" y="2664116"/>
            <a:chExt cx="2977225" cy="34318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261765-7DA2-480B-9C49-A299D8BD734F}"/>
                </a:ext>
              </a:extLst>
            </p:cNvPr>
            <p:cNvSpPr/>
            <p:nvPr/>
          </p:nvSpPr>
          <p:spPr>
            <a:xfrm>
              <a:off x="762000" y="2664116"/>
              <a:ext cx="29772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Single shape segmentation</a:t>
              </a:r>
              <a:endParaRPr lang="en-US" sz="2000" dirty="0">
                <a:solidFill>
                  <a:srgbClr val="0000FF"/>
                </a:solidFill>
              </a:endParaRPr>
            </a:p>
            <a:p>
              <a:r>
                <a:rPr lang="en-US" sz="2000" dirty="0">
                  <a:solidFill>
                    <a:srgbClr val="0000FF"/>
                  </a:solidFill>
                </a:rPr>
                <a:t>[Chen et al. 09]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F21627F-EE8E-4B48-ADDD-F1A1158A5E22}"/>
                </a:ext>
              </a:extLst>
            </p:cNvPr>
            <p:cNvGrpSpPr/>
            <p:nvPr/>
          </p:nvGrpSpPr>
          <p:grpSpPr>
            <a:xfrm>
              <a:off x="2377440" y="3564255"/>
              <a:ext cx="1242441" cy="2531745"/>
              <a:chOff x="2377440" y="3291840"/>
              <a:chExt cx="1242441" cy="2531745"/>
            </a:xfrm>
          </p:grpSpPr>
          <p:pic>
            <p:nvPicPr>
              <p:cNvPr id="30" name="Picture 13" descr="C:\Users\Peter\Documents\MATLAB\Temp1\5_rc.png">
                <a:extLst>
                  <a:ext uri="{FF2B5EF4-FFF2-40B4-BE49-F238E27FC236}">
                    <a16:creationId xmlns:a16="http://schemas.microsoft.com/office/drawing/2014/main" id="{136C35DF-3BA0-487B-9411-FDAE62A45F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77440" y="3291840"/>
                <a:ext cx="1120140" cy="564356"/>
              </a:xfrm>
              <a:prstGeom prst="rect">
                <a:avLst/>
              </a:prstGeom>
              <a:noFill/>
            </p:spPr>
          </p:pic>
          <p:pic>
            <p:nvPicPr>
              <p:cNvPr id="31" name="Picture 10" descr="C:\Users\Peter\Documents\MATLAB\Temp1\3_rc.png">
                <a:extLst>
                  <a:ext uri="{FF2B5EF4-FFF2-40B4-BE49-F238E27FC236}">
                    <a16:creationId xmlns:a16="http://schemas.microsoft.com/office/drawing/2014/main" id="{AE0D6A31-28E9-4823-AE47-DC799F28E8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395728" y="5394960"/>
                <a:ext cx="1188720" cy="428625"/>
              </a:xfrm>
              <a:prstGeom prst="rect">
                <a:avLst/>
              </a:prstGeom>
              <a:noFill/>
            </p:spPr>
          </p:pic>
          <p:pic>
            <p:nvPicPr>
              <p:cNvPr id="32" name="Picture 14" descr="C:\Users\Peter\Documents\MATLAB\Temp1\8_rc.png">
                <a:extLst>
                  <a:ext uri="{FF2B5EF4-FFF2-40B4-BE49-F238E27FC236}">
                    <a16:creationId xmlns:a16="http://schemas.microsoft.com/office/drawing/2014/main" id="{0CA3B5C2-67A7-4E85-82BF-292E83FAB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468880" y="4023360"/>
                <a:ext cx="1151001" cy="476631"/>
              </a:xfrm>
              <a:prstGeom prst="rect">
                <a:avLst/>
              </a:prstGeom>
              <a:noFill/>
            </p:spPr>
          </p:pic>
          <p:pic>
            <p:nvPicPr>
              <p:cNvPr id="33" name="Picture 18" descr="C:\Users\Peter\Documents\MATLAB\Temp1\16_rc.png">
                <a:extLst>
                  <a:ext uri="{FF2B5EF4-FFF2-40B4-BE49-F238E27FC236}">
                    <a16:creationId xmlns:a16="http://schemas.microsoft.com/office/drawing/2014/main" id="{68B34DDA-07F4-4AB3-BE90-22592FBD4E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51760" y="4754880"/>
                <a:ext cx="956596" cy="541687"/>
              </a:xfrm>
              <a:prstGeom prst="rect">
                <a:avLst/>
              </a:prstGeom>
              <a:noFill/>
            </p:spPr>
          </p:pic>
        </p:grpSp>
        <p:pic>
          <p:nvPicPr>
            <p:cNvPr id="35" name="Picture 4">
              <a:extLst>
                <a:ext uri="{FF2B5EF4-FFF2-40B4-BE49-F238E27FC236}">
                  <a16:creationId xmlns:a16="http://schemas.microsoft.com/office/drawing/2014/main" id="{18C5F837-B74E-43CA-BF9E-4CF39C492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2960" y="3655695"/>
              <a:ext cx="1047750" cy="1047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117D5321-B6BA-4A60-AFFA-C80E042BEC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2960" y="4935855"/>
              <a:ext cx="1047750" cy="1047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1ACFE7B-080E-4ECF-B9EA-606CC285307D}"/>
                </a:ext>
              </a:extLst>
            </p:cNvPr>
            <p:cNvSpPr/>
            <p:nvPr/>
          </p:nvSpPr>
          <p:spPr>
            <a:xfrm>
              <a:off x="2523744" y="3756279"/>
              <a:ext cx="2286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AF83E79-8AFA-4409-859E-B9FBEFCE8D91}"/>
                </a:ext>
              </a:extLst>
            </p:cNvPr>
            <p:cNvSpPr/>
            <p:nvPr/>
          </p:nvSpPr>
          <p:spPr>
            <a:xfrm>
              <a:off x="2523744" y="5813679"/>
              <a:ext cx="2286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94B1978-1E24-4098-8595-AEEB8BE96EE4}"/>
                </a:ext>
              </a:extLst>
            </p:cNvPr>
            <p:cNvCxnSpPr/>
            <p:nvPr/>
          </p:nvCxnSpPr>
          <p:spPr>
            <a:xfrm rot="21540000">
              <a:off x="1883538" y="3644331"/>
              <a:ext cx="868680" cy="11887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3AC1D44-7BE2-441D-83E2-4CC708FA8761}"/>
                </a:ext>
              </a:extLst>
            </p:cNvPr>
            <p:cNvCxnSpPr/>
            <p:nvPr/>
          </p:nvCxnSpPr>
          <p:spPr>
            <a:xfrm flipV="1">
              <a:off x="1874520" y="3984879"/>
              <a:ext cx="877824" cy="7223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7D4CDB9-1578-4121-8D97-B105433C5C9F}"/>
                </a:ext>
              </a:extLst>
            </p:cNvPr>
            <p:cNvCxnSpPr/>
            <p:nvPr/>
          </p:nvCxnSpPr>
          <p:spPr>
            <a:xfrm>
              <a:off x="1883664" y="4926711"/>
              <a:ext cx="868680" cy="8869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DF28F96-51D4-49B0-8765-A6A077E91EF4}"/>
                </a:ext>
              </a:extLst>
            </p:cNvPr>
            <p:cNvCxnSpPr/>
            <p:nvPr/>
          </p:nvCxnSpPr>
          <p:spPr>
            <a:xfrm>
              <a:off x="813816" y="5987415"/>
              <a:ext cx="1709928" cy="5486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21017-A694-4C4A-8695-65F00713B303}"/>
              </a:ext>
            </a:extLst>
          </p:cNvPr>
          <p:cNvGrpSpPr/>
          <p:nvPr/>
        </p:nvGrpSpPr>
        <p:grpSpPr>
          <a:xfrm>
            <a:off x="5105400" y="2664116"/>
            <a:ext cx="2903601" cy="3431884"/>
            <a:chOff x="5105400" y="2664116"/>
            <a:chExt cx="2903601" cy="343188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63F8F36-4C4F-4120-8E1D-CC74E9C4B8B7}"/>
                </a:ext>
              </a:extLst>
            </p:cNvPr>
            <p:cNvSpPr/>
            <p:nvPr/>
          </p:nvSpPr>
          <p:spPr>
            <a:xfrm>
              <a:off x="5105400" y="2664116"/>
              <a:ext cx="28514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Joint shape segmentation</a:t>
              </a:r>
            </a:p>
            <a:p>
              <a:r>
                <a:rPr lang="en-US" sz="2000" dirty="0">
                  <a:solidFill>
                    <a:srgbClr val="0000FF"/>
                  </a:solidFill>
                </a:rPr>
                <a:t> [Huang et al. 11]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BF0738F-156E-456B-9999-B6D226C91335}"/>
                </a:ext>
              </a:extLst>
            </p:cNvPr>
            <p:cNvGrpSpPr/>
            <p:nvPr/>
          </p:nvGrpSpPr>
          <p:grpSpPr>
            <a:xfrm>
              <a:off x="6766560" y="3564255"/>
              <a:ext cx="1242441" cy="2531745"/>
              <a:chOff x="6766560" y="3291840"/>
              <a:chExt cx="1242441" cy="2531745"/>
            </a:xfrm>
          </p:grpSpPr>
          <p:pic>
            <p:nvPicPr>
              <p:cNvPr id="26" name="Picture 12" descr="C:\Users\Peter\Documents\MATLAB\Temp1\5.png">
                <a:extLst>
                  <a:ext uri="{FF2B5EF4-FFF2-40B4-BE49-F238E27FC236}">
                    <a16:creationId xmlns:a16="http://schemas.microsoft.com/office/drawing/2014/main" id="{6DB5EDF0-EFD8-40E7-8A02-ED6DCEC569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6766560" y="3291840"/>
                <a:ext cx="1120140" cy="564356"/>
              </a:xfrm>
              <a:prstGeom prst="rect">
                <a:avLst/>
              </a:prstGeom>
              <a:noFill/>
            </p:spPr>
          </p:pic>
          <p:pic>
            <p:nvPicPr>
              <p:cNvPr id="27" name="Picture 11" descr="C:\Users\Peter\Documents\MATLAB\Temp1\3.png">
                <a:extLst>
                  <a:ext uri="{FF2B5EF4-FFF2-40B4-BE49-F238E27FC236}">
                    <a16:creationId xmlns:a16="http://schemas.microsoft.com/office/drawing/2014/main" id="{049B868F-9816-4AA6-AE72-AC374E593C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6784848" y="5394960"/>
                <a:ext cx="1188720" cy="428625"/>
              </a:xfrm>
              <a:prstGeom prst="rect">
                <a:avLst/>
              </a:prstGeom>
              <a:noFill/>
            </p:spPr>
          </p:pic>
          <p:pic>
            <p:nvPicPr>
              <p:cNvPr id="28" name="Picture 15" descr="C:\Users\Peter\Documents\MATLAB\Temp1\8.png">
                <a:extLst>
                  <a:ext uri="{FF2B5EF4-FFF2-40B4-BE49-F238E27FC236}">
                    <a16:creationId xmlns:a16="http://schemas.microsoft.com/office/drawing/2014/main" id="{9153EF71-7D45-46CD-B60F-1985DF1E6F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858000" y="4023360"/>
                <a:ext cx="1151001" cy="476631"/>
              </a:xfrm>
              <a:prstGeom prst="rect">
                <a:avLst/>
              </a:prstGeom>
              <a:noFill/>
            </p:spPr>
          </p:pic>
          <p:pic>
            <p:nvPicPr>
              <p:cNvPr id="29" name="Picture 19" descr="C:\Users\Peter\Documents\MATLAB\Temp1\16.png">
                <a:extLst>
                  <a:ext uri="{FF2B5EF4-FFF2-40B4-BE49-F238E27FC236}">
                    <a16:creationId xmlns:a16="http://schemas.microsoft.com/office/drawing/2014/main" id="{42E3910B-9C35-4314-A85E-8415D59CCC5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040880" y="4754880"/>
                <a:ext cx="956596" cy="541687"/>
              </a:xfrm>
              <a:prstGeom prst="rect">
                <a:avLst/>
              </a:prstGeom>
              <a:noFill/>
            </p:spPr>
          </p:pic>
        </p:grpSp>
        <p:pic>
          <p:nvPicPr>
            <p:cNvPr id="39" name="Picture 5">
              <a:extLst>
                <a:ext uri="{FF2B5EF4-FFF2-40B4-BE49-F238E27FC236}">
                  <a16:creationId xmlns:a16="http://schemas.microsoft.com/office/drawing/2014/main" id="{FD35E3B2-0C49-45EC-B523-FA3809F34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212080" y="3655695"/>
              <a:ext cx="1047750" cy="1047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0" name="Picture 7">
              <a:extLst>
                <a:ext uri="{FF2B5EF4-FFF2-40B4-BE49-F238E27FC236}">
                  <a16:creationId xmlns:a16="http://schemas.microsoft.com/office/drawing/2014/main" id="{F7FD30F1-C77A-4F1A-BBA8-25C1339F1E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212080" y="4935855"/>
              <a:ext cx="1047750" cy="10477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D0B7B2A-8208-4EDE-8D80-6027602E7B9B}"/>
                </a:ext>
              </a:extLst>
            </p:cNvPr>
            <p:cNvSpPr/>
            <p:nvPr/>
          </p:nvSpPr>
          <p:spPr>
            <a:xfrm>
              <a:off x="6912864" y="3756279"/>
              <a:ext cx="2286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A621412-6B27-4AE5-96E8-5CD1A5A55090}"/>
                </a:ext>
              </a:extLst>
            </p:cNvPr>
            <p:cNvSpPr/>
            <p:nvPr/>
          </p:nvSpPr>
          <p:spPr>
            <a:xfrm>
              <a:off x="6912864" y="5813679"/>
              <a:ext cx="228600" cy="2286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22AADD61-86E7-428F-A3C6-7601B643C299}"/>
                </a:ext>
              </a:extLst>
            </p:cNvPr>
            <p:cNvCxnSpPr/>
            <p:nvPr/>
          </p:nvCxnSpPr>
          <p:spPr>
            <a:xfrm rot="21540000">
              <a:off x="6272767" y="3644556"/>
              <a:ext cx="868680" cy="118872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A3D3E6-E0B4-4C61-8E62-4397FD0E029A}"/>
                </a:ext>
              </a:extLst>
            </p:cNvPr>
            <p:cNvCxnSpPr/>
            <p:nvPr/>
          </p:nvCxnSpPr>
          <p:spPr>
            <a:xfrm flipV="1">
              <a:off x="6263640" y="3984879"/>
              <a:ext cx="877824" cy="72237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912941C-FBA8-4786-BE1B-4E99F55004E5}"/>
                </a:ext>
              </a:extLst>
            </p:cNvPr>
            <p:cNvCxnSpPr/>
            <p:nvPr/>
          </p:nvCxnSpPr>
          <p:spPr>
            <a:xfrm>
              <a:off x="5202936" y="5987415"/>
              <a:ext cx="1709928" cy="5486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C0AD469-01CF-46EB-A87E-4D78E167A987}"/>
                </a:ext>
              </a:extLst>
            </p:cNvPr>
            <p:cNvCxnSpPr/>
            <p:nvPr/>
          </p:nvCxnSpPr>
          <p:spPr>
            <a:xfrm>
              <a:off x="6272784" y="4926711"/>
              <a:ext cx="868680" cy="88696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9890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8E11A-84A1-4797-AA03-85763DA04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Type I: Consistent segmentation</a:t>
            </a:r>
          </a:p>
        </p:txBody>
      </p:sp>
      <p:sp>
        <p:nvSpPr>
          <p:cNvPr id="52" name="Content Placeholder 1">
            <a:extLst>
              <a:ext uri="{FF2B5EF4-FFF2-40B4-BE49-F238E27FC236}">
                <a16:creationId xmlns:a16="http://schemas.microsoft.com/office/drawing/2014/main" id="{B0EC49B7-5071-4008-BA21-CE2BEE79853D}"/>
              </a:ext>
            </a:extLst>
          </p:cNvPr>
          <p:cNvSpPr txBox="1">
            <a:spLocks/>
          </p:cNvSpPr>
          <p:nvPr/>
        </p:nvSpPr>
        <p:spPr>
          <a:xfrm>
            <a:off x="533400" y="2027237"/>
            <a:ext cx="8229600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saliency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C4C4527-8DE1-43F1-B16B-BB749844AA2F}"/>
              </a:ext>
            </a:extLst>
          </p:cNvPr>
          <p:cNvGrpSpPr/>
          <p:nvPr/>
        </p:nvGrpSpPr>
        <p:grpSpPr>
          <a:xfrm>
            <a:off x="5181600" y="2620301"/>
            <a:ext cx="2851422" cy="3325204"/>
            <a:chOff x="5181600" y="2620301"/>
            <a:chExt cx="2851422" cy="3325204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C923274-D1E2-41B2-B817-F46F571EBBE7}"/>
                </a:ext>
              </a:extLst>
            </p:cNvPr>
            <p:cNvSpPr/>
            <p:nvPr/>
          </p:nvSpPr>
          <p:spPr>
            <a:xfrm>
              <a:off x="5181600" y="2620301"/>
              <a:ext cx="28514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Joint shape segmentation</a:t>
              </a:r>
            </a:p>
            <a:p>
              <a:r>
                <a:rPr lang="en-US" sz="2000" dirty="0">
                  <a:solidFill>
                    <a:srgbClr val="0000FF"/>
                  </a:solidFill>
                </a:rPr>
                <a:t> [Huang et al. 11]</a:t>
              </a:r>
            </a:p>
          </p:txBody>
        </p:sp>
        <p:pic>
          <p:nvPicPr>
            <p:cNvPr id="54" name="Picture 3">
              <a:extLst>
                <a:ext uri="{FF2B5EF4-FFF2-40B4-BE49-F238E27FC236}">
                  <a16:creationId xmlns:a16="http://schemas.microsoft.com/office/drawing/2014/main" id="{2F9DC99A-FC8F-4FFE-A84E-A9CFE6150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62600" y="3459480"/>
              <a:ext cx="2371725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1810DC7-683D-4C4F-B5AF-BBB737E126C9}"/>
              </a:ext>
            </a:extLst>
          </p:cNvPr>
          <p:cNvGrpSpPr/>
          <p:nvPr/>
        </p:nvGrpSpPr>
        <p:grpSpPr>
          <a:xfrm>
            <a:off x="838200" y="2620301"/>
            <a:ext cx="2977225" cy="3325204"/>
            <a:chOff x="838200" y="2620301"/>
            <a:chExt cx="2977225" cy="3325204"/>
          </a:xfrm>
        </p:grpSpPr>
        <p:pic>
          <p:nvPicPr>
            <p:cNvPr id="53" name="Picture 2">
              <a:extLst>
                <a:ext uri="{FF2B5EF4-FFF2-40B4-BE49-F238E27FC236}">
                  <a16:creationId xmlns:a16="http://schemas.microsoft.com/office/drawing/2014/main" id="{F86C60B2-2666-4BBC-859E-A84EE264D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73480" y="3459480"/>
              <a:ext cx="2393156" cy="2486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6414129-CC45-42AB-8172-291D039E26CA}"/>
                </a:ext>
              </a:extLst>
            </p:cNvPr>
            <p:cNvSpPr/>
            <p:nvPr/>
          </p:nvSpPr>
          <p:spPr>
            <a:xfrm>
              <a:off x="838200" y="2620301"/>
              <a:ext cx="29772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Single shape segmentation</a:t>
              </a:r>
              <a:endParaRPr lang="en-US" sz="2000" dirty="0">
                <a:solidFill>
                  <a:srgbClr val="0000FF"/>
                </a:solidFill>
              </a:endParaRPr>
            </a:p>
            <a:p>
              <a:r>
                <a:rPr lang="en-US" sz="2000" dirty="0">
                  <a:solidFill>
                    <a:srgbClr val="0000FF"/>
                  </a:solidFill>
                </a:rPr>
                <a:t>[Chen et al. 09]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999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45CB5-0BA2-4C65-A225-0DCFECA73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Type II: Variability-driven techniques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3F9FE-7018-4070-8420-EA1D5294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382460"/>
            <a:ext cx="6608178" cy="27245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8AA68E-1DA4-432C-8292-BF1B183C6E43}"/>
              </a:ext>
            </a:extLst>
          </p:cNvPr>
          <p:cNvSpPr txBox="1"/>
          <p:nvPr/>
        </p:nvSpPr>
        <p:spPr>
          <a:xfrm>
            <a:off x="7286417" y="1901228"/>
            <a:ext cx="1400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[Shaikh et al. 14]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A89A3E-3E3D-48A7-9980-C3B5D87ED46F}"/>
              </a:ext>
            </a:extLst>
          </p:cNvPr>
          <p:cNvSpPr txBox="1"/>
          <p:nvPr/>
        </p:nvSpPr>
        <p:spPr>
          <a:xfrm>
            <a:off x="2953484" y="5314890"/>
            <a:ext cx="3371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 maps are identity maps</a:t>
            </a:r>
          </a:p>
        </p:txBody>
      </p:sp>
    </p:spTree>
    <p:extLst>
      <p:ext uri="{BB962C8B-B14F-4D97-AF65-F5344CB8AC3E}">
        <p14:creationId xmlns:p14="http://schemas.microsoft.com/office/powerpoint/2010/main" val="144176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BCE0FA-AD71-438B-B629-116C1445F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Need to establish high-quality maps on heterogeneous datasets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43064-3044-40C0-B3A5-00BEB6BB6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75420"/>
            <a:ext cx="3514456" cy="2606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A1E11-2E6E-4A67-B5F3-4B0A6BB98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691522"/>
            <a:ext cx="4563829" cy="23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64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64D82-29E4-41BA-9805-6BB10EC75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Three axes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957278F-B6C3-42CE-9754-D9A26A501D80}"/>
              </a:ext>
            </a:extLst>
          </p:cNvPr>
          <p:cNvGrpSpPr/>
          <p:nvPr/>
        </p:nvGrpSpPr>
        <p:grpSpPr>
          <a:xfrm>
            <a:off x="1651494" y="5343390"/>
            <a:ext cx="6861602" cy="571786"/>
            <a:chOff x="1651494" y="5343390"/>
            <a:chExt cx="6861602" cy="571786"/>
          </a:xfrm>
        </p:grpSpPr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93594619-059C-4E43-A326-E42D8CE94D05}"/>
                </a:ext>
              </a:extLst>
            </p:cNvPr>
            <p:cNvSpPr/>
            <p:nvPr/>
          </p:nvSpPr>
          <p:spPr>
            <a:xfrm>
              <a:off x="1651494" y="5343390"/>
              <a:ext cx="5943600" cy="182880"/>
            </a:xfrm>
            <a:prstGeom prst="rightArrow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C78EB7-452E-4DB3-AA89-C1A9F03FE084}"/>
                </a:ext>
              </a:extLst>
            </p:cNvPr>
            <p:cNvSpPr txBox="1"/>
            <p:nvPr/>
          </p:nvSpPr>
          <p:spPr>
            <a:xfrm>
              <a:off x="6553200" y="5545844"/>
              <a:ext cx="19598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Consistency-driven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173BF5D-0DDC-4BB7-A535-F9D5A68C4C84}"/>
              </a:ext>
            </a:extLst>
          </p:cNvPr>
          <p:cNvGrpSpPr/>
          <p:nvPr/>
        </p:nvGrpSpPr>
        <p:grpSpPr>
          <a:xfrm>
            <a:off x="1295400" y="3630518"/>
            <a:ext cx="3867346" cy="998857"/>
            <a:chOff x="1295400" y="3630518"/>
            <a:chExt cx="3867346" cy="998857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C31723F5-9F7F-4170-8BDE-A3B9C157328D}"/>
                </a:ext>
              </a:extLst>
            </p:cNvPr>
            <p:cNvSpPr/>
            <p:nvPr/>
          </p:nvSpPr>
          <p:spPr>
            <a:xfrm rot="19004967">
              <a:off x="1295400" y="4446495"/>
              <a:ext cx="3657600" cy="182880"/>
            </a:xfrm>
            <a:prstGeom prst="rightArrow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577087E-4F3E-483D-A6C8-DD724C36C52B}"/>
                </a:ext>
              </a:extLst>
            </p:cNvPr>
            <p:cNvSpPr txBox="1"/>
            <p:nvPr/>
          </p:nvSpPr>
          <p:spPr>
            <a:xfrm rot="18930313">
              <a:off x="3378924" y="3630518"/>
              <a:ext cx="17838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Variability-driven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D8449E8-4EE9-4C1F-B014-BD02284FF2F7}"/>
              </a:ext>
            </a:extLst>
          </p:cNvPr>
          <p:cNvGrpSpPr/>
          <p:nvPr/>
        </p:nvGrpSpPr>
        <p:grpSpPr>
          <a:xfrm>
            <a:off x="236461" y="1840468"/>
            <a:ext cx="2055114" cy="4026932"/>
            <a:chOff x="236461" y="1840468"/>
            <a:chExt cx="2055114" cy="4026932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A82971C0-FAE0-48BC-BB89-C90777A60322}"/>
                </a:ext>
              </a:extLst>
            </p:cNvPr>
            <p:cNvSpPr/>
            <p:nvPr/>
          </p:nvSpPr>
          <p:spPr>
            <a:xfrm rot="16200000">
              <a:off x="371334" y="3947160"/>
              <a:ext cx="3657600" cy="182880"/>
            </a:xfrm>
            <a:prstGeom prst="rightArrow">
              <a:avLst/>
            </a:prstGeom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6AE7259-CF9F-4979-976F-7CB54BBADB33}"/>
                </a:ext>
              </a:extLst>
            </p:cNvPr>
            <p:cNvSpPr txBox="1"/>
            <p:nvPr/>
          </p:nvSpPr>
          <p:spPr>
            <a:xfrm>
              <a:off x="236461" y="1840468"/>
              <a:ext cx="2055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Map representation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660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{\color{red}F}:L^2(cat) \rightarrow L^2(lion)  template TPT1  env TPENV3  fore 0  back 16777215  eqnno 1"/>
  <p:tag name="FILENAME" val="TP_tmp"/>
  <p:tag name="ORIGWIDTH" val="102"/>
  <p:tag name="PICTUREFILESIZE" val="725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X_{ij}^{\star} = \arg\min_{X}  \left( f^{\textup{feature}}_{ij} + \mu f^{\textup{reg}}_{ij} + \lambda f^{\textup{cons}}_{ij} \right)  template TPT1  env TPENV1  fore 0  back 16777215  eqnno 11"/>
  <p:tag name="FILENAME" val="TP_tmp"/>
  <p:tag name="ORIGWIDTH" val="199"/>
  <p:tag name="PICTUREFILESIZE" val="1055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.t.  \quad Y^{T}Y = I_{m}  template TPT1  env TPENV1  fore 0  back 16777215  eqnno 10"/>
  <p:tag name="FILENAME" val="TP_tmp"/>
  <p:tag name="ORIGWIDTH" val="71"/>
  <p:tag name="PICTUREFILESIZE" val="23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in  \quad \textup{trace}(Y^{T} W Y)  template TPT1  env TPENV1  fore 0  back 16777215  eqnno 12"/>
  <p:tag name="FILENAME" val="TP_tmp"/>
  <p:tag name="ORIGWIDTH" val="90"/>
  <p:tag name="PICTUREFILESIZE" val="36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W_{ij} = \left\{&#10;           \begin{array}{cl}&#10;            \sum\limits_{(i,j')\in \mathcal{G}}w_{ij'}(I_{m} + X_{ij'}^{T}X_{ij'}) &amp; i = j \\&#10;             -w_{ij}(X_{ji}+X_{ij}^{T}) &amp; (i,j)\in \mathcal{G} \\&#10;             0 &amp; \textup{otherwise}.&#10;           \end{array}&#10;         \right.\  template TPT1  env TPENV10  fore 0  back 16777215  eqnno 13"/>
  <p:tag name="FILENAME" val="TP_tmp"/>
  <p:tag name="ORIGWIDTH" val="371"/>
  <p:tag name="PICTUREFILESIZE" val="4303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x\limits_{S_1,S_2}\textup{score}(S_1) + \textup{score}(S_2) + \textup{consistency}(S_1,S_2)  template TPT2  env TPENV1  fore 0  back 16777215  eqnno 6"/>
  <p:tag name="FILENAME" val="TP_tmp"/>
  <p:tag name="ORIGWIDTH" val="465"/>
  <p:tag name="PICTUREFILESIZE" val="361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textup{s.t.}  template TPT2  env TPENV1  fore 0  back 16777215  eqnno 17"/>
  <p:tag name="FILENAME" val="TP_tmp"/>
  <p:tag name="ORIGWIDTH" val="30"/>
  <p:tag name="PICTUREFILESIZE" val="1345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|\textup{cover}(p)| = 1,\quad \forall p \in \mathcal{P}_{i}, \quad 1\leq i \leq 2,  template TPT2  env TPENV1  fore 0  back 16777215  eqnno 18"/>
  <p:tag name="FILENAME" val="TP_tmp"/>
  <p:tag name="ORIGWIDTH" val="368"/>
  <p:tag name="PICTUREFILESIZE" val="19086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ax\limits_{S_{1},S_{2},\mathcal{M}_{12}, \mathcal{M}_{21}}\sum\limits_{i=1}^{2}\sum\limits_{s\in S_{i}}\overline{w}_{s} + \sum\limits_{ij\in\{12,21\}}  template TPT2  env TPENV1  fore 0  back 16777215  eqnno 12"/>
  <p:tag name="FILENAME" val="TP_tmp"/>
  <p:tag name="ORIGWIDTH" val="351"/>
  <p:tag name="PICTUREFILESIZE" val="38820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(\lambda \sum\limits_{c\in \mathcal{M}_{ij}}\overline{w}_{c}+\mu\sum\limits_{(c,c')\in \mathcal{A}_{ij}}\overline{w}_{(c,c')})  template TPT2  env TPENV1  fore 0  back 16777215  eqnno 14"/>
  <p:tag name="FILENAME" val="TP_tmp"/>
  <p:tag name="ORIGWIDTH" val="295"/>
  <p:tag name="PICTUREFILESIZE" val="28279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 = \sum_{j=1}^{M}f_j b_{i}^{j} = B_i \mathbf{f}  template TPT1  env TPENV1  fore 0  back 16777215  eqnno 1"/>
  <p:tag name="FILENAME" val="TP_tmp"/>
  <p:tag name="ORIGWIDTH" val="92"/>
  <p:tag name="PICTUREFILESIZE" val="440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^{\textup{feature}}_{ij} = \|X_{ij} D_i - D_{j}\|_1  template TPT1  env TPENV1  fore 0  back 16777215  eqnno 4"/>
  <p:tag name="FILENAME" val="TP_tmp"/>
  <p:tag name="ORIGWIDTH" val="115"/>
  <p:tag name="PICTUREFILESIZE" val="490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^{\textup{reg}}_{ij} = \sum\limits_{1\leq s, s'\leq M} \left(|\lambda_i^{s} - \lambda_{j}^{s'}|X_{ij}(s,s')\right)^2  template TPT1  env TPENV1  fore 0  back 16777215  eqnno 5"/>
  <p:tag name="FILENAME" val="TP_tmp"/>
  <p:tag name="ORIGWIDTH" val="168"/>
  <p:tag name="PICTUREFILESIZE" val="1021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f^{\textup{cons}} = \sum\limits_{(i,j)\in \mathcal{G}}w_{ij} f^{\textup{cons}}_{ij} = \sum\limits_{(i,j)\in \mathcal{G}} w_{ij}\|X_{ij}Y_i -Y_j\|_{\mathcal{F}}^2  template TPT1  env TPENV1  fore 0  back 16777215  eqnno 8"/>
  <p:tag name="FILENAME" val="TP_tmp"/>
  <p:tag name="ORIGWIDTH" val="223"/>
  <p:tag name="PICTUREFILESIZE" val="124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X_{i_k i_0}\cdots X_{i_1 i_2} X_{i_0 i_1} \mathbf{f} = \mathbf{f}  template TPT1  env TPENV1  fore 0  back 16777215  eqnno 6"/>
  <p:tag name="FILENAME" val="TP_tmp"/>
  <p:tag name="ORIGWIDTH" val="105"/>
  <p:tag name="PICTUREFILESIZE" val="403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X_{ij} Y_i = Y_j, \quad \forall  (i,j) \in \mathcal{G}  template TPT1  env TPENV1  fore 0  back 16777215  eqnno 7"/>
  <p:tag name="FILENAME" val="TP_tmp"/>
  <p:tag name="ORIGWIDTH" val="107"/>
  <p:tag name="PICTUREFILESIZE" val="50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min  \quad \sum\limits_{(i,j)\in \mathcal{G}} w_{ij} \left( f^{\textup{feature}}_{ij} + \mu f^{\textup{reg}}_{ij} + \lambda f^{\textup{cons}}_{ij} \right)  template TPT1  env TPENV1  fore 0  back 16777215  eqnno 9"/>
  <p:tag name="FILENAME" val="TP_tmp"/>
  <p:tag name="ORIGWIDTH" val="200"/>
  <p:tag name="PICTUREFILESIZE" val="116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s.t.  \quad Y^{T}Y = I_{m}  template TPT1  env TPENV1  fore 0  back 16777215  eqnno 10"/>
  <p:tag name="FILENAME" val="TP_tmp"/>
  <p:tag name="ORIGWIDTH" val="71"/>
  <p:tag name="PICTUREFILESIZE" val="235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17420</TotalTime>
  <Words>913</Words>
  <Application>Microsoft Office PowerPoint</Application>
  <PresentationFormat>On-screen Show (4:3)</PresentationFormat>
  <Paragraphs>243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&amp;quot</vt:lpstr>
      <vt:lpstr>Arial</vt:lpstr>
      <vt:lpstr>Calibri</vt:lpstr>
      <vt:lpstr>Sitka Banner</vt:lpstr>
      <vt:lpstr>Office Theme</vt:lpstr>
      <vt:lpstr>Agenda</vt:lpstr>
      <vt:lpstr>Map as an information transporter</vt:lpstr>
      <vt:lpstr>Map as an information aggregator</vt:lpstr>
      <vt:lpstr>Unsupervised object/part discovery</vt:lpstr>
      <vt:lpstr>Type I: Consistent segmentation</vt:lpstr>
      <vt:lpstr>Type I: Consistent segmentation</vt:lpstr>
      <vt:lpstr>Type II: Variability-driven techniques </vt:lpstr>
      <vt:lpstr>Need to establish high-quality maps on heterogeneous datasets</vt:lpstr>
      <vt:lpstr>Three axes </vt:lpstr>
      <vt:lpstr>Consistent Segmentation</vt:lpstr>
      <vt:lpstr>Consistent segmentation approach I</vt:lpstr>
      <vt:lpstr>Single-object segmentation</vt:lpstr>
      <vt:lpstr>Connection Laplacian</vt:lpstr>
      <vt:lpstr>Connection Laplacian</vt:lpstr>
      <vt:lpstr>Connection Laplacian</vt:lpstr>
      <vt:lpstr>Consistent segmentation of 3D models</vt:lpstr>
      <vt:lpstr>Functional maps </vt:lpstr>
      <vt:lpstr>Functional maps between images </vt:lpstr>
      <vt:lpstr>Computing functional maps</vt:lpstr>
      <vt:lpstr>Functional map synchronization</vt:lpstr>
      <vt:lpstr>The importance of consistent functional maps</vt:lpstr>
      <vt:lpstr>Consistent segmentation approach II</vt:lpstr>
      <vt:lpstr>Joint optimization of segmentation and maps</vt:lpstr>
      <vt:lpstr>Constrained optimization</vt:lpstr>
      <vt:lpstr>Variability-driven segmentation</vt:lpstr>
      <vt:lpstr>Why Chair’s Back is a Part?</vt:lpstr>
      <vt:lpstr>Shape algebra for partial similarity</vt:lpstr>
      <vt:lpstr>One shape is insufficient </vt:lpstr>
      <vt:lpstr>Experimental valuation</vt:lpstr>
      <vt:lpstr>Magic behind this</vt:lpstr>
      <vt:lpstr>Joint Symmetry and Map Synchronization</vt:lpstr>
      <vt:lpstr>PowerPoint Presentation</vt:lpstr>
      <vt:lpstr>PowerPoint Presentation</vt:lpstr>
      <vt:lpstr>PowerPoint Presentation</vt:lpstr>
      <vt:lpstr>PowerPoint Presentation</vt:lpstr>
      <vt:lpstr>Using the product operator - lifting</vt:lpstr>
      <vt:lpstr>Properties of lifting</vt:lpstr>
      <vt:lpstr>Low-rank factorization</vt:lpstr>
      <vt:lpstr>Low-rank matrix recovery</vt:lpstr>
      <vt:lpstr>Stool dataset</vt:lpstr>
      <vt:lpstr>PowerPoint Presentation</vt:lpstr>
      <vt:lpstr>PowerPoint Presentation</vt:lpstr>
      <vt:lpstr>Quantitative Evaluations</vt:lpstr>
      <vt:lpstr>Quantitative Evaluations</vt:lpstr>
      <vt:lpstr>Free Labels for Training Neural Networks?</vt:lpstr>
      <vt:lpstr>Agenda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Matching from a Data-Driven Perspective</dc:title>
  <dc:creator>huangqx</dc:creator>
  <cp:lastModifiedBy>Qixing Huang</cp:lastModifiedBy>
  <cp:revision>783</cp:revision>
  <dcterms:created xsi:type="dcterms:W3CDTF">2015-05-20T20:23:06Z</dcterms:created>
  <dcterms:modified xsi:type="dcterms:W3CDTF">2019-06-16T17:43:47Z</dcterms:modified>
</cp:coreProperties>
</file>