
<file path=[Content_Types].xml><?xml version="1.0" encoding="utf-8"?>
<Types xmlns="http://schemas.openxmlformats.org/package/2006/content-types">
  <Override PartName="/ppt/slides/slide47.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tags/tag49.xml" ContentType="application/vnd.openxmlformats-officedocument.presentationml.tags+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ags/tag38.xml" ContentType="application/vnd.openxmlformats-officedocument.presentationml.tags+xml"/>
  <Override PartName="/ppt/tags/tag85.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notesSlides/notesSlide41.xml" ContentType="application/vnd.openxmlformats-officedocument.presentationml.notesSlide+xml"/>
  <Override PartName="/ppt/notesSlides/notesSlide30.xml" ContentType="application/vnd.openxmlformats-officedocument.presentationml.notesSlide+xml"/>
  <Override PartName="/ppt/tags/tag52.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39.xml" ContentType="application/vnd.openxmlformats-officedocument.presentationml.tags+xml"/>
  <Override PartName="/ppt/tags/tag68.xml" ContentType="application/vnd.openxmlformats-officedocument.presentationml.tags+xml"/>
  <Override PartName="/ppt/tags/tag86.xml" ContentType="application/vnd.openxmlformats-officedocument.presentationml.tags+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tags/tag57.xml" ContentType="application/vnd.openxmlformats-officedocument.presentationml.tags+xml"/>
  <Override PartName="/ppt/tags/tag75.xml" ContentType="application/vnd.openxmlformats-officedocument.presentationml.tags+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64.xml" ContentType="application/vnd.openxmlformats-officedocument.presentationml.tags+xml"/>
  <Override PartName="/ppt/tags/tag82.xml" ContentType="application/vnd.openxmlformats-officedocument.presentationml.tags+xml"/>
  <Override PartName="/ppt/notesSlides/notesSlide42.xml" ContentType="application/vnd.openxmlformats-officedocument.presentationml.notesSlide+xml"/>
  <Override PartName="/ppt/tags/tag93.xml" ContentType="application/vnd.openxmlformats-officedocument.presentationml.tags+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24.xml" ContentType="application/vnd.openxmlformats-officedocument.presentationml.tags+xml"/>
  <Override PartName="/ppt/tags/tag53.xml" ContentType="application/vnd.openxmlformats-officedocument.presentationml.tags+xml"/>
  <Override PartName="/ppt/notesSlides/notesSlide31.xml" ContentType="application/vnd.openxmlformats-officedocument.presentationml.notesSlide+xml"/>
  <Override PartName="/ppt/tags/tag71.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tags/tag58.xml" ContentType="application/vnd.openxmlformats-officedocument.presentationml.tags+xml"/>
  <Override PartName="/ppt/tags/tag69.xml" ContentType="application/vnd.openxmlformats-officedocument.presentationml.tags+xml"/>
  <Override PartName="/ppt/notesSlides/notesSlide36.xml" ContentType="application/vnd.openxmlformats-officedocument.presentationml.notesSlide+xml"/>
  <Override PartName="/ppt/tags/tag87.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notesSlides/notesSlide43.xml" ContentType="application/vnd.openxmlformats-officedocument.presentationml.notesSlide+xml"/>
  <Override PartName="/ppt/tags/tag94.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notesSlides/notesSlide32.xml" ContentType="application/vnd.openxmlformats-officedocument.presentationml.notesSlide+xml"/>
  <Override PartName="/ppt/tags/tag8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notesSlides/notesSlide37.xml" ContentType="application/vnd.openxmlformats-officedocument.presentationml.notesSlide+xml"/>
  <Override PartName="/ppt/tags/tag88.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notesSlides/notesSlide44.xml" ContentType="application/vnd.openxmlformats-officedocument.presentationml.notesSlide+xml"/>
  <Override PartName="/ppt/tags/tag95.xml" ContentType="application/vnd.openxmlformats-officedocument.presentationml.tags+xml"/>
  <Override PartName="/ppt/slides/slide20.xml" ContentType="application/vnd.openxmlformats-officedocument.presentationml.slide+xml"/>
  <Override PartName="/ppt/notesSlides/notesSlide22.xml" ContentType="application/vnd.openxmlformats-officedocument.presentationml.notesSlide+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notesSlides/notesSlide40.xml" ContentType="application/vnd.openxmlformats-officedocument.presentationml.notesSlide+xml"/>
  <Override PartName="/ppt/tags/tag9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notesSlides/notesSlide45.xml" ContentType="application/vnd.openxmlformats-officedocument.presentationml.notesSlide+xml"/>
  <Override PartName="/ppt/slides/slide32.xml" ContentType="application/vnd.openxmlformats-officedocument.presentationml.slide+xml"/>
  <Default Extension="fntdata" ContentType="application/x-fontdata"/>
  <Override PartName="/ppt/tags/tag56.xml" ContentType="application/vnd.openxmlformats-officedocument.presentationml.tags+xml"/>
  <Override PartName="/ppt/tags/tag67.xml" ContentType="application/vnd.openxmlformats-officedocument.presentationml.tags+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tags/tag45.xml" ContentType="application/vnd.openxmlformats-officedocument.presentationml.tags+xml"/>
  <Override PartName="/ppt/tags/tag92.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tags/tag81.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8" r:id="rId1"/>
  </p:sldMasterIdLst>
  <p:notesMasterIdLst>
    <p:notesMasterId r:id="rId56"/>
  </p:notesMasterIdLst>
  <p:handoutMasterIdLst>
    <p:handoutMasterId r:id="rId57"/>
  </p:handoutMasterIdLst>
  <p:sldIdLst>
    <p:sldId id="257" r:id="rId2"/>
    <p:sldId id="411" r:id="rId3"/>
    <p:sldId id="410" r:id="rId4"/>
    <p:sldId id="544" r:id="rId5"/>
    <p:sldId id="466" r:id="rId6"/>
    <p:sldId id="581" r:id="rId7"/>
    <p:sldId id="590" r:id="rId8"/>
    <p:sldId id="468" r:id="rId9"/>
    <p:sldId id="545" r:id="rId10"/>
    <p:sldId id="583" r:id="rId11"/>
    <p:sldId id="584" r:id="rId12"/>
    <p:sldId id="500" r:id="rId13"/>
    <p:sldId id="565" r:id="rId14"/>
    <p:sldId id="566" r:id="rId15"/>
    <p:sldId id="505" r:id="rId16"/>
    <p:sldId id="509" r:id="rId17"/>
    <p:sldId id="568" r:id="rId18"/>
    <p:sldId id="569" r:id="rId19"/>
    <p:sldId id="570" r:id="rId20"/>
    <p:sldId id="594" r:id="rId21"/>
    <p:sldId id="510" r:id="rId22"/>
    <p:sldId id="571" r:id="rId23"/>
    <p:sldId id="572" r:id="rId24"/>
    <p:sldId id="515" r:id="rId25"/>
    <p:sldId id="534" r:id="rId26"/>
    <p:sldId id="574" r:id="rId27"/>
    <p:sldId id="575" r:id="rId28"/>
    <p:sldId id="586" r:id="rId29"/>
    <p:sldId id="578" r:id="rId30"/>
    <p:sldId id="576" r:id="rId31"/>
    <p:sldId id="579" r:id="rId32"/>
    <p:sldId id="587" r:id="rId33"/>
    <p:sldId id="595" r:id="rId34"/>
    <p:sldId id="556" r:id="rId35"/>
    <p:sldId id="597" r:id="rId36"/>
    <p:sldId id="598" r:id="rId37"/>
    <p:sldId id="559" r:id="rId38"/>
    <p:sldId id="560" r:id="rId39"/>
    <p:sldId id="561" r:id="rId40"/>
    <p:sldId id="541" r:id="rId41"/>
    <p:sldId id="481" r:id="rId42"/>
    <p:sldId id="547" r:id="rId43"/>
    <p:sldId id="548" r:id="rId44"/>
    <p:sldId id="546" r:id="rId45"/>
    <p:sldId id="456" r:id="rId46"/>
    <p:sldId id="549" r:id="rId47"/>
    <p:sldId id="488" r:id="rId48"/>
    <p:sldId id="580" r:id="rId49"/>
    <p:sldId id="557" r:id="rId50"/>
    <p:sldId id="591" r:id="rId51"/>
    <p:sldId id="600" r:id="rId52"/>
    <p:sldId id="596" r:id="rId53"/>
    <p:sldId id="601" r:id="rId54"/>
    <p:sldId id="599" r:id="rId55"/>
  </p:sldIdLst>
  <p:sldSz cx="9144000" cy="6858000" type="screen4x3"/>
  <p:notesSz cx="6858000" cy="9144000"/>
  <p:embeddedFontLst>
    <p:embeddedFont>
      <p:font typeface="Calibri" pitchFamily="34" charset="0"/>
      <p:regular r:id="rId58"/>
      <p:bold r:id="rId59"/>
      <p:italic r:id="rId60"/>
      <p:boldItalic r:id="rId61"/>
    </p:embeddedFont>
  </p:embeddedFontLst>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0000FF"/>
    <a:srgbClr val="FF0000"/>
    <a:srgbClr val="00FA00"/>
    <a:srgbClr val="CC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710" autoAdjust="0"/>
  </p:normalViewPr>
  <p:slideViewPr>
    <p:cSldViewPr>
      <p:cViewPr varScale="1">
        <p:scale>
          <a:sx n="68" d="100"/>
          <a:sy n="68" d="100"/>
        </p:scale>
        <p:origin x="-1548"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904"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FD95CC5-7417-4E47-8B1B-3541F21635E7}" type="datetimeFigureOut">
              <a:rPr lang="en-US" smtClean="0"/>
              <a:pPr/>
              <a:t>12/13/2011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230D35-70B0-44ED-B5C3-79EFA4758875}" type="slidenum">
              <a:rPr lang="en-US" smtClean="0"/>
              <a:pPr/>
              <a:t>‹#›</a:t>
            </a:fld>
            <a:endParaRPr lang="en-US"/>
          </a:p>
        </p:txBody>
      </p:sp>
    </p:spTree>
    <p:extLst>
      <p:ext uri="{BB962C8B-B14F-4D97-AF65-F5344CB8AC3E}">
        <p14:creationId xmlns="" xmlns:p14="http://schemas.microsoft.com/office/powerpoint/2010/main" val="2294980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EAF02-DB25-40F8-9AF9-27DA6A58BADD}" type="datetimeFigureOut">
              <a:rPr lang="en-US" smtClean="0"/>
              <a:pPr/>
              <a:t>12/13/2011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A9362E-07AD-488C-9A7C-69D124FB13FE}" type="slidenum">
              <a:rPr lang="en-US" smtClean="0"/>
              <a:pPr/>
              <a:t>‹#›</a:t>
            </a:fld>
            <a:endParaRPr lang="en-US"/>
          </a:p>
        </p:txBody>
      </p:sp>
    </p:spTree>
    <p:extLst>
      <p:ext uri="{BB962C8B-B14F-4D97-AF65-F5344CB8AC3E}">
        <p14:creationId xmlns="" xmlns:p14="http://schemas.microsoft.com/office/powerpoint/2010/main" val="1038675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TextEdit="1"/>
          </p:cNvSpPr>
          <p:nvPr>
            <p:ph type="sldImg"/>
          </p:nvPr>
        </p:nvSpPr>
        <p:spPr>
          <a:ln/>
        </p:spPr>
      </p:sp>
      <p:sp>
        <p:nvSpPr>
          <p:cNvPr id="2375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flavor</a:t>
            </a:r>
            <a:r>
              <a:rPr lang="en-US" baseline="0" dirty="0" smtClean="0"/>
              <a:t> of unsupervised data-driven segmentations are based on computing correspondences across shapes. However, existing methods are limited in either pre-computed correspondences or rigid correspondences. Our method also fall in this category, but we can incorporate correspondences between arbitrary shapes.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I will begin</a:t>
            </a:r>
            <a:r>
              <a:rPr lang="en-US" baseline="0" dirty="0" smtClean="0"/>
              <a:t> the introduction of joint shape segmentation.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joint-shape</a:t>
            </a:r>
            <a:r>
              <a:rPr lang="en-US" baseline="0" dirty="0" smtClean="0"/>
              <a:t> segmentation, we want to take two advantages that are bought by having a collection of similar shapes. First, the first advantage is to enforce the structural similarity of segmentations. By structural similarity I mean the similarly between graphs of segment. Enforcing structural similarity is particularly useful when shapes are presented with extraneous geometric clues or local salient cuts. </a:t>
            </a:r>
            <a:endParaRPr lang="en-US" dirty="0"/>
          </a:p>
        </p:txBody>
      </p:sp>
      <p:sp>
        <p:nvSpPr>
          <p:cNvPr id="4" name="Slide Number Placeholder 3"/>
          <p:cNvSpPr>
            <a:spLocks noGrp="1"/>
          </p:cNvSpPr>
          <p:nvPr>
            <p:ph type="sldNum" sz="quarter" idx="10"/>
          </p:nvPr>
        </p:nvSpPr>
        <p:spPr/>
        <p:txBody>
          <a:bodyPr/>
          <a:lstStyle/>
          <a:p>
            <a:pPr>
              <a:defRPr/>
            </a:pPr>
            <a:fld id="{FAAC207E-C27D-4F33-AE6D-DA8FE1094D05}"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AAC207E-C27D-4F33-AE6D-DA8FE1094D05}"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advantage is to enforce the invariance of parts, this is particularly useful for shapes that have</a:t>
            </a:r>
            <a:r>
              <a:rPr lang="en-US" baseline="0" dirty="0" smtClean="0"/>
              <a:t> articulated structures.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FAAC207E-C27D-4F33-AE6D-DA8FE1094D05}"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 us start</a:t>
            </a:r>
            <a:r>
              <a:rPr lang="en-US" baseline="0" dirty="0" smtClean="0"/>
              <a:t> with a easy problem: the joint segmentation of a pair of shapes. We formulate pair-wise joint segmentation as an optimization problem: the objective function combines the score of each individual segmentation and the consistency score between them. Here the structural similarly and invariance of segments are </a:t>
            </a:r>
            <a:r>
              <a:rPr lang="en-US" baseline="0" dirty="0" err="1" smtClean="0"/>
              <a:t>incoporated</a:t>
            </a:r>
            <a:r>
              <a:rPr lang="en-US" baseline="0" dirty="0" smtClean="0"/>
              <a:t> in the consistency term. Here is a outline for the new few slides, I will first talk about how to parameterize possible segmentations of a shapes such that we are able to optimize in this space. Then I will talk about how to formulate the consistency score. Finally I will present a 0-1 linear programming formulation to this problem.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segmentation is given by</a:t>
            </a:r>
            <a:r>
              <a:rPr lang="en-US" baseline="0" dirty="0" smtClean="0"/>
              <a:t> a set of segments. How to find these segments. If you look at what single-shape segmentation methods do. Although globally the results are poor, but each method does introduce some meaningful segments. This motivates the idea used in this paper, we apply </a:t>
            </a:r>
            <a:r>
              <a:rPr lang="en-US" baseline="0" dirty="0" err="1" smtClean="0"/>
              <a:t>randomied</a:t>
            </a:r>
            <a:r>
              <a:rPr lang="en-US" baseline="0" dirty="0" smtClean="0"/>
              <a:t> cuts for each shape and collect all distinct segments into an initial segment set.</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given those initial segments, each segmentation is given by a subset of initial segments. For example, this subset of segments</a:t>
            </a:r>
            <a:r>
              <a:rPr lang="en-US" baseline="0" dirty="0" smtClean="0"/>
              <a:t> forms a segmentation. If you take another subset, it gives you another segmentation.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However,  not all subsets form a valid segmentation. In other words, a subset of segments form a valid segmentation if each point is in exactly one segment.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the segmentation</a:t>
            </a:r>
            <a:r>
              <a:rPr lang="en-US" baseline="0" dirty="0" smtClean="0"/>
              <a:t> score, we define it as the weighted sum of segment repetitions in randomized segmentations.</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a:t>
            </a:r>
            <a:r>
              <a:rPr lang="en-US" baseline="0" dirty="0" smtClean="0"/>
              <a:t> the help of advances in shape modeling, now it is easy to obtain 3d shapes that describe physical objects in the world.</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In implementation, we first segment each shape into patches using normalized cuts and perform randomized cuts based on this patch representation. Each segment s a subset of patches. This strategy improves efficiency and stability when counting distinct segments.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define the consistency score between two segmentations based on the score of the best mappings between them. This is </a:t>
            </a:r>
            <a:r>
              <a:rPr lang="en-US" baseline="0" dirty="0" err="1" smtClean="0"/>
              <a:t>intutive</a:t>
            </a:r>
            <a:r>
              <a:rPr lang="en-US" baseline="0" dirty="0" smtClean="0"/>
              <a:t> because two segmentations are consistent if you can find a good mapping that map segments to segments. However, we need to careful </a:t>
            </a:r>
            <a:r>
              <a:rPr lang="en-US" baseline="0" dirty="0" err="1" smtClean="0"/>
              <a:t>aout</a:t>
            </a:r>
            <a:r>
              <a:rPr lang="en-US" baseline="0" dirty="0" smtClean="0"/>
              <a:t> the type of mappings we are using. First it has to be oriented what allows many-to-one correspondences. Second, it could be partial to account for partial similarity. In summary, a valid is a set of correspondences where each segment from the source shape belongs to at most one correspondence.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mapping score combines the two terms. The first term is the sum of correspondence weights. The invariance a segment is enforced here. The second term states a good mapping should map adjacent correspondences to adjacent correspondence. This enforces the structural similarity.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Given the mapping score, the</a:t>
            </a:r>
            <a:r>
              <a:rPr lang="en-US" baseline="0" dirty="0" smtClean="0"/>
              <a:t> consistency score is defined as the sum of the best mapping scores in both directions.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summary, pair-wise joint-segmentation is formulated as the following optimization problem. In the next</a:t>
            </a:r>
            <a:r>
              <a:rPr lang="en-US" baseline="0" dirty="0" smtClean="0"/>
              <a:t> few slides, I will show how to convert it as solving a 0-1 linear program, where both the objective function and the constraints are linear and variables are binary integers.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basic</a:t>
            </a:r>
            <a:r>
              <a:rPr lang="en-US" baseline="0" dirty="0" smtClean="0"/>
              <a:t> idea is to introduce binary indicators. We have indicators associated with initial segments. 1 means this segment is selected, 0 means not.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do this for correspondences</a:t>
            </a:r>
            <a:r>
              <a:rPr lang="en-US" baseline="0" dirty="0" smtClean="0"/>
              <a:t> and pairs of adjacent correspondences induced from the initial segments.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Given this,</a:t>
            </a:r>
            <a:r>
              <a:rPr lang="en-US" baseline="0" dirty="0" smtClean="0"/>
              <a:t> it is easy to write down the objective as a linear function.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a:t>
            </a:r>
            <a:r>
              <a:rPr lang="en-US" baseline="0" dirty="0" smtClean="0"/>
              <a:t> segment indicators, the segmentation constraints are given by linear equalities: The sum of the indicators of segments that cover each point should be 1.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Given the boost</a:t>
            </a:r>
            <a:r>
              <a:rPr lang="en-US" baseline="0" dirty="0" smtClean="0"/>
              <a:t> in 3d shapes, there is on-going interest in applying and utilizing 3d shapes to solve problems in both scientific domains and industry. These applications include understanding of the evolution of human beings, simulating how proteins fold, solving 3d puzzles, shape modeling and editing and shape-driven product search. The success of these applications relies on how well computers can understand shape semantics.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also have mapping constraints which</a:t>
            </a:r>
            <a:r>
              <a:rPr lang="en-US" baseline="0" dirty="0" smtClean="0"/>
              <a:t> guarantee the selected </a:t>
            </a:r>
            <a:r>
              <a:rPr lang="en-US" baseline="0" dirty="0" err="1" smtClean="0"/>
              <a:t>correspondings</a:t>
            </a:r>
            <a:r>
              <a:rPr lang="en-US" baseline="0" dirty="0" smtClean="0"/>
              <a:t> form a valid mapping between the segmentations, which are specified by selected segments.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Moreover, the selected</a:t>
            </a:r>
            <a:r>
              <a:rPr lang="en-US" baseline="0" dirty="0" smtClean="0"/>
              <a:t> correspondence pairs should be consistent with selected correspondences. These constraints are formulated in the same spirit as the segmentation constraints. And please refer to the paper for details</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Combing objective</a:t>
            </a:r>
            <a:r>
              <a:rPr lang="en-US" baseline="0" dirty="0" smtClean="0"/>
              <a:t> function and constraints, we arrive at the following 0-1 linear programming formulation. We solve this problem by solving its linear programming relaxation where variables are allowed to take real-values between 0 and 1. After that, we round the possible real-value solutions into integer solutions. Again please refer to the paper for details.</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extension from pair-wise joint segmentation to multi-way joint segmentation is straight-forward. We first perform all pair-wise joint segmentation to determine the set of similar shapes. Because pair-wise joint segmentation determines whether you can find a structural mapping map between them. For multi-way joint segmentation, we just optimize the segmentation score of each segmentation and the </a:t>
            </a:r>
            <a:r>
              <a:rPr lang="en-US" baseline="0" dirty="0" err="1" smtClean="0"/>
              <a:t>consisency</a:t>
            </a:r>
            <a:r>
              <a:rPr lang="en-US" baseline="0" dirty="0" smtClean="0"/>
              <a:t> score between pairs of segmentations.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extension from pair-wise joint segmentation to multi-way joint segmentation is straight-forward. We first perform all pair-wise joint segmentation to determine the set of similar shapes. Because pair-wise joint segmentation determines whether you can find a structural mapping map between them. For multi-way joint segmentation, we just optimize the segmentation score of each segmentation and the </a:t>
            </a:r>
            <a:r>
              <a:rPr lang="en-US" baseline="0" dirty="0" err="1" smtClean="0"/>
              <a:t>consisency</a:t>
            </a:r>
            <a:r>
              <a:rPr lang="en-US" baseline="0" dirty="0" smtClean="0"/>
              <a:t> score between pairs of segmentations.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extension from pair-wise joint segmentation to multi-way joint segmentation is straight-forward. We first perform all pair-wise joint segmentation to determine the set of similar shapes. Because pair-wise joint segmentation determines whether you can find a structural mapping map between them. For multi-way joint segmentation, we just optimize the segmentation score of each segmentation and the </a:t>
            </a:r>
            <a:r>
              <a:rPr lang="en-US" baseline="0" dirty="0" err="1" smtClean="0"/>
              <a:t>consisency</a:t>
            </a:r>
            <a:r>
              <a:rPr lang="en-US" baseline="0" dirty="0" smtClean="0"/>
              <a:t> score between pairs of segmentations.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the linear</a:t>
            </a:r>
            <a:r>
              <a:rPr lang="en-US" baseline="0" dirty="0" smtClean="0"/>
              <a:t> programming formulation with relaxed variables.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We</a:t>
            </a:r>
            <a:r>
              <a:rPr lang="en-US" baseline="0" dirty="0" smtClean="0"/>
              <a:t> use an alternating optimization strategy to solve this big system efficiently. The idea is to replace x_{</a:t>
            </a:r>
            <a:r>
              <a:rPr lang="en-US" baseline="0" dirty="0" err="1" smtClean="0"/>
              <a:t>i</a:t>
            </a:r>
            <a:r>
              <a:rPr lang="en-US" baseline="0" dirty="0" smtClean="0"/>
              <a:t>} by x_{</a:t>
            </a:r>
            <a:r>
              <a:rPr lang="en-US" baseline="0" dirty="0" err="1" smtClean="0"/>
              <a:t>ij</a:t>
            </a:r>
            <a:r>
              <a:rPr lang="en-US" baseline="0" dirty="0" smtClean="0"/>
              <a:t>} here x_{</a:t>
            </a:r>
            <a:r>
              <a:rPr lang="en-US" baseline="0" dirty="0" err="1" smtClean="0"/>
              <a:t>ij</a:t>
            </a:r>
            <a:r>
              <a:rPr lang="en-US" baseline="0" dirty="0" smtClean="0"/>
              <a:t>} are latent variables.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This</a:t>
            </a:r>
            <a:r>
              <a:rPr lang="en-US" baseline="0" dirty="0" smtClean="0"/>
              <a:t> revised optimization problem can be solved by alternating between shape-wise optimizations and pair-wise optimizations, please refer to the paper for details.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a:t>
            </a:r>
            <a:r>
              <a:rPr lang="en-US" baseline="0" dirty="0" smtClean="0"/>
              <a:t> me show you some results now. We have evaluated joint shape segmentation on the Princeton Segmentation Benchmark, which includes 380 shapes in 19 categories. Segmentations are evaluated against manual segmentations.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leads to a research field in computer graphics called shape analysis, which is also appears in the title of this </a:t>
            </a:r>
            <a:r>
              <a:rPr lang="en-US" baseline="0" dirty="0" err="1" smtClean="0"/>
              <a:t>section.The</a:t>
            </a:r>
            <a:r>
              <a:rPr lang="en-US" baseline="0" dirty="0" smtClean="0"/>
              <a:t> basic goal of shape analysis is to design algorithms to extract semantic information from on or a collection of shapes.  There are many primitive tasks in shape analysis. In this presentation, I will focus on shape segmentation because of its fundamental importance.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performed</a:t>
            </a:r>
            <a:r>
              <a:rPr lang="en-US" baseline="0" dirty="0" smtClean="0"/>
              <a:t> joint-shape segmentation in two setting. In Joint setting, we perform joint shape segmentation per each category. In </a:t>
            </a:r>
            <a:r>
              <a:rPr lang="en-US" baseline="0" dirty="0" err="1" smtClean="0"/>
              <a:t>JointAll</a:t>
            </a:r>
            <a:r>
              <a:rPr lang="en-US" baseline="0" dirty="0" smtClean="0"/>
              <a:t> setting, we perform joint shape segmentation over the entire database. For evaluation, we basically show the rand index value here. Results of other evaluation </a:t>
            </a:r>
            <a:r>
              <a:rPr lang="en-US" baseline="0" dirty="0" err="1" smtClean="0"/>
              <a:t>metrices</a:t>
            </a:r>
            <a:r>
              <a:rPr lang="en-US" baseline="0" dirty="0" smtClean="0"/>
              <a:t> are similar and can be found in the paper. In terms of the rand index metric which is the likely hood of two points are in different segments of one segmentation but are in the same segment of the other segmentation. We can found that joint shape segmentation is significantly better than single shape segmentations here SD and RC represent shape diameter and randomized cuts which are two </a:t>
            </a:r>
            <a:r>
              <a:rPr lang="en-US" baseline="0" smtClean="0"/>
              <a:t>leading single </a:t>
            </a:r>
            <a:r>
              <a:rPr lang="en-US" baseline="0" dirty="0" smtClean="0"/>
              <a:t>shape segmentations methods. Second, joint-shape segmentation is competitive against supervised segmentation. Third, </a:t>
            </a:r>
            <a:r>
              <a:rPr lang="en-US" baseline="0" dirty="0" err="1" smtClean="0"/>
              <a:t>JointAll</a:t>
            </a:r>
            <a:r>
              <a:rPr lang="en-US" baseline="0" dirty="0" smtClean="0"/>
              <a:t> is slightly better than Joint</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Joint-shape</a:t>
            </a:r>
            <a:r>
              <a:rPr lang="en-US" baseline="0" dirty="0" smtClean="0"/>
              <a:t> segmentation works best if per category shape variation is big. </a:t>
            </a:r>
            <a:endParaRPr lang="en-US" dirty="0"/>
          </a:p>
        </p:txBody>
      </p:sp>
      <p:sp>
        <p:nvSpPr>
          <p:cNvPr id="4" name="Slide Number Placeholder 3"/>
          <p:cNvSpPr>
            <a:spLocks noGrp="1"/>
          </p:cNvSpPr>
          <p:nvPr>
            <p:ph type="sldNum" sz="quarter" idx="10"/>
          </p:nvPr>
        </p:nvSpPr>
        <p:spPr/>
        <p:txBody>
          <a:bodyPr/>
          <a:lstStyle/>
          <a:p>
            <a:pPr>
              <a:defRPr/>
            </a:pPr>
            <a:fld id="{FAAC207E-C27D-4F33-AE6D-DA8FE1094D05}" type="slidenum">
              <a:rPr lang="en-US" smtClean="0"/>
              <a:pPr>
                <a:defRPr/>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shape variation is small, the</a:t>
            </a:r>
            <a:r>
              <a:rPr lang="en-US" baseline="0" dirty="0" smtClean="0"/>
              <a:t> performance of joint-shape segmentation is close to </a:t>
            </a:r>
            <a:r>
              <a:rPr lang="en-US" baseline="0" dirty="0" err="1" smtClean="0"/>
              <a:t>randomzied</a:t>
            </a:r>
            <a:r>
              <a:rPr lang="en-US" baseline="0" dirty="0" smtClean="0"/>
              <a:t> cuts (RC). Supervised method outperforms our method in this case. </a:t>
            </a:r>
            <a:r>
              <a:rPr lang="en-US" baseline="0" dirty="0" err="1" smtClean="0"/>
              <a:t>JointAll</a:t>
            </a:r>
            <a:r>
              <a:rPr lang="en-US" baseline="0" dirty="0" smtClean="0"/>
              <a:t> is better </a:t>
            </a:r>
            <a:r>
              <a:rPr lang="en-US" baseline="0" dirty="0" err="1" smtClean="0"/>
              <a:t>thanJoint</a:t>
            </a:r>
            <a:r>
              <a:rPr lang="en-US" baseline="0" dirty="0" smtClean="0"/>
              <a:t> in this case, because it increases the shape variation of the input. </a:t>
            </a:r>
            <a:endParaRPr lang="en-US" dirty="0"/>
          </a:p>
        </p:txBody>
      </p:sp>
      <p:sp>
        <p:nvSpPr>
          <p:cNvPr id="4" name="Slide Number Placeholder 3"/>
          <p:cNvSpPr>
            <a:spLocks noGrp="1"/>
          </p:cNvSpPr>
          <p:nvPr>
            <p:ph type="sldNum" sz="quarter" idx="10"/>
          </p:nvPr>
        </p:nvSpPr>
        <p:spPr/>
        <p:txBody>
          <a:bodyPr/>
          <a:lstStyle/>
          <a:p>
            <a:pPr>
              <a:defRPr/>
            </a:pPr>
            <a:fld id="{FAAC207E-C27D-4F33-AE6D-DA8FE1094D05}" type="slidenum">
              <a:rPr lang="en-US" smtClean="0"/>
              <a:pPr>
                <a:defRPr/>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visual comparison between joint-shape</a:t>
            </a:r>
            <a:r>
              <a:rPr lang="en-US" baseline="0" dirty="0" smtClean="0"/>
              <a:t> segmentation and supervised segmentation when the shape variation of the input is big.  The problem with supervised segmentation is that it is hard to find descriptive goal features in this case. While our method, we allows partial matching, works well in this case.</a:t>
            </a:r>
            <a:endParaRPr lang="en-US" dirty="0"/>
          </a:p>
        </p:txBody>
      </p:sp>
      <p:sp>
        <p:nvSpPr>
          <p:cNvPr id="4" name="Slide Number Placeholder 3"/>
          <p:cNvSpPr>
            <a:spLocks noGrp="1"/>
          </p:cNvSpPr>
          <p:nvPr>
            <p:ph type="sldNum" sz="quarter" idx="10"/>
          </p:nvPr>
        </p:nvSpPr>
        <p:spPr/>
        <p:txBody>
          <a:bodyPr/>
          <a:lstStyle/>
          <a:p>
            <a:pPr>
              <a:defRPr/>
            </a:pPr>
            <a:fld id="{FAAC207E-C27D-4F33-AE6D-DA8FE1094D05}" type="slidenum">
              <a:rPr lang="en-US" smtClean="0"/>
              <a:pPr>
                <a:defRPr/>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my favorable example where the neck of human models, which are weak segments, are identified by enforcing the structural similarity with </a:t>
            </a:r>
            <a:r>
              <a:rPr lang="en-US" baseline="0" dirty="0" err="1" smtClean="0"/>
              <a:t>fourleges</a:t>
            </a:r>
            <a:r>
              <a:rPr lang="en-US" baseline="0" dirty="0" smtClean="0"/>
              <a:t> models whose necks are prominent. </a:t>
            </a:r>
            <a:endParaRPr lang="en-US" dirty="0"/>
          </a:p>
        </p:txBody>
      </p:sp>
      <p:sp>
        <p:nvSpPr>
          <p:cNvPr id="4" name="Slide Number Placeholder 3"/>
          <p:cNvSpPr>
            <a:spLocks noGrp="1"/>
          </p:cNvSpPr>
          <p:nvPr>
            <p:ph type="sldNum" sz="quarter" idx="10"/>
          </p:nvPr>
        </p:nvSpPr>
        <p:spPr/>
        <p:txBody>
          <a:bodyPr/>
          <a:lstStyle/>
          <a:p>
            <a:pPr>
              <a:defRPr/>
            </a:pPr>
            <a:fld id="{FAAC207E-C27D-4F33-AE6D-DA8FE1094D05}" type="slidenum">
              <a:rPr lang="en-US" smtClean="0"/>
              <a:pPr>
                <a:defRPr/>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slides</a:t>
            </a:r>
            <a:r>
              <a:rPr lang="en-US" baseline="0" dirty="0" smtClean="0"/>
              <a:t> shows a failure case where the tentacles of octopus models are over-segmented by enforcing its similarity to ant models. </a:t>
            </a:r>
            <a:endParaRPr lang="en-US" dirty="0"/>
          </a:p>
        </p:txBody>
      </p:sp>
      <p:sp>
        <p:nvSpPr>
          <p:cNvPr id="4" name="Slide Number Placeholder 3"/>
          <p:cNvSpPr>
            <a:spLocks noGrp="1"/>
          </p:cNvSpPr>
          <p:nvPr>
            <p:ph type="sldNum" sz="quarter" idx="10"/>
          </p:nvPr>
        </p:nvSpPr>
        <p:spPr/>
        <p:txBody>
          <a:bodyPr/>
          <a:lstStyle/>
          <a:p>
            <a:pPr>
              <a:defRPr/>
            </a:pPr>
            <a:fld id="{FAAC207E-C27D-4F33-AE6D-DA8FE1094D05}" type="slidenum">
              <a:rPr lang="en-US" smtClean="0"/>
              <a:pPr>
                <a:defRPr/>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Ok, in joint shape segmentation, there</a:t>
            </a:r>
            <a:r>
              <a:rPr lang="en-US" baseline="0" dirty="0" smtClean="0"/>
              <a:t> is a important threshold which determines the set of similar shapes. This plot shows the effect of this threshold. When the threshold is high where we only incorporate very similar shapes, we can see the rand index increases drastically. On the other hand, if we </a:t>
            </a:r>
            <a:r>
              <a:rPr lang="en-US" baseline="0" dirty="0" err="1" smtClean="0"/>
              <a:t>incoporate</a:t>
            </a:r>
            <a:r>
              <a:rPr lang="en-US" baseline="0" dirty="0" smtClean="0"/>
              <a:t> less similar shapes, the rand index value all increases, but the slope is much smaller. I think this is because the contributions of these pairs of shapes to the objective function is small.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52</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can certainly</a:t>
            </a:r>
            <a:r>
              <a:rPr lang="en-US" baseline="0" dirty="0" smtClean="0"/>
              <a:t> weight initial segments based on their repetitions in the randomized segmentations. However, because of low saliency, correct segments might be rated very low. In this case, one has to retain a lot of initial segments. Instead, we use a strategy which determines segment weights jointly. More precisely, the weight is given by the weighted sum of frequencies of most similar segment on each other shape, where the weight is determined by the score of similarity. Under this strategy, a segment which might have low frequency on one shape, could have big weight if its counterpart on other shapes have big weights.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53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many evidences stating</a:t>
            </a:r>
            <a:r>
              <a:rPr lang="en-US" baseline="0" dirty="0" smtClean="0"/>
              <a:t> that shape segmentation is important. For example, psychological research indicates that recognition and shape understanding are based on  structural decomposition of the shape into smaller parts. On the other hand, meaningful segmentations provide a shape representation that are helpful for other shape analysis tasks such as shape matching and shape recognition.</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Shape segmentation is</a:t>
            </a:r>
            <a:r>
              <a:rPr lang="en-US" baseline="0" dirty="0" smtClean="0"/>
              <a:t> important but new, there is an extremely rich literature in it. Most of shape segmentations are based on single shape based.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shape segmentation methods are single-shape</a:t>
            </a:r>
            <a:r>
              <a:rPr lang="en-US" baseline="0" dirty="0" smtClean="0"/>
              <a:t> based. The basic idea is to segment a shape such as certain objective function is satisfied or certain criteria is met. In the literature, various objectives have been proposed, this slide shows representative ones.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it is impossible to enumerate all </a:t>
            </a:r>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A9362E-07AD-488C-9A7C-69D124FB13FE}"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3C4CC-B6AF-4A43-8B31-CE1F3AD6565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3C4CC-B6AF-4A43-8B31-CE1F3AD6565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30763"/>
          </a:xfr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12"/>
          </p:nvPr>
        </p:nvSpPr>
        <p:spPr>
          <a:xfrm>
            <a:off x="457200" y="6248400"/>
            <a:ext cx="8229600" cy="473075"/>
          </a:xfrm>
        </p:spPr>
        <p:txBody>
          <a:bodyPr/>
          <a:lstStyle>
            <a:lvl1pPr algn="l">
              <a:defRPr/>
            </a:lvl1pPr>
          </a:lstStyle>
          <a:p>
            <a:endParaRPr lang="en-US" dirty="0"/>
          </a:p>
        </p:txBody>
      </p:sp>
      <p:sp>
        <p:nvSpPr>
          <p:cNvPr id="10" name="Title 9"/>
          <p:cNvSpPr>
            <a:spLocks noGrp="1"/>
          </p:cNvSpPr>
          <p:nvPr>
            <p:ph type="title"/>
          </p:nvPr>
        </p:nvSpPr>
        <p:spPr>
          <a:xfrm>
            <a:off x="457200" y="274638"/>
            <a:ext cx="8229600" cy="868362"/>
          </a:xfrm>
        </p:spPr>
        <p:txBody>
          <a:bodyPr>
            <a:normAutofit/>
          </a:bodyPr>
          <a:lstStyle>
            <a:lvl1pPr algn="l">
              <a:defRPr sz="4200"/>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3C4CC-B6AF-4A43-8B31-CE1F3AD65658}"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73C4CC-B6AF-4A43-8B31-CE1F3AD65658}"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73C4CC-B6AF-4A43-8B31-CE1F3AD6565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73C4CC-B6AF-4A43-8B31-CE1F3AD6565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73C4CC-B6AF-4A43-8B31-CE1F3AD65658}"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73C4CC-B6AF-4A43-8B31-CE1F3AD6565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73C4CC-B6AF-4A43-8B31-CE1F3AD6565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3C4CC-B6AF-4A43-8B31-CE1F3AD6565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notesSlide" Target="../notesSlides/notesSlide12.xml"/><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6.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26" Type="http://schemas.openxmlformats.org/officeDocument/2006/relationships/image" Target="../media/image109.png"/><Relationship Id="rId3" Type="http://schemas.openxmlformats.org/officeDocument/2006/relationships/notesSlide" Target="../notesSlides/notesSlide16.xml"/><Relationship Id="rId21" Type="http://schemas.openxmlformats.org/officeDocument/2006/relationships/image" Target="../media/image104.jpeg"/><Relationship Id="rId34" Type="http://schemas.openxmlformats.org/officeDocument/2006/relationships/image" Target="../media/image117.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5" Type="http://schemas.openxmlformats.org/officeDocument/2006/relationships/image" Target="../media/image108.jpeg"/><Relationship Id="rId33" Type="http://schemas.openxmlformats.org/officeDocument/2006/relationships/image" Target="../media/image116.png"/><Relationship Id="rId2" Type="http://schemas.openxmlformats.org/officeDocument/2006/relationships/slideLayout" Target="../slideLayouts/slideLayout2.xml"/><Relationship Id="rId16" Type="http://schemas.openxmlformats.org/officeDocument/2006/relationships/image" Target="../media/image99.png"/><Relationship Id="rId20" Type="http://schemas.openxmlformats.org/officeDocument/2006/relationships/image" Target="../media/image103.jpeg"/><Relationship Id="rId29" Type="http://schemas.openxmlformats.org/officeDocument/2006/relationships/image" Target="../media/image112.jpeg"/><Relationship Id="rId1" Type="http://schemas.openxmlformats.org/officeDocument/2006/relationships/tags" Target="../tags/tag11.xml"/><Relationship Id="rId6" Type="http://schemas.openxmlformats.org/officeDocument/2006/relationships/image" Target="../media/image89.png"/><Relationship Id="rId11" Type="http://schemas.openxmlformats.org/officeDocument/2006/relationships/image" Target="../media/image94.png"/><Relationship Id="rId24" Type="http://schemas.openxmlformats.org/officeDocument/2006/relationships/image" Target="../media/image107.png"/><Relationship Id="rId32" Type="http://schemas.openxmlformats.org/officeDocument/2006/relationships/image" Target="../media/image115.png"/><Relationship Id="rId5" Type="http://schemas.openxmlformats.org/officeDocument/2006/relationships/image" Target="../media/image88.png"/><Relationship Id="rId15" Type="http://schemas.openxmlformats.org/officeDocument/2006/relationships/image" Target="../media/image98.png"/><Relationship Id="rId23" Type="http://schemas.openxmlformats.org/officeDocument/2006/relationships/image" Target="../media/image106.jpeg"/><Relationship Id="rId28" Type="http://schemas.openxmlformats.org/officeDocument/2006/relationships/image" Target="../media/image111.png"/><Relationship Id="rId10" Type="http://schemas.openxmlformats.org/officeDocument/2006/relationships/image" Target="../media/image93.png"/><Relationship Id="rId19" Type="http://schemas.openxmlformats.org/officeDocument/2006/relationships/image" Target="../media/image102.png"/><Relationship Id="rId31" Type="http://schemas.openxmlformats.org/officeDocument/2006/relationships/image" Target="../media/image114.jpe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 Id="rId22" Type="http://schemas.openxmlformats.org/officeDocument/2006/relationships/image" Target="../media/image105.png"/><Relationship Id="rId27" Type="http://schemas.openxmlformats.org/officeDocument/2006/relationships/image" Target="../media/image110.png"/><Relationship Id="rId30" Type="http://schemas.openxmlformats.org/officeDocument/2006/relationships/image" Target="../media/image113.png"/></Relationships>
</file>

<file path=ppt/slides/_rels/slide1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18.png"/><Relationship Id="rId18" Type="http://schemas.openxmlformats.org/officeDocument/2006/relationships/image" Target="../media/image121.png"/><Relationship Id="rId26" Type="http://schemas.openxmlformats.org/officeDocument/2006/relationships/image" Target="../media/image116.png"/><Relationship Id="rId3" Type="http://schemas.openxmlformats.org/officeDocument/2006/relationships/notesSlide" Target="../notesSlides/notesSlide17.xml"/><Relationship Id="rId21" Type="http://schemas.openxmlformats.org/officeDocument/2006/relationships/image" Target="../media/image111.png"/><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107.png"/><Relationship Id="rId25" Type="http://schemas.openxmlformats.org/officeDocument/2006/relationships/image" Target="../media/image115.png"/><Relationship Id="rId2" Type="http://schemas.openxmlformats.org/officeDocument/2006/relationships/slideLayout" Target="../slideLayouts/slideLayout2.xml"/><Relationship Id="rId16" Type="http://schemas.openxmlformats.org/officeDocument/2006/relationships/image" Target="../media/image106.jpeg"/><Relationship Id="rId20" Type="http://schemas.openxmlformats.org/officeDocument/2006/relationships/image" Target="../media/image110.png"/><Relationship Id="rId29" Type="http://schemas.openxmlformats.org/officeDocument/2006/relationships/image" Target="../media/image91.png"/><Relationship Id="rId1" Type="http://schemas.openxmlformats.org/officeDocument/2006/relationships/tags" Target="../tags/tag12.xml"/><Relationship Id="rId6" Type="http://schemas.openxmlformats.org/officeDocument/2006/relationships/image" Target="../media/image96.png"/><Relationship Id="rId11" Type="http://schemas.openxmlformats.org/officeDocument/2006/relationships/image" Target="../media/image101.png"/><Relationship Id="rId24" Type="http://schemas.openxmlformats.org/officeDocument/2006/relationships/image" Target="../media/image123.png"/><Relationship Id="rId32" Type="http://schemas.openxmlformats.org/officeDocument/2006/relationships/image" Target="../media/image125.png"/><Relationship Id="rId5" Type="http://schemas.openxmlformats.org/officeDocument/2006/relationships/image" Target="../media/image95.png"/><Relationship Id="rId15" Type="http://schemas.openxmlformats.org/officeDocument/2006/relationships/image" Target="../media/image120.jpeg"/><Relationship Id="rId23" Type="http://schemas.openxmlformats.org/officeDocument/2006/relationships/image" Target="../media/image113.png"/><Relationship Id="rId28" Type="http://schemas.openxmlformats.org/officeDocument/2006/relationships/image" Target="../media/image93.png"/><Relationship Id="rId10" Type="http://schemas.openxmlformats.org/officeDocument/2006/relationships/image" Target="../media/image100.png"/><Relationship Id="rId19" Type="http://schemas.openxmlformats.org/officeDocument/2006/relationships/image" Target="../media/image109.png"/><Relationship Id="rId31" Type="http://schemas.openxmlformats.org/officeDocument/2006/relationships/image" Target="../media/image124.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19.png"/><Relationship Id="rId22" Type="http://schemas.openxmlformats.org/officeDocument/2006/relationships/image" Target="../media/image122.png"/><Relationship Id="rId27" Type="http://schemas.openxmlformats.org/officeDocument/2006/relationships/image" Target="../media/image117.png"/><Relationship Id="rId30" Type="http://schemas.openxmlformats.org/officeDocument/2006/relationships/image" Target="../media/image92.png"/></Relationships>
</file>

<file path=ppt/slides/_rels/slide18.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18" Type="http://schemas.openxmlformats.org/officeDocument/2006/relationships/image" Target="../media/image118.png"/><Relationship Id="rId26" Type="http://schemas.openxmlformats.org/officeDocument/2006/relationships/image" Target="../media/image111.png"/><Relationship Id="rId3" Type="http://schemas.openxmlformats.org/officeDocument/2006/relationships/slideLayout" Target="../slideLayouts/slideLayout2.xml"/><Relationship Id="rId21" Type="http://schemas.openxmlformats.org/officeDocument/2006/relationships/image" Target="../media/image127.pn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png"/><Relationship Id="rId25" Type="http://schemas.openxmlformats.org/officeDocument/2006/relationships/image" Target="../media/image110.png"/><Relationship Id="rId2" Type="http://schemas.openxmlformats.org/officeDocument/2006/relationships/tags" Target="../tags/tag14.xml"/><Relationship Id="rId16" Type="http://schemas.openxmlformats.org/officeDocument/2006/relationships/image" Target="../media/image101.png"/><Relationship Id="rId20" Type="http://schemas.openxmlformats.org/officeDocument/2006/relationships/image" Target="../media/image105.png"/><Relationship Id="rId29" Type="http://schemas.openxmlformats.org/officeDocument/2006/relationships/image" Target="../media/image123.png"/><Relationship Id="rId1" Type="http://schemas.openxmlformats.org/officeDocument/2006/relationships/tags" Target="../tags/tag13.xml"/><Relationship Id="rId6" Type="http://schemas.openxmlformats.org/officeDocument/2006/relationships/image" Target="../media/image91.png"/><Relationship Id="rId11" Type="http://schemas.openxmlformats.org/officeDocument/2006/relationships/image" Target="../media/image96.png"/><Relationship Id="rId24" Type="http://schemas.openxmlformats.org/officeDocument/2006/relationships/image" Target="../media/image109.png"/><Relationship Id="rId32" Type="http://schemas.openxmlformats.org/officeDocument/2006/relationships/image" Target="../media/image117.png"/><Relationship Id="rId5" Type="http://schemas.openxmlformats.org/officeDocument/2006/relationships/image" Target="../media/image126.png"/><Relationship Id="rId15" Type="http://schemas.openxmlformats.org/officeDocument/2006/relationships/image" Target="../media/image100.png"/><Relationship Id="rId23" Type="http://schemas.openxmlformats.org/officeDocument/2006/relationships/image" Target="../media/image121.png"/><Relationship Id="rId28" Type="http://schemas.openxmlformats.org/officeDocument/2006/relationships/image" Target="../media/image113.png"/><Relationship Id="rId10" Type="http://schemas.openxmlformats.org/officeDocument/2006/relationships/image" Target="../media/image95.png"/><Relationship Id="rId19" Type="http://schemas.openxmlformats.org/officeDocument/2006/relationships/image" Target="../media/image119.png"/><Relationship Id="rId31" Type="http://schemas.openxmlformats.org/officeDocument/2006/relationships/image" Target="../media/image116.png"/><Relationship Id="rId4" Type="http://schemas.openxmlformats.org/officeDocument/2006/relationships/notesSlide" Target="../notesSlides/notesSlide18.xml"/><Relationship Id="rId9" Type="http://schemas.openxmlformats.org/officeDocument/2006/relationships/image" Target="../media/image94.png"/><Relationship Id="rId14" Type="http://schemas.openxmlformats.org/officeDocument/2006/relationships/image" Target="../media/image99.png"/><Relationship Id="rId22" Type="http://schemas.openxmlformats.org/officeDocument/2006/relationships/image" Target="../media/image107.png"/><Relationship Id="rId27" Type="http://schemas.openxmlformats.org/officeDocument/2006/relationships/image" Target="../media/image122.png"/><Relationship Id="rId30" Type="http://schemas.openxmlformats.org/officeDocument/2006/relationships/image" Target="../media/image115.png"/></Relationships>
</file>

<file path=ppt/slides/_rels/slide19.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18" Type="http://schemas.openxmlformats.org/officeDocument/2006/relationships/image" Target="../media/image118.png"/><Relationship Id="rId26" Type="http://schemas.openxmlformats.org/officeDocument/2006/relationships/image" Target="../media/image111.png"/><Relationship Id="rId3" Type="http://schemas.openxmlformats.org/officeDocument/2006/relationships/slideLayout" Target="../slideLayouts/slideLayout2.xml"/><Relationship Id="rId21" Type="http://schemas.openxmlformats.org/officeDocument/2006/relationships/image" Target="../media/image127.pn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png"/><Relationship Id="rId25" Type="http://schemas.openxmlformats.org/officeDocument/2006/relationships/image" Target="../media/image110.png"/><Relationship Id="rId2" Type="http://schemas.openxmlformats.org/officeDocument/2006/relationships/tags" Target="../tags/tag16.xml"/><Relationship Id="rId16" Type="http://schemas.openxmlformats.org/officeDocument/2006/relationships/image" Target="../media/image101.png"/><Relationship Id="rId20" Type="http://schemas.openxmlformats.org/officeDocument/2006/relationships/image" Target="../media/image105.png"/><Relationship Id="rId29" Type="http://schemas.openxmlformats.org/officeDocument/2006/relationships/image" Target="../media/image123.png"/><Relationship Id="rId1" Type="http://schemas.openxmlformats.org/officeDocument/2006/relationships/tags" Target="../tags/tag15.xml"/><Relationship Id="rId6" Type="http://schemas.openxmlformats.org/officeDocument/2006/relationships/image" Target="../media/image91.png"/><Relationship Id="rId11" Type="http://schemas.openxmlformats.org/officeDocument/2006/relationships/image" Target="../media/image96.png"/><Relationship Id="rId24" Type="http://schemas.openxmlformats.org/officeDocument/2006/relationships/image" Target="../media/image109.png"/><Relationship Id="rId32" Type="http://schemas.openxmlformats.org/officeDocument/2006/relationships/image" Target="../media/image117.png"/><Relationship Id="rId5" Type="http://schemas.openxmlformats.org/officeDocument/2006/relationships/image" Target="../media/image128.png"/><Relationship Id="rId15" Type="http://schemas.openxmlformats.org/officeDocument/2006/relationships/image" Target="../media/image100.png"/><Relationship Id="rId23" Type="http://schemas.openxmlformats.org/officeDocument/2006/relationships/image" Target="../media/image121.png"/><Relationship Id="rId28" Type="http://schemas.openxmlformats.org/officeDocument/2006/relationships/image" Target="../media/image113.png"/><Relationship Id="rId10" Type="http://schemas.openxmlformats.org/officeDocument/2006/relationships/image" Target="../media/image95.png"/><Relationship Id="rId19" Type="http://schemas.openxmlformats.org/officeDocument/2006/relationships/image" Target="../media/image119.png"/><Relationship Id="rId31" Type="http://schemas.openxmlformats.org/officeDocument/2006/relationships/image" Target="../media/image116.png"/><Relationship Id="rId4" Type="http://schemas.openxmlformats.org/officeDocument/2006/relationships/notesSlide" Target="../notesSlides/notesSlide19.xml"/><Relationship Id="rId9" Type="http://schemas.openxmlformats.org/officeDocument/2006/relationships/image" Target="../media/image94.png"/><Relationship Id="rId14" Type="http://schemas.openxmlformats.org/officeDocument/2006/relationships/image" Target="../media/image99.png"/><Relationship Id="rId22" Type="http://schemas.openxmlformats.org/officeDocument/2006/relationships/image" Target="../media/image107.png"/><Relationship Id="rId27" Type="http://schemas.openxmlformats.org/officeDocument/2006/relationships/image" Target="../media/image122.png"/><Relationship Id="rId30" Type="http://schemas.openxmlformats.org/officeDocument/2006/relationships/image" Target="../media/image115.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18" Type="http://schemas.openxmlformats.org/officeDocument/2006/relationships/image" Target="../media/image106.jpeg"/><Relationship Id="rId26" Type="http://schemas.openxmlformats.org/officeDocument/2006/relationships/image" Target="../media/image114.jpeg"/><Relationship Id="rId3" Type="http://schemas.openxmlformats.org/officeDocument/2006/relationships/image" Target="../media/image91.png"/><Relationship Id="rId21" Type="http://schemas.openxmlformats.org/officeDocument/2006/relationships/image" Target="../media/image109.png"/><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5.png"/><Relationship Id="rId25" Type="http://schemas.openxmlformats.org/officeDocument/2006/relationships/image" Target="../media/image113.png"/><Relationship Id="rId2" Type="http://schemas.openxmlformats.org/officeDocument/2006/relationships/notesSlide" Target="../notesSlides/notesSlide20.xml"/><Relationship Id="rId16" Type="http://schemas.openxmlformats.org/officeDocument/2006/relationships/image" Target="../media/image104.jpeg"/><Relationship Id="rId20" Type="http://schemas.openxmlformats.org/officeDocument/2006/relationships/image" Target="../media/image108.jpeg"/><Relationship Id="rId29"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24" Type="http://schemas.openxmlformats.org/officeDocument/2006/relationships/image" Target="../media/image112.jpeg"/><Relationship Id="rId5" Type="http://schemas.openxmlformats.org/officeDocument/2006/relationships/image" Target="../media/image93.png"/><Relationship Id="rId15" Type="http://schemas.openxmlformats.org/officeDocument/2006/relationships/image" Target="../media/image103.jpeg"/><Relationship Id="rId23" Type="http://schemas.openxmlformats.org/officeDocument/2006/relationships/image" Target="../media/image111.png"/><Relationship Id="rId28" Type="http://schemas.openxmlformats.org/officeDocument/2006/relationships/image" Target="../media/image116.png"/><Relationship Id="rId10" Type="http://schemas.openxmlformats.org/officeDocument/2006/relationships/image" Target="../media/image98.png"/><Relationship Id="rId19" Type="http://schemas.openxmlformats.org/officeDocument/2006/relationships/image" Target="../media/image107.png"/><Relationship Id="rId31" Type="http://schemas.openxmlformats.org/officeDocument/2006/relationships/image" Target="../media/image130.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 Id="rId22" Type="http://schemas.openxmlformats.org/officeDocument/2006/relationships/image" Target="../media/image110.png"/><Relationship Id="rId27" Type="http://schemas.openxmlformats.org/officeDocument/2006/relationships/image" Target="../media/image115.png"/><Relationship Id="rId30" Type="http://schemas.openxmlformats.org/officeDocument/2006/relationships/image" Target="../media/image129.jpeg"/></Relationships>
</file>

<file path=ppt/slides/_rels/slide21.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notesSlide" Target="../notesSlides/notesSlide21.xml"/><Relationship Id="rId7"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131.png"/></Relationships>
</file>

<file path=ppt/slides/_rels/slide22.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slideLayout" Target="../slideLayouts/slideLayout2.xml"/><Relationship Id="rId7" Type="http://schemas.openxmlformats.org/officeDocument/2006/relationships/image" Target="../media/image85.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84.png"/><Relationship Id="rId11" Type="http://schemas.openxmlformats.org/officeDocument/2006/relationships/image" Target="../media/image138.png"/><Relationship Id="rId5" Type="http://schemas.openxmlformats.org/officeDocument/2006/relationships/image" Target="../media/image134.png"/><Relationship Id="rId10" Type="http://schemas.openxmlformats.org/officeDocument/2006/relationships/image" Target="../media/image137.png"/><Relationship Id="rId4" Type="http://schemas.openxmlformats.org/officeDocument/2006/relationships/notesSlide" Target="../notesSlides/notesSlide22.xml"/><Relationship Id="rId9" Type="http://schemas.openxmlformats.org/officeDocument/2006/relationships/image" Target="../media/image136.png"/></Relationships>
</file>

<file path=ppt/slides/_rels/slide23.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slideLayout" Target="../slideLayouts/slideLayout2.xml"/><Relationship Id="rId7" Type="http://schemas.openxmlformats.org/officeDocument/2006/relationships/image" Target="../media/image134.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85.png"/><Relationship Id="rId3" Type="http://schemas.openxmlformats.org/officeDocument/2006/relationships/tags" Target="../tags/tag24.xml"/><Relationship Id="rId7" Type="http://schemas.openxmlformats.org/officeDocument/2006/relationships/image" Target="../media/image140.png"/><Relationship Id="rId12" Type="http://schemas.openxmlformats.org/officeDocument/2006/relationships/image" Target="../media/image84.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24.xml"/><Relationship Id="rId11" Type="http://schemas.openxmlformats.org/officeDocument/2006/relationships/image" Target="../media/image144.png"/><Relationship Id="rId5" Type="http://schemas.openxmlformats.org/officeDocument/2006/relationships/slideLayout" Target="../slideLayouts/slideLayout2.xml"/><Relationship Id="rId10" Type="http://schemas.openxmlformats.org/officeDocument/2006/relationships/image" Target="../media/image143.png"/><Relationship Id="rId4" Type="http://schemas.openxmlformats.org/officeDocument/2006/relationships/tags" Target="../tags/tag25.xml"/><Relationship Id="rId9" Type="http://schemas.openxmlformats.org/officeDocument/2006/relationships/image" Target="../media/image14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48.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26.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slideLayout" Target="../slideLayouts/slideLayout2.xml"/><Relationship Id="rId7" Type="http://schemas.openxmlformats.org/officeDocument/2006/relationships/image" Target="../media/image135.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49.png"/><Relationship Id="rId5" Type="http://schemas.openxmlformats.org/officeDocument/2006/relationships/image" Target="../media/image145.png"/><Relationship Id="rId10" Type="http://schemas.openxmlformats.org/officeDocument/2006/relationships/image" Target="../media/image151.png"/><Relationship Id="rId4" Type="http://schemas.openxmlformats.org/officeDocument/2006/relationships/notesSlide" Target="../notesSlides/notesSlide26.xml"/><Relationship Id="rId9" Type="http://schemas.openxmlformats.org/officeDocument/2006/relationships/image" Target="../media/image150.png"/></Relationships>
</file>

<file path=ppt/slides/_rels/slide27.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tags" Target="../tags/tag31.xml"/><Relationship Id="rId7" Type="http://schemas.openxmlformats.org/officeDocument/2006/relationships/image" Target="../media/image149.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45.png"/><Relationship Id="rId11" Type="http://schemas.openxmlformats.org/officeDocument/2006/relationships/image" Target="../media/image153.png"/><Relationship Id="rId5" Type="http://schemas.openxmlformats.org/officeDocument/2006/relationships/notesSlide" Target="../notesSlides/notesSlide27.xml"/><Relationship Id="rId10" Type="http://schemas.openxmlformats.org/officeDocument/2006/relationships/image" Target="../media/image138.png"/><Relationship Id="rId4" Type="http://schemas.openxmlformats.org/officeDocument/2006/relationships/slideLayout" Target="../slideLayouts/slideLayout2.xml"/><Relationship Id="rId9" Type="http://schemas.openxmlformats.org/officeDocument/2006/relationships/image" Target="../media/image137.png"/></Relationships>
</file>

<file path=ppt/slides/_rels/slide28.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tags" Target="../tags/tag34.xml"/><Relationship Id="rId7" Type="http://schemas.openxmlformats.org/officeDocument/2006/relationships/image" Target="../media/image145.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28.xml"/><Relationship Id="rId5" Type="http://schemas.openxmlformats.org/officeDocument/2006/relationships/slideLayout" Target="../slideLayouts/slideLayout2.xml"/><Relationship Id="rId10" Type="http://schemas.openxmlformats.org/officeDocument/2006/relationships/image" Target="../media/image154.png"/><Relationship Id="rId4" Type="http://schemas.openxmlformats.org/officeDocument/2006/relationships/tags" Target="../tags/tag35.xml"/><Relationship Id="rId9" Type="http://schemas.openxmlformats.org/officeDocument/2006/relationships/image" Target="../media/image152.pn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9.xml"/><Relationship Id="rId13" Type="http://schemas.openxmlformats.org/officeDocument/2006/relationships/image" Target="../media/image156.png"/><Relationship Id="rId3" Type="http://schemas.openxmlformats.org/officeDocument/2006/relationships/tags" Target="../tags/tag38.xml"/><Relationship Id="rId7" Type="http://schemas.openxmlformats.org/officeDocument/2006/relationships/slideLayout" Target="../slideLayouts/slideLayout2.xml"/><Relationship Id="rId12" Type="http://schemas.openxmlformats.org/officeDocument/2006/relationships/image" Target="../media/image155.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image" Target="../media/image152.png"/><Relationship Id="rId5" Type="http://schemas.openxmlformats.org/officeDocument/2006/relationships/tags" Target="../tags/tag40.xml"/><Relationship Id="rId15" Type="http://schemas.openxmlformats.org/officeDocument/2006/relationships/image" Target="../media/image91.png"/><Relationship Id="rId10" Type="http://schemas.openxmlformats.org/officeDocument/2006/relationships/image" Target="../media/image149.png"/><Relationship Id="rId4" Type="http://schemas.openxmlformats.org/officeDocument/2006/relationships/tags" Target="../tags/tag39.xml"/><Relationship Id="rId9" Type="http://schemas.openxmlformats.org/officeDocument/2006/relationships/image" Target="../media/image145.png"/><Relationship Id="rId14" Type="http://schemas.openxmlformats.org/officeDocument/2006/relationships/image" Target="../media/image13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3.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30.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image" Target="../media/image158.png"/><Relationship Id="rId18" Type="http://schemas.openxmlformats.org/officeDocument/2006/relationships/image" Target="../media/image152.png"/><Relationship Id="rId3" Type="http://schemas.openxmlformats.org/officeDocument/2006/relationships/tags" Target="../tags/tag44.xml"/><Relationship Id="rId7" Type="http://schemas.openxmlformats.org/officeDocument/2006/relationships/tags" Target="../tags/tag48.xml"/><Relationship Id="rId12" Type="http://schemas.openxmlformats.org/officeDocument/2006/relationships/image" Target="../media/image157.png"/><Relationship Id="rId17" Type="http://schemas.openxmlformats.org/officeDocument/2006/relationships/image" Target="../media/image149.png"/><Relationship Id="rId2" Type="http://schemas.openxmlformats.org/officeDocument/2006/relationships/tags" Target="../tags/tag43.xml"/><Relationship Id="rId16" Type="http://schemas.openxmlformats.org/officeDocument/2006/relationships/image" Target="../media/image145.png"/><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image" Target="../media/image131.png"/><Relationship Id="rId5" Type="http://schemas.openxmlformats.org/officeDocument/2006/relationships/tags" Target="../tags/tag46.xml"/><Relationship Id="rId15" Type="http://schemas.openxmlformats.org/officeDocument/2006/relationships/image" Target="../media/image160.png"/><Relationship Id="rId10" Type="http://schemas.openxmlformats.org/officeDocument/2006/relationships/notesSlide" Target="../notesSlides/notesSlide30.xml"/><Relationship Id="rId19" Type="http://schemas.openxmlformats.org/officeDocument/2006/relationships/image" Target="../media/image161.png"/><Relationship Id="rId4" Type="http://schemas.openxmlformats.org/officeDocument/2006/relationships/tags" Target="../tags/tag45.xml"/><Relationship Id="rId9" Type="http://schemas.openxmlformats.org/officeDocument/2006/relationships/slideLayout" Target="../slideLayouts/slideLayout2.xml"/><Relationship Id="rId14" Type="http://schemas.openxmlformats.org/officeDocument/2006/relationships/image" Target="../media/image159.png"/></Relationships>
</file>

<file path=ppt/slides/_rels/slide31.xml.rels><?xml version="1.0" encoding="UTF-8" standalone="yes"?>
<Relationships xmlns="http://schemas.openxmlformats.org/package/2006/relationships"><Relationship Id="rId8" Type="http://schemas.openxmlformats.org/officeDocument/2006/relationships/tags" Target="../tags/tag57.xml"/><Relationship Id="rId13" Type="http://schemas.openxmlformats.org/officeDocument/2006/relationships/image" Target="../media/image152.png"/><Relationship Id="rId18" Type="http://schemas.openxmlformats.org/officeDocument/2006/relationships/image" Target="../media/image165.png"/><Relationship Id="rId3" Type="http://schemas.openxmlformats.org/officeDocument/2006/relationships/tags" Target="../tags/tag52.xml"/><Relationship Id="rId7" Type="http://schemas.openxmlformats.org/officeDocument/2006/relationships/tags" Target="../tags/tag56.xml"/><Relationship Id="rId12" Type="http://schemas.openxmlformats.org/officeDocument/2006/relationships/image" Target="../media/image149.png"/><Relationship Id="rId17" Type="http://schemas.openxmlformats.org/officeDocument/2006/relationships/image" Target="../media/image164.png"/><Relationship Id="rId2" Type="http://schemas.openxmlformats.org/officeDocument/2006/relationships/tags" Target="../tags/tag51.xml"/><Relationship Id="rId16" Type="http://schemas.openxmlformats.org/officeDocument/2006/relationships/image" Target="../media/image163.png"/><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image" Target="../media/image145.png"/><Relationship Id="rId5" Type="http://schemas.openxmlformats.org/officeDocument/2006/relationships/tags" Target="../tags/tag54.xml"/><Relationship Id="rId15" Type="http://schemas.openxmlformats.org/officeDocument/2006/relationships/image" Target="../media/image162.png"/><Relationship Id="rId10" Type="http://schemas.openxmlformats.org/officeDocument/2006/relationships/notesSlide" Target="../notesSlides/notesSlide31.xml"/><Relationship Id="rId4" Type="http://schemas.openxmlformats.org/officeDocument/2006/relationships/tags" Target="../tags/tag53.xml"/><Relationship Id="rId9" Type="http://schemas.openxmlformats.org/officeDocument/2006/relationships/slideLayout" Target="../slideLayouts/slideLayout2.xml"/><Relationship Id="rId14" Type="http://schemas.openxmlformats.org/officeDocument/2006/relationships/image" Target="../media/image161.png"/></Relationships>
</file>

<file path=ppt/slides/_rels/slide32.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tags" Target="../tags/tag70.xml"/><Relationship Id="rId18" Type="http://schemas.openxmlformats.org/officeDocument/2006/relationships/image" Target="../media/image166.png"/><Relationship Id="rId26" Type="http://schemas.openxmlformats.org/officeDocument/2006/relationships/image" Target="../media/image171.png"/><Relationship Id="rId3" Type="http://schemas.openxmlformats.org/officeDocument/2006/relationships/tags" Target="../tags/tag60.xml"/><Relationship Id="rId21" Type="http://schemas.openxmlformats.org/officeDocument/2006/relationships/image" Target="../media/image154.png"/><Relationship Id="rId7" Type="http://schemas.openxmlformats.org/officeDocument/2006/relationships/tags" Target="../tags/tag64.xml"/><Relationship Id="rId12" Type="http://schemas.openxmlformats.org/officeDocument/2006/relationships/tags" Target="../tags/tag69.xml"/><Relationship Id="rId17" Type="http://schemas.openxmlformats.org/officeDocument/2006/relationships/notesSlide" Target="../notesSlides/notesSlide32.xml"/><Relationship Id="rId25" Type="http://schemas.openxmlformats.org/officeDocument/2006/relationships/image" Target="../media/image170.png"/><Relationship Id="rId2" Type="http://schemas.openxmlformats.org/officeDocument/2006/relationships/tags" Target="../tags/tag59.xml"/><Relationship Id="rId16" Type="http://schemas.openxmlformats.org/officeDocument/2006/relationships/slideLayout" Target="../slideLayouts/slideLayout2.xml"/><Relationship Id="rId20" Type="http://schemas.openxmlformats.org/officeDocument/2006/relationships/image" Target="../media/image165.png"/><Relationship Id="rId29" Type="http://schemas.openxmlformats.org/officeDocument/2006/relationships/image" Target="../media/image174.png"/><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tags" Target="../tags/tag68.xml"/><Relationship Id="rId24" Type="http://schemas.openxmlformats.org/officeDocument/2006/relationships/image" Target="../media/image169.png"/><Relationship Id="rId5" Type="http://schemas.openxmlformats.org/officeDocument/2006/relationships/tags" Target="../tags/tag62.xml"/><Relationship Id="rId15" Type="http://schemas.openxmlformats.org/officeDocument/2006/relationships/tags" Target="../tags/tag72.xml"/><Relationship Id="rId23" Type="http://schemas.openxmlformats.org/officeDocument/2006/relationships/image" Target="../media/image168.png"/><Relationship Id="rId28" Type="http://schemas.openxmlformats.org/officeDocument/2006/relationships/image" Target="../media/image173.png"/><Relationship Id="rId10" Type="http://schemas.openxmlformats.org/officeDocument/2006/relationships/tags" Target="../tags/tag67.xml"/><Relationship Id="rId19" Type="http://schemas.openxmlformats.org/officeDocument/2006/relationships/image" Target="../media/image164.png"/><Relationship Id="rId31" Type="http://schemas.openxmlformats.org/officeDocument/2006/relationships/image" Target="../media/image176.png"/><Relationship Id="rId4" Type="http://schemas.openxmlformats.org/officeDocument/2006/relationships/tags" Target="../tags/tag61.xml"/><Relationship Id="rId9" Type="http://schemas.openxmlformats.org/officeDocument/2006/relationships/tags" Target="../tags/tag66.xml"/><Relationship Id="rId14" Type="http://schemas.openxmlformats.org/officeDocument/2006/relationships/tags" Target="../tags/tag71.xml"/><Relationship Id="rId22" Type="http://schemas.openxmlformats.org/officeDocument/2006/relationships/image" Target="../media/image167.png"/><Relationship Id="rId27" Type="http://schemas.openxmlformats.org/officeDocument/2006/relationships/image" Target="../media/image172.png"/><Relationship Id="rId30" Type="http://schemas.openxmlformats.org/officeDocument/2006/relationships/image" Target="../media/image175.png"/></Relationships>
</file>

<file path=ppt/slides/_rels/slide3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180.png"/><Relationship Id="rId5" Type="http://schemas.openxmlformats.org/officeDocument/2006/relationships/image" Target="../media/image179.emf"/><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0.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179.emf"/><Relationship Id="rId5" Type="http://schemas.openxmlformats.org/officeDocument/2006/relationships/image" Target="../media/image181.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8" Type="http://schemas.openxmlformats.org/officeDocument/2006/relationships/image" Target="../media/image179.emf"/><Relationship Id="rId3" Type="http://schemas.openxmlformats.org/officeDocument/2006/relationships/tags" Target="../tags/tag79.xml"/><Relationship Id="rId7" Type="http://schemas.openxmlformats.org/officeDocument/2006/relationships/image" Target="../media/image182.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181.png"/><Relationship Id="rId5" Type="http://schemas.openxmlformats.org/officeDocument/2006/relationships/notesSlide" Target="../notesSlides/notesSlide35.xml"/><Relationship Id="rId4" Type="http://schemas.openxmlformats.org/officeDocument/2006/relationships/slideLayout" Target="../slideLayouts/slideLayout2.xml"/><Relationship Id="rId9" Type="http://schemas.openxmlformats.org/officeDocument/2006/relationships/image" Target="../media/image183.png"/></Relationships>
</file>

<file path=ppt/slides/_rels/slide37.xml.rels><?xml version="1.0" encoding="UTF-8" standalone="yes"?>
<Relationships xmlns="http://schemas.openxmlformats.org/package/2006/relationships"><Relationship Id="rId3" Type="http://schemas.openxmlformats.org/officeDocument/2006/relationships/tags" Target="../tags/tag82.xml"/><Relationship Id="rId7" Type="http://schemas.openxmlformats.org/officeDocument/2006/relationships/image" Target="../media/image185.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84.pn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tags" Target="../tags/tag85.xml"/><Relationship Id="rId7" Type="http://schemas.openxmlformats.org/officeDocument/2006/relationships/image" Target="../media/image186.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notesSlide" Target="../notesSlides/notesSlide37.xml"/><Relationship Id="rId5" Type="http://schemas.openxmlformats.org/officeDocument/2006/relationships/slideLayout" Target="../slideLayouts/slideLayout2.xml"/><Relationship Id="rId4" Type="http://schemas.openxmlformats.org/officeDocument/2006/relationships/tags" Target="../tags/tag86.xml"/><Relationship Id="rId9" Type="http://schemas.openxmlformats.org/officeDocument/2006/relationships/image" Target="../media/image18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89.xml"/><Relationship Id="rId4" Type="http://schemas.openxmlformats.org/officeDocument/2006/relationships/image" Target="../media/image19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90.xml"/><Relationship Id="rId5" Type="http://schemas.openxmlformats.org/officeDocument/2006/relationships/image" Target="../media/image193.png"/><Relationship Id="rId4" Type="http://schemas.openxmlformats.org/officeDocument/2006/relationships/image" Target="../media/image19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91.xml"/><Relationship Id="rId5" Type="http://schemas.openxmlformats.org/officeDocument/2006/relationships/image" Target="../media/image195.png"/><Relationship Id="rId4" Type="http://schemas.openxmlformats.org/officeDocument/2006/relationships/image" Target="../media/image194.png"/></Relationships>
</file>

<file path=ppt/slides/_rels/slide44.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97.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92.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93.xml"/><Relationship Id="rId5" Type="http://schemas.openxmlformats.org/officeDocument/2006/relationships/image" Target="../media/image202.png"/><Relationship Id="rId4" Type="http://schemas.openxmlformats.org/officeDocument/2006/relationships/image" Target="../media/image201.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5.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notesSlide" Target="../notesSlides/notesSlide47.xml"/><Relationship Id="rId7" Type="http://schemas.openxmlformats.org/officeDocument/2006/relationships/image" Target="../media/image207.png"/><Relationship Id="rId2" Type="http://schemas.openxmlformats.org/officeDocument/2006/relationships/slideLayout" Target="../slideLayouts/slideLayout2.xml"/><Relationship Id="rId1" Type="http://schemas.openxmlformats.org/officeDocument/2006/relationships/tags" Target="../tags/tag95.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png"/></Relationships>
</file>

<file path=ppt/slides/_rels/slide5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notesSlide" Target="../notesSlides/notesSlide8.xml"/><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slideLayout" Target="../slideLayouts/slideLayout2.xml"/><Relationship Id="rId16" Type="http://schemas.openxmlformats.org/officeDocument/2006/relationships/image" Target="../media/image46.png"/><Relationship Id="rId1" Type="http://schemas.openxmlformats.org/officeDocument/2006/relationships/tags" Target="../tags/tag5.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ctrTitle" idx="4294967295"/>
          </p:nvPr>
        </p:nvSpPr>
        <p:spPr>
          <a:xfrm>
            <a:off x="279400" y="742950"/>
            <a:ext cx="8586788" cy="1085850"/>
          </a:xfrm>
        </p:spPr>
        <p:txBody>
          <a:bodyPr>
            <a:normAutofit fontScale="90000"/>
          </a:bodyPr>
          <a:lstStyle/>
          <a:p>
            <a:pPr algn="ctr"/>
            <a:r>
              <a:rPr lang="en-US" sz="4000" dirty="0" smtClean="0"/>
              <a:t>Joint Shape Segmentation with Linear Programing</a:t>
            </a:r>
            <a:r>
              <a:rPr lang="en-US" sz="4000" dirty="0"/>
              <a:t/>
            </a:r>
            <a:br>
              <a:rPr lang="en-US" sz="4000" dirty="0"/>
            </a:br>
            <a:endParaRPr lang="en-US" sz="4000" dirty="0"/>
          </a:p>
        </p:txBody>
      </p:sp>
      <p:pic>
        <p:nvPicPr>
          <p:cNvPr id="101402" name="Picture 26" descr="SU_Seal_Card_pos"/>
          <p:cNvPicPr>
            <a:picLocks noChangeAspect="1" noChangeArrowheads="1"/>
          </p:cNvPicPr>
          <p:nvPr/>
        </p:nvPicPr>
        <p:blipFill>
          <a:blip r:embed="rId3" cstate="print"/>
          <a:srcRect/>
          <a:stretch>
            <a:fillRect/>
          </a:stretch>
        </p:blipFill>
        <p:spPr bwMode="auto">
          <a:xfrm>
            <a:off x="3962400" y="5181600"/>
            <a:ext cx="1219200" cy="1219200"/>
          </a:xfrm>
          <a:prstGeom prst="rect">
            <a:avLst/>
          </a:prstGeom>
          <a:noFill/>
        </p:spPr>
      </p:pic>
      <p:pic>
        <p:nvPicPr>
          <p:cNvPr id="101411" name="Picture 35"/>
          <p:cNvPicPr>
            <a:picLocks noChangeAspect="1" noChangeArrowheads="1"/>
          </p:cNvPicPr>
          <p:nvPr/>
        </p:nvPicPr>
        <p:blipFill>
          <a:blip r:embed="rId4" cstate="print"/>
          <a:srcRect/>
          <a:stretch>
            <a:fillRect/>
          </a:stretch>
        </p:blipFill>
        <p:spPr bwMode="auto">
          <a:xfrm>
            <a:off x="2667000" y="2286000"/>
            <a:ext cx="3955775" cy="1828800"/>
          </a:xfrm>
          <a:prstGeom prst="rect">
            <a:avLst/>
          </a:prstGeom>
          <a:noFill/>
          <a:ln w="9525">
            <a:noFill/>
            <a:miter lim="800000"/>
            <a:headEnd/>
            <a:tailEnd/>
          </a:ln>
        </p:spPr>
      </p:pic>
      <p:sp>
        <p:nvSpPr>
          <p:cNvPr id="6" name="Rectangle 5"/>
          <p:cNvSpPr/>
          <p:nvPr/>
        </p:nvSpPr>
        <p:spPr>
          <a:xfrm>
            <a:off x="914400" y="4572000"/>
            <a:ext cx="1848583" cy="461665"/>
          </a:xfrm>
          <a:prstGeom prst="rect">
            <a:avLst/>
          </a:prstGeom>
        </p:spPr>
        <p:txBody>
          <a:bodyPr wrap="none">
            <a:spAutoFit/>
          </a:bodyPr>
          <a:lstStyle/>
          <a:p>
            <a:r>
              <a:rPr lang="en-US" sz="2400" dirty="0" err="1" smtClean="0"/>
              <a:t>Qixing</a:t>
            </a:r>
            <a:r>
              <a:rPr lang="en-US" sz="2400" dirty="0" smtClean="0"/>
              <a:t> Huang</a:t>
            </a:r>
            <a:endParaRPr lang="en-US" sz="2400" dirty="0"/>
          </a:p>
        </p:txBody>
      </p:sp>
      <p:sp>
        <p:nvSpPr>
          <p:cNvPr id="7" name="Rectangle 6"/>
          <p:cNvSpPr/>
          <p:nvPr/>
        </p:nvSpPr>
        <p:spPr>
          <a:xfrm>
            <a:off x="3474720" y="4572000"/>
            <a:ext cx="2008114" cy="461665"/>
          </a:xfrm>
          <a:prstGeom prst="rect">
            <a:avLst/>
          </a:prstGeom>
        </p:spPr>
        <p:txBody>
          <a:bodyPr wrap="none">
            <a:spAutoFit/>
          </a:bodyPr>
          <a:lstStyle/>
          <a:p>
            <a:r>
              <a:rPr lang="en-US" sz="2400" dirty="0" err="1" smtClean="0"/>
              <a:t>Vladlen</a:t>
            </a:r>
            <a:r>
              <a:rPr lang="en-US" sz="2400" dirty="0" smtClean="0"/>
              <a:t> </a:t>
            </a:r>
            <a:r>
              <a:rPr lang="en-US" sz="2400" dirty="0" err="1" smtClean="0"/>
              <a:t>Koltun</a:t>
            </a:r>
            <a:endParaRPr lang="en-US" sz="2400" dirty="0"/>
          </a:p>
        </p:txBody>
      </p:sp>
      <p:sp>
        <p:nvSpPr>
          <p:cNvPr id="8" name="Rectangle 7"/>
          <p:cNvSpPr/>
          <p:nvPr/>
        </p:nvSpPr>
        <p:spPr>
          <a:xfrm>
            <a:off x="6035040" y="4572000"/>
            <a:ext cx="2458237" cy="461665"/>
          </a:xfrm>
          <a:prstGeom prst="rect">
            <a:avLst/>
          </a:prstGeom>
        </p:spPr>
        <p:txBody>
          <a:bodyPr wrap="none">
            <a:spAutoFit/>
          </a:bodyPr>
          <a:lstStyle/>
          <a:p>
            <a:r>
              <a:rPr lang="en-US" sz="2400" dirty="0" err="1" smtClean="0"/>
              <a:t>Leonidas</a:t>
            </a:r>
            <a:r>
              <a:rPr lang="en-US" sz="2400" dirty="0" smtClean="0"/>
              <a:t> J. </a:t>
            </a:r>
            <a:r>
              <a:rPr lang="en-US" sz="2400" dirty="0" err="1" smtClean="0"/>
              <a:t>Guibas</a:t>
            </a:r>
            <a:endParaRPr lang="en-US" sz="2400" dirty="0"/>
          </a:p>
        </p:txBody>
      </p:sp>
    </p:spTree>
  </p:cSld>
  <p:clrMapOvr>
    <a:masterClrMapping/>
  </p:clrMapOvr>
  <p:transition advTm="1565"/>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smtClean="0"/>
              <a:t>Consistent Segmentations</a:t>
            </a:r>
            <a:endParaRPr lang="en-US" dirty="0"/>
          </a:p>
        </p:txBody>
      </p:sp>
      <p:grpSp>
        <p:nvGrpSpPr>
          <p:cNvPr id="3" name="Group 17"/>
          <p:cNvGrpSpPr/>
          <p:nvPr/>
        </p:nvGrpSpPr>
        <p:grpSpPr>
          <a:xfrm>
            <a:off x="914400" y="1779508"/>
            <a:ext cx="2726516" cy="2106692"/>
            <a:chOff x="914400" y="1645920"/>
            <a:chExt cx="2726516" cy="2106692"/>
          </a:xfrm>
        </p:grpSpPr>
        <p:pic>
          <p:nvPicPr>
            <p:cNvPr id="9218" name="Picture 2"/>
            <p:cNvPicPr>
              <a:picLocks noChangeAspect="1" noChangeArrowheads="1"/>
            </p:cNvPicPr>
            <p:nvPr/>
          </p:nvPicPr>
          <p:blipFill>
            <a:blip r:embed="rId4" cstate="print"/>
            <a:srcRect/>
            <a:stretch>
              <a:fillRect/>
            </a:stretch>
          </p:blipFill>
          <p:spPr bwMode="auto">
            <a:xfrm>
              <a:off x="1463040" y="1645920"/>
              <a:ext cx="1584220" cy="1463040"/>
            </a:xfrm>
            <a:prstGeom prst="rect">
              <a:avLst/>
            </a:prstGeom>
            <a:noFill/>
            <a:ln w="9525">
              <a:noFill/>
              <a:miter lim="800000"/>
              <a:headEnd/>
              <a:tailEnd/>
            </a:ln>
          </p:spPr>
        </p:pic>
        <p:sp>
          <p:nvSpPr>
            <p:cNvPr id="6" name="Rectangle 5"/>
            <p:cNvSpPr/>
            <p:nvPr/>
          </p:nvSpPr>
          <p:spPr>
            <a:xfrm>
              <a:off x="1463040" y="3108960"/>
              <a:ext cx="1519711" cy="276999"/>
            </a:xfrm>
            <a:prstGeom prst="rect">
              <a:avLst/>
            </a:prstGeom>
          </p:spPr>
          <p:txBody>
            <a:bodyPr wrap="none">
              <a:spAutoFit/>
            </a:bodyPr>
            <a:lstStyle/>
            <a:p>
              <a:r>
                <a:rPr lang="en-US" sz="1200" dirty="0" smtClean="0">
                  <a:solidFill>
                    <a:srgbClr val="0000FF"/>
                  </a:solidFill>
                </a:rPr>
                <a:t>[James and </a:t>
              </a:r>
              <a:r>
                <a:rPr lang="en-US" sz="1200" dirty="0" err="1" smtClean="0">
                  <a:solidFill>
                    <a:srgbClr val="0000FF"/>
                  </a:solidFill>
                </a:rPr>
                <a:t>Twigg</a:t>
              </a:r>
              <a:r>
                <a:rPr lang="en-US" sz="1200" dirty="0" smtClean="0">
                  <a:solidFill>
                    <a:srgbClr val="0000FF"/>
                  </a:solidFill>
                </a:rPr>
                <a:t> 05]</a:t>
              </a:r>
              <a:endParaRPr lang="en-US" sz="1200" dirty="0">
                <a:solidFill>
                  <a:srgbClr val="0000FF"/>
                </a:solidFill>
              </a:endParaRPr>
            </a:p>
          </p:txBody>
        </p:sp>
        <p:sp>
          <p:nvSpPr>
            <p:cNvPr id="7" name="Rectangle 6"/>
            <p:cNvSpPr/>
            <p:nvPr/>
          </p:nvSpPr>
          <p:spPr>
            <a:xfrm>
              <a:off x="914400" y="3383280"/>
              <a:ext cx="2726516" cy="369332"/>
            </a:xfrm>
            <a:prstGeom prst="rect">
              <a:avLst/>
            </a:prstGeom>
          </p:spPr>
          <p:txBody>
            <a:bodyPr wrap="none">
              <a:spAutoFit/>
            </a:bodyPr>
            <a:lstStyle/>
            <a:p>
              <a:r>
                <a:rPr lang="en-US" dirty="0" smtClean="0"/>
                <a:t>Skinning Mesh Animations</a:t>
              </a:r>
              <a:endParaRPr lang="en-US" dirty="0"/>
            </a:p>
          </p:txBody>
        </p:sp>
      </p:grpSp>
      <p:grpSp>
        <p:nvGrpSpPr>
          <p:cNvPr id="4" name="Group 18"/>
          <p:cNvGrpSpPr/>
          <p:nvPr/>
        </p:nvGrpSpPr>
        <p:grpSpPr>
          <a:xfrm>
            <a:off x="731520" y="3989308"/>
            <a:ext cx="3446649" cy="2106692"/>
            <a:chOff x="731520" y="3931920"/>
            <a:chExt cx="3446649" cy="2106692"/>
          </a:xfrm>
        </p:grpSpPr>
        <p:sp>
          <p:nvSpPr>
            <p:cNvPr id="8" name="Rectangle 7"/>
            <p:cNvSpPr/>
            <p:nvPr/>
          </p:nvSpPr>
          <p:spPr>
            <a:xfrm>
              <a:off x="731520" y="5669280"/>
              <a:ext cx="3446649" cy="369332"/>
            </a:xfrm>
            <a:prstGeom prst="rect">
              <a:avLst/>
            </a:prstGeom>
          </p:spPr>
          <p:txBody>
            <a:bodyPr wrap="none">
              <a:spAutoFit/>
            </a:bodyPr>
            <a:lstStyle/>
            <a:p>
              <a:r>
                <a:rPr lang="en-US" dirty="0" smtClean="0"/>
                <a:t>Example-based skeleton extraction</a:t>
              </a:r>
              <a:endParaRPr lang="en-US" dirty="0"/>
            </a:p>
          </p:txBody>
        </p:sp>
        <p:pic>
          <p:nvPicPr>
            <p:cNvPr id="9" name="Picture 8" descr="skeletonization.jpg"/>
            <p:cNvPicPr>
              <a:picLocks noChangeAspect="1"/>
            </p:cNvPicPr>
            <p:nvPr/>
          </p:nvPicPr>
          <p:blipFill>
            <a:blip r:embed="rId5" cstate="print"/>
            <a:stretch>
              <a:fillRect/>
            </a:stretch>
          </p:blipFill>
          <p:spPr>
            <a:xfrm>
              <a:off x="1188720" y="3931920"/>
              <a:ext cx="2340864" cy="1463040"/>
            </a:xfrm>
            <a:prstGeom prst="rect">
              <a:avLst/>
            </a:prstGeom>
          </p:spPr>
        </p:pic>
        <p:sp>
          <p:nvSpPr>
            <p:cNvPr id="10" name="Rectangle 9"/>
            <p:cNvSpPr/>
            <p:nvPr/>
          </p:nvSpPr>
          <p:spPr>
            <a:xfrm>
              <a:off x="1600200" y="5394960"/>
              <a:ext cx="1694503" cy="276999"/>
            </a:xfrm>
            <a:prstGeom prst="rect">
              <a:avLst/>
            </a:prstGeom>
          </p:spPr>
          <p:txBody>
            <a:bodyPr wrap="none">
              <a:spAutoFit/>
            </a:bodyPr>
            <a:lstStyle/>
            <a:p>
              <a:r>
                <a:rPr lang="en-US" sz="1200" dirty="0" smtClean="0">
                  <a:solidFill>
                    <a:srgbClr val="0000FF"/>
                  </a:solidFill>
                </a:rPr>
                <a:t>[</a:t>
              </a:r>
              <a:r>
                <a:rPr lang="en-US" sz="1200" i="1" dirty="0" smtClean="0">
                  <a:solidFill>
                    <a:srgbClr val="0000FF"/>
                  </a:solidFill>
                </a:rPr>
                <a:t>Schaefer and </a:t>
              </a:r>
              <a:r>
                <a:rPr lang="en-US" sz="1200" i="1" dirty="0" err="1" smtClean="0">
                  <a:solidFill>
                    <a:srgbClr val="0000FF"/>
                  </a:solidFill>
                </a:rPr>
                <a:t>Yuksel</a:t>
              </a:r>
              <a:r>
                <a:rPr lang="en-US" sz="1200" i="1" dirty="0" smtClean="0">
                  <a:solidFill>
                    <a:srgbClr val="0000FF"/>
                  </a:solidFill>
                </a:rPr>
                <a:t> 07</a:t>
              </a:r>
              <a:r>
                <a:rPr lang="en-US" sz="1200" dirty="0" smtClean="0">
                  <a:solidFill>
                    <a:srgbClr val="0000FF"/>
                  </a:solidFill>
                </a:rPr>
                <a:t>]</a:t>
              </a:r>
              <a:endParaRPr lang="en-US" sz="1200" dirty="0">
                <a:solidFill>
                  <a:srgbClr val="0000FF"/>
                </a:solidFill>
              </a:endParaRPr>
            </a:p>
          </p:txBody>
        </p:sp>
      </p:grpSp>
      <p:grpSp>
        <p:nvGrpSpPr>
          <p:cNvPr id="5" name="Group 19"/>
          <p:cNvGrpSpPr/>
          <p:nvPr/>
        </p:nvGrpSpPr>
        <p:grpSpPr>
          <a:xfrm>
            <a:off x="5212080" y="1779508"/>
            <a:ext cx="2600584" cy="2106692"/>
            <a:chOff x="5212080" y="1645920"/>
            <a:chExt cx="2600584" cy="2106692"/>
          </a:xfrm>
        </p:grpSpPr>
        <p:sp>
          <p:nvSpPr>
            <p:cNvPr id="11" name="Rectangle 10"/>
            <p:cNvSpPr/>
            <p:nvPr/>
          </p:nvSpPr>
          <p:spPr>
            <a:xfrm>
              <a:off x="5212080" y="3383280"/>
              <a:ext cx="2600584" cy="369332"/>
            </a:xfrm>
            <a:prstGeom prst="rect">
              <a:avLst/>
            </a:prstGeom>
          </p:spPr>
          <p:txBody>
            <a:bodyPr wrap="none">
              <a:spAutoFit/>
            </a:bodyPr>
            <a:lstStyle/>
            <a:p>
              <a:r>
                <a:rPr lang="en-US" dirty="0" smtClean="0"/>
                <a:t>Consistent segmentations</a:t>
              </a:r>
              <a:endParaRPr lang="en-US" dirty="0"/>
            </a:p>
          </p:txBody>
        </p:sp>
        <p:pic>
          <p:nvPicPr>
            <p:cNvPr id="9219" name="Picture 3"/>
            <p:cNvPicPr>
              <a:picLocks noChangeAspect="1" noChangeArrowheads="1"/>
            </p:cNvPicPr>
            <p:nvPr/>
          </p:nvPicPr>
          <p:blipFill>
            <a:blip r:embed="rId6" cstate="print"/>
            <a:srcRect/>
            <a:stretch>
              <a:fillRect/>
            </a:stretch>
          </p:blipFill>
          <p:spPr bwMode="auto">
            <a:xfrm>
              <a:off x="5212080" y="1645920"/>
              <a:ext cx="2567314" cy="1463040"/>
            </a:xfrm>
            <a:prstGeom prst="rect">
              <a:avLst/>
            </a:prstGeom>
            <a:noFill/>
            <a:ln w="9525">
              <a:noFill/>
              <a:miter lim="800000"/>
              <a:headEnd/>
              <a:tailEnd/>
            </a:ln>
          </p:spPr>
        </p:pic>
        <p:sp>
          <p:nvSpPr>
            <p:cNvPr id="14" name="Rectangle 13"/>
            <p:cNvSpPr/>
            <p:nvPr/>
          </p:nvSpPr>
          <p:spPr>
            <a:xfrm>
              <a:off x="5394960" y="3108960"/>
              <a:ext cx="2224583" cy="276999"/>
            </a:xfrm>
            <a:prstGeom prst="rect">
              <a:avLst/>
            </a:prstGeom>
          </p:spPr>
          <p:txBody>
            <a:bodyPr wrap="none">
              <a:spAutoFit/>
            </a:bodyPr>
            <a:lstStyle/>
            <a:p>
              <a:r>
                <a:rPr lang="en-US" sz="1200" dirty="0" smtClean="0">
                  <a:solidFill>
                    <a:srgbClr val="0000FF"/>
                  </a:solidFill>
                </a:rPr>
                <a:t>[</a:t>
              </a:r>
              <a:r>
                <a:rPr lang="en-US" sz="1200" dirty="0" err="1" smtClean="0">
                  <a:solidFill>
                    <a:srgbClr val="0000FF"/>
                  </a:solidFill>
                </a:rPr>
                <a:t>Golovinskiy</a:t>
              </a:r>
              <a:r>
                <a:rPr lang="en-US" sz="1200" dirty="0" smtClean="0">
                  <a:solidFill>
                    <a:srgbClr val="0000FF"/>
                  </a:solidFill>
                </a:rPr>
                <a:t> and </a:t>
              </a:r>
              <a:r>
                <a:rPr lang="en-US" sz="1200" dirty="0" err="1" smtClean="0">
                  <a:solidFill>
                    <a:srgbClr val="0000FF"/>
                  </a:solidFill>
                </a:rPr>
                <a:t>Funkhouser</a:t>
              </a:r>
              <a:r>
                <a:rPr lang="en-US" sz="1200" dirty="0" smtClean="0">
                  <a:solidFill>
                    <a:srgbClr val="0000FF"/>
                  </a:solidFill>
                </a:rPr>
                <a:t> 09]</a:t>
              </a:r>
              <a:endParaRPr lang="en-US" sz="1200" dirty="0">
                <a:solidFill>
                  <a:srgbClr val="0000FF"/>
                </a:solidFill>
              </a:endParaRPr>
            </a:p>
          </p:txBody>
        </p:sp>
      </p:grpSp>
      <p:grpSp>
        <p:nvGrpSpPr>
          <p:cNvPr id="13" name="Group 20"/>
          <p:cNvGrpSpPr/>
          <p:nvPr/>
        </p:nvGrpSpPr>
        <p:grpSpPr>
          <a:xfrm>
            <a:off x="5303520" y="3989308"/>
            <a:ext cx="2577389" cy="2106692"/>
            <a:chOff x="5303520" y="3931920"/>
            <a:chExt cx="2577389" cy="2106692"/>
          </a:xfrm>
        </p:grpSpPr>
        <p:sp>
          <p:nvSpPr>
            <p:cNvPr id="12" name="Rectangle 11"/>
            <p:cNvSpPr/>
            <p:nvPr/>
          </p:nvSpPr>
          <p:spPr>
            <a:xfrm>
              <a:off x="5677366" y="5669280"/>
              <a:ext cx="1790234" cy="369332"/>
            </a:xfrm>
            <a:prstGeom prst="rect">
              <a:avLst/>
            </a:prstGeom>
          </p:spPr>
          <p:txBody>
            <a:bodyPr wrap="none">
              <a:spAutoFit/>
            </a:bodyPr>
            <a:lstStyle/>
            <a:p>
              <a:r>
                <a:rPr lang="en-US" dirty="0" smtClean="0"/>
                <a:t>Co-segmentation</a:t>
              </a:r>
              <a:endParaRPr lang="en-US" dirty="0"/>
            </a:p>
          </p:txBody>
        </p:sp>
        <p:pic>
          <p:nvPicPr>
            <p:cNvPr id="9220" name="Picture 4"/>
            <p:cNvPicPr>
              <a:picLocks noChangeAspect="1" noChangeArrowheads="1"/>
            </p:cNvPicPr>
            <p:nvPr/>
          </p:nvPicPr>
          <p:blipFill>
            <a:blip r:embed="rId7" cstate="print"/>
            <a:srcRect/>
            <a:stretch>
              <a:fillRect/>
            </a:stretch>
          </p:blipFill>
          <p:spPr bwMode="auto">
            <a:xfrm>
              <a:off x="5303520" y="3931920"/>
              <a:ext cx="2577389" cy="1463040"/>
            </a:xfrm>
            <a:prstGeom prst="rect">
              <a:avLst/>
            </a:prstGeom>
            <a:noFill/>
            <a:ln w="9525">
              <a:noFill/>
              <a:miter lim="800000"/>
              <a:headEnd/>
              <a:tailEnd/>
            </a:ln>
          </p:spPr>
        </p:pic>
        <p:sp>
          <p:nvSpPr>
            <p:cNvPr id="16" name="Rectangle 15"/>
            <p:cNvSpPr/>
            <p:nvPr/>
          </p:nvSpPr>
          <p:spPr>
            <a:xfrm>
              <a:off x="6128966" y="5394960"/>
              <a:ext cx="957634" cy="276999"/>
            </a:xfrm>
            <a:prstGeom prst="rect">
              <a:avLst/>
            </a:prstGeom>
          </p:spPr>
          <p:txBody>
            <a:bodyPr wrap="none">
              <a:spAutoFit/>
            </a:bodyPr>
            <a:lstStyle/>
            <a:p>
              <a:r>
                <a:rPr lang="en-US" sz="1200" dirty="0" smtClean="0">
                  <a:solidFill>
                    <a:srgbClr val="0000FF"/>
                  </a:solidFill>
                </a:rPr>
                <a:t>[</a:t>
              </a:r>
              <a:r>
                <a:rPr lang="en-US" sz="1200" dirty="0" err="1" smtClean="0">
                  <a:solidFill>
                    <a:srgbClr val="0000FF"/>
                  </a:solidFill>
                </a:rPr>
                <a:t>Xu</a:t>
              </a:r>
              <a:r>
                <a:rPr lang="en-US" sz="1200" dirty="0" smtClean="0">
                  <a:solidFill>
                    <a:srgbClr val="0000FF"/>
                  </a:solidFill>
                </a:rPr>
                <a:t> el al. 10]</a:t>
              </a:r>
              <a:endParaRPr lang="en-US" sz="1200" dirty="0">
                <a:solidFill>
                  <a:srgbClr val="0000FF"/>
                </a:solidFill>
              </a:endParaRPr>
            </a:p>
          </p:txBody>
        </p:sp>
      </p:grpSp>
      <p:sp>
        <p:nvSpPr>
          <p:cNvPr id="17" name="Rectangle 16"/>
          <p:cNvSpPr/>
          <p:nvPr/>
        </p:nvSpPr>
        <p:spPr>
          <a:xfrm>
            <a:off x="762000" y="1134070"/>
            <a:ext cx="2895600" cy="461665"/>
          </a:xfrm>
          <a:prstGeom prst="rect">
            <a:avLst/>
          </a:prstGeom>
        </p:spPr>
        <p:txBody>
          <a:bodyPr wrap="square">
            <a:spAutoFit/>
          </a:bodyPr>
          <a:lstStyle/>
          <a:p>
            <a:r>
              <a:rPr lang="en-US" sz="2400" dirty="0" smtClean="0"/>
              <a:t>pre-computed </a:t>
            </a:r>
            <a:r>
              <a:rPr lang="en-US" sz="2400" dirty="0" err="1" smtClean="0"/>
              <a:t>corres</a:t>
            </a:r>
            <a:r>
              <a:rPr lang="en-US" sz="2400" dirty="0" smtClean="0"/>
              <a:t>. </a:t>
            </a:r>
            <a:endParaRPr lang="en-US" sz="2400" dirty="0"/>
          </a:p>
        </p:txBody>
      </p:sp>
      <p:sp>
        <p:nvSpPr>
          <p:cNvPr id="22" name="Rectangle 21"/>
          <p:cNvSpPr/>
          <p:nvPr/>
        </p:nvSpPr>
        <p:spPr>
          <a:xfrm>
            <a:off x="5562600" y="1138535"/>
            <a:ext cx="1676400" cy="461665"/>
          </a:xfrm>
          <a:prstGeom prst="rect">
            <a:avLst/>
          </a:prstGeom>
        </p:spPr>
        <p:txBody>
          <a:bodyPr wrap="square">
            <a:spAutoFit/>
          </a:bodyPr>
          <a:lstStyle/>
          <a:p>
            <a:r>
              <a:rPr lang="en-US" sz="2400" dirty="0" smtClean="0"/>
              <a:t>rigid </a:t>
            </a:r>
            <a:r>
              <a:rPr lang="en-US" sz="2400" dirty="0" err="1" smtClean="0"/>
              <a:t>corres</a:t>
            </a:r>
            <a:r>
              <a:rPr lang="en-US" sz="2400" dirty="0" smtClean="0"/>
              <a:t>. </a:t>
            </a:r>
            <a:endParaRPr lang="en-US" sz="24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3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740917" y="2971800"/>
            <a:ext cx="5574283" cy="707886"/>
          </a:xfrm>
          <a:prstGeom prst="rect">
            <a:avLst/>
          </a:prstGeom>
        </p:spPr>
        <p:txBody>
          <a:bodyPr wrap="none">
            <a:spAutoFit/>
          </a:bodyPr>
          <a:lstStyle/>
          <a:p>
            <a:r>
              <a:rPr lang="en-US" sz="4000" dirty="0" smtClean="0"/>
              <a:t>Joint Shape Segmentation</a:t>
            </a:r>
            <a:endParaRPr lang="en-US" sz="4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a:spLocks noGrp="1"/>
          </p:cNvSpPr>
          <p:nvPr>
            <p:ph idx="1"/>
          </p:nvPr>
        </p:nvSpPr>
        <p:spPr>
          <a:xfrm>
            <a:off x="457200" y="1798637"/>
            <a:ext cx="8229600" cy="3992563"/>
          </a:xfrm>
        </p:spPr>
        <p:txBody>
          <a:bodyPr/>
          <a:lstStyle/>
          <a:p>
            <a:r>
              <a:rPr lang="en-US" dirty="0" smtClean="0"/>
              <a:t>Extraneous geometric clues</a:t>
            </a:r>
          </a:p>
        </p:txBody>
      </p:sp>
      <p:sp>
        <p:nvSpPr>
          <p:cNvPr id="9" name="Rectangle 8"/>
          <p:cNvSpPr/>
          <p:nvPr/>
        </p:nvSpPr>
        <p:spPr>
          <a:xfrm>
            <a:off x="457200" y="1219200"/>
            <a:ext cx="5637312" cy="523220"/>
          </a:xfrm>
          <a:prstGeom prst="rect">
            <a:avLst/>
          </a:prstGeom>
        </p:spPr>
        <p:txBody>
          <a:bodyPr wrap="none">
            <a:spAutoFit/>
          </a:bodyPr>
          <a:lstStyle/>
          <a:p>
            <a:r>
              <a:rPr lang="en-US" sz="2800" dirty="0" smtClean="0"/>
              <a:t>Structural similarity of segmentations</a:t>
            </a:r>
            <a:endParaRPr lang="en-US" sz="2800" dirty="0"/>
          </a:p>
        </p:txBody>
      </p:sp>
      <p:sp>
        <p:nvSpPr>
          <p:cNvPr id="19" name="Title 2"/>
          <p:cNvSpPr>
            <a:spLocks noGrp="1"/>
          </p:cNvSpPr>
          <p:nvPr>
            <p:ph type="title"/>
          </p:nvPr>
        </p:nvSpPr>
        <p:spPr>
          <a:xfrm>
            <a:off x="457200" y="152400"/>
            <a:ext cx="8229600" cy="914400"/>
          </a:xfrm>
        </p:spPr>
        <p:txBody>
          <a:bodyPr/>
          <a:lstStyle/>
          <a:p>
            <a:r>
              <a:rPr lang="en-US" sz="4400" dirty="0" smtClean="0"/>
              <a:t>Motivations</a:t>
            </a:r>
            <a:endParaRPr lang="en-US" sz="4400" dirty="0"/>
          </a:p>
        </p:txBody>
      </p:sp>
      <p:grpSp>
        <p:nvGrpSpPr>
          <p:cNvPr id="42" name="Group 41"/>
          <p:cNvGrpSpPr/>
          <p:nvPr/>
        </p:nvGrpSpPr>
        <p:grpSpPr>
          <a:xfrm>
            <a:off x="762000" y="2391701"/>
            <a:ext cx="7247001" cy="3431884"/>
            <a:chOff x="762000" y="2391701"/>
            <a:chExt cx="7247001" cy="3431884"/>
          </a:xfrm>
        </p:grpSpPr>
        <p:sp>
          <p:nvSpPr>
            <p:cNvPr id="5" name="Rectangle 4"/>
            <p:cNvSpPr/>
            <p:nvPr/>
          </p:nvSpPr>
          <p:spPr>
            <a:xfrm>
              <a:off x="762000" y="2391701"/>
              <a:ext cx="2977225" cy="707886"/>
            </a:xfrm>
            <a:prstGeom prst="rect">
              <a:avLst/>
            </a:prstGeom>
          </p:spPr>
          <p:txBody>
            <a:bodyPr wrap="none">
              <a:spAutoFit/>
            </a:bodyPr>
            <a:lstStyle/>
            <a:p>
              <a:r>
                <a:rPr lang="en-US" sz="2000" dirty="0" smtClean="0"/>
                <a:t>Single shape segmentation</a:t>
              </a:r>
              <a:endParaRPr lang="en-US" sz="2000" dirty="0" smtClean="0">
                <a:solidFill>
                  <a:srgbClr val="0000FF"/>
                </a:solidFill>
              </a:endParaRPr>
            </a:p>
            <a:p>
              <a:r>
                <a:rPr lang="en-US" sz="2000" dirty="0" smtClean="0">
                  <a:solidFill>
                    <a:srgbClr val="0000FF"/>
                  </a:solidFill>
                </a:rPr>
                <a:t>[Chen et al. 09]</a:t>
              </a:r>
              <a:endParaRPr lang="en-US" sz="2000" dirty="0">
                <a:solidFill>
                  <a:srgbClr val="0000FF"/>
                </a:solidFill>
              </a:endParaRPr>
            </a:p>
          </p:txBody>
        </p:sp>
        <p:sp>
          <p:nvSpPr>
            <p:cNvPr id="6" name="Rectangle 5"/>
            <p:cNvSpPr/>
            <p:nvPr/>
          </p:nvSpPr>
          <p:spPr>
            <a:xfrm>
              <a:off x="5105400" y="2391701"/>
              <a:ext cx="2851422" cy="707886"/>
            </a:xfrm>
            <a:prstGeom prst="rect">
              <a:avLst/>
            </a:prstGeom>
          </p:spPr>
          <p:txBody>
            <a:bodyPr wrap="none">
              <a:spAutoFit/>
            </a:bodyPr>
            <a:lstStyle/>
            <a:p>
              <a:r>
                <a:rPr lang="en-US" sz="2000" dirty="0" smtClean="0"/>
                <a:t>Joint shape segmentation</a:t>
              </a:r>
            </a:p>
            <a:p>
              <a:r>
                <a:rPr lang="en-US" sz="2000" dirty="0" smtClean="0">
                  <a:solidFill>
                    <a:srgbClr val="0000FF"/>
                  </a:solidFill>
                </a:rPr>
                <a:t> [Huang et al. 11]</a:t>
              </a:r>
              <a:endParaRPr lang="en-US" sz="2000" dirty="0">
                <a:solidFill>
                  <a:srgbClr val="0000FF"/>
                </a:solidFill>
              </a:endParaRPr>
            </a:p>
          </p:txBody>
        </p:sp>
        <p:grpSp>
          <p:nvGrpSpPr>
            <p:cNvPr id="37" name="Group 36"/>
            <p:cNvGrpSpPr/>
            <p:nvPr/>
          </p:nvGrpSpPr>
          <p:grpSpPr>
            <a:xfrm>
              <a:off x="2377440" y="3291840"/>
              <a:ext cx="1242441" cy="2531745"/>
              <a:chOff x="2377440" y="3291840"/>
              <a:chExt cx="1242441" cy="2531745"/>
            </a:xfrm>
          </p:grpSpPr>
          <p:pic>
            <p:nvPicPr>
              <p:cNvPr id="22" name="Picture 13" descr="C:\Users\Peter\Documents\MATLAB\Temp1\5_rc.png"/>
              <p:cNvPicPr>
                <a:picLocks noChangeAspect="1" noChangeArrowheads="1"/>
              </p:cNvPicPr>
              <p:nvPr/>
            </p:nvPicPr>
            <p:blipFill>
              <a:blip r:embed="rId4" cstate="print"/>
              <a:srcRect/>
              <a:stretch>
                <a:fillRect/>
              </a:stretch>
            </p:blipFill>
            <p:spPr bwMode="auto">
              <a:xfrm>
                <a:off x="2377440" y="3291840"/>
                <a:ext cx="1120140" cy="564356"/>
              </a:xfrm>
              <a:prstGeom prst="rect">
                <a:avLst/>
              </a:prstGeom>
              <a:noFill/>
            </p:spPr>
          </p:pic>
          <p:pic>
            <p:nvPicPr>
              <p:cNvPr id="25" name="Picture 10" descr="C:\Users\Peter\Documents\MATLAB\Temp1\3_rc.png"/>
              <p:cNvPicPr>
                <a:picLocks noChangeAspect="1" noChangeArrowheads="1"/>
              </p:cNvPicPr>
              <p:nvPr/>
            </p:nvPicPr>
            <p:blipFill>
              <a:blip r:embed="rId5" cstate="print"/>
              <a:srcRect/>
              <a:stretch>
                <a:fillRect/>
              </a:stretch>
            </p:blipFill>
            <p:spPr bwMode="auto">
              <a:xfrm>
                <a:off x="2395728" y="5394960"/>
                <a:ext cx="1188720" cy="428625"/>
              </a:xfrm>
              <a:prstGeom prst="rect">
                <a:avLst/>
              </a:prstGeom>
              <a:noFill/>
            </p:spPr>
          </p:pic>
          <p:pic>
            <p:nvPicPr>
              <p:cNvPr id="27" name="Picture 14" descr="C:\Users\Peter\Documents\MATLAB\Temp1\8_rc.png"/>
              <p:cNvPicPr>
                <a:picLocks noChangeAspect="1" noChangeArrowheads="1"/>
              </p:cNvPicPr>
              <p:nvPr/>
            </p:nvPicPr>
            <p:blipFill>
              <a:blip r:embed="rId6" cstate="print"/>
              <a:srcRect/>
              <a:stretch>
                <a:fillRect/>
              </a:stretch>
            </p:blipFill>
            <p:spPr bwMode="auto">
              <a:xfrm>
                <a:off x="2468880" y="4023360"/>
                <a:ext cx="1151001" cy="476631"/>
              </a:xfrm>
              <a:prstGeom prst="rect">
                <a:avLst/>
              </a:prstGeom>
              <a:noFill/>
            </p:spPr>
          </p:pic>
          <p:pic>
            <p:nvPicPr>
              <p:cNvPr id="29" name="Picture 18" descr="C:\Users\Peter\Documents\MATLAB\Temp1\16_rc.png"/>
              <p:cNvPicPr>
                <a:picLocks noChangeAspect="1" noChangeArrowheads="1"/>
              </p:cNvPicPr>
              <p:nvPr/>
            </p:nvPicPr>
            <p:blipFill>
              <a:blip r:embed="rId7" cstate="print"/>
              <a:srcRect/>
              <a:stretch>
                <a:fillRect/>
              </a:stretch>
            </p:blipFill>
            <p:spPr bwMode="auto">
              <a:xfrm>
                <a:off x="2651760" y="4754880"/>
                <a:ext cx="956596" cy="541687"/>
              </a:xfrm>
              <a:prstGeom prst="rect">
                <a:avLst/>
              </a:prstGeom>
              <a:noFill/>
            </p:spPr>
          </p:pic>
        </p:grpSp>
        <p:grpSp>
          <p:nvGrpSpPr>
            <p:cNvPr id="41" name="Group 40"/>
            <p:cNvGrpSpPr/>
            <p:nvPr/>
          </p:nvGrpSpPr>
          <p:grpSpPr>
            <a:xfrm>
              <a:off x="6766560" y="3291840"/>
              <a:ext cx="1242441" cy="2531745"/>
              <a:chOff x="6766560" y="3291840"/>
              <a:chExt cx="1242441" cy="2531745"/>
            </a:xfrm>
          </p:grpSpPr>
          <p:pic>
            <p:nvPicPr>
              <p:cNvPr id="23" name="Picture 12" descr="C:\Users\Peter\Documents\MATLAB\Temp1\5.png"/>
              <p:cNvPicPr>
                <a:picLocks noChangeAspect="1" noChangeArrowheads="1"/>
              </p:cNvPicPr>
              <p:nvPr/>
            </p:nvPicPr>
            <p:blipFill>
              <a:blip r:embed="rId8" cstate="print"/>
              <a:srcRect/>
              <a:stretch>
                <a:fillRect/>
              </a:stretch>
            </p:blipFill>
            <p:spPr bwMode="auto">
              <a:xfrm>
                <a:off x="6766560" y="3291840"/>
                <a:ext cx="1120140" cy="564356"/>
              </a:xfrm>
              <a:prstGeom prst="rect">
                <a:avLst/>
              </a:prstGeom>
              <a:noFill/>
            </p:spPr>
          </p:pic>
          <p:pic>
            <p:nvPicPr>
              <p:cNvPr id="26" name="Picture 11" descr="C:\Users\Peter\Documents\MATLAB\Temp1\3.png"/>
              <p:cNvPicPr>
                <a:picLocks noChangeAspect="1" noChangeArrowheads="1"/>
              </p:cNvPicPr>
              <p:nvPr/>
            </p:nvPicPr>
            <p:blipFill>
              <a:blip r:embed="rId9" cstate="print"/>
              <a:srcRect/>
              <a:stretch>
                <a:fillRect/>
              </a:stretch>
            </p:blipFill>
            <p:spPr bwMode="auto">
              <a:xfrm>
                <a:off x="6784848" y="5394960"/>
                <a:ext cx="1188720" cy="428625"/>
              </a:xfrm>
              <a:prstGeom prst="rect">
                <a:avLst/>
              </a:prstGeom>
              <a:noFill/>
            </p:spPr>
          </p:pic>
          <p:pic>
            <p:nvPicPr>
              <p:cNvPr id="28" name="Picture 15" descr="C:\Users\Peter\Documents\MATLAB\Temp1\8.png"/>
              <p:cNvPicPr>
                <a:picLocks noChangeAspect="1" noChangeArrowheads="1"/>
              </p:cNvPicPr>
              <p:nvPr/>
            </p:nvPicPr>
            <p:blipFill>
              <a:blip r:embed="rId10" cstate="print"/>
              <a:srcRect/>
              <a:stretch>
                <a:fillRect/>
              </a:stretch>
            </p:blipFill>
            <p:spPr bwMode="auto">
              <a:xfrm>
                <a:off x="6858000" y="4023360"/>
                <a:ext cx="1151001" cy="476631"/>
              </a:xfrm>
              <a:prstGeom prst="rect">
                <a:avLst/>
              </a:prstGeom>
              <a:noFill/>
            </p:spPr>
          </p:pic>
          <p:pic>
            <p:nvPicPr>
              <p:cNvPr id="30" name="Picture 19" descr="C:\Users\Peter\Documents\MATLAB\Temp1\16.png"/>
              <p:cNvPicPr>
                <a:picLocks noChangeAspect="1" noChangeArrowheads="1"/>
              </p:cNvPicPr>
              <p:nvPr/>
            </p:nvPicPr>
            <p:blipFill>
              <a:blip r:embed="rId11" cstate="print"/>
              <a:srcRect/>
              <a:stretch>
                <a:fillRect/>
              </a:stretch>
            </p:blipFill>
            <p:spPr bwMode="auto">
              <a:xfrm>
                <a:off x="7040880" y="4754880"/>
                <a:ext cx="956596" cy="541687"/>
              </a:xfrm>
              <a:prstGeom prst="rect">
                <a:avLst/>
              </a:prstGeom>
              <a:noFill/>
            </p:spPr>
          </p:pic>
        </p:grpSp>
      </p:grpSp>
      <p:grpSp>
        <p:nvGrpSpPr>
          <p:cNvPr id="63" name="Group 62"/>
          <p:cNvGrpSpPr/>
          <p:nvPr/>
        </p:nvGrpSpPr>
        <p:grpSpPr>
          <a:xfrm>
            <a:off x="813816" y="3371916"/>
            <a:ext cx="6327648" cy="2397948"/>
            <a:chOff x="813816" y="3371916"/>
            <a:chExt cx="6327648" cy="2397948"/>
          </a:xfrm>
        </p:grpSpPr>
        <p:pic>
          <p:nvPicPr>
            <p:cNvPr id="1028" name="Picture 4"/>
            <p:cNvPicPr>
              <a:picLocks noChangeAspect="1" noChangeArrowheads="1"/>
            </p:cNvPicPr>
            <p:nvPr/>
          </p:nvPicPr>
          <p:blipFill>
            <a:blip r:embed="rId12" cstate="print"/>
            <a:srcRect/>
            <a:stretch>
              <a:fillRect/>
            </a:stretch>
          </p:blipFill>
          <p:spPr bwMode="auto">
            <a:xfrm>
              <a:off x="822960" y="3383280"/>
              <a:ext cx="1047750" cy="1047750"/>
            </a:xfrm>
            <a:prstGeom prst="rect">
              <a:avLst/>
            </a:prstGeom>
            <a:noFill/>
            <a:ln w="12700">
              <a:solidFill>
                <a:schemeClr val="tx1"/>
              </a:solidFill>
              <a:miter lim="800000"/>
              <a:headEnd/>
              <a:tailEnd/>
            </a:ln>
          </p:spPr>
        </p:pic>
        <p:pic>
          <p:nvPicPr>
            <p:cNvPr id="1030" name="Picture 6"/>
            <p:cNvPicPr>
              <a:picLocks noChangeAspect="1" noChangeArrowheads="1"/>
            </p:cNvPicPr>
            <p:nvPr/>
          </p:nvPicPr>
          <p:blipFill>
            <a:blip r:embed="rId13" cstate="print"/>
            <a:srcRect/>
            <a:stretch>
              <a:fillRect/>
            </a:stretch>
          </p:blipFill>
          <p:spPr bwMode="auto">
            <a:xfrm>
              <a:off x="822960" y="4663440"/>
              <a:ext cx="1047750" cy="1047750"/>
            </a:xfrm>
            <a:prstGeom prst="rect">
              <a:avLst/>
            </a:prstGeom>
            <a:noFill/>
            <a:ln w="12700">
              <a:solidFill>
                <a:schemeClr val="tx1"/>
              </a:solidFill>
              <a:miter lim="800000"/>
              <a:headEnd/>
              <a:tailEnd/>
            </a:ln>
          </p:spPr>
        </p:pic>
        <p:sp>
          <p:nvSpPr>
            <p:cNvPr id="33" name="Rectangle 32"/>
            <p:cNvSpPr/>
            <p:nvPr/>
          </p:nvSpPr>
          <p:spPr>
            <a:xfrm>
              <a:off x="2523744" y="3483864"/>
              <a:ext cx="228600" cy="228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523744" y="5541264"/>
              <a:ext cx="228600" cy="228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14" cstate="print"/>
            <a:srcRect/>
            <a:stretch>
              <a:fillRect/>
            </a:stretch>
          </p:blipFill>
          <p:spPr bwMode="auto">
            <a:xfrm>
              <a:off x="5212080" y="3383280"/>
              <a:ext cx="1047750" cy="1047750"/>
            </a:xfrm>
            <a:prstGeom prst="rect">
              <a:avLst/>
            </a:prstGeom>
            <a:noFill/>
            <a:ln w="12700">
              <a:solidFill>
                <a:schemeClr val="tx1"/>
              </a:solidFill>
              <a:miter lim="800000"/>
              <a:headEnd/>
              <a:tailEnd/>
            </a:ln>
          </p:spPr>
        </p:pic>
        <p:pic>
          <p:nvPicPr>
            <p:cNvPr id="1031" name="Picture 7"/>
            <p:cNvPicPr>
              <a:picLocks noChangeAspect="1" noChangeArrowheads="1"/>
            </p:cNvPicPr>
            <p:nvPr/>
          </p:nvPicPr>
          <p:blipFill>
            <a:blip r:embed="rId15" cstate="print"/>
            <a:srcRect/>
            <a:stretch>
              <a:fillRect/>
            </a:stretch>
          </p:blipFill>
          <p:spPr bwMode="auto">
            <a:xfrm>
              <a:off x="5212080" y="4663440"/>
              <a:ext cx="1047750" cy="1047750"/>
            </a:xfrm>
            <a:prstGeom prst="rect">
              <a:avLst/>
            </a:prstGeom>
            <a:noFill/>
            <a:ln w="12700">
              <a:solidFill>
                <a:schemeClr val="tx1"/>
              </a:solidFill>
              <a:miter lim="800000"/>
              <a:headEnd/>
              <a:tailEnd/>
            </a:ln>
          </p:spPr>
        </p:pic>
        <p:sp>
          <p:nvSpPr>
            <p:cNvPr id="35" name="Rectangle 34"/>
            <p:cNvSpPr/>
            <p:nvPr/>
          </p:nvSpPr>
          <p:spPr>
            <a:xfrm>
              <a:off x="6912864" y="3483864"/>
              <a:ext cx="228600" cy="228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912864" y="5541264"/>
              <a:ext cx="228600" cy="228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rot="-60000">
              <a:off x="1883538" y="3371916"/>
              <a:ext cx="868680" cy="11887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874520" y="3712464"/>
              <a:ext cx="877824" cy="72237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60000">
              <a:off x="6272767" y="3372141"/>
              <a:ext cx="868680" cy="11887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6263640" y="3712464"/>
              <a:ext cx="877824" cy="72237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883664" y="4654296"/>
              <a:ext cx="868680" cy="88696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13816" y="5715000"/>
              <a:ext cx="1709928" cy="5486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202936" y="5715000"/>
              <a:ext cx="1709928" cy="5486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272784" y="4654296"/>
              <a:ext cx="868680" cy="88696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05400" y="2391701"/>
            <a:ext cx="2851422" cy="707886"/>
          </a:xfrm>
          <a:prstGeom prst="rect">
            <a:avLst/>
          </a:prstGeom>
        </p:spPr>
        <p:txBody>
          <a:bodyPr wrap="none">
            <a:spAutoFit/>
          </a:bodyPr>
          <a:lstStyle/>
          <a:p>
            <a:r>
              <a:rPr lang="en-US" sz="2000" dirty="0" smtClean="0"/>
              <a:t>Joint shape segmentation</a:t>
            </a:r>
          </a:p>
          <a:p>
            <a:r>
              <a:rPr lang="en-US" sz="2000" dirty="0" smtClean="0">
                <a:solidFill>
                  <a:srgbClr val="0000FF"/>
                </a:solidFill>
              </a:rPr>
              <a:t> [Huang et al. 11]</a:t>
            </a:r>
            <a:endParaRPr lang="en-US" sz="2000" dirty="0">
              <a:solidFill>
                <a:srgbClr val="0000FF"/>
              </a:solidFill>
            </a:endParaRPr>
          </a:p>
        </p:txBody>
      </p:sp>
      <p:sp>
        <p:nvSpPr>
          <p:cNvPr id="9" name="Rectangle 8"/>
          <p:cNvSpPr/>
          <p:nvPr/>
        </p:nvSpPr>
        <p:spPr>
          <a:xfrm>
            <a:off x="457200" y="1219200"/>
            <a:ext cx="5609228" cy="523220"/>
          </a:xfrm>
          <a:prstGeom prst="rect">
            <a:avLst/>
          </a:prstGeom>
        </p:spPr>
        <p:txBody>
          <a:bodyPr wrap="none">
            <a:spAutoFit/>
          </a:bodyPr>
          <a:lstStyle/>
          <a:p>
            <a:r>
              <a:rPr lang="en-US" sz="2800" dirty="0" smtClean="0"/>
              <a:t>Structural similarity of segmentations</a:t>
            </a:r>
            <a:endParaRPr lang="en-US" sz="2800" dirty="0"/>
          </a:p>
        </p:txBody>
      </p:sp>
      <p:sp>
        <p:nvSpPr>
          <p:cNvPr id="10" name="Content Placeholder 1"/>
          <p:cNvSpPr txBox="1">
            <a:spLocks/>
          </p:cNvSpPr>
          <p:nvPr/>
        </p:nvSpPr>
        <p:spPr>
          <a:xfrm>
            <a:off x="457200" y="1798637"/>
            <a:ext cx="8229600" cy="39925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Low saliency</a:t>
            </a:r>
          </a:p>
        </p:txBody>
      </p:sp>
      <p:pic>
        <p:nvPicPr>
          <p:cNvPr id="11" name="Picture 2"/>
          <p:cNvPicPr>
            <a:picLocks noChangeAspect="1" noChangeArrowheads="1"/>
          </p:cNvPicPr>
          <p:nvPr/>
        </p:nvPicPr>
        <p:blipFill>
          <a:blip r:embed="rId3" cstate="print"/>
          <a:srcRect/>
          <a:stretch>
            <a:fillRect/>
          </a:stretch>
        </p:blipFill>
        <p:spPr bwMode="auto">
          <a:xfrm>
            <a:off x="1097280" y="3230880"/>
            <a:ext cx="2393156" cy="2486025"/>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5486400" y="3230880"/>
            <a:ext cx="2371725" cy="2486025"/>
          </a:xfrm>
          <a:prstGeom prst="rect">
            <a:avLst/>
          </a:prstGeom>
          <a:noFill/>
          <a:ln w="9525">
            <a:noFill/>
            <a:miter lim="800000"/>
            <a:headEnd/>
            <a:tailEnd/>
          </a:ln>
        </p:spPr>
      </p:pic>
      <p:sp>
        <p:nvSpPr>
          <p:cNvPr id="19" name="Title 2"/>
          <p:cNvSpPr>
            <a:spLocks noGrp="1"/>
          </p:cNvSpPr>
          <p:nvPr>
            <p:ph type="title"/>
          </p:nvPr>
        </p:nvSpPr>
        <p:spPr>
          <a:xfrm>
            <a:off x="457200" y="152400"/>
            <a:ext cx="8229600" cy="914400"/>
          </a:xfrm>
        </p:spPr>
        <p:txBody>
          <a:bodyPr/>
          <a:lstStyle/>
          <a:p>
            <a:r>
              <a:rPr lang="en-US" sz="4400" dirty="0" smtClean="0"/>
              <a:t>Motivations</a:t>
            </a:r>
            <a:endParaRPr lang="en-US" sz="4400" dirty="0"/>
          </a:p>
        </p:txBody>
      </p:sp>
      <p:sp>
        <p:nvSpPr>
          <p:cNvPr id="13" name="Rectangle 12"/>
          <p:cNvSpPr/>
          <p:nvPr/>
        </p:nvSpPr>
        <p:spPr>
          <a:xfrm>
            <a:off x="762000" y="2391701"/>
            <a:ext cx="2977225" cy="707886"/>
          </a:xfrm>
          <a:prstGeom prst="rect">
            <a:avLst/>
          </a:prstGeom>
        </p:spPr>
        <p:txBody>
          <a:bodyPr wrap="none">
            <a:spAutoFit/>
          </a:bodyPr>
          <a:lstStyle/>
          <a:p>
            <a:r>
              <a:rPr lang="en-US" sz="2000" dirty="0" smtClean="0"/>
              <a:t>Single shape segmentation</a:t>
            </a:r>
            <a:endParaRPr lang="en-US" sz="2000" dirty="0" smtClean="0">
              <a:solidFill>
                <a:srgbClr val="0000FF"/>
              </a:solidFill>
            </a:endParaRPr>
          </a:p>
          <a:p>
            <a:r>
              <a:rPr lang="en-US" sz="2000" dirty="0" smtClean="0">
                <a:solidFill>
                  <a:srgbClr val="0000FF"/>
                </a:solidFill>
              </a:rPr>
              <a:t>[Chen et al. 09]</a:t>
            </a:r>
            <a:endParaRPr lang="en-US" sz="2000" dirty="0">
              <a:solidFill>
                <a:srgbClr val="0000FF"/>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p:cNvSpPr txBox="1">
            <a:spLocks/>
          </p:cNvSpPr>
          <p:nvPr/>
        </p:nvSpPr>
        <p:spPr>
          <a:xfrm>
            <a:off x="457200" y="1798637"/>
            <a:ext cx="8229600" cy="39925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Articulated structures</a:t>
            </a:r>
          </a:p>
        </p:txBody>
      </p:sp>
      <p:sp>
        <p:nvSpPr>
          <p:cNvPr id="3" name="Title 2"/>
          <p:cNvSpPr>
            <a:spLocks noGrp="1"/>
          </p:cNvSpPr>
          <p:nvPr>
            <p:ph type="title"/>
          </p:nvPr>
        </p:nvSpPr>
        <p:spPr>
          <a:xfrm>
            <a:off x="457200" y="152400"/>
            <a:ext cx="8229600" cy="914400"/>
          </a:xfrm>
        </p:spPr>
        <p:txBody>
          <a:bodyPr/>
          <a:lstStyle/>
          <a:p>
            <a:r>
              <a:rPr lang="en-US" sz="4400" dirty="0" smtClean="0"/>
              <a:t>Motivations</a:t>
            </a:r>
            <a:endParaRPr lang="en-US" sz="4400" dirty="0"/>
          </a:p>
        </p:txBody>
      </p:sp>
      <p:sp>
        <p:nvSpPr>
          <p:cNvPr id="6" name="Rectangle 5"/>
          <p:cNvSpPr/>
          <p:nvPr/>
        </p:nvSpPr>
        <p:spPr>
          <a:xfrm>
            <a:off x="5105400" y="2391701"/>
            <a:ext cx="2851422" cy="707886"/>
          </a:xfrm>
          <a:prstGeom prst="rect">
            <a:avLst/>
          </a:prstGeom>
        </p:spPr>
        <p:txBody>
          <a:bodyPr wrap="none">
            <a:spAutoFit/>
          </a:bodyPr>
          <a:lstStyle/>
          <a:p>
            <a:r>
              <a:rPr lang="en-US" sz="2000" dirty="0" smtClean="0"/>
              <a:t>Joint shape segmentation</a:t>
            </a:r>
          </a:p>
          <a:p>
            <a:r>
              <a:rPr lang="en-US" sz="2000" dirty="0" smtClean="0">
                <a:solidFill>
                  <a:srgbClr val="0000FF"/>
                </a:solidFill>
              </a:rPr>
              <a:t> [Huang et al. 11]</a:t>
            </a:r>
            <a:endParaRPr lang="en-US" sz="2000" dirty="0">
              <a:solidFill>
                <a:srgbClr val="0000FF"/>
              </a:solidFill>
            </a:endParaRPr>
          </a:p>
        </p:txBody>
      </p:sp>
      <p:sp>
        <p:nvSpPr>
          <p:cNvPr id="13" name="Rectangle 12"/>
          <p:cNvSpPr/>
          <p:nvPr/>
        </p:nvSpPr>
        <p:spPr>
          <a:xfrm>
            <a:off x="457200" y="1219200"/>
            <a:ext cx="4552721" cy="523220"/>
          </a:xfrm>
          <a:prstGeom prst="rect">
            <a:avLst/>
          </a:prstGeom>
        </p:spPr>
        <p:txBody>
          <a:bodyPr wrap="none">
            <a:spAutoFit/>
          </a:bodyPr>
          <a:lstStyle/>
          <a:p>
            <a:r>
              <a:rPr lang="en-US" sz="2800" dirty="0" smtClean="0"/>
              <a:t>(Rigid) invariance of segments</a:t>
            </a:r>
            <a:endParaRPr lang="en-US" sz="2800" dirty="0"/>
          </a:p>
        </p:txBody>
      </p:sp>
      <p:sp>
        <p:nvSpPr>
          <p:cNvPr id="9" name="Rectangle 8"/>
          <p:cNvSpPr/>
          <p:nvPr/>
        </p:nvSpPr>
        <p:spPr>
          <a:xfrm>
            <a:off x="762000" y="2391701"/>
            <a:ext cx="2977225" cy="707886"/>
          </a:xfrm>
          <a:prstGeom prst="rect">
            <a:avLst/>
          </a:prstGeom>
        </p:spPr>
        <p:txBody>
          <a:bodyPr wrap="none">
            <a:spAutoFit/>
          </a:bodyPr>
          <a:lstStyle/>
          <a:p>
            <a:r>
              <a:rPr lang="en-US" sz="2000" dirty="0" smtClean="0"/>
              <a:t>Single shape segmentation</a:t>
            </a:r>
            <a:endParaRPr lang="en-US" sz="2000" dirty="0" smtClean="0">
              <a:solidFill>
                <a:srgbClr val="0000FF"/>
              </a:solidFill>
            </a:endParaRPr>
          </a:p>
          <a:p>
            <a:r>
              <a:rPr lang="en-US" sz="2000" dirty="0" smtClean="0">
                <a:solidFill>
                  <a:srgbClr val="0000FF"/>
                </a:solidFill>
              </a:rPr>
              <a:t>[Chen et al. 09]</a:t>
            </a:r>
            <a:endParaRPr lang="en-US" sz="2000" dirty="0">
              <a:solidFill>
                <a:srgbClr val="0000FF"/>
              </a:solidFill>
            </a:endParaRPr>
          </a:p>
        </p:txBody>
      </p:sp>
      <p:pic>
        <p:nvPicPr>
          <p:cNvPr id="10" name="Picture 15" descr="C:\Users\Peter\Documents\MATLAB\Temp\12_rc.png"/>
          <p:cNvPicPr>
            <a:picLocks noChangeAspect="1" noChangeArrowheads="1"/>
          </p:cNvPicPr>
          <p:nvPr/>
        </p:nvPicPr>
        <p:blipFill>
          <a:blip r:embed="rId3" cstate="print"/>
          <a:srcRect/>
          <a:stretch>
            <a:fillRect/>
          </a:stretch>
        </p:blipFill>
        <p:spPr bwMode="auto">
          <a:xfrm>
            <a:off x="1920240" y="3337560"/>
            <a:ext cx="1083196" cy="1188720"/>
          </a:xfrm>
          <a:prstGeom prst="rect">
            <a:avLst/>
          </a:prstGeom>
          <a:noFill/>
        </p:spPr>
      </p:pic>
      <p:pic>
        <p:nvPicPr>
          <p:cNvPr id="11" name="Picture 11" descr="C:\Users\Peter\Documents\MATLAB\Temp\10_rc.png"/>
          <p:cNvPicPr>
            <a:picLocks noChangeAspect="1" noChangeArrowheads="1"/>
          </p:cNvPicPr>
          <p:nvPr/>
        </p:nvPicPr>
        <p:blipFill>
          <a:blip r:embed="rId4" cstate="print"/>
          <a:srcRect/>
          <a:stretch>
            <a:fillRect/>
          </a:stretch>
        </p:blipFill>
        <p:spPr bwMode="auto">
          <a:xfrm>
            <a:off x="2103120" y="4709160"/>
            <a:ext cx="676951" cy="1234440"/>
          </a:xfrm>
          <a:prstGeom prst="rect">
            <a:avLst/>
          </a:prstGeom>
          <a:noFill/>
        </p:spPr>
      </p:pic>
      <p:pic>
        <p:nvPicPr>
          <p:cNvPr id="12" name="Picture 12" descr="C:\Users\Peter\Documents\MATLAB\Temp\2_rc.png"/>
          <p:cNvPicPr>
            <a:picLocks noChangeAspect="1" noChangeArrowheads="1"/>
          </p:cNvPicPr>
          <p:nvPr/>
        </p:nvPicPr>
        <p:blipFill>
          <a:blip r:embed="rId5" cstate="print"/>
          <a:srcRect/>
          <a:stretch>
            <a:fillRect/>
          </a:stretch>
        </p:blipFill>
        <p:spPr bwMode="auto">
          <a:xfrm>
            <a:off x="3108960" y="3337560"/>
            <a:ext cx="644861" cy="1188720"/>
          </a:xfrm>
          <a:prstGeom prst="rect">
            <a:avLst/>
          </a:prstGeom>
          <a:noFill/>
        </p:spPr>
      </p:pic>
      <p:pic>
        <p:nvPicPr>
          <p:cNvPr id="17" name="Picture 17" descr="C:\Users\Peter\Documents\MATLAB\Temp\14_rc.png"/>
          <p:cNvPicPr>
            <a:picLocks noChangeAspect="1" noChangeArrowheads="1"/>
          </p:cNvPicPr>
          <p:nvPr/>
        </p:nvPicPr>
        <p:blipFill>
          <a:blip r:embed="rId6" cstate="print"/>
          <a:srcRect/>
          <a:stretch>
            <a:fillRect/>
          </a:stretch>
        </p:blipFill>
        <p:spPr bwMode="auto">
          <a:xfrm>
            <a:off x="2971800" y="4709160"/>
            <a:ext cx="976544" cy="1280160"/>
          </a:xfrm>
          <a:prstGeom prst="rect">
            <a:avLst/>
          </a:prstGeom>
          <a:noFill/>
        </p:spPr>
      </p:pic>
      <p:pic>
        <p:nvPicPr>
          <p:cNvPr id="18" name="Picture 14" descr="C:\Users\Peter\Documents\MATLAB\Temp\12.png"/>
          <p:cNvPicPr>
            <a:picLocks noChangeAspect="1" noChangeArrowheads="1"/>
          </p:cNvPicPr>
          <p:nvPr/>
        </p:nvPicPr>
        <p:blipFill>
          <a:blip r:embed="rId7" cstate="print"/>
          <a:srcRect/>
          <a:stretch>
            <a:fillRect/>
          </a:stretch>
        </p:blipFill>
        <p:spPr bwMode="auto">
          <a:xfrm>
            <a:off x="6309360" y="3337560"/>
            <a:ext cx="1082294" cy="1188720"/>
          </a:xfrm>
          <a:prstGeom prst="rect">
            <a:avLst/>
          </a:prstGeom>
          <a:noFill/>
        </p:spPr>
      </p:pic>
      <p:pic>
        <p:nvPicPr>
          <p:cNvPr id="19" name="Picture 18" descr="C:\Users\Peter\Documents\MATLAB\Temp\10.png"/>
          <p:cNvPicPr>
            <a:picLocks noChangeAspect="1" noChangeArrowheads="1"/>
          </p:cNvPicPr>
          <p:nvPr/>
        </p:nvPicPr>
        <p:blipFill>
          <a:blip r:embed="rId8" cstate="print"/>
          <a:srcRect/>
          <a:stretch>
            <a:fillRect/>
          </a:stretch>
        </p:blipFill>
        <p:spPr bwMode="auto">
          <a:xfrm>
            <a:off x="6492240" y="4709160"/>
            <a:ext cx="676951" cy="1234440"/>
          </a:xfrm>
          <a:prstGeom prst="rect">
            <a:avLst/>
          </a:prstGeom>
          <a:noFill/>
        </p:spPr>
      </p:pic>
      <p:pic>
        <p:nvPicPr>
          <p:cNvPr id="20" name="Picture 2" descr="C:\Users\Peter\Documents\MATLAB\Fig2\patches_2.png"/>
          <p:cNvPicPr>
            <a:picLocks noChangeAspect="1" noChangeArrowheads="1"/>
          </p:cNvPicPr>
          <p:nvPr/>
        </p:nvPicPr>
        <p:blipFill>
          <a:blip r:embed="rId9" cstate="print"/>
          <a:srcRect/>
          <a:stretch>
            <a:fillRect/>
          </a:stretch>
        </p:blipFill>
        <p:spPr bwMode="auto">
          <a:xfrm>
            <a:off x="7498080" y="3337560"/>
            <a:ext cx="644861" cy="1188720"/>
          </a:xfrm>
          <a:prstGeom prst="rect">
            <a:avLst/>
          </a:prstGeom>
          <a:noFill/>
        </p:spPr>
      </p:pic>
      <p:pic>
        <p:nvPicPr>
          <p:cNvPr id="21" name="Picture 16" descr="C:\Users\Peter\Documents\MATLAB\Temp\14.png"/>
          <p:cNvPicPr>
            <a:picLocks noChangeAspect="1" noChangeArrowheads="1"/>
          </p:cNvPicPr>
          <p:nvPr/>
        </p:nvPicPr>
        <p:blipFill>
          <a:blip r:embed="rId10" cstate="print"/>
          <a:srcRect/>
          <a:stretch>
            <a:fillRect/>
          </a:stretch>
        </p:blipFill>
        <p:spPr bwMode="auto">
          <a:xfrm>
            <a:off x="7360920" y="4709160"/>
            <a:ext cx="976544" cy="1280160"/>
          </a:xfrm>
          <a:prstGeom prst="rect">
            <a:avLst/>
          </a:prstGeom>
          <a:noFill/>
        </p:spPr>
      </p:pic>
      <p:grpSp>
        <p:nvGrpSpPr>
          <p:cNvPr id="46" name="Group 45"/>
          <p:cNvGrpSpPr/>
          <p:nvPr/>
        </p:nvGrpSpPr>
        <p:grpSpPr>
          <a:xfrm>
            <a:off x="640080" y="3374136"/>
            <a:ext cx="6211824" cy="2432304"/>
            <a:chOff x="640080" y="3374136"/>
            <a:chExt cx="6211824" cy="2432304"/>
          </a:xfrm>
        </p:grpSpPr>
        <p:grpSp>
          <p:nvGrpSpPr>
            <p:cNvPr id="45" name="Group 44"/>
            <p:cNvGrpSpPr/>
            <p:nvPr/>
          </p:nvGrpSpPr>
          <p:grpSpPr>
            <a:xfrm>
              <a:off x="5029200" y="3374136"/>
              <a:ext cx="1822704" cy="2432304"/>
              <a:chOff x="5029200" y="3374136"/>
              <a:chExt cx="1822704" cy="2432304"/>
            </a:xfrm>
          </p:grpSpPr>
          <p:pic>
            <p:nvPicPr>
              <p:cNvPr id="2052" name="Picture 4"/>
              <p:cNvPicPr>
                <a:picLocks noChangeAspect="1" noChangeArrowheads="1"/>
              </p:cNvPicPr>
              <p:nvPr/>
            </p:nvPicPr>
            <p:blipFill>
              <a:blip r:embed="rId11" cstate="print"/>
              <a:srcRect/>
              <a:stretch>
                <a:fillRect/>
              </a:stretch>
            </p:blipFill>
            <p:spPr bwMode="auto">
              <a:xfrm>
                <a:off x="5029200" y="4754880"/>
                <a:ext cx="1051560" cy="1051560"/>
              </a:xfrm>
              <a:prstGeom prst="rect">
                <a:avLst/>
              </a:prstGeom>
              <a:noFill/>
              <a:ln w="12700">
                <a:solidFill>
                  <a:schemeClr val="tx1"/>
                </a:solidFill>
                <a:miter lim="800000"/>
                <a:headEnd/>
                <a:tailEnd/>
              </a:ln>
            </p:spPr>
          </p:pic>
          <p:pic>
            <p:nvPicPr>
              <p:cNvPr id="2054" name="Picture 6"/>
              <p:cNvPicPr>
                <a:picLocks noChangeAspect="1" noChangeArrowheads="1"/>
              </p:cNvPicPr>
              <p:nvPr/>
            </p:nvPicPr>
            <p:blipFill>
              <a:blip r:embed="rId12" cstate="print"/>
              <a:srcRect/>
              <a:stretch>
                <a:fillRect/>
              </a:stretch>
            </p:blipFill>
            <p:spPr bwMode="auto">
              <a:xfrm>
                <a:off x="5029200" y="3383280"/>
                <a:ext cx="1051560" cy="1051560"/>
              </a:xfrm>
              <a:prstGeom prst="rect">
                <a:avLst/>
              </a:prstGeom>
              <a:noFill/>
              <a:ln w="12700">
                <a:solidFill>
                  <a:schemeClr val="tx1"/>
                </a:solidFill>
                <a:miter lim="800000"/>
                <a:headEnd/>
                <a:tailEnd/>
              </a:ln>
            </p:spPr>
          </p:pic>
          <p:sp>
            <p:nvSpPr>
              <p:cNvPr id="25" name="Rectangle 24"/>
              <p:cNvSpPr>
                <a:spLocks noChangeAspect="1"/>
              </p:cNvSpPr>
              <p:nvPr/>
            </p:nvSpPr>
            <p:spPr>
              <a:xfrm>
                <a:off x="6705600" y="4114800"/>
                <a:ext cx="146304" cy="14630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a:spLocks noChangeAspect="1"/>
              </p:cNvSpPr>
              <p:nvPr/>
            </p:nvSpPr>
            <p:spPr>
              <a:xfrm>
                <a:off x="6537960" y="5093208"/>
                <a:ext cx="146304" cy="14630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6099048" y="4745736"/>
                <a:ext cx="594360" cy="35661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099048" y="5239512"/>
                <a:ext cx="585216" cy="56692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096000" y="3374136"/>
                <a:ext cx="749808" cy="74066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096000" y="4270248"/>
                <a:ext cx="749808" cy="16459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640080" y="3374136"/>
              <a:ext cx="1819656" cy="2432304"/>
              <a:chOff x="640080" y="3374136"/>
              <a:chExt cx="1819656" cy="2432304"/>
            </a:xfrm>
          </p:grpSpPr>
          <p:pic>
            <p:nvPicPr>
              <p:cNvPr id="2053" name="Picture 5"/>
              <p:cNvPicPr>
                <a:picLocks noChangeAspect="1" noChangeArrowheads="1"/>
              </p:cNvPicPr>
              <p:nvPr/>
            </p:nvPicPr>
            <p:blipFill>
              <a:blip r:embed="rId13" cstate="print"/>
              <a:srcRect/>
              <a:stretch>
                <a:fillRect/>
              </a:stretch>
            </p:blipFill>
            <p:spPr bwMode="auto">
              <a:xfrm>
                <a:off x="640080" y="4754880"/>
                <a:ext cx="1051560" cy="1051560"/>
              </a:xfrm>
              <a:prstGeom prst="rect">
                <a:avLst/>
              </a:prstGeom>
              <a:noFill/>
              <a:ln w="12700">
                <a:solidFill>
                  <a:schemeClr val="tx1"/>
                </a:solidFill>
                <a:miter lim="800000"/>
                <a:headEnd/>
                <a:tailEnd/>
              </a:ln>
            </p:spPr>
          </p:pic>
          <p:pic>
            <p:nvPicPr>
              <p:cNvPr id="2055" name="Picture 7"/>
              <p:cNvPicPr>
                <a:picLocks noChangeAspect="1" noChangeArrowheads="1"/>
              </p:cNvPicPr>
              <p:nvPr/>
            </p:nvPicPr>
            <p:blipFill>
              <a:blip r:embed="rId14" cstate="print"/>
              <a:srcRect/>
              <a:stretch>
                <a:fillRect/>
              </a:stretch>
            </p:blipFill>
            <p:spPr bwMode="auto">
              <a:xfrm>
                <a:off x="640080" y="3383280"/>
                <a:ext cx="1051560" cy="1051560"/>
              </a:xfrm>
              <a:prstGeom prst="rect">
                <a:avLst/>
              </a:prstGeom>
              <a:noFill/>
              <a:ln w="12700">
                <a:solidFill>
                  <a:schemeClr val="tx1"/>
                </a:solidFill>
                <a:miter lim="800000"/>
                <a:headEnd/>
                <a:tailEnd/>
              </a:ln>
            </p:spPr>
          </p:pic>
          <p:cxnSp>
            <p:nvCxnSpPr>
              <p:cNvPr id="38" name="Straight Connector 37"/>
              <p:cNvCxnSpPr/>
              <p:nvPr/>
            </p:nvCxnSpPr>
            <p:spPr>
              <a:xfrm>
                <a:off x="1709928" y="3374136"/>
                <a:ext cx="749808" cy="74066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9" name="Rectangle 38"/>
              <p:cNvSpPr>
                <a:spLocks noChangeAspect="1"/>
              </p:cNvSpPr>
              <p:nvPr/>
            </p:nvSpPr>
            <p:spPr>
              <a:xfrm>
                <a:off x="2313432" y="4114800"/>
                <a:ext cx="146304" cy="14630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p:nvCxnSpPr>
            <p:spPr>
              <a:xfrm flipV="1">
                <a:off x="1709928" y="4270248"/>
                <a:ext cx="749808" cy="16459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1" name="Rectangle 40"/>
              <p:cNvSpPr>
                <a:spLocks noChangeAspect="1"/>
              </p:cNvSpPr>
              <p:nvPr/>
            </p:nvSpPr>
            <p:spPr>
              <a:xfrm>
                <a:off x="2148840" y="5093208"/>
                <a:ext cx="146304" cy="14630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a:off x="1709928" y="4745736"/>
                <a:ext cx="594360" cy="35661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1709928" y="5239512"/>
                <a:ext cx="585216" cy="56692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7"/>
          <p:cNvGrpSpPr/>
          <p:nvPr/>
        </p:nvGrpSpPr>
        <p:grpSpPr>
          <a:xfrm>
            <a:off x="3124200" y="2667000"/>
            <a:ext cx="3360798" cy="2816629"/>
            <a:chOff x="975442" y="3810000"/>
            <a:chExt cx="3360798" cy="2816629"/>
          </a:xfrm>
        </p:grpSpPr>
        <p:sp>
          <p:nvSpPr>
            <p:cNvPr id="8" name="Freeform 7"/>
            <p:cNvSpPr/>
            <p:nvPr/>
          </p:nvSpPr>
          <p:spPr>
            <a:xfrm>
              <a:off x="1066800" y="4675909"/>
              <a:ext cx="2285999" cy="242455"/>
            </a:xfrm>
            <a:custGeom>
              <a:avLst/>
              <a:gdLst>
                <a:gd name="connsiteX0" fmla="*/ 0 w 2078182"/>
                <a:gd name="connsiteY0" fmla="*/ 0 h 353291"/>
                <a:gd name="connsiteX1" fmla="*/ 1094509 w 2078182"/>
                <a:gd name="connsiteY1" fmla="*/ 332509 h 353291"/>
                <a:gd name="connsiteX2" fmla="*/ 2078182 w 2078182"/>
                <a:gd name="connsiteY2" fmla="*/ 124691 h 353291"/>
              </a:gdLst>
              <a:ahLst/>
              <a:cxnLst>
                <a:cxn ang="0">
                  <a:pos x="connsiteX0" y="connsiteY0"/>
                </a:cxn>
                <a:cxn ang="0">
                  <a:pos x="connsiteX1" y="connsiteY1"/>
                </a:cxn>
                <a:cxn ang="0">
                  <a:pos x="connsiteX2" y="connsiteY2"/>
                </a:cxn>
              </a:cxnLst>
              <a:rect l="l" t="t" r="r" b="b"/>
              <a:pathLst>
                <a:path w="2078182" h="353291">
                  <a:moveTo>
                    <a:pt x="0" y="0"/>
                  </a:moveTo>
                  <a:cubicBezTo>
                    <a:pt x="374072" y="155863"/>
                    <a:pt x="748145" y="311727"/>
                    <a:pt x="1094509" y="332509"/>
                  </a:cubicBezTo>
                  <a:cubicBezTo>
                    <a:pt x="1440873" y="353291"/>
                    <a:pt x="1759527" y="238991"/>
                    <a:pt x="2078182" y="124691"/>
                  </a:cubicBezTo>
                </a:path>
              </a:pathLst>
            </a:custGeom>
            <a:ln w="25400">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16"/>
            <p:cNvGrpSpPr/>
            <p:nvPr/>
          </p:nvGrpSpPr>
          <p:grpSpPr>
            <a:xfrm>
              <a:off x="975442" y="3810000"/>
              <a:ext cx="3360798" cy="2816629"/>
              <a:chOff x="975442" y="3810000"/>
              <a:chExt cx="3360798" cy="2816629"/>
            </a:xfrm>
          </p:grpSpPr>
          <p:grpSp>
            <p:nvGrpSpPr>
              <p:cNvPr id="10" name="Group 14"/>
              <p:cNvGrpSpPr/>
              <p:nvPr/>
            </p:nvGrpSpPr>
            <p:grpSpPr>
              <a:xfrm>
                <a:off x="975442" y="4066309"/>
                <a:ext cx="3360798" cy="2560320"/>
                <a:chOff x="2728042" y="3078480"/>
                <a:chExt cx="3360798" cy="2560320"/>
              </a:xfrm>
            </p:grpSpPr>
            <p:pic>
              <p:nvPicPr>
                <p:cNvPr id="16" name="Picture 2" descr="C:\Users\Peter\Documents\MATLAB\Fig2\patches_2.png"/>
                <p:cNvPicPr>
                  <a:picLocks noChangeAspect="1" noChangeArrowheads="1"/>
                </p:cNvPicPr>
                <p:nvPr/>
              </p:nvPicPr>
              <p:blipFill>
                <a:blip r:embed="rId5" cstate="print"/>
                <a:srcRect/>
                <a:stretch>
                  <a:fillRect/>
                </a:stretch>
              </p:blipFill>
              <p:spPr bwMode="auto">
                <a:xfrm>
                  <a:off x="4921800" y="3078480"/>
                  <a:ext cx="1167040" cy="2560320"/>
                </a:xfrm>
                <a:prstGeom prst="rect">
                  <a:avLst/>
                </a:prstGeom>
                <a:noFill/>
              </p:spPr>
            </p:pic>
            <p:pic>
              <p:nvPicPr>
                <p:cNvPr id="17" name="Picture 4" descr="C:\Users\Peter\Documents\MATLAB\Fig2\patches_13.png"/>
                <p:cNvPicPr>
                  <a:picLocks noChangeAspect="1" noChangeArrowheads="1"/>
                </p:cNvPicPr>
                <p:nvPr/>
              </p:nvPicPr>
              <p:blipFill>
                <a:blip r:embed="rId6" cstate="print"/>
                <a:srcRect/>
                <a:stretch>
                  <a:fillRect/>
                </a:stretch>
              </p:blipFill>
              <p:spPr bwMode="auto">
                <a:xfrm>
                  <a:off x="2728042" y="3078480"/>
                  <a:ext cx="974558" cy="2194560"/>
                </a:xfrm>
                <a:prstGeom prst="rect">
                  <a:avLst/>
                </a:prstGeom>
                <a:noFill/>
              </p:spPr>
            </p:pic>
          </p:grpSp>
          <p:grpSp>
            <p:nvGrpSpPr>
              <p:cNvPr id="11" name="Group 13"/>
              <p:cNvGrpSpPr/>
              <p:nvPr/>
            </p:nvGrpSpPr>
            <p:grpSpPr>
              <a:xfrm>
                <a:off x="1524000" y="3810000"/>
                <a:ext cx="2057400" cy="2692400"/>
                <a:chOff x="3276600" y="2822171"/>
                <a:chExt cx="2057400" cy="2692400"/>
              </a:xfrm>
            </p:grpSpPr>
            <p:sp>
              <p:nvSpPr>
                <p:cNvPr id="12" name="Freeform 11"/>
                <p:cNvSpPr/>
                <p:nvPr/>
              </p:nvSpPr>
              <p:spPr>
                <a:xfrm>
                  <a:off x="3505200" y="2822171"/>
                  <a:ext cx="1676400" cy="332510"/>
                </a:xfrm>
                <a:custGeom>
                  <a:avLst/>
                  <a:gdLst>
                    <a:gd name="connsiteX0" fmla="*/ 0 w 1537855"/>
                    <a:gd name="connsiteY0" fmla="*/ 339436 h 339436"/>
                    <a:gd name="connsiteX1" fmla="*/ 762000 w 1537855"/>
                    <a:gd name="connsiteY1" fmla="*/ 6927 h 339436"/>
                    <a:gd name="connsiteX2" fmla="*/ 1537855 w 1537855"/>
                    <a:gd name="connsiteY2" fmla="*/ 297873 h 339436"/>
                  </a:gdLst>
                  <a:ahLst/>
                  <a:cxnLst>
                    <a:cxn ang="0">
                      <a:pos x="connsiteX0" y="connsiteY0"/>
                    </a:cxn>
                    <a:cxn ang="0">
                      <a:pos x="connsiteX1" y="connsiteY1"/>
                    </a:cxn>
                    <a:cxn ang="0">
                      <a:pos x="connsiteX2" y="connsiteY2"/>
                    </a:cxn>
                  </a:cxnLst>
                  <a:rect l="l" t="t" r="r" b="b"/>
                  <a:pathLst>
                    <a:path w="1537855" h="339436">
                      <a:moveTo>
                        <a:pt x="0" y="339436"/>
                      </a:moveTo>
                      <a:cubicBezTo>
                        <a:pt x="252845" y="176645"/>
                        <a:pt x="505691" y="13854"/>
                        <a:pt x="762000" y="6927"/>
                      </a:cubicBezTo>
                      <a:cubicBezTo>
                        <a:pt x="1018309" y="0"/>
                        <a:pt x="1278082" y="148936"/>
                        <a:pt x="1537855" y="297873"/>
                      </a:cubicBezTo>
                    </a:path>
                  </a:pathLst>
                </a:custGeom>
                <a:ln w="38100">
                  <a:solidFill>
                    <a:srgbClr val="00CC0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3276600" y="3459480"/>
                  <a:ext cx="2057400" cy="152400"/>
                </a:xfrm>
                <a:custGeom>
                  <a:avLst/>
                  <a:gdLst>
                    <a:gd name="connsiteX0" fmla="*/ 0 w 1884218"/>
                    <a:gd name="connsiteY0" fmla="*/ 71582 h 168564"/>
                    <a:gd name="connsiteX1" fmla="*/ 886691 w 1884218"/>
                    <a:gd name="connsiteY1" fmla="*/ 16164 h 168564"/>
                    <a:gd name="connsiteX2" fmla="*/ 1884218 w 1884218"/>
                    <a:gd name="connsiteY2" fmla="*/ 168564 h 168564"/>
                  </a:gdLst>
                  <a:ahLst/>
                  <a:cxnLst>
                    <a:cxn ang="0">
                      <a:pos x="connsiteX0" y="connsiteY0"/>
                    </a:cxn>
                    <a:cxn ang="0">
                      <a:pos x="connsiteX1" y="connsiteY1"/>
                    </a:cxn>
                    <a:cxn ang="0">
                      <a:pos x="connsiteX2" y="connsiteY2"/>
                    </a:cxn>
                  </a:cxnLst>
                  <a:rect l="l" t="t" r="r" b="b"/>
                  <a:pathLst>
                    <a:path w="1884218" h="168564">
                      <a:moveTo>
                        <a:pt x="0" y="71582"/>
                      </a:moveTo>
                      <a:cubicBezTo>
                        <a:pt x="286327" y="35791"/>
                        <a:pt x="572655" y="0"/>
                        <a:pt x="886691" y="16164"/>
                      </a:cubicBezTo>
                      <a:cubicBezTo>
                        <a:pt x="1200727" y="32328"/>
                        <a:pt x="1542472" y="100446"/>
                        <a:pt x="1884218" y="168564"/>
                      </a:cubicBezTo>
                    </a:path>
                  </a:pathLst>
                </a:custGeom>
                <a:ln w="381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3671455" y="4450080"/>
                  <a:ext cx="1357745" cy="254000"/>
                </a:xfrm>
                <a:custGeom>
                  <a:avLst/>
                  <a:gdLst>
                    <a:gd name="connsiteX0" fmla="*/ 0 w 1357745"/>
                    <a:gd name="connsiteY0" fmla="*/ 0 h 254000"/>
                    <a:gd name="connsiteX1" fmla="*/ 720436 w 1357745"/>
                    <a:gd name="connsiteY1" fmla="*/ 249382 h 254000"/>
                    <a:gd name="connsiteX2" fmla="*/ 1357745 w 1357745"/>
                    <a:gd name="connsiteY2" fmla="*/ 27709 h 254000"/>
                  </a:gdLst>
                  <a:ahLst/>
                  <a:cxnLst>
                    <a:cxn ang="0">
                      <a:pos x="connsiteX0" y="connsiteY0"/>
                    </a:cxn>
                    <a:cxn ang="0">
                      <a:pos x="connsiteX1" y="connsiteY1"/>
                    </a:cxn>
                    <a:cxn ang="0">
                      <a:pos x="connsiteX2" y="connsiteY2"/>
                    </a:cxn>
                  </a:cxnLst>
                  <a:rect l="l" t="t" r="r" b="b"/>
                  <a:pathLst>
                    <a:path w="1357745" h="254000">
                      <a:moveTo>
                        <a:pt x="0" y="0"/>
                      </a:moveTo>
                      <a:cubicBezTo>
                        <a:pt x="247072" y="122382"/>
                        <a:pt x="494145" y="244764"/>
                        <a:pt x="720436" y="249382"/>
                      </a:cubicBezTo>
                      <a:cubicBezTo>
                        <a:pt x="946727" y="254000"/>
                        <a:pt x="1152236" y="140854"/>
                        <a:pt x="1357745" y="27709"/>
                      </a:cubicBezTo>
                    </a:path>
                  </a:pathLst>
                </a:custGeom>
                <a:ln w="381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3422073" y="5198225"/>
                  <a:ext cx="1524000" cy="316346"/>
                </a:xfrm>
                <a:custGeom>
                  <a:avLst/>
                  <a:gdLst>
                    <a:gd name="connsiteX0" fmla="*/ 0 w 1524000"/>
                    <a:gd name="connsiteY0" fmla="*/ 0 h 316346"/>
                    <a:gd name="connsiteX1" fmla="*/ 720436 w 1524000"/>
                    <a:gd name="connsiteY1" fmla="*/ 290946 h 316346"/>
                    <a:gd name="connsiteX2" fmla="*/ 1524000 w 1524000"/>
                    <a:gd name="connsiteY2" fmla="*/ 152400 h 316346"/>
                  </a:gdLst>
                  <a:ahLst/>
                  <a:cxnLst>
                    <a:cxn ang="0">
                      <a:pos x="connsiteX0" y="connsiteY0"/>
                    </a:cxn>
                    <a:cxn ang="0">
                      <a:pos x="connsiteX1" y="connsiteY1"/>
                    </a:cxn>
                    <a:cxn ang="0">
                      <a:pos x="connsiteX2" y="connsiteY2"/>
                    </a:cxn>
                  </a:cxnLst>
                  <a:rect l="l" t="t" r="r" b="b"/>
                  <a:pathLst>
                    <a:path w="1524000" h="316346">
                      <a:moveTo>
                        <a:pt x="0" y="0"/>
                      </a:moveTo>
                      <a:cubicBezTo>
                        <a:pt x="233218" y="132773"/>
                        <a:pt x="466436" y="265546"/>
                        <a:pt x="720436" y="290946"/>
                      </a:cubicBezTo>
                      <a:cubicBezTo>
                        <a:pt x="974436" y="316346"/>
                        <a:pt x="1249218" y="234373"/>
                        <a:pt x="1524000" y="152400"/>
                      </a:cubicBezTo>
                    </a:path>
                  </a:pathLst>
                </a:custGeom>
                <a:ln w="38100">
                  <a:solidFill>
                    <a:srgbClr val="FF66CC"/>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
        <p:nvSpPr>
          <p:cNvPr id="2" name="Content Placeholder 1"/>
          <p:cNvSpPr>
            <a:spLocks noGrp="1"/>
          </p:cNvSpPr>
          <p:nvPr>
            <p:ph idx="1"/>
          </p:nvPr>
        </p:nvSpPr>
        <p:spPr>
          <a:xfrm>
            <a:off x="1066800" y="3124200"/>
            <a:ext cx="7772400" cy="2514600"/>
          </a:xfrm>
        </p:spPr>
        <p:txBody>
          <a:bodyPr>
            <a:normAutofit/>
          </a:bodyPr>
          <a:lstStyle/>
          <a:p>
            <a:r>
              <a:rPr lang="en-US" sz="2400" dirty="0" smtClean="0"/>
              <a:t>Segmentation parameterization</a:t>
            </a:r>
          </a:p>
          <a:p>
            <a:r>
              <a:rPr lang="en-US" sz="2400" dirty="0" smtClean="0"/>
              <a:t>Segmentation score</a:t>
            </a:r>
          </a:p>
          <a:p>
            <a:r>
              <a:rPr lang="en-US" sz="2400" dirty="0" smtClean="0"/>
              <a:t>Consistency score </a:t>
            </a:r>
          </a:p>
          <a:p>
            <a:r>
              <a:rPr lang="en-US" sz="2400" dirty="0" smtClean="0"/>
              <a:t>0-1 linear programming formulation</a:t>
            </a:r>
          </a:p>
        </p:txBody>
      </p:sp>
      <p:sp>
        <p:nvSpPr>
          <p:cNvPr id="3" name="Title 2"/>
          <p:cNvSpPr>
            <a:spLocks noGrp="1"/>
          </p:cNvSpPr>
          <p:nvPr>
            <p:ph type="title"/>
          </p:nvPr>
        </p:nvSpPr>
        <p:spPr/>
        <p:txBody>
          <a:bodyPr/>
          <a:lstStyle/>
          <a:p>
            <a:r>
              <a:rPr lang="en-US" dirty="0" smtClean="0"/>
              <a:t>Pair-wise Joint Segmentation</a:t>
            </a:r>
            <a:endParaRPr lang="en-US" dirty="0"/>
          </a:p>
        </p:txBody>
      </p:sp>
      <p:sp>
        <p:nvSpPr>
          <p:cNvPr id="5" name="Rectangle 4"/>
          <p:cNvSpPr/>
          <p:nvPr/>
        </p:nvSpPr>
        <p:spPr>
          <a:xfrm>
            <a:off x="685800" y="1167825"/>
            <a:ext cx="1662315" cy="523220"/>
          </a:xfrm>
          <a:prstGeom prst="rect">
            <a:avLst/>
          </a:prstGeom>
        </p:spPr>
        <p:txBody>
          <a:bodyPr wrap="none">
            <a:spAutoFit/>
          </a:bodyPr>
          <a:lstStyle/>
          <a:p>
            <a:r>
              <a:rPr lang="en-US" sz="2800" dirty="0" smtClean="0"/>
              <a:t>Objective:</a:t>
            </a:r>
            <a:endParaRPr lang="en-US" sz="2800" dirty="0"/>
          </a:p>
        </p:txBody>
      </p:sp>
      <p:sp>
        <p:nvSpPr>
          <p:cNvPr id="6" name="Rectangle 5"/>
          <p:cNvSpPr/>
          <p:nvPr/>
        </p:nvSpPr>
        <p:spPr>
          <a:xfrm>
            <a:off x="685800" y="2463225"/>
            <a:ext cx="1358064" cy="523220"/>
          </a:xfrm>
          <a:prstGeom prst="rect">
            <a:avLst/>
          </a:prstGeom>
        </p:spPr>
        <p:txBody>
          <a:bodyPr wrap="none">
            <a:spAutoFit/>
          </a:bodyPr>
          <a:lstStyle/>
          <a:p>
            <a:r>
              <a:rPr lang="en-US" sz="2800" dirty="0" smtClean="0"/>
              <a:t>Outline:</a:t>
            </a:r>
            <a:endParaRPr lang="en-US" sz="2800" dirty="0"/>
          </a:p>
        </p:txBody>
      </p:sp>
      <p:pic>
        <p:nvPicPr>
          <p:cNvPr id="19" name="Picture 18" descr="TP_tmp.png"/>
          <p:cNvPicPr>
            <a:picLocks noChangeAspect="1"/>
          </p:cNvPicPr>
          <p:nvPr>
            <p:custDataLst>
              <p:tags r:id="rId2"/>
            </p:custDataLst>
          </p:nvPr>
        </p:nvPicPr>
        <p:blipFill>
          <a:blip r:embed="rId7" cstate="print"/>
          <a:stretch>
            <a:fillRect/>
          </a:stretch>
        </p:blipFill>
        <p:spPr>
          <a:xfrm>
            <a:off x="1901952" y="1828800"/>
            <a:ext cx="5926977" cy="420624"/>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nodeType="clickEffect">
                                  <p:stCondLst>
                                    <p:cond delay="0"/>
                                  </p:stCondLst>
                                  <p:childTnLst>
                                    <p:animEffect transition="out" filter="blinds(horizontal)">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Segmentation Parameterization</a:t>
            </a:r>
            <a:endParaRPr lang="en-US" dirty="0"/>
          </a:p>
        </p:txBody>
      </p:sp>
      <p:grpSp>
        <p:nvGrpSpPr>
          <p:cNvPr id="35" name="Group 34"/>
          <p:cNvGrpSpPr/>
          <p:nvPr/>
        </p:nvGrpSpPr>
        <p:grpSpPr>
          <a:xfrm>
            <a:off x="3347085" y="1463040"/>
            <a:ext cx="1605915" cy="2307491"/>
            <a:chOff x="2667000" y="1463040"/>
            <a:chExt cx="1605915" cy="2307491"/>
          </a:xfrm>
        </p:grpSpPr>
        <p:pic>
          <p:nvPicPr>
            <p:cNvPr id="36" name="Picture 2"/>
            <p:cNvPicPr>
              <a:picLocks noChangeAspect="1" noChangeArrowheads="1"/>
            </p:cNvPicPr>
            <p:nvPr/>
          </p:nvPicPr>
          <p:blipFill>
            <a:blip r:embed="rId4" cstate="print"/>
            <a:srcRect/>
            <a:stretch>
              <a:fillRect/>
            </a:stretch>
          </p:blipFill>
          <p:spPr bwMode="auto">
            <a:xfrm>
              <a:off x="2667000" y="1463040"/>
              <a:ext cx="1605915" cy="1691640"/>
            </a:xfrm>
            <a:prstGeom prst="rect">
              <a:avLst/>
            </a:prstGeom>
            <a:noFill/>
            <a:ln w="9525">
              <a:noFill/>
              <a:miter lim="800000"/>
              <a:headEnd/>
              <a:tailEnd/>
            </a:ln>
          </p:spPr>
        </p:pic>
        <p:sp>
          <p:nvSpPr>
            <p:cNvPr id="37" name="Rectangle 36"/>
            <p:cNvSpPr/>
            <p:nvPr/>
          </p:nvSpPr>
          <p:spPr>
            <a:xfrm>
              <a:off x="2836052" y="3124200"/>
              <a:ext cx="1278748" cy="646331"/>
            </a:xfrm>
            <a:prstGeom prst="rect">
              <a:avLst/>
            </a:prstGeom>
          </p:spPr>
          <p:txBody>
            <a:bodyPr wrap="none">
              <a:spAutoFit/>
            </a:bodyPr>
            <a:lstStyle/>
            <a:p>
              <a:r>
                <a:rPr lang="en-US" sz="1200" dirty="0" smtClean="0"/>
                <a:t>Shape Diameter</a:t>
              </a:r>
            </a:p>
            <a:p>
              <a:r>
                <a:rPr lang="en-US" sz="1200" dirty="0" smtClean="0">
                  <a:solidFill>
                    <a:srgbClr val="0000FF"/>
                  </a:solidFill>
                </a:rPr>
                <a:t>[</a:t>
              </a:r>
              <a:r>
                <a:rPr lang="en-US" sz="1200" dirty="0" err="1" smtClean="0">
                  <a:solidFill>
                    <a:srgbClr val="0000FF"/>
                  </a:solidFill>
                </a:rPr>
                <a:t>Shapira</a:t>
              </a:r>
              <a:r>
                <a:rPr lang="en-US" sz="1200" dirty="0" smtClean="0">
                  <a:solidFill>
                    <a:srgbClr val="0000FF"/>
                  </a:solidFill>
                </a:rPr>
                <a:t> et al. 08]</a:t>
              </a:r>
            </a:p>
            <a:p>
              <a:endParaRPr lang="en-US" sz="1200" dirty="0"/>
            </a:p>
          </p:txBody>
        </p:sp>
      </p:grpSp>
      <p:grpSp>
        <p:nvGrpSpPr>
          <p:cNvPr id="38" name="Group 37"/>
          <p:cNvGrpSpPr/>
          <p:nvPr/>
        </p:nvGrpSpPr>
        <p:grpSpPr>
          <a:xfrm>
            <a:off x="908685" y="3733800"/>
            <a:ext cx="1613535" cy="2122825"/>
            <a:chOff x="685800" y="3733800"/>
            <a:chExt cx="1613535" cy="2122825"/>
          </a:xfrm>
        </p:grpSpPr>
        <p:pic>
          <p:nvPicPr>
            <p:cNvPr id="39" name="Picture 3"/>
            <p:cNvPicPr>
              <a:picLocks noChangeAspect="1" noChangeArrowheads="1"/>
            </p:cNvPicPr>
            <p:nvPr/>
          </p:nvPicPr>
          <p:blipFill>
            <a:blip r:embed="rId5" cstate="print"/>
            <a:srcRect/>
            <a:stretch>
              <a:fillRect/>
            </a:stretch>
          </p:blipFill>
          <p:spPr bwMode="auto">
            <a:xfrm>
              <a:off x="685800" y="3733800"/>
              <a:ext cx="1613535" cy="1703070"/>
            </a:xfrm>
            <a:prstGeom prst="rect">
              <a:avLst/>
            </a:prstGeom>
            <a:noFill/>
            <a:ln w="9525">
              <a:noFill/>
              <a:miter lim="800000"/>
              <a:headEnd/>
              <a:tailEnd/>
            </a:ln>
          </p:spPr>
        </p:pic>
        <p:sp>
          <p:nvSpPr>
            <p:cNvPr id="40" name="Rectangle 39"/>
            <p:cNvSpPr/>
            <p:nvPr/>
          </p:nvSpPr>
          <p:spPr>
            <a:xfrm>
              <a:off x="958215" y="5394960"/>
              <a:ext cx="1112484" cy="461665"/>
            </a:xfrm>
            <a:prstGeom prst="rect">
              <a:avLst/>
            </a:prstGeom>
          </p:spPr>
          <p:txBody>
            <a:bodyPr wrap="none">
              <a:spAutoFit/>
            </a:bodyPr>
            <a:lstStyle/>
            <a:p>
              <a:r>
                <a:rPr lang="en-US" sz="1200" dirty="0" smtClean="0"/>
                <a:t>Random Walks</a:t>
              </a:r>
            </a:p>
            <a:p>
              <a:r>
                <a:rPr lang="en-US" sz="1200" dirty="0" smtClean="0">
                  <a:solidFill>
                    <a:srgbClr val="0000FF"/>
                  </a:solidFill>
                </a:rPr>
                <a:t>[Lai et al. 08]</a:t>
              </a:r>
            </a:p>
          </p:txBody>
        </p:sp>
      </p:grpSp>
      <p:grpSp>
        <p:nvGrpSpPr>
          <p:cNvPr id="41" name="Group 40"/>
          <p:cNvGrpSpPr/>
          <p:nvPr/>
        </p:nvGrpSpPr>
        <p:grpSpPr>
          <a:xfrm>
            <a:off x="3362325" y="3733801"/>
            <a:ext cx="1666875" cy="2507396"/>
            <a:chOff x="2682240" y="3733801"/>
            <a:chExt cx="1666875" cy="2507396"/>
          </a:xfrm>
        </p:grpSpPr>
        <p:pic>
          <p:nvPicPr>
            <p:cNvPr id="42" name="Picture 5"/>
            <p:cNvPicPr>
              <a:picLocks noChangeAspect="1" noChangeArrowheads="1"/>
            </p:cNvPicPr>
            <p:nvPr/>
          </p:nvPicPr>
          <p:blipFill>
            <a:blip r:embed="rId6" cstate="print"/>
            <a:srcRect/>
            <a:stretch>
              <a:fillRect/>
            </a:stretch>
          </p:blipFill>
          <p:spPr bwMode="auto">
            <a:xfrm>
              <a:off x="2682240" y="3733801"/>
              <a:ext cx="1584960" cy="1674495"/>
            </a:xfrm>
            <a:prstGeom prst="rect">
              <a:avLst/>
            </a:prstGeom>
            <a:noFill/>
            <a:ln w="9525">
              <a:noFill/>
              <a:miter lim="800000"/>
              <a:headEnd/>
              <a:tailEnd/>
            </a:ln>
          </p:spPr>
        </p:pic>
        <p:sp>
          <p:nvSpPr>
            <p:cNvPr id="43" name="Rectangle 42"/>
            <p:cNvSpPr/>
            <p:nvPr/>
          </p:nvSpPr>
          <p:spPr>
            <a:xfrm>
              <a:off x="2863239" y="5410200"/>
              <a:ext cx="1485876" cy="830997"/>
            </a:xfrm>
            <a:prstGeom prst="rect">
              <a:avLst/>
            </a:prstGeom>
          </p:spPr>
          <p:txBody>
            <a:bodyPr wrap="square">
              <a:spAutoFit/>
            </a:bodyPr>
            <a:lstStyle/>
            <a:p>
              <a:r>
                <a:rPr lang="en-US" sz="1200" dirty="0" smtClean="0"/>
                <a:t>Normalized Cuts</a:t>
              </a:r>
            </a:p>
            <a:p>
              <a:r>
                <a:rPr lang="en-US" sz="1200" dirty="0" smtClean="0">
                  <a:solidFill>
                    <a:srgbClr val="0000FF"/>
                  </a:solidFill>
                </a:rPr>
                <a:t>[</a:t>
              </a:r>
              <a:r>
                <a:rPr lang="en-US" sz="1200" dirty="0" err="1" smtClean="0">
                  <a:solidFill>
                    <a:srgbClr val="0000FF"/>
                  </a:solidFill>
                </a:rPr>
                <a:t>Golovinskiy</a:t>
              </a:r>
              <a:r>
                <a:rPr lang="en-US" sz="1200" dirty="0" smtClean="0">
                  <a:solidFill>
                    <a:srgbClr val="0000FF"/>
                  </a:solidFill>
                </a:rPr>
                <a:t> and </a:t>
              </a:r>
            </a:p>
            <a:p>
              <a:r>
                <a:rPr lang="en-US" sz="1200" dirty="0" err="1" smtClean="0">
                  <a:solidFill>
                    <a:srgbClr val="0000FF"/>
                  </a:solidFill>
                </a:rPr>
                <a:t>Funkhouser</a:t>
              </a:r>
              <a:r>
                <a:rPr lang="en-US" sz="1200" dirty="0" smtClean="0">
                  <a:solidFill>
                    <a:srgbClr val="0000FF"/>
                  </a:solidFill>
                </a:rPr>
                <a:t> 08]</a:t>
              </a:r>
            </a:p>
            <a:p>
              <a:endParaRPr lang="en-US" sz="1200" dirty="0"/>
            </a:p>
          </p:txBody>
        </p:sp>
      </p:grpSp>
      <p:pic>
        <p:nvPicPr>
          <p:cNvPr id="44" name="Picture 7"/>
          <p:cNvPicPr>
            <a:picLocks noChangeAspect="1" noChangeArrowheads="1"/>
          </p:cNvPicPr>
          <p:nvPr/>
        </p:nvPicPr>
        <p:blipFill>
          <a:blip r:embed="rId7" cstate="print"/>
          <a:srcRect/>
          <a:stretch>
            <a:fillRect/>
          </a:stretch>
        </p:blipFill>
        <p:spPr bwMode="auto">
          <a:xfrm>
            <a:off x="912495" y="1449705"/>
            <a:ext cx="1596390" cy="1674495"/>
          </a:xfrm>
          <a:prstGeom prst="rect">
            <a:avLst/>
          </a:prstGeom>
          <a:noFill/>
          <a:ln w="9525">
            <a:noFill/>
            <a:miter lim="800000"/>
            <a:headEnd/>
            <a:tailEnd/>
          </a:ln>
        </p:spPr>
      </p:pic>
      <p:grpSp>
        <p:nvGrpSpPr>
          <p:cNvPr id="23" name="Group 22"/>
          <p:cNvGrpSpPr/>
          <p:nvPr/>
        </p:nvGrpSpPr>
        <p:grpSpPr>
          <a:xfrm>
            <a:off x="5699760" y="1371600"/>
            <a:ext cx="2834640" cy="1877199"/>
            <a:chOff x="5699760" y="1447800"/>
            <a:chExt cx="2834640" cy="1877199"/>
          </a:xfrm>
        </p:grpSpPr>
        <p:grpSp>
          <p:nvGrpSpPr>
            <p:cNvPr id="24" name="Group 34"/>
            <p:cNvGrpSpPr/>
            <p:nvPr/>
          </p:nvGrpSpPr>
          <p:grpSpPr>
            <a:xfrm>
              <a:off x="5699760" y="1447800"/>
              <a:ext cx="2834640" cy="1564005"/>
              <a:chOff x="5699760" y="1447800"/>
              <a:chExt cx="2834640" cy="1564005"/>
            </a:xfrm>
          </p:grpSpPr>
          <p:pic>
            <p:nvPicPr>
              <p:cNvPr id="26" name="Picture 2" descr="C:\Users\PeterHuang\Documents\Pictures\segmentation_2.png"/>
              <p:cNvPicPr>
                <a:picLocks noChangeAspect="1" noChangeArrowheads="1"/>
              </p:cNvPicPr>
              <p:nvPr/>
            </p:nvPicPr>
            <p:blipFill>
              <a:blip r:embed="rId8" cstate="print"/>
              <a:srcRect/>
              <a:stretch>
                <a:fillRect/>
              </a:stretch>
            </p:blipFill>
            <p:spPr bwMode="auto">
              <a:xfrm>
                <a:off x="5699760" y="1447800"/>
                <a:ext cx="1371600" cy="1439097"/>
              </a:xfrm>
              <a:prstGeom prst="rect">
                <a:avLst/>
              </a:prstGeom>
              <a:noFill/>
            </p:spPr>
          </p:pic>
          <p:pic>
            <p:nvPicPr>
              <p:cNvPr id="29" name="Picture 3" descr="C:\Users\PeterHuang\Documents\Pictures\segmentation_1.png"/>
              <p:cNvPicPr>
                <a:picLocks noChangeAspect="1" noChangeArrowheads="1"/>
              </p:cNvPicPr>
              <p:nvPr/>
            </p:nvPicPr>
            <p:blipFill>
              <a:blip r:embed="rId9" cstate="print"/>
              <a:srcRect/>
              <a:stretch>
                <a:fillRect/>
              </a:stretch>
            </p:blipFill>
            <p:spPr bwMode="auto">
              <a:xfrm>
                <a:off x="7162800" y="1447800"/>
                <a:ext cx="1371600" cy="1439160"/>
              </a:xfrm>
              <a:prstGeom prst="rect">
                <a:avLst/>
              </a:prstGeom>
              <a:noFill/>
            </p:spPr>
          </p:pic>
          <p:pic>
            <p:nvPicPr>
              <p:cNvPr id="45" name="Picture 9"/>
              <p:cNvPicPr>
                <a:picLocks noChangeAspect="1" noChangeArrowheads="1"/>
              </p:cNvPicPr>
              <p:nvPr/>
            </p:nvPicPr>
            <p:blipFill>
              <a:blip r:embed="rId10" cstate="print"/>
              <a:srcRect/>
              <a:stretch>
                <a:fillRect/>
              </a:stretch>
            </p:blipFill>
            <p:spPr bwMode="auto">
              <a:xfrm>
                <a:off x="7010400" y="2971800"/>
                <a:ext cx="232029" cy="40005"/>
              </a:xfrm>
              <a:prstGeom prst="rect">
                <a:avLst/>
              </a:prstGeom>
              <a:noFill/>
              <a:ln w="9525">
                <a:noFill/>
                <a:miter lim="800000"/>
                <a:headEnd/>
                <a:tailEnd/>
              </a:ln>
            </p:spPr>
          </p:pic>
        </p:grpSp>
        <p:sp>
          <p:nvSpPr>
            <p:cNvPr id="25" name="Rectangle 24"/>
            <p:cNvSpPr/>
            <p:nvPr/>
          </p:nvSpPr>
          <p:spPr>
            <a:xfrm>
              <a:off x="6553200" y="3048000"/>
              <a:ext cx="1266437" cy="276999"/>
            </a:xfrm>
            <a:prstGeom prst="rect">
              <a:avLst/>
            </a:prstGeom>
          </p:spPr>
          <p:txBody>
            <a:bodyPr wrap="none">
              <a:spAutoFit/>
            </a:bodyPr>
            <a:lstStyle/>
            <a:p>
              <a:r>
                <a:rPr lang="en-US" sz="1200" dirty="0" smtClean="0"/>
                <a:t>Randomized Cuts</a:t>
              </a:r>
            </a:p>
          </p:txBody>
        </p:sp>
      </p:grpSp>
      <p:grpSp>
        <p:nvGrpSpPr>
          <p:cNvPr id="75" name="Group 74"/>
          <p:cNvGrpSpPr/>
          <p:nvPr/>
        </p:nvGrpSpPr>
        <p:grpSpPr>
          <a:xfrm>
            <a:off x="5807869" y="3276600"/>
            <a:ext cx="2574131" cy="2667000"/>
            <a:chOff x="5807869" y="3276600"/>
            <a:chExt cx="2574131" cy="2667000"/>
          </a:xfrm>
        </p:grpSpPr>
        <p:sp>
          <p:nvSpPr>
            <p:cNvPr id="46" name="Right Arrow 45"/>
            <p:cNvSpPr/>
            <p:nvPr/>
          </p:nvSpPr>
          <p:spPr>
            <a:xfrm rot="5400000">
              <a:off x="7010400" y="3352800"/>
              <a:ext cx="228600" cy="762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5807869" y="3605689"/>
              <a:ext cx="2574131" cy="2337911"/>
              <a:chOff x="5807869" y="3605689"/>
              <a:chExt cx="2574131" cy="2337911"/>
            </a:xfrm>
          </p:grpSpPr>
          <p:grpSp>
            <p:nvGrpSpPr>
              <p:cNvPr id="48" name="Group 33"/>
              <p:cNvGrpSpPr/>
              <p:nvPr/>
            </p:nvGrpSpPr>
            <p:grpSpPr>
              <a:xfrm>
                <a:off x="5807869" y="3605689"/>
                <a:ext cx="2574131" cy="2033111"/>
                <a:chOff x="5876925" y="3417094"/>
                <a:chExt cx="2574131" cy="2033111"/>
              </a:xfrm>
            </p:grpSpPr>
            <p:pic>
              <p:nvPicPr>
                <p:cNvPr id="50" name="Picture 6" descr="C:\Users\PeterHuang\Documents\posters\segment01.png"/>
                <p:cNvPicPr>
                  <a:picLocks noChangeAspect="1" noChangeArrowheads="1"/>
                </p:cNvPicPr>
                <p:nvPr/>
              </p:nvPicPr>
              <p:blipFill>
                <a:blip r:embed="rId11" cstate="print"/>
                <a:srcRect/>
                <a:stretch>
                  <a:fillRect/>
                </a:stretch>
              </p:blipFill>
              <p:spPr bwMode="auto">
                <a:xfrm>
                  <a:off x="6019800" y="5017294"/>
                  <a:ext cx="161925" cy="240506"/>
                </a:xfrm>
                <a:prstGeom prst="rect">
                  <a:avLst/>
                </a:prstGeom>
                <a:noFill/>
              </p:spPr>
            </p:pic>
            <p:pic>
              <p:nvPicPr>
                <p:cNvPr id="51" name="Picture 7" descr="C:\Users\PeterHuang\Documents\posters\segment02.png"/>
                <p:cNvPicPr>
                  <a:picLocks noChangeAspect="1" noChangeArrowheads="1"/>
                </p:cNvPicPr>
                <p:nvPr/>
              </p:nvPicPr>
              <p:blipFill>
                <a:blip r:embed="rId12" cstate="print"/>
                <a:srcRect/>
                <a:stretch>
                  <a:fillRect/>
                </a:stretch>
              </p:blipFill>
              <p:spPr bwMode="auto">
                <a:xfrm>
                  <a:off x="7434262" y="5017295"/>
                  <a:ext cx="109538" cy="166688"/>
                </a:xfrm>
                <a:prstGeom prst="rect">
                  <a:avLst/>
                </a:prstGeom>
                <a:noFill/>
              </p:spPr>
            </p:pic>
            <p:pic>
              <p:nvPicPr>
                <p:cNvPr id="52" name="Picture 8" descr="C:\Users\PeterHuang\Documents\posters\segment03.png"/>
                <p:cNvPicPr>
                  <a:picLocks noChangeAspect="1" noChangeArrowheads="1"/>
                </p:cNvPicPr>
                <p:nvPr/>
              </p:nvPicPr>
              <p:blipFill>
                <a:blip r:embed="rId13" cstate="print"/>
                <a:srcRect/>
                <a:stretch>
                  <a:fillRect/>
                </a:stretch>
              </p:blipFill>
              <p:spPr bwMode="auto">
                <a:xfrm>
                  <a:off x="6017419" y="4864894"/>
                  <a:ext cx="459581" cy="69056"/>
                </a:xfrm>
                <a:prstGeom prst="rect">
                  <a:avLst/>
                </a:prstGeom>
                <a:noFill/>
              </p:spPr>
            </p:pic>
            <p:pic>
              <p:nvPicPr>
                <p:cNvPr id="53" name="Picture 9" descr="C:\Users\PeterHuang\Documents\posters\segment04.png"/>
                <p:cNvPicPr>
                  <a:picLocks noChangeAspect="1" noChangeArrowheads="1"/>
                </p:cNvPicPr>
                <p:nvPr/>
              </p:nvPicPr>
              <p:blipFill>
                <a:blip r:embed="rId14" cstate="print"/>
                <a:srcRect/>
                <a:stretch>
                  <a:fillRect/>
                </a:stretch>
              </p:blipFill>
              <p:spPr bwMode="auto">
                <a:xfrm>
                  <a:off x="6618352" y="4864894"/>
                  <a:ext cx="459581" cy="69056"/>
                </a:xfrm>
                <a:prstGeom prst="rect">
                  <a:avLst/>
                </a:prstGeom>
                <a:noFill/>
              </p:spPr>
            </p:pic>
            <p:pic>
              <p:nvPicPr>
                <p:cNvPr id="54" name="Picture 10" descr="C:\Users\PeterHuang\Documents\posters\segment05.png"/>
                <p:cNvPicPr>
                  <a:picLocks noChangeAspect="1" noChangeArrowheads="1"/>
                </p:cNvPicPr>
                <p:nvPr/>
              </p:nvPicPr>
              <p:blipFill>
                <a:blip r:embed="rId15" cstate="print"/>
                <a:srcRect/>
                <a:stretch>
                  <a:fillRect/>
                </a:stretch>
              </p:blipFill>
              <p:spPr bwMode="auto">
                <a:xfrm>
                  <a:off x="5876925" y="3417094"/>
                  <a:ext cx="600075" cy="569119"/>
                </a:xfrm>
                <a:prstGeom prst="rect">
                  <a:avLst/>
                </a:prstGeom>
                <a:noFill/>
              </p:spPr>
            </p:pic>
            <p:pic>
              <p:nvPicPr>
                <p:cNvPr id="55" name="Picture 11" descr="C:\Users\PeterHuang\Documents\posters\segment06.png"/>
                <p:cNvPicPr>
                  <a:picLocks noChangeAspect="1" noChangeArrowheads="1"/>
                </p:cNvPicPr>
                <p:nvPr/>
              </p:nvPicPr>
              <p:blipFill>
                <a:blip r:embed="rId16" cstate="print"/>
                <a:srcRect/>
                <a:stretch>
                  <a:fillRect/>
                </a:stretch>
              </p:blipFill>
              <p:spPr bwMode="auto">
                <a:xfrm>
                  <a:off x="7127081" y="5017295"/>
                  <a:ext cx="111919" cy="192881"/>
                </a:xfrm>
                <a:prstGeom prst="rect">
                  <a:avLst/>
                </a:prstGeom>
                <a:noFill/>
              </p:spPr>
            </p:pic>
            <p:pic>
              <p:nvPicPr>
                <p:cNvPr id="56" name="Picture 12" descr="C:\Users\PeterHuang\Documents\posters\segment07.png"/>
                <p:cNvPicPr>
                  <a:picLocks noChangeAspect="1" noChangeArrowheads="1"/>
                </p:cNvPicPr>
                <p:nvPr/>
              </p:nvPicPr>
              <p:blipFill>
                <a:blip r:embed="rId17" cstate="print"/>
                <a:srcRect/>
                <a:stretch>
                  <a:fillRect/>
                </a:stretch>
              </p:blipFill>
              <p:spPr bwMode="auto">
                <a:xfrm>
                  <a:off x="8229601" y="5135119"/>
                  <a:ext cx="123825" cy="26194"/>
                </a:xfrm>
                <a:prstGeom prst="rect">
                  <a:avLst/>
                </a:prstGeom>
                <a:noFill/>
              </p:spPr>
            </p:pic>
            <p:pic>
              <p:nvPicPr>
                <p:cNvPr id="57" name="Picture 13" descr="C:\Users\PeterHuang\Documents\posters\segment08.png"/>
                <p:cNvPicPr>
                  <a:picLocks noChangeAspect="1" noChangeArrowheads="1"/>
                </p:cNvPicPr>
                <p:nvPr/>
              </p:nvPicPr>
              <p:blipFill>
                <a:blip r:embed="rId18" cstate="print"/>
                <a:srcRect/>
                <a:stretch>
                  <a:fillRect/>
                </a:stretch>
              </p:blipFill>
              <p:spPr bwMode="auto">
                <a:xfrm>
                  <a:off x="8066152" y="4864894"/>
                  <a:ext cx="345281" cy="69056"/>
                </a:xfrm>
                <a:prstGeom prst="rect">
                  <a:avLst/>
                </a:prstGeom>
                <a:noFill/>
              </p:spPr>
            </p:pic>
            <p:pic>
              <p:nvPicPr>
                <p:cNvPr id="58" name="Picture 14" descr="C:\Users\PeterHuang\Documents\posters\segment09.png"/>
                <p:cNvPicPr>
                  <a:picLocks noChangeAspect="1" noChangeArrowheads="1"/>
                </p:cNvPicPr>
                <p:nvPr/>
              </p:nvPicPr>
              <p:blipFill>
                <a:blip r:embed="rId19" cstate="print"/>
                <a:srcRect/>
                <a:stretch>
                  <a:fillRect/>
                </a:stretch>
              </p:blipFill>
              <p:spPr bwMode="auto">
                <a:xfrm>
                  <a:off x="7456552" y="4864894"/>
                  <a:ext cx="357188" cy="69056"/>
                </a:xfrm>
                <a:prstGeom prst="rect">
                  <a:avLst/>
                </a:prstGeom>
                <a:noFill/>
              </p:spPr>
            </p:pic>
            <p:pic>
              <p:nvPicPr>
                <p:cNvPr id="59" name="Picture 15" descr="C:\Users\PeterHuang\Documents\posters\segment10.png"/>
                <p:cNvPicPr>
                  <a:picLocks noChangeAspect="1" noChangeArrowheads="1"/>
                </p:cNvPicPr>
                <p:nvPr/>
              </p:nvPicPr>
              <p:blipFill>
                <a:blip r:embed="rId20" cstate="print"/>
                <a:srcRect/>
                <a:stretch>
                  <a:fillRect/>
                </a:stretch>
              </p:blipFill>
              <p:spPr bwMode="auto">
                <a:xfrm>
                  <a:off x="7696201" y="5135119"/>
                  <a:ext cx="116681" cy="26194"/>
                </a:xfrm>
                <a:prstGeom prst="rect">
                  <a:avLst/>
                </a:prstGeom>
                <a:noFill/>
              </p:spPr>
            </p:pic>
            <p:pic>
              <p:nvPicPr>
                <p:cNvPr id="60" name="Picture 16" descr="C:\Users\PeterHuang\Documents\posters\segment11.png"/>
                <p:cNvPicPr>
                  <a:picLocks noChangeAspect="1" noChangeArrowheads="1"/>
                </p:cNvPicPr>
                <p:nvPr/>
              </p:nvPicPr>
              <p:blipFill>
                <a:blip r:embed="rId21" cstate="print"/>
                <a:srcRect/>
                <a:stretch>
                  <a:fillRect/>
                </a:stretch>
              </p:blipFill>
              <p:spPr bwMode="auto">
                <a:xfrm>
                  <a:off x="7543800" y="4331494"/>
                  <a:ext cx="119063" cy="328613"/>
                </a:xfrm>
                <a:prstGeom prst="rect">
                  <a:avLst/>
                </a:prstGeom>
                <a:noFill/>
              </p:spPr>
            </p:pic>
            <p:pic>
              <p:nvPicPr>
                <p:cNvPr id="61" name="Picture 17" descr="C:\Users\PeterHuang\Documents\posters\segment12.png"/>
                <p:cNvPicPr>
                  <a:picLocks noChangeAspect="1" noChangeArrowheads="1"/>
                </p:cNvPicPr>
                <p:nvPr/>
              </p:nvPicPr>
              <p:blipFill>
                <a:blip r:embed="rId22" cstate="print"/>
                <a:srcRect/>
                <a:stretch>
                  <a:fillRect/>
                </a:stretch>
              </p:blipFill>
              <p:spPr bwMode="auto">
                <a:xfrm>
                  <a:off x="6531769" y="4255294"/>
                  <a:ext cx="173831" cy="381000"/>
                </a:xfrm>
                <a:prstGeom prst="rect">
                  <a:avLst/>
                </a:prstGeom>
                <a:noFill/>
              </p:spPr>
            </p:pic>
            <p:pic>
              <p:nvPicPr>
                <p:cNvPr id="62" name="Picture 18" descr="C:\Users\PeterHuang\Documents\posters\segment13.png"/>
                <p:cNvPicPr>
                  <a:picLocks noChangeAspect="1" noChangeArrowheads="1"/>
                </p:cNvPicPr>
                <p:nvPr/>
              </p:nvPicPr>
              <p:blipFill>
                <a:blip r:embed="rId23" cstate="print"/>
                <a:srcRect/>
                <a:stretch>
                  <a:fillRect/>
                </a:stretch>
              </p:blipFill>
              <p:spPr bwMode="auto">
                <a:xfrm>
                  <a:off x="8305800" y="4179094"/>
                  <a:ext cx="111919" cy="438150"/>
                </a:xfrm>
                <a:prstGeom prst="rect">
                  <a:avLst/>
                </a:prstGeom>
                <a:noFill/>
              </p:spPr>
            </p:pic>
            <p:pic>
              <p:nvPicPr>
                <p:cNvPr id="63" name="Picture 19" descr="C:\Users\PeterHuang\Documents\posters\segment14.png"/>
                <p:cNvPicPr>
                  <a:picLocks noChangeAspect="1" noChangeArrowheads="1"/>
                </p:cNvPicPr>
                <p:nvPr/>
              </p:nvPicPr>
              <p:blipFill>
                <a:blip r:embed="rId24" cstate="print"/>
                <a:srcRect/>
                <a:stretch>
                  <a:fillRect/>
                </a:stretch>
              </p:blipFill>
              <p:spPr bwMode="auto">
                <a:xfrm>
                  <a:off x="8229600" y="3417094"/>
                  <a:ext cx="221456" cy="652463"/>
                </a:xfrm>
                <a:prstGeom prst="rect">
                  <a:avLst/>
                </a:prstGeom>
                <a:noFill/>
              </p:spPr>
            </p:pic>
            <p:pic>
              <p:nvPicPr>
                <p:cNvPr id="64" name="Picture 20" descr="C:\Users\PeterHuang\Documents\posters\segment15.png"/>
                <p:cNvPicPr>
                  <a:picLocks noChangeAspect="1" noChangeArrowheads="1"/>
                </p:cNvPicPr>
                <p:nvPr/>
              </p:nvPicPr>
              <p:blipFill>
                <a:blip r:embed="rId25" cstate="print"/>
                <a:srcRect/>
                <a:stretch>
                  <a:fillRect/>
                </a:stretch>
              </p:blipFill>
              <p:spPr bwMode="auto">
                <a:xfrm>
                  <a:off x="7162800" y="4331494"/>
                  <a:ext cx="107156" cy="295275"/>
                </a:xfrm>
                <a:prstGeom prst="rect">
                  <a:avLst/>
                </a:prstGeom>
                <a:noFill/>
              </p:spPr>
            </p:pic>
            <p:pic>
              <p:nvPicPr>
                <p:cNvPr id="65" name="Picture 21" descr="C:\Users\PeterHuang\Documents\posters\segment16.png"/>
                <p:cNvPicPr>
                  <a:picLocks noChangeAspect="1" noChangeArrowheads="1"/>
                </p:cNvPicPr>
                <p:nvPr/>
              </p:nvPicPr>
              <p:blipFill>
                <a:blip r:embed="rId26" cstate="print"/>
                <a:srcRect/>
                <a:stretch>
                  <a:fillRect/>
                </a:stretch>
              </p:blipFill>
              <p:spPr bwMode="auto">
                <a:xfrm>
                  <a:off x="6800850" y="4255295"/>
                  <a:ext cx="202406" cy="388144"/>
                </a:xfrm>
                <a:prstGeom prst="rect">
                  <a:avLst/>
                </a:prstGeom>
                <a:noFill/>
              </p:spPr>
            </p:pic>
            <p:pic>
              <p:nvPicPr>
                <p:cNvPr id="66" name="Picture 22" descr="C:\Users\PeterHuang\Documents\posters\segment17.png"/>
                <p:cNvPicPr>
                  <a:picLocks noChangeAspect="1" noChangeArrowheads="1"/>
                </p:cNvPicPr>
                <p:nvPr/>
              </p:nvPicPr>
              <p:blipFill>
                <a:blip r:embed="rId27" cstate="print"/>
                <a:srcRect/>
                <a:stretch>
                  <a:fillRect/>
                </a:stretch>
              </p:blipFill>
              <p:spPr bwMode="auto">
                <a:xfrm>
                  <a:off x="6481762" y="5058918"/>
                  <a:ext cx="147638" cy="140494"/>
                </a:xfrm>
                <a:prstGeom prst="rect">
                  <a:avLst/>
                </a:prstGeom>
                <a:noFill/>
              </p:spPr>
            </p:pic>
            <p:pic>
              <p:nvPicPr>
                <p:cNvPr id="67" name="Picture 23" descr="C:\Users\PeterHuang\Documents\posters\segment18.png"/>
                <p:cNvPicPr>
                  <a:picLocks noChangeAspect="1" noChangeArrowheads="1"/>
                </p:cNvPicPr>
                <p:nvPr/>
              </p:nvPicPr>
              <p:blipFill>
                <a:blip r:embed="rId28" cstate="print"/>
                <a:srcRect/>
                <a:stretch>
                  <a:fillRect/>
                </a:stretch>
              </p:blipFill>
              <p:spPr bwMode="auto">
                <a:xfrm>
                  <a:off x="6786562" y="5058918"/>
                  <a:ext cx="147638" cy="150019"/>
                </a:xfrm>
                <a:prstGeom prst="rect">
                  <a:avLst/>
                </a:prstGeom>
                <a:noFill/>
              </p:spPr>
            </p:pic>
            <p:pic>
              <p:nvPicPr>
                <p:cNvPr id="68" name="Picture 24" descr="C:\Users\PeterHuang\Documents\posters\segment19.png"/>
                <p:cNvPicPr>
                  <a:picLocks noChangeAspect="1" noChangeArrowheads="1"/>
                </p:cNvPicPr>
                <p:nvPr/>
              </p:nvPicPr>
              <p:blipFill>
                <a:blip r:embed="rId29" cstate="print"/>
                <a:srcRect/>
                <a:stretch>
                  <a:fillRect/>
                </a:stretch>
              </p:blipFill>
              <p:spPr bwMode="auto">
                <a:xfrm>
                  <a:off x="7198518" y="3417094"/>
                  <a:ext cx="185738" cy="776288"/>
                </a:xfrm>
                <a:prstGeom prst="rect">
                  <a:avLst/>
                </a:prstGeom>
                <a:noFill/>
              </p:spPr>
            </p:pic>
            <p:pic>
              <p:nvPicPr>
                <p:cNvPr id="69" name="Picture 25" descr="C:\Users\PeterHuang\Documents\posters\segment20.png"/>
                <p:cNvPicPr>
                  <a:picLocks noChangeAspect="1" noChangeArrowheads="1"/>
                </p:cNvPicPr>
                <p:nvPr/>
              </p:nvPicPr>
              <p:blipFill>
                <a:blip r:embed="rId30" cstate="print"/>
                <a:srcRect/>
                <a:stretch>
                  <a:fillRect/>
                </a:stretch>
              </p:blipFill>
              <p:spPr bwMode="auto">
                <a:xfrm>
                  <a:off x="7924800" y="3417094"/>
                  <a:ext cx="178594" cy="633413"/>
                </a:xfrm>
                <a:prstGeom prst="rect">
                  <a:avLst/>
                </a:prstGeom>
                <a:noFill/>
              </p:spPr>
            </p:pic>
            <p:pic>
              <p:nvPicPr>
                <p:cNvPr id="70" name="Picture 26" descr="C:\Users\PeterHuang\Documents\posters\segment26.png"/>
                <p:cNvPicPr>
                  <a:picLocks noChangeAspect="1" noChangeArrowheads="1"/>
                </p:cNvPicPr>
                <p:nvPr/>
              </p:nvPicPr>
              <p:blipFill>
                <a:blip r:embed="rId31" cstate="print"/>
                <a:srcRect/>
                <a:stretch>
                  <a:fillRect/>
                </a:stretch>
              </p:blipFill>
              <p:spPr bwMode="auto">
                <a:xfrm>
                  <a:off x="6015037" y="4241006"/>
                  <a:ext cx="309563" cy="395288"/>
                </a:xfrm>
                <a:prstGeom prst="rect">
                  <a:avLst/>
                </a:prstGeom>
                <a:noFill/>
              </p:spPr>
            </p:pic>
            <p:pic>
              <p:nvPicPr>
                <p:cNvPr id="71" name="Picture 27" descr="C:\Users\PeterHuang\Documents\posters\segment28.png"/>
                <p:cNvPicPr>
                  <a:picLocks noChangeAspect="1" noChangeArrowheads="1"/>
                </p:cNvPicPr>
                <p:nvPr/>
              </p:nvPicPr>
              <p:blipFill>
                <a:blip r:embed="rId32" cstate="print"/>
                <a:srcRect/>
                <a:stretch>
                  <a:fillRect/>
                </a:stretch>
              </p:blipFill>
              <p:spPr bwMode="auto">
                <a:xfrm>
                  <a:off x="7924800" y="4179094"/>
                  <a:ext cx="119063" cy="461963"/>
                </a:xfrm>
                <a:prstGeom prst="rect">
                  <a:avLst/>
                </a:prstGeom>
                <a:noFill/>
              </p:spPr>
            </p:pic>
            <p:pic>
              <p:nvPicPr>
                <p:cNvPr id="72" name="Picture 28" descr="C:\Users\PeterHuang\Documents\posters\segment29.png"/>
                <p:cNvPicPr>
                  <a:picLocks noChangeAspect="1" noChangeArrowheads="1"/>
                </p:cNvPicPr>
                <p:nvPr/>
              </p:nvPicPr>
              <p:blipFill>
                <a:blip r:embed="rId33" cstate="print"/>
                <a:srcRect/>
                <a:stretch>
                  <a:fillRect/>
                </a:stretch>
              </p:blipFill>
              <p:spPr bwMode="auto">
                <a:xfrm>
                  <a:off x="7546181" y="3417094"/>
                  <a:ext cx="219075" cy="785813"/>
                </a:xfrm>
                <a:prstGeom prst="rect">
                  <a:avLst/>
                </a:prstGeom>
                <a:noFill/>
              </p:spPr>
            </p:pic>
            <p:pic>
              <p:nvPicPr>
                <p:cNvPr id="73" name="Picture 29" descr="C:\Users\PeterHuang\Documents\posters\segment30.png"/>
                <p:cNvPicPr>
                  <a:picLocks noChangeAspect="1" noChangeArrowheads="1"/>
                </p:cNvPicPr>
                <p:nvPr/>
              </p:nvPicPr>
              <p:blipFill>
                <a:blip r:embed="rId34" cstate="print"/>
                <a:srcRect/>
                <a:stretch>
                  <a:fillRect/>
                </a:stretch>
              </p:blipFill>
              <p:spPr bwMode="auto">
                <a:xfrm>
                  <a:off x="6615112" y="3417094"/>
                  <a:ext cx="395288" cy="569119"/>
                </a:xfrm>
                <a:prstGeom prst="rect">
                  <a:avLst/>
                </a:prstGeom>
                <a:noFill/>
              </p:spPr>
            </p:pic>
            <p:pic>
              <p:nvPicPr>
                <p:cNvPr id="74" name="Picture 9"/>
                <p:cNvPicPr>
                  <a:picLocks noChangeAspect="1" noChangeArrowheads="1"/>
                </p:cNvPicPr>
                <p:nvPr/>
              </p:nvPicPr>
              <p:blipFill>
                <a:blip r:embed="rId10" cstate="print"/>
                <a:srcRect/>
                <a:stretch>
                  <a:fillRect/>
                </a:stretch>
              </p:blipFill>
              <p:spPr bwMode="auto">
                <a:xfrm>
                  <a:off x="7083171" y="5410200"/>
                  <a:ext cx="232029" cy="40005"/>
                </a:xfrm>
                <a:prstGeom prst="rect">
                  <a:avLst/>
                </a:prstGeom>
                <a:noFill/>
                <a:ln w="9525">
                  <a:noFill/>
                  <a:miter lim="800000"/>
                  <a:headEnd/>
                  <a:tailEnd/>
                </a:ln>
              </p:spPr>
            </p:pic>
          </p:grpSp>
          <p:sp>
            <p:nvSpPr>
              <p:cNvPr id="49" name="Rectangle 48"/>
              <p:cNvSpPr/>
              <p:nvPr/>
            </p:nvSpPr>
            <p:spPr>
              <a:xfrm>
                <a:off x="6592077" y="5666601"/>
                <a:ext cx="1180323" cy="276999"/>
              </a:xfrm>
              <a:prstGeom prst="rect">
                <a:avLst/>
              </a:prstGeom>
            </p:spPr>
            <p:txBody>
              <a:bodyPr wrap="none">
                <a:spAutoFit/>
              </a:bodyPr>
              <a:lstStyle/>
              <a:p>
                <a:r>
                  <a:rPr lang="en-US" sz="1200" dirty="0" smtClean="0"/>
                  <a:t>Initial Segments</a:t>
                </a:r>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Group 95"/>
          <p:cNvGrpSpPr/>
          <p:nvPr/>
        </p:nvGrpSpPr>
        <p:grpSpPr>
          <a:xfrm>
            <a:off x="5807869" y="3276600"/>
            <a:ext cx="2574131" cy="2667000"/>
            <a:chOff x="5807869" y="3276600"/>
            <a:chExt cx="2574131" cy="2667000"/>
          </a:xfrm>
        </p:grpSpPr>
        <p:sp>
          <p:nvSpPr>
            <p:cNvPr id="97" name="Right Arrow 96"/>
            <p:cNvSpPr/>
            <p:nvPr/>
          </p:nvSpPr>
          <p:spPr>
            <a:xfrm rot="5400000">
              <a:off x="7010400" y="3352800"/>
              <a:ext cx="228600" cy="762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46"/>
            <p:cNvGrpSpPr/>
            <p:nvPr/>
          </p:nvGrpSpPr>
          <p:grpSpPr>
            <a:xfrm>
              <a:off x="5807869" y="3605689"/>
              <a:ext cx="2574131" cy="2337911"/>
              <a:chOff x="5807869" y="3605689"/>
              <a:chExt cx="2574131" cy="2337911"/>
            </a:xfrm>
          </p:grpSpPr>
          <p:grpSp>
            <p:nvGrpSpPr>
              <p:cNvPr id="99" name="Group 33"/>
              <p:cNvGrpSpPr/>
              <p:nvPr/>
            </p:nvGrpSpPr>
            <p:grpSpPr>
              <a:xfrm>
                <a:off x="5807869" y="3605689"/>
                <a:ext cx="2574131" cy="2033111"/>
                <a:chOff x="5876925" y="3417094"/>
                <a:chExt cx="2574131" cy="2033111"/>
              </a:xfrm>
            </p:grpSpPr>
            <p:pic>
              <p:nvPicPr>
                <p:cNvPr id="101" name="Picture 6" descr="C:\Users\PeterHuang\Documents\posters\segment01.png"/>
                <p:cNvPicPr>
                  <a:picLocks noChangeAspect="1" noChangeArrowheads="1"/>
                </p:cNvPicPr>
                <p:nvPr/>
              </p:nvPicPr>
              <p:blipFill>
                <a:blip r:embed="rId4" cstate="print"/>
                <a:srcRect/>
                <a:stretch>
                  <a:fillRect/>
                </a:stretch>
              </p:blipFill>
              <p:spPr bwMode="auto">
                <a:xfrm>
                  <a:off x="6019800" y="5017294"/>
                  <a:ext cx="161925" cy="240506"/>
                </a:xfrm>
                <a:prstGeom prst="rect">
                  <a:avLst/>
                </a:prstGeom>
                <a:noFill/>
              </p:spPr>
            </p:pic>
            <p:pic>
              <p:nvPicPr>
                <p:cNvPr id="102" name="Picture 7" descr="C:\Users\PeterHuang\Documents\posters\segment02.png"/>
                <p:cNvPicPr>
                  <a:picLocks noChangeAspect="1" noChangeArrowheads="1"/>
                </p:cNvPicPr>
                <p:nvPr/>
              </p:nvPicPr>
              <p:blipFill>
                <a:blip r:embed="rId5" cstate="print"/>
                <a:srcRect/>
                <a:stretch>
                  <a:fillRect/>
                </a:stretch>
              </p:blipFill>
              <p:spPr bwMode="auto">
                <a:xfrm>
                  <a:off x="7434262" y="5017295"/>
                  <a:ext cx="109538" cy="166688"/>
                </a:xfrm>
                <a:prstGeom prst="rect">
                  <a:avLst/>
                </a:prstGeom>
                <a:noFill/>
              </p:spPr>
            </p:pic>
            <p:pic>
              <p:nvPicPr>
                <p:cNvPr id="103" name="Picture 8" descr="C:\Users\PeterHuang\Documents\posters\segment03.png"/>
                <p:cNvPicPr>
                  <a:picLocks noChangeAspect="1" noChangeArrowheads="1"/>
                </p:cNvPicPr>
                <p:nvPr/>
              </p:nvPicPr>
              <p:blipFill>
                <a:blip r:embed="rId6" cstate="print"/>
                <a:srcRect/>
                <a:stretch>
                  <a:fillRect/>
                </a:stretch>
              </p:blipFill>
              <p:spPr bwMode="auto">
                <a:xfrm>
                  <a:off x="6017419" y="4864894"/>
                  <a:ext cx="459581" cy="69056"/>
                </a:xfrm>
                <a:prstGeom prst="rect">
                  <a:avLst/>
                </a:prstGeom>
                <a:noFill/>
              </p:spPr>
            </p:pic>
            <p:pic>
              <p:nvPicPr>
                <p:cNvPr id="104" name="Picture 9" descr="C:\Users\PeterHuang\Documents\posters\segment04.png"/>
                <p:cNvPicPr>
                  <a:picLocks noChangeAspect="1" noChangeArrowheads="1"/>
                </p:cNvPicPr>
                <p:nvPr/>
              </p:nvPicPr>
              <p:blipFill>
                <a:blip r:embed="rId7" cstate="print"/>
                <a:srcRect/>
                <a:stretch>
                  <a:fillRect/>
                </a:stretch>
              </p:blipFill>
              <p:spPr bwMode="auto">
                <a:xfrm>
                  <a:off x="6618352" y="4864894"/>
                  <a:ext cx="459581" cy="69056"/>
                </a:xfrm>
                <a:prstGeom prst="rect">
                  <a:avLst/>
                </a:prstGeom>
                <a:noFill/>
              </p:spPr>
            </p:pic>
            <p:pic>
              <p:nvPicPr>
                <p:cNvPr id="105" name="Picture 10" descr="C:\Users\PeterHuang\Documents\posters\segment05.png"/>
                <p:cNvPicPr>
                  <a:picLocks noChangeAspect="1" noChangeArrowheads="1"/>
                </p:cNvPicPr>
                <p:nvPr/>
              </p:nvPicPr>
              <p:blipFill>
                <a:blip r:embed="rId8" cstate="print"/>
                <a:srcRect/>
                <a:stretch>
                  <a:fillRect/>
                </a:stretch>
              </p:blipFill>
              <p:spPr bwMode="auto">
                <a:xfrm>
                  <a:off x="5876925" y="3417094"/>
                  <a:ext cx="600075" cy="569119"/>
                </a:xfrm>
                <a:prstGeom prst="rect">
                  <a:avLst/>
                </a:prstGeom>
                <a:noFill/>
              </p:spPr>
            </p:pic>
            <p:pic>
              <p:nvPicPr>
                <p:cNvPr id="106" name="Picture 11" descr="C:\Users\PeterHuang\Documents\posters\segment06.png"/>
                <p:cNvPicPr>
                  <a:picLocks noChangeAspect="1" noChangeArrowheads="1"/>
                </p:cNvPicPr>
                <p:nvPr/>
              </p:nvPicPr>
              <p:blipFill>
                <a:blip r:embed="rId9" cstate="print"/>
                <a:srcRect/>
                <a:stretch>
                  <a:fillRect/>
                </a:stretch>
              </p:blipFill>
              <p:spPr bwMode="auto">
                <a:xfrm>
                  <a:off x="7127081" y="5017295"/>
                  <a:ext cx="111919" cy="192881"/>
                </a:xfrm>
                <a:prstGeom prst="rect">
                  <a:avLst/>
                </a:prstGeom>
                <a:noFill/>
              </p:spPr>
            </p:pic>
            <p:pic>
              <p:nvPicPr>
                <p:cNvPr id="107" name="Picture 12" descr="C:\Users\PeterHuang\Documents\posters\segment07.png"/>
                <p:cNvPicPr>
                  <a:picLocks noChangeAspect="1" noChangeArrowheads="1"/>
                </p:cNvPicPr>
                <p:nvPr/>
              </p:nvPicPr>
              <p:blipFill>
                <a:blip r:embed="rId10" cstate="print"/>
                <a:srcRect/>
                <a:stretch>
                  <a:fillRect/>
                </a:stretch>
              </p:blipFill>
              <p:spPr bwMode="auto">
                <a:xfrm>
                  <a:off x="8229601" y="5135119"/>
                  <a:ext cx="123825" cy="26194"/>
                </a:xfrm>
                <a:prstGeom prst="rect">
                  <a:avLst/>
                </a:prstGeom>
                <a:noFill/>
              </p:spPr>
            </p:pic>
            <p:pic>
              <p:nvPicPr>
                <p:cNvPr id="108" name="Picture 13" descr="C:\Users\PeterHuang\Documents\posters\segment08.png"/>
                <p:cNvPicPr>
                  <a:picLocks noChangeAspect="1" noChangeArrowheads="1"/>
                </p:cNvPicPr>
                <p:nvPr/>
              </p:nvPicPr>
              <p:blipFill>
                <a:blip r:embed="rId11" cstate="print"/>
                <a:srcRect/>
                <a:stretch>
                  <a:fillRect/>
                </a:stretch>
              </p:blipFill>
              <p:spPr bwMode="auto">
                <a:xfrm>
                  <a:off x="8066152" y="4864894"/>
                  <a:ext cx="345281" cy="69056"/>
                </a:xfrm>
                <a:prstGeom prst="rect">
                  <a:avLst/>
                </a:prstGeom>
                <a:noFill/>
              </p:spPr>
            </p:pic>
            <p:pic>
              <p:nvPicPr>
                <p:cNvPr id="109" name="Picture 14" descr="C:\Users\PeterHuang\Documents\posters\segment09.png"/>
                <p:cNvPicPr>
                  <a:picLocks noChangeAspect="1" noChangeArrowheads="1"/>
                </p:cNvPicPr>
                <p:nvPr/>
              </p:nvPicPr>
              <p:blipFill>
                <a:blip r:embed="rId12" cstate="print"/>
                <a:srcRect/>
                <a:stretch>
                  <a:fillRect/>
                </a:stretch>
              </p:blipFill>
              <p:spPr bwMode="auto">
                <a:xfrm>
                  <a:off x="7456552" y="4864894"/>
                  <a:ext cx="357188" cy="69056"/>
                </a:xfrm>
                <a:prstGeom prst="rect">
                  <a:avLst/>
                </a:prstGeom>
                <a:noFill/>
              </p:spPr>
            </p:pic>
            <p:pic>
              <p:nvPicPr>
                <p:cNvPr id="110" name="Picture 15" descr="C:\Users\PeterHuang\Documents\posters\segment10.png"/>
                <p:cNvPicPr>
                  <a:picLocks noChangeAspect="1" noChangeArrowheads="1"/>
                </p:cNvPicPr>
                <p:nvPr/>
              </p:nvPicPr>
              <p:blipFill>
                <a:blip r:embed="rId13" cstate="print"/>
                <a:srcRect/>
                <a:stretch>
                  <a:fillRect/>
                </a:stretch>
              </p:blipFill>
              <p:spPr bwMode="auto">
                <a:xfrm>
                  <a:off x="7696201" y="5135119"/>
                  <a:ext cx="116681" cy="26194"/>
                </a:xfrm>
                <a:prstGeom prst="rect">
                  <a:avLst/>
                </a:prstGeom>
                <a:noFill/>
              </p:spPr>
            </p:pic>
            <p:pic>
              <p:nvPicPr>
                <p:cNvPr id="111" name="Picture 16" descr="C:\Users\PeterHuang\Documents\posters\segment11.png"/>
                <p:cNvPicPr>
                  <a:picLocks noChangeAspect="1" noChangeArrowheads="1"/>
                </p:cNvPicPr>
                <p:nvPr/>
              </p:nvPicPr>
              <p:blipFill>
                <a:blip r:embed="rId14" cstate="print"/>
                <a:srcRect/>
                <a:stretch>
                  <a:fillRect/>
                </a:stretch>
              </p:blipFill>
              <p:spPr bwMode="auto">
                <a:xfrm>
                  <a:off x="7543800" y="4331494"/>
                  <a:ext cx="119063" cy="328613"/>
                </a:xfrm>
                <a:prstGeom prst="rect">
                  <a:avLst/>
                </a:prstGeom>
                <a:noFill/>
              </p:spPr>
            </p:pic>
            <p:pic>
              <p:nvPicPr>
                <p:cNvPr id="112" name="Picture 17" descr="C:\Users\PeterHuang\Documents\posters\segment12.png"/>
                <p:cNvPicPr>
                  <a:picLocks noChangeAspect="1" noChangeArrowheads="1"/>
                </p:cNvPicPr>
                <p:nvPr/>
              </p:nvPicPr>
              <p:blipFill>
                <a:blip r:embed="rId15" cstate="print"/>
                <a:srcRect/>
                <a:stretch>
                  <a:fillRect/>
                </a:stretch>
              </p:blipFill>
              <p:spPr bwMode="auto">
                <a:xfrm>
                  <a:off x="6531769" y="4255294"/>
                  <a:ext cx="173831" cy="381000"/>
                </a:xfrm>
                <a:prstGeom prst="rect">
                  <a:avLst/>
                </a:prstGeom>
                <a:noFill/>
              </p:spPr>
            </p:pic>
            <p:pic>
              <p:nvPicPr>
                <p:cNvPr id="113" name="Picture 18" descr="C:\Users\PeterHuang\Documents\posters\segment13.png"/>
                <p:cNvPicPr>
                  <a:picLocks noChangeAspect="1" noChangeArrowheads="1"/>
                </p:cNvPicPr>
                <p:nvPr/>
              </p:nvPicPr>
              <p:blipFill>
                <a:blip r:embed="rId16" cstate="print"/>
                <a:srcRect/>
                <a:stretch>
                  <a:fillRect/>
                </a:stretch>
              </p:blipFill>
              <p:spPr bwMode="auto">
                <a:xfrm>
                  <a:off x="8305800" y="4179094"/>
                  <a:ext cx="111919" cy="438150"/>
                </a:xfrm>
                <a:prstGeom prst="rect">
                  <a:avLst/>
                </a:prstGeom>
                <a:noFill/>
              </p:spPr>
            </p:pic>
            <p:pic>
              <p:nvPicPr>
                <p:cNvPr id="114" name="Picture 19" descr="C:\Users\PeterHuang\Documents\posters\segment14.png"/>
                <p:cNvPicPr>
                  <a:picLocks noChangeAspect="1" noChangeArrowheads="1"/>
                </p:cNvPicPr>
                <p:nvPr/>
              </p:nvPicPr>
              <p:blipFill>
                <a:blip r:embed="rId17" cstate="print"/>
                <a:srcRect/>
                <a:stretch>
                  <a:fillRect/>
                </a:stretch>
              </p:blipFill>
              <p:spPr bwMode="auto">
                <a:xfrm>
                  <a:off x="8229600" y="3417094"/>
                  <a:ext cx="221456" cy="652463"/>
                </a:xfrm>
                <a:prstGeom prst="rect">
                  <a:avLst/>
                </a:prstGeom>
                <a:noFill/>
              </p:spPr>
            </p:pic>
            <p:pic>
              <p:nvPicPr>
                <p:cNvPr id="115" name="Picture 20" descr="C:\Users\PeterHuang\Documents\posters\segment15.png"/>
                <p:cNvPicPr>
                  <a:picLocks noChangeAspect="1" noChangeArrowheads="1"/>
                </p:cNvPicPr>
                <p:nvPr/>
              </p:nvPicPr>
              <p:blipFill>
                <a:blip r:embed="rId18" cstate="print"/>
                <a:srcRect/>
                <a:stretch>
                  <a:fillRect/>
                </a:stretch>
              </p:blipFill>
              <p:spPr bwMode="auto">
                <a:xfrm>
                  <a:off x="7162800" y="4331494"/>
                  <a:ext cx="107156" cy="295275"/>
                </a:xfrm>
                <a:prstGeom prst="rect">
                  <a:avLst/>
                </a:prstGeom>
                <a:noFill/>
              </p:spPr>
            </p:pic>
            <p:pic>
              <p:nvPicPr>
                <p:cNvPr id="116" name="Picture 21" descr="C:\Users\PeterHuang\Documents\posters\segment16.png"/>
                <p:cNvPicPr>
                  <a:picLocks noChangeAspect="1" noChangeArrowheads="1"/>
                </p:cNvPicPr>
                <p:nvPr/>
              </p:nvPicPr>
              <p:blipFill>
                <a:blip r:embed="rId19" cstate="print"/>
                <a:srcRect/>
                <a:stretch>
                  <a:fillRect/>
                </a:stretch>
              </p:blipFill>
              <p:spPr bwMode="auto">
                <a:xfrm>
                  <a:off x="6800850" y="4255295"/>
                  <a:ext cx="202406" cy="388144"/>
                </a:xfrm>
                <a:prstGeom prst="rect">
                  <a:avLst/>
                </a:prstGeom>
                <a:noFill/>
              </p:spPr>
            </p:pic>
            <p:pic>
              <p:nvPicPr>
                <p:cNvPr id="117" name="Picture 22" descr="C:\Users\PeterHuang\Documents\posters\segment17.png"/>
                <p:cNvPicPr>
                  <a:picLocks noChangeAspect="1" noChangeArrowheads="1"/>
                </p:cNvPicPr>
                <p:nvPr/>
              </p:nvPicPr>
              <p:blipFill>
                <a:blip r:embed="rId20" cstate="print"/>
                <a:srcRect/>
                <a:stretch>
                  <a:fillRect/>
                </a:stretch>
              </p:blipFill>
              <p:spPr bwMode="auto">
                <a:xfrm>
                  <a:off x="6481762" y="5058918"/>
                  <a:ext cx="147638" cy="140494"/>
                </a:xfrm>
                <a:prstGeom prst="rect">
                  <a:avLst/>
                </a:prstGeom>
                <a:noFill/>
              </p:spPr>
            </p:pic>
            <p:pic>
              <p:nvPicPr>
                <p:cNvPr id="118" name="Picture 23" descr="C:\Users\PeterHuang\Documents\posters\segment18.png"/>
                <p:cNvPicPr>
                  <a:picLocks noChangeAspect="1" noChangeArrowheads="1"/>
                </p:cNvPicPr>
                <p:nvPr/>
              </p:nvPicPr>
              <p:blipFill>
                <a:blip r:embed="rId21" cstate="print"/>
                <a:srcRect/>
                <a:stretch>
                  <a:fillRect/>
                </a:stretch>
              </p:blipFill>
              <p:spPr bwMode="auto">
                <a:xfrm>
                  <a:off x="6786562" y="5058918"/>
                  <a:ext cx="147638" cy="150019"/>
                </a:xfrm>
                <a:prstGeom prst="rect">
                  <a:avLst/>
                </a:prstGeom>
                <a:noFill/>
              </p:spPr>
            </p:pic>
            <p:pic>
              <p:nvPicPr>
                <p:cNvPr id="119" name="Picture 24" descr="C:\Users\PeterHuang\Documents\posters\segment19.png"/>
                <p:cNvPicPr>
                  <a:picLocks noChangeAspect="1" noChangeArrowheads="1"/>
                </p:cNvPicPr>
                <p:nvPr/>
              </p:nvPicPr>
              <p:blipFill>
                <a:blip r:embed="rId22" cstate="print"/>
                <a:srcRect/>
                <a:stretch>
                  <a:fillRect/>
                </a:stretch>
              </p:blipFill>
              <p:spPr bwMode="auto">
                <a:xfrm>
                  <a:off x="7198518" y="3417094"/>
                  <a:ext cx="185738" cy="776288"/>
                </a:xfrm>
                <a:prstGeom prst="rect">
                  <a:avLst/>
                </a:prstGeom>
                <a:noFill/>
              </p:spPr>
            </p:pic>
            <p:pic>
              <p:nvPicPr>
                <p:cNvPr id="120" name="Picture 25" descr="C:\Users\PeterHuang\Documents\posters\segment20.png"/>
                <p:cNvPicPr>
                  <a:picLocks noChangeAspect="1" noChangeArrowheads="1"/>
                </p:cNvPicPr>
                <p:nvPr/>
              </p:nvPicPr>
              <p:blipFill>
                <a:blip r:embed="rId23" cstate="print"/>
                <a:srcRect/>
                <a:stretch>
                  <a:fillRect/>
                </a:stretch>
              </p:blipFill>
              <p:spPr bwMode="auto">
                <a:xfrm>
                  <a:off x="7924800" y="3417094"/>
                  <a:ext cx="178594" cy="633413"/>
                </a:xfrm>
                <a:prstGeom prst="rect">
                  <a:avLst/>
                </a:prstGeom>
                <a:noFill/>
              </p:spPr>
            </p:pic>
            <p:pic>
              <p:nvPicPr>
                <p:cNvPr id="121" name="Picture 26" descr="C:\Users\PeterHuang\Documents\posters\segment26.png"/>
                <p:cNvPicPr>
                  <a:picLocks noChangeAspect="1" noChangeArrowheads="1"/>
                </p:cNvPicPr>
                <p:nvPr/>
              </p:nvPicPr>
              <p:blipFill>
                <a:blip r:embed="rId24" cstate="print"/>
                <a:srcRect/>
                <a:stretch>
                  <a:fillRect/>
                </a:stretch>
              </p:blipFill>
              <p:spPr bwMode="auto">
                <a:xfrm>
                  <a:off x="6015037" y="4241006"/>
                  <a:ext cx="309563" cy="395288"/>
                </a:xfrm>
                <a:prstGeom prst="rect">
                  <a:avLst/>
                </a:prstGeom>
                <a:noFill/>
              </p:spPr>
            </p:pic>
            <p:pic>
              <p:nvPicPr>
                <p:cNvPr id="122" name="Picture 27" descr="C:\Users\PeterHuang\Documents\posters\segment28.png"/>
                <p:cNvPicPr>
                  <a:picLocks noChangeAspect="1" noChangeArrowheads="1"/>
                </p:cNvPicPr>
                <p:nvPr/>
              </p:nvPicPr>
              <p:blipFill>
                <a:blip r:embed="rId25" cstate="print"/>
                <a:srcRect/>
                <a:stretch>
                  <a:fillRect/>
                </a:stretch>
              </p:blipFill>
              <p:spPr bwMode="auto">
                <a:xfrm>
                  <a:off x="7924800" y="4179094"/>
                  <a:ext cx="119063" cy="461963"/>
                </a:xfrm>
                <a:prstGeom prst="rect">
                  <a:avLst/>
                </a:prstGeom>
                <a:noFill/>
              </p:spPr>
            </p:pic>
            <p:pic>
              <p:nvPicPr>
                <p:cNvPr id="123" name="Picture 28" descr="C:\Users\PeterHuang\Documents\posters\segment29.png"/>
                <p:cNvPicPr>
                  <a:picLocks noChangeAspect="1" noChangeArrowheads="1"/>
                </p:cNvPicPr>
                <p:nvPr/>
              </p:nvPicPr>
              <p:blipFill>
                <a:blip r:embed="rId26" cstate="print"/>
                <a:srcRect/>
                <a:stretch>
                  <a:fillRect/>
                </a:stretch>
              </p:blipFill>
              <p:spPr bwMode="auto">
                <a:xfrm>
                  <a:off x="7546181" y="3417094"/>
                  <a:ext cx="219075" cy="785813"/>
                </a:xfrm>
                <a:prstGeom prst="rect">
                  <a:avLst/>
                </a:prstGeom>
                <a:noFill/>
              </p:spPr>
            </p:pic>
            <p:pic>
              <p:nvPicPr>
                <p:cNvPr id="124" name="Picture 29" descr="C:\Users\PeterHuang\Documents\posters\segment30.png"/>
                <p:cNvPicPr>
                  <a:picLocks noChangeAspect="1" noChangeArrowheads="1"/>
                </p:cNvPicPr>
                <p:nvPr/>
              </p:nvPicPr>
              <p:blipFill>
                <a:blip r:embed="rId27" cstate="print"/>
                <a:srcRect/>
                <a:stretch>
                  <a:fillRect/>
                </a:stretch>
              </p:blipFill>
              <p:spPr bwMode="auto">
                <a:xfrm>
                  <a:off x="6615112" y="3417094"/>
                  <a:ext cx="395288" cy="569119"/>
                </a:xfrm>
                <a:prstGeom prst="rect">
                  <a:avLst/>
                </a:prstGeom>
                <a:noFill/>
              </p:spPr>
            </p:pic>
            <p:pic>
              <p:nvPicPr>
                <p:cNvPr id="125" name="Picture 9"/>
                <p:cNvPicPr>
                  <a:picLocks noChangeAspect="1" noChangeArrowheads="1"/>
                </p:cNvPicPr>
                <p:nvPr/>
              </p:nvPicPr>
              <p:blipFill>
                <a:blip r:embed="rId28" cstate="print"/>
                <a:srcRect/>
                <a:stretch>
                  <a:fillRect/>
                </a:stretch>
              </p:blipFill>
              <p:spPr bwMode="auto">
                <a:xfrm>
                  <a:off x="7083171" y="5410200"/>
                  <a:ext cx="232029" cy="40005"/>
                </a:xfrm>
                <a:prstGeom prst="rect">
                  <a:avLst/>
                </a:prstGeom>
                <a:noFill/>
                <a:ln w="9525">
                  <a:noFill/>
                  <a:miter lim="800000"/>
                  <a:headEnd/>
                  <a:tailEnd/>
                </a:ln>
              </p:spPr>
            </p:pic>
          </p:grpSp>
          <p:sp>
            <p:nvSpPr>
              <p:cNvPr id="100" name="Rectangle 99"/>
              <p:cNvSpPr/>
              <p:nvPr/>
            </p:nvSpPr>
            <p:spPr>
              <a:xfrm>
                <a:off x="6592077" y="5666601"/>
                <a:ext cx="1180323" cy="276999"/>
              </a:xfrm>
              <a:prstGeom prst="rect">
                <a:avLst/>
              </a:prstGeom>
            </p:spPr>
            <p:txBody>
              <a:bodyPr wrap="none">
                <a:spAutoFit/>
              </a:bodyPr>
              <a:lstStyle/>
              <a:p>
                <a:r>
                  <a:rPr lang="en-US" sz="1200" dirty="0" smtClean="0"/>
                  <a:t>Initial Segments</a:t>
                </a:r>
              </a:p>
            </p:txBody>
          </p:sp>
        </p:grpSp>
      </p:grpSp>
      <p:sp>
        <p:nvSpPr>
          <p:cNvPr id="2" name="Content Placeholder 1"/>
          <p:cNvSpPr>
            <a:spLocks noGrp="1"/>
          </p:cNvSpPr>
          <p:nvPr>
            <p:ph idx="1"/>
          </p:nvPr>
        </p:nvSpPr>
        <p:spPr>
          <a:xfrm>
            <a:off x="457200" y="1219201"/>
            <a:ext cx="5105400" cy="4800599"/>
          </a:xfrm>
        </p:spPr>
        <p:txBody>
          <a:bodyPr>
            <a:noAutofit/>
          </a:bodyPr>
          <a:lstStyle/>
          <a:p>
            <a:r>
              <a:rPr lang="en-US" dirty="0" smtClean="0"/>
              <a:t>Segmentations: subsets of initial segments obtained from randomized segmentations</a:t>
            </a:r>
          </a:p>
          <a:p>
            <a:pPr>
              <a:buNone/>
            </a:pPr>
            <a:endParaRPr lang="en-US" dirty="0" smtClean="0"/>
          </a:p>
        </p:txBody>
      </p:sp>
      <p:sp>
        <p:nvSpPr>
          <p:cNvPr id="3" name="Title 2"/>
          <p:cNvSpPr>
            <a:spLocks noGrp="1"/>
          </p:cNvSpPr>
          <p:nvPr>
            <p:ph type="title"/>
          </p:nvPr>
        </p:nvSpPr>
        <p:spPr/>
        <p:txBody>
          <a:bodyPr>
            <a:normAutofit/>
          </a:bodyPr>
          <a:lstStyle/>
          <a:p>
            <a:r>
              <a:rPr lang="en-US" dirty="0" smtClean="0"/>
              <a:t>Segmentation Parameterization</a:t>
            </a:r>
            <a:endParaRPr lang="en-US" dirty="0"/>
          </a:p>
        </p:txBody>
      </p:sp>
      <p:grpSp>
        <p:nvGrpSpPr>
          <p:cNvPr id="60" name="Group 59"/>
          <p:cNvGrpSpPr/>
          <p:nvPr/>
        </p:nvGrpSpPr>
        <p:grpSpPr>
          <a:xfrm>
            <a:off x="5699760" y="1371600"/>
            <a:ext cx="2834640" cy="1877199"/>
            <a:chOff x="5699760" y="1447800"/>
            <a:chExt cx="2834640" cy="1877199"/>
          </a:xfrm>
        </p:grpSpPr>
        <p:grpSp>
          <p:nvGrpSpPr>
            <p:cNvPr id="61" name="Group 34"/>
            <p:cNvGrpSpPr/>
            <p:nvPr/>
          </p:nvGrpSpPr>
          <p:grpSpPr>
            <a:xfrm>
              <a:off x="5699760" y="1447800"/>
              <a:ext cx="2834640" cy="1564005"/>
              <a:chOff x="5699760" y="1447800"/>
              <a:chExt cx="2834640" cy="1564005"/>
            </a:xfrm>
          </p:grpSpPr>
          <p:pic>
            <p:nvPicPr>
              <p:cNvPr id="63" name="Picture 2" descr="C:\Users\PeterHuang\Documents\Pictures\segmentation_2.png"/>
              <p:cNvPicPr>
                <a:picLocks noChangeAspect="1" noChangeArrowheads="1"/>
              </p:cNvPicPr>
              <p:nvPr/>
            </p:nvPicPr>
            <p:blipFill>
              <a:blip r:embed="rId29" cstate="print"/>
              <a:srcRect/>
              <a:stretch>
                <a:fillRect/>
              </a:stretch>
            </p:blipFill>
            <p:spPr bwMode="auto">
              <a:xfrm>
                <a:off x="5699760" y="1447800"/>
                <a:ext cx="1371600" cy="1439097"/>
              </a:xfrm>
              <a:prstGeom prst="rect">
                <a:avLst/>
              </a:prstGeom>
              <a:noFill/>
            </p:spPr>
          </p:pic>
          <p:pic>
            <p:nvPicPr>
              <p:cNvPr id="64" name="Picture 3" descr="C:\Users\PeterHuang\Documents\Pictures\segmentation_1.png"/>
              <p:cNvPicPr>
                <a:picLocks noChangeAspect="1" noChangeArrowheads="1"/>
              </p:cNvPicPr>
              <p:nvPr/>
            </p:nvPicPr>
            <p:blipFill>
              <a:blip r:embed="rId30" cstate="print"/>
              <a:srcRect/>
              <a:stretch>
                <a:fillRect/>
              </a:stretch>
            </p:blipFill>
            <p:spPr bwMode="auto">
              <a:xfrm>
                <a:off x="7162800" y="1447800"/>
                <a:ext cx="1371600" cy="1439160"/>
              </a:xfrm>
              <a:prstGeom prst="rect">
                <a:avLst/>
              </a:prstGeom>
              <a:noFill/>
            </p:spPr>
          </p:pic>
          <p:pic>
            <p:nvPicPr>
              <p:cNvPr id="65" name="Picture 9"/>
              <p:cNvPicPr>
                <a:picLocks noChangeAspect="1" noChangeArrowheads="1"/>
              </p:cNvPicPr>
              <p:nvPr/>
            </p:nvPicPr>
            <p:blipFill>
              <a:blip r:embed="rId28" cstate="print"/>
              <a:srcRect/>
              <a:stretch>
                <a:fillRect/>
              </a:stretch>
            </p:blipFill>
            <p:spPr bwMode="auto">
              <a:xfrm>
                <a:off x="7010400" y="2971800"/>
                <a:ext cx="232029" cy="40005"/>
              </a:xfrm>
              <a:prstGeom prst="rect">
                <a:avLst/>
              </a:prstGeom>
              <a:noFill/>
              <a:ln w="9525">
                <a:noFill/>
                <a:miter lim="800000"/>
                <a:headEnd/>
                <a:tailEnd/>
              </a:ln>
            </p:spPr>
          </p:pic>
        </p:grpSp>
        <p:sp>
          <p:nvSpPr>
            <p:cNvPr id="62" name="Rectangle 61"/>
            <p:cNvSpPr/>
            <p:nvPr/>
          </p:nvSpPr>
          <p:spPr>
            <a:xfrm>
              <a:off x="6553200" y="3048000"/>
              <a:ext cx="1266437" cy="276999"/>
            </a:xfrm>
            <a:prstGeom prst="rect">
              <a:avLst/>
            </a:prstGeom>
          </p:spPr>
          <p:txBody>
            <a:bodyPr wrap="none">
              <a:spAutoFit/>
            </a:bodyPr>
            <a:lstStyle/>
            <a:p>
              <a:r>
                <a:rPr lang="en-US" sz="1200" dirty="0" smtClean="0"/>
                <a:t>Randomized Cuts</a:t>
              </a:r>
            </a:p>
          </p:txBody>
        </p:sp>
      </p:grpSp>
      <p:grpSp>
        <p:nvGrpSpPr>
          <p:cNvPr id="140" name="Group 139"/>
          <p:cNvGrpSpPr/>
          <p:nvPr/>
        </p:nvGrpSpPr>
        <p:grpSpPr>
          <a:xfrm>
            <a:off x="5760720" y="3581400"/>
            <a:ext cx="1953768" cy="838200"/>
            <a:chOff x="5760720" y="3581400"/>
            <a:chExt cx="1953768" cy="838200"/>
          </a:xfrm>
        </p:grpSpPr>
        <p:sp>
          <p:nvSpPr>
            <p:cNvPr id="126" name="Rectangle 125"/>
            <p:cNvSpPr/>
            <p:nvPr/>
          </p:nvSpPr>
          <p:spPr>
            <a:xfrm>
              <a:off x="5760720" y="3581400"/>
              <a:ext cx="685800" cy="609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7086600" y="3581400"/>
              <a:ext cx="228600" cy="838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7467600" y="3581400"/>
              <a:ext cx="246888" cy="838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p:cNvGrpSpPr/>
          <p:nvPr/>
        </p:nvGrpSpPr>
        <p:grpSpPr>
          <a:xfrm>
            <a:off x="5916168" y="5010912"/>
            <a:ext cx="1115568" cy="490728"/>
            <a:chOff x="5916168" y="5010912"/>
            <a:chExt cx="1115568" cy="490728"/>
          </a:xfrm>
        </p:grpSpPr>
        <p:sp>
          <p:nvSpPr>
            <p:cNvPr id="129" name="Rectangle 128"/>
            <p:cNvSpPr/>
            <p:nvPr/>
          </p:nvSpPr>
          <p:spPr>
            <a:xfrm>
              <a:off x="5916168" y="5010912"/>
              <a:ext cx="502920" cy="13716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6528816" y="5010912"/>
              <a:ext cx="502920" cy="13716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5916168" y="5181600"/>
              <a:ext cx="237744" cy="3200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9" name="Picture 3" descr="C:\Users\PeterHuang\Documents\Pictures\segmentation_3.png"/>
          <p:cNvPicPr>
            <a:picLocks noChangeAspect="1" noChangeArrowheads="1"/>
          </p:cNvPicPr>
          <p:nvPr/>
        </p:nvPicPr>
        <p:blipFill>
          <a:blip r:embed="rId31" cstate="print"/>
          <a:srcRect/>
          <a:stretch>
            <a:fillRect/>
          </a:stretch>
        </p:blipFill>
        <p:spPr bwMode="auto">
          <a:xfrm>
            <a:off x="1645920" y="2926080"/>
            <a:ext cx="2743200" cy="2880870"/>
          </a:xfrm>
          <a:prstGeom prst="rect">
            <a:avLst/>
          </a:prstGeom>
          <a:noFill/>
        </p:spPr>
      </p:pic>
      <p:pic>
        <p:nvPicPr>
          <p:cNvPr id="4098" name="Picture 2" descr="C:\Users\PeterHuang\Documents\Pictures\segmentation_4.png"/>
          <p:cNvPicPr>
            <a:picLocks noChangeAspect="1" noChangeArrowheads="1"/>
          </p:cNvPicPr>
          <p:nvPr/>
        </p:nvPicPr>
        <p:blipFill>
          <a:blip r:embed="rId32" cstate="print"/>
          <a:srcRect/>
          <a:stretch>
            <a:fillRect/>
          </a:stretch>
        </p:blipFill>
        <p:spPr bwMode="auto">
          <a:xfrm>
            <a:off x="1645920" y="2926080"/>
            <a:ext cx="2743200" cy="2880998"/>
          </a:xfrm>
          <a:prstGeom prst="rect">
            <a:avLst/>
          </a:prstGeom>
          <a:noFill/>
        </p:spPr>
      </p:pic>
      <p:grpSp>
        <p:nvGrpSpPr>
          <p:cNvPr id="141" name="Group 140"/>
          <p:cNvGrpSpPr/>
          <p:nvPr/>
        </p:nvGrpSpPr>
        <p:grpSpPr>
          <a:xfrm>
            <a:off x="6373368" y="3581400"/>
            <a:ext cx="2008632" cy="1859280"/>
            <a:chOff x="6373368" y="3581400"/>
            <a:chExt cx="2008632" cy="1859280"/>
          </a:xfrm>
        </p:grpSpPr>
        <p:sp>
          <p:nvSpPr>
            <p:cNvPr id="133" name="Rectangle 132"/>
            <p:cNvSpPr/>
            <p:nvPr/>
          </p:nvSpPr>
          <p:spPr>
            <a:xfrm>
              <a:off x="6510528" y="3581400"/>
              <a:ext cx="457200" cy="609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419088" y="4419600"/>
              <a:ext cx="237744" cy="457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6711696" y="4419600"/>
              <a:ext cx="237744" cy="457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7827264" y="4343400"/>
              <a:ext cx="182880" cy="5120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8199120" y="4343400"/>
              <a:ext cx="182880" cy="5120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6373368" y="5212080"/>
              <a:ext cx="228600" cy="228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6675120" y="5212080"/>
              <a:ext cx="228600" cy="228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09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40"/>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1"/>
            <a:ext cx="5105400" cy="4800599"/>
          </a:xfrm>
        </p:spPr>
        <p:txBody>
          <a:bodyPr>
            <a:noAutofit/>
          </a:bodyPr>
          <a:lstStyle/>
          <a:p>
            <a:r>
              <a:rPr lang="en-US" dirty="0" smtClean="0"/>
              <a:t>Segmentations: subsets of initial segments obtained from randomized segmentations</a:t>
            </a:r>
          </a:p>
          <a:p>
            <a:r>
              <a:rPr lang="en-US" dirty="0" smtClean="0"/>
              <a:t>Segmentation constraints: each point is in exactly one segment</a:t>
            </a:r>
          </a:p>
          <a:p>
            <a:endParaRPr lang="en-US" i="1" dirty="0" smtClean="0"/>
          </a:p>
          <a:p>
            <a:endParaRPr lang="en-US" dirty="0" smtClean="0"/>
          </a:p>
          <a:p>
            <a:pPr>
              <a:buNone/>
            </a:pPr>
            <a:endParaRPr lang="en-US" dirty="0" smtClean="0"/>
          </a:p>
        </p:txBody>
      </p:sp>
      <p:sp>
        <p:nvSpPr>
          <p:cNvPr id="3" name="Title 2"/>
          <p:cNvSpPr>
            <a:spLocks noGrp="1"/>
          </p:cNvSpPr>
          <p:nvPr>
            <p:ph type="title"/>
          </p:nvPr>
        </p:nvSpPr>
        <p:spPr/>
        <p:txBody>
          <a:bodyPr>
            <a:normAutofit/>
          </a:bodyPr>
          <a:lstStyle/>
          <a:p>
            <a:r>
              <a:rPr lang="en-US" dirty="0" smtClean="0"/>
              <a:t>Segmentation Parameterization</a:t>
            </a:r>
            <a:endParaRPr lang="en-US" dirty="0"/>
          </a:p>
        </p:txBody>
      </p:sp>
      <p:grpSp>
        <p:nvGrpSpPr>
          <p:cNvPr id="7" name="Group 30"/>
          <p:cNvGrpSpPr/>
          <p:nvPr/>
        </p:nvGrpSpPr>
        <p:grpSpPr>
          <a:xfrm>
            <a:off x="1066800" y="4038600"/>
            <a:ext cx="3886200" cy="1179731"/>
            <a:chOff x="1701743" y="4343400"/>
            <a:chExt cx="3886200" cy="1179731"/>
          </a:xfrm>
        </p:grpSpPr>
        <p:pic>
          <p:nvPicPr>
            <p:cNvPr id="23" name="Picture 22" descr="TP_tmp.png"/>
            <p:cNvPicPr>
              <a:picLocks noChangeAspect="1"/>
            </p:cNvPicPr>
            <p:nvPr>
              <p:custDataLst>
                <p:tags r:id="rId2"/>
              </p:custDataLst>
            </p:nvPr>
          </p:nvPicPr>
          <p:blipFill>
            <a:blip r:embed="rId5" cstate="print"/>
            <a:stretch>
              <a:fillRect/>
            </a:stretch>
          </p:blipFill>
          <p:spPr>
            <a:xfrm>
              <a:off x="2514600" y="4343400"/>
              <a:ext cx="3073343" cy="279464"/>
            </a:xfrm>
            <a:prstGeom prst="rect">
              <a:avLst/>
            </a:prstGeom>
          </p:spPr>
        </p:pic>
        <p:cxnSp>
          <p:nvCxnSpPr>
            <p:cNvPr id="24" name="Straight Arrow Connector 23"/>
            <p:cNvCxnSpPr>
              <a:stCxn id="25" idx="0"/>
            </p:cNvCxnSpPr>
            <p:nvPr/>
          </p:nvCxnSpPr>
          <p:spPr>
            <a:xfrm flipV="1">
              <a:off x="3048362" y="4648200"/>
              <a:ext cx="405981"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701743" y="4876800"/>
              <a:ext cx="2693238" cy="646331"/>
            </a:xfrm>
            <a:prstGeom prst="rect">
              <a:avLst/>
            </a:prstGeom>
          </p:spPr>
          <p:txBody>
            <a:bodyPr wrap="none">
              <a:spAutoFit/>
            </a:bodyPr>
            <a:lstStyle/>
            <a:p>
              <a:r>
                <a:rPr lang="en-US" dirty="0" smtClean="0"/>
                <a:t>The set of initial segments </a:t>
              </a:r>
            </a:p>
            <a:p>
              <a:r>
                <a:rPr lang="en-US" dirty="0" smtClean="0"/>
                <a:t>that cover point p</a:t>
              </a:r>
              <a:endParaRPr lang="en-US" dirty="0"/>
            </a:p>
          </p:txBody>
        </p:sp>
      </p:grpSp>
      <p:grpSp>
        <p:nvGrpSpPr>
          <p:cNvPr id="18" name="Group 17"/>
          <p:cNvGrpSpPr/>
          <p:nvPr/>
        </p:nvGrpSpPr>
        <p:grpSpPr>
          <a:xfrm>
            <a:off x="5699760" y="1371600"/>
            <a:ext cx="2834640" cy="1877199"/>
            <a:chOff x="5699760" y="1447800"/>
            <a:chExt cx="2834640" cy="1877199"/>
          </a:xfrm>
        </p:grpSpPr>
        <p:grpSp>
          <p:nvGrpSpPr>
            <p:cNvPr id="19" name="Group 34"/>
            <p:cNvGrpSpPr/>
            <p:nvPr/>
          </p:nvGrpSpPr>
          <p:grpSpPr>
            <a:xfrm>
              <a:off x="5699760" y="1447800"/>
              <a:ext cx="2834640" cy="1564005"/>
              <a:chOff x="5699760" y="1447800"/>
              <a:chExt cx="2834640" cy="1564005"/>
            </a:xfrm>
          </p:grpSpPr>
          <p:pic>
            <p:nvPicPr>
              <p:cNvPr id="21" name="Picture 2" descr="C:\Users\PeterHuang\Documents\Pictures\segmentation_2.png"/>
              <p:cNvPicPr>
                <a:picLocks noChangeAspect="1" noChangeArrowheads="1"/>
              </p:cNvPicPr>
              <p:nvPr/>
            </p:nvPicPr>
            <p:blipFill>
              <a:blip r:embed="rId6" cstate="print"/>
              <a:srcRect/>
              <a:stretch>
                <a:fillRect/>
              </a:stretch>
            </p:blipFill>
            <p:spPr bwMode="auto">
              <a:xfrm>
                <a:off x="5699760" y="1447800"/>
                <a:ext cx="1371600" cy="1439097"/>
              </a:xfrm>
              <a:prstGeom prst="rect">
                <a:avLst/>
              </a:prstGeom>
              <a:noFill/>
            </p:spPr>
          </p:pic>
          <p:pic>
            <p:nvPicPr>
              <p:cNvPr id="22" name="Picture 3" descr="C:\Users\PeterHuang\Documents\Pictures\segmentation_1.png"/>
              <p:cNvPicPr>
                <a:picLocks noChangeAspect="1" noChangeArrowheads="1"/>
              </p:cNvPicPr>
              <p:nvPr/>
            </p:nvPicPr>
            <p:blipFill>
              <a:blip r:embed="rId7" cstate="print"/>
              <a:srcRect/>
              <a:stretch>
                <a:fillRect/>
              </a:stretch>
            </p:blipFill>
            <p:spPr bwMode="auto">
              <a:xfrm>
                <a:off x="7162800" y="1447800"/>
                <a:ext cx="1371600" cy="1439160"/>
              </a:xfrm>
              <a:prstGeom prst="rect">
                <a:avLst/>
              </a:prstGeom>
              <a:noFill/>
            </p:spPr>
          </p:pic>
          <p:pic>
            <p:nvPicPr>
              <p:cNvPr id="26" name="Picture 9"/>
              <p:cNvPicPr>
                <a:picLocks noChangeAspect="1" noChangeArrowheads="1"/>
              </p:cNvPicPr>
              <p:nvPr/>
            </p:nvPicPr>
            <p:blipFill>
              <a:blip r:embed="rId8" cstate="print"/>
              <a:srcRect/>
              <a:stretch>
                <a:fillRect/>
              </a:stretch>
            </p:blipFill>
            <p:spPr bwMode="auto">
              <a:xfrm>
                <a:off x="7010400" y="2971800"/>
                <a:ext cx="232029" cy="40005"/>
              </a:xfrm>
              <a:prstGeom prst="rect">
                <a:avLst/>
              </a:prstGeom>
              <a:noFill/>
              <a:ln w="9525">
                <a:noFill/>
                <a:miter lim="800000"/>
                <a:headEnd/>
                <a:tailEnd/>
              </a:ln>
            </p:spPr>
          </p:pic>
        </p:grpSp>
        <p:sp>
          <p:nvSpPr>
            <p:cNvPr id="20" name="Rectangle 19"/>
            <p:cNvSpPr/>
            <p:nvPr/>
          </p:nvSpPr>
          <p:spPr>
            <a:xfrm>
              <a:off x="6553200" y="3048000"/>
              <a:ext cx="1266437" cy="276999"/>
            </a:xfrm>
            <a:prstGeom prst="rect">
              <a:avLst/>
            </a:prstGeom>
          </p:spPr>
          <p:txBody>
            <a:bodyPr wrap="none">
              <a:spAutoFit/>
            </a:bodyPr>
            <a:lstStyle/>
            <a:p>
              <a:r>
                <a:rPr lang="en-US" sz="1200" dirty="0" smtClean="0"/>
                <a:t>Randomized Cuts</a:t>
              </a:r>
            </a:p>
          </p:txBody>
        </p:sp>
      </p:grpSp>
      <p:grpSp>
        <p:nvGrpSpPr>
          <p:cNvPr id="64" name="Group 63"/>
          <p:cNvGrpSpPr/>
          <p:nvPr/>
        </p:nvGrpSpPr>
        <p:grpSpPr>
          <a:xfrm>
            <a:off x="5807869" y="3276600"/>
            <a:ext cx="2574131" cy="2667000"/>
            <a:chOff x="5807869" y="3276600"/>
            <a:chExt cx="2574131" cy="2667000"/>
          </a:xfrm>
        </p:grpSpPr>
        <p:sp>
          <p:nvSpPr>
            <p:cNvPr id="65" name="Right Arrow 64"/>
            <p:cNvSpPr/>
            <p:nvPr/>
          </p:nvSpPr>
          <p:spPr>
            <a:xfrm rot="5400000">
              <a:off x="7010400" y="3352800"/>
              <a:ext cx="228600" cy="762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46"/>
            <p:cNvGrpSpPr/>
            <p:nvPr/>
          </p:nvGrpSpPr>
          <p:grpSpPr>
            <a:xfrm>
              <a:off x="5807869" y="3605689"/>
              <a:ext cx="2574131" cy="2337911"/>
              <a:chOff x="5807869" y="3605689"/>
              <a:chExt cx="2574131" cy="2337911"/>
            </a:xfrm>
          </p:grpSpPr>
          <p:grpSp>
            <p:nvGrpSpPr>
              <p:cNvPr id="67" name="Group 33"/>
              <p:cNvGrpSpPr/>
              <p:nvPr/>
            </p:nvGrpSpPr>
            <p:grpSpPr>
              <a:xfrm>
                <a:off x="5807869" y="3605689"/>
                <a:ext cx="2574131" cy="2033111"/>
                <a:chOff x="5876925" y="3417094"/>
                <a:chExt cx="2574131" cy="2033111"/>
              </a:xfrm>
            </p:grpSpPr>
            <p:pic>
              <p:nvPicPr>
                <p:cNvPr id="69" name="Picture 6" descr="C:\Users\PeterHuang\Documents\posters\segment01.png"/>
                <p:cNvPicPr>
                  <a:picLocks noChangeAspect="1" noChangeArrowheads="1"/>
                </p:cNvPicPr>
                <p:nvPr/>
              </p:nvPicPr>
              <p:blipFill>
                <a:blip r:embed="rId9" cstate="print"/>
                <a:srcRect/>
                <a:stretch>
                  <a:fillRect/>
                </a:stretch>
              </p:blipFill>
              <p:spPr bwMode="auto">
                <a:xfrm>
                  <a:off x="6019800" y="5017294"/>
                  <a:ext cx="161925" cy="240506"/>
                </a:xfrm>
                <a:prstGeom prst="rect">
                  <a:avLst/>
                </a:prstGeom>
                <a:noFill/>
              </p:spPr>
            </p:pic>
            <p:pic>
              <p:nvPicPr>
                <p:cNvPr id="70" name="Picture 7" descr="C:\Users\PeterHuang\Documents\posters\segment02.png"/>
                <p:cNvPicPr>
                  <a:picLocks noChangeAspect="1" noChangeArrowheads="1"/>
                </p:cNvPicPr>
                <p:nvPr/>
              </p:nvPicPr>
              <p:blipFill>
                <a:blip r:embed="rId10" cstate="print"/>
                <a:srcRect/>
                <a:stretch>
                  <a:fillRect/>
                </a:stretch>
              </p:blipFill>
              <p:spPr bwMode="auto">
                <a:xfrm>
                  <a:off x="7434262" y="5017295"/>
                  <a:ext cx="109538" cy="166688"/>
                </a:xfrm>
                <a:prstGeom prst="rect">
                  <a:avLst/>
                </a:prstGeom>
                <a:noFill/>
              </p:spPr>
            </p:pic>
            <p:pic>
              <p:nvPicPr>
                <p:cNvPr id="71" name="Picture 8" descr="C:\Users\PeterHuang\Documents\posters\segment03.png"/>
                <p:cNvPicPr>
                  <a:picLocks noChangeAspect="1" noChangeArrowheads="1"/>
                </p:cNvPicPr>
                <p:nvPr/>
              </p:nvPicPr>
              <p:blipFill>
                <a:blip r:embed="rId11" cstate="print"/>
                <a:srcRect/>
                <a:stretch>
                  <a:fillRect/>
                </a:stretch>
              </p:blipFill>
              <p:spPr bwMode="auto">
                <a:xfrm>
                  <a:off x="6017419" y="4864894"/>
                  <a:ext cx="459581" cy="69056"/>
                </a:xfrm>
                <a:prstGeom prst="rect">
                  <a:avLst/>
                </a:prstGeom>
                <a:noFill/>
              </p:spPr>
            </p:pic>
            <p:pic>
              <p:nvPicPr>
                <p:cNvPr id="72" name="Picture 9" descr="C:\Users\PeterHuang\Documents\posters\segment04.png"/>
                <p:cNvPicPr>
                  <a:picLocks noChangeAspect="1" noChangeArrowheads="1"/>
                </p:cNvPicPr>
                <p:nvPr/>
              </p:nvPicPr>
              <p:blipFill>
                <a:blip r:embed="rId12" cstate="print"/>
                <a:srcRect/>
                <a:stretch>
                  <a:fillRect/>
                </a:stretch>
              </p:blipFill>
              <p:spPr bwMode="auto">
                <a:xfrm>
                  <a:off x="6618352" y="4864894"/>
                  <a:ext cx="459581" cy="69056"/>
                </a:xfrm>
                <a:prstGeom prst="rect">
                  <a:avLst/>
                </a:prstGeom>
                <a:noFill/>
              </p:spPr>
            </p:pic>
            <p:pic>
              <p:nvPicPr>
                <p:cNvPr id="73" name="Picture 10" descr="C:\Users\PeterHuang\Documents\posters\segment05.png"/>
                <p:cNvPicPr>
                  <a:picLocks noChangeAspect="1" noChangeArrowheads="1"/>
                </p:cNvPicPr>
                <p:nvPr/>
              </p:nvPicPr>
              <p:blipFill>
                <a:blip r:embed="rId13" cstate="print"/>
                <a:srcRect/>
                <a:stretch>
                  <a:fillRect/>
                </a:stretch>
              </p:blipFill>
              <p:spPr bwMode="auto">
                <a:xfrm>
                  <a:off x="5876925" y="3417094"/>
                  <a:ext cx="600075" cy="569119"/>
                </a:xfrm>
                <a:prstGeom prst="rect">
                  <a:avLst/>
                </a:prstGeom>
                <a:noFill/>
              </p:spPr>
            </p:pic>
            <p:pic>
              <p:nvPicPr>
                <p:cNvPr id="74" name="Picture 11" descr="C:\Users\PeterHuang\Documents\posters\segment06.png"/>
                <p:cNvPicPr>
                  <a:picLocks noChangeAspect="1" noChangeArrowheads="1"/>
                </p:cNvPicPr>
                <p:nvPr/>
              </p:nvPicPr>
              <p:blipFill>
                <a:blip r:embed="rId14" cstate="print"/>
                <a:srcRect/>
                <a:stretch>
                  <a:fillRect/>
                </a:stretch>
              </p:blipFill>
              <p:spPr bwMode="auto">
                <a:xfrm>
                  <a:off x="7127081" y="5017295"/>
                  <a:ext cx="111919" cy="192881"/>
                </a:xfrm>
                <a:prstGeom prst="rect">
                  <a:avLst/>
                </a:prstGeom>
                <a:noFill/>
              </p:spPr>
            </p:pic>
            <p:pic>
              <p:nvPicPr>
                <p:cNvPr id="75" name="Picture 12" descr="C:\Users\PeterHuang\Documents\posters\segment07.png"/>
                <p:cNvPicPr>
                  <a:picLocks noChangeAspect="1" noChangeArrowheads="1"/>
                </p:cNvPicPr>
                <p:nvPr/>
              </p:nvPicPr>
              <p:blipFill>
                <a:blip r:embed="rId15" cstate="print"/>
                <a:srcRect/>
                <a:stretch>
                  <a:fillRect/>
                </a:stretch>
              </p:blipFill>
              <p:spPr bwMode="auto">
                <a:xfrm>
                  <a:off x="8229601" y="5135119"/>
                  <a:ext cx="123825" cy="26194"/>
                </a:xfrm>
                <a:prstGeom prst="rect">
                  <a:avLst/>
                </a:prstGeom>
                <a:noFill/>
              </p:spPr>
            </p:pic>
            <p:pic>
              <p:nvPicPr>
                <p:cNvPr id="76" name="Picture 13" descr="C:\Users\PeterHuang\Documents\posters\segment08.png"/>
                <p:cNvPicPr>
                  <a:picLocks noChangeAspect="1" noChangeArrowheads="1"/>
                </p:cNvPicPr>
                <p:nvPr/>
              </p:nvPicPr>
              <p:blipFill>
                <a:blip r:embed="rId16" cstate="print"/>
                <a:srcRect/>
                <a:stretch>
                  <a:fillRect/>
                </a:stretch>
              </p:blipFill>
              <p:spPr bwMode="auto">
                <a:xfrm>
                  <a:off x="8066152" y="4864894"/>
                  <a:ext cx="345281" cy="69056"/>
                </a:xfrm>
                <a:prstGeom prst="rect">
                  <a:avLst/>
                </a:prstGeom>
                <a:noFill/>
              </p:spPr>
            </p:pic>
            <p:pic>
              <p:nvPicPr>
                <p:cNvPr id="77" name="Picture 14" descr="C:\Users\PeterHuang\Documents\posters\segment09.png"/>
                <p:cNvPicPr>
                  <a:picLocks noChangeAspect="1" noChangeArrowheads="1"/>
                </p:cNvPicPr>
                <p:nvPr/>
              </p:nvPicPr>
              <p:blipFill>
                <a:blip r:embed="rId17" cstate="print"/>
                <a:srcRect/>
                <a:stretch>
                  <a:fillRect/>
                </a:stretch>
              </p:blipFill>
              <p:spPr bwMode="auto">
                <a:xfrm>
                  <a:off x="7456552" y="4864894"/>
                  <a:ext cx="357188" cy="69056"/>
                </a:xfrm>
                <a:prstGeom prst="rect">
                  <a:avLst/>
                </a:prstGeom>
                <a:noFill/>
              </p:spPr>
            </p:pic>
            <p:pic>
              <p:nvPicPr>
                <p:cNvPr id="78" name="Picture 15" descr="C:\Users\PeterHuang\Documents\posters\segment10.png"/>
                <p:cNvPicPr>
                  <a:picLocks noChangeAspect="1" noChangeArrowheads="1"/>
                </p:cNvPicPr>
                <p:nvPr/>
              </p:nvPicPr>
              <p:blipFill>
                <a:blip r:embed="rId18" cstate="print"/>
                <a:srcRect/>
                <a:stretch>
                  <a:fillRect/>
                </a:stretch>
              </p:blipFill>
              <p:spPr bwMode="auto">
                <a:xfrm>
                  <a:off x="7696201" y="5135119"/>
                  <a:ext cx="116681" cy="26194"/>
                </a:xfrm>
                <a:prstGeom prst="rect">
                  <a:avLst/>
                </a:prstGeom>
                <a:noFill/>
              </p:spPr>
            </p:pic>
            <p:pic>
              <p:nvPicPr>
                <p:cNvPr id="79" name="Picture 16" descr="C:\Users\PeterHuang\Documents\posters\segment11.png"/>
                <p:cNvPicPr>
                  <a:picLocks noChangeAspect="1" noChangeArrowheads="1"/>
                </p:cNvPicPr>
                <p:nvPr/>
              </p:nvPicPr>
              <p:blipFill>
                <a:blip r:embed="rId19" cstate="print"/>
                <a:srcRect/>
                <a:stretch>
                  <a:fillRect/>
                </a:stretch>
              </p:blipFill>
              <p:spPr bwMode="auto">
                <a:xfrm>
                  <a:off x="7543800" y="4331494"/>
                  <a:ext cx="119063" cy="328613"/>
                </a:xfrm>
                <a:prstGeom prst="rect">
                  <a:avLst/>
                </a:prstGeom>
                <a:noFill/>
              </p:spPr>
            </p:pic>
            <p:pic>
              <p:nvPicPr>
                <p:cNvPr id="80" name="Picture 17" descr="C:\Users\PeterHuang\Documents\posters\segment12.png"/>
                <p:cNvPicPr>
                  <a:picLocks noChangeAspect="1" noChangeArrowheads="1"/>
                </p:cNvPicPr>
                <p:nvPr/>
              </p:nvPicPr>
              <p:blipFill>
                <a:blip r:embed="rId20" cstate="print"/>
                <a:srcRect/>
                <a:stretch>
                  <a:fillRect/>
                </a:stretch>
              </p:blipFill>
              <p:spPr bwMode="auto">
                <a:xfrm>
                  <a:off x="6531769" y="4255294"/>
                  <a:ext cx="173831" cy="381000"/>
                </a:xfrm>
                <a:prstGeom prst="rect">
                  <a:avLst/>
                </a:prstGeom>
                <a:noFill/>
              </p:spPr>
            </p:pic>
            <p:pic>
              <p:nvPicPr>
                <p:cNvPr id="81" name="Picture 18" descr="C:\Users\PeterHuang\Documents\posters\segment13.png"/>
                <p:cNvPicPr>
                  <a:picLocks noChangeAspect="1" noChangeArrowheads="1"/>
                </p:cNvPicPr>
                <p:nvPr/>
              </p:nvPicPr>
              <p:blipFill>
                <a:blip r:embed="rId21" cstate="print"/>
                <a:srcRect/>
                <a:stretch>
                  <a:fillRect/>
                </a:stretch>
              </p:blipFill>
              <p:spPr bwMode="auto">
                <a:xfrm>
                  <a:off x="8305800" y="4179094"/>
                  <a:ext cx="111919" cy="438150"/>
                </a:xfrm>
                <a:prstGeom prst="rect">
                  <a:avLst/>
                </a:prstGeom>
                <a:noFill/>
              </p:spPr>
            </p:pic>
            <p:pic>
              <p:nvPicPr>
                <p:cNvPr id="82" name="Picture 19" descr="C:\Users\PeterHuang\Documents\posters\segment14.png"/>
                <p:cNvPicPr>
                  <a:picLocks noChangeAspect="1" noChangeArrowheads="1"/>
                </p:cNvPicPr>
                <p:nvPr/>
              </p:nvPicPr>
              <p:blipFill>
                <a:blip r:embed="rId22" cstate="print"/>
                <a:srcRect/>
                <a:stretch>
                  <a:fillRect/>
                </a:stretch>
              </p:blipFill>
              <p:spPr bwMode="auto">
                <a:xfrm>
                  <a:off x="8229600" y="3417094"/>
                  <a:ext cx="221456" cy="652463"/>
                </a:xfrm>
                <a:prstGeom prst="rect">
                  <a:avLst/>
                </a:prstGeom>
                <a:noFill/>
              </p:spPr>
            </p:pic>
            <p:pic>
              <p:nvPicPr>
                <p:cNvPr id="83" name="Picture 20" descr="C:\Users\PeterHuang\Documents\posters\segment15.png"/>
                <p:cNvPicPr>
                  <a:picLocks noChangeAspect="1" noChangeArrowheads="1"/>
                </p:cNvPicPr>
                <p:nvPr/>
              </p:nvPicPr>
              <p:blipFill>
                <a:blip r:embed="rId23" cstate="print"/>
                <a:srcRect/>
                <a:stretch>
                  <a:fillRect/>
                </a:stretch>
              </p:blipFill>
              <p:spPr bwMode="auto">
                <a:xfrm>
                  <a:off x="7162800" y="4331494"/>
                  <a:ext cx="107156" cy="295275"/>
                </a:xfrm>
                <a:prstGeom prst="rect">
                  <a:avLst/>
                </a:prstGeom>
                <a:noFill/>
              </p:spPr>
            </p:pic>
            <p:pic>
              <p:nvPicPr>
                <p:cNvPr id="84" name="Picture 21" descr="C:\Users\PeterHuang\Documents\posters\segment16.png"/>
                <p:cNvPicPr>
                  <a:picLocks noChangeAspect="1" noChangeArrowheads="1"/>
                </p:cNvPicPr>
                <p:nvPr/>
              </p:nvPicPr>
              <p:blipFill>
                <a:blip r:embed="rId24" cstate="print"/>
                <a:srcRect/>
                <a:stretch>
                  <a:fillRect/>
                </a:stretch>
              </p:blipFill>
              <p:spPr bwMode="auto">
                <a:xfrm>
                  <a:off x="6800850" y="4255295"/>
                  <a:ext cx="202406" cy="388144"/>
                </a:xfrm>
                <a:prstGeom prst="rect">
                  <a:avLst/>
                </a:prstGeom>
                <a:noFill/>
              </p:spPr>
            </p:pic>
            <p:pic>
              <p:nvPicPr>
                <p:cNvPr id="85" name="Picture 22" descr="C:\Users\PeterHuang\Documents\posters\segment17.png"/>
                <p:cNvPicPr>
                  <a:picLocks noChangeAspect="1" noChangeArrowheads="1"/>
                </p:cNvPicPr>
                <p:nvPr/>
              </p:nvPicPr>
              <p:blipFill>
                <a:blip r:embed="rId25" cstate="print"/>
                <a:srcRect/>
                <a:stretch>
                  <a:fillRect/>
                </a:stretch>
              </p:blipFill>
              <p:spPr bwMode="auto">
                <a:xfrm>
                  <a:off x="6481762" y="5058918"/>
                  <a:ext cx="147638" cy="140494"/>
                </a:xfrm>
                <a:prstGeom prst="rect">
                  <a:avLst/>
                </a:prstGeom>
                <a:noFill/>
              </p:spPr>
            </p:pic>
            <p:pic>
              <p:nvPicPr>
                <p:cNvPr id="86" name="Picture 23" descr="C:\Users\PeterHuang\Documents\posters\segment18.png"/>
                <p:cNvPicPr>
                  <a:picLocks noChangeAspect="1" noChangeArrowheads="1"/>
                </p:cNvPicPr>
                <p:nvPr/>
              </p:nvPicPr>
              <p:blipFill>
                <a:blip r:embed="rId26" cstate="print"/>
                <a:srcRect/>
                <a:stretch>
                  <a:fillRect/>
                </a:stretch>
              </p:blipFill>
              <p:spPr bwMode="auto">
                <a:xfrm>
                  <a:off x="6786562" y="5058918"/>
                  <a:ext cx="147638" cy="150019"/>
                </a:xfrm>
                <a:prstGeom prst="rect">
                  <a:avLst/>
                </a:prstGeom>
                <a:noFill/>
              </p:spPr>
            </p:pic>
            <p:pic>
              <p:nvPicPr>
                <p:cNvPr id="87" name="Picture 24" descr="C:\Users\PeterHuang\Documents\posters\segment19.png"/>
                <p:cNvPicPr>
                  <a:picLocks noChangeAspect="1" noChangeArrowheads="1"/>
                </p:cNvPicPr>
                <p:nvPr/>
              </p:nvPicPr>
              <p:blipFill>
                <a:blip r:embed="rId27" cstate="print"/>
                <a:srcRect/>
                <a:stretch>
                  <a:fillRect/>
                </a:stretch>
              </p:blipFill>
              <p:spPr bwMode="auto">
                <a:xfrm>
                  <a:off x="7198518" y="3417094"/>
                  <a:ext cx="185738" cy="776288"/>
                </a:xfrm>
                <a:prstGeom prst="rect">
                  <a:avLst/>
                </a:prstGeom>
                <a:noFill/>
              </p:spPr>
            </p:pic>
            <p:pic>
              <p:nvPicPr>
                <p:cNvPr id="88" name="Picture 25" descr="C:\Users\PeterHuang\Documents\posters\segment20.png"/>
                <p:cNvPicPr>
                  <a:picLocks noChangeAspect="1" noChangeArrowheads="1"/>
                </p:cNvPicPr>
                <p:nvPr/>
              </p:nvPicPr>
              <p:blipFill>
                <a:blip r:embed="rId28" cstate="print"/>
                <a:srcRect/>
                <a:stretch>
                  <a:fillRect/>
                </a:stretch>
              </p:blipFill>
              <p:spPr bwMode="auto">
                <a:xfrm>
                  <a:off x="7924800" y="3417094"/>
                  <a:ext cx="178594" cy="633413"/>
                </a:xfrm>
                <a:prstGeom prst="rect">
                  <a:avLst/>
                </a:prstGeom>
                <a:noFill/>
              </p:spPr>
            </p:pic>
            <p:pic>
              <p:nvPicPr>
                <p:cNvPr id="89" name="Picture 26" descr="C:\Users\PeterHuang\Documents\posters\segment26.png"/>
                <p:cNvPicPr>
                  <a:picLocks noChangeAspect="1" noChangeArrowheads="1"/>
                </p:cNvPicPr>
                <p:nvPr/>
              </p:nvPicPr>
              <p:blipFill>
                <a:blip r:embed="rId29" cstate="print"/>
                <a:srcRect/>
                <a:stretch>
                  <a:fillRect/>
                </a:stretch>
              </p:blipFill>
              <p:spPr bwMode="auto">
                <a:xfrm>
                  <a:off x="6015037" y="4241006"/>
                  <a:ext cx="309563" cy="395288"/>
                </a:xfrm>
                <a:prstGeom prst="rect">
                  <a:avLst/>
                </a:prstGeom>
                <a:noFill/>
              </p:spPr>
            </p:pic>
            <p:pic>
              <p:nvPicPr>
                <p:cNvPr id="90" name="Picture 27" descr="C:\Users\PeterHuang\Documents\posters\segment28.png"/>
                <p:cNvPicPr>
                  <a:picLocks noChangeAspect="1" noChangeArrowheads="1"/>
                </p:cNvPicPr>
                <p:nvPr/>
              </p:nvPicPr>
              <p:blipFill>
                <a:blip r:embed="rId30" cstate="print"/>
                <a:srcRect/>
                <a:stretch>
                  <a:fillRect/>
                </a:stretch>
              </p:blipFill>
              <p:spPr bwMode="auto">
                <a:xfrm>
                  <a:off x="7924800" y="4179094"/>
                  <a:ext cx="119063" cy="461963"/>
                </a:xfrm>
                <a:prstGeom prst="rect">
                  <a:avLst/>
                </a:prstGeom>
                <a:noFill/>
              </p:spPr>
            </p:pic>
            <p:pic>
              <p:nvPicPr>
                <p:cNvPr id="91" name="Picture 28" descr="C:\Users\PeterHuang\Documents\posters\segment29.png"/>
                <p:cNvPicPr>
                  <a:picLocks noChangeAspect="1" noChangeArrowheads="1"/>
                </p:cNvPicPr>
                <p:nvPr/>
              </p:nvPicPr>
              <p:blipFill>
                <a:blip r:embed="rId31" cstate="print"/>
                <a:srcRect/>
                <a:stretch>
                  <a:fillRect/>
                </a:stretch>
              </p:blipFill>
              <p:spPr bwMode="auto">
                <a:xfrm>
                  <a:off x="7546181" y="3417094"/>
                  <a:ext cx="219075" cy="785813"/>
                </a:xfrm>
                <a:prstGeom prst="rect">
                  <a:avLst/>
                </a:prstGeom>
                <a:noFill/>
              </p:spPr>
            </p:pic>
            <p:pic>
              <p:nvPicPr>
                <p:cNvPr id="92" name="Picture 29" descr="C:\Users\PeterHuang\Documents\posters\segment30.png"/>
                <p:cNvPicPr>
                  <a:picLocks noChangeAspect="1" noChangeArrowheads="1"/>
                </p:cNvPicPr>
                <p:nvPr/>
              </p:nvPicPr>
              <p:blipFill>
                <a:blip r:embed="rId32" cstate="print"/>
                <a:srcRect/>
                <a:stretch>
                  <a:fillRect/>
                </a:stretch>
              </p:blipFill>
              <p:spPr bwMode="auto">
                <a:xfrm>
                  <a:off x="6615112" y="3417094"/>
                  <a:ext cx="395288" cy="569119"/>
                </a:xfrm>
                <a:prstGeom prst="rect">
                  <a:avLst/>
                </a:prstGeom>
                <a:noFill/>
              </p:spPr>
            </p:pic>
            <p:pic>
              <p:nvPicPr>
                <p:cNvPr id="93" name="Picture 9"/>
                <p:cNvPicPr>
                  <a:picLocks noChangeAspect="1" noChangeArrowheads="1"/>
                </p:cNvPicPr>
                <p:nvPr/>
              </p:nvPicPr>
              <p:blipFill>
                <a:blip r:embed="rId8" cstate="print"/>
                <a:srcRect/>
                <a:stretch>
                  <a:fillRect/>
                </a:stretch>
              </p:blipFill>
              <p:spPr bwMode="auto">
                <a:xfrm>
                  <a:off x="7083171" y="5410200"/>
                  <a:ext cx="232029" cy="40005"/>
                </a:xfrm>
                <a:prstGeom prst="rect">
                  <a:avLst/>
                </a:prstGeom>
                <a:noFill/>
                <a:ln w="9525">
                  <a:noFill/>
                  <a:miter lim="800000"/>
                  <a:headEnd/>
                  <a:tailEnd/>
                </a:ln>
              </p:spPr>
            </p:pic>
          </p:grpSp>
          <p:sp>
            <p:nvSpPr>
              <p:cNvPr id="68" name="Rectangle 67"/>
              <p:cNvSpPr/>
              <p:nvPr/>
            </p:nvSpPr>
            <p:spPr>
              <a:xfrm>
                <a:off x="6592077" y="5666601"/>
                <a:ext cx="1180323" cy="276999"/>
              </a:xfrm>
              <a:prstGeom prst="rect">
                <a:avLst/>
              </a:prstGeom>
            </p:spPr>
            <p:txBody>
              <a:bodyPr wrap="none">
                <a:spAutoFit/>
              </a:bodyPr>
              <a:lstStyle/>
              <a:p>
                <a:r>
                  <a:rPr lang="en-US" sz="1200" dirty="0" smtClean="0"/>
                  <a:t>Initial Segments</a:t>
                </a:r>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1"/>
            <a:ext cx="5105400" cy="4800599"/>
          </a:xfrm>
        </p:spPr>
        <p:txBody>
          <a:bodyPr>
            <a:noAutofit/>
          </a:bodyPr>
          <a:lstStyle/>
          <a:p>
            <a:r>
              <a:rPr lang="en-US" dirty="0" smtClean="0"/>
              <a:t>Segmentations: subsets of initial segments obtained from randomized segmentations</a:t>
            </a:r>
          </a:p>
          <a:p>
            <a:r>
              <a:rPr lang="en-US" dirty="0" smtClean="0"/>
              <a:t>Segmentation constraints: each point is in exactly one segment</a:t>
            </a:r>
          </a:p>
          <a:p>
            <a:r>
              <a:rPr lang="en-US" dirty="0" smtClean="0"/>
              <a:t>Segmentation score</a:t>
            </a:r>
          </a:p>
          <a:p>
            <a:endParaRPr lang="en-US" i="1" dirty="0" smtClean="0"/>
          </a:p>
          <a:p>
            <a:endParaRPr lang="en-US" dirty="0" smtClean="0"/>
          </a:p>
          <a:p>
            <a:pPr>
              <a:buNone/>
            </a:pPr>
            <a:endParaRPr lang="en-US" dirty="0" smtClean="0"/>
          </a:p>
        </p:txBody>
      </p:sp>
      <p:sp>
        <p:nvSpPr>
          <p:cNvPr id="3" name="Title 2"/>
          <p:cNvSpPr>
            <a:spLocks noGrp="1"/>
          </p:cNvSpPr>
          <p:nvPr>
            <p:ph type="title"/>
          </p:nvPr>
        </p:nvSpPr>
        <p:spPr/>
        <p:txBody>
          <a:bodyPr>
            <a:normAutofit/>
          </a:bodyPr>
          <a:lstStyle/>
          <a:p>
            <a:r>
              <a:rPr lang="en-US" dirty="0" smtClean="0"/>
              <a:t>Segmentation Parameterization</a:t>
            </a:r>
            <a:endParaRPr lang="en-US" dirty="0"/>
          </a:p>
        </p:txBody>
      </p:sp>
      <p:grpSp>
        <p:nvGrpSpPr>
          <p:cNvPr id="18" name="Group 17"/>
          <p:cNvGrpSpPr>
            <a:grpSpLocks noChangeAspect="1"/>
          </p:cNvGrpSpPr>
          <p:nvPr/>
        </p:nvGrpSpPr>
        <p:grpSpPr>
          <a:xfrm>
            <a:off x="914400" y="4291537"/>
            <a:ext cx="4470915" cy="1117700"/>
            <a:chOff x="1187582" y="2273569"/>
            <a:chExt cx="4967684" cy="1241889"/>
          </a:xfrm>
        </p:grpSpPr>
        <p:pic>
          <p:nvPicPr>
            <p:cNvPr id="19" name="Picture 18" descr="TP_tmp.png"/>
            <p:cNvPicPr>
              <a:picLocks noChangeAspect="1"/>
            </p:cNvPicPr>
            <p:nvPr>
              <p:custDataLst>
                <p:tags r:id="rId2"/>
              </p:custDataLst>
            </p:nvPr>
          </p:nvPicPr>
          <p:blipFill>
            <a:blip r:embed="rId5" cstate="print"/>
            <a:stretch>
              <a:fillRect/>
            </a:stretch>
          </p:blipFill>
          <p:spPr>
            <a:xfrm>
              <a:off x="1187582" y="2273569"/>
              <a:ext cx="4967684" cy="528898"/>
            </a:xfrm>
            <a:prstGeom prst="rect">
              <a:avLst/>
            </a:prstGeom>
          </p:spPr>
        </p:pic>
        <p:grpSp>
          <p:nvGrpSpPr>
            <p:cNvPr id="20" name="Group 16"/>
            <p:cNvGrpSpPr/>
            <p:nvPr/>
          </p:nvGrpSpPr>
          <p:grpSpPr>
            <a:xfrm>
              <a:off x="1828800" y="2585194"/>
              <a:ext cx="2518283" cy="930264"/>
              <a:chOff x="1600200" y="2375704"/>
              <a:chExt cx="2518283" cy="930264"/>
            </a:xfrm>
          </p:grpSpPr>
          <p:sp>
            <p:nvSpPr>
              <p:cNvPr id="27" name="Rectangle 26"/>
              <p:cNvSpPr/>
              <p:nvPr/>
            </p:nvSpPr>
            <p:spPr>
              <a:xfrm>
                <a:off x="1600200" y="2895599"/>
                <a:ext cx="2518283" cy="410369"/>
              </a:xfrm>
              <a:prstGeom prst="rect">
                <a:avLst/>
              </a:prstGeom>
            </p:spPr>
            <p:txBody>
              <a:bodyPr wrap="none">
                <a:spAutoFit/>
              </a:bodyPr>
              <a:lstStyle/>
              <a:p>
                <a:r>
                  <a:rPr lang="en-US" dirty="0" smtClean="0"/>
                  <a:t>Prevent tiny segments</a:t>
                </a:r>
                <a:endParaRPr lang="en-US" dirty="0"/>
              </a:p>
            </p:txBody>
          </p:sp>
          <p:cxnSp>
            <p:nvCxnSpPr>
              <p:cNvPr id="28" name="Straight Arrow Connector 27"/>
              <p:cNvCxnSpPr>
                <a:stCxn id="27" idx="0"/>
              </p:cNvCxnSpPr>
              <p:nvPr/>
            </p:nvCxnSpPr>
            <p:spPr>
              <a:xfrm flipV="1">
                <a:off x="2859341" y="2375704"/>
                <a:ext cx="724308" cy="5198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1" name="Group 15"/>
            <p:cNvGrpSpPr/>
            <p:nvPr/>
          </p:nvGrpSpPr>
          <p:grpSpPr>
            <a:xfrm>
              <a:off x="4495800" y="2585195"/>
              <a:ext cx="1389127" cy="930263"/>
              <a:chOff x="3962400" y="2375705"/>
              <a:chExt cx="1389127" cy="930263"/>
            </a:xfrm>
          </p:grpSpPr>
          <p:sp>
            <p:nvSpPr>
              <p:cNvPr id="22" name="Rectangle 21"/>
              <p:cNvSpPr/>
              <p:nvPr/>
            </p:nvSpPr>
            <p:spPr>
              <a:xfrm>
                <a:off x="3962400" y="2895599"/>
                <a:ext cx="1389127" cy="410369"/>
              </a:xfrm>
              <a:prstGeom prst="rect">
                <a:avLst/>
              </a:prstGeom>
            </p:spPr>
            <p:txBody>
              <a:bodyPr wrap="none">
                <a:spAutoFit/>
              </a:bodyPr>
              <a:lstStyle/>
              <a:p>
                <a:r>
                  <a:rPr lang="en-US" dirty="0" smtClean="0"/>
                  <a:t>Repetitions</a:t>
                </a:r>
                <a:endParaRPr lang="en-US" dirty="0"/>
              </a:p>
            </p:txBody>
          </p:sp>
          <p:cxnSp>
            <p:nvCxnSpPr>
              <p:cNvPr id="26" name="Straight Arrow Connector 25"/>
              <p:cNvCxnSpPr>
                <a:stCxn id="22" idx="0"/>
              </p:cNvCxnSpPr>
              <p:nvPr/>
            </p:nvCxnSpPr>
            <p:spPr>
              <a:xfrm flipH="1" flipV="1">
                <a:off x="4125516" y="2375705"/>
                <a:ext cx="531448" cy="5198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23" name="Group 22"/>
          <p:cNvGrpSpPr/>
          <p:nvPr/>
        </p:nvGrpSpPr>
        <p:grpSpPr>
          <a:xfrm>
            <a:off x="5699760" y="1371600"/>
            <a:ext cx="2834640" cy="1877199"/>
            <a:chOff x="5699760" y="1447800"/>
            <a:chExt cx="2834640" cy="1877199"/>
          </a:xfrm>
        </p:grpSpPr>
        <p:grpSp>
          <p:nvGrpSpPr>
            <p:cNvPr id="24" name="Group 34"/>
            <p:cNvGrpSpPr/>
            <p:nvPr/>
          </p:nvGrpSpPr>
          <p:grpSpPr>
            <a:xfrm>
              <a:off x="5699760" y="1447800"/>
              <a:ext cx="2834640" cy="1564005"/>
              <a:chOff x="5699760" y="1447800"/>
              <a:chExt cx="2834640" cy="1564005"/>
            </a:xfrm>
          </p:grpSpPr>
          <p:pic>
            <p:nvPicPr>
              <p:cNvPr id="32" name="Picture 2" descr="C:\Users\PeterHuang\Documents\Pictures\segmentation_2.png"/>
              <p:cNvPicPr>
                <a:picLocks noChangeAspect="1" noChangeArrowheads="1"/>
              </p:cNvPicPr>
              <p:nvPr/>
            </p:nvPicPr>
            <p:blipFill>
              <a:blip r:embed="rId6" cstate="print"/>
              <a:srcRect/>
              <a:stretch>
                <a:fillRect/>
              </a:stretch>
            </p:blipFill>
            <p:spPr bwMode="auto">
              <a:xfrm>
                <a:off x="5699760" y="1447800"/>
                <a:ext cx="1371600" cy="1439097"/>
              </a:xfrm>
              <a:prstGeom prst="rect">
                <a:avLst/>
              </a:prstGeom>
              <a:noFill/>
            </p:spPr>
          </p:pic>
          <p:pic>
            <p:nvPicPr>
              <p:cNvPr id="33" name="Picture 3" descr="C:\Users\PeterHuang\Documents\Pictures\segmentation_1.png"/>
              <p:cNvPicPr>
                <a:picLocks noChangeAspect="1" noChangeArrowheads="1"/>
              </p:cNvPicPr>
              <p:nvPr/>
            </p:nvPicPr>
            <p:blipFill>
              <a:blip r:embed="rId7" cstate="print"/>
              <a:srcRect/>
              <a:stretch>
                <a:fillRect/>
              </a:stretch>
            </p:blipFill>
            <p:spPr bwMode="auto">
              <a:xfrm>
                <a:off x="7162800" y="1447800"/>
                <a:ext cx="1371600" cy="1439160"/>
              </a:xfrm>
              <a:prstGeom prst="rect">
                <a:avLst/>
              </a:prstGeom>
              <a:noFill/>
            </p:spPr>
          </p:pic>
          <p:pic>
            <p:nvPicPr>
              <p:cNvPr id="34" name="Picture 9"/>
              <p:cNvPicPr>
                <a:picLocks noChangeAspect="1" noChangeArrowheads="1"/>
              </p:cNvPicPr>
              <p:nvPr/>
            </p:nvPicPr>
            <p:blipFill>
              <a:blip r:embed="rId8" cstate="print"/>
              <a:srcRect/>
              <a:stretch>
                <a:fillRect/>
              </a:stretch>
            </p:blipFill>
            <p:spPr bwMode="auto">
              <a:xfrm>
                <a:off x="7010400" y="2971800"/>
                <a:ext cx="232029" cy="40005"/>
              </a:xfrm>
              <a:prstGeom prst="rect">
                <a:avLst/>
              </a:prstGeom>
              <a:noFill/>
              <a:ln w="9525">
                <a:noFill/>
                <a:miter lim="800000"/>
                <a:headEnd/>
                <a:tailEnd/>
              </a:ln>
            </p:spPr>
          </p:pic>
        </p:grpSp>
        <p:sp>
          <p:nvSpPr>
            <p:cNvPr id="25" name="Rectangle 24"/>
            <p:cNvSpPr/>
            <p:nvPr/>
          </p:nvSpPr>
          <p:spPr>
            <a:xfrm>
              <a:off x="6553200" y="3048000"/>
              <a:ext cx="1266437" cy="276999"/>
            </a:xfrm>
            <a:prstGeom prst="rect">
              <a:avLst/>
            </a:prstGeom>
          </p:spPr>
          <p:txBody>
            <a:bodyPr wrap="none">
              <a:spAutoFit/>
            </a:bodyPr>
            <a:lstStyle/>
            <a:p>
              <a:r>
                <a:rPr lang="en-US" sz="1200" dirty="0" smtClean="0"/>
                <a:t>Randomized Cuts</a:t>
              </a:r>
            </a:p>
          </p:txBody>
        </p:sp>
      </p:grpSp>
      <p:grpSp>
        <p:nvGrpSpPr>
          <p:cNvPr id="69" name="Group 68"/>
          <p:cNvGrpSpPr/>
          <p:nvPr/>
        </p:nvGrpSpPr>
        <p:grpSpPr>
          <a:xfrm>
            <a:off x="5807869" y="3276600"/>
            <a:ext cx="2574131" cy="2667000"/>
            <a:chOff x="5807869" y="3276600"/>
            <a:chExt cx="2574131" cy="2667000"/>
          </a:xfrm>
        </p:grpSpPr>
        <p:sp>
          <p:nvSpPr>
            <p:cNvPr id="70" name="Right Arrow 69"/>
            <p:cNvSpPr/>
            <p:nvPr/>
          </p:nvSpPr>
          <p:spPr>
            <a:xfrm rot="5400000">
              <a:off x="7010400" y="3352800"/>
              <a:ext cx="228600" cy="762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46"/>
            <p:cNvGrpSpPr/>
            <p:nvPr/>
          </p:nvGrpSpPr>
          <p:grpSpPr>
            <a:xfrm>
              <a:off x="5807869" y="3605689"/>
              <a:ext cx="2574131" cy="2337911"/>
              <a:chOff x="5807869" y="3605689"/>
              <a:chExt cx="2574131" cy="2337911"/>
            </a:xfrm>
          </p:grpSpPr>
          <p:grpSp>
            <p:nvGrpSpPr>
              <p:cNvPr id="72" name="Group 33"/>
              <p:cNvGrpSpPr/>
              <p:nvPr/>
            </p:nvGrpSpPr>
            <p:grpSpPr>
              <a:xfrm>
                <a:off x="5807869" y="3605689"/>
                <a:ext cx="2574131" cy="2033111"/>
                <a:chOff x="5876925" y="3417094"/>
                <a:chExt cx="2574131" cy="2033111"/>
              </a:xfrm>
            </p:grpSpPr>
            <p:pic>
              <p:nvPicPr>
                <p:cNvPr id="74" name="Picture 6" descr="C:\Users\PeterHuang\Documents\posters\segment01.png"/>
                <p:cNvPicPr>
                  <a:picLocks noChangeAspect="1" noChangeArrowheads="1"/>
                </p:cNvPicPr>
                <p:nvPr/>
              </p:nvPicPr>
              <p:blipFill>
                <a:blip r:embed="rId9" cstate="print"/>
                <a:srcRect/>
                <a:stretch>
                  <a:fillRect/>
                </a:stretch>
              </p:blipFill>
              <p:spPr bwMode="auto">
                <a:xfrm>
                  <a:off x="6019800" y="5017294"/>
                  <a:ext cx="161925" cy="240506"/>
                </a:xfrm>
                <a:prstGeom prst="rect">
                  <a:avLst/>
                </a:prstGeom>
                <a:noFill/>
              </p:spPr>
            </p:pic>
            <p:pic>
              <p:nvPicPr>
                <p:cNvPr id="75" name="Picture 7" descr="C:\Users\PeterHuang\Documents\posters\segment02.png"/>
                <p:cNvPicPr>
                  <a:picLocks noChangeAspect="1" noChangeArrowheads="1"/>
                </p:cNvPicPr>
                <p:nvPr/>
              </p:nvPicPr>
              <p:blipFill>
                <a:blip r:embed="rId10" cstate="print"/>
                <a:srcRect/>
                <a:stretch>
                  <a:fillRect/>
                </a:stretch>
              </p:blipFill>
              <p:spPr bwMode="auto">
                <a:xfrm>
                  <a:off x="7434262" y="5017295"/>
                  <a:ext cx="109538" cy="166688"/>
                </a:xfrm>
                <a:prstGeom prst="rect">
                  <a:avLst/>
                </a:prstGeom>
                <a:noFill/>
              </p:spPr>
            </p:pic>
            <p:pic>
              <p:nvPicPr>
                <p:cNvPr id="76" name="Picture 8" descr="C:\Users\PeterHuang\Documents\posters\segment03.png"/>
                <p:cNvPicPr>
                  <a:picLocks noChangeAspect="1" noChangeArrowheads="1"/>
                </p:cNvPicPr>
                <p:nvPr/>
              </p:nvPicPr>
              <p:blipFill>
                <a:blip r:embed="rId11" cstate="print"/>
                <a:srcRect/>
                <a:stretch>
                  <a:fillRect/>
                </a:stretch>
              </p:blipFill>
              <p:spPr bwMode="auto">
                <a:xfrm>
                  <a:off x="6017419" y="4864894"/>
                  <a:ext cx="459581" cy="69056"/>
                </a:xfrm>
                <a:prstGeom prst="rect">
                  <a:avLst/>
                </a:prstGeom>
                <a:noFill/>
              </p:spPr>
            </p:pic>
            <p:pic>
              <p:nvPicPr>
                <p:cNvPr id="77" name="Picture 9" descr="C:\Users\PeterHuang\Documents\posters\segment04.png"/>
                <p:cNvPicPr>
                  <a:picLocks noChangeAspect="1" noChangeArrowheads="1"/>
                </p:cNvPicPr>
                <p:nvPr/>
              </p:nvPicPr>
              <p:blipFill>
                <a:blip r:embed="rId12" cstate="print"/>
                <a:srcRect/>
                <a:stretch>
                  <a:fillRect/>
                </a:stretch>
              </p:blipFill>
              <p:spPr bwMode="auto">
                <a:xfrm>
                  <a:off x="6618352" y="4864894"/>
                  <a:ext cx="459581" cy="69056"/>
                </a:xfrm>
                <a:prstGeom prst="rect">
                  <a:avLst/>
                </a:prstGeom>
                <a:noFill/>
              </p:spPr>
            </p:pic>
            <p:pic>
              <p:nvPicPr>
                <p:cNvPr id="78" name="Picture 10" descr="C:\Users\PeterHuang\Documents\posters\segment05.png"/>
                <p:cNvPicPr>
                  <a:picLocks noChangeAspect="1" noChangeArrowheads="1"/>
                </p:cNvPicPr>
                <p:nvPr/>
              </p:nvPicPr>
              <p:blipFill>
                <a:blip r:embed="rId13" cstate="print"/>
                <a:srcRect/>
                <a:stretch>
                  <a:fillRect/>
                </a:stretch>
              </p:blipFill>
              <p:spPr bwMode="auto">
                <a:xfrm>
                  <a:off x="5876925" y="3417094"/>
                  <a:ext cx="600075" cy="569119"/>
                </a:xfrm>
                <a:prstGeom prst="rect">
                  <a:avLst/>
                </a:prstGeom>
                <a:noFill/>
              </p:spPr>
            </p:pic>
            <p:pic>
              <p:nvPicPr>
                <p:cNvPr id="79" name="Picture 11" descr="C:\Users\PeterHuang\Documents\posters\segment06.png"/>
                <p:cNvPicPr>
                  <a:picLocks noChangeAspect="1" noChangeArrowheads="1"/>
                </p:cNvPicPr>
                <p:nvPr/>
              </p:nvPicPr>
              <p:blipFill>
                <a:blip r:embed="rId14" cstate="print"/>
                <a:srcRect/>
                <a:stretch>
                  <a:fillRect/>
                </a:stretch>
              </p:blipFill>
              <p:spPr bwMode="auto">
                <a:xfrm>
                  <a:off x="7127081" y="5017295"/>
                  <a:ext cx="111919" cy="192881"/>
                </a:xfrm>
                <a:prstGeom prst="rect">
                  <a:avLst/>
                </a:prstGeom>
                <a:noFill/>
              </p:spPr>
            </p:pic>
            <p:pic>
              <p:nvPicPr>
                <p:cNvPr id="80" name="Picture 12" descr="C:\Users\PeterHuang\Documents\posters\segment07.png"/>
                <p:cNvPicPr>
                  <a:picLocks noChangeAspect="1" noChangeArrowheads="1"/>
                </p:cNvPicPr>
                <p:nvPr/>
              </p:nvPicPr>
              <p:blipFill>
                <a:blip r:embed="rId15" cstate="print"/>
                <a:srcRect/>
                <a:stretch>
                  <a:fillRect/>
                </a:stretch>
              </p:blipFill>
              <p:spPr bwMode="auto">
                <a:xfrm>
                  <a:off x="8229601" y="5135119"/>
                  <a:ext cx="123825" cy="26194"/>
                </a:xfrm>
                <a:prstGeom prst="rect">
                  <a:avLst/>
                </a:prstGeom>
                <a:noFill/>
              </p:spPr>
            </p:pic>
            <p:pic>
              <p:nvPicPr>
                <p:cNvPr id="81" name="Picture 13" descr="C:\Users\PeterHuang\Documents\posters\segment08.png"/>
                <p:cNvPicPr>
                  <a:picLocks noChangeAspect="1" noChangeArrowheads="1"/>
                </p:cNvPicPr>
                <p:nvPr/>
              </p:nvPicPr>
              <p:blipFill>
                <a:blip r:embed="rId16" cstate="print"/>
                <a:srcRect/>
                <a:stretch>
                  <a:fillRect/>
                </a:stretch>
              </p:blipFill>
              <p:spPr bwMode="auto">
                <a:xfrm>
                  <a:off x="8066152" y="4864894"/>
                  <a:ext cx="345281" cy="69056"/>
                </a:xfrm>
                <a:prstGeom prst="rect">
                  <a:avLst/>
                </a:prstGeom>
                <a:noFill/>
              </p:spPr>
            </p:pic>
            <p:pic>
              <p:nvPicPr>
                <p:cNvPr id="82" name="Picture 14" descr="C:\Users\PeterHuang\Documents\posters\segment09.png"/>
                <p:cNvPicPr>
                  <a:picLocks noChangeAspect="1" noChangeArrowheads="1"/>
                </p:cNvPicPr>
                <p:nvPr/>
              </p:nvPicPr>
              <p:blipFill>
                <a:blip r:embed="rId17" cstate="print"/>
                <a:srcRect/>
                <a:stretch>
                  <a:fillRect/>
                </a:stretch>
              </p:blipFill>
              <p:spPr bwMode="auto">
                <a:xfrm>
                  <a:off x="7456552" y="4864894"/>
                  <a:ext cx="357188" cy="69056"/>
                </a:xfrm>
                <a:prstGeom prst="rect">
                  <a:avLst/>
                </a:prstGeom>
                <a:noFill/>
              </p:spPr>
            </p:pic>
            <p:pic>
              <p:nvPicPr>
                <p:cNvPr id="83" name="Picture 15" descr="C:\Users\PeterHuang\Documents\posters\segment10.png"/>
                <p:cNvPicPr>
                  <a:picLocks noChangeAspect="1" noChangeArrowheads="1"/>
                </p:cNvPicPr>
                <p:nvPr/>
              </p:nvPicPr>
              <p:blipFill>
                <a:blip r:embed="rId18" cstate="print"/>
                <a:srcRect/>
                <a:stretch>
                  <a:fillRect/>
                </a:stretch>
              </p:blipFill>
              <p:spPr bwMode="auto">
                <a:xfrm>
                  <a:off x="7696201" y="5135119"/>
                  <a:ext cx="116681" cy="26194"/>
                </a:xfrm>
                <a:prstGeom prst="rect">
                  <a:avLst/>
                </a:prstGeom>
                <a:noFill/>
              </p:spPr>
            </p:pic>
            <p:pic>
              <p:nvPicPr>
                <p:cNvPr id="84" name="Picture 16" descr="C:\Users\PeterHuang\Documents\posters\segment11.png"/>
                <p:cNvPicPr>
                  <a:picLocks noChangeAspect="1" noChangeArrowheads="1"/>
                </p:cNvPicPr>
                <p:nvPr/>
              </p:nvPicPr>
              <p:blipFill>
                <a:blip r:embed="rId19" cstate="print"/>
                <a:srcRect/>
                <a:stretch>
                  <a:fillRect/>
                </a:stretch>
              </p:blipFill>
              <p:spPr bwMode="auto">
                <a:xfrm>
                  <a:off x="7543800" y="4331494"/>
                  <a:ext cx="119063" cy="328613"/>
                </a:xfrm>
                <a:prstGeom prst="rect">
                  <a:avLst/>
                </a:prstGeom>
                <a:noFill/>
              </p:spPr>
            </p:pic>
            <p:pic>
              <p:nvPicPr>
                <p:cNvPr id="85" name="Picture 17" descr="C:\Users\PeterHuang\Documents\posters\segment12.png"/>
                <p:cNvPicPr>
                  <a:picLocks noChangeAspect="1" noChangeArrowheads="1"/>
                </p:cNvPicPr>
                <p:nvPr/>
              </p:nvPicPr>
              <p:blipFill>
                <a:blip r:embed="rId20" cstate="print"/>
                <a:srcRect/>
                <a:stretch>
                  <a:fillRect/>
                </a:stretch>
              </p:blipFill>
              <p:spPr bwMode="auto">
                <a:xfrm>
                  <a:off x="6531769" y="4255294"/>
                  <a:ext cx="173831" cy="381000"/>
                </a:xfrm>
                <a:prstGeom prst="rect">
                  <a:avLst/>
                </a:prstGeom>
                <a:noFill/>
              </p:spPr>
            </p:pic>
            <p:pic>
              <p:nvPicPr>
                <p:cNvPr id="86" name="Picture 18" descr="C:\Users\PeterHuang\Documents\posters\segment13.png"/>
                <p:cNvPicPr>
                  <a:picLocks noChangeAspect="1" noChangeArrowheads="1"/>
                </p:cNvPicPr>
                <p:nvPr/>
              </p:nvPicPr>
              <p:blipFill>
                <a:blip r:embed="rId21" cstate="print"/>
                <a:srcRect/>
                <a:stretch>
                  <a:fillRect/>
                </a:stretch>
              </p:blipFill>
              <p:spPr bwMode="auto">
                <a:xfrm>
                  <a:off x="8305800" y="4179094"/>
                  <a:ext cx="111919" cy="438150"/>
                </a:xfrm>
                <a:prstGeom prst="rect">
                  <a:avLst/>
                </a:prstGeom>
                <a:noFill/>
              </p:spPr>
            </p:pic>
            <p:pic>
              <p:nvPicPr>
                <p:cNvPr id="87" name="Picture 19" descr="C:\Users\PeterHuang\Documents\posters\segment14.png"/>
                <p:cNvPicPr>
                  <a:picLocks noChangeAspect="1" noChangeArrowheads="1"/>
                </p:cNvPicPr>
                <p:nvPr/>
              </p:nvPicPr>
              <p:blipFill>
                <a:blip r:embed="rId22" cstate="print"/>
                <a:srcRect/>
                <a:stretch>
                  <a:fillRect/>
                </a:stretch>
              </p:blipFill>
              <p:spPr bwMode="auto">
                <a:xfrm>
                  <a:off x="8229600" y="3417094"/>
                  <a:ext cx="221456" cy="652463"/>
                </a:xfrm>
                <a:prstGeom prst="rect">
                  <a:avLst/>
                </a:prstGeom>
                <a:noFill/>
              </p:spPr>
            </p:pic>
            <p:pic>
              <p:nvPicPr>
                <p:cNvPr id="88" name="Picture 20" descr="C:\Users\PeterHuang\Documents\posters\segment15.png"/>
                <p:cNvPicPr>
                  <a:picLocks noChangeAspect="1" noChangeArrowheads="1"/>
                </p:cNvPicPr>
                <p:nvPr/>
              </p:nvPicPr>
              <p:blipFill>
                <a:blip r:embed="rId23" cstate="print"/>
                <a:srcRect/>
                <a:stretch>
                  <a:fillRect/>
                </a:stretch>
              </p:blipFill>
              <p:spPr bwMode="auto">
                <a:xfrm>
                  <a:off x="7162800" y="4331494"/>
                  <a:ext cx="107156" cy="295275"/>
                </a:xfrm>
                <a:prstGeom prst="rect">
                  <a:avLst/>
                </a:prstGeom>
                <a:noFill/>
              </p:spPr>
            </p:pic>
            <p:pic>
              <p:nvPicPr>
                <p:cNvPr id="89" name="Picture 21" descr="C:\Users\PeterHuang\Documents\posters\segment16.png"/>
                <p:cNvPicPr>
                  <a:picLocks noChangeAspect="1" noChangeArrowheads="1"/>
                </p:cNvPicPr>
                <p:nvPr/>
              </p:nvPicPr>
              <p:blipFill>
                <a:blip r:embed="rId24" cstate="print"/>
                <a:srcRect/>
                <a:stretch>
                  <a:fillRect/>
                </a:stretch>
              </p:blipFill>
              <p:spPr bwMode="auto">
                <a:xfrm>
                  <a:off x="6800850" y="4255295"/>
                  <a:ext cx="202406" cy="388144"/>
                </a:xfrm>
                <a:prstGeom prst="rect">
                  <a:avLst/>
                </a:prstGeom>
                <a:noFill/>
              </p:spPr>
            </p:pic>
            <p:pic>
              <p:nvPicPr>
                <p:cNvPr id="90" name="Picture 22" descr="C:\Users\PeterHuang\Documents\posters\segment17.png"/>
                <p:cNvPicPr>
                  <a:picLocks noChangeAspect="1" noChangeArrowheads="1"/>
                </p:cNvPicPr>
                <p:nvPr/>
              </p:nvPicPr>
              <p:blipFill>
                <a:blip r:embed="rId25" cstate="print"/>
                <a:srcRect/>
                <a:stretch>
                  <a:fillRect/>
                </a:stretch>
              </p:blipFill>
              <p:spPr bwMode="auto">
                <a:xfrm>
                  <a:off x="6481762" y="5058918"/>
                  <a:ext cx="147638" cy="140494"/>
                </a:xfrm>
                <a:prstGeom prst="rect">
                  <a:avLst/>
                </a:prstGeom>
                <a:noFill/>
              </p:spPr>
            </p:pic>
            <p:pic>
              <p:nvPicPr>
                <p:cNvPr id="91" name="Picture 23" descr="C:\Users\PeterHuang\Documents\posters\segment18.png"/>
                <p:cNvPicPr>
                  <a:picLocks noChangeAspect="1" noChangeArrowheads="1"/>
                </p:cNvPicPr>
                <p:nvPr/>
              </p:nvPicPr>
              <p:blipFill>
                <a:blip r:embed="rId26" cstate="print"/>
                <a:srcRect/>
                <a:stretch>
                  <a:fillRect/>
                </a:stretch>
              </p:blipFill>
              <p:spPr bwMode="auto">
                <a:xfrm>
                  <a:off x="6786562" y="5058918"/>
                  <a:ext cx="147638" cy="150019"/>
                </a:xfrm>
                <a:prstGeom prst="rect">
                  <a:avLst/>
                </a:prstGeom>
                <a:noFill/>
              </p:spPr>
            </p:pic>
            <p:pic>
              <p:nvPicPr>
                <p:cNvPr id="92" name="Picture 24" descr="C:\Users\PeterHuang\Documents\posters\segment19.png"/>
                <p:cNvPicPr>
                  <a:picLocks noChangeAspect="1" noChangeArrowheads="1"/>
                </p:cNvPicPr>
                <p:nvPr/>
              </p:nvPicPr>
              <p:blipFill>
                <a:blip r:embed="rId27" cstate="print"/>
                <a:srcRect/>
                <a:stretch>
                  <a:fillRect/>
                </a:stretch>
              </p:blipFill>
              <p:spPr bwMode="auto">
                <a:xfrm>
                  <a:off x="7198518" y="3417094"/>
                  <a:ext cx="185738" cy="776288"/>
                </a:xfrm>
                <a:prstGeom prst="rect">
                  <a:avLst/>
                </a:prstGeom>
                <a:noFill/>
              </p:spPr>
            </p:pic>
            <p:pic>
              <p:nvPicPr>
                <p:cNvPr id="93" name="Picture 25" descr="C:\Users\PeterHuang\Documents\posters\segment20.png"/>
                <p:cNvPicPr>
                  <a:picLocks noChangeAspect="1" noChangeArrowheads="1"/>
                </p:cNvPicPr>
                <p:nvPr/>
              </p:nvPicPr>
              <p:blipFill>
                <a:blip r:embed="rId28" cstate="print"/>
                <a:srcRect/>
                <a:stretch>
                  <a:fillRect/>
                </a:stretch>
              </p:blipFill>
              <p:spPr bwMode="auto">
                <a:xfrm>
                  <a:off x="7924800" y="3417094"/>
                  <a:ext cx="178594" cy="633413"/>
                </a:xfrm>
                <a:prstGeom prst="rect">
                  <a:avLst/>
                </a:prstGeom>
                <a:noFill/>
              </p:spPr>
            </p:pic>
            <p:pic>
              <p:nvPicPr>
                <p:cNvPr id="94" name="Picture 26" descr="C:\Users\PeterHuang\Documents\posters\segment26.png"/>
                <p:cNvPicPr>
                  <a:picLocks noChangeAspect="1" noChangeArrowheads="1"/>
                </p:cNvPicPr>
                <p:nvPr/>
              </p:nvPicPr>
              <p:blipFill>
                <a:blip r:embed="rId29" cstate="print"/>
                <a:srcRect/>
                <a:stretch>
                  <a:fillRect/>
                </a:stretch>
              </p:blipFill>
              <p:spPr bwMode="auto">
                <a:xfrm>
                  <a:off x="6015037" y="4241006"/>
                  <a:ext cx="309563" cy="395288"/>
                </a:xfrm>
                <a:prstGeom prst="rect">
                  <a:avLst/>
                </a:prstGeom>
                <a:noFill/>
              </p:spPr>
            </p:pic>
            <p:pic>
              <p:nvPicPr>
                <p:cNvPr id="95" name="Picture 27" descr="C:\Users\PeterHuang\Documents\posters\segment28.png"/>
                <p:cNvPicPr>
                  <a:picLocks noChangeAspect="1" noChangeArrowheads="1"/>
                </p:cNvPicPr>
                <p:nvPr/>
              </p:nvPicPr>
              <p:blipFill>
                <a:blip r:embed="rId30" cstate="print"/>
                <a:srcRect/>
                <a:stretch>
                  <a:fillRect/>
                </a:stretch>
              </p:blipFill>
              <p:spPr bwMode="auto">
                <a:xfrm>
                  <a:off x="7924800" y="4179094"/>
                  <a:ext cx="119063" cy="461963"/>
                </a:xfrm>
                <a:prstGeom prst="rect">
                  <a:avLst/>
                </a:prstGeom>
                <a:noFill/>
              </p:spPr>
            </p:pic>
            <p:pic>
              <p:nvPicPr>
                <p:cNvPr id="96" name="Picture 28" descr="C:\Users\PeterHuang\Documents\posters\segment29.png"/>
                <p:cNvPicPr>
                  <a:picLocks noChangeAspect="1" noChangeArrowheads="1"/>
                </p:cNvPicPr>
                <p:nvPr/>
              </p:nvPicPr>
              <p:blipFill>
                <a:blip r:embed="rId31" cstate="print"/>
                <a:srcRect/>
                <a:stretch>
                  <a:fillRect/>
                </a:stretch>
              </p:blipFill>
              <p:spPr bwMode="auto">
                <a:xfrm>
                  <a:off x="7546181" y="3417094"/>
                  <a:ext cx="219075" cy="785813"/>
                </a:xfrm>
                <a:prstGeom prst="rect">
                  <a:avLst/>
                </a:prstGeom>
                <a:noFill/>
              </p:spPr>
            </p:pic>
            <p:pic>
              <p:nvPicPr>
                <p:cNvPr id="97" name="Picture 29" descr="C:\Users\PeterHuang\Documents\posters\segment30.png"/>
                <p:cNvPicPr>
                  <a:picLocks noChangeAspect="1" noChangeArrowheads="1"/>
                </p:cNvPicPr>
                <p:nvPr/>
              </p:nvPicPr>
              <p:blipFill>
                <a:blip r:embed="rId32" cstate="print"/>
                <a:srcRect/>
                <a:stretch>
                  <a:fillRect/>
                </a:stretch>
              </p:blipFill>
              <p:spPr bwMode="auto">
                <a:xfrm>
                  <a:off x="6615112" y="3417094"/>
                  <a:ext cx="395288" cy="569119"/>
                </a:xfrm>
                <a:prstGeom prst="rect">
                  <a:avLst/>
                </a:prstGeom>
                <a:noFill/>
              </p:spPr>
            </p:pic>
            <p:pic>
              <p:nvPicPr>
                <p:cNvPr id="98" name="Picture 9"/>
                <p:cNvPicPr>
                  <a:picLocks noChangeAspect="1" noChangeArrowheads="1"/>
                </p:cNvPicPr>
                <p:nvPr/>
              </p:nvPicPr>
              <p:blipFill>
                <a:blip r:embed="rId8" cstate="print"/>
                <a:srcRect/>
                <a:stretch>
                  <a:fillRect/>
                </a:stretch>
              </p:blipFill>
              <p:spPr bwMode="auto">
                <a:xfrm>
                  <a:off x="7083171" y="5410200"/>
                  <a:ext cx="232029" cy="40005"/>
                </a:xfrm>
                <a:prstGeom prst="rect">
                  <a:avLst/>
                </a:prstGeom>
                <a:noFill/>
                <a:ln w="9525">
                  <a:noFill/>
                  <a:miter lim="800000"/>
                  <a:headEnd/>
                  <a:tailEnd/>
                </a:ln>
              </p:spPr>
            </p:pic>
          </p:grpSp>
          <p:sp>
            <p:nvSpPr>
              <p:cNvPr id="73" name="Rectangle 72"/>
              <p:cNvSpPr/>
              <p:nvPr/>
            </p:nvSpPr>
            <p:spPr>
              <a:xfrm>
                <a:off x="6592077" y="5666601"/>
                <a:ext cx="1180323" cy="276999"/>
              </a:xfrm>
              <a:prstGeom prst="rect">
                <a:avLst/>
              </a:prstGeom>
            </p:spPr>
            <p:txBody>
              <a:bodyPr wrap="none">
                <a:spAutoFit/>
              </a:bodyPr>
              <a:lstStyle/>
              <a:p>
                <a:r>
                  <a:rPr lang="en-US" sz="1200" dirty="0" smtClean="0"/>
                  <a:t>Initial Segments</a:t>
                </a:r>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3D Shapes</a:t>
            </a:r>
            <a:endParaRPr lang="en-US" dirty="0"/>
          </a:p>
        </p:txBody>
      </p:sp>
      <p:grpSp>
        <p:nvGrpSpPr>
          <p:cNvPr id="16" name="Group 15"/>
          <p:cNvGrpSpPr/>
          <p:nvPr/>
        </p:nvGrpSpPr>
        <p:grpSpPr>
          <a:xfrm>
            <a:off x="762000" y="1920240"/>
            <a:ext cx="1705916" cy="2106692"/>
            <a:chOff x="762000" y="1920240"/>
            <a:chExt cx="1705916" cy="2106692"/>
          </a:xfrm>
        </p:grpSpPr>
        <p:sp>
          <p:nvSpPr>
            <p:cNvPr id="4" name="Rectangle 3"/>
            <p:cNvSpPr/>
            <p:nvPr/>
          </p:nvSpPr>
          <p:spPr>
            <a:xfrm>
              <a:off x="762000" y="3657600"/>
              <a:ext cx="1705916" cy="369332"/>
            </a:xfrm>
            <a:prstGeom prst="rect">
              <a:avLst/>
            </a:prstGeom>
          </p:spPr>
          <p:txBody>
            <a:bodyPr wrap="none">
              <a:spAutoFit/>
            </a:bodyPr>
            <a:lstStyle/>
            <a:p>
              <a:r>
                <a:rPr lang="en-US" dirty="0" smtClean="0"/>
                <a:t>Shape Modeling</a:t>
              </a:r>
              <a:endParaRPr lang="en-US" dirty="0"/>
            </a:p>
          </p:txBody>
        </p:sp>
        <p:pic>
          <p:nvPicPr>
            <p:cNvPr id="1028" name="Picture 4" descr="C:\Users\Peter\Pictures\smoothteddy.png"/>
            <p:cNvPicPr>
              <a:picLocks noChangeAspect="1" noChangeArrowheads="1"/>
            </p:cNvPicPr>
            <p:nvPr/>
          </p:nvPicPr>
          <p:blipFill>
            <a:blip r:embed="rId3" cstate="print"/>
            <a:srcRect/>
            <a:stretch>
              <a:fillRect/>
            </a:stretch>
          </p:blipFill>
          <p:spPr bwMode="auto">
            <a:xfrm>
              <a:off x="863128" y="1920240"/>
              <a:ext cx="1499072" cy="1645920"/>
            </a:xfrm>
            <a:prstGeom prst="rect">
              <a:avLst/>
            </a:prstGeom>
            <a:noFill/>
          </p:spPr>
        </p:pic>
      </p:grpSp>
      <p:grpSp>
        <p:nvGrpSpPr>
          <p:cNvPr id="17" name="Group 16"/>
          <p:cNvGrpSpPr/>
          <p:nvPr/>
        </p:nvGrpSpPr>
        <p:grpSpPr>
          <a:xfrm>
            <a:off x="3715194" y="1920240"/>
            <a:ext cx="1795155" cy="2106692"/>
            <a:chOff x="3715194" y="1920240"/>
            <a:chExt cx="1795155" cy="2106692"/>
          </a:xfrm>
        </p:grpSpPr>
        <p:sp>
          <p:nvSpPr>
            <p:cNvPr id="5" name="Rectangle 4"/>
            <p:cNvSpPr/>
            <p:nvPr/>
          </p:nvSpPr>
          <p:spPr>
            <a:xfrm>
              <a:off x="3715194" y="3657600"/>
              <a:ext cx="1713611" cy="369332"/>
            </a:xfrm>
            <a:prstGeom prst="rect">
              <a:avLst/>
            </a:prstGeom>
          </p:spPr>
          <p:txBody>
            <a:bodyPr wrap="none">
              <a:spAutoFit/>
            </a:bodyPr>
            <a:lstStyle/>
            <a:p>
              <a:r>
                <a:rPr lang="en-US" dirty="0" smtClean="0"/>
                <a:t>Mechanical CAD</a:t>
              </a:r>
              <a:endParaRPr lang="en-US" dirty="0"/>
            </a:p>
          </p:txBody>
        </p:sp>
        <p:pic>
          <p:nvPicPr>
            <p:cNvPr id="1029" name="Picture 5"/>
            <p:cNvPicPr>
              <a:picLocks noChangeAspect="1" noChangeArrowheads="1"/>
            </p:cNvPicPr>
            <p:nvPr/>
          </p:nvPicPr>
          <p:blipFill>
            <a:blip r:embed="rId4" cstate="print"/>
            <a:srcRect/>
            <a:stretch>
              <a:fillRect/>
            </a:stretch>
          </p:blipFill>
          <p:spPr bwMode="auto">
            <a:xfrm>
              <a:off x="3733800" y="1920240"/>
              <a:ext cx="1776549" cy="1645920"/>
            </a:xfrm>
            <a:prstGeom prst="rect">
              <a:avLst/>
            </a:prstGeom>
            <a:noFill/>
            <a:ln w="9525">
              <a:noFill/>
              <a:miter lim="800000"/>
              <a:headEnd/>
              <a:tailEnd/>
            </a:ln>
          </p:spPr>
        </p:pic>
      </p:grpSp>
      <p:grpSp>
        <p:nvGrpSpPr>
          <p:cNvPr id="18" name="Group 17"/>
          <p:cNvGrpSpPr/>
          <p:nvPr/>
        </p:nvGrpSpPr>
        <p:grpSpPr>
          <a:xfrm>
            <a:off x="6324600" y="1920240"/>
            <a:ext cx="1875835" cy="2106692"/>
            <a:chOff x="6324600" y="1920240"/>
            <a:chExt cx="1875835" cy="2106692"/>
          </a:xfrm>
        </p:grpSpPr>
        <p:sp>
          <p:nvSpPr>
            <p:cNvPr id="6" name="Rectangle 5"/>
            <p:cNvSpPr/>
            <p:nvPr/>
          </p:nvSpPr>
          <p:spPr>
            <a:xfrm>
              <a:off x="6324600" y="3657600"/>
              <a:ext cx="1875835" cy="369332"/>
            </a:xfrm>
            <a:prstGeom prst="rect">
              <a:avLst/>
            </a:prstGeom>
          </p:spPr>
          <p:txBody>
            <a:bodyPr wrap="none">
              <a:spAutoFit/>
            </a:bodyPr>
            <a:lstStyle/>
            <a:p>
              <a:r>
                <a:rPr lang="en-US" dirty="0" smtClean="0"/>
                <a:t>Molecular Biology</a:t>
              </a:r>
              <a:endParaRPr lang="en-US" dirty="0"/>
            </a:p>
          </p:txBody>
        </p:sp>
        <p:pic>
          <p:nvPicPr>
            <p:cNvPr id="1031" name="Picture 7" descr="C:\Users\Peter\Pictures\Protein_CP_PDB_1kcw.png"/>
            <p:cNvPicPr>
              <a:picLocks noChangeAspect="1" noChangeArrowheads="1"/>
            </p:cNvPicPr>
            <p:nvPr/>
          </p:nvPicPr>
          <p:blipFill>
            <a:blip r:embed="rId5" cstate="print"/>
            <a:srcRect/>
            <a:stretch>
              <a:fillRect/>
            </a:stretch>
          </p:blipFill>
          <p:spPr bwMode="auto">
            <a:xfrm>
              <a:off x="6357929" y="1920240"/>
              <a:ext cx="1719271" cy="1645920"/>
            </a:xfrm>
            <a:prstGeom prst="rect">
              <a:avLst/>
            </a:prstGeom>
            <a:noFill/>
          </p:spPr>
        </p:pic>
      </p:grpSp>
      <p:grpSp>
        <p:nvGrpSpPr>
          <p:cNvPr id="20" name="Group 19"/>
          <p:cNvGrpSpPr/>
          <p:nvPr/>
        </p:nvGrpSpPr>
        <p:grpSpPr>
          <a:xfrm>
            <a:off x="818762" y="4114800"/>
            <a:ext cx="1543438" cy="2015252"/>
            <a:chOff x="818762" y="4114800"/>
            <a:chExt cx="1543438" cy="2015252"/>
          </a:xfrm>
        </p:grpSpPr>
        <p:sp>
          <p:nvSpPr>
            <p:cNvPr id="7" name="Rectangle 6"/>
            <p:cNvSpPr/>
            <p:nvPr/>
          </p:nvSpPr>
          <p:spPr>
            <a:xfrm>
              <a:off x="1066800" y="5760720"/>
              <a:ext cx="1059906" cy="369332"/>
            </a:xfrm>
            <a:prstGeom prst="rect">
              <a:avLst/>
            </a:prstGeom>
          </p:spPr>
          <p:txBody>
            <a:bodyPr wrap="none">
              <a:spAutoFit/>
            </a:bodyPr>
            <a:lstStyle/>
            <a:p>
              <a:r>
                <a:rPr lang="en-US" dirty="0" smtClean="0"/>
                <a:t>Medicine</a:t>
              </a:r>
              <a:endParaRPr lang="en-US" dirty="0"/>
            </a:p>
          </p:txBody>
        </p:sp>
        <p:pic>
          <p:nvPicPr>
            <p:cNvPr id="1032" name="Picture 8" descr="C:\Users\Peter\Pictures\C0017369-Healthy_human_heart,_3D_CT_scan-SPL.jpg"/>
            <p:cNvPicPr>
              <a:picLocks noChangeAspect="1" noChangeArrowheads="1"/>
            </p:cNvPicPr>
            <p:nvPr/>
          </p:nvPicPr>
          <p:blipFill>
            <a:blip r:embed="rId6" cstate="print"/>
            <a:srcRect/>
            <a:stretch>
              <a:fillRect/>
            </a:stretch>
          </p:blipFill>
          <p:spPr bwMode="auto">
            <a:xfrm>
              <a:off x="818762" y="4114800"/>
              <a:ext cx="1543438" cy="1645920"/>
            </a:xfrm>
            <a:prstGeom prst="rect">
              <a:avLst/>
            </a:prstGeom>
            <a:noFill/>
          </p:spPr>
        </p:pic>
      </p:grpSp>
      <p:grpSp>
        <p:nvGrpSpPr>
          <p:cNvPr id="21" name="Group 20"/>
          <p:cNvGrpSpPr/>
          <p:nvPr/>
        </p:nvGrpSpPr>
        <p:grpSpPr>
          <a:xfrm>
            <a:off x="3713029" y="4114800"/>
            <a:ext cx="1773371" cy="2015252"/>
            <a:chOff x="3713029" y="4114800"/>
            <a:chExt cx="1773371" cy="2015252"/>
          </a:xfrm>
        </p:grpSpPr>
        <p:sp>
          <p:nvSpPr>
            <p:cNvPr id="8" name="Rectangle 7"/>
            <p:cNvSpPr/>
            <p:nvPr/>
          </p:nvSpPr>
          <p:spPr>
            <a:xfrm>
              <a:off x="3713029" y="5760720"/>
              <a:ext cx="1773371" cy="369332"/>
            </a:xfrm>
            <a:prstGeom prst="rect">
              <a:avLst/>
            </a:prstGeom>
          </p:spPr>
          <p:txBody>
            <a:bodyPr wrap="none">
              <a:spAutoFit/>
            </a:bodyPr>
            <a:lstStyle/>
            <a:p>
              <a:r>
                <a:rPr lang="en-US" dirty="0" smtClean="0"/>
                <a:t>Cultural Heritage</a:t>
              </a:r>
              <a:endParaRPr lang="en-US" dirty="0"/>
            </a:p>
          </p:txBody>
        </p:sp>
        <p:pic>
          <p:nvPicPr>
            <p:cNvPr id="1033" name="Picture 9" descr="C:\Users\Peter\Pictures\David_Michalangelo.gif"/>
            <p:cNvPicPr>
              <a:picLocks noChangeAspect="1" noChangeArrowheads="1"/>
            </p:cNvPicPr>
            <p:nvPr/>
          </p:nvPicPr>
          <p:blipFill>
            <a:blip r:embed="rId7" cstate="print"/>
            <a:srcRect/>
            <a:stretch>
              <a:fillRect/>
            </a:stretch>
          </p:blipFill>
          <p:spPr bwMode="auto">
            <a:xfrm>
              <a:off x="3941064" y="4114800"/>
              <a:ext cx="1316736" cy="1645920"/>
            </a:xfrm>
            <a:prstGeom prst="rect">
              <a:avLst/>
            </a:prstGeom>
            <a:noFill/>
          </p:spPr>
        </p:pic>
      </p:grpSp>
      <p:grpSp>
        <p:nvGrpSpPr>
          <p:cNvPr id="22" name="Group 21"/>
          <p:cNvGrpSpPr/>
          <p:nvPr/>
        </p:nvGrpSpPr>
        <p:grpSpPr>
          <a:xfrm>
            <a:off x="6019800" y="4114800"/>
            <a:ext cx="2429198" cy="2015252"/>
            <a:chOff x="6019800" y="4114800"/>
            <a:chExt cx="2429198" cy="2015252"/>
          </a:xfrm>
        </p:grpSpPr>
        <p:sp>
          <p:nvSpPr>
            <p:cNvPr id="9" name="Rectangle 8"/>
            <p:cNvSpPr/>
            <p:nvPr/>
          </p:nvSpPr>
          <p:spPr>
            <a:xfrm>
              <a:off x="6781800" y="5760720"/>
              <a:ext cx="1032655" cy="369332"/>
            </a:xfrm>
            <a:prstGeom prst="rect">
              <a:avLst/>
            </a:prstGeom>
          </p:spPr>
          <p:txBody>
            <a:bodyPr wrap="none">
              <a:spAutoFit/>
            </a:bodyPr>
            <a:lstStyle/>
            <a:p>
              <a:r>
                <a:rPr lang="en-US" dirty="0" smtClean="0"/>
                <a:t>Buildings</a:t>
              </a:r>
              <a:endParaRPr lang="en-US" dirty="0"/>
            </a:p>
          </p:txBody>
        </p:sp>
        <p:pic>
          <p:nvPicPr>
            <p:cNvPr id="1034" name="Picture 10" descr="C:\Users\Peter\Pictures\textured_3D_pointcloud.jpg"/>
            <p:cNvPicPr>
              <a:picLocks noChangeAspect="1" noChangeArrowheads="1"/>
            </p:cNvPicPr>
            <p:nvPr/>
          </p:nvPicPr>
          <p:blipFill>
            <a:blip r:embed="rId8" cstate="print"/>
            <a:srcRect/>
            <a:stretch>
              <a:fillRect/>
            </a:stretch>
          </p:blipFill>
          <p:spPr bwMode="auto">
            <a:xfrm>
              <a:off x="6019800" y="4114800"/>
              <a:ext cx="2429198" cy="1645920"/>
            </a:xfrm>
            <a:prstGeom prst="rect">
              <a:avLst/>
            </a:prstGeom>
            <a:noFill/>
          </p:spPr>
        </p:pic>
      </p:grpSp>
      <p:sp>
        <p:nvSpPr>
          <p:cNvPr id="19" name="Rectangle 18"/>
          <p:cNvSpPr/>
          <p:nvPr/>
        </p:nvSpPr>
        <p:spPr>
          <a:xfrm>
            <a:off x="533400" y="1219200"/>
            <a:ext cx="8153400" cy="523220"/>
          </a:xfrm>
          <a:prstGeom prst="rect">
            <a:avLst/>
          </a:prstGeom>
        </p:spPr>
        <p:txBody>
          <a:bodyPr wrap="square">
            <a:spAutoFit/>
          </a:bodyPr>
          <a:lstStyle/>
          <a:p>
            <a:r>
              <a:rPr lang="en-US" sz="2800" dirty="0" smtClean="0"/>
              <a:t>Large repositories of 3D data are becoming available</a:t>
            </a:r>
            <a:endParaRPr lang="en-US" sz="2800" dirty="0"/>
          </a:p>
        </p:txBody>
      </p:sp>
    </p:spTree>
  </p:cSld>
  <p:clrMapOvr>
    <a:masterClrMapping/>
  </p:clrMapOvr>
  <p:transition advTm="12912"/>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Segmentation Parameterization</a:t>
            </a:r>
            <a:endParaRPr lang="en-US" dirty="0"/>
          </a:p>
        </p:txBody>
      </p:sp>
      <p:grpSp>
        <p:nvGrpSpPr>
          <p:cNvPr id="2" name="Group 22"/>
          <p:cNvGrpSpPr/>
          <p:nvPr/>
        </p:nvGrpSpPr>
        <p:grpSpPr>
          <a:xfrm>
            <a:off x="5699760" y="1371600"/>
            <a:ext cx="2834640" cy="1877199"/>
            <a:chOff x="5699760" y="1447800"/>
            <a:chExt cx="2834640" cy="1877199"/>
          </a:xfrm>
        </p:grpSpPr>
        <p:grpSp>
          <p:nvGrpSpPr>
            <p:cNvPr id="4" name="Group 34"/>
            <p:cNvGrpSpPr/>
            <p:nvPr/>
          </p:nvGrpSpPr>
          <p:grpSpPr>
            <a:xfrm>
              <a:off x="5699760" y="1447800"/>
              <a:ext cx="2834640" cy="1564005"/>
              <a:chOff x="5699760" y="1447800"/>
              <a:chExt cx="2834640" cy="1564005"/>
            </a:xfrm>
          </p:grpSpPr>
          <p:pic>
            <p:nvPicPr>
              <p:cNvPr id="26" name="Picture 2" descr="C:\Users\PeterHuang\Documents\Pictures\segmentation_2.png"/>
              <p:cNvPicPr>
                <a:picLocks noChangeAspect="1" noChangeArrowheads="1"/>
              </p:cNvPicPr>
              <p:nvPr/>
            </p:nvPicPr>
            <p:blipFill>
              <a:blip r:embed="rId3" cstate="print"/>
              <a:srcRect/>
              <a:stretch>
                <a:fillRect/>
              </a:stretch>
            </p:blipFill>
            <p:spPr bwMode="auto">
              <a:xfrm>
                <a:off x="5699760" y="1447800"/>
                <a:ext cx="1371600" cy="1439097"/>
              </a:xfrm>
              <a:prstGeom prst="rect">
                <a:avLst/>
              </a:prstGeom>
              <a:noFill/>
            </p:spPr>
          </p:pic>
          <p:pic>
            <p:nvPicPr>
              <p:cNvPr id="29" name="Picture 3" descr="C:\Users\PeterHuang\Documents\Pictures\segmentation_1.png"/>
              <p:cNvPicPr>
                <a:picLocks noChangeAspect="1" noChangeArrowheads="1"/>
              </p:cNvPicPr>
              <p:nvPr/>
            </p:nvPicPr>
            <p:blipFill>
              <a:blip r:embed="rId4" cstate="print"/>
              <a:srcRect/>
              <a:stretch>
                <a:fillRect/>
              </a:stretch>
            </p:blipFill>
            <p:spPr bwMode="auto">
              <a:xfrm>
                <a:off x="7162800" y="1447800"/>
                <a:ext cx="1371600" cy="1439160"/>
              </a:xfrm>
              <a:prstGeom prst="rect">
                <a:avLst/>
              </a:prstGeom>
              <a:noFill/>
            </p:spPr>
          </p:pic>
          <p:pic>
            <p:nvPicPr>
              <p:cNvPr id="45" name="Picture 9"/>
              <p:cNvPicPr>
                <a:picLocks noChangeAspect="1" noChangeArrowheads="1"/>
              </p:cNvPicPr>
              <p:nvPr/>
            </p:nvPicPr>
            <p:blipFill>
              <a:blip r:embed="rId5" cstate="print"/>
              <a:srcRect/>
              <a:stretch>
                <a:fillRect/>
              </a:stretch>
            </p:blipFill>
            <p:spPr bwMode="auto">
              <a:xfrm>
                <a:off x="7010400" y="2971800"/>
                <a:ext cx="232029" cy="40005"/>
              </a:xfrm>
              <a:prstGeom prst="rect">
                <a:avLst/>
              </a:prstGeom>
              <a:noFill/>
              <a:ln w="9525">
                <a:noFill/>
                <a:miter lim="800000"/>
                <a:headEnd/>
                <a:tailEnd/>
              </a:ln>
            </p:spPr>
          </p:pic>
        </p:grpSp>
        <p:sp>
          <p:nvSpPr>
            <p:cNvPr id="25" name="Rectangle 24"/>
            <p:cNvSpPr/>
            <p:nvPr/>
          </p:nvSpPr>
          <p:spPr>
            <a:xfrm>
              <a:off x="6553200" y="3048000"/>
              <a:ext cx="1266437" cy="276999"/>
            </a:xfrm>
            <a:prstGeom prst="rect">
              <a:avLst/>
            </a:prstGeom>
          </p:spPr>
          <p:txBody>
            <a:bodyPr wrap="none">
              <a:spAutoFit/>
            </a:bodyPr>
            <a:lstStyle/>
            <a:p>
              <a:r>
                <a:rPr lang="en-US" sz="1200" dirty="0" smtClean="0"/>
                <a:t>Randomized Cuts</a:t>
              </a:r>
            </a:p>
          </p:txBody>
        </p:sp>
      </p:grpSp>
      <p:grpSp>
        <p:nvGrpSpPr>
          <p:cNvPr id="5" name="Group 74"/>
          <p:cNvGrpSpPr/>
          <p:nvPr/>
        </p:nvGrpSpPr>
        <p:grpSpPr>
          <a:xfrm>
            <a:off x="5807869" y="3276600"/>
            <a:ext cx="2574131" cy="2667000"/>
            <a:chOff x="5807869" y="3276600"/>
            <a:chExt cx="2574131" cy="2667000"/>
          </a:xfrm>
        </p:grpSpPr>
        <p:sp>
          <p:nvSpPr>
            <p:cNvPr id="46" name="Right Arrow 45"/>
            <p:cNvSpPr/>
            <p:nvPr/>
          </p:nvSpPr>
          <p:spPr>
            <a:xfrm rot="5400000">
              <a:off x="7010400" y="3352800"/>
              <a:ext cx="228600" cy="762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46"/>
            <p:cNvGrpSpPr/>
            <p:nvPr/>
          </p:nvGrpSpPr>
          <p:grpSpPr>
            <a:xfrm>
              <a:off x="5807869" y="3605689"/>
              <a:ext cx="2574131" cy="2337911"/>
              <a:chOff x="5807869" y="3605689"/>
              <a:chExt cx="2574131" cy="2337911"/>
            </a:xfrm>
          </p:grpSpPr>
          <p:grpSp>
            <p:nvGrpSpPr>
              <p:cNvPr id="7" name="Group 33"/>
              <p:cNvGrpSpPr/>
              <p:nvPr/>
            </p:nvGrpSpPr>
            <p:grpSpPr>
              <a:xfrm>
                <a:off x="5807869" y="3605689"/>
                <a:ext cx="2574131" cy="2033111"/>
                <a:chOff x="5876925" y="3417094"/>
                <a:chExt cx="2574131" cy="2033111"/>
              </a:xfrm>
            </p:grpSpPr>
            <p:pic>
              <p:nvPicPr>
                <p:cNvPr id="50" name="Picture 6" descr="C:\Users\PeterHuang\Documents\posters\segment01.png"/>
                <p:cNvPicPr>
                  <a:picLocks noChangeAspect="1" noChangeArrowheads="1"/>
                </p:cNvPicPr>
                <p:nvPr/>
              </p:nvPicPr>
              <p:blipFill>
                <a:blip r:embed="rId6" cstate="print"/>
                <a:srcRect/>
                <a:stretch>
                  <a:fillRect/>
                </a:stretch>
              </p:blipFill>
              <p:spPr bwMode="auto">
                <a:xfrm>
                  <a:off x="6019800" y="5017294"/>
                  <a:ext cx="161925" cy="240506"/>
                </a:xfrm>
                <a:prstGeom prst="rect">
                  <a:avLst/>
                </a:prstGeom>
                <a:noFill/>
              </p:spPr>
            </p:pic>
            <p:pic>
              <p:nvPicPr>
                <p:cNvPr id="51" name="Picture 7" descr="C:\Users\PeterHuang\Documents\posters\segment02.png"/>
                <p:cNvPicPr>
                  <a:picLocks noChangeAspect="1" noChangeArrowheads="1"/>
                </p:cNvPicPr>
                <p:nvPr/>
              </p:nvPicPr>
              <p:blipFill>
                <a:blip r:embed="rId7" cstate="print"/>
                <a:srcRect/>
                <a:stretch>
                  <a:fillRect/>
                </a:stretch>
              </p:blipFill>
              <p:spPr bwMode="auto">
                <a:xfrm>
                  <a:off x="7434262" y="5017295"/>
                  <a:ext cx="109538" cy="166688"/>
                </a:xfrm>
                <a:prstGeom prst="rect">
                  <a:avLst/>
                </a:prstGeom>
                <a:noFill/>
              </p:spPr>
            </p:pic>
            <p:pic>
              <p:nvPicPr>
                <p:cNvPr id="52" name="Picture 8" descr="C:\Users\PeterHuang\Documents\posters\segment03.png"/>
                <p:cNvPicPr>
                  <a:picLocks noChangeAspect="1" noChangeArrowheads="1"/>
                </p:cNvPicPr>
                <p:nvPr/>
              </p:nvPicPr>
              <p:blipFill>
                <a:blip r:embed="rId8" cstate="print"/>
                <a:srcRect/>
                <a:stretch>
                  <a:fillRect/>
                </a:stretch>
              </p:blipFill>
              <p:spPr bwMode="auto">
                <a:xfrm>
                  <a:off x="6017419" y="4864894"/>
                  <a:ext cx="459581" cy="69056"/>
                </a:xfrm>
                <a:prstGeom prst="rect">
                  <a:avLst/>
                </a:prstGeom>
                <a:noFill/>
              </p:spPr>
            </p:pic>
            <p:pic>
              <p:nvPicPr>
                <p:cNvPr id="53" name="Picture 9" descr="C:\Users\PeterHuang\Documents\posters\segment04.png"/>
                <p:cNvPicPr>
                  <a:picLocks noChangeAspect="1" noChangeArrowheads="1"/>
                </p:cNvPicPr>
                <p:nvPr/>
              </p:nvPicPr>
              <p:blipFill>
                <a:blip r:embed="rId9" cstate="print"/>
                <a:srcRect/>
                <a:stretch>
                  <a:fillRect/>
                </a:stretch>
              </p:blipFill>
              <p:spPr bwMode="auto">
                <a:xfrm>
                  <a:off x="6618352" y="4864894"/>
                  <a:ext cx="459581" cy="69056"/>
                </a:xfrm>
                <a:prstGeom prst="rect">
                  <a:avLst/>
                </a:prstGeom>
                <a:noFill/>
              </p:spPr>
            </p:pic>
            <p:pic>
              <p:nvPicPr>
                <p:cNvPr id="54" name="Picture 10" descr="C:\Users\PeterHuang\Documents\posters\segment05.png"/>
                <p:cNvPicPr>
                  <a:picLocks noChangeAspect="1" noChangeArrowheads="1"/>
                </p:cNvPicPr>
                <p:nvPr/>
              </p:nvPicPr>
              <p:blipFill>
                <a:blip r:embed="rId10" cstate="print"/>
                <a:srcRect/>
                <a:stretch>
                  <a:fillRect/>
                </a:stretch>
              </p:blipFill>
              <p:spPr bwMode="auto">
                <a:xfrm>
                  <a:off x="5876925" y="3417094"/>
                  <a:ext cx="600075" cy="569119"/>
                </a:xfrm>
                <a:prstGeom prst="rect">
                  <a:avLst/>
                </a:prstGeom>
                <a:noFill/>
              </p:spPr>
            </p:pic>
            <p:pic>
              <p:nvPicPr>
                <p:cNvPr id="55" name="Picture 11" descr="C:\Users\PeterHuang\Documents\posters\segment06.png"/>
                <p:cNvPicPr>
                  <a:picLocks noChangeAspect="1" noChangeArrowheads="1"/>
                </p:cNvPicPr>
                <p:nvPr/>
              </p:nvPicPr>
              <p:blipFill>
                <a:blip r:embed="rId11" cstate="print"/>
                <a:srcRect/>
                <a:stretch>
                  <a:fillRect/>
                </a:stretch>
              </p:blipFill>
              <p:spPr bwMode="auto">
                <a:xfrm>
                  <a:off x="7127081" y="5017295"/>
                  <a:ext cx="111919" cy="192881"/>
                </a:xfrm>
                <a:prstGeom prst="rect">
                  <a:avLst/>
                </a:prstGeom>
                <a:noFill/>
              </p:spPr>
            </p:pic>
            <p:pic>
              <p:nvPicPr>
                <p:cNvPr id="56" name="Picture 12" descr="C:\Users\PeterHuang\Documents\posters\segment07.png"/>
                <p:cNvPicPr>
                  <a:picLocks noChangeAspect="1" noChangeArrowheads="1"/>
                </p:cNvPicPr>
                <p:nvPr/>
              </p:nvPicPr>
              <p:blipFill>
                <a:blip r:embed="rId12" cstate="print"/>
                <a:srcRect/>
                <a:stretch>
                  <a:fillRect/>
                </a:stretch>
              </p:blipFill>
              <p:spPr bwMode="auto">
                <a:xfrm>
                  <a:off x="8229601" y="5135119"/>
                  <a:ext cx="123825" cy="26194"/>
                </a:xfrm>
                <a:prstGeom prst="rect">
                  <a:avLst/>
                </a:prstGeom>
                <a:noFill/>
              </p:spPr>
            </p:pic>
            <p:pic>
              <p:nvPicPr>
                <p:cNvPr id="57" name="Picture 13" descr="C:\Users\PeterHuang\Documents\posters\segment08.png"/>
                <p:cNvPicPr>
                  <a:picLocks noChangeAspect="1" noChangeArrowheads="1"/>
                </p:cNvPicPr>
                <p:nvPr/>
              </p:nvPicPr>
              <p:blipFill>
                <a:blip r:embed="rId13" cstate="print"/>
                <a:srcRect/>
                <a:stretch>
                  <a:fillRect/>
                </a:stretch>
              </p:blipFill>
              <p:spPr bwMode="auto">
                <a:xfrm>
                  <a:off x="8066152" y="4864894"/>
                  <a:ext cx="345281" cy="69056"/>
                </a:xfrm>
                <a:prstGeom prst="rect">
                  <a:avLst/>
                </a:prstGeom>
                <a:noFill/>
              </p:spPr>
            </p:pic>
            <p:pic>
              <p:nvPicPr>
                <p:cNvPr id="58" name="Picture 14" descr="C:\Users\PeterHuang\Documents\posters\segment09.png"/>
                <p:cNvPicPr>
                  <a:picLocks noChangeAspect="1" noChangeArrowheads="1"/>
                </p:cNvPicPr>
                <p:nvPr/>
              </p:nvPicPr>
              <p:blipFill>
                <a:blip r:embed="rId14" cstate="print"/>
                <a:srcRect/>
                <a:stretch>
                  <a:fillRect/>
                </a:stretch>
              </p:blipFill>
              <p:spPr bwMode="auto">
                <a:xfrm>
                  <a:off x="7456552" y="4864894"/>
                  <a:ext cx="357188" cy="69056"/>
                </a:xfrm>
                <a:prstGeom prst="rect">
                  <a:avLst/>
                </a:prstGeom>
                <a:noFill/>
              </p:spPr>
            </p:pic>
            <p:pic>
              <p:nvPicPr>
                <p:cNvPr id="59" name="Picture 15" descr="C:\Users\PeterHuang\Documents\posters\segment10.png"/>
                <p:cNvPicPr>
                  <a:picLocks noChangeAspect="1" noChangeArrowheads="1"/>
                </p:cNvPicPr>
                <p:nvPr/>
              </p:nvPicPr>
              <p:blipFill>
                <a:blip r:embed="rId15" cstate="print"/>
                <a:srcRect/>
                <a:stretch>
                  <a:fillRect/>
                </a:stretch>
              </p:blipFill>
              <p:spPr bwMode="auto">
                <a:xfrm>
                  <a:off x="7696201" y="5135119"/>
                  <a:ext cx="116681" cy="26194"/>
                </a:xfrm>
                <a:prstGeom prst="rect">
                  <a:avLst/>
                </a:prstGeom>
                <a:noFill/>
              </p:spPr>
            </p:pic>
            <p:pic>
              <p:nvPicPr>
                <p:cNvPr id="60" name="Picture 16" descr="C:\Users\PeterHuang\Documents\posters\segment11.png"/>
                <p:cNvPicPr>
                  <a:picLocks noChangeAspect="1" noChangeArrowheads="1"/>
                </p:cNvPicPr>
                <p:nvPr/>
              </p:nvPicPr>
              <p:blipFill>
                <a:blip r:embed="rId16" cstate="print"/>
                <a:srcRect/>
                <a:stretch>
                  <a:fillRect/>
                </a:stretch>
              </p:blipFill>
              <p:spPr bwMode="auto">
                <a:xfrm>
                  <a:off x="7543800" y="4331494"/>
                  <a:ext cx="119063" cy="328613"/>
                </a:xfrm>
                <a:prstGeom prst="rect">
                  <a:avLst/>
                </a:prstGeom>
                <a:noFill/>
              </p:spPr>
            </p:pic>
            <p:pic>
              <p:nvPicPr>
                <p:cNvPr id="61" name="Picture 17" descr="C:\Users\PeterHuang\Documents\posters\segment12.png"/>
                <p:cNvPicPr>
                  <a:picLocks noChangeAspect="1" noChangeArrowheads="1"/>
                </p:cNvPicPr>
                <p:nvPr/>
              </p:nvPicPr>
              <p:blipFill>
                <a:blip r:embed="rId17" cstate="print"/>
                <a:srcRect/>
                <a:stretch>
                  <a:fillRect/>
                </a:stretch>
              </p:blipFill>
              <p:spPr bwMode="auto">
                <a:xfrm>
                  <a:off x="6531769" y="4255294"/>
                  <a:ext cx="173831" cy="381000"/>
                </a:xfrm>
                <a:prstGeom prst="rect">
                  <a:avLst/>
                </a:prstGeom>
                <a:noFill/>
              </p:spPr>
            </p:pic>
            <p:pic>
              <p:nvPicPr>
                <p:cNvPr id="62" name="Picture 18" descr="C:\Users\PeterHuang\Documents\posters\segment13.png"/>
                <p:cNvPicPr>
                  <a:picLocks noChangeAspect="1" noChangeArrowheads="1"/>
                </p:cNvPicPr>
                <p:nvPr/>
              </p:nvPicPr>
              <p:blipFill>
                <a:blip r:embed="rId18" cstate="print"/>
                <a:srcRect/>
                <a:stretch>
                  <a:fillRect/>
                </a:stretch>
              </p:blipFill>
              <p:spPr bwMode="auto">
                <a:xfrm>
                  <a:off x="8305800" y="4179094"/>
                  <a:ext cx="111919" cy="438150"/>
                </a:xfrm>
                <a:prstGeom prst="rect">
                  <a:avLst/>
                </a:prstGeom>
                <a:noFill/>
              </p:spPr>
            </p:pic>
            <p:pic>
              <p:nvPicPr>
                <p:cNvPr id="63" name="Picture 19" descr="C:\Users\PeterHuang\Documents\posters\segment14.png"/>
                <p:cNvPicPr>
                  <a:picLocks noChangeAspect="1" noChangeArrowheads="1"/>
                </p:cNvPicPr>
                <p:nvPr/>
              </p:nvPicPr>
              <p:blipFill>
                <a:blip r:embed="rId19" cstate="print"/>
                <a:srcRect/>
                <a:stretch>
                  <a:fillRect/>
                </a:stretch>
              </p:blipFill>
              <p:spPr bwMode="auto">
                <a:xfrm>
                  <a:off x="8229600" y="3417094"/>
                  <a:ext cx="221456" cy="652463"/>
                </a:xfrm>
                <a:prstGeom prst="rect">
                  <a:avLst/>
                </a:prstGeom>
                <a:noFill/>
              </p:spPr>
            </p:pic>
            <p:pic>
              <p:nvPicPr>
                <p:cNvPr id="64" name="Picture 20" descr="C:\Users\PeterHuang\Documents\posters\segment15.png"/>
                <p:cNvPicPr>
                  <a:picLocks noChangeAspect="1" noChangeArrowheads="1"/>
                </p:cNvPicPr>
                <p:nvPr/>
              </p:nvPicPr>
              <p:blipFill>
                <a:blip r:embed="rId20" cstate="print"/>
                <a:srcRect/>
                <a:stretch>
                  <a:fillRect/>
                </a:stretch>
              </p:blipFill>
              <p:spPr bwMode="auto">
                <a:xfrm>
                  <a:off x="7162800" y="4331494"/>
                  <a:ext cx="107156" cy="295275"/>
                </a:xfrm>
                <a:prstGeom prst="rect">
                  <a:avLst/>
                </a:prstGeom>
                <a:noFill/>
              </p:spPr>
            </p:pic>
            <p:pic>
              <p:nvPicPr>
                <p:cNvPr id="65" name="Picture 21" descr="C:\Users\PeterHuang\Documents\posters\segment16.png"/>
                <p:cNvPicPr>
                  <a:picLocks noChangeAspect="1" noChangeArrowheads="1"/>
                </p:cNvPicPr>
                <p:nvPr/>
              </p:nvPicPr>
              <p:blipFill>
                <a:blip r:embed="rId21" cstate="print"/>
                <a:srcRect/>
                <a:stretch>
                  <a:fillRect/>
                </a:stretch>
              </p:blipFill>
              <p:spPr bwMode="auto">
                <a:xfrm>
                  <a:off x="6800850" y="4255295"/>
                  <a:ext cx="202406" cy="388144"/>
                </a:xfrm>
                <a:prstGeom prst="rect">
                  <a:avLst/>
                </a:prstGeom>
                <a:noFill/>
              </p:spPr>
            </p:pic>
            <p:pic>
              <p:nvPicPr>
                <p:cNvPr id="66" name="Picture 22" descr="C:\Users\PeterHuang\Documents\posters\segment17.png"/>
                <p:cNvPicPr>
                  <a:picLocks noChangeAspect="1" noChangeArrowheads="1"/>
                </p:cNvPicPr>
                <p:nvPr/>
              </p:nvPicPr>
              <p:blipFill>
                <a:blip r:embed="rId22" cstate="print"/>
                <a:srcRect/>
                <a:stretch>
                  <a:fillRect/>
                </a:stretch>
              </p:blipFill>
              <p:spPr bwMode="auto">
                <a:xfrm>
                  <a:off x="6481762" y="5058918"/>
                  <a:ext cx="147638" cy="140494"/>
                </a:xfrm>
                <a:prstGeom prst="rect">
                  <a:avLst/>
                </a:prstGeom>
                <a:noFill/>
              </p:spPr>
            </p:pic>
            <p:pic>
              <p:nvPicPr>
                <p:cNvPr id="67" name="Picture 23" descr="C:\Users\PeterHuang\Documents\posters\segment18.png"/>
                <p:cNvPicPr>
                  <a:picLocks noChangeAspect="1" noChangeArrowheads="1"/>
                </p:cNvPicPr>
                <p:nvPr/>
              </p:nvPicPr>
              <p:blipFill>
                <a:blip r:embed="rId23" cstate="print"/>
                <a:srcRect/>
                <a:stretch>
                  <a:fillRect/>
                </a:stretch>
              </p:blipFill>
              <p:spPr bwMode="auto">
                <a:xfrm>
                  <a:off x="6786562" y="5058918"/>
                  <a:ext cx="147638" cy="150019"/>
                </a:xfrm>
                <a:prstGeom prst="rect">
                  <a:avLst/>
                </a:prstGeom>
                <a:noFill/>
              </p:spPr>
            </p:pic>
            <p:pic>
              <p:nvPicPr>
                <p:cNvPr id="68" name="Picture 24" descr="C:\Users\PeterHuang\Documents\posters\segment19.png"/>
                <p:cNvPicPr>
                  <a:picLocks noChangeAspect="1" noChangeArrowheads="1"/>
                </p:cNvPicPr>
                <p:nvPr/>
              </p:nvPicPr>
              <p:blipFill>
                <a:blip r:embed="rId24" cstate="print"/>
                <a:srcRect/>
                <a:stretch>
                  <a:fillRect/>
                </a:stretch>
              </p:blipFill>
              <p:spPr bwMode="auto">
                <a:xfrm>
                  <a:off x="7198518" y="3417094"/>
                  <a:ext cx="185738" cy="776288"/>
                </a:xfrm>
                <a:prstGeom prst="rect">
                  <a:avLst/>
                </a:prstGeom>
                <a:noFill/>
              </p:spPr>
            </p:pic>
            <p:pic>
              <p:nvPicPr>
                <p:cNvPr id="69" name="Picture 25" descr="C:\Users\PeterHuang\Documents\posters\segment20.png"/>
                <p:cNvPicPr>
                  <a:picLocks noChangeAspect="1" noChangeArrowheads="1"/>
                </p:cNvPicPr>
                <p:nvPr/>
              </p:nvPicPr>
              <p:blipFill>
                <a:blip r:embed="rId25" cstate="print"/>
                <a:srcRect/>
                <a:stretch>
                  <a:fillRect/>
                </a:stretch>
              </p:blipFill>
              <p:spPr bwMode="auto">
                <a:xfrm>
                  <a:off x="7924800" y="3417094"/>
                  <a:ext cx="178594" cy="633413"/>
                </a:xfrm>
                <a:prstGeom prst="rect">
                  <a:avLst/>
                </a:prstGeom>
                <a:noFill/>
              </p:spPr>
            </p:pic>
            <p:pic>
              <p:nvPicPr>
                <p:cNvPr id="70" name="Picture 26" descr="C:\Users\PeterHuang\Documents\posters\segment26.png"/>
                <p:cNvPicPr>
                  <a:picLocks noChangeAspect="1" noChangeArrowheads="1"/>
                </p:cNvPicPr>
                <p:nvPr/>
              </p:nvPicPr>
              <p:blipFill>
                <a:blip r:embed="rId26" cstate="print"/>
                <a:srcRect/>
                <a:stretch>
                  <a:fillRect/>
                </a:stretch>
              </p:blipFill>
              <p:spPr bwMode="auto">
                <a:xfrm>
                  <a:off x="6015037" y="4241006"/>
                  <a:ext cx="309563" cy="395288"/>
                </a:xfrm>
                <a:prstGeom prst="rect">
                  <a:avLst/>
                </a:prstGeom>
                <a:noFill/>
              </p:spPr>
            </p:pic>
            <p:pic>
              <p:nvPicPr>
                <p:cNvPr id="71" name="Picture 27" descr="C:\Users\PeterHuang\Documents\posters\segment28.png"/>
                <p:cNvPicPr>
                  <a:picLocks noChangeAspect="1" noChangeArrowheads="1"/>
                </p:cNvPicPr>
                <p:nvPr/>
              </p:nvPicPr>
              <p:blipFill>
                <a:blip r:embed="rId27" cstate="print"/>
                <a:srcRect/>
                <a:stretch>
                  <a:fillRect/>
                </a:stretch>
              </p:blipFill>
              <p:spPr bwMode="auto">
                <a:xfrm>
                  <a:off x="7924800" y="4179094"/>
                  <a:ext cx="119063" cy="461963"/>
                </a:xfrm>
                <a:prstGeom prst="rect">
                  <a:avLst/>
                </a:prstGeom>
                <a:noFill/>
              </p:spPr>
            </p:pic>
            <p:pic>
              <p:nvPicPr>
                <p:cNvPr id="72" name="Picture 28" descr="C:\Users\PeterHuang\Documents\posters\segment29.png"/>
                <p:cNvPicPr>
                  <a:picLocks noChangeAspect="1" noChangeArrowheads="1"/>
                </p:cNvPicPr>
                <p:nvPr/>
              </p:nvPicPr>
              <p:blipFill>
                <a:blip r:embed="rId28" cstate="print"/>
                <a:srcRect/>
                <a:stretch>
                  <a:fillRect/>
                </a:stretch>
              </p:blipFill>
              <p:spPr bwMode="auto">
                <a:xfrm>
                  <a:off x="7546181" y="3417094"/>
                  <a:ext cx="219075" cy="785813"/>
                </a:xfrm>
                <a:prstGeom prst="rect">
                  <a:avLst/>
                </a:prstGeom>
                <a:noFill/>
              </p:spPr>
            </p:pic>
            <p:pic>
              <p:nvPicPr>
                <p:cNvPr id="73" name="Picture 29" descr="C:\Users\PeterHuang\Documents\posters\segment30.png"/>
                <p:cNvPicPr>
                  <a:picLocks noChangeAspect="1" noChangeArrowheads="1"/>
                </p:cNvPicPr>
                <p:nvPr/>
              </p:nvPicPr>
              <p:blipFill>
                <a:blip r:embed="rId29" cstate="print"/>
                <a:srcRect/>
                <a:stretch>
                  <a:fillRect/>
                </a:stretch>
              </p:blipFill>
              <p:spPr bwMode="auto">
                <a:xfrm>
                  <a:off x="6615112" y="3417094"/>
                  <a:ext cx="395288" cy="569119"/>
                </a:xfrm>
                <a:prstGeom prst="rect">
                  <a:avLst/>
                </a:prstGeom>
                <a:noFill/>
              </p:spPr>
            </p:pic>
            <p:pic>
              <p:nvPicPr>
                <p:cNvPr id="74" name="Picture 9"/>
                <p:cNvPicPr>
                  <a:picLocks noChangeAspect="1" noChangeArrowheads="1"/>
                </p:cNvPicPr>
                <p:nvPr/>
              </p:nvPicPr>
              <p:blipFill>
                <a:blip r:embed="rId5" cstate="print"/>
                <a:srcRect/>
                <a:stretch>
                  <a:fillRect/>
                </a:stretch>
              </p:blipFill>
              <p:spPr bwMode="auto">
                <a:xfrm>
                  <a:off x="7083171" y="5410200"/>
                  <a:ext cx="232029" cy="40005"/>
                </a:xfrm>
                <a:prstGeom prst="rect">
                  <a:avLst/>
                </a:prstGeom>
                <a:noFill/>
                <a:ln w="9525">
                  <a:noFill/>
                  <a:miter lim="800000"/>
                  <a:headEnd/>
                  <a:tailEnd/>
                </a:ln>
              </p:spPr>
            </p:pic>
          </p:grpSp>
          <p:sp>
            <p:nvSpPr>
              <p:cNvPr id="49" name="Rectangle 48"/>
              <p:cNvSpPr/>
              <p:nvPr/>
            </p:nvSpPr>
            <p:spPr>
              <a:xfrm>
                <a:off x="6592077" y="5666601"/>
                <a:ext cx="1180323" cy="276999"/>
              </a:xfrm>
              <a:prstGeom prst="rect">
                <a:avLst/>
              </a:prstGeom>
            </p:spPr>
            <p:txBody>
              <a:bodyPr wrap="none">
                <a:spAutoFit/>
              </a:bodyPr>
              <a:lstStyle/>
              <a:p>
                <a:r>
                  <a:rPr lang="en-US" sz="1200" dirty="0" smtClean="0"/>
                  <a:t>Initial Segments</a:t>
                </a:r>
              </a:p>
            </p:txBody>
          </p:sp>
        </p:grpSp>
      </p:grpSp>
      <p:sp>
        <p:nvSpPr>
          <p:cNvPr id="77" name="Rectangle 76"/>
          <p:cNvSpPr/>
          <p:nvPr/>
        </p:nvSpPr>
        <p:spPr>
          <a:xfrm>
            <a:off x="2971800" y="4495800"/>
            <a:ext cx="1747210" cy="615553"/>
          </a:xfrm>
          <a:prstGeom prst="rect">
            <a:avLst/>
          </a:prstGeom>
        </p:spPr>
        <p:txBody>
          <a:bodyPr wrap="none">
            <a:spAutoFit/>
          </a:bodyPr>
          <a:lstStyle/>
          <a:p>
            <a:r>
              <a:rPr lang="zh-CN" altLang="en-US" sz="1600" dirty="0" smtClean="0"/>
              <a:t>     </a:t>
            </a:r>
            <a:r>
              <a:rPr lang="en-US" sz="1600" dirty="0" smtClean="0"/>
              <a:t>Super-pixels</a:t>
            </a:r>
            <a:r>
              <a:rPr lang="en-US" dirty="0" smtClean="0"/>
              <a:t> </a:t>
            </a:r>
          </a:p>
          <a:p>
            <a:r>
              <a:rPr lang="en-US" sz="1600" dirty="0" smtClean="0">
                <a:solidFill>
                  <a:srgbClr val="0000FF"/>
                </a:solidFill>
              </a:rPr>
              <a:t>[</a:t>
            </a:r>
            <a:r>
              <a:rPr lang="en-US" sz="1600" dirty="0" err="1" smtClean="0">
                <a:solidFill>
                  <a:srgbClr val="0000FF"/>
                </a:solidFill>
              </a:rPr>
              <a:t>Ren</a:t>
            </a:r>
            <a:r>
              <a:rPr lang="en-US" sz="1600" dirty="0" smtClean="0">
                <a:solidFill>
                  <a:srgbClr val="0000FF"/>
                </a:solidFill>
              </a:rPr>
              <a:t> and </a:t>
            </a:r>
            <a:r>
              <a:rPr lang="en-US" sz="1600" dirty="0" err="1" smtClean="0">
                <a:solidFill>
                  <a:srgbClr val="0000FF"/>
                </a:solidFill>
              </a:rPr>
              <a:t>Malik</a:t>
            </a:r>
            <a:r>
              <a:rPr lang="en-US" sz="1600" dirty="0" smtClean="0">
                <a:solidFill>
                  <a:srgbClr val="0000FF"/>
                </a:solidFill>
              </a:rPr>
              <a:t> 03]</a:t>
            </a:r>
            <a:endParaRPr lang="en-US" sz="1600" dirty="0">
              <a:solidFill>
                <a:srgbClr val="0000FF"/>
              </a:solidFill>
            </a:endParaRPr>
          </a:p>
        </p:txBody>
      </p:sp>
      <p:pic>
        <p:nvPicPr>
          <p:cNvPr id="78" name="Picture 77" descr="54082_combo.jpg"/>
          <p:cNvPicPr>
            <a:picLocks noChangeAspect="1"/>
          </p:cNvPicPr>
          <p:nvPr/>
        </p:nvPicPr>
        <p:blipFill>
          <a:blip r:embed="rId30" cstate="print"/>
          <a:stretch>
            <a:fillRect/>
          </a:stretch>
        </p:blipFill>
        <p:spPr>
          <a:xfrm>
            <a:off x="3048000" y="1905000"/>
            <a:ext cx="1601864" cy="2400300"/>
          </a:xfrm>
          <a:prstGeom prst="rect">
            <a:avLst/>
          </a:prstGeom>
        </p:spPr>
      </p:pic>
      <p:grpSp>
        <p:nvGrpSpPr>
          <p:cNvPr id="8" name="Group 80"/>
          <p:cNvGrpSpPr/>
          <p:nvPr/>
        </p:nvGrpSpPr>
        <p:grpSpPr>
          <a:xfrm>
            <a:off x="609600" y="1996440"/>
            <a:ext cx="2089687" cy="3642360"/>
            <a:chOff x="609600" y="1996440"/>
            <a:chExt cx="2089687" cy="3642360"/>
          </a:xfrm>
        </p:grpSpPr>
        <p:pic>
          <p:nvPicPr>
            <p:cNvPr id="5122" name="Picture 2" descr="C:\Users\PeterHuang\Documents\Pictures\main.png"/>
            <p:cNvPicPr>
              <a:picLocks noChangeAspect="1" noChangeArrowheads="1"/>
            </p:cNvPicPr>
            <p:nvPr/>
          </p:nvPicPr>
          <p:blipFill>
            <a:blip r:embed="rId31" cstate="print"/>
            <a:srcRect/>
            <a:stretch>
              <a:fillRect/>
            </a:stretch>
          </p:blipFill>
          <p:spPr bwMode="auto">
            <a:xfrm>
              <a:off x="609600" y="1996440"/>
              <a:ext cx="2089687" cy="2194560"/>
            </a:xfrm>
            <a:prstGeom prst="rect">
              <a:avLst/>
            </a:prstGeom>
            <a:noFill/>
          </p:spPr>
        </p:pic>
        <p:sp>
          <p:nvSpPr>
            <p:cNvPr id="80" name="Rectangle 79"/>
            <p:cNvSpPr/>
            <p:nvPr/>
          </p:nvSpPr>
          <p:spPr>
            <a:xfrm>
              <a:off x="908968" y="4530804"/>
              <a:ext cx="1605632" cy="1107996"/>
            </a:xfrm>
            <a:prstGeom prst="rect">
              <a:avLst/>
            </a:prstGeom>
          </p:spPr>
          <p:txBody>
            <a:bodyPr wrap="none">
              <a:spAutoFit/>
            </a:bodyPr>
            <a:lstStyle/>
            <a:p>
              <a:r>
                <a:rPr lang="en-US" sz="1600" dirty="0" smtClean="0"/>
                <a:t>        Patches</a:t>
              </a:r>
            </a:p>
            <a:p>
              <a:r>
                <a:rPr lang="en-US" sz="1600" dirty="0" smtClean="0">
                  <a:solidFill>
                    <a:srgbClr val="0000FF"/>
                  </a:solidFill>
                </a:rPr>
                <a:t>[</a:t>
              </a:r>
              <a:r>
                <a:rPr lang="en-US" sz="1600" dirty="0" err="1" smtClean="0">
                  <a:solidFill>
                    <a:srgbClr val="0000FF"/>
                  </a:solidFill>
                </a:rPr>
                <a:t>Golovinskiy</a:t>
              </a:r>
              <a:r>
                <a:rPr lang="en-US" sz="1600" dirty="0" smtClean="0">
                  <a:solidFill>
                    <a:srgbClr val="0000FF"/>
                  </a:solidFill>
                </a:rPr>
                <a:t> and </a:t>
              </a:r>
            </a:p>
            <a:p>
              <a:r>
                <a:rPr lang="en-US" sz="1600" dirty="0" err="1" smtClean="0">
                  <a:solidFill>
                    <a:srgbClr val="0000FF"/>
                  </a:solidFill>
                </a:rPr>
                <a:t>Funkhouser</a:t>
              </a:r>
              <a:r>
                <a:rPr lang="en-US" sz="1600" dirty="0" smtClean="0">
                  <a:solidFill>
                    <a:srgbClr val="0000FF"/>
                  </a:solidFill>
                </a:rPr>
                <a:t> 08]</a:t>
              </a:r>
            </a:p>
            <a:p>
              <a:endParaRPr lang="en-US" dirty="0"/>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5715000" cy="4419600"/>
          </a:xfrm>
        </p:spPr>
        <p:txBody>
          <a:bodyPr>
            <a:normAutofit/>
          </a:bodyPr>
          <a:lstStyle/>
          <a:p>
            <a:r>
              <a:rPr lang="en-US" sz="2800" dirty="0" smtClean="0"/>
              <a:t>Defined in terms of mappings</a:t>
            </a:r>
          </a:p>
          <a:p>
            <a:pPr lvl="1"/>
            <a:r>
              <a:rPr lang="en-US" dirty="0" smtClean="0"/>
              <a:t>Oriented</a:t>
            </a:r>
          </a:p>
          <a:p>
            <a:pPr lvl="1"/>
            <a:r>
              <a:rPr lang="en-US" dirty="0" smtClean="0"/>
              <a:t>Partial</a:t>
            </a:r>
          </a:p>
          <a:p>
            <a:pPr>
              <a:buNone/>
            </a:pPr>
            <a:endParaRPr lang="en-US" sz="2800" dirty="0" smtClean="0"/>
          </a:p>
        </p:txBody>
      </p:sp>
      <p:sp>
        <p:nvSpPr>
          <p:cNvPr id="2" name="Title 1"/>
          <p:cNvSpPr>
            <a:spLocks noGrp="1"/>
          </p:cNvSpPr>
          <p:nvPr>
            <p:ph type="title"/>
          </p:nvPr>
        </p:nvSpPr>
        <p:spPr>
          <a:xfrm>
            <a:off x="457200" y="274638"/>
            <a:ext cx="8229600" cy="792162"/>
          </a:xfrm>
        </p:spPr>
        <p:txBody>
          <a:bodyPr/>
          <a:lstStyle/>
          <a:p>
            <a:r>
              <a:rPr lang="en-US" dirty="0" smtClean="0"/>
              <a:t>Consistency Term</a:t>
            </a:r>
            <a:endParaRPr lang="en-US" dirty="0"/>
          </a:p>
        </p:txBody>
      </p:sp>
      <p:grpSp>
        <p:nvGrpSpPr>
          <p:cNvPr id="38" name="Group 37"/>
          <p:cNvGrpSpPr/>
          <p:nvPr/>
        </p:nvGrpSpPr>
        <p:grpSpPr>
          <a:xfrm>
            <a:off x="1371600" y="3135868"/>
            <a:ext cx="3071418" cy="2426732"/>
            <a:chOff x="1371600" y="3135868"/>
            <a:chExt cx="3071418" cy="2426732"/>
          </a:xfrm>
        </p:grpSpPr>
        <p:pic>
          <p:nvPicPr>
            <p:cNvPr id="16" name="Picture 15" descr="map.png"/>
            <p:cNvPicPr>
              <a:picLocks noChangeAspect="1"/>
            </p:cNvPicPr>
            <p:nvPr/>
          </p:nvPicPr>
          <p:blipFill>
            <a:blip r:embed="rId4" cstate="print"/>
            <a:stretch>
              <a:fillRect/>
            </a:stretch>
          </p:blipFill>
          <p:spPr>
            <a:xfrm>
              <a:off x="1676400" y="3135868"/>
              <a:ext cx="2402134" cy="1828800"/>
            </a:xfrm>
            <a:prstGeom prst="rect">
              <a:avLst/>
            </a:prstGeom>
          </p:spPr>
        </p:pic>
        <p:sp>
          <p:nvSpPr>
            <p:cNvPr id="27" name="Rectangle 26"/>
            <p:cNvSpPr/>
            <p:nvPr/>
          </p:nvSpPr>
          <p:spPr>
            <a:xfrm>
              <a:off x="1371600" y="5193268"/>
              <a:ext cx="3071418" cy="369332"/>
            </a:xfrm>
            <a:prstGeom prst="rect">
              <a:avLst/>
            </a:prstGeom>
          </p:spPr>
          <p:txBody>
            <a:bodyPr wrap="none">
              <a:spAutoFit/>
            </a:bodyPr>
            <a:lstStyle/>
            <a:p>
              <a:r>
                <a:rPr lang="en-US" dirty="0" smtClean="0"/>
                <a:t>Many-to-one correspondences</a:t>
              </a:r>
              <a:endParaRPr lang="en-US" dirty="0"/>
            </a:p>
          </p:txBody>
        </p:sp>
      </p:grpSp>
      <p:grpSp>
        <p:nvGrpSpPr>
          <p:cNvPr id="18" name="Group 14"/>
          <p:cNvGrpSpPr/>
          <p:nvPr/>
        </p:nvGrpSpPr>
        <p:grpSpPr>
          <a:xfrm>
            <a:off x="6477000" y="1219350"/>
            <a:ext cx="1752600" cy="1523850"/>
            <a:chOff x="2728042" y="3078480"/>
            <a:chExt cx="3360798" cy="2560320"/>
          </a:xfrm>
        </p:grpSpPr>
        <p:pic>
          <p:nvPicPr>
            <p:cNvPr id="25" name="Picture 2" descr="C:\Users\Peter\Documents\MATLAB\Fig2\patches_2.png"/>
            <p:cNvPicPr>
              <a:picLocks noChangeAspect="1" noChangeArrowheads="1"/>
            </p:cNvPicPr>
            <p:nvPr/>
          </p:nvPicPr>
          <p:blipFill>
            <a:blip r:embed="rId5" cstate="print"/>
            <a:srcRect/>
            <a:stretch>
              <a:fillRect/>
            </a:stretch>
          </p:blipFill>
          <p:spPr bwMode="auto">
            <a:xfrm>
              <a:off x="4921800" y="3078480"/>
              <a:ext cx="1167040" cy="2560320"/>
            </a:xfrm>
            <a:prstGeom prst="rect">
              <a:avLst/>
            </a:prstGeom>
            <a:noFill/>
          </p:spPr>
        </p:pic>
        <p:pic>
          <p:nvPicPr>
            <p:cNvPr id="26" name="Picture 4" descr="C:\Users\Peter\Documents\MATLAB\Fig2\patches_13.png"/>
            <p:cNvPicPr>
              <a:picLocks noChangeAspect="1" noChangeArrowheads="1"/>
            </p:cNvPicPr>
            <p:nvPr/>
          </p:nvPicPr>
          <p:blipFill>
            <a:blip r:embed="rId6" cstate="print"/>
            <a:srcRect/>
            <a:stretch>
              <a:fillRect/>
            </a:stretch>
          </p:blipFill>
          <p:spPr bwMode="auto">
            <a:xfrm>
              <a:off x="2728042" y="3078480"/>
              <a:ext cx="974558" cy="2194560"/>
            </a:xfrm>
            <a:prstGeom prst="rect">
              <a:avLst/>
            </a:prstGeom>
            <a:noFill/>
          </p:spPr>
        </p:pic>
      </p:grpSp>
      <p:grpSp>
        <p:nvGrpSpPr>
          <p:cNvPr id="29" name="Group 28"/>
          <p:cNvGrpSpPr/>
          <p:nvPr/>
        </p:nvGrpSpPr>
        <p:grpSpPr>
          <a:xfrm>
            <a:off x="6524642" y="1066800"/>
            <a:ext cx="1311322" cy="1602461"/>
            <a:chOff x="6524642" y="1066800"/>
            <a:chExt cx="1311322" cy="1602461"/>
          </a:xfrm>
        </p:grpSpPr>
        <p:sp>
          <p:nvSpPr>
            <p:cNvPr id="20" name="Freeform 19"/>
            <p:cNvSpPr/>
            <p:nvPr/>
          </p:nvSpPr>
          <p:spPr>
            <a:xfrm>
              <a:off x="6882275" y="1066800"/>
              <a:ext cx="874215" cy="197903"/>
            </a:xfrm>
            <a:custGeom>
              <a:avLst/>
              <a:gdLst>
                <a:gd name="connsiteX0" fmla="*/ 0 w 1537855"/>
                <a:gd name="connsiteY0" fmla="*/ 339436 h 339436"/>
                <a:gd name="connsiteX1" fmla="*/ 762000 w 1537855"/>
                <a:gd name="connsiteY1" fmla="*/ 6927 h 339436"/>
                <a:gd name="connsiteX2" fmla="*/ 1537855 w 1537855"/>
                <a:gd name="connsiteY2" fmla="*/ 297873 h 339436"/>
              </a:gdLst>
              <a:ahLst/>
              <a:cxnLst>
                <a:cxn ang="0">
                  <a:pos x="connsiteX0" y="connsiteY0"/>
                </a:cxn>
                <a:cxn ang="0">
                  <a:pos x="connsiteX1" y="connsiteY1"/>
                </a:cxn>
                <a:cxn ang="0">
                  <a:pos x="connsiteX2" y="connsiteY2"/>
                </a:cxn>
              </a:cxnLst>
              <a:rect l="l" t="t" r="r" b="b"/>
              <a:pathLst>
                <a:path w="1537855" h="339436">
                  <a:moveTo>
                    <a:pt x="0" y="339436"/>
                  </a:moveTo>
                  <a:cubicBezTo>
                    <a:pt x="252845" y="176645"/>
                    <a:pt x="505691" y="13854"/>
                    <a:pt x="762000" y="6927"/>
                  </a:cubicBezTo>
                  <a:cubicBezTo>
                    <a:pt x="1018309" y="0"/>
                    <a:pt x="1278082" y="148936"/>
                    <a:pt x="1537855" y="297873"/>
                  </a:cubicBezTo>
                </a:path>
              </a:pathLst>
            </a:custGeom>
            <a:ln w="38100">
              <a:solidFill>
                <a:srgbClr val="00CC0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6763064" y="1446113"/>
              <a:ext cx="1072900" cy="90705"/>
            </a:xfrm>
            <a:custGeom>
              <a:avLst/>
              <a:gdLst>
                <a:gd name="connsiteX0" fmla="*/ 0 w 1884218"/>
                <a:gd name="connsiteY0" fmla="*/ 71582 h 168564"/>
                <a:gd name="connsiteX1" fmla="*/ 886691 w 1884218"/>
                <a:gd name="connsiteY1" fmla="*/ 16164 h 168564"/>
                <a:gd name="connsiteX2" fmla="*/ 1884218 w 1884218"/>
                <a:gd name="connsiteY2" fmla="*/ 168564 h 168564"/>
              </a:gdLst>
              <a:ahLst/>
              <a:cxnLst>
                <a:cxn ang="0">
                  <a:pos x="connsiteX0" y="connsiteY0"/>
                </a:cxn>
                <a:cxn ang="0">
                  <a:pos x="connsiteX1" y="connsiteY1"/>
                </a:cxn>
                <a:cxn ang="0">
                  <a:pos x="connsiteX2" y="connsiteY2"/>
                </a:cxn>
              </a:cxnLst>
              <a:rect l="l" t="t" r="r" b="b"/>
              <a:pathLst>
                <a:path w="1884218" h="168564">
                  <a:moveTo>
                    <a:pt x="0" y="71582"/>
                  </a:moveTo>
                  <a:cubicBezTo>
                    <a:pt x="286327" y="35791"/>
                    <a:pt x="572655" y="0"/>
                    <a:pt x="886691" y="16164"/>
                  </a:cubicBezTo>
                  <a:cubicBezTo>
                    <a:pt x="1200727" y="32328"/>
                    <a:pt x="1542472" y="100446"/>
                    <a:pt x="1884218" y="168564"/>
                  </a:cubicBezTo>
                </a:path>
              </a:pathLst>
            </a:custGeom>
            <a:ln w="381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6968974" y="2035698"/>
              <a:ext cx="708042" cy="151176"/>
            </a:xfrm>
            <a:custGeom>
              <a:avLst/>
              <a:gdLst>
                <a:gd name="connsiteX0" fmla="*/ 0 w 1357745"/>
                <a:gd name="connsiteY0" fmla="*/ 0 h 254000"/>
                <a:gd name="connsiteX1" fmla="*/ 720436 w 1357745"/>
                <a:gd name="connsiteY1" fmla="*/ 249382 h 254000"/>
                <a:gd name="connsiteX2" fmla="*/ 1357745 w 1357745"/>
                <a:gd name="connsiteY2" fmla="*/ 27709 h 254000"/>
              </a:gdLst>
              <a:ahLst/>
              <a:cxnLst>
                <a:cxn ang="0">
                  <a:pos x="connsiteX0" y="connsiteY0"/>
                </a:cxn>
                <a:cxn ang="0">
                  <a:pos x="connsiteX1" y="connsiteY1"/>
                </a:cxn>
                <a:cxn ang="0">
                  <a:pos x="connsiteX2" y="connsiteY2"/>
                </a:cxn>
              </a:cxnLst>
              <a:rect l="l" t="t" r="r" b="b"/>
              <a:pathLst>
                <a:path w="1357745" h="254000">
                  <a:moveTo>
                    <a:pt x="0" y="0"/>
                  </a:moveTo>
                  <a:cubicBezTo>
                    <a:pt x="247072" y="122382"/>
                    <a:pt x="494145" y="244764"/>
                    <a:pt x="720436" y="249382"/>
                  </a:cubicBezTo>
                  <a:cubicBezTo>
                    <a:pt x="946727" y="254000"/>
                    <a:pt x="1152236" y="140854"/>
                    <a:pt x="1357745" y="27709"/>
                  </a:cubicBezTo>
                </a:path>
              </a:pathLst>
            </a:custGeom>
            <a:ln w="381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6838926" y="2480978"/>
              <a:ext cx="794741" cy="188283"/>
            </a:xfrm>
            <a:custGeom>
              <a:avLst/>
              <a:gdLst>
                <a:gd name="connsiteX0" fmla="*/ 0 w 1524000"/>
                <a:gd name="connsiteY0" fmla="*/ 0 h 316346"/>
                <a:gd name="connsiteX1" fmla="*/ 720436 w 1524000"/>
                <a:gd name="connsiteY1" fmla="*/ 290946 h 316346"/>
                <a:gd name="connsiteX2" fmla="*/ 1524000 w 1524000"/>
                <a:gd name="connsiteY2" fmla="*/ 152400 h 316346"/>
              </a:gdLst>
              <a:ahLst/>
              <a:cxnLst>
                <a:cxn ang="0">
                  <a:pos x="connsiteX0" y="connsiteY0"/>
                </a:cxn>
                <a:cxn ang="0">
                  <a:pos x="connsiteX1" y="connsiteY1"/>
                </a:cxn>
                <a:cxn ang="0">
                  <a:pos x="connsiteX2" y="connsiteY2"/>
                </a:cxn>
              </a:cxnLst>
              <a:rect l="l" t="t" r="r" b="b"/>
              <a:pathLst>
                <a:path w="1524000" h="316346">
                  <a:moveTo>
                    <a:pt x="0" y="0"/>
                  </a:moveTo>
                  <a:cubicBezTo>
                    <a:pt x="233218" y="132773"/>
                    <a:pt x="466436" y="265546"/>
                    <a:pt x="720436" y="290946"/>
                  </a:cubicBezTo>
                  <a:cubicBezTo>
                    <a:pt x="974436" y="316346"/>
                    <a:pt x="1249218" y="234373"/>
                    <a:pt x="1524000" y="152400"/>
                  </a:cubicBezTo>
                </a:path>
              </a:pathLst>
            </a:custGeom>
            <a:ln w="38100">
              <a:solidFill>
                <a:srgbClr val="FF66CC"/>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6524642" y="1582171"/>
              <a:ext cx="1192110" cy="144304"/>
            </a:xfrm>
            <a:custGeom>
              <a:avLst/>
              <a:gdLst>
                <a:gd name="connsiteX0" fmla="*/ 0 w 2078182"/>
                <a:gd name="connsiteY0" fmla="*/ 0 h 353291"/>
                <a:gd name="connsiteX1" fmla="*/ 1094509 w 2078182"/>
                <a:gd name="connsiteY1" fmla="*/ 332509 h 353291"/>
                <a:gd name="connsiteX2" fmla="*/ 2078182 w 2078182"/>
                <a:gd name="connsiteY2" fmla="*/ 124691 h 353291"/>
              </a:gdLst>
              <a:ahLst/>
              <a:cxnLst>
                <a:cxn ang="0">
                  <a:pos x="connsiteX0" y="connsiteY0"/>
                </a:cxn>
                <a:cxn ang="0">
                  <a:pos x="connsiteX1" y="connsiteY1"/>
                </a:cxn>
                <a:cxn ang="0">
                  <a:pos x="connsiteX2" y="connsiteY2"/>
                </a:cxn>
              </a:cxnLst>
              <a:rect l="l" t="t" r="r" b="b"/>
              <a:pathLst>
                <a:path w="2078182" h="353291">
                  <a:moveTo>
                    <a:pt x="0" y="0"/>
                  </a:moveTo>
                  <a:cubicBezTo>
                    <a:pt x="374072" y="155863"/>
                    <a:pt x="748145" y="311727"/>
                    <a:pt x="1094509" y="332509"/>
                  </a:cubicBezTo>
                  <a:cubicBezTo>
                    <a:pt x="1440873" y="353291"/>
                    <a:pt x="1759527" y="238991"/>
                    <a:pt x="2078182" y="124691"/>
                  </a:cubicBezTo>
                </a:path>
              </a:pathLst>
            </a:custGeom>
            <a:ln w="25400">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7" name="Group 36"/>
          <p:cNvGrpSpPr/>
          <p:nvPr/>
        </p:nvGrpSpPr>
        <p:grpSpPr>
          <a:xfrm>
            <a:off x="6528816" y="1069848"/>
            <a:ext cx="1311322" cy="1602461"/>
            <a:chOff x="7391400" y="3200400"/>
            <a:chExt cx="1311322" cy="1602461"/>
          </a:xfrm>
        </p:grpSpPr>
        <p:sp>
          <p:nvSpPr>
            <p:cNvPr id="32" name="Freeform 31"/>
            <p:cNvSpPr/>
            <p:nvPr/>
          </p:nvSpPr>
          <p:spPr>
            <a:xfrm>
              <a:off x="7749033" y="3200400"/>
              <a:ext cx="874215" cy="197903"/>
            </a:xfrm>
            <a:custGeom>
              <a:avLst/>
              <a:gdLst>
                <a:gd name="connsiteX0" fmla="*/ 0 w 1537855"/>
                <a:gd name="connsiteY0" fmla="*/ 339436 h 339436"/>
                <a:gd name="connsiteX1" fmla="*/ 762000 w 1537855"/>
                <a:gd name="connsiteY1" fmla="*/ 6927 h 339436"/>
                <a:gd name="connsiteX2" fmla="*/ 1537855 w 1537855"/>
                <a:gd name="connsiteY2" fmla="*/ 297873 h 339436"/>
              </a:gdLst>
              <a:ahLst/>
              <a:cxnLst>
                <a:cxn ang="0">
                  <a:pos x="connsiteX0" y="connsiteY0"/>
                </a:cxn>
                <a:cxn ang="0">
                  <a:pos x="connsiteX1" y="connsiteY1"/>
                </a:cxn>
                <a:cxn ang="0">
                  <a:pos x="connsiteX2" y="connsiteY2"/>
                </a:cxn>
              </a:cxnLst>
              <a:rect l="l" t="t" r="r" b="b"/>
              <a:pathLst>
                <a:path w="1537855" h="339436">
                  <a:moveTo>
                    <a:pt x="0" y="339436"/>
                  </a:moveTo>
                  <a:cubicBezTo>
                    <a:pt x="252845" y="176645"/>
                    <a:pt x="505691" y="13854"/>
                    <a:pt x="762000" y="6927"/>
                  </a:cubicBezTo>
                  <a:cubicBezTo>
                    <a:pt x="1018309" y="0"/>
                    <a:pt x="1278082" y="148936"/>
                    <a:pt x="1537855" y="297873"/>
                  </a:cubicBezTo>
                </a:path>
              </a:pathLst>
            </a:custGeom>
            <a:ln w="38100">
              <a:solidFill>
                <a:srgbClr val="00CC00"/>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7629822" y="3579713"/>
              <a:ext cx="1072900" cy="90705"/>
            </a:xfrm>
            <a:custGeom>
              <a:avLst/>
              <a:gdLst>
                <a:gd name="connsiteX0" fmla="*/ 0 w 1884218"/>
                <a:gd name="connsiteY0" fmla="*/ 71582 h 168564"/>
                <a:gd name="connsiteX1" fmla="*/ 886691 w 1884218"/>
                <a:gd name="connsiteY1" fmla="*/ 16164 h 168564"/>
                <a:gd name="connsiteX2" fmla="*/ 1884218 w 1884218"/>
                <a:gd name="connsiteY2" fmla="*/ 168564 h 168564"/>
              </a:gdLst>
              <a:ahLst/>
              <a:cxnLst>
                <a:cxn ang="0">
                  <a:pos x="connsiteX0" y="connsiteY0"/>
                </a:cxn>
                <a:cxn ang="0">
                  <a:pos x="connsiteX1" y="connsiteY1"/>
                </a:cxn>
                <a:cxn ang="0">
                  <a:pos x="connsiteX2" y="connsiteY2"/>
                </a:cxn>
              </a:cxnLst>
              <a:rect l="l" t="t" r="r" b="b"/>
              <a:pathLst>
                <a:path w="1884218" h="168564">
                  <a:moveTo>
                    <a:pt x="0" y="71582"/>
                  </a:moveTo>
                  <a:cubicBezTo>
                    <a:pt x="286327" y="35791"/>
                    <a:pt x="572655" y="0"/>
                    <a:pt x="886691" y="16164"/>
                  </a:cubicBezTo>
                  <a:cubicBezTo>
                    <a:pt x="1200727" y="32328"/>
                    <a:pt x="1542472" y="100446"/>
                    <a:pt x="1884218" y="168564"/>
                  </a:cubicBezTo>
                </a:path>
              </a:pathLst>
            </a:custGeom>
            <a:ln w="38100">
              <a:solidFill>
                <a:srgbClr val="FFFF00"/>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7835732" y="4169298"/>
              <a:ext cx="708042" cy="151176"/>
            </a:xfrm>
            <a:custGeom>
              <a:avLst/>
              <a:gdLst>
                <a:gd name="connsiteX0" fmla="*/ 0 w 1357745"/>
                <a:gd name="connsiteY0" fmla="*/ 0 h 254000"/>
                <a:gd name="connsiteX1" fmla="*/ 720436 w 1357745"/>
                <a:gd name="connsiteY1" fmla="*/ 249382 h 254000"/>
                <a:gd name="connsiteX2" fmla="*/ 1357745 w 1357745"/>
                <a:gd name="connsiteY2" fmla="*/ 27709 h 254000"/>
              </a:gdLst>
              <a:ahLst/>
              <a:cxnLst>
                <a:cxn ang="0">
                  <a:pos x="connsiteX0" y="connsiteY0"/>
                </a:cxn>
                <a:cxn ang="0">
                  <a:pos x="connsiteX1" y="connsiteY1"/>
                </a:cxn>
                <a:cxn ang="0">
                  <a:pos x="connsiteX2" y="connsiteY2"/>
                </a:cxn>
              </a:cxnLst>
              <a:rect l="l" t="t" r="r" b="b"/>
              <a:pathLst>
                <a:path w="1357745" h="254000">
                  <a:moveTo>
                    <a:pt x="0" y="0"/>
                  </a:moveTo>
                  <a:cubicBezTo>
                    <a:pt x="247072" y="122382"/>
                    <a:pt x="494145" y="244764"/>
                    <a:pt x="720436" y="249382"/>
                  </a:cubicBezTo>
                  <a:cubicBezTo>
                    <a:pt x="946727" y="254000"/>
                    <a:pt x="1152236" y="140854"/>
                    <a:pt x="1357745" y="27709"/>
                  </a:cubicBezTo>
                </a:path>
              </a:pathLst>
            </a:custGeom>
            <a:ln w="381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7705684" y="4614578"/>
              <a:ext cx="794741" cy="188283"/>
            </a:xfrm>
            <a:custGeom>
              <a:avLst/>
              <a:gdLst>
                <a:gd name="connsiteX0" fmla="*/ 0 w 1524000"/>
                <a:gd name="connsiteY0" fmla="*/ 0 h 316346"/>
                <a:gd name="connsiteX1" fmla="*/ 720436 w 1524000"/>
                <a:gd name="connsiteY1" fmla="*/ 290946 h 316346"/>
                <a:gd name="connsiteX2" fmla="*/ 1524000 w 1524000"/>
                <a:gd name="connsiteY2" fmla="*/ 152400 h 316346"/>
              </a:gdLst>
              <a:ahLst/>
              <a:cxnLst>
                <a:cxn ang="0">
                  <a:pos x="connsiteX0" y="connsiteY0"/>
                </a:cxn>
                <a:cxn ang="0">
                  <a:pos x="connsiteX1" y="connsiteY1"/>
                </a:cxn>
                <a:cxn ang="0">
                  <a:pos x="connsiteX2" y="connsiteY2"/>
                </a:cxn>
              </a:cxnLst>
              <a:rect l="l" t="t" r="r" b="b"/>
              <a:pathLst>
                <a:path w="1524000" h="316346">
                  <a:moveTo>
                    <a:pt x="0" y="0"/>
                  </a:moveTo>
                  <a:cubicBezTo>
                    <a:pt x="233218" y="132773"/>
                    <a:pt x="466436" y="265546"/>
                    <a:pt x="720436" y="290946"/>
                  </a:cubicBezTo>
                  <a:cubicBezTo>
                    <a:pt x="974436" y="316346"/>
                    <a:pt x="1249218" y="234373"/>
                    <a:pt x="1524000" y="152400"/>
                  </a:cubicBezTo>
                </a:path>
              </a:pathLst>
            </a:custGeom>
            <a:ln w="38100">
              <a:solidFill>
                <a:srgbClr val="FF66CC"/>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a:off x="7391400" y="3715771"/>
              <a:ext cx="1192110" cy="144304"/>
            </a:xfrm>
            <a:custGeom>
              <a:avLst/>
              <a:gdLst>
                <a:gd name="connsiteX0" fmla="*/ 0 w 2078182"/>
                <a:gd name="connsiteY0" fmla="*/ 0 h 353291"/>
                <a:gd name="connsiteX1" fmla="*/ 1094509 w 2078182"/>
                <a:gd name="connsiteY1" fmla="*/ 332509 h 353291"/>
                <a:gd name="connsiteX2" fmla="*/ 2078182 w 2078182"/>
                <a:gd name="connsiteY2" fmla="*/ 124691 h 353291"/>
              </a:gdLst>
              <a:ahLst/>
              <a:cxnLst>
                <a:cxn ang="0">
                  <a:pos x="connsiteX0" y="connsiteY0"/>
                </a:cxn>
                <a:cxn ang="0">
                  <a:pos x="connsiteX1" y="connsiteY1"/>
                </a:cxn>
                <a:cxn ang="0">
                  <a:pos x="connsiteX2" y="connsiteY2"/>
                </a:cxn>
              </a:cxnLst>
              <a:rect l="l" t="t" r="r" b="b"/>
              <a:pathLst>
                <a:path w="2078182" h="353291">
                  <a:moveTo>
                    <a:pt x="0" y="0"/>
                  </a:moveTo>
                  <a:cubicBezTo>
                    <a:pt x="374072" y="155863"/>
                    <a:pt x="748145" y="311727"/>
                    <a:pt x="1094509" y="332509"/>
                  </a:cubicBezTo>
                  <a:cubicBezTo>
                    <a:pt x="1440873" y="353291"/>
                    <a:pt x="1759527" y="238991"/>
                    <a:pt x="2078182" y="124691"/>
                  </a:cubicBezTo>
                </a:path>
              </a:pathLst>
            </a:custGeom>
            <a:ln w="25400">
              <a:solidFill>
                <a:srgbClr val="FF9900"/>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0" name="Group 39"/>
          <p:cNvGrpSpPr/>
          <p:nvPr/>
        </p:nvGrpSpPr>
        <p:grpSpPr>
          <a:xfrm>
            <a:off x="5410200" y="2819400"/>
            <a:ext cx="1692964" cy="2731532"/>
            <a:chOff x="5562600" y="2819400"/>
            <a:chExt cx="1692964" cy="2731532"/>
          </a:xfrm>
        </p:grpSpPr>
        <p:pic>
          <p:nvPicPr>
            <p:cNvPr id="1026" name="Picture 2"/>
            <p:cNvPicPr>
              <a:picLocks noChangeAspect="1" noChangeArrowheads="1"/>
            </p:cNvPicPr>
            <p:nvPr/>
          </p:nvPicPr>
          <p:blipFill>
            <a:blip r:embed="rId7" cstate="print"/>
            <a:srcRect/>
            <a:stretch>
              <a:fillRect/>
            </a:stretch>
          </p:blipFill>
          <p:spPr bwMode="auto">
            <a:xfrm>
              <a:off x="5562600" y="2819400"/>
              <a:ext cx="769091" cy="2194560"/>
            </a:xfrm>
            <a:prstGeom prst="rect">
              <a:avLst/>
            </a:prstGeom>
            <a:noFill/>
            <a:ln w="9525">
              <a:noFill/>
              <a:miter lim="800000"/>
              <a:headEnd/>
              <a:tailEnd/>
            </a:ln>
          </p:spPr>
        </p:pic>
        <p:pic>
          <p:nvPicPr>
            <p:cNvPr id="1028" name="Picture 4"/>
            <p:cNvPicPr>
              <a:picLocks noChangeAspect="1" noChangeArrowheads="1"/>
            </p:cNvPicPr>
            <p:nvPr/>
          </p:nvPicPr>
          <p:blipFill>
            <a:blip r:embed="rId8" cstate="print"/>
            <a:srcRect/>
            <a:stretch>
              <a:fillRect/>
            </a:stretch>
          </p:blipFill>
          <p:spPr bwMode="auto">
            <a:xfrm>
              <a:off x="6477000" y="3505200"/>
              <a:ext cx="722376" cy="1463040"/>
            </a:xfrm>
            <a:prstGeom prst="rect">
              <a:avLst/>
            </a:prstGeom>
            <a:noFill/>
            <a:ln w="9525">
              <a:noFill/>
              <a:miter lim="800000"/>
              <a:headEnd/>
              <a:tailEnd/>
            </a:ln>
          </p:spPr>
        </p:pic>
        <p:sp>
          <p:nvSpPr>
            <p:cNvPr id="39" name="Rectangle 38"/>
            <p:cNvSpPr/>
            <p:nvPr/>
          </p:nvSpPr>
          <p:spPr>
            <a:xfrm>
              <a:off x="5562600" y="5181600"/>
              <a:ext cx="1692964" cy="369332"/>
            </a:xfrm>
            <a:prstGeom prst="rect">
              <a:avLst/>
            </a:prstGeom>
          </p:spPr>
          <p:txBody>
            <a:bodyPr wrap="none">
              <a:spAutoFit/>
            </a:bodyPr>
            <a:lstStyle/>
            <a:p>
              <a:r>
                <a:rPr lang="en-US" dirty="0" smtClean="0"/>
                <a:t>Partial similarity</a:t>
              </a:r>
              <a:endParaRPr lang="en-US" dirty="0"/>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TP_tmp.png"/>
          <p:cNvPicPr>
            <a:picLocks noChangeAspect="1"/>
          </p:cNvPicPr>
          <p:nvPr>
            <p:custDataLst>
              <p:tags r:id="rId2"/>
            </p:custDataLst>
          </p:nvPr>
        </p:nvPicPr>
        <p:blipFill>
          <a:blip r:embed="rId5" cstate="print"/>
          <a:stretch>
            <a:fillRect/>
          </a:stretch>
        </p:blipFill>
        <p:spPr>
          <a:xfrm>
            <a:off x="1755648" y="3355848"/>
            <a:ext cx="5278329" cy="530352"/>
          </a:xfrm>
          <a:prstGeom prst="rect">
            <a:avLst/>
          </a:prstGeom>
        </p:spPr>
      </p:pic>
      <p:sp>
        <p:nvSpPr>
          <p:cNvPr id="3" name="Content Placeholder 2"/>
          <p:cNvSpPr>
            <a:spLocks noGrp="1"/>
          </p:cNvSpPr>
          <p:nvPr>
            <p:ph idx="1"/>
          </p:nvPr>
        </p:nvSpPr>
        <p:spPr>
          <a:xfrm>
            <a:off x="457200" y="1143000"/>
            <a:ext cx="5715000" cy="4419600"/>
          </a:xfrm>
        </p:spPr>
        <p:txBody>
          <a:bodyPr>
            <a:normAutofit/>
          </a:bodyPr>
          <a:lstStyle/>
          <a:p>
            <a:r>
              <a:rPr lang="en-US" sz="2800" dirty="0" smtClean="0"/>
              <a:t>Defined in terms of mappings</a:t>
            </a:r>
          </a:p>
          <a:p>
            <a:pPr lvl="1"/>
            <a:r>
              <a:rPr lang="en-US" dirty="0" smtClean="0"/>
              <a:t>Oriented</a:t>
            </a:r>
          </a:p>
          <a:p>
            <a:pPr lvl="1"/>
            <a:r>
              <a:rPr lang="en-US" dirty="0" smtClean="0"/>
              <a:t>Partial</a:t>
            </a:r>
          </a:p>
          <a:p>
            <a:r>
              <a:rPr lang="en-US" dirty="0" smtClean="0"/>
              <a:t>M</a:t>
            </a:r>
            <a:r>
              <a:rPr lang="en-US" sz="2800" dirty="0" smtClean="0"/>
              <a:t>apping score [</a:t>
            </a:r>
            <a:r>
              <a:rPr lang="en-US" sz="2800" dirty="0" err="1" smtClean="0"/>
              <a:t>Anguelov</a:t>
            </a:r>
            <a:r>
              <a:rPr lang="en-US" sz="2800" dirty="0" smtClean="0"/>
              <a:t> et al.05]</a:t>
            </a:r>
          </a:p>
          <a:p>
            <a:endParaRPr lang="en-US" sz="2800" dirty="0" smtClean="0"/>
          </a:p>
          <a:p>
            <a:endParaRPr lang="en-US" dirty="0" smtClean="0"/>
          </a:p>
          <a:p>
            <a:endParaRPr lang="en-US" dirty="0" smtClean="0"/>
          </a:p>
          <a:p>
            <a:pPr>
              <a:buNone/>
            </a:pPr>
            <a:endParaRPr lang="en-US" sz="2800" dirty="0" smtClean="0"/>
          </a:p>
          <a:p>
            <a:pPr>
              <a:buNone/>
            </a:pPr>
            <a:endParaRPr lang="en-US" sz="2800" dirty="0" smtClean="0"/>
          </a:p>
        </p:txBody>
      </p:sp>
      <p:sp>
        <p:nvSpPr>
          <p:cNvPr id="2" name="Title 1"/>
          <p:cNvSpPr>
            <a:spLocks noGrp="1"/>
          </p:cNvSpPr>
          <p:nvPr>
            <p:ph type="title"/>
          </p:nvPr>
        </p:nvSpPr>
        <p:spPr>
          <a:xfrm>
            <a:off x="457200" y="274638"/>
            <a:ext cx="8229600" cy="792162"/>
          </a:xfrm>
        </p:spPr>
        <p:txBody>
          <a:bodyPr/>
          <a:lstStyle/>
          <a:p>
            <a:r>
              <a:rPr lang="en-US" dirty="0" smtClean="0"/>
              <a:t>Consistency Term</a:t>
            </a:r>
            <a:endParaRPr lang="en-US" dirty="0"/>
          </a:p>
        </p:txBody>
      </p:sp>
      <p:grpSp>
        <p:nvGrpSpPr>
          <p:cNvPr id="27" name="Group 26"/>
          <p:cNvGrpSpPr/>
          <p:nvPr/>
        </p:nvGrpSpPr>
        <p:grpSpPr>
          <a:xfrm>
            <a:off x="6477000" y="1066800"/>
            <a:ext cx="1752600" cy="1676400"/>
            <a:chOff x="6477000" y="1066800"/>
            <a:chExt cx="1752600" cy="1676400"/>
          </a:xfrm>
        </p:grpSpPr>
        <p:grpSp>
          <p:nvGrpSpPr>
            <p:cNvPr id="28" name="Group 14"/>
            <p:cNvGrpSpPr/>
            <p:nvPr/>
          </p:nvGrpSpPr>
          <p:grpSpPr>
            <a:xfrm>
              <a:off x="6477000" y="1219350"/>
              <a:ext cx="1752600" cy="1523850"/>
              <a:chOff x="2728042" y="3078480"/>
              <a:chExt cx="3360798" cy="2560320"/>
            </a:xfrm>
          </p:grpSpPr>
          <p:pic>
            <p:nvPicPr>
              <p:cNvPr id="35" name="Picture 2" descr="C:\Users\Peter\Documents\MATLAB\Fig2\patches_2.png"/>
              <p:cNvPicPr>
                <a:picLocks noChangeAspect="1" noChangeArrowheads="1"/>
              </p:cNvPicPr>
              <p:nvPr/>
            </p:nvPicPr>
            <p:blipFill>
              <a:blip r:embed="rId6" cstate="print"/>
              <a:srcRect/>
              <a:stretch>
                <a:fillRect/>
              </a:stretch>
            </p:blipFill>
            <p:spPr bwMode="auto">
              <a:xfrm>
                <a:off x="4921800" y="3078480"/>
                <a:ext cx="1167040" cy="2560320"/>
              </a:xfrm>
              <a:prstGeom prst="rect">
                <a:avLst/>
              </a:prstGeom>
              <a:noFill/>
            </p:spPr>
          </p:pic>
          <p:pic>
            <p:nvPicPr>
              <p:cNvPr id="36" name="Picture 4" descr="C:\Users\Peter\Documents\MATLAB\Fig2\patches_13.png"/>
              <p:cNvPicPr>
                <a:picLocks noChangeAspect="1" noChangeArrowheads="1"/>
              </p:cNvPicPr>
              <p:nvPr/>
            </p:nvPicPr>
            <p:blipFill>
              <a:blip r:embed="rId7" cstate="print"/>
              <a:srcRect/>
              <a:stretch>
                <a:fillRect/>
              </a:stretch>
            </p:blipFill>
            <p:spPr bwMode="auto">
              <a:xfrm>
                <a:off x="2728042" y="3078480"/>
                <a:ext cx="974558" cy="2194560"/>
              </a:xfrm>
              <a:prstGeom prst="rect">
                <a:avLst/>
              </a:prstGeom>
              <a:noFill/>
            </p:spPr>
          </p:pic>
        </p:grpSp>
        <p:grpSp>
          <p:nvGrpSpPr>
            <p:cNvPr id="29" name="Group 28"/>
            <p:cNvGrpSpPr/>
            <p:nvPr/>
          </p:nvGrpSpPr>
          <p:grpSpPr>
            <a:xfrm>
              <a:off x="6524642" y="1066800"/>
              <a:ext cx="1311322" cy="1602461"/>
              <a:chOff x="6524642" y="1066800"/>
              <a:chExt cx="1311322" cy="1602461"/>
            </a:xfrm>
          </p:grpSpPr>
          <p:sp>
            <p:nvSpPr>
              <p:cNvPr id="30" name="Freeform 29"/>
              <p:cNvSpPr/>
              <p:nvPr/>
            </p:nvSpPr>
            <p:spPr>
              <a:xfrm>
                <a:off x="6882275" y="1066800"/>
                <a:ext cx="874215" cy="197903"/>
              </a:xfrm>
              <a:custGeom>
                <a:avLst/>
                <a:gdLst>
                  <a:gd name="connsiteX0" fmla="*/ 0 w 1537855"/>
                  <a:gd name="connsiteY0" fmla="*/ 339436 h 339436"/>
                  <a:gd name="connsiteX1" fmla="*/ 762000 w 1537855"/>
                  <a:gd name="connsiteY1" fmla="*/ 6927 h 339436"/>
                  <a:gd name="connsiteX2" fmla="*/ 1537855 w 1537855"/>
                  <a:gd name="connsiteY2" fmla="*/ 297873 h 339436"/>
                </a:gdLst>
                <a:ahLst/>
                <a:cxnLst>
                  <a:cxn ang="0">
                    <a:pos x="connsiteX0" y="connsiteY0"/>
                  </a:cxn>
                  <a:cxn ang="0">
                    <a:pos x="connsiteX1" y="connsiteY1"/>
                  </a:cxn>
                  <a:cxn ang="0">
                    <a:pos x="connsiteX2" y="connsiteY2"/>
                  </a:cxn>
                </a:cxnLst>
                <a:rect l="l" t="t" r="r" b="b"/>
                <a:pathLst>
                  <a:path w="1537855" h="339436">
                    <a:moveTo>
                      <a:pt x="0" y="339436"/>
                    </a:moveTo>
                    <a:cubicBezTo>
                      <a:pt x="252845" y="176645"/>
                      <a:pt x="505691" y="13854"/>
                      <a:pt x="762000" y="6927"/>
                    </a:cubicBezTo>
                    <a:cubicBezTo>
                      <a:pt x="1018309" y="0"/>
                      <a:pt x="1278082" y="148936"/>
                      <a:pt x="1537855" y="297873"/>
                    </a:cubicBezTo>
                  </a:path>
                </a:pathLst>
              </a:custGeom>
              <a:ln w="38100">
                <a:solidFill>
                  <a:srgbClr val="00CC0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6763064" y="1446113"/>
                <a:ext cx="1072900" cy="90705"/>
              </a:xfrm>
              <a:custGeom>
                <a:avLst/>
                <a:gdLst>
                  <a:gd name="connsiteX0" fmla="*/ 0 w 1884218"/>
                  <a:gd name="connsiteY0" fmla="*/ 71582 h 168564"/>
                  <a:gd name="connsiteX1" fmla="*/ 886691 w 1884218"/>
                  <a:gd name="connsiteY1" fmla="*/ 16164 h 168564"/>
                  <a:gd name="connsiteX2" fmla="*/ 1884218 w 1884218"/>
                  <a:gd name="connsiteY2" fmla="*/ 168564 h 168564"/>
                </a:gdLst>
                <a:ahLst/>
                <a:cxnLst>
                  <a:cxn ang="0">
                    <a:pos x="connsiteX0" y="connsiteY0"/>
                  </a:cxn>
                  <a:cxn ang="0">
                    <a:pos x="connsiteX1" y="connsiteY1"/>
                  </a:cxn>
                  <a:cxn ang="0">
                    <a:pos x="connsiteX2" y="connsiteY2"/>
                  </a:cxn>
                </a:cxnLst>
                <a:rect l="l" t="t" r="r" b="b"/>
                <a:pathLst>
                  <a:path w="1884218" h="168564">
                    <a:moveTo>
                      <a:pt x="0" y="71582"/>
                    </a:moveTo>
                    <a:cubicBezTo>
                      <a:pt x="286327" y="35791"/>
                      <a:pt x="572655" y="0"/>
                      <a:pt x="886691" y="16164"/>
                    </a:cubicBezTo>
                    <a:cubicBezTo>
                      <a:pt x="1200727" y="32328"/>
                      <a:pt x="1542472" y="100446"/>
                      <a:pt x="1884218" y="168564"/>
                    </a:cubicBezTo>
                  </a:path>
                </a:pathLst>
              </a:custGeom>
              <a:ln w="381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6968974" y="2035698"/>
                <a:ext cx="708042" cy="151176"/>
              </a:xfrm>
              <a:custGeom>
                <a:avLst/>
                <a:gdLst>
                  <a:gd name="connsiteX0" fmla="*/ 0 w 1357745"/>
                  <a:gd name="connsiteY0" fmla="*/ 0 h 254000"/>
                  <a:gd name="connsiteX1" fmla="*/ 720436 w 1357745"/>
                  <a:gd name="connsiteY1" fmla="*/ 249382 h 254000"/>
                  <a:gd name="connsiteX2" fmla="*/ 1357745 w 1357745"/>
                  <a:gd name="connsiteY2" fmla="*/ 27709 h 254000"/>
                </a:gdLst>
                <a:ahLst/>
                <a:cxnLst>
                  <a:cxn ang="0">
                    <a:pos x="connsiteX0" y="connsiteY0"/>
                  </a:cxn>
                  <a:cxn ang="0">
                    <a:pos x="connsiteX1" y="connsiteY1"/>
                  </a:cxn>
                  <a:cxn ang="0">
                    <a:pos x="connsiteX2" y="connsiteY2"/>
                  </a:cxn>
                </a:cxnLst>
                <a:rect l="l" t="t" r="r" b="b"/>
                <a:pathLst>
                  <a:path w="1357745" h="254000">
                    <a:moveTo>
                      <a:pt x="0" y="0"/>
                    </a:moveTo>
                    <a:cubicBezTo>
                      <a:pt x="247072" y="122382"/>
                      <a:pt x="494145" y="244764"/>
                      <a:pt x="720436" y="249382"/>
                    </a:cubicBezTo>
                    <a:cubicBezTo>
                      <a:pt x="946727" y="254000"/>
                      <a:pt x="1152236" y="140854"/>
                      <a:pt x="1357745" y="27709"/>
                    </a:cubicBezTo>
                  </a:path>
                </a:pathLst>
              </a:custGeom>
              <a:ln w="381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6838926" y="2480978"/>
                <a:ext cx="794741" cy="188283"/>
              </a:xfrm>
              <a:custGeom>
                <a:avLst/>
                <a:gdLst>
                  <a:gd name="connsiteX0" fmla="*/ 0 w 1524000"/>
                  <a:gd name="connsiteY0" fmla="*/ 0 h 316346"/>
                  <a:gd name="connsiteX1" fmla="*/ 720436 w 1524000"/>
                  <a:gd name="connsiteY1" fmla="*/ 290946 h 316346"/>
                  <a:gd name="connsiteX2" fmla="*/ 1524000 w 1524000"/>
                  <a:gd name="connsiteY2" fmla="*/ 152400 h 316346"/>
                </a:gdLst>
                <a:ahLst/>
                <a:cxnLst>
                  <a:cxn ang="0">
                    <a:pos x="connsiteX0" y="connsiteY0"/>
                  </a:cxn>
                  <a:cxn ang="0">
                    <a:pos x="connsiteX1" y="connsiteY1"/>
                  </a:cxn>
                  <a:cxn ang="0">
                    <a:pos x="connsiteX2" y="connsiteY2"/>
                  </a:cxn>
                </a:cxnLst>
                <a:rect l="l" t="t" r="r" b="b"/>
                <a:pathLst>
                  <a:path w="1524000" h="316346">
                    <a:moveTo>
                      <a:pt x="0" y="0"/>
                    </a:moveTo>
                    <a:cubicBezTo>
                      <a:pt x="233218" y="132773"/>
                      <a:pt x="466436" y="265546"/>
                      <a:pt x="720436" y="290946"/>
                    </a:cubicBezTo>
                    <a:cubicBezTo>
                      <a:pt x="974436" y="316346"/>
                      <a:pt x="1249218" y="234373"/>
                      <a:pt x="1524000" y="152400"/>
                    </a:cubicBezTo>
                  </a:path>
                </a:pathLst>
              </a:custGeom>
              <a:ln w="38100">
                <a:solidFill>
                  <a:srgbClr val="FF66CC"/>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6524642" y="1582171"/>
                <a:ext cx="1192110" cy="144304"/>
              </a:xfrm>
              <a:custGeom>
                <a:avLst/>
                <a:gdLst>
                  <a:gd name="connsiteX0" fmla="*/ 0 w 2078182"/>
                  <a:gd name="connsiteY0" fmla="*/ 0 h 353291"/>
                  <a:gd name="connsiteX1" fmla="*/ 1094509 w 2078182"/>
                  <a:gd name="connsiteY1" fmla="*/ 332509 h 353291"/>
                  <a:gd name="connsiteX2" fmla="*/ 2078182 w 2078182"/>
                  <a:gd name="connsiteY2" fmla="*/ 124691 h 353291"/>
                </a:gdLst>
                <a:ahLst/>
                <a:cxnLst>
                  <a:cxn ang="0">
                    <a:pos x="connsiteX0" y="connsiteY0"/>
                  </a:cxn>
                  <a:cxn ang="0">
                    <a:pos x="connsiteX1" y="connsiteY1"/>
                  </a:cxn>
                  <a:cxn ang="0">
                    <a:pos x="connsiteX2" y="connsiteY2"/>
                  </a:cxn>
                </a:cxnLst>
                <a:rect l="l" t="t" r="r" b="b"/>
                <a:pathLst>
                  <a:path w="2078182" h="353291">
                    <a:moveTo>
                      <a:pt x="0" y="0"/>
                    </a:moveTo>
                    <a:cubicBezTo>
                      <a:pt x="374072" y="155863"/>
                      <a:pt x="748145" y="311727"/>
                      <a:pt x="1094509" y="332509"/>
                    </a:cubicBezTo>
                    <a:cubicBezTo>
                      <a:pt x="1440873" y="353291"/>
                      <a:pt x="1759527" y="238991"/>
                      <a:pt x="2078182" y="124691"/>
                    </a:cubicBezTo>
                  </a:path>
                </a:pathLst>
              </a:custGeom>
              <a:ln w="25400">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50" name="Group 49"/>
          <p:cNvGrpSpPr/>
          <p:nvPr/>
        </p:nvGrpSpPr>
        <p:grpSpPr>
          <a:xfrm>
            <a:off x="2468880" y="3282315"/>
            <a:ext cx="2331720" cy="2676525"/>
            <a:chOff x="2468880" y="3282315"/>
            <a:chExt cx="2331720" cy="2676525"/>
          </a:xfrm>
        </p:grpSpPr>
        <p:sp>
          <p:nvSpPr>
            <p:cNvPr id="7" name="Rectangle 6"/>
            <p:cNvSpPr/>
            <p:nvPr/>
          </p:nvSpPr>
          <p:spPr>
            <a:xfrm>
              <a:off x="3733800" y="3282315"/>
              <a:ext cx="1066800" cy="6096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2468880" y="4495800"/>
              <a:ext cx="2138825" cy="1463040"/>
              <a:chOff x="2023872" y="4480560"/>
              <a:chExt cx="2138825" cy="1463040"/>
            </a:xfrm>
          </p:grpSpPr>
          <p:pic>
            <p:nvPicPr>
              <p:cNvPr id="26" name="Picture 2"/>
              <p:cNvPicPr>
                <a:picLocks noChangeAspect="1" noChangeArrowheads="1"/>
              </p:cNvPicPr>
              <p:nvPr/>
            </p:nvPicPr>
            <p:blipFill>
              <a:blip r:embed="rId8" cstate="print"/>
              <a:srcRect/>
              <a:stretch>
                <a:fillRect/>
              </a:stretch>
            </p:blipFill>
            <p:spPr bwMode="auto">
              <a:xfrm>
                <a:off x="2023872" y="4480560"/>
                <a:ext cx="914400" cy="1463040"/>
              </a:xfrm>
              <a:prstGeom prst="rect">
                <a:avLst/>
              </a:prstGeom>
              <a:noFill/>
              <a:ln w="9525">
                <a:noFill/>
                <a:miter lim="800000"/>
                <a:headEnd/>
                <a:tailEnd/>
              </a:ln>
            </p:spPr>
          </p:pic>
          <p:pic>
            <p:nvPicPr>
              <p:cNvPr id="38" name="Picture 9"/>
              <p:cNvPicPr>
                <a:picLocks noChangeAspect="1" noChangeArrowheads="1"/>
              </p:cNvPicPr>
              <p:nvPr/>
            </p:nvPicPr>
            <p:blipFill>
              <a:blip r:embed="rId9" cstate="print"/>
              <a:srcRect/>
              <a:stretch>
                <a:fillRect/>
              </a:stretch>
            </p:blipFill>
            <p:spPr bwMode="auto">
              <a:xfrm>
                <a:off x="3048000" y="4480560"/>
                <a:ext cx="1114697" cy="1463040"/>
              </a:xfrm>
              <a:prstGeom prst="rect">
                <a:avLst/>
              </a:prstGeom>
              <a:noFill/>
              <a:ln w="9525">
                <a:noFill/>
                <a:miter lim="800000"/>
                <a:headEnd/>
                <a:tailEnd/>
              </a:ln>
            </p:spPr>
          </p:pic>
        </p:grpSp>
      </p:grpSp>
      <p:grpSp>
        <p:nvGrpSpPr>
          <p:cNvPr id="51" name="Group 50"/>
          <p:cNvGrpSpPr/>
          <p:nvPr/>
        </p:nvGrpSpPr>
        <p:grpSpPr>
          <a:xfrm>
            <a:off x="5029200" y="3282315"/>
            <a:ext cx="2138825" cy="2661285"/>
            <a:chOff x="5029200" y="3282315"/>
            <a:chExt cx="2138825" cy="2661285"/>
          </a:xfrm>
        </p:grpSpPr>
        <p:sp>
          <p:nvSpPr>
            <p:cNvPr id="8" name="Rectangle 7"/>
            <p:cNvSpPr/>
            <p:nvPr/>
          </p:nvSpPr>
          <p:spPr>
            <a:xfrm>
              <a:off x="5257800" y="3282315"/>
              <a:ext cx="1828800" cy="6096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5029200" y="4480560"/>
              <a:ext cx="2138825" cy="1463040"/>
              <a:chOff x="1097280" y="3931920"/>
              <a:chExt cx="2138825" cy="1463040"/>
            </a:xfrm>
          </p:grpSpPr>
          <p:pic>
            <p:nvPicPr>
              <p:cNvPr id="47" name="Picture 2"/>
              <p:cNvPicPr>
                <a:picLocks noChangeAspect="1" noChangeArrowheads="1"/>
              </p:cNvPicPr>
              <p:nvPr/>
            </p:nvPicPr>
            <p:blipFill>
              <a:blip r:embed="rId10" cstate="print"/>
              <a:srcRect/>
              <a:stretch>
                <a:fillRect/>
              </a:stretch>
            </p:blipFill>
            <p:spPr bwMode="auto">
              <a:xfrm>
                <a:off x="1097280" y="3931920"/>
                <a:ext cx="877824" cy="1463040"/>
              </a:xfrm>
              <a:prstGeom prst="rect">
                <a:avLst/>
              </a:prstGeom>
              <a:noFill/>
              <a:ln w="9525">
                <a:noFill/>
                <a:miter lim="800000"/>
                <a:headEnd/>
                <a:tailEnd/>
              </a:ln>
            </p:spPr>
          </p:pic>
          <p:pic>
            <p:nvPicPr>
              <p:cNvPr id="48" name="Picture 4"/>
              <p:cNvPicPr>
                <a:picLocks noChangeAspect="1" noChangeArrowheads="1"/>
              </p:cNvPicPr>
              <p:nvPr/>
            </p:nvPicPr>
            <p:blipFill>
              <a:blip r:embed="rId11" cstate="print"/>
              <a:srcRect/>
              <a:stretch>
                <a:fillRect/>
              </a:stretch>
            </p:blipFill>
            <p:spPr bwMode="auto">
              <a:xfrm>
                <a:off x="2121408" y="3931920"/>
                <a:ext cx="1114697" cy="1463040"/>
              </a:xfrm>
              <a:prstGeom prst="rect">
                <a:avLst/>
              </a:prstGeom>
              <a:noFill/>
              <a:ln w="9525">
                <a:noFill/>
                <a:miter lim="800000"/>
                <a:headEnd/>
                <a:tailEnd/>
              </a:ln>
            </p:spPr>
          </p:pic>
        </p:grpSp>
      </p:grpSp>
      <p:sp>
        <p:nvSpPr>
          <p:cNvPr id="37" name="Rectangle 36"/>
          <p:cNvSpPr/>
          <p:nvPr/>
        </p:nvSpPr>
        <p:spPr>
          <a:xfrm>
            <a:off x="3352800" y="3886200"/>
            <a:ext cx="1828800" cy="461665"/>
          </a:xfrm>
          <a:prstGeom prst="rect">
            <a:avLst/>
          </a:prstGeom>
        </p:spPr>
        <p:txBody>
          <a:bodyPr wrap="square">
            <a:spAutoFit/>
          </a:bodyPr>
          <a:lstStyle/>
          <a:p>
            <a:r>
              <a:rPr lang="en-US" sz="1200" dirty="0" smtClean="0"/>
              <a:t>Correspondence weight </a:t>
            </a:r>
            <a:r>
              <a:rPr lang="en-US" sz="1200" dirty="0" smtClean="0">
                <a:solidFill>
                  <a:srgbClr val="0000FF"/>
                </a:solidFill>
              </a:rPr>
              <a:t>[</a:t>
            </a:r>
            <a:r>
              <a:rPr lang="en-US" sz="1200" dirty="0" err="1" smtClean="0">
                <a:solidFill>
                  <a:srgbClr val="0000FF"/>
                </a:solidFill>
              </a:rPr>
              <a:t>Osoda</a:t>
            </a:r>
            <a:r>
              <a:rPr lang="en-US" sz="1200" dirty="0" smtClean="0">
                <a:solidFill>
                  <a:srgbClr val="0000FF"/>
                </a:solidFill>
              </a:rPr>
              <a:t> et al. 02]</a:t>
            </a:r>
            <a:endParaRPr lang="en-US" sz="1200" dirty="0">
              <a:solidFill>
                <a:srgbClr val="0000FF"/>
              </a:solidFill>
            </a:endParaRPr>
          </a:p>
        </p:txBody>
      </p:sp>
      <p:sp>
        <p:nvSpPr>
          <p:cNvPr id="39" name="Rectangle 38"/>
          <p:cNvSpPr/>
          <p:nvPr/>
        </p:nvSpPr>
        <p:spPr>
          <a:xfrm>
            <a:off x="5257800" y="3886200"/>
            <a:ext cx="1828800" cy="461665"/>
          </a:xfrm>
          <a:prstGeom prst="rect">
            <a:avLst/>
          </a:prstGeom>
        </p:spPr>
        <p:txBody>
          <a:bodyPr wrap="square">
            <a:spAutoFit/>
          </a:bodyPr>
          <a:lstStyle/>
          <a:p>
            <a:r>
              <a:rPr lang="en-US" sz="1200" dirty="0" smtClean="0"/>
              <a:t>Adjacent correspondence pair weight</a:t>
            </a:r>
            <a:endParaRPr lang="en-US" sz="12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5715000" cy="4419600"/>
          </a:xfrm>
        </p:spPr>
        <p:txBody>
          <a:bodyPr>
            <a:normAutofit/>
          </a:bodyPr>
          <a:lstStyle/>
          <a:p>
            <a:r>
              <a:rPr lang="en-US" sz="2800" dirty="0" smtClean="0"/>
              <a:t>Defined in terms of mappings</a:t>
            </a:r>
          </a:p>
          <a:p>
            <a:pPr lvl="1"/>
            <a:r>
              <a:rPr lang="en-US" dirty="0" smtClean="0"/>
              <a:t>Oriented</a:t>
            </a:r>
          </a:p>
          <a:p>
            <a:pPr lvl="1"/>
            <a:r>
              <a:rPr lang="en-US" dirty="0" smtClean="0"/>
              <a:t>Partial</a:t>
            </a:r>
          </a:p>
          <a:p>
            <a:r>
              <a:rPr lang="en-US" dirty="0" smtClean="0"/>
              <a:t>M</a:t>
            </a:r>
            <a:r>
              <a:rPr lang="en-US" sz="2800" dirty="0" smtClean="0"/>
              <a:t>apping score [</a:t>
            </a:r>
            <a:r>
              <a:rPr lang="en-US" sz="2800" dirty="0" err="1" smtClean="0"/>
              <a:t>Anguelov</a:t>
            </a:r>
            <a:r>
              <a:rPr lang="en-US" sz="2800" dirty="0" smtClean="0"/>
              <a:t> et al.05]</a:t>
            </a:r>
          </a:p>
          <a:p>
            <a:endParaRPr lang="en-US" sz="2800" dirty="0" smtClean="0"/>
          </a:p>
          <a:p>
            <a:pPr>
              <a:buNone/>
            </a:pPr>
            <a:endParaRPr lang="en-US" dirty="0" smtClean="0"/>
          </a:p>
          <a:p>
            <a:r>
              <a:rPr lang="en-US" sz="2800" dirty="0" smtClean="0"/>
              <a:t>Consistency score</a:t>
            </a:r>
          </a:p>
          <a:p>
            <a:pPr>
              <a:buNone/>
            </a:pPr>
            <a:endParaRPr lang="en-US" sz="2800" dirty="0" smtClean="0"/>
          </a:p>
          <a:p>
            <a:pPr>
              <a:buNone/>
            </a:pPr>
            <a:endParaRPr lang="en-US" sz="2800" dirty="0" smtClean="0"/>
          </a:p>
        </p:txBody>
      </p:sp>
      <p:sp>
        <p:nvSpPr>
          <p:cNvPr id="2" name="Title 1"/>
          <p:cNvSpPr>
            <a:spLocks noGrp="1"/>
          </p:cNvSpPr>
          <p:nvPr>
            <p:ph type="title"/>
          </p:nvPr>
        </p:nvSpPr>
        <p:spPr>
          <a:xfrm>
            <a:off x="457200" y="274638"/>
            <a:ext cx="8229600" cy="792162"/>
          </a:xfrm>
        </p:spPr>
        <p:txBody>
          <a:bodyPr/>
          <a:lstStyle/>
          <a:p>
            <a:r>
              <a:rPr lang="en-US" dirty="0" smtClean="0"/>
              <a:t>Consistency Term</a:t>
            </a:r>
            <a:endParaRPr lang="en-US" dirty="0"/>
          </a:p>
        </p:txBody>
      </p:sp>
      <p:grpSp>
        <p:nvGrpSpPr>
          <p:cNvPr id="27" name="Group 26"/>
          <p:cNvGrpSpPr/>
          <p:nvPr/>
        </p:nvGrpSpPr>
        <p:grpSpPr>
          <a:xfrm>
            <a:off x="6477000" y="1066800"/>
            <a:ext cx="1752600" cy="1676400"/>
            <a:chOff x="6477000" y="1066800"/>
            <a:chExt cx="1752600" cy="1676400"/>
          </a:xfrm>
        </p:grpSpPr>
        <p:grpSp>
          <p:nvGrpSpPr>
            <p:cNvPr id="28" name="Group 14"/>
            <p:cNvGrpSpPr/>
            <p:nvPr/>
          </p:nvGrpSpPr>
          <p:grpSpPr>
            <a:xfrm>
              <a:off x="6477000" y="1219350"/>
              <a:ext cx="1752600" cy="1523850"/>
              <a:chOff x="2728042" y="3078480"/>
              <a:chExt cx="3360798" cy="2560320"/>
            </a:xfrm>
          </p:grpSpPr>
          <p:pic>
            <p:nvPicPr>
              <p:cNvPr id="35" name="Picture 2" descr="C:\Users\Peter\Documents\MATLAB\Fig2\patches_2.png"/>
              <p:cNvPicPr>
                <a:picLocks noChangeAspect="1" noChangeArrowheads="1"/>
              </p:cNvPicPr>
              <p:nvPr/>
            </p:nvPicPr>
            <p:blipFill>
              <a:blip r:embed="rId5" cstate="print"/>
              <a:srcRect/>
              <a:stretch>
                <a:fillRect/>
              </a:stretch>
            </p:blipFill>
            <p:spPr bwMode="auto">
              <a:xfrm>
                <a:off x="4921800" y="3078480"/>
                <a:ext cx="1167040" cy="2560320"/>
              </a:xfrm>
              <a:prstGeom prst="rect">
                <a:avLst/>
              </a:prstGeom>
              <a:noFill/>
            </p:spPr>
          </p:pic>
          <p:pic>
            <p:nvPicPr>
              <p:cNvPr id="36" name="Picture 4" descr="C:\Users\Peter\Documents\MATLAB\Fig2\patches_13.png"/>
              <p:cNvPicPr>
                <a:picLocks noChangeAspect="1" noChangeArrowheads="1"/>
              </p:cNvPicPr>
              <p:nvPr/>
            </p:nvPicPr>
            <p:blipFill>
              <a:blip r:embed="rId6" cstate="print"/>
              <a:srcRect/>
              <a:stretch>
                <a:fillRect/>
              </a:stretch>
            </p:blipFill>
            <p:spPr bwMode="auto">
              <a:xfrm>
                <a:off x="2728042" y="3078480"/>
                <a:ext cx="974558" cy="2194560"/>
              </a:xfrm>
              <a:prstGeom prst="rect">
                <a:avLst/>
              </a:prstGeom>
              <a:noFill/>
            </p:spPr>
          </p:pic>
        </p:grpSp>
        <p:grpSp>
          <p:nvGrpSpPr>
            <p:cNvPr id="29" name="Group 28"/>
            <p:cNvGrpSpPr/>
            <p:nvPr/>
          </p:nvGrpSpPr>
          <p:grpSpPr>
            <a:xfrm>
              <a:off x="6524642" y="1066800"/>
              <a:ext cx="1311322" cy="1602461"/>
              <a:chOff x="6524642" y="1066800"/>
              <a:chExt cx="1311322" cy="1602461"/>
            </a:xfrm>
          </p:grpSpPr>
          <p:sp>
            <p:nvSpPr>
              <p:cNvPr id="30" name="Freeform 29"/>
              <p:cNvSpPr/>
              <p:nvPr/>
            </p:nvSpPr>
            <p:spPr>
              <a:xfrm>
                <a:off x="6882275" y="1066800"/>
                <a:ext cx="874215" cy="197903"/>
              </a:xfrm>
              <a:custGeom>
                <a:avLst/>
                <a:gdLst>
                  <a:gd name="connsiteX0" fmla="*/ 0 w 1537855"/>
                  <a:gd name="connsiteY0" fmla="*/ 339436 h 339436"/>
                  <a:gd name="connsiteX1" fmla="*/ 762000 w 1537855"/>
                  <a:gd name="connsiteY1" fmla="*/ 6927 h 339436"/>
                  <a:gd name="connsiteX2" fmla="*/ 1537855 w 1537855"/>
                  <a:gd name="connsiteY2" fmla="*/ 297873 h 339436"/>
                </a:gdLst>
                <a:ahLst/>
                <a:cxnLst>
                  <a:cxn ang="0">
                    <a:pos x="connsiteX0" y="connsiteY0"/>
                  </a:cxn>
                  <a:cxn ang="0">
                    <a:pos x="connsiteX1" y="connsiteY1"/>
                  </a:cxn>
                  <a:cxn ang="0">
                    <a:pos x="connsiteX2" y="connsiteY2"/>
                  </a:cxn>
                </a:cxnLst>
                <a:rect l="l" t="t" r="r" b="b"/>
                <a:pathLst>
                  <a:path w="1537855" h="339436">
                    <a:moveTo>
                      <a:pt x="0" y="339436"/>
                    </a:moveTo>
                    <a:cubicBezTo>
                      <a:pt x="252845" y="176645"/>
                      <a:pt x="505691" y="13854"/>
                      <a:pt x="762000" y="6927"/>
                    </a:cubicBezTo>
                    <a:cubicBezTo>
                      <a:pt x="1018309" y="0"/>
                      <a:pt x="1278082" y="148936"/>
                      <a:pt x="1537855" y="297873"/>
                    </a:cubicBezTo>
                  </a:path>
                </a:pathLst>
              </a:custGeom>
              <a:ln w="38100">
                <a:solidFill>
                  <a:srgbClr val="00CC0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6763064" y="1446113"/>
                <a:ext cx="1072900" cy="90705"/>
              </a:xfrm>
              <a:custGeom>
                <a:avLst/>
                <a:gdLst>
                  <a:gd name="connsiteX0" fmla="*/ 0 w 1884218"/>
                  <a:gd name="connsiteY0" fmla="*/ 71582 h 168564"/>
                  <a:gd name="connsiteX1" fmla="*/ 886691 w 1884218"/>
                  <a:gd name="connsiteY1" fmla="*/ 16164 h 168564"/>
                  <a:gd name="connsiteX2" fmla="*/ 1884218 w 1884218"/>
                  <a:gd name="connsiteY2" fmla="*/ 168564 h 168564"/>
                </a:gdLst>
                <a:ahLst/>
                <a:cxnLst>
                  <a:cxn ang="0">
                    <a:pos x="connsiteX0" y="connsiteY0"/>
                  </a:cxn>
                  <a:cxn ang="0">
                    <a:pos x="connsiteX1" y="connsiteY1"/>
                  </a:cxn>
                  <a:cxn ang="0">
                    <a:pos x="connsiteX2" y="connsiteY2"/>
                  </a:cxn>
                </a:cxnLst>
                <a:rect l="l" t="t" r="r" b="b"/>
                <a:pathLst>
                  <a:path w="1884218" h="168564">
                    <a:moveTo>
                      <a:pt x="0" y="71582"/>
                    </a:moveTo>
                    <a:cubicBezTo>
                      <a:pt x="286327" y="35791"/>
                      <a:pt x="572655" y="0"/>
                      <a:pt x="886691" y="16164"/>
                    </a:cubicBezTo>
                    <a:cubicBezTo>
                      <a:pt x="1200727" y="32328"/>
                      <a:pt x="1542472" y="100446"/>
                      <a:pt x="1884218" y="168564"/>
                    </a:cubicBezTo>
                  </a:path>
                </a:pathLst>
              </a:custGeom>
              <a:ln w="381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6968974" y="2035698"/>
                <a:ext cx="708042" cy="151176"/>
              </a:xfrm>
              <a:custGeom>
                <a:avLst/>
                <a:gdLst>
                  <a:gd name="connsiteX0" fmla="*/ 0 w 1357745"/>
                  <a:gd name="connsiteY0" fmla="*/ 0 h 254000"/>
                  <a:gd name="connsiteX1" fmla="*/ 720436 w 1357745"/>
                  <a:gd name="connsiteY1" fmla="*/ 249382 h 254000"/>
                  <a:gd name="connsiteX2" fmla="*/ 1357745 w 1357745"/>
                  <a:gd name="connsiteY2" fmla="*/ 27709 h 254000"/>
                </a:gdLst>
                <a:ahLst/>
                <a:cxnLst>
                  <a:cxn ang="0">
                    <a:pos x="connsiteX0" y="connsiteY0"/>
                  </a:cxn>
                  <a:cxn ang="0">
                    <a:pos x="connsiteX1" y="connsiteY1"/>
                  </a:cxn>
                  <a:cxn ang="0">
                    <a:pos x="connsiteX2" y="connsiteY2"/>
                  </a:cxn>
                </a:cxnLst>
                <a:rect l="l" t="t" r="r" b="b"/>
                <a:pathLst>
                  <a:path w="1357745" h="254000">
                    <a:moveTo>
                      <a:pt x="0" y="0"/>
                    </a:moveTo>
                    <a:cubicBezTo>
                      <a:pt x="247072" y="122382"/>
                      <a:pt x="494145" y="244764"/>
                      <a:pt x="720436" y="249382"/>
                    </a:cubicBezTo>
                    <a:cubicBezTo>
                      <a:pt x="946727" y="254000"/>
                      <a:pt x="1152236" y="140854"/>
                      <a:pt x="1357745" y="27709"/>
                    </a:cubicBezTo>
                  </a:path>
                </a:pathLst>
              </a:custGeom>
              <a:ln w="381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6838926" y="2480978"/>
                <a:ext cx="794741" cy="188283"/>
              </a:xfrm>
              <a:custGeom>
                <a:avLst/>
                <a:gdLst>
                  <a:gd name="connsiteX0" fmla="*/ 0 w 1524000"/>
                  <a:gd name="connsiteY0" fmla="*/ 0 h 316346"/>
                  <a:gd name="connsiteX1" fmla="*/ 720436 w 1524000"/>
                  <a:gd name="connsiteY1" fmla="*/ 290946 h 316346"/>
                  <a:gd name="connsiteX2" fmla="*/ 1524000 w 1524000"/>
                  <a:gd name="connsiteY2" fmla="*/ 152400 h 316346"/>
                </a:gdLst>
                <a:ahLst/>
                <a:cxnLst>
                  <a:cxn ang="0">
                    <a:pos x="connsiteX0" y="connsiteY0"/>
                  </a:cxn>
                  <a:cxn ang="0">
                    <a:pos x="connsiteX1" y="connsiteY1"/>
                  </a:cxn>
                  <a:cxn ang="0">
                    <a:pos x="connsiteX2" y="connsiteY2"/>
                  </a:cxn>
                </a:cxnLst>
                <a:rect l="l" t="t" r="r" b="b"/>
                <a:pathLst>
                  <a:path w="1524000" h="316346">
                    <a:moveTo>
                      <a:pt x="0" y="0"/>
                    </a:moveTo>
                    <a:cubicBezTo>
                      <a:pt x="233218" y="132773"/>
                      <a:pt x="466436" y="265546"/>
                      <a:pt x="720436" y="290946"/>
                    </a:cubicBezTo>
                    <a:cubicBezTo>
                      <a:pt x="974436" y="316346"/>
                      <a:pt x="1249218" y="234373"/>
                      <a:pt x="1524000" y="152400"/>
                    </a:cubicBezTo>
                  </a:path>
                </a:pathLst>
              </a:custGeom>
              <a:ln w="38100">
                <a:solidFill>
                  <a:srgbClr val="FF66CC"/>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6524642" y="1582171"/>
                <a:ext cx="1192110" cy="144304"/>
              </a:xfrm>
              <a:custGeom>
                <a:avLst/>
                <a:gdLst>
                  <a:gd name="connsiteX0" fmla="*/ 0 w 2078182"/>
                  <a:gd name="connsiteY0" fmla="*/ 0 h 353291"/>
                  <a:gd name="connsiteX1" fmla="*/ 1094509 w 2078182"/>
                  <a:gd name="connsiteY1" fmla="*/ 332509 h 353291"/>
                  <a:gd name="connsiteX2" fmla="*/ 2078182 w 2078182"/>
                  <a:gd name="connsiteY2" fmla="*/ 124691 h 353291"/>
                </a:gdLst>
                <a:ahLst/>
                <a:cxnLst>
                  <a:cxn ang="0">
                    <a:pos x="connsiteX0" y="connsiteY0"/>
                  </a:cxn>
                  <a:cxn ang="0">
                    <a:pos x="connsiteX1" y="connsiteY1"/>
                  </a:cxn>
                  <a:cxn ang="0">
                    <a:pos x="connsiteX2" y="connsiteY2"/>
                  </a:cxn>
                </a:cxnLst>
                <a:rect l="l" t="t" r="r" b="b"/>
                <a:pathLst>
                  <a:path w="2078182" h="353291">
                    <a:moveTo>
                      <a:pt x="0" y="0"/>
                    </a:moveTo>
                    <a:cubicBezTo>
                      <a:pt x="374072" y="155863"/>
                      <a:pt x="748145" y="311727"/>
                      <a:pt x="1094509" y="332509"/>
                    </a:cubicBezTo>
                    <a:cubicBezTo>
                      <a:pt x="1440873" y="353291"/>
                      <a:pt x="1759527" y="238991"/>
                      <a:pt x="2078182" y="124691"/>
                    </a:cubicBezTo>
                  </a:path>
                </a:pathLst>
              </a:custGeom>
              <a:ln w="25400">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16" name="Picture 15" descr="TP_tmp.png"/>
          <p:cNvPicPr>
            <a:picLocks noChangeAspect="1"/>
          </p:cNvPicPr>
          <p:nvPr>
            <p:custDataLst>
              <p:tags r:id="rId1"/>
            </p:custDataLst>
          </p:nvPr>
        </p:nvPicPr>
        <p:blipFill>
          <a:blip r:embed="rId7" cstate="print"/>
          <a:stretch>
            <a:fillRect/>
          </a:stretch>
        </p:blipFill>
        <p:spPr>
          <a:xfrm>
            <a:off x="1755648" y="3355848"/>
            <a:ext cx="5278329" cy="530352"/>
          </a:xfrm>
          <a:prstGeom prst="rect">
            <a:avLst/>
          </a:prstGeom>
        </p:spPr>
      </p:pic>
      <p:pic>
        <p:nvPicPr>
          <p:cNvPr id="17" name="Picture 16" descr="TP_tmp.png"/>
          <p:cNvPicPr>
            <a:picLocks noChangeAspect="1"/>
          </p:cNvPicPr>
          <p:nvPr>
            <p:custDataLst>
              <p:tags r:id="rId2"/>
            </p:custDataLst>
          </p:nvPr>
        </p:nvPicPr>
        <p:blipFill>
          <a:blip r:embed="rId8" cstate="print"/>
          <a:stretch>
            <a:fillRect/>
          </a:stretch>
        </p:blipFill>
        <p:spPr>
          <a:xfrm>
            <a:off x="1371600" y="5029200"/>
            <a:ext cx="5943887" cy="494631"/>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Constrained Optimization</a:t>
            </a:r>
            <a:endParaRPr lang="en-US" dirty="0"/>
          </a:p>
        </p:txBody>
      </p:sp>
      <p:pic>
        <p:nvPicPr>
          <p:cNvPr id="30" name="Picture 29" descr="TP_tmp.png"/>
          <p:cNvPicPr>
            <a:picLocks noChangeAspect="1"/>
          </p:cNvPicPr>
          <p:nvPr>
            <p:custDataLst>
              <p:tags r:id="rId1"/>
            </p:custDataLst>
          </p:nvPr>
        </p:nvPicPr>
        <p:blipFill>
          <a:blip r:embed="rId7" cstate="print"/>
          <a:stretch>
            <a:fillRect/>
          </a:stretch>
        </p:blipFill>
        <p:spPr>
          <a:xfrm>
            <a:off x="1158230" y="2806826"/>
            <a:ext cx="381001" cy="177737"/>
          </a:xfrm>
          <a:prstGeom prst="rect">
            <a:avLst/>
          </a:prstGeom>
        </p:spPr>
      </p:pic>
      <p:pic>
        <p:nvPicPr>
          <p:cNvPr id="32" name="Picture 31" descr="TP_tmp.png"/>
          <p:cNvPicPr>
            <a:picLocks noChangeAspect="1"/>
          </p:cNvPicPr>
          <p:nvPr>
            <p:custDataLst>
              <p:tags r:id="rId2"/>
            </p:custDataLst>
          </p:nvPr>
        </p:nvPicPr>
        <p:blipFill>
          <a:blip r:embed="rId8" cstate="print"/>
          <a:stretch>
            <a:fillRect/>
          </a:stretch>
        </p:blipFill>
        <p:spPr>
          <a:xfrm>
            <a:off x="2225030" y="2755963"/>
            <a:ext cx="4673546" cy="279464"/>
          </a:xfrm>
          <a:prstGeom prst="rect">
            <a:avLst/>
          </a:prstGeom>
        </p:spPr>
      </p:pic>
      <p:grpSp>
        <p:nvGrpSpPr>
          <p:cNvPr id="2" name="Group 13"/>
          <p:cNvGrpSpPr/>
          <p:nvPr/>
        </p:nvGrpSpPr>
        <p:grpSpPr>
          <a:xfrm>
            <a:off x="457200" y="1600200"/>
            <a:ext cx="8166171" cy="697993"/>
            <a:chOff x="762000" y="1371600"/>
            <a:chExt cx="8166171" cy="697993"/>
          </a:xfrm>
        </p:grpSpPr>
        <p:pic>
          <p:nvPicPr>
            <p:cNvPr id="9" name="Picture 8" descr="TP_tmp.png"/>
            <p:cNvPicPr>
              <a:picLocks noChangeAspect="1"/>
            </p:cNvPicPr>
            <p:nvPr>
              <p:custDataLst>
                <p:tags r:id="rId3"/>
              </p:custDataLst>
            </p:nvPr>
          </p:nvPicPr>
          <p:blipFill>
            <a:blip r:embed="rId9" cstate="print"/>
            <a:stretch>
              <a:fillRect/>
            </a:stretch>
          </p:blipFill>
          <p:spPr>
            <a:xfrm>
              <a:off x="762000" y="1371600"/>
              <a:ext cx="4457709" cy="660465"/>
            </a:xfrm>
            <a:prstGeom prst="rect">
              <a:avLst/>
            </a:prstGeom>
          </p:spPr>
        </p:pic>
        <p:pic>
          <p:nvPicPr>
            <p:cNvPr id="13" name="Picture 12" descr="TP_tmp.png"/>
            <p:cNvPicPr>
              <a:picLocks noChangeAspect="1"/>
            </p:cNvPicPr>
            <p:nvPr>
              <p:custDataLst>
                <p:tags r:id="rId4"/>
              </p:custDataLst>
            </p:nvPr>
          </p:nvPicPr>
          <p:blipFill>
            <a:blip r:embed="rId10" cstate="print"/>
            <a:stretch>
              <a:fillRect/>
            </a:stretch>
          </p:blipFill>
          <p:spPr>
            <a:xfrm>
              <a:off x="5181600" y="1536192"/>
              <a:ext cx="3746571" cy="533401"/>
            </a:xfrm>
            <a:prstGeom prst="rect">
              <a:avLst/>
            </a:prstGeom>
          </p:spPr>
        </p:pic>
      </p:grpSp>
      <p:pic>
        <p:nvPicPr>
          <p:cNvPr id="1026" name="Picture 2"/>
          <p:cNvPicPr>
            <a:picLocks noChangeAspect="1" noChangeArrowheads="1"/>
          </p:cNvPicPr>
          <p:nvPr/>
        </p:nvPicPr>
        <p:blipFill>
          <a:blip r:embed="rId11" cstate="print"/>
          <a:srcRect/>
          <a:stretch>
            <a:fillRect/>
          </a:stretch>
        </p:blipFill>
        <p:spPr bwMode="auto">
          <a:xfrm>
            <a:off x="2221992" y="3291840"/>
            <a:ext cx="5029200" cy="341267"/>
          </a:xfrm>
          <a:prstGeom prst="rect">
            <a:avLst/>
          </a:prstGeom>
          <a:noFill/>
          <a:ln w="9525">
            <a:noFill/>
            <a:miter lim="800000"/>
            <a:headEnd/>
            <a:tailEnd/>
          </a:ln>
        </p:spPr>
      </p:pic>
      <p:grpSp>
        <p:nvGrpSpPr>
          <p:cNvPr id="10" name="Group 17"/>
          <p:cNvGrpSpPr/>
          <p:nvPr/>
        </p:nvGrpSpPr>
        <p:grpSpPr>
          <a:xfrm>
            <a:off x="6324600" y="4038600"/>
            <a:ext cx="2293998" cy="1978429"/>
            <a:chOff x="975442" y="3810000"/>
            <a:chExt cx="3360798" cy="2816629"/>
          </a:xfrm>
        </p:grpSpPr>
        <p:sp>
          <p:nvSpPr>
            <p:cNvPr id="11" name="Freeform 10"/>
            <p:cNvSpPr/>
            <p:nvPr/>
          </p:nvSpPr>
          <p:spPr>
            <a:xfrm>
              <a:off x="1066800" y="4675909"/>
              <a:ext cx="2285999" cy="242455"/>
            </a:xfrm>
            <a:custGeom>
              <a:avLst/>
              <a:gdLst>
                <a:gd name="connsiteX0" fmla="*/ 0 w 2078182"/>
                <a:gd name="connsiteY0" fmla="*/ 0 h 353291"/>
                <a:gd name="connsiteX1" fmla="*/ 1094509 w 2078182"/>
                <a:gd name="connsiteY1" fmla="*/ 332509 h 353291"/>
                <a:gd name="connsiteX2" fmla="*/ 2078182 w 2078182"/>
                <a:gd name="connsiteY2" fmla="*/ 124691 h 353291"/>
              </a:gdLst>
              <a:ahLst/>
              <a:cxnLst>
                <a:cxn ang="0">
                  <a:pos x="connsiteX0" y="connsiteY0"/>
                </a:cxn>
                <a:cxn ang="0">
                  <a:pos x="connsiteX1" y="connsiteY1"/>
                </a:cxn>
                <a:cxn ang="0">
                  <a:pos x="connsiteX2" y="connsiteY2"/>
                </a:cxn>
              </a:cxnLst>
              <a:rect l="l" t="t" r="r" b="b"/>
              <a:pathLst>
                <a:path w="2078182" h="353291">
                  <a:moveTo>
                    <a:pt x="0" y="0"/>
                  </a:moveTo>
                  <a:cubicBezTo>
                    <a:pt x="374072" y="155863"/>
                    <a:pt x="748145" y="311727"/>
                    <a:pt x="1094509" y="332509"/>
                  </a:cubicBezTo>
                  <a:cubicBezTo>
                    <a:pt x="1440873" y="353291"/>
                    <a:pt x="1759527" y="238991"/>
                    <a:pt x="2078182" y="124691"/>
                  </a:cubicBezTo>
                </a:path>
              </a:pathLst>
            </a:custGeom>
            <a:ln w="25400">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 name="Group 16"/>
            <p:cNvGrpSpPr/>
            <p:nvPr/>
          </p:nvGrpSpPr>
          <p:grpSpPr>
            <a:xfrm>
              <a:off x="975442" y="3810000"/>
              <a:ext cx="3360798" cy="2816629"/>
              <a:chOff x="975442" y="3810000"/>
              <a:chExt cx="3360798" cy="2816629"/>
            </a:xfrm>
          </p:grpSpPr>
          <p:grpSp>
            <p:nvGrpSpPr>
              <p:cNvPr id="14" name="Group 14"/>
              <p:cNvGrpSpPr/>
              <p:nvPr/>
            </p:nvGrpSpPr>
            <p:grpSpPr>
              <a:xfrm>
                <a:off x="975442" y="4066309"/>
                <a:ext cx="3360798" cy="2560320"/>
                <a:chOff x="2728042" y="3078480"/>
                <a:chExt cx="3360798" cy="2560320"/>
              </a:xfrm>
            </p:grpSpPr>
            <p:pic>
              <p:nvPicPr>
                <p:cNvPr id="20" name="Picture 2" descr="C:\Users\Peter\Documents\MATLAB\Fig2\patches_2.png"/>
                <p:cNvPicPr>
                  <a:picLocks noChangeAspect="1" noChangeArrowheads="1"/>
                </p:cNvPicPr>
                <p:nvPr/>
              </p:nvPicPr>
              <p:blipFill>
                <a:blip r:embed="rId12" cstate="print"/>
                <a:srcRect/>
                <a:stretch>
                  <a:fillRect/>
                </a:stretch>
              </p:blipFill>
              <p:spPr bwMode="auto">
                <a:xfrm>
                  <a:off x="4921800" y="3078480"/>
                  <a:ext cx="1167040" cy="2560320"/>
                </a:xfrm>
                <a:prstGeom prst="rect">
                  <a:avLst/>
                </a:prstGeom>
                <a:noFill/>
              </p:spPr>
            </p:pic>
            <p:pic>
              <p:nvPicPr>
                <p:cNvPr id="21" name="Picture 4" descr="C:\Users\Peter\Documents\MATLAB\Fig2\patches_13.png"/>
                <p:cNvPicPr>
                  <a:picLocks noChangeAspect="1" noChangeArrowheads="1"/>
                </p:cNvPicPr>
                <p:nvPr/>
              </p:nvPicPr>
              <p:blipFill>
                <a:blip r:embed="rId13" cstate="print"/>
                <a:srcRect/>
                <a:stretch>
                  <a:fillRect/>
                </a:stretch>
              </p:blipFill>
              <p:spPr bwMode="auto">
                <a:xfrm>
                  <a:off x="2728042" y="3078480"/>
                  <a:ext cx="974558" cy="2194560"/>
                </a:xfrm>
                <a:prstGeom prst="rect">
                  <a:avLst/>
                </a:prstGeom>
                <a:noFill/>
              </p:spPr>
            </p:pic>
          </p:grpSp>
          <p:grpSp>
            <p:nvGrpSpPr>
              <p:cNvPr id="15" name="Group 13"/>
              <p:cNvGrpSpPr/>
              <p:nvPr/>
            </p:nvGrpSpPr>
            <p:grpSpPr>
              <a:xfrm>
                <a:off x="1524000" y="3810000"/>
                <a:ext cx="2057400" cy="2692400"/>
                <a:chOff x="3276600" y="2822171"/>
                <a:chExt cx="2057400" cy="2692400"/>
              </a:xfrm>
            </p:grpSpPr>
            <p:sp>
              <p:nvSpPr>
                <p:cNvPr id="16" name="Freeform 15"/>
                <p:cNvSpPr/>
                <p:nvPr/>
              </p:nvSpPr>
              <p:spPr>
                <a:xfrm>
                  <a:off x="3505200" y="2822171"/>
                  <a:ext cx="1676400" cy="332510"/>
                </a:xfrm>
                <a:custGeom>
                  <a:avLst/>
                  <a:gdLst>
                    <a:gd name="connsiteX0" fmla="*/ 0 w 1537855"/>
                    <a:gd name="connsiteY0" fmla="*/ 339436 h 339436"/>
                    <a:gd name="connsiteX1" fmla="*/ 762000 w 1537855"/>
                    <a:gd name="connsiteY1" fmla="*/ 6927 h 339436"/>
                    <a:gd name="connsiteX2" fmla="*/ 1537855 w 1537855"/>
                    <a:gd name="connsiteY2" fmla="*/ 297873 h 339436"/>
                  </a:gdLst>
                  <a:ahLst/>
                  <a:cxnLst>
                    <a:cxn ang="0">
                      <a:pos x="connsiteX0" y="connsiteY0"/>
                    </a:cxn>
                    <a:cxn ang="0">
                      <a:pos x="connsiteX1" y="connsiteY1"/>
                    </a:cxn>
                    <a:cxn ang="0">
                      <a:pos x="connsiteX2" y="connsiteY2"/>
                    </a:cxn>
                  </a:cxnLst>
                  <a:rect l="l" t="t" r="r" b="b"/>
                  <a:pathLst>
                    <a:path w="1537855" h="339436">
                      <a:moveTo>
                        <a:pt x="0" y="339436"/>
                      </a:moveTo>
                      <a:cubicBezTo>
                        <a:pt x="252845" y="176645"/>
                        <a:pt x="505691" y="13854"/>
                        <a:pt x="762000" y="6927"/>
                      </a:cubicBezTo>
                      <a:cubicBezTo>
                        <a:pt x="1018309" y="0"/>
                        <a:pt x="1278082" y="148936"/>
                        <a:pt x="1537855" y="297873"/>
                      </a:cubicBezTo>
                    </a:path>
                  </a:pathLst>
                </a:custGeom>
                <a:ln w="38100">
                  <a:solidFill>
                    <a:srgbClr val="00CC0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3276600" y="3459480"/>
                  <a:ext cx="2057400" cy="152400"/>
                </a:xfrm>
                <a:custGeom>
                  <a:avLst/>
                  <a:gdLst>
                    <a:gd name="connsiteX0" fmla="*/ 0 w 1884218"/>
                    <a:gd name="connsiteY0" fmla="*/ 71582 h 168564"/>
                    <a:gd name="connsiteX1" fmla="*/ 886691 w 1884218"/>
                    <a:gd name="connsiteY1" fmla="*/ 16164 h 168564"/>
                    <a:gd name="connsiteX2" fmla="*/ 1884218 w 1884218"/>
                    <a:gd name="connsiteY2" fmla="*/ 168564 h 168564"/>
                  </a:gdLst>
                  <a:ahLst/>
                  <a:cxnLst>
                    <a:cxn ang="0">
                      <a:pos x="connsiteX0" y="connsiteY0"/>
                    </a:cxn>
                    <a:cxn ang="0">
                      <a:pos x="connsiteX1" y="connsiteY1"/>
                    </a:cxn>
                    <a:cxn ang="0">
                      <a:pos x="connsiteX2" y="connsiteY2"/>
                    </a:cxn>
                  </a:cxnLst>
                  <a:rect l="l" t="t" r="r" b="b"/>
                  <a:pathLst>
                    <a:path w="1884218" h="168564">
                      <a:moveTo>
                        <a:pt x="0" y="71582"/>
                      </a:moveTo>
                      <a:cubicBezTo>
                        <a:pt x="286327" y="35791"/>
                        <a:pt x="572655" y="0"/>
                        <a:pt x="886691" y="16164"/>
                      </a:cubicBezTo>
                      <a:cubicBezTo>
                        <a:pt x="1200727" y="32328"/>
                        <a:pt x="1542472" y="100446"/>
                        <a:pt x="1884218" y="168564"/>
                      </a:cubicBezTo>
                    </a:path>
                  </a:pathLst>
                </a:custGeom>
                <a:ln w="381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671455" y="4450080"/>
                  <a:ext cx="1357745" cy="254000"/>
                </a:xfrm>
                <a:custGeom>
                  <a:avLst/>
                  <a:gdLst>
                    <a:gd name="connsiteX0" fmla="*/ 0 w 1357745"/>
                    <a:gd name="connsiteY0" fmla="*/ 0 h 254000"/>
                    <a:gd name="connsiteX1" fmla="*/ 720436 w 1357745"/>
                    <a:gd name="connsiteY1" fmla="*/ 249382 h 254000"/>
                    <a:gd name="connsiteX2" fmla="*/ 1357745 w 1357745"/>
                    <a:gd name="connsiteY2" fmla="*/ 27709 h 254000"/>
                  </a:gdLst>
                  <a:ahLst/>
                  <a:cxnLst>
                    <a:cxn ang="0">
                      <a:pos x="connsiteX0" y="connsiteY0"/>
                    </a:cxn>
                    <a:cxn ang="0">
                      <a:pos x="connsiteX1" y="connsiteY1"/>
                    </a:cxn>
                    <a:cxn ang="0">
                      <a:pos x="connsiteX2" y="connsiteY2"/>
                    </a:cxn>
                  </a:cxnLst>
                  <a:rect l="l" t="t" r="r" b="b"/>
                  <a:pathLst>
                    <a:path w="1357745" h="254000">
                      <a:moveTo>
                        <a:pt x="0" y="0"/>
                      </a:moveTo>
                      <a:cubicBezTo>
                        <a:pt x="247072" y="122382"/>
                        <a:pt x="494145" y="244764"/>
                        <a:pt x="720436" y="249382"/>
                      </a:cubicBezTo>
                      <a:cubicBezTo>
                        <a:pt x="946727" y="254000"/>
                        <a:pt x="1152236" y="140854"/>
                        <a:pt x="1357745" y="27709"/>
                      </a:cubicBezTo>
                    </a:path>
                  </a:pathLst>
                </a:custGeom>
                <a:ln w="381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422073" y="5198225"/>
                  <a:ext cx="1524000" cy="316346"/>
                </a:xfrm>
                <a:custGeom>
                  <a:avLst/>
                  <a:gdLst>
                    <a:gd name="connsiteX0" fmla="*/ 0 w 1524000"/>
                    <a:gd name="connsiteY0" fmla="*/ 0 h 316346"/>
                    <a:gd name="connsiteX1" fmla="*/ 720436 w 1524000"/>
                    <a:gd name="connsiteY1" fmla="*/ 290946 h 316346"/>
                    <a:gd name="connsiteX2" fmla="*/ 1524000 w 1524000"/>
                    <a:gd name="connsiteY2" fmla="*/ 152400 h 316346"/>
                  </a:gdLst>
                  <a:ahLst/>
                  <a:cxnLst>
                    <a:cxn ang="0">
                      <a:pos x="connsiteX0" y="connsiteY0"/>
                    </a:cxn>
                    <a:cxn ang="0">
                      <a:pos x="connsiteX1" y="connsiteY1"/>
                    </a:cxn>
                    <a:cxn ang="0">
                      <a:pos x="connsiteX2" y="connsiteY2"/>
                    </a:cxn>
                  </a:cxnLst>
                  <a:rect l="l" t="t" r="r" b="b"/>
                  <a:pathLst>
                    <a:path w="1524000" h="316346">
                      <a:moveTo>
                        <a:pt x="0" y="0"/>
                      </a:moveTo>
                      <a:cubicBezTo>
                        <a:pt x="233218" y="132773"/>
                        <a:pt x="466436" y="265546"/>
                        <a:pt x="720436" y="290946"/>
                      </a:cubicBezTo>
                      <a:cubicBezTo>
                        <a:pt x="974436" y="316346"/>
                        <a:pt x="1249218" y="234373"/>
                        <a:pt x="1524000" y="152400"/>
                      </a:cubicBezTo>
                    </a:path>
                  </a:pathLst>
                </a:custGeom>
                <a:ln w="38100">
                  <a:solidFill>
                    <a:srgbClr val="FF66CC"/>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077200" cy="4724400"/>
          </a:xfrm>
        </p:spPr>
        <p:txBody>
          <a:bodyPr/>
          <a:lstStyle/>
          <a:p>
            <a:r>
              <a:rPr lang="en-US" dirty="0" smtClean="0"/>
              <a:t>Introduce binary indicators</a:t>
            </a:r>
          </a:p>
        </p:txBody>
      </p:sp>
      <p:sp>
        <p:nvSpPr>
          <p:cNvPr id="2" name="Title 1"/>
          <p:cNvSpPr>
            <a:spLocks noGrp="1"/>
          </p:cNvSpPr>
          <p:nvPr>
            <p:ph type="title"/>
          </p:nvPr>
        </p:nvSpPr>
        <p:spPr>
          <a:xfrm>
            <a:off x="457200" y="274638"/>
            <a:ext cx="8229600" cy="792162"/>
          </a:xfrm>
        </p:spPr>
        <p:txBody>
          <a:bodyPr/>
          <a:lstStyle/>
          <a:p>
            <a:r>
              <a:rPr lang="en-US" dirty="0" smtClean="0"/>
              <a:t>0-1 Linear Programming Formulation</a:t>
            </a:r>
            <a:endParaRPr lang="en-US" dirty="0"/>
          </a:p>
        </p:txBody>
      </p:sp>
      <p:pic>
        <p:nvPicPr>
          <p:cNvPr id="23" name="Picture 22" descr="TP_tmp.png"/>
          <p:cNvPicPr>
            <a:picLocks noChangeAspect="1"/>
          </p:cNvPicPr>
          <p:nvPr>
            <p:custDataLst>
              <p:tags r:id="rId1"/>
            </p:custDataLst>
          </p:nvPr>
        </p:nvPicPr>
        <p:blipFill>
          <a:blip r:embed="rId4" cstate="print"/>
          <a:stretch>
            <a:fillRect/>
          </a:stretch>
        </p:blipFill>
        <p:spPr>
          <a:xfrm>
            <a:off x="804621" y="2562514"/>
            <a:ext cx="1882092" cy="485486"/>
          </a:xfrm>
          <a:prstGeom prst="rect">
            <a:avLst/>
          </a:prstGeom>
        </p:spPr>
      </p:pic>
      <p:sp>
        <p:nvSpPr>
          <p:cNvPr id="7" name="Rectangle 6"/>
          <p:cNvSpPr/>
          <p:nvPr/>
        </p:nvSpPr>
        <p:spPr>
          <a:xfrm>
            <a:off x="1143000" y="1949342"/>
            <a:ext cx="1205010" cy="400110"/>
          </a:xfrm>
          <a:prstGeom prst="rect">
            <a:avLst/>
          </a:prstGeom>
        </p:spPr>
        <p:txBody>
          <a:bodyPr wrap="none">
            <a:spAutoFit/>
          </a:bodyPr>
          <a:lstStyle/>
          <a:p>
            <a:r>
              <a:rPr lang="en-US" sz="2000" dirty="0" smtClean="0"/>
              <a:t>Segments</a:t>
            </a:r>
            <a:endParaRPr lang="en-US" sz="2000" dirty="0"/>
          </a:p>
        </p:txBody>
      </p:sp>
      <p:grpSp>
        <p:nvGrpSpPr>
          <p:cNvPr id="27" name="Group 26"/>
          <p:cNvGrpSpPr/>
          <p:nvPr/>
        </p:nvGrpSpPr>
        <p:grpSpPr>
          <a:xfrm>
            <a:off x="2895600" y="3581400"/>
            <a:ext cx="2819400" cy="2198132"/>
            <a:chOff x="2895600" y="3581400"/>
            <a:chExt cx="2819400" cy="2198132"/>
          </a:xfrm>
        </p:grpSpPr>
        <p:pic>
          <p:nvPicPr>
            <p:cNvPr id="13" name="Picture 7" descr="C:\Users\Peter\Documents\MATLAB\Temp1\main002.png"/>
            <p:cNvPicPr>
              <a:picLocks noChangeAspect="1" noChangeArrowheads="1"/>
            </p:cNvPicPr>
            <p:nvPr/>
          </p:nvPicPr>
          <p:blipFill>
            <a:blip r:embed="rId5" cstate="print"/>
            <a:srcRect/>
            <a:stretch>
              <a:fillRect/>
            </a:stretch>
          </p:blipFill>
          <p:spPr bwMode="auto">
            <a:xfrm>
              <a:off x="2895600" y="3581400"/>
              <a:ext cx="484061" cy="1753934"/>
            </a:xfrm>
            <a:prstGeom prst="rect">
              <a:avLst/>
            </a:prstGeom>
            <a:noFill/>
          </p:spPr>
        </p:pic>
        <p:pic>
          <p:nvPicPr>
            <p:cNvPr id="14" name="Picture 10" descr="C:\Users\Peter\Documents\MATLAB\Temp1\main005.png"/>
            <p:cNvPicPr>
              <a:picLocks noChangeAspect="1" noChangeArrowheads="1"/>
            </p:cNvPicPr>
            <p:nvPr/>
          </p:nvPicPr>
          <p:blipFill>
            <a:blip r:embed="rId6" cstate="print"/>
            <a:srcRect/>
            <a:stretch>
              <a:fillRect/>
            </a:stretch>
          </p:blipFill>
          <p:spPr bwMode="auto">
            <a:xfrm>
              <a:off x="4648200" y="4114800"/>
              <a:ext cx="358331" cy="421196"/>
            </a:xfrm>
            <a:prstGeom prst="rect">
              <a:avLst/>
            </a:prstGeom>
            <a:noFill/>
          </p:spPr>
        </p:pic>
        <p:pic>
          <p:nvPicPr>
            <p:cNvPr id="15" name="Picture 12" descr="C:\Users\Peter\Documents\MATLAB\Temp1\main007.png"/>
            <p:cNvPicPr>
              <a:picLocks noChangeAspect="1" noChangeArrowheads="1"/>
            </p:cNvPicPr>
            <p:nvPr/>
          </p:nvPicPr>
          <p:blipFill>
            <a:blip r:embed="rId7" cstate="print"/>
            <a:srcRect/>
            <a:stretch>
              <a:fillRect/>
            </a:stretch>
          </p:blipFill>
          <p:spPr bwMode="auto">
            <a:xfrm>
              <a:off x="3810000" y="3733800"/>
              <a:ext cx="402336" cy="1427036"/>
            </a:xfrm>
            <a:prstGeom prst="rect">
              <a:avLst/>
            </a:prstGeom>
            <a:noFill/>
          </p:spPr>
        </p:pic>
        <p:sp>
          <p:nvSpPr>
            <p:cNvPr id="16" name="Rectangle 15"/>
            <p:cNvSpPr/>
            <p:nvPr/>
          </p:nvSpPr>
          <p:spPr>
            <a:xfrm>
              <a:off x="2895600" y="5410200"/>
              <a:ext cx="301686" cy="369332"/>
            </a:xfrm>
            <a:prstGeom prst="rect">
              <a:avLst/>
            </a:prstGeom>
          </p:spPr>
          <p:txBody>
            <a:bodyPr wrap="none">
              <a:spAutoFit/>
            </a:bodyPr>
            <a:lstStyle/>
            <a:p>
              <a:r>
                <a:rPr lang="en-US" dirty="0" smtClean="0"/>
                <a:t>0</a:t>
              </a:r>
              <a:endParaRPr lang="en-US" dirty="0"/>
            </a:p>
          </p:txBody>
        </p:sp>
        <p:sp>
          <p:nvSpPr>
            <p:cNvPr id="17" name="Rectangle 16"/>
            <p:cNvSpPr/>
            <p:nvPr/>
          </p:nvSpPr>
          <p:spPr>
            <a:xfrm>
              <a:off x="3810000" y="5410200"/>
              <a:ext cx="301686" cy="369332"/>
            </a:xfrm>
            <a:prstGeom prst="rect">
              <a:avLst/>
            </a:prstGeom>
          </p:spPr>
          <p:txBody>
            <a:bodyPr wrap="none">
              <a:spAutoFit/>
            </a:bodyPr>
            <a:lstStyle/>
            <a:p>
              <a:r>
                <a:rPr lang="en-US" dirty="0" smtClean="0"/>
                <a:t>1</a:t>
              </a:r>
              <a:endParaRPr lang="en-US" dirty="0"/>
            </a:p>
          </p:txBody>
        </p:sp>
        <p:sp>
          <p:nvSpPr>
            <p:cNvPr id="18" name="Rectangle 17"/>
            <p:cNvSpPr/>
            <p:nvPr/>
          </p:nvSpPr>
          <p:spPr>
            <a:xfrm>
              <a:off x="4724400" y="5410200"/>
              <a:ext cx="301686" cy="369332"/>
            </a:xfrm>
            <a:prstGeom prst="rect">
              <a:avLst/>
            </a:prstGeom>
          </p:spPr>
          <p:txBody>
            <a:bodyPr wrap="none">
              <a:spAutoFit/>
            </a:bodyPr>
            <a:lstStyle/>
            <a:p>
              <a:r>
                <a:rPr lang="en-US" dirty="0" smtClean="0"/>
                <a:t>1</a:t>
              </a:r>
              <a:endParaRPr lang="en-US" dirty="0"/>
            </a:p>
          </p:txBody>
        </p:sp>
        <p:sp>
          <p:nvSpPr>
            <p:cNvPr id="20" name="Oval 19"/>
            <p:cNvSpPr>
              <a:spLocks noChangeAspect="1"/>
            </p:cNvSpPr>
            <p:nvPr/>
          </p:nvSpPr>
          <p:spPr>
            <a:xfrm>
              <a:off x="5303520" y="4297680"/>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a:off x="5486400" y="4297680"/>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5669280" y="4297680"/>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077200" cy="4724400"/>
          </a:xfrm>
        </p:spPr>
        <p:txBody>
          <a:bodyPr/>
          <a:lstStyle/>
          <a:p>
            <a:r>
              <a:rPr lang="en-US" dirty="0" smtClean="0"/>
              <a:t>Introduce binary indicators</a:t>
            </a:r>
          </a:p>
        </p:txBody>
      </p:sp>
      <p:sp>
        <p:nvSpPr>
          <p:cNvPr id="2" name="Title 1"/>
          <p:cNvSpPr>
            <a:spLocks noGrp="1"/>
          </p:cNvSpPr>
          <p:nvPr>
            <p:ph type="title"/>
          </p:nvPr>
        </p:nvSpPr>
        <p:spPr>
          <a:xfrm>
            <a:off x="457200" y="274638"/>
            <a:ext cx="8229600" cy="792162"/>
          </a:xfrm>
        </p:spPr>
        <p:txBody>
          <a:bodyPr/>
          <a:lstStyle/>
          <a:p>
            <a:r>
              <a:rPr lang="en-US" dirty="0" smtClean="0"/>
              <a:t>0-1 Linear Programming Formulation</a:t>
            </a:r>
            <a:endParaRPr lang="en-US" dirty="0"/>
          </a:p>
        </p:txBody>
      </p:sp>
      <p:pic>
        <p:nvPicPr>
          <p:cNvPr id="23" name="Picture 22" descr="TP_tmp.png"/>
          <p:cNvPicPr>
            <a:picLocks noChangeAspect="1"/>
          </p:cNvPicPr>
          <p:nvPr>
            <p:custDataLst>
              <p:tags r:id="rId1"/>
            </p:custDataLst>
          </p:nvPr>
        </p:nvPicPr>
        <p:blipFill>
          <a:blip r:embed="rId5" cstate="print"/>
          <a:stretch>
            <a:fillRect/>
          </a:stretch>
        </p:blipFill>
        <p:spPr>
          <a:xfrm>
            <a:off x="804621" y="2562514"/>
            <a:ext cx="1882092" cy="485486"/>
          </a:xfrm>
          <a:prstGeom prst="rect">
            <a:avLst/>
          </a:prstGeom>
        </p:spPr>
      </p:pic>
      <p:pic>
        <p:nvPicPr>
          <p:cNvPr id="25" name="Picture 24" descr="TP_tmp.png"/>
          <p:cNvPicPr>
            <a:picLocks noChangeAspect="1"/>
          </p:cNvPicPr>
          <p:nvPr>
            <p:custDataLst>
              <p:tags r:id="rId2"/>
            </p:custDataLst>
          </p:nvPr>
        </p:nvPicPr>
        <p:blipFill>
          <a:blip r:embed="rId6" cstate="print"/>
          <a:stretch>
            <a:fillRect/>
          </a:stretch>
        </p:blipFill>
        <p:spPr>
          <a:xfrm>
            <a:off x="3090621" y="2562514"/>
            <a:ext cx="2277797" cy="485486"/>
          </a:xfrm>
          <a:prstGeom prst="rect">
            <a:avLst/>
          </a:prstGeom>
        </p:spPr>
      </p:pic>
      <p:sp>
        <p:nvSpPr>
          <p:cNvPr id="7" name="Rectangle 6"/>
          <p:cNvSpPr/>
          <p:nvPr/>
        </p:nvSpPr>
        <p:spPr>
          <a:xfrm>
            <a:off x="1143000" y="1949342"/>
            <a:ext cx="1205010" cy="400110"/>
          </a:xfrm>
          <a:prstGeom prst="rect">
            <a:avLst/>
          </a:prstGeom>
        </p:spPr>
        <p:txBody>
          <a:bodyPr wrap="none">
            <a:spAutoFit/>
          </a:bodyPr>
          <a:lstStyle/>
          <a:p>
            <a:r>
              <a:rPr lang="en-US" sz="2000" dirty="0" smtClean="0"/>
              <a:t>Segments</a:t>
            </a:r>
            <a:endParaRPr lang="en-US" sz="2000" dirty="0"/>
          </a:p>
        </p:txBody>
      </p:sp>
      <p:sp>
        <p:nvSpPr>
          <p:cNvPr id="8" name="Rectangle 7"/>
          <p:cNvSpPr/>
          <p:nvPr/>
        </p:nvSpPr>
        <p:spPr>
          <a:xfrm>
            <a:off x="3154680" y="1949342"/>
            <a:ext cx="2000676" cy="400110"/>
          </a:xfrm>
          <a:prstGeom prst="rect">
            <a:avLst/>
          </a:prstGeom>
        </p:spPr>
        <p:txBody>
          <a:bodyPr wrap="none">
            <a:spAutoFit/>
          </a:bodyPr>
          <a:lstStyle/>
          <a:p>
            <a:r>
              <a:rPr lang="en-US" sz="2000" dirty="0" smtClean="0"/>
              <a:t>Correspondences</a:t>
            </a:r>
            <a:endParaRPr lang="en-US" sz="2000" dirty="0"/>
          </a:p>
        </p:txBody>
      </p:sp>
      <p:grpSp>
        <p:nvGrpSpPr>
          <p:cNvPr id="22" name="Group 21"/>
          <p:cNvGrpSpPr/>
          <p:nvPr/>
        </p:nvGrpSpPr>
        <p:grpSpPr>
          <a:xfrm>
            <a:off x="7391400" y="4343400"/>
            <a:ext cx="411480" cy="45720"/>
            <a:chOff x="5303520" y="4297680"/>
            <a:chExt cx="411480" cy="45720"/>
          </a:xfrm>
        </p:grpSpPr>
        <p:sp>
          <p:nvSpPr>
            <p:cNvPr id="19" name="Oval 18"/>
            <p:cNvSpPr>
              <a:spLocks noChangeAspect="1"/>
            </p:cNvSpPr>
            <p:nvPr/>
          </p:nvSpPr>
          <p:spPr>
            <a:xfrm>
              <a:off x="5303520" y="4297680"/>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5486400" y="4297680"/>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a:off x="5669280" y="4297680"/>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1097280" y="3657600"/>
            <a:ext cx="2138825" cy="2121932"/>
            <a:chOff x="1097280" y="3657600"/>
            <a:chExt cx="2138825" cy="2121932"/>
          </a:xfrm>
        </p:grpSpPr>
        <p:grpSp>
          <p:nvGrpSpPr>
            <p:cNvPr id="29" name="Group 28"/>
            <p:cNvGrpSpPr>
              <a:grpSpLocks noChangeAspect="1"/>
            </p:cNvGrpSpPr>
            <p:nvPr/>
          </p:nvGrpSpPr>
          <p:grpSpPr>
            <a:xfrm>
              <a:off x="1097280" y="3657600"/>
              <a:ext cx="2138825" cy="1463040"/>
              <a:chOff x="914400" y="3474720"/>
              <a:chExt cx="2673531" cy="1828800"/>
            </a:xfrm>
          </p:grpSpPr>
          <p:pic>
            <p:nvPicPr>
              <p:cNvPr id="7170" name="Picture 2"/>
              <p:cNvPicPr>
                <a:picLocks noChangeAspect="1" noChangeArrowheads="1"/>
              </p:cNvPicPr>
              <p:nvPr/>
            </p:nvPicPr>
            <p:blipFill>
              <a:blip r:embed="rId7" cstate="print"/>
              <a:srcRect/>
              <a:stretch>
                <a:fillRect/>
              </a:stretch>
            </p:blipFill>
            <p:spPr bwMode="auto">
              <a:xfrm>
                <a:off x="914400" y="3474720"/>
                <a:ext cx="1143000" cy="1828800"/>
              </a:xfrm>
              <a:prstGeom prst="rect">
                <a:avLst/>
              </a:prstGeom>
              <a:noFill/>
              <a:ln w="9525">
                <a:noFill/>
                <a:miter lim="800000"/>
                <a:headEnd/>
                <a:tailEnd/>
              </a:ln>
            </p:spPr>
          </p:pic>
          <p:pic>
            <p:nvPicPr>
              <p:cNvPr id="7177" name="Picture 9"/>
              <p:cNvPicPr>
                <a:picLocks noChangeAspect="1" noChangeArrowheads="1"/>
              </p:cNvPicPr>
              <p:nvPr/>
            </p:nvPicPr>
            <p:blipFill>
              <a:blip r:embed="rId8" cstate="print"/>
              <a:srcRect/>
              <a:stretch>
                <a:fillRect/>
              </a:stretch>
            </p:blipFill>
            <p:spPr bwMode="auto">
              <a:xfrm>
                <a:off x="2194560" y="3474720"/>
                <a:ext cx="1393371" cy="1828800"/>
              </a:xfrm>
              <a:prstGeom prst="rect">
                <a:avLst/>
              </a:prstGeom>
              <a:noFill/>
              <a:ln w="9525">
                <a:noFill/>
                <a:miter lim="800000"/>
                <a:headEnd/>
                <a:tailEnd/>
              </a:ln>
            </p:spPr>
          </p:pic>
        </p:grpSp>
        <p:sp>
          <p:nvSpPr>
            <p:cNvPr id="30" name="Rectangle 29"/>
            <p:cNvSpPr/>
            <p:nvPr/>
          </p:nvSpPr>
          <p:spPr>
            <a:xfrm>
              <a:off x="1905000" y="5410200"/>
              <a:ext cx="301686" cy="369332"/>
            </a:xfrm>
            <a:prstGeom prst="rect">
              <a:avLst/>
            </a:prstGeom>
          </p:spPr>
          <p:txBody>
            <a:bodyPr wrap="none">
              <a:spAutoFit/>
            </a:bodyPr>
            <a:lstStyle/>
            <a:p>
              <a:r>
                <a:rPr lang="en-US" dirty="0" smtClean="0"/>
                <a:t>1</a:t>
              </a:r>
              <a:endParaRPr lang="en-US" dirty="0"/>
            </a:p>
          </p:txBody>
        </p:sp>
      </p:grpSp>
      <p:grpSp>
        <p:nvGrpSpPr>
          <p:cNvPr id="36" name="Group 35"/>
          <p:cNvGrpSpPr/>
          <p:nvPr/>
        </p:nvGrpSpPr>
        <p:grpSpPr>
          <a:xfrm>
            <a:off x="4206240" y="3657600"/>
            <a:ext cx="2138824" cy="2121932"/>
            <a:chOff x="4389120" y="3657600"/>
            <a:chExt cx="2138824" cy="2121932"/>
          </a:xfrm>
        </p:grpSpPr>
        <p:grpSp>
          <p:nvGrpSpPr>
            <p:cNvPr id="33" name="Group 32"/>
            <p:cNvGrpSpPr/>
            <p:nvPr/>
          </p:nvGrpSpPr>
          <p:grpSpPr>
            <a:xfrm>
              <a:off x="4389120" y="3657600"/>
              <a:ext cx="2138824" cy="1463040"/>
              <a:chOff x="4389120" y="3657600"/>
              <a:chExt cx="2138824" cy="1463040"/>
            </a:xfrm>
          </p:grpSpPr>
          <p:pic>
            <p:nvPicPr>
              <p:cNvPr id="7179" name="Picture 11"/>
              <p:cNvPicPr>
                <a:picLocks noChangeAspect="1" noChangeArrowheads="1"/>
              </p:cNvPicPr>
              <p:nvPr/>
            </p:nvPicPr>
            <p:blipFill>
              <a:blip r:embed="rId9" cstate="print"/>
              <a:srcRect/>
              <a:stretch>
                <a:fillRect/>
              </a:stretch>
            </p:blipFill>
            <p:spPr bwMode="auto">
              <a:xfrm>
                <a:off x="4389120" y="3657600"/>
                <a:ext cx="877824" cy="1463040"/>
              </a:xfrm>
              <a:prstGeom prst="rect">
                <a:avLst/>
              </a:prstGeom>
              <a:noFill/>
              <a:ln w="9525">
                <a:noFill/>
                <a:miter lim="800000"/>
                <a:headEnd/>
                <a:tailEnd/>
              </a:ln>
            </p:spPr>
          </p:pic>
          <p:pic>
            <p:nvPicPr>
              <p:cNvPr id="7180" name="Picture 12"/>
              <p:cNvPicPr>
                <a:picLocks noChangeAspect="1" noChangeArrowheads="1"/>
              </p:cNvPicPr>
              <p:nvPr/>
            </p:nvPicPr>
            <p:blipFill>
              <a:blip r:embed="rId10" cstate="print"/>
              <a:srcRect/>
              <a:stretch>
                <a:fillRect/>
              </a:stretch>
            </p:blipFill>
            <p:spPr bwMode="auto">
              <a:xfrm>
                <a:off x="5413248" y="3657600"/>
                <a:ext cx="1114696" cy="1463040"/>
              </a:xfrm>
              <a:prstGeom prst="rect">
                <a:avLst/>
              </a:prstGeom>
              <a:noFill/>
              <a:ln w="9525">
                <a:noFill/>
                <a:miter lim="800000"/>
                <a:headEnd/>
                <a:tailEnd/>
              </a:ln>
            </p:spPr>
          </p:pic>
        </p:grpSp>
        <p:sp>
          <p:nvSpPr>
            <p:cNvPr id="34" name="Rectangle 33"/>
            <p:cNvSpPr/>
            <p:nvPr/>
          </p:nvSpPr>
          <p:spPr>
            <a:xfrm>
              <a:off x="5337114" y="5410200"/>
              <a:ext cx="301686" cy="369332"/>
            </a:xfrm>
            <a:prstGeom prst="rect">
              <a:avLst/>
            </a:prstGeom>
          </p:spPr>
          <p:txBody>
            <a:bodyPr wrap="none">
              <a:spAutoFit/>
            </a:bodyPr>
            <a:lstStyle/>
            <a:p>
              <a:r>
                <a:rPr lang="en-US" altLang="zh-CN" dirty="0" smtClean="0"/>
                <a:t>0</a:t>
              </a:r>
              <a:endParaRPr lang="en-US" dirty="0"/>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077200" cy="4724400"/>
          </a:xfrm>
        </p:spPr>
        <p:txBody>
          <a:bodyPr/>
          <a:lstStyle/>
          <a:p>
            <a:r>
              <a:rPr lang="en-US" dirty="0" smtClean="0"/>
              <a:t>Introduce binary indicators</a:t>
            </a:r>
          </a:p>
        </p:txBody>
      </p:sp>
      <p:sp>
        <p:nvSpPr>
          <p:cNvPr id="2" name="Title 1"/>
          <p:cNvSpPr>
            <a:spLocks noGrp="1"/>
          </p:cNvSpPr>
          <p:nvPr>
            <p:ph type="title"/>
          </p:nvPr>
        </p:nvSpPr>
        <p:spPr>
          <a:xfrm>
            <a:off x="457200" y="274638"/>
            <a:ext cx="8229600" cy="792162"/>
          </a:xfrm>
        </p:spPr>
        <p:txBody>
          <a:bodyPr/>
          <a:lstStyle/>
          <a:p>
            <a:r>
              <a:rPr lang="en-US" dirty="0" smtClean="0"/>
              <a:t>0-1 Linear Programming Formulation</a:t>
            </a:r>
            <a:endParaRPr lang="en-US" dirty="0"/>
          </a:p>
        </p:txBody>
      </p:sp>
      <p:pic>
        <p:nvPicPr>
          <p:cNvPr id="23" name="Picture 22" descr="TP_tmp.png"/>
          <p:cNvPicPr>
            <a:picLocks noChangeAspect="1"/>
          </p:cNvPicPr>
          <p:nvPr>
            <p:custDataLst>
              <p:tags r:id="rId1"/>
            </p:custDataLst>
          </p:nvPr>
        </p:nvPicPr>
        <p:blipFill>
          <a:blip r:embed="rId6" cstate="print"/>
          <a:stretch>
            <a:fillRect/>
          </a:stretch>
        </p:blipFill>
        <p:spPr>
          <a:xfrm>
            <a:off x="804621" y="2562514"/>
            <a:ext cx="1882092" cy="485486"/>
          </a:xfrm>
          <a:prstGeom prst="rect">
            <a:avLst/>
          </a:prstGeom>
        </p:spPr>
      </p:pic>
      <p:pic>
        <p:nvPicPr>
          <p:cNvPr id="25" name="Picture 24" descr="TP_tmp.png"/>
          <p:cNvPicPr>
            <a:picLocks noChangeAspect="1"/>
          </p:cNvPicPr>
          <p:nvPr>
            <p:custDataLst>
              <p:tags r:id="rId2"/>
            </p:custDataLst>
          </p:nvPr>
        </p:nvPicPr>
        <p:blipFill>
          <a:blip r:embed="rId7" cstate="print"/>
          <a:stretch>
            <a:fillRect/>
          </a:stretch>
        </p:blipFill>
        <p:spPr>
          <a:xfrm>
            <a:off x="3090621" y="2562514"/>
            <a:ext cx="2277797" cy="485486"/>
          </a:xfrm>
          <a:prstGeom prst="rect">
            <a:avLst/>
          </a:prstGeom>
        </p:spPr>
      </p:pic>
      <p:pic>
        <p:nvPicPr>
          <p:cNvPr id="27" name="Picture 26" descr="TP_tmp.png"/>
          <p:cNvPicPr>
            <a:picLocks noChangeAspect="1"/>
          </p:cNvPicPr>
          <p:nvPr>
            <p:custDataLst>
              <p:tags r:id="rId3"/>
            </p:custDataLst>
          </p:nvPr>
        </p:nvPicPr>
        <p:blipFill>
          <a:blip r:embed="rId8" cstate="print"/>
          <a:stretch>
            <a:fillRect/>
          </a:stretch>
        </p:blipFill>
        <p:spPr>
          <a:xfrm>
            <a:off x="5650941" y="2562514"/>
            <a:ext cx="2807259" cy="484587"/>
          </a:xfrm>
          <a:prstGeom prst="rect">
            <a:avLst/>
          </a:prstGeom>
        </p:spPr>
      </p:pic>
      <p:sp>
        <p:nvSpPr>
          <p:cNvPr id="7" name="Rectangle 6"/>
          <p:cNvSpPr/>
          <p:nvPr/>
        </p:nvSpPr>
        <p:spPr>
          <a:xfrm>
            <a:off x="1143000" y="1949342"/>
            <a:ext cx="1205010" cy="400110"/>
          </a:xfrm>
          <a:prstGeom prst="rect">
            <a:avLst/>
          </a:prstGeom>
        </p:spPr>
        <p:txBody>
          <a:bodyPr wrap="none">
            <a:spAutoFit/>
          </a:bodyPr>
          <a:lstStyle/>
          <a:p>
            <a:r>
              <a:rPr lang="en-US" sz="2000" dirty="0" smtClean="0"/>
              <a:t>Segments</a:t>
            </a:r>
            <a:endParaRPr lang="en-US" sz="2000" dirty="0"/>
          </a:p>
        </p:txBody>
      </p:sp>
      <p:sp>
        <p:nvSpPr>
          <p:cNvPr id="8" name="Rectangle 7"/>
          <p:cNvSpPr/>
          <p:nvPr/>
        </p:nvSpPr>
        <p:spPr>
          <a:xfrm>
            <a:off x="3154680" y="1949342"/>
            <a:ext cx="2000676" cy="400110"/>
          </a:xfrm>
          <a:prstGeom prst="rect">
            <a:avLst/>
          </a:prstGeom>
        </p:spPr>
        <p:txBody>
          <a:bodyPr wrap="none">
            <a:spAutoFit/>
          </a:bodyPr>
          <a:lstStyle/>
          <a:p>
            <a:r>
              <a:rPr lang="en-US" sz="2000" dirty="0" smtClean="0"/>
              <a:t>Correspondences</a:t>
            </a:r>
            <a:endParaRPr lang="en-US" sz="2000" dirty="0"/>
          </a:p>
        </p:txBody>
      </p:sp>
      <p:sp>
        <p:nvSpPr>
          <p:cNvPr id="9" name="Rectangle 8"/>
          <p:cNvSpPr/>
          <p:nvPr/>
        </p:nvSpPr>
        <p:spPr>
          <a:xfrm>
            <a:off x="5806440" y="1949342"/>
            <a:ext cx="2461187" cy="400110"/>
          </a:xfrm>
          <a:prstGeom prst="rect">
            <a:avLst/>
          </a:prstGeom>
        </p:spPr>
        <p:txBody>
          <a:bodyPr wrap="none">
            <a:spAutoFit/>
          </a:bodyPr>
          <a:lstStyle/>
          <a:p>
            <a:r>
              <a:rPr lang="en-US" sz="2000" dirty="0" smtClean="0"/>
              <a:t>Correspondence pairs</a:t>
            </a:r>
            <a:endParaRPr lang="en-US" sz="2000" dirty="0"/>
          </a:p>
        </p:txBody>
      </p:sp>
      <p:grpSp>
        <p:nvGrpSpPr>
          <p:cNvPr id="28" name="Group 27"/>
          <p:cNvGrpSpPr/>
          <p:nvPr/>
        </p:nvGrpSpPr>
        <p:grpSpPr>
          <a:xfrm>
            <a:off x="7391400" y="4343400"/>
            <a:ext cx="411480" cy="45720"/>
            <a:chOff x="5303520" y="4297680"/>
            <a:chExt cx="411480" cy="45720"/>
          </a:xfrm>
        </p:grpSpPr>
        <p:sp>
          <p:nvSpPr>
            <p:cNvPr id="29" name="Oval 28"/>
            <p:cNvSpPr>
              <a:spLocks noChangeAspect="1"/>
            </p:cNvSpPr>
            <p:nvPr/>
          </p:nvSpPr>
          <p:spPr>
            <a:xfrm>
              <a:off x="5303520" y="4297680"/>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a:off x="5486400" y="4297680"/>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5669280" y="4297680"/>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1097280" y="3657600"/>
            <a:ext cx="2138825" cy="2121932"/>
            <a:chOff x="1097280" y="3657600"/>
            <a:chExt cx="2138825" cy="2121932"/>
          </a:xfrm>
        </p:grpSpPr>
        <p:grpSp>
          <p:nvGrpSpPr>
            <p:cNvPr id="24" name="Group 23"/>
            <p:cNvGrpSpPr/>
            <p:nvPr/>
          </p:nvGrpSpPr>
          <p:grpSpPr>
            <a:xfrm>
              <a:off x="1097280" y="3657600"/>
              <a:ext cx="2138825" cy="1463040"/>
              <a:chOff x="914400" y="3657600"/>
              <a:chExt cx="2673531" cy="1828800"/>
            </a:xfrm>
          </p:grpSpPr>
          <p:pic>
            <p:nvPicPr>
              <p:cNvPr id="6146" name="Picture 2"/>
              <p:cNvPicPr>
                <a:picLocks noChangeAspect="1" noChangeArrowheads="1"/>
              </p:cNvPicPr>
              <p:nvPr/>
            </p:nvPicPr>
            <p:blipFill>
              <a:blip r:embed="rId9" cstate="print"/>
              <a:srcRect/>
              <a:stretch>
                <a:fillRect/>
              </a:stretch>
            </p:blipFill>
            <p:spPr bwMode="auto">
              <a:xfrm>
                <a:off x="914400" y="3657600"/>
                <a:ext cx="1097280" cy="1828800"/>
              </a:xfrm>
              <a:prstGeom prst="rect">
                <a:avLst/>
              </a:prstGeom>
              <a:noFill/>
              <a:ln w="9525">
                <a:noFill/>
                <a:miter lim="800000"/>
                <a:headEnd/>
                <a:tailEnd/>
              </a:ln>
            </p:spPr>
          </p:pic>
          <p:pic>
            <p:nvPicPr>
              <p:cNvPr id="6148" name="Picture 4"/>
              <p:cNvPicPr>
                <a:picLocks noChangeAspect="1" noChangeArrowheads="1"/>
              </p:cNvPicPr>
              <p:nvPr/>
            </p:nvPicPr>
            <p:blipFill>
              <a:blip r:embed="rId10" cstate="print"/>
              <a:srcRect/>
              <a:stretch>
                <a:fillRect/>
              </a:stretch>
            </p:blipFill>
            <p:spPr bwMode="auto">
              <a:xfrm>
                <a:off x="2194560" y="3657600"/>
                <a:ext cx="1393371" cy="1828800"/>
              </a:xfrm>
              <a:prstGeom prst="rect">
                <a:avLst/>
              </a:prstGeom>
              <a:noFill/>
              <a:ln w="9525">
                <a:noFill/>
                <a:miter lim="800000"/>
                <a:headEnd/>
                <a:tailEnd/>
              </a:ln>
            </p:spPr>
          </p:pic>
        </p:grpSp>
        <p:sp>
          <p:nvSpPr>
            <p:cNvPr id="32" name="Rectangle 31"/>
            <p:cNvSpPr/>
            <p:nvPr/>
          </p:nvSpPr>
          <p:spPr>
            <a:xfrm>
              <a:off x="1905000" y="5410200"/>
              <a:ext cx="301686" cy="369332"/>
            </a:xfrm>
            <a:prstGeom prst="rect">
              <a:avLst/>
            </a:prstGeom>
          </p:spPr>
          <p:txBody>
            <a:bodyPr wrap="none">
              <a:spAutoFit/>
            </a:bodyPr>
            <a:lstStyle/>
            <a:p>
              <a:r>
                <a:rPr lang="en-US" dirty="0" smtClean="0"/>
                <a:t>1</a:t>
              </a:r>
              <a:endParaRPr lang="en-US" dirty="0"/>
            </a:p>
          </p:txBody>
        </p:sp>
      </p:grpSp>
      <p:grpSp>
        <p:nvGrpSpPr>
          <p:cNvPr id="34" name="Group 33"/>
          <p:cNvGrpSpPr/>
          <p:nvPr/>
        </p:nvGrpSpPr>
        <p:grpSpPr>
          <a:xfrm>
            <a:off x="4206240" y="3657600"/>
            <a:ext cx="2138825" cy="2121932"/>
            <a:chOff x="4389120" y="3657600"/>
            <a:chExt cx="2138825" cy="2121932"/>
          </a:xfrm>
        </p:grpSpPr>
        <p:grpSp>
          <p:nvGrpSpPr>
            <p:cNvPr id="26" name="Group 25"/>
            <p:cNvGrpSpPr>
              <a:grpSpLocks noChangeAspect="1"/>
            </p:cNvGrpSpPr>
            <p:nvPr/>
          </p:nvGrpSpPr>
          <p:grpSpPr>
            <a:xfrm>
              <a:off x="4389120" y="3657600"/>
              <a:ext cx="2138825" cy="1463040"/>
              <a:chOff x="4206240" y="3657600"/>
              <a:chExt cx="2673531" cy="1828800"/>
            </a:xfrm>
          </p:grpSpPr>
          <p:pic>
            <p:nvPicPr>
              <p:cNvPr id="21" name="Picture 2"/>
              <p:cNvPicPr>
                <a:picLocks noChangeAspect="1" noChangeArrowheads="1"/>
              </p:cNvPicPr>
              <p:nvPr/>
            </p:nvPicPr>
            <p:blipFill>
              <a:blip r:embed="rId9" cstate="print"/>
              <a:srcRect/>
              <a:stretch>
                <a:fillRect/>
              </a:stretch>
            </p:blipFill>
            <p:spPr bwMode="auto">
              <a:xfrm>
                <a:off x="4206240" y="3657600"/>
                <a:ext cx="1097280" cy="1828800"/>
              </a:xfrm>
              <a:prstGeom prst="rect">
                <a:avLst/>
              </a:prstGeom>
              <a:noFill/>
              <a:ln w="9525">
                <a:noFill/>
                <a:miter lim="800000"/>
                <a:headEnd/>
                <a:tailEnd/>
              </a:ln>
            </p:spPr>
          </p:pic>
          <p:pic>
            <p:nvPicPr>
              <p:cNvPr id="6147" name="Picture 3"/>
              <p:cNvPicPr>
                <a:picLocks noChangeAspect="1" noChangeArrowheads="1"/>
              </p:cNvPicPr>
              <p:nvPr/>
            </p:nvPicPr>
            <p:blipFill>
              <a:blip r:embed="rId11" cstate="print"/>
              <a:srcRect/>
              <a:stretch>
                <a:fillRect/>
              </a:stretch>
            </p:blipFill>
            <p:spPr bwMode="auto">
              <a:xfrm>
                <a:off x="5486400" y="3657600"/>
                <a:ext cx="1393371" cy="1828800"/>
              </a:xfrm>
              <a:prstGeom prst="rect">
                <a:avLst/>
              </a:prstGeom>
              <a:noFill/>
              <a:ln w="9525">
                <a:noFill/>
                <a:miter lim="800000"/>
                <a:headEnd/>
                <a:tailEnd/>
              </a:ln>
            </p:spPr>
          </p:pic>
        </p:grpSp>
        <p:sp>
          <p:nvSpPr>
            <p:cNvPr id="33" name="Rectangle 32"/>
            <p:cNvSpPr/>
            <p:nvPr/>
          </p:nvSpPr>
          <p:spPr>
            <a:xfrm>
              <a:off x="5337114" y="5410200"/>
              <a:ext cx="301686" cy="369332"/>
            </a:xfrm>
            <a:prstGeom prst="rect">
              <a:avLst/>
            </a:prstGeom>
          </p:spPr>
          <p:txBody>
            <a:bodyPr wrap="none">
              <a:spAutoFit/>
            </a:bodyPr>
            <a:lstStyle/>
            <a:p>
              <a:r>
                <a:rPr lang="en-US" altLang="zh-CN" dirty="0" smtClean="0"/>
                <a:t>0</a:t>
              </a:r>
              <a:endParaRPr lang="en-US" dirty="0"/>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077200" cy="4724400"/>
          </a:xfrm>
        </p:spPr>
        <p:txBody>
          <a:bodyPr/>
          <a:lstStyle/>
          <a:p>
            <a:r>
              <a:rPr lang="en-US" dirty="0" smtClean="0"/>
              <a:t>Introduce binary indicators</a:t>
            </a:r>
          </a:p>
        </p:txBody>
      </p:sp>
      <p:sp>
        <p:nvSpPr>
          <p:cNvPr id="2" name="Title 1"/>
          <p:cNvSpPr>
            <a:spLocks noGrp="1"/>
          </p:cNvSpPr>
          <p:nvPr>
            <p:ph type="title"/>
          </p:nvPr>
        </p:nvSpPr>
        <p:spPr>
          <a:xfrm>
            <a:off x="457200" y="274638"/>
            <a:ext cx="8229600" cy="792162"/>
          </a:xfrm>
        </p:spPr>
        <p:txBody>
          <a:bodyPr/>
          <a:lstStyle/>
          <a:p>
            <a:r>
              <a:rPr lang="en-US" dirty="0" smtClean="0"/>
              <a:t>0-1 Linear Programming Formulation</a:t>
            </a:r>
            <a:endParaRPr lang="en-US" dirty="0"/>
          </a:p>
        </p:txBody>
      </p:sp>
      <p:sp>
        <p:nvSpPr>
          <p:cNvPr id="20" name="Rectangle 19"/>
          <p:cNvSpPr/>
          <p:nvPr/>
        </p:nvSpPr>
        <p:spPr>
          <a:xfrm>
            <a:off x="914400" y="3584448"/>
            <a:ext cx="2963953" cy="523220"/>
          </a:xfrm>
          <a:prstGeom prst="rect">
            <a:avLst/>
          </a:prstGeom>
        </p:spPr>
        <p:txBody>
          <a:bodyPr wrap="none">
            <a:spAutoFit/>
          </a:bodyPr>
          <a:lstStyle/>
          <a:p>
            <a:r>
              <a:rPr lang="en-US" sz="2800" dirty="0" smtClean="0"/>
              <a:t>Objective function:</a:t>
            </a:r>
            <a:endParaRPr lang="en-US" sz="2800" dirty="0"/>
          </a:p>
        </p:txBody>
      </p:sp>
      <p:pic>
        <p:nvPicPr>
          <p:cNvPr id="15" name="Picture 14" descr="TP_tmp.png"/>
          <p:cNvPicPr>
            <a:picLocks noChangeAspect="1"/>
          </p:cNvPicPr>
          <p:nvPr>
            <p:custDataLst>
              <p:tags r:id="rId1"/>
            </p:custDataLst>
          </p:nvPr>
        </p:nvPicPr>
        <p:blipFill>
          <a:blip r:embed="rId7" cstate="print"/>
          <a:stretch>
            <a:fillRect/>
          </a:stretch>
        </p:blipFill>
        <p:spPr>
          <a:xfrm>
            <a:off x="804621" y="2562514"/>
            <a:ext cx="1882092" cy="485486"/>
          </a:xfrm>
          <a:prstGeom prst="rect">
            <a:avLst/>
          </a:prstGeom>
        </p:spPr>
      </p:pic>
      <p:pic>
        <p:nvPicPr>
          <p:cNvPr id="16" name="Picture 15" descr="TP_tmp.png"/>
          <p:cNvPicPr>
            <a:picLocks noChangeAspect="1"/>
          </p:cNvPicPr>
          <p:nvPr>
            <p:custDataLst>
              <p:tags r:id="rId2"/>
            </p:custDataLst>
          </p:nvPr>
        </p:nvPicPr>
        <p:blipFill>
          <a:blip r:embed="rId8" cstate="print"/>
          <a:stretch>
            <a:fillRect/>
          </a:stretch>
        </p:blipFill>
        <p:spPr>
          <a:xfrm>
            <a:off x="3090621" y="2562514"/>
            <a:ext cx="2277797" cy="485486"/>
          </a:xfrm>
          <a:prstGeom prst="rect">
            <a:avLst/>
          </a:prstGeom>
        </p:spPr>
      </p:pic>
      <p:pic>
        <p:nvPicPr>
          <p:cNvPr id="17" name="Picture 16" descr="TP_tmp.png"/>
          <p:cNvPicPr>
            <a:picLocks noChangeAspect="1"/>
          </p:cNvPicPr>
          <p:nvPr>
            <p:custDataLst>
              <p:tags r:id="rId3"/>
            </p:custDataLst>
          </p:nvPr>
        </p:nvPicPr>
        <p:blipFill>
          <a:blip r:embed="rId9" cstate="print"/>
          <a:stretch>
            <a:fillRect/>
          </a:stretch>
        </p:blipFill>
        <p:spPr>
          <a:xfrm>
            <a:off x="5650941" y="2562514"/>
            <a:ext cx="2807259" cy="484587"/>
          </a:xfrm>
          <a:prstGeom prst="rect">
            <a:avLst/>
          </a:prstGeom>
        </p:spPr>
      </p:pic>
      <p:sp>
        <p:nvSpPr>
          <p:cNvPr id="18" name="Rectangle 17"/>
          <p:cNvSpPr/>
          <p:nvPr/>
        </p:nvSpPr>
        <p:spPr>
          <a:xfrm>
            <a:off x="1143000" y="1949342"/>
            <a:ext cx="1205010" cy="400110"/>
          </a:xfrm>
          <a:prstGeom prst="rect">
            <a:avLst/>
          </a:prstGeom>
        </p:spPr>
        <p:txBody>
          <a:bodyPr wrap="none">
            <a:spAutoFit/>
          </a:bodyPr>
          <a:lstStyle/>
          <a:p>
            <a:r>
              <a:rPr lang="en-US" sz="2000" dirty="0" smtClean="0"/>
              <a:t>Segments</a:t>
            </a:r>
            <a:endParaRPr lang="en-US" sz="2000" dirty="0"/>
          </a:p>
        </p:txBody>
      </p:sp>
      <p:sp>
        <p:nvSpPr>
          <p:cNvPr id="19" name="Rectangle 18"/>
          <p:cNvSpPr/>
          <p:nvPr/>
        </p:nvSpPr>
        <p:spPr>
          <a:xfrm>
            <a:off x="3154680" y="1949342"/>
            <a:ext cx="2000676" cy="400110"/>
          </a:xfrm>
          <a:prstGeom prst="rect">
            <a:avLst/>
          </a:prstGeom>
        </p:spPr>
        <p:txBody>
          <a:bodyPr wrap="none">
            <a:spAutoFit/>
          </a:bodyPr>
          <a:lstStyle/>
          <a:p>
            <a:r>
              <a:rPr lang="en-US" sz="2000" dirty="0" smtClean="0"/>
              <a:t>Correspondences</a:t>
            </a:r>
            <a:endParaRPr lang="en-US" sz="2000" dirty="0"/>
          </a:p>
        </p:txBody>
      </p:sp>
      <p:sp>
        <p:nvSpPr>
          <p:cNvPr id="21" name="Rectangle 20"/>
          <p:cNvSpPr/>
          <p:nvPr/>
        </p:nvSpPr>
        <p:spPr>
          <a:xfrm>
            <a:off x="5806440" y="1949342"/>
            <a:ext cx="2461187" cy="400110"/>
          </a:xfrm>
          <a:prstGeom prst="rect">
            <a:avLst/>
          </a:prstGeom>
        </p:spPr>
        <p:txBody>
          <a:bodyPr wrap="none">
            <a:spAutoFit/>
          </a:bodyPr>
          <a:lstStyle/>
          <a:p>
            <a:r>
              <a:rPr lang="en-US" sz="2000" dirty="0" smtClean="0"/>
              <a:t>Correspondence pairs</a:t>
            </a:r>
            <a:endParaRPr lang="en-US" sz="2000" dirty="0"/>
          </a:p>
        </p:txBody>
      </p:sp>
      <p:pic>
        <p:nvPicPr>
          <p:cNvPr id="23" name="Picture 22" descr="TP_tmp.png"/>
          <p:cNvPicPr>
            <a:picLocks noChangeAspect="1"/>
          </p:cNvPicPr>
          <p:nvPr>
            <p:custDataLst>
              <p:tags r:id="rId4"/>
            </p:custDataLst>
          </p:nvPr>
        </p:nvPicPr>
        <p:blipFill>
          <a:blip r:embed="rId10" cstate="print"/>
          <a:stretch>
            <a:fillRect/>
          </a:stretch>
        </p:blipFill>
        <p:spPr>
          <a:xfrm>
            <a:off x="1676400" y="4724400"/>
            <a:ext cx="6150052" cy="556647"/>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077200" cy="4724400"/>
          </a:xfrm>
        </p:spPr>
        <p:txBody>
          <a:bodyPr/>
          <a:lstStyle/>
          <a:p>
            <a:r>
              <a:rPr lang="en-US" dirty="0" smtClean="0"/>
              <a:t>Introduce binary indicators</a:t>
            </a:r>
          </a:p>
        </p:txBody>
      </p:sp>
      <p:sp>
        <p:nvSpPr>
          <p:cNvPr id="2" name="Title 1"/>
          <p:cNvSpPr>
            <a:spLocks noGrp="1"/>
          </p:cNvSpPr>
          <p:nvPr>
            <p:ph type="title"/>
          </p:nvPr>
        </p:nvSpPr>
        <p:spPr>
          <a:xfrm>
            <a:off x="457200" y="274638"/>
            <a:ext cx="8229600" cy="792162"/>
          </a:xfrm>
        </p:spPr>
        <p:txBody>
          <a:bodyPr/>
          <a:lstStyle/>
          <a:p>
            <a:r>
              <a:rPr lang="en-US" dirty="0" smtClean="0"/>
              <a:t>0-1 Linear Programming Formulation</a:t>
            </a:r>
            <a:endParaRPr lang="en-US" dirty="0"/>
          </a:p>
        </p:txBody>
      </p:sp>
      <p:pic>
        <p:nvPicPr>
          <p:cNvPr id="20" name="Picture 19" descr="TP_tmp.png"/>
          <p:cNvPicPr>
            <a:picLocks noChangeAspect="1"/>
          </p:cNvPicPr>
          <p:nvPr>
            <p:custDataLst>
              <p:tags r:id="rId2"/>
            </p:custDataLst>
          </p:nvPr>
        </p:nvPicPr>
        <p:blipFill>
          <a:blip r:embed="rId9" cstate="print"/>
          <a:stretch>
            <a:fillRect/>
          </a:stretch>
        </p:blipFill>
        <p:spPr>
          <a:xfrm>
            <a:off x="804621" y="2562514"/>
            <a:ext cx="1882092" cy="485486"/>
          </a:xfrm>
          <a:prstGeom prst="rect">
            <a:avLst/>
          </a:prstGeom>
        </p:spPr>
      </p:pic>
      <p:pic>
        <p:nvPicPr>
          <p:cNvPr id="22" name="Picture 21" descr="TP_tmp.png"/>
          <p:cNvPicPr>
            <a:picLocks noChangeAspect="1"/>
          </p:cNvPicPr>
          <p:nvPr>
            <p:custDataLst>
              <p:tags r:id="rId3"/>
            </p:custDataLst>
          </p:nvPr>
        </p:nvPicPr>
        <p:blipFill>
          <a:blip r:embed="rId10" cstate="print"/>
          <a:stretch>
            <a:fillRect/>
          </a:stretch>
        </p:blipFill>
        <p:spPr>
          <a:xfrm>
            <a:off x="3090621" y="2562514"/>
            <a:ext cx="2277797" cy="485486"/>
          </a:xfrm>
          <a:prstGeom prst="rect">
            <a:avLst/>
          </a:prstGeom>
        </p:spPr>
      </p:pic>
      <p:pic>
        <p:nvPicPr>
          <p:cNvPr id="24" name="Picture 23" descr="TP_tmp.png"/>
          <p:cNvPicPr>
            <a:picLocks noChangeAspect="1"/>
          </p:cNvPicPr>
          <p:nvPr>
            <p:custDataLst>
              <p:tags r:id="rId4"/>
            </p:custDataLst>
          </p:nvPr>
        </p:nvPicPr>
        <p:blipFill>
          <a:blip r:embed="rId11" cstate="print"/>
          <a:stretch>
            <a:fillRect/>
          </a:stretch>
        </p:blipFill>
        <p:spPr>
          <a:xfrm>
            <a:off x="5650941" y="2562514"/>
            <a:ext cx="2807259" cy="484587"/>
          </a:xfrm>
          <a:prstGeom prst="rect">
            <a:avLst/>
          </a:prstGeom>
        </p:spPr>
      </p:pic>
      <p:sp>
        <p:nvSpPr>
          <p:cNvPr id="29" name="Rectangle 28"/>
          <p:cNvSpPr/>
          <p:nvPr/>
        </p:nvSpPr>
        <p:spPr>
          <a:xfrm>
            <a:off x="1143000" y="1949342"/>
            <a:ext cx="1205010" cy="400110"/>
          </a:xfrm>
          <a:prstGeom prst="rect">
            <a:avLst/>
          </a:prstGeom>
        </p:spPr>
        <p:txBody>
          <a:bodyPr wrap="none">
            <a:spAutoFit/>
          </a:bodyPr>
          <a:lstStyle/>
          <a:p>
            <a:r>
              <a:rPr lang="en-US" sz="2000" dirty="0" smtClean="0"/>
              <a:t>Segments</a:t>
            </a:r>
            <a:endParaRPr lang="en-US" sz="2000" dirty="0"/>
          </a:p>
        </p:txBody>
      </p:sp>
      <p:sp>
        <p:nvSpPr>
          <p:cNvPr id="30" name="Rectangle 29"/>
          <p:cNvSpPr/>
          <p:nvPr/>
        </p:nvSpPr>
        <p:spPr>
          <a:xfrm>
            <a:off x="3154680" y="1949342"/>
            <a:ext cx="2000676" cy="400110"/>
          </a:xfrm>
          <a:prstGeom prst="rect">
            <a:avLst/>
          </a:prstGeom>
        </p:spPr>
        <p:txBody>
          <a:bodyPr wrap="none">
            <a:spAutoFit/>
          </a:bodyPr>
          <a:lstStyle/>
          <a:p>
            <a:r>
              <a:rPr lang="en-US" sz="2000" dirty="0" smtClean="0"/>
              <a:t>Correspondences</a:t>
            </a:r>
            <a:endParaRPr lang="en-US" sz="2000" dirty="0"/>
          </a:p>
        </p:txBody>
      </p:sp>
      <p:sp>
        <p:nvSpPr>
          <p:cNvPr id="31" name="Rectangle 30"/>
          <p:cNvSpPr/>
          <p:nvPr/>
        </p:nvSpPr>
        <p:spPr>
          <a:xfrm>
            <a:off x="5806440" y="1949342"/>
            <a:ext cx="2461187" cy="400110"/>
          </a:xfrm>
          <a:prstGeom prst="rect">
            <a:avLst/>
          </a:prstGeom>
        </p:spPr>
        <p:txBody>
          <a:bodyPr wrap="none">
            <a:spAutoFit/>
          </a:bodyPr>
          <a:lstStyle/>
          <a:p>
            <a:r>
              <a:rPr lang="en-US" sz="2000" dirty="0" smtClean="0"/>
              <a:t>Correspondence pairs</a:t>
            </a:r>
            <a:endParaRPr lang="en-US" sz="2000" dirty="0"/>
          </a:p>
        </p:txBody>
      </p:sp>
      <p:grpSp>
        <p:nvGrpSpPr>
          <p:cNvPr id="34" name="Group 33"/>
          <p:cNvGrpSpPr/>
          <p:nvPr/>
        </p:nvGrpSpPr>
        <p:grpSpPr>
          <a:xfrm>
            <a:off x="914400" y="3581400"/>
            <a:ext cx="7589520" cy="2000310"/>
            <a:chOff x="914400" y="3581400"/>
            <a:chExt cx="7589520" cy="2000310"/>
          </a:xfrm>
        </p:grpSpPr>
        <p:grpSp>
          <p:nvGrpSpPr>
            <p:cNvPr id="15" name="Group 27"/>
            <p:cNvGrpSpPr/>
            <p:nvPr/>
          </p:nvGrpSpPr>
          <p:grpSpPr>
            <a:xfrm>
              <a:off x="914400" y="3581400"/>
              <a:ext cx="4114800" cy="2000310"/>
              <a:chOff x="914400" y="3581400"/>
              <a:chExt cx="4114800" cy="2000310"/>
            </a:xfrm>
          </p:grpSpPr>
          <p:sp>
            <p:nvSpPr>
              <p:cNvPr id="16" name="Rectangle 15"/>
              <p:cNvSpPr/>
              <p:nvPr/>
            </p:nvSpPr>
            <p:spPr>
              <a:xfrm>
                <a:off x="914400" y="3581400"/>
                <a:ext cx="3991927" cy="523220"/>
              </a:xfrm>
              <a:prstGeom prst="rect">
                <a:avLst/>
              </a:prstGeom>
            </p:spPr>
            <p:txBody>
              <a:bodyPr wrap="none">
                <a:spAutoFit/>
              </a:bodyPr>
              <a:lstStyle/>
              <a:p>
                <a:r>
                  <a:rPr lang="en-US" sz="2800" dirty="0" smtClean="0"/>
                  <a:t>Segmentation constraints:</a:t>
                </a:r>
                <a:endParaRPr lang="en-US" sz="2800" dirty="0"/>
              </a:p>
            </p:txBody>
          </p:sp>
          <p:pic>
            <p:nvPicPr>
              <p:cNvPr id="17" name="Picture 16" descr="TP_tmp.png"/>
              <p:cNvPicPr>
                <a:picLocks noChangeAspect="1"/>
              </p:cNvPicPr>
              <p:nvPr>
                <p:custDataLst>
                  <p:tags r:id="rId5"/>
                </p:custDataLst>
              </p:nvPr>
            </p:nvPicPr>
            <p:blipFill>
              <a:blip r:embed="rId12" cstate="print"/>
              <a:stretch>
                <a:fillRect/>
              </a:stretch>
            </p:blipFill>
            <p:spPr>
              <a:xfrm>
                <a:off x="1676400" y="4495800"/>
                <a:ext cx="2960433" cy="434283"/>
              </a:xfrm>
              <a:prstGeom prst="rect">
                <a:avLst/>
              </a:prstGeom>
            </p:spPr>
          </p:pic>
          <p:grpSp>
            <p:nvGrpSpPr>
              <p:cNvPr id="18" name="Group 21"/>
              <p:cNvGrpSpPr/>
              <p:nvPr/>
            </p:nvGrpSpPr>
            <p:grpSpPr>
              <a:xfrm>
                <a:off x="1447800" y="5181600"/>
                <a:ext cx="3581400" cy="400110"/>
                <a:chOff x="533400" y="5314890"/>
                <a:chExt cx="3581400" cy="400110"/>
              </a:xfrm>
            </p:grpSpPr>
            <p:pic>
              <p:nvPicPr>
                <p:cNvPr id="26" name="Picture 25" descr="TP_tmp.png"/>
                <p:cNvPicPr>
                  <a:picLocks noChangeAspect="1"/>
                </p:cNvPicPr>
                <p:nvPr>
                  <p:custDataLst>
                    <p:tags r:id="rId6"/>
                  </p:custDataLst>
                </p:nvPr>
              </p:nvPicPr>
              <p:blipFill>
                <a:blip r:embed="rId13" cstate="print"/>
                <a:stretch>
                  <a:fillRect/>
                </a:stretch>
              </p:blipFill>
              <p:spPr>
                <a:xfrm>
                  <a:off x="3073334" y="5410200"/>
                  <a:ext cx="1041466" cy="241364"/>
                </a:xfrm>
                <a:prstGeom prst="rect">
                  <a:avLst/>
                </a:prstGeom>
              </p:spPr>
            </p:pic>
            <p:sp>
              <p:nvSpPr>
                <p:cNvPr id="28" name="Rectangle 27"/>
                <p:cNvSpPr/>
                <p:nvPr/>
              </p:nvSpPr>
              <p:spPr>
                <a:xfrm>
                  <a:off x="533400" y="5314890"/>
                  <a:ext cx="2543260" cy="400110"/>
                </a:xfrm>
                <a:prstGeom prst="rect">
                  <a:avLst/>
                </a:prstGeom>
              </p:spPr>
              <p:txBody>
                <a:bodyPr wrap="none">
                  <a:spAutoFit/>
                </a:bodyPr>
                <a:lstStyle/>
                <a:p>
                  <a:r>
                    <a:rPr lang="en-US" sz="2000" dirty="0" smtClean="0"/>
                    <a:t>Matrix representation:</a:t>
                  </a:r>
                  <a:endParaRPr lang="en-US" sz="2000" dirty="0"/>
                </a:p>
              </p:txBody>
            </p:sp>
          </p:grpSp>
        </p:grpSp>
        <p:pic>
          <p:nvPicPr>
            <p:cNvPr id="32" name="Picture 2" descr="C:\Users\PeterHuang\Documents\Pictures\main.png"/>
            <p:cNvPicPr>
              <a:picLocks noChangeAspect="1" noChangeArrowheads="1"/>
            </p:cNvPicPr>
            <p:nvPr/>
          </p:nvPicPr>
          <p:blipFill>
            <a:blip r:embed="rId14" cstate="print"/>
            <a:srcRect/>
            <a:stretch>
              <a:fillRect/>
            </a:stretch>
          </p:blipFill>
          <p:spPr bwMode="auto">
            <a:xfrm>
              <a:off x="5577840" y="3840480"/>
              <a:ext cx="1393125" cy="1463040"/>
            </a:xfrm>
            <a:prstGeom prst="rect">
              <a:avLst/>
            </a:prstGeom>
            <a:noFill/>
          </p:spPr>
        </p:pic>
        <p:pic>
          <p:nvPicPr>
            <p:cNvPr id="33" name="Picture 2" descr="C:\Users\PeterHuang\Documents\Pictures\segmentation_2.png"/>
            <p:cNvPicPr>
              <a:picLocks noChangeAspect="1" noChangeArrowheads="1"/>
            </p:cNvPicPr>
            <p:nvPr/>
          </p:nvPicPr>
          <p:blipFill>
            <a:blip r:embed="rId15" cstate="print"/>
            <a:srcRect/>
            <a:stretch>
              <a:fillRect/>
            </a:stretch>
          </p:blipFill>
          <p:spPr bwMode="auto">
            <a:xfrm>
              <a:off x="7132320" y="3840480"/>
              <a:ext cx="1371600" cy="1439097"/>
            </a:xfrm>
            <a:prstGeom prst="rect">
              <a:avLst/>
            </a:prstGeom>
            <a:noFill/>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Applications</a:t>
            </a:r>
            <a:endParaRPr lang="en-US" dirty="0"/>
          </a:p>
        </p:txBody>
      </p:sp>
      <p:grpSp>
        <p:nvGrpSpPr>
          <p:cNvPr id="26" name="Group 25"/>
          <p:cNvGrpSpPr/>
          <p:nvPr/>
        </p:nvGrpSpPr>
        <p:grpSpPr>
          <a:xfrm>
            <a:off x="771675" y="4023360"/>
            <a:ext cx="3190725" cy="2015252"/>
            <a:chOff x="771675" y="4023360"/>
            <a:chExt cx="3190725" cy="2015252"/>
          </a:xfrm>
        </p:grpSpPr>
        <p:sp>
          <p:nvSpPr>
            <p:cNvPr id="6" name="Rectangle 5"/>
            <p:cNvSpPr/>
            <p:nvPr/>
          </p:nvSpPr>
          <p:spPr>
            <a:xfrm>
              <a:off x="1295400" y="5669280"/>
              <a:ext cx="2057400" cy="369332"/>
            </a:xfrm>
            <a:prstGeom prst="rect">
              <a:avLst/>
            </a:prstGeom>
          </p:spPr>
          <p:txBody>
            <a:bodyPr wrap="square">
              <a:spAutoFit/>
            </a:bodyPr>
            <a:lstStyle/>
            <a:p>
              <a:r>
                <a:rPr lang="en-US" dirty="0" smtClean="0"/>
                <a:t>Modeling &amp; Editing  </a:t>
              </a:r>
              <a:endParaRPr lang="en-US" dirty="0"/>
            </a:p>
          </p:txBody>
        </p:sp>
        <p:pic>
          <p:nvPicPr>
            <p:cNvPr id="2051" name="Picture 3" descr="C:\Users\Peter\Pictures\chair.jpg"/>
            <p:cNvPicPr>
              <a:picLocks noChangeAspect="1" noChangeArrowheads="1"/>
            </p:cNvPicPr>
            <p:nvPr/>
          </p:nvPicPr>
          <p:blipFill>
            <a:blip r:embed="rId4" cstate="print"/>
            <a:srcRect/>
            <a:stretch>
              <a:fillRect/>
            </a:stretch>
          </p:blipFill>
          <p:spPr bwMode="auto">
            <a:xfrm>
              <a:off x="914400" y="4023360"/>
              <a:ext cx="1258478" cy="1371600"/>
            </a:xfrm>
            <a:prstGeom prst="rect">
              <a:avLst/>
            </a:prstGeom>
            <a:noFill/>
          </p:spPr>
        </p:pic>
        <p:pic>
          <p:nvPicPr>
            <p:cNvPr id="2052" name="Picture 4" descr="C:\Users\Peter\Pictures\2009-iWires.jpg"/>
            <p:cNvPicPr>
              <a:picLocks noChangeAspect="1" noChangeArrowheads="1"/>
            </p:cNvPicPr>
            <p:nvPr/>
          </p:nvPicPr>
          <p:blipFill>
            <a:blip r:embed="rId5" cstate="print"/>
            <a:srcRect/>
            <a:stretch>
              <a:fillRect/>
            </a:stretch>
          </p:blipFill>
          <p:spPr bwMode="auto">
            <a:xfrm>
              <a:off x="2286000" y="4023360"/>
              <a:ext cx="1676400" cy="1371600"/>
            </a:xfrm>
            <a:prstGeom prst="rect">
              <a:avLst/>
            </a:prstGeom>
            <a:noFill/>
          </p:spPr>
        </p:pic>
        <p:sp>
          <p:nvSpPr>
            <p:cNvPr id="13" name="Rectangle 12"/>
            <p:cNvSpPr/>
            <p:nvPr/>
          </p:nvSpPr>
          <p:spPr>
            <a:xfrm>
              <a:off x="2670663" y="5394960"/>
              <a:ext cx="986937" cy="276999"/>
            </a:xfrm>
            <a:prstGeom prst="rect">
              <a:avLst/>
            </a:prstGeom>
          </p:spPr>
          <p:txBody>
            <a:bodyPr wrap="none">
              <a:spAutoFit/>
            </a:bodyPr>
            <a:lstStyle/>
            <a:p>
              <a:r>
                <a:rPr lang="en-US" sz="1200" dirty="0" smtClean="0">
                  <a:solidFill>
                    <a:srgbClr val="0000FF"/>
                  </a:solidFill>
                </a:rPr>
                <a:t>[Gal et al.09]</a:t>
              </a:r>
              <a:endParaRPr lang="en-US" sz="1200" dirty="0">
                <a:solidFill>
                  <a:srgbClr val="0000FF"/>
                </a:solidFill>
              </a:endParaRPr>
            </a:p>
          </p:txBody>
        </p:sp>
        <p:sp>
          <p:nvSpPr>
            <p:cNvPr id="14" name="Rectangle 13"/>
            <p:cNvSpPr/>
            <p:nvPr/>
          </p:nvSpPr>
          <p:spPr>
            <a:xfrm>
              <a:off x="771675" y="5394960"/>
              <a:ext cx="1514325" cy="276999"/>
            </a:xfrm>
            <a:prstGeom prst="rect">
              <a:avLst/>
            </a:prstGeom>
          </p:spPr>
          <p:txBody>
            <a:bodyPr wrap="none">
              <a:spAutoFit/>
            </a:bodyPr>
            <a:lstStyle/>
            <a:p>
              <a:r>
                <a:rPr lang="en-US" sz="1200" dirty="0" smtClean="0">
                  <a:solidFill>
                    <a:srgbClr val="0000FF"/>
                  </a:solidFill>
                </a:rPr>
                <a:t>[</a:t>
              </a:r>
              <a:r>
                <a:rPr lang="en-US" sz="1200" dirty="0" err="1" smtClean="0">
                  <a:solidFill>
                    <a:srgbClr val="0000FF"/>
                  </a:solidFill>
                </a:rPr>
                <a:t>Funkhouser</a:t>
              </a:r>
              <a:r>
                <a:rPr lang="en-US" sz="1200" dirty="0" smtClean="0">
                  <a:solidFill>
                    <a:srgbClr val="0000FF"/>
                  </a:solidFill>
                </a:rPr>
                <a:t> et al.04]</a:t>
              </a:r>
              <a:endParaRPr lang="en-US" sz="1200" dirty="0">
                <a:solidFill>
                  <a:srgbClr val="0000FF"/>
                </a:solidFill>
              </a:endParaRPr>
            </a:p>
          </p:txBody>
        </p:sp>
      </p:grpSp>
      <p:grpSp>
        <p:nvGrpSpPr>
          <p:cNvPr id="27" name="Group 26"/>
          <p:cNvGrpSpPr/>
          <p:nvPr/>
        </p:nvGrpSpPr>
        <p:grpSpPr>
          <a:xfrm>
            <a:off x="4730670" y="4023360"/>
            <a:ext cx="1974930" cy="2015252"/>
            <a:chOff x="4730670" y="4023360"/>
            <a:chExt cx="1974930" cy="2015252"/>
          </a:xfrm>
        </p:grpSpPr>
        <p:sp>
          <p:nvSpPr>
            <p:cNvPr id="10" name="Rectangle 9"/>
            <p:cNvSpPr/>
            <p:nvPr/>
          </p:nvSpPr>
          <p:spPr>
            <a:xfrm>
              <a:off x="4953000" y="5669280"/>
              <a:ext cx="1676400" cy="369332"/>
            </a:xfrm>
            <a:prstGeom prst="rect">
              <a:avLst/>
            </a:prstGeom>
          </p:spPr>
          <p:txBody>
            <a:bodyPr wrap="square">
              <a:spAutoFit/>
            </a:bodyPr>
            <a:lstStyle/>
            <a:p>
              <a:r>
                <a:rPr lang="en-US" dirty="0" smtClean="0"/>
                <a:t>Product search</a:t>
              </a:r>
              <a:endParaRPr lang="en-US" dirty="0"/>
            </a:p>
          </p:txBody>
        </p:sp>
        <p:pic>
          <p:nvPicPr>
            <p:cNvPr id="2053" name="Picture 5" descr="C:\Users\Peter\Pictures\imageFLN.jpg"/>
            <p:cNvPicPr>
              <a:picLocks noChangeAspect="1" noChangeArrowheads="1"/>
            </p:cNvPicPr>
            <p:nvPr/>
          </p:nvPicPr>
          <p:blipFill>
            <a:blip r:embed="rId6" cstate="print"/>
            <a:srcRect/>
            <a:stretch>
              <a:fillRect/>
            </a:stretch>
          </p:blipFill>
          <p:spPr bwMode="auto">
            <a:xfrm>
              <a:off x="4730670" y="4023360"/>
              <a:ext cx="1974930" cy="1371600"/>
            </a:xfrm>
            <a:prstGeom prst="rect">
              <a:avLst/>
            </a:prstGeom>
            <a:noFill/>
          </p:spPr>
        </p:pic>
        <p:sp>
          <p:nvSpPr>
            <p:cNvPr id="16" name="Rectangle 15"/>
            <p:cNvSpPr/>
            <p:nvPr/>
          </p:nvSpPr>
          <p:spPr>
            <a:xfrm>
              <a:off x="4968945" y="5394960"/>
              <a:ext cx="1514325" cy="276999"/>
            </a:xfrm>
            <a:prstGeom prst="rect">
              <a:avLst/>
            </a:prstGeom>
          </p:spPr>
          <p:txBody>
            <a:bodyPr wrap="none">
              <a:spAutoFit/>
            </a:bodyPr>
            <a:lstStyle/>
            <a:p>
              <a:r>
                <a:rPr lang="en-US" sz="1200" dirty="0" smtClean="0">
                  <a:solidFill>
                    <a:srgbClr val="0000FF"/>
                  </a:solidFill>
                </a:rPr>
                <a:t>[</a:t>
              </a:r>
              <a:r>
                <a:rPr lang="en-US" sz="1200" dirty="0" err="1" smtClean="0">
                  <a:solidFill>
                    <a:srgbClr val="0000FF"/>
                  </a:solidFill>
                </a:rPr>
                <a:t>Funkhouser</a:t>
              </a:r>
              <a:r>
                <a:rPr lang="en-US" sz="1200" dirty="0" smtClean="0">
                  <a:solidFill>
                    <a:srgbClr val="0000FF"/>
                  </a:solidFill>
                </a:rPr>
                <a:t> et al.05]</a:t>
              </a:r>
              <a:endParaRPr lang="en-US" sz="1200" dirty="0">
                <a:solidFill>
                  <a:srgbClr val="0000FF"/>
                </a:solidFill>
              </a:endParaRPr>
            </a:p>
          </p:txBody>
        </p:sp>
      </p:grpSp>
      <p:grpSp>
        <p:nvGrpSpPr>
          <p:cNvPr id="25" name="Group 24"/>
          <p:cNvGrpSpPr/>
          <p:nvPr/>
        </p:nvGrpSpPr>
        <p:grpSpPr>
          <a:xfrm>
            <a:off x="6270531" y="1463040"/>
            <a:ext cx="1882869" cy="2198132"/>
            <a:chOff x="6270531" y="1463040"/>
            <a:chExt cx="1882869" cy="2198132"/>
          </a:xfrm>
        </p:grpSpPr>
        <p:sp>
          <p:nvSpPr>
            <p:cNvPr id="5" name="Rectangle 4"/>
            <p:cNvSpPr/>
            <p:nvPr/>
          </p:nvSpPr>
          <p:spPr>
            <a:xfrm>
              <a:off x="6468650" y="3291840"/>
              <a:ext cx="1676400" cy="369332"/>
            </a:xfrm>
            <a:prstGeom prst="rect">
              <a:avLst/>
            </a:prstGeom>
          </p:spPr>
          <p:txBody>
            <a:bodyPr wrap="square">
              <a:spAutoFit/>
            </a:bodyPr>
            <a:lstStyle/>
            <a:p>
              <a:r>
                <a:rPr lang="en-US" dirty="0" smtClean="0"/>
                <a:t>Solving puzzles</a:t>
              </a:r>
              <a:endParaRPr lang="en-US" dirty="0"/>
            </a:p>
          </p:txBody>
        </p:sp>
        <p:pic>
          <p:nvPicPr>
            <p:cNvPr id="2054" name="Picture 6"/>
            <p:cNvPicPr>
              <a:picLocks noChangeAspect="1" noChangeArrowheads="1"/>
            </p:cNvPicPr>
            <p:nvPr/>
          </p:nvPicPr>
          <p:blipFill>
            <a:blip r:embed="rId7" cstate="print"/>
            <a:srcRect/>
            <a:stretch>
              <a:fillRect/>
            </a:stretch>
          </p:blipFill>
          <p:spPr bwMode="auto">
            <a:xfrm>
              <a:off x="6270531" y="1463040"/>
              <a:ext cx="1882869" cy="1463040"/>
            </a:xfrm>
            <a:prstGeom prst="rect">
              <a:avLst/>
            </a:prstGeom>
            <a:noFill/>
            <a:ln w="9525">
              <a:noFill/>
              <a:miter lim="800000"/>
              <a:headEnd/>
              <a:tailEnd/>
            </a:ln>
          </p:spPr>
        </p:pic>
        <p:sp>
          <p:nvSpPr>
            <p:cNvPr id="18" name="Rectangle 17"/>
            <p:cNvSpPr/>
            <p:nvPr/>
          </p:nvSpPr>
          <p:spPr>
            <a:xfrm>
              <a:off x="6636290" y="2971800"/>
              <a:ext cx="1182503" cy="276999"/>
            </a:xfrm>
            <a:prstGeom prst="rect">
              <a:avLst/>
            </a:prstGeom>
          </p:spPr>
          <p:txBody>
            <a:bodyPr wrap="none">
              <a:spAutoFit/>
            </a:bodyPr>
            <a:lstStyle/>
            <a:p>
              <a:r>
                <a:rPr lang="en-US" sz="1200" dirty="0" smtClean="0">
                  <a:solidFill>
                    <a:srgbClr val="0000FF"/>
                  </a:solidFill>
                </a:rPr>
                <a:t>[Huang et al.06]</a:t>
              </a:r>
              <a:endParaRPr lang="en-US" sz="1200" dirty="0">
                <a:solidFill>
                  <a:srgbClr val="0000FF"/>
                </a:solidFill>
              </a:endParaRPr>
            </a:p>
          </p:txBody>
        </p:sp>
      </p:grpSp>
      <p:grpSp>
        <p:nvGrpSpPr>
          <p:cNvPr id="28" name="Group 27"/>
          <p:cNvGrpSpPr/>
          <p:nvPr/>
        </p:nvGrpSpPr>
        <p:grpSpPr>
          <a:xfrm>
            <a:off x="1209743" y="1508760"/>
            <a:ext cx="1457257" cy="2152412"/>
            <a:chOff x="1209743" y="1508760"/>
            <a:chExt cx="1457257" cy="2152412"/>
          </a:xfrm>
        </p:grpSpPr>
        <p:sp>
          <p:nvSpPr>
            <p:cNvPr id="4" name="Rectangle 3"/>
            <p:cNvSpPr/>
            <p:nvPr/>
          </p:nvSpPr>
          <p:spPr>
            <a:xfrm>
              <a:off x="1219200" y="3291840"/>
              <a:ext cx="1447800" cy="369332"/>
            </a:xfrm>
            <a:prstGeom prst="rect">
              <a:avLst/>
            </a:prstGeom>
          </p:spPr>
          <p:txBody>
            <a:bodyPr wrap="square">
              <a:spAutoFit/>
            </a:bodyPr>
            <a:lstStyle/>
            <a:p>
              <a:r>
                <a:rPr lang="en-US" dirty="0" smtClean="0"/>
                <a:t>Paleontology </a:t>
              </a:r>
              <a:endParaRPr lang="en-US" dirty="0"/>
            </a:p>
          </p:txBody>
        </p:sp>
        <p:sp>
          <p:nvSpPr>
            <p:cNvPr id="22" name="Rectangle 21"/>
            <p:cNvSpPr/>
            <p:nvPr/>
          </p:nvSpPr>
          <p:spPr>
            <a:xfrm>
              <a:off x="1295400" y="2971800"/>
              <a:ext cx="1128642" cy="276999"/>
            </a:xfrm>
            <a:prstGeom prst="rect">
              <a:avLst/>
            </a:prstGeom>
          </p:spPr>
          <p:txBody>
            <a:bodyPr wrap="none">
              <a:spAutoFit/>
            </a:bodyPr>
            <a:lstStyle/>
            <a:p>
              <a:r>
                <a:rPr lang="en-US" sz="1200" dirty="0" smtClean="0">
                  <a:solidFill>
                    <a:srgbClr val="0000FF"/>
                  </a:solidFill>
                </a:rPr>
                <a:t>[</a:t>
              </a:r>
              <a:r>
                <a:rPr lang="en-US" sz="1200" i="1" dirty="0" smtClean="0">
                  <a:solidFill>
                    <a:srgbClr val="0000FF"/>
                  </a:solidFill>
                </a:rPr>
                <a:t>Wiley</a:t>
              </a:r>
              <a:r>
                <a:rPr lang="en-US" sz="1200" dirty="0" smtClean="0">
                  <a:solidFill>
                    <a:srgbClr val="0000FF"/>
                  </a:solidFill>
                </a:rPr>
                <a:t> et al.05]</a:t>
              </a:r>
              <a:endParaRPr lang="en-US" sz="1200" dirty="0">
                <a:solidFill>
                  <a:srgbClr val="0000FF"/>
                </a:solidFill>
              </a:endParaRPr>
            </a:p>
          </p:txBody>
        </p:sp>
        <p:pic>
          <p:nvPicPr>
            <p:cNvPr id="1026" name="Picture 2"/>
            <p:cNvPicPr>
              <a:picLocks noChangeAspect="1" noChangeArrowheads="1"/>
            </p:cNvPicPr>
            <p:nvPr/>
          </p:nvPicPr>
          <p:blipFill>
            <a:blip r:embed="rId8" cstate="print"/>
            <a:srcRect/>
            <a:stretch>
              <a:fillRect/>
            </a:stretch>
          </p:blipFill>
          <p:spPr bwMode="auto">
            <a:xfrm>
              <a:off x="1209743" y="1508760"/>
              <a:ext cx="1457257" cy="1463040"/>
            </a:xfrm>
            <a:prstGeom prst="rect">
              <a:avLst/>
            </a:prstGeom>
            <a:noFill/>
            <a:ln w="9525">
              <a:noFill/>
              <a:miter lim="800000"/>
              <a:headEnd/>
              <a:tailEnd/>
            </a:ln>
          </p:spPr>
        </p:pic>
      </p:grpSp>
      <p:grpSp>
        <p:nvGrpSpPr>
          <p:cNvPr id="30" name="Group 29"/>
          <p:cNvGrpSpPr/>
          <p:nvPr/>
        </p:nvGrpSpPr>
        <p:grpSpPr>
          <a:xfrm>
            <a:off x="3638550" y="1507636"/>
            <a:ext cx="2076450" cy="2153536"/>
            <a:chOff x="3638550" y="1507636"/>
            <a:chExt cx="2076450" cy="2153536"/>
          </a:xfrm>
        </p:grpSpPr>
        <p:sp>
          <p:nvSpPr>
            <p:cNvPr id="8" name="Rectangle 7"/>
            <p:cNvSpPr/>
            <p:nvPr/>
          </p:nvSpPr>
          <p:spPr>
            <a:xfrm>
              <a:off x="3886200" y="3291840"/>
              <a:ext cx="1676400" cy="369332"/>
            </a:xfrm>
            <a:prstGeom prst="rect">
              <a:avLst/>
            </a:prstGeom>
          </p:spPr>
          <p:txBody>
            <a:bodyPr wrap="square">
              <a:spAutoFit/>
            </a:bodyPr>
            <a:lstStyle/>
            <a:p>
              <a:r>
                <a:rPr lang="en-US" dirty="0" smtClean="0"/>
                <a:t>Protein folding</a:t>
              </a:r>
              <a:endParaRPr lang="en-US" dirty="0"/>
            </a:p>
          </p:txBody>
        </p:sp>
        <p:sp>
          <p:nvSpPr>
            <p:cNvPr id="20" name="Rectangle 19"/>
            <p:cNvSpPr/>
            <p:nvPr/>
          </p:nvSpPr>
          <p:spPr>
            <a:xfrm>
              <a:off x="4038600" y="2971800"/>
              <a:ext cx="1235403" cy="276999"/>
            </a:xfrm>
            <a:prstGeom prst="rect">
              <a:avLst/>
            </a:prstGeom>
          </p:spPr>
          <p:txBody>
            <a:bodyPr wrap="none">
              <a:spAutoFit/>
            </a:bodyPr>
            <a:lstStyle/>
            <a:p>
              <a:r>
                <a:rPr lang="en-US" sz="1200" dirty="0" smtClean="0">
                  <a:solidFill>
                    <a:srgbClr val="0000FF"/>
                  </a:solidFill>
                </a:rPr>
                <a:t>[Cooper et al.10]</a:t>
              </a:r>
              <a:endParaRPr lang="en-US" sz="1200" dirty="0">
                <a:solidFill>
                  <a:srgbClr val="0000FF"/>
                </a:solidFill>
              </a:endParaRPr>
            </a:p>
          </p:txBody>
        </p:sp>
        <p:pic>
          <p:nvPicPr>
            <p:cNvPr id="29" name="Picture 28" descr="foldit.jpg"/>
            <p:cNvPicPr>
              <a:picLocks noChangeAspect="1"/>
            </p:cNvPicPr>
            <p:nvPr/>
          </p:nvPicPr>
          <p:blipFill>
            <a:blip r:embed="rId9" cstate="print"/>
            <a:stretch>
              <a:fillRect/>
            </a:stretch>
          </p:blipFill>
          <p:spPr>
            <a:xfrm>
              <a:off x="3638550" y="1507636"/>
              <a:ext cx="2076450" cy="1464164"/>
            </a:xfrm>
            <a:prstGeom prst="rect">
              <a:avLst/>
            </a:prstGeom>
          </p:spPr>
        </p:pic>
      </p:grpSp>
    </p:spTree>
    <p:custDataLst>
      <p:tags r:id="rId1"/>
    </p:custDataLst>
  </p:cSld>
  <p:clrMapOvr>
    <a:masterClrMapping/>
  </p:clrMapOvr>
  <p:transition advTm="492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077200" cy="4724400"/>
          </a:xfrm>
        </p:spPr>
        <p:txBody>
          <a:bodyPr/>
          <a:lstStyle/>
          <a:p>
            <a:r>
              <a:rPr lang="en-US" dirty="0" smtClean="0"/>
              <a:t>Introduce binary indicators</a:t>
            </a:r>
          </a:p>
        </p:txBody>
      </p:sp>
      <p:sp>
        <p:nvSpPr>
          <p:cNvPr id="2" name="Title 1"/>
          <p:cNvSpPr>
            <a:spLocks noGrp="1"/>
          </p:cNvSpPr>
          <p:nvPr>
            <p:ph type="title"/>
          </p:nvPr>
        </p:nvSpPr>
        <p:spPr>
          <a:xfrm>
            <a:off x="457200" y="274638"/>
            <a:ext cx="8229600" cy="792162"/>
          </a:xfrm>
        </p:spPr>
        <p:txBody>
          <a:bodyPr/>
          <a:lstStyle/>
          <a:p>
            <a:r>
              <a:rPr lang="en-US" dirty="0" smtClean="0"/>
              <a:t>0-1 Linear Programming Formulation</a:t>
            </a:r>
            <a:endParaRPr lang="en-US" dirty="0"/>
          </a:p>
        </p:txBody>
      </p:sp>
      <p:grpSp>
        <p:nvGrpSpPr>
          <p:cNvPr id="36" name="Group 35"/>
          <p:cNvGrpSpPr/>
          <p:nvPr/>
        </p:nvGrpSpPr>
        <p:grpSpPr>
          <a:xfrm>
            <a:off x="914400" y="3584448"/>
            <a:ext cx="7555312" cy="2359152"/>
            <a:chOff x="914400" y="3584448"/>
            <a:chExt cx="7555312" cy="2359152"/>
          </a:xfrm>
        </p:grpSpPr>
        <p:sp>
          <p:nvSpPr>
            <p:cNvPr id="20" name="Rectangle 19"/>
            <p:cNvSpPr/>
            <p:nvPr/>
          </p:nvSpPr>
          <p:spPr>
            <a:xfrm>
              <a:off x="914400" y="3584448"/>
              <a:ext cx="3262368" cy="523220"/>
            </a:xfrm>
            <a:prstGeom prst="rect">
              <a:avLst/>
            </a:prstGeom>
          </p:spPr>
          <p:txBody>
            <a:bodyPr wrap="none">
              <a:spAutoFit/>
            </a:bodyPr>
            <a:lstStyle/>
            <a:p>
              <a:r>
                <a:rPr lang="en-US" sz="2800" dirty="0" smtClean="0"/>
                <a:t>Mapping constraints:</a:t>
              </a:r>
              <a:endParaRPr lang="en-US" sz="2800" dirty="0"/>
            </a:p>
          </p:txBody>
        </p:sp>
        <p:pic>
          <p:nvPicPr>
            <p:cNvPr id="28" name="Picture 27" descr="map.png"/>
            <p:cNvPicPr>
              <a:picLocks noChangeAspect="1"/>
            </p:cNvPicPr>
            <p:nvPr/>
          </p:nvPicPr>
          <p:blipFill>
            <a:blip r:embed="rId11" cstate="print"/>
            <a:stretch>
              <a:fillRect/>
            </a:stretch>
          </p:blipFill>
          <p:spPr>
            <a:xfrm>
              <a:off x="6553200" y="4484515"/>
              <a:ext cx="1916512" cy="1459085"/>
            </a:xfrm>
            <a:prstGeom prst="rect">
              <a:avLst/>
            </a:prstGeom>
          </p:spPr>
        </p:pic>
        <p:pic>
          <p:nvPicPr>
            <p:cNvPr id="29" name="Picture 28" descr="TP_tmp.png"/>
            <p:cNvPicPr>
              <a:picLocks noChangeAspect="1"/>
            </p:cNvPicPr>
            <p:nvPr>
              <p:custDataLst>
                <p:tags r:id="rId5"/>
              </p:custDataLst>
            </p:nvPr>
          </p:nvPicPr>
          <p:blipFill>
            <a:blip r:embed="rId12" cstate="print"/>
            <a:stretch>
              <a:fillRect/>
            </a:stretch>
          </p:blipFill>
          <p:spPr>
            <a:xfrm>
              <a:off x="1112460" y="5105400"/>
              <a:ext cx="2960433" cy="297123"/>
            </a:xfrm>
            <a:prstGeom prst="rect">
              <a:avLst/>
            </a:prstGeom>
          </p:spPr>
        </p:pic>
        <p:pic>
          <p:nvPicPr>
            <p:cNvPr id="30" name="Picture 29" descr="TP_tmp.png"/>
            <p:cNvPicPr>
              <a:picLocks noChangeAspect="1"/>
            </p:cNvPicPr>
            <p:nvPr>
              <p:custDataLst>
                <p:tags r:id="rId6"/>
              </p:custDataLst>
            </p:nvPr>
          </p:nvPicPr>
          <p:blipFill>
            <a:blip r:embed="rId13" cstate="print"/>
            <a:stretch>
              <a:fillRect/>
            </a:stretch>
          </p:blipFill>
          <p:spPr>
            <a:xfrm>
              <a:off x="1112460" y="4495800"/>
              <a:ext cx="2731719" cy="445771"/>
            </a:xfrm>
            <a:prstGeom prst="rect">
              <a:avLst/>
            </a:prstGeom>
          </p:spPr>
        </p:pic>
        <p:grpSp>
          <p:nvGrpSpPr>
            <p:cNvPr id="31" name="Group 26"/>
            <p:cNvGrpSpPr/>
            <p:nvPr/>
          </p:nvGrpSpPr>
          <p:grpSpPr>
            <a:xfrm>
              <a:off x="4084260" y="4495800"/>
              <a:ext cx="2087940" cy="899103"/>
              <a:chOff x="3550860" y="4572000"/>
              <a:chExt cx="2087940" cy="899103"/>
            </a:xfrm>
          </p:grpSpPr>
          <p:sp>
            <p:nvSpPr>
              <p:cNvPr id="32" name="Right Arrow 31"/>
              <p:cNvSpPr/>
              <p:nvPr/>
            </p:nvSpPr>
            <p:spPr>
              <a:xfrm>
                <a:off x="3550860" y="4953000"/>
                <a:ext cx="2286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23"/>
              <p:cNvGrpSpPr/>
              <p:nvPr/>
            </p:nvGrpSpPr>
            <p:grpSpPr>
              <a:xfrm>
                <a:off x="4084260" y="4572000"/>
                <a:ext cx="1554540" cy="899103"/>
                <a:chOff x="4084260" y="4572000"/>
                <a:chExt cx="1554540" cy="899103"/>
              </a:xfrm>
            </p:grpSpPr>
            <p:pic>
              <p:nvPicPr>
                <p:cNvPr id="34" name="Picture 33" descr="TP_tmp.png"/>
                <p:cNvPicPr>
                  <a:picLocks noChangeAspect="1"/>
                </p:cNvPicPr>
                <p:nvPr>
                  <p:custDataLst>
                    <p:tags r:id="rId7"/>
                  </p:custDataLst>
                </p:nvPr>
              </p:nvPicPr>
              <p:blipFill>
                <a:blip r:embed="rId14" cstate="print"/>
                <a:stretch>
                  <a:fillRect/>
                </a:stretch>
              </p:blipFill>
              <p:spPr>
                <a:xfrm>
                  <a:off x="4084260" y="4572000"/>
                  <a:ext cx="1543053" cy="251518"/>
                </a:xfrm>
                <a:prstGeom prst="rect">
                  <a:avLst/>
                </a:prstGeom>
              </p:spPr>
            </p:pic>
            <p:pic>
              <p:nvPicPr>
                <p:cNvPr id="35" name="Picture 34" descr="TP_tmp.png"/>
                <p:cNvPicPr>
                  <a:picLocks noChangeAspect="1"/>
                </p:cNvPicPr>
                <p:nvPr>
                  <p:custDataLst>
                    <p:tags r:id="rId8"/>
                  </p:custDataLst>
                </p:nvPr>
              </p:nvPicPr>
              <p:blipFill>
                <a:blip r:embed="rId15" cstate="print"/>
                <a:stretch>
                  <a:fillRect/>
                </a:stretch>
              </p:blipFill>
              <p:spPr>
                <a:xfrm>
                  <a:off x="4084260" y="5105400"/>
                  <a:ext cx="1554540" cy="365703"/>
                </a:xfrm>
                <a:prstGeom prst="rect">
                  <a:avLst/>
                </a:prstGeom>
              </p:spPr>
            </p:pic>
          </p:grpSp>
        </p:grpSp>
      </p:grpSp>
      <p:pic>
        <p:nvPicPr>
          <p:cNvPr id="21" name="Picture 20" descr="TP_tmp.png"/>
          <p:cNvPicPr>
            <a:picLocks noChangeAspect="1"/>
          </p:cNvPicPr>
          <p:nvPr>
            <p:custDataLst>
              <p:tags r:id="rId1"/>
            </p:custDataLst>
          </p:nvPr>
        </p:nvPicPr>
        <p:blipFill>
          <a:blip r:embed="rId16" cstate="print"/>
          <a:stretch>
            <a:fillRect/>
          </a:stretch>
        </p:blipFill>
        <p:spPr>
          <a:xfrm>
            <a:off x="804621" y="2562514"/>
            <a:ext cx="1882092" cy="485486"/>
          </a:xfrm>
          <a:prstGeom prst="rect">
            <a:avLst/>
          </a:prstGeom>
        </p:spPr>
      </p:pic>
      <p:pic>
        <p:nvPicPr>
          <p:cNvPr id="22" name="Picture 21" descr="TP_tmp.png"/>
          <p:cNvPicPr>
            <a:picLocks noChangeAspect="1"/>
          </p:cNvPicPr>
          <p:nvPr>
            <p:custDataLst>
              <p:tags r:id="rId2"/>
            </p:custDataLst>
          </p:nvPr>
        </p:nvPicPr>
        <p:blipFill>
          <a:blip r:embed="rId17" cstate="print"/>
          <a:stretch>
            <a:fillRect/>
          </a:stretch>
        </p:blipFill>
        <p:spPr>
          <a:xfrm>
            <a:off x="3090621" y="2562514"/>
            <a:ext cx="2277797" cy="485486"/>
          </a:xfrm>
          <a:prstGeom prst="rect">
            <a:avLst/>
          </a:prstGeom>
        </p:spPr>
      </p:pic>
      <p:pic>
        <p:nvPicPr>
          <p:cNvPr id="24" name="Picture 23" descr="TP_tmp.png"/>
          <p:cNvPicPr>
            <a:picLocks noChangeAspect="1"/>
          </p:cNvPicPr>
          <p:nvPr>
            <p:custDataLst>
              <p:tags r:id="rId3"/>
            </p:custDataLst>
          </p:nvPr>
        </p:nvPicPr>
        <p:blipFill>
          <a:blip r:embed="rId18" cstate="print"/>
          <a:stretch>
            <a:fillRect/>
          </a:stretch>
        </p:blipFill>
        <p:spPr>
          <a:xfrm>
            <a:off x="5650941" y="2562514"/>
            <a:ext cx="2807259" cy="484587"/>
          </a:xfrm>
          <a:prstGeom prst="rect">
            <a:avLst/>
          </a:prstGeom>
        </p:spPr>
      </p:pic>
      <p:sp>
        <p:nvSpPr>
          <p:cNvPr id="26" name="Rectangle 25"/>
          <p:cNvSpPr/>
          <p:nvPr/>
        </p:nvSpPr>
        <p:spPr>
          <a:xfrm>
            <a:off x="1143000" y="1949342"/>
            <a:ext cx="1205010" cy="400110"/>
          </a:xfrm>
          <a:prstGeom prst="rect">
            <a:avLst/>
          </a:prstGeom>
        </p:spPr>
        <p:txBody>
          <a:bodyPr wrap="none">
            <a:spAutoFit/>
          </a:bodyPr>
          <a:lstStyle/>
          <a:p>
            <a:r>
              <a:rPr lang="en-US" sz="2000" dirty="0" smtClean="0"/>
              <a:t>Segments</a:t>
            </a:r>
            <a:endParaRPr lang="en-US" sz="2000" dirty="0"/>
          </a:p>
        </p:txBody>
      </p:sp>
      <p:sp>
        <p:nvSpPr>
          <p:cNvPr id="37" name="Rectangle 36"/>
          <p:cNvSpPr/>
          <p:nvPr/>
        </p:nvSpPr>
        <p:spPr>
          <a:xfrm>
            <a:off x="3154680" y="1949342"/>
            <a:ext cx="2000676" cy="400110"/>
          </a:xfrm>
          <a:prstGeom prst="rect">
            <a:avLst/>
          </a:prstGeom>
        </p:spPr>
        <p:txBody>
          <a:bodyPr wrap="none">
            <a:spAutoFit/>
          </a:bodyPr>
          <a:lstStyle/>
          <a:p>
            <a:r>
              <a:rPr lang="en-US" sz="2000" dirty="0" smtClean="0"/>
              <a:t>Correspondences</a:t>
            </a:r>
            <a:endParaRPr lang="en-US" sz="2000" dirty="0"/>
          </a:p>
        </p:txBody>
      </p:sp>
      <p:sp>
        <p:nvSpPr>
          <p:cNvPr id="38" name="Rectangle 37"/>
          <p:cNvSpPr/>
          <p:nvPr/>
        </p:nvSpPr>
        <p:spPr>
          <a:xfrm>
            <a:off x="5806440" y="1949342"/>
            <a:ext cx="2461187" cy="400110"/>
          </a:xfrm>
          <a:prstGeom prst="rect">
            <a:avLst/>
          </a:prstGeom>
        </p:spPr>
        <p:txBody>
          <a:bodyPr wrap="none">
            <a:spAutoFit/>
          </a:bodyPr>
          <a:lstStyle/>
          <a:p>
            <a:r>
              <a:rPr lang="en-US" sz="2000" dirty="0" smtClean="0"/>
              <a:t>Correspondence pairs</a:t>
            </a:r>
            <a:endParaRPr lang="en-US" sz="2000" dirty="0"/>
          </a:p>
        </p:txBody>
      </p:sp>
      <p:pic>
        <p:nvPicPr>
          <p:cNvPr id="23" name="Picture 22" descr="TP_tmp.png"/>
          <p:cNvPicPr>
            <a:picLocks noChangeAspect="1"/>
          </p:cNvPicPr>
          <p:nvPr>
            <p:custDataLst>
              <p:tags r:id="rId4"/>
            </p:custDataLst>
          </p:nvPr>
        </p:nvPicPr>
        <p:blipFill>
          <a:blip r:embed="rId19" cstate="print"/>
          <a:stretch>
            <a:fillRect/>
          </a:stretch>
        </p:blipFill>
        <p:spPr>
          <a:xfrm>
            <a:off x="3048000" y="5638800"/>
            <a:ext cx="1702113" cy="26602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077200" cy="4724400"/>
          </a:xfrm>
        </p:spPr>
        <p:txBody>
          <a:bodyPr/>
          <a:lstStyle/>
          <a:p>
            <a:r>
              <a:rPr lang="en-US" dirty="0" smtClean="0"/>
              <a:t>Introduce binary indicators</a:t>
            </a:r>
          </a:p>
        </p:txBody>
      </p:sp>
      <p:sp>
        <p:nvSpPr>
          <p:cNvPr id="2" name="Title 1"/>
          <p:cNvSpPr>
            <a:spLocks noGrp="1"/>
          </p:cNvSpPr>
          <p:nvPr>
            <p:ph type="title"/>
          </p:nvPr>
        </p:nvSpPr>
        <p:spPr>
          <a:xfrm>
            <a:off x="457200" y="274638"/>
            <a:ext cx="8229600" cy="792162"/>
          </a:xfrm>
        </p:spPr>
        <p:txBody>
          <a:bodyPr/>
          <a:lstStyle/>
          <a:p>
            <a:r>
              <a:rPr lang="en-US" dirty="0" smtClean="0"/>
              <a:t>0-1 Linear Programming Formulation</a:t>
            </a:r>
            <a:endParaRPr lang="en-US" dirty="0"/>
          </a:p>
        </p:txBody>
      </p:sp>
      <p:sp>
        <p:nvSpPr>
          <p:cNvPr id="20" name="Rectangle 19"/>
          <p:cNvSpPr/>
          <p:nvPr/>
        </p:nvSpPr>
        <p:spPr>
          <a:xfrm>
            <a:off x="838200" y="3584448"/>
            <a:ext cx="3908249" cy="523220"/>
          </a:xfrm>
          <a:prstGeom prst="rect">
            <a:avLst/>
          </a:prstGeom>
        </p:spPr>
        <p:txBody>
          <a:bodyPr wrap="none">
            <a:spAutoFit/>
          </a:bodyPr>
          <a:lstStyle/>
          <a:p>
            <a:r>
              <a:rPr lang="en-US" sz="2800" dirty="0" smtClean="0"/>
              <a:t>Compatibility constraints:</a:t>
            </a:r>
            <a:endParaRPr lang="en-US" sz="2800" dirty="0"/>
          </a:p>
        </p:txBody>
      </p:sp>
      <p:pic>
        <p:nvPicPr>
          <p:cNvPr id="11" name="Picture 10" descr="TP_tmp.png"/>
          <p:cNvPicPr>
            <a:picLocks noChangeAspect="1"/>
          </p:cNvPicPr>
          <p:nvPr>
            <p:custDataLst>
              <p:tags r:id="rId1"/>
            </p:custDataLst>
          </p:nvPr>
        </p:nvPicPr>
        <p:blipFill>
          <a:blip r:embed="rId11" cstate="print"/>
          <a:stretch>
            <a:fillRect/>
          </a:stretch>
        </p:blipFill>
        <p:spPr>
          <a:xfrm>
            <a:off x="804621" y="2562514"/>
            <a:ext cx="1882092" cy="485486"/>
          </a:xfrm>
          <a:prstGeom prst="rect">
            <a:avLst/>
          </a:prstGeom>
        </p:spPr>
      </p:pic>
      <p:pic>
        <p:nvPicPr>
          <p:cNvPr id="12" name="Picture 11" descr="TP_tmp.png"/>
          <p:cNvPicPr>
            <a:picLocks noChangeAspect="1"/>
          </p:cNvPicPr>
          <p:nvPr>
            <p:custDataLst>
              <p:tags r:id="rId2"/>
            </p:custDataLst>
          </p:nvPr>
        </p:nvPicPr>
        <p:blipFill>
          <a:blip r:embed="rId12" cstate="print"/>
          <a:stretch>
            <a:fillRect/>
          </a:stretch>
        </p:blipFill>
        <p:spPr>
          <a:xfrm>
            <a:off x="3090621" y="2562514"/>
            <a:ext cx="2277797" cy="485486"/>
          </a:xfrm>
          <a:prstGeom prst="rect">
            <a:avLst/>
          </a:prstGeom>
        </p:spPr>
      </p:pic>
      <p:pic>
        <p:nvPicPr>
          <p:cNvPr id="13" name="Picture 12" descr="TP_tmp.png"/>
          <p:cNvPicPr>
            <a:picLocks noChangeAspect="1"/>
          </p:cNvPicPr>
          <p:nvPr>
            <p:custDataLst>
              <p:tags r:id="rId3"/>
            </p:custDataLst>
          </p:nvPr>
        </p:nvPicPr>
        <p:blipFill>
          <a:blip r:embed="rId13" cstate="print"/>
          <a:stretch>
            <a:fillRect/>
          </a:stretch>
        </p:blipFill>
        <p:spPr>
          <a:xfrm>
            <a:off x="5650941" y="2562514"/>
            <a:ext cx="2807259" cy="484587"/>
          </a:xfrm>
          <a:prstGeom prst="rect">
            <a:avLst/>
          </a:prstGeom>
        </p:spPr>
      </p:pic>
      <p:sp>
        <p:nvSpPr>
          <p:cNvPr id="14" name="Rectangle 13"/>
          <p:cNvSpPr/>
          <p:nvPr/>
        </p:nvSpPr>
        <p:spPr>
          <a:xfrm>
            <a:off x="1143000" y="1949342"/>
            <a:ext cx="1205010" cy="400110"/>
          </a:xfrm>
          <a:prstGeom prst="rect">
            <a:avLst/>
          </a:prstGeom>
        </p:spPr>
        <p:txBody>
          <a:bodyPr wrap="none">
            <a:spAutoFit/>
          </a:bodyPr>
          <a:lstStyle/>
          <a:p>
            <a:r>
              <a:rPr lang="en-US" sz="2000" dirty="0" smtClean="0"/>
              <a:t>Segments</a:t>
            </a:r>
            <a:endParaRPr lang="en-US" sz="2000" dirty="0"/>
          </a:p>
        </p:txBody>
      </p:sp>
      <p:sp>
        <p:nvSpPr>
          <p:cNvPr id="15" name="Rectangle 14"/>
          <p:cNvSpPr/>
          <p:nvPr/>
        </p:nvSpPr>
        <p:spPr>
          <a:xfrm>
            <a:off x="3154680" y="1949342"/>
            <a:ext cx="2000676" cy="400110"/>
          </a:xfrm>
          <a:prstGeom prst="rect">
            <a:avLst/>
          </a:prstGeom>
        </p:spPr>
        <p:txBody>
          <a:bodyPr wrap="none">
            <a:spAutoFit/>
          </a:bodyPr>
          <a:lstStyle/>
          <a:p>
            <a:r>
              <a:rPr lang="en-US" sz="2000" dirty="0" smtClean="0"/>
              <a:t>Correspondences</a:t>
            </a:r>
            <a:endParaRPr lang="en-US" sz="2000" dirty="0"/>
          </a:p>
        </p:txBody>
      </p:sp>
      <p:sp>
        <p:nvSpPr>
          <p:cNvPr id="16" name="Rectangle 15"/>
          <p:cNvSpPr/>
          <p:nvPr/>
        </p:nvSpPr>
        <p:spPr>
          <a:xfrm>
            <a:off x="5806440" y="1949342"/>
            <a:ext cx="2461187" cy="400110"/>
          </a:xfrm>
          <a:prstGeom prst="rect">
            <a:avLst/>
          </a:prstGeom>
        </p:spPr>
        <p:txBody>
          <a:bodyPr wrap="none">
            <a:spAutoFit/>
          </a:bodyPr>
          <a:lstStyle/>
          <a:p>
            <a:r>
              <a:rPr lang="en-US" sz="2000" dirty="0" smtClean="0"/>
              <a:t>Correspondence pairs</a:t>
            </a:r>
            <a:endParaRPr lang="en-US" sz="2000" dirty="0"/>
          </a:p>
        </p:txBody>
      </p:sp>
      <p:pic>
        <p:nvPicPr>
          <p:cNvPr id="17" name="Picture 16" descr="TP_tmp.png"/>
          <p:cNvPicPr>
            <a:picLocks noChangeAspect="1"/>
          </p:cNvPicPr>
          <p:nvPr>
            <p:custDataLst>
              <p:tags r:id="rId4"/>
            </p:custDataLst>
          </p:nvPr>
        </p:nvPicPr>
        <p:blipFill>
          <a:blip r:embed="rId14" cstate="print"/>
          <a:stretch>
            <a:fillRect/>
          </a:stretch>
        </p:blipFill>
        <p:spPr>
          <a:xfrm>
            <a:off x="6832287" y="4522110"/>
            <a:ext cx="1702113" cy="266020"/>
          </a:xfrm>
          <a:prstGeom prst="rect">
            <a:avLst/>
          </a:prstGeom>
        </p:spPr>
      </p:pic>
      <p:pic>
        <p:nvPicPr>
          <p:cNvPr id="18" name="Picture 17" descr="TP_tmp.png"/>
          <p:cNvPicPr>
            <a:picLocks noChangeAspect="1"/>
          </p:cNvPicPr>
          <p:nvPr>
            <p:custDataLst>
              <p:tags r:id="rId5"/>
            </p:custDataLst>
          </p:nvPr>
        </p:nvPicPr>
        <p:blipFill>
          <a:blip r:embed="rId15" cstate="print"/>
          <a:stretch>
            <a:fillRect/>
          </a:stretch>
        </p:blipFill>
        <p:spPr>
          <a:xfrm>
            <a:off x="1143000" y="4495800"/>
            <a:ext cx="3416696" cy="546588"/>
          </a:xfrm>
          <a:prstGeom prst="rect">
            <a:avLst/>
          </a:prstGeom>
        </p:spPr>
      </p:pic>
      <p:pic>
        <p:nvPicPr>
          <p:cNvPr id="19" name="Picture 18" descr="TP_tmp.png"/>
          <p:cNvPicPr>
            <a:picLocks noChangeAspect="1"/>
          </p:cNvPicPr>
          <p:nvPr>
            <p:custDataLst>
              <p:tags r:id="rId6"/>
            </p:custDataLst>
          </p:nvPr>
        </p:nvPicPr>
        <p:blipFill>
          <a:blip r:embed="rId16" cstate="print"/>
          <a:stretch>
            <a:fillRect/>
          </a:stretch>
        </p:blipFill>
        <p:spPr>
          <a:xfrm>
            <a:off x="4863545" y="4522110"/>
            <a:ext cx="1918255" cy="278490"/>
          </a:xfrm>
          <a:prstGeom prst="rect">
            <a:avLst/>
          </a:prstGeom>
        </p:spPr>
      </p:pic>
      <p:sp>
        <p:nvSpPr>
          <p:cNvPr id="21" name="Down Arrow 20"/>
          <p:cNvSpPr/>
          <p:nvPr/>
        </p:nvSpPr>
        <p:spPr>
          <a:xfrm>
            <a:off x="4572000" y="4953000"/>
            <a:ext cx="228600" cy="1524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22" name="Group 33"/>
          <p:cNvGrpSpPr/>
          <p:nvPr/>
        </p:nvGrpSpPr>
        <p:grpSpPr>
          <a:xfrm>
            <a:off x="2362200" y="5421572"/>
            <a:ext cx="4686304" cy="217228"/>
            <a:chOff x="2194560" y="5120640"/>
            <a:chExt cx="4686304" cy="217228"/>
          </a:xfrm>
        </p:grpSpPr>
        <p:pic>
          <p:nvPicPr>
            <p:cNvPr id="23" name="Picture 22" descr="TP_tmp.png"/>
            <p:cNvPicPr>
              <a:picLocks noChangeAspect="1"/>
            </p:cNvPicPr>
            <p:nvPr>
              <p:custDataLst>
                <p:tags r:id="rId7"/>
              </p:custDataLst>
            </p:nvPr>
          </p:nvPicPr>
          <p:blipFill>
            <a:blip r:embed="rId17" cstate="print"/>
            <a:stretch>
              <a:fillRect/>
            </a:stretch>
          </p:blipFill>
          <p:spPr>
            <a:xfrm>
              <a:off x="2194560" y="5120640"/>
              <a:ext cx="1851664" cy="217228"/>
            </a:xfrm>
            <a:prstGeom prst="rect">
              <a:avLst/>
            </a:prstGeom>
          </p:spPr>
        </p:pic>
        <p:pic>
          <p:nvPicPr>
            <p:cNvPr id="24" name="Picture 23" descr="TP_tmp.png"/>
            <p:cNvPicPr>
              <a:picLocks noChangeAspect="1"/>
            </p:cNvPicPr>
            <p:nvPr>
              <p:custDataLst>
                <p:tags r:id="rId8"/>
              </p:custDataLst>
            </p:nvPr>
          </p:nvPicPr>
          <p:blipFill>
            <a:blip r:embed="rId18" cstate="print"/>
            <a:stretch>
              <a:fillRect/>
            </a:stretch>
          </p:blipFill>
          <p:spPr>
            <a:xfrm>
              <a:off x="5029200" y="5120640"/>
              <a:ext cx="1851664" cy="217228"/>
            </a:xfrm>
            <a:prstGeom prst="rect">
              <a:avLst/>
            </a:prstGeom>
          </p:spPr>
        </p:pic>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TP_tmp.png"/>
          <p:cNvPicPr>
            <a:picLocks noChangeAspect="1"/>
          </p:cNvPicPr>
          <p:nvPr>
            <p:custDataLst>
              <p:tags r:id="rId2"/>
            </p:custDataLst>
          </p:nvPr>
        </p:nvPicPr>
        <p:blipFill>
          <a:blip r:embed="rId18" cstate="print"/>
          <a:stretch>
            <a:fillRect/>
          </a:stretch>
        </p:blipFill>
        <p:spPr>
          <a:xfrm>
            <a:off x="2209800" y="4724400"/>
            <a:ext cx="1039973" cy="239418"/>
          </a:xfrm>
          <a:prstGeom prst="rect">
            <a:avLst/>
          </a:prstGeom>
        </p:spPr>
      </p:pic>
      <p:sp>
        <p:nvSpPr>
          <p:cNvPr id="3" name="Title 2"/>
          <p:cNvSpPr>
            <a:spLocks noGrp="1"/>
          </p:cNvSpPr>
          <p:nvPr>
            <p:ph type="title"/>
          </p:nvPr>
        </p:nvSpPr>
        <p:spPr/>
        <p:txBody>
          <a:bodyPr/>
          <a:lstStyle/>
          <a:p>
            <a:r>
              <a:rPr lang="en-US" dirty="0" smtClean="0"/>
              <a:t>0-1 Linear Programming Formulation</a:t>
            </a:r>
            <a:endParaRPr lang="en-US" dirty="0"/>
          </a:p>
        </p:txBody>
      </p:sp>
      <p:grpSp>
        <p:nvGrpSpPr>
          <p:cNvPr id="4" name="Group 33"/>
          <p:cNvGrpSpPr/>
          <p:nvPr/>
        </p:nvGrpSpPr>
        <p:grpSpPr>
          <a:xfrm>
            <a:off x="2171712" y="4206240"/>
            <a:ext cx="4686304" cy="217228"/>
            <a:chOff x="2194560" y="5120640"/>
            <a:chExt cx="4686304" cy="217228"/>
          </a:xfrm>
        </p:grpSpPr>
        <p:pic>
          <p:nvPicPr>
            <p:cNvPr id="5" name="Picture 4" descr="TP_tmp.png"/>
            <p:cNvPicPr>
              <a:picLocks noChangeAspect="1"/>
            </p:cNvPicPr>
            <p:nvPr>
              <p:custDataLst>
                <p:tags r:id="rId14"/>
              </p:custDataLst>
            </p:nvPr>
          </p:nvPicPr>
          <p:blipFill>
            <a:blip r:embed="rId19" cstate="print"/>
            <a:stretch>
              <a:fillRect/>
            </a:stretch>
          </p:blipFill>
          <p:spPr>
            <a:xfrm>
              <a:off x="2194560" y="5120640"/>
              <a:ext cx="1851664" cy="217228"/>
            </a:xfrm>
            <a:prstGeom prst="rect">
              <a:avLst/>
            </a:prstGeom>
          </p:spPr>
        </p:pic>
        <p:pic>
          <p:nvPicPr>
            <p:cNvPr id="6" name="Picture 5" descr="TP_tmp.png"/>
            <p:cNvPicPr>
              <a:picLocks noChangeAspect="1"/>
            </p:cNvPicPr>
            <p:nvPr>
              <p:custDataLst>
                <p:tags r:id="rId15"/>
              </p:custDataLst>
            </p:nvPr>
          </p:nvPicPr>
          <p:blipFill>
            <a:blip r:embed="rId20" cstate="print"/>
            <a:stretch>
              <a:fillRect/>
            </a:stretch>
          </p:blipFill>
          <p:spPr>
            <a:xfrm>
              <a:off x="5029200" y="5120640"/>
              <a:ext cx="1851664" cy="217228"/>
            </a:xfrm>
            <a:prstGeom prst="rect">
              <a:avLst/>
            </a:prstGeom>
          </p:spPr>
        </p:pic>
      </p:grpSp>
      <p:pic>
        <p:nvPicPr>
          <p:cNvPr id="7" name="Picture 6" descr="TP_tmp.png"/>
          <p:cNvPicPr>
            <a:picLocks noChangeAspect="1"/>
          </p:cNvPicPr>
          <p:nvPr>
            <p:custDataLst>
              <p:tags r:id="rId3"/>
            </p:custDataLst>
          </p:nvPr>
        </p:nvPicPr>
        <p:blipFill>
          <a:blip r:embed="rId21" cstate="print"/>
          <a:stretch>
            <a:fillRect/>
          </a:stretch>
        </p:blipFill>
        <p:spPr>
          <a:xfrm>
            <a:off x="1447800" y="2209800"/>
            <a:ext cx="5692152" cy="514351"/>
          </a:xfrm>
          <a:prstGeom prst="rect">
            <a:avLst/>
          </a:prstGeom>
        </p:spPr>
      </p:pic>
      <p:grpSp>
        <p:nvGrpSpPr>
          <p:cNvPr id="8" name="Group 7"/>
          <p:cNvGrpSpPr/>
          <p:nvPr/>
        </p:nvGrpSpPr>
        <p:grpSpPr>
          <a:xfrm>
            <a:off x="1531632" y="3108960"/>
            <a:ext cx="5281578" cy="971150"/>
            <a:chOff x="1554480" y="4023360"/>
            <a:chExt cx="5281578" cy="971150"/>
          </a:xfrm>
        </p:grpSpPr>
        <p:pic>
          <p:nvPicPr>
            <p:cNvPr id="9" name="Picture 8" descr="TP_tmp.png"/>
            <p:cNvPicPr>
              <a:picLocks noChangeAspect="1"/>
            </p:cNvPicPr>
            <p:nvPr>
              <p:custDataLst>
                <p:tags r:id="rId7"/>
              </p:custDataLst>
            </p:nvPr>
          </p:nvPicPr>
          <p:blipFill>
            <a:blip r:embed="rId22" cstate="print"/>
            <a:stretch>
              <a:fillRect/>
            </a:stretch>
          </p:blipFill>
          <p:spPr>
            <a:xfrm>
              <a:off x="2194560" y="4023360"/>
              <a:ext cx="1039973" cy="216972"/>
            </a:xfrm>
            <a:prstGeom prst="rect">
              <a:avLst/>
            </a:prstGeom>
          </p:spPr>
        </p:pic>
        <p:pic>
          <p:nvPicPr>
            <p:cNvPr id="10" name="Picture 9" descr="TP_tmp.png"/>
            <p:cNvPicPr>
              <a:picLocks noChangeAspect="1"/>
            </p:cNvPicPr>
            <p:nvPr>
              <p:custDataLst>
                <p:tags r:id="rId8"/>
              </p:custDataLst>
            </p:nvPr>
          </p:nvPicPr>
          <p:blipFill>
            <a:blip r:embed="rId23" cstate="print"/>
            <a:stretch>
              <a:fillRect/>
            </a:stretch>
          </p:blipFill>
          <p:spPr>
            <a:xfrm>
              <a:off x="5029200" y="4023360"/>
              <a:ext cx="1039973" cy="216972"/>
            </a:xfrm>
            <a:prstGeom prst="rect">
              <a:avLst/>
            </a:prstGeom>
          </p:spPr>
        </p:pic>
        <p:pic>
          <p:nvPicPr>
            <p:cNvPr id="11" name="Picture 10" descr="TP_tmp.png"/>
            <p:cNvPicPr>
              <a:picLocks noChangeAspect="1"/>
            </p:cNvPicPr>
            <p:nvPr>
              <p:custDataLst>
                <p:tags r:id="rId9"/>
              </p:custDataLst>
            </p:nvPr>
          </p:nvPicPr>
          <p:blipFill>
            <a:blip r:embed="rId24" cstate="print"/>
            <a:stretch>
              <a:fillRect/>
            </a:stretch>
          </p:blipFill>
          <p:spPr>
            <a:xfrm>
              <a:off x="2194560" y="4389120"/>
              <a:ext cx="1806858" cy="216972"/>
            </a:xfrm>
            <a:prstGeom prst="rect">
              <a:avLst/>
            </a:prstGeom>
          </p:spPr>
        </p:pic>
        <p:pic>
          <p:nvPicPr>
            <p:cNvPr id="12" name="Picture 11" descr="TP_tmp.png"/>
            <p:cNvPicPr>
              <a:picLocks noChangeAspect="1"/>
            </p:cNvPicPr>
            <p:nvPr>
              <p:custDataLst>
                <p:tags r:id="rId10"/>
              </p:custDataLst>
            </p:nvPr>
          </p:nvPicPr>
          <p:blipFill>
            <a:blip r:embed="rId25" cstate="print"/>
            <a:stretch>
              <a:fillRect/>
            </a:stretch>
          </p:blipFill>
          <p:spPr>
            <a:xfrm>
              <a:off x="5029200" y="4411980"/>
              <a:ext cx="1806858" cy="216972"/>
            </a:xfrm>
            <a:prstGeom prst="rect">
              <a:avLst/>
            </a:prstGeom>
          </p:spPr>
        </p:pic>
        <p:pic>
          <p:nvPicPr>
            <p:cNvPr id="13" name="Picture 12" descr="TP_tmp.png"/>
            <p:cNvPicPr>
              <a:picLocks noChangeAspect="1"/>
            </p:cNvPicPr>
            <p:nvPr>
              <p:custDataLst>
                <p:tags r:id="rId11"/>
              </p:custDataLst>
            </p:nvPr>
          </p:nvPicPr>
          <p:blipFill>
            <a:blip r:embed="rId26" cstate="print"/>
            <a:stretch>
              <a:fillRect/>
            </a:stretch>
          </p:blipFill>
          <p:spPr>
            <a:xfrm>
              <a:off x="2194560" y="4663440"/>
              <a:ext cx="1806858" cy="331070"/>
            </a:xfrm>
            <a:prstGeom prst="rect">
              <a:avLst/>
            </a:prstGeom>
          </p:spPr>
        </p:pic>
        <p:pic>
          <p:nvPicPr>
            <p:cNvPr id="14" name="Picture 13" descr="TP_tmp.png"/>
            <p:cNvPicPr>
              <a:picLocks noChangeAspect="1"/>
            </p:cNvPicPr>
            <p:nvPr>
              <p:custDataLst>
                <p:tags r:id="rId12"/>
              </p:custDataLst>
            </p:nvPr>
          </p:nvPicPr>
          <p:blipFill>
            <a:blip r:embed="rId27" cstate="print"/>
            <a:stretch>
              <a:fillRect/>
            </a:stretch>
          </p:blipFill>
          <p:spPr>
            <a:xfrm>
              <a:off x="5029200" y="4663440"/>
              <a:ext cx="1806858" cy="331070"/>
            </a:xfrm>
            <a:prstGeom prst="rect">
              <a:avLst/>
            </a:prstGeom>
          </p:spPr>
        </p:pic>
        <p:pic>
          <p:nvPicPr>
            <p:cNvPr id="15" name="Picture 14" descr="TP_tmp.png"/>
            <p:cNvPicPr>
              <a:picLocks noChangeAspect="1"/>
            </p:cNvPicPr>
            <p:nvPr>
              <p:custDataLst>
                <p:tags r:id="rId13"/>
              </p:custDataLst>
            </p:nvPr>
          </p:nvPicPr>
          <p:blipFill>
            <a:blip r:embed="rId28" cstate="print"/>
            <a:stretch>
              <a:fillRect/>
            </a:stretch>
          </p:blipFill>
          <p:spPr>
            <a:xfrm>
              <a:off x="1554480" y="4023360"/>
              <a:ext cx="304800" cy="152319"/>
            </a:xfrm>
            <a:prstGeom prst="rect">
              <a:avLst/>
            </a:prstGeom>
          </p:spPr>
        </p:pic>
      </p:grpSp>
      <p:pic>
        <p:nvPicPr>
          <p:cNvPr id="17" name="Picture 16" descr="TP_tmp.png"/>
          <p:cNvPicPr>
            <a:picLocks noChangeAspect="1"/>
          </p:cNvPicPr>
          <p:nvPr>
            <p:custDataLst>
              <p:tags r:id="rId4"/>
            </p:custDataLst>
          </p:nvPr>
        </p:nvPicPr>
        <p:blipFill>
          <a:blip r:embed="rId29" cstate="print"/>
          <a:stretch>
            <a:fillRect/>
          </a:stretch>
        </p:blipFill>
        <p:spPr>
          <a:xfrm>
            <a:off x="2171712" y="4747260"/>
            <a:ext cx="1040189" cy="205740"/>
          </a:xfrm>
          <a:prstGeom prst="rect">
            <a:avLst/>
          </a:prstGeom>
        </p:spPr>
      </p:pic>
      <p:pic>
        <p:nvPicPr>
          <p:cNvPr id="18" name="Picture 17" descr="TP_tmp.png"/>
          <p:cNvPicPr>
            <a:picLocks noChangeAspect="1"/>
          </p:cNvPicPr>
          <p:nvPr>
            <p:custDataLst>
              <p:tags r:id="rId5"/>
            </p:custDataLst>
          </p:nvPr>
        </p:nvPicPr>
        <p:blipFill>
          <a:blip r:embed="rId30" cstate="print"/>
          <a:stretch>
            <a:fillRect/>
          </a:stretch>
        </p:blipFill>
        <p:spPr>
          <a:xfrm>
            <a:off x="5006352" y="4735772"/>
            <a:ext cx="3097594" cy="217228"/>
          </a:xfrm>
          <a:prstGeom prst="rect">
            <a:avLst/>
          </a:prstGeom>
        </p:spPr>
      </p:pic>
      <p:pic>
        <p:nvPicPr>
          <p:cNvPr id="19" name="Picture 18" descr="TP_tmp.png"/>
          <p:cNvPicPr>
            <a:picLocks noChangeAspect="1"/>
          </p:cNvPicPr>
          <p:nvPr>
            <p:custDataLst>
              <p:tags r:id="rId6"/>
            </p:custDataLst>
          </p:nvPr>
        </p:nvPicPr>
        <p:blipFill>
          <a:blip r:embed="rId31" cstate="print"/>
          <a:stretch>
            <a:fillRect/>
          </a:stretch>
        </p:blipFill>
        <p:spPr>
          <a:xfrm>
            <a:off x="1531632" y="4735772"/>
            <a:ext cx="411480" cy="181509"/>
          </a:xfrm>
          <a:prstGeom prst="rect">
            <a:avLst/>
          </a:prstGeom>
        </p:spPr>
      </p:pic>
      <p:sp>
        <p:nvSpPr>
          <p:cNvPr id="20" name="Rectangle 19"/>
          <p:cNvSpPr/>
          <p:nvPr/>
        </p:nvSpPr>
        <p:spPr>
          <a:xfrm>
            <a:off x="533400" y="1371600"/>
            <a:ext cx="4658070" cy="523220"/>
          </a:xfrm>
          <a:prstGeom prst="rect">
            <a:avLst/>
          </a:prstGeom>
        </p:spPr>
        <p:txBody>
          <a:bodyPr wrap="none">
            <a:spAutoFit/>
          </a:bodyPr>
          <a:lstStyle/>
          <a:p>
            <a:r>
              <a:rPr lang="en-US" sz="2800" dirty="0" smtClean="0"/>
              <a:t>Linear programming relaxation</a:t>
            </a:r>
            <a:endParaRPr lang="en-US" sz="28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Similar Shapes</a:t>
            </a:r>
            <a:endParaRPr lang="en-US" dirty="0"/>
          </a:p>
        </p:txBody>
      </p:sp>
      <p:grpSp>
        <p:nvGrpSpPr>
          <p:cNvPr id="10" name="Group 9"/>
          <p:cNvGrpSpPr/>
          <p:nvPr/>
        </p:nvGrpSpPr>
        <p:grpSpPr>
          <a:xfrm>
            <a:off x="1097280" y="2616815"/>
            <a:ext cx="2605236" cy="3021985"/>
            <a:chOff x="838202" y="2464415"/>
            <a:chExt cx="2605236" cy="3021985"/>
          </a:xfrm>
        </p:grpSpPr>
        <p:pic>
          <p:nvPicPr>
            <p:cNvPr id="4" name="Picture 4" descr="C:\Users\Peter\Documents\MATLAB\Fig2\patches_13.png"/>
            <p:cNvPicPr>
              <a:picLocks noChangeAspect="1" noChangeArrowheads="1"/>
            </p:cNvPicPr>
            <p:nvPr/>
          </p:nvPicPr>
          <p:blipFill>
            <a:blip r:embed="rId2" cstate="print"/>
            <a:srcRect/>
            <a:stretch>
              <a:fillRect/>
            </a:stretch>
          </p:blipFill>
          <p:spPr bwMode="auto">
            <a:xfrm>
              <a:off x="2468882" y="2464415"/>
              <a:ext cx="974556" cy="2194560"/>
            </a:xfrm>
            <a:prstGeom prst="rect">
              <a:avLst/>
            </a:prstGeom>
            <a:noFill/>
          </p:spPr>
        </p:pic>
        <p:pic>
          <p:nvPicPr>
            <p:cNvPr id="5" name="Picture 5" descr="C:\Users\Peter\Documents\MATLAB\Fig2\patches_14.png"/>
            <p:cNvPicPr>
              <a:picLocks noChangeAspect="1" noChangeArrowheads="1"/>
            </p:cNvPicPr>
            <p:nvPr/>
          </p:nvPicPr>
          <p:blipFill>
            <a:blip r:embed="rId3" cstate="print"/>
            <a:srcRect/>
            <a:stretch>
              <a:fillRect/>
            </a:stretch>
          </p:blipFill>
          <p:spPr bwMode="auto">
            <a:xfrm>
              <a:off x="838202" y="2464415"/>
              <a:ext cx="830276" cy="2286000"/>
            </a:xfrm>
            <a:prstGeom prst="rect">
              <a:avLst/>
            </a:prstGeom>
            <a:noFill/>
          </p:spPr>
        </p:pic>
        <p:sp>
          <p:nvSpPr>
            <p:cNvPr id="8" name="Rectangle 7"/>
            <p:cNvSpPr/>
            <p:nvPr/>
          </p:nvSpPr>
          <p:spPr>
            <a:xfrm>
              <a:off x="1645920" y="5024735"/>
              <a:ext cx="1037463" cy="461665"/>
            </a:xfrm>
            <a:prstGeom prst="rect">
              <a:avLst/>
            </a:prstGeom>
          </p:spPr>
          <p:txBody>
            <a:bodyPr wrap="none">
              <a:spAutoFit/>
            </a:bodyPr>
            <a:lstStyle/>
            <a:p>
              <a:r>
                <a:rPr lang="en-US" sz="2400" dirty="0" smtClean="0"/>
                <a:t>Similar</a:t>
              </a:r>
              <a:endParaRPr lang="en-US" sz="2400" dirty="0"/>
            </a:p>
          </p:txBody>
        </p:sp>
      </p:grpSp>
      <p:grpSp>
        <p:nvGrpSpPr>
          <p:cNvPr id="11" name="Group 10"/>
          <p:cNvGrpSpPr/>
          <p:nvPr/>
        </p:nvGrpSpPr>
        <p:grpSpPr>
          <a:xfrm>
            <a:off x="5029200" y="2616815"/>
            <a:ext cx="3347058" cy="3021985"/>
            <a:chOff x="5029200" y="2464415"/>
            <a:chExt cx="3347058" cy="3021985"/>
          </a:xfrm>
        </p:grpSpPr>
        <p:pic>
          <p:nvPicPr>
            <p:cNvPr id="6" name="Picture 2" descr="C:\Users\Peter\Documents\MATLAB\Fig2\patches_2.png"/>
            <p:cNvPicPr>
              <a:picLocks noChangeAspect="1" noChangeArrowheads="1"/>
            </p:cNvPicPr>
            <p:nvPr/>
          </p:nvPicPr>
          <p:blipFill>
            <a:blip r:embed="rId4" cstate="print"/>
            <a:srcRect/>
            <a:stretch>
              <a:fillRect/>
            </a:stretch>
          </p:blipFill>
          <p:spPr bwMode="auto">
            <a:xfrm>
              <a:off x="5029200" y="2464415"/>
              <a:ext cx="1042000" cy="2286000"/>
            </a:xfrm>
            <a:prstGeom prst="rect">
              <a:avLst/>
            </a:prstGeom>
            <a:noFill/>
          </p:spPr>
        </p:pic>
        <p:pic>
          <p:nvPicPr>
            <p:cNvPr id="7" name="Picture 3" descr="D:\Fig\patches_7.png"/>
            <p:cNvPicPr>
              <a:picLocks noChangeAspect="1" noChangeArrowheads="1"/>
            </p:cNvPicPr>
            <p:nvPr/>
          </p:nvPicPr>
          <p:blipFill>
            <a:blip r:embed="rId5" cstate="print"/>
            <a:srcRect/>
            <a:stretch>
              <a:fillRect/>
            </a:stretch>
          </p:blipFill>
          <p:spPr bwMode="auto">
            <a:xfrm>
              <a:off x="6477000" y="2997815"/>
              <a:ext cx="1899258" cy="1097280"/>
            </a:xfrm>
            <a:prstGeom prst="rect">
              <a:avLst/>
            </a:prstGeom>
            <a:noFill/>
          </p:spPr>
        </p:pic>
        <p:sp>
          <p:nvSpPr>
            <p:cNvPr id="9" name="Rectangle 8"/>
            <p:cNvSpPr/>
            <p:nvPr/>
          </p:nvSpPr>
          <p:spPr>
            <a:xfrm>
              <a:off x="5852160" y="5024735"/>
              <a:ext cx="1609736" cy="461665"/>
            </a:xfrm>
            <a:prstGeom prst="rect">
              <a:avLst/>
            </a:prstGeom>
          </p:spPr>
          <p:txBody>
            <a:bodyPr wrap="none">
              <a:spAutoFit/>
            </a:bodyPr>
            <a:lstStyle/>
            <a:p>
              <a:r>
                <a:rPr lang="en-US" sz="2400" dirty="0" smtClean="0"/>
                <a:t>Less similar</a:t>
              </a:r>
              <a:endParaRPr lang="en-US" sz="2400" dirty="0"/>
            </a:p>
          </p:txBody>
        </p:sp>
      </p:grpSp>
      <p:sp>
        <p:nvSpPr>
          <p:cNvPr id="12" name="Content Placeholder 2"/>
          <p:cNvSpPr>
            <a:spLocks noGrp="1"/>
          </p:cNvSpPr>
          <p:nvPr>
            <p:ph idx="1"/>
          </p:nvPr>
        </p:nvSpPr>
        <p:spPr>
          <a:xfrm>
            <a:off x="457200" y="1295400"/>
            <a:ext cx="8077200" cy="4724400"/>
          </a:xfrm>
        </p:spPr>
        <p:txBody>
          <a:bodyPr/>
          <a:lstStyle/>
          <a:p>
            <a:r>
              <a:rPr lang="en-US" dirty="0" smtClean="0"/>
              <a:t>As a by-product, pair-wise joint segmentation determines pairs of similar shapes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457200" y="1295400"/>
            <a:ext cx="8077200" cy="4724400"/>
          </a:xfrm>
        </p:spPr>
        <p:txBody>
          <a:bodyPr>
            <a:normAutofit/>
          </a:bodyPr>
          <a:lstStyle/>
          <a:p>
            <a:r>
              <a:rPr lang="en-US" dirty="0" smtClean="0"/>
              <a:t>Input shapes</a:t>
            </a:r>
          </a:p>
          <a:p>
            <a:pPr lvl="1"/>
            <a:r>
              <a:rPr lang="en-US" dirty="0" smtClean="0"/>
              <a:t>Different objects</a:t>
            </a:r>
          </a:p>
          <a:p>
            <a:pPr lvl="1"/>
            <a:r>
              <a:rPr lang="en-US" dirty="0" smtClean="0"/>
              <a:t>Different categories</a:t>
            </a:r>
            <a:endParaRPr lang="en-US" dirty="0"/>
          </a:p>
        </p:txBody>
      </p:sp>
      <p:sp>
        <p:nvSpPr>
          <p:cNvPr id="3" name="Title 2"/>
          <p:cNvSpPr>
            <a:spLocks noGrp="1"/>
          </p:cNvSpPr>
          <p:nvPr>
            <p:ph type="title"/>
          </p:nvPr>
        </p:nvSpPr>
        <p:spPr/>
        <p:txBody>
          <a:bodyPr/>
          <a:lstStyle/>
          <a:p>
            <a:r>
              <a:rPr lang="en-US" dirty="0" smtClean="0"/>
              <a:t>Multi-way joint segmentation</a:t>
            </a:r>
            <a:endParaRPr lang="en-US" dirty="0"/>
          </a:p>
        </p:txBody>
      </p:sp>
      <p:pic>
        <p:nvPicPr>
          <p:cNvPr id="14" name="Picture 13" descr="TP_tmp.emf"/>
          <p:cNvPicPr>
            <a:picLocks noChangeAspect="1"/>
          </p:cNvPicPr>
          <p:nvPr>
            <p:custDataLst>
              <p:tags r:id="rId2"/>
            </p:custDataLst>
          </p:nvPr>
        </p:nvPicPr>
        <p:blipFill>
          <a:blip r:embed="rId5" cstate="print"/>
          <a:stretch>
            <a:fillRect/>
          </a:stretch>
        </p:blipFill>
        <p:spPr>
          <a:xfrm>
            <a:off x="4546600" y="3175000"/>
            <a:ext cx="50800" cy="50880"/>
          </a:xfrm>
          <a:prstGeom prst="rect">
            <a:avLst/>
          </a:prstGeom>
        </p:spPr>
      </p:pic>
      <p:pic>
        <p:nvPicPr>
          <p:cNvPr id="13" name="Picture 12" descr="Input shapes.png"/>
          <p:cNvPicPr>
            <a:picLocks noChangeAspect="1"/>
          </p:cNvPicPr>
          <p:nvPr/>
        </p:nvPicPr>
        <p:blipFill>
          <a:blip r:embed="rId6" cstate="print"/>
          <a:stretch>
            <a:fillRect/>
          </a:stretch>
        </p:blipFill>
        <p:spPr>
          <a:xfrm>
            <a:off x="3200400" y="3017520"/>
            <a:ext cx="2355068" cy="27432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457200" y="1295400"/>
            <a:ext cx="8077200" cy="4724400"/>
          </a:xfrm>
        </p:spPr>
        <p:txBody>
          <a:bodyPr>
            <a:normAutofit/>
          </a:bodyPr>
          <a:lstStyle/>
          <a:p>
            <a:r>
              <a:rPr lang="en-US" dirty="0" smtClean="0"/>
              <a:t>Perform all pair-wise joint segmentation to determine pairs of similar shapes</a:t>
            </a:r>
          </a:p>
        </p:txBody>
      </p:sp>
      <p:sp>
        <p:nvSpPr>
          <p:cNvPr id="3" name="Title 2"/>
          <p:cNvSpPr>
            <a:spLocks noGrp="1"/>
          </p:cNvSpPr>
          <p:nvPr>
            <p:ph type="title"/>
          </p:nvPr>
        </p:nvSpPr>
        <p:spPr/>
        <p:txBody>
          <a:bodyPr/>
          <a:lstStyle/>
          <a:p>
            <a:r>
              <a:rPr lang="en-US" dirty="0" smtClean="0"/>
              <a:t>Multi-way joint segmentation</a:t>
            </a:r>
            <a:endParaRPr lang="en-US" dirty="0"/>
          </a:p>
        </p:txBody>
      </p:sp>
      <p:pic>
        <p:nvPicPr>
          <p:cNvPr id="9" name="Picture 8" descr="Pairwise joint segmentation.png"/>
          <p:cNvPicPr>
            <a:picLocks noChangeAspect="1"/>
          </p:cNvPicPr>
          <p:nvPr/>
        </p:nvPicPr>
        <p:blipFill>
          <a:blip r:embed="rId5" cstate="print"/>
          <a:stretch>
            <a:fillRect/>
          </a:stretch>
        </p:blipFill>
        <p:spPr>
          <a:xfrm>
            <a:off x="4754880" y="3017520"/>
            <a:ext cx="2609604" cy="2286000"/>
          </a:xfrm>
          <a:prstGeom prst="rect">
            <a:avLst/>
          </a:prstGeom>
        </p:spPr>
      </p:pic>
      <p:pic>
        <p:nvPicPr>
          <p:cNvPr id="14" name="Picture 13" descr="TP_tmp.emf"/>
          <p:cNvPicPr>
            <a:picLocks noChangeAspect="1"/>
          </p:cNvPicPr>
          <p:nvPr>
            <p:custDataLst>
              <p:tags r:id="rId2"/>
            </p:custDataLst>
          </p:nvPr>
        </p:nvPicPr>
        <p:blipFill>
          <a:blip r:embed="rId6" cstate="print"/>
          <a:stretch>
            <a:fillRect/>
          </a:stretch>
        </p:blipFill>
        <p:spPr>
          <a:xfrm>
            <a:off x="4546600" y="3175000"/>
            <a:ext cx="50800" cy="50880"/>
          </a:xfrm>
          <a:prstGeom prst="rect">
            <a:avLst/>
          </a:prstGeom>
        </p:spPr>
      </p:pic>
      <p:pic>
        <p:nvPicPr>
          <p:cNvPr id="13" name="Picture 12" descr="Input shapes.png"/>
          <p:cNvPicPr>
            <a:picLocks noChangeAspect="1"/>
          </p:cNvPicPr>
          <p:nvPr/>
        </p:nvPicPr>
        <p:blipFill>
          <a:blip r:embed="rId7" cstate="print"/>
          <a:stretch>
            <a:fillRect/>
          </a:stretch>
        </p:blipFill>
        <p:spPr>
          <a:xfrm>
            <a:off x="1554480" y="3017520"/>
            <a:ext cx="1962558" cy="2286000"/>
          </a:xfrm>
          <a:prstGeom prst="rect">
            <a:avLst/>
          </a:prstGeom>
        </p:spPr>
      </p:pic>
      <p:sp>
        <p:nvSpPr>
          <p:cNvPr id="12" name="Right Arrow 11"/>
          <p:cNvSpPr/>
          <p:nvPr/>
        </p:nvSpPr>
        <p:spPr>
          <a:xfrm>
            <a:off x="3840480" y="4038600"/>
            <a:ext cx="603504" cy="2032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457200" y="1295400"/>
            <a:ext cx="8077200" cy="4724400"/>
          </a:xfrm>
        </p:spPr>
        <p:txBody>
          <a:bodyPr>
            <a:normAutofit/>
          </a:bodyPr>
          <a:lstStyle/>
          <a:p>
            <a:r>
              <a:rPr lang="en-US" dirty="0" smtClean="0"/>
              <a:t>Objective function</a:t>
            </a:r>
            <a:endParaRPr lang="en-US" dirty="0"/>
          </a:p>
        </p:txBody>
      </p:sp>
      <p:sp>
        <p:nvSpPr>
          <p:cNvPr id="3" name="Title 2"/>
          <p:cNvSpPr>
            <a:spLocks noGrp="1"/>
          </p:cNvSpPr>
          <p:nvPr>
            <p:ph type="title"/>
          </p:nvPr>
        </p:nvSpPr>
        <p:spPr/>
        <p:txBody>
          <a:bodyPr/>
          <a:lstStyle/>
          <a:p>
            <a:r>
              <a:rPr lang="en-US" dirty="0" smtClean="0"/>
              <a:t>Multi-way joint segmentation</a:t>
            </a:r>
            <a:endParaRPr lang="en-US" dirty="0"/>
          </a:p>
        </p:txBody>
      </p:sp>
      <p:pic>
        <p:nvPicPr>
          <p:cNvPr id="9" name="Picture 8" descr="Pairwise joint segmentation.png"/>
          <p:cNvPicPr>
            <a:picLocks noChangeAspect="1"/>
          </p:cNvPicPr>
          <p:nvPr/>
        </p:nvPicPr>
        <p:blipFill>
          <a:blip r:embed="rId6" cstate="print"/>
          <a:stretch>
            <a:fillRect/>
          </a:stretch>
        </p:blipFill>
        <p:spPr>
          <a:xfrm>
            <a:off x="640080" y="3291840"/>
            <a:ext cx="2609604" cy="2286000"/>
          </a:xfrm>
          <a:prstGeom prst="rect">
            <a:avLst/>
          </a:prstGeom>
        </p:spPr>
      </p:pic>
      <p:grpSp>
        <p:nvGrpSpPr>
          <p:cNvPr id="2" name="Group 11"/>
          <p:cNvGrpSpPr>
            <a:grpSpLocks noChangeAspect="1"/>
          </p:cNvGrpSpPr>
          <p:nvPr/>
        </p:nvGrpSpPr>
        <p:grpSpPr>
          <a:xfrm>
            <a:off x="3474720" y="3291840"/>
            <a:ext cx="4895935" cy="2286000"/>
            <a:chOff x="3566160" y="3749040"/>
            <a:chExt cx="4406340" cy="2057400"/>
          </a:xfrm>
        </p:grpSpPr>
        <p:pic>
          <p:nvPicPr>
            <p:cNvPr id="4" name="Picture 3" descr="Multiway joint segmentation.png"/>
            <p:cNvPicPr>
              <a:picLocks noChangeAspect="1"/>
            </p:cNvPicPr>
            <p:nvPr/>
          </p:nvPicPr>
          <p:blipFill>
            <a:blip r:embed="rId7" cstate="print"/>
            <a:stretch>
              <a:fillRect/>
            </a:stretch>
          </p:blipFill>
          <p:spPr>
            <a:xfrm>
              <a:off x="4023360" y="3749040"/>
              <a:ext cx="3949140" cy="2057400"/>
            </a:xfrm>
            <a:prstGeom prst="rect">
              <a:avLst/>
            </a:prstGeom>
          </p:spPr>
        </p:pic>
        <p:sp>
          <p:nvSpPr>
            <p:cNvPr id="10" name="Right Arrow 9"/>
            <p:cNvSpPr/>
            <p:nvPr/>
          </p:nvSpPr>
          <p:spPr>
            <a:xfrm>
              <a:off x="3566160" y="4663440"/>
              <a:ext cx="304800" cy="152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TP_tmp.emf"/>
          <p:cNvPicPr>
            <a:picLocks noChangeAspect="1"/>
          </p:cNvPicPr>
          <p:nvPr>
            <p:custDataLst>
              <p:tags r:id="rId2"/>
            </p:custDataLst>
          </p:nvPr>
        </p:nvPicPr>
        <p:blipFill>
          <a:blip r:embed="rId8" cstate="print"/>
          <a:stretch>
            <a:fillRect/>
          </a:stretch>
        </p:blipFill>
        <p:spPr>
          <a:xfrm>
            <a:off x="4546600" y="3175000"/>
            <a:ext cx="50800" cy="50880"/>
          </a:xfrm>
          <a:prstGeom prst="rect">
            <a:avLst/>
          </a:prstGeom>
        </p:spPr>
      </p:pic>
      <p:pic>
        <p:nvPicPr>
          <p:cNvPr id="15" name="Picture 14" descr="TP_tmp.png"/>
          <p:cNvPicPr>
            <a:picLocks noChangeAspect="1"/>
          </p:cNvPicPr>
          <p:nvPr>
            <p:custDataLst>
              <p:tags r:id="rId3"/>
            </p:custDataLst>
          </p:nvPr>
        </p:nvPicPr>
        <p:blipFill>
          <a:blip r:embed="rId9" cstate="print"/>
          <a:stretch>
            <a:fillRect/>
          </a:stretch>
        </p:blipFill>
        <p:spPr>
          <a:xfrm>
            <a:off x="1664208" y="2133600"/>
            <a:ext cx="5650992" cy="689467"/>
          </a:xfrm>
          <a:prstGeom prst="rect">
            <a:avLst/>
          </a:prstGeom>
        </p:spPr>
      </p:pic>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TP_tmp.png"/>
          <p:cNvPicPr>
            <a:picLocks noChangeAspect="1"/>
          </p:cNvPicPr>
          <p:nvPr>
            <p:custDataLst>
              <p:tags r:id="rId2"/>
            </p:custDataLst>
          </p:nvPr>
        </p:nvPicPr>
        <p:blipFill>
          <a:blip r:embed="rId6" cstate="print"/>
          <a:stretch>
            <a:fillRect/>
          </a:stretch>
        </p:blipFill>
        <p:spPr>
          <a:xfrm>
            <a:off x="1447788" y="3459480"/>
            <a:ext cx="6172212" cy="1066802"/>
          </a:xfrm>
          <a:prstGeom prst="rect">
            <a:avLst/>
          </a:prstGeom>
        </p:spPr>
      </p:pic>
      <p:sp>
        <p:nvSpPr>
          <p:cNvPr id="2" name="Title 1"/>
          <p:cNvSpPr>
            <a:spLocks noGrp="1"/>
          </p:cNvSpPr>
          <p:nvPr>
            <p:ph type="title"/>
          </p:nvPr>
        </p:nvSpPr>
        <p:spPr>
          <a:xfrm>
            <a:off x="457200" y="274638"/>
            <a:ext cx="8229600" cy="792162"/>
          </a:xfrm>
        </p:spPr>
        <p:txBody>
          <a:bodyPr/>
          <a:lstStyle/>
          <a:p>
            <a:r>
              <a:rPr lang="en-US" dirty="0" smtClean="0"/>
              <a:t>Multi-way Joint Segmentation</a:t>
            </a:r>
            <a:endParaRPr lang="en-US" dirty="0"/>
          </a:p>
        </p:txBody>
      </p:sp>
      <p:sp>
        <p:nvSpPr>
          <p:cNvPr id="10" name="Content Placeholder 2"/>
          <p:cNvSpPr>
            <a:spLocks noGrp="1"/>
          </p:cNvSpPr>
          <p:nvPr>
            <p:ph idx="1"/>
          </p:nvPr>
        </p:nvSpPr>
        <p:spPr>
          <a:xfrm>
            <a:off x="457200" y="1219200"/>
            <a:ext cx="8077200" cy="4800600"/>
          </a:xfrm>
        </p:spPr>
        <p:txBody>
          <a:bodyPr/>
          <a:lstStyle/>
          <a:p>
            <a:r>
              <a:rPr lang="en-US" dirty="0" smtClean="0"/>
              <a:t>Formulation</a:t>
            </a:r>
            <a:endParaRPr lang="en-US" sz="2800" dirty="0" smtClean="0"/>
          </a:p>
        </p:txBody>
      </p:sp>
      <p:pic>
        <p:nvPicPr>
          <p:cNvPr id="23" name="Picture 22" descr="TP_tmp.png"/>
          <p:cNvPicPr>
            <a:picLocks noChangeAspect="1"/>
          </p:cNvPicPr>
          <p:nvPr>
            <p:custDataLst>
              <p:tags r:id="rId3"/>
            </p:custDataLst>
          </p:nvPr>
        </p:nvPicPr>
        <p:blipFill>
          <a:blip r:embed="rId7" cstate="print"/>
          <a:stretch>
            <a:fillRect/>
          </a:stretch>
        </p:blipFill>
        <p:spPr>
          <a:xfrm>
            <a:off x="1356348" y="2362200"/>
            <a:ext cx="5943612" cy="787528"/>
          </a:xfrm>
          <a:prstGeom prst="rect">
            <a:avLst/>
          </a:prstGeom>
        </p:spPr>
      </p:pic>
      <p:grpSp>
        <p:nvGrpSpPr>
          <p:cNvPr id="3" name="Group 32"/>
          <p:cNvGrpSpPr/>
          <p:nvPr/>
        </p:nvGrpSpPr>
        <p:grpSpPr>
          <a:xfrm>
            <a:off x="3413748" y="3779520"/>
            <a:ext cx="2286000" cy="411480"/>
            <a:chOff x="3246120" y="3977640"/>
            <a:chExt cx="2286000" cy="411480"/>
          </a:xfrm>
        </p:grpSpPr>
        <p:sp>
          <p:nvSpPr>
            <p:cNvPr id="31" name="Oval 30"/>
            <p:cNvSpPr/>
            <p:nvPr/>
          </p:nvSpPr>
          <p:spPr>
            <a:xfrm>
              <a:off x="3246120" y="3977640"/>
              <a:ext cx="411480" cy="4114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120640" y="3977640"/>
              <a:ext cx="411480" cy="4114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Multi-way Joint Segmentation</a:t>
            </a:r>
            <a:endParaRPr lang="en-US" dirty="0"/>
          </a:p>
        </p:txBody>
      </p:sp>
      <p:pic>
        <p:nvPicPr>
          <p:cNvPr id="34" name="Picture 33" descr="TP_tmp.png"/>
          <p:cNvPicPr>
            <a:picLocks noChangeAspect="1"/>
          </p:cNvPicPr>
          <p:nvPr>
            <p:custDataLst>
              <p:tags r:id="rId2"/>
            </p:custDataLst>
          </p:nvPr>
        </p:nvPicPr>
        <p:blipFill>
          <a:blip r:embed="rId7" cstate="print"/>
          <a:stretch>
            <a:fillRect/>
          </a:stretch>
        </p:blipFill>
        <p:spPr>
          <a:xfrm>
            <a:off x="1234440" y="3611880"/>
            <a:ext cx="6324612" cy="1447802"/>
          </a:xfrm>
          <a:prstGeom prst="rect">
            <a:avLst/>
          </a:prstGeom>
        </p:spPr>
      </p:pic>
      <p:sp>
        <p:nvSpPr>
          <p:cNvPr id="35" name="Content Placeholder 2"/>
          <p:cNvSpPr>
            <a:spLocks noGrp="1"/>
          </p:cNvSpPr>
          <p:nvPr>
            <p:ph idx="1"/>
          </p:nvPr>
        </p:nvSpPr>
        <p:spPr>
          <a:xfrm>
            <a:off x="457200" y="1219200"/>
            <a:ext cx="8077200" cy="4800600"/>
          </a:xfrm>
        </p:spPr>
        <p:txBody>
          <a:bodyPr/>
          <a:lstStyle/>
          <a:p>
            <a:r>
              <a:rPr lang="en-US" sz="2800" dirty="0" smtClean="0"/>
              <a:t>Revised Formulation</a:t>
            </a:r>
          </a:p>
        </p:txBody>
      </p:sp>
      <p:pic>
        <p:nvPicPr>
          <p:cNvPr id="36" name="Picture 35" descr="TP_tmp.png"/>
          <p:cNvPicPr>
            <a:picLocks noChangeAspect="1"/>
          </p:cNvPicPr>
          <p:nvPr>
            <p:custDataLst>
              <p:tags r:id="rId3"/>
            </p:custDataLst>
          </p:nvPr>
        </p:nvPicPr>
        <p:blipFill>
          <a:blip r:embed="rId8" cstate="print"/>
          <a:stretch>
            <a:fillRect/>
          </a:stretch>
        </p:blipFill>
        <p:spPr>
          <a:xfrm>
            <a:off x="1143000" y="2514600"/>
            <a:ext cx="7493141" cy="787528"/>
          </a:xfrm>
          <a:prstGeom prst="rect">
            <a:avLst/>
          </a:prstGeom>
        </p:spPr>
      </p:pic>
      <p:pic>
        <p:nvPicPr>
          <p:cNvPr id="37" name="Picture 36" descr="TP_tmp.png"/>
          <p:cNvPicPr>
            <a:picLocks noChangeAspect="1"/>
          </p:cNvPicPr>
          <p:nvPr>
            <p:custDataLst>
              <p:tags r:id="rId4"/>
            </p:custDataLst>
          </p:nvPr>
        </p:nvPicPr>
        <p:blipFill>
          <a:blip r:embed="rId9" cstate="print"/>
          <a:stretch>
            <a:fillRect/>
          </a:stretch>
        </p:blipFill>
        <p:spPr>
          <a:xfrm>
            <a:off x="1143000" y="2514600"/>
            <a:ext cx="5943612" cy="787528"/>
          </a:xfrm>
          <a:prstGeom prst="rect">
            <a:avLst/>
          </a:prstGeom>
        </p:spPr>
      </p:pic>
      <p:sp>
        <p:nvSpPr>
          <p:cNvPr id="38" name="Rectangle 37"/>
          <p:cNvSpPr/>
          <p:nvPr/>
        </p:nvSpPr>
        <p:spPr>
          <a:xfrm>
            <a:off x="1783080" y="3520440"/>
            <a:ext cx="4572000" cy="381000"/>
          </a:xfrm>
          <a:prstGeom prst="rect">
            <a:avLst/>
          </a:prstGeom>
          <a:noFill/>
          <a:ln w="254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783080" y="3959352"/>
            <a:ext cx="5791200" cy="1219200"/>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164080" y="5364480"/>
            <a:ext cx="4939494" cy="523220"/>
          </a:xfrm>
          <a:prstGeom prst="rect">
            <a:avLst/>
          </a:prstGeom>
        </p:spPr>
        <p:txBody>
          <a:bodyPr wrap="none">
            <a:spAutoFit/>
          </a:bodyPr>
          <a:lstStyle/>
          <a:p>
            <a:r>
              <a:rPr lang="en-US" sz="2800" i="1" dirty="0" smtClean="0">
                <a:solidFill>
                  <a:srgbClr val="FF0000"/>
                </a:solidFill>
              </a:rPr>
              <a:t>Two independent constraint sets</a:t>
            </a:r>
            <a:endParaRPr lang="en-US" sz="2800" i="1" dirty="0">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37"/>
                                        </p:tgtEl>
                                      </p:cBhvr>
                                    </p:animEffect>
                                    <p:set>
                                      <p:cBhvr>
                                        <p:cTn id="15" dur="1" fill="hold">
                                          <p:stCondLst>
                                            <p:cond delay="499"/>
                                          </p:stCondLst>
                                        </p:cTn>
                                        <p:tgtEl>
                                          <p:spTgt spid="37"/>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Alternating Optimization</a:t>
            </a:r>
            <a:endParaRPr lang="en-US" dirty="0"/>
          </a:p>
        </p:txBody>
      </p:sp>
      <p:sp>
        <p:nvSpPr>
          <p:cNvPr id="20" name="Up-Down Arrow 19"/>
          <p:cNvSpPr/>
          <p:nvPr/>
        </p:nvSpPr>
        <p:spPr>
          <a:xfrm>
            <a:off x="4343400" y="3368040"/>
            <a:ext cx="381000" cy="365760"/>
          </a:xfrm>
          <a:prstGeom prst="upDownArrow">
            <a:avLst>
              <a:gd name="adj1" fmla="val 50000"/>
              <a:gd name="adj2" fmla="val 29718"/>
            </a:avLst>
          </a:prstGeom>
          <a:solidFill>
            <a:schemeClr val="tx1"/>
          </a:solidFill>
          <a:ln>
            <a:solidFill>
              <a:schemeClr val="tx1"/>
            </a:solid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14400" y="1447800"/>
            <a:ext cx="7315200" cy="1828800"/>
            <a:chOff x="914400" y="1371600"/>
            <a:chExt cx="7315200" cy="1828800"/>
          </a:xfrm>
        </p:grpSpPr>
        <p:sp>
          <p:nvSpPr>
            <p:cNvPr id="14" name="Rounded Rectangle 13"/>
            <p:cNvSpPr/>
            <p:nvPr/>
          </p:nvSpPr>
          <p:spPr>
            <a:xfrm>
              <a:off x="914400" y="1371600"/>
              <a:ext cx="7315200" cy="1828800"/>
            </a:xfrm>
            <a:prstGeom prst="roundRect">
              <a:avLst/>
            </a:prstGeom>
            <a:solidFill>
              <a:schemeClr val="bg1"/>
            </a:solidFill>
            <a:ln>
              <a:solidFill>
                <a:schemeClr val="tx1"/>
              </a:solidFill>
            </a:ln>
            <a:effectLst>
              <a:outerShdw blurRad="50800" dist="38100" dir="8100000" algn="tr" rotWithShape="0">
                <a:prstClr val="black">
                  <a:alpha val="40000"/>
                </a:prstClr>
              </a:outerShdw>
            </a:effectLst>
            <a:scene3d>
              <a:camera prst="orthographicFront"/>
              <a:lightRig rig="threePt" dir="t"/>
            </a:scene3d>
            <a:sp3d extrusionH="50800" prstMaterial="matt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P_tmp.png"/>
            <p:cNvPicPr>
              <a:picLocks noChangeAspect="1"/>
            </p:cNvPicPr>
            <p:nvPr>
              <p:custDataLst>
                <p:tags r:id="rId2"/>
              </p:custDataLst>
            </p:nvPr>
          </p:nvPicPr>
          <p:blipFill>
            <a:blip r:embed="rId5" cstate="print"/>
            <a:stretch>
              <a:fillRect/>
            </a:stretch>
          </p:blipFill>
          <p:spPr>
            <a:xfrm>
              <a:off x="2286000" y="2103120"/>
              <a:ext cx="4560915" cy="973634"/>
            </a:xfrm>
            <a:prstGeom prst="rect">
              <a:avLst/>
            </a:prstGeom>
          </p:spPr>
        </p:pic>
        <p:sp>
          <p:nvSpPr>
            <p:cNvPr id="2" name="Rectangle 1"/>
            <p:cNvSpPr/>
            <p:nvPr/>
          </p:nvSpPr>
          <p:spPr>
            <a:xfrm>
              <a:off x="2819400" y="1489485"/>
              <a:ext cx="3450240" cy="461665"/>
            </a:xfrm>
            <a:prstGeom prst="rect">
              <a:avLst/>
            </a:prstGeom>
            <a:scene3d>
              <a:camera prst="orthographicFront"/>
              <a:lightRig rig="threePt" dir="t"/>
            </a:scene3d>
            <a:sp3d>
              <a:bevelB/>
            </a:sp3d>
          </p:spPr>
          <p:txBody>
            <a:bodyPr wrap="none">
              <a:spAutoFit/>
            </a:bodyPr>
            <a:lstStyle/>
            <a:p>
              <a:r>
                <a:rPr lang="en-US" sz="2400" dirty="0" smtClean="0"/>
                <a:t>Shape-wise optimizations:</a:t>
              </a:r>
              <a:endParaRPr lang="en-US" sz="2400" dirty="0"/>
            </a:p>
          </p:txBody>
        </p:sp>
      </p:grpSp>
      <p:grpSp>
        <p:nvGrpSpPr>
          <p:cNvPr id="4" name="Group 3"/>
          <p:cNvGrpSpPr/>
          <p:nvPr/>
        </p:nvGrpSpPr>
        <p:grpSpPr>
          <a:xfrm>
            <a:off x="914400" y="3840480"/>
            <a:ext cx="7315200" cy="2057400"/>
            <a:chOff x="914400" y="3962400"/>
            <a:chExt cx="7315200" cy="2057400"/>
          </a:xfrm>
        </p:grpSpPr>
        <p:sp>
          <p:nvSpPr>
            <p:cNvPr id="12" name="Rounded Rectangle 11"/>
            <p:cNvSpPr/>
            <p:nvPr/>
          </p:nvSpPr>
          <p:spPr>
            <a:xfrm>
              <a:off x="914400" y="3962400"/>
              <a:ext cx="7315200" cy="2057400"/>
            </a:xfrm>
            <a:prstGeom prst="roundRect">
              <a:avLst/>
            </a:prstGeom>
            <a:solidFill>
              <a:schemeClr val="bg1"/>
            </a:solidFill>
            <a:ln>
              <a:solidFill>
                <a:schemeClr val="tx1"/>
              </a:solidFill>
            </a:ln>
            <a:effectLst>
              <a:outerShdw blurRad="50800" dist="38100" dir="8100000" algn="tr" rotWithShape="0">
                <a:prstClr val="black">
                  <a:alpha val="40000"/>
                </a:prstClr>
              </a:outerShdw>
            </a:effectLst>
            <a:scene3d>
              <a:camera prst="orthographicFront"/>
              <a:lightRig rig="threePt" dir="t"/>
            </a:scene3d>
            <a:sp3d extrusionH="508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P_tmp.png"/>
            <p:cNvPicPr>
              <a:picLocks noChangeAspect="1"/>
            </p:cNvPicPr>
            <p:nvPr>
              <p:custDataLst>
                <p:tags r:id="rId1"/>
              </p:custDataLst>
            </p:nvPr>
          </p:nvPicPr>
          <p:blipFill>
            <a:blip r:embed="rId6" cstate="print"/>
            <a:stretch>
              <a:fillRect/>
            </a:stretch>
          </p:blipFill>
          <p:spPr>
            <a:xfrm>
              <a:off x="1371600" y="4663440"/>
              <a:ext cx="6400800" cy="1250731"/>
            </a:xfrm>
            <a:prstGeom prst="rect">
              <a:avLst/>
            </a:prstGeom>
          </p:spPr>
        </p:pic>
        <p:sp>
          <p:nvSpPr>
            <p:cNvPr id="10" name="Rectangle 9"/>
            <p:cNvSpPr/>
            <p:nvPr/>
          </p:nvSpPr>
          <p:spPr>
            <a:xfrm>
              <a:off x="3010694" y="4038600"/>
              <a:ext cx="3161506" cy="461665"/>
            </a:xfrm>
            <a:prstGeom prst="rect">
              <a:avLst/>
            </a:prstGeom>
          </p:spPr>
          <p:txBody>
            <a:bodyPr wrap="none">
              <a:spAutoFit/>
            </a:bodyPr>
            <a:lstStyle/>
            <a:p>
              <a:r>
                <a:rPr lang="en-US" sz="2400" dirty="0" smtClean="0"/>
                <a:t>Pair-wise optimizations:</a:t>
              </a:r>
              <a:endParaRPr lang="en-US" sz="2400" dirty="0"/>
            </a:p>
          </p:txBody>
        </p:sp>
      </p:gr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1"/>
            <a:ext cx="8229600" cy="914399"/>
          </a:xfrm>
        </p:spPr>
        <p:txBody>
          <a:bodyPr>
            <a:normAutofit/>
          </a:bodyPr>
          <a:lstStyle/>
          <a:p>
            <a:r>
              <a:rPr lang="en-US" sz="2400" dirty="0" smtClean="0"/>
              <a:t>Design algorithms to extract semantic information from one or a collection of shapes</a:t>
            </a:r>
          </a:p>
        </p:txBody>
      </p:sp>
      <p:sp>
        <p:nvSpPr>
          <p:cNvPr id="3" name="Title 2"/>
          <p:cNvSpPr>
            <a:spLocks noGrp="1"/>
          </p:cNvSpPr>
          <p:nvPr>
            <p:ph type="title"/>
          </p:nvPr>
        </p:nvSpPr>
        <p:spPr/>
        <p:txBody>
          <a:bodyPr/>
          <a:lstStyle/>
          <a:p>
            <a:r>
              <a:rPr lang="en-US" dirty="0" smtClean="0"/>
              <a:t>Shape Analysis Tasks</a:t>
            </a:r>
            <a:endParaRPr lang="en-US" dirty="0"/>
          </a:p>
        </p:txBody>
      </p:sp>
      <p:grpSp>
        <p:nvGrpSpPr>
          <p:cNvPr id="4" name="Group 22"/>
          <p:cNvGrpSpPr/>
          <p:nvPr/>
        </p:nvGrpSpPr>
        <p:grpSpPr>
          <a:xfrm>
            <a:off x="990600" y="2194560"/>
            <a:ext cx="6717271" cy="3596640"/>
            <a:chOff x="990600" y="2194560"/>
            <a:chExt cx="6717271" cy="3596640"/>
          </a:xfrm>
        </p:grpSpPr>
        <p:pic>
          <p:nvPicPr>
            <p:cNvPr id="1028" name="Picture 4"/>
            <p:cNvPicPr>
              <a:picLocks noChangeAspect="1" noChangeArrowheads="1"/>
            </p:cNvPicPr>
            <p:nvPr/>
          </p:nvPicPr>
          <p:blipFill>
            <a:blip r:embed="rId4" cstate="print"/>
            <a:srcRect/>
            <a:stretch>
              <a:fillRect/>
            </a:stretch>
          </p:blipFill>
          <p:spPr bwMode="auto">
            <a:xfrm>
              <a:off x="990600" y="2450068"/>
              <a:ext cx="2254558" cy="2743200"/>
            </a:xfrm>
            <a:prstGeom prst="rect">
              <a:avLst/>
            </a:prstGeom>
            <a:noFill/>
            <a:ln w="9525">
              <a:noFill/>
              <a:miter lim="800000"/>
              <a:headEnd/>
              <a:tailEnd/>
            </a:ln>
          </p:spPr>
        </p:pic>
        <p:sp>
          <p:nvSpPr>
            <p:cNvPr id="7" name="Rectangle 6"/>
            <p:cNvSpPr/>
            <p:nvPr/>
          </p:nvSpPr>
          <p:spPr>
            <a:xfrm>
              <a:off x="1371600" y="5421868"/>
              <a:ext cx="1490473" cy="369332"/>
            </a:xfrm>
            <a:prstGeom prst="rect">
              <a:avLst/>
            </a:prstGeom>
          </p:spPr>
          <p:txBody>
            <a:bodyPr wrap="none">
              <a:spAutoFit/>
            </a:bodyPr>
            <a:lstStyle/>
            <a:p>
              <a:r>
                <a:rPr lang="en-US" dirty="0" smtClean="0"/>
                <a:t>Segmentation</a:t>
              </a:r>
              <a:endParaRPr lang="en-US" dirty="0"/>
            </a:p>
          </p:txBody>
        </p:sp>
        <p:sp>
          <p:nvSpPr>
            <p:cNvPr id="9" name="Rectangle 8"/>
            <p:cNvSpPr/>
            <p:nvPr/>
          </p:nvSpPr>
          <p:spPr>
            <a:xfrm>
              <a:off x="4038600" y="3593068"/>
              <a:ext cx="1067793" cy="369332"/>
            </a:xfrm>
            <a:prstGeom prst="rect">
              <a:avLst/>
            </a:prstGeom>
          </p:spPr>
          <p:txBody>
            <a:bodyPr wrap="none">
              <a:spAutoFit/>
            </a:bodyPr>
            <a:lstStyle/>
            <a:p>
              <a:r>
                <a:rPr lang="en-US" dirty="0" smtClean="0"/>
                <a:t>Matching</a:t>
              </a:r>
              <a:endParaRPr lang="en-US" dirty="0"/>
            </a:p>
          </p:txBody>
        </p:sp>
        <p:sp>
          <p:nvSpPr>
            <p:cNvPr id="10" name="Rectangle 9"/>
            <p:cNvSpPr/>
            <p:nvPr/>
          </p:nvSpPr>
          <p:spPr>
            <a:xfrm>
              <a:off x="6306782" y="3593068"/>
              <a:ext cx="1008418" cy="369332"/>
            </a:xfrm>
            <a:prstGeom prst="rect">
              <a:avLst/>
            </a:prstGeom>
          </p:spPr>
          <p:txBody>
            <a:bodyPr wrap="none">
              <a:spAutoFit/>
            </a:bodyPr>
            <a:lstStyle/>
            <a:p>
              <a:r>
                <a:rPr lang="en-US" dirty="0" smtClean="0"/>
                <a:t>Retrieval</a:t>
              </a:r>
              <a:endParaRPr lang="en-US" dirty="0"/>
            </a:p>
          </p:txBody>
        </p:sp>
        <p:sp>
          <p:nvSpPr>
            <p:cNvPr id="14" name="Rectangle 13"/>
            <p:cNvSpPr/>
            <p:nvPr/>
          </p:nvSpPr>
          <p:spPr>
            <a:xfrm>
              <a:off x="4419600" y="5421868"/>
              <a:ext cx="2607317" cy="369332"/>
            </a:xfrm>
            <a:prstGeom prst="rect">
              <a:avLst/>
            </a:prstGeom>
          </p:spPr>
          <p:txBody>
            <a:bodyPr wrap="none">
              <a:spAutoFit/>
            </a:bodyPr>
            <a:lstStyle/>
            <a:p>
              <a:r>
                <a:rPr lang="en-US" dirty="0" smtClean="0"/>
                <a:t>Classification &amp; Clustering</a:t>
              </a:r>
              <a:endParaRPr lang="en-US" dirty="0"/>
            </a:p>
          </p:txBody>
        </p:sp>
        <p:pic>
          <p:nvPicPr>
            <p:cNvPr id="1029" name="Picture 5" descr="C:\Users\Peter\Pictures\untitled.png"/>
            <p:cNvPicPr>
              <a:picLocks noChangeAspect="1" noChangeArrowheads="1"/>
            </p:cNvPicPr>
            <p:nvPr/>
          </p:nvPicPr>
          <p:blipFill>
            <a:blip r:embed="rId5" cstate="print"/>
            <a:srcRect/>
            <a:stretch>
              <a:fillRect/>
            </a:stretch>
          </p:blipFill>
          <p:spPr bwMode="auto">
            <a:xfrm>
              <a:off x="4343400" y="4038600"/>
              <a:ext cx="2743200" cy="1097280"/>
            </a:xfrm>
            <a:prstGeom prst="rect">
              <a:avLst/>
            </a:prstGeom>
            <a:noFill/>
          </p:spPr>
        </p:pic>
        <p:pic>
          <p:nvPicPr>
            <p:cNvPr id="1031" name="Picture 7"/>
            <p:cNvPicPr>
              <a:picLocks noChangeAspect="1" noChangeArrowheads="1"/>
            </p:cNvPicPr>
            <p:nvPr/>
          </p:nvPicPr>
          <p:blipFill>
            <a:blip r:embed="rId6" cstate="print"/>
            <a:srcRect/>
            <a:stretch>
              <a:fillRect/>
            </a:stretch>
          </p:blipFill>
          <p:spPr bwMode="auto">
            <a:xfrm>
              <a:off x="3581400" y="2194560"/>
              <a:ext cx="1939802" cy="1097280"/>
            </a:xfrm>
            <a:prstGeom prst="rect">
              <a:avLst/>
            </a:prstGeom>
            <a:noFill/>
            <a:ln w="9525">
              <a:noFill/>
              <a:miter lim="800000"/>
              <a:headEnd/>
              <a:tailEnd/>
            </a:ln>
          </p:spPr>
        </p:pic>
        <p:sp>
          <p:nvSpPr>
            <p:cNvPr id="18" name="Rectangle 17"/>
            <p:cNvSpPr/>
            <p:nvPr/>
          </p:nvSpPr>
          <p:spPr>
            <a:xfrm>
              <a:off x="3939900" y="3246120"/>
              <a:ext cx="1394100" cy="276999"/>
            </a:xfrm>
            <a:prstGeom prst="rect">
              <a:avLst/>
            </a:prstGeom>
          </p:spPr>
          <p:txBody>
            <a:bodyPr wrap="none">
              <a:spAutoFit/>
            </a:bodyPr>
            <a:lstStyle/>
            <a:p>
              <a:r>
                <a:rPr lang="nl-NL" sz="1200" dirty="0" smtClean="0">
                  <a:solidFill>
                    <a:srgbClr val="0000FF"/>
                  </a:solidFill>
                </a:rPr>
                <a:t>[van Kaick et al. 11]</a:t>
              </a:r>
              <a:endParaRPr lang="en-US" sz="1200" dirty="0">
                <a:solidFill>
                  <a:srgbClr val="0000FF"/>
                </a:solidFill>
              </a:endParaRPr>
            </a:p>
          </p:txBody>
        </p:sp>
        <p:sp>
          <p:nvSpPr>
            <p:cNvPr id="19" name="Rectangle 18"/>
            <p:cNvSpPr/>
            <p:nvPr/>
          </p:nvSpPr>
          <p:spPr>
            <a:xfrm>
              <a:off x="1455002" y="5133201"/>
              <a:ext cx="1211998" cy="276999"/>
            </a:xfrm>
            <a:prstGeom prst="rect">
              <a:avLst/>
            </a:prstGeom>
          </p:spPr>
          <p:txBody>
            <a:bodyPr wrap="none">
              <a:spAutoFit/>
            </a:bodyPr>
            <a:lstStyle/>
            <a:p>
              <a:r>
                <a:rPr lang="nl-NL" sz="1200" dirty="0" smtClean="0">
                  <a:solidFill>
                    <a:srgbClr val="0000FF"/>
                  </a:solidFill>
                </a:rPr>
                <a:t>[Karz and Tal 03]</a:t>
              </a:r>
              <a:endParaRPr lang="en-US" sz="1200" dirty="0">
                <a:solidFill>
                  <a:srgbClr val="0000FF"/>
                </a:solidFill>
              </a:endParaRPr>
            </a:p>
          </p:txBody>
        </p:sp>
        <p:sp>
          <p:nvSpPr>
            <p:cNvPr id="20" name="Rectangle 19"/>
            <p:cNvSpPr/>
            <p:nvPr/>
          </p:nvSpPr>
          <p:spPr>
            <a:xfrm>
              <a:off x="5181600" y="5133201"/>
              <a:ext cx="1156920" cy="276999"/>
            </a:xfrm>
            <a:prstGeom prst="rect">
              <a:avLst/>
            </a:prstGeom>
          </p:spPr>
          <p:txBody>
            <a:bodyPr wrap="none">
              <a:spAutoFit/>
            </a:bodyPr>
            <a:lstStyle/>
            <a:p>
              <a:r>
                <a:rPr lang="nl-NL" sz="1200" dirty="0" smtClean="0">
                  <a:solidFill>
                    <a:srgbClr val="0000FF"/>
                  </a:solidFill>
                </a:rPr>
                <a:t>[Mitra et al. 06]</a:t>
              </a:r>
              <a:endParaRPr lang="en-US" sz="1200" dirty="0">
                <a:solidFill>
                  <a:srgbClr val="0000FF"/>
                </a:solidFill>
              </a:endParaRPr>
            </a:p>
          </p:txBody>
        </p:sp>
        <p:sp>
          <p:nvSpPr>
            <p:cNvPr id="21" name="Rectangle 20"/>
            <p:cNvSpPr/>
            <p:nvPr/>
          </p:nvSpPr>
          <p:spPr>
            <a:xfrm>
              <a:off x="6158280" y="3246120"/>
              <a:ext cx="1549591" cy="276999"/>
            </a:xfrm>
            <a:prstGeom prst="rect">
              <a:avLst/>
            </a:prstGeom>
          </p:spPr>
          <p:txBody>
            <a:bodyPr wrap="none">
              <a:spAutoFit/>
            </a:bodyPr>
            <a:lstStyle/>
            <a:p>
              <a:r>
                <a:rPr lang="nl-NL" sz="1200" dirty="0" smtClean="0">
                  <a:solidFill>
                    <a:srgbClr val="0000FF"/>
                  </a:solidFill>
                </a:rPr>
                <a:t>[Funkhouser et al. 05]</a:t>
              </a:r>
              <a:endParaRPr lang="en-US" sz="1200" dirty="0">
                <a:solidFill>
                  <a:srgbClr val="0000FF"/>
                </a:solidFill>
              </a:endParaRPr>
            </a:p>
          </p:txBody>
        </p:sp>
        <p:pic>
          <p:nvPicPr>
            <p:cNvPr id="1032" name="Picture 8"/>
            <p:cNvPicPr>
              <a:picLocks noChangeAspect="1" noChangeArrowheads="1"/>
            </p:cNvPicPr>
            <p:nvPr/>
          </p:nvPicPr>
          <p:blipFill>
            <a:blip r:embed="rId7" cstate="print"/>
            <a:srcRect/>
            <a:stretch>
              <a:fillRect/>
            </a:stretch>
          </p:blipFill>
          <p:spPr bwMode="auto">
            <a:xfrm>
              <a:off x="6126480" y="2194560"/>
              <a:ext cx="1535154" cy="1097280"/>
            </a:xfrm>
            <a:prstGeom prst="rect">
              <a:avLst/>
            </a:prstGeom>
            <a:noFill/>
            <a:ln w="9525">
              <a:noFill/>
              <a:miter lim="800000"/>
              <a:headEnd/>
              <a:tailEnd/>
            </a:ln>
          </p:spPr>
        </p:pic>
      </p:grpSp>
      <p:sp>
        <p:nvSpPr>
          <p:cNvPr id="17" name="Rectangle 16"/>
          <p:cNvSpPr/>
          <p:nvPr/>
        </p:nvSpPr>
        <p:spPr>
          <a:xfrm>
            <a:off x="838200" y="2438400"/>
            <a:ext cx="2590800" cy="3505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advTm="2949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380 shapes in 19 categories</a:t>
            </a:r>
          </a:p>
          <a:p>
            <a:r>
              <a:rPr lang="en-US" dirty="0" smtClean="0"/>
              <a:t>Manual segmentations for each shape (4300 in total)</a:t>
            </a:r>
          </a:p>
          <a:p>
            <a:pPr>
              <a:buNone/>
            </a:pPr>
            <a:endParaRPr lang="en-US" dirty="0"/>
          </a:p>
        </p:txBody>
      </p:sp>
      <p:sp>
        <p:nvSpPr>
          <p:cNvPr id="3" name="Title 2"/>
          <p:cNvSpPr>
            <a:spLocks noGrp="1"/>
          </p:cNvSpPr>
          <p:nvPr>
            <p:ph type="title"/>
          </p:nvPr>
        </p:nvSpPr>
        <p:spPr/>
        <p:txBody>
          <a:bodyPr>
            <a:normAutofit/>
          </a:bodyPr>
          <a:lstStyle/>
          <a:p>
            <a:r>
              <a:rPr lang="en-US" sz="3000" dirty="0" smtClean="0"/>
              <a:t>Princeton Segmentation Benchmark </a:t>
            </a:r>
            <a:r>
              <a:rPr lang="en-US" sz="3000" dirty="0" smtClean="0">
                <a:solidFill>
                  <a:srgbClr val="0000FF"/>
                </a:solidFill>
              </a:rPr>
              <a:t>[Chen et al. 09]</a:t>
            </a:r>
            <a:endParaRPr lang="en-US" sz="3000" dirty="0">
              <a:solidFill>
                <a:srgbClr val="0000FF"/>
              </a:solidFill>
            </a:endParaRPr>
          </a:p>
        </p:txBody>
      </p:sp>
      <p:pic>
        <p:nvPicPr>
          <p:cNvPr id="1026" name="Picture 2" descr="C:\Users\Peter\Pictures\benchmark.png"/>
          <p:cNvPicPr>
            <a:picLocks noChangeAspect="1" noChangeArrowheads="1"/>
          </p:cNvPicPr>
          <p:nvPr/>
        </p:nvPicPr>
        <p:blipFill>
          <a:blip r:embed="rId3" cstate="print"/>
          <a:srcRect/>
          <a:stretch>
            <a:fillRect/>
          </a:stretch>
        </p:blipFill>
        <p:spPr bwMode="auto">
          <a:xfrm>
            <a:off x="1219200" y="2590800"/>
            <a:ext cx="7179235" cy="30480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000" dirty="0" smtClean="0"/>
              <a:t>Princeton Segmentation Benchmark </a:t>
            </a:r>
            <a:r>
              <a:rPr lang="en-US" sz="3000" dirty="0" smtClean="0">
                <a:solidFill>
                  <a:srgbClr val="0000FF"/>
                </a:solidFill>
              </a:rPr>
              <a:t>[Chen et al. 09]</a:t>
            </a:r>
            <a:endParaRPr lang="en-US" sz="3000" dirty="0"/>
          </a:p>
        </p:txBody>
      </p:sp>
      <p:sp>
        <p:nvSpPr>
          <p:cNvPr id="6" name="Content Placeholder 1"/>
          <p:cNvSpPr>
            <a:spLocks noGrp="1"/>
          </p:cNvSpPr>
          <p:nvPr>
            <p:ph idx="1"/>
          </p:nvPr>
        </p:nvSpPr>
        <p:spPr>
          <a:xfrm>
            <a:off x="533400" y="4114800"/>
            <a:ext cx="8229600" cy="2133600"/>
          </a:xfrm>
        </p:spPr>
        <p:txBody>
          <a:bodyPr/>
          <a:lstStyle/>
          <a:p>
            <a:r>
              <a:rPr lang="en-US" dirty="0" smtClean="0"/>
              <a:t>Significantly better than single shape segmentations</a:t>
            </a:r>
          </a:p>
          <a:p>
            <a:r>
              <a:rPr lang="en-US" dirty="0" smtClean="0"/>
              <a:t>Competitive against supervised segmentation</a:t>
            </a:r>
          </a:p>
          <a:p>
            <a:r>
              <a:rPr lang="en-US" dirty="0" err="1" smtClean="0"/>
              <a:t>JointAll</a:t>
            </a:r>
            <a:r>
              <a:rPr lang="en-US" dirty="0" smtClean="0"/>
              <a:t> is slightly better than Joint</a:t>
            </a:r>
          </a:p>
          <a:p>
            <a:endParaRPr lang="en-US" dirty="0"/>
          </a:p>
        </p:txBody>
      </p:sp>
      <p:pic>
        <p:nvPicPr>
          <p:cNvPr id="8" name="Picture 7" descr="TP_tmp.png"/>
          <p:cNvPicPr>
            <a:picLocks noChangeAspect="1"/>
          </p:cNvPicPr>
          <p:nvPr>
            <p:custDataLst>
              <p:tags r:id="rId1"/>
            </p:custDataLst>
          </p:nvPr>
        </p:nvPicPr>
        <p:blipFill>
          <a:blip r:embed="rId4" cstate="print"/>
          <a:stretch>
            <a:fillRect/>
          </a:stretch>
        </p:blipFill>
        <p:spPr>
          <a:xfrm>
            <a:off x="716280" y="3327272"/>
            <a:ext cx="7721741" cy="711328"/>
          </a:xfrm>
          <a:prstGeom prst="rect">
            <a:avLst/>
          </a:prstGeom>
        </p:spPr>
      </p:pic>
      <p:sp>
        <p:nvSpPr>
          <p:cNvPr id="5" name="Rectangle 4"/>
          <p:cNvSpPr/>
          <p:nvPr/>
        </p:nvSpPr>
        <p:spPr>
          <a:xfrm>
            <a:off x="533400" y="1290935"/>
            <a:ext cx="7772400" cy="461665"/>
          </a:xfrm>
          <a:prstGeom prst="rect">
            <a:avLst/>
          </a:prstGeom>
        </p:spPr>
        <p:txBody>
          <a:bodyPr wrap="square">
            <a:spAutoFit/>
          </a:bodyPr>
          <a:lstStyle/>
          <a:p>
            <a:r>
              <a:rPr lang="en-US" sz="2400" dirty="0" smtClean="0"/>
              <a:t>Joint      : Joint shape segmentation per each category</a:t>
            </a:r>
          </a:p>
        </p:txBody>
      </p:sp>
      <p:sp>
        <p:nvSpPr>
          <p:cNvPr id="7" name="Rectangle 6"/>
          <p:cNvSpPr/>
          <p:nvPr/>
        </p:nvSpPr>
        <p:spPr>
          <a:xfrm>
            <a:off x="533400" y="1752600"/>
            <a:ext cx="7848600" cy="461665"/>
          </a:xfrm>
          <a:prstGeom prst="rect">
            <a:avLst/>
          </a:prstGeom>
        </p:spPr>
        <p:txBody>
          <a:bodyPr wrap="square">
            <a:spAutoFit/>
          </a:bodyPr>
          <a:lstStyle/>
          <a:p>
            <a:r>
              <a:rPr lang="en-US" sz="2400" dirty="0" err="1" smtClean="0"/>
              <a:t>JointAll</a:t>
            </a:r>
            <a:r>
              <a:rPr lang="en-US" sz="2400" dirty="0" smtClean="0"/>
              <a:t> : Joint shape segmentation over the entire database</a:t>
            </a:r>
            <a:endParaRPr lang="en-US" sz="2400" dirty="0"/>
          </a:p>
        </p:txBody>
      </p:sp>
      <p:sp>
        <p:nvSpPr>
          <p:cNvPr id="9" name="Rectangle 8"/>
          <p:cNvSpPr/>
          <p:nvPr/>
        </p:nvSpPr>
        <p:spPr>
          <a:xfrm>
            <a:off x="1600200" y="2526268"/>
            <a:ext cx="5638800" cy="369332"/>
          </a:xfrm>
          <a:prstGeom prst="rect">
            <a:avLst/>
          </a:prstGeom>
        </p:spPr>
        <p:txBody>
          <a:bodyPr wrap="square">
            <a:spAutoFit/>
          </a:bodyPr>
          <a:lstStyle/>
          <a:p>
            <a:r>
              <a:rPr lang="en-US" dirty="0" smtClean="0"/>
              <a:t>Rand index metric </a:t>
            </a:r>
            <a:r>
              <a:rPr lang="en-US" dirty="0" smtClean="0">
                <a:solidFill>
                  <a:srgbClr val="0000FF"/>
                </a:solidFill>
              </a:rPr>
              <a:t>[Rand 1971] </a:t>
            </a:r>
            <a:r>
              <a:rPr lang="en-US" dirty="0" smtClean="0"/>
              <a:t>- the smaller, the better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sz="4000" dirty="0" smtClean="0"/>
              <a:t>Rand Index Scores on PSB </a:t>
            </a:r>
            <a:r>
              <a:rPr lang="en-US" sz="4000" dirty="0" smtClean="0">
                <a:solidFill>
                  <a:srgbClr val="0000FF"/>
                </a:solidFill>
              </a:rPr>
              <a:t>[Chen et.al 09]</a:t>
            </a:r>
            <a:endParaRPr lang="en-US" sz="4000" dirty="0"/>
          </a:p>
        </p:txBody>
      </p:sp>
      <p:sp>
        <p:nvSpPr>
          <p:cNvPr id="11" name="Rectangle 10"/>
          <p:cNvSpPr/>
          <p:nvPr/>
        </p:nvSpPr>
        <p:spPr>
          <a:xfrm>
            <a:off x="1475243" y="1234440"/>
            <a:ext cx="5167440" cy="461665"/>
          </a:xfrm>
          <a:prstGeom prst="rect">
            <a:avLst/>
          </a:prstGeom>
        </p:spPr>
        <p:txBody>
          <a:bodyPr wrap="none">
            <a:spAutoFit/>
          </a:bodyPr>
          <a:lstStyle/>
          <a:p>
            <a:r>
              <a:rPr lang="en-US" sz="2400" dirty="0" smtClean="0"/>
              <a:t>When shape variation of the input is big</a:t>
            </a:r>
            <a:endParaRPr lang="en-US" sz="2400" dirty="0"/>
          </a:p>
        </p:txBody>
      </p:sp>
      <p:pic>
        <p:nvPicPr>
          <p:cNvPr id="9" name="Picture 8" descr="TP_tmp.png"/>
          <p:cNvPicPr>
            <a:picLocks noChangeAspect="1"/>
          </p:cNvPicPr>
          <p:nvPr>
            <p:custDataLst>
              <p:tags r:id="rId1"/>
            </p:custDataLst>
          </p:nvPr>
        </p:nvPicPr>
        <p:blipFill>
          <a:blip r:embed="rId4" cstate="print"/>
          <a:stretch>
            <a:fillRect/>
          </a:stretch>
        </p:blipFill>
        <p:spPr>
          <a:xfrm>
            <a:off x="777240" y="5120640"/>
            <a:ext cx="7746888" cy="711328"/>
          </a:xfrm>
          <a:prstGeom prst="rect">
            <a:avLst/>
          </a:prstGeom>
        </p:spPr>
      </p:pic>
      <p:grpSp>
        <p:nvGrpSpPr>
          <p:cNvPr id="15" name="Group 14"/>
          <p:cNvGrpSpPr/>
          <p:nvPr/>
        </p:nvGrpSpPr>
        <p:grpSpPr>
          <a:xfrm>
            <a:off x="914400" y="2407920"/>
            <a:ext cx="7415784" cy="2191643"/>
            <a:chOff x="914400" y="2438400"/>
            <a:chExt cx="7415784" cy="2191643"/>
          </a:xfrm>
        </p:grpSpPr>
        <p:pic>
          <p:nvPicPr>
            <p:cNvPr id="1027" name="Picture 3"/>
            <p:cNvPicPr>
              <a:picLocks noChangeAspect="1" noChangeArrowheads="1"/>
            </p:cNvPicPr>
            <p:nvPr/>
          </p:nvPicPr>
          <p:blipFill>
            <a:blip r:embed="rId5" cstate="print"/>
            <a:srcRect/>
            <a:stretch>
              <a:fillRect/>
            </a:stretch>
          </p:blipFill>
          <p:spPr bwMode="auto">
            <a:xfrm>
              <a:off x="914400" y="2438400"/>
              <a:ext cx="6858000" cy="2191643"/>
            </a:xfrm>
            <a:prstGeom prst="rect">
              <a:avLst/>
            </a:prstGeom>
            <a:noFill/>
            <a:ln w="9525">
              <a:noFill/>
              <a:miter lim="800000"/>
              <a:headEnd/>
              <a:tailEnd/>
            </a:ln>
          </p:spPr>
        </p:pic>
        <p:grpSp>
          <p:nvGrpSpPr>
            <p:cNvPr id="14" name="Group 13"/>
            <p:cNvGrpSpPr/>
            <p:nvPr/>
          </p:nvGrpSpPr>
          <p:grpSpPr>
            <a:xfrm>
              <a:off x="7909560" y="3520440"/>
              <a:ext cx="420624" cy="54864"/>
              <a:chOff x="7955280" y="3474720"/>
              <a:chExt cx="420624" cy="54864"/>
            </a:xfrm>
          </p:grpSpPr>
          <p:sp>
            <p:nvSpPr>
              <p:cNvPr id="10" name="Oval 9"/>
              <p:cNvSpPr>
                <a:spLocks noChangeAspect="1"/>
              </p:cNvSpPr>
              <p:nvPr/>
            </p:nvSpPr>
            <p:spPr>
              <a:xfrm>
                <a:off x="7955280" y="3474720"/>
                <a:ext cx="54864"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8138160" y="3474720"/>
                <a:ext cx="54864"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8321040" y="3474720"/>
                <a:ext cx="54864"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ectangle 15"/>
          <p:cNvSpPr/>
          <p:nvPr/>
        </p:nvSpPr>
        <p:spPr>
          <a:xfrm>
            <a:off x="1828800" y="1905000"/>
            <a:ext cx="1080552" cy="369332"/>
          </a:xfrm>
          <a:prstGeom prst="rect">
            <a:avLst/>
          </a:prstGeom>
        </p:spPr>
        <p:txBody>
          <a:bodyPr wrap="none">
            <a:spAutoFit/>
          </a:bodyPr>
          <a:lstStyle/>
          <a:p>
            <a:r>
              <a:rPr lang="en-US" dirty="0" smtClean="0"/>
              <a:t>Top: Joint</a:t>
            </a:r>
            <a:endParaRPr lang="en-US" dirty="0"/>
          </a:p>
        </p:txBody>
      </p:sp>
      <p:sp>
        <p:nvSpPr>
          <p:cNvPr id="17" name="Rectangle 16"/>
          <p:cNvSpPr/>
          <p:nvPr/>
        </p:nvSpPr>
        <p:spPr>
          <a:xfrm>
            <a:off x="5248739" y="1916668"/>
            <a:ext cx="1685461" cy="369332"/>
          </a:xfrm>
          <a:prstGeom prst="rect">
            <a:avLst/>
          </a:prstGeom>
        </p:spPr>
        <p:txBody>
          <a:bodyPr wrap="none">
            <a:spAutoFit/>
          </a:bodyPr>
          <a:lstStyle/>
          <a:p>
            <a:r>
              <a:rPr lang="en-US" dirty="0" smtClean="0"/>
              <a:t>Bottom: </a:t>
            </a:r>
            <a:r>
              <a:rPr lang="en-US" dirty="0" err="1" smtClean="0"/>
              <a:t>JointAll</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sz="4000" dirty="0" smtClean="0"/>
              <a:t>Rand Index Scores on PSB </a:t>
            </a:r>
            <a:r>
              <a:rPr lang="en-US" sz="4000" dirty="0" smtClean="0">
                <a:solidFill>
                  <a:srgbClr val="0000FF"/>
                </a:solidFill>
              </a:rPr>
              <a:t>[Chen et.al 09]</a:t>
            </a:r>
            <a:endParaRPr lang="en-US" sz="4000" dirty="0"/>
          </a:p>
        </p:txBody>
      </p:sp>
      <p:pic>
        <p:nvPicPr>
          <p:cNvPr id="7" name="Picture 6" descr="TP_tmp.png"/>
          <p:cNvPicPr>
            <a:picLocks noChangeAspect="1"/>
          </p:cNvPicPr>
          <p:nvPr>
            <p:custDataLst>
              <p:tags r:id="rId1"/>
            </p:custDataLst>
          </p:nvPr>
        </p:nvPicPr>
        <p:blipFill>
          <a:blip r:embed="rId4" cstate="print"/>
          <a:stretch>
            <a:fillRect/>
          </a:stretch>
        </p:blipFill>
        <p:spPr>
          <a:xfrm>
            <a:off x="731520" y="5120640"/>
            <a:ext cx="7670688" cy="711328"/>
          </a:xfrm>
          <a:prstGeom prst="rect">
            <a:avLst/>
          </a:prstGeom>
        </p:spPr>
      </p:pic>
      <p:grpSp>
        <p:nvGrpSpPr>
          <p:cNvPr id="13" name="Group 12"/>
          <p:cNvGrpSpPr>
            <a:grpSpLocks noChangeAspect="1"/>
          </p:cNvGrpSpPr>
          <p:nvPr/>
        </p:nvGrpSpPr>
        <p:grpSpPr>
          <a:xfrm>
            <a:off x="1676400" y="2286000"/>
            <a:ext cx="6400800" cy="2542414"/>
            <a:chOff x="1143000" y="2209800"/>
            <a:chExt cx="6958584" cy="2763967"/>
          </a:xfrm>
        </p:grpSpPr>
        <p:pic>
          <p:nvPicPr>
            <p:cNvPr id="3" name="Picture 2"/>
            <p:cNvPicPr>
              <a:picLocks noChangeAspect="1" noChangeArrowheads="1"/>
            </p:cNvPicPr>
            <p:nvPr/>
          </p:nvPicPr>
          <p:blipFill>
            <a:blip r:embed="rId5" cstate="print"/>
            <a:srcRect/>
            <a:stretch>
              <a:fillRect/>
            </a:stretch>
          </p:blipFill>
          <p:spPr bwMode="auto">
            <a:xfrm>
              <a:off x="1143000" y="2209800"/>
              <a:ext cx="6400800" cy="2763967"/>
            </a:xfrm>
            <a:prstGeom prst="rect">
              <a:avLst/>
            </a:prstGeom>
            <a:noFill/>
            <a:ln w="9525">
              <a:noFill/>
              <a:miter lim="800000"/>
              <a:headEnd/>
              <a:tailEnd/>
            </a:ln>
          </p:spPr>
        </p:pic>
        <p:grpSp>
          <p:nvGrpSpPr>
            <p:cNvPr id="12" name="Group 11"/>
            <p:cNvGrpSpPr/>
            <p:nvPr/>
          </p:nvGrpSpPr>
          <p:grpSpPr>
            <a:xfrm>
              <a:off x="7680960" y="3566160"/>
              <a:ext cx="420624" cy="54864"/>
              <a:chOff x="7909560" y="3642360"/>
              <a:chExt cx="420624" cy="54864"/>
            </a:xfrm>
          </p:grpSpPr>
          <p:sp>
            <p:nvSpPr>
              <p:cNvPr id="9" name="Oval 8"/>
              <p:cNvSpPr>
                <a:spLocks noChangeAspect="1"/>
              </p:cNvSpPr>
              <p:nvPr/>
            </p:nvSpPr>
            <p:spPr>
              <a:xfrm>
                <a:off x="7909560" y="3642360"/>
                <a:ext cx="54864"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8092440" y="3642360"/>
                <a:ext cx="54864"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8275320" y="3642360"/>
                <a:ext cx="54864"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p:cNvSpPr/>
          <p:nvPr/>
        </p:nvSpPr>
        <p:spPr>
          <a:xfrm>
            <a:off x="1828800" y="1752600"/>
            <a:ext cx="1080552" cy="369332"/>
          </a:xfrm>
          <a:prstGeom prst="rect">
            <a:avLst/>
          </a:prstGeom>
        </p:spPr>
        <p:txBody>
          <a:bodyPr wrap="none">
            <a:spAutoFit/>
          </a:bodyPr>
          <a:lstStyle/>
          <a:p>
            <a:r>
              <a:rPr lang="en-US" dirty="0" smtClean="0"/>
              <a:t>Top: Joint</a:t>
            </a:r>
            <a:endParaRPr lang="en-US" dirty="0"/>
          </a:p>
        </p:txBody>
      </p:sp>
      <p:sp>
        <p:nvSpPr>
          <p:cNvPr id="15" name="Rectangle 14"/>
          <p:cNvSpPr/>
          <p:nvPr/>
        </p:nvSpPr>
        <p:spPr>
          <a:xfrm>
            <a:off x="5248739" y="1764268"/>
            <a:ext cx="1685461" cy="369332"/>
          </a:xfrm>
          <a:prstGeom prst="rect">
            <a:avLst/>
          </a:prstGeom>
        </p:spPr>
        <p:txBody>
          <a:bodyPr wrap="none">
            <a:spAutoFit/>
          </a:bodyPr>
          <a:lstStyle/>
          <a:p>
            <a:r>
              <a:rPr lang="en-US" dirty="0" smtClean="0"/>
              <a:t>Bottom: </a:t>
            </a:r>
            <a:r>
              <a:rPr lang="en-US" dirty="0" err="1" smtClean="0"/>
              <a:t>JointAll</a:t>
            </a:r>
            <a:endParaRPr lang="en-US" dirty="0"/>
          </a:p>
        </p:txBody>
      </p:sp>
      <p:sp>
        <p:nvSpPr>
          <p:cNvPr id="16" name="Rectangle 15"/>
          <p:cNvSpPr/>
          <p:nvPr/>
        </p:nvSpPr>
        <p:spPr>
          <a:xfrm>
            <a:off x="1794240" y="1234440"/>
            <a:ext cx="5444760" cy="461665"/>
          </a:xfrm>
          <a:prstGeom prst="rect">
            <a:avLst/>
          </a:prstGeom>
        </p:spPr>
        <p:txBody>
          <a:bodyPr wrap="none">
            <a:spAutoFit/>
          </a:bodyPr>
          <a:lstStyle/>
          <a:p>
            <a:r>
              <a:rPr lang="en-US" sz="2400" dirty="0" smtClean="0"/>
              <a:t>When shape variation of the input is small</a:t>
            </a:r>
            <a:endParaRPr lang="en-US"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3200" dirty="0" smtClean="0"/>
              <a:t>Versus Supervised Method [</a:t>
            </a:r>
            <a:r>
              <a:rPr lang="en-US" sz="3200" dirty="0" err="1" smtClean="0">
                <a:solidFill>
                  <a:srgbClr val="0000FF"/>
                </a:solidFill>
              </a:rPr>
              <a:t>Kalogerakis</a:t>
            </a:r>
            <a:r>
              <a:rPr lang="en-US" sz="3200" dirty="0" smtClean="0">
                <a:solidFill>
                  <a:srgbClr val="0000FF"/>
                </a:solidFill>
              </a:rPr>
              <a:t> et al.10]</a:t>
            </a:r>
            <a:endParaRPr lang="en-US" sz="3200" dirty="0"/>
          </a:p>
        </p:txBody>
      </p:sp>
      <p:sp>
        <p:nvSpPr>
          <p:cNvPr id="5" name="Rectangle 4"/>
          <p:cNvSpPr/>
          <p:nvPr/>
        </p:nvSpPr>
        <p:spPr>
          <a:xfrm>
            <a:off x="762000" y="1676400"/>
            <a:ext cx="3078087" cy="400110"/>
          </a:xfrm>
          <a:prstGeom prst="rect">
            <a:avLst/>
          </a:prstGeom>
        </p:spPr>
        <p:txBody>
          <a:bodyPr wrap="none">
            <a:spAutoFit/>
          </a:bodyPr>
          <a:lstStyle/>
          <a:p>
            <a:r>
              <a:rPr lang="en-US" sz="2000" dirty="0" smtClean="0"/>
              <a:t>Supervised segmentation</a:t>
            </a:r>
            <a:endParaRPr lang="en-US" sz="2000" dirty="0"/>
          </a:p>
        </p:txBody>
      </p:sp>
      <p:sp>
        <p:nvSpPr>
          <p:cNvPr id="6" name="Rectangle 5"/>
          <p:cNvSpPr/>
          <p:nvPr/>
        </p:nvSpPr>
        <p:spPr>
          <a:xfrm>
            <a:off x="5181600" y="1676400"/>
            <a:ext cx="2851422" cy="400110"/>
          </a:xfrm>
          <a:prstGeom prst="rect">
            <a:avLst/>
          </a:prstGeom>
        </p:spPr>
        <p:txBody>
          <a:bodyPr wrap="none">
            <a:spAutoFit/>
          </a:bodyPr>
          <a:lstStyle/>
          <a:p>
            <a:r>
              <a:rPr lang="en-US" sz="2000" dirty="0" smtClean="0"/>
              <a:t>Joint shape segmentation</a:t>
            </a:r>
            <a:endParaRPr lang="en-US" sz="2000" dirty="0"/>
          </a:p>
        </p:txBody>
      </p:sp>
      <p:pic>
        <p:nvPicPr>
          <p:cNvPr id="2053" name="Picture 5" descr="D:\02 JointShapeSegmentation\Draft\Draft\Figures\Bust_ours.jpg"/>
          <p:cNvPicPr>
            <a:picLocks noChangeAspect="1" noChangeArrowheads="1"/>
          </p:cNvPicPr>
          <p:nvPr/>
        </p:nvPicPr>
        <p:blipFill>
          <a:blip r:embed="rId3" cstate="print"/>
          <a:srcRect/>
          <a:stretch>
            <a:fillRect/>
          </a:stretch>
        </p:blipFill>
        <p:spPr bwMode="auto">
          <a:xfrm>
            <a:off x="5029200" y="2762310"/>
            <a:ext cx="3291840" cy="2119182"/>
          </a:xfrm>
          <a:prstGeom prst="rect">
            <a:avLst/>
          </a:prstGeom>
          <a:noFill/>
        </p:spPr>
      </p:pic>
      <p:pic>
        <p:nvPicPr>
          <p:cNvPr id="2054" name="Picture 6" descr="D:\02 JointShapeSegmentation\Draft\Draft\Figures\Bust_super.jpg"/>
          <p:cNvPicPr>
            <a:picLocks noChangeAspect="1" noChangeArrowheads="1"/>
          </p:cNvPicPr>
          <p:nvPr/>
        </p:nvPicPr>
        <p:blipFill>
          <a:blip r:embed="rId4" cstate="print"/>
          <a:srcRect/>
          <a:stretch>
            <a:fillRect/>
          </a:stretch>
        </p:blipFill>
        <p:spPr bwMode="auto">
          <a:xfrm>
            <a:off x="914400" y="2762310"/>
            <a:ext cx="3291840" cy="2119182"/>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Joint versus </a:t>
            </a:r>
            <a:r>
              <a:rPr lang="en-US" dirty="0" err="1" smtClean="0"/>
              <a:t>JointAll</a:t>
            </a:r>
            <a:endParaRPr lang="en-US" dirty="0"/>
          </a:p>
        </p:txBody>
      </p:sp>
      <p:pic>
        <p:nvPicPr>
          <p:cNvPr id="5" name="Picture 2" descr="C:\Users\PeterHuang\Documents\03 JointShapeSegmentation\Data\Data\01-Human\BMP_Joint\patches14.png"/>
          <p:cNvPicPr>
            <a:picLocks noChangeAspect="1" noChangeArrowheads="1"/>
          </p:cNvPicPr>
          <p:nvPr/>
        </p:nvPicPr>
        <p:blipFill>
          <a:blip r:embed="rId4" cstate="print"/>
          <a:srcRect/>
          <a:stretch>
            <a:fillRect/>
          </a:stretch>
        </p:blipFill>
        <p:spPr bwMode="auto">
          <a:xfrm>
            <a:off x="1295400" y="1828800"/>
            <a:ext cx="2813085" cy="3657600"/>
          </a:xfrm>
          <a:prstGeom prst="rect">
            <a:avLst/>
          </a:prstGeom>
          <a:noFill/>
        </p:spPr>
      </p:pic>
      <p:pic>
        <p:nvPicPr>
          <p:cNvPr id="6" name="Picture 3" descr="C:\Users\PeterHuang\Documents\03 JointShapeSegmentation\Data\Data\01-Human\BMP_JointAll\patches14.png"/>
          <p:cNvPicPr>
            <a:picLocks noChangeAspect="1" noChangeArrowheads="1"/>
          </p:cNvPicPr>
          <p:nvPr/>
        </p:nvPicPr>
        <p:blipFill>
          <a:blip r:embed="rId5" cstate="print"/>
          <a:srcRect/>
          <a:stretch>
            <a:fillRect/>
          </a:stretch>
        </p:blipFill>
        <p:spPr bwMode="auto">
          <a:xfrm>
            <a:off x="1295400" y="1828800"/>
            <a:ext cx="2813086" cy="3657600"/>
          </a:xfrm>
          <a:prstGeom prst="rect">
            <a:avLst/>
          </a:prstGeom>
          <a:noFill/>
        </p:spPr>
      </p:pic>
      <p:pic>
        <p:nvPicPr>
          <p:cNvPr id="7" name="Picture 4"/>
          <p:cNvPicPr>
            <a:picLocks noChangeAspect="1" noChangeArrowheads="1"/>
          </p:cNvPicPr>
          <p:nvPr/>
        </p:nvPicPr>
        <p:blipFill>
          <a:blip r:embed="rId6" cstate="print"/>
          <a:srcRect/>
          <a:stretch>
            <a:fillRect/>
          </a:stretch>
        </p:blipFill>
        <p:spPr bwMode="auto">
          <a:xfrm>
            <a:off x="5074920" y="2148840"/>
            <a:ext cx="2743200" cy="3148642"/>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50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sz="4000" dirty="0" smtClean="0"/>
              <a:t>Rand Index Scores on PSB </a:t>
            </a:r>
            <a:r>
              <a:rPr lang="en-US" sz="4000" dirty="0" smtClean="0">
                <a:solidFill>
                  <a:srgbClr val="0000FF"/>
                </a:solidFill>
              </a:rPr>
              <a:t>[Chen et.al 09]</a:t>
            </a:r>
            <a:endParaRPr lang="en-US" sz="4000" dirty="0"/>
          </a:p>
        </p:txBody>
      </p:sp>
      <p:sp>
        <p:nvSpPr>
          <p:cNvPr id="8" name="Rectangle 7"/>
          <p:cNvSpPr/>
          <p:nvPr/>
        </p:nvSpPr>
        <p:spPr>
          <a:xfrm>
            <a:off x="3657600" y="1234440"/>
            <a:ext cx="1642950" cy="461665"/>
          </a:xfrm>
          <a:prstGeom prst="rect">
            <a:avLst/>
          </a:prstGeom>
        </p:spPr>
        <p:txBody>
          <a:bodyPr wrap="none">
            <a:spAutoFit/>
          </a:bodyPr>
          <a:lstStyle/>
          <a:p>
            <a:r>
              <a:rPr lang="en-US" sz="2400" dirty="0" smtClean="0"/>
              <a:t>Failure case</a:t>
            </a:r>
            <a:endParaRPr lang="en-US" sz="2400" dirty="0"/>
          </a:p>
        </p:txBody>
      </p:sp>
      <p:pic>
        <p:nvPicPr>
          <p:cNvPr id="1026" name="Picture 2"/>
          <p:cNvPicPr>
            <a:picLocks noChangeAspect="1" noChangeArrowheads="1"/>
          </p:cNvPicPr>
          <p:nvPr/>
        </p:nvPicPr>
        <p:blipFill>
          <a:blip r:embed="rId4" cstate="print"/>
          <a:srcRect/>
          <a:stretch>
            <a:fillRect/>
          </a:stretch>
        </p:blipFill>
        <p:spPr bwMode="auto">
          <a:xfrm>
            <a:off x="1676400" y="1905000"/>
            <a:ext cx="6181105" cy="2926080"/>
          </a:xfrm>
          <a:prstGeom prst="rect">
            <a:avLst/>
          </a:prstGeom>
          <a:noFill/>
          <a:ln w="9525">
            <a:noFill/>
            <a:miter lim="800000"/>
            <a:headEnd/>
            <a:tailEnd/>
          </a:ln>
        </p:spPr>
      </p:pic>
      <p:pic>
        <p:nvPicPr>
          <p:cNvPr id="10" name="Picture 9" descr="TP_tmp.png"/>
          <p:cNvPicPr>
            <a:picLocks noChangeAspect="1"/>
          </p:cNvPicPr>
          <p:nvPr>
            <p:custDataLst>
              <p:tags r:id="rId1"/>
            </p:custDataLst>
          </p:nvPr>
        </p:nvPicPr>
        <p:blipFill>
          <a:blip r:embed="rId5" cstate="print"/>
          <a:stretch>
            <a:fillRect/>
          </a:stretch>
        </p:blipFill>
        <p:spPr>
          <a:xfrm>
            <a:off x="731520" y="5120640"/>
            <a:ext cx="7543816" cy="762002"/>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Joint-shape segmentation</a:t>
            </a:r>
          </a:p>
          <a:p>
            <a:pPr lvl="1"/>
            <a:r>
              <a:rPr lang="en-US" dirty="0" smtClean="0"/>
              <a:t>Takes a set of unorganized shapes as input</a:t>
            </a:r>
          </a:p>
          <a:p>
            <a:pPr lvl="1"/>
            <a:r>
              <a:rPr lang="en-US" dirty="0" smtClean="0"/>
              <a:t>Enforce structural similarity and segment invariance between segmentations of pairs of similar shapes</a:t>
            </a:r>
          </a:p>
          <a:p>
            <a:pPr lvl="1"/>
            <a:r>
              <a:rPr lang="en-US" dirty="0" smtClean="0"/>
              <a:t>Significant better than single-shape segmentations</a:t>
            </a:r>
          </a:p>
          <a:p>
            <a:pPr lvl="1"/>
            <a:r>
              <a:rPr lang="en-US" dirty="0" smtClean="0"/>
              <a:t>Competitive against supervised segmentations</a:t>
            </a:r>
          </a:p>
          <a:p>
            <a:r>
              <a:rPr lang="en-US" dirty="0" smtClean="0"/>
              <a:t>Formulating it as solving a 0-1 linear program</a:t>
            </a:r>
          </a:p>
          <a:p>
            <a:r>
              <a:rPr lang="en-US" dirty="0" smtClean="0"/>
              <a:t>Optimization Strategy</a:t>
            </a:r>
          </a:p>
          <a:p>
            <a:pPr lvl="1"/>
            <a:r>
              <a:rPr lang="en-US" dirty="0" smtClean="0"/>
              <a:t>Linear programming  relaxation</a:t>
            </a:r>
          </a:p>
          <a:p>
            <a:pPr lvl="1"/>
            <a:r>
              <a:rPr lang="en-US" dirty="0" smtClean="0"/>
              <a:t>Alternating optimization </a:t>
            </a:r>
          </a:p>
          <a:p>
            <a:pPr lvl="1"/>
            <a:endParaRPr lang="en-US" dirty="0"/>
          </a:p>
        </p:txBody>
      </p:sp>
      <p:sp>
        <p:nvSpPr>
          <p:cNvPr id="3" name="Title 2"/>
          <p:cNvSpPr>
            <a:spLocks noGrp="1"/>
          </p:cNvSpPr>
          <p:nvPr>
            <p:ph type="title"/>
          </p:nvPr>
        </p:nvSpPr>
        <p:spPr/>
        <p:txBody>
          <a:bodyPr/>
          <a:lstStyle/>
          <a:p>
            <a:r>
              <a:rPr lang="en-US" dirty="0" smtClean="0"/>
              <a:t>Conclusion</a:t>
            </a:r>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Anonymous reviewers</a:t>
            </a:r>
          </a:p>
          <a:p>
            <a:r>
              <a:rPr lang="en-US" dirty="0" smtClean="0"/>
              <a:t>Stanford-KAUST AEA grant</a:t>
            </a:r>
          </a:p>
          <a:p>
            <a:r>
              <a:rPr lang="en-US" dirty="0" smtClean="0"/>
              <a:t>NSF </a:t>
            </a:r>
            <a:r>
              <a:rPr lang="en-US" dirty="0" err="1" smtClean="0"/>
              <a:t>gants</a:t>
            </a:r>
            <a:r>
              <a:rPr lang="en-US" dirty="0" smtClean="0"/>
              <a:t> 0808515 and 1011228</a:t>
            </a:r>
          </a:p>
          <a:p>
            <a:r>
              <a:rPr lang="en-US" dirty="0" smtClean="0"/>
              <a:t>Stanford Graduate Fellowship</a:t>
            </a:r>
            <a:endParaRPr lang="en-US" dirty="0"/>
          </a:p>
        </p:txBody>
      </p:sp>
      <p:sp>
        <p:nvSpPr>
          <p:cNvPr id="3" name="Title 2"/>
          <p:cNvSpPr>
            <a:spLocks noGrp="1"/>
          </p:cNvSpPr>
          <p:nvPr>
            <p:ph type="title"/>
          </p:nvPr>
        </p:nvSpPr>
        <p:spPr/>
        <p:txBody>
          <a:bodyPr/>
          <a:lstStyle/>
          <a:p>
            <a:r>
              <a:rPr lang="en-US" dirty="0" smtClean="0"/>
              <a:t>Acknowledgement</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219200"/>
            <a:ext cx="8686800" cy="525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5"/>
          <p:cNvPicPr>
            <a:picLocks noChangeAspect="1" noChangeArrowheads="1"/>
          </p:cNvPicPr>
          <p:nvPr/>
        </p:nvPicPr>
        <p:blipFill>
          <a:blip r:embed="rId2" cstate="print"/>
          <a:srcRect/>
          <a:stretch>
            <a:fillRect/>
          </a:stretch>
        </p:blipFill>
        <p:spPr bwMode="auto">
          <a:xfrm>
            <a:off x="1295399" y="2209800"/>
            <a:ext cx="6757783" cy="3124200"/>
          </a:xfrm>
          <a:prstGeom prst="rect">
            <a:avLst/>
          </a:prstGeom>
          <a:noFill/>
          <a:ln w="9525">
            <a:noFill/>
            <a:miter lim="800000"/>
            <a:headEnd/>
            <a:tailEnd/>
          </a:ln>
        </p:spPr>
      </p:pic>
      <p:sp>
        <p:nvSpPr>
          <p:cNvPr id="10" name="Title 2"/>
          <p:cNvSpPr>
            <a:spLocks noGrp="1"/>
          </p:cNvSpPr>
          <p:nvPr>
            <p:ph type="title"/>
          </p:nvPr>
        </p:nvSpPr>
        <p:spPr>
          <a:xfrm>
            <a:off x="457200" y="274638"/>
            <a:ext cx="8229600" cy="868362"/>
          </a:xfrm>
        </p:spPr>
        <p:txBody>
          <a:bodyPr/>
          <a:lstStyle/>
          <a:p>
            <a:r>
              <a:rPr lang="en-US" dirty="0" smtClean="0"/>
              <a:t>Thank You!</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4" cstate="print"/>
          <a:srcRect/>
          <a:stretch>
            <a:fillRect/>
          </a:stretch>
        </p:blipFill>
        <p:spPr bwMode="auto">
          <a:xfrm>
            <a:off x="2883091" y="2599944"/>
            <a:ext cx="1839732" cy="1046229"/>
          </a:xfrm>
          <a:prstGeom prst="rect">
            <a:avLst/>
          </a:prstGeom>
          <a:noFill/>
          <a:ln w="9525">
            <a:noFill/>
            <a:miter lim="800000"/>
            <a:headEnd/>
            <a:tailEnd/>
          </a:ln>
        </p:spPr>
      </p:pic>
      <p:pic>
        <p:nvPicPr>
          <p:cNvPr id="2054" name="Picture 6"/>
          <p:cNvPicPr>
            <a:picLocks noChangeAspect="1" noChangeArrowheads="1"/>
          </p:cNvPicPr>
          <p:nvPr/>
        </p:nvPicPr>
        <p:blipFill>
          <a:blip r:embed="rId5" cstate="print"/>
          <a:srcRect/>
          <a:stretch>
            <a:fillRect/>
          </a:stretch>
        </p:blipFill>
        <p:spPr bwMode="auto">
          <a:xfrm>
            <a:off x="2895283" y="2590800"/>
            <a:ext cx="1829117" cy="1066800"/>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Importance of Shape Segmentation</a:t>
            </a:r>
            <a:endParaRPr lang="en-US" dirty="0"/>
          </a:p>
        </p:txBody>
      </p:sp>
      <p:sp>
        <p:nvSpPr>
          <p:cNvPr id="7" name="Rectangle 6"/>
          <p:cNvSpPr/>
          <p:nvPr/>
        </p:nvSpPr>
        <p:spPr>
          <a:xfrm>
            <a:off x="381000" y="1295400"/>
            <a:ext cx="7924800" cy="523220"/>
          </a:xfrm>
          <a:prstGeom prst="rect">
            <a:avLst/>
          </a:prstGeom>
        </p:spPr>
        <p:txBody>
          <a:bodyPr wrap="square">
            <a:spAutoFit/>
          </a:bodyPr>
          <a:lstStyle/>
          <a:p>
            <a:r>
              <a:rPr lang="en-US" sz="2800" b="1" i="1" dirty="0" smtClean="0"/>
              <a:t>"How can we decompose a 3D model into parts?"</a:t>
            </a:r>
            <a:endParaRPr lang="en-US" sz="2800" b="1" i="1" dirty="0"/>
          </a:p>
        </p:txBody>
      </p:sp>
      <p:sp>
        <p:nvSpPr>
          <p:cNvPr id="4" name="Rectangle 3"/>
          <p:cNvSpPr/>
          <p:nvPr/>
        </p:nvSpPr>
        <p:spPr>
          <a:xfrm>
            <a:off x="685800" y="4236184"/>
            <a:ext cx="4191000" cy="1631216"/>
          </a:xfrm>
          <a:prstGeom prst="rect">
            <a:avLst/>
          </a:prstGeom>
        </p:spPr>
        <p:txBody>
          <a:bodyPr wrap="square">
            <a:spAutoFit/>
          </a:bodyPr>
          <a:lstStyle/>
          <a:p>
            <a:r>
              <a:rPr lang="en-US" sz="2000" i="1" dirty="0" smtClean="0"/>
              <a:t>Psychological research indicates that recognition and shape understanding are based on structural decomposition of the shape into smaller parts </a:t>
            </a:r>
            <a:r>
              <a:rPr lang="en-US" sz="2000" i="1" dirty="0" smtClean="0">
                <a:solidFill>
                  <a:srgbClr val="0000FF"/>
                </a:solidFill>
              </a:rPr>
              <a:t>[Hoffmann et al. 84,97]</a:t>
            </a:r>
            <a:endParaRPr lang="en-US" sz="2000" dirty="0">
              <a:solidFill>
                <a:srgbClr val="0000FF"/>
              </a:solidFill>
            </a:endParaRPr>
          </a:p>
        </p:txBody>
      </p:sp>
      <p:pic>
        <p:nvPicPr>
          <p:cNvPr id="2051" name="Picture 3" descr="C:\Users\Peter\Pictures\9117744-rough-but-thoughtful-sketch-like-grunge-of-human-brain-in-a-silhouette-head.jpg"/>
          <p:cNvPicPr>
            <a:picLocks noChangeAspect="1" noChangeArrowheads="1"/>
          </p:cNvPicPr>
          <p:nvPr/>
        </p:nvPicPr>
        <p:blipFill>
          <a:blip r:embed="rId6" cstate="print"/>
          <a:srcRect/>
          <a:stretch>
            <a:fillRect/>
          </a:stretch>
        </p:blipFill>
        <p:spPr bwMode="auto">
          <a:xfrm>
            <a:off x="685483" y="2318101"/>
            <a:ext cx="1301522" cy="1568099"/>
          </a:xfrm>
          <a:prstGeom prst="rect">
            <a:avLst/>
          </a:prstGeom>
          <a:noFill/>
        </p:spPr>
      </p:pic>
      <p:sp>
        <p:nvSpPr>
          <p:cNvPr id="13" name="Right Arrow 12"/>
          <p:cNvSpPr/>
          <p:nvPr/>
        </p:nvSpPr>
        <p:spPr>
          <a:xfrm rot="10800000">
            <a:off x="2197290" y="3024446"/>
            <a:ext cx="621793" cy="108896"/>
          </a:xfrm>
          <a:prstGeom prst="righ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5334000" y="2133600"/>
            <a:ext cx="3200400" cy="3429000"/>
            <a:chOff x="5334000" y="2133600"/>
            <a:chExt cx="3200400" cy="3429000"/>
          </a:xfrm>
        </p:grpSpPr>
        <p:sp>
          <p:nvSpPr>
            <p:cNvPr id="19" name="Rectangle 18"/>
            <p:cNvSpPr/>
            <p:nvPr/>
          </p:nvSpPr>
          <p:spPr>
            <a:xfrm>
              <a:off x="5334000" y="4239161"/>
              <a:ext cx="3200400" cy="1323439"/>
            </a:xfrm>
            <a:prstGeom prst="rect">
              <a:avLst/>
            </a:prstGeom>
          </p:spPr>
          <p:txBody>
            <a:bodyPr wrap="square">
              <a:spAutoFit/>
            </a:bodyPr>
            <a:lstStyle/>
            <a:p>
              <a:r>
                <a:rPr lang="en-US" sz="2000" dirty="0" smtClean="0"/>
                <a:t>Applications in other shape analysis tasks such as shape matching and shape recognition</a:t>
              </a:r>
              <a:endParaRPr lang="en-US" sz="2000" dirty="0"/>
            </a:p>
          </p:txBody>
        </p:sp>
        <p:pic>
          <p:nvPicPr>
            <p:cNvPr id="21" name="Picture 3"/>
            <p:cNvPicPr>
              <a:picLocks noChangeAspect="1" noChangeArrowheads="1"/>
            </p:cNvPicPr>
            <p:nvPr/>
          </p:nvPicPr>
          <p:blipFill>
            <a:blip r:embed="rId7" cstate="print"/>
            <a:srcRect/>
            <a:stretch>
              <a:fillRect/>
            </a:stretch>
          </p:blipFill>
          <p:spPr bwMode="auto">
            <a:xfrm>
              <a:off x="6019800" y="2133600"/>
              <a:ext cx="602696" cy="1828800"/>
            </a:xfrm>
            <a:prstGeom prst="rect">
              <a:avLst/>
            </a:prstGeom>
            <a:noFill/>
            <a:ln w="9525">
              <a:noFill/>
              <a:miter lim="800000"/>
              <a:headEnd/>
              <a:tailEnd/>
            </a:ln>
          </p:spPr>
        </p:pic>
        <p:pic>
          <p:nvPicPr>
            <p:cNvPr id="22" name="Picture 4"/>
            <p:cNvPicPr>
              <a:picLocks noChangeAspect="1" noChangeArrowheads="1"/>
            </p:cNvPicPr>
            <p:nvPr/>
          </p:nvPicPr>
          <p:blipFill>
            <a:blip r:embed="rId8" cstate="print"/>
            <a:srcRect/>
            <a:stretch>
              <a:fillRect/>
            </a:stretch>
          </p:blipFill>
          <p:spPr bwMode="auto">
            <a:xfrm>
              <a:off x="6858000" y="2667000"/>
              <a:ext cx="1108520" cy="1028891"/>
            </a:xfrm>
            <a:prstGeom prst="rect">
              <a:avLst/>
            </a:prstGeom>
            <a:noFill/>
            <a:ln w="9525">
              <a:noFill/>
              <a:miter lim="800000"/>
              <a:headEnd/>
              <a:tailEnd/>
            </a:ln>
          </p:spPr>
        </p:pic>
      </p:grpSp>
    </p:spTree>
    <p:custDataLst>
      <p:tags r:id="rId1"/>
    </p:custDataLst>
  </p:cSld>
  <p:clrMapOvr>
    <a:masterClrMapping/>
  </p:clrMapOvr>
  <p:transition advTm="3454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2054"/>
                                        </p:tgtEl>
                                        <p:attrNameLst>
                                          <p:attrName>style.visibility</p:attrName>
                                        </p:attrNameLst>
                                      </p:cBhvr>
                                      <p:to>
                                        <p:strVal val="visible"/>
                                      </p:to>
                                    </p:set>
                                  </p:childTnLst>
                                </p:cTn>
                              </p:par>
                              <p:par>
                                <p:cTn id="14" presetID="1" presetClass="entr" presetSubtype="0" fill="hold" grpId="0" nodeType="withEffect">
                                  <p:stCondLst>
                                    <p:cond delay="100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#Initial segments: 200</a:t>
            </a:r>
          </a:p>
          <a:p>
            <a:r>
              <a:rPr lang="en-US" dirty="0" smtClean="0"/>
              <a:t>Joint setting: 23 </a:t>
            </a:r>
            <a:r>
              <a:rPr lang="en-US" dirty="0" err="1" smtClean="0"/>
              <a:t>mins</a:t>
            </a:r>
            <a:r>
              <a:rPr lang="en-US" dirty="0" smtClean="0"/>
              <a:t> in average</a:t>
            </a:r>
          </a:p>
          <a:p>
            <a:r>
              <a:rPr lang="en-US" dirty="0" smtClean="0"/>
              <a:t>Joint all: 31 hours</a:t>
            </a:r>
            <a:endParaRPr lang="en-US" dirty="0"/>
          </a:p>
        </p:txBody>
      </p:sp>
      <p:sp>
        <p:nvSpPr>
          <p:cNvPr id="3" name="Title 2"/>
          <p:cNvSpPr>
            <a:spLocks noGrp="1"/>
          </p:cNvSpPr>
          <p:nvPr>
            <p:ph type="title"/>
          </p:nvPr>
        </p:nvSpPr>
        <p:spPr/>
        <p:txBody>
          <a:bodyPr/>
          <a:lstStyle/>
          <a:p>
            <a:r>
              <a:rPr lang="en-US" dirty="0" smtClean="0"/>
              <a:t>Timing </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smtClean="0"/>
              <a:t>Different Levels of Similar Shapes </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914400" y="1981200"/>
            <a:ext cx="7315200" cy="2791461"/>
          </a:xfrm>
          <a:prstGeom prst="rect">
            <a:avLst/>
          </a:prstGeom>
          <a:noFill/>
          <a:ln w="9525">
            <a:noFill/>
            <a:miter lim="800000"/>
            <a:headEnd/>
            <a:tailEnd/>
          </a:ln>
        </p:spPr>
      </p:pic>
      <p:cxnSp>
        <p:nvCxnSpPr>
          <p:cNvPr id="7" name="Straight Arrow Connector 6"/>
          <p:cNvCxnSpPr/>
          <p:nvPr/>
        </p:nvCxnSpPr>
        <p:spPr>
          <a:xfrm rot="10800000">
            <a:off x="3581400" y="5077461"/>
            <a:ext cx="25146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564834" y="5229861"/>
            <a:ext cx="2159566" cy="369332"/>
          </a:xfrm>
          <a:prstGeom prst="rect">
            <a:avLst/>
          </a:prstGeom>
        </p:spPr>
        <p:txBody>
          <a:bodyPr wrap="none">
            <a:spAutoFit/>
          </a:bodyPr>
          <a:lstStyle/>
          <a:p>
            <a:r>
              <a:rPr lang="en-US" dirty="0" smtClean="0"/>
              <a:t>very similar shapes</a:t>
            </a:r>
            <a:endParaRPr lang="en-US" dirty="0"/>
          </a:p>
        </p:txBody>
      </p:sp>
      <p:sp>
        <p:nvSpPr>
          <p:cNvPr id="9" name="Rectangle 8"/>
          <p:cNvSpPr/>
          <p:nvPr/>
        </p:nvSpPr>
        <p:spPr>
          <a:xfrm>
            <a:off x="5003234" y="5229861"/>
            <a:ext cx="2133918" cy="369332"/>
          </a:xfrm>
          <a:prstGeom prst="rect">
            <a:avLst/>
          </a:prstGeom>
        </p:spPr>
        <p:txBody>
          <a:bodyPr wrap="none">
            <a:spAutoFit/>
          </a:bodyPr>
          <a:lstStyle/>
          <a:p>
            <a:r>
              <a:rPr lang="en-US" dirty="0" smtClean="0"/>
              <a:t>less similar shapes</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TP_tmp.png"/>
          <p:cNvPicPr>
            <a:picLocks noChangeAspect="1"/>
          </p:cNvPicPr>
          <p:nvPr>
            <p:custDataLst>
              <p:tags r:id="rId1"/>
            </p:custDataLst>
          </p:nvPr>
        </p:nvPicPr>
        <p:blipFill>
          <a:blip r:embed="rId4" cstate="print"/>
          <a:stretch>
            <a:fillRect/>
          </a:stretch>
        </p:blipFill>
        <p:spPr>
          <a:xfrm>
            <a:off x="2641657" y="2094131"/>
            <a:ext cx="2997143" cy="704272"/>
          </a:xfrm>
          <a:prstGeom prst="rect">
            <a:avLst/>
          </a:prstGeom>
        </p:spPr>
      </p:pic>
      <p:sp>
        <p:nvSpPr>
          <p:cNvPr id="2" name="Title 1"/>
          <p:cNvSpPr>
            <a:spLocks noGrp="1"/>
          </p:cNvSpPr>
          <p:nvPr>
            <p:ph type="title"/>
          </p:nvPr>
        </p:nvSpPr>
        <p:spPr>
          <a:xfrm>
            <a:off x="457200" y="274638"/>
            <a:ext cx="8229600" cy="792162"/>
          </a:xfrm>
        </p:spPr>
        <p:txBody>
          <a:bodyPr/>
          <a:lstStyle/>
          <a:p>
            <a:r>
              <a:rPr lang="en-US" dirty="0" smtClean="0"/>
              <a:t>Segment Weights</a:t>
            </a:r>
            <a:endParaRPr lang="en-US" dirty="0"/>
          </a:p>
        </p:txBody>
      </p:sp>
      <p:grpSp>
        <p:nvGrpSpPr>
          <p:cNvPr id="3" name="Group 31"/>
          <p:cNvGrpSpPr/>
          <p:nvPr/>
        </p:nvGrpSpPr>
        <p:grpSpPr>
          <a:xfrm>
            <a:off x="1447800" y="1295400"/>
            <a:ext cx="3581402" cy="951133"/>
            <a:chOff x="1447800" y="1295400"/>
            <a:chExt cx="3581402" cy="951133"/>
          </a:xfrm>
        </p:grpSpPr>
        <p:cxnSp>
          <p:nvCxnSpPr>
            <p:cNvPr id="22" name="Straight Arrow Connector 21"/>
            <p:cNvCxnSpPr>
              <a:stCxn id="30" idx="2"/>
            </p:cNvCxnSpPr>
            <p:nvPr/>
          </p:nvCxnSpPr>
          <p:spPr>
            <a:xfrm rot="16200000" flipH="1">
              <a:off x="3783086" y="1000417"/>
              <a:ext cx="304802" cy="218743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447800" y="1295400"/>
              <a:ext cx="2787943" cy="646331"/>
            </a:xfrm>
            <a:prstGeom prst="rect">
              <a:avLst/>
            </a:prstGeom>
          </p:spPr>
          <p:txBody>
            <a:bodyPr wrap="square">
              <a:spAutoFit/>
            </a:bodyPr>
            <a:lstStyle/>
            <a:p>
              <a:r>
                <a:rPr lang="en-US" dirty="0" smtClean="0"/>
                <a:t>Frequency in randomized</a:t>
              </a:r>
            </a:p>
            <a:p>
              <a:r>
                <a:rPr lang="en-US" dirty="0" smtClean="0"/>
                <a:t>segmentations</a:t>
              </a:r>
              <a:endParaRPr lang="en-US" dirty="0"/>
            </a:p>
          </p:txBody>
        </p:sp>
      </p:grpSp>
      <p:grpSp>
        <p:nvGrpSpPr>
          <p:cNvPr id="4" name="Group 30"/>
          <p:cNvGrpSpPr/>
          <p:nvPr/>
        </p:nvGrpSpPr>
        <p:grpSpPr>
          <a:xfrm>
            <a:off x="5257800" y="1295400"/>
            <a:ext cx="2514600" cy="951133"/>
            <a:chOff x="5257800" y="1295400"/>
            <a:chExt cx="2514600" cy="951133"/>
          </a:xfrm>
        </p:grpSpPr>
        <p:cxnSp>
          <p:nvCxnSpPr>
            <p:cNvPr id="15" name="Straight Arrow Connector 14"/>
            <p:cNvCxnSpPr>
              <a:stCxn id="34" idx="2"/>
            </p:cNvCxnSpPr>
            <p:nvPr/>
          </p:nvCxnSpPr>
          <p:spPr>
            <a:xfrm rot="5400000">
              <a:off x="5886449" y="1617882"/>
              <a:ext cx="304802" cy="9525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5257800" y="1295400"/>
              <a:ext cx="2514600" cy="646331"/>
            </a:xfrm>
            <a:prstGeom prst="rect">
              <a:avLst/>
            </a:prstGeom>
          </p:spPr>
          <p:txBody>
            <a:bodyPr wrap="square">
              <a:spAutoFit/>
            </a:bodyPr>
            <a:lstStyle/>
            <a:p>
              <a:r>
                <a:rPr lang="en-US" dirty="0" smtClean="0"/>
                <a:t>Most similar segment</a:t>
              </a:r>
            </a:p>
            <a:p>
              <a:r>
                <a:rPr lang="en-US" dirty="0" smtClean="0"/>
                <a:t>on each other shape</a:t>
              </a:r>
              <a:endParaRPr lang="en-US" dirty="0"/>
            </a:p>
          </p:txBody>
        </p:sp>
      </p:grpSp>
      <p:grpSp>
        <p:nvGrpSpPr>
          <p:cNvPr id="5" name="Group 32"/>
          <p:cNvGrpSpPr/>
          <p:nvPr/>
        </p:nvGrpSpPr>
        <p:grpSpPr>
          <a:xfrm>
            <a:off x="2438400" y="2703731"/>
            <a:ext cx="3480440" cy="597932"/>
            <a:chOff x="2438400" y="2703731"/>
            <a:chExt cx="3480440" cy="597932"/>
          </a:xfrm>
        </p:grpSpPr>
        <p:cxnSp>
          <p:nvCxnSpPr>
            <p:cNvPr id="39" name="Straight Arrow Connector 38"/>
            <p:cNvCxnSpPr>
              <a:endCxn id="41" idx="0"/>
            </p:cNvCxnSpPr>
            <p:nvPr/>
          </p:nvCxnSpPr>
          <p:spPr>
            <a:xfrm rot="10800000" flipV="1">
              <a:off x="4178620" y="2703731"/>
              <a:ext cx="393380" cy="228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2438400" y="2932331"/>
              <a:ext cx="3480440" cy="369332"/>
            </a:xfrm>
            <a:prstGeom prst="rect">
              <a:avLst/>
            </a:prstGeom>
          </p:spPr>
          <p:txBody>
            <a:bodyPr wrap="none">
              <a:spAutoFit/>
            </a:bodyPr>
            <a:lstStyle/>
            <a:p>
              <a:r>
                <a:rPr lang="en-US" dirty="0" smtClean="0"/>
                <a:t>Geometry based similarity score</a:t>
              </a:r>
              <a:endParaRPr lang="en-US" dirty="0"/>
            </a:p>
          </p:txBody>
        </p:sp>
      </p:grpSp>
      <p:grpSp>
        <p:nvGrpSpPr>
          <p:cNvPr id="6" name="Group 46"/>
          <p:cNvGrpSpPr/>
          <p:nvPr/>
        </p:nvGrpSpPr>
        <p:grpSpPr>
          <a:xfrm>
            <a:off x="2234543" y="3581400"/>
            <a:ext cx="3632857" cy="1562100"/>
            <a:chOff x="2370814" y="4572000"/>
            <a:chExt cx="3632857" cy="1562100"/>
          </a:xfrm>
        </p:grpSpPr>
        <p:pic>
          <p:nvPicPr>
            <p:cNvPr id="43" name="Picture 20" descr="D:\04 JointShapeAnalysis\Data\IllustrationExamples\PartDescriptor\Type3\part1_3.jpg"/>
            <p:cNvPicPr>
              <a:picLocks noChangeAspect="1" noChangeArrowheads="1"/>
            </p:cNvPicPr>
            <p:nvPr/>
          </p:nvPicPr>
          <p:blipFill>
            <a:blip r:embed="rId5" cstate="print"/>
            <a:srcRect/>
            <a:stretch>
              <a:fillRect/>
            </a:stretch>
          </p:blipFill>
          <p:spPr bwMode="auto">
            <a:xfrm>
              <a:off x="2370814" y="4572000"/>
              <a:ext cx="1439186" cy="1562100"/>
            </a:xfrm>
            <a:prstGeom prst="rect">
              <a:avLst/>
            </a:prstGeom>
            <a:noFill/>
          </p:spPr>
        </p:pic>
        <p:pic>
          <p:nvPicPr>
            <p:cNvPr id="44" name="Picture 21" descr="D:\04 JointShapeAnalysis\Data\IllustrationExamples\PartDescriptor\Type3\part2_1.jpg"/>
            <p:cNvPicPr>
              <a:picLocks noChangeAspect="1" noChangeArrowheads="1"/>
            </p:cNvPicPr>
            <p:nvPr/>
          </p:nvPicPr>
          <p:blipFill>
            <a:blip r:embed="rId6" cstate="print"/>
            <a:srcRect/>
            <a:stretch>
              <a:fillRect/>
            </a:stretch>
          </p:blipFill>
          <p:spPr bwMode="auto">
            <a:xfrm>
              <a:off x="5181600" y="4724400"/>
              <a:ext cx="822071" cy="1222771"/>
            </a:xfrm>
            <a:prstGeom prst="rect">
              <a:avLst/>
            </a:prstGeom>
            <a:noFill/>
          </p:spPr>
        </p:pic>
        <p:cxnSp>
          <p:nvCxnSpPr>
            <p:cNvPr id="46" name="Straight Arrow Connector 45"/>
            <p:cNvCxnSpPr/>
            <p:nvPr/>
          </p:nvCxnSpPr>
          <p:spPr>
            <a:xfrm>
              <a:off x="3962400" y="5257800"/>
              <a:ext cx="9906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7" name="Group 24"/>
          <p:cNvGrpSpPr/>
          <p:nvPr/>
        </p:nvGrpSpPr>
        <p:grpSpPr>
          <a:xfrm>
            <a:off x="2286000" y="3429000"/>
            <a:ext cx="1272746" cy="2133600"/>
            <a:chOff x="2286000" y="3429000"/>
            <a:chExt cx="1272746" cy="2133600"/>
          </a:xfrm>
        </p:grpSpPr>
        <p:pic>
          <p:nvPicPr>
            <p:cNvPr id="1027" name="Picture 3"/>
            <p:cNvPicPr>
              <a:picLocks noChangeAspect="1" noChangeArrowheads="1"/>
            </p:cNvPicPr>
            <p:nvPr/>
          </p:nvPicPr>
          <p:blipFill>
            <a:blip r:embed="rId7" cstate="print"/>
            <a:srcRect/>
            <a:stretch>
              <a:fillRect/>
            </a:stretch>
          </p:blipFill>
          <p:spPr bwMode="auto">
            <a:xfrm>
              <a:off x="2362200" y="3429000"/>
              <a:ext cx="1196546" cy="2133600"/>
            </a:xfrm>
            <a:prstGeom prst="rect">
              <a:avLst/>
            </a:prstGeom>
            <a:noFill/>
            <a:ln w="9525">
              <a:noFill/>
              <a:miter lim="800000"/>
              <a:headEnd/>
              <a:tailEnd/>
            </a:ln>
          </p:spPr>
        </p:pic>
        <p:cxnSp>
          <p:nvCxnSpPr>
            <p:cNvPr id="36" name="Straight Arrow Connector 35"/>
            <p:cNvCxnSpPr/>
            <p:nvPr/>
          </p:nvCxnSpPr>
          <p:spPr>
            <a:xfrm>
              <a:off x="2286000" y="4114800"/>
              <a:ext cx="228600" cy="152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2362200" y="5180012"/>
              <a:ext cx="3048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48"/>
          <p:cNvGrpSpPr/>
          <p:nvPr/>
        </p:nvGrpSpPr>
        <p:grpSpPr>
          <a:xfrm>
            <a:off x="4267200" y="3429000"/>
            <a:ext cx="1624013" cy="2109788"/>
            <a:chOff x="4267200" y="3429000"/>
            <a:chExt cx="1624013" cy="2109788"/>
          </a:xfrm>
        </p:grpSpPr>
        <p:pic>
          <p:nvPicPr>
            <p:cNvPr id="1028" name="Picture 4"/>
            <p:cNvPicPr>
              <a:picLocks noChangeAspect="1" noChangeArrowheads="1"/>
            </p:cNvPicPr>
            <p:nvPr/>
          </p:nvPicPr>
          <p:blipFill>
            <a:blip r:embed="rId8" cstate="print"/>
            <a:srcRect/>
            <a:stretch>
              <a:fillRect/>
            </a:stretch>
          </p:blipFill>
          <p:spPr bwMode="auto">
            <a:xfrm>
              <a:off x="4267200" y="3429000"/>
              <a:ext cx="1624013" cy="2109788"/>
            </a:xfrm>
            <a:prstGeom prst="rect">
              <a:avLst/>
            </a:prstGeom>
            <a:noFill/>
            <a:ln w="9525">
              <a:noFill/>
              <a:miter lim="800000"/>
              <a:headEnd/>
              <a:tailEnd/>
            </a:ln>
          </p:spPr>
        </p:pic>
        <p:cxnSp>
          <p:nvCxnSpPr>
            <p:cNvPr id="45" name="Straight Arrow Connector 44"/>
            <p:cNvCxnSpPr/>
            <p:nvPr/>
          </p:nvCxnSpPr>
          <p:spPr>
            <a:xfrm>
              <a:off x="4267200" y="3810000"/>
              <a:ext cx="228600" cy="152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419600" y="5180012"/>
              <a:ext cx="3048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1272"/>
            <a:ext cx="8229600" cy="795528"/>
          </a:xfrm>
        </p:spPr>
        <p:txBody>
          <a:bodyPr>
            <a:noAutofit/>
          </a:bodyPr>
          <a:lstStyle/>
          <a:p>
            <a:r>
              <a:rPr lang="en-US" sz="3200" dirty="0" smtClean="0"/>
              <a:t>Unsupervised Co-segmentation </a:t>
            </a:r>
            <a:r>
              <a:rPr lang="en-US" sz="3200" dirty="0" smtClean="0">
                <a:solidFill>
                  <a:srgbClr val="0000FF"/>
                </a:solidFill>
              </a:rPr>
              <a:t>[</a:t>
            </a:r>
            <a:r>
              <a:rPr lang="en-US" sz="3200" dirty="0" err="1" smtClean="0">
                <a:solidFill>
                  <a:srgbClr val="0000FF"/>
                </a:solidFill>
              </a:rPr>
              <a:t>Sidi</a:t>
            </a:r>
            <a:r>
              <a:rPr lang="en-US" sz="3200" dirty="0" smtClean="0">
                <a:solidFill>
                  <a:srgbClr val="0000FF"/>
                </a:solidFill>
              </a:rPr>
              <a:t> et al. 11]</a:t>
            </a:r>
            <a:endParaRPr lang="en-US" sz="3200" dirty="0">
              <a:solidFill>
                <a:srgbClr val="0000FF"/>
              </a:solidFill>
            </a:endParaRPr>
          </a:p>
        </p:txBody>
      </p:sp>
      <p:grpSp>
        <p:nvGrpSpPr>
          <p:cNvPr id="2" name="Group 11"/>
          <p:cNvGrpSpPr/>
          <p:nvPr/>
        </p:nvGrpSpPr>
        <p:grpSpPr>
          <a:xfrm>
            <a:off x="5867400" y="2209800"/>
            <a:ext cx="2350770" cy="2731532"/>
            <a:chOff x="5867400" y="2209800"/>
            <a:chExt cx="2350770" cy="2731532"/>
          </a:xfrm>
        </p:grpSpPr>
        <p:pic>
          <p:nvPicPr>
            <p:cNvPr id="1028" name="Picture 4"/>
            <p:cNvPicPr>
              <a:picLocks noChangeAspect="1" noChangeArrowheads="1"/>
            </p:cNvPicPr>
            <p:nvPr/>
          </p:nvPicPr>
          <p:blipFill>
            <a:blip r:embed="rId2" cstate="print"/>
            <a:srcRect/>
            <a:stretch>
              <a:fillRect/>
            </a:stretch>
          </p:blipFill>
          <p:spPr bwMode="auto">
            <a:xfrm>
              <a:off x="5867400" y="2209800"/>
              <a:ext cx="2350770" cy="2308860"/>
            </a:xfrm>
            <a:prstGeom prst="rect">
              <a:avLst/>
            </a:prstGeom>
            <a:noFill/>
            <a:ln w="9525">
              <a:noFill/>
              <a:miter lim="800000"/>
              <a:headEnd/>
              <a:tailEnd/>
            </a:ln>
          </p:spPr>
        </p:pic>
        <p:sp>
          <p:nvSpPr>
            <p:cNvPr id="7" name="Rectangle 6"/>
            <p:cNvSpPr/>
            <p:nvPr/>
          </p:nvSpPr>
          <p:spPr>
            <a:xfrm>
              <a:off x="6629400" y="4572000"/>
              <a:ext cx="762516" cy="369332"/>
            </a:xfrm>
            <a:prstGeom prst="rect">
              <a:avLst/>
            </a:prstGeom>
          </p:spPr>
          <p:txBody>
            <a:bodyPr wrap="none">
              <a:spAutoFit/>
            </a:bodyPr>
            <a:lstStyle/>
            <a:p>
              <a:r>
                <a:rPr lang="en-US" dirty="0" smtClean="0"/>
                <a:t>Result</a:t>
              </a:r>
              <a:endParaRPr lang="en-US" dirty="0"/>
            </a:p>
          </p:txBody>
        </p:sp>
      </p:grpSp>
      <p:grpSp>
        <p:nvGrpSpPr>
          <p:cNvPr id="4" name="Group 10"/>
          <p:cNvGrpSpPr/>
          <p:nvPr/>
        </p:nvGrpSpPr>
        <p:grpSpPr>
          <a:xfrm>
            <a:off x="3276600" y="2209800"/>
            <a:ext cx="2270760" cy="2743200"/>
            <a:chOff x="3276600" y="2209800"/>
            <a:chExt cx="2270760" cy="2743200"/>
          </a:xfrm>
        </p:grpSpPr>
        <p:pic>
          <p:nvPicPr>
            <p:cNvPr id="1027" name="Picture 3"/>
            <p:cNvPicPr>
              <a:picLocks noChangeAspect="1" noChangeArrowheads="1"/>
            </p:cNvPicPr>
            <p:nvPr/>
          </p:nvPicPr>
          <p:blipFill>
            <a:blip r:embed="rId3" cstate="print"/>
            <a:srcRect/>
            <a:stretch>
              <a:fillRect/>
            </a:stretch>
          </p:blipFill>
          <p:spPr bwMode="auto">
            <a:xfrm>
              <a:off x="3276600" y="2209800"/>
              <a:ext cx="2270760" cy="2305050"/>
            </a:xfrm>
            <a:prstGeom prst="rect">
              <a:avLst/>
            </a:prstGeom>
            <a:noFill/>
            <a:ln w="9525">
              <a:noFill/>
              <a:miter lim="800000"/>
              <a:headEnd/>
              <a:tailEnd/>
            </a:ln>
          </p:spPr>
        </p:pic>
        <p:sp>
          <p:nvSpPr>
            <p:cNvPr id="8" name="Rectangle 7"/>
            <p:cNvSpPr/>
            <p:nvPr/>
          </p:nvSpPr>
          <p:spPr>
            <a:xfrm>
              <a:off x="3581400" y="4583668"/>
              <a:ext cx="1779718" cy="369332"/>
            </a:xfrm>
            <a:prstGeom prst="rect">
              <a:avLst/>
            </a:prstGeom>
          </p:spPr>
          <p:txBody>
            <a:bodyPr wrap="none">
              <a:spAutoFit/>
            </a:bodyPr>
            <a:lstStyle/>
            <a:p>
              <a:r>
                <a:rPr lang="en-US" dirty="0" smtClean="0"/>
                <a:t>Segment clusters</a:t>
              </a:r>
              <a:endParaRPr lang="en-US" dirty="0"/>
            </a:p>
          </p:txBody>
        </p:sp>
      </p:grpSp>
      <p:grpSp>
        <p:nvGrpSpPr>
          <p:cNvPr id="5" name="Group 9"/>
          <p:cNvGrpSpPr/>
          <p:nvPr/>
        </p:nvGrpSpPr>
        <p:grpSpPr>
          <a:xfrm>
            <a:off x="685800" y="2209800"/>
            <a:ext cx="2251710" cy="2731532"/>
            <a:chOff x="685800" y="2209800"/>
            <a:chExt cx="2251710" cy="2731532"/>
          </a:xfrm>
        </p:grpSpPr>
        <p:pic>
          <p:nvPicPr>
            <p:cNvPr id="1026" name="Picture 2"/>
            <p:cNvPicPr>
              <a:picLocks noChangeAspect="1" noChangeArrowheads="1"/>
            </p:cNvPicPr>
            <p:nvPr/>
          </p:nvPicPr>
          <p:blipFill>
            <a:blip r:embed="rId4" cstate="print"/>
            <a:srcRect/>
            <a:stretch>
              <a:fillRect/>
            </a:stretch>
          </p:blipFill>
          <p:spPr bwMode="auto">
            <a:xfrm>
              <a:off x="685800" y="2209800"/>
              <a:ext cx="2251710" cy="2282190"/>
            </a:xfrm>
            <a:prstGeom prst="rect">
              <a:avLst/>
            </a:prstGeom>
            <a:noFill/>
            <a:ln w="9525">
              <a:noFill/>
              <a:miter lim="800000"/>
              <a:headEnd/>
              <a:tailEnd/>
            </a:ln>
          </p:spPr>
        </p:pic>
        <p:sp>
          <p:nvSpPr>
            <p:cNvPr id="9" name="Rectangle 8"/>
            <p:cNvSpPr/>
            <p:nvPr/>
          </p:nvSpPr>
          <p:spPr>
            <a:xfrm>
              <a:off x="762000" y="4572000"/>
              <a:ext cx="2142894" cy="369332"/>
            </a:xfrm>
            <a:prstGeom prst="rect">
              <a:avLst/>
            </a:prstGeom>
          </p:spPr>
          <p:txBody>
            <a:bodyPr wrap="none">
              <a:spAutoFit/>
            </a:bodyPr>
            <a:lstStyle/>
            <a:p>
              <a:r>
                <a:rPr lang="en-US" dirty="0" smtClean="0"/>
                <a:t>Initial segmentations</a:t>
              </a:r>
              <a:endParaRPr lang="en-US" dirty="0"/>
            </a:p>
          </p:txBody>
        </p:sp>
      </p:gr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3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971800" y="2971800"/>
            <a:ext cx="3186385" cy="707886"/>
          </a:xfrm>
          <a:prstGeom prst="rect">
            <a:avLst/>
          </a:prstGeom>
        </p:spPr>
        <p:txBody>
          <a:bodyPr wrap="none">
            <a:spAutoFit/>
          </a:bodyPr>
          <a:lstStyle/>
          <a:p>
            <a:r>
              <a:rPr lang="en-US" sz="4000" dirty="0" smtClean="0"/>
              <a:t>Related Works</a:t>
            </a:r>
            <a:endParaRPr lang="en-US" sz="4000" dirty="0"/>
          </a:p>
        </p:txBody>
      </p:sp>
    </p:spTree>
  </p:cSld>
  <p:clrMapOvr>
    <a:masterClrMapping/>
  </p:clrMapOvr>
  <p:transition advTm="15117"/>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smtClean="0"/>
              <a:t>Single-Shape Segmentation</a:t>
            </a:r>
            <a:endParaRPr lang="en-US" dirty="0"/>
          </a:p>
        </p:txBody>
      </p:sp>
      <p:grpSp>
        <p:nvGrpSpPr>
          <p:cNvPr id="3" name="Group 23"/>
          <p:cNvGrpSpPr/>
          <p:nvPr/>
        </p:nvGrpSpPr>
        <p:grpSpPr>
          <a:xfrm>
            <a:off x="533400" y="1828800"/>
            <a:ext cx="8000543" cy="4209812"/>
            <a:chOff x="533400" y="1828800"/>
            <a:chExt cx="8000543" cy="4209812"/>
          </a:xfrm>
        </p:grpSpPr>
        <p:sp>
          <p:nvSpPr>
            <p:cNvPr id="5" name="Rectangle 4"/>
            <p:cNvSpPr/>
            <p:nvPr/>
          </p:nvSpPr>
          <p:spPr>
            <a:xfrm>
              <a:off x="914400" y="3364468"/>
              <a:ext cx="1010213" cy="369332"/>
            </a:xfrm>
            <a:prstGeom prst="rect">
              <a:avLst/>
            </a:prstGeom>
          </p:spPr>
          <p:txBody>
            <a:bodyPr wrap="none">
              <a:spAutoFit/>
            </a:bodyPr>
            <a:lstStyle/>
            <a:p>
              <a:r>
                <a:rPr lang="en-US" dirty="0" smtClean="0"/>
                <a:t>K-Means</a:t>
              </a:r>
              <a:endParaRPr lang="en-US" dirty="0"/>
            </a:p>
          </p:txBody>
        </p:sp>
        <p:sp>
          <p:nvSpPr>
            <p:cNvPr id="6" name="Rectangle 5"/>
            <p:cNvSpPr/>
            <p:nvPr/>
          </p:nvSpPr>
          <p:spPr>
            <a:xfrm>
              <a:off x="609600" y="3090148"/>
              <a:ext cx="1556003" cy="276999"/>
            </a:xfrm>
            <a:prstGeom prst="rect">
              <a:avLst/>
            </a:prstGeom>
          </p:spPr>
          <p:txBody>
            <a:bodyPr wrap="none">
              <a:spAutoFit/>
            </a:bodyPr>
            <a:lstStyle/>
            <a:p>
              <a:r>
                <a:rPr lang="en-US" sz="1200" dirty="0" smtClean="0">
                  <a:solidFill>
                    <a:srgbClr val="0000FF"/>
                  </a:solidFill>
                </a:rPr>
                <a:t>[</a:t>
              </a:r>
              <a:r>
                <a:rPr lang="en-US" sz="1200" dirty="0" err="1" smtClean="0">
                  <a:solidFill>
                    <a:srgbClr val="0000FF"/>
                  </a:solidFill>
                </a:rPr>
                <a:t>Shalfman</a:t>
              </a:r>
              <a:r>
                <a:rPr lang="en-US" sz="1200" dirty="0" smtClean="0">
                  <a:solidFill>
                    <a:srgbClr val="0000FF"/>
                  </a:solidFill>
                </a:rPr>
                <a:t> et al. 2002]</a:t>
              </a:r>
              <a:endParaRPr lang="en-US" sz="1200" dirty="0">
                <a:solidFill>
                  <a:srgbClr val="0000FF"/>
                </a:solidFill>
              </a:endParaRPr>
            </a:p>
          </p:txBody>
        </p:sp>
        <p:sp>
          <p:nvSpPr>
            <p:cNvPr id="7" name="Rectangle 6"/>
            <p:cNvSpPr/>
            <p:nvPr/>
          </p:nvSpPr>
          <p:spPr>
            <a:xfrm>
              <a:off x="6583680" y="3364468"/>
              <a:ext cx="1575560" cy="369332"/>
            </a:xfrm>
            <a:prstGeom prst="rect">
              <a:avLst/>
            </a:prstGeom>
          </p:spPr>
          <p:txBody>
            <a:bodyPr wrap="none">
              <a:spAutoFit/>
            </a:bodyPr>
            <a:lstStyle/>
            <a:p>
              <a:r>
                <a:rPr lang="en-US" dirty="0" smtClean="0"/>
                <a:t>Random Walks</a:t>
              </a:r>
              <a:endParaRPr lang="en-US" dirty="0"/>
            </a:p>
          </p:txBody>
        </p:sp>
        <p:sp>
          <p:nvSpPr>
            <p:cNvPr id="8" name="Rectangle 7"/>
            <p:cNvSpPr/>
            <p:nvPr/>
          </p:nvSpPr>
          <p:spPr>
            <a:xfrm>
              <a:off x="6858000" y="3090148"/>
              <a:ext cx="988540" cy="276999"/>
            </a:xfrm>
            <a:prstGeom prst="rect">
              <a:avLst/>
            </a:prstGeom>
          </p:spPr>
          <p:txBody>
            <a:bodyPr wrap="none">
              <a:spAutoFit/>
            </a:bodyPr>
            <a:lstStyle/>
            <a:p>
              <a:r>
                <a:rPr lang="en-US" sz="1200" dirty="0" smtClean="0">
                  <a:solidFill>
                    <a:srgbClr val="0000FF"/>
                  </a:solidFill>
                </a:rPr>
                <a:t>[Lai et al. 08]</a:t>
              </a:r>
              <a:endParaRPr lang="en-US" sz="1200" dirty="0">
                <a:solidFill>
                  <a:srgbClr val="0000FF"/>
                </a:solidFill>
              </a:endParaRPr>
            </a:p>
          </p:txBody>
        </p:sp>
        <p:sp>
          <p:nvSpPr>
            <p:cNvPr id="9" name="Rectangle 8"/>
            <p:cNvSpPr/>
            <p:nvPr/>
          </p:nvSpPr>
          <p:spPr>
            <a:xfrm>
              <a:off x="4389120" y="3364468"/>
              <a:ext cx="1756506" cy="369332"/>
            </a:xfrm>
            <a:prstGeom prst="rect">
              <a:avLst/>
            </a:prstGeom>
          </p:spPr>
          <p:txBody>
            <a:bodyPr wrap="none">
              <a:spAutoFit/>
            </a:bodyPr>
            <a:lstStyle/>
            <a:p>
              <a:r>
                <a:rPr lang="en-US" dirty="0" smtClean="0"/>
                <a:t>Fitting Primitives</a:t>
              </a:r>
              <a:endParaRPr lang="en-US" dirty="0"/>
            </a:p>
          </p:txBody>
        </p:sp>
        <p:sp>
          <p:nvSpPr>
            <p:cNvPr id="10" name="Rectangle 9"/>
            <p:cNvSpPr/>
            <p:nvPr/>
          </p:nvSpPr>
          <p:spPr>
            <a:xfrm>
              <a:off x="4572000" y="3090148"/>
              <a:ext cx="1391150" cy="276999"/>
            </a:xfrm>
            <a:prstGeom prst="rect">
              <a:avLst/>
            </a:prstGeom>
          </p:spPr>
          <p:txBody>
            <a:bodyPr wrap="none">
              <a:spAutoFit/>
            </a:bodyPr>
            <a:lstStyle/>
            <a:p>
              <a:r>
                <a:rPr lang="en-US" sz="1200" dirty="0" smtClean="0">
                  <a:solidFill>
                    <a:srgbClr val="0000FF"/>
                  </a:solidFill>
                </a:rPr>
                <a:t>[</a:t>
              </a:r>
              <a:r>
                <a:rPr lang="en-US" sz="1200" dirty="0" err="1" smtClean="0">
                  <a:solidFill>
                    <a:srgbClr val="0000FF"/>
                  </a:solidFill>
                </a:rPr>
                <a:t>Attene</a:t>
              </a:r>
              <a:r>
                <a:rPr lang="en-US" sz="1200" dirty="0" smtClean="0">
                  <a:solidFill>
                    <a:srgbClr val="0000FF"/>
                  </a:solidFill>
                </a:rPr>
                <a:t> et. al 2006]</a:t>
              </a:r>
              <a:endParaRPr lang="en-US" sz="1200" dirty="0">
                <a:solidFill>
                  <a:srgbClr val="0000FF"/>
                </a:solidFill>
              </a:endParaRPr>
            </a:p>
          </p:txBody>
        </p:sp>
        <p:sp>
          <p:nvSpPr>
            <p:cNvPr id="11" name="Rectangle 10"/>
            <p:cNvSpPr/>
            <p:nvPr/>
          </p:nvSpPr>
          <p:spPr>
            <a:xfrm>
              <a:off x="914400" y="5669280"/>
              <a:ext cx="1724768" cy="369332"/>
            </a:xfrm>
            <a:prstGeom prst="rect">
              <a:avLst/>
            </a:prstGeom>
          </p:spPr>
          <p:txBody>
            <a:bodyPr wrap="none">
              <a:spAutoFit/>
            </a:bodyPr>
            <a:lstStyle/>
            <a:p>
              <a:r>
                <a:rPr lang="en-US" dirty="0" smtClean="0"/>
                <a:t>Normalized Cuts</a:t>
              </a:r>
              <a:endParaRPr lang="en-US" dirty="0"/>
            </a:p>
          </p:txBody>
        </p:sp>
        <p:sp>
          <p:nvSpPr>
            <p:cNvPr id="12" name="Rectangle 11"/>
            <p:cNvSpPr/>
            <p:nvPr/>
          </p:nvSpPr>
          <p:spPr>
            <a:xfrm>
              <a:off x="640080" y="5394960"/>
              <a:ext cx="2224583" cy="276999"/>
            </a:xfrm>
            <a:prstGeom prst="rect">
              <a:avLst/>
            </a:prstGeom>
          </p:spPr>
          <p:txBody>
            <a:bodyPr wrap="none">
              <a:spAutoFit/>
            </a:bodyPr>
            <a:lstStyle/>
            <a:p>
              <a:r>
                <a:rPr lang="en-US" sz="1200" dirty="0" smtClean="0">
                  <a:solidFill>
                    <a:srgbClr val="0000FF"/>
                  </a:solidFill>
                </a:rPr>
                <a:t>[</a:t>
              </a:r>
              <a:r>
                <a:rPr lang="en-US" sz="1200" dirty="0" err="1" smtClean="0">
                  <a:solidFill>
                    <a:srgbClr val="0000FF"/>
                  </a:solidFill>
                </a:rPr>
                <a:t>Golovinskiy</a:t>
              </a:r>
              <a:r>
                <a:rPr lang="en-US" sz="1200" dirty="0" smtClean="0">
                  <a:solidFill>
                    <a:srgbClr val="0000FF"/>
                  </a:solidFill>
                </a:rPr>
                <a:t> and </a:t>
              </a:r>
              <a:r>
                <a:rPr lang="en-US" sz="1200" dirty="0" err="1" smtClean="0">
                  <a:solidFill>
                    <a:srgbClr val="0000FF"/>
                  </a:solidFill>
                </a:rPr>
                <a:t>Funkhouser</a:t>
              </a:r>
              <a:r>
                <a:rPr lang="en-US" sz="1200" dirty="0" smtClean="0">
                  <a:solidFill>
                    <a:srgbClr val="0000FF"/>
                  </a:solidFill>
                </a:rPr>
                <a:t> 08]</a:t>
              </a:r>
              <a:endParaRPr lang="en-US" sz="1200" dirty="0">
                <a:solidFill>
                  <a:srgbClr val="0000FF"/>
                </a:solidFill>
              </a:endParaRPr>
            </a:p>
          </p:txBody>
        </p:sp>
        <p:sp>
          <p:nvSpPr>
            <p:cNvPr id="13" name="Rectangle 12"/>
            <p:cNvSpPr/>
            <p:nvPr/>
          </p:nvSpPr>
          <p:spPr>
            <a:xfrm>
              <a:off x="6492240" y="5669280"/>
              <a:ext cx="1811330" cy="369332"/>
            </a:xfrm>
            <a:prstGeom prst="rect">
              <a:avLst/>
            </a:prstGeom>
          </p:spPr>
          <p:txBody>
            <a:bodyPr wrap="none">
              <a:spAutoFit/>
            </a:bodyPr>
            <a:lstStyle/>
            <a:p>
              <a:r>
                <a:rPr lang="en-US" dirty="0" smtClean="0"/>
                <a:t>Randomized Cuts</a:t>
              </a:r>
              <a:endParaRPr lang="en-US" dirty="0"/>
            </a:p>
          </p:txBody>
        </p:sp>
        <p:sp>
          <p:nvSpPr>
            <p:cNvPr id="14" name="Rectangle 13"/>
            <p:cNvSpPr/>
            <p:nvPr/>
          </p:nvSpPr>
          <p:spPr>
            <a:xfrm>
              <a:off x="6309360" y="5394960"/>
              <a:ext cx="2224583" cy="276999"/>
            </a:xfrm>
            <a:prstGeom prst="rect">
              <a:avLst/>
            </a:prstGeom>
          </p:spPr>
          <p:txBody>
            <a:bodyPr wrap="none">
              <a:spAutoFit/>
            </a:bodyPr>
            <a:lstStyle/>
            <a:p>
              <a:r>
                <a:rPr lang="en-US" sz="1200" dirty="0" smtClean="0">
                  <a:solidFill>
                    <a:srgbClr val="0000FF"/>
                  </a:solidFill>
                </a:rPr>
                <a:t>[</a:t>
              </a:r>
              <a:r>
                <a:rPr lang="en-US" sz="1200" dirty="0" err="1" smtClean="0">
                  <a:solidFill>
                    <a:srgbClr val="0000FF"/>
                  </a:solidFill>
                </a:rPr>
                <a:t>Golovinskiy</a:t>
              </a:r>
              <a:r>
                <a:rPr lang="en-US" sz="1200" dirty="0" smtClean="0">
                  <a:solidFill>
                    <a:srgbClr val="0000FF"/>
                  </a:solidFill>
                </a:rPr>
                <a:t> and </a:t>
              </a:r>
              <a:r>
                <a:rPr lang="en-US" sz="1200" dirty="0" err="1" smtClean="0">
                  <a:solidFill>
                    <a:srgbClr val="0000FF"/>
                  </a:solidFill>
                </a:rPr>
                <a:t>Funkhouser</a:t>
              </a:r>
              <a:r>
                <a:rPr lang="en-US" sz="1200" dirty="0" smtClean="0">
                  <a:solidFill>
                    <a:srgbClr val="0000FF"/>
                  </a:solidFill>
                </a:rPr>
                <a:t> 08]</a:t>
              </a:r>
              <a:endParaRPr lang="en-US" sz="1200" dirty="0">
                <a:solidFill>
                  <a:srgbClr val="0000FF"/>
                </a:solidFill>
              </a:endParaRPr>
            </a:p>
          </p:txBody>
        </p:sp>
        <p:sp>
          <p:nvSpPr>
            <p:cNvPr id="15" name="Rectangle 14"/>
            <p:cNvSpPr/>
            <p:nvPr/>
          </p:nvSpPr>
          <p:spPr>
            <a:xfrm>
              <a:off x="2377440" y="3364468"/>
              <a:ext cx="1621919" cy="369332"/>
            </a:xfrm>
            <a:prstGeom prst="rect">
              <a:avLst/>
            </a:prstGeom>
          </p:spPr>
          <p:txBody>
            <a:bodyPr wrap="none">
              <a:spAutoFit/>
            </a:bodyPr>
            <a:lstStyle/>
            <a:p>
              <a:r>
                <a:rPr lang="en-US" dirty="0" smtClean="0"/>
                <a:t>Core Extraction</a:t>
              </a:r>
              <a:endParaRPr lang="en-US" dirty="0"/>
            </a:p>
          </p:txBody>
        </p:sp>
        <p:sp>
          <p:nvSpPr>
            <p:cNvPr id="16" name="Rectangle 15"/>
            <p:cNvSpPr/>
            <p:nvPr/>
          </p:nvSpPr>
          <p:spPr>
            <a:xfrm>
              <a:off x="2656261" y="3090148"/>
              <a:ext cx="1077539" cy="276999"/>
            </a:xfrm>
            <a:prstGeom prst="rect">
              <a:avLst/>
            </a:prstGeom>
          </p:spPr>
          <p:txBody>
            <a:bodyPr wrap="none">
              <a:spAutoFit/>
            </a:bodyPr>
            <a:lstStyle/>
            <a:p>
              <a:r>
                <a:rPr lang="en-US" sz="1200" dirty="0" smtClean="0">
                  <a:solidFill>
                    <a:srgbClr val="0000FF"/>
                  </a:solidFill>
                </a:rPr>
                <a:t>[Katz et al. 05]</a:t>
              </a:r>
              <a:endParaRPr lang="en-US" sz="1200" dirty="0">
                <a:solidFill>
                  <a:srgbClr val="0000FF"/>
                </a:solidFill>
              </a:endParaRPr>
            </a:p>
          </p:txBody>
        </p:sp>
        <p:sp>
          <p:nvSpPr>
            <p:cNvPr id="17" name="Rectangle 16"/>
            <p:cNvSpPr/>
            <p:nvPr/>
          </p:nvSpPr>
          <p:spPr>
            <a:xfrm>
              <a:off x="3291840" y="5669280"/>
              <a:ext cx="2561407" cy="369332"/>
            </a:xfrm>
            <a:prstGeom prst="rect">
              <a:avLst/>
            </a:prstGeom>
          </p:spPr>
          <p:txBody>
            <a:bodyPr wrap="none">
              <a:spAutoFit/>
            </a:bodyPr>
            <a:lstStyle/>
            <a:p>
              <a:r>
                <a:rPr lang="en-US" dirty="0" smtClean="0"/>
                <a:t>Shape Diameter Function</a:t>
              </a:r>
              <a:endParaRPr lang="en-US" dirty="0"/>
            </a:p>
          </p:txBody>
        </p:sp>
        <p:sp>
          <p:nvSpPr>
            <p:cNvPr id="18" name="Rectangle 17"/>
            <p:cNvSpPr/>
            <p:nvPr/>
          </p:nvSpPr>
          <p:spPr>
            <a:xfrm>
              <a:off x="3840480" y="5394960"/>
              <a:ext cx="1278748" cy="276999"/>
            </a:xfrm>
            <a:prstGeom prst="rect">
              <a:avLst/>
            </a:prstGeom>
          </p:spPr>
          <p:txBody>
            <a:bodyPr wrap="none">
              <a:spAutoFit/>
            </a:bodyPr>
            <a:lstStyle/>
            <a:p>
              <a:r>
                <a:rPr lang="en-US" sz="1200" dirty="0" smtClean="0">
                  <a:solidFill>
                    <a:srgbClr val="0000FF"/>
                  </a:solidFill>
                </a:rPr>
                <a:t>[</a:t>
              </a:r>
              <a:r>
                <a:rPr lang="en-US" sz="1200" dirty="0" err="1" smtClean="0">
                  <a:solidFill>
                    <a:srgbClr val="0000FF"/>
                  </a:solidFill>
                </a:rPr>
                <a:t>Shapira</a:t>
              </a:r>
              <a:r>
                <a:rPr lang="en-US" sz="1200" dirty="0" smtClean="0">
                  <a:solidFill>
                    <a:srgbClr val="0000FF"/>
                  </a:solidFill>
                </a:rPr>
                <a:t> et al. 08]</a:t>
              </a:r>
              <a:endParaRPr lang="en-US" sz="1200" dirty="0">
                <a:solidFill>
                  <a:srgbClr val="0000FF"/>
                </a:solidFill>
              </a:endParaRPr>
            </a:p>
          </p:txBody>
        </p:sp>
        <p:pic>
          <p:nvPicPr>
            <p:cNvPr id="4098" name="Picture 2"/>
            <p:cNvPicPr>
              <a:picLocks noChangeAspect="1" noChangeArrowheads="1"/>
            </p:cNvPicPr>
            <p:nvPr/>
          </p:nvPicPr>
          <p:blipFill>
            <a:blip r:embed="rId3" cstate="print"/>
            <a:srcRect/>
            <a:stretch>
              <a:fillRect/>
            </a:stretch>
          </p:blipFill>
          <p:spPr bwMode="auto">
            <a:xfrm>
              <a:off x="533400" y="1828800"/>
              <a:ext cx="1665912" cy="1188720"/>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2667000" y="1828800"/>
              <a:ext cx="1060921" cy="1188720"/>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4648200" y="1828800"/>
              <a:ext cx="1210959" cy="1188720"/>
            </a:xfrm>
            <a:prstGeom prst="rect">
              <a:avLst/>
            </a:prstGeom>
            <a:noFill/>
            <a:ln w="9525">
              <a:noFill/>
              <a:miter lim="800000"/>
              <a:headEnd/>
              <a:tailEnd/>
            </a:ln>
          </p:spPr>
        </p:pic>
        <p:pic>
          <p:nvPicPr>
            <p:cNvPr id="4101" name="Picture 5"/>
            <p:cNvPicPr>
              <a:picLocks noChangeAspect="1" noChangeArrowheads="1"/>
            </p:cNvPicPr>
            <p:nvPr/>
          </p:nvPicPr>
          <p:blipFill>
            <a:blip r:embed="rId6" cstate="print"/>
            <a:srcRect/>
            <a:stretch>
              <a:fillRect/>
            </a:stretch>
          </p:blipFill>
          <p:spPr bwMode="auto">
            <a:xfrm>
              <a:off x="6492240" y="1828800"/>
              <a:ext cx="1769830" cy="1188720"/>
            </a:xfrm>
            <a:prstGeom prst="rect">
              <a:avLst/>
            </a:prstGeom>
            <a:noFill/>
            <a:ln w="9525">
              <a:noFill/>
              <a:miter lim="800000"/>
              <a:headEnd/>
              <a:tailEnd/>
            </a:ln>
          </p:spPr>
        </p:pic>
        <p:pic>
          <p:nvPicPr>
            <p:cNvPr id="4102" name="Picture 6"/>
            <p:cNvPicPr>
              <a:picLocks noChangeAspect="1" noChangeArrowheads="1"/>
            </p:cNvPicPr>
            <p:nvPr/>
          </p:nvPicPr>
          <p:blipFill>
            <a:blip r:embed="rId7" cstate="print"/>
            <a:srcRect/>
            <a:stretch>
              <a:fillRect/>
            </a:stretch>
          </p:blipFill>
          <p:spPr bwMode="auto">
            <a:xfrm>
              <a:off x="3880414" y="4206240"/>
              <a:ext cx="1224986" cy="1188720"/>
            </a:xfrm>
            <a:prstGeom prst="rect">
              <a:avLst/>
            </a:prstGeom>
            <a:noFill/>
            <a:ln w="9525">
              <a:noFill/>
              <a:miter lim="800000"/>
              <a:headEnd/>
              <a:tailEnd/>
            </a:ln>
          </p:spPr>
        </p:pic>
        <p:pic>
          <p:nvPicPr>
            <p:cNvPr id="4103" name="Picture 7"/>
            <p:cNvPicPr>
              <a:picLocks noChangeAspect="1" noChangeArrowheads="1"/>
            </p:cNvPicPr>
            <p:nvPr/>
          </p:nvPicPr>
          <p:blipFill>
            <a:blip r:embed="rId8" cstate="print"/>
            <a:srcRect/>
            <a:stretch>
              <a:fillRect/>
            </a:stretch>
          </p:blipFill>
          <p:spPr bwMode="auto">
            <a:xfrm>
              <a:off x="6309360" y="4206240"/>
              <a:ext cx="2134673" cy="1188720"/>
            </a:xfrm>
            <a:prstGeom prst="rect">
              <a:avLst/>
            </a:prstGeom>
            <a:noFill/>
            <a:ln w="9525">
              <a:noFill/>
              <a:miter lim="800000"/>
              <a:headEnd/>
              <a:tailEnd/>
            </a:ln>
          </p:spPr>
        </p:pic>
        <p:pic>
          <p:nvPicPr>
            <p:cNvPr id="4105" name="Picture 9"/>
            <p:cNvPicPr>
              <a:picLocks noChangeAspect="1" noChangeArrowheads="1"/>
            </p:cNvPicPr>
            <p:nvPr/>
          </p:nvPicPr>
          <p:blipFill>
            <a:blip r:embed="rId9" cstate="print"/>
            <a:srcRect/>
            <a:stretch>
              <a:fillRect/>
            </a:stretch>
          </p:blipFill>
          <p:spPr bwMode="auto">
            <a:xfrm>
              <a:off x="1097280" y="4206240"/>
              <a:ext cx="1238250" cy="118872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27038"/>
            <a:ext cx="8229600" cy="868362"/>
          </a:xfrm>
        </p:spPr>
        <p:txBody>
          <a:bodyPr>
            <a:noAutofit/>
          </a:bodyPr>
          <a:lstStyle/>
          <a:p>
            <a:r>
              <a:rPr lang="en-US" sz="4000" dirty="0" smtClean="0"/>
              <a:t>Randomized Cuts </a:t>
            </a:r>
            <a:r>
              <a:rPr lang="en-US" sz="4000" i="1" dirty="0" smtClean="0">
                <a:solidFill>
                  <a:srgbClr val="0000FF"/>
                </a:solidFill>
              </a:rPr>
              <a:t>[</a:t>
            </a:r>
            <a:r>
              <a:rPr lang="en-US" sz="4000" i="1" dirty="0" err="1" smtClean="0">
                <a:solidFill>
                  <a:srgbClr val="0000FF"/>
                </a:solidFill>
              </a:rPr>
              <a:t>Golovinskiy</a:t>
            </a:r>
            <a:r>
              <a:rPr lang="en-US" sz="4000" i="1" dirty="0" smtClean="0">
                <a:solidFill>
                  <a:srgbClr val="0000FF"/>
                </a:solidFill>
              </a:rPr>
              <a:t> and </a:t>
            </a:r>
            <a:r>
              <a:rPr lang="en-US" sz="4000" i="1" dirty="0" err="1" smtClean="0">
                <a:solidFill>
                  <a:srgbClr val="0000FF"/>
                </a:solidFill>
              </a:rPr>
              <a:t>Funkhouser</a:t>
            </a:r>
            <a:r>
              <a:rPr lang="en-US" sz="4000" i="1" dirty="0" smtClean="0">
                <a:solidFill>
                  <a:srgbClr val="0000FF"/>
                </a:solidFill>
              </a:rPr>
              <a:t> 08]</a:t>
            </a:r>
            <a:endParaRPr lang="en-US" sz="4000" dirty="0">
              <a:solidFill>
                <a:srgbClr val="0000FF"/>
              </a:solidFill>
            </a:endParaRPr>
          </a:p>
        </p:txBody>
      </p:sp>
      <p:pic>
        <p:nvPicPr>
          <p:cNvPr id="4" name="Picture 16"/>
          <p:cNvPicPr>
            <a:picLocks noChangeAspect="1" noChangeArrowheads="1"/>
          </p:cNvPicPr>
          <p:nvPr/>
        </p:nvPicPr>
        <p:blipFill>
          <a:blip r:embed="rId4" cstate="print"/>
          <a:srcRect/>
          <a:stretch>
            <a:fillRect/>
          </a:stretch>
        </p:blipFill>
        <p:spPr bwMode="auto">
          <a:xfrm>
            <a:off x="609600" y="1685925"/>
            <a:ext cx="4572000" cy="3429000"/>
          </a:xfrm>
          <a:prstGeom prst="rect">
            <a:avLst/>
          </a:prstGeom>
          <a:noFill/>
          <a:ln w="9525">
            <a:noFill/>
            <a:miter lim="800000"/>
            <a:headEnd/>
            <a:tailEnd/>
          </a:ln>
        </p:spPr>
      </p:pic>
      <p:grpSp>
        <p:nvGrpSpPr>
          <p:cNvPr id="5" name="Group 20"/>
          <p:cNvGrpSpPr>
            <a:grpSpLocks/>
          </p:cNvGrpSpPr>
          <p:nvPr/>
        </p:nvGrpSpPr>
        <p:grpSpPr bwMode="auto">
          <a:xfrm>
            <a:off x="609600" y="1685925"/>
            <a:ext cx="4572000" cy="3942779"/>
            <a:chOff x="2362200" y="1905000"/>
            <a:chExt cx="4572000" cy="3942150"/>
          </a:xfrm>
        </p:grpSpPr>
        <p:pic>
          <p:nvPicPr>
            <p:cNvPr id="6" name="Picture 13"/>
            <p:cNvPicPr>
              <a:picLocks noChangeAspect="1" noChangeArrowheads="1"/>
            </p:cNvPicPr>
            <p:nvPr/>
          </p:nvPicPr>
          <p:blipFill>
            <a:blip r:embed="rId5" cstate="print"/>
            <a:srcRect/>
            <a:stretch>
              <a:fillRect/>
            </a:stretch>
          </p:blipFill>
          <p:spPr bwMode="auto">
            <a:xfrm>
              <a:off x="2362200" y="1905000"/>
              <a:ext cx="4572000" cy="3429000"/>
            </a:xfrm>
            <a:prstGeom prst="rect">
              <a:avLst/>
            </a:prstGeom>
            <a:noFill/>
            <a:ln w="9525">
              <a:noFill/>
              <a:miter lim="800000"/>
              <a:headEnd/>
              <a:tailEnd/>
            </a:ln>
          </p:spPr>
        </p:pic>
        <p:sp>
          <p:nvSpPr>
            <p:cNvPr id="7" name="TextBox 19"/>
            <p:cNvSpPr txBox="1">
              <a:spLocks noChangeArrowheads="1"/>
            </p:cNvSpPr>
            <p:nvPr/>
          </p:nvSpPr>
          <p:spPr bwMode="auto">
            <a:xfrm>
              <a:off x="3200400" y="5323930"/>
              <a:ext cx="2799484" cy="523220"/>
            </a:xfrm>
            <a:prstGeom prst="rect">
              <a:avLst/>
            </a:prstGeom>
            <a:noFill/>
            <a:ln w="9525">
              <a:noFill/>
              <a:miter lim="800000"/>
              <a:headEnd/>
              <a:tailEnd/>
            </a:ln>
          </p:spPr>
          <p:txBody>
            <a:bodyPr wrap="none">
              <a:spAutoFit/>
            </a:bodyPr>
            <a:lstStyle/>
            <a:p>
              <a:r>
                <a:rPr lang="en-US" sz="2800" dirty="0">
                  <a:latin typeface="Calibri" pitchFamily="34" charset="0"/>
                </a:rPr>
                <a:t>Partition Function</a:t>
              </a:r>
            </a:p>
          </p:txBody>
        </p:sp>
      </p:grpSp>
      <p:pic>
        <p:nvPicPr>
          <p:cNvPr id="8" name="Picture 2"/>
          <p:cNvPicPr>
            <a:picLocks noChangeAspect="1" noChangeArrowheads="1"/>
          </p:cNvPicPr>
          <p:nvPr/>
        </p:nvPicPr>
        <p:blipFill>
          <a:blip r:embed="rId6" cstate="print"/>
          <a:srcRect/>
          <a:stretch>
            <a:fillRect/>
          </a:stretch>
        </p:blipFill>
        <p:spPr bwMode="auto">
          <a:xfrm>
            <a:off x="609600" y="1685925"/>
            <a:ext cx="4572000" cy="3429000"/>
          </a:xfrm>
          <a:prstGeom prst="rect">
            <a:avLst/>
          </a:prstGeom>
          <a:noFill/>
          <a:ln w="9525">
            <a:noFill/>
            <a:miter lim="800000"/>
            <a:headEnd/>
            <a:tailEnd/>
          </a:ln>
        </p:spPr>
      </p:pic>
      <p:pic>
        <p:nvPicPr>
          <p:cNvPr id="9" name="Picture 4"/>
          <p:cNvPicPr>
            <a:picLocks noChangeAspect="1" noChangeArrowheads="1"/>
          </p:cNvPicPr>
          <p:nvPr/>
        </p:nvPicPr>
        <p:blipFill>
          <a:blip r:embed="rId7" cstate="print"/>
          <a:srcRect/>
          <a:stretch>
            <a:fillRect/>
          </a:stretch>
        </p:blipFill>
        <p:spPr bwMode="auto">
          <a:xfrm>
            <a:off x="609600" y="1685925"/>
            <a:ext cx="4572000" cy="3429000"/>
          </a:xfrm>
          <a:prstGeom prst="rect">
            <a:avLst/>
          </a:prstGeom>
          <a:noFill/>
          <a:ln w="9525">
            <a:noFill/>
            <a:miter lim="800000"/>
            <a:headEnd/>
            <a:tailEnd/>
          </a:ln>
        </p:spPr>
      </p:pic>
      <p:pic>
        <p:nvPicPr>
          <p:cNvPr id="10" name="Picture 5"/>
          <p:cNvPicPr>
            <a:picLocks noChangeAspect="1" noChangeArrowheads="1"/>
          </p:cNvPicPr>
          <p:nvPr/>
        </p:nvPicPr>
        <p:blipFill>
          <a:blip r:embed="rId8" cstate="print"/>
          <a:srcRect/>
          <a:stretch>
            <a:fillRect/>
          </a:stretch>
        </p:blipFill>
        <p:spPr bwMode="auto">
          <a:xfrm>
            <a:off x="609600" y="1685925"/>
            <a:ext cx="4572000" cy="3429000"/>
          </a:xfrm>
          <a:prstGeom prst="rect">
            <a:avLst/>
          </a:prstGeom>
          <a:noFill/>
          <a:ln w="9525">
            <a:noFill/>
            <a:miter lim="800000"/>
            <a:headEnd/>
            <a:tailEnd/>
          </a:ln>
        </p:spPr>
      </p:pic>
      <p:pic>
        <p:nvPicPr>
          <p:cNvPr id="11" name="Picture 6"/>
          <p:cNvPicPr>
            <a:picLocks noChangeAspect="1" noChangeArrowheads="1"/>
          </p:cNvPicPr>
          <p:nvPr/>
        </p:nvPicPr>
        <p:blipFill>
          <a:blip r:embed="rId9" cstate="print"/>
          <a:srcRect/>
          <a:stretch>
            <a:fillRect/>
          </a:stretch>
        </p:blipFill>
        <p:spPr bwMode="auto">
          <a:xfrm>
            <a:off x="609600" y="1685925"/>
            <a:ext cx="4572000" cy="3429000"/>
          </a:xfrm>
          <a:prstGeom prst="rect">
            <a:avLst/>
          </a:prstGeom>
          <a:noFill/>
          <a:ln w="9525">
            <a:noFill/>
            <a:miter lim="800000"/>
            <a:headEnd/>
            <a:tailEnd/>
          </a:ln>
        </p:spPr>
      </p:pic>
      <p:pic>
        <p:nvPicPr>
          <p:cNvPr id="12" name="Picture 7"/>
          <p:cNvPicPr>
            <a:picLocks noChangeAspect="1" noChangeArrowheads="1"/>
          </p:cNvPicPr>
          <p:nvPr/>
        </p:nvPicPr>
        <p:blipFill>
          <a:blip r:embed="rId10" cstate="print"/>
          <a:srcRect/>
          <a:stretch>
            <a:fillRect/>
          </a:stretch>
        </p:blipFill>
        <p:spPr bwMode="auto">
          <a:xfrm>
            <a:off x="609600" y="1685925"/>
            <a:ext cx="4572000" cy="3429000"/>
          </a:xfrm>
          <a:prstGeom prst="rect">
            <a:avLst/>
          </a:prstGeom>
          <a:noFill/>
          <a:ln w="9525">
            <a:noFill/>
            <a:miter lim="800000"/>
            <a:headEnd/>
            <a:tailEnd/>
          </a:ln>
        </p:spPr>
      </p:pic>
      <p:pic>
        <p:nvPicPr>
          <p:cNvPr id="13" name="Picture 8"/>
          <p:cNvPicPr>
            <a:picLocks noChangeAspect="1" noChangeArrowheads="1"/>
          </p:cNvPicPr>
          <p:nvPr/>
        </p:nvPicPr>
        <p:blipFill>
          <a:blip r:embed="rId11" cstate="print"/>
          <a:srcRect/>
          <a:stretch>
            <a:fillRect/>
          </a:stretch>
        </p:blipFill>
        <p:spPr bwMode="auto">
          <a:xfrm>
            <a:off x="609600" y="1685925"/>
            <a:ext cx="4572000" cy="3429000"/>
          </a:xfrm>
          <a:prstGeom prst="rect">
            <a:avLst/>
          </a:prstGeom>
          <a:noFill/>
          <a:ln w="9525">
            <a:noFill/>
            <a:miter lim="800000"/>
            <a:headEnd/>
            <a:tailEnd/>
          </a:ln>
        </p:spPr>
      </p:pic>
      <p:pic>
        <p:nvPicPr>
          <p:cNvPr id="14" name="Picture 9"/>
          <p:cNvPicPr>
            <a:picLocks noChangeAspect="1" noChangeArrowheads="1"/>
          </p:cNvPicPr>
          <p:nvPr/>
        </p:nvPicPr>
        <p:blipFill>
          <a:blip r:embed="rId12" cstate="print"/>
          <a:srcRect/>
          <a:stretch>
            <a:fillRect/>
          </a:stretch>
        </p:blipFill>
        <p:spPr bwMode="auto">
          <a:xfrm>
            <a:off x="609600" y="1685925"/>
            <a:ext cx="4572000" cy="3429000"/>
          </a:xfrm>
          <a:prstGeom prst="rect">
            <a:avLst/>
          </a:prstGeom>
          <a:noFill/>
          <a:ln w="9525">
            <a:noFill/>
            <a:miter lim="800000"/>
            <a:headEnd/>
            <a:tailEnd/>
          </a:ln>
        </p:spPr>
      </p:pic>
      <p:pic>
        <p:nvPicPr>
          <p:cNvPr id="15" name="Picture 10"/>
          <p:cNvPicPr>
            <a:picLocks noChangeAspect="1" noChangeArrowheads="1"/>
          </p:cNvPicPr>
          <p:nvPr/>
        </p:nvPicPr>
        <p:blipFill>
          <a:blip r:embed="rId13" cstate="print"/>
          <a:srcRect/>
          <a:stretch>
            <a:fillRect/>
          </a:stretch>
        </p:blipFill>
        <p:spPr bwMode="auto">
          <a:xfrm>
            <a:off x="609600" y="1685925"/>
            <a:ext cx="4572000" cy="3429000"/>
          </a:xfrm>
          <a:prstGeom prst="rect">
            <a:avLst/>
          </a:prstGeom>
          <a:noFill/>
          <a:ln w="9525">
            <a:noFill/>
            <a:miter lim="800000"/>
            <a:headEnd/>
            <a:tailEnd/>
          </a:ln>
        </p:spPr>
      </p:pic>
      <p:pic>
        <p:nvPicPr>
          <p:cNvPr id="16" name="Picture 11"/>
          <p:cNvPicPr>
            <a:picLocks noChangeAspect="1" noChangeArrowheads="1"/>
          </p:cNvPicPr>
          <p:nvPr/>
        </p:nvPicPr>
        <p:blipFill>
          <a:blip r:embed="rId14" cstate="print"/>
          <a:srcRect/>
          <a:stretch>
            <a:fillRect/>
          </a:stretch>
        </p:blipFill>
        <p:spPr bwMode="auto">
          <a:xfrm>
            <a:off x="609600" y="1685925"/>
            <a:ext cx="4572000" cy="3429000"/>
          </a:xfrm>
          <a:prstGeom prst="rect">
            <a:avLst/>
          </a:prstGeom>
          <a:noFill/>
          <a:ln w="9525">
            <a:noFill/>
            <a:miter lim="800000"/>
            <a:headEnd/>
            <a:tailEnd/>
          </a:ln>
        </p:spPr>
      </p:pic>
      <p:pic>
        <p:nvPicPr>
          <p:cNvPr id="17" name="Picture 17"/>
          <p:cNvPicPr>
            <a:picLocks noChangeAspect="1" noChangeArrowheads="1"/>
          </p:cNvPicPr>
          <p:nvPr/>
        </p:nvPicPr>
        <p:blipFill>
          <a:blip r:embed="rId15" cstate="print"/>
          <a:srcRect/>
          <a:stretch>
            <a:fillRect/>
          </a:stretch>
        </p:blipFill>
        <p:spPr bwMode="auto">
          <a:xfrm>
            <a:off x="609600" y="1685925"/>
            <a:ext cx="4572000" cy="3429000"/>
          </a:xfrm>
          <a:prstGeom prst="rect">
            <a:avLst/>
          </a:prstGeom>
          <a:noFill/>
          <a:ln w="9525">
            <a:noFill/>
            <a:miter lim="800000"/>
            <a:headEnd/>
            <a:tailEnd/>
          </a:ln>
        </p:spPr>
      </p:pic>
      <p:pic>
        <p:nvPicPr>
          <p:cNvPr id="18" name="Picture 18"/>
          <p:cNvPicPr>
            <a:picLocks noChangeAspect="1" noChangeArrowheads="1"/>
          </p:cNvPicPr>
          <p:nvPr/>
        </p:nvPicPr>
        <p:blipFill>
          <a:blip r:embed="rId16" cstate="print"/>
          <a:srcRect/>
          <a:stretch>
            <a:fillRect/>
          </a:stretch>
        </p:blipFill>
        <p:spPr bwMode="auto">
          <a:xfrm>
            <a:off x="609600" y="1685925"/>
            <a:ext cx="4572000" cy="3429000"/>
          </a:xfrm>
          <a:prstGeom prst="rect">
            <a:avLst/>
          </a:prstGeom>
          <a:noFill/>
          <a:ln w="9525">
            <a:noFill/>
            <a:miter lim="800000"/>
            <a:headEnd/>
            <a:tailEnd/>
          </a:ln>
        </p:spPr>
      </p:pic>
      <p:pic>
        <p:nvPicPr>
          <p:cNvPr id="19" name="Picture 19"/>
          <p:cNvPicPr>
            <a:picLocks noChangeAspect="1" noChangeArrowheads="1"/>
          </p:cNvPicPr>
          <p:nvPr/>
        </p:nvPicPr>
        <p:blipFill>
          <a:blip r:embed="rId17" cstate="print"/>
          <a:srcRect/>
          <a:stretch>
            <a:fillRect/>
          </a:stretch>
        </p:blipFill>
        <p:spPr bwMode="auto">
          <a:xfrm>
            <a:off x="609600" y="1685925"/>
            <a:ext cx="4572000" cy="3429000"/>
          </a:xfrm>
          <a:prstGeom prst="rect">
            <a:avLst/>
          </a:prstGeom>
          <a:noFill/>
          <a:ln w="9525">
            <a:noFill/>
            <a:miter lim="800000"/>
            <a:headEnd/>
            <a:tailEnd/>
          </a:ln>
        </p:spPr>
      </p:pic>
      <p:pic>
        <p:nvPicPr>
          <p:cNvPr id="20" name="Picture 20"/>
          <p:cNvPicPr>
            <a:picLocks noChangeAspect="1" noChangeArrowheads="1"/>
          </p:cNvPicPr>
          <p:nvPr/>
        </p:nvPicPr>
        <p:blipFill>
          <a:blip r:embed="rId18" cstate="print"/>
          <a:srcRect/>
          <a:stretch>
            <a:fillRect/>
          </a:stretch>
        </p:blipFill>
        <p:spPr bwMode="auto">
          <a:xfrm>
            <a:off x="609600" y="1685925"/>
            <a:ext cx="4572000" cy="3429000"/>
          </a:xfrm>
          <a:prstGeom prst="rect">
            <a:avLst/>
          </a:prstGeom>
          <a:noFill/>
          <a:ln w="9525">
            <a:noFill/>
            <a:miter lim="800000"/>
            <a:headEnd/>
            <a:tailEnd/>
          </a:ln>
        </p:spPr>
      </p:pic>
      <p:pic>
        <p:nvPicPr>
          <p:cNvPr id="7170" name="Picture 2"/>
          <p:cNvPicPr>
            <a:picLocks noChangeAspect="1" noChangeArrowheads="1"/>
          </p:cNvPicPr>
          <p:nvPr/>
        </p:nvPicPr>
        <p:blipFill>
          <a:blip r:embed="rId19" cstate="print"/>
          <a:srcRect/>
          <a:stretch>
            <a:fillRect/>
          </a:stretch>
        </p:blipFill>
        <p:spPr bwMode="auto">
          <a:xfrm>
            <a:off x="5334000" y="2057400"/>
            <a:ext cx="3031540" cy="2743200"/>
          </a:xfrm>
          <a:prstGeom prst="rect">
            <a:avLst/>
          </a:prstGeom>
          <a:noFill/>
          <a:ln w="9525">
            <a:noFill/>
            <a:miter lim="800000"/>
            <a:headEnd/>
            <a:tailEnd/>
          </a:ln>
        </p:spPr>
      </p:pic>
      <p:sp>
        <p:nvSpPr>
          <p:cNvPr id="22" name="Rectangle 21"/>
          <p:cNvSpPr/>
          <p:nvPr/>
        </p:nvSpPr>
        <p:spPr>
          <a:xfrm>
            <a:off x="5334000" y="5105400"/>
            <a:ext cx="3029291" cy="954107"/>
          </a:xfrm>
          <a:prstGeom prst="rect">
            <a:avLst/>
          </a:prstGeom>
        </p:spPr>
        <p:txBody>
          <a:bodyPr wrap="none">
            <a:spAutoFit/>
          </a:bodyPr>
          <a:lstStyle/>
          <a:p>
            <a:r>
              <a:rPr lang="en-US" sz="2800" dirty="0" smtClean="0"/>
              <a:t>Inconsistent across </a:t>
            </a:r>
          </a:p>
          <a:p>
            <a:r>
              <a:rPr lang="en-US" sz="2800" dirty="0" smtClean="0"/>
              <a:t>different poses</a:t>
            </a:r>
            <a:endParaRPr lang="en-US" sz="2800" dirty="0"/>
          </a:p>
        </p:txBody>
      </p:sp>
      <p:sp>
        <p:nvSpPr>
          <p:cNvPr id="23" name="TextBox 8"/>
          <p:cNvSpPr txBox="1">
            <a:spLocks noChangeArrowheads="1"/>
          </p:cNvSpPr>
          <p:nvPr/>
        </p:nvSpPr>
        <p:spPr bwMode="auto">
          <a:xfrm>
            <a:off x="4495800" y="1154668"/>
            <a:ext cx="4219681" cy="369332"/>
          </a:xfrm>
          <a:prstGeom prst="rect">
            <a:avLst/>
          </a:prstGeom>
          <a:noFill/>
          <a:ln w="9525">
            <a:noFill/>
            <a:miter lim="800000"/>
            <a:headEnd/>
            <a:tailEnd/>
          </a:ln>
        </p:spPr>
        <p:txBody>
          <a:bodyPr wrap="none">
            <a:spAutoFit/>
          </a:bodyPr>
          <a:lstStyle/>
          <a:p>
            <a:r>
              <a:rPr lang="en-US" dirty="0"/>
              <a:t>[Slide from </a:t>
            </a:r>
            <a:r>
              <a:rPr lang="en-US" dirty="0" err="1" smtClean="0"/>
              <a:t>Golovinskiy</a:t>
            </a:r>
            <a:r>
              <a:rPr lang="en-US" dirty="0" smtClean="0"/>
              <a:t> and </a:t>
            </a:r>
            <a:r>
              <a:rPr lang="en-US" dirty="0" err="1" smtClean="0"/>
              <a:t>Funkhouser</a:t>
            </a:r>
            <a:r>
              <a:rPr lang="en-US" dirty="0" smtClean="0"/>
              <a:t> 08]</a:t>
            </a:r>
            <a:endParaRPr lang="en-US" dirty="0"/>
          </a:p>
        </p:txBody>
      </p:sp>
    </p:spTree>
    <p:custDataLst>
      <p:tags r:id="rId1"/>
    </p:custDataLst>
  </p:cSld>
  <p:clrMapOvr>
    <a:masterClrMapping/>
  </p:clrMapOvr>
  <p:transition advTm="3451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200"/>
                                  </p:stCondLst>
                                  <p:childTnLst>
                                    <p:set>
                                      <p:cBhvr>
                                        <p:cTn id="9" dur="1" fill="hold">
                                          <p:stCondLst>
                                            <p:cond delay="0"/>
                                          </p:stCondLst>
                                        </p:cTn>
                                        <p:tgtEl>
                                          <p:spTgt spid="16"/>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par>
                          <p:cTn id="12" fill="hold">
                            <p:stCondLst>
                              <p:cond delay="200"/>
                            </p:stCondLst>
                            <p:childTnLst>
                              <p:par>
                                <p:cTn id="13" presetID="1" presetClass="exit" presetSubtype="0" fill="hold" nodeType="afterEffect">
                                  <p:stCondLst>
                                    <p:cond delay="20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400"/>
                            </p:stCondLst>
                            <p:childTnLst>
                              <p:par>
                                <p:cTn id="18" presetID="1" presetClass="exit" presetSubtype="0" fill="hold" nodeType="afterEffect">
                                  <p:stCondLst>
                                    <p:cond delay="200"/>
                                  </p:stCondLst>
                                  <p:childTnLst>
                                    <p:set>
                                      <p:cBhvr>
                                        <p:cTn id="19" dur="1" fill="hold">
                                          <p:stCondLst>
                                            <p:cond delay="0"/>
                                          </p:stCondLst>
                                        </p:cTn>
                                        <p:tgtEl>
                                          <p:spTgt spid="14"/>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600"/>
                            </p:stCondLst>
                            <p:childTnLst>
                              <p:par>
                                <p:cTn id="23" presetID="1" presetClass="exit" presetSubtype="0" fill="hold" nodeType="afterEffect">
                                  <p:stCondLst>
                                    <p:cond delay="20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p:stCondLst>
                              <p:cond delay="800"/>
                            </p:stCondLst>
                            <p:childTnLst>
                              <p:par>
                                <p:cTn id="28" presetID="1" presetClass="exit" presetSubtype="0" fill="hold" nodeType="afterEffect">
                                  <p:stCondLst>
                                    <p:cond delay="200"/>
                                  </p:stCondLst>
                                  <p:childTnLst>
                                    <p:set>
                                      <p:cBhvr>
                                        <p:cTn id="29" dur="1" fill="hold">
                                          <p:stCondLst>
                                            <p:cond delay="0"/>
                                          </p:stCondLst>
                                        </p:cTn>
                                        <p:tgtEl>
                                          <p:spTgt spid="12"/>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par>
                          <p:cTn id="32" fill="hold">
                            <p:stCondLst>
                              <p:cond delay="1000"/>
                            </p:stCondLst>
                            <p:childTnLst>
                              <p:par>
                                <p:cTn id="33" presetID="1" presetClass="exit" presetSubtype="0" fill="hold" nodeType="afterEffect">
                                  <p:stCondLst>
                                    <p:cond delay="200"/>
                                  </p:stCondLst>
                                  <p:childTnLst>
                                    <p:set>
                                      <p:cBhvr>
                                        <p:cTn id="34" dur="1" fill="hold">
                                          <p:stCondLst>
                                            <p:cond delay="0"/>
                                          </p:stCondLst>
                                        </p:cTn>
                                        <p:tgtEl>
                                          <p:spTgt spid="1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par>
                          <p:cTn id="37" fill="hold">
                            <p:stCondLst>
                              <p:cond delay="1200"/>
                            </p:stCondLst>
                            <p:childTnLst>
                              <p:par>
                                <p:cTn id="38" presetID="1" presetClass="exit" presetSubtype="0" fill="hold" nodeType="afterEffect">
                                  <p:stCondLst>
                                    <p:cond delay="20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par>
                          <p:cTn id="42" fill="hold">
                            <p:stCondLst>
                              <p:cond delay="1400"/>
                            </p:stCondLst>
                            <p:childTnLst>
                              <p:par>
                                <p:cTn id="43" presetID="1" presetClass="exit" presetSubtype="0" fill="hold" nodeType="afterEffect">
                                  <p:stCondLst>
                                    <p:cond delay="20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par>
                          <p:cTn id="47" fill="hold">
                            <p:stCondLst>
                              <p:cond delay="1600"/>
                            </p:stCondLst>
                            <p:childTnLst>
                              <p:par>
                                <p:cTn id="48" presetID="1" presetClass="exit" presetSubtype="0" fill="hold" nodeType="afterEffect">
                                  <p:stCondLst>
                                    <p:cond delay="200"/>
                                  </p:stCondLst>
                                  <p:childTnLst>
                                    <p:set>
                                      <p:cBhvr>
                                        <p:cTn id="49" dur="1" fill="hold">
                                          <p:stCondLst>
                                            <p:cond delay="0"/>
                                          </p:stCondLst>
                                        </p:cTn>
                                        <p:tgtEl>
                                          <p:spTgt spid="8"/>
                                        </p:tgtEl>
                                        <p:attrNameLst>
                                          <p:attrName>style.visibility</p:attrName>
                                        </p:attrNameLst>
                                      </p:cBhvr>
                                      <p:to>
                                        <p:strVal val="hidden"/>
                                      </p:to>
                                    </p:set>
                                  </p:childTnLst>
                                </p:cTn>
                              </p:par>
                              <p:par>
                                <p:cTn id="50" presetID="1" presetClass="entr" presetSubtype="0" fill="hold" nodeType="withEffect">
                                  <p:stCondLst>
                                    <p:cond delay="200"/>
                                  </p:stCondLst>
                                  <p:childTnLst>
                                    <p:set>
                                      <p:cBhvr>
                                        <p:cTn id="51" dur="1" fill="hold">
                                          <p:stCondLst>
                                            <p:cond delay="0"/>
                                          </p:stCondLst>
                                        </p:cTn>
                                        <p:tgtEl>
                                          <p:spTgt spid="4"/>
                                        </p:tgtEl>
                                        <p:attrNameLst>
                                          <p:attrName>style.visibility</p:attrName>
                                        </p:attrNameLst>
                                      </p:cBhvr>
                                      <p:to>
                                        <p:strVal val="visible"/>
                                      </p:to>
                                    </p:set>
                                  </p:childTnLst>
                                </p:cTn>
                              </p:par>
                            </p:childTnLst>
                          </p:cTn>
                        </p:par>
                        <p:par>
                          <p:cTn id="52" fill="hold">
                            <p:stCondLst>
                              <p:cond delay="1800"/>
                            </p:stCondLst>
                            <p:childTnLst>
                              <p:par>
                                <p:cTn id="53" presetID="1" presetClass="exit" presetSubtype="0" fill="hold" nodeType="afterEffect">
                                  <p:stCondLst>
                                    <p:cond delay="20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par>
                          <p:cTn id="57" fill="hold">
                            <p:stCondLst>
                              <p:cond delay="2000"/>
                            </p:stCondLst>
                            <p:childTnLst>
                              <p:par>
                                <p:cTn id="58" presetID="1" presetClass="exit" presetSubtype="0" fill="hold" nodeType="afterEffect">
                                  <p:stCondLst>
                                    <p:cond delay="200"/>
                                  </p:stCondLst>
                                  <p:childTnLst>
                                    <p:set>
                                      <p:cBhvr>
                                        <p:cTn id="59" dur="1" fill="hold">
                                          <p:stCondLst>
                                            <p:cond delay="0"/>
                                          </p:stCondLst>
                                        </p:cTn>
                                        <p:tgtEl>
                                          <p:spTgt spid="17"/>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childTnLst>
                                </p:cTn>
                              </p:par>
                            </p:childTnLst>
                          </p:cTn>
                        </p:par>
                        <p:par>
                          <p:cTn id="62" fill="hold">
                            <p:stCondLst>
                              <p:cond delay="2200"/>
                            </p:stCondLst>
                            <p:childTnLst>
                              <p:par>
                                <p:cTn id="63" presetID="1" presetClass="exit" presetSubtype="0" fill="hold" nodeType="afterEffect">
                                  <p:stCondLst>
                                    <p:cond delay="200"/>
                                  </p:stCondLst>
                                  <p:childTnLst>
                                    <p:set>
                                      <p:cBhvr>
                                        <p:cTn id="64" dur="1" fill="hold">
                                          <p:stCondLst>
                                            <p:cond delay="0"/>
                                          </p:stCondLst>
                                        </p:cTn>
                                        <p:tgtEl>
                                          <p:spTgt spid="1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par>
                          <p:cTn id="67" fill="hold">
                            <p:stCondLst>
                              <p:cond delay="2400"/>
                            </p:stCondLst>
                            <p:childTnLst>
                              <p:par>
                                <p:cTn id="68" presetID="1" presetClass="exit" presetSubtype="0" fill="hold" nodeType="afterEffect">
                                  <p:stCondLst>
                                    <p:cond delay="200"/>
                                  </p:stCondLst>
                                  <p:childTnLst>
                                    <p:set>
                                      <p:cBhvr>
                                        <p:cTn id="69" dur="1" fill="hold">
                                          <p:stCondLst>
                                            <p:cond delay="0"/>
                                          </p:stCondLst>
                                        </p:cTn>
                                        <p:tgtEl>
                                          <p:spTgt spid="19"/>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childTnLst>
                          </p:cTn>
                        </p:par>
                        <p:par>
                          <p:cTn id="72" fill="hold">
                            <p:stCondLst>
                              <p:cond delay="2600"/>
                            </p:stCondLst>
                            <p:childTnLst>
                              <p:par>
                                <p:cTn id="73" presetID="1" presetClass="exit" presetSubtype="0" fill="hold" nodeType="afterEffect">
                                  <p:stCondLst>
                                    <p:cond delay="200"/>
                                  </p:stCondLst>
                                  <p:childTnLst>
                                    <p:set>
                                      <p:cBhvr>
                                        <p:cTn id="74" dur="1" fill="hold">
                                          <p:stCondLst>
                                            <p:cond delay="0"/>
                                          </p:stCondLst>
                                        </p:cTn>
                                        <p:tgtEl>
                                          <p:spTgt spid="20"/>
                                        </p:tgtEl>
                                        <p:attrNameLst>
                                          <p:attrName>style.visibility</p:attrName>
                                        </p:attrNameLst>
                                      </p:cBhvr>
                                      <p:to>
                                        <p:strVal val="hidden"/>
                                      </p:to>
                                    </p:set>
                                  </p:childTnLst>
                                </p:cTn>
                              </p:par>
                              <p:par>
                                <p:cTn id="75" presetID="1" presetClass="entr" presetSubtype="0" fill="hold" nodeType="withEffect">
                                  <p:stCondLst>
                                    <p:cond delay="200"/>
                                  </p:stCondLst>
                                  <p:childTnLst>
                                    <p:set>
                                      <p:cBhvr>
                                        <p:cTn id="76" dur="1" fill="hold">
                                          <p:stCondLst>
                                            <p:cond delay="0"/>
                                          </p:stCondLst>
                                        </p:cTn>
                                        <p:tgtEl>
                                          <p:spTgt spid="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1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rmAutofit fontScale="90000"/>
          </a:bodyPr>
          <a:lstStyle/>
          <a:p>
            <a:r>
              <a:rPr lang="en-US" sz="3600" dirty="0" smtClean="0"/>
              <a:t>Supervised Methods </a:t>
            </a:r>
            <a:r>
              <a:rPr lang="en-US" sz="3600" dirty="0" smtClean="0">
                <a:solidFill>
                  <a:srgbClr val="0000FF"/>
                </a:solidFill>
              </a:rPr>
              <a:t>[</a:t>
            </a:r>
            <a:r>
              <a:rPr lang="en-US" sz="3600" dirty="0" err="1" smtClean="0">
                <a:solidFill>
                  <a:srgbClr val="0000FF"/>
                </a:solidFill>
              </a:rPr>
              <a:t>Kalogerakis</a:t>
            </a:r>
            <a:r>
              <a:rPr lang="en-US" sz="3600" dirty="0" smtClean="0">
                <a:solidFill>
                  <a:srgbClr val="0000FF"/>
                </a:solidFill>
              </a:rPr>
              <a:t> et al.10,</a:t>
            </a:r>
            <a:r>
              <a:rPr lang="da-DK" sz="3600" dirty="0" smtClean="0">
                <a:solidFill>
                  <a:srgbClr val="0000FF"/>
                </a:solidFill>
              </a:rPr>
              <a:t> van Kaick et al. 11</a:t>
            </a:r>
            <a:r>
              <a:rPr lang="en-US" sz="3600" dirty="0" smtClean="0">
                <a:solidFill>
                  <a:srgbClr val="0000FF"/>
                </a:solidFill>
              </a:rPr>
              <a:t>]</a:t>
            </a:r>
            <a:endParaRPr lang="en-US" sz="3600" dirty="0">
              <a:solidFill>
                <a:srgbClr val="0000FF"/>
              </a:solidFill>
            </a:endParaRPr>
          </a:p>
        </p:txBody>
      </p:sp>
      <p:grpSp>
        <p:nvGrpSpPr>
          <p:cNvPr id="3" name="Group 25"/>
          <p:cNvGrpSpPr>
            <a:grpSpLocks noChangeAspect="1"/>
          </p:cNvGrpSpPr>
          <p:nvPr/>
        </p:nvGrpSpPr>
        <p:grpSpPr>
          <a:xfrm>
            <a:off x="1386840" y="1532120"/>
            <a:ext cx="1878330" cy="1781192"/>
            <a:chOff x="1295400" y="1508108"/>
            <a:chExt cx="2347913" cy="2226491"/>
          </a:xfrm>
        </p:grpSpPr>
        <p:pic>
          <p:nvPicPr>
            <p:cNvPr id="7" name="Picture 9"/>
            <p:cNvPicPr>
              <a:picLocks noChangeAspect="1" noChangeArrowheads="1"/>
            </p:cNvPicPr>
            <p:nvPr/>
          </p:nvPicPr>
          <p:blipFill>
            <a:blip r:embed="rId4" cstate="print"/>
            <a:srcRect/>
            <a:stretch>
              <a:fillRect/>
            </a:stretch>
          </p:blipFill>
          <p:spPr bwMode="auto">
            <a:xfrm>
              <a:off x="1295400" y="1508108"/>
              <a:ext cx="2347913" cy="1779604"/>
            </a:xfrm>
            <a:prstGeom prst="rect">
              <a:avLst/>
            </a:prstGeom>
            <a:noFill/>
            <a:ln w="9525">
              <a:noFill/>
              <a:miter lim="800000"/>
              <a:headEnd/>
              <a:tailEnd/>
            </a:ln>
          </p:spPr>
        </p:pic>
        <p:sp>
          <p:nvSpPr>
            <p:cNvPr id="10" name="TextBox 12"/>
            <p:cNvSpPr txBox="1">
              <a:spLocks noChangeArrowheads="1"/>
            </p:cNvSpPr>
            <p:nvPr/>
          </p:nvSpPr>
          <p:spPr bwMode="auto">
            <a:xfrm>
              <a:off x="1618916" y="3311406"/>
              <a:ext cx="1505284" cy="423193"/>
            </a:xfrm>
            <a:prstGeom prst="rect">
              <a:avLst/>
            </a:prstGeom>
            <a:noFill/>
            <a:ln w="9525">
              <a:noFill/>
              <a:miter lim="800000"/>
              <a:headEnd/>
              <a:tailEnd/>
            </a:ln>
          </p:spPr>
          <p:txBody>
            <a:bodyPr wrap="square">
              <a:spAutoFit/>
            </a:bodyPr>
            <a:lstStyle/>
            <a:p>
              <a:r>
                <a:rPr lang="en-US" sz="1600" i="1" dirty="0">
                  <a:solidFill>
                    <a:srgbClr val="383E68"/>
                  </a:solidFill>
                  <a:latin typeface="Myriad Pro" pitchFamily="34" charset="0"/>
                </a:rPr>
                <a:t>Input Mesh</a:t>
              </a:r>
              <a:endParaRPr lang="el-GR" sz="1600" i="1" dirty="0">
                <a:solidFill>
                  <a:srgbClr val="383E68"/>
                </a:solidFill>
                <a:latin typeface="Myriad Pro" pitchFamily="34" charset="0"/>
              </a:endParaRPr>
            </a:p>
          </p:txBody>
        </p:sp>
      </p:grpSp>
      <p:grpSp>
        <p:nvGrpSpPr>
          <p:cNvPr id="4" name="Group 24"/>
          <p:cNvGrpSpPr>
            <a:grpSpLocks noChangeAspect="1"/>
          </p:cNvGrpSpPr>
          <p:nvPr/>
        </p:nvGrpSpPr>
        <p:grpSpPr>
          <a:xfrm>
            <a:off x="2819400" y="3197423"/>
            <a:ext cx="2411730" cy="1804577"/>
            <a:chOff x="2895603" y="3790948"/>
            <a:chExt cx="3014663" cy="2255720"/>
          </a:xfrm>
        </p:grpSpPr>
        <p:pic>
          <p:nvPicPr>
            <p:cNvPr id="12" name="Picture 9"/>
            <p:cNvPicPr>
              <a:picLocks noChangeAspect="1" noChangeArrowheads="1"/>
            </p:cNvPicPr>
            <p:nvPr/>
          </p:nvPicPr>
          <p:blipFill>
            <a:blip r:embed="rId5" cstate="print"/>
            <a:srcRect/>
            <a:stretch>
              <a:fillRect/>
            </a:stretch>
          </p:blipFill>
          <p:spPr bwMode="auto">
            <a:xfrm>
              <a:off x="2933331" y="4038600"/>
              <a:ext cx="2895970" cy="1708724"/>
            </a:xfrm>
            <a:prstGeom prst="rect">
              <a:avLst/>
            </a:prstGeom>
            <a:noFill/>
            <a:ln w="9525">
              <a:noFill/>
              <a:miter lim="800000"/>
              <a:headEnd/>
              <a:tailEnd/>
            </a:ln>
          </p:spPr>
        </p:pic>
        <p:sp>
          <p:nvSpPr>
            <p:cNvPr id="13" name="TextBox 12"/>
            <p:cNvSpPr txBox="1">
              <a:spLocks noChangeArrowheads="1"/>
            </p:cNvSpPr>
            <p:nvPr/>
          </p:nvSpPr>
          <p:spPr bwMode="auto">
            <a:xfrm>
              <a:off x="3243261" y="5623476"/>
              <a:ext cx="2319337" cy="423192"/>
            </a:xfrm>
            <a:prstGeom prst="rect">
              <a:avLst/>
            </a:prstGeom>
            <a:noFill/>
            <a:ln w="9525">
              <a:noFill/>
              <a:miter lim="800000"/>
              <a:headEnd/>
              <a:tailEnd/>
            </a:ln>
          </p:spPr>
          <p:txBody>
            <a:bodyPr wrap="square">
              <a:spAutoFit/>
            </a:bodyPr>
            <a:lstStyle/>
            <a:p>
              <a:r>
                <a:rPr lang="en-US" sz="1600" i="1" dirty="0">
                  <a:solidFill>
                    <a:srgbClr val="383E68"/>
                  </a:solidFill>
                  <a:latin typeface="Myriad Pro" pitchFamily="34" charset="0"/>
                </a:rPr>
                <a:t>Training  Meshes</a:t>
              </a:r>
              <a:endParaRPr lang="el-GR" sz="1600" i="1" dirty="0">
                <a:solidFill>
                  <a:srgbClr val="383E68"/>
                </a:solidFill>
                <a:latin typeface="Myriad Pro" pitchFamily="34" charset="0"/>
              </a:endParaRPr>
            </a:p>
          </p:txBody>
        </p:sp>
        <p:sp>
          <p:nvSpPr>
            <p:cNvPr id="14" name="Rounded Rectangle 13"/>
            <p:cNvSpPr>
              <a:spLocks noChangeArrowheads="1"/>
            </p:cNvSpPr>
            <p:nvPr/>
          </p:nvSpPr>
          <p:spPr bwMode="auto">
            <a:xfrm>
              <a:off x="2895603" y="3790948"/>
              <a:ext cx="3014663" cy="2190749"/>
            </a:xfrm>
            <a:prstGeom prst="roundRect">
              <a:avLst>
                <a:gd name="adj" fmla="val 16667"/>
              </a:avLst>
            </a:prstGeom>
            <a:noFill/>
            <a:ln w="38100" algn="ctr">
              <a:solidFill>
                <a:srgbClr val="0070C0"/>
              </a:solidFill>
              <a:miter lim="800000"/>
              <a:headEnd/>
              <a:tailEnd/>
            </a:ln>
          </p:spPr>
          <p:txBody>
            <a:bodyPr wrap="none"/>
            <a:lstStyle/>
            <a:p>
              <a:endParaRPr lang="en-US">
                <a:latin typeface="Calibri" pitchFamily="34" charset="0"/>
              </a:endParaRPr>
            </a:p>
          </p:txBody>
        </p:sp>
      </p:grpSp>
      <p:grpSp>
        <p:nvGrpSpPr>
          <p:cNvPr id="5" name="Group 23"/>
          <p:cNvGrpSpPr>
            <a:grpSpLocks noChangeAspect="1"/>
          </p:cNvGrpSpPr>
          <p:nvPr/>
        </p:nvGrpSpPr>
        <p:grpSpPr>
          <a:xfrm>
            <a:off x="3505200" y="1523797"/>
            <a:ext cx="3429000" cy="3505403"/>
            <a:chOff x="3486150" y="1499784"/>
            <a:chExt cx="4286250" cy="4381753"/>
          </a:xfrm>
        </p:grpSpPr>
        <p:pic>
          <p:nvPicPr>
            <p:cNvPr id="8" name="Picture 7"/>
            <p:cNvPicPr>
              <a:picLocks noChangeAspect="1" noChangeArrowheads="1"/>
            </p:cNvPicPr>
            <p:nvPr/>
          </p:nvPicPr>
          <p:blipFill>
            <a:blip r:embed="rId6" cstate="print"/>
            <a:srcRect/>
            <a:stretch>
              <a:fillRect/>
            </a:stretch>
          </p:blipFill>
          <p:spPr bwMode="auto">
            <a:xfrm>
              <a:off x="5334000" y="1499784"/>
              <a:ext cx="2342850" cy="1853016"/>
            </a:xfrm>
            <a:prstGeom prst="rect">
              <a:avLst/>
            </a:prstGeom>
            <a:noFill/>
            <a:ln w="9525">
              <a:noFill/>
              <a:miter lim="800000"/>
              <a:headEnd/>
              <a:tailEnd/>
            </a:ln>
          </p:spPr>
        </p:pic>
        <p:cxnSp>
          <p:nvCxnSpPr>
            <p:cNvPr id="9" name="Straight Arrow Connector 8"/>
            <p:cNvCxnSpPr/>
            <p:nvPr/>
          </p:nvCxnSpPr>
          <p:spPr bwMode="auto">
            <a:xfrm flipV="1">
              <a:off x="3486150" y="2353566"/>
              <a:ext cx="1197373" cy="8387"/>
            </a:xfrm>
            <a:prstGeom prst="straightConnector1">
              <a:avLst/>
            </a:prstGeom>
            <a:solidFill>
              <a:schemeClr val="accent1"/>
            </a:solidFill>
            <a:ln w="127000" cap="flat" cmpd="sng" algn="ctr">
              <a:solidFill>
                <a:srgbClr val="0070C0"/>
              </a:solidFill>
              <a:prstDash val="solid"/>
              <a:miter lim="800000"/>
              <a:headEnd type="none" w="med" len="med"/>
              <a:tailEnd type="triangle" w="med" len="sm"/>
            </a:ln>
            <a:effectLst>
              <a:outerShdw blurRad="50800" dist="38100" dir="2700000" algn="tl" rotWithShape="0">
                <a:prstClr val="black">
                  <a:alpha val="40000"/>
                </a:prstClr>
              </a:outerShdw>
            </a:effectLst>
          </p:spPr>
        </p:cxnSp>
        <p:sp>
          <p:nvSpPr>
            <p:cNvPr id="11" name="TextBox 14"/>
            <p:cNvSpPr txBox="1">
              <a:spLocks noChangeArrowheads="1"/>
            </p:cNvSpPr>
            <p:nvPr/>
          </p:nvSpPr>
          <p:spPr bwMode="auto">
            <a:xfrm>
              <a:off x="5638800" y="3333690"/>
              <a:ext cx="2133600" cy="423192"/>
            </a:xfrm>
            <a:prstGeom prst="rect">
              <a:avLst/>
            </a:prstGeom>
            <a:noFill/>
            <a:ln w="9525">
              <a:noFill/>
              <a:miter lim="800000"/>
              <a:headEnd/>
              <a:tailEnd/>
            </a:ln>
          </p:spPr>
          <p:txBody>
            <a:bodyPr wrap="square">
              <a:spAutoFit/>
            </a:bodyPr>
            <a:lstStyle/>
            <a:p>
              <a:r>
                <a:rPr lang="en-US" sz="1600" i="1" dirty="0">
                  <a:solidFill>
                    <a:srgbClr val="383E68"/>
                  </a:solidFill>
                  <a:latin typeface="Myriad Pro" pitchFamily="34" charset="0"/>
                </a:rPr>
                <a:t>Labeled Mesh</a:t>
              </a:r>
              <a:endParaRPr lang="el-GR" sz="1600" i="1" dirty="0">
                <a:solidFill>
                  <a:srgbClr val="383E68"/>
                </a:solidFill>
                <a:latin typeface="Myriad Pro" pitchFamily="34" charset="0"/>
              </a:endParaRPr>
            </a:p>
          </p:txBody>
        </p:sp>
        <p:pic>
          <p:nvPicPr>
            <p:cNvPr id="15" name="Picture 13"/>
            <p:cNvPicPr>
              <a:picLocks noChangeAspect="1" noChangeArrowheads="1"/>
            </p:cNvPicPr>
            <p:nvPr/>
          </p:nvPicPr>
          <p:blipFill>
            <a:blip r:embed="rId7" cstate="print"/>
            <a:srcRect/>
            <a:stretch>
              <a:fillRect/>
            </a:stretch>
          </p:blipFill>
          <p:spPr bwMode="auto">
            <a:xfrm>
              <a:off x="5986463" y="4032098"/>
              <a:ext cx="284163" cy="1759102"/>
            </a:xfrm>
            <a:prstGeom prst="rect">
              <a:avLst/>
            </a:prstGeom>
            <a:noFill/>
            <a:ln w="9525">
              <a:noFill/>
              <a:miter lim="800000"/>
              <a:headEnd/>
              <a:tailEnd/>
            </a:ln>
          </p:spPr>
        </p:pic>
        <p:sp>
          <p:nvSpPr>
            <p:cNvPr id="16" name="TextBox 14"/>
            <p:cNvSpPr txBox="1">
              <a:spLocks noChangeArrowheads="1"/>
            </p:cNvSpPr>
            <p:nvPr/>
          </p:nvSpPr>
          <p:spPr bwMode="auto">
            <a:xfrm>
              <a:off x="6414418" y="3904034"/>
              <a:ext cx="900783" cy="384721"/>
            </a:xfrm>
            <a:prstGeom prst="rect">
              <a:avLst/>
            </a:prstGeom>
            <a:noFill/>
            <a:ln w="9525">
              <a:noFill/>
              <a:miter lim="800000"/>
              <a:headEnd/>
              <a:tailEnd/>
            </a:ln>
          </p:spPr>
          <p:txBody>
            <a:bodyPr wrap="square">
              <a:spAutoFit/>
            </a:bodyPr>
            <a:lstStyle/>
            <a:p>
              <a:r>
                <a:rPr lang="en-US" sz="1400" b="1" dirty="0">
                  <a:solidFill>
                    <a:srgbClr val="383E68"/>
                  </a:solidFill>
                  <a:latin typeface="Myriad Pro" pitchFamily="34" charset="0"/>
                </a:rPr>
                <a:t>Head</a:t>
              </a:r>
              <a:endParaRPr lang="el-GR" sz="1400" b="1" dirty="0">
                <a:solidFill>
                  <a:srgbClr val="383E68"/>
                </a:solidFill>
                <a:latin typeface="Myriad Pro" pitchFamily="34" charset="0"/>
              </a:endParaRPr>
            </a:p>
          </p:txBody>
        </p:sp>
        <p:sp>
          <p:nvSpPr>
            <p:cNvPr id="17" name="TextBox 14"/>
            <p:cNvSpPr txBox="1">
              <a:spLocks noChangeArrowheads="1"/>
            </p:cNvSpPr>
            <p:nvPr/>
          </p:nvSpPr>
          <p:spPr bwMode="auto">
            <a:xfrm>
              <a:off x="6422353" y="4229471"/>
              <a:ext cx="740448" cy="384721"/>
            </a:xfrm>
            <a:prstGeom prst="rect">
              <a:avLst/>
            </a:prstGeom>
            <a:noFill/>
            <a:ln w="9525">
              <a:noFill/>
              <a:miter lim="800000"/>
              <a:headEnd/>
              <a:tailEnd/>
            </a:ln>
          </p:spPr>
          <p:txBody>
            <a:bodyPr wrap="square">
              <a:spAutoFit/>
            </a:bodyPr>
            <a:lstStyle/>
            <a:p>
              <a:r>
                <a:rPr lang="en-US" sz="1400" b="1" dirty="0">
                  <a:solidFill>
                    <a:srgbClr val="383E68"/>
                  </a:solidFill>
                  <a:latin typeface="Myriad Pro" pitchFamily="34" charset="0"/>
                </a:rPr>
                <a:t>Neck</a:t>
              </a:r>
              <a:endParaRPr lang="el-GR" sz="1400" b="1" dirty="0">
                <a:solidFill>
                  <a:srgbClr val="383E68"/>
                </a:solidFill>
                <a:latin typeface="Myriad Pro" pitchFamily="34" charset="0"/>
              </a:endParaRPr>
            </a:p>
          </p:txBody>
        </p:sp>
        <p:sp>
          <p:nvSpPr>
            <p:cNvPr id="18" name="TextBox 14"/>
            <p:cNvSpPr txBox="1">
              <a:spLocks noChangeArrowheads="1"/>
            </p:cNvSpPr>
            <p:nvPr/>
          </p:nvSpPr>
          <p:spPr bwMode="auto">
            <a:xfrm>
              <a:off x="6422353" y="4534271"/>
              <a:ext cx="988098" cy="384721"/>
            </a:xfrm>
            <a:prstGeom prst="rect">
              <a:avLst/>
            </a:prstGeom>
            <a:noFill/>
            <a:ln w="9525">
              <a:noFill/>
              <a:miter lim="800000"/>
              <a:headEnd/>
              <a:tailEnd/>
            </a:ln>
          </p:spPr>
          <p:txBody>
            <a:bodyPr wrap="square">
              <a:spAutoFit/>
            </a:bodyPr>
            <a:lstStyle/>
            <a:p>
              <a:r>
                <a:rPr lang="en-US" sz="1400" b="1" dirty="0">
                  <a:solidFill>
                    <a:srgbClr val="383E68"/>
                  </a:solidFill>
                  <a:latin typeface="Myriad Pro" pitchFamily="34" charset="0"/>
                </a:rPr>
                <a:t>Torso</a:t>
              </a:r>
              <a:endParaRPr lang="el-GR" sz="1400" b="1" dirty="0">
                <a:solidFill>
                  <a:srgbClr val="383E68"/>
                </a:solidFill>
                <a:latin typeface="Myriad Pro" pitchFamily="34" charset="0"/>
              </a:endParaRPr>
            </a:p>
          </p:txBody>
        </p:sp>
        <p:sp>
          <p:nvSpPr>
            <p:cNvPr id="19" name="TextBox 14"/>
            <p:cNvSpPr txBox="1">
              <a:spLocks noChangeArrowheads="1"/>
            </p:cNvSpPr>
            <p:nvPr/>
          </p:nvSpPr>
          <p:spPr bwMode="auto">
            <a:xfrm>
              <a:off x="6422353" y="4872409"/>
              <a:ext cx="740448" cy="384721"/>
            </a:xfrm>
            <a:prstGeom prst="rect">
              <a:avLst/>
            </a:prstGeom>
            <a:noFill/>
            <a:ln w="9525">
              <a:noFill/>
              <a:miter lim="800000"/>
              <a:headEnd/>
              <a:tailEnd/>
            </a:ln>
          </p:spPr>
          <p:txBody>
            <a:bodyPr wrap="square">
              <a:spAutoFit/>
            </a:bodyPr>
            <a:lstStyle/>
            <a:p>
              <a:r>
                <a:rPr lang="en-US" sz="1400" b="1" dirty="0">
                  <a:solidFill>
                    <a:srgbClr val="383E68"/>
                  </a:solidFill>
                  <a:latin typeface="Myriad Pro" pitchFamily="34" charset="0"/>
                </a:rPr>
                <a:t>Leg</a:t>
              </a:r>
              <a:endParaRPr lang="el-GR" sz="1400" b="1" dirty="0">
                <a:solidFill>
                  <a:srgbClr val="383E68"/>
                </a:solidFill>
                <a:latin typeface="Myriad Pro" pitchFamily="34" charset="0"/>
              </a:endParaRPr>
            </a:p>
          </p:txBody>
        </p:sp>
        <p:sp>
          <p:nvSpPr>
            <p:cNvPr id="20" name="TextBox 14"/>
            <p:cNvSpPr txBox="1">
              <a:spLocks noChangeArrowheads="1"/>
            </p:cNvSpPr>
            <p:nvPr/>
          </p:nvSpPr>
          <p:spPr bwMode="auto">
            <a:xfrm>
              <a:off x="6422353" y="5177209"/>
              <a:ext cx="740448" cy="384721"/>
            </a:xfrm>
            <a:prstGeom prst="rect">
              <a:avLst/>
            </a:prstGeom>
            <a:noFill/>
            <a:ln w="9525">
              <a:noFill/>
              <a:miter lim="800000"/>
              <a:headEnd/>
              <a:tailEnd/>
            </a:ln>
          </p:spPr>
          <p:txBody>
            <a:bodyPr wrap="square">
              <a:spAutoFit/>
            </a:bodyPr>
            <a:lstStyle/>
            <a:p>
              <a:r>
                <a:rPr lang="en-US" sz="1400" b="1" dirty="0">
                  <a:solidFill>
                    <a:srgbClr val="383E68"/>
                  </a:solidFill>
                  <a:latin typeface="Myriad Pro" pitchFamily="34" charset="0"/>
                </a:rPr>
                <a:t>Tail</a:t>
              </a:r>
              <a:endParaRPr lang="el-GR" sz="1400" b="1" dirty="0">
                <a:solidFill>
                  <a:srgbClr val="383E68"/>
                </a:solidFill>
                <a:latin typeface="Myriad Pro" pitchFamily="34" charset="0"/>
              </a:endParaRPr>
            </a:p>
          </p:txBody>
        </p:sp>
        <p:sp>
          <p:nvSpPr>
            <p:cNvPr id="21" name="TextBox 14"/>
            <p:cNvSpPr txBox="1">
              <a:spLocks noChangeArrowheads="1"/>
            </p:cNvSpPr>
            <p:nvPr/>
          </p:nvSpPr>
          <p:spPr bwMode="auto">
            <a:xfrm>
              <a:off x="6422352" y="5496816"/>
              <a:ext cx="740448" cy="384721"/>
            </a:xfrm>
            <a:prstGeom prst="rect">
              <a:avLst/>
            </a:prstGeom>
            <a:noFill/>
            <a:ln w="9525">
              <a:noFill/>
              <a:miter lim="800000"/>
              <a:headEnd/>
              <a:tailEnd/>
            </a:ln>
          </p:spPr>
          <p:txBody>
            <a:bodyPr wrap="square">
              <a:spAutoFit/>
            </a:bodyPr>
            <a:lstStyle/>
            <a:p>
              <a:r>
                <a:rPr lang="en-US" sz="1400" b="1" dirty="0">
                  <a:solidFill>
                    <a:srgbClr val="383E68"/>
                  </a:solidFill>
                  <a:latin typeface="Myriad Pro" pitchFamily="34" charset="0"/>
                </a:rPr>
                <a:t>Ear</a:t>
              </a:r>
              <a:endParaRPr lang="el-GR" sz="1400" b="1" dirty="0">
                <a:solidFill>
                  <a:srgbClr val="383E68"/>
                </a:solidFill>
                <a:latin typeface="Myriad Pro" pitchFamily="34" charset="0"/>
              </a:endParaRPr>
            </a:p>
          </p:txBody>
        </p:sp>
      </p:grpSp>
      <p:sp>
        <p:nvSpPr>
          <p:cNvPr id="22" name="TextBox 8"/>
          <p:cNvSpPr txBox="1">
            <a:spLocks noChangeArrowheads="1"/>
          </p:cNvSpPr>
          <p:nvPr/>
        </p:nvSpPr>
        <p:spPr bwMode="auto">
          <a:xfrm>
            <a:off x="5867400" y="926068"/>
            <a:ext cx="3142783" cy="369332"/>
          </a:xfrm>
          <a:prstGeom prst="rect">
            <a:avLst/>
          </a:prstGeom>
          <a:noFill/>
          <a:ln w="9525">
            <a:noFill/>
            <a:miter lim="800000"/>
            <a:headEnd/>
            <a:tailEnd/>
          </a:ln>
        </p:spPr>
        <p:txBody>
          <a:bodyPr wrap="none">
            <a:spAutoFit/>
          </a:bodyPr>
          <a:lstStyle/>
          <a:p>
            <a:r>
              <a:rPr lang="en-US" dirty="0"/>
              <a:t>[Slide from </a:t>
            </a:r>
            <a:r>
              <a:rPr lang="en-US" dirty="0" err="1" smtClean="0"/>
              <a:t>Kalogerakis</a:t>
            </a:r>
            <a:r>
              <a:rPr lang="en-US" dirty="0" smtClean="0"/>
              <a:t> et al.10]</a:t>
            </a:r>
            <a:endParaRPr lang="en-US" dirty="0"/>
          </a:p>
        </p:txBody>
      </p:sp>
      <p:sp>
        <p:nvSpPr>
          <p:cNvPr id="23" name="Rectangle 3"/>
          <p:cNvSpPr>
            <a:spLocks noGrp="1" noChangeArrowheads="1"/>
          </p:cNvSpPr>
          <p:nvPr>
            <p:ph idx="1"/>
          </p:nvPr>
        </p:nvSpPr>
        <p:spPr>
          <a:xfrm>
            <a:off x="457200" y="4922837"/>
            <a:ext cx="8229600" cy="1249363"/>
          </a:xfrm>
        </p:spPr>
        <p:txBody>
          <a:bodyPr>
            <a:normAutofit/>
          </a:bodyPr>
          <a:lstStyle/>
          <a:p>
            <a:r>
              <a:rPr lang="en-US" sz="2400" dirty="0" smtClean="0"/>
              <a:t>Limitations</a:t>
            </a:r>
          </a:p>
          <a:p>
            <a:pPr lvl="1"/>
            <a:r>
              <a:rPr lang="en-US" sz="2000" dirty="0" smtClean="0"/>
              <a:t>Prior knowledge of the category</a:t>
            </a:r>
          </a:p>
          <a:p>
            <a:pPr lvl="1"/>
            <a:r>
              <a:rPr lang="en-US" sz="2000" dirty="0" smtClean="0"/>
              <a:t>Shape variation within each category shall be small</a:t>
            </a:r>
            <a:endParaRPr lang="en-US" sz="20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FIRSTPETERHUANG@EKGSWC1FUVWYY57I" val="4335"/>
  <p:tag name="DEFAULTDISPLAYSOURCE" val="\documentclass{article}\pagestyle{empty}&#10;\begin{document}&#10;&#10;\end{document}&#10;"/>
  <p:tag name="EMBEDFONTS" val="1"/>
</p:tagLst>
</file>

<file path=ppt/tags/tag10.xml><?xml version="1.0" encoding="utf-8"?>
<p:tagLst xmlns:a="http://schemas.openxmlformats.org/drawingml/2006/main" xmlns:r="http://schemas.openxmlformats.org/officeDocument/2006/relationships" xmlns:p="http://schemas.openxmlformats.org/presentationml/2006/main">
  <p:tag name="TEXPOINT" val="template"/>
  <p:tag name="SOURCE" val="TPT1  equation \max\limits_{S_1,S_2}\textup{score}(S_1) + \textup{score}(S_2) + \textup{consistency}(S_1,S_2)  template TPT2  env TPENV1  fore 0  back 16777215  eqnno 6"/>
  <p:tag name="FILENAME" val="TP_tmp"/>
  <p:tag name="ORIGWIDTH" val="465"/>
  <p:tag name="PICTUREFILESIZE" val="361299"/>
</p:tagLst>
</file>

<file path=ppt/tags/tag11.xml><?xml version="1.0" encoding="utf-8"?>
<p:tagLst xmlns:a="http://schemas.openxmlformats.org/drawingml/2006/main" xmlns:r="http://schemas.openxmlformats.org/officeDocument/2006/relationships" xmlns:p="http://schemas.openxmlformats.org/presentationml/2006/main">
  <p:tag name="TIMING" val="|17.9|12.9|7.4"/>
</p:tagLst>
</file>

<file path=ppt/tags/tag12.xml><?xml version="1.0" encoding="utf-8"?>
<p:tagLst xmlns:a="http://schemas.openxmlformats.org/drawingml/2006/main" xmlns:r="http://schemas.openxmlformats.org/officeDocument/2006/relationships" xmlns:p="http://schemas.openxmlformats.org/presentationml/2006/main">
  <p:tag name="TIMING" val="|0.2|5.3|1.7"/>
</p:tagLst>
</file>

<file path=ppt/tags/tag13.xml><?xml version="1.0" encoding="utf-8"?>
<p:tagLst xmlns:a="http://schemas.openxmlformats.org/drawingml/2006/main" xmlns:r="http://schemas.openxmlformats.org/officeDocument/2006/relationships" xmlns:p="http://schemas.openxmlformats.org/presentationml/2006/main">
  <p:tag name="TIMING" val="|19.1"/>
</p:tagLst>
</file>

<file path=ppt/tags/tag14.xml><?xml version="1.0" encoding="utf-8"?>
<p:tagLst xmlns:a="http://schemas.openxmlformats.org/drawingml/2006/main" xmlns:r="http://schemas.openxmlformats.org/officeDocument/2006/relationships" xmlns:p="http://schemas.openxmlformats.org/presentationml/2006/main">
  <p:tag name="TEXPOINT" val="template"/>
  <p:tag name="SOURCE" val="TPT1  equation |\textup{cover}(p)|=1,\quad \forall p \in W  template TPT2  env TPENV1  fore 0  back 16777215  eqnno 13"/>
  <p:tag name="FILENAME" val="TP_tmp"/>
  <p:tag name="ORIGWIDTH" val="242"/>
  <p:tag name="PICTUREFILESIZE" val="129336"/>
</p:tagLst>
</file>

<file path=ppt/tags/tag15.xml><?xml version="1.0" encoding="utf-8"?>
<p:tagLst xmlns:a="http://schemas.openxmlformats.org/drawingml/2006/main" xmlns:r="http://schemas.openxmlformats.org/officeDocument/2006/relationships" xmlns:p="http://schemas.openxmlformats.org/presentationml/2006/main">
  <p:tag name="TIMING" val="|0.5|4.4"/>
</p:tagLst>
</file>

<file path=ppt/tags/tag16.xml><?xml version="1.0" encoding="utf-8"?>
<p:tagLst xmlns:a="http://schemas.openxmlformats.org/drawingml/2006/main" xmlns:r="http://schemas.openxmlformats.org/officeDocument/2006/relationships" xmlns:p="http://schemas.openxmlformats.org/presentationml/2006/main">
  <p:tag name="TEXPOINT" val="template"/>
  <p:tag name="SOURCE" val="TPT1  equation \textup{score}(S) = \sum\limits_{s \in S} \overline{\textup{area}}(s)r_{s} = \sum\limits_{s \in S}\overline{w}_{s}  template TPT2  env TPENV1  fore 0  back 16777215  eqnno 15"/>
  <p:tag name="FILENAME" val="TP_tmp"/>
  <p:tag name="ORIGWIDTH" val="329"/>
  <p:tag name="PICTUREFILESIZE" val="270012"/>
</p:tagLst>
</file>

<file path=ppt/tags/tag17.xml><?xml version="1.0" encoding="utf-8"?>
<p:tagLst xmlns:a="http://schemas.openxmlformats.org/drawingml/2006/main" xmlns:r="http://schemas.openxmlformats.org/officeDocument/2006/relationships" xmlns:p="http://schemas.openxmlformats.org/presentationml/2006/main">
  <p:tag name="TIMING" val="|6.6|16.1|7.3"/>
</p:tagLst>
</file>

<file path=ppt/tags/tag18.xml><?xml version="1.0" encoding="utf-8"?>
<p:tagLst xmlns:a="http://schemas.openxmlformats.org/drawingml/2006/main" xmlns:r="http://schemas.openxmlformats.org/officeDocument/2006/relationships" xmlns:p="http://schemas.openxmlformats.org/presentationml/2006/main">
  <p:tag name="TIMING" val="|8.3|7.7|4.4"/>
</p:tagLst>
</file>

<file path=ppt/tags/tag19.xml><?xml version="1.0" encoding="utf-8"?>
<p:tagLst xmlns:a="http://schemas.openxmlformats.org/drawingml/2006/main" xmlns:r="http://schemas.openxmlformats.org/officeDocument/2006/relationships" xmlns:p="http://schemas.openxmlformats.org/presentationml/2006/main">
  <p:tag name="TEXPOINT" val="template"/>
  <p:tag name="SOURCE" val="TPT1  equation \textup{score}(\mathcal{M}_{ij}) = \lambda \sum\limits_{c \in \mathcal{M}_{ij}}\overline{w}_{c} + \mu \sum\limits_{(c,c')\in \mathcal{A}_{ij}}\overline{w}_{(c,c')}  template TPT2  env TPENV1  fore 0  back 16777215  eqnno 5"/>
  <p:tag name="FILENAME" val="TP_tmp"/>
  <p:tag name="ORIGWIDTH" val="418"/>
  <p:tag name="PICTUREFILESIZE" val="386709"/>
</p:tagLst>
</file>

<file path=ppt/tags/tag2.xml><?xml version="1.0" encoding="utf-8"?>
<p:tagLst xmlns:a="http://schemas.openxmlformats.org/drawingml/2006/main" xmlns:r="http://schemas.openxmlformats.org/officeDocument/2006/relationships" xmlns:p="http://schemas.openxmlformats.org/presentationml/2006/main">
  <p:tag name="TIMING" val="|14.5|5.8|3.3|1.9|6.3"/>
</p:tagLst>
</file>

<file path=ppt/tags/tag20.xml><?xml version="1.0" encoding="utf-8"?>
<p:tagLst xmlns:a="http://schemas.openxmlformats.org/drawingml/2006/main" xmlns:r="http://schemas.openxmlformats.org/officeDocument/2006/relationships" xmlns:p="http://schemas.openxmlformats.org/presentationml/2006/main">
  <p:tag name="TEXPOINT" val="template"/>
  <p:tag name="SOURCE" val="TPT1  equation \textup{score}(\mathcal{M}_{ij}) = \lambda \sum\limits_{c \in \mathcal{M}_{ij}}\overline{w}_{c} + \mu \sum\limits_{(c,c')\in \mathcal{A}_{ij}}\overline{w}_{(c,c')}  template TPT2  env TPENV1  fore 0  back 16777215  eqnno 5"/>
  <p:tag name="FILENAME" val="TP_tmp"/>
  <p:tag name="ORIGWIDTH" val="418"/>
  <p:tag name="PICTUREFILESIZE" val="386709"/>
</p:tagLst>
</file>

<file path=ppt/tags/tag21.xml><?xml version="1.0" encoding="utf-8"?>
<p:tagLst xmlns:a="http://schemas.openxmlformats.org/drawingml/2006/main" xmlns:r="http://schemas.openxmlformats.org/officeDocument/2006/relationships" xmlns:p="http://schemas.openxmlformats.org/presentationml/2006/main">
  <p:tag name="TEXPOINT" val="template"/>
  <p:tag name="SOURCE" val="TPT1  equation \textup{consistency}(S_1,S_2) = \sum\limits_{ij\in \{12,21\}}\max\limits_{\mathcal{M}_{ij}}\textup{score}(\mathcal{M}_{ij})  template TPT2  env TPENV1  fore 0  back 16777215  eqnno 4"/>
  <p:tag name="FILENAME" val="TP_tmp"/>
  <p:tag name="ORIGWIDTH" val="468"/>
  <p:tag name="PICTUREFILESIZE" val="411673"/>
</p:tagLst>
</file>

<file path=ppt/tags/tag22.xml><?xml version="1.0" encoding="utf-8"?>
<p:tagLst xmlns:a="http://schemas.openxmlformats.org/drawingml/2006/main" xmlns:r="http://schemas.openxmlformats.org/officeDocument/2006/relationships" xmlns:p="http://schemas.openxmlformats.org/presentationml/2006/main">
  <p:tag name="TEXPOINT" val="template"/>
  <p:tag name="SOURCE" val="TPT1  equation \textup{s.t.}  template TPT2  env TPENV1  fore 0  back 16777215  eqnno 17"/>
  <p:tag name="FILENAME" val="TP_tmp"/>
  <p:tag name="ORIGWIDTH" val="30"/>
  <p:tag name="PICTUREFILESIZE" val="13458"/>
</p:tagLst>
</file>

<file path=ppt/tags/tag23.xml><?xml version="1.0" encoding="utf-8"?>
<p:tagLst xmlns:a="http://schemas.openxmlformats.org/drawingml/2006/main" xmlns:r="http://schemas.openxmlformats.org/officeDocument/2006/relationships" xmlns:p="http://schemas.openxmlformats.org/presentationml/2006/main">
  <p:tag name="TEXPOINT" val="template"/>
  <p:tag name="SOURCE" val="TPT1  equation |\textup{cover}(p)| = 1,\quad \forall p \in \mathcal{P}_{i}, \quad 1\leq i \leq 2,  template TPT2  env TPENV1  fore 0  back 16777215  eqnno 18"/>
  <p:tag name="FILENAME" val="TP_tmp"/>
  <p:tag name="ORIGWIDTH" val="368"/>
  <p:tag name="PICTUREFILESIZE" val="190869"/>
</p:tagLst>
</file>

<file path=ppt/tags/tag24.xml><?xml version="1.0" encoding="utf-8"?>
<p:tagLst xmlns:a="http://schemas.openxmlformats.org/drawingml/2006/main" xmlns:r="http://schemas.openxmlformats.org/officeDocument/2006/relationships" xmlns:p="http://schemas.openxmlformats.org/presentationml/2006/main">
  <p:tag name="TEXPOINT" val="template"/>
  <p:tag name="SOURCE" val="TPT1  equation \max\limits_{S_{1},S_{2},\mathcal{M}_{12}, \mathcal{M}_{21}}\sum\limits_{i=1}^{2}\sum\limits_{s\in S_{i}}\overline{w}_{s} + \sum\limits_{ij\in\{12,21\}}  template TPT2  env TPENV1  fore 0  back 16777215  eqnno 12"/>
  <p:tag name="FILENAME" val="TP_tmp"/>
  <p:tag name="ORIGWIDTH" val="351"/>
  <p:tag name="PICTUREFILESIZE" val="388202"/>
</p:tagLst>
</file>

<file path=ppt/tags/tag25.xml><?xml version="1.0" encoding="utf-8"?>
<p:tagLst xmlns:a="http://schemas.openxmlformats.org/drawingml/2006/main" xmlns:r="http://schemas.openxmlformats.org/officeDocument/2006/relationships" xmlns:p="http://schemas.openxmlformats.org/presentationml/2006/main">
  <p:tag name="TEXPOINT" val="template"/>
  <p:tag name="SOURCE" val="TPT1  equation (\lambda \sum\limits_{c\in \mathcal{M}_{ij}}\overline{w}_{c}+\mu\sum\limits_{(c,c')\in \mathcal{A}_{ij}}\overline{w}_{(c,c')})  template TPT2  env TPENV1  fore 0  back 16777215  eqnno 14"/>
  <p:tag name="FILENAME" val="TP_tmp"/>
  <p:tag name="ORIGWIDTH" val="295"/>
  <p:tag name="PICTUREFILESIZE" val="282792"/>
</p:tagLst>
</file>

<file path=ppt/tags/tag26.xml><?xml version="1.0" encoding="utf-8"?>
<p:tagLst xmlns:a="http://schemas.openxmlformats.org/drawingml/2006/main" xmlns:r="http://schemas.openxmlformats.org/officeDocument/2006/relationships" xmlns:p="http://schemas.openxmlformats.org/presentationml/2006/main">
  <p:tag name="TEXPOINT" val="template"/>
  <p:tag name="SOURCE" val="TPT1  equation x_{s} = \left\{ &#10;\begin{array}{cc}&#10;1 &amp; s\in S_{1}\cup S_{2}\\&#10;0 &amp; \mathrm{otherwise}&#10;\end{array}&#10;\right.  template TPT2  env TPENV1  fore 0  back 16777215  eqnno 10"/>
  <p:tag name="FILENAME" val="TP_tmp"/>
  <p:tag name="ORIGWIDTH" val="206"/>
  <p:tag name="PICTUREFILESIZE" val="236607"/>
</p:tagLst>
</file>

<file path=ppt/tags/tag27.xml><?xml version="1.0" encoding="utf-8"?>
<p:tagLst xmlns:a="http://schemas.openxmlformats.org/drawingml/2006/main" xmlns:r="http://schemas.openxmlformats.org/officeDocument/2006/relationships" xmlns:p="http://schemas.openxmlformats.org/presentationml/2006/main">
  <p:tag name="TEXPOINT" val="template"/>
  <p:tag name="SOURCE" val="TPT1  equation x_{s} = \left\{ &#10;\begin{array}{cc}&#10;1 &amp; s\in S_{1}\cup S_{2}\\&#10;0 &amp; \mathrm{otherwise}&#10;\end{array}&#10;\right.  template TPT2  env TPENV1  fore 0  back 16777215  eqnno 10"/>
  <p:tag name="FILENAME" val="TP_tmp"/>
  <p:tag name="ORIGWIDTH" val="206"/>
  <p:tag name="PICTUREFILESIZE" val="236607"/>
</p:tagLst>
</file>

<file path=ppt/tags/tag28.xml><?xml version="1.0" encoding="utf-8"?>
<p:tagLst xmlns:a="http://schemas.openxmlformats.org/drawingml/2006/main" xmlns:r="http://schemas.openxmlformats.org/officeDocument/2006/relationships" xmlns:p="http://schemas.openxmlformats.org/presentationml/2006/main">
  <p:tag name="TEXPOINT" val="template"/>
  <p:tag name="SOURCE" val="TPT1  equation y_{c} = \left\{&#10;\begin{array}{cc}&#10;1 &amp; c \in \mathcal{M}_{12}\cup\mathcal{M}_{21} \\&#10;0 &amp; \mathrm{otherwise}&#10;\end{array}&#10;\right.  template TPT2  env TPENV1  fore 0  back 16777215  eqnno 11"/>
  <p:tag name="FILENAME" val="TP_tmp"/>
  <p:tag name="ORIGWIDTH" val="249"/>
  <p:tag name="PICTUREFILESIZE" val="276075"/>
</p:tagLst>
</file>

<file path=ppt/tags/tag29.xml><?xml version="1.0" encoding="utf-8"?>
<p:tagLst xmlns:a="http://schemas.openxmlformats.org/drawingml/2006/main" xmlns:r="http://schemas.openxmlformats.org/officeDocument/2006/relationships" xmlns:p="http://schemas.openxmlformats.org/presentationml/2006/main">
  <p:tag name="TEXPOINT" val="template"/>
  <p:tag name="SOURCE" val="TPT1  equation x_{s} = \left\{ &#10;\begin{array}{cc}&#10;1 &amp; s\in S_{1}\cup S_{2}\\&#10;0 &amp; \mathrm{otherwise}&#10;\end{array}&#10;\right.  template TPT2  env TPENV1  fore 0  back 16777215  eqnno 10"/>
  <p:tag name="FILENAME" val="TP_tmp"/>
  <p:tag name="ORIGWIDTH" val="206"/>
  <p:tag name="PICTUREFILESIZE" val="236607"/>
</p:tagLst>
</file>

<file path=ppt/tags/tag3.xml><?xml version="1.0" encoding="utf-8"?>
<p:tagLst xmlns:a="http://schemas.openxmlformats.org/drawingml/2006/main" xmlns:r="http://schemas.openxmlformats.org/officeDocument/2006/relationships" xmlns:p="http://schemas.openxmlformats.org/presentationml/2006/main">
  <p:tag name="TIMING" val="|2.2|11.9|8.5"/>
</p:tagLst>
</file>

<file path=ppt/tags/tag30.xml><?xml version="1.0" encoding="utf-8"?>
<p:tagLst xmlns:a="http://schemas.openxmlformats.org/drawingml/2006/main" xmlns:r="http://schemas.openxmlformats.org/officeDocument/2006/relationships" xmlns:p="http://schemas.openxmlformats.org/presentationml/2006/main">
  <p:tag name="TEXPOINT" val="template"/>
  <p:tag name="SOURCE" val="TPT1  equation y_{c} = \left\{&#10;\begin{array}{cc}&#10;1 &amp; c \in \mathcal{M}_{12}\cup\mathcal{M}_{21} \\&#10;0 &amp; \mathrm{otherwise}&#10;\end{array}&#10;\right.  template TPT2  env TPENV1  fore 0  back 16777215  eqnno 11"/>
  <p:tag name="FILENAME" val="TP_tmp"/>
  <p:tag name="ORIGWIDTH" val="249"/>
  <p:tag name="PICTUREFILESIZE" val="276075"/>
</p:tagLst>
</file>

<file path=ppt/tags/tag31.xml><?xml version="1.0" encoding="utf-8"?>
<p:tagLst xmlns:a="http://schemas.openxmlformats.org/drawingml/2006/main" xmlns:r="http://schemas.openxmlformats.org/officeDocument/2006/relationships" xmlns:p="http://schemas.openxmlformats.org/presentationml/2006/main">
  <p:tag name="TEXPOINT" val="template"/>
  <p:tag name="SOURCE" val="TPT1  equation z_{(c,c')} = \left\{&#10;\begin{array}{cc}&#10;1 &amp; (c,c') \in \mathcal{A}_{12}\cup \mathcal{A}_{21} \\&#10;0 &amp; \textup{otherwise}&#10;\end{array}&#10;\right.  template TPT2  env TPENV1  fore 0  back 16777215  eqnno 6"/>
  <p:tag name="FILENAME" val="TP_tmp"/>
  <p:tag name="ORIGWIDTH" val="307"/>
  <p:tag name="PICTUREFILESIZE" val="335026"/>
</p:tagLst>
</file>

<file path=ppt/tags/tag32.xml><?xml version="1.0" encoding="utf-8"?>
<p:tagLst xmlns:a="http://schemas.openxmlformats.org/drawingml/2006/main" xmlns:r="http://schemas.openxmlformats.org/officeDocument/2006/relationships" xmlns:p="http://schemas.openxmlformats.org/presentationml/2006/main">
  <p:tag name="TEXPOINT" val="template"/>
  <p:tag name="SOURCE" val="TPT1  equation x_{s} = \left\{ &#10;\begin{array}{cc}&#10;1 &amp; s\in S_{1}\cup S_{2}\\&#10;0 &amp; \mathrm{otherwise}&#10;\end{array}&#10;\right.  template TPT2  env TPENV1  fore 0  back 16777215  eqnno 10"/>
  <p:tag name="FILENAME" val="TP_tmp"/>
  <p:tag name="ORIGWIDTH" val="206"/>
  <p:tag name="PICTUREFILESIZE" val="236607"/>
</p:tagLst>
</file>

<file path=ppt/tags/tag33.xml><?xml version="1.0" encoding="utf-8"?>
<p:tagLst xmlns:a="http://schemas.openxmlformats.org/drawingml/2006/main" xmlns:r="http://schemas.openxmlformats.org/officeDocument/2006/relationships" xmlns:p="http://schemas.openxmlformats.org/presentationml/2006/main">
  <p:tag name="TEXPOINT" val="template"/>
  <p:tag name="SOURCE" val="TPT1  equation y_{c} = \left\{&#10;\begin{array}{cc}&#10;1 &amp; c \in \mathcal{M}_{12}\cup\mathcal{M}_{21} \\&#10;0 &amp; \mathrm{otherwise}&#10;\end{array}&#10;\right.  template TPT2  env TPENV1  fore 0  back 16777215  eqnno 11"/>
  <p:tag name="FILENAME" val="TP_tmp"/>
  <p:tag name="ORIGWIDTH" val="249"/>
  <p:tag name="PICTUREFILESIZE" val="276075"/>
</p:tagLst>
</file>

<file path=ppt/tags/tag34.xml><?xml version="1.0" encoding="utf-8"?>
<p:tagLst xmlns:a="http://schemas.openxmlformats.org/drawingml/2006/main" xmlns:r="http://schemas.openxmlformats.org/officeDocument/2006/relationships" xmlns:p="http://schemas.openxmlformats.org/presentationml/2006/main">
  <p:tag name="TEXPOINT" val="template"/>
  <p:tag name="SOURCE" val="TPT1  equation z_{(c,c')} = \left\{&#10;\begin{array}{cc}&#10;1 &amp; (c,c') \in \mathcal{A}_{12}\cup \mathcal{A}_{21} \\&#10;0 &amp; \textup{otherwise}&#10;\end{array}&#10;\right.  template TPT2  env TPENV1  fore 0  back 16777215  eqnno 6"/>
  <p:tag name="FILENAME" val="TP_tmp"/>
  <p:tag name="ORIGWIDTH" val="307"/>
  <p:tag name="PICTUREFILESIZE" val="335026"/>
</p:tagLst>
</file>

<file path=ppt/tags/tag35.xml><?xml version="1.0" encoding="utf-8"?>
<p:tagLst xmlns:a="http://schemas.openxmlformats.org/drawingml/2006/main" xmlns:r="http://schemas.openxmlformats.org/officeDocument/2006/relationships" xmlns:p="http://schemas.openxmlformats.org/presentationml/2006/main">
  <p:tag name="TEXPOINT" val="template"/>
  <p:tag name="SOURCE" val="TPT1  equation \max \sum\limits_{i \in \{1,2\}} \mathbf{x}_{i}^{\mathrm{T}}\mathbf{w}_{i}^{\mathrm{seg}} + \sum\limits_{ij \in \{12,21\}}(\lambda\mathbf{y}_{ij}^{\mathrm{T}}\mathbf{w}_{ij}^{\mathrm{corr}} + \mu\mathbf{z}_{ij}^{\mathrm{T}}\mathbf{w}_{ij}^{\mathrm{adj}})  template TPT2  env TPENV1  fore 0  back 16777215  eqnno 14"/>
  <p:tag name="FILENAME" val="TP_tmp"/>
  <p:tag name="ORIGWIDTH" val="498"/>
  <p:tag name="PICTUREFILESIZE" val="483335"/>
</p:tagLst>
</file>

<file path=ppt/tags/tag36.xml><?xml version="1.0" encoding="utf-8"?>
<p:tagLst xmlns:a="http://schemas.openxmlformats.org/drawingml/2006/main" xmlns:r="http://schemas.openxmlformats.org/officeDocument/2006/relationships" xmlns:p="http://schemas.openxmlformats.org/presentationml/2006/main">
  <p:tag name="TIMING" val="|1.4"/>
</p:tagLst>
</file>

<file path=ppt/tags/tag37.xml><?xml version="1.0" encoding="utf-8"?>
<p:tagLst xmlns:a="http://schemas.openxmlformats.org/drawingml/2006/main" xmlns:r="http://schemas.openxmlformats.org/officeDocument/2006/relationships" xmlns:p="http://schemas.openxmlformats.org/presentationml/2006/main">
  <p:tag name="TEXPOINT" val="template"/>
  <p:tag name="SOURCE" val="TPT1  equation x_{s} = \left\{ &#10;\begin{array}{cc}&#10;1 &amp; s\in S_{1}\cup S_{2}\\&#10;0 &amp; \mathrm{otherwise}&#10;\end{array}&#10;\right.  template TPT2  env TPENV1  fore 0  back 16777215  eqnno 10"/>
  <p:tag name="FILENAME" val="TP_tmp"/>
  <p:tag name="ORIGWIDTH" val="206"/>
  <p:tag name="PICTUREFILESIZE" val="236607"/>
</p:tagLst>
</file>

<file path=ppt/tags/tag38.xml><?xml version="1.0" encoding="utf-8"?>
<p:tagLst xmlns:a="http://schemas.openxmlformats.org/drawingml/2006/main" xmlns:r="http://schemas.openxmlformats.org/officeDocument/2006/relationships" xmlns:p="http://schemas.openxmlformats.org/presentationml/2006/main">
  <p:tag name="TEXPOINT" val="template"/>
  <p:tag name="SOURCE" val="TPT1  equation y_{c} = \left\{&#10;\begin{array}{cc}&#10;1 &amp; c \in \mathcal{M}_{12}\cup\mathcal{M}_{21} \\&#10;0 &amp; \mathrm{otherwise}&#10;\end{array}&#10;\right.  template TPT2  env TPENV1  fore 0  back 16777215  eqnno 11"/>
  <p:tag name="FILENAME" val="TP_tmp"/>
  <p:tag name="ORIGWIDTH" val="249"/>
  <p:tag name="PICTUREFILESIZE" val="276075"/>
</p:tagLst>
</file>

<file path=ppt/tags/tag39.xml><?xml version="1.0" encoding="utf-8"?>
<p:tagLst xmlns:a="http://schemas.openxmlformats.org/drawingml/2006/main" xmlns:r="http://schemas.openxmlformats.org/officeDocument/2006/relationships" xmlns:p="http://schemas.openxmlformats.org/presentationml/2006/main">
  <p:tag name="TEXPOINT" val="template"/>
  <p:tag name="SOURCE" val="TPT1  equation z_{(c,c')} = \left\{&#10;\begin{array}{cc}&#10;1 &amp; (c,c') \in \mathcal{A}_{12}\cup \mathcal{A}_{21} \\&#10;0 &amp; \textup{otherwise}&#10;\end{array}&#10;\right.  template TPT2  env TPENV1  fore 0  back 16777215  eqnno 6"/>
  <p:tag name="FILENAME" val="TP_tmp"/>
  <p:tag name="ORIGWIDTH" val="307"/>
  <p:tag name="PICTUREFILESIZE" val="335026"/>
</p:tagLst>
</file>

<file path=ppt/tags/tag4.xml><?xml version="1.0" encoding="utf-8"?>
<p:tagLst xmlns:a="http://schemas.openxmlformats.org/drawingml/2006/main" xmlns:r="http://schemas.openxmlformats.org/officeDocument/2006/relationships" xmlns:p="http://schemas.openxmlformats.org/presentationml/2006/main">
  <p:tag name="TIMING" val="|17.7"/>
</p:tagLst>
</file>

<file path=ppt/tags/tag40.xml><?xml version="1.0" encoding="utf-8"?>
<p:tagLst xmlns:a="http://schemas.openxmlformats.org/drawingml/2006/main" xmlns:r="http://schemas.openxmlformats.org/officeDocument/2006/relationships" xmlns:p="http://schemas.openxmlformats.org/presentationml/2006/main">
  <p:tag name="TEXPOINT" val="template"/>
  <p:tag name="SOURCE" val="TPT1  equation \sum\limits_{s \in \mathrm{cover}(p)}x_{s} = 1,\quad \forall p \in \mathcal{P}_{i}  template TPT2  env TPENV1  fore 0  back 16777215  eqnno 28"/>
  <p:tag name="FILENAME" val="TP_tmp"/>
  <p:tag name="ORIGWIDTH" val="259"/>
  <p:tag name="PICTUREFILESIZE" val="215890"/>
</p:tagLst>
</file>

<file path=ppt/tags/tag41.xml><?xml version="1.0" encoding="utf-8"?>
<p:tagLst xmlns:a="http://schemas.openxmlformats.org/drawingml/2006/main" xmlns:r="http://schemas.openxmlformats.org/officeDocument/2006/relationships" xmlns:p="http://schemas.openxmlformats.org/presentationml/2006/main">
  <p:tag name="TEXPOINT" val="template"/>
  <p:tag name="SOURCE" val="TPT1  equation A_{i}\mathbf{x}_{i} = \mathbf{1}  template TPT2  env TPENV1  fore 0  back 16777215  eqnno 29"/>
  <p:tag name="FILENAME" val="TP_tmp"/>
  <p:tag name="ORIGWIDTH" val="82"/>
  <p:tag name="PICTUREFILESIZE" val="39837"/>
</p:tagLst>
</file>

<file path=ppt/tags/tag42.xml><?xml version="1.0" encoding="utf-8"?>
<p:tagLst xmlns:a="http://schemas.openxmlformats.org/drawingml/2006/main" xmlns:r="http://schemas.openxmlformats.org/officeDocument/2006/relationships" xmlns:p="http://schemas.openxmlformats.org/presentationml/2006/main">
  <p:tag name="TEXPOINT" val="template"/>
  <p:tag name="SOURCE" val="TPT1  equation x_{s} = \left\{ &#10;\begin{array}{cc}&#10;1 &amp; s\in S_{1}\cup S_{2}\\&#10;0 &amp; \mathrm{otherwise}&#10;\end{array}&#10;\right.  template TPT2  env TPENV1  fore 0  back 16777215  eqnno 10"/>
  <p:tag name="FILENAME" val="TP_tmp"/>
  <p:tag name="ORIGWIDTH" val="206"/>
  <p:tag name="PICTUREFILESIZE" val="236607"/>
</p:tagLst>
</file>

<file path=ppt/tags/tag43.xml><?xml version="1.0" encoding="utf-8"?>
<p:tagLst xmlns:a="http://schemas.openxmlformats.org/drawingml/2006/main" xmlns:r="http://schemas.openxmlformats.org/officeDocument/2006/relationships" xmlns:p="http://schemas.openxmlformats.org/presentationml/2006/main">
  <p:tag name="TEXPOINT" val="template"/>
  <p:tag name="SOURCE" val="TPT1  equation y_{c} = \left\{&#10;\begin{array}{cc}&#10;1 &amp; c \in \mathcal{M}_{12}\cup\mathcal{M}_{21} \\&#10;0 &amp; \mathrm{otherwise}&#10;\end{array}&#10;\right.  template TPT2  env TPENV1  fore 0  back 16777215  eqnno 11"/>
  <p:tag name="FILENAME" val="TP_tmp"/>
  <p:tag name="ORIGWIDTH" val="249"/>
  <p:tag name="PICTUREFILESIZE" val="276075"/>
</p:tagLst>
</file>

<file path=ppt/tags/tag44.xml><?xml version="1.0" encoding="utf-8"?>
<p:tagLst xmlns:a="http://schemas.openxmlformats.org/drawingml/2006/main" xmlns:r="http://schemas.openxmlformats.org/officeDocument/2006/relationships" xmlns:p="http://schemas.openxmlformats.org/presentationml/2006/main">
  <p:tag name="TEXPOINT" val="template"/>
  <p:tag name="SOURCE" val="TPT1  equation z_{(c,c')} = \left\{&#10;\begin{array}{cc}&#10;1 &amp; (c,c') \in \mathcal{A}_{12}\cup \mathcal{A}_{21} \\&#10;0 &amp; \textup{otherwise}&#10;\end{array}&#10;\right.  template TPT2  env TPENV1  fore 0  back 16777215  eqnno 6"/>
  <p:tag name="FILENAME" val="TP_tmp"/>
  <p:tag name="ORIGWIDTH" val="307"/>
  <p:tag name="PICTUREFILESIZE" val="335026"/>
</p:tagLst>
</file>

<file path=ppt/tags/tag45.xml><?xml version="1.0" encoding="utf-8"?>
<p:tagLst xmlns:a="http://schemas.openxmlformats.org/drawingml/2006/main" xmlns:r="http://schemas.openxmlformats.org/officeDocument/2006/relationships" xmlns:p="http://schemas.openxmlformats.org/presentationml/2006/main">
  <p:tag name="TEXPOINT" val="template"/>
  <p:tag name="SOURCE" val="TPT1  equation \forall ij \in \{12,21\}  template TPT2  env TPENV1  fore 0  back 16777215  eqnno 1"/>
  <p:tag name="FILENAME" val="TP_tmp"/>
  <p:tag name="ORIGWIDTH" val="134"/>
  <p:tag name="PICTUREFILESIZE" val="75332"/>
</p:tagLst>
</file>

<file path=ppt/tags/tag46.xml><?xml version="1.0" encoding="utf-8"?>
<p:tagLst xmlns:a="http://schemas.openxmlformats.org/drawingml/2006/main" xmlns:r="http://schemas.openxmlformats.org/officeDocument/2006/relationships" xmlns:p="http://schemas.openxmlformats.org/presentationml/2006/main">
  <p:tag name="TEXPOINT" val="template"/>
  <p:tag name="SOURCE" val="TPT1  equation y_{(s,s')}\leq x_{s'},\quad \forall (s,s')\in C_{ij}  template TPT2  env TPENV1  fore 0  back 16777215  eqnno 31"/>
  <p:tag name="FILENAME" val="TP_tmp"/>
  <p:tag name="ORIGWIDTH" val="259"/>
  <p:tag name="PICTUREFILESIZE" val="175133"/>
</p:tagLst>
</file>

<file path=ppt/tags/tag47.xml><?xml version="1.0" encoding="utf-8"?>
<p:tagLst xmlns:a="http://schemas.openxmlformats.org/drawingml/2006/main" xmlns:r="http://schemas.openxmlformats.org/officeDocument/2006/relationships" xmlns:p="http://schemas.openxmlformats.org/presentationml/2006/main">
  <p:tag name="TEXPOINT" val="template"/>
  <p:tag name="SOURCE" val="TPT1  equation \sum\limits_{s'\in I_{j}}y_{(s,s')} \leq x_{s}, \quad \forall s\in I_{i}  template TPT2  env TPENV1  fore 0  back 16777215  eqnno 32"/>
  <p:tag name="FILENAME" val="TP_tmp"/>
  <p:tag name="ORIGWIDTH" val="239"/>
  <p:tag name="PICTUREFILESIZE" val="210742"/>
</p:tagLst>
</file>

<file path=ppt/tags/tag48.xml><?xml version="1.0" encoding="utf-8"?>
<p:tagLst xmlns:a="http://schemas.openxmlformats.org/drawingml/2006/main" xmlns:r="http://schemas.openxmlformats.org/officeDocument/2006/relationships" xmlns:p="http://schemas.openxmlformats.org/presentationml/2006/main">
  <p:tag name="TEXPOINT" val="template"/>
  <p:tag name="SOURCE" val="TPT1  equation B_{ij}\mathbf{y}_{ij} \leq D_{ij}\mathbf{x}_{i}  template TPT2  env TPENV1  fore 0  back 16777215  eqnno 33"/>
  <p:tag name="FILENAME" val="TP_tmp"/>
  <p:tag name="ORIGWIDTH" val="135"/>
  <p:tag name="PICTUREFILESIZE" val="86500"/>
</p:tagLst>
</file>

<file path=ppt/tags/tag49.xml><?xml version="1.0" encoding="utf-8"?>
<p:tagLst xmlns:a="http://schemas.openxmlformats.org/drawingml/2006/main" xmlns:r="http://schemas.openxmlformats.org/officeDocument/2006/relationships" xmlns:p="http://schemas.openxmlformats.org/presentationml/2006/main">
  <p:tag name="TEXPOINT" val="template"/>
  <p:tag name="SOURCE" val="TPT1  equation B_{ij}^{'}\mathbf{y}_{ij}\leq D_{ij}^{'}\mathbf{x}_{j}  template TPT2  env TPENV1  fore 0  back 16777215  eqnno 34"/>
  <p:tag name="FILENAME" val="TP_tmp"/>
  <p:tag name="ORIGWIDTH" val="136"/>
  <p:tag name="PICTUREFILESIZE" val="111078"/>
</p:tagLst>
</file>

<file path=ppt/tags/tag5.xml><?xml version="1.0" encoding="utf-8"?>
<p:tagLst xmlns:a="http://schemas.openxmlformats.org/drawingml/2006/main" xmlns:r="http://schemas.openxmlformats.org/officeDocument/2006/relationships" xmlns:p="http://schemas.openxmlformats.org/presentationml/2006/main">
  <p:tag name="TIMING" val="|17.7"/>
</p:tagLst>
</file>

<file path=ppt/tags/tag50.xml><?xml version="1.0" encoding="utf-8"?>
<p:tagLst xmlns:a="http://schemas.openxmlformats.org/drawingml/2006/main" xmlns:r="http://schemas.openxmlformats.org/officeDocument/2006/relationships" xmlns:p="http://schemas.openxmlformats.org/presentationml/2006/main">
  <p:tag name="TEXPOINT" val="template"/>
  <p:tag name="SOURCE" val="TPT1  equation x_{s} = \left\{ &#10;\begin{array}{cc}&#10;1 &amp; s\in S_{1}\cup S_{2}\\&#10;0 &amp; \mathrm{otherwise}&#10;\end{array}&#10;\right.  template TPT2  env TPENV1  fore 0  back 16777215  eqnno 10"/>
  <p:tag name="FILENAME" val="TP_tmp"/>
  <p:tag name="ORIGWIDTH" val="206"/>
  <p:tag name="PICTUREFILESIZE" val="236607"/>
</p:tagLst>
</file>

<file path=ppt/tags/tag51.xml><?xml version="1.0" encoding="utf-8"?>
<p:tagLst xmlns:a="http://schemas.openxmlformats.org/drawingml/2006/main" xmlns:r="http://schemas.openxmlformats.org/officeDocument/2006/relationships" xmlns:p="http://schemas.openxmlformats.org/presentationml/2006/main">
  <p:tag name="TEXPOINT" val="template"/>
  <p:tag name="SOURCE" val="TPT1  equation y_{c} = \left\{&#10;\begin{array}{cc}&#10;1 &amp; c \in \mathcal{M}_{12}\cup\mathcal{M}_{21} \\&#10;0 &amp; \mathrm{otherwise}&#10;\end{array}&#10;\right.  template TPT2  env TPENV1  fore 0  back 16777215  eqnno 11"/>
  <p:tag name="FILENAME" val="TP_tmp"/>
  <p:tag name="ORIGWIDTH" val="249"/>
  <p:tag name="PICTUREFILESIZE" val="276075"/>
</p:tagLst>
</file>

<file path=ppt/tags/tag52.xml><?xml version="1.0" encoding="utf-8"?>
<p:tagLst xmlns:a="http://schemas.openxmlformats.org/drawingml/2006/main" xmlns:r="http://schemas.openxmlformats.org/officeDocument/2006/relationships" xmlns:p="http://schemas.openxmlformats.org/presentationml/2006/main">
  <p:tag name="TEXPOINT" val="template"/>
  <p:tag name="SOURCE" val="TPT1  equation z_{(c,c')} = \left\{&#10;\begin{array}{cc}&#10;1 &amp; (c,c') \in \mathcal{A}_{12}\cup \mathcal{A}_{21} \\&#10;0 &amp; \textup{otherwise}&#10;\end{array}&#10;\right.  template TPT2  env TPENV1  fore 0  back 16777215  eqnno 6"/>
  <p:tag name="FILENAME" val="TP_tmp"/>
  <p:tag name="ORIGWIDTH" val="307"/>
  <p:tag name="PICTUREFILESIZE" val="335026"/>
</p:tagLst>
</file>

<file path=ppt/tags/tag53.xml><?xml version="1.0" encoding="utf-8"?>
<p:tagLst xmlns:a="http://schemas.openxmlformats.org/drawingml/2006/main" xmlns:r="http://schemas.openxmlformats.org/officeDocument/2006/relationships" xmlns:p="http://schemas.openxmlformats.org/presentationml/2006/main">
  <p:tag name="TEXPOINT" val="template"/>
  <p:tag name="SOURCE" val="TPT1  equation \forall ij \in \{12,21\}  template TPT2  env TPENV1  fore 0  back 16777215  eqnno 1"/>
  <p:tag name="FILENAME" val="TP_tmp"/>
  <p:tag name="ORIGWIDTH" val="134"/>
  <p:tag name="PICTUREFILESIZE" val="75332"/>
</p:tagLst>
</file>

<file path=ppt/tags/tag54.xml><?xml version="1.0" encoding="utf-8"?>
<p:tagLst xmlns:a="http://schemas.openxmlformats.org/drawingml/2006/main" xmlns:r="http://schemas.openxmlformats.org/officeDocument/2006/relationships" xmlns:p="http://schemas.openxmlformats.org/presentationml/2006/main">
  <p:tag name="TEXPOINT" val="template"/>
  <p:tag name="SOURCE" val="TPT1  equation \sum\limits_{s_{i}'\in \textup{cover}(p_{i})}\sum\limits_{s_{j}'}z_{(c,(s_{i}',s_{j}'))}\leq y_{c}  template TPT2  env TPENV1  fore 0  back 16777215  eqnno 2"/>
  <p:tag name="FILENAME" val="TP_tmp"/>
  <p:tag name="ORIGWIDTH" val="269"/>
  <p:tag name="PICTUREFILESIZE" val="278064"/>
</p:tagLst>
</file>

<file path=ppt/tags/tag55.xml><?xml version="1.0" encoding="utf-8"?>
<p:tagLst xmlns:a="http://schemas.openxmlformats.org/drawingml/2006/main" xmlns:r="http://schemas.openxmlformats.org/officeDocument/2006/relationships" xmlns:p="http://schemas.openxmlformats.org/presentationml/2006/main">
  <p:tag name="TEXPOINT" val="template"/>
  <p:tag name="SOURCE" val="TPT1  equation \forall c \in \mathcal{C}_{ij}, p_{i}\in \mathcal{P}_{i},  template TPT2  env TPENV1  fore 0  back 16777215  eqnno 3"/>
  <p:tag name="FILENAME" val="TP_tmp"/>
  <p:tag name="ORIGWIDTH" val="151"/>
  <p:tag name="PICTUREFILESIZE" val="92545"/>
</p:tagLst>
</file>

<file path=ppt/tags/tag56.xml><?xml version="1.0" encoding="utf-8"?>
<p:tagLst xmlns:a="http://schemas.openxmlformats.org/drawingml/2006/main" xmlns:r="http://schemas.openxmlformats.org/officeDocument/2006/relationships" xmlns:p="http://schemas.openxmlformats.org/presentationml/2006/main">
  <p:tag name="TEXPOINT" val="template"/>
  <p:tag name="SOURCE" val="TPT1  equation E_{12}\mathbf{z}_{12} \leq F_{12}\mathbf{y}_{12}  template TPT2  env TPENV1  fore 0  back 16777215  eqnno 15"/>
  <p:tag name="FILENAME" val="TP_tmp"/>
  <p:tag name="ORIGWIDTH" val="162"/>
  <p:tag name="PICTUREFILESIZE" val="83142"/>
</p:tagLst>
</file>

<file path=ppt/tags/tag57.xml><?xml version="1.0" encoding="utf-8"?>
<p:tagLst xmlns:a="http://schemas.openxmlformats.org/drawingml/2006/main" xmlns:r="http://schemas.openxmlformats.org/officeDocument/2006/relationships" xmlns:p="http://schemas.openxmlformats.org/presentationml/2006/main">
  <p:tag name="TEXPOINT" val="template"/>
  <p:tag name="SOURCE" val="TPT1  equation E_{21}\mathbf{z}_{21}\leq F_{21}\mathbf{y}_{21}  template TPT2  env TPENV1  fore 0  back 16777215  eqnno 16"/>
  <p:tag name="FILENAME" val="TP_tmp"/>
  <p:tag name="ORIGWIDTH" val="162"/>
  <p:tag name="PICTUREFILESIZE" val="82995"/>
</p:tagLst>
</file>

<file path=ppt/tags/tag58.xml><?xml version="1.0" encoding="utf-8"?>
<p:tagLst xmlns:a="http://schemas.openxmlformats.org/drawingml/2006/main" xmlns:r="http://schemas.openxmlformats.org/officeDocument/2006/relationships" xmlns:p="http://schemas.openxmlformats.org/presentationml/2006/main">
  <p:tag name="TIMING" val="|13.8|3.9"/>
</p:tagLst>
</file>

<file path=ppt/tags/tag59.xml><?xml version="1.0" encoding="utf-8"?>
<p:tagLst xmlns:a="http://schemas.openxmlformats.org/drawingml/2006/main" xmlns:r="http://schemas.openxmlformats.org/officeDocument/2006/relationships" xmlns:p="http://schemas.openxmlformats.org/presentationml/2006/main">
  <p:tag name="TEXPOINT" val="template"/>
  <p:tag name="SOURCE" val="TPT1  equation x\in\{0,1\}  template TPT2  env TPENV1  fore 0  back 16777215  eqnno 8"/>
  <p:tag name="FILENAME" val="TP_tmp"/>
  <p:tag name="ORIGWIDTH" val="91"/>
  <p:tag name="PICTUREFILESIZE" val="51082"/>
</p:tagLst>
</file>

<file path=ppt/tags/tag6.xml><?xml version="1.0" encoding="utf-8"?>
<p:tagLst xmlns:a="http://schemas.openxmlformats.org/drawingml/2006/main" xmlns:r="http://schemas.openxmlformats.org/officeDocument/2006/relationships" xmlns:p="http://schemas.openxmlformats.org/presentationml/2006/main">
  <p:tag name="TIMING" val="|8|4.5|6.8"/>
</p:tagLst>
</file>

<file path=ppt/tags/tag60.xml><?xml version="1.0" encoding="utf-8"?>
<p:tagLst xmlns:a="http://schemas.openxmlformats.org/drawingml/2006/main" xmlns:r="http://schemas.openxmlformats.org/officeDocument/2006/relationships" xmlns:p="http://schemas.openxmlformats.org/presentationml/2006/main">
  <p:tag name="TEXPOINT" val="template"/>
  <p:tag name="SOURCE" val="TPT1  equation \max \sum\limits_{i \in \{1,2\}} \mathbf{x}_{i}^{\mathrm{T}}\mathbf{w}_{i}^{\mathrm{seg}} + \sum\limits_{ij \in \{12,21\}}(\lambda\mathbf{y}_{ij}^{\mathrm{T}}\mathbf{w}_{ij}^{\mathrm{corr}} + \mu\mathbf{z}_{ij}^{\mathrm{T}}\mathbf{w}_{ij}^{\mathrm{adj}})  template TPT2  env TPENV1  fore 0  back 16777215  eqnno 14"/>
  <p:tag name="FILENAME" val="TP_tmp"/>
  <p:tag name="ORIGWIDTH" val="498"/>
  <p:tag name="PICTUREFILESIZE" val="483335"/>
</p:tagLst>
</file>

<file path=ppt/tags/tag61.xml><?xml version="1.0" encoding="utf-8"?>
<p:tagLst xmlns:a="http://schemas.openxmlformats.org/drawingml/2006/main" xmlns:r="http://schemas.openxmlformats.org/officeDocument/2006/relationships" xmlns:p="http://schemas.openxmlformats.org/presentationml/2006/main">
  <p:tag name="TEXPOINT" val="template"/>
  <p:tag name="SOURCE" val="TPT1  equation 0 \leq x\leq 1  template TPT2  env TPENV1  fore 0  back 16777215  eqnno 17"/>
  <p:tag name="FILENAME" val="TP_tmp"/>
  <p:tag name="ORIGWIDTH" val="91"/>
  <p:tag name="PICTUREFILESIZE" val="45895"/>
</p:tagLst>
</file>

<file path=ppt/tags/tag62.xml><?xml version="1.0" encoding="utf-8"?>
<p:tagLst xmlns:a="http://schemas.openxmlformats.org/drawingml/2006/main" xmlns:r="http://schemas.openxmlformats.org/officeDocument/2006/relationships" xmlns:p="http://schemas.openxmlformats.org/presentationml/2006/main">
  <p:tag name="TEXPOINT" val="template"/>
  <p:tag name="SOURCE" val="TPT1  equation \forall x \in \mathbf{x}_{1}, \mathbf{x}_{2}, \mathbf{y}_{12}, \mathbf{y}_{21}, \mathbf{z}_{12}, \mathbf{z}_{21}  template TPT2  env TPENV1  fore 0  back 16777215  eqnno 18"/>
  <p:tag name="FILENAME" val="TP_tmp"/>
  <p:tag name="ORIGWIDTH" val="271"/>
  <p:tag name="PICTUREFILESIZE" val="139190"/>
</p:tagLst>
</file>

<file path=ppt/tags/tag63.xml><?xml version="1.0" encoding="utf-8"?>
<p:tagLst xmlns:a="http://schemas.openxmlformats.org/drawingml/2006/main" xmlns:r="http://schemas.openxmlformats.org/officeDocument/2006/relationships" xmlns:p="http://schemas.openxmlformats.org/presentationml/2006/main">
  <p:tag name="TEXPOINT" val="template"/>
  <p:tag name="SOURCE" val="TPT1  equation \mathrm{and}  template TPT2  env TPENV1  fore 0  back 16777215  eqnno 5"/>
  <p:tag name="FILENAME" val="TP_tmp"/>
  <p:tag name="ORIGWIDTH" val="34"/>
  <p:tag name="PICTUREFILESIZE" val="10071"/>
</p:tagLst>
</file>

<file path=ppt/tags/tag64.xml><?xml version="1.0" encoding="utf-8"?>
<p:tagLst xmlns:a="http://schemas.openxmlformats.org/drawingml/2006/main" xmlns:r="http://schemas.openxmlformats.org/officeDocument/2006/relationships" xmlns:p="http://schemas.openxmlformats.org/presentationml/2006/main">
  <p:tag name="TEXPOINT" val="template"/>
  <p:tag name="SOURCE" val="TPT1  equation A_{1}\mathbf{x}_{1} = 1  template TPT2  env TPENV1  fore 0  back 16777215  eqnno 6"/>
  <p:tag name="FILENAME" val="TP_tmp"/>
  <p:tag name="ORIGWIDTH" val="91"/>
  <p:tag name="PICTUREFILESIZE" val="18043"/>
</p:tagLst>
</file>

<file path=ppt/tags/tag65.xml><?xml version="1.0" encoding="utf-8"?>
<p:tagLst xmlns:a="http://schemas.openxmlformats.org/drawingml/2006/main" xmlns:r="http://schemas.openxmlformats.org/officeDocument/2006/relationships" xmlns:p="http://schemas.openxmlformats.org/presentationml/2006/main">
  <p:tag name="TEXPOINT" val="template"/>
  <p:tag name="SOURCE" val="TPT1  equation A_{2}\mathbf{x}_{2} = 1  template TPT2  env TPENV1  fore 0  back 16777215  eqnno 1"/>
  <p:tag name="FILENAME" val="TP_tmp"/>
  <p:tag name="ORIGWIDTH" val="91"/>
  <p:tag name="PICTUREFILESIZE" val="45587"/>
</p:tagLst>
</file>

<file path=ppt/tags/tag66.xml><?xml version="1.0" encoding="utf-8"?>
<p:tagLst xmlns:a="http://schemas.openxmlformats.org/drawingml/2006/main" xmlns:r="http://schemas.openxmlformats.org/officeDocument/2006/relationships" xmlns:p="http://schemas.openxmlformats.org/presentationml/2006/main">
  <p:tag name="TEXPOINT" val="template"/>
  <p:tag name="SOURCE" val="TPT1  equation B_{12}\mathbf{y}_{12} \leq D_{12}\mathbf{x}_{1}  template TPT2  env TPENV1  fore 0  back 16777215  eqnno 2"/>
  <p:tag name="FILENAME" val="TP_tmp"/>
  <p:tag name="ORIGWIDTH" val="158"/>
  <p:tag name="PICTUREFILESIZE" val="82701"/>
</p:tagLst>
</file>

<file path=ppt/tags/tag67.xml><?xml version="1.0" encoding="utf-8"?>
<p:tagLst xmlns:a="http://schemas.openxmlformats.org/drawingml/2006/main" xmlns:r="http://schemas.openxmlformats.org/officeDocument/2006/relationships" xmlns:p="http://schemas.openxmlformats.org/presentationml/2006/main">
  <p:tag name="TEXPOINT" val="template"/>
  <p:tag name="SOURCE" val="TPT1  equation B_{21}\mathbf{y}_{21}\leq D_{21}\mathbf{x}_{2}  template TPT2  env TPENV1  fore 0  back 16777215  eqnno 4"/>
  <p:tag name="FILENAME" val="TP_tmp"/>
  <p:tag name="ORIGWIDTH" val="158"/>
  <p:tag name="PICTUREFILESIZE" val="86082"/>
</p:tagLst>
</file>

<file path=ppt/tags/tag68.xml><?xml version="1.0" encoding="utf-8"?>
<p:tagLst xmlns:a="http://schemas.openxmlformats.org/drawingml/2006/main" xmlns:r="http://schemas.openxmlformats.org/officeDocument/2006/relationships" xmlns:p="http://schemas.openxmlformats.org/presentationml/2006/main">
  <p:tag name="TEXPOINT" val="template"/>
  <p:tag name="SOURCE" val="TPT1  equation B_{12}^{'}\mathbf{y}_{12}\leq D_{12}^{'}\mathbf{x}_{2}  template TPT2  env TPENV1  fore 0  back 16777215  eqnno 5"/>
  <p:tag name="FILENAME" val="TP_tmp"/>
  <p:tag name="ORIGWIDTH" val="158"/>
  <p:tag name="PICTUREFILESIZE" val="111928"/>
</p:tagLst>
</file>

<file path=ppt/tags/tag69.xml><?xml version="1.0" encoding="utf-8"?>
<p:tagLst xmlns:a="http://schemas.openxmlformats.org/drawingml/2006/main" xmlns:r="http://schemas.openxmlformats.org/officeDocument/2006/relationships" xmlns:p="http://schemas.openxmlformats.org/presentationml/2006/main">
  <p:tag name="TEXPOINT" val="template"/>
  <p:tag name="SOURCE" val="TPT1  equation B_{21}^{'}\mathbf{y}_{21}\leq D_{21}^{'}\mathbf{x}_{1}  template TPT2  env TPENV1  fore 0  back 16777215  eqnno 6"/>
  <p:tag name="FILENAME" val="TP_tmp"/>
  <p:tag name="ORIGWIDTH" val="158"/>
  <p:tag name="PICTUREFILESIZE" val="108506"/>
</p:tagLst>
</file>

<file path=ppt/tags/tag7.xml><?xml version="1.0" encoding="utf-8"?>
<p:tagLst xmlns:a="http://schemas.openxmlformats.org/drawingml/2006/main" xmlns:r="http://schemas.openxmlformats.org/officeDocument/2006/relationships" xmlns:p="http://schemas.openxmlformats.org/presentationml/2006/main">
  <p:tag name="TIMING" val="|17.7|4.5"/>
</p:tagLst>
</file>

<file path=ppt/tags/tag70.xml><?xml version="1.0" encoding="utf-8"?>
<p:tagLst xmlns:a="http://schemas.openxmlformats.org/drawingml/2006/main" xmlns:r="http://schemas.openxmlformats.org/officeDocument/2006/relationships" xmlns:p="http://schemas.openxmlformats.org/presentationml/2006/main">
  <p:tag name="TEXPOINT" val="template"/>
  <p:tag name="SOURCE" val="TPT1  equation \mathrm{s.t.}  template TPT2  env TPENV1  fore 0  back 16777215  eqnno 4"/>
  <p:tag name="FILENAME" val="TP_tmp"/>
  <p:tag name="ORIGWIDTH" val="28"/>
  <p:tag name="PICTUREFILESIZE" val="7174"/>
</p:tagLst>
</file>

<file path=ppt/tags/tag71.xml><?xml version="1.0" encoding="utf-8"?>
<p:tagLst xmlns:a="http://schemas.openxmlformats.org/drawingml/2006/main" xmlns:r="http://schemas.openxmlformats.org/officeDocument/2006/relationships" xmlns:p="http://schemas.openxmlformats.org/presentationml/2006/main">
  <p:tag name="TEXPOINT" val="template"/>
  <p:tag name="SOURCE" val="TPT1  equation E_{12}\mathbf{z}_{12} \leq F_{12}\mathbf{y}_{12}  template TPT2  env TPENV1  fore 0  back 16777215  eqnno 15"/>
  <p:tag name="FILENAME" val="TP_tmp"/>
  <p:tag name="ORIGWIDTH" val="162"/>
  <p:tag name="PICTUREFILESIZE" val="83142"/>
</p:tagLst>
</file>

<file path=ppt/tags/tag72.xml><?xml version="1.0" encoding="utf-8"?>
<p:tagLst xmlns:a="http://schemas.openxmlformats.org/drawingml/2006/main" xmlns:r="http://schemas.openxmlformats.org/officeDocument/2006/relationships" xmlns:p="http://schemas.openxmlformats.org/presentationml/2006/main">
  <p:tag name="TEXPOINT" val="template"/>
  <p:tag name="SOURCE" val="TPT1  equation E_{21}\mathbf{z}_{21}\leq F_{21}\mathbf{y}_{21}  template TPT2  env TPENV1  fore 0  back 16777215  eqnno 16"/>
  <p:tag name="FILENAME" val="TP_tmp"/>
  <p:tag name="ORIGWIDTH" val="162"/>
  <p:tag name="PICTUREFILESIZE" val="82995"/>
</p:tagLst>
</file>

<file path=ppt/tags/tag73.xml><?xml version="1.0" encoding="utf-8"?>
<p:tagLst xmlns:a="http://schemas.openxmlformats.org/drawingml/2006/main" xmlns:r="http://schemas.openxmlformats.org/officeDocument/2006/relationships" xmlns:p="http://schemas.openxmlformats.org/presentationml/2006/main">
  <p:tag name="TIMING" val="|5|12.9"/>
</p:tagLst>
</file>

<file path=ppt/tags/tag74.xml><?xml version="1.0" encoding="utf-8"?>
<p:tagLst xmlns:a="http://schemas.openxmlformats.org/drawingml/2006/main" xmlns:r="http://schemas.openxmlformats.org/officeDocument/2006/relationships" xmlns:p="http://schemas.openxmlformats.org/presentationml/2006/main">
  <p:tag name="TEXPOINT" val="template"/>
  <p:tag name="SOURCE" val="TPT1  equation \sum\limits_{i=1}^{n}\textup{score}(S_{i}) + \sum\limits_{(S_i,S_j)\in \mathcal{E}}\textup{consistency}(S_i,S_j)  template TPT2  env TPENV1  fore 0  back 16777215  eqnno 1"/>
  <p:tag name="FILENAME" val="TP_tmp"/>
  <p:tag name="ORIGWIDTH" val="2"/>
  <p:tag name="PICTUREFILESIZE" val="13484"/>
</p:tagLst>
</file>

<file path=ppt/tags/tag75.xml><?xml version="1.0" encoding="utf-8"?>
<p:tagLst xmlns:a="http://schemas.openxmlformats.org/drawingml/2006/main" xmlns:r="http://schemas.openxmlformats.org/officeDocument/2006/relationships" xmlns:p="http://schemas.openxmlformats.org/presentationml/2006/main">
  <p:tag name="TIMING" val="|5|12.9"/>
</p:tagLst>
</file>

<file path=ppt/tags/tag76.xml><?xml version="1.0" encoding="utf-8"?>
<p:tagLst xmlns:a="http://schemas.openxmlformats.org/drawingml/2006/main" xmlns:r="http://schemas.openxmlformats.org/officeDocument/2006/relationships" xmlns:p="http://schemas.openxmlformats.org/presentationml/2006/main">
  <p:tag name="TEXPOINT" val="template"/>
  <p:tag name="SOURCE" val="TPT1  equation \sum\limits_{i=1}^{n}\textup{score}(S_{i}) + \sum\limits_{(S_i,S_j)\in \mathcal{E}}\textup{consistency}(S_i,S_j)  template TPT2  env TPENV1  fore 0  back 16777215  eqnno 1"/>
  <p:tag name="FILENAME" val="TP_tmp"/>
  <p:tag name="ORIGWIDTH" val="2"/>
  <p:tag name="PICTUREFILESIZE" val="13484"/>
</p:tagLst>
</file>

<file path=ppt/tags/tag77.xml><?xml version="1.0" encoding="utf-8"?>
<p:tagLst xmlns:a="http://schemas.openxmlformats.org/drawingml/2006/main" xmlns:r="http://schemas.openxmlformats.org/officeDocument/2006/relationships" xmlns:p="http://schemas.openxmlformats.org/presentationml/2006/main">
  <p:tag name="TIMING" val="|5|12.9"/>
</p:tagLst>
</file>

<file path=ppt/tags/tag78.xml><?xml version="1.0" encoding="utf-8"?>
<p:tagLst xmlns:a="http://schemas.openxmlformats.org/drawingml/2006/main" xmlns:r="http://schemas.openxmlformats.org/officeDocument/2006/relationships" xmlns:p="http://schemas.openxmlformats.org/presentationml/2006/main">
  <p:tag name="TEXPOINT" val="template"/>
  <p:tag name="SOURCE" val="TPT1  equation \sum\limits_{i=1}^{n}\textup{score}(S_{i}) + \sum\limits_{(S_i,S_j)\in \mathcal{E}}\textup{consistency}(S_i,S_j)  template TPT2  env TPENV1  fore 0  back 16777215  eqnno 1"/>
  <p:tag name="FILENAME" val="TP_tmp"/>
  <p:tag name="ORIGWIDTH" val="2"/>
  <p:tag name="PICTUREFILESIZE" val="13484"/>
</p:tagLst>
</file>

<file path=ppt/tags/tag79.xml><?xml version="1.0" encoding="utf-8"?>
<p:tagLst xmlns:a="http://schemas.openxmlformats.org/drawingml/2006/main" xmlns:r="http://schemas.openxmlformats.org/officeDocument/2006/relationships" xmlns:p="http://schemas.openxmlformats.org/presentationml/2006/main">
  <p:tag name="TEXPOINT" val="template"/>
  <p:tag name="SOURCE" val="TPT1  equation \sum\limits_{i=1}^{n}\textup{score}(S_{i}) + \sum\limits_{(S_i,S_j)\in \mathcal{E}}\textup{consistency}(S_i,S_j)  template TPT2  env TPENV1  fore 0  back 16777215  eqnno 7"/>
  <p:tag name="FILENAME" val="TP_tmp"/>
  <p:tag name="ORIGWIDTH" val="418"/>
  <p:tag name="PICTUREFILESIZE" val="445802"/>
</p:tagLst>
</file>

<file path=ppt/tags/tag8.xml><?xml version="1.0" encoding="utf-8"?>
<p:tagLst xmlns:a="http://schemas.openxmlformats.org/drawingml/2006/main" xmlns:r="http://schemas.openxmlformats.org/officeDocument/2006/relationships" xmlns:p="http://schemas.openxmlformats.org/presentationml/2006/main">
  <p:tag name="TIMING" val="|15.6"/>
</p:tagLst>
</file>

<file path=ppt/tags/tag80.xml><?xml version="1.0" encoding="utf-8"?>
<p:tagLst xmlns:a="http://schemas.openxmlformats.org/drawingml/2006/main" xmlns:r="http://schemas.openxmlformats.org/officeDocument/2006/relationships" xmlns:p="http://schemas.openxmlformats.org/presentationml/2006/main">
  <p:tag name="TIMING" val="|18.3"/>
</p:tagLst>
</file>

<file path=ppt/tags/tag8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symb, amsmath, amsthm}&#10;\begin{document}&#10;\begin{align}&#10;\textup{s.t.} \quad&amp;  A_{i} \mathbf{x}_{i} = \mathbf {1} ,\ \mathbf {0} \leq \mathbf {x}_{i} \leq \mathbf {1} \ \textup{ for all } 1\leq i \leq n  \nonumber\\&#10;\textup{and} \quad&amp; B_{ij}\mathbf {y}_{ij} \leq D_{ij}\mathbf {x}_{i} ,\ B'_{ij}\mathbf {y}_{ij} \leq D'_{ij} \mathbf {x}_{j} ,\ E_{ij}\mathbf {z}_{ij} \leq F_{ij}\mathbf {y}_{ij}, \nonumber\\&#10;&amp; \mathbf {0} \leq \mathbf{y}_{ij} \leq \mathbf {1} ,\ \mathbf {0} \leq \mathbf {z}_{ij} \leq \mathbf{1} \ \textup{ for all } (i,j)\in \mathcal{E}. \nonumber&#10;\end{align}&#10;&#10;\end{document}&#10;"/>
  <p:tag name="FILENAME" val="TP_tmp"/>
  <p:tag name="FORMAT" val="png16m"/>
  <p:tag name="RES" val="4800"/>
  <p:tag name="BLEND" val="0"/>
  <p:tag name="TRANSPARENT" val="0"/>
  <p:tag name="TBUG" val="0"/>
  <p:tag name="ALLOWFS" val="0"/>
  <p:tag name="ORIGWIDTH" val="243"/>
  <p:tag name="PICTUREFILESIZE" val="271907"/>
</p:tagLst>
</file>

<file path=ppt/tags/tag8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max  \sum\limits_{i=1}^{n} \mathbf{x}_{i}^{T} \mathbf{w}_{i}^{\textup{seg}} + {n \over |\mathcal{E}|} \sum\limits_{ (i,j) \in \mathcal{E} } \left( \lambda \mathbf{y}_{ij}^{T} \mathbf{w}_{ij}^{\textup{corr}} + \mu \mathbf{z}_{ij}^{T} \mathbf{w}_{ij}^{\textup{adj}} \right)&#10;$$&#10;\end{document}&#10;"/>
  <p:tag name="FILENAME" val="TP_tmp"/>
  <p:tag name="FORMAT" val="png16m"/>
  <p:tag name="RES" val="4800"/>
  <p:tag name="BLEND" val="0"/>
  <p:tag name="TRANSPARENT" val="0"/>
  <p:tag name="TBUG" val="0"/>
  <p:tag name="ALLOWFS" val="0"/>
  <p:tag name="ORIGWIDTH" val="234"/>
  <p:tag name="PICTUREFILESIZE" val="191097"/>
</p:tagLst>
</file>

<file path=ppt/tags/tag83.xml><?xml version="1.0" encoding="utf-8"?>
<p:tagLst xmlns:a="http://schemas.openxmlformats.org/drawingml/2006/main" xmlns:r="http://schemas.openxmlformats.org/officeDocument/2006/relationships" xmlns:p="http://schemas.openxmlformats.org/presentationml/2006/main">
  <p:tag name="TIMING" val="|6.1|4.3|2.4"/>
</p:tagLst>
</file>

<file path=ppt/tags/tag8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symb, amsmath, amsthm}&#10;\begin{document}&#10;\begin{align}&#10;\textup{s.t.} \quad&amp;  A_{i} \mathbf{x}_{i} = 1 ,\ \mathbf{0} \leq \mathbf{x}_{i} \leq \mathbf{1} \ \textup{ for all }  1\leq i \leq n  \nonumber\\&#10;\textup{and} \quad&amp; B_{ij}\mathbf{y}_{ij} \leq D_{ij}\mathbf{x}_{ij} ,\ B'_{ij}\mathbf{y}_{ij} \leq D'_{ij} \mathbf{x}_{ji} ,\ E_{ij}\mathbf{z}_{ij} \leq F_{ij}\mathbf{y}_{ij}, \nonumber\\&#10;&amp; A_{i} \mathbf{x}_{ij} = 1,\ \mathbf{0} \leq \mathbf{x}_{ij} \leq \mathbf{1},\ \mathbf{0} \leq \mathbf {y}_{ij} \leq \mathbf{1} ,\ \mathbf{0} \leq \mathbf{z}_{ij} \leq \mathbf{1} \nonumber\\&#10;&amp; \textup{for all } (i,j)\in \mathcal{E} \nonumber&#10;\end{align}&#10;\end{document}&#10;"/>
  <p:tag name="FILENAME" val="TP_tmp"/>
  <p:tag name="FORMAT" val="png16m"/>
  <p:tag name="RES" val="4800"/>
  <p:tag name="BLEND" val="0"/>
  <p:tag name="TRANSPARENT" val="0"/>
  <p:tag name="TBUG" val="0"/>
  <p:tag name="ALLOWFS" val="0"/>
  <p:tag name="ORIGWIDTH" val="249"/>
  <p:tag name="PICTUREFILESIZE" val="346583"/>
</p:tagLst>
</file>

<file path=ppt/tags/tag8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max  \sum\limits_{i=1}^{n} \mathbf{x}_{i}^{T} \mathbf{w}_{i}^{\textup{seg}} + {n \over |\mathcal{E}|}\! \sum\limits_{ (i,j) \in \mathcal{E} } ( \lambda \mathbf{y}_{ij}^{T} \mathbf{w}_{ij}^{\textup{corr}}  + \mu \mathbf{z}_{ij}^{T} \mathbf{w}_{ij}^{\textup{adj}} - \gamma \|\mathbf{x}_{i} - \mathbf{x}_{ij}\|^2 )&#10;$$&#10;\end{document}&#10;"/>
  <p:tag name="FILENAME" val="TP_tmp"/>
  <p:tag name="FORMAT" val="png16m"/>
  <p:tag name="RES" val="4800"/>
  <p:tag name="BLEND" val="0"/>
  <p:tag name="TRANSPARENT" val="0"/>
  <p:tag name="TBUG" val="0"/>
  <p:tag name="ALLOWFS" val="0"/>
  <p:tag name="ORIGWIDTH" val="295"/>
  <p:tag name="PICTUREFILESIZE" val="225348"/>
</p:tagLst>
</file>

<file path=ppt/tags/tag8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max  \sum\limits_{i=1}^{n} \mathbf{x}_{i}^{T} \mathbf{w}_{i}^{\textup{seg}} + {n \over |\mathcal{E}|} \sum\limits_{ (i,j) \in \mathcal{E} } \left( \lambda \mathbf{y}_{ij}^{T} \mathbf{w}_{ij}^{\textup{corr}} + \mu \mathbf{z}_{ij}^{T} \mathbf{w}_{ij}^{\textup{adj}} \right)&#10;$$&#10;\end{document}&#10;"/>
  <p:tag name="FILENAME" val="TP_tmp"/>
  <p:tag name="FORMAT" val="png16m"/>
  <p:tag name="RES" val="4800"/>
  <p:tag name="BLEND" val="0"/>
  <p:tag name="TRANSPARENT" val="0"/>
  <p:tag name="TBUG" val="0"/>
  <p:tag name="ALLOWFS" val="0"/>
  <p:tag name="ORIGWIDTH" val="234"/>
  <p:tag name="PICTUREFILESIZE" val="191097"/>
</p:tagLst>
</file>

<file path=ppt/tags/tag8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symb, amsmath, amsthm}&#10;&#10;\begin{document}&#10;\begin{align*}&#10;\max_{\mathbf{x}_{ij}, \mathbf {y}_{ij},\mathbf {z}_{ij}} &amp;\qquad \quad \lambda \mathbf{y}_{ij}^{T} \mathbf{w}_{ij}^{\textup{corr}} + \mu \mathbf {z}_{ij}^{T} \mathbf{w}_{ij}^{\textup{adj}} - \gamma \|\mathbf{x}_{i} - \mathbf{x}_{ij}\|^2 \nonumber\\&#10;\textup{s.t.} \qquad &amp; B_{ij}\mathbf{y}_{ij} \leq D_{ij}\mathbf{x}_{ij} ,\ B'_{ij}\mathbf{y}_{ij} \leq D'_{ij} \mathbf{x}_{ji} ,\ E_{ij}\mathbf {z}_{ij} \leq F_{ij}\mathbf{y}_{ij},  \nonumber\\&#10;\quad \quad &amp; A_{i} \mathbf{x}_{ij} = 1,\ \mathbf{0} \leq \mathbf{x}_{ij} \leq \mathbf{1},\ \mathbf{0} \leq \mathbf{y}_{ij} \leq \mathbf{1},\ \mathbf{0} \leq \mathbf{z}_{ij} \leq \mathbf{1}&#10;\end{align*}&#10;\end{document}&#10;"/>
  <p:tag name="FILENAME" val="TP_tmp"/>
  <p:tag name="FORMAT" val="png16m"/>
  <p:tag name="RES" val="4800"/>
  <p:tag name="BLEND" val="0"/>
  <p:tag name="TRANSPARENT" val="0"/>
  <p:tag name="TBUG" val="0"/>
  <p:tag name="ALLOWFS" val="0"/>
  <p:tag name="ORIGWIDTH" val="261"/>
  <p:tag name="PICTUREFILESIZE" val="338763"/>
</p:tagLst>
</file>

<file path=ppt/tags/tag8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begin{eqnarray*}&#10;\max_{\mathbf{x}_i} &amp; \mathbf{x}_{i}^{T} \mathbf{w}_{i}^{\textup{seg}} - \displaystyle \frac{n}{|\mathcal{E}|} \sum\limits_{ \{j | (i,j) \in \mathcal{E}\} } \gamma \|\mathbf {x}_{i} - \mathbf {x}_{ij}\|^2 \\&#10;\textup{s.t.} &amp; A_{i} \mathbf{x}_{i} = 1 , \ \mathbf{0} \leq \mathbf{x}_{i} \leq \mathbf{1}&#10;\end{eqnarray*}&#10;&#10;\end{document}&#10;"/>
  <p:tag name="FILENAME" val="TP_tmp"/>
  <p:tag name="FORMAT" val="png16m"/>
  <p:tag name="RES" val="4800"/>
  <p:tag name="BLEND" val="0"/>
  <p:tag name="TRANSPARENT" val="0"/>
  <p:tag name="TBUG" val="0"/>
  <p:tag name="ALLOWFS" val="0"/>
  <p:tag name="ORIGWIDTH" val="187"/>
  <p:tag name="PICTUREFILESIZE" val="188062"/>
</p:tagLst>
</file>

<file path=ppt/tags/tag8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10;\begin{document}&#10;\begin{table}[h]&#10;  \begin{tabular}{|l|c|c|c||c|c||c|c|}\hline&#10;         &amp; SD &amp; RC &amp; Supervised &amp; \textbf{Joint} &amp; \textbf{JointAll} &amp; Human \\\hline\hline&#10;   Average &amp; 17.2 &amp;  15.3 &amp; 10.7 &amp;  \textbf{10.5} &amp; \textbf{10.1} &amp;  10.3 \\\hline&#10;\end{tabular}&#10;\end{table}&#10;\end{document}"/>
  <p:tag name="FILENAME" val="TP_tmp"/>
  <p:tag name="FORMAT" val="png16m"/>
  <p:tag name="RES" val="4800"/>
  <p:tag name="BLEND" val="0"/>
  <p:tag name="TRANSPARENT" val="0"/>
  <p:tag name="TBUG" val="0"/>
  <p:tag name="ALLOWFS" val="0"/>
  <p:tag name="ORIGWIDTH" val="304"/>
  <p:tag name="PICTUREFILESIZE" val="194532"/>
</p:tagLst>
</file>

<file path=ppt/tags/tag9.xml><?xml version="1.0" encoding="utf-8"?>
<p:tagLst xmlns:a="http://schemas.openxmlformats.org/drawingml/2006/main" xmlns:r="http://schemas.openxmlformats.org/officeDocument/2006/relationships" xmlns:p="http://schemas.openxmlformats.org/presentationml/2006/main">
  <p:tag name="TIMING" val="|8.4|5|0.8|17.7|3.9|19.7|3.1"/>
</p:tagLst>
</file>

<file path=ppt/tags/tag9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table}[h]&#10;  \begin{tabular}{|l|c|c|c||c|c||c|c|}\hline&#10;         &amp; SD &amp; RC &amp; Supervised &amp; \textbf{Joint} &amp; \textbf{JointAll} &amp; Human \\\hline\hline&#10;  Armadillo &amp; 8.9  &amp; 9.2 &amp; 8.4 &amp; \textbf{7.4} &amp; \textbf{7.4} &amp; 8.3 \\\hline&#10;\end{tabular}&#10;\end{table}&#10;\end{document}"/>
  <p:tag name="FILENAME" val="TP_tmp"/>
  <p:tag name="FORMAT" val="pngmono"/>
  <p:tag name="RES" val="4800"/>
  <p:tag name="BLEND" val="0"/>
  <p:tag name="TRANSPARENT" val="0"/>
  <p:tag name="TBUG" val="0"/>
  <p:tag name="ALLOWFS" val="0"/>
  <p:tag name="ORIGWIDTH" val="305"/>
  <p:tag name="PICTUREFILESIZE" val="107025"/>
</p:tagLst>
</file>

<file path=ppt/tags/tag9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10;\begin{document}&#10;\begin{table}[h]&#10;  \begin{tabular}{|l|c|c|c||c|c||c|c|}\hline&#10;         &amp; SD &amp; RC &amp; Supervised &amp; \textbf{Joint} &amp; \textbf{JointAll} &amp; Human \\\hline\hline&#10;  Airplane &amp; 9.3 &amp; 13.4  &amp; 8.2 &amp;\textbf{ 12.9} &amp; \textbf{10.2} &amp; 9.2 \\\hline&#10;\end{tabular}&#10;\end{table}&#10;\end{document}"/>
  <p:tag name="FILENAME" val="TP_tmp"/>
  <p:tag name="FORMAT" val="png16m"/>
  <p:tag name="RES" val="4800"/>
  <p:tag name="BLEND" val="0"/>
  <p:tag name="TRANSPARENT" val="0"/>
  <p:tag name="TBUG" val="0"/>
  <p:tag name="ALLOWFS" val="0"/>
  <p:tag name="ORIGWIDTH" val="302"/>
  <p:tag name="PICTUREFILESIZE" val="195910"/>
</p:tagLst>
</file>

<file path=ppt/tags/tag92.xml><?xml version="1.0" encoding="utf-8"?>
<p:tagLst xmlns:a="http://schemas.openxmlformats.org/drawingml/2006/main" xmlns:r="http://schemas.openxmlformats.org/officeDocument/2006/relationships" xmlns:p="http://schemas.openxmlformats.org/presentationml/2006/main">
  <p:tag name="TIMING" val="|2.5|4.4"/>
</p:tagLst>
</file>

<file path=ppt/tags/tag9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10;\begin{document}&#10;\begin{table}[h]&#10;  \begin{tabular}{|l|c|c|c||c|c||c|c|}\hline&#10;         &amp; SD &amp; RC &amp; Supervised &amp; \textbf{Joint} &amp; \textbf{JointAll} &amp; Human \\\hline\hline&#10;  Octopus  &amp; 4.8 &amp; 6.4 &amp; 1.8 &amp; \textbf{6.7} &amp; \textbf{7.2} &amp; 2.4 \\\hline\hline&#10;\end{tabular}&#10;\end{table}&#10;\end{document}"/>
  <p:tag name="FILENAME" val="TP_tmp"/>
  <p:tag name="FORMAT" val="png16m"/>
  <p:tag name="RES" val="4800"/>
  <p:tag name="BLEND" val="0"/>
  <p:tag name="TRANSPARENT" val="0"/>
  <p:tag name="TBUG" val="0"/>
  <p:tag name="ALLOWFS" val="0"/>
  <p:tag name="ORIGWIDTH" val="297"/>
  <p:tag name="PICTUREFILESIZE" val="198530"/>
</p:tagLst>
</file>

<file path=ppt/tags/tag94.xml><?xml version="1.0" encoding="utf-8"?>
<p:tagLst xmlns:a="http://schemas.openxmlformats.org/drawingml/2006/main" xmlns:r="http://schemas.openxmlformats.org/officeDocument/2006/relationships" xmlns:p="http://schemas.openxmlformats.org/presentationml/2006/main">
  <p:tag name="TIMING" val="|1.8|1.4|1.5|9.2|2.1|1.6|5.1|2.3|2.2"/>
</p:tagLst>
</file>

<file path=ppt/tags/tag95.xml><?xml version="1.0" encoding="utf-8"?>
<p:tagLst xmlns:a="http://schemas.openxmlformats.org/drawingml/2006/main" xmlns:r="http://schemas.openxmlformats.org/officeDocument/2006/relationships" xmlns:p="http://schemas.openxmlformats.org/presentationml/2006/main">
  <p:tag name="TEXPOINT" val="template"/>
  <p:tag name="SOURCE" val="TPT1  equation w_{s} = \sum\limits_{j=1}^{n}w_{(s,s_{j}^{*})}r(s_{j}^{*})  template TPT2  env TPENV1  fore 0  back 16777215  eqnno 2"/>
  <p:tag name="FILENAME" val="TP_tmp"/>
  <p:tag name="ORIGWIDTH" val="200"/>
  <p:tag name="PICTUREFILESIZE" val="9206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ter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peter1</Template>
  <TotalTime>15107</TotalTime>
  <Words>3185</Words>
  <Application>Microsoft Office PowerPoint</Application>
  <PresentationFormat>On-screen Show (4:3)</PresentationFormat>
  <Paragraphs>389</Paragraphs>
  <Slides>54</Slides>
  <Notes>47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Myriad Pro</vt:lpstr>
      <vt:lpstr>peter1</vt:lpstr>
      <vt:lpstr>Joint Shape Segmentation with Linear Programing </vt:lpstr>
      <vt:lpstr>3D Shapes</vt:lpstr>
      <vt:lpstr>Applications</vt:lpstr>
      <vt:lpstr>Shape Analysis Tasks</vt:lpstr>
      <vt:lpstr>Importance of Shape Segmentation</vt:lpstr>
      <vt:lpstr>Slide 6</vt:lpstr>
      <vt:lpstr>Single-Shape Segmentation</vt:lpstr>
      <vt:lpstr>Randomized Cuts [Golovinskiy and Funkhouser 08]</vt:lpstr>
      <vt:lpstr>Supervised Methods [Kalogerakis et al.10, van Kaick et al. 11]</vt:lpstr>
      <vt:lpstr>Consistent Segmentations</vt:lpstr>
      <vt:lpstr>Slide 11</vt:lpstr>
      <vt:lpstr>Motivations</vt:lpstr>
      <vt:lpstr>Motivations</vt:lpstr>
      <vt:lpstr>Motivations</vt:lpstr>
      <vt:lpstr>Pair-wise Joint Segmentation</vt:lpstr>
      <vt:lpstr>Segmentation Parameterization</vt:lpstr>
      <vt:lpstr>Segmentation Parameterization</vt:lpstr>
      <vt:lpstr>Segmentation Parameterization</vt:lpstr>
      <vt:lpstr>Segmentation Parameterization</vt:lpstr>
      <vt:lpstr>Segmentation Parameterization</vt:lpstr>
      <vt:lpstr>Consistency Term</vt:lpstr>
      <vt:lpstr>Consistency Term</vt:lpstr>
      <vt:lpstr>Consistency Term</vt:lpstr>
      <vt:lpstr>Constrained Optimization</vt:lpstr>
      <vt:lpstr>0-1 Linear Programming Formulation</vt:lpstr>
      <vt:lpstr>0-1 Linear Programming Formulation</vt:lpstr>
      <vt:lpstr>0-1 Linear Programming Formulation</vt:lpstr>
      <vt:lpstr>0-1 Linear Programming Formulation</vt:lpstr>
      <vt:lpstr>0-1 Linear Programming Formulation</vt:lpstr>
      <vt:lpstr>0-1 Linear Programming Formulation</vt:lpstr>
      <vt:lpstr>0-1 Linear Programming Formulation</vt:lpstr>
      <vt:lpstr>0-1 Linear Programming Formulation</vt:lpstr>
      <vt:lpstr>Similar Shapes</vt:lpstr>
      <vt:lpstr>Multi-way joint segmentation</vt:lpstr>
      <vt:lpstr>Multi-way joint segmentation</vt:lpstr>
      <vt:lpstr>Multi-way joint segmentation</vt:lpstr>
      <vt:lpstr>Multi-way Joint Segmentation</vt:lpstr>
      <vt:lpstr>Multi-way Joint Segmentation</vt:lpstr>
      <vt:lpstr>Alternating Optimization</vt:lpstr>
      <vt:lpstr>Princeton Segmentation Benchmark [Chen et al. 09]</vt:lpstr>
      <vt:lpstr>Princeton Segmentation Benchmark [Chen et al. 09]</vt:lpstr>
      <vt:lpstr>Rand Index Scores on PSB [Chen et.al 09]</vt:lpstr>
      <vt:lpstr>Rand Index Scores on PSB [Chen et.al 09]</vt:lpstr>
      <vt:lpstr>Versus Supervised Method [Kalogerakis et al.10]</vt:lpstr>
      <vt:lpstr>Joint versus JointAll</vt:lpstr>
      <vt:lpstr>Rand Index Scores on PSB [Chen et.al 09]</vt:lpstr>
      <vt:lpstr>Conclusion</vt:lpstr>
      <vt:lpstr>Acknowledgement</vt:lpstr>
      <vt:lpstr>Thank You!</vt:lpstr>
      <vt:lpstr>Slide 50</vt:lpstr>
      <vt:lpstr>Timing </vt:lpstr>
      <vt:lpstr>Different Levels of Similar Shapes </vt:lpstr>
      <vt:lpstr>Segment Weights</vt:lpstr>
      <vt:lpstr>Unsupervised Co-segmentation [Sidi et al. 11]</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dc:creator>
  <cp:lastModifiedBy>PeterHuang</cp:lastModifiedBy>
  <cp:revision>1537</cp:revision>
  <dcterms:created xsi:type="dcterms:W3CDTF">2011-08-07T22:05:13Z</dcterms:created>
  <dcterms:modified xsi:type="dcterms:W3CDTF">2011-12-13T00:45:08Z</dcterms:modified>
</cp:coreProperties>
</file>