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2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9" r:id="rId3"/>
    <p:sldId id="348" r:id="rId4"/>
    <p:sldId id="288" r:id="rId5"/>
    <p:sldId id="289" r:id="rId6"/>
    <p:sldId id="351" r:id="rId7"/>
    <p:sldId id="353" r:id="rId8"/>
    <p:sldId id="376" r:id="rId9"/>
    <p:sldId id="355" r:id="rId10"/>
    <p:sldId id="356" r:id="rId11"/>
    <p:sldId id="372" r:id="rId12"/>
    <p:sldId id="357" r:id="rId13"/>
    <p:sldId id="358" r:id="rId14"/>
    <p:sldId id="373" r:id="rId15"/>
    <p:sldId id="375" r:id="rId16"/>
    <p:sldId id="359" r:id="rId17"/>
    <p:sldId id="363" r:id="rId18"/>
    <p:sldId id="366" r:id="rId19"/>
    <p:sldId id="367" r:id="rId20"/>
    <p:sldId id="368" r:id="rId21"/>
    <p:sldId id="308" r:id="rId22"/>
    <p:sldId id="312" r:id="rId23"/>
    <p:sldId id="313" r:id="rId24"/>
    <p:sldId id="314" r:id="rId25"/>
    <p:sldId id="370" r:id="rId26"/>
    <p:sldId id="343" r:id="rId27"/>
    <p:sldId id="342" r:id="rId28"/>
    <p:sldId id="377" r:id="rId29"/>
    <p:sldId id="378" r:id="rId30"/>
  </p:sldIdLst>
  <p:sldSz cx="9144000" cy="6858000" type="screen4x3"/>
  <p:notesSz cx="6858000" cy="9144000"/>
  <p:embeddedFontLst>
    <p:embeddedFont>
      <p:font typeface="ＭＳ Ｐゴシック" pitchFamily="34" charset="-128"/>
      <p:regular r:id="rId33"/>
    </p:embeddedFont>
    <p:embeddedFont>
      <p:font typeface="CMR10" pitchFamily="34" charset="0"/>
      <p:regular r:id="rId34"/>
    </p:embeddedFont>
    <p:embeddedFont>
      <p:font typeface="cmmi10" pitchFamily="34" charset="0"/>
      <p:regular r:id="rId35"/>
    </p:embeddedFont>
    <p:embeddedFont>
      <p:font typeface="cmsy10" pitchFamily="34" charset="0"/>
      <p:regular r:id="rId36"/>
    </p:embeddedFont>
  </p:embeddedFontLst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prstClr val="red"/>
    </p:penClr>
  </p:showPr>
  <p:clrMru>
    <a:srgbClr val="22235C"/>
    <a:srgbClr val="1E1F50"/>
    <a:srgbClr val="570773"/>
    <a:srgbClr val="5C087A"/>
    <a:srgbClr val="878787"/>
    <a:srgbClr val="F0D614"/>
    <a:srgbClr val="F0F014"/>
    <a:srgbClr val="1718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504" y="-90"/>
      </p:cViewPr>
      <p:guideLst>
        <p:guide orient="horz" pos="1104"/>
        <p:guide pos="1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4DC47A-55F7-46E2-92A5-39362C5A3E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263" y="8853488"/>
            <a:ext cx="39417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699" tIns="38348" rIns="76699" bIns="38348">
            <a:spAutoFit/>
          </a:bodyPr>
          <a:lstStyle/>
          <a:p>
            <a:pPr defTabSz="762000">
              <a:defRPr/>
            </a:pPr>
            <a:r>
              <a:rPr lang="en-US" altLang="en-US" sz="900"/>
              <a:t>© 2001 Synopsys, Inc. (Name)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7788" y="8702675"/>
            <a:ext cx="2930525" cy="2111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6699" tIns="38348" rIns="76699" bIns="38348">
            <a:spAutoFit/>
          </a:bodyPr>
          <a:lstStyle/>
          <a:p>
            <a:pPr>
              <a:defRPr/>
            </a:pPr>
            <a:endParaRPr lang="en-US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CC46D732-4B4F-4337-9FA0-26EE4B3FE65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8263" y="8853488"/>
            <a:ext cx="39417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699" tIns="38348" rIns="76699" bIns="38348">
            <a:spAutoFit/>
          </a:bodyPr>
          <a:lstStyle/>
          <a:p>
            <a:pPr defTabSz="762000">
              <a:defRPr/>
            </a:pPr>
            <a:r>
              <a:rPr lang="en-US" altLang="en-US" sz="900"/>
              <a:t>© 2001 Synopsys, Inc. (Name) 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77788" y="8702675"/>
            <a:ext cx="2930525" cy="2111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6699" tIns="38348" rIns="76699" bIns="38348">
            <a:spAutoFit/>
          </a:bodyPr>
          <a:lstStyle/>
          <a:p>
            <a:pPr>
              <a:defRPr/>
            </a:pPr>
            <a:endParaRPr lang="en-US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40D7B-20AC-42B1-87AC-6E817D74146F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19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20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AA75A-36E2-4F9A-9E22-1443607E38FA}" type="slidenum">
              <a:rPr lang="ja-JP" altLang="en-US"/>
              <a:pPr/>
              <a:t>28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31716-9CCE-45B5-9847-E0940F473090}" type="slidenum">
              <a:rPr lang="ja-JP" altLang="en-US"/>
              <a:pPr/>
              <a:t>29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1D2E8-4FF5-4773-8FE7-B9DCDD7D6D02}" type="slidenum">
              <a:rPr lang="ja-JP" altLang="en-US"/>
              <a:pPr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56B60-74A1-4CE8-A304-D9357A9EB1CB}" type="slidenum">
              <a:rPr lang="ja-JP" altLang="en-US"/>
              <a:pPr/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356B60-74A1-4CE8-A304-D9357A9EB1CB}" type="slidenum">
              <a:rPr lang="ja-JP" altLang="en-US"/>
              <a:pPr/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149DE-7E7B-487F-84E7-27007D95B6DD}" type="slidenum">
              <a:rPr lang="ja-JP" altLang="en-US"/>
              <a:pPr/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photo_box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771900"/>
            <a:ext cx="1181100" cy="1181100"/>
          </a:xfrm>
          <a:prstGeom prst="rect">
            <a:avLst/>
          </a:prstGeom>
          <a:noFill/>
          <a:effectLst>
            <a:outerShdw dist="107763" dir="8100000" algn="ctr" rotWithShape="0">
              <a:srgbClr val="BEB7EB"/>
            </a:outerShdw>
          </a:effectLst>
        </p:spPr>
      </p:pic>
      <p:pic>
        <p:nvPicPr>
          <p:cNvPr id="6" name="Picture 6" descr="photo_box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4495800"/>
            <a:ext cx="1600200" cy="1600200"/>
          </a:xfrm>
          <a:prstGeom prst="rect">
            <a:avLst/>
          </a:prstGeom>
          <a:noFill/>
          <a:effectLst>
            <a:outerShdw dist="107763" dir="8100000" algn="ctr" rotWithShape="0">
              <a:srgbClr val="BEB7EB"/>
            </a:outerShdw>
          </a:effectLst>
        </p:spPr>
      </p:pic>
      <p:pic>
        <p:nvPicPr>
          <p:cNvPr id="7" name="Picture 7" descr="final_04_27_bar_tit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269038"/>
            <a:ext cx="91440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609600"/>
            <a:ext cx="6324600" cy="1219200"/>
          </a:xfrm>
        </p:spPr>
        <p:txBody>
          <a:bodyPr/>
          <a:lstStyle>
            <a:lvl1pPr>
              <a:defRPr sz="3900"/>
            </a:lvl1pPr>
          </a:lstStyle>
          <a:p>
            <a:r>
              <a:rPr lang="en-US" altLang="ja-JP"/>
              <a:t>SoC / DesignWare Collaboration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4525" y="2057400"/>
            <a:ext cx="6315075" cy="2649538"/>
          </a:xfrm>
        </p:spPr>
        <p:txBody>
          <a:bodyPr/>
          <a:lstStyle>
            <a:lvl1pPr marL="0" inden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  <a:defRPr sz="2200"/>
            </a:lvl1pPr>
          </a:lstStyle>
          <a:p>
            <a:r>
              <a:rPr lang="en-US" altLang="ja-JP"/>
              <a:t>Successes in SoC/DW </a:t>
            </a:r>
          </a:p>
          <a:p>
            <a:r>
              <a:rPr lang="en-US" altLang="en-US"/>
              <a:t>Aruna Chittor</a:t>
            </a:r>
          </a:p>
          <a:p>
            <a:r>
              <a:rPr lang="en-US" altLang="en-US"/>
              <a:t>ATG CAE</a:t>
            </a:r>
          </a:p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76200"/>
            <a:ext cx="1957388" cy="5907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724525" cy="5907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09675"/>
            <a:ext cx="3840163" cy="4773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09675"/>
            <a:ext cx="3841750" cy="4773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nal_04_30_bar_tex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69038"/>
            <a:ext cx="91440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Master title text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09675"/>
            <a:ext cx="7834313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First Level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ltGray">
          <a:xfrm>
            <a:off x="152400" y="6477000"/>
            <a:ext cx="4648200" cy="2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690" tIns="38343" rIns="76690" bIns="38343">
            <a:spAutoFit/>
          </a:bodyPr>
          <a:lstStyle/>
          <a:p>
            <a:pPr defTabSz="762000">
              <a:defRPr/>
            </a:pPr>
            <a:r>
              <a:rPr lang="en-US" altLang="en-US" sz="1100" dirty="0">
                <a:solidFill>
                  <a:srgbClr val="DDDDDD"/>
                </a:solidFill>
              </a:rPr>
              <a:t>© </a:t>
            </a:r>
            <a:r>
              <a:rPr lang="en-US" altLang="en-US" sz="1100" dirty="0" smtClean="0">
                <a:solidFill>
                  <a:srgbClr val="DDDDDD"/>
                </a:solidFill>
              </a:rPr>
              <a:t>2008 </a:t>
            </a:r>
            <a:r>
              <a:rPr lang="en-US" altLang="en-US" sz="1100" dirty="0">
                <a:solidFill>
                  <a:srgbClr val="DDDDDD"/>
                </a:solidFill>
              </a:rPr>
              <a:t>Synopsys, Inc. (</a:t>
            </a:r>
            <a:fld id="{F8A11F16-1BFB-4FDC-83B2-F803E8570BF4}" type="slidenum">
              <a:rPr lang="en-US" altLang="en-US" sz="1100">
                <a:solidFill>
                  <a:srgbClr val="DDDDDD"/>
                </a:solidFill>
              </a:rPr>
              <a:pPr defTabSz="762000">
                <a:defRPr/>
              </a:pPr>
              <a:t>‹#›</a:t>
            </a:fld>
            <a:r>
              <a:rPr lang="en-US" altLang="en-US" sz="1100" dirty="0">
                <a:solidFill>
                  <a:srgbClr val="DDDDDD"/>
                </a:solidFill>
              </a:rPr>
              <a:t>)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7077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5000"/>
        </a:spcBef>
        <a:spcAft>
          <a:spcPct val="20000"/>
        </a:spcAft>
        <a:buClr>
          <a:srgbClr val="570773"/>
        </a:buClr>
        <a:buChar char="•"/>
        <a:defRPr sz="2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5000"/>
        </a:spcBef>
        <a:spcAft>
          <a:spcPct val="15000"/>
        </a:spcAft>
        <a:buClr>
          <a:srgbClr val="570773"/>
        </a:buClr>
        <a:buFont typeface="Wingdings" pitchFamily="2" charset="2"/>
        <a:buChar char="§"/>
        <a:defRPr sz="26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15000"/>
        </a:spcAft>
        <a:buClr>
          <a:srgbClr val="570773"/>
        </a:buClr>
        <a:buChar char="•"/>
        <a:defRPr sz="22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0" y="609600"/>
            <a:ext cx="6629400" cy="12192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ea typeface="ＭＳ Ｐゴシック" pitchFamily="34" charset="-128"/>
              </a:rPr>
              <a:t>Word-level Sequential Memory Abstraction for Model Checking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95600"/>
            <a:ext cx="6315075" cy="2649537"/>
          </a:xfrm>
        </p:spPr>
        <p:txBody>
          <a:bodyPr/>
          <a:lstStyle/>
          <a:p>
            <a:pPr eaLnBrk="1" hangingPunct="1"/>
            <a:r>
              <a:rPr lang="en-US" altLang="ko-KR" sz="2400" dirty="0" smtClean="0">
                <a:ea typeface="ＭＳ Ｐゴシック" pitchFamily="34" charset="-128"/>
              </a:rPr>
              <a:t>Per Bjesse</a:t>
            </a:r>
          </a:p>
          <a:p>
            <a:pPr eaLnBrk="1" hangingPunct="1"/>
            <a:r>
              <a:rPr lang="en-US" altLang="ko-KR" sz="2400" dirty="0" smtClean="0">
                <a:ea typeface="ＭＳ Ｐゴシック" pitchFamily="34" charset="-128"/>
              </a:rPr>
              <a:t>November 19</a:t>
            </a:r>
            <a:r>
              <a:rPr lang="en-US" altLang="ja-JP" sz="2400" dirty="0" smtClean="0">
                <a:ea typeface="ＭＳ Ｐゴシック" pitchFamily="34" charset="-128"/>
              </a:rPr>
              <a:t>, 2008</a:t>
            </a: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83099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TexPoint fonts used in EMF. </a:t>
            </a:r>
          </a:p>
          <a:p>
            <a:r>
              <a:rPr lang="en-US" smtClean="0"/>
              <a:t>Read the TexPoint manual before you delete this box.: </a:t>
            </a:r>
            <a:r>
              <a:rPr lang="en-US" smtClean="0">
                <a:latin typeface="CMR10"/>
              </a:rPr>
              <a:t>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Checking the modified design.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modified design clearly </a:t>
            </a:r>
            <a:r>
              <a:rPr lang="en-US" dirty="0" err="1" smtClean="0"/>
              <a:t>overapproximates</a:t>
            </a:r>
            <a:r>
              <a:rPr lang="en-US" dirty="0" smtClean="0"/>
              <a:t> the original design, so the abstraction is </a:t>
            </a:r>
            <a:r>
              <a:rPr lang="en-US" dirty="0" smtClean="0">
                <a:solidFill>
                  <a:srgbClr val="00B050"/>
                </a:solidFill>
              </a:rPr>
              <a:t>sound</a:t>
            </a:r>
            <a:r>
              <a:rPr lang="en-US" dirty="0" smtClean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happens when we try to check it?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endParaRPr lang="en-US" sz="2600" b="1" kern="0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Checking the modified design.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modified design clearly </a:t>
            </a:r>
            <a:r>
              <a:rPr lang="en-US" dirty="0" err="1" smtClean="0"/>
              <a:t>overapproximates</a:t>
            </a:r>
            <a:r>
              <a:rPr lang="en-US" dirty="0" smtClean="0"/>
              <a:t> the original design, so the abstraction is sound!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happens when we try to check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FAILURE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counterexample shows a run where the </a:t>
            </a:r>
            <a:r>
              <a:rPr lang="en-US" dirty="0" smtClean="0">
                <a:solidFill>
                  <a:srgbClr val="0070C0"/>
                </a:solidFill>
              </a:rPr>
              <a:t>represented slot</a:t>
            </a:r>
            <a:r>
              <a:rPr lang="en-US" dirty="0" smtClean="0"/>
              <a:t> is different from </a:t>
            </a:r>
            <a:r>
              <a:rPr lang="en-US" dirty="0" smtClean="0">
                <a:solidFill>
                  <a:srgbClr val="0070C0"/>
                </a:solidFill>
              </a:rPr>
              <a:t>the slot read in the last time instance</a:t>
            </a:r>
            <a:r>
              <a:rPr lang="en-US" dirty="0" smtClean="0"/>
              <a:t>, and where </a:t>
            </a:r>
            <a:r>
              <a:rPr lang="en-US" dirty="0" err="1" smtClean="0">
                <a:solidFill>
                  <a:srgbClr val="FFC000"/>
                </a:solidFill>
              </a:rPr>
              <a:t>ndtread</a:t>
            </a:r>
            <a:r>
              <a:rPr lang="en-US" dirty="0" smtClean="0"/>
              <a:t> is equal to 100.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Fix: We have to make sure that </a:t>
            </a:r>
            <a:r>
              <a:rPr lang="en-US" dirty="0" smtClean="0">
                <a:solidFill>
                  <a:srgbClr val="00B050"/>
                </a:solidFill>
              </a:rPr>
              <a:t>the selected slot always is the correct slot</a:t>
            </a:r>
            <a:r>
              <a:rPr lang="en-US" dirty="0" smtClean="0"/>
              <a:t>!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endParaRPr lang="en-US" sz="2600" b="1" kern="0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Modifying the </a:t>
            </a:r>
            <a:r>
              <a:rPr lang="en-US" dirty="0" smtClean="0">
                <a:solidFill>
                  <a:srgbClr val="00B050"/>
                </a:solidFill>
              </a:rPr>
              <a:t>safe</a:t>
            </a:r>
            <a:r>
              <a:rPr lang="en-US" dirty="0" smtClean="0"/>
              <a:t> output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34313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rewrite the safety output as follows: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endParaRPr lang="en-US" sz="2600" b="1" kern="0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752600"/>
            <a:ext cx="3657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8200" y="5029200"/>
            <a:ext cx="78343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Clr>
                <a:srgbClr val="570773"/>
              </a:buClr>
              <a:buSzTx/>
              <a:buFontTx/>
              <a:buChar char="•"/>
              <a:tabLst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+mn-lt"/>
              </a:rPr>
              <a:t>Model checking now shows that the </a:t>
            </a:r>
            <a:r>
              <a:rPr lang="en-US" sz="2800" b="1" kern="0" dirty="0" smtClean="0">
                <a:solidFill>
                  <a:srgbClr val="00B050"/>
                </a:solidFill>
                <a:latin typeface="+mn-lt"/>
              </a:rPr>
              <a:t>system is safe</a:t>
            </a:r>
            <a:endParaRPr lang="en-US" sz="2800" b="1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Clr>
                <a:srgbClr val="570773"/>
              </a:buClr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6172200" y="2286000"/>
            <a:ext cx="1600200" cy="1569660"/>
          </a:xfrm>
          <a:prstGeom prst="wedgeRectCallout">
            <a:avLst>
              <a:gd name="adj1" fmla="val -99825"/>
              <a:gd name="adj2" fmla="val 3860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 old network driving the safe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the transformations sound?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Can be seen as two steps: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Adding the selector register </a:t>
            </a:r>
            <a:r>
              <a:rPr lang="en-US" dirty="0" err="1" smtClean="0">
                <a:solidFill>
                  <a:srgbClr val="0070C0"/>
                </a:solidFill>
              </a:rPr>
              <a:t>sel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and rewriting the output safe to </a:t>
            </a:r>
            <a:r>
              <a:rPr lang="en-US" dirty="0" err="1" smtClean="0">
                <a:solidFill>
                  <a:srgbClr val="00B050"/>
                </a:solidFill>
              </a:rPr>
              <a:t>sel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err="1" smtClean="0">
                <a:solidFill>
                  <a:srgbClr val="00B050"/>
                </a:solidFill>
              </a:rPr>
              <a:t>raddr</a:t>
            </a:r>
            <a:r>
              <a:rPr lang="en-US" dirty="0" smtClean="0">
                <a:solidFill>
                  <a:srgbClr val="00B050"/>
                </a:solidFill>
              </a:rPr>
              <a:t> -&gt; read(</a:t>
            </a:r>
            <a:r>
              <a:rPr lang="en-US" dirty="0" err="1" smtClean="0">
                <a:solidFill>
                  <a:srgbClr val="00B050"/>
                </a:solidFill>
              </a:rPr>
              <a:t>mem,raddr</a:t>
            </a:r>
            <a:r>
              <a:rPr lang="en-US" dirty="0" smtClean="0">
                <a:solidFill>
                  <a:srgbClr val="00B050"/>
                </a:solidFill>
              </a:rPr>
              <a:t>) != 100</a:t>
            </a:r>
          </a:p>
          <a:p>
            <a:pPr marL="1371600" lvl="2" indent="-51435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This preserves all counterexamples (if there are any), so it is sound---we can always pick the initial value of </a:t>
            </a:r>
            <a:r>
              <a:rPr lang="en-US" dirty="0" err="1" smtClean="0">
                <a:solidFill>
                  <a:srgbClr val="FF0000"/>
                </a:solidFill>
              </a:rPr>
              <a:t>sel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have the value of </a:t>
            </a:r>
            <a:r>
              <a:rPr lang="en-US" dirty="0" err="1" smtClean="0">
                <a:solidFill>
                  <a:srgbClr val="0070C0"/>
                </a:solidFill>
              </a:rPr>
              <a:t>raddr</a:t>
            </a:r>
            <a:r>
              <a:rPr lang="en-US" dirty="0" smtClean="0">
                <a:solidFill>
                  <a:schemeClr val="tx1"/>
                </a:solidFill>
              </a:rPr>
              <a:t> so the new safe output fails too. 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Rewriting the memory subsystem so that it only represents the slot selected by </a:t>
            </a:r>
            <a:r>
              <a:rPr lang="en-US" dirty="0" err="1" smtClean="0">
                <a:solidFill>
                  <a:srgbClr val="0070C0"/>
                </a:solidFill>
              </a:rPr>
              <a:t>sel</a:t>
            </a:r>
            <a:endParaRPr lang="en-US" dirty="0" smtClean="0">
              <a:solidFill>
                <a:srgbClr val="0070C0"/>
              </a:solidFill>
            </a:endParaRPr>
          </a:p>
          <a:p>
            <a:pPr marL="1371600" lvl="2" indent="-51435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This is also sound; the newly generated memory </a:t>
            </a:r>
            <a:r>
              <a:rPr lang="en-US" dirty="0" smtClean="0">
                <a:solidFill>
                  <a:srgbClr val="FFC000"/>
                </a:solidFill>
              </a:rPr>
              <a:t>simulates the old memory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endParaRPr lang="en-US" sz="2600" b="1" kern="0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Generalizing the supported memory subsystems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834313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 memory subsystem: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Single read port, single write 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Read before write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paper: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70C0"/>
                </a:solidFill>
              </a:rPr>
              <a:t>Arbitrary number </a:t>
            </a:r>
            <a:r>
              <a:rPr lang="en-US" dirty="0" smtClean="0"/>
              <a:t>of read and write 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B050"/>
                </a:solidFill>
              </a:rPr>
              <a:t>Any policy </a:t>
            </a:r>
            <a:r>
              <a:rPr lang="en-US" dirty="0" smtClean="0"/>
              <a:t>on read/update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We sweep the </a:t>
            </a:r>
            <a:r>
              <a:rPr lang="en-US" dirty="0" err="1" smtClean="0"/>
              <a:t>netlist</a:t>
            </a:r>
            <a:r>
              <a:rPr lang="en-US" dirty="0" smtClean="0"/>
              <a:t> and isolate memory subsystem regions that can be abstracted.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Generalizing the abstraction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 our example, we abstracted over the value of </a:t>
            </a:r>
            <a:r>
              <a:rPr lang="en-US" dirty="0" err="1" smtClean="0">
                <a:solidFill>
                  <a:srgbClr val="0070C0"/>
                </a:solidFill>
              </a:rPr>
              <a:t>raddr</a:t>
            </a:r>
            <a:r>
              <a:rPr lang="en-US" dirty="0" smtClean="0"/>
              <a:t> at the current time instance.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general we may need to do </a:t>
            </a:r>
            <a:r>
              <a:rPr lang="en-US" dirty="0" smtClean="0">
                <a:solidFill>
                  <a:srgbClr val="FF0000"/>
                </a:solidFill>
              </a:rPr>
              <a:t>several reads</a:t>
            </a:r>
            <a:r>
              <a:rPr lang="en-US" dirty="0" smtClean="0"/>
              <a:t> correctly over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Forwarding multi-part messages…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generalize this to allow abstraction over a </a:t>
            </a:r>
            <a:r>
              <a:rPr lang="en-US" dirty="0" smtClean="0">
                <a:solidFill>
                  <a:srgbClr val="FFC000"/>
                </a:solidFill>
              </a:rPr>
              <a:t>set</a:t>
            </a:r>
            <a:r>
              <a:rPr lang="en-US" dirty="0" smtClean="0"/>
              <a:t> of pairs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node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time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), </a:t>
            </a:r>
            <a:r>
              <a:rPr lang="en-US" dirty="0" smtClean="0"/>
              <a:t>where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node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/>
              <a:t> is some </a:t>
            </a:r>
            <a:r>
              <a:rPr lang="en-US" dirty="0" err="1" smtClean="0"/>
              <a:t>netlist</a:t>
            </a:r>
            <a:r>
              <a:rPr lang="en-US" dirty="0" smtClean="0"/>
              <a:t> node and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time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/>
              <a:t> is some integer delay.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Abstracting memories (</a:t>
            </a:r>
            <a:r>
              <a:rPr lang="en-US" dirty="0" err="1" smtClean="0"/>
              <a:t>ctd</a:t>
            </a:r>
            <a:r>
              <a:rPr lang="en-US" dirty="0" smtClean="0"/>
              <a:t>.)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Every abstraction pair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b="0" dirty="0" err="1" smtClean="0">
                <a:solidFill>
                  <a:srgbClr val="00B050"/>
                </a:solidFill>
              </a:rPr>
              <a:t>node</a:t>
            </a:r>
            <a:r>
              <a:rPr lang="en-US" baseline="-25000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b="0" dirty="0" err="1" smtClean="0">
                <a:solidFill>
                  <a:srgbClr val="00B050"/>
                </a:solidFill>
              </a:rPr>
              <a:t>time</a:t>
            </a:r>
            <a:r>
              <a:rPr lang="en-US" baseline="-25000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), </a:t>
            </a:r>
            <a:r>
              <a:rPr lang="en-US" dirty="0" smtClean="0"/>
              <a:t>induces two new registers </a:t>
            </a:r>
            <a:r>
              <a:rPr lang="en-US" b="0" dirty="0" err="1" smtClean="0">
                <a:solidFill>
                  <a:srgbClr val="0070C0"/>
                </a:solidFill>
                <a:latin typeface="Arial"/>
              </a:rPr>
              <a:t>cont</a:t>
            </a:r>
            <a:r>
              <a:rPr lang="en-US" baseline="-25000" dirty="0" err="1" smtClean="0">
                <a:solidFill>
                  <a:srgbClr val="0070C0"/>
                </a:solidFill>
                <a:latin typeface="Arial"/>
              </a:rPr>
              <a:t>i</a:t>
            </a:r>
            <a:r>
              <a:rPr lang="en-US" dirty="0" smtClean="0"/>
              <a:t> and </a:t>
            </a:r>
            <a:r>
              <a:rPr lang="en-US" b="0" dirty="0" err="1" smtClean="0">
                <a:solidFill>
                  <a:srgbClr val="0070C0"/>
                </a:solidFill>
                <a:latin typeface="Arial"/>
              </a:rPr>
              <a:t>sel</a:t>
            </a:r>
            <a:r>
              <a:rPr lang="en-US" baseline="-25000" dirty="0" err="1" smtClean="0">
                <a:solidFill>
                  <a:srgbClr val="0070C0"/>
                </a:solidFill>
                <a:latin typeface="Arial"/>
              </a:rPr>
              <a:t>i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generate logic </a:t>
            </a:r>
            <a:r>
              <a:rPr lang="en-US" dirty="0" smtClean="0"/>
              <a:t>that </a:t>
            </a:r>
            <a:r>
              <a:rPr lang="en-US" dirty="0" smtClean="0"/>
              <a:t>simulates the old subsystem and performs updates to the selected slots correctly (see paper). 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Rewriting the output condition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abstract over a set of pairs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nd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t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where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nd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/>
              <a:t> is some </a:t>
            </a:r>
            <a:r>
              <a:rPr lang="en-US" dirty="0" err="1" smtClean="0"/>
              <a:t>netlist</a:t>
            </a:r>
            <a:r>
              <a:rPr lang="en-US" dirty="0" smtClean="0"/>
              <a:t> node and </a:t>
            </a:r>
            <a:r>
              <a:rPr lang="en-US" b="0" dirty="0" err="1" smtClean="0">
                <a:solidFill>
                  <a:srgbClr val="00B050"/>
                </a:solidFill>
                <a:latin typeface="Arial"/>
              </a:rPr>
              <a:t>t</a:t>
            </a:r>
            <a:r>
              <a:rPr lang="en-US" baseline="-25000" dirty="0" err="1" smtClean="0">
                <a:solidFill>
                  <a:srgbClr val="00B050"/>
                </a:solidFill>
                <a:latin typeface="Arial"/>
              </a:rPr>
              <a:t>i</a:t>
            </a:r>
            <a:r>
              <a:rPr lang="en-US" dirty="0" smtClean="0"/>
              <a:t> is some integer delay.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Assume </a:t>
            </a:r>
            <a:r>
              <a:rPr lang="en-US" dirty="0" err="1" smtClean="0">
                <a:solidFill>
                  <a:srgbClr val="00B0F0"/>
                </a:solidFill>
              </a:rPr>
              <a:t>safedef</a:t>
            </a:r>
            <a:r>
              <a:rPr lang="en-US" dirty="0" smtClean="0"/>
              <a:t> is the </a:t>
            </a:r>
            <a:r>
              <a:rPr lang="en-US" dirty="0" err="1" smtClean="0"/>
              <a:t>fanin</a:t>
            </a:r>
            <a:r>
              <a:rPr lang="en-US" dirty="0" smtClean="0"/>
              <a:t> node of the safe node, and that </a:t>
            </a:r>
            <a:r>
              <a:rPr lang="en-US" dirty="0" err="1" smtClean="0">
                <a:solidFill>
                  <a:srgbClr val="0070C0"/>
                </a:solidFill>
              </a:rPr>
              <a:t>prev</a:t>
            </a:r>
            <a:r>
              <a:rPr lang="en-US" dirty="0" smtClean="0">
                <a:solidFill>
                  <a:srgbClr val="0070C0"/>
                </a:solidFill>
              </a:rPr>
              <a:t>(d, 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Á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smtClean="0"/>
              <a:t>is a temporal operator that holds precisely if </a:t>
            </a:r>
            <a:r>
              <a:rPr lang="en-US" dirty="0" smtClean="0">
                <a:solidFill>
                  <a:srgbClr val="00B050"/>
                </a:solidFill>
              </a:rPr>
              <a:t>t &gt; d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  <a:latin typeface="cmmi10"/>
              </a:rPr>
              <a:t>Á</a:t>
            </a:r>
            <a:r>
              <a:rPr lang="en-US" dirty="0" smtClean="0">
                <a:solidFill>
                  <a:srgbClr val="00B050"/>
                </a:solidFill>
              </a:rPr>
              <a:t> held d </a:t>
            </a:r>
            <a:r>
              <a:rPr lang="en-US" dirty="0" err="1" smtClean="0">
                <a:solidFill>
                  <a:srgbClr val="00B050"/>
                </a:solidFill>
              </a:rPr>
              <a:t>timesteps</a:t>
            </a:r>
            <a:r>
              <a:rPr lang="en-US" dirty="0" smtClean="0">
                <a:solidFill>
                  <a:srgbClr val="00B050"/>
                </a:solidFill>
              </a:rPr>
              <a:t> ago</a:t>
            </a:r>
            <a:r>
              <a:rPr lang="en-US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then construct </a:t>
            </a:r>
            <a:r>
              <a:rPr lang="en-US" dirty="0" smtClean="0">
                <a:solidFill>
                  <a:srgbClr val="00B050"/>
                </a:solidFill>
              </a:rPr>
              <a:t>safe</a:t>
            </a:r>
            <a:r>
              <a:rPr lang="en-US" dirty="0" smtClean="0"/>
              <a:t> to be the implementation of the checker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b="0" dirty="0" err="1" smtClean="0">
                <a:latin typeface="Arial"/>
              </a:rPr>
              <a:t>prev</a:t>
            </a:r>
            <a:r>
              <a:rPr lang="en-US" b="0" dirty="0" smtClean="0">
                <a:latin typeface="Arial"/>
              </a:rPr>
              <a:t>(t</a:t>
            </a:r>
            <a:r>
              <a:rPr lang="en-US" baseline="-25000" dirty="0" smtClean="0">
                <a:latin typeface="Arial"/>
              </a:rPr>
              <a:t>0</a:t>
            </a:r>
            <a:r>
              <a:rPr lang="en-US" dirty="0" smtClean="0"/>
              <a:t>, </a:t>
            </a:r>
            <a:r>
              <a:rPr lang="en-US" b="0" dirty="0" smtClean="0">
                <a:latin typeface="Arial"/>
              </a:rPr>
              <a:t>sel</a:t>
            </a:r>
            <a:r>
              <a:rPr lang="en-US" baseline="-25000" dirty="0" smtClean="0">
                <a:latin typeface="Arial"/>
              </a:rPr>
              <a:t>0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nd</a:t>
            </a:r>
            <a:r>
              <a:rPr lang="en-US" baseline="-25000" dirty="0" smtClean="0">
                <a:latin typeface="Arial"/>
              </a:rPr>
              <a:t>0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…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err="1" smtClean="0">
                <a:latin typeface="Arial"/>
              </a:rPr>
              <a:t>prev</a:t>
            </a:r>
            <a:r>
              <a:rPr lang="en-US" b="0" dirty="0" smtClean="0">
                <a:latin typeface="Arial"/>
              </a:rPr>
              <a:t>(</a:t>
            </a:r>
            <a:r>
              <a:rPr lang="en-US" b="0" dirty="0" err="1" smtClean="0">
                <a:latin typeface="Arial"/>
              </a:rPr>
              <a:t>t</a:t>
            </a:r>
            <a:r>
              <a:rPr lang="en-US" baseline="-25000" dirty="0" err="1" smtClean="0">
                <a:latin typeface="Arial"/>
              </a:rPr>
              <a:t>N</a:t>
            </a:r>
            <a:r>
              <a:rPr lang="en-US" dirty="0" smtClean="0"/>
              <a:t>, </a:t>
            </a:r>
            <a:r>
              <a:rPr lang="en-US" b="0" dirty="0" err="1" smtClean="0">
                <a:latin typeface="Arial"/>
              </a:rPr>
              <a:t>sel</a:t>
            </a:r>
            <a:r>
              <a:rPr lang="en-US" baseline="-25000" dirty="0" err="1" smtClean="0">
                <a:latin typeface="Arial"/>
              </a:rPr>
              <a:t>N</a:t>
            </a:r>
            <a:r>
              <a:rPr lang="en-US" dirty="0" smtClean="0"/>
              <a:t> = </a:t>
            </a:r>
            <a:r>
              <a:rPr lang="en-US" b="0" dirty="0" err="1" smtClean="0">
                <a:latin typeface="Arial"/>
              </a:rPr>
              <a:t>nd</a:t>
            </a:r>
            <a:r>
              <a:rPr lang="en-US" baseline="-25000" dirty="0" err="1" smtClean="0">
                <a:latin typeface="Arial"/>
              </a:rPr>
              <a:t>N</a:t>
            </a:r>
            <a:r>
              <a:rPr lang="en-US" dirty="0" smtClean="0"/>
              <a:t>)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b="0" dirty="0" err="1" smtClean="0">
                <a:latin typeface="Arial"/>
              </a:rPr>
              <a:t>safedef</a:t>
            </a:r>
            <a:endParaRPr lang="en-US" baseline="-25000" dirty="0" smtClean="0">
              <a:latin typeface="Arial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950203" y="3175000"/>
            <a:ext cx="50800" cy="5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Correctness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Theorem: If the design has been abstracted using a set of abstraction pairs with maximum </a:t>
            </a:r>
            <a:r>
              <a:rPr lang="en-US" b="0" dirty="0" err="1" smtClean="0">
                <a:latin typeface="Arial"/>
              </a:rPr>
              <a:t>t</a:t>
            </a:r>
            <a:r>
              <a:rPr lang="en-US" baseline="-25000" dirty="0" err="1" smtClean="0">
                <a:latin typeface="Arial"/>
              </a:rPr>
              <a:t>i</a:t>
            </a:r>
            <a:r>
              <a:rPr lang="en-US" dirty="0" smtClean="0"/>
              <a:t> equal to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, the original design is </a:t>
            </a:r>
            <a:r>
              <a:rPr lang="en-US" dirty="0" smtClean="0">
                <a:solidFill>
                  <a:srgbClr val="00B050"/>
                </a:solidFill>
              </a:rPr>
              <a:t>provable</a:t>
            </a:r>
            <a:r>
              <a:rPr lang="en-US" dirty="0" smtClean="0"/>
              <a:t> if: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The transformed design is </a:t>
            </a:r>
            <a:r>
              <a:rPr lang="en-US" dirty="0" smtClean="0">
                <a:solidFill>
                  <a:srgbClr val="00B050"/>
                </a:solidFill>
              </a:rPr>
              <a:t>provable</a:t>
            </a:r>
            <a:r>
              <a:rPr lang="en-US" dirty="0" smtClean="0"/>
              <a:t>.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The original design has </a:t>
            </a:r>
            <a:r>
              <a:rPr lang="en-US" dirty="0" smtClean="0">
                <a:solidFill>
                  <a:srgbClr val="00B050"/>
                </a:solidFill>
              </a:rPr>
              <a:t>no counterexamples of length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or shorter</a:t>
            </a:r>
            <a:r>
              <a:rPr lang="en-US" dirty="0" smtClean="0"/>
              <a:t>. </a:t>
            </a:r>
          </a:p>
          <a:p>
            <a:pPr marL="971550" lvl="1" indent="-51435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correctness follows from a generalization of the informal argument for the motivating example. 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Extracting the abstraction pairs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b="0" dirty="0" err="1" smtClean="0">
                <a:solidFill>
                  <a:srgbClr val="00B050"/>
                </a:solidFill>
              </a:rPr>
              <a:t>nd</a:t>
            </a:r>
            <a:r>
              <a:rPr lang="en-US" baseline="-25000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b="0" dirty="0" err="1" smtClean="0">
                <a:solidFill>
                  <a:srgbClr val="00B050"/>
                </a:solidFill>
              </a:rPr>
              <a:t>t</a:t>
            </a:r>
            <a:r>
              <a:rPr lang="en-US" baseline="-25000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1"/>
            <a:ext cx="7834313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main crux is now to find a </a:t>
            </a:r>
            <a:r>
              <a:rPr lang="en-US" sz="2400" dirty="0" smtClean="0">
                <a:solidFill>
                  <a:srgbClr val="0070C0"/>
                </a:solidFill>
              </a:rPr>
              <a:t>sufficient set of abstraction pairs</a:t>
            </a:r>
            <a:r>
              <a:rPr lang="en-US" sz="24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use an </a:t>
            </a:r>
            <a:r>
              <a:rPr lang="en-US" sz="2400" dirty="0" smtClean="0">
                <a:solidFill>
                  <a:srgbClr val="00B050"/>
                </a:solidFill>
              </a:rPr>
              <a:t>abstraction-refinement loop</a:t>
            </a:r>
            <a:endParaRPr lang="en-US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0574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5029200"/>
            <a:ext cx="78343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Clr>
                <a:srgbClr val="570773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+mn-lt"/>
              </a:rPr>
              <a:t>Initial abstraction contains </a:t>
            </a:r>
            <a:r>
              <a:rPr lang="en-US" b="1" kern="0" dirty="0" smtClean="0">
                <a:solidFill>
                  <a:srgbClr val="0070C0"/>
                </a:solidFill>
                <a:latin typeface="+mn-lt"/>
              </a:rPr>
              <a:t>no abstraction pairs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20000"/>
              </a:spcAft>
              <a:buClr>
                <a:srgbClr val="570773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+mn-lt"/>
              </a:rPr>
              <a:t>We need to add pairs when we find a failure.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interesting observation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83431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Even though certain complex systems contains </a:t>
            </a:r>
            <a:r>
              <a:rPr lang="en-US" sz="3200" dirty="0" smtClean="0">
                <a:solidFill>
                  <a:srgbClr val="FF0000"/>
                </a:solidFill>
              </a:rPr>
              <a:t>very large memories</a:t>
            </a:r>
            <a:r>
              <a:rPr lang="en-US" sz="3200" dirty="0" smtClean="0"/>
              <a:t>, we can prove their correctness by reasoning about a </a:t>
            </a:r>
            <a:r>
              <a:rPr lang="en-US" sz="3200" dirty="0" smtClean="0">
                <a:solidFill>
                  <a:srgbClr val="0070C0"/>
                </a:solidFill>
              </a:rPr>
              <a:t>much smaller number of memory entries</a:t>
            </a:r>
            <a:r>
              <a:rPr lang="en-US" sz="3200" dirty="0" smtClean="0"/>
              <a:t> at a time.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Finding new pairs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0070C0"/>
                </a:solidFill>
              </a:rPr>
              <a:t>spurious failure trace </a:t>
            </a:r>
            <a:r>
              <a:rPr lang="en-US" sz="2400" dirty="0" smtClean="0"/>
              <a:t>on the abstracted design must have generate the </a:t>
            </a:r>
            <a:r>
              <a:rPr lang="en-US" sz="2400" dirty="0" smtClean="0">
                <a:solidFill>
                  <a:srgbClr val="FF0000"/>
                </a:solidFill>
              </a:rPr>
              <a:t>wrong output</a:t>
            </a:r>
            <a:r>
              <a:rPr lang="en-US" sz="2400" dirty="0" smtClean="0"/>
              <a:t> on some number of read nodes over time.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</a:t>
            </a:r>
            <a:r>
              <a:rPr lang="en-US" sz="2400" dirty="0" smtClean="0"/>
              <a:t>compare the simulation trace </a:t>
            </a:r>
            <a:r>
              <a:rPr lang="en-US" sz="2400" dirty="0" smtClean="0"/>
              <a:t>on the original and abstract design and find a </a:t>
            </a:r>
            <a:r>
              <a:rPr lang="en-US" sz="2400" dirty="0" smtClean="0">
                <a:solidFill>
                  <a:srgbClr val="0070C0"/>
                </a:solidFill>
              </a:rPr>
              <a:t>minimum set of read node outputs </a:t>
            </a:r>
            <a:r>
              <a:rPr lang="en-US" sz="2400" dirty="0" smtClean="0"/>
              <a:t>that needs to </a:t>
            </a:r>
            <a:r>
              <a:rPr lang="en-US" sz="2400" dirty="0" smtClean="0"/>
              <a:t>be fixed.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Each mismatching read node gives rise to an abstraction pair, where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00B050"/>
                </a:solidFill>
              </a:rPr>
              <a:t>delay</a:t>
            </a:r>
            <a:r>
              <a:rPr lang="en-US" sz="2400" dirty="0" smtClean="0"/>
              <a:t> is the time distance to the failure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0070C0"/>
                </a:solidFill>
              </a:rPr>
              <a:t>node</a:t>
            </a:r>
            <a:r>
              <a:rPr lang="en-US" sz="2400" dirty="0" smtClean="0"/>
              <a:t> is either (1) the </a:t>
            </a:r>
            <a:r>
              <a:rPr lang="en-US" sz="2400" i="1" dirty="0" smtClean="0"/>
              <a:t>address field of the read node</a:t>
            </a:r>
            <a:r>
              <a:rPr lang="en-US" sz="2400" dirty="0" smtClean="0"/>
              <a:t>, or (2) </a:t>
            </a:r>
            <a:r>
              <a:rPr lang="en-US" sz="2400" i="1" dirty="0" smtClean="0"/>
              <a:t>some other network node containing the current address of the read node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Experimental 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investigate the results of applying the reduction to three designs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Industrial </a:t>
            </a:r>
            <a:r>
              <a:rPr lang="en-US" sz="2400" dirty="0" smtClean="0">
                <a:solidFill>
                  <a:srgbClr val="0070C0"/>
                </a:solidFill>
              </a:rPr>
              <a:t>FIFO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Industrial Content Addressable Memory (</a:t>
            </a:r>
            <a:r>
              <a:rPr lang="en-US" sz="2400" dirty="0" smtClean="0">
                <a:solidFill>
                  <a:srgbClr val="0070C0"/>
                </a:solidFill>
              </a:rPr>
              <a:t>CAM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Academic high performance </a:t>
            </a:r>
            <a:r>
              <a:rPr lang="en-US" sz="2400" dirty="0" smtClean="0">
                <a:solidFill>
                  <a:srgbClr val="0070C0"/>
                </a:solidFill>
              </a:rPr>
              <a:t>router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These are </a:t>
            </a:r>
            <a:r>
              <a:rPr lang="en-US" dirty="0" smtClean="0">
                <a:solidFill>
                  <a:srgbClr val="00B050"/>
                </a:solidFill>
              </a:rPr>
              <a:t>fundamental building blocks </a:t>
            </a:r>
            <a:r>
              <a:rPr lang="en-US" dirty="0" smtClean="0"/>
              <a:t>in more complex systems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Intractable</a:t>
            </a:r>
            <a:r>
              <a:rPr lang="en-US" dirty="0" smtClean="0"/>
              <a:t> for standard model checking due to large </a:t>
            </a:r>
            <a:r>
              <a:rPr lang="en-US" dirty="0" err="1" smtClean="0"/>
              <a:t>datapaths</a:t>
            </a:r>
            <a:r>
              <a:rPr lang="en-US" dirty="0" smtClean="0"/>
              <a:t>, intermingled with nontrivial control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couple the memory abstraction with word-level </a:t>
            </a:r>
            <a:r>
              <a:rPr lang="en-US" dirty="0" err="1" smtClean="0"/>
              <a:t>bitwidth</a:t>
            </a:r>
            <a:r>
              <a:rPr lang="en-US" dirty="0" smtClean="0"/>
              <a:t> reduction (CAV’08).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Industrial FIFO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prove that if slot is written and has not been overwritten, then it is read out correctly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Can not be solved </a:t>
            </a:r>
            <a:r>
              <a:rPr lang="en-US" dirty="0" smtClean="0"/>
              <a:t>by bit-level methods.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75 slots, 32 bits </a:t>
            </a:r>
            <a:r>
              <a:rPr lang="en-US" sz="2400" dirty="0" smtClean="0"/>
              <a:t>per slot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Originally about 2500 registers</a:t>
            </a:r>
            <a:r>
              <a:rPr lang="en-US" sz="1800" dirty="0" smtClean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276 registers after abstraction (10 seconds)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56 registers after </a:t>
            </a:r>
            <a:r>
              <a:rPr lang="en-US" sz="2400" dirty="0" err="1" smtClean="0"/>
              <a:t>bitwidth</a:t>
            </a:r>
            <a:r>
              <a:rPr lang="en-US" sz="2400" dirty="0" smtClean="0"/>
              <a:t> reduction (&lt;1 seconds)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Provable after 20 min BDD computations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400" dirty="0" smtClean="0"/>
              <a:t>19000 image computations necessary.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Industrial CAM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Three ports, 48 slots, each 20 bits wide.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prove that if a piece of data has been written to a slot and not overwritten, it is reported as existing in the CAM if queried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Not solvable by bit-level methods (depth 8 bounded check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¼</a:t>
            </a:r>
            <a:r>
              <a:rPr lang="en-US" dirty="0" smtClean="0">
                <a:solidFill>
                  <a:srgbClr val="C00000"/>
                </a:solidFill>
              </a:rPr>
              <a:t> 17 hours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Originally 1111 registers, all necessary.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B050"/>
                </a:solidFill>
              </a:rPr>
              <a:t>156</a:t>
            </a:r>
            <a:r>
              <a:rPr lang="en-US" dirty="0" smtClean="0"/>
              <a:t> registers after abstraction (5 seconds)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B050"/>
                </a:solidFill>
              </a:rPr>
              <a:t>26</a:t>
            </a:r>
            <a:r>
              <a:rPr lang="en-US" dirty="0" smtClean="0"/>
              <a:t> registers after </a:t>
            </a:r>
            <a:r>
              <a:rPr lang="en-US" dirty="0" err="1" smtClean="0"/>
              <a:t>bitwidth</a:t>
            </a:r>
            <a:r>
              <a:rPr lang="en-US" dirty="0" smtClean="0"/>
              <a:t> reduction (1 second)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Proven correct by BDD-based checking immediately.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Router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High performance pipelined </a:t>
            </a:r>
            <a:r>
              <a:rPr lang="en-US" dirty="0" smtClean="0"/>
              <a:t>router with six ports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Forwards packets broken up into flits (</a:t>
            </a:r>
            <a:r>
              <a:rPr lang="en-US" dirty="0" err="1" smtClean="0"/>
              <a:t>subpackets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Each flit is 32 bits, and contains both </a:t>
            </a:r>
            <a:r>
              <a:rPr lang="en-US" sz="2400" dirty="0" smtClean="0">
                <a:solidFill>
                  <a:srgbClr val="0070C0"/>
                </a:solidFill>
              </a:rPr>
              <a:t>payload and control data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prove that a packet injected when the router is in a neutral state, appears at the correct port within a predetermined time. 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Router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334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7516</a:t>
            </a:r>
            <a:r>
              <a:rPr lang="en-US" dirty="0" smtClean="0"/>
              <a:t> registers before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Full model provable using bit-level induction (</a:t>
            </a:r>
            <a:r>
              <a:rPr lang="en-US" dirty="0" smtClean="0">
                <a:solidFill>
                  <a:srgbClr val="FF0000"/>
                </a:solidFill>
              </a:rPr>
              <a:t>6900 seconds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We detect 20 simple memories, and abstract it in </a:t>
            </a:r>
            <a:r>
              <a:rPr lang="en-US" dirty="0" smtClean="0">
                <a:solidFill>
                  <a:srgbClr val="0070C0"/>
                </a:solidFill>
              </a:rPr>
              <a:t>200 seconds </a:t>
            </a:r>
            <a:r>
              <a:rPr lang="en-US" dirty="0" smtClean="0">
                <a:solidFill>
                  <a:schemeClr val="tx1"/>
                </a:solidFill>
              </a:rPr>
              <a:t>using two abstraction pairs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Post reduction we have </a:t>
            </a:r>
            <a:r>
              <a:rPr lang="en-US" dirty="0" smtClean="0">
                <a:solidFill>
                  <a:srgbClr val="00B050"/>
                </a:solidFill>
              </a:rPr>
              <a:t>2196</a:t>
            </a:r>
            <a:r>
              <a:rPr lang="en-US" dirty="0" smtClean="0"/>
              <a:t> registers.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Reduced model takes </a:t>
            </a:r>
            <a:r>
              <a:rPr lang="en-US" dirty="0" smtClean="0">
                <a:solidFill>
                  <a:srgbClr val="0070C0"/>
                </a:solidFill>
              </a:rPr>
              <a:t>133 seconds </a:t>
            </a:r>
            <a:r>
              <a:rPr lang="en-US" dirty="0" smtClean="0"/>
              <a:t>to prove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Related 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33400"/>
            <a:ext cx="7848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Word level formula decision procedures with </a:t>
            </a:r>
            <a:r>
              <a:rPr lang="en-US" sz="2400" dirty="0" smtClean="0">
                <a:solidFill>
                  <a:srgbClr val="00B050"/>
                </a:solidFill>
              </a:rPr>
              <a:t>efficient memory </a:t>
            </a:r>
            <a:r>
              <a:rPr lang="en-US" sz="2400" dirty="0" err="1" smtClean="0">
                <a:solidFill>
                  <a:srgbClr val="00B050"/>
                </a:solidFill>
              </a:rPr>
              <a:t>modelling</a:t>
            </a:r>
            <a:endParaRPr lang="en-US" sz="2400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BAT, work from NEC, …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Makes </a:t>
            </a:r>
            <a:r>
              <a:rPr lang="en-US" sz="2400" dirty="0" smtClean="0">
                <a:solidFill>
                  <a:srgbClr val="C00000"/>
                </a:solidFill>
              </a:rPr>
              <a:t>specific choice </a:t>
            </a:r>
            <a:r>
              <a:rPr lang="en-US" sz="2400" dirty="0" smtClean="0"/>
              <a:t>for back-end decision procedures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Models memories in a way that </a:t>
            </a:r>
            <a:r>
              <a:rPr lang="en-US" sz="2400" dirty="0" smtClean="0">
                <a:solidFill>
                  <a:srgbClr val="0070C0"/>
                </a:solidFill>
              </a:rPr>
              <a:t>only is sound for a bounded executions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STE with symbolic indexing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Not a </a:t>
            </a:r>
            <a:r>
              <a:rPr lang="en-US" sz="2400" dirty="0" err="1" smtClean="0">
                <a:solidFill>
                  <a:srgbClr val="FF0000"/>
                </a:solidFill>
              </a:rPr>
              <a:t>netlist</a:t>
            </a:r>
            <a:r>
              <a:rPr lang="en-US" sz="2400" dirty="0" smtClean="0">
                <a:solidFill>
                  <a:srgbClr val="FF0000"/>
                </a:solidFill>
              </a:rPr>
              <a:t>-to-</a:t>
            </a:r>
            <a:r>
              <a:rPr lang="en-US" sz="2400" dirty="0" err="1" smtClean="0">
                <a:solidFill>
                  <a:srgbClr val="FF0000"/>
                </a:solidFill>
              </a:rPr>
              <a:t>netlist</a:t>
            </a:r>
            <a:r>
              <a:rPr lang="en-US" sz="2400" dirty="0" smtClean="0">
                <a:solidFill>
                  <a:srgbClr val="FF0000"/>
                </a:solidFill>
              </a:rPr>
              <a:t> transformation</a:t>
            </a:r>
            <a:r>
              <a:rPr lang="en-US" sz="2400" dirty="0" smtClean="0"/>
              <a:t>, requires user to express properties in STE logic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Program abstraction [Armando’07].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Requires necessary memory slots to have </a:t>
            </a:r>
            <a:r>
              <a:rPr lang="en-US" sz="2200" dirty="0" smtClean="0">
                <a:solidFill>
                  <a:srgbClr val="FF0000"/>
                </a:solidFill>
              </a:rPr>
              <a:t>fixed address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Conclusions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have presented an approach for </a:t>
            </a:r>
            <a:r>
              <a:rPr lang="en-US" sz="2400" dirty="0" smtClean="0">
                <a:solidFill>
                  <a:srgbClr val="FFC000"/>
                </a:solidFill>
              </a:rPr>
              <a:t>abstracting word-level memories</a:t>
            </a:r>
            <a:r>
              <a:rPr lang="en-US" sz="2400" dirty="0" smtClean="0"/>
              <a:t> for safety property checking.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Fully automatic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use any model checking technology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Allows proofs of certain systems that are out of reach for bit level model checking.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As it is a </a:t>
            </a:r>
            <a:r>
              <a:rPr lang="en-US" dirty="0" err="1" smtClean="0">
                <a:solidFill>
                  <a:srgbClr val="0070C0"/>
                </a:solidFill>
              </a:rPr>
              <a:t>netlist</a:t>
            </a:r>
            <a:r>
              <a:rPr lang="en-US" dirty="0" smtClean="0">
                <a:solidFill>
                  <a:srgbClr val="0070C0"/>
                </a:solidFill>
              </a:rPr>
              <a:t>-to-</a:t>
            </a:r>
            <a:r>
              <a:rPr lang="en-US" dirty="0" err="1" smtClean="0">
                <a:solidFill>
                  <a:srgbClr val="0070C0"/>
                </a:solidFill>
              </a:rPr>
              <a:t>netlist</a:t>
            </a:r>
            <a:r>
              <a:rPr lang="en-US" dirty="0" smtClean="0">
                <a:solidFill>
                  <a:srgbClr val="0070C0"/>
                </a:solidFill>
              </a:rPr>
              <a:t> transformation</a:t>
            </a:r>
            <a:r>
              <a:rPr lang="en-US" dirty="0" smtClean="0"/>
              <a:t>, it combines nicely with other transformations.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B050"/>
                </a:solidFill>
              </a:rPr>
              <a:t>Big speedups</a:t>
            </a:r>
            <a:r>
              <a:rPr lang="en-US" dirty="0" smtClean="0">
                <a:solidFill>
                  <a:schemeClr val="tx1"/>
                </a:solidFill>
              </a:rPr>
              <a:t>, with relatively unsophisticated analysis. 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848600" cy="762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>
                <a:solidFill>
                  <a:schemeClr val="tx1"/>
                </a:solidFill>
              </a:rPr>
              <a:t>Thank you!</a:t>
            </a:r>
            <a:endParaRPr lang="en-US" sz="4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Features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834313" cy="358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Completely </a:t>
            </a:r>
            <a:r>
              <a:rPr lang="en-US" dirty="0" smtClean="0">
                <a:solidFill>
                  <a:srgbClr val="0070C0"/>
                </a:solidFill>
              </a:rPr>
              <a:t>automatic</a:t>
            </a:r>
            <a:r>
              <a:rPr lang="en-US" dirty="0" smtClean="0"/>
              <a:t>, does not require user guidance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do not </a:t>
            </a:r>
            <a:r>
              <a:rPr lang="en-US" dirty="0" smtClean="0"/>
              <a:t>commit </a:t>
            </a:r>
            <a:r>
              <a:rPr lang="en-US" dirty="0" smtClean="0"/>
              <a:t>to a specific back-end model checking procedure</a:t>
            </a:r>
            <a:endParaRPr lang="en-US" sz="3200" dirty="0" smtClean="0">
              <a:solidFill>
                <a:srgbClr val="C00000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This makes our approach </a:t>
            </a:r>
            <a:r>
              <a:rPr lang="en-US" sz="2400" dirty="0" smtClean="0">
                <a:solidFill>
                  <a:srgbClr val="00B050"/>
                </a:solidFill>
              </a:rPr>
              <a:t>orthogonal</a:t>
            </a:r>
            <a:r>
              <a:rPr lang="en-US" sz="2400" dirty="0" smtClean="0">
                <a:solidFill>
                  <a:srgbClr val="002060"/>
                </a:solidFill>
              </a:rPr>
              <a:t> to the use of other word-level methods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method </a:t>
            </a:r>
            <a:r>
              <a:rPr lang="en-US" dirty="0" smtClean="0"/>
              <a:t>fits </a:t>
            </a:r>
            <a:r>
              <a:rPr lang="en-US" dirty="0" smtClean="0"/>
              <a:t>into a </a:t>
            </a:r>
            <a:r>
              <a:rPr lang="en-US" dirty="0" smtClean="0">
                <a:solidFill>
                  <a:srgbClr val="0070C0"/>
                </a:solidFill>
              </a:rPr>
              <a:t>transformational verification framework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err="1" smtClean="0"/>
              <a:t>netlist</a:t>
            </a:r>
            <a:r>
              <a:rPr lang="en-US" sz="2400" dirty="0" smtClean="0"/>
              <a:t>-to-</a:t>
            </a:r>
            <a:r>
              <a:rPr lang="en-US" sz="2400" dirty="0" err="1" smtClean="0"/>
              <a:t>netlist</a:t>
            </a:r>
            <a:r>
              <a:rPr lang="en-US" sz="2400" dirty="0" smtClean="0"/>
              <a:t> transformation</a:t>
            </a:r>
          </a:p>
          <a:p>
            <a:pPr lvl="2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idea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abstract a </a:t>
            </a:r>
            <a:r>
              <a:rPr lang="en-US" dirty="0" smtClean="0">
                <a:solidFill>
                  <a:srgbClr val="0070C0"/>
                </a:solidFill>
              </a:rPr>
              <a:t>word-level design </a:t>
            </a:r>
            <a:r>
              <a:rPr lang="en-US" dirty="0" smtClean="0"/>
              <a:t>by only representing a </a:t>
            </a:r>
            <a:r>
              <a:rPr lang="en-US" dirty="0" smtClean="0">
                <a:solidFill>
                  <a:srgbClr val="00B050"/>
                </a:solidFill>
              </a:rPr>
              <a:t>small number of memory entries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Writes to unrepresented slots are </a:t>
            </a:r>
            <a:r>
              <a:rPr lang="en-US" dirty="0" smtClean="0">
                <a:solidFill>
                  <a:srgbClr val="FF0000"/>
                </a:solidFill>
              </a:rPr>
              <a:t>dropped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Reads from unrepresented slots return </a:t>
            </a:r>
            <a:r>
              <a:rPr lang="en-US" dirty="0" smtClean="0">
                <a:solidFill>
                  <a:srgbClr val="FF0000"/>
                </a:solidFill>
              </a:rPr>
              <a:t>nondeterministic values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use an </a:t>
            </a:r>
            <a:r>
              <a:rPr lang="en-US" dirty="0" smtClean="0">
                <a:solidFill>
                  <a:srgbClr val="FFC000"/>
                </a:solidFill>
              </a:rPr>
              <a:t>abstraction refinement loop </a:t>
            </a:r>
            <a:r>
              <a:rPr lang="en-US" dirty="0" smtClean="0"/>
              <a:t>to figure out what slots needs to be represented. 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smtClean="0"/>
              <a:t>Assumptions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848600" cy="3962400"/>
          </a:xfrm>
        </p:spPr>
        <p:txBody>
          <a:bodyPr/>
          <a:lstStyle/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Problem has been cast as a </a:t>
            </a:r>
            <a:r>
              <a:rPr lang="en-US" dirty="0" smtClean="0">
                <a:solidFill>
                  <a:srgbClr val="0070C0"/>
                </a:solidFill>
              </a:rPr>
              <a:t>word-level </a:t>
            </a:r>
            <a:r>
              <a:rPr lang="en-US" dirty="0" err="1" smtClean="0">
                <a:solidFill>
                  <a:srgbClr val="0070C0"/>
                </a:solidFill>
              </a:rPr>
              <a:t>netlist</a:t>
            </a:r>
            <a:r>
              <a:rPr lang="en-US" dirty="0" smtClean="0"/>
              <a:t> with a single </a:t>
            </a:r>
            <a:r>
              <a:rPr lang="en-US" dirty="0" smtClean="0">
                <a:solidFill>
                  <a:schemeClr val="tx1"/>
                </a:solidFill>
              </a:rPr>
              <a:t>dedicated output </a:t>
            </a:r>
            <a:r>
              <a:rPr lang="en-US" dirty="0" smtClean="0">
                <a:solidFill>
                  <a:srgbClr val="00B050"/>
                </a:solidFill>
              </a:rPr>
              <a:t>safe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/>
              <a:t>signalling</a:t>
            </a:r>
            <a:r>
              <a:rPr lang="en-US" dirty="0" smtClean="0"/>
              <a:t> that the properties at hand currently hold</a:t>
            </a:r>
          </a:p>
          <a:p>
            <a:pPr marL="971550" lvl="1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We are hence checking that no trace exists to a state where </a:t>
            </a:r>
            <a:r>
              <a:rPr lang="en-US" dirty="0" smtClean="0">
                <a:solidFill>
                  <a:srgbClr val="00B050"/>
                </a:solidFill>
              </a:rPr>
              <a:t>safe</a:t>
            </a:r>
            <a:r>
              <a:rPr lang="en-US" dirty="0" smtClean="0"/>
              <a:t> is false</a:t>
            </a:r>
          </a:p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Constraints have been </a:t>
            </a:r>
            <a:r>
              <a:rPr lang="en-US" dirty="0" err="1" smtClean="0"/>
              <a:t>modelled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0070C0"/>
                </a:solidFill>
              </a:rPr>
              <a:t>part of the </a:t>
            </a:r>
            <a:r>
              <a:rPr lang="en-US" dirty="0" err="1" smtClean="0">
                <a:solidFill>
                  <a:srgbClr val="0070C0"/>
                </a:solidFill>
              </a:rPr>
              <a:t>netlist</a:t>
            </a:r>
            <a:r>
              <a:rPr lang="en-US" dirty="0" smtClean="0"/>
              <a:t>. </a:t>
            </a:r>
          </a:p>
          <a:p>
            <a:pPr marL="971550" lvl="1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All inputs are unconstrained.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Word-level </a:t>
            </a:r>
            <a:r>
              <a:rPr lang="en-US" dirty="0" err="1" smtClean="0"/>
              <a:t>netlist</a:t>
            </a:r>
            <a:r>
              <a:rPr lang="en-US" dirty="0" smtClean="0"/>
              <a:t> format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848600" cy="5105400"/>
          </a:xfrm>
        </p:spPr>
        <p:txBody>
          <a:bodyPr/>
          <a:lstStyle/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DAG over </a:t>
            </a:r>
            <a:r>
              <a:rPr lang="en-US" dirty="0" smtClean="0">
                <a:solidFill>
                  <a:srgbClr val="7030A0"/>
                </a:solidFill>
              </a:rPr>
              <a:t>input variables, state variables, and constant vectors</a:t>
            </a:r>
            <a:r>
              <a:rPr lang="en-US" dirty="0" smtClean="0"/>
              <a:t>.</a:t>
            </a:r>
          </a:p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Internal nodes (</a:t>
            </a:r>
            <a:r>
              <a:rPr lang="en-US" dirty="0" smtClean="0">
                <a:solidFill>
                  <a:srgbClr val="FF0000"/>
                </a:solidFill>
              </a:rPr>
              <a:t>superscripts indicate number of bits in signal</a:t>
            </a:r>
            <a:r>
              <a:rPr lang="en-US" dirty="0" smtClean="0"/>
              <a:t>):</a:t>
            </a:r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971550" lvl="1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</a:t>
            </a:r>
            <a:r>
              <a:rPr lang="en-US" b="0" dirty="0" err="1" smtClean="0">
                <a:solidFill>
                  <a:srgbClr val="0070C0"/>
                </a:solidFill>
                <a:latin typeface="Arial"/>
              </a:rPr>
              <a:t>op</a:t>
            </a:r>
            <a:r>
              <a:rPr lang="en-US" baseline="-25000" dirty="0" err="1" smtClean="0">
                <a:solidFill>
                  <a:srgbClr val="0070C0"/>
                </a:solidFill>
                <a:latin typeface="Arial"/>
              </a:rPr>
              <a:t>l</a:t>
            </a:r>
            <a:r>
              <a:rPr lang="en-US" dirty="0" smtClean="0"/>
              <a:t> nodes are particular combinational functions of their inputs such as </a:t>
            </a:r>
            <a:r>
              <a:rPr lang="en-US" dirty="0" smtClean="0">
                <a:solidFill>
                  <a:srgbClr val="00B050"/>
                </a:solidFill>
              </a:rPr>
              <a:t>and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B050"/>
                </a:solidFill>
              </a:rPr>
              <a:t>+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819400"/>
            <a:ext cx="480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98513"/>
          </a:xfrm>
        </p:spPr>
        <p:txBody>
          <a:bodyPr/>
          <a:lstStyle/>
          <a:p>
            <a:pPr eaLnBrk="1" hangingPunct="1"/>
            <a:r>
              <a:rPr lang="en-US" dirty="0" smtClean="0"/>
              <a:t> Memory manipulation nodes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48600" cy="5105400"/>
          </a:xfrm>
        </p:spPr>
        <p:txBody>
          <a:bodyPr/>
          <a:lstStyle/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Two internal nodes are used to model memories:</a:t>
            </a:r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read</a:t>
            </a:r>
            <a:r>
              <a:rPr lang="en-US" dirty="0" smtClean="0"/>
              <a:t> node projects out the interval [</a:t>
            </a:r>
            <a:r>
              <a:rPr lang="en-US" dirty="0" err="1" smtClean="0"/>
              <a:t>addr</a:t>
            </a:r>
            <a:r>
              <a:rPr lang="en-US" dirty="0" smtClean="0"/>
              <a:t>*k,…,(addr+1)*k-1] from </a:t>
            </a:r>
            <a:r>
              <a:rPr lang="en-US" dirty="0" smtClean="0">
                <a:solidFill>
                  <a:srgbClr val="00B050"/>
                </a:solidFill>
              </a:rPr>
              <a:t>op</a:t>
            </a:r>
            <a:r>
              <a:rPr lang="en-US" dirty="0" smtClean="0"/>
              <a:t>.</a:t>
            </a:r>
          </a:p>
          <a:p>
            <a:pPr marL="571500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write</a:t>
            </a:r>
            <a:r>
              <a:rPr lang="en-US" dirty="0" smtClean="0"/>
              <a:t> node returns the result of substituting </a:t>
            </a:r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into the </a:t>
            </a:r>
            <a:r>
              <a:rPr lang="en-US" dirty="0" err="1" smtClean="0"/>
              <a:t>the</a:t>
            </a:r>
            <a:r>
              <a:rPr lang="en-US" dirty="0" smtClean="0"/>
              <a:t> interval [</a:t>
            </a:r>
            <a:r>
              <a:rPr lang="en-US" dirty="0" err="1" smtClean="0"/>
              <a:t>addr</a:t>
            </a:r>
            <a:r>
              <a:rPr lang="en-US" dirty="0" smtClean="0"/>
              <a:t>*j,…,(addr+1)*j-1] of </a:t>
            </a:r>
            <a:r>
              <a:rPr lang="en-US" dirty="0" smtClean="0">
                <a:solidFill>
                  <a:srgbClr val="00B050"/>
                </a:solidFill>
              </a:rPr>
              <a:t>op</a:t>
            </a:r>
            <a:r>
              <a:rPr lang="en-US" dirty="0" smtClean="0"/>
              <a:t>. </a:t>
            </a:r>
            <a:endParaRPr lang="en-US" dirty="0" smtClean="0">
              <a:solidFill>
                <a:srgbClr val="00B050"/>
              </a:solidFill>
            </a:endParaRPr>
          </a:p>
          <a:p>
            <a:pPr marL="571500" indent="-514350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286000"/>
            <a:ext cx="464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motivating example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914400"/>
            <a:ext cx="6324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464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6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en-US" sz="2600" b="1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state variable </a:t>
            </a:r>
            <a:r>
              <a:rPr kumimoji="0" lang="en-US" sz="2600" b="1" i="0" u="none" strike="noStrike" kern="0" cap="none" spc="0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mem</a:t>
            </a:r>
            <a:r>
              <a:rPr kumimoji="0" lang="en-US" sz="2600" b="1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is initialized to contain the value zero in every slot.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600" b="1" kern="0" baseline="0" noProof="0" dirty="0" smtClean="0">
                <a:solidFill>
                  <a:srgbClr val="000000"/>
                </a:solidFill>
                <a:latin typeface="+mn-lt"/>
              </a:rPr>
              <a:t>We check</a:t>
            </a:r>
            <a:r>
              <a:rPr lang="en-US" sz="2600" b="1" kern="0" noProof="0" dirty="0" smtClean="0">
                <a:solidFill>
                  <a:srgbClr val="000000"/>
                </a:solidFill>
                <a:latin typeface="+mn-lt"/>
              </a:rPr>
              <a:t> that we </a:t>
            </a:r>
            <a:r>
              <a:rPr lang="en-US" sz="2600" b="1" kern="0" noProof="0" dirty="0" smtClean="0">
                <a:solidFill>
                  <a:srgbClr val="FF0000"/>
                </a:solidFill>
                <a:latin typeface="+mn-lt"/>
              </a:rPr>
              <a:t>never read out the value 100</a:t>
            </a:r>
            <a:r>
              <a:rPr lang="en-US" sz="2600" b="1" kern="0" noProof="0" dirty="0" smtClean="0">
                <a:solidFill>
                  <a:srgbClr val="000000"/>
                </a:solidFill>
                <a:latin typeface="+mn-lt"/>
              </a:rPr>
              <a:t>.</a:t>
            </a: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943600" y="990600"/>
            <a:ext cx="1563890" cy="830997"/>
          </a:xfrm>
          <a:prstGeom prst="wedgeRectCallout">
            <a:avLst>
              <a:gd name="adj1" fmla="val -105638"/>
              <a:gd name="adj2" fmla="val 6572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Memory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subsystem</a:t>
            </a:r>
            <a:endParaRPr kumimoji="0" lang="en-US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“memory interface”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endParaRPr lang="en-US" sz="2600" b="1" kern="0" dirty="0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2133600"/>
            <a:ext cx="2853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Memory </a:t>
            </a:r>
          </a:p>
          <a:p>
            <a:pPr algn="ctr"/>
            <a:r>
              <a:rPr lang="en-US" dirty="0" smtClean="0"/>
              <a:t>subsystem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10000" y="1447800"/>
            <a:ext cx="1828800" cy="2743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1600200" y="1981200"/>
            <a:ext cx="2209800" cy="91707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write </a:t>
            </a:r>
            <a:r>
              <a:rPr lang="en-US" dirty="0" err="1" smtClean="0"/>
              <a:t>addr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1600200" y="3048000"/>
            <a:ext cx="2209800" cy="91707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write 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5638800" y="3048000"/>
            <a:ext cx="1828800" cy="91707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ead data</a:t>
            </a:r>
          </a:p>
        </p:txBody>
      </p:sp>
      <p:sp>
        <p:nvSpPr>
          <p:cNvPr id="17" name="Left Arrow 16"/>
          <p:cNvSpPr/>
          <p:nvPr/>
        </p:nvSpPr>
        <p:spPr bwMode="auto">
          <a:xfrm>
            <a:off x="5638800" y="1905000"/>
            <a:ext cx="1728140" cy="917079"/>
          </a:xfrm>
          <a:prstGeom prst="lef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read </a:t>
            </a:r>
            <a:r>
              <a:rPr lang="en-US" dirty="0" err="1" smtClean="0"/>
              <a:t>addr</a:t>
            </a:r>
            <a:r>
              <a:rPr lang="en-US" dirty="0" smtClean="0"/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" y="22098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32766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0" y="21336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0" y="32766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rw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676400" y="4800600"/>
            <a:ext cx="60198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read and a write happens every cycle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Reads happen before writes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153400" cy="798513"/>
          </a:xfrm>
        </p:spPr>
        <p:txBody>
          <a:bodyPr/>
          <a:lstStyle/>
          <a:p>
            <a:pPr eaLnBrk="1" hangingPunct="1"/>
            <a:r>
              <a:rPr lang="en-US" dirty="0" err="1" smtClean="0"/>
              <a:t>Reimplementing</a:t>
            </a:r>
            <a:r>
              <a:rPr lang="en-US" dirty="0" smtClean="0"/>
              <a:t> the memory subsystem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34313" cy="4773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838200"/>
            <a:ext cx="78343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The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new memory has 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a single slot represented by </a:t>
            </a:r>
            <a:r>
              <a:rPr lang="en-US" sz="2600" b="1" kern="0" dirty="0" smtClean="0">
                <a:solidFill>
                  <a:srgbClr val="000000"/>
                </a:solidFill>
                <a:latin typeface="+mn-lt"/>
              </a:rPr>
              <a:t>a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variable 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</a:rPr>
              <a:t>cont 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initialized to zero.</a:t>
            </a:r>
            <a:endParaRPr lang="en-US" sz="2600" b="1" kern="0" dirty="0" smtClean="0">
              <a:latin typeface="+mn-lt"/>
            </a:endParaRPr>
          </a:p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r>
              <a:rPr lang="en-US" sz="2600" b="1" kern="0" dirty="0" smtClean="0">
                <a:latin typeface="+mn-lt"/>
              </a:rPr>
              <a:t>The </a:t>
            </a:r>
            <a:r>
              <a:rPr lang="en-US" sz="2600" b="1" kern="0" dirty="0" err="1" smtClean="0">
                <a:latin typeface="+mn-lt"/>
              </a:rPr>
              <a:t>adress</a:t>
            </a:r>
            <a:r>
              <a:rPr lang="en-US" sz="2600" b="1" kern="0" dirty="0" smtClean="0">
                <a:latin typeface="+mn-lt"/>
              </a:rPr>
              <a:t> that is represented is stored in the variable </a:t>
            </a:r>
            <a:r>
              <a:rPr lang="en-US" sz="2600" b="1" kern="0" dirty="0" smtClean="0">
                <a:solidFill>
                  <a:srgbClr val="0070C0"/>
                </a:solidFill>
                <a:latin typeface="+mn-lt"/>
              </a:rPr>
              <a:t>sel</a:t>
            </a:r>
            <a:r>
              <a:rPr lang="en-US" sz="2600" b="1" kern="0" dirty="0" smtClean="0">
                <a:latin typeface="+mn-lt"/>
              </a:rPr>
              <a:t>. This </a:t>
            </a:r>
            <a:r>
              <a:rPr lang="en-US" sz="2600" b="1" kern="0" dirty="0" smtClean="0">
                <a:latin typeface="+mn-lt"/>
              </a:rPr>
              <a:t>variable is uninitialized, </a:t>
            </a:r>
            <a:r>
              <a:rPr lang="en-US" sz="2600" b="1" kern="0" dirty="0" smtClean="0">
                <a:latin typeface="+mn-lt"/>
              </a:rPr>
              <a:t>and </a:t>
            </a:r>
            <a:r>
              <a:rPr lang="en-US" sz="2600" b="1" kern="0" dirty="0" smtClean="0">
                <a:solidFill>
                  <a:srgbClr val="FFC000"/>
                </a:solidFill>
                <a:latin typeface="+mn-lt"/>
              </a:rPr>
              <a:t>never changes</a:t>
            </a:r>
            <a:r>
              <a:rPr lang="en-US" sz="2600" b="1" kern="0" dirty="0" smtClean="0">
                <a:latin typeface="+mn-lt"/>
              </a:rPr>
              <a:t>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819400"/>
            <a:ext cx="4724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19200" y="5715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90600" y="5334000"/>
            <a:ext cx="7834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rgbClr val="570773"/>
              </a:buClr>
              <a:buFont typeface="Wingdings" pitchFamily="2" charset="2"/>
              <a:buChar char="§"/>
            </a:pPr>
            <a:r>
              <a:rPr lang="en-US" sz="2600" b="1" kern="0" dirty="0" smtClean="0">
                <a:latin typeface="+mn-lt"/>
              </a:rPr>
              <a:t>A fresh input is used to return a </a:t>
            </a:r>
            <a:r>
              <a:rPr lang="en-US" sz="2600" b="1" kern="0" dirty="0" smtClean="0">
                <a:solidFill>
                  <a:srgbClr val="FF0000"/>
                </a:solidFill>
                <a:latin typeface="+mn-lt"/>
              </a:rPr>
              <a:t>nondeterministic value </a:t>
            </a:r>
            <a:r>
              <a:rPr lang="en-US" sz="2600" b="1" kern="0" dirty="0" smtClean="0">
                <a:latin typeface="+mn-lt"/>
              </a:rPr>
              <a:t>for missed reads.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BJESSE@BUP6CONFUVWXY5K9" val="3110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a+b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968"/>
</p:tagLst>
</file>

<file path=ppt/theme/theme1.xml><?xml version="1.0" encoding="utf-8"?>
<a:theme xmlns:a="http://schemas.openxmlformats.org/drawingml/2006/main" name="Biz Review Template for CTO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4D1F9C"/>
      </a:accent1>
      <a:accent2>
        <a:srgbClr val="FF9900"/>
      </a:accent2>
      <a:accent3>
        <a:srgbClr val="FFFFFF"/>
      </a:accent3>
      <a:accent4>
        <a:srgbClr val="000000"/>
      </a:accent4>
      <a:accent5>
        <a:srgbClr val="B2ABCB"/>
      </a:accent5>
      <a:accent6>
        <a:srgbClr val="E78A00"/>
      </a:accent6>
      <a:hlink>
        <a:srgbClr val="CC0000"/>
      </a:hlink>
      <a:folHlink>
        <a:srgbClr val="00CC00"/>
      </a:folHlink>
    </a:clrScheme>
    <a:fontScheme name="Biz Review Template for C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z Review Template for C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 Review Template for CT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 Review Template for CT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 Review Template for CT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 Review Template for CT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 Review Template for CT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13">
        <a:dk1>
          <a:srgbClr val="C0C0C0"/>
        </a:dk1>
        <a:lt1>
          <a:srgbClr val="FFFFFF"/>
        </a:lt1>
        <a:dk2>
          <a:srgbClr val="004D82"/>
        </a:dk2>
        <a:lt2>
          <a:srgbClr val="00CC00"/>
        </a:lt2>
        <a:accent1>
          <a:srgbClr val="CC00FF"/>
        </a:accent1>
        <a:accent2>
          <a:srgbClr val="6666FF"/>
        </a:accent2>
        <a:accent3>
          <a:srgbClr val="AAB2C1"/>
        </a:accent3>
        <a:accent4>
          <a:srgbClr val="DADADA"/>
        </a:accent4>
        <a:accent5>
          <a:srgbClr val="E2AAFF"/>
        </a:accent5>
        <a:accent6>
          <a:srgbClr val="5C5CE7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 Review Template for CTO 14">
        <a:dk1>
          <a:srgbClr val="000000"/>
        </a:dk1>
        <a:lt1>
          <a:srgbClr val="FFFFFF"/>
        </a:lt1>
        <a:dk2>
          <a:srgbClr val="00CC00"/>
        </a:dk2>
        <a:lt2>
          <a:srgbClr val="808080"/>
        </a:lt2>
        <a:accent1>
          <a:srgbClr val="CC00FF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E2AAFF"/>
        </a:accent5>
        <a:accent6>
          <a:srgbClr val="5C5CE7"/>
        </a:accent6>
        <a:hlink>
          <a:srgbClr val="FF9900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CC00"/>
      </a:dk2>
      <a:lt2>
        <a:srgbClr val="808080"/>
      </a:lt2>
      <a:accent1>
        <a:srgbClr val="CC00FF"/>
      </a:accent1>
      <a:accent2>
        <a:srgbClr val="6666FF"/>
      </a:accent2>
      <a:accent3>
        <a:srgbClr val="FFFFFF"/>
      </a:accent3>
      <a:accent4>
        <a:srgbClr val="000000"/>
      </a:accent4>
      <a:accent5>
        <a:srgbClr val="E2AAFF"/>
      </a:accent5>
      <a:accent6>
        <a:srgbClr val="5C5CE7"/>
      </a:accent6>
      <a:hlink>
        <a:srgbClr val="FF9900"/>
      </a:hlink>
      <a:folHlink>
        <a:srgbClr val="CC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CC00"/>
      </a:dk2>
      <a:lt2>
        <a:srgbClr val="808080"/>
      </a:lt2>
      <a:accent1>
        <a:srgbClr val="CC00FF"/>
      </a:accent1>
      <a:accent2>
        <a:srgbClr val="6666FF"/>
      </a:accent2>
      <a:accent3>
        <a:srgbClr val="FFFFFF"/>
      </a:accent3>
      <a:accent4>
        <a:srgbClr val="000000"/>
      </a:accent4>
      <a:accent5>
        <a:srgbClr val="E2AAFF"/>
      </a:accent5>
      <a:accent6>
        <a:srgbClr val="5C5CE7"/>
      </a:accent6>
      <a:hlink>
        <a:srgbClr val="FF9900"/>
      </a:hlink>
      <a:folHlink>
        <a:srgbClr val="CC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Settings\raul\Desktop\Biz Review Template for CTO.ppt</Template>
  <TotalTime>12711</TotalTime>
  <Words>1583</Words>
  <Application>Microsoft PowerPoint</Application>
  <PresentationFormat>On-screen Show (4:3)</PresentationFormat>
  <Paragraphs>222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ＭＳ Ｐゴシック</vt:lpstr>
      <vt:lpstr>CMR10</vt:lpstr>
      <vt:lpstr>Wingdings</vt:lpstr>
      <vt:lpstr>cmmi10</vt:lpstr>
      <vt:lpstr>cmsy10</vt:lpstr>
      <vt:lpstr>Times</vt:lpstr>
      <vt:lpstr>Biz Review Template for CTO</vt:lpstr>
      <vt:lpstr>Word-level Sequential Memory Abstraction for Model Checking</vt:lpstr>
      <vt:lpstr>An interesting observation</vt:lpstr>
      <vt:lpstr>Our idea </vt:lpstr>
      <vt:lpstr>Assumptions</vt:lpstr>
      <vt:lpstr>Word-level netlist format</vt:lpstr>
      <vt:lpstr> Memory manipulation nodes</vt:lpstr>
      <vt:lpstr>A motivating example</vt:lpstr>
      <vt:lpstr>The “memory interface”</vt:lpstr>
      <vt:lpstr>Reimplementing the memory subsystem</vt:lpstr>
      <vt:lpstr>Checking the modified design.</vt:lpstr>
      <vt:lpstr>Checking the modified design.</vt:lpstr>
      <vt:lpstr>Modifying the safe output</vt:lpstr>
      <vt:lpstr>Why is the transformations sound?</vt:lpstr>
      <vt:lpstr>Generalizing the supported memory subsystems</vt:lpstr>
      <vt:lpstr>Generalizing the abstraction</vt:lpstr>
      <vt:lpstr>Abstracting memories (ctd.)</vt:lpstr>
      <vt:lpstr>Rewriting the output condition</vt:lpstr>
      <vt:lpstr>Correctness</vt:lpstr>
      <vt:lpstr>Extracting the abstraction pairs (ndi, ti), </vt:lpstr>
      <vt:lpstr>Finding new pairs</vt:lpstr>
      <vt:lpstr>Experimental work</vt:lpstr>
      <vt:lpstr>Industrial FIFO</vt:lpstr>
      <vt:lpstr>Industrial CAM</vt:lpstr>
      <vt:lpstr>Router</vt:lpstr>
      <vt:lpstr>Router</vt:lpstr>
      <vt:lpstr>Related work</vt:lpstr>
      <vt:lpstr>Conclusions</vt:lpstr>
      <vt:lpstr>Slide 28</vt:lpstr>
      <vt:lpstr>Features</vt:lpstr>
    </vt:vector>
  </TitlesOfParts>
  <Company>Synopsys,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CTO Review 2002/1</dc:title>
  <dc:creator>Raul Camposano</dc:creator>
  <cp:lastModifiedBy>Per Bjesse</cp:lastModifiedBy>
  <cp:revision>859</cp:revision>
  <dcterms:created xsi:type="dcterms:W3CDTF">2002-02-05T03:32:57Z</dcterms:created>
  <dcterms:modified xsi:type="dcterms:W3CDTF">2008-11-19T19:09:10Z</dcterms:modified>
</cp:coreProperties>
</file>