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sldIdLst>
    <p:sldId id="256" r:id="rId2"/>
    <p:sldId id="269" r:id="rId3"/>
    <p:sldId id="275" r:id="rId4"/>
    <p:sldId id="274" r:id="rId5"/>
    <p:sldId id="281" r:id="rId6"/>
    <p:sldId id="293" r:id="rId7"/>
    <p:sldId id="282" r:id="rId8"/>
    <p:sldId id="304" r:id="rId9"/>
    <p:sldId id="296" r:id="rId10"/>
    <p:sldId id="283" r:id="rId11"/>
    <p:sldId id="295" r:id="rId12"/>
    <p:sldId id="262" r:id="rId13"/>
    <p:sldId id="307" r:id="rId14"/>
    <p:sldId id="284" r:id="rId15"/>
    <p:sldId id="285" r:id="rId16"/>
    <p:sldId id="288" r:id="rId17"/>
    <p:sldId id="301" r:id="rId18"/>
    <p:sldId id="289" r:id="rId19"/>
    <p:sldId id="290" r:id="rId20"/>
    <p:sldId id="300" r:id="rId21"/>
    <p:sldId id="292" r:id="rId22"/>
    <p:sldId id="297" r:id="rId23"/>
    <p:sldId id="278" r:id="rId24"/>
    <p:sldId id="287" r:id="rId25"/>
    <p:sldId id="266" r:id="rId26"/>
    <p:sldId id="280" r:id="rId27"/>
    <p:sldId id="267" r:id="rId28"/>
    <p:sldId id="303" r:id="rId29"/>
    <p:sldId id="308" r:id="rId30"/>
    <p:sldId id="309" r:id="rId31"/>
    <p:sldId id="263" r:id="rId32"/>
    <p:sldId id="261" r:id="rId33"/>
    <p:sldId id="30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624" autoAdjust="0"/>
  </p:normalViewPr>
  <p:slideViewPr>
    <p:cSldViewPr>
      <p:cViewPr varScale="1">
        <p:scale>
          <a:sx n="65" d="100"/>
          <a:sy n="65" d="100"/>
        </p:scale>
        <p:origin x="-61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F1510-C186-4018-A00E-7FDD441A6CDE}" type="datetimeFigureOut">
              <a:rPr lang="en-US" smtClean="0"/>
              <a:pPr/>
              <a:t>11/18/2008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E12F3-3482-4EB9-A693-5E3276E2E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2E12F3-3482-4EB9-A693-5E3276E2E84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Smt</a:t>
            </a:r>
            <a:r>
              <a:rPr lang="en-US" dirty="0" smtClean="0"/>
              <a:t> solvers choke?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2E12F3-3482-4EB9-A693-5E3276E2E84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set of terms, relations to transform these terms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2E12F3-3482-4EB9-A693-5E3276E2E84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generalizing from individual</a:t>
            </a:r>
            <a:r>
              <a:rPr lang="en-US" baseline="0" dirty="0" smtClean="0"/>
              <a:t> solutions, may not get an anti-unifier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2E12F3-3482-4EB9-A693-5E3276E2E84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5265-DEE7-467E-B0EC-157D2AB13E5E}" type="datetime1">
              <a:rPr lang="en-US" smtClean="0"/>
              <a:pPr/>
              <a:t>11/18/2008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2BE54-7FEF-41A4-952A-0DB3603025C0}" type="datetime1">
              <a:rPr lang="en-US" smtClean="0"/>
              <a:pPr/>
              <a:t>11/18/2008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A147-08D0-41A3-ABE7-F4F02C419149}" type="datetime1">
              <a:rPr lang="en-US" smtClean="0"/>
              <a:pPr/>
              <a:t>11/18/2008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C93D-F4CB-428A-B8A6-39DAA8B72E44}" type="datetime1">
              <a:rPr lang="en-US" smtClean="0"/>
              <a:pPr/>
              <a:t>11/18/2008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0DBE-B5F9-4507-A310-24DAAF807E26}" type="datetime1">
              <a:rPr lang="en-US" smtClean="0"/>
              <a:pPr/>
              <a:t>11/18/2008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60A0-C6A4-4D79-A2F8-8F69C0A3AF5D}" type="datetime1">
              <a:rPr lang="en-US" smtClean="0"/>
              <a:pPr/>
              <a:t>11/18/2008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F2F0-92FC-4679-A896-C3E8F50F853A}" type="datetime1">
              <a:rPr lang="en-US" smtClean="0"/>
              <a:pPr/>
              <a:t>11/18/2008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BD58C-F0A6-4E8E-9844-66A5E3D46A86}" type="datetime1">
              <a:rPr lang="en-US" smtClean="0"/>
              <a:pPr/>
              <a:t>11/18/2008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D7D16-9B1C-497A-A0F4-62341B640786}" type="datetime1">
              <a:rPr lang="en-US" smtClean="0"/>
              <a:pPr/>
              <a:t>11/18/2008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BA63-B5AF-416F-BEA7-9C077DCDAF15}" type="datetime1">
              <a:rPr lang="en-US" smtClean="0"/>
              <a:pPr/>
              <a:t>11/18/2008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B596B-7C77-42F0-8599-BB998A748B93}" type="datetime1">
              <a:rPr lang="en-US" smtClean="0"/>
              <a:pPr/>
              <a:t>11/18/2008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3B747-623B-428A-AF55-FF3D076B6273}" type="datetime1">
              <a:rPr lang="en-US" smtClean="0"/>
              <a:pPr/>
              <a:t>11/18/2008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9B805-0A1F-49FC-8C75-EC886AFC5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Symbolic Program Analysis using Term Rewriting and Generalization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Nishant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Sinha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NEC Labs, Princeton, NJ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leads to Complex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choose/</a:t>
            </a:r>
            <a:r>
              <a:rPr lang="en-US" b="1" dirty="0" err="1" smtClean="0"/>
              <a:t>ite</a:t>
            </a:r>
            <a:r>
              <a:rPr lang="en-US" dirty="0" smtClean="0"/>
              <a:t> terms </a:t>
            </a:r>
            <a:r>
              <a:rPr lang="en-US" dirty="0" smtClean="0">
                <a:solidFill>
                  <a:srgbClr val="C00000"/>
                </a:solidFill>
              </a:rPr>
              <a:t>blowup after several joins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Nested </a:t>
            </a:r>
            <a:r>
              <a:rPr lang="en-US" b="1" dirty="0" err="1" smtClean="0">
                <a:solidFill>
                  <a:srgbClr val="C00000"/>
                </a:solidFill>
              </a:rPr>
              <a:t>ite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terms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rgbClr val="C00000"/>
                </a:solidFill>
              </a:rPr>
              <a:t>problematic</a:t>
            </a:r>
            <a:r>
              <a:rPr lang="en-US" dirty="0" smtClean="0"/>
              <a:t> for SMT solvers</a:t>
            </a:r>
          </a:p>
          <a:p>
            <a:pPr lvl="1"/>
            <a:r>
              <a:rPr lang="en-US" dirty="0" smtClean="0"/>
              <a:t>Exponential search space in worst case</a:t>
            </a:r>
          </a:p>
          <a:p>
            <a:endParaRPr lang="en-US" dirty="0" smtClean="0"/>
          </a:p>
          <a:p>
            <a:r>
              <a:rPr lang="en-US" dirty="0" smtClean="0"/>
              <a:t>However, in many cases, one can exploit the </a:t>
            </a:r>
            <a:r>
              <a:rPr lang="en-US" b="1" dirty="0" err="1" smtClean="0"/>
              <a:t>ite</a:t>
            </a:r>
            <a:r>
              <a:rPr lang="en-US" dirty="0" smtClean="0"/>
              <a:t> term structure to </a:t>
            </a:r>
            <a:r>
              <a:rPr lang="en-US" dirty="0" smtClean="0">
                <a:solidFill>
                  <a:srgbClr val="C00000"/>
                </a:solidFill>
              </a:rPr>
              <a:t>simplify</a:t>
            </a:r>
            <a:r>
              <a:rPr lang="en-US" dirty="0" smtClean="0"/>
              <a:t> it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(contd.)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214871" y="3124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672071" y="3962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757671" y="3962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14871" y="4876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4" idx="3"/>
            <a:endCxn id="6" idx="0"/>
          </p:cNvCxnSpPr>
          <p:nvPr/>
        </p:nvCxnSpPr>
        <p:spPr>
          <a:xfrm rot="5400000">
            <a:off x="1852921" y="3544654"/>
            <a:ext cx="5129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5"/>
            <a:endCxn id="5" idx="0"/>
          </p:cNvCxnSpPr>
          <p:nvPr/>
        </p:nvCxnSpPr>
        <p:spPr>
          <a:xfrm rot="16200000" flipH="1">
            <a:off x="2444825" y="3544654"/>
            <a:ext cx="5129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4"/>
            <a:endCxn id="7" idx="7"/>
          </p:cNvCxnSpPr>
          <p:nvPr/>
        </p:nvCxnSpPr>
        <p:spPr>
          <a:xfrm rot="5400000">
            <a:off x="2406725" y="4476750"/>
            <a:ext cx="5891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4"/>
            <a:endCxn id="7" idx="1"/>
          </p:cNvCxnSpPr>
          <p:nvPr/>
        </p:nvCxnSpPr>
        <p:spPr>
          <a:xfrm rot="16200000" flipH="1">
            <a:off x="1814821" y="4476750"/>
            <a:ext cx="5891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52871" y="34290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x&lt;= 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24471" y="3429000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&gt; 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48271" y="443126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 := *p + 3;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14400" y="44958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 := *p + 1;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95600" y="4876800"/>
            <a:ext cx="2524153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[y :-&gt; </a:t>
            </a:r>
            <a:r>
              <a:rPr lang="en-US" dirty="0" err="1" smtClean="0"/>
              <a:t>ite</a:t>
            </a:r>
            <a:r>
              <a:rPr lang="en-US" dirty="0" smtClean="0"/>
              <a:t> (x &gt;1, a+3, b+1)]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200400" y="3048000"/>
            <a:ext cx="2391104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[p :-&gt; </a:t>
            </a:r>
            <a:r>
              <a:rPr lang="en-US" dirty="0" err="1" smtClean="0"/>
              <a:t>ite</a:t>
            </a:r>
            <a:r>
              <a:rPr lang="en-US" dirty="0" smtClean="0"/>
              <a:t> (x &gt;1, &amp;a, &amp;b)]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177822" y="5943600"/>
            <a:ext cx="381000" cy="3810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9" name="Straight Arrow Connector 18"/>
          <p:cNvCxnSpPr>
            <a:endCxn id="18" idx="0"/>
          </p:cNvCxnSpPr>
          <p:nvPr/>
        </p:nvCxnSpPr>
        <p:spPr>
          <a:xfrm rot="16200000" flipH="1">
            <a:off x="2024898" y="5600175"/>
            <a:ext cx="685799" cy="1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534697" y="5410200"/>
            <a:ext cx="169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 (x == 5)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124200" y="6019800"/>
            <a:ext cx="1244251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[y :-&gt; b +1] 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220497" y="1295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677697" y="2133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763297" y="2133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1" idx="3"/>
            <a:endCxn id="25" idx="0"/>
          </p:cNvCxnSpPr>
          <p:nvPr/>
        </p:nvCxnSpPr>
        <p:spPr>
          <a:xfrm rot="5400000">
            <a:off x="1858547" y="1715854"/>
            <a:ext cx="5129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1" idx="5"/>
            <a:endCxn id="22" idx="0"/>
          </p:cNvCxnSpPr>
          <p:nvPr/>
        </p:nvCxnSpPr>
        <p:spPr>
          <a:xfrm rot="16200000" flipH="1">
            <a:off x="2450451" y="1715854"/>
            <a:ext cx="5129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2" idx="4"/>
            <a:endCxn id="4" idx="7"/>
          </p:cNvCxnSpPr>
          <p:nvPr/>
        </p:nvCxnSpPr>
        <p:spPr>
          <a:xfrm rot="5400000">
            <a:off x="2371438" y="2683237"/>
            <a:ext cx="665396" cy="3281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5" idx="4"/>
            <a:endCxn id="4" idx="1"/>
          </p:cNvCxnSpPr>
          <p:nvPr/>
        </p:nvCxnSpPr>
        <p:spPr>
          <a:xfrm rot="16200000" flipH="1">
            <a:off x="1779534" y="2688863"/>
            <a:ext cx="665396" cy="31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458497" y="1600200"/>
            <a:ext cx="705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x&lt;= 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830097" y="1600200"/>
            <a:ext cx="64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&gt; 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920026" y="2667000"/>
            <a:ext cx="1210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:= &amp;b;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939822" y="2526268"/>
            <a:ext cx="1210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:= &amp;a;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5943600" y="1295400"/>
            <a:ext cx="2438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Rewrite</a:t>
            </a:r>
            <a:endParaRPr lang="en-US" dirty="0"/>
          </a:p>
        </p:txBody>
      </p:sp>
      <p:sp>
        <p:nvSpPr>
          <p:cNvPr id="36" name="Rectangle 19"/>
          <p:cNvSpPr>
            <a:spLocks noChangeArrowheads="1"/>
          </p:cNvSpPr>
          <p:nvPr/>
        </p:nvSpPr>
        <p:spPr bwMode="auto">
          <a:xfrm>
            <a:off x="4724400" y="3505200"/>
            <a:ext cx="4191000" cy="12954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385D8A"/>
            </a:solidFill>
            <a:miter lim="800000"/>
            <a:headEnd/>
            <a:tailEnd/>
          </a:ln>
        </p:spPr>
        <p:txBody>
          <a:bodyPr lIns="128016" tIns="64008" rIns="128016" bIns="64008" anchor="ctr"/>
          <a:lstStyle/>
          <a:p>
            <a:pPr algn="l"/>
            <a:r>
              <a:rPr lang="en-US" altLang="ja-JP" sz="1600" dirty="0">
                <a:latin typeface="Calibri" pitchFamily="34" charset="0"/>
              </a:rPr>
              <a:t>simplify(</a:t>
            </a:r>
            <a:r>
              <a:rPr lang="en-US" altLang="ja-JP" sz="1600" dirty="0" err="1">
                <a:latin typeface="Calibri" pitchFamily="34" charset="0"/>
              </a:rPr>
              <a:t>ite</a:t>
            </a:r>
            <a:r>
              <a:rPr lang="en-US" altLang="ja-JP" sz="1600" dirty="0">
                <a:latin typeface="Calibri" pitchFamily="34" charset="0"/>
              </a:rPr>
              <a:t> (C, E, E) ) = simplify(E)</a:t>
            </a:r>
          </a:p>
          <a:p>
            <a:pPr algn="l"/>
            <a:r>
              <a:rPr lang="en-US" altLang="ja-JP" sz="1600" dirty="0">
                <a:latin typeface="Calibri" pitchFamily="34" charset="0"/>
              </a:rPr>
              <a:t>simplify (</a:t>
            </a:r>
            <a:r>
              <a:rPr lang="en-US" altLang="ja-JP" sz="1600" dirty="0" err="1">
                <a:latin typeface="Calibri" pitchFamily="34" charset="0"/>
              </a:rPr>
              <a:t>ite</a:t>
            </a:r>
            <a:r>
              <a:rPr lang="en-US" altLang="ja-JP" sz="1600" dirty="0">
                <a:latin typeface="Calibri" pitchFamily="34" charset="0"/>
              </a:rPr>
              <a:t> (C, E1, E2), P)) = E1   if   P =&gt; C</a:t>
            </a:r>
          </a:p>
          <a:p>
            <a:pPr algn="l"/>
            <a:r>
              <a:rPr lang="en-US" altLang="ja-JP" sz="1600" dirty="0">
                <a:latin typeface="Calibri" pitchFamily="34" charset="0"/>
              </a:rPr>
              <a:t>simplify (</a:t>
            </a:r>
            <a:r>
              <a:rPr lang="en-US" altLang="ja-JP" sz="1600" dirty="0" err="1">
                <a:latin typeface="Calibri" pitchFamily="34" charset="0"/>
              </a:rPr>
              <a:t>ite</a:t>
            </a:r>
            <a:r>
              <a:rPr lang="en-US" altLang="ja-JP" sz="1600" dirty="0">
                <a:latin typeface="Calibri" pitchFamily="34" charset="0"/>
              </a:rPr>
              <a:t> (C, E1, E2), P)) = E2   if   P =&gt; !C</a:t>
            </a:r>
            <a:endParaRPr lang="en-US" altLang="ja-JP" sz="1600" baseline="-25000" dirty="0">
              <a:latin typeface="Calibri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5599093"/>
            <a:ext cx="4495800" cy="954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[(x ==5,  y :-&gt; </a:t>
            </a:r>
            <a:r>
              <a:rPr lang="en-US" sz="1400" dirty="0" err="1" smtClean="0"/>
              <a:t>ite</a:t>
            </a:r>
            <a:r>
              <a:rPr lang="en-US" sz="1400" dirty="0" smtClean="0"/>
              <a:t> ( x&gt;1, *</a:t>
            </a:r>
            <a:r>
              <a:rPr lang="en-US" sz="1400" dirty="0" err="1" smtClean="0"/>
              <a:t>ite</a:t>
            </a:r>
            <a:r>
              <a:rPr lang="en-US" sz="1400" dirty="0" smtClean="0"/>
              <a:t> (x &gt;1, &amp;a, &amp;b)) + 3,</a:t>
            </a:r>
          </a:p>
          <a:p>
            <a:r>
              <a:rPr lang="en-US" sz="1400" dirty="0" smtClean="0"/>
              <a:t>                                        *</a:t>
            </a:r>
            <a:r>
              <a:rPr lang="en-US" sz="1400" dirty="0" err="1" smtClean="0"/>
              <a:t>ite</a:t>
            </a:r>
            <a:r>
              <a:rPr lang="en-US" sz="1400" dirty="0" smtClean="0"/>
              <a:t>((x &gt;1, &amp;a, &amp;b)) + 1</a:t>
            </a:r>
          </a:p>
          <a:p>
            <a:r>
              <a:rPr lang="en-US" sz="1400" dirty="0" smtClean="0"/>
              <a:t>                              )</a:t>
            </a:r>
            <a:br>
              <a:rPr lang="en-US" sz="1400" dirty="0" smtClean="0"/>
            </a:br>
            <a:r>
              <a:rPr lang="en-US" sz="1400" dirty="0" smtClean="0"/>
              <a:t>]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4267200" y="4532293"/>
            <a:ext cx="4495800" cy="954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[y :-&gt; </a:t>
            </a:r>
            <a:r>
              <a:rPr lang="en-US" sz="1400" dirty="0" err="1" smtClean="0"/>
              <a:t>ite</a:t>
            </a:r>
            <a:r>
              <a:rPr lang="en-US" sz="1400" dirty="0" smtClean="0"/>
              <a:t> ( x&gt;1, *</a:t>
            </a:r>
            <a:r>
              <a:rPr lang="en-US" sz="1400" dirty="0" err="1" smtClean="0"/>
              <a:t>ite</a:t>
            </a:r>
            <a:r>
              <a:rPr lang="en-US" sz="1400" dirty="0" smtClean="0"/>
              <a:t> (x &gt;1, &amp;a, &amp;b)) + 3,</a:t>
            </a:r>
          </a:p>
          <a:p>
            <a:r>
              <a:rPr lang="en-US" sz="1400" dirty="0" smtClean="0"/>
              <a:t>                          *</a:t>
            </a:r>
            <a:r>
              <a:rPr lang="en-US" sz="1400" dirty="0" err="1" smtClean="0"/>
              <a:t>ite</a:t>
            </a:r>
            <a:r>
              <a:rPr lang="en-US" sz="1400" dirty="0" smtClean="0"/>
              <a:t>((x &gt;1, &amp;a, &amp;b)) + 1</a:t>
            </a:r>
          </a:p>
          <a:p>
            <a:r>
              <a:rPr lang="en-US" sz="1400" dirty="0" smtClean="0"/>
              <a:t>            )</a:t>
            </a:r>
            <a:br>
              <a:rPr lang="en-US" sz="1400" dirty="0" smtClean="0"/>
            </a:br>
            <a:r>
              <a:rPr lang="en-US" sz="1400" dirty="0" smtClean="0"/>
              <a:t>]</a:t>
            </a:r>
            <a:endParaRPr lang="en-US" sz="1400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4" grpId="0" animBg="1"/>
      <p:bldP spid="36" grpId="0" animBg="1"/>
      <p:bldP spid="39" grpId="0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with Arrays </a:t>
            </a:r>
            <a:r>
              <a:rPr lang="en-US" sz="1800" dirty="0" smtClean="0"/>
              <a:t>(due to M. </a:t>
            </a:r>
            <a:r>
              <a:rPr lang="en-US" sz="1800" dirty="0" err="1" smtClean="0"/>
              <a:t>Musuvathi</a:t>
            </a:r>
            <a:r>
              <a:rPr lang="en-US" sz="1800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 :-&gt; </a:t>
            </a:r>
            <a:r>
              <a:rPr lang="en-US" b="1" dirty="0" err="1" smtClean="0"/>
              <a:t>ite</a:t>
            </a:r>
            <a:r>
              <a:rPr lang="en-US" dirty="0" smtClean="0"/>
              <a:t>(p</a:t>
            </a:r>
            <a:r>
              <a:rPr lang="en-US" baseline="-25000" dirty="0" smtClean="0"/>
              <a:t>i</a:t>
            </a:r>
            <a:r>
              <a:rPr lang="en-US" dirty="0" smtClean="0"/>
              <a:t>, </a:t>
            </a:r>
            <a:r>
              <a:rPr lang="en-US" b="1" dirty="0" smtClean="0"/>
              <a:t>store</a:t>
            </a:r>
            <a:r>
              <a:rPr lang="en-US" dirty="0" smtClean="0"/>
              <a:t>(a</a:t>
            </a:r>
            <a:r>
              <a:rPr lang="en-US" baseline="-25000" dirty="0" smtClean="0"/>
              <a:t>i-1</a:t>
            </a:r>
            <a:r>
              <a:rPr lang="en-US" dirty="0" smtClean="0"/>
              <a:t>,i,1), </a:t>
            </a:r>
            <a:r>
              <a:rPr lang="en-US" b="1" dirty="0" smtClean="0"/>
              <a:t>store</a:t>
            </a:r>
            <a:r>
              <a:rPr lang="en-US" dirty="0" smtClean="0"/>
              <a:t>(a</a:t>
            </a:r>
            <a:r>
              <a:rPr lang="en-US" baseline="-25000" dirty="0" smtClean="0"/>
              <a:t>i-1</a:t>
            </a:r>
            <a:r>
              <a:rPr lang="en-US" dirty="0" smtClean="0"/>
              <a:t>,i, 0))</a:t>
            </a:r>
          </a:p>
          <a:p>
            <a:r>
              <a:rPr lang="en-US" dirty="0" smtClean="0"/>
              <a:t>To prove a[0] = 0 (</a:t>
            </a:r>
            <a:r>
              <a:rPr lang="en-US" b="1" dirty="0" smtClean="0"/>
              <a:t>select</a:t>
            </a:r>
            <a:r>
              <a:rPr lang="en-US" dirty="0" smtClean="0"/>
              <a:t>(a</a:t>
            </a:r>
            <a:r>
              <a:rPr lang="en-US" baseline="-25000" dirty="0" smtClean="0"/>
              <a:t>n</a:t>
            </a:r>
            <a:r>
              <a:rPr lang="en-US" dirty="0" smtClean="0"/>
              <a:t>,0) = 0), the SMT solver must consider the exponential search space for all p</a:t>
            </a:r>
            <a:r>
              <a:rPr lang="en-US" baseline="-25000" dirty="0" smtClean="0"/>
              <a:t>i</a:t>
            </a:r>
            <a:r>
              <a:rPr lang="en-US" dirty="0" smtClean="0"/>
              <a:t>  </a:t>
            </a:r>
          </a:p>
          <a:p>
            <a:r>
              <a:rPr lang="en-US" dirty="0" smtClean="0"/>
              <a:t>Now, consider a rewrite rule provided by user</a:t>
            </a:r>
          </a:p>
          <a:p>
            <a:pPr lvl="1"/>
            <a:r>
              <a:rPr lang="en-US" b="1" dirty="0" err="1" smtClean="0"/>
              <a:t>ite</a:t>
            </a:r>
            <a:r>
              <a:rPr lang="en-US" dirty="0" smtClean="0"/>
              <a:t>(p, </a:t>
            </a:r>
            <a:r>
              <a:rPr lang="en-US" b="1" dirty="0" smtClean="0"/>
              <a:t>store</a:t>
            </a:r>
            <a:r>
              <a:rPr lang="en-US" dirty="0" smtClean="0"/>
              <a:t>(a, j, x), </a:t>
            </a:r>
            <a:r>
              <a:rPr lang="en-US" b="1" dirty="0" smtClean="0"/>
              <a:t>store</a:t>
            </a:r>
            <a:r>
              <a:rPr lang="en-US" dirty="0" smtClean="0"/>
              <a:t>(a, j, y)) = </a:t>
            </a:r>
            <a:r>
              <a:rPr lang="en-US" b="1" dirty="0" smtClean="0"/>
              <a:t>store</a:t>
            </a:r>
            <a:r>
              <a:rPr lang="en-US" dirty="0" smtClean="0"/>
              <a:t>(a, j, </a:t>
            </a:r>
            <a:r>
              <a:rPr lang="en-US" b="1" dirty="0" err="1" smtClean="0"/>
              <a:t>ite</a:t>
            </a:r>
            <a:r>
              <a:rPr lang="en-US" dirty="0" smtClean="0"/>
              <a:t>(p, x, y))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2209800" y="1524000"/>
            <a:ext cx="4876800" cy="15240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a[0] =0; </a:t>
            </a:r>
          </a:p>
          <a:p>
            <a:r>
              <a:rPr lang="en-US" dirty="0" smtClean="0"/>
              <a:t>if (p</a:t>
            </a:r>
            <a:r>
              <a:rPr lang="en-US" baseline="-25000" dirty="0" smtClean="0"/>
              <a:t>i</a:t>
            </a:r>
            <a:r>
              <a:rPr lang="en-US" dirty="0" smtClean="0"/>
              <a:t>) a[</a:t>
            </a:r>
            <a:r>
              <a:rPr lang="en-US" dirty="0" err="1" smtClean="0"/>
              <a:t>i</a:t>
            </a:r>
            <a:r>
              <a:rPr lang="en-US" dirty="0" smtClean="0"/>
              <a:t>] = 0 else a[</a:t>
            </a:r>
            <a:r>
              <a:rPr lang="en-US" dirty="0" err="1" smtClean="0"/>
              <a:t>i</a:t>
            </a:r>
            <a:r>
              <a:rPr lang="en-US" dirty="0" smtClean="0"/>
              <a:t>] = 1;  [ </a:t>
            </a:r>
            <a:r>
              <a:rPr lang="en-US" dirty="0" err="1" smtClean="0"/>
              <a:t>i</a:t>
            </a:r>
            <a:r>
              <a:rPr lang="en-US" dirty="0" smtClean="0"/>
              <a:t> = 1, 2, 3, 4 … ]</a:t>
            </a:r>
          </a:p>
          <a:p>
            <a:r>
              <a:rPr lang="en-US" dirty="0" smtClean="0"/>
              <a:t>assert(a[0] == 0);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</a:t>
            </a:r>
            <a:r>
              <a:rPr lang="en-US" dirty="0" smtClean="0">
                <a:solidFill>
                  <a:srgbClr val="C00000"/>
                </a:solidFill>
              </a:rPr>
              <a:t>simplify effectively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Large set </a:t>
            </a:r>
            <a:r>
              <a:rPr lang="en-US" dirty="0" smtClean="0"/>
              <a:t>of rules for simplification (</a:t>
            </a:r>
            <a:r>
              <a:rPr lang="en-US" b="1" dirty="0" err="1" smtClean="0"/>
              <a:t>ite</a:t>
            </a:r>
            <a:r>
              <a:rPr lang="en-US" dirty="0" smtClean="0"/>
              <a:t> + theory rules)</a:t>
            </a:r>
          </a:p>
          <a:p>
            <a:pPr lvl="1"/>
            <a:r>
              <a:rPr lang="en-US" dirty="0" smtClean="0"/>
              <a:t>May need to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add/remove rules </a:t>
            </a:r>
            <a:r>
              <a:rPr lang="en-US" dirty="0" smtClean="0"/>
              <a:t>particular to a problem</a:t>
            </a:r>
          </a:p>
          <a:p>
            <a:pPr lvl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Rules may interact </a:t>
            </a:r>
            <a:r>
              <a:rPr lang="en-US" dirty="0" smtClean="0"/>
              <a:t>in unexpected ways</a:t>
            </a:r>
          </a:p>
          <a:p>
            <a:endParaRPr lang="en-US" dirty="0" smtClean="0"/>
          </a:p>
          <a:p>
            <a:r>
              <a:rPr lang="en-US" dirty="0" smtClean="0"/>
              <a:t>The theory of </a:t>
            </a:r>
            <a:r>
              <a:rPr lang="en-US" dirty="0" smtClean="0">
                <a:solidFill>
                  <a:srgbClr val="C00000"/>
                </a:solidFill>
              </a:rPr>
              <a:t>Term Rewriting </a:t>
            </a:r>
            <a:r>
              <a:rPr lang="en-US" dirty="0" smtClean="0"/>
              <a:t>offers a systematic way to simplify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 Rewriting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Terms </a:t>
            </a:r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dirty="0" smtClean="0"/>
              <a:t>) over </a:t>
            </a:r>
            <a:r>
              <a:rPr lang="en-US" dirty="0" smtClean="0">
                <a:solidFill>
                  <a:schemeClr val="accent1"/>
                </a:solidFill>
              </a:rPr>
              <a:t>signature </a:t>
            </a:r>
            <a:r>
              <a:rPr lang="en-US" i="1" dirty="0" smtClean="0">
                <a:solidFill>
                  <a:schemeClr val="accent1"/>
                </a:solidFill>
              </a:rPr>
              <a:t>S</a:t>
            </a:r>
            <a:r>
              <a:rPr lang="en-US" dirty="0" smtClean="0"/>
              <a:t> and set of </a:t>
            </a:r>
            <a:r>
              <a:rPr lang="en-US" dirty="0" smtClean="0">
                <a:solidFill>
                  <a:schemeClr val="accent1"/>
                </a:solidFill>
              </a:rPr>
              <a:t>variables </a:t>
            </a:r>
            <a:r>
              <a:rPr lang="en-US" i="1" dirty="0" smtClean="0">
                <a:solidFill>
                  <a:schemeClr val="accent1"/>
                </a:solidFill>
              </a:rPr>
              <a:t>X</a:t>
            </a:r>
          </a:p>
          <a:p>
            <a:r>
              <a:rPr lang="en-US" dirty="0" smtClean="0"/>
              <a:t>Rewrite system is a set of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equations</a:t>
            </a:r>
            <a:r>
              <a:rPr lang="en-US" dirty="0" smtClean="0"/>
              <a:t> : r = s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conditional equations</a:t>
            </a:r>
            <a:r>
              <a:rPr lang="en-US" dirty="0" smtClean="0"/>
              <a:t>: (u</a:t>
            </a:r>
            <a:r>
              <a:rPr lang="en-US" baseline="-25000" dirty="0" smtClean="0"/>
              <a:t>1</a:t>
            </a:r>
            <a:r>
              <a:rPr lang="en-US" dirty="0" smtClean="0"/>
              <a:t> = v</a:t>
            </a:r>
            <a:r>
              <a:rPr lang="en-US" baseline="-25000" dirty="0" smtClean="0"/>
              <a:t>1</a:t>
            </a:r>
            <a:r>
              <a:rPr lang="en-US" dirty="0" smtClean="0"/>
              <a:t> /\ .. /\ u</a:t>
            </a:r>
            <a:r>
              <a:rPr lang="en-US" baseline="-25000" dirty="0" smtClean="0"/>
              <a:t>n</a:t>
            </a:r>
            <a:r>
              <a:rPr lang="en-US" dirty="0" smtClean="0"/>
              <a:t> =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n</a:t>
            </a:r>
            <a:r>
              <a:rPr lang="en-US" dirty="0" smtClean="0"/>
              <a:t>) =&gt; r = s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rewrite rules </a:t>
            </a:r>
            <a:r>
              <a:rPr lang="en-US" dirty="0" smtClean="0"/>
              <a:t>: l -&gt; r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conditional rewrite rules</a:t>
            </a:r>
          </a:p>
          <a:p>
            <a:r>
              <a:rPr lang="en-US" dirty="0" smtClean="0"/>
              <a:t>Rewriting a term “t” with a Rewrite system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Orient</a:t>
            </a:r>
            <a:r>
              <a:rPr lang="en-US" dirty="0" smtClean="0"/>
              <a:t> all equations into l -&gt; r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Match</a:t>
            </a:r>
            <a:r>
              <a:rPr lang="en-US" dirty="0" smtClean="0"/>
              <a:t> : find </a:t>
            </a:r>
            <a:r>
              <a:rPr lang="en-US" dirty="0" err="1" smtClean="0"/>
              <a:t>subterm</a:t>
            </a:r>
            <a:r>
              <a:rPr lang="en-US" dirty="0" smtClean="0"/>
              <a:t> t’ of t, so that t = l</a:t>
            </a:r>
            <a:r>
              <a:rPr lang="el-GR" dirty="0" smtClean="0"/>
              <a:t>σ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Substitute</a:t>
            </a:r>
            <a:r>
              <a:rPr lang="en-US" dirty="0" smtClean="0"/>
              <a:t>: t [ t’/r</a:t>
            </a:r>
            <a:r>
              <a:rPr lang="el-GR" dirty="0" smtClean="0"/>
              <a:t>σ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Goal</a:t>
            </a:r>
            <a:r>
              <a:rPr lang="en-US" dirty="0" smtClean="0"/>
              <a:t>: Obtain a normal form for t, where can’t apply any rewrite rule </a:t>
            </a:r>
          </a:p>
          <a:p>
            <a:r>
              <a:rPr lang="en-US" dirty="0" smtClean="0"/>
              <a:t>Desirable properties:  </a:t>
            </a:r>
            <a:r>
              <a:rPr lang="en-US" dirty="0" smtClean="0">
                <a:solidFill>
                  <a:schemeClr val="accent1"/>
                </a:solidFill>
              </a:rPr>
              <a:t>Termination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1"/>
                </a:solidFill>
              </a:rPr>
              <a:t>Confluence </a:t>
            </a:r>
          </a:p>
          <a:p>
            <a:r>
              <a:rPr lang="en-US" dirty="0" smtClean="0"/>
              <a:t>Given an </a:t>
            </a:r>
            <a:r>
              <a:rPr lang="en-US" dirty="0" err="1" smtClean="0"/>
              <a:t>Equational</a:t>
            </a:r>
            <a:r>
              <a:rPr lang="en-US" dirty="0" smtClean="0"/>
              <a:t> theory, a </a:t>
            </a:r>
            <a:r>
              <a:rPr lang="en-US" dirty="0" smtClean="0">
                <a:solidFill>
                  <a:schemeClr val="accent1"/>
                </a:solidFill>
              </a:rPr>
              <a:t>Decision Procedure </a:t>
            </a:r>
            <a:r>
              <a:rPr lang="en-US" dirty="0" smtClean="0"/>
              <a:t>can be obtained by constructing a terminating and confluent rewrite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Rewriting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Logic for Rewrite systems</a:t>
            </a:r>
          </a:p>
          <a:p>
            <a:pPr lvl="1"/>
            <a:r>
              <a:rPr lang="en-US" dirty="0" smtClean="0"/>
              <a:t>List of </a:t>
            </a:r>
            <a:r>
              <a:rPr lang="en-US" dirty="0" smtClean="0">
                <a:solidFill>
                  <a:schemeClr val="accent1"/>
                </a:solidFill>
              </a:rPr>
              <a:t>operators</a:t>
            </a:r>
            <a:r>
              <a:rPr lang="en-US" dirty="0" smtClean="0"/>
              <a:t> (</a:t>
            </a:r>
            <a:r>
              <a:rPr lang="en-US" dirty="0" err="1" smtClean="0"/>
              <a:t>uninterpreted</a:t>
            </a:r>
            <a:r>
              <a:rPr lang="en-US" dirty="0" smtClean="0"/>
              <a:t> symbols), </a:t>
            </a:r>
            <a:r>
              <a:rPr lang="en-US" dirty="0" smtClean="0">
                <a:solidFill>
                  <a:schemeClr val="accent1"/>
                </a:solidFill>
              </a:rPr>
              <a:t>sorts</a:t>
            </a:r>
            <a:r>
              <a:rPr lang="en-US" dirty="0" smtClean="0"/>
              <a:t> (types) with ordering </a:t>
            </a:r>
          </a:p>
          <a:p>
            <a:pPr lvl="1"/>
            <a:r>
              <a:rPr lang="en-US" dirty="0" smtClean="0"/>
              <a:t>(Conditional) Equations and Rewrite rules on the symbols</a:t>
            </a:r>
          </a:p>
          <a:p>
            <a:pPr lvl="1"/>
            <a:r>
              <a:rPr lang="en-US" dirty="0" smtClean="0"/>
              <a:t>Generic specification language for Rewrite systems</a:t>
            </a:r>
          </a:p>
          <a:p>
            <a:r>
              <a:rPr lang="en-US" dirty="0" smtClean="0"/>
              <a:t>Examples </a:t>
            </a:r>
          </a:p>
          <a:p>
            <a:pPr lvl="1"/>
            <a:r>
              <a:rPr lang="en-US" dirty="0" smtClean="0"/>
              <a:t>select (store (a, j, x), </a:t>
            </a:r>
            <a:r>
              <a:rPr lang="en-US" dirty="0" err="1" smtClean="0"/>
              <a:t>i</a:t>
            </a:r>
            <a:r>
              <a:rPr lang="en-US" dirty="0" smtClean="0"/>
              <a:t>) = if </a:t>
            </a:r>
            <a:r>
              <a:rPr lang="en-US" dirty="0" err="1" smtClean="0"/>
              <a:t>i</a:t>
            </a:r>
            <a:r>
              <a:rPr lang="en-US" dirty="0" smtClean="0"/>
              <a:t> = j then x else select (a, 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ite</a:t>
            </a:r>
            <a:r>
              <a:rPr lang="en-US" dirty="0" smtClean="0"/>
              <a:t> (P, E, E) = E </a:t>
            </a:r>
          </a:p>
          <a:p>
            <a:r>
              <a:rPr lang="en-US" dirty="0" smtClean="0"/>
              <a:t>Rewrite engines </a:t>
            </a:r>
            <a:r>
              <a:rPr lang="en-US" dirty="0" smtClean="0">
                <a:solidFill>
                  <a:srgbClr val="C00000"/>
                </a:solidFill>
              </a:rPr>
              <a:t>compile</a:t>
            </a:r>
            <a:r>
              <a:rPr lang="en-US" dirty="0" smtClean="0"/>
              <a:t> the set of rules into automata for </a:t>
            </a:r>
            <a:r>
              <a:rPr lang="en-US" dirty="0" smtClean="0">
                <a:solidFill>
                  <a:srgbClr val="C00000"/>
                </a:solidFill>
              </a:rPr>
              <a:t>efficient matching</a:t>
            </a:r>
          </a:p>
          <a:p>
            <a:pPr lvl="1"/>
            <a:r>
              <a:rPr lang="en-US" dirty="0" smtClean="0"/>
              <a:t>Maude, ELAN, </a:t>
            </a:r>
            <a:r>
              <a:rPr lang="en-US" dirty="0" err="1" smtClean="0"/>
              <a:t>CafeOBJ</a:t>
            </a:r>
            <a:r>
              <a:rPr lang="en-US" dirty="0" smtClean="0"/>
              <a:t>, ASF+SDF engine, </a:t>
            </a:r>
            <a:r>
              <a:rPr lang="en-US" dirty="0" err="1" smtClean="0"/>
              <a:t>Stratego</a:t>
            </a:r>
            <a:r>
              <a:rPr lang="en-US" dirty="0" smtClean="0"/>
              <a:t>/XT, Tom </a:t>
            </a:r>
          </a:p>
          <a:p>
            <a:pPr lvl="1"/>
            <a:r>
              <a:rPr lang="en-US" dirty="0" smtClean="0"/>
              <a:t>Flexibility to add/remove rules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Maude tool </a:t>
            </a:r>
            <a:r>
              <a:rPr lang="en-US" dirty="0" smtClean="0"/>
              <a:t>allows modular specification of Rewrite systems in Rewriting Logic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 with Rewriting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Rewrite at join points (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join_data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Invoke Maude engine on-the-fly; rules specified in text</a:t>
            </a:r>
          </a:p>
          <a:p>
            <a:r>
              <a:rPr lang="en-US" dirty="0" smtClean="0"/>
              <a:t>Rewrite rules</a:t>
            </a:r>
          </a:p>
          <a:p>
            <a:pPr lvl="1"/>
            <a:r>
              <a:rPr lang="en-US" dirty="0" smtClean="0"/>
              <a:t>For </a:t>
            </a:r>
            <a:r>
              <a:rPr lang="en-US" b="1" dirty="0" smtClean="0"/>
              <a:t>choose</a:t>
            </a:r>
            <a:r>
              <a:rPr lang="en-US" dirty="0" smtClean="0"/>
              <a:t>, </a:t>
            </a:r>
            <a:r>
              <a:rPr lang="en-US" b="1" dirty="0" err="1" smtClean="0"/>
              <a:t>ite</a:t>
            </a:r>
            <a:r>
              <a:rPr lang="en-US" dirty="0" smtClean="0"/>
              <a:t>, </a:t>
            </a:r>
            <a:r>
              <a:rPr lang="en-US" dirty="0" err="1" smtClean="0"/>
              <a:t>Presburger</a:t>
            </a:r>
            <a:r>
              <a:rPr lang="en-US" dirty="0" smtClean="0"/>
              <a:t> arithmetic </a:t>
            </a:r>
          </a:p>
          <a:p>
            <a:pPr lvl="1"/>
            <a:r>
              <a:rPr lang="en-US" dirty="0" smtClean="0"/>
              <a:t>Rewriting logic allows </a:t>
            </a:r>
            <a:r>
              <a:rPr lang="en-US" dirty="0" smtClean="0">
                <a:solidFill>
                  <a:srgbClr val="C00000"/>
                </a:solidFill>
              </a:rPr>
              <a:t>seamless combination </a:t>
            </a:r>
            <a:r>
              <a:rPr lang="en-US" dirty="0" smtClean="0"/>
              <a:t>of rules for multiple </a:t>
            </a:r>
            <a:r>
              <a:rPr lang="en-US" dirty="0" smtClean="0">
                <a:solidFill>
                  <a:srgbClr val="C00000"/>
                </a:solidFill>
              </a:rPr>
              <a:t>theories</a:t>
            </a:r>
          </a:p>
          <a:p>
            <a:pPr lvl="1"/>
            <a:r>
              <a:rPr lang="en-US" dirty="0" smtClean="0"/>
              <a:t>We show that the Rewrite system is terminating</a:t>
            </a:r>
          </a:p>
          <a:p>
            <a:r>
              <a:rPr lang="en-US" dirty="0" smtClean="0"/>
              <a:t>Rewrite rules for </a:t>
            </a:r>
            <a:r>
              <a:rPr lang="en-US" b="1" dirty="0" err="1" smtClean="0"/>
              <a:t>ite</a:t>
            </a:r>
            <a:endParaRPr lang="en-US" b="1" dirty="0" smtClean="0"/>
          </a:p>
          <a:p>
            <a:pPr lvl="1"/>
            <a:r>
              <a:rPr lang="en-US" dirty="0" err="1" smtClean="0"/>
              <a:t>Equational</a:t>
            </a:r>
            <a:r>
              <a:rPr lang="en-US" dirty="0" smtClean="0"/>
              <a:t> </a:t>
            </a:r>
            <a:r>
              <a:rPr lang="en-US" dirty="0" err="1" smtClean="0"/>
              <a:t>axiomatization</a:t>
            </a:r>
            <a:r>
              <a:rPr lang="en-US" dirty="0" smtClean="0"/>
              <a:t>: McCarthy, Bloom-</a:t>
            </a:r>
            <a:r>
              <a:rPr lang="en-US" dirty="0" err="1" smtClean="0"/>
              <a:t>Tindell</a:t>
            </a:r>
            <a:r>
              <a:rPr lang="en-US" dirty="0" smtClean="0"/>
              <a:t>, Nelson-</a:t>
            </a:r>
            <a:r>
              <a:rPr lang="en-US" dirty="0" err="1" smtClean="0"/>
              <a:t>Oppen</a:t>
            </a:r>
            <a:endParaRPr lang="en-US" dirty="0" smtClean="0"/>
          </a:p>
          <a:p>
            <a:pPr lvl="1"/>
            <a:r>
              <a:rPr lang="en-US" dirty="0" smtClean="0"/>
              <a:t>Semantic: </a:t>
            </a:r>
            <a:r>
              <a:rPr lang="en-US" dirty="0" err="1" smtClean="0"/>
              <a:t>Sethi</a:t>
            </a:r>
            <a:r>
              <a:rPr lang="en-US" dirty="0" smtClean="0"/>
              <a:t> (implied, useless tests), Burch-Dill</a:t>
            </a:r>
          </a:p>
          <a:p>
            <a:pPr lvl="1"/>
            <a:r>
              <a:rPr lang="en-US" b="1" dirty="0" err="1" smtClean="0"/>
              <a:t>ite</a:t>
            </a:r>
            <a:r>
              <a:rPr lang="en-US" dirty="0" err="1" smtClean="0"/>
              <a:t>+EUF</a:t>
            </a:r>
            <a:r>
              <a:rPr lang="en-US" dirty="0" smtClean="0"/>
              <a:t>:  Bryant et al., </a:t>
            </a:r>
            <a:r>
              <a:rPr lang="en-US" dirty="0" err="1" smtClean="0"/>
              <a:t>Pnueli</a:t>
            </a:r>
            <a:r>
              <a:rPr lang="en-US" dirty="0" smtClean="0"/>
              <a:t> et al. , Groote-</a:t>
            </a:r>
            <a:r>
              <a:rPr lang="en-US" dirty="0" err="1" smtClean="0"/>
              <a:t>Pol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Sample of Rewrite Rules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4000" y="1295400"/>
            <a:ext cx="8890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/>
          <p:cNvSpPr/>
          <p:nvPr/>
        </p:nvSpPr>
        <p:spPr>
          <a:xfrm>
            <a:off x="152400" y="4191000"/>
            <a:ext cx="3733800" cy="762000"/>
          </a:xfrm>
          <a:prstGeom prst="ellipse">
            <a:avLst/>
          </a:prstGeom>
          <a:solidFill>
            <a:schemeClr val="accent6">
              <a:alpha val="26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Simplification 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Loop heads/exits </a:t>
            </a:r>
            <a:r>
              <a:rPr lang="en-US" dirty="0" smtClean="0"/>
              <a:t>allow another opportunity for simplification</a:t>
            </a:r>
          </a:p>
          <a:p>
            <a:pPr lvl="1"/>
            <a:r>
              <a:rPr lang="en-US" dirty="0" smtClean="0"/>
              <a:t>Can capture/exploit loop structure in </a:t>
            </a:r>
            <a:r>
              <a:rPr lang="en-US" dirty="0" smtClean="0">
                <a:solidFill>
                  <a:srgbClr val="C00000"/>
                </a:solidFill>
              </a:rPr>
              <a:t>more compact way </a:t>
            </a:r>
            <a:r>
              <a:rPr lang="en-US" dirty="0" smtClean="0"/>
              <a:t>than nested </a:t>
            </a:r>
            <a:r>
              <a:rPr lang="en-US" b="1" dirty="0" err="1" smtClean="0"/>
              <a:t>ite</a:t>
            </a:r>
            <a:r>
              <a:rPr lang="en-US" dirty="0" smtClean="0"/>
              <a:t> terms</a:t>
            </a:r>
          </a:p>
          <a:p>
            <a:r>
              <a:rPr lang="en-US" dirty="0" smtClean="0"/>
              <a:t>Loops give rise to similar </a:t>
            </a:r>
            <a:r>
              <a:rPr lang="en-US" dirty="0" smtClean="0">
                <a:solidFill>
                  <a:srgbClr val="C00000"/>
                </a:solidFill>
              </a:rPr>
              <a:t>parametric term values</a:t>
            </a:r>
          </a:p>
          <a:p>
            <a:r>
              <a:rPr lang="en-US" dirty="0" smtClean="0"/>
              <a:t>for(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&lt;n; </a:t>
            </a:r>
            <a:r>
              <a:rPr lang="en-US" dirty="0" err="1" smtClean="0"/>
              <a:t>i</a:t>
            </a:r>
            <a:r>
              <a:rPr lang="en-US" dirty="0" smtClean="0"/>
              <a:t>++) 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:-&gt; </a:t>
            </a:r>
            <a:r>
              <a:rPr lang="en-US" b="1" dirty="0" smtClean="0"/>
              <a:t>choose</a:t>
            </a:r>
            <a:r>
              <a:rPr lang="en-US" dirty="0" smtClean="0"/>
              <a:t> ( (true,0), (0&lt;n,1), (0&lt;n /\ 1&lt;n, 2),   ..)</a:t>
            </a:r>
          </a:p>
          <a:p>
            <a:pPr lvl="1"/>
            <a:r>
              <a:rPr lang="en-US" dirty="0" smtClean="0"/>
              <a:t>Generalize as: </a:t>
            </a:r>
            <a:r>
              <a:rPr lang="en-US" b="1" dirty="0" smtClean="0"/>
              <a:t>choose</a:t>
            </a:r>
            <a:r>
              <a:rPr lang="en-US" dirty="0" smtClean="0"/>
              <a:t> ( (0&lt;= k-1 &lt; n, k-1) ), k = 1, 2, …</a:t>
            </a:r>
          </a:p>
          <a:p>
            <a:pPr lvl="1"/>
            <a:r>
              <a:rPr lang="en-US" dirty="0" smtClean="0"/>
              <a:t>Term Generalization via </a:t>
            </a:r>
            <a:r>
              <a:rPr lang="en-US" dirty="0" smtClean="0">
                <a:solidFill>
                  <a:srgbClr val="C00000"/>
                </a:solidFill>
              </a:rPr>
              <a:t>Anti-unification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(Parametric) Anti-Unification of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Anti-unifier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AU</a:t>
            </a:r>
            <a:r>
              <a:rPr lang="en-US" dirty="0" smtClean="0"/>
              <a:t>) of t</a:t>
            </a:r>
            <a:r>
              <a:rPr lang="en-US" baseline="-25000" dirty="0" smtClean="0"/>
              <a:t>1</a:t>
            </a:r>
            <a:r>
              <a:rPr lang="en-US" dirty="0" smtClean="0"/>
              <a:t> and t</a:t>
            </a:r>
            <a:r>
              <a:rPr lang="en-US" baseline="-25000" dirty="0" smtClean="0"/>
              <a:t>2</a:t>
            </a:r>
            <a:r>
              <a:rPr lang="en-US" dirty="0" smtClean="0"/>
              <a:t> preserves common structure and introduces new variables for the difference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AU ( </a:t>
            </a:r>
            <a:r>
              <a:rPr lang="en-US" dirty="0" smtClean="0"/>
              <a:t>f(a, g(b, c)) , f (b, g(</a:t>
            </a:r>
            <a:r>
              <a:rPr lang="en-US" dirty="0" err="1" smtClean="0"/>
              <a:t>x,c</a:t>
            </a:r>
            <a:r>
              <a:rPr lang="en-US" dirty="0" smtClean="0"/>
              <a:t>)) 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= f (z, g(x, c))                                        	         with </a:t>
            </a:r>
            <a:r>
              <a:rPr lang="el-GR" dirty="0" smtClean="0"/>
              <a:t>σ</a:t>
            </a:r>
            <a:r>
              <a:rPr lang="en-US" baseline="-25000" dirty="0" smtClean="0"/>
              <a:t>1</a:t>
            </a:r>
            <a:r>
              <a:rPr lang="en-US" dirty="0" smtClean="0"/>
              <a:t> = {z-&gt;a, x-&gt;b} and </a:t>
            </a:r>
            <a:r>
              <a:rPr lang="el-GR" dirty="0" smtClean="0"/>
              <a:t>σ</a:t>
            </a:r>
            <a:r>
              <a:rPr lang="en-US" baseline="-25000" dirty="0" smtClean="0"/>
              <a:t>2</a:t>
            </a:r>
            <a:r>
              <a:rPr lang="en-US" dirty="0" smtClean="0"/>
              <a:t> = {z-&gt;b}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Parametric Anti-unification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P-AU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Given &lt;t</a:t>
            </a:r>
            <a:r>
              <a:rPr lang="en-US" baseline="-25000" dirty="0" smtClean="0"/>
              <a:t>1</a:t>
            </a:r>
            <a:r>
              <a:rPr lang="en-US" dirty="0" smtClean="0"/>
              <a:t>,…,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n</a:t>
            </a:r>
            <a:r>
              <a:rPr lang="en-US" dirty="0" smtClean="0"/>
              <a:t>&gt;, find </a:t>
            </a:r>
            <a:r>
              <a:rPr lang="en-US" b="1" dirty="0" smtClean="0"/>
              <a:t>t(k)</a:t>
            </a:r>
            <a:r>
              <a:rPr lang="en-US" dirty="0" smtClean="0"/>
              <a:t>, so that, </a:t>
            </a:r>
            <a:r>
              <a:rPr lang="en-US" b="1" dirty="0" err="1" smtClean="0"/>
              <a:t>t</a:t>
            </a:r>
            <a:r>
              <a:rPr lang="en-US" b="1" baseline="-25000" dirty="0" err="1" smtClean="0"/>
              <a:t>i</a:t>
            </a:r>
            <a:r>
              <a:rPr lang="en-US" b="1" dirty="0" smtClean="0"/>
              <a:t> = t(k) [k-&gt;i]</a:t>
            </a:r>
            <a:r>
              <a:rPr lang="en-US" dirty="0" smtClean="0"/>
              <a:t>, 1 &lt;= </a:t>
            </a:r>
            <a:r>
              <a:rPr lang="en-US" dirty="0" err="1" smtClean="0"/>
              <a:t>i</a:t>
            </a:r>
            <a:r>
              <a:rPr lang="en-US" dirty="0" smtClean="0"/>
              <a:t> &lt;= n</a:t>
            </a:r>
          </a:p>
          <a:p>
            <a:pPr lvl="1"/>
            <a:r>
              <a:rPr lang="en-US" dirty="0" smtClean="0"/>
              <a:t>e.g., P-AU(&lt;0, 1, 2, .., 10&gt;) = (0&lt;= j &lt;= 10,  j)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Intuitively, </a:t>
            </a:r>
            <a:r>
              <a:rPr lang="en-US" dirty="0" smtClean="0">
                <a:solidFill>
                  <a:srgbClr val="C00000"/>
                </a:solidFill>
              </a:rPr>
              <a:t>summarizing N iterations </a:t>
            </a:r>
            <a:r>
              <a:rPr lang="en-US" dirty="0" smtClean="0"/>
              <a:t>of the loop by a </a:t>
            </a:r>
            <a:r>
              <a:rPr lang="en-US" dirty="0" smtClean="0">
                <a:solidFill>
                  <a:srgbClr val="C00000"/>
                </a:solidFill>
              </a:rPr>
              <a:t>closed form </a:t>
            </a:r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Method: </a:t>
            </a:r>
            <a:r>
              <a:rPr lang="en-US" dirty="0" smtClean="0">
                <a:solidFill>
                  <a:schemeClr val="accent2"/>
                </a:solidFill>
              </a:rPr>
              <a:t>Generalize</a:t>
            </a:r>
            <a:r>
              <a:rPr lang="en-US" dirty="0" smtClean="0"/>
              <a:t> from individual solutions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</p:spPr>
        <p:txBody>
          <a:bodyPr/>
          <a:lstStyle/>
          <a:p>
            <a:pPr defTabSz="913448"/>
            <a:fld id="{81F39E91-86C9-43CF-8C78-7B0A6F600FC7}" type="slidenum">
              <a:rPr lang="en-US"/>
              <a:pPr defTabSz="913448"/>
              <a:t>2</a:t>
            </a:fld>
            <a:endParaRPr lang="en-US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Symbolic Execution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500" dirty="0" smtClean="0"/>
              <a:t>Symbolic Execution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Assign 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</a:rPr>
              <a:t>symbolic values </a:t>
            </a:r>
            <a:r>
              <a:rPr lang="en-US" sz="2100" dirty="0" smtClean="0"/>
              <a:t>to input variables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</a:rPr>
              <a:t>Propagate</a:t>
            </a:r>
            <a:r>
              <a:rPr lang="en-US" sz="2100" dirty="0" smtClean="0"/>
              <a:t> symbolic values through all program paths                        using a 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</a:rPr>
              <a:t>decision procedure </a:t>
            </a:r>
            <a:r>
              <a:rPr lang="en-US" sz="2100" dirty="0" smtClean="0"/>
              <a:t>for checking path feasibility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dirty="0" smtClean="0"/>
              <a:t>Issues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>
                <a:solidFill>
                  <a:srgbClr val="C00000"/>
                </a:solidFill>
              </a:rPr>
              <a:t>Path Explosion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Sequence of If-Then-Else: O(2^ </a:t>
            </a:r>
            <a:r>
              <a:rPr lang="en-US" sz="2500" baseline="30000" dirty="0" smtClean="0"/>
              <a:t>length of sequence</a:t>
            </a:r>
            <a:r>
              <a:rPr lang="en-US" sz="1700" dirty="0" smtClean="0"/>
              <a:t>)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Sequence of Loops: O(product of loop  paths)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>
                <a:solidFill>
                  <a:srgbClr val="C00000"/>
                </a:solidFill>
              </a:rPr>
              <a:t>Complex Path Conditions</a:t>
            </a:r>
            <a:endParaRPr lang="en-US" sz="21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Due to repeated substitutions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Handled by </a:t>
            </a:r>
            <a:r>
              <a:rPr lang="en-US" sz="1700" dirty="0" smtClean="0">
                <a:solidFill>
                  <a:schemeClr val="accent1">
                    <a:lumMod val="75000"/>
                  </a:schemeClr>
                </a:solidFill>
              </a:rPr>
              <a:t>Incremental SMT solvers </a:t>
            </a:r>
            <a:r>
              <a:rPr lang="en-US" sz="1700" dirty="0" smtClean="0"/>
              <a:t>effectively</a:t>
            </a:r>
          </a:p>
          <a:p>
            <a:pPr>
              <a:lnSpc>
                <a:spcPct val="80000"/>
              </a:lnSpc>
            </a:pPr>
            <a:r>
              <a:rPr lang="en-US" sz="2500" dirty="0" smtClean="0">
                <a:solidFill>
                  <a:srgbClr val="C00000"/>
                </a:solidFill>
              </a:rPr>
              <a:t>Path enumeration based </a:t>
            </a:r>
            <a:r>
              <a:rPr lang="en-US" sz="2500" dirty="0" smtClean="0"/>
              <a:t>symbolic execution does not scale</a:t>
            </a:r>
            <a:endParaRPr lang="en-US" sz="1700" dirty="0" smtClean="0"/>
          </a:p>
          <a:p>
            <a:pPr lvl="1">
              <a:lnSpc>
                <a:spcPct val="80000"/>
              </a:lnSpc>
            </a:pPr>
            <a:r>
              <a:rPr lang="en-US" sz="2100" dirty="0" smtClean="0"/>
              <a:t>Need a method to </a:t>
            </a:r>
            <a:r>
              <a:rPr lang="en-US" sz="2100" dirty="0" smtClean="0">
                <a:solidFill>
                  <a:srgbClr val="C00000"/>
                </a:solidFill>
              </a:rPr>
              <a:t>merge</a:t>
            </a:r>
            <a:r>
              <a:rPr lang="en-US" sz="2100" dirty="0" smtClean="0"/>
              <a:t> symbolic values at join points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7315201" y="1676400"/>
            <a:ext cx="1752599" cy="2971800"/>
            <a:chOff x="7315201" y="1676400"/>
            <a:chExt cx="1752599" cy="2971800"/>
          </a:xfrm>
        </p:grpSpPr>
        <p:sp>
          <p:nvSpPr>
            <p:cNvPr id="50" name="Oval 49"/>
            <p:cNvSpPr/>
            <p:nvPr/>
          </p:nvSpPr>
          <p:spPr>
            <a:xfrm>
              <a:off x="8024656" y="3048000"/>
              <a:ext cx="207019" cy="2857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1" name="Oval 50"/>
            <p:cNvSpPr/>
            <p:nvPr/>
          </p:nvSpPr>
          <p:spPr>
            <a:xfrm>
              <a:off x="8273078" y="3676650"/>
              <a:ext cx="207019" cy="2857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2" name="Oval 51"/>
            <p:cNvSpPr/>
            <p:nvPr/>
          </p:nvSpPr>
          <p:spPr>
            <a:xfrm>
              <a:off x="7776234" y="3676650"/>
              <a:ext cx="207019" cy="2857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3" name="Oval 52"/>
            <p:cNvSpPr/>
            <p:nvPr/>
          </p:nvSpPr>
          <p:spPr>
            <a:xfrm>
              <a:off x="8024656" y="4362450"/>
              <a:ext cx="207019" cy="2857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>
              <a:stCxn id="50" idx="3"/>
              <a:endCxn id="52" idx="0"/>
            </p:cNvCxnSpPr>
            <p:nvPr/>
          </p:nvCxnSpPr>
          <p:spPr>
            <a:xfrm rot="5400000">
              <a:off x="7774984" y="3396661"/>
              <a:ext cx="384747" cy="1752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50" idx="5"/>
              <a:endCxn id="51" idx="0"/>
            </p:cNvCxnSpPr>
            <p:nvPr/>
          </p:nvCxnSpPr>
          <p:spPr>
            <a:xfrm rot="16200000" flipH="1">
              <a:off x="8096599" y="3396661"/>
              <a:ext cx="384747" cy="1752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51" idx="4"/>
              <a:endCxn id="53" idx="7"/>
            </p:cNvCxnSpPr>
            <p:nvPr/>
          </p:nvCxnSpPr>
          <p:spPr>
            <a:xfrm rot="5400000">
              <a:off x="8068024" y="4095733"/>
              <a:ext cx="441897" cy="1752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52" idx="4"/>
              <a:endCxn id="53" idx="1"/>
            </p:cNvCxnSpPr>
            <p:nvPr/>
          </p:nvCxnSpPr>
          <p:spPr>
            <a:xfrm rot="16200000" flipH="1">
              <a:off x="7746409" y="4095733"/>
              <a:ext cx="441897" cy="1752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7696201" y="3200400"/>
              <a:ext cx="266701" cy="1962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x&lt;= 1</a:t>
              </a:r>
              <a:endParaRPr lang="en-US" sz="105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228919" y="3219450"/>
              <a:ext cx="245797" cy="1962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x &gt; 1</a:t>
              </a:r>
              <a:endParaRPr lang="en-US" sz="105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477341" y="3714813"/>
              <a:ext cx="423481" cy="1904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y := *p + 3;</a:t>
              </a:r>
              <a:endParaRPr lang="en-US" sz="105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315201" y="3505200"/>
              <a:ext cx="423481" cy="1904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y := *p + 1;</a:t>
              </a:r>
              <a:endParaRPr lang="en-US" sz="1050" dirty="0"/>
            </a:p>
          </p:txBody>
        </p:sp>
        <p:sp>
          <p:nvSpPr>
            <p:cNvPr id="62" name="Oval 61"/>
            <p:cNvSpPr/>
            <p:nvPr/>
          </p:nvSpPr>
          <p:spPr>
            <a:xfrm>
              <a:off x="8027713" y="1676400"/>
              <a:ext cx="207019" cy="2857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8276135" y="2305050"/>
              <a:ext cx="207019" cy="2857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4" name="Oval 63"/>
            <p:cNvSpPr/>
            <p:nvPr/>
          </p:nvSpPr>
          <p:spPr>
            <a:xfrm>
              <a:off x="7779291" y="2305050"/>
              <a:ext cx="207019" cy="2857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cxnSp>
          <p:nvCxnSpPr>
            <p:cNvPr id="65" name="Straight Arrow Connector 64"/>
            <p:cNvCxnSpPr>
              <a:stCxn id="62" idx="3"/>
              <a:endCxn id="64" idx="0"/>
            </p:cNvCxnSpPr>
            <p:nvPr/>
          </p:nvCxnSpPr>
          <p:spPr>
            <a:xfrm rot="5400000">
              <a:off x="7778041" y="2025061"/>
              <a:ext cx="384747" cy="1752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62" idx="5"/>
              <a:endCxn id="63" idx="0"/>
            </p:cNvCxnSpPr>
            <p:nvPr/>
          </p:nvCxnSpPr>
          <p:spPr>
            <a:xfrm rot="16200000" flipH="1">
              <a:off x="8099656" y="2025061"/>
              <a:ext cx="384747" cy="1752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63" idx="4"/>
              <a:endCxn id="50" idx="7"/>
            </p:cNvCxnSpPr>
            <p:nvPr/>
          </p:nvCxnSpPr>
          <p:spPr>
            <a:xfrm rot="5400000">
              <a:off x="8040977" y="2751180"/>
              <a:ext cx="499047" cy="1782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64" idx="4"/>
              <a:endCxn id="50" idx="1"/>
            </p:cNvCxnSpPr>
            <p:nvPr/>
          </p:nvCxnSpPr>
          <p:spPr>
            <a:xfrm rot="16200000" flipH="1">
              <a:off x="7719363" y="2754237"/>
              <a:ext cx="499047" cy="17217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7772401" y="1861192"/>
              <a:ext cx="383415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x&lt;= 1</a:t>
              </a:r>
              <a:endParaRPr lang="en-US" sz="105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8261155" y="1828800"/>
              <a:ext cx="349446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x &gt; 1</a:t>
              </a:r>
              <a:endParaRPr lang="en-US" sz="105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467601" y="2305050"/>
              <a:ext cx="65778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p := </a:t>
              </a:r>
            </a:p>
            <a:p>
              <a:r>
                <a:rPr lang="en-US" sz="1050" dirty="0" smtClean="0"/>
                <a:t>&amp;b;</a:t>
              </a:r>
              <a:endParaRPr lang="en-US" sz="10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8523423" y="2343213"/>
              <a:ext cx="54437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p := &amp;a;</a:t>
              </a:r>
              <a:endParaRPr lang="en-US" sz="1050" dirty="0"/>
            </a:p>
          </p:txBody>
        </p:sp>
        <p:cxnSp>
          <p:nvCxnSpPr>
            <p:cNvPr id="73" name="Curved Connector 72"/>
            <p:cNvCxnSpPr>
              <a:stCxn id="53" idx="2"/>
              <a:endCxn id="62" idx="2"/>
            </p:cNvCxnSpPr>
            <p:nvPr/>
          </p:nvCxnSpPr>
          <p:spPr>
            <a:xfrm rot="10800000" flipH="1">
              <a:off x="8024656" y="1819275"/>
              <a:ext cx="3057" cy="2686050"/>
            </a:xfrm>
            <a:prstGeom prst="curvedConnector3">
              <a:avLst>
                <a:gd name="adj1" fmla="val -27817837"/>
              </a:avLst>
            </a:prstGeom>
            <a:ln w="1905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7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Bounded-Parametric term (</a:t>
            </a:r>
            <a:r>
              <a:rPr lang="en-US" dirty="0" err="1" smtClean="0"/>
              <a:t>bp</a:t>
            </a:r>
            <a:r>
              <a:rPr lang="en-US" dirty="0" smtClean="0"/>
              <a:t>-term): </a:t>
            </a:r>
            <a:r>
              <a:rPr lang="en-US" b="1" dirty="0" smtClean="0"/>
              <a:t>∫</a:t>
            </a:r>
            <a:r>
              <a:rPr lang="en-US" b="1" baseline="-25000" dirty="0" err="1" smtClean="0"/>
              <a:t>i</a:t>
            </a:r>
            <a:r>
              <a:rPr lang="en-US" b="1" baseline="-25000" dirty="0" smtClean="0"/>
              <a:t>=</a:t>
            </a:r>
            <a:r>
              <a:rPr lang="en-US" b="1" baseline="-25000" dirty="0" err="1" smtClean="0"/>
              <a:t>lo</a:t>
            </a:r>
            <a:r>
              <a:rPr lang="en-US" b="1" baseline="30000" dirty="0" err="1" smtClean="0"/>
              <a:t>hi</a:t>
            </a:r>
            <a:r>
              <a:rPr lang="en-US" b="1" baseline="-25000" dirty="0" smtClean="0"/>
              <a:t> </a:t>
            </a:r>
            <a:r>
              <a:rPr lang="en-US" b="1" dirty="0" smtClean="0"/>
              <a:t>(t(</a:t>
            </a:r>
            <a:r>
              <a:rPr lang="en-US" b="1" dirty="0" err="1" smtClean="0"/>
              <a:t>i</a:t>
            </a:r>
            <a:r>
              <a:rPr lang="en-US" b="1" dirty="0" smtClean="0"/>
              <a:t>))</a:t>
            </a:r>
            <a:endParaRPr lang="en-US" b="1" baseline="-25000" dirty="0" smtClean="0"/>
          </a:p>
          <a:p>
            <a:pPr lvl="1"/>
            <a:r>
              <a:rPr lang="en-US" dirty="0" smtClean="0"/>
              <a:t>∫ is an associative operator,</a:t>
            </a:r>
            <a:r>
              <a:rPr lang="en-US" dirty="0" smtClean="0">
                <a:solidFill>
                  <a:schemeClr val="accent2"/>
                </a:solidFill>
              </a:rPr>
              <a:t> lo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2"/>
                </a:solidFill>
              </a:rPr>
              <a:t>hi</a:t>
            </a:r>
            <a:r>
              <a:rPr lang="en-US" dirty="0" smtClean="0"/>
              <a:t> are bounds on </a:t>
            </a:r>
            <a:r>
              <a:rPr lang="en-US" dirty="0" err="1" smtClean="0">
                <a:solidFill>
                  <a:schemeClr val="accent2"/>
                </a:solidFill>
              </a:rPr>
              <a:t>i</a:t>
            </a:r>
            <a:endParaRPr lang="en-US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/>
              <a:t>A list is represented as &lt;l</a:t>
            </a:r>
            <a:r>
              <a:rPr lang="en-US" baseline="-25000" dirty="0" smtClean="0"/>
              <a:t>1</a:t>
            </a:r>
            <a:r>
              <a:rPr lang="en-US" dirty="0" smtClean="0"/>
              <a:t>, l</a:t>
            </a:r>
            <a:r>
              <a:rPr lang="en-US" baseline="-25000" dirty="0" smtClean="0"/>
              <a:t>2</a:t>
            </a:r>
            <a:r>
              <a:rPr lang="en-US" dirty="0" smtClean="0"/>
              <a:t>, l</a:t>
            </a:r>
            <a:r>
              <a:rPr lang="en-US" baseline="-25000" dirty="0" smtClean="0"/>
              <a:t>3</a:t>
            </a:r>
            <a:r>
              <a:rPr lang="en-US" dirty="0" smtClean="0"/>
              <a:t> , …&gt;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2971800"/>
            <a:ext cx="8686800" cy="3600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Parametric-AU</a:t>
            </a:r>
            <a:r>
              <a:rPr lang="en-US" dirty="0" smtClean="0"/>
              <a:t> ( &lt;(a != 1), (a != 1 /\ a != 2), (a != 1 /\ a != 2 /\ a != 3)&gt; )</a:t>
            </a:r>
          </a:p>
          <a:p>
            <a:r>
              <a:rPr lang="en-US" dirty="0" smtClean="0"/>
              <a:t>         </a:t>
            </a:r>
            <a:r>
              <a:rPr lang="en-US" b="1" dirty="0" smtClean="0"/>
              <a:t>MATCH</a:t>
            </a:r>
            <a:r>
              <a:rPr lang="en-US" dirty="0" smtClean="0"/>
              <a:t> : /\* (v), where </a:t>
            </a:r>
          </a:p>
          <a:p>
            <a:pPr lvl="1"/>
            <a:r>
              <a:rPr lang="en-US" dirty="0" smtClean="0"/>
              <a:t>      </a:t>
            </a:r>
            <a:r>
              <a:rPr lang="el-GR" dirty="0" smtClean="0"/>
              <a:t>σ</a:t>
            </a:r>
            <a:r>
              <a:rPr lang="en-US" baseline="-25000" dirty="0" smtClean="0"/>
              <a:t>1</a:t>
            </a:r>
            <a:r>
              <a:rPr lang="en-US" dirty="0" smtClean="0"/>
              <a:t>(v) = &lt;a != 1&gt;         </a:t>
            </a:r>
            <a:r>
              <a:rPr lang="el-GR" dirty="0" smtClean="0"/>
              <a:t>σ</a:t>
            </a:r>
            <a:r>
              <a:rPr lang="en-US" baseline="-25000" dirty="0" smtClean="0"/>
              <a:t>2</a:t>
            </a:r>
            <a:r>
              <a:rPr lang="en-US" dirty="0" smtClean="0"/>
              <a:t>(v) = &lt;a != 1, a !=2 &gt;               </a:t>
            </a:r>
            <a:r>
              <a:rPr lang="el-GR" dirty="0" smtClean="0"/>
              <a:t>σ</a:t>
            </a:r>
            <a:r>
              <a:rPr lang="en-US" baseline="-25000" dirty="0" smtClean="0"/>
              <a:t>3</a:t>
            </a:r>
            <a:r>
              <a:rPr lang="en-US" dirty="0" smtClean="0"/>
              <a:t>(v) = &lt;a != 1, a != 2, a !=3&gt;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PARAMETERIZE</a:t>
            </a:r>
            <a:r>
              <a:rPr lang="en-US" dirty="0" smtClean="0"/>
              <a:t> (&lt;</a:t>
            </a:r>
            <a:r>
              <a:rPr lang="el-GR" dirty="0" smtClean="0"/>
              <a:t>σ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l-GR" dirty="0" smtClean="0"/>
              <a:t>σ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l-GR" dirty="0" smtClean="0"/>
              <a:t>σ</a:t>
            </a:r>
            <a:r>
              <a:rPr lang="en-US" baseline="-25000" dirty="0" smtClean="0"/>
              <a:t>3</a:t>
            </a:r>
            <a:r>
              <a:rPr lang="en-US" dirty="0" smtClean="0"/>
              <a:t>&gt;) :   </a:t>
            </a:r>
          </a:p>
          <a:p>
            <a:pPr lvl="1"/>
            <a:r>
              <a:rPr lang="en-US" dirty="0" smtClean="0"/>
              <a:t>       </a:t>
            </a:r>
            <a:r>
              <a:rPr lang="el-GR" dirty="0" smtClean="0"/>
              <a:t>σ</a:t>
            </a:r>
            <a:r>
              <a:rPr lang="en-US" baseline="-25000" dirty="0" smtClean="0"/>
              <a:t>1</a:t>
            </a:r>
            <a:r>
              <a:rPr lang="en-US" dirty="0" smtClean="0"/>
              <a:t>(v) = ∫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=1</a:t>
            </a:r>
            <a:r>
              <a:rPr lang="en-US" baseline="30000" dirty="0" smtClean="0"/>
              <a:t>1</a:t>
            </a:r>
            <a:r>
              <a:rPr lang="en-US" baseline="-25000" dirty="0" smtClean="0"/>
              <a:t> </a:t>
            </a:r>
            <a:r>
              <a:rPr lang="en-US" dirty="0" smtClean="0"/>
              <a:t>(a != </a:t>
            </a:r>
            <a:r>
              <a:rPr lang="en-US" dirty="0" err="1" smtClean="0"/>
              <a:t>i</a:t>
            </a:r>
            <a:r>
              <a:rPr lang="en-US" dirty="0" smtClean="0"/>
              <a:t>)         </a:t>
            </a:r>
            <a:r>
              <a:rPr lang="el-GR" dirty="0" smtClean="0"/>
              <a:t>σ</a:t>
            </a:r>
            <a:r>
              <a:rPr lang="en-US" baseline="-25000" dirty="0" smtClean="0"/>
              <a:t>2</a:t>
            </a:r>
            <a:r>
              <a:rPr lang="en-US" dirty="0" smtClean="0"/>
              <a:t>(v) = ∫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=1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 </a:t>
            </a:r>
            <a:r>
              <a:rPr lang="en-US" dirty="0" smtClean="0"/>
              <a:t>(a != </a:t>
            </a:r>
            <a:r>
              <a:rPr lang="en-US" dirty="0" err="1" smtClean="0"/>
              <a:t>i</a:t>
            </a:r>
            <a:r>
              <a:rPr lang="en-US" dirty="0" smtClean="0"/>
              <a:t>)                  </a:t>
            </a:r>
            <a:r>
              <a:rPr lang="el-GR" dirty="0" smtClean="0"/>
              <a:t>σ</a:t>
            </a:r>
            <a:r>
              <a:rPr lang="en-US" baseline="-25000" dirty="0" smtClean="0"/>
              <a:t>3</a:t>
            </a:r>
            <a:r>
              <a:rPr lang="en-US" dirty="0" smtClean="0"/>
              <a:t>(v) = ∫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=1</a:t>
            </a:r>
            <a:r>
              <a:rPr lang="en-US" baseline="30000" dirty="0" smtClean="0"/>
              <a:t>3</a:t>
            </a:r>
            <a:r>
              <a:rPr lang="en-US" baseline="-25000" dirty="0" smtClean="0"/>
              <a:t> </a:t>
            </a:r>
            <a:r>
              <a:rPr lang="en-US" dirty="0" smtClean="0"/>
              <a:t>(a != </a:t>
            </a:r>
            <a:r>
              <a:rPr lang="en-US" dirty="0" err="1" smtClean="0"/>
              <a:t>i</a:t>
            </a:r>
            <a:r>
              <a:rPr lang="en-US" dirty="0" smtClean="0"/>
              <a:t>)    </a:t>
            </a:r>
          </a:p>
          <a:p>
            <a:r>
              <a:rPr lang="en-US" dirty="0" smtClean="0"/>
              <a:t>                                                                                   		    [e.g., P-AU (1, 2, 3) -&gt; ∫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=1</a:t>
            </a:r>
            <a:r>
              <a:rPr lang="en-US" baseline="30000" dirty="0" smtClean="0"/>
              <a:t>3</a:t>
            </a:r>
            <a:r>
              <a:rPr lang="en-US" baseline="-25000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] </a:t>
            </a:r>
          </a:p>
          <a:p>
            <a:pPr lvl="1"/>
            <a:r>
              <a:rPr lang="en-US" b="1" dirty="0" smtClean="0"/>
              <a:t>        P-AU</a:t>
            </a:r>
            <a:r>
              <a:rPr lang="en-US" dirty="0" smtClean="0"/>
              <a:t> (&lt;</a:t>
            </a:r>
            <a:r>
              <a:rPr lang="el-GR" dirty="0" smtClean="0"/>
              <a:t>σ</a:t>
            </a:r>
            <a:r>
              <a:rPr lang="en-US" baseline="-25000" dirty="0" smtClean="0"/>
              <a:t>1</a:t>
            </a:r>
            <a:r>
              <a:rPr lang="en-US" dirty="0" smtClean="0"/>
              <a:t>(v), </a:t>
            </a:r>
            <a:r>
              <a:rPr lang="el-GR" dirty="0" smtClean="0"/>
              <a:t>σ</a:t>
            </a:r>
            <a:r>
              <a:rPr lang="en-US" baseline="-25000" dirty="0" smtClean="0"/>
              <a:t>2</a:t>
            </a:r>
            <a:r>
              <a:rPr lang="en-US" dirty="0" smtClean="0"/>
              <a:t>(v), </a:t>
            </a:r>
            <a:r>
              <a:rPr lang="el-GR" dirty="0" smtClean="0"/>
              <a:t>σ</a:t>
            </a:r>
            <a:r>
              <a:rPr lang="en-US" baseline="-25000" dirty="0" smtClean="0"/>
              <a:t>3</a:t>
            </a:r>
            <a:r>
              <a:rPr lang="en-US" dirty="0" smtClean="0"/>
              <a:t>(v) &gt;) : </a:t>
            </a:r>
            <a:r>
              <a:rPr lang="el-GR" dirty="0" smtClean="0"/>
              <a:t>σ </a:t>
            </a:r>
            <a:r>
              <a:rPr lang="en-US" dirty="0" smtClean="0"/>
              <a:t> = ∫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=1</a:t>
            </a:r>
            <a:r>
              <a:rPr lang="en-US" baseline="30000" dirty="0" smtClean="0"/>
              <a:t>k</a:t>
            </a:r>
            <a:r>
              <a:rPr lang="en-US" baseline="-25000" dirty="0" smtClean="0"/>
              <a:t> </a:t>
            </a:r>
            <a:r>
              <a:rPr lang="en-US" dirty="0" smtClean="0"/>
              <a:t>(a != 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SUBSTITUTE </a:t>
            </a:r>
            <a:r>
              <a:rPr lang="en-US" dirty="0" smtClean="0"/>
              <a:t>: [ /\*(v) ] </a:t>
            </a:r>
            <a:r>
              <a:rPr lang="el-GR" dirty="0" smtClean="0"/>
              <a:t>σ</a:t>
            </a:r>
            <a:r>
              <a:rPr lang="en-US" dirty="0" smtClean="0"/>
              <a:t>   = (/\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=1</a:t>
            </a:r>
            <a:r>
              <a:rPr lang="en-US" baseline="30000" dirty="0" smtClean="0"/>
              <a:t>k</a:t>
            </a:r>
            <a:r>
              <a:rPr lang="en-US" baseline="-25000" dirty="0" smtClean="0"/>
              <a:t> </a:t>
            </a:r>
            <a:r>
              <a:rPr lang="en-US" dirty="0" smtClean="0"/>
              <a:t>(a != </a:t>
            </a:r>
            <a:r>
              <a:rPr lang="en-US" dirty="0" err="1" smtClean="0"/>
              <a:t>i</a:t>
            </a:r>
            <a:r>
              <a:rPr lang="en-US" dirty="0" smtClean="0"/>
              <a:t>)) 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RETURN</a:t>
            </a:r>
            <a:r>
              <a:rPr lang="en-US" dirty="0" smtClean="0"/>
              <a:t> ∫</a:t>
            </a:r>
            <a:r>
              <a:rPr lang="en-US" baseline="-25000" dirty="0" smtClean="0"/>
              <a:t>k=1</a:t>
            </a:r>
            <a:r>
              <a:rPr lang="en-US" baseline="30000" dirty="0" smtClean="0"/>
              <a:t>3</a:t>
            </a:r>
            <a:r>
              <a:rPr lang="en-US" baseline="-25000" dirty="0" smtClean="0"/>
              <a:t> </a:t>
            </a:r>
            <a:r>
              <a:rPr lang="en-US" dirty="0" smtClean="0"/>
              <a:t>(/\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=1</a:t>
            </a:r>
            <a:r>
              <a:rPr lang="en-US" baseline="30000" dirty="0" smtClean="0"/>
              <a:t>k</a:t>
            </a:r>
            <a:r>
              <a:rPr lang="en-US" baseline="-25000" dirty="0" smtClean="0"/>
              <a:t> </a:t>
            </a:r>
            <a:r>
              <a:rPr lang="en-US" dirty="0" smtClean="0"/>
              <a:t>(a != </a:t>
            </a:r>
            <a:r>
              <a:rPr lang="en-US" dirty="0" err="1" smtClean="0"/>
              <a:t>i</a:t>
            </a:r>
            <a:r>
              <a:rPr lang="en-US" dirty="0" smtClean="0"/>
              <a:t>))    -</a:t>
            </a:r>
            <a:r>
              <a:rPr lang="en-US" dirty="0" smtClean="0">
                <a:sym typeface="Wingdings" pitchFamily="2" charset="2"/>
              </a:rPr>
              <a:t>--&gt; (1&lt;=k&lt;=3 /\ 1&lt;= </a:t>
            </a:r>
            <a:r>
              <a:rPr lang="en-US" dirty="0" err="1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 &lt;= k /\ a != </a:t>
            </a:r>
            <a:r>
              <a:rPr lang="en-US" dirty="0" err="1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)  </a:t>
            </a:r>
            <a:endParaRPr lang="en-US" dirty="0" smtClean="0"/>
          </a:p>
          <a:p>
            <a:endParaRPr lang="en-US" baseline="30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Loop/Array P-AU example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981200" y="2590801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stCxn id="4" idx="4"/>
            <a:endCxn id="8" idx="0"/>
          </p:cNvCxnSpPr>
          <p:nvPr/>
        </p:nvCxnSpPr>
        <p:spPr>
          <a:xfrm rot="5400000">
            <a:off x="1790700" y="3352801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00400" y="2450069"/>
            <a:ext cx="458971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 :-&gt; choose [ (true,0), (c</a:t>
            </a:r>
            <a:r>
              <a:rPr lang="en-US" baseline="-25000" dirty="0" smtClean="0"/>
              <a:t>1</a:t>
            </a:r>
            <a:r>
              <a:rPr lang="en-US" dirty="0" smtClean="0"/>
              <a:t>,1), (c</a:t>
            </a:r>
            <a:r>
              <a:rPr lang="en-US" baseline="-25000" dirty="0" smtClean="0"/>
              <a:t>2</a:t>
            </a:r>
            <a:r>
              <a:rPr lang="en-US" dirty="0" smtClean="0"/>
              <a:t>, 2), (c</a:t>
            </a:r>
            <a:r>
              <a:rPr lang="en-US" baseline="-25000" dirty="0" smtClean="0"/>
              <a:t>3</a:t>
            </a:r>
            <a:r>
              <a:rPr lang="en-US" dirty="0" smtClean="0"/>
              <a:t>, 3) … ] ]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66675" y="2145269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:= 0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81200" y="3733801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81200" y="4953001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8" idx="4"/>
            <a:endCxn id="9" idx="0"/>
          </p:cNvCxnSpPr>
          <p:nvPr/>
        </p:nvCxnSpPr>
        <p:spPr>
          <a:xfrm rot="5400000">
            <a:off x="1752600" y="4533901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stCxn id="9" idx="6"/>
            <a:endCxn id="4" idx="6"/>
          </p:cNvCxnSpPr>
          <p:nvPr/>
        </p:nvCxnSpPr>
        <p:spPr>
          <a:xfrm flipV="1">
            <a:off x="2362200" y="2781301"/>
            <a:ext cx="1588" cy="2362200"/>
          </a:xfrm>
          <a:prstGeom prst="curvedConnector3">
            <a:avLst>
              <a:gd name="adj1" fmla="val 6284857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 flipV="1">
            <a:off x="1371600" y="2895600"/>
            <a:ext cx="611188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V="1">
            <a:off x="1371600" y="3962401"/>
            <a:ext cx="611188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4" idx="0"/>
          </p:cNvCxnSpPr>
          <p:nvPr/>
        </p:nvCxnSpPr>
        <p:spPr>
          <a:xfrm rot="16200000" flipH="1">
            <a:off x="1885950" y="2305051"/>
            <a:ext cx="533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109475" y="2819401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&gt;= 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066800" y="3821669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a[</a:t>
            </a:r>
            <a:r>
              <a:rPr lang="en-US" dirty="0" err="1" smtClean="0"/>
              <a:t>i</a:t>
            </a:r>
            <a:r>
              <a:rPr lang="en-US" dirty="0" smtClean="0"/>
              <a:t>] != 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176275" y="4419601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:= i+1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942198" y="3048001"/>
            <a:ext cx="4820802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where c</a:t>
            </a:r>
            <a:r>
              <a:rPr lang="en-US" baseline="-25000" dirty="0" smtClean="0"/>
              <a:t>k</a:t>
            </a:r>
            <a:r>
              <a:rPr lang="en-US" dirty="0" smtClean="0"/>
              <a:t> = (a[0] != 0 /\ … /\ a[k-1] != 0) </a:t>
            </a:r>
          </a:p>
          <a:p>
            <a:r>
              <a:rPr lang="en-US" dirty="0" smtClean="0"/>
              <a:t>                     /\ (0 &lt;n /\ … /\ k-1 &lt; n)</a:t>
            </a:r>
          </a:p>
          <a:p>
            <a:r>
              <a:rPr lang="en-US" dirty="0" smtClean="0"/>
              <a:t>                = /\</a:t>
            </a:r>
            <a:r>
              <a:rPr lang="en-US" baseline="30000" dirty="0" smtClean="0"/>
              <a:t>k-1</a:t>
            </a:r>
            <a:r>
              <a:rPr lang="en-US" baseline="-25000" dirty="0" smtClean="0"/>
              <a:t> j=0</a:t>
            </a:r>
            <a:r>
              <a:rPr lang="en-US" baseline="30000" dirty="0" smtClean="0"/>
              <a:t>   </a:t>
            </a:r>
            <a:r>
              <a:rPr lang="en-US" dirty="0" smtClean="0"/>
              <a:t>( a [j] != 0 ) /\ j &lt; n) </a:t>
            </a:r>
            <a:endParaRPr lang="en-US" baseline="30000" dirty="0"/>
          </a:p>
        </p:txBody>
      </p:sp>
      <p:sp>
        <p:nvSpPr>
          <p:cNvPr id="31" name="TextBox 30"/>
          <p:cNvSpPr txBox="1"/>
          <p:nvPr/>
        </p:nvSpPr>
        <p:spPr>
          <a:xfrm>
            <a:off x="3657600" y="4191001"/>
            <a:ext cx="4191000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so, on generalization:</a:t>
            </a:r>
          </a:p>
          <a:p>
            <a:r>
              <a:rPr lang="en-US" dirty="0" smtClean="0"/>
              <a:t>   [ </a:t>
            </a:r>
            <a:r>
              <a:rPr lang="en-US" dirty="0" err="1" smtClean="0"/>
              <a:t>i</a:t>
            </a:r>
            <a:r>
              <a:rPr lang="en-US" dirty="0" smtClean="0"/>
              <a:t> :-&gt; choose ( (c</a:t>
            </a:r>
            <a:r>
              <a:rPr lang="en-US" baseline="-25000" dirty="0" smtClean="0"/>
              <a:t>k</a:t>
            </a:r>
            <a:r>
              <a:rPr lang="en-US" dirty="0" smtClean="0"/>
              <a:t> /\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k</a:t>
            </a:r>
            <a:r>
              <a:rPr lang="en-US" dirty="0" smtClean="0"/>
              <a:t>, k) ) ] </a:t>
            </a:r>
          </a:p>
          <a:p>
            <a:r>
              <a:rPr lang="en-US" dirty="0" smtClean="0"/>
              <a:t>    where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k</a:t>
            </a:r>
            <a:r>
              <a:rPr lang="en-US" dirty="0" smtClean="0"/>
              <a:t> = (k &gt;= 0 /\ k &lt;= loop unrolls)</a:t>
            </a:r>
          </a:p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0" grpId="0" animBg="1"/>
      <p:bldP spid="3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SPA </a:t>
            </a:r>
            <a:r>
              <a:rPr lang="en-US" dirty="0" smtClean="0">
                <a:solidFill>
                  <a:schemeClr val="accent2"/>
                </a:solidFill>
              </a:rPr>
              <a:t>may not </a:t>
            </a:r>
            <a:r>
              <a:rPr lang="en-US" dirty="0" smtClean="0"/>
              <a:t>terminate, e.g., for reactive loops</a:t>
            </a:r>
          </a:p>
          <a:p>
            <a:r>
              <a:rPr lang="en-US" dirty="0" smtClean="0"/>
              <a:t>Must introduce </a:t>
            </a:r>
            <a:r>
              <a:rPr lang="en-US" dirty="0" smtClean="0">
                <a:solidFill>
                  <a:schemeClr val="accent2"/>
                </a:solidFill>
              </a:rPr>
              <a:t>approximation</a:t>
            </a:r>
            <a:r>
              <a:rPr lang="en-US" dirty="0" smtClean="0"/>
              <a:t> to guarantee termination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Under-approximation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Iterate each loop until cannot enter or k-loop exiting values found</a:t>
            </a:r>
          </a:p>
          <a:p>
            <a:pPr lvl="1"/>
            <a:r>
              <a:rPr lang="en-US" dirty="0" smtClean="0"/>
              <a:t>Not unrolling the loops before-hand</a:t>
            </a:r>
          </a:p>
          <a:p>
            <a:pPr lvl="1"/>
            <a:r>
              <a:rPr lang="en-US" dirty="0" smtClean="0"/>
              <a:t>Only Errors detected soundly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Over-approximation</a:t>
            </a:r>
          </a:p>
          <a:p>
            <a:pPr lvl="1"/>
            <a:r>
              <a:rPr lang="en-US" dirty="0" smtClean="0"/>
              <a:t>Iterate once; Set all variables written in loop to NON_DET</a:t>
            </a:r>
          </a:p>
          <a:p>
            <a:pPr lvl="1"/>
            <a:r>
              <a:rPr lang="en-US" dirty="0" smtClean="0"/>
              <a:t>Better: </a:t>
            </a:r>
            <a:r>
              <a:rPr lang="en-US" dirty="0" smtClean="0">
                <a:solidFill>
                  <a:schemeClr val="accent2"/>
                </a:solidFill>
              </a:rPr>
              <a:t>combine with invariants </a:t>
            </a:r>
            <a:r>
              <a:rPr lang="en-US" dirty="0" smtClean="0"/>
              <a:t>from other domains, e.g., octagons</a:t>
            </a:r>
          </a:p>
          <a:p>
            <a:pPr lvl="1"/>
            <a:r>
              <a:rPr lang="en-US" dirty="0" smtClean="0"/>
              <a:t>Only Proofs (</a:t>
            </a:r>
            <a:r>
              <a:rPr lang="en-US" dirty="0" err="1" smtClean="0"/>
              <a:t>unreachability</a:t>
            </a:r>
            <a:r>
              <a:rPr lang="en-US" dirty="0" smtClean="0"/>
              <a:t> of error locations) are sound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noFill/>
        </p:spPr>
        <p:txBody>
          <a:bodyPr/>
          <a:lstStyle/>
          <a:p>
            <a:pPr defTabSz="913448"/>
            <a:fld id="{02B43D28-8F1E-467C-B2DD-FDF0C79D0927}" type="slidenum">
              <a:rPr lang="en-US"/>
              <a:pPr defTabSz="913448"/>
              <a:t>23</a:t>
            </a:fld>
            <a:endParaRPr lang="en-US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Alternative Methods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686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Bounded Model Checking </a:t>
            </a:r>
            <a:r>
              <a:rPr lang="en-US" sz="2400" dirty="0" smtClean="0"/>
              <a:t>using Program Transition Relation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Formula size blows up with depth, Loops unrolled up to fixed depth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Difficult to exploit program structure</a:t>
            </a:r>
          </a:p>
          <a:p>
            <a:pPr>
              <a:lnSpc>
                <a:spcPct val="90000"/>
              </a:lnSpc>
            </a:pPr>
            <a:r>
              <a:rPr lang="en-US" sz="2600" dirty="0" smtClean="0">
                <a:solidFill>
                  <a:schemeClr val="accent2"/>
                </a:solidFill>
              </a:rPr>
              <a:t>Verification Condition </a:t>
            </a:r>
            <a:r>
              <a:rPr lang="en-US" sz="2600" dirty="0" smtClean="0"/>
              <a:t>(VC) Generation</a:t>
            </a:r>
            <a:endParaRPr lang="en-US" sz="2100" dirty="0" smtClean="0"/>
          </a:p>
          <a:p>
            <a:pPr lvl="1">
              <a:lnSpc>
                <a:spcPct val="90000"/>
              </a:lnSpc>
            </a:pPr>
            <a:r>
              <a:rPr lang="en-US" sz="2100" dirty="0" smtClean="0"/>
              <a:t>Needs program annotations, e.g., loop invariants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SPA may be viewed as an operational style of VC Generation</a:t>
            </a:r>
          </a:p>
          <a:p>
            <a:pPr>
              <a:lnSpc>
                <a:spcPct val="90000"/>
              </a:lnSpc>
            </a:pPr>
            <a:r>
              <a:rPr lang="en-US" sz="2600" dirty="0" smtClean="0">
                <a:solidFill>
                  <a:schemeClr val="accent2"/>
                </a:solidFill>
              </a:rPr>
              <a:t>Abstract Interpretation </a:t>
            </a:r>
            <a:r>
              <a:rPr lang="en-US" sz="2600" dirty="0" smtClean="0"/>
              <a:t>based Analysis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Join in common abstract domains leads to loss of precision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Eager abstraction for scalability, termination</a:t>
            </a: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dirty="0" smtClean="0">
                <a:solidFill>
                  <a:schemeClr val="accent2"/>
                </a:solidFill>
              </a:rPr>
              <a:t>Merge-based symbolic analysis algorithms </a:t>
            </a:r>
            <a:r>
              <a:rPr lang="en-US" sz="2600" dirty="0" smtClean="0"/>
              <a:t>for Hardware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Symbolic Execution for Hardware: </a:t>
            </a:r>
            <a:r>
              <a:rPr lang="en-US" sz="2100" dirty="0" err="1" smtClean="0"/>
              <a:t>Koebl</a:t>
            </a:r>
            <a:r>
              <a:rPr lang="en-US" sz="2100" dirty="0" smtClean="0"/>
              <a:t>, Pixley’05 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Lightweight simplification of terms; </a:t>
            </a:r>
            <a:r>
              <a:rPr lang="en-US" sz="2100" dirty="0" err="1" smtClean="0"/>
              <a:t>Adhoc</a:t>
            </a:r>
            <a:r>
              <a:rPr lang="en-US" sz="2100" dirty="0" smtClean="0"/>
              <a:t> treatment of loops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SAT query caching  (</a:t>
            </a:r>
            <a:r>
              <a:rPr lang="en-US" sz="2100" dirty="0" err="1" smtClean="0"/>
              <a:t>Arons</a:t>
            </a:r>
            <a:r>
              <a:rPr lang="en-US" sz="2100" dirty="0" smtClean="0"/>
              <a:t> et al’08): complementary optimization</a:t>
            </a:r>
            <a:endParaRPr lang="en-US" dirty="0" smtClean="0"/>
          </a:p>
          <a:p>
            <a:r>
              <a:rPr lang="en-US" sz="2600" dirty="0" smtClean="0">
                <a:solidFill>
                  <a:schemeClr val="accent2"/>
                </a:solidFill>
              </a:rPr>
              <a:t>SSA based WP computation </a:t>
            </a:r>
            <a:r>
              <a:rPr lang="en-US" sz="2600" dirty="0" smtClean="0"/>
              <a:t>(Flanagan, Saxe’01, Leino’05)</a:t>
            </a:r>
            <a:endParaRPr lang="en-US" dirty="0" smtClean="0"/>
          </a:p>
          <a:p>
            <a:pPr lvl="1"/>
            <a:r>
              <a:rPr lang="en-US" sz="2000" dirty="0" smtClean="0">
                <a:solidFill>
                  <a:schemeClr val="accent1"/>
                </a:solidFill>
              </a:rPr>
              <a:t>Eager flattening to clauses </a:t>
            </a:r>
            <a:r>
              <a:rPr lang="en-US" sz="2000" dirty="0" smtClean="0"/>
              <a:t>does not allow simplification of terms</a:t>
            </a:r>
          </a:p>
          <a:p>
            <a:pPr lvl="1"/>
            <a:r>
              <a:rPr lang="en-US" sz="2000" dirty="0" smtClean="0"/>
              <a:t>Becomes a burden on the decision procedure</a:t>
            </a:r>
          </a:p>
          <a:p>
            <a:r>
              <a:rPr lang="en-US" sz="2400" dirty="0" smtClean="0"/>
              <a:t>Similar to </a:t>
            </a:r>
            <a:r>
              <a:rPr lang="en-US" sz="2400" dirty="0" err="1" smtClean="0">
                <a:solidFill>
                  <a:srgbClr val="C00000"/>
                </a:solidFill>
              </a:rPr>
              <a:t>Calysto</a:t>
            </a:r>
            <a:r>
              <a:rPr lang="en-US" sz="2400" dirty="0" smtClean="0"/>
              <a:t> (</a:t>
            </a:r>
            <a:r>
              <a:rPr lang="en-US" sz="2400" dirty="0" err="1" smtClean="0"/>
              <a:t>Babic</a:t>
            </a:r>
            <a:r>
              <a:rPr lang="en-US" sz="2400" dirty="0" smtClean="0"/>
              <a:t>, Hu’07, ‘08)</a:t>
            </a:r>
          </a:p>
          <a:p>
            <a:pPr lvl="1"/>
            <a:r>
              <a:rPr lang="en-US" sz="2000" dirty="0" smtClean="0"/>
              <a:t>Data-flow algorithm, Term Rewriting, Generalization are our contributions</a:t>
            </a:r>
          </a:p>
          <a:p>
            <a:pPr lvl="1"/>
            <a:r>
              <a:rPr lang="en-US" sz="2000" dirty="0" smtClean="0"/>
              <a:t>Need to incorporate function summaries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Implemented in </a:t>
            </a:r>
            <a:r>
              <a:rPr lang="en-US" dirty="0" smtClean="0">
                <a:solidFill>
                  <a:srgbClr val="C00000"/>
                </a:solidFill>
              </a:rPr>
              <a:t>F-Soft framework </a:t>
            </a:r>
            <a:r>
              <a:rPr lang="en-US" dirty="0" smtClean="0"/>
              <a:t>for C programs</a:t>
            </a:r>
          </a:p>
          <a:p>
            <a:pPr lvl="1"/>
            <a:r>
              <a:rPr lang="en-US" dirty="0" err="1" smtClean="0">
                <a:solidFill>
                  <a:srgbClr val="C00000"/>
                </a:solidFill>
              </a:rPr>
              <a:t>Yices</a:t>
            </a:r>
            <a:r>
              <a:rPr lang="en-US" dirty="0" smtClean="0"/>
              <a:t> SMT Solver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Maude</a:t>
            </a:r>
            <a:r>
              <a:rPr lang="en-US" dirty="0" smtClean="0"/>
              <a:t> Rewrite Engine (rules in text ~300 lines)</a:t>
            </a:r>
          </a:p>
          <a:p>
            <a:r>
              <a:rPr lang="en-US" dirty="0" smtClean="0"/>
              <a:t>Compared with </a:t>
            </a:r>
            <a:r>
              <a:rPr lang="en-US" dirty="0" smtClean="0">
                <a:solidFill>
                  <a:srgbClr val="C00000"/>
                </a:solidFill>
              </a:rPr>
              <a:t>DFS-based symbolic execution</a:t>
            </a:r>
          </a:p>
          <a:p>
            <a:pPr lvl="1"/>
            <a:r>
              <a:rPr lang="en-US" dirty="0" smtClean="0"/>
              <a:t>Optimized based on </a:t>
            </a:r>
            <a:r>
              <a:rPr lang="en-US" dirty="0" smtClean="0">
                <a:solidFill>
                  <a:srgbClr val="C00000"/>
                </a:solidFill>
              </a:rPr>
              <a:t>Incremental SMT solving </a:t>
            </a:r>
            <a:r>
              <a:rPr lang="en-US" dirty="0" smtClean="0"/>
              <a:t>(+</a:t>
            </a:r>
            <a:r>
              <a:rPr lang="en-US" dirty="0" err="1" smtClean="0"/>
              <a:t>IncSMT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Fixed </a:t>
            </a:r>
            <a:r>
              <a:rPr lang="en-US" dirty="0" smtClean="0">
                <a:solidFill>
                  <a:srgbClr val="C00000"/>
                </a:solidFill>
              </a:rPr>
              <a:t>Depth and Loop bounds </a:t>
            </a:r>
            <a:r>
              <a:rPr lang="en-US" dirty="0" smtClean="0"/>
              <a:t>(minimum to find errors)</a:t>
            </a:r>
          </a:p>
          <a:p>
            <a:r>
              <a:rPr lang="en-US" dirty="0" smtClean="0"/>
              <a:t>Compared with and without Rewriting (+/- </a:t>
            </a:r>
            <a:r>
              <a:rPr lang="en-US" dirty="0" err="1" smtClean="0"/>
              <a:t>Rew</a:t>
            </a:r>
            <a:r>
              <a:rPr lang="en-US" dirty="0" smtClean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295400"/>
          <a:ext cx="8686800" cy="480060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07141"/>
                <a:gridCol w="1064559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  <a:gridCol w="723900"/>
              </a:tblGrid>
              <a:tr h="60271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Benchmark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DFS-based</a:t>
                      </a:r>
                      <a:r>
                        <a:rPr lang="en-US" baseline="0" dirty="0" smtClean="0"/>
                        <a:t> Symbolic Execution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15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r>
                        <a:rPr lang="en-US" sz="1400" dirty="0" err="1" smtClean="0"/>
                        <a:t>Rew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IncSMT</a:t>
                      </a:r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T(s)        DP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T(s)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+</a:t>
                      </a:r>
                      <a:r>
                        <a:rPr lang="en-US" sz="1400" dirty="0" err="1" smtClean="0"/>
                        <a:t>Rew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IncSMT</a:t>
                      </a:r>
                      <a:endParaRPr lang="en-US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T(s)        DP/</a:t>
                      </a:r>
                      <a:r>
                        <a:rPr lang="en-US" sz="1200" dirty="0" err="1" smtClean="0"/>
                        <a:t>Rew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T(s)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+</a:t>
                      </a:r>
                      <a:r>
                        <a:rPr lang="en-US" sz="1400" dirty="0" err="1" smtClean="0"/>
                        <a:t>IncSMT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Rew</a:t>
                      </a:r>
                      <a:endParaRPr lang="en-US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T(s)        DP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T(s)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r>
                        <a:rPr lang="en-US" sz="1400" dirty="0" err="1" smtClean="0"/>
                        <a:t>Rew</a:t>
                      </a:r>
                      <a:endParaRPr lang="en-US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T(s)        DP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T(s)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</a:t>
                      </a:r>
                      <a:r>
                        <a:rPr lang="en-US" sz="1400" dirty="0" err="1" smtClean="0"/>
                        <a:t>Rew</a:t>
                      </a:r>
                      <a:endParaRPr lang="en-US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T(s)        DP/</a:t>
                      </a:r>
                      <a:r>
                        <a:rPr lang="en-US" sz="1200" dirty="0" err="1" smtClean="0"/>
                        <a:t>Rew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T(s)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02719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tcas</a:t>
                      </a:r>
                      <a:r>
                        <a:rPr lang="en-US" sz="1400" dirty="0" smtClean="0"/>
                        <a:t>(p1)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&gt;1782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131/40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 1720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88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20/67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02719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tcas</a:t>
                      </a:r>
                      <a:r>
                        <a:rPr lang="en-US" sz="1400" dirty="0" smtClean="0"/>
                        <a:t>(p2)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&gt;1782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131/40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&gt;1720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88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20/67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02719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tcas</a:t>
                      </a:r>
                      <a:r>
                        <a:rPr lang="en-US" sz="1400" dirty="0" smtClean="0"/>
                        <a:t>(p3)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104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103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2.4/0.5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&gt;1720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7/19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02719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tcas</a:t>
                      </a:r>
                      <a:r>
                        <a:rPr lang="en-US" sz="1400" dirty="0" smtClean="0"/>
                        <a:t>(p4)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112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2.4/0.5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&gt;1720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10/24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02719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tcas</a:t>
                      </a:r>
                      <a:r>
                        <a:rPr lang="en-US" sz="1400" dirty="0" smtClean="0"/>
                        <a:t>(p5)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&gt;1782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131/40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&gt;1720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88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20/67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027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M(p1-30)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1433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1389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313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214/65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&gt;1761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8/6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67000" y="6324600"/>
            <a:ext cx="20575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TO = 1800s, MO = 2GB</a:t>
            </a:r>
            <a:endParaRPr lang="en-US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Experiments </a:t>
            </a:r>
            <a:r>
              <a:rPr lang="en-US" sz="2800" dirty="0" smtClean="0"/>
              <a:t>(work with G. Li)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3048000"/>
          <a:ext cx="7124968" cy="302980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5862"/>
                <a:gridCol w="580938"/>
                <a:gridCol w="939340"/>
                <a:gridCol w="1263057"/>
                <a:gridCol w="1566252"/>
                <a:gridCol w="1062078"/>
                <a:gridCol w="1227441"/>
              </a:tblGrid>
              <a:tr h="60271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Benchmark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loc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DFS-based</a:t>
                      </a:r>
                      <a:r>
                        <a:rPr lang="en-US" baseline="0" dirty="0" smtClean="0"/>
                        <a:t> Symbolic Execution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E6DCAC"/>
                        </a:gs>
                        <a:gs pos="12000">
                          <a:srgbClr val="E6D78A"/>
                        </a:gs>
                        <a:gs pos="30000">
                          <a:srgbClr val="C7AC4C"/>
                        </a:gs>
                        <a:gs pos="45000">
                          <a:srgbClr val="E6D78A"/>
                        </a:gs>
                        <a:gs pos="77000">
                          <a:srgbClr val="C7AC4C"/>
                        </a:gs>
                        <a:gs pos="100000">
                          <a:srgbClr val="E6DCAC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15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+</a:t>
                      </a:r>
                      <a:r>
                        <a:rPr lang="en-US" sz="1400" dirty="0" err="1" smtClean="0"/>
                        <a:t>IncSMT</a:t>
                      </a:r>
                      <a:endParaRPr lang="en-US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T(s)                 DP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T(s)/Depth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</a:t>
                      </a:r>
                      <a:r>
                        <a:rPr lang="en-US" sz="1400" dirty="0" err="1" smtClean="0"/>
                        <a:t>Rew</a:t>
                      </a:r>
                      <a:endParaRPr lang="en-US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T(s)                     DP/</a:t>
                      </a:r>
                      <a:r>
                        <a:rPr lang="en-US" sz="1200" dirty="0" err="1" smtClean="0"/>
                        <a:t>Rew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T(s)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02719">
                <a:tc gridSpan="2">
                  <a:txBody>
                    <a:bodyPr/>
                    <a:lstStyle/>
                    <a:p>
                      <a:r>
                        <a:rPr lang="en-US" sz="1400" dirty="0" err="1" smtClean="0"/>
                        <a:t>tcas</a:t>
                      </a:r>
                      <a:r>
                        <a:rPr lang="en-US" sz="1400" dirty="0" smtClean="0"/>
                        <a:t>(p5)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550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2/110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6.39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0.14/6.08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602719"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M(p1-30)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3500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5/30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0.14/0.32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602719"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H (p1-17)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6775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20/90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0.16/3.59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0" y="1600200"/>
            <a:ext cx="665066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sz="2400" dirty="0" smtClean="0"/>
              <a:t>Native interface to Maude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Improved specification of conditional rewrite rules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Improved Term Library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Average time </a:t>
            </a:r>
            <a:r>
              <a:rPr lang="en-US" dirty="0" smtClean="0"/>
              <a:t>for each call to Rewrite engine is </a:t>
            </a:r>
            <a:r>
              <a:rPr lang="en-US" dirty="0" smtClean="0">
                <a:solidFill>
                  <a:srgbClr val="C00000"/>
                </a:solidFill>
              </a:rPr>
              <a:t>similar</a:t>
            </a:r>
            <a:r>
              <a:rPr lang="en-US" dirty="0" smtClean="0"/>
              <a:t> to that for SMT solver</a:t>
            </a:r>
          </a:p>
          <a:p>
            <a:r>
              <a:rPr lang="en-US" dirty="0" smtClean="0"/>
              <a:t>While </a:t>
            </a:r>
            <a:r>
              <a:rPr lang="en-US" dirty="0" smtClean="0">
                <a:solidFill>
                  <a:srgbClr val="C00000"/>
                </a:solidFill>
              </a:rPr>
              <a:t>Incremental SMT </a:t>
            </a:r>
            <a:r>
              <a:rPr lang="en-US" dirty="0" smtClean="0"/>
              <a:t>is a powerful technology, it alone </a:t>
            </a:r>
            <a:r>
              <a:rPr lang="en-US" dirty="0" smtClean="0">
                <a:solidFill>
                  <a:srgbClr val="C00000"/>
                </a:solidFill>
              </a:rPr>
              <a:t>cannot deal with path explosion</a:t>
            </a:r>
          </a:p>
          <a:p>
            <a:r>
              <a:rPr lang="en-US" dirty="0" smtClean="0"/>
              <a:t>Conditional Rewrite rules are most expensive</a:t>
            </a:r>
          </a:p>
          <a:p>
            <a:r>
              <a:rPr lang="en-US" b="1" dirty="0" err="1" smtClean="0"/>
              <a:t>ite</a:t>
            </a:r>
            <a:r>
              <a:rPr lang="en-US" dirty="0" smtClean="0"/>
              <a:t> terms of predicate sort are difficult to simplify with rewriting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Rewriting for Program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Generic </a:t>
            </a:r>
            <a:r>
              <a:rPr lang="en-US" dirty="0" smtClean="0">
                <a:solidFill>
                  <a:srgbClr val="C00000"/>
                </a:solidFill>
              </a:rPr>
              <a:t>front-end for simplification </a:t>
            </a:r>
            <a:r>
              <a:rPr lang="en-US" dirty="0" smtClean="0"/>
              <a:t>of terms systematically </a:t>
            </a:r>
            <a:r>
              <a:rPr lang="en-US" dirty="0" smtClean="0">
                <a:solidFill>
                  <a:srgbClr val="C00000"/>
                </a:solidFill>
              </a:rPr>
              <a:t>before </a:t>
            </a:r>
            <a:r>
              <a:rPr lang="en-US" dirty="0" err="1" smtClean="0">
                <a:solidFill>
                  <a:srgbClr val="C00000"/>
                </a:solidFill>
              </a:rPr>
              <a:t>clausifying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in SMT solvers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Decouple</a:t>
            </a:r>
            <a:r>
              <a:rPr lang="en-US" dirty="0" smtClean="0"/>
              <a:t> term-based simplification from clause-based simplifications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Avoids re-doing </a:t>
            </a:r>
            <a:r>
              <a:rPr lang="en-US" dirty="0" smtClean="0"/>
              <a:t>simplification for each call to SMT solver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Tight integration </a:t>
            </a:r>
            <a:r>
              <a:rPr lang="en-US" dirty="0" smtClean="0"/>
              <a:t>of Rewriting engines with Program analyses is </a:t>
            </a:r>
            <a:r>
              <a:rPr lang="en-US" dirty="0" smtClean="0">
                <a:solidFill>
                  <a:srgbClr val="C00000"/>
                </a:solidFill>
              </a:rPr>
              <a:t>feasible</a:t>
            </a:r>
            <a:r>
              <a:rPr lang="en-US" dirty="0" smtClean="0"/>
              <a:t> and improves performance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Data-flow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Provides an </a:t>
            </a:r>
            <a:r>
              <a:rPr lang="en-US" sz="2400" dirty="0" smtClean="0">
                <a:solidFill>
                  <a:srgbClr val="C00000"/>
                </a:solidFill>
              </a:rPr>
              <a:t>uniform way of merging data facts </a:t>
            </a:r>
            <a:r>
              <a:rPr lang="en-US" sz="2400" dirty="0" smtClean="0"/>
              <a:t>at join points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Join operators </a:t>
            </a:r>
            <a:r>
              <a:rPr lang="en-US" dirty="0" smtClean="0"/>
              <a:t>for Abstract Domains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Work list </a:t>
            </a:r>
            <a:r>
              <a:rPr lang="en-US" dirty="0" smtClean="0"/>
              <a:t>based algorithms</a:t>
            </a:r>
          </a:p>
          <a:p>
            <a:pPr lvl="1"/>
            <a:r>
              <a:rPr lang="en-US" dirty="0" smtClean="0"/>
              <a:t>However, most join operators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sacrifice precision          </a:t>
            </a:r>
            <a:r>
              <a:rPr lang="en-US" dirty="0" smtClean="0"/>
              <a:t>(path-sensitivity)  to achieve scalability</a:t>
            </a:r>
          </a:p>
          <a:p>
            <a:r>
              <a:rPr lang="en-US" dirty="0" smtClean="0"/>
              <a:t>Can we devise an </a:t>
            </a:r>
            <a:r>
              <a:rPr lang="en-US" dirty="0" smtClean="0">
                <a:solidFill>
                  <a:srgbClr val="C00000"/>
                </a:solidFill>
              </a:rPr>
              <a:t>efficient</a:t>
            </a:r>
            <a:r>
              <a:rPr lang="en-US" dirty="0" smtClean="0"/>
              <a:t> symbolic analysis algorithm that </a:t>
            </a:r>
            <a:r>
              <a:rPr lang="en-US" dirty="0" smtClean="0">
                <a:solidFill>
                  <a:srgbClr val="C00000"/>
                </a:solidFill>
              </a:rPr>
              <a:t>preserves path-sensitivity</a:t>
            </a:r>
            <a:r>
              <a:rPr lang="en-US" dirty="0" smtClean="0"/>
              <a:t>, while </a:t>
            </a:r>
            <a:r>
              <a:rPr lang="en-US" dirty="0" smtClean="0">
                <a:solidFill>
                  <a:srgbClr val="C00000"/>
                </a:solidFill>
              </a:rPr>
              <a:t>avoiding path-enumeration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Analysis 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SPA</a:t>
            </a:r>
          </a:p>
          <a:p>
            <a:pPr lvl="1"/>
            <a:r>
              <a:rPr lang="en-US" sz="2000" dirty="0" smtClean="0"/>
              <a:t>Task of proving VC shared by Rewriting engine and SMT solver; rewriting exploits structure before </a:t>
            </a:r>
            <a:r>
              <a:rPr lang="en-US" sz="2000" dirty="0" err="1" smtClean="0"/>
              <a:t>clausification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Most Program Analyses : Generate VC -&gt; SMT solver</a:t>
            </a:r>
          </a:p>
          <a:p>
            <a:pPr lvl="1"/>
            <a:r>
              <a:rPr lang="en-US" sz="2000" dirty="0" smtClean="0"/>
              <a:t>Whole burden of proving </a:t>
            </a:r>
            <a:r>
              <a:rPr lang="en-US" sz="2000" dirty="0" err="1" smtClean="0"/>
              <a:t>clausified</a:t>
            </a:r>
            <a:r>
              <a:rPr lang="en-US" sz="2000" dirty="0" smtClean="0"/>
              <a:t> VC on SMT solver:  loss of structural information</a:t>
            </a:r>
          </a:p>
          <a:p>
            <a:pPr lvl="1">
              <a:buNone/>
            </a:pPr>
            <a:endParaRPr lang="en-US" sz="2000" dirty="0" smtClean="0"/>
          </a:p>
        </p:txBody>
      </p:sp>
      <p:grpSp>
        <p:nvGrpSpPr>
          <p:cNvPr id="7" name="Group 24"/>
          <p:cNvGrpSpPr/>
          <p:nvPr/>
        </p:nvGrpSpPr>
        <p:grpSpPr>
          <a:xfrm>
            <a:off x="2133600" y="5638800"/>
            <a:ext cx="5334000" cy="914400"/>
            <a:chOff x="1752600" y="2819400"/>
            <a:chExt cx="5334000" cy="914400"/>
          </a:xfrm>
        </p:grpSpPr>
        <p:sp>
          <p:nvSpPr>
            <p:cNvPr id="16" name="Rounded Rectangle 15"/>
            <p:cNvSpPr/>
            <p:nvPr/>
          </p:nvSpPr>
          <p:spPr>
            <a:xfrm>
              <a:off x="1752600" y="2819400"/>
              <a:ext cx="1600200" cy="914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Program</a:t>
              </a:r>
            </a:p>
            <a:p>
              <a:pPr algn="ctr"/>
              <a:r>
                <a:rPr lang="en-US" dirty="0" smtClean="0"/>
                <a:t>Analysis</a:t>
              </a:r>
              <a:endParaRPr lang="en-US" dirty="0"/>
            </a:p>
          </p:txBody>
        </p:sp>
        <p:cxnSp>
          <p:nvCxnSpPr>
            <p:cNvPr id="18" name="Straight Arrow Connector 17"/>
            <p:cNvCxnSpPr>
              <a:stCxn id="16" idx="3"/>
              <a:endCxn id="20" idx="2"/>
            </p:cNvCxnSpPr>
            <p:nvPr/>
          </p:nvCxnSpPr>
          <p:spPr>
            <a:xfrm>
              <a:off x="3352800" y="3276600"/>
              <a:ext cx="129540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4648200" y="2819400"/>
              <a:ext cx="2438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SMT solver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20940" y="2895600"/>
              <a:ext cx="5272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VCs</a:t>
              </a:r>
              <a:endParaRPr lang="en-US" dirty="0"/>
            </a:p>
          </p:txBody>
        </p:sp>
      </p:grpSp>
      <p:grpSp>
        <p:nvGrpSpPr>
          <p:cNvPr id="8" name="Group 25"/>
          <p:cNvGrpSpPr/>
          <p:nvPr/>
        </p:nvGrpSpPr>
        <p:grpSpPr>
          <a:xfrm>
            <a:off x="1905000" y="2590800"/>
            <a:ext cx="4495800" cy="1600200"/>
            <a:chOff x="1905000" y="4800600"/>
            <a:chExt cx="5181600" cy="1981200"/>
          </a:xfrm>
        </p:grpSpPr>
        <p:sp>
          <p:nvSpPr>
            <p:cNvPr id="4" name="Rounded Rectangle 3"/>
            <p:cNvSpPr/>
            <p:nvPr/>
          </p:nvSpPr>
          <p:spPr>
            <a:xfrm>
              <a:off x="1905000" y="5257800"/>
              <a:ext cx="1600200" cy="914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Program</a:t>
              </a:r>
            </a:p>
            <a:p>
              <a:pPr algn="ctr"/>
              <a:r>
                <a:rPr lang="en-US" dirty="0" smtClean="0"/>
                <a:t>Analysis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4648200" y="4800600"/>
              <a:ext cx="2438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Rewrite Engine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4648200" y="5867400"/>
              <a:ext cx="2438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SMT solver</a:t>
              </a:r>
              <a:endParaRPr lang="en-US" dirty="0"/>
            </a:p>
          </p:txBody>
        </p:sp>
        <p:cxnSp>
          <p:nvCxnSpPr>
            <p:cNvPr id="11" name="Straight Arrow Connector 10"/>
            <p:cNvCxnSpPr>
              <a:stCxn id="4" idx="3"/>
              <a:endCxn id="6" idx="2"/>
            </p:cNvCxnSpPr>
            <p:nvPr/>
          </p:nvCxnSpPr>
          <p:spPr>
            <a:xfrm>
              <a:off x="3505200" y="5715000"/>
              <a:ext cx="1143000" cy="6096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4" idx="3"/>
              <a:endCxn id="5" idx="2"/>
            </p:cNvCxnSpPr>
            <p:nvPr/>
          </p:nvCxnSpPr>
          <p:spPr>
            <a:xfrm flipV="1">
              <a:off x="3505200" y="5257800"/>
              <a:ext cx="1143000" cy="4572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924946" y="6129439"/>
              <a:ext cx="5272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VCs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05200" y="5040868"/>
              <a:ext cx="7460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Terms</a:t>
              </a:r>
              <a:endParaRPr lang="en-US" dirty="0"/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SPA </a:t>
            </a:r>
            <a:r>
              <a:rPr lang="en-US" dirty="0" smtClean="0">
                <a:solidFill>
                  <a:srgbClr val="C00000"/>
                </a:solidFill>
              </a:rPr>
              <a:t>exploits program structure </a:t>
            </a:r>
            <a:r>
              <a:rPr lang="en-US" dirty="0" smtClean="0"/>
              <a:t>to give rise to structured terms while generating error conditions (ECs)</a:t>
            </a:r>
          </a:p>
          <a:p>
            <a:pPr lvl="1"/>
            <a:r>
              <a:rPr lang="en-US" dirty="0" smtClean="0"/>
              <a:t>Avoids path explosion by doing data-flow analysis on terms</a:t>
            </a:r>
          </a:p>
          <a:p>
            <a:pPr lvl="1"/>
            <a:r>
              <a:rPr lang="en-US" dirty="0" smtClean="0"/>
              <a:t>Join operator over terms</a:t>
            </a:r>
          </a:p>
          <a:p>
            <a:r>
              <a:rPr lang="en-US" dirty="0" smtClean="0"/>
              <a:t>Term rewriting and generalization </a:t>
            </a:r>
            <a:r>
              <a:rPr lang="en-US" dirty="0" smtClean="0">
                <a:solidFill>
                  <a:srgbClr val="C00000"/>
                </a:solidFill>
              </a:rPr>
              <a:t>exploits term structure </a:t>
            </a:r>
            <a:r>
              <a:rPr lang="en-US" dirty="0" smtClean="0"/>
              <a:t>to obtain simplified ECs </a:t>
            </a:r>
          </a:p>
          <a:p>
            <a:r>
              <a:rPr lang="en-US" dirty="0" smtClean="0"/>
              <a:t>Simpler ECs are discharged by a Decision Procedure (DP); </a:t>
            </a:r>
            <a:r>
              <a:rPr lang="en-US" dirty="0" smtClean="0">
                <a:solidFill>
                  <a:srgbClr val="C00000"/>
                </a:solidFill>
              </a:rPr>
              <a:t>flattening to clauses is done lazily</a:t>
            </a:r>
          </a:p>
          <a:p>
            <a:r>
              <a:rPr lang="en-US" dirty="0" smtClean="0"/>
              <a:t>Term rewriting as a </a:t>
            </a:r>
            <a:r>
              <a:rPr lang="en-US" dirty="0" smtClean="0">
                <a:solidFill>
                  <a:srgbClr val="C00000"/>
                </a:solidFill>
              </a:rPr>
              <a:t>generic front-end </a:t>
            </a:r>
            <a:r>
              <a:rPr lang="en-US" dirty="0" smtClean="0"/>
              <a:t>to a DP</a:t>
            </a:r>
          </a:p>
          <a:p>
            <a:pPr lvl="1"/>
            <a:r>
              <a:rPr lang="en-US" dirty="0" smtClean="0"/>
              <a:t>However, rewriting can be invoked independently also.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Extensions/Future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SPA described in context of integer programs</a:t>
            </a:r>
          </a:p>
          <a:p>
            <a:pPr lvl="1"/>
            <a:r>
              <a:rPr lang="en-US" dirty="0" smtClean="0"/>
              <a:t>Rewriting will be widely useful for </a:t>
            </a:r>
            <a:r>
              <a:rPr lang="en-US" dirty="0" smtClean="0">
                <a:solidFill>
                  <a:srgbClr val="C00000"/>
                </a:solidFill>
              </a:rPr>
              <a:t>simplification in theories </a:t>
            </a:r>
            <a:r>
              <a:rPr lang="en-US" dirty="0" smtClean="0"/>
              <a:t>of </a:t>
            </a:r>
            <a:r>
              <a:rPr lang="en-US" dirty="0" err="1" smtClean="0"/>
              <a:t>bitvectors</a:t>
            </a:r>
            <a:r>
              <a:rPr lang="en-US" dirty="0" smtClean="0"/>
              <a:t>, arrays and heaps</a:t>
            </a:r>
          </a:p>
          <a:p>
            <a:r>
              <a:rPr lang="en-US" dirty="0" smtClean="0"/>
              <a:t>Efficient </a:t>
            </a:r>
            <a:r>
              <a:rPr lang="en-US" dirty="0" smtClean="0">
                <a:solidFill>
                  <a:srgbClr val="C00000"/>
                </a:solidFill>
              </a:rPr>
              <a:t>SMT query caching </a:t>
            </a:r>
            <a:r>
              <a:rPr lang="en-US" dirty="0" smtClean="0"/>
              <a:t>for Terms</a:t>
            </a:r>
          </a:p>
          <a:p>
            <a:r>
              <a:rPr lang="en-US" dirty="0" smtClean="0"/>
              <a:t>Incorporate </a:t>
            </a:r>
            <a:r>
              <a:rPr lang="en-US" dirty="0" smtClean="0">
                <a:solidFill>
                  <a:srgbClr val="C00000"/>
                </a:solidFill>
              </a:rPr>
              <a:t>Function Summaries </a:t>
            </a:r>
            <a:r>
              <a:rPr lang="en-US" dirty="0" smtClean="0"/>
              <a:t>to scale up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Saturation-based </a:t>
            </a:r>
            <a:r>
              <a:rPr lang="en-US" dirty="0" smtClean="0"/>
              <a:t>rewriting instead of Redundancy Removal</a:t>
            </a:r>
          </a:p>
          <a:p>
            <a:r>
              <a:rPr lang="en-US" dirty="0" smtClean="0"/>
              <a:t>Anti-unification for </a:t>
            </a:r>
            <a:r>
              <a:rPr lang="en-US" dirty="0" smtClean="0">
                <a:solidFill>
                  <a:srgbClr val="C00000"/>
                </a:solidFill>
              </a:rPr>
              <a:t>computing loop invariants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Lazy strategies </a:t>
            </a:r>
            <a:r>
              <a:rPr lang="en-US" dirty="0" smtClean="0"/>
              <a:t>to apply rewrite rules</a:t>
            </a:r>
          </a:p>
          <a:p>
            <a:pPr lvl="1"/>
            <a:r>
              <a:rPr lang="en-US" dirty="0" smtClean="0"/>
              <a:t>Avoid eager/wasteful simplification attempts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Questions?</a:t>
            </a:r>
            <a:endParaRPr 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Program Analysis (SPA)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ym typeface="Arial" charset="0"/>
              </a:rPr>
              <a:t>Our Solution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C00000"/>
                </a:solidFill>
                <a:latin typeface="Calibri" pitchFamily="34" charset="0"/>
                <a:sym typeface="Arial" charset="0"/>
              </a:rPr>
              <a:t>Data-flow analysis </a:t>
            </a:r>
            <a:r>
              <a:rPr lang="en-US" dirty="0" smtClean="0">
                <a:latin typeface="Calibri" pitchFamily="34" charset="0"/>
                <a:sym typeface="Arial" charset="0"/>
              </a:rPr>
              <a:t>on program expressions (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  <a:sym typeface="Arial" charset="0"/>
              </a:rPr>
              <a:t>terms</a:t>
            </a:r>
            <a:r>
              <a:rPr lang="en-US" dirty="0" smtClean="0">
                <a:latin typeface="Calibri" pitchFamily="34" charset="0"/>
                <a:sym typeface="Arial" charset="0"/>
              </a:rPr>
              <a:t>)</a:t>
            </a:r>
          </a:p>
          <a:p>
            <a:pPr lvl="1"/>
            <a:r>
              <a:rPr lang="en-US" dirty="0" smtClean="0"/>
              <a:t>State is a condition-value </a:t>
            </a:r>
            <a:r>
              <a:rPr lang="en-US" dirty="0" err="1" smtClean="0"/>
              <a:t>tuple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&lt;C, </a:t>
            </a:r>
            <a:r>
              <a:rPr lang="el-GR" dirty="0" smtClean="0">
                <a:solidFill>
                  <a:srgbClr val="C00000"/>
                </a:solidFill>
              </a:rPr>
              <a:t>σ</a:t>
            </a:r>
            <a:r>
              <a:rPr lang="en-US" dirty="0" smtClean="0">
                <a:solidFill>
                  <a:srgbClr val="C00000"/>
                </a:solidFill>
              </a:rPr>
              <a:t> &gt;</a:t>
            </a:r>
          </a:p>
          <a:p>
            <a:pPr lvl="2"/>
            <a:r>
              <a:rPr lang="en-US" dirty="0" smtClean="0"/>
              <a:t>C is the path condition, </a:t>
            </a:r>
            <a:r>
              <a:rPr lang="el-GR" dirty="0" smtClean="0"/>
              <a:t>σ </a:t>
            </a:r>
            <a:r>
              <a:rPr lang="en-US" dirty="0" smtClean="0"/>
              <a:t>is a map (</a:t>
            </a:r>
            <a:r>
              <a:rPr lang="en-US" dirty="0" err="1" smtClean="0"/>
              <a:t>Var</a:t>
            </a:r>
            <a:r>
              <a:rPr lang="en-US" dirty="0" smtClean="0"/>
              <a:t> -&gt; Term)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Merge</a:t>
            </a:r>
            <a:r>
              <a:rPr lang="en-US" dirty="0" smtClean="0"/>
              <a:t> states at join nodes</a:t>
            </a:r>
          </a:p>
          <a:p>
            <a:pPr lvl="2"/>
            <a:r>
              <a:rPr lang="en-US" dirty="0" smtClean="0"/>
              <a:t>Using a </a:t>
            </a:r>
            <a:r>
              <a:rPr lang="en-US" b="1" dirty="0" smtClean="0"/>
              <a:t>choose</a:t>
            </a:r>
            <a:r>
              <a:rPr lang="en-US" dirty="0" smtClean="0"/>
              <a:t> operator</a:t>
            </a:r>
          </a:p>
          <a:p>
            <a:pPr lvl="1"/>
            <a:r>
              <a:rPr lang="en-US" dirty="0" smtClean="0"/>
              <a:t>Use a decision procedure (an SMT solver) to check for </a:t>
            </a:r>
            <a:r>
              <a:rPr lang="en-US" dirty="0" err="1" smtClean="0"/>
              <a:t>satisfiability</a:t>
            </a:r>
            <a:r>
              <a:rPr lang="en-US" dirty="0" smtClean="0"/>
              <a:t> of Error path Conditions (ECs)</a:t>
            </a:r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smtClean="0">
                <a:solidFill>
                  <a:srgbClr val="C00000"/>
                </a:solidFill>
              </a:rPr>
              <a:t>Term Rewriting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C00000"/>
                </a:solidFill>
              </a:rPr>
              <a:t>Generalization</a:t>
            </a:r>
            <a:r>
              <a:rPr lang="en-US" dirty="0" smtClean="0"/>
              <a:t> to simplify </a:t>
            </a:r>
            <a:r>
              <a:rPr lang="en-US" b="1" dirty="0" smtClean="0"/>
              <a:t>choose </a:t>
            </a:r>
            <a:r>
              <a:rPr lang="en-US" dirty="0" smtClean="0"/>
              <a:t>terms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(F-Soft)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Integer </a:t>
            </a:r>
            <a:r>
              <a:rPr lang="en-US" dirty="0" smtClean="0">
                <a:solidFill>
                  <a:srgbClr val="C00000"/>
                </a:solidFill>
              </a:rPr>
              <a:t>programs (+</a:t>
            </a:r>
            <a:r>
              <a:rPr lang="en-US" dirty="0" err="1" smtClean="0">
                <a:solidFill>
                  <a:srgbClr val="C00000"/>
                </a:solidFill>
              </a:rPr>
              <a:t>bitvector</a:t>
            </a:r>
            <a:r>
              <a:rPr lang="en-US" dirty="0" smtClean="0">
                <a:solidFill>
                  <a:srgbClr val="C00000"/>
                </a:solidFill>
              </a:rPr>
              <a:t> arithmetic)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Each variable assigned an integer address</a:t>
            </a:r>
          </a:p>
          <a:p>
            <a:pPr lvl="1"/>
            <a:r>
              <a:rPr lang="en-US" dirty="0" smtClean="0"/>
              <a:t>Pointers have integer address values</a:t>
            </a:r>
          </a:p>
          <a:p>
            <a:pPr lvl="1"/>
            <a:r>
              <a:rPr lang="en-US" dirty="0" smtClean="0"/>
              <a:t>*p = 3; translates to “v = </a:t>
            </a:r>
            <a:r>
              <a:rPr lang="en-US" dirty="0" err="1" smtClean="0"/>
              <a:t>ite</a:t>
            </a:r>
            <a:r>
              <a:rPr lang="en-US" dirty="0" smtClean="0"/>
              <a:t>(p == &amp;v, 3, v)” for each v in the points-to set of p.</a:t>
            </a:r>
          </a:p>
          <a:p>
            <a:r>
              <a:rPr lang="en-US" dirty="0" smtClean="0"/>
              <a:t>Control Flow Graph (CFG) Representation</a:t>
            </a:r>
          </a:p>
          <a:p>
            <a:pPr lvl="1"/>
            <a:r>
              <a:rPr lang="en-US" dirty="0" smtClean="0"/>
              <a:t>CFG nodes have statements; edges have constraints</a:t>
            </a:r>
          </a:p>
          <a:p>
            <a:pPr lvl="1"/>
            <a:r>
              <a:rPr lang="en-US" dirty="0" smtClean="0"/>
              <a:t>Call/Return edges between functions in CFG</a:t>
            </a:r>
          </a:p>
          <a:p>
            <a:r>
              <a:rPr lang="en-US" dirty="0" smtClean="0"/>
              <a:t>Approximations</a:t>
            </a:r>
          </a:p>
          <a:p>
            <a:pPr lvl="1"/>
            <a:r>
              <a:rPr lang="en-US" dirty="0" smtClean="0"/>
              <a:t>Bounded arrays, heap, recursion</a:t>
            </a:r>
          </a:p>
          <a:p>
            <a:r>
              <a:rPr lang="en-US" dirty="0" smtClean="0"/>
              <a:t>Property Checks</a:t>
            </a:r>
          </a:p>
          <a:p>
            <a:pPr lvl="1"/>
            <a:r>
              <a:rPr lang="en-US" dirty="0" smtClean="0"/>
              <a:t>Pointer validity, Array bounds violation, String checker, …</a:t>
            </a:r>
          </a:p>
          <a:p>
            <a:pPr lvl="1"/>
            <a:r>
              <a:rPr lang="en-US" dirty="0" smtClean="0"/>
              <a:t>CFG instrumented with Error Blocks, </a:t>
            </a:r>
            <a:r>
              <a:rPr lang="en-US" dirty="0" smtClean="0">
                <a:solidFill>
                  <a:srgbClr val="C00000"/>
                </a:solidFill>
              </a:rPr>
              <a:t>check </a:t>
            </a:r>
            <a:r>
              <a:rPr lang="en-US" dirty="0" err="1" smtClean="0">
                <a:solidFill>
                  <a:srgbClr val="C00000"/>
                </a:solidFill>
              </a:rPr>
              <a:t>Reachability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 Example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19671" y="3124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6871" y="3962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062471" y="3962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19671" y="4876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4" idx="3"/>
            <a:endCxn id="6" idx="0"/>
          </p:cNvCxnSpPr>
          <p:nvPr/>
        </p:nvCxnSpPr>
        <p:spPr>
          <a:xfrm rot="5400000">
            <a:off x="2157721" y="3544654"/>
            <a:ext cx="5129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5"/>
            <a:endCxn id="5" idx="0"/>
          </p:cNvCxnSpPr>
          <p:nvPr/>
        </p:nvCxnSpPr>
        <p:spPr>
          <a:xfrm rot="16200000" flipH="1">
            <a:off x="2749625" y="3544654"/>
            <a:ext cx="5129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4"/>
            <a:endCxn id="7" idx="7"/>
          </p:cNvCxnSpPr>
          <p:nvPr/>
        </p:nvCxnSpPr>
        <p:spPr>
          <a:xfrm rot="5400000">
            <a:off x="2711525" y="4476750"/>
            <a:ext cx="5891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4"/>
            <a:endCxn id="7" idx="1"/>
          </p:cNvCxnSpPr>
          <p:nvPr/>
        </p:nvCxnSpPr>
        <p:spPr>
          <a:xfrm rot="16200000" flipH="1">
            <a:off x="2119621" y="4476750"/>
            <a:ext cx="5891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76400" y="3516868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x&lt;= 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0" y="3516868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&gt; 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29000" y="39624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 := *p + 3;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70612" y="40386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 := *p + 1;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482622" y="5943600"/>
            <a:ext cx="381000" cy="3810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9" name="Straight Arrow Connector 18"/>
          <p:cNvCxnSpPr>
            <a:endCxn id="18" idx="0"/>
          </p:cNvCxnSpPr>
          <p:nvPr/>
        </p:nvCxnSpPr>
        <p:spPr>
          <a:xfrm rot="16200000" flipH="1">
            <a:off x="2329698" y="5600175"/>
            <a:ext cx="685799" cy="1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839497" y="5410200"/>
            <a:ext cx="169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 </a:t>
            </a:r>
            <a:r>
              <a:rPr lang="en-US" dirty="0" smtClean="0"/>
              <a:t>(x </a:t>
            </a:r>
            <a:r>
              <a:rPr lang="en-US" dirty="0" smtClean="0"/>
              <a:t>== 5)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525297" y="1295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982497" y="2133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068097" y="2133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1" idx="3"/>
            <a:endCxn id="25" idx="0"/>
          </p:cNvCxnSpPr>
          <p:nvPr/>
        </p:nvCxnSpPr>
        <p:spPr>
          <a:xfrm rot="5400000">
            <a:off x="2163347" y="1715854"/>
            <a:ext cx="5129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1" idx="5"/>
            <a:endCxn id="22" idx="0"/>
          </p:cNvCxnSpPr>
          <p:nvPr/>
        </p:nvCxnSpPr>
        <p:spPr>
          <a:xfrm rot="16200000" flipH="1">
            <a:off x="2755251" y="1715854"/>
            <a:ext cx="5129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2" idx="4"/>
            <a:endCxn id="4" idx="7"/>
          </p:cNvCxnSpPr>
          <p:nvPr/>
        </p:nvCxnSpPr>
        <p:spPr>
          <a:xfrm rot="5400000">
            <a:off x="2676238" y="2683237"/>
            <a:ext cx="665396" cy="3281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5" idx="4"/>
            <a:endCxn id="4" idx="1"/>
          </p:cNvCxnSpPr>
          <p:nvPr/>
        </p:nvCxnSpPr>
        <p:spPr>
          <a:xfrm rot="16200000" flipH="1">
            <a:off x="2084334" y="2688863"/>
            <a:ext cx="665396" cy="31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763297" y="1600200"/>
            <a:ext cx="705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x&lt;= 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134897" y="1600200"/>
            <a:ext cx="64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&gt; 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219200" y="2133600"/>
            <a:ext cx="1210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:= &amp;b;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437612" y="2057400"/>
            <a:ext cx="1210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:= &amp;a;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200400" y="3135868"/>
            <a:ext cx="4320413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[true,  p :-&gt; choose( (x &gt;1, &amp;a) , (x&lt;=1, &amp;b) )]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343400" y="4191000"/>
            <a:ext cx="4495800" cy="116955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[true, y :-&gt; choose ( </a:t>
            </a:r>
          </a:p>
          <a:p>
            <a:r>
              <a:rPr lang="en-US" sz="1400" dirty="0" smtClean="0"/>
              <a:t>                    (x&gt;1, *choose( (x &gt;1, &amp;a) , (x&lt;=1, &amp;b)) + 3),</a:t>
            </a:r>
          </a:p>
          <a:p>
            <a:r>
              <a:rPr lang="en-US" sz="1400" dirty="0" smtClean="0"/>
              <a:t>                    (x &lt;= 1, *choose ((x &gt;1, &amp;a) , (x&lt;=1, &amp;b)) + 1)</a:t>
            </a:r>
          </a:p>
          <a:p>
            <a:r>
              <a:rPr lang="en-US" sz="1400" dirty="0" smtClean="0"/>
              <a:t>                    )</a:t>
            </a:r>
            <a:br>
              <a:rPr lang="en-US" sz="1400" dirty="0" smtClean="0"/>
            </a:br>
            <a:r>
              <a:rPr lang="en-US" sz="1400" dirty="0" smtClean="0"/>
              <a:t>]</a:t>
            </a:r>
            <a:endParaRPr lang="en-US" sz="1400" dirty="0"/>
          </a:p>
        </p:txBody>
      </p:sp>
      <p:cxnSp>
        <p:nvCxnSpPr>
          <p:cNvPr id="41" name="Straight Arrow Connector 40"/>
          <p:cNvCxnSpPr>
            <a:stCxn id="39" idx="1"/>
            <a:endCxn id="7" idx="6"/>
          </p:cNvCxnSpPr>
          <p:nvPr/>
        </p:nvCxnSpPr>
        <p:spPr>
          <a:xfrm rot="10800000" flipV="1">
            <a:off x="2900672" y="4775776"/>
            <a:ext cx="1442729" cy="291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191000" y="2590800"/>
            <a:ext cx="1617751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[x &gt;1, p :-&gt; &amp;a ]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95747" y="2831068"/>
            <a:ext cx="174438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[x &lt;=1, p :-&gt; &amp;b ]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733800" y="5562600"/>
            <a:ext cx="4495800" cy="116955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[x==</a:t>
            </a:r>
            <a:r>
              <a:rPr lang="en-US" sz="1400" dirty="0" smtClean="0"/>
              <a:t>5,  y :-&gt; choose ( </a:t>
            </a:r>
          </a:p>
          <a:p>
            <a:r>
              <a:rPr lang="en-US" sz="1400" dirty="0" smtClean="0"/>
              <a:t>                    (x&gt;1, *choose( (x &gt;1, &amp;a) , (x&lt;=1, &amp;b)) + 3),</a:t>
            </a:r>
          </a:p>
          <a:p>
            <a:r>
              <a:rPr lang="en-US" sz="1400" dirty="0" smtClean="0"/>
              <a:t>                    (x &lt;= 1, *choose ((x &gt;1, &amp;a) , (x&lt;=1, &amp;b)) + 1)</a:t>
            </a:r>
          </a:p>
          <a:p>
            <a:r>
              <a:rPr lang="en-US" sz="1400" dirty="0" smtClean="0"/>
              <a:t>                )</a:t>
            </a:r>
            <a:br>
              <a:rPr lang="en-US" sz="1400" dirty="0" smtClean="0"/>
            </a:br>
            <a:r>
              <a:rPr lang="en-US" sz="1400" dirty="0" smtClean="0"/>
              <a:t>]</a:t>
            </a:r>
            <a:endParaRPr lang="en-US" sz="1400" dirty="0"/>
          </a:p>
        </p:txBody>
      </p:sp>
      <p:cxnSp>
        <p:nvCxnSpPr>
          <p:cNvPr id="50" name="Straight Arrow Connector 49"/>
          <p:cNvCxnSpPr>
            <a:stCxn id="49" idx="1"/>
            <a:endCxn id="18" idx="6"/>
          </p:cNvCxnSpPr>
          <p:nvPr/>
        </p:nvCxnSpPr>
        <p:spPr>
          <a:xfrm rot="10800000">
            <a:off x="2863622" y="6134100"/>
            <a:ext cx="870178" cy="132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Slide Number Placeholder 3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5" grpId="0" animBg="1"/>
      <p:bldP spid="46" grpId="0" animBg="1"/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 Algorithm Pseudo-code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42672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SPA () {</a:t>
            </a:r>
          </a:p>
          <a:p>
            <a:pPr>
              <a:buNone/>
            </a:pPr>
            <a:r>
              <a:rPr lang="en-US" sz="1500" dirty="0" smtClean="0">
                <a:latin typeface="Gill Sans MT" pitchFamily="34" charset="0"/>
              </a:rPr>
              <a:t>//Q is a reverse </a:t>
            </a:r>
            <a:r>
              <a:rPr lang="en-US" sz="1500" dirty="0" err="1" smtClean="0">
                <a:latin typeface="Gill Sans MT" pitchFamily="34" charset="0"/>
              </a:rPr>
              <a:t>postorder</a:t>
            </a:r>
            <a:r>
              <a:rPr lang="en-US" sz="1500" dirty="0" smtClean="0">
                <a:latin typeface="Gill Sans MT" pitchFamily="34" charset="0"/>
              </a:rPr>
              <a:t> work list of CFG nodes </a:t>
            </a:r>
          </a:p>
          <a:p>
            <a:pPr>
              <a:buNone/>
            </a:pPr>
            <a:r>
              <a:rPr lang="en-US" sz="2600" b="1" dirty="0" smtClean="0">
                <a:latin typeface="Gill Sans MT" pitchFamily="34" charset="0"/>
              </a:rPr>
              <a:t>while</a:t>
            </a:r>
            <a:r>
              <a:rPr lang="en-US" sz="2600" dirty="0" smtClean="0">
                <a:latin typeface="Gill Sans MT" pitchFamily="34" charset="0"/>
              </a:rPr>
              <a:t> Q is not empty</a:t>
            </a:r>
          </a:p>
          <a:p>
            <a:pPr>
              <a:buNone/>
            </a:pPr>
            <a:r>
              <a:rPr lang="en-US" sz="2600" dirty="0" smtClean="0">
                <a:latin typeface="Gill Sans MT" pitchFamily="34" charset="0"/>
              </a:rPr>
              <a:t>    n := Q.pop()</a:t>
            </a:r>
          </a:p>
          <a:p>
            <a:pPr>
              <a:buNone/>
            </a:pPr>
            <a:r>
              <a:rPr lang="en-US" sz="2600" dirty="0" smtClean="0">
                <a:latin typeface="Gill Sans MT" pitchFamily="34" charset="0"/>
              </a:rPr>
              <a:t>    </a:t>
            </a:r>
            <a:r>
              <a:rPr lang="en-US" sz="1600" dirty="0" smtClean="0">
                <a:latin typeface="Gill Sans MT" pitchFamily="34" charset="0"/>
              </a:rPr>
              <a:t>//Handle error if n is an error node</a:t>
            </a:r>
            <a:endParaRPr lang="en-US" sz="2600" dirty="0" smtClean="0">
              <a:latin typeface="Gill Sans MT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Gill Sans MT" pitchFamily="34" charset="0"/>
              </a:rPr>
              <a:t>    (</a:t>
            </a:r>
            <a:r>
              <a:rPr lang="en-US" sz="2600" dirty="0" err="1" smtClean="0">
                <a:latin typeface="Gill Sans MT" pitchFamily="34" charset="0"/>
              </a:rPr>
              <a:t>C</a:t>
            </a:r>
            <a:r>
              <a:rPr lang="en-US" sz="2600" baseline="-25000" dirty="0" err="1" smtClean="0">
                <a:latin typeface="Gill Sans MT" pitchFamily="34" charset="0"/>
              </a:rPr>
              <a:t>n</a:t>
            </a:r>
            <a:r>
              <a:rPr lang="en-US" sz="2600" dirty="0" smtClean="0">
                <a:latin typeface="Gill Sans MT" pitchFamily="34" charset="0"/>
              </a:rPr>
              <a:t>, </a:t>
            </a:r>
            <a:r>
              <a:rPr lang="el-GR" sz="2600" dirty="0" smtClean="0"/>
              <a:t>σ</a:t>
            </a:r>
            <a:r>
              <a:rPr lang="en-US" sz="2600" baseline="-25000" dirty="0" smtClean="0">
                <a:latin typeface="Gill Sans MT" pitchFamily="34" charset="0"/>
              </a:rPr>
              <a:t>n</a:t>
            </a:r>
            <a:r>
              <a:rPr lang="en-US" sz="2600" dirty="0" smtClean="0">
                <a:latin typeface="Gill Sans MT" pitchFamily="34" charset="0"/>
              </a:rPr>
              <a:t>) := </a:t>
            </a:r>
            <a:r>
              <a:rPr lang="en-US" sz="2600" dirty="0" err="1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process_data</a:t>
            </a:r>
            <a:r>
              <a:rPr lang="en-US" sz="2600" dirty="0" smtClean="0">
                <a:latin typeface="Gill Sans MT" pitchFamily="34" charset="0"/>
              </a:rPr>
              <a:t> (n)</a:t>
            </a:r>
          </a:p>
          <a:p>
            <a:pPr>
              <a:buNone/>
            </a:pPr>
            <a:r>
              <a:rPr lang="en-US" sz="2600" dirty="0" smtClean="0">
                <a:latin typeface="Gill Sans MT" pitchFamily="34" charset="0"/>
              </a:rPr>
              <a:t>    </a:t>
            </a:r>
            <a:r>
              <a:rPr lang="en-US" sz="2600" b="1" dirty="0" smtClean="0">
                <a:latin typeface="Gill Sans MT" pitchFamily="34" charset="0"/>
              </a:rPr>
              <a:t>for each </a:t>
            </a:r>
            <a:r>
              <a:rPr lang="en-US" sz="2600" dirty="0" smtClean="0">
                <a:latin typeface="Gill Sans MT" pitchFamily="34" charset="0"/>
              </a:rPr>
              <a:t>successor n’ of n</a:t>
            </a:r>
          </a:p>
          <a:p>
            <a:pPr>
              <a:buNone/>
            </a:pPr>
            <a:r>
              <a:rPr lang="en-US" sz="1600" dirty="0" smtClean="0">
                <a:latin typeface="Gill Sans MT" pitchFamily="34" charset="0"/>
              </a:rPr>
              <a:t>             // edge (</a:t>
            </a:r>
            <a:r>
              <a:rPr lang="en-US" sz="1600" dirty="0" err="1" smtClean="0">
                <a:latin typeface="Gill Sans MT" pitchFamily="34" charset="0"/>
              </a:rPr>
              <a:t>n,n</a:t>
            </a:r>
            <a:r>
              <a:rPr lang="en-US" sz="1600" dirty="0" smtClean="0">
                <a:latin typeface="Gill Sans MT" pitchFamily="34" charset="0"/>
              </a:rPr>
              <a:t>’) has constraint C</a:t>
            </a:r>
          </a:p>
          <a:p>
            <a:pPr>
              <a:buNone/>
            </a:pPr>
            <a:r>
              <a:rPr lang="en-US" sz="1600" dirty="0" smtClean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      </a:t>
            </a:r>
            <a:r>
              <a:rPr lang="en-US" sz="2600" dirty="0" err="1" smtClean="0">
                <a:latin typeface="Gill Sans MT" pitchFamily="34" charset="0"/>
              </a:rPr>
              <a:t>C’</a:t>
            </a:r>
            <a:r>
              <a:rPr lang="en-US" sz="2600" baseline="-25000" dirty="0" err="1" smtClean="0">
                <a:latin typeface="Gill Sans MT" pitchFamily="34" charset="0"/>
              </a:rPr>
              <a:t>n</a:t>
            </a:r>
            <a:r>
              <a:rPr lang="en-US" sz="2600" dirty="0" smtClean="0">
                <a:latin typeface="Gill Sans MT" pitchFamily="34" charset="0"/>
              </a:rPr>
              <a:t> := C</a:t>
            </a:r>
            <a:r>
              <a:rPr lang="el-GR" sz="2600" dirty="0" smtClean="0"/>
              <a:t> σ</a:t>
            </a:r>
            <a:r>
              <a:rPr lang="en-US" sz="2600" baseline="-25000" dirty="0" smtClean="0">
                <a:latin typeface="Gill Sans MT" pitchFamily="34" charset="0"/>
              </a:rPr>
              <a:t>n</a:t>
            </a:r>
            <a:r>
              <a:rPr lang="en-US" sz="2600" dirty="0" smtClean="0">
                <a:latin typeface="Gill Sans MT" pitchFamily="34" charset="0"/>
              </a:rPr>
              <a:t> /\ </a:t>
            </a:r>
            <a:r>
              <a:rPr lang="en-US" sz="2600" dirty="0" err="1" smtClean="0">
                <a:latin typeface="Gill Sans MT" pitchFamily="34" charset="0"/>
              </a:rPr>
              <a:t>C</a:t>
            </a:r>
            <a:r>
              <a:rPr lang="en-US" sz="2600" baseline="-25000" dirty="0" err="1" smtClean="0">
                <a:latin typeface="Gill Sans MT" pitchFamily="34" charset="0"/>
              </a:rPr>
              <a:t>n</a:t>
            </a:r>
            <a:endParaRPr lang="en-US" sz="2600" baseline="-25000" dirty="0" smtClean="0">
              <a:latin typeface="Gill Sans MT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Gill Sans MT" pitchFamily="34" charset="0"/>
              </a:rPr>
              <a:t>	  </a:t>
            </a:r>
            <a:r>
              <a:rPr lang="en-US" sz="2600" b="1" dirty="0" smtClean="0">
                <a:latin typeface="Gill Sans MT" pitchFamily="34" charset="0"/>
              </a:rPr>
              <a:t> if </a:t>
            </a:r>
            <a:r>
              <a:rPr lang="en-US" sz="2600" dirty="0" err="1" smtClean="0">
                <a:latin typeface="Gill Sans MT" pitchFamily="34" charset="0"/>
              </a:rPr>
              <a:t>C’</a:t>
            </a:r>
            <a:r>
              <a:rPr lang="en-US" sz="2600" baseline="-25000" dirty="0" err="1" smtClean="0">
                <a:latin typeface="Gill Sans MT" pitchFamily="34" charset="0"/>
              </a:rPr>
              <a:t>n</a:t>
            </a:r>
            <a:r>
              <a:rPr lang="en-US" sz="2600" dirty="0" smtClean="0">
                <a:latin typeface="Gill Sans MT" pitchFamily="34" charset="0"/>
              </a:rPr>
              <a:t> is </a:t>
            </a:r>
            <a:r>
              <a:rPr lang="en-US" sz="2600" dirty="0" err="1" smtClean="0">
                <a:latin typeface="Gill Sans MT" pitchFamily="34" charset="0"/>
              </a:rPr>
              <a:t>satisfiable</a:t>
            </a:r>
            <a:endParaRPr lang="en-US" sz="2600" dirty="0" smtClean="0">
              <a:latin typeface="Gill Sans MT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Gill Sans MT" pitchFamily="34" charset="0"/>
              </a:rPr>
              <a:t>   	   	</a:t>
            </a:r>
            <a:r>
              <a:rPr lang="en-US" sz="2600" dirty="0" err="1" smtClean="0">
                <a:latin typeface="Gill Sans MT" pitchFamily="34" charset="0"/>
              </a:rPr>
              <a:t>Data</a:t>
            </a:r>
            <a:r>
              <a:rPr lang="en-US" sz="2600" baseline="-25000" dirty="0" err="1" smtClean="0">
                <a:latin typeface="Gill Sans MT" pitchFamily="34" charset="0"/>
              </a:rPr>
              <a:t>n</a:t>
            </a:r>
            <a:r>
              <a:rPr lang="en-US" sz="2600" baseline="-25000" dirty="0" smtClean="0">
                <a:latin typeface="Gill Sans MT" pitchFamily="34" charset="0"/>
              </a:rPr>
              <a:t>’</a:t>
            </a:r>
            <a:r>
              <a:rPr lang="en-US" sz="2600" dirty="0" smtClean="0">
                <a:latin typeface="Gill Sans MT" pitchFamily="34" charset="0"/>
              </a:rPr>
              <a:t> := </a:t>
            </a:r>
            <a:r>
              <a:rPr lang="en-US" sz="2600" dirty="0" err="1" smtClean="0">
                <a:latin typeface="Gill Sans MT" pitchFamily="34" charset="0"/>
              </a:rPr>
              <a:t>Data</a:t>
            </a:r>
            <a:r>
              <a:rPr lang="en-US" sz="2600" baseline="-25000" dirty="0" err="1" smtClean="0">
                <a:latin typeface="Gill Sans MT" pitchFamily="34" charset="0"/>
              </a:rPr>
              <a:t>n</a:t>
            </a:r>
            <a:r>
              <a:rPr lang="en-US" sz="2600" baseline="-25000" dirty="0" smtClean="0">
                <a:latin typeface="Gill Sans MT" pitchFamily="34" charset="0"/>
              </a:rPr>
              <a:t>’</a:t>
            </a:r>
            <a:r>
              <a:rPr lang="en-US" sz="2600" dirty="0" smtClean="0">
                <a:latin typeface="Gill Sans MT" pitchFamily="34" charset="0"/>
              </a:rPr>
              <a:t> U (</a:t>
            </a:r>
            <a:r>
              <a:rPr lang="en-US" sz="2600" dirty="0" err="1" smtClean="0">
                <a:latin typeface="Gill Sans MT" pitchFamily="34" charset="0"/>
              </a:rPr>
              <a:t>C’</a:t>
            </a:r>
            <a:r>
              <a:rPr lang="en-US" sz="2600" baseline="-25000" dirty="0" err="1" smtClean="0">
                <a:latin typeface="Gill Sans MT" pitchFamily="34" charset="0"/>
              </a:rPr>
              <a:t>n</a:t>
            </a:r>
            <a:r>
              <a:rPr lang="en-US" sz="2600" dirty="0" smtClean="0">
                <a:latin typeface="Gill Sans MT" pitchFamily="34" charset="0"/>
              </a:rPr>
              <a:t>, </a:t>
            </a:r>
            <a:r>
              <a:rPr lang="el-GR" sz="2600" dirty="0" smtClean="0"/>
              <a:t>σ</a:t>
            </a:r>
            <a:r>
              <a:rPr lang="en-US" sz="2600" baseline="-25000" dirty="0" smtClean="0">
                <a:latin typeface="Gill Sans MT" pitchFamily="34" charset="0"/>
              </a:rPr>
              <a:t>n</a:t>
            </a:r>
            <a:r>
              <a:rPr lang="en-US" sz="2600" dirty="0" smtClean="0">
                <a:latin typeface="Gill Sans MT" pitchFamily="34" charset="0"/>
              </a:rPr>
              <a:t>)</a:t>
            </a:r>
          </a:p>
          <a:p>
            <a:pPr>
              <a:buNone/>
            </a:pPr>
            <a:r>
              <a:rPr lang="en-US" sz="2600" dirty="0" smtClean="0">
                <a:latin typeface="Gill Sans MT" pitchFamily="34" charset="0"/>
              </a:rPr>
              <a:t>        	</a:t>
            </a:r>
            <a:r>
              <a:rPr lang="en-US" sz="2600" dirty="0" err="1" smtClean="0">
                <a:latin typeface="Gill Sans MT" pitchFamily="34" charset="0"/>
              </a:rPr>
              <a:t>Q.insert</a:t>
            </a:r>
            <a:r>
              <a:rPr lang="en-US" sz="2600" dirty="0" smtClean="0">
                <a:latin typeface="Gill Sans MT" pitchFamily="34" charset="0"/>
              </a:rPr>
              <a:t> (n’)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}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53000" y="1752600"/>
            <a:ext cx="3810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process_data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 (</a:t>
            </a:r>
            <a:r>
              <a:rPr lang="en-US" sz="2800" dirty="0" smtClean="0">
                <a:latin typeface="Gill Sans MT" pitchFamily="34" charset="0"/>
              </a:rPr>
              <a:t>n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) {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Gill Sans MT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 	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 :=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join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Gill Sans MT" pitchFamily="34" charset="0"/>
              </a:rPr>
              <a:t>_data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 (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Data</a:t>
            </a:r>
            <a:r>
              <a:rPr kumimoji="0" lang="en-US" sz="2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n</a:t>
            </a:r>
            <a:r>
              <a:rPr lang="en-US" sz="2800" dirty="0" smtClean="0">
                <a:latin typeface="Gill Sans MT" pitchFamily="34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     clear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 (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Data</a:t>
            </a:r>
            <a:r>
              <a:rPr kumimoji="0" lang="en-US" sz="2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dirty="0" smtClean="0">
                <a:latin typeface="Gill Sans MT" pitchFamily="34" charset="0"/>
              </a:rPr>
              <a:t>         </a:t>
            </a:r>
            <a:r>
              <a:rPr lang="en-US" sz="2100" dirty="0" smtClean="0">
                <a:latin typeface="Gill Sans MT" pitchFamily="34" charset="0"/>
              </a:rPr>
              <a:t>//</a:t>
            </a:r>
            <a:r>
              <a:rPr lang="en-US" sz="2100" dirty="0" err="1" smtClean="0">
                <a:latin typeface="Gill Sans MT" pitchFamily="34" charset="0"/>
              </a:rPr>
              <a:t>St</a:t>
            </a:r>
            <a:r>
              <a:rPr lang="en-US" sz="2100" baseline="-25000" dirty="0" err="1" smtClean="0">
                <a:latin typeface="Gill Sans MT" pitchFamily="34" charset="0"/>
              </a:rPr>
              <a:t>n</a:t>
            </a:r>
            <a:r>
              <a:rPr lang="en-US" sz="2100" dirty="0" smtClean="0">
                <a:latin typeface="Gill Sans MT" pitchFamily="34" charset="0"/>
              </a:rPr>
              <a:t> is the list of statements at node n</a:t>
            </a:r>
            <a:endParaRPr kumimoji="0" lang="en-US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baseline="0" dirty="0" smtClean="0">
                <a:latin typeface="Gill Sans MT" pitchFamily="34" charset="0"/>
              </a:rPr>
              <a:t>	D’ := </a:t>
            </a:r>
            <a:r>
              <a:rPr lang="en-US" sz="2800" baseline="0" dirty="0" err="1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compute_post</a:t>
            </a:r>
            <a:r>
              <a:rPr lang="en-US" sz="2800" dirty="0" smtClean="0">
                <a:latin typeface="Gill Sans MT" pitchFamily="34" charset="0"/>
              </a:rPr>
              <a:t> (D, </a:t>
            </a:r>
            <a:r>
              <a:rPr lang="en-US" sz="2800" dirty="0" err="1" smtClean="0">
                <a:latin typeface="Gill Sans MT" pitchFamily="34" charset="0"/>
              </a:rPr>
              <a:t>St</a:t>
            </a:r>
            <a:r>
              <a:rPr lang="en-US" sz="2800" baseline="-25000" dirty="0" err="1" smtClean="0">
                <a:latin typeface="Gill Sans MT" pitchFamily="34" charset="0"/>
              </a:rPr>
              <a:t>n</a:t>
            </a:r>
            <a:r>
              <a:rPr lang="en-US" sz="2800" dirty="0" smtClean="0">
                <a:latin typeface="Gill Sans MT" pitchFamily="34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     return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 D’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}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Gill Sans MT" pitchFamily="34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join_data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 ( </a:t>
            </a:r>
            <a:r>
              <a:rPr lang="en-US" sz="2800" dirty="0" smtClean="0">
                <a:latin typeface="Gill Sans MT" pitchFamily="34" charset="0"/>
              </a:rPr>
              <a:t>&lt;(</a:t>
            </a:r>
            <a:r>
              <a:rPr lang="en-US" sz="2800" dirty="0" err="1" smtClean="0">
                <a:latin typeface="Gill Sans MT" pitchFamily="34" charset="0"/>
              </a:rPr>
              <a:t>C</a:t>
            </a:r>
            <a:r>
              <a:rPr lang="en-US" sz="2800" baseline="-25000" dirty="0" err="1" smtClean="0">
                <a:latin typeface="Gill Sans MT" pitchFamily="34" charset="0"/>
              </a:rPr>
              <a:t>i</a:t>
            </a:r>
            <a:r>
              <a:rPr lang="en-US" sz="2800" dirty="0" smtClean="0">
                <a:latin typeface="Gill Sans MT" pitchFamily="34" charset="0"/>
              </a:rPr>
              <a:t>,</a:t>
            </a:r>
            <a:r>
              <a:rPr lang="el-GR" sz="2800" dirty="0" smtClean="0"/>
              <a:t> σ</a:t>
            </a:r>
            <a:r>
              <a:rPr lang="en-US" sz="2800" baseline="-25000" dirty="0" err="1" smtClean="0">
                <a:latin typeface="Gill Sans MT" pitchFamily="34" charset="0"/>
              </a:rPr>
              <a:t>i</a:t>
            </a:r>
            <a:r>
              <a:rPr lang="en-US" sz="2800" dirty="0" smtClean="0">
                <a:latin typeface="Gill Sans MT" pitchFamily="34" charset="0"/>
              </a:rPr>
              <a:t>)&gt;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) {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Gill Sans MT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   C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 := C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1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 V … V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C</a:t>
            </a:r>
            <a:r>
              <a:rPr kumimoji="0" lang="en-US" sz="2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n</a:t>
            </a:r>
            <a:endParaRPr kumimoji="0" lang="en-US" sz="28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2800" baseline="0" dirty="0" smtClean="0">
                <a:latin typeface="Gill Sans MT" pitchFamily="34" charset="0"/>
              </a:rPr>
              <a:t>   </a:t>
            </a:r>
            <a:r>
              <a:rPr lang="el-GR" sz="2800" dirty="0" smtClean="0"/>
              <a:t>σ</a:t>
            </a:r>
            <a:r>
              <a:rPr lang="en-US" sz="2800" dirty="0" smtClean="0">
                <a:latin typeface="Gill Sans MT" pitchFamily="34" charset="0"/>
              </a:rPr>
              <a:t> := </a:t>
            </a:r>
            <a:r>
              <a:rPr lang="en-US" sz="2300" dirty="0" smtClean="0">
                <a:latin typeface="Gill Sans MT" pitchFamily="34" charset="0"/>
              </a:rPr>
              <a:t>{x :-&gt; choose ( &lt;(</a:t>
            </a:r>
            <a:r>
              <a:rPr lang="en-US" sz="2300" dirty="0" err="1" smtClean="0">
                <a:latin typeface="Gill Sans MT" pitchFamily="34" charset="0"/>
              </a:rPr>
              <a:t>C</a:t>
            </a:r>
            <a:r>
              <a:rPr lang="en-US" sz="2300" baseline="-25000" dirty="0" err="1" smtClean="0">
                <a:latin typeface="Gill Sans MT" pitchFamily="34" charset="0"/>
              </a:rPr>
              <a:t>i</a:t>
            </a:r>
            <a:r>
              <a:rPr lang="en-US" sz="2300" dirty="0" smtClean="0">
                <a:latin typeface="Gill Sans MT" pitchFamily="34" charset="0"/>
              </a:rPr>
              <a:t>, </a:t>
            </a:r>
            <a:r>
              <a:rPr lang="el-GR" sz="2300" dirty="0" smtClean="0"/>
              <a:t>σ</a:t>
            </a:r>
            <a:r>
              <a:rPr lang="en-US" sz="2300" baseline="-25000" dirty="0" err="1" smtClean="0">
                <a:latin typeface="Gill Sans MT" pitchFamily="34" charset="0"/>
              </a:rPr>
              <a:t>i</a:t>
            </a:r>
            <a:r>
              <a:rPr lang="en-US" sz="2300" dirty="0" smtClean="0">
                <a:latin typeface="Gill Sans MT" pitchFamily="34" charset="0"/>
              </a:rPr>
              <a:t>(x))&gt; ) }</a:t>
            </a:r>
            <a:endParaRPr lang="en-US" sz="2800" dirty="0" smtClean="0">
              <a:latin typeface="Gill Sans MT" pitchFamily="34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</a:rPr>
              <a:t>   return (C, </a:t>
            </a:r>
            <a:r>
              <a:rPr lang="el-GR" sz="2800" dirty="0" smtClean="0"/>
              <a:t>σ</a:t>
            </a:r>
            <a:r>
              <a:rPr lang="en-US" sz="2800" dirty="0" smtClean="0">
                <a:latin typeface="Gill Sans MT" pitchFamily="34" charset="0"/>
              </a:rPr>
              <a:t>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Gill Sans MT" pitchFamily="34" charset="0"/>
              </a:rPr>
              <a:t>}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Priority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Priority order </a:t>
            </a:r>
            <a:r>
              <a:rPr lang="en-US" dirty="0" smtClean="0"/>
              <a:t>is essential for avoiding path explosion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Reverse post order</a:t>
            </a:r>
          </a:p>
          <a:p>
            <a:pPr lvl="1"/>
            <a:r>
              <a:rPr lang="en-US" dirty="0" smtClean="0"/>
              <a:t>All predecessors processed before the current node</a:t>
            </a:r>
          </a:p>
          <a:p>
            <a:pPr lvl="1"/>
            <a:r>
              <a:rPr lang="en-US" dirty="0" smtClean="0"/>
              <a:t>Problem with loops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Weak total order </a:t>
            </a:r>
            <a:r>
              <a:rPr lang="en-US" dirty="0" smtClean="0"/>
              <a:t>(</a:t>
            </a:r>
            <a:r>
              <a:rPr lang="en-US" dirty="0" err="1" smtClean="0"/>
              <a:t>Bourdoncle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SCC-based priority ordering</a:t>
            </a:r>
          </a:p>
          <a:p>
            <a:pPr lvl="1"/>
            <a:r>
              <a:rPr lang="en-US" dirty="0" smtClean="0"/>
              <a:t>All nodes </a:t>
            </a:r>
            <a:r>
              <a:rPr lang="en-US" i="1" dirty="0" smtClean="0"/>
              <a:t>following</a:t>
            </a:r>
            <a:r>
              <a:rPr lang="en-US" dirty="0" smtClean="0"/>
              <a:t> a loop have lower priority than loop nodes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(contd.)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19671" y="3124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6871" y="3962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062471" y="3962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19671" y="4876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4" idx="3"/>
            <a:endCxn id="6" idx="0"/>
          </p:cNvCxnSpPr>
          <p:nvPr/>
        </p:nvCxnSpPr>
        <p:spPr>
          <a:xfrm rot="5400000">
            <a:off x="2157721" y="3544654"/>
            <a:ext cx="5129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5"/>
            <a:endCxn id="5" idx="0"/>
          </p:cNvCxnSpPr>
          <p:nvPr/>
        </p:nvCxnSpPr>
        <p:spPr>
          <a:xfrm rot="16200000" flipH="1">
            <a:off x="2749625" y="3544654"/>
            <a:ext cx="5129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4"/>
            <a:endCxn id="7" idx="7"/>
          </p:cNvCxnSpPr>
          <p:nvPr/>
        </p:nvCxnSpPr>
        <p:spPr>
          <a:xfrm rot="5400000">
            <a:off x="2711525" y="4476750"/>
            <a:ext cx="5891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4"/>
            <a:endCxn id="7" idx="1"/>
          </p:cNvCxnSpPr>
          <p:nvPr/>
        </p:nvCxnSpPr>
        <p:spPr>
          <a:xfrm rot="16200000" flipH="1">
            <a:off x="2119621" y="4476750"/>
            <a:ext cx="5891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76400" y="3516868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x&lt;= 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0" y="3516868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&gt; 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352800" y="397406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 := *p + 3;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70612" y="39624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 := *p + 1;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482622" y="5943600"/>
            <a:ext cx="381000" cy="3810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endCxn id="18" idx="0"/>
          </p:cNvCxnSpPr>
          <p:nvPr/>
        </p:nvCxnSpPr>
        <p:spPr>
          <a:xfrm rot="16200000" flipH="1">
            <a:off x="2329698" y="5600175"/>
            <a:ext cx="685799" cy="1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839497" y="5410200"/>
            <a:ext cx="169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 (x == 5)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525297" y="1295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982497" y="2133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068097" y="2133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1" idx="3"/>
            <a:endCxn id="25" idx="0"/>
          </p:cNvCxnSpPr>
          <p:nvPr/>
        </p:nvCxnSpPr>
        <p:spPr>
          <a:xfrm rot="5400000">
            <a:off x="2163347" y="1715854"/>
            <a:ext cx="5129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1" idx="5"/>
            <a:endCxn id="22" idx="0"/>
          </p:cNvCxnSpPr>
          <p:nvPr/>
        </p:nvCxnSpPr>
        <p:spPr>
          <a:xfrm rot="16200000" flipH="1">
            <a:off x="2755251" y="1715854"/>
            <a:ext cx="512996" cy="322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2" idx="4"/>
            <a:endCxn id="4" idx="7"/>
          </p:cNvCxnSpPr>
          <p:nvPr/>
        </p:nvCxnSpPr>
        <p:spPr>
          <a:xfrm rot="5400000">
            <a:off x="2676238" y="2683237"/>
            <a:ext cx="665396" cy="3281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5" idx="4"/>
            <a:endCxn id="4" idx="1"/>
          </p:cNvCxnSpPr>
          <p:nvPr/>
        </p:nvCxnSpPr>
        <p:spPr>
          <a:xfrm rot="16200000" flipH="1">
            <a:off x="2084334" y="2688863"/>
            <a:ext cx="665396" cy="316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763297" y="1600200"/>
            <a:ext cx="705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x&lt;= 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134897" y="1600200"/>
            <a:ext cx="64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&gt; 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219200" y="2133600"/>
            <a:ext cx="1210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:= &amp;b;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361412" y="2069068"/>
            <a:ext cx="1210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:= &amp;a;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200400" y="3135868"/>
            <a:ext cx="376256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[p :-&gt; choose( (x &gt;1, &amp;a) , (x&lt;=1, &amp;b) )]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419600" y="4316849"/>
            <a:ext cx="4495800" cy="116955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[y :-&gt; choose ( </a:t>
            </a:r>
          </a:p>
          <a:p>
            <a:r>
              <a:rPr lang="en-US" sz="1400" dirty="0" smtClean="0"/>
              <a:t>                    (x&gt;1, *choose( (x &gt;1, &amp;a) , (x&lt;=1, &amp;b)) + 3),</a:t>
            </a:r>
          </a:p>
          <a:p>
            <a:r>
              <a:rPr lang="en-US" sz="1400" dirty="0" smtClean="0"/>
              <a:t>                    (x &lt;= 1, *choose ((x &gt;1, &amp;a) , (x&lt;=1, &amp;b)) + 1)</a:t>
            </a:r>
          </a:p>
          <a:p>
            <a:r>
              <a:rPr lang="en-US" sz="1400" dirty="0" smtClean="0"/>
              <a:t>                    )</a:t>
            </a:r>
            <a:br>
              <a:rPr lang="en-US" sz="1400" dirty="0" smtClean="0"/>
            </a:br>
            <a:r>
              <a:rPr lang="en-US" sz="1400" dirty="0" smtClean="0"/>
              <a:t>]</a:t>
            </a:r>
            <a:endParaRPr lang="en-US" sz="1400" dirty="0"/>
          </a:p>
        </p:txBody>
      </p:sp>
      <p:cxnSp>
        <p:nvCxnSpPr>
          <p:cNvPr id="41" name="Straight Arrow Connector 40"/>
          <p:cNvCxnSpPr>
            <a:stCxn id="39" idx="1"/>
            <a:endCxn id="7" idx="6"/>
          </p:cNvCxnSpPr>
          <p:nvPr/>
        </p:nvCxnSpPr>
        <p:spPr>
          <a:xfrm rot="10800000" flipV="1">
            <a:off x="2900672" y="4901624"/>
            <a:ext cx="1518929" cy="165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191000" y="2590800"/>
            <a:ext cx="1758815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[(x &gt;1, p :-&gt; &amp;a) ]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95747" y="2831068"/>
            <a:ext cx="1885453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[(x &lt;=1, p :-&gt; &amp;b) ]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733800" y="5562600"/>
            <a:ext cx="4495800" cy="116955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[(x==5,  y :-&gt; choose ( </a:t>
            </a:r>
          </a:p>
          <a:p>
            <a:r>
              <a:rPr lang="en-US" sz="1400" dirty="0" smtClean="0"/>
              <a:t>                    (x&gt;1, *choose( (x &gt;1, &amp;a) , (x&lt;=1, &amp;b)) + 3),</a:t>
            </a:r>
          </a:p>
          <a:p>
            <a:r>
              <a:rPr lang="en-US" sz="1400" dirty="0" smtClean="0"/>
              <a:t>                    (x &lt;= 1, *choose ((x &gt;1, &amp;a) , (x&lt;=1, &amp;b)) + 1)</a:t>
            </a:r>
          </a:p>
          <a:p>
            <a:r>
              <a:rPr lang="en-US" sz="1400" dirty="0" smtClean="0"/>
              <a:t>                    )</a:t>
            </a:r>
            <a:br>
              <a:rPr lang="en-US" sz="1400" dirty="0" smtClean="0"/>
            </a:br>
            <a:r>
              <a:rPr lang="en-US" sz="1400" dirty="0" smtClean="0"/>
              <a:t>]</a:t>
            </a:r>
            <a:endParaRPr lang="en-US" sz="1400" dirty="0"/>
          </a:p>
        </p:txBody>
      </p:sp>
      <p:cxnSp>
        <p:nvCxnSpPr>
          <p:cNvPr id="50" name="Straight Arrow Connector 49"/>
          <p:cNvCxnSpPr>
            <a:stCxn id="49" idx="1"/>
            <a:endCxn id="18" idx="6"/>
          </p:cNvCxnSpPr>
          <p:nvPr/>
        </p:nvCxnSpPr>
        <p:spPr>
          <a:xfrm rot="10800000">
            <a:off x="2863622" y="6134100"/>
            <a:ext cx="870178" cy="132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200400" y="3124200"/>
            <a:ext cx="2391104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[p :-&gt; </a:t>
            </a:r>
            <a:r>
              <a:rPr lang="en-US" dirty="0" err="1" smtClean="0"/>
              <a:t>ite</a:t>
            </a:r>
            <a:r>
              <a:rPr lang="en-US" dirty="0" smtClean="0"/>
              <a:t> (x &gt;1, &amp;a, &amp;b)]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343400" y="4379893"/>
            <a:ext cx="4495800" cy="954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[y :-&gt; </a:t>
            </a:r>
            <a:r>
              <a:rPr lang="en-US" sz="1400" dirty="0" err="1" smtClean="0"/>
              <a:t>ite</a:t>
            </a:r>
            <a:r>
              <a:rPr lang="en-US" sz="1400" dirty="0" smtClean="0"/>
              <a:t> ( x&gt;1, *</a:t>
            </a:r>
            <a:r>
              <a:rPr lang="en-US" sz="1400" dirty="0" err="1" smtClean="0"/>
              <a:t>ite</a:t>
            </a:r>
            <a:r>
              <a:rPr lang="en-US" sz="1400" dirty="0" smtClean="0"/>
              <a:t> (x &gt;1, &amp;a, &amp;b)) + 3,</a:t>
            </a:r>
          </a:p>
          <a:p>
            <a:r>
              <a:rPr lang="en-US" sz="1400" dirty="0" smtClean="0"/>
              <a:t>                          *</a:t>
            </a:r>
            <a:r>
              <a:rPr lang="en-US" sz="1400" dirty="0" err="1" smtClean="0"/>
              <a:t>ite</a:t>
            </a:r>
            <a:r>
              <a:rPr lang="en-US" sz="1400" dirty="0" smtClean="0"/>
              <a:t>((x &gt;1, &amp;a, &amp;b)) + 1</a:t>
            </a:r>
          </a:p>
          <a:p>
            <a:r>
              <a:rPr lang="en-US" sz="1400" dirty="0" smtClean="0"/>
              <a:t>            )</a:t>
            </a:r>
            <a:br>
              <a:rPr lang="en-US" sz="1400" dirty="0" smtClean="0"/>
            </a:br>
            <a:r>
              <a:rPr lang="en-US" sz="1400" dirty="0" smtClean="0"/>
              <a:t>]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3657600" y="5599093"/>
            <a:ext cx="4495800" cy="954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[(x ==5,  y :-&gt; </a:t>
            </a:r>
            <a:r>
              <a:rPr lang="en-US" sz="1400" dirty="0" err="1" smtClean="0"/>
              <a:t>ite</a:t>
            </a:r>
            <a:r>
              <a:rPr lang="en-US" sz="1400" dirty="0" smtClean="0"/>
              <a:t> ( x&gt;1, *</a:t>
            </a:r>
            <a:r>
              <a:rPr lang="en-US" sz="1400" dirty="0" err="1" smtClean="0"/>
              <a:t>ite</a:t>
            </a:r>
            <a:r>
              <a:rPr lang="en-US" sz="1400" dirty="0" smtClean="0"/>
              <a:t> (x &gt;1, &amp;a, &amp;b)) + 3,</a:t>
            </a:r>
          </a:p>
          <a:p>
            <a:r>
              <a:rPr lang="en-US" sz="1400" dirty="0" smtClean="0"/>
              <a:t>                                        *</a:t>
            </a:r>
            <a:r>
              <a:rPr lang="en-US" sz="1400" dirty="0" err="1" smtClean="0"/>
              <a:t>ite</a:t>
            </a:r>
            <a:r>
              <a:rPr lang="en-US" sz="1400" dirty="0" smtClean="0"/>
              <a:t>((x &gt;1, &amp;a, &amp;b)) + 1</a:t>
            </a:r>
          </a:p>
          <a:p>
            <a:r>
              <a:rPr lang="en-US" sz="1400" dirty="0" smtClean="0"/>
              <a:t>                              )</a:t>
            </a:r>
            <a:br>
              <a:rPr lang="en-US" sz="1400" dirty="0" smtClean="0"/>
            </a:br>
            <a:r>
              <a:rPr lang="en-US" sz="1400" dirty="0" smtClean="0"/>
              <a:t>]</a:t>
            </a:r>
            <a:endParaRPr lang="en-US" sz="1400" dirty="0"/>
          </a:p>
        </p:txBody>
      </p:sp>
      <p:sp>
        <p:nvSpPr>
          <p:cNvPr id="43" name="Rounded Rectangle 42"/>
          <p:cNvSpPr/>
          <p:nvPr/>
        </p:nvSpPr>
        <p:spPr>
          <a:xfrm>
            <a:off x="5943600" y="1295400"/>
            <a:ext cx="2438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choose -&gt; </a:t>
            </a:r>
            <a:r>
              <a:rPr lang="en-US" dirty="0" err="1" smtClean="0"/>
              <a:t>ite</a:t>
            </a:r>
            <a:endParaRPr lang="en-US" dirty="0"/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9B805-0A1F-49FC-8C75-EC886AFC5C67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9" grpId="0" animBg="1"/>
      <p:bldP spid="36" grpId="0" animBg="1"/>
      <p:bldP spid="40" grpId="0" animBg="1"/>
      <p:bldP spid="42" grpId="0" animBg="1"/>
      <p:bldP spid="4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18550</TotalTime>
  <Words>3007</Words>
  <Application>Microsoft Office PowerPoint</Application>
  <PresentationFormat>On-screen Show (4:3)</PresentationFormat>
  <Paragraphs>505</Paragraphs>
  <Slides>33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Symbolic Program Analysis using Term Rewriting and Generalization</vt:lpstr>
      <vt:lpstr>Symbolic Execution</vt:lpstr>
      <vt:lpstr>Data-flow analysis</vt:lpstr>
      <vt:lpstr>Symbolic Program Analysis (SPA)</vt:lpstr>
      <vt:lpstr>Background (F-Soft)</vt:lpstr>
      <vt:lpstr>SPA Example</vt:lpstr>
      <vt:lpstr>SPA Algorithm Pseudo-code</vt:lpstr>
      <vt:lpstr>Queue Priority Ordering</vt:lpstr>
      <vt:lpstr>Example (contd.)</vt:lpstr>
      <vt:lpstr>Join leads to Complex Terms</vt:lpstr>
      <vt:lpstr>Example (contd.)</vt:lpstr>
      <vt:lpstr>Example with Arrays (due to M. Musuvathi)</vt:lpstr>
      <vt:lpstr>Efficient Simplification</vt:lpstr>
      <vt:lpstr>Term Rewriting</vt:lpstr>
      <vt:lpstr>Rewriting Logic</vt:lpstr>
      <vt:lpstr>SPA with Rewriting</vt:lpstr>
      <vt:lpstr>A Sample of Rewrite Rules</vt:lpstr>
      <vt:lpstr>Simplification for Loops</vt:lpstr>
      <vt:lpstr>(Parametric) Anti-Unification of Terms</vt:lpstr>
      <vt:lpstr>A Simple example</vt:lpstr>
      <vt:lpstr>Loop/Array P-AU example</vt:lpstr>
      <vt:lpstr>Approximation for loops</vt:lpstr>
      <vt:lpstr>Alternative Methods</vt:lpstr>
      <vt:lpstr>Related Work</vt:lpstr>
      <vt:lpstr>Implementation</vt:lpstr>
      <vt:lpstr>Experimental Results</vt:lpstr>
      <vt:lpstr>New Experiments (work with G. Li)</vt:lpstr>
      <vt:lpstr>Observations</vt:lpstr>
      <vt:lpstr>Rewriting for Program Analysis</vt:lpstr>
      <vt:lpstr>Program Analysis Frameworks</vt:lpstr>
      <vt:lpstr>Summary</vt:lpstr>
      <vt:lpstr>Extensions/Future Work</vt:lpstr>
      <vt:lpstr>Questions?</vt:lpstr>
    </vt:vector>
  </TitlesOfParts>
  <Company>NEC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nishants</dc:creator>
  <cp:lastModifiedBy>Nishant Sinha</cp:lastModifiedBy>
  <cp:revision>997</cp:revision>
  <dcterms:created xsi:type="dcterms:W3CDTF">2008-10-14T15:48:28Z</dcterms:created>
  <dcterms:modified xsi:type="dcterms:W3CDTF">2008-11-19T16:11:23Z</dcterms:modified>
</cp:coreProperties>
</file>